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1"/>
    <p:sldMasterId id="2147484297" r:id="rId2"/>
    <p:sldMasterId id="2147484202" r:id="rId3"/>
    <p:sldMasterId id="2147485961" r:id="rId4"/>
  </p:sldMasterIdLst>
  <p:notesMasterIdLst>
    <p:notesMasterId r:id="rId72"/>
  </p:notesMasterIdLst>
  <p:handoutMasterIdLst>
    <p:handoutMasterId r:id="rId73"/>
  </p:handoutMasterIdLst>
  <p:sldIdLst>
    <p:sldId id="485" r:id="rId5"/>
    <p:sldId id="300" r:id="rId6"/>
    <p:sldId id="471" r:id="rId7"/>
    <p:sldId id="449" r:id="rId8"/>
    <p:sldId id="477" r:id="rId9"/>
    <p:sldId id="487" r:id="rId10"/>
    <p:sldId id="489" r:id="rId11"/>
    <p:sldId id="490" r:id="rId12"/>
    <p:sldId id="492" r:id="rId13"/>
    <p:sldId id="493" r:id="rId14"/>
    <p:sldId id="472" r:id="rId15"/>
    <p:sldId id="480" r:id="rId16"/>
    <p:sldId id="453" r:id="rId17"/>
    <p:sldId id="454" r:id="rId18"/>
    <p:sldId id="307" r:id="rId19"/>
    <p:sldId id="329" r:id="rId20"/>
    <p:sldId id="338" r:id="rId21"/>
    <p:sldId id="332" r:id="rId22"/>
    <p:sldId id="481" r:id="rId23"/>
    <p:sldId id="482" r:id="rId24"/>
    <p:sldId id="438" r:id="rId25"/>
    <p:sldId id="439" r:id="rId26"/>
    <p:sldId id="494" r:id="rId27"/>
    <p:sldId id="457" r:id="rId28"/>
    <p:sldId id="458" r:id="rId29"/>
    <p:sldId id="405" r:id="rId30"/>
    <p:sldId id="401" r:id="rId31"/>
    <p:sldId id="402" r:id="rId32"/>
    <p:sldId id="403" r:id="rId33"/>
    <p:sldId id="406" r:id="rId34"/>
    <p:sldId id="407" r:id="rId35"/>
    <p:sldId id="408" r:id="rId36"/>
    <p:sldId id="409" r:id="rId37"/>
    <p:sldId id="459" r:id="rId38"/>
    <p:sldId id="410" r:id="rId39"/>
    <p:sldId id="474" r:id="rId40"/>
    <p:sldId id="475" r:id="rId41"/>
    <p:sldId id="476" r:id="rId42"/>
    <p:sldId id="413" r:id="rId43"/>
    <p:sldId id="414" r:id="rId44"/>
    <p:sldId id="415" r:id="rId45"/>
    <p:sldId id="416" r:id="rId46"/>
    <p:sldId id="473" r:id="rId47"/>
    <p:sldId id="419" r:id="rId48"/>
    <p:sldId id="420" r:id="rId49"/>
    <p:sldId id="421" r:id="rId50"/>
    <p:sldId id="422" r:id="rId51"/>
    <p:sldId id="423" r:id="rId52"/>
    <p:sldId id="463" r:id="rId53"/>
    <p:sldId id="424" r:id="rId54"/>
    <p:sldId id="425" r:id="rId55"/>
    <p:sldId id="445" r:id="rId56"/>
    <p:sldId id="427" r:id="rId57"/>
    <p:sldId id="428" r:id="rId58"/>
    <p:sldId id="446" r:id="rId59"/>
    <p:sldId id="495" r:id="rId60"/>
    <p:sldId id="432" r:id="rId61"/>
    <p:sldId id="430" r:id="rId62"/>
    <p:sldId id="443" r:id="rId63"/>
    <p:sldId id="451" r:id="rId64"/>
    <p:sldId id="452" r:id="rId65"/>
    <p:sldId id="339" r:id="rId66"/>
    <p:sldId id="464" r:id="rId67"/>
    <p:sldId id="467" r:id="rId68"/>
    <p:sldId id="469" r:id="rId69"/>
    <p:sldId id="496" r:id="rId70"/>
    <p:sldId id="483" r:id="rId7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F7B180"/>
    <a:srgbClr val="FBD1C3"/>
    <a:srgbClr val="B53C0B"/>
    <a:srgbClr val="FFF1E7"/>
    <a:srgbClr val="F4F0F1"/>
    <a:srgbClr val="F47D21"/>
    <a:srgbClr val="FF9953"/>
    <a:srgbClr val="D34817"/>
    <a:srgbClr val="968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552" autoAdjust="0"/>
    <p:restoredTop sz="33659" autoAdjust="0"/>
  </p:normalViewPr>
  <p:slideViewPr>
    <p:cSldViewPr snapToGrid="0" snapToObjects="1">
      <p:cViewPr varScale="1">
        <p:scale>
          <a:sx n="19" d="100"/>
          <a:sy n="19" d="100"/>
        </p:scale>
        <p:origin x="2496" y="32"/>
      </p:cViewPr>
      <p:guideLst>
        <p:guide orient="horz" pos="2160"/>
        <p:guide pos="2880"/>
      </p:guideLst>
    </p:cSldViewPr>
  </p:slideViewPr>
  <p:outlineViewPr>
    <p:cViewPr>
      <p:scale>
        <a:sx n="33" d="100"/>
        <a:sy n="33" d="100"/>
      </p:scale>
      <p:origin x="0" y="-43448"/>
    </p:cViewPr>
  </p:outlineViewPr>
  <p:notesTextViewPr>
    <p:cViewPr>
      <p:scale>
        <a:sx n="150" d="100"/>
        <a:sy n="150" d="100"/>
      </p:scale>
      <p:origin x="0" y="-3632"/>
    </p:cViewPr>
  </p:notesTextViewPr>
  <p:sorterViewPr>
    <p:cViewPr varScale="1">
      <p:scale>
        <a:sx n="1" d="1"/>
        <a:sy n="1" d="1"/>
      </p:scale>
      <p:origin x="0" y="-10648"/>
    </p:cViewPr>
  </p:sorterViewPr>
  <p:notesViewPr>
    <p:cSldViewPr snapToGrid="0" snapToObjects="1">
      <p:cViewPr varScale="1">
        <p:scale>
          <a:sx n="49" d="100"/>
          <a:sy n="49" d="100"/>
        </p:scale>
        <p:origin x="2668"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i="0" dirty="0"/>
            <a:t>Developmentally Appropriate </a:t>
          </a:r>
        </a:p>
        <a:p>
          <a:r>
            <a:rPr lang="en-US" sz="1200" b="1" i="0" dirty="0"/>
            <a:t>Practice</a:t>
          </a:r>
          <a:endParaRPr lang="en-US" sz="1200" b="1" dirty="0"/>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DRDP Specific to TK and K</a:t>
          </a:r>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Curriculum Framework </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Model Content Standards for CA Public Schools, K-12</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Framework for CA Public Schools, K-12</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043120A1-7947-4C43-A119-93077AE8954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Transitional Kindergarten Implementation Guide </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29C0DD82-D8A0-CB45-91B9-AFCE923AC38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California Common Core    State Standards</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9" custScaleX="94276" custScaleY="92102" custLinFactNeighborX="3049" custLinFactNeighborY="-713">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9" custScaleX="94276" custScaleY="92102" custLinFactX="-2362" custLinFactY="1201" custLinFactNeighborX="-100000" custLinFactNeighborY="100000">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9" custScaleX="94276" custScaleY="92102" custLinFactX="-5097" custLinFactNeighborX="-100000" custLinFactNeighborY="-918">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9" custScaleX="94276" custScaleY="92102" custLinFactNeighborX="3049" custLinFactNeighborY="96687">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9" custScaleX="94276" custScaleY="92102" custLinFactNeighborX="99561" custLinFactNeighborY="99116">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9" custScaleX="94276" custScaleY="92102" custLinFactX="-5383" custLinFactNeighborX="-100000" custLinFactNeighborY="99972">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9" custScaleX="94276" custScaleY="92102" custLinFactX="100000" custLinFactY="-100000" custLinFactNeighborX="102966" custLinFactNeighborY="-117685">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9" custScaleX="94276" custScaleY="92102" custLinFactY="-16336" custLinFactNeighborX="99183" custLinFactNeighborY="-100000">
        <dgm:presLayoutVars>
          <dgm:bulletEnabled val="1"/>
        </dgm:presLayoutVars>
      </dgm:prSet>
      <dgm:spPr/>
    </dgm:pt>
    <dgm:pt modelId="{57B4D1B9-16C8-4DA3-B20E-88D5584E57B0}" type="pres">
      <dgm:prSet presAssocID="{ECDE4A0B-E2B6-4278-B75C-9595825F7C2D}" presName="sibTrans" presStyleCnt="0"/>
      <dgm:spPr/>
    </dgm:pt>
    <dgm:pt modelId="{49A8F452-8926-4C81-946D-11B4D00E1233}" type="pres">
      <dgm:prSet presAssocID="{043120A1-7947-4C43-A119-93077AE89549}" presName="node" presStyleLbl="node1" presStyleIdx="8" presStyleCnt="9" custScaleX="94276" custScaleY="92102" custLinFactX="-6359" custLinFactY="-16336" custLinFactNeighborX="-100000" custLinFactNeighborY="-100000">
        <dgm:presLayoutVars>
          <dgm:bulletEnabled val="1"/>
        </dgm:presLayoutVars>
      </dgm:prSet>
      <dgm:spPr/>
    </dgm:pt>
  </dgm:ptLst>
  <dgm:cxnLst>
    <dgm:cxn modelId="{E947ED4C-9208-4DD5-BD0C-63FFDFFA395F}" srcId="{BF154A75-DF7E-42E5-8ACC-C600C90E9EEC}" destId="{32CFD0A7-94F8-436F-9D39-539DF1237C1B}" srcOrd="0" destOrd="0" parTransId="{8EEE91EF-8FFB-488D-845A-622A0FBC048C}" sibTransId="{70952DD7-B6A1-490E-9D04-D19BB805DEBB}"/>
    <dgm:cxn modelId="{FB328EA2-A726-6A48-B267-6E0392737E69}" type="presOf" srcId="{AB044D24-D6D0-1A4C-A8C8-D92E08EAF6FE}" destId="{61F108B0-8DD3-452C-BBBD-7E6FF735D92E}" srcOrd="0" destOrd="0" presId="urn:microsoft.com/office/officeart/2005/8/layout/default"/>
    <dgm:cxn modelId="{784E61CB-DA7A-084C-BB84-4251FB7A4D37}" type="presOf" srcId="{7253252C-562D-45B5-B2CF-B24EBA30CCC9}" destId="{6A1920B5-755B-47CE-A245-53525FC7F61C}" srcOrd="0" destOrd="0" presId="urn:microsoft.com/office/officeart/2005/8/layout/default"/>
    <dgm:cxn modelId="{8A0B4C90-CE5F-8B46-830C-29C389228C3A}" type="presOf" srcId="{29C0DD82-D8A0-CB45-91B9-AFCE923AC38E}" destId="{BEF14B41-DD5B-43B2-BD77-B4AD6B21F45A}" srcOrd="0" destOrd="0" presId="urn:microsoft.com/office/officeart/2005/8/layout/default"/>
    <dgm:cxn modelId="{9EC924EF-2CF3-4DF8-ADF8-FB515BAF91CE}" srcId="{BF154A75-DF7E-42E5-8ACC-C600C90E9EEC}" destId="{7253252C-562D-45B5-B2CF-B24EBA30CCC9}" srcOrd="7" destOrd="0" parTransId="{A7C7B4C5-8767-4F2C-B78F-B227EC88BCA5}" sibTransId="{ECDE4A0B-E2B6-4278-B75C-9595825F7C2D}"/>
    <dgm:cxn modelId="{B4401D85-91A8-4FFE-825F-CB8AF0B2F985}" srcId="{BF154A75-DF7E-42E5-8ACC-C600C90E9EEC}" destId="{DAC6EC14-805E-4E0F-803D-95F546305B67}" srcOrd="1" destOrd="0" parTransId="{960F0A2D-44AB-4E45-A130-A7F80A7701AD}" sibTransId="{86C215FE-7B29-4655-B15A-B2FF64CA1B4A}"/>
    <dgm:cxn modelId="{7A3A9514-7C14-4549-A271-498E8DB8AF94}" type="presOf" srcId="{DAC6EC14-805E-4E0F-803D-95F546305B67}" destId="{4A73C042-B3DE-46CE-9895-A1130DF46BA3}" srcOrd="0" destOrd="0" presId="urn:microsoft.com/office/officeart/2005/8/layout/default"/>
    <dgm:cxn modelId="{1276FDBD-0842-FE40-9988-6FF58A1FD7AD}" type="presOf" srcId="{32CFD0A7-94F8-436F-9D39-539DF1237C1B}" destId="{EBFC46D7-5D1B-46D5-BE23-CC76DFBE90F0}"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8611374-DC22-7E49-A115-E5133E22EE73}" type="presOf" srcId="{043120A1-7947-4C43-A119-93077AE89549}" destId="{49A8F452-8926-4C81-946D-11B4D00E1233}" srcOrd="0" destOrd="0" presId="urn:microsoft.com/office/officeart/2005/8/layout/default"/>
    <dgm:cxn modelId="{9354FB1D-4614-471C-ADC6-308C72A79D75}" srcId="{BF154A75-DF7E-42E5-8ACC-C600C90E9EEC}" destId="{043120A1-7947-4C43-A119-93077AE89549}" srcOrd="8" destOrd="0" parTransId="{7DED40D7-8D52-4759-A8D2-000B7DEA0A37}" sibTransId="{4F65E97C-1DF6-418C-A094-B15D99790933}"/>
    <dgm:cxn modelId="{C24095C4-F495-4C48-9617-4897C77F519E}" type="presOf" srcId="{63477D06-CAC1-485A-81BE-08D645A28E5E}" destId="{F5BBB810-CAC5-4280-A125-42D69C3AE2BD}" srcOrd="0" destOrd="0" presId="urn:microsoft.com/office/officeart/2005/8/layout/default"/>
    <dgm:cxn modelId="{831FB061-73A3-9043-9A61-2D68935A83BC}" srcId="{BF154A75-DF7E-42E5-8ACC-C600C90E9EEC}" destId="{AB044D24-D6D0-1A4C-A8C8-D92E08EAF6FE}" srcOrd="5" destOrd="0" parTransId="{FAE334C9-9BC6-BF4C-B49B-4FA4D56B339B}" sibTransId="{38230808-331B-F349-9396-E6AF2301153D}"/>
    <dgm:cxn modelId="{0A1C79EE-EEED-5C49-A3BF-20AE0713ED60}" type="presOf" srcId="{0C43711A-5400-9345-8491-16A86037C617}" destId="{9D6E2EAD-AD97-4DD8-A144-434C9468CF74}" srcOrd="0" destOrd="0" presId="urn:microsoft.com/office/officeart/2005/8/layout/default"/>
    <dgm:cxn modelId="{B60EF1EE-81B4-EC47-BCA2-8561D5A47DBC}" srcId="{BF154A75-DF7E-42E5-8ACC-C600C90E9EEC}" destId="{0C43711A-5400-9345-8491-16A86037C617}" srcOrd="2" destOrd="0" parTransId="{33763AD4-5A8F-FB41-8D55-F0F839D7C2EE}" sibTransId="{E692ADC0-B6A8-FF45-8451-A835E4E65E02}"/>
    <dgm:cxn modelId="{3961F3CA-5DE2-49C5-939E-0FB9DA89D424}" srcId="{BF154A75-DF7E-42E5-8ACC-C600C90E9EEC}" destId="{63477D06-CAC1-485A-81BE-08D645A28E5E}" srcOrd="6" destOrd="0" parTransId="{8F5642A4-1B6C-4E5D-9744-1B441175217A}" sibTransId="{EE6B2360-D04A-4132-AD92-8C611E1839C6}"/>
    <dgm:cxn modelId="{53526899-91B5-2D46-A6E3-A4A86F1DB85C}" type="presOf" srcId="{BF154A75-DF7E-42E5-8ACC-C600C90E9EEC}" destId="{5735245B-88AC-4AB4-ADC4-32D9E92E7DD1}" srcOrd="0" destOrd="0" presId="urn:microsoft.com/office/officeart/2005/8/layout/default"/>
    <dgm:cxn modelId="{CB74A2EA-1F88-CA42-9C6B-E57AE17F5E97}" type="presOf" srcId="{F9C91EBA-2EBB-B349-A5F6-ED1ACBD9FE24}" destId="{0F2CF843-5EB3-45EB-830F-81F940806C5F}" srcOrd="0" destOrd="0" presId="urn:microsoft.com/office/officeart/2005/8/layout/default"/>
    <dgm:cxn modelId="{2E847B55-15AA-1E40-BA1C-C50B1D8FE329}" srcId="{BF154A75-DF7E-42E5-8ACC-C600C90E9EEC}" destId="{F9C91EBA-2EBB-B349-A5F6-ED1ACBD9FE24}" srcOrd="3" destOrd="0" parTransId="{FA95CD45-808E-E946-B331-F0E5D1A7F6CD}" sibTransId="{F6894773-0D41-7F48-AAF6-DC7C98C17ABF}"/>
    <dgm:cxn modelId="{B3240B63-5CF3-F941-958C-2EFF7988C8F0}" type="presParOf" srcId="{5735245B-88AC-4AB4-ADC4-32D9E92E7DD1}" destId="{EBFC46D7-5D1B-46D5-BE23-CC76DFBE90F0}" srcOrd="0" destOrd="0" presId="urn:microsoft.com/office/officeart/2005/8/layout/default"/>
    <dgm:cxn modelId="{782866D3-D8BA-C946-ABA2-4DD02A91FDB7}" type="presParOf" srcId="{5735245B-88AC-4AB4-ADC4-32D9E92E7DD1}" destId="{14F26DAD-A6C9-4274-B103-91E2DCC96CF4}" srcOrd="1" destOrd="0" presId="urn:microsoft.com/office/officeart/2005/8/layout/default"/>
    <dgm:cxn modelId="{08658518-480B-0F43-9697-B899B84E6554}" type="presParOf" srcId="{5735245B-88AC-4AB4-ADC4-32D9E92E7DD1}" destId="{4A73C042-B3DE-46CE-9895-A1130DF46BA3}" srcOrd="2" destOrd="0" presId="urn:microsoft.com/office/officeart/2005/8/layout/default"/>
    <dgm:cxn modelId="{D3A5A12E-24CA-D445-98D6-8513D23DA3C8}" type="presParOf" srcId="{5735245B-88AC-4AB4-ADC4-32D9E92E7DD1}" destId="{7123AB68-B7B5-409C-9E4E-188E97905E44}" srcOrd="3" destOrd="0" presId="urn:microsoft.com/office/officeart/2005/8/layout/default"/>
    <dgm:cxn modelId="{4C55F535-FDDA-EF40-AD0A-DE9232276024}" type="presParOf" srcId="{5735245B-88AC-4AB4-ADC4-32D9E92E7DD1}" destId="{9D6E2EAD-AD97-4DD8-A144-434C9468CF74}" srcOrd="4" destOrd="0" presId="urn:microsoft.com/office/officeart/2005/8/layout/default"/>
    <dgm:cxn modelId="{415B7CFC-9292-344C-9953-88C1BE42FB6A}" type="presParOf" srcId="{5735245B-88AC-4AB4-ADC4-32D9E92E7DD1}" destId="{D9BDC765-3187-450B-A814-084343D20D32}" srcOrd="5" destOrd="0" presId="urn:microsoft.com/office/officeart/2005/8/layout/default"/>
    <dgm:cxn modelId="{5B1EBB7D-BD76-3B4D-B6F0-4C3AC34B499B}" type="presParOf" srcId="{5735245B-88AC-4AB4-ADC4-32D9E92E7DD1}" destId="{0F2CF843-5EB3-45EB-830F-81F940806C5F}" srcOrd="6" destOrd="0" presId="urn:microsoft.com/office/officeart/2005/8/layout/default"/>
    <dgm:cxn modelId="{C6FBB05F-8C83-FB48-86B3-06CC4DFDB025}" type="presParOf" srcId="{5735245B-88AC-4AB4-ADC4-32D9E92E7DD1}" destId="{5C2797A8-32A5-4F7D-A086-34859417BEB3}" srcOrd="7" destOrd="0" presId="urn:microsoft.com/office/officeart/2005/8/layout/default"/>
    <dgm:cxn modelId="{92F3D2A6-5017-1B49-B229-8A861F1A2132}" type="presParOf" srcId="{5735245B-88AC-4AB4-ADC4-32D9E92E7DD1}" destId="{BEF14B41-DD5B-43B2-BD77-B4AD6B21F45A}" srcOrd="8" destOrd="0" presId="urn:microsoft.com/office/officeart/2005/8/layout/default"/>
    <dgm:cxn modelId="{92D19BDF-9B76-904D-8B20-A3890AF72798}" type="presParOf" srcId="{5735245B-88AC-4AB4-ADC4-32D9E92E7DD1}" destId="{6CFAD6BC-EB47-488A-A397-CF818C07F728}" srcOrd="9" destOrd="0" presId="urn:microsoft.com/office/officeart/2005/8/layout/default"/>
    <dgm:cxn modelId="{4A706A8D-35A3-BA40-8809-D52E0B2DA1FD}" type="presParOf" srcId="{5735245B-88AC-4AB4-ADC4-32D9E92E7DD1}" destId="{61F108B0-8DD3-452C-BBBD-7E6FF735D92E}" srcOrd="10" destOrd="0" presId="urn:microsoft.com/office/officeart/2005/8/layout/default"/>
    <dgm:cxn modelId="{EC952BFF-B4BB-4A4C-9086-1D1968801202}" type="presParOf" srcId="{5735245B-88AC-4AB4-ADC4-32D9E92E7DD1}" destId="{7A49A528-2D8C-4DD2-9F76-29A9C2BD86B6}" srcOrd="11" destOrd="0" presId="urn:microsoft.com/office/officeart/2005/8/layout/default"/>
    <dgm:cxn modelId="{E1D7A20C-56B9-B240-B800-A0BD1C646E83}" type="presParOf" srcId="{5735245B-88AC-4AB4-ADC4-32D9E92E7DD1}" destId="{F5BBB810-CAC5-4280-A125-42D69C3AE2BD}" srcOrd="12" destOrd="0" presId="urn:microsoft.com/office/officeart/2005/8/layout/default"/>
    <dgm:cxn modelId="{0E7DC9B0-BEBA-0141-B5F2-F2F1A1B3BA5F}" type="presParOf" srcId="{5735245B-88AC-4AB4-ADC4-32D9E92E7DD1}" destId="{2E14DE3A-5D30-4132-B529-0E633EA378A4}" srcOrd="13" destOrd="0" presId="urn:microsoft.com/office/officeart/2005/8/layout/default"/>
    <dgm:cxn modelId="{2E5B66AE-C878-584B-AA76-3DACF4ECFC8B}" type="presParOf" srcId="{5735245B-88AC-4AB4-ADC4-32D9E92E7DD1}" destId="{6A1920B5-755B-47CE-A245-53525FC7F61C}" srcOrd="14" destOrd="0" presId="urn:microsoft.com/office/officeart/2005/8/layout/default"/>
    <dgm:cxn modelId="{BA15EC22-F715-724F-9BD6-4655AD3A2887}" type="presParOf" srcId="{5735245B-88AC-4AB4-ADC4-32D9E92E7DD1}" destId="{57B4D1B9-16C8-4DA3-B20E-88D5584E57B0}" srcOrd="15" destOrd="0" presId="urn:microsoft.com/office/officeart/2005/8/layout/default"/>
    <dgm:cxn modelId="{5F301751-D126-5F47-B3E2-82E3A4AA40E4}" type="presParOf" srcId="{5735245B-88AC-4AB4-ADC4-32D9E92E7DD1}" destId="{49A8F452-8926-4C81-946D-11B4D00E1233}"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79033" y="20885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79033" y="208853"/>
        <a:ext cx="2392515" cy="1402406"/>
      </dsp:txXfrm>
    </dsp:sp>
    <dsp:sp modelId="{4A73C042-B3DE-46CE-9895-A1130DF46BA3}">
      <dsp:nvSpPr>
        <dsp:cNvPr id="0" name=""/>
        <dsp:cNvSpPr/>
      </dsp:nvSpPr>
      <dsp:spPr>
        <a:xfrm>
          <a:off x="50229" y="176066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Alignment Document</a:t>
          </a:r>
        </a:p>
      </dsp:txBody>
      <dsp:txXfrm>
        <a:off x="50229" y="1760663"/>
        <a:ext cx="2392515" cy="1402406"/>
      </dsp:txXfrm>
    </dsp:sp>
    <dsp:sp modelId="{9D6E2EAD-AD97-4DD8-A144-434C9468CF74}">
      <dsp:nvSpPr>
        <dsp:cNvPr id="0" name=""/>
        <dsp:cNvSpPr/>
      </dsp:nvSpPr>
      <dsp:spPr>
        <a:xfrm>
          <a:off x="2627114" y="20573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 </a:t>
          </a:r>
        </a:p>
      </dsp:txBody>
      <dsp:txXfrm>
        <a:off x="2627114" y="205731"/>
        <a:ext cx="2392515" cy="1402406"/>
      </dsp:txXfrm>
    </dsp:sp>
    <dsp:sp modelId="{0F2CF843-5EB3-45EB-830F-81F940806C5F}">
      <dsp:nvSpPr>
        <dsp:cNvPr id="0" name=""/>
        <dsp:cNvSpPr/>
      </dsp:nvSpPr>
      <dsp:spPr>
        <a:xfrm>
          <a:off x="79033" y="334811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Model Content Standards for CA Public Schools, K-12</a:t>
          </a:r>
        </a:p>
      </dsp:txBody>
      <dsp:txXfrm>
        <a:off x="79033" y="3348114"/>
        <a:ext cx="2392515" cy="1402406"/>
      </dsp:txXfrm>
    </dsp:sp>
    <dsp:sp modelId="{BEF14B41-DD5B-43B2-BD77-B4AD6B21F45A}">
      <dsp:nvSpPr>
        <dsp:cNvPr id="0" name=""/>
        <dsp:cNvSpPr/>
      </dsp:nvSpPr>
      <dsp:spPr>
        <a:xfrm>
          <a:off x="5174586" y="3385100"/>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5174586" y="3385100"/>
        <a:ext cx="2392515" cy="1402406"/>
      </dsp:txXfrm>
    </dsp:sp>
    <dsp:sp modelId="{61F108B0-8DD3-452C-BBBD-7E6FF735D92E}">
      <dsp:nvSpPr>
        <dsp:cNvPr id="0" name=""/>
        <dsp:cNvSpPr/>
      </dsp:nvSpPr>
      <dsp:spPr>
        <a:xfrm>
          <a:off x="2619856" y="339813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Framework for CA Public Schools, K-12</a:t>
          </a:r>
        </a:p>
      </dsp:txBody>
      <dsp:txXfrm>
        <a:off x="2619856" y="3398134"/>
        <a:ext cx="2392515" cy="1402406"/>
      </dsp:txXfrm>
    </dsp:sp>
    <dsp:sp modelId="{F5BBB810-CAC5-4280-A125-42D69C3AE2BD}">
      <dsp:nvSpPr>
        <dsp:cNvPr id="0" name=""/>
        <dsp:cNvSpPr/>
      </dsp:nvSpPr>
      <dsp:spPr>
        <a:xfrm>
          <a:off x="5152482" y="21746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t>Developmentally Appropriate </a:t>
          </a:r>
        </a:p>
        <a:p>
          <a:pPr marL="0" lvl="0" indent="0" algn="ctr" defTabSz="533400">
            <a:lnSpc>
              <a:spcPct val="90000"/>
            </a:lnSpc>
            <a:spcBef>
              <a:spcPct val="0"/>
            </a:spcBef>
            <a:spcAft>
              <a:spcPct val="35000"/>
            </a:spcAft>
            <a:buNone/>
          </a:pPr>
          <a:r>
            <a:rPr lang="en-US" sz="1200" b="1" i="0" kern="1200" dirty="0"/>
            <a:t>Practice</a:t>
          </a:r>
          <a:endParaRPr lang="en-US" sz="1200" b="1" kern="1200" dirty="0"/>
        </a:p>
      </dsp:txBody>
      <dsp:txXfrm>
        <a:off x="5152482" y="217461"/>
        <a:ext cx="2392515" cy="1402406"/>
      </dsp:txXfrm>
    </dsp:sp>
    <dsp:sp modelId="{6A1920B5-755B-47CE-A245-53525FC7F61C}">
      <dsp:nvSpPr>
        <dsp:cNvPr id="0" name=""/>
        <dsp:cNvSpPr/>
      </dsp:nvSpPr>
      <dsp:spPr>
        <a:xfrm>
          <a:off x="5164993"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DRDP Specific to TK and K</a:t>
          </a:r>
        </a:p>
      </dsp:txBody>
      <dsp:txXfrm>
        <a:off x="5164993" y="1760668"/>
        <a:ext cx="2392515" cy="1402406"/>
      </dsp:txXfrm>
    </dsp:sp>
    <dsp:sp modelId="{49A8F452-8926-4C81-946D-11B4D00E1233}">
      <dsp:nvSpPr>
        <dsp:cNvPr id="0" name=""/>
        <dsp:cNvSpPr/>
      </dsp:nvSpPr>
      <dsp:spPr>
        <a:xfrm>
          <a:off x="2595087"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 </a:t>
          </a:r>
        </a:p>
      </dsp:txBody>
      <dsp:txXfrm>
        <a:off x="2595087" y="1760668"/>
        <a:ext cx="2392515" cy="1402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4EFEEBB-0333-4497-910B-5489033B42F5}" type="datetime1">
              <a:rPr lang="en-US" altLang="en-US"/>
              <a:pPr>
                <a:defRPr/>
              </a:pPr>
              <a:t>1/18/2017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38CF5B8-693A-42C4-A98E-BDB3E655DD6D}" type="slidenum">
              <a:rPr lang="en-US" altLang="en-US"/>
              <a:pPr>
                <a:defRPr/>
              </a:pPr>
              <a:t>‹#›</a:t>
            </a:fld>
            <a:endParaRPr lang="en-US" altLang="en-US"/>
          </a:p>
        </p:txBody>
      </p:sp>
    </p:spTree>
    <p:extLst>
      <p:ext uri="{BB962C8B-B14F-4D97-AF65-F5344CB8AC3E}">
        <p14:creationId xmlns:p14="http://schemas.microsoft.com/office/powerpoint/2010/main" val="1115725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F86EF297-22B7-44E5-864C-9496A82D53EB}" type="datetime1">
              <a:rPr lang="en-US" altLang="en-US"/>
              <a:pPr>
                <a:defRPr/>
              </a:pPr>
              <a:t>1/18/2017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2BDD725-39BA-423F-BCB5-BB26914FD63E}" type="slidenum">
              <a:rPr lang="en-US" altLang="en-US"/>
              <a:pPr>
                <a:defRPr/>
              </a:pPr>
              <a:t>‹#›</a:t>
            </a:fld>
            <a:endParaRPr lang="en-US" altLang="en-US"/>
          </a:p>
        </p:txBody>
      </p:sp>
    </p:spTree>
    <p:extLst>
      <p:ext uri="{BB962C8B-B14F-4D97-AF65-F5344CB8AC3E}">
        <p14:creationId xmlns:p14="http://schemas.microsoft.com/office/powerpoint/2010/main" val="191094947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bridgeclub.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bridgeclub.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dc.gov/nchs/data/databriefs/db141.ht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abridgeclub.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F12657F-9333-4BD7-B072-1DDD9BC7B830}" type="slidenum">
              <a:rPr lang="en-US" altLang="en-US" smtClean="0">
                <a:cs typeface="Arial" panose="020B0604020202020204" pitchFamily="34" charset="0"/>
              </a:rPr>
              <a:pPr/>
              <a:t>1</a:t>
            </a:fld>
            <a:endParaRPr lang="en-US" altLang="en-US">
              <a:cs typeface="Arial" panose="020B0604020202020204" pitchFamily="34" charset="0"/>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40" name="Rectangle 3"/>
          <p:cNvSpPr>
            <a:spLocks noGrp="1" noChangeArrowheads="1"/>
          </p:cNvSpPr>
          <p:nvPr>
            <p:ph type="body" idx="1"/>
          </p:nvPr>
        </p:nvSpPr>
        <p:spPr bwMode="auto">
          <a:xfrm>
            <a:off x="685800" y="4206239"/>
            <a:ext cx="5486400" cy="447897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b="1" dirty="0"/>
              <a:t>Presenter Remarks: </a:t>
            </a:r>
          </a:p>
          <a:p>
            <a:pPr eaLnBrk="1" hangingPunct="1">
              <a:spcBef>
                <a:spcPct val="0"/>
              </a:spcBef>
            </a:pPr>
            <a:r>
              <a:rPr lang="en-US" altLang="en-US" dirty="0"/>
              <a:t>Welcome to Physical Development in Transitional Kindergarten: Active Physical Play—a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Physical Development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active physical play. </a:t>
            </a:r>
          </a:p>
          <a:p>
            <a:pPr>
              <a:spcBef>
                <a:spcPct val="0"/>
              </a:spcBef>
            </a:pPr>
            <a:endParaRPr lang="en-US" altLang="en-US" dirty="0"/>
          </a:p>
          <a:p>
            <a:pPr eaLnBrk="1" hangingPunct="1">
              <a:spcBef>
                <a:spcPct val="0"/>
              </a:spcBef>
            </a:pPr>
            <a:r>
              <a:rPr lang="en-US" altLang="en-US" dirty="0"/>
              <a:t>Because our focus for today is active play, we will have many opportunities to move ourselves. Please honor any physical restrictions or limitations that you may have and engage mentally, if you are not able to engage physically.</a:t>
            </a:r>
          </a:p>
          <a:p>
            <a:pPr eaLnBrk="1" hangingPunct="1">
              <a:spcBef>
                <a:spcPct val="0"/>
              </a:spcBef>
            </a:pPr>
            <a:endParaRPr lang="en-US" altLang="en-US" dirty="0"/>
          </a:p>
          <a:p>
            <a:pPr eaLnBrk="1" hangingPunct="1">
              <a:spcBef>
                <a:spcPct val="0"/>
              </a:spcBef>
            </a:pPr>
            <a:r>
              <a:rPr lang="en-US" altLang="en-US" b="1" dirty="0"/>
              <a:t>Extra Notes: </a:t>
            </a:r>
          </a:p>
          <a:p>
            <a:pPr marL="171450" indent="-171450" eaLnBrk="1" hangingPunct="1">
              <a:spcBef>
                <a:spcPct val="0"/>
              </a:spcBef>
              <a:buFont typeface="Arial" panose="020B0604020202020204" pitchFamily="34" charset="0"/>
              <a:buChar char="•"/>
            </a:pPr>
            <a:r>
              <a:rPr lang="en-US" altLang="en-US" dirty="0"/>
              <a:t>Check everyone</a:t>
            </a:r>
            <a:r>
              <a:rPr lang="en-US" altLang="ja-JP" dirty="0"/>
              <a:t>’s shoes and advise those wearing inappropriate shoes to be careful.</a:t>
            </a:r>
          </a:p>
          <a:p>
            <a:pPr marL="171450" indent="-171450" eaLnBrk="1" hangingPunct="1">
              <a:spcBef>
                <a:spcPct val="0"/>
              </a:spcBef>
              <a:buFont typeface="Arial" panose="020B0604020202020204" pitchFamily="34" charset="0"/>
              <a:buChar char="•"/>
            </a:pPr>
            <a:r>
              <a:rPr lang="en-US" altLang="en-US" dirty="0"/>
              <a:t>Be aware of spatial concerns, e.g., </a:t>
            </a:r>
            <a:r>
              <a:rPr lang="en-US" altLang="ja-JP" dirty="0"/>
              <a:t>push in chairs/purses/bags/totes.</a:t>
            </a:r>
          </a:p>
          <a:p>
            <a:pPr marL="171450" indent="-171450" eaLnBrk="1" hangingPunct="1">
              <a:spcBef>
                <a:spcPct val="0"/>
              </a:spcBef>
              <a:buFont typeface="Arial" panose="020B0604020202020204" pitchFamily="34" charset="0"/>
              <a:buChar char="•"/>
            </a:pPr>
            <a:r>
              <a:rPr lang="en-US" altLang="en-US" dirty="0"/>
              <a:t>Remind participants that the materials on the tables are for their use during the session only.</a:t>
            </a:r>
          </a:p>
          <a:p>
            <a:pPr eaLnBrk="1" hangingPunct="1">
              <a:spcBef>
                <a:spcPct val="0"/>
              </a:spcBef>
            </a:pPr>
            <a:endParaRPr lang="en-US" altLang="en-US" dirty="0"/>
          </a:p>
        </p:txBody>
      </p:sp>
    </p:spTree>
    <p:extLst>
      <p:ext uri="{BB962C8B-B14F-4D97-AF65-F5344CB8AC3E}">
        <p14:creationId xmlns:p14="http://schemas.microsoft.com/office/powerpoint/2010/main" val="47969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4" name="Rectangle 3"/>
          <p:cNvSpPr>
            <a:spLocks noGrp="1" noChangeArrowheads="1"/>
          </p:cNvSpPr>
          <p:nvPr>
            <p:ph type="body" idx="1"/>
          </p:nvPr>
        </p:nvSpPr>
        <p:spPr bwMode="auto">
          <a:xfrm>
            <a:off x="261257" y="4219303"/>
            <a:ext cx="6453051" cy="476794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marL="0" lvl="2">
              <a:spcBef>
                <a:spcPct val="0"/>
              </a:spcBef>
            </a:pPr>
            <a:r>
              <a:rPr lang="en-US" altLang="en-US" b="1" dirty="0"/>
              <a:t>Presenter Remarks:</a:t>
            </a:r>
          </a:p>
          <a:p>
            <a:pPr marL="0" lvl="2">
              <a:spcBef>
                <a:spcPct val="0"/>
              </a:spcBef>
            </a:pPr>
            <a:r>
              <a:rPr lang="en-US" altLang="en-US" dirty="0"/>
              <a:t>UDL provides for multiple means of representation, multiple means of engagement, and multiple means of expression. For example, a teacher can teach a child to “jump off” once the student knows what “jump” means.</a:t>
            </a:r>
          </a:p>
          <a:p>
            <a:pPr marL="0" lvl="2">
              <a:spcBef>
                <a:spcPct val="0"/>
              </a:spcBef>
              <a:buFontTx/>
              <a:buNone/>
            </a:pPr>
            <a:endParaRPr lang="en-US" altLang="en-US" b="1" dirty="0"/>
          </a:p>
          <a:p>
            <a:pPr marL="0" lvl="2">
              <a:spcBef>
                <a:spcPct val="0"/>
              </a:spcBef>
              <a:buFontTx/>
              <a:buNone/>
            </a:pPr>
            <a:r>
              <a:rPr lang="en-US" altLang="en-US" b="1" dirty="0"/>
              <a:t>“</a:t>
            </a:r>
            <a:r>
              <a:rPr lang="en-US" altLang="en-US" b="0" i="1" dirty="0"/>
              <a:t>Multiple means of representation </a:t>
            </a:r>
            <a:r>
              <a:rPr lang="en-US" altLang="en-US" b="0" i="0" dirty="0"/>
              <a:t>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altLang="en-US" i="0" dirty="0"/>
              <a:t>.</a:t>
            </a:r>
          </a:p>
          <a:p>
            <a:pPr marL="0" lvl="2">
              <a:spcBef>
                <a:spcPct val="0"/>
              </a:spcBef>
              <a:buFontTx/>
              <a:buNone/>
            </a:pPr>
            <a:endParaRPr lang="en-US" altLang="en-US" b="1" dirty="0"/>
          </a:p>
          <a:p>
            <a:pPr marL="0" lvl="2">
              <a:spcBef>
                <a:spcPct val="0"/>
              </a:spcBef>
              <a:buFontTx/>
              <a:buNone/>
            </a:pPr>
            <a:r>
              <a:rPr lang="en-US" altLang="en-US" b="1" dirty="0"/>
              <a:t>“</a:t>
            </a:r>
            <a:r>
              <a:rPr lang="en-US" altLang="en-US" b="0" i="1" dirty="0"/>
              <a:t>Multiple means of expression </a:t>
            </a:r>
            <a:r>
              <a:rPr lang="en-US" altLang="en-US" b="0" i="0" dirty="0"/>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ct val="0"/>
              </a:spcBef>
              <a:buFontTx/>
              <a:buNone/>
            </a:pPr>
            <a:endParaRPr lang="en-US" altLang="en-US" i="0" dirty="0"/>
          </a:p>
          <a:p>
            <a:pPr marL="0" lvl="2">
              <a:spcBef>
                <a:spcPct val="0"/>
              </a:spcBef>
              <a:buFontTx/>
              <a:buNone/>
            </a:pPr>
            <a:r>
              <a:rPr lang="en-US" altLang="en-US" b="1" dirty="0"/>
              <a:t>“</a:t>
            </a:r>
            <a:r>
              <a:rPr lang="en-US" altLang="en-US" b="0" i="1" dirty="0"/>
              <a:t>Multiple means of engagement </a:t>
            </a:r>
            <a:r>
              <a:rPr lang="en-US" altLang="en-US" b="0" i="0" dirty="0"/>
              <a:t>refers to providing choices in the setting or program that facilitate learning by building on children’s interests. The information in this curriculum framework has been worded to incorporate multiple means of representation, expression, and engagement” (PCF,</a:t>
            </a:r>
            <a:r>
              <a:rPr lang="en-US" altLang="en-US" b="0" i="0" baseline="0" dirty="0"/>
              <a:t> Vol. 2, p. 14).</a:t>
            </a:r>
            <a:r>
              <a:rPr lang="en-US" altLang="en-US" b="0" i="0" dirty="0"/>
              <a:t> </a:t>
            </a:r>
          </a:p>
          <a:p>
            <a:pPr marL="0" lvl="2">
              <a:spcBef>
                <a:spcPct val="0"/>
              </a:spcBef>
              <a:buFontTx/>
              <a:buNone/>
            </a:pPr>
            <a:endParaRPr lang="en-US" altLang="ja-JP" b="0" i="0" dirty="0"/>
          </a:p>
          <a:p>
            <a:pPr marL="0" lvl="2">
              <a:spcBef>
                <a:spcPct val="0"/>
              </a:spcBef>
              <a:buFontTx/>
              <a:buNone/>
            </a:pPr>
            <a:r>
              <a:rPr lang="en-US" altLang="ja-JP" dirty="0"/>
              <a:t>For example a child may not be a risk taker and may not want to jump off of blocks that are high. A teacher can offer variations for jumping stations so that the child can choose the station with which he or she is most comfortable. </a:t>
            </a:r>
          </a:p>
        </p:txBody>
      </p:sp>
    </p:spTree>
    <p:extLst>
      <p:ext uri="{BB962C8B-B14F-4D97-AF65-F5344CB8AC3E}">
        <p14:creationId xmlns:p14="http://schemas.microsoft.com/office/powerpoint/2010/main" val="282477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Rectangle 3"/>
          <p:cNvSpPr>
            <a:spLocks noGrp="1" noChangeArrowheads="1"/>
          </p:cNvSpPr>
          <p:nvPr>
            <p:ph type="body" idx="1"/>
          </p:nvPr>
        </p:nvSpPr>
        <p:spPr bwMode="auto">
          <a:xfrm>
            <a:off x="395151" y="4346574"/>
            <a:ext cx="6067697" cy="4496979"/>
          </a:xfrm>
          <a:extLst/>
        </p:spPr>
        <p:txBody>
          <a:bodyPr wrap="square" numCol="1" anchor="t" anchorCtr="0" compatLnSpc="1">
            <a:prstTxWarp prst="textNoShape">
              <a:avLst/>
            </a:prstTxWarp>
            <a:noAutofit/>
          </a:bodyPr>
          <a:lstStyle/>
          <a:p>
            <a:pPr marL="0" lvl="2">
              <a:spcBef>
                <a:spcPts val="0"/>
              </a:spcBef>
              <a:defRPr/>
            </a:pPr>
            <a:r>
              <a:rPr lang="en-US" altLang="en-US" b="1" dirty="0">
                <a:ea typeface="ＭＳ Ｐゴシック" pitchFamily="34" charset="-128"/>
              </a:rPr>
              <a:t>Presenter Remarks:</a:t>
            </a:r>
          </a:p>
          <a:p>
            <a:pPr marL="0" lvl="2">
              <a:spcBef>
                <a:spcPts val="0"/>
              </a:spcBef>
              <a:defRPr/>
            </a:pPr>
            <a:r>
              <a:rPr lang="en-US" altLang="en-US" dirty="0">
                <a:ea typeface="ＭＳ Ｐゴシック" pitchFamily="34" charset="-128"/>
              </a:rPr>
              <a:t>Click on each number,</a:t>
            </a:r>
            <a:r>
              <a:rPr lang="en-US" altLang="en-US" baseline="0" dirty="0">
                <a:ea typeface="ＭＳ Ｐゴシック" pitchFamily="34" charset="-128"/>
              </a:rPr>
              <a:t> one at a time, </a:t>
            </a:r>
            <a:r>
              <a:rPr lang="en-US" altLang="en-US" dirty="0">
                <a:ea typeface="ＭＳ Ｐゴシック" pitchFamily="34" charset="-128"/>
              </a:rPr>
              <a:t>with the participants demonstrating the skill:</a:t>
            </a:r>
          </a:p>
          <a:p>
            <a:pPr marL="228600" lvl="2" indent="-228600">
              <a:spcBef>
                <a:spcPts val="0"/>
              </a:spcBef>
              <a:buFontTx/>
              <a:buAutoNum type="arabicPeriod"/>
              <a:defRPr/>
            </a:pPr>
            <a:r>
              <a:rPr lang="en-US" dirty="0">
                <a:ea typeface="ＭＳ Ｐゴシック" pitchFamily="34" charset="-128"/>
              </a:rPr>
              <a:t>When I say GO, show me your very best JUMP.</a:t>
            </a:r>
          </a:p>
          <a:p>
            <a:pPr marL="228600" lvl="2" indent="-228600">
              <a:spcBef>
                <a:spcPts val="0"/>
              </a:spcBef>
              <a:buFontTx/>
              <a:buAutoNum type="arabicPeriod"/>
              <a:defRPr/>
            </a:pPr>
            <a:r>
              <a:rPr lang="en-US" dirty="0">
                <a:ea typeface="ＭＳ Ｐゴシック" pitchFamily="34" charset="-128"/>
              </a:rPr>
              <a:t>When I say GO, show me your very best HOP.</a:t>
            </a:r>
          </a:p>
          <a:p>
            <a:pPr marL="228600" lvl="2" indent="-228600">
              <a:spcBef>
                <a:spcPts val="0"/>
              </a:spcBef>
              <a:buFontTx/>
              <a:buAutoNum type="arabicPeriod"/>
              <a:defRPr/>
            </a:pPr>
            <a:r>
              <a:rPr lang="en-US" dirty="0">
                <a:ea typeface="ＭＳ Ｐゴシック" pitchFamily="34" charset="-128"/>
              </a:rPr>
              <a:t>Discuss with someone near you: what is the difference between a jump and a hop? </a:t>
            </a:r>
          </a:p>
          <a:p>
            <a:pPr marL="0" lvl="2">
              <a:spcBef>
                <a:spcPts val="0"/>
              </a:spcBef>
              <a:defRPr/>
            </a:pPr>
            <a:endParaRPr lang="en-US" i="1" dirty="0">
              <a:ea typeface="ＭＳ Ｐゴシック" pitchFamily="34" charset="-128"/>
            </a:endParaRPr>
          </a:p>
          <a:p>
            <a:pPr marL="0" lvl="2">
              <a:spcBef>
                <a:spcPts val="0"/>
              </a:spcBef>
              <a:defRPr/>
            </a:pPr>
            <a:r>
              <a:rPr lang="en-US" i="0" dirty="0">
                <a:ea typeface="ＭＳ Ｐゴシック" pitchFamily="34" charset="-128"/>
              </a:rPr>
              <a:t>(Allow 30 seconds for the participants to discuss, then ask individuals to share with the group. Many will say that jumps are large, explosive, and moving forward, and that hops are small, not very explosive, and do not cover a large area moving forward.)</a:t>
            </a:r>
          </a:p>
          <a:p>
            <a:pPr marL="0" lvl="2">
              <a:spcBef>
                <a:spcPts val="0"/>
              </a:spcBef>
              <a:defRPr/>
            </a:pPr>
            <a:endParaRPr lang="en-US" i="1" dirty="0">
              <a:ea typeface="ＭＳ Ｐゴシック" pitchFamily="34" charset="-128"/>
            </a:endParaRPr>
          </a:p>
          <a:p>
            <a:pPr marL="0" lvl="2">
              <a:spcBef>
                <a:spcPts val="0"/>
              </a:spcBef>
              <a:defRPr/>
            </a:pPr>
            <a:r>
              <a:rPr lang="en-US" i="0" dirty="0">
                <a:ea typeface="ＭＳ Ｐゴシック" pitchFamily="34" charset="-128"/>
              </a:rPr>
              <a:t>(Click on the graphics to illustrate the signs [ASL] for jump and hop. Practice both hand signs with participants.)</a:t>
            </a:r>
          </a:p>
          <a:p>
            <a:pPr marL="0" lvl="2">
              <a:spcBef>
                <a:spcPts val="0"/>
              </a:spcBef>
              <a:defRPr/>
            </a:pPr>
            <a:endParaRPr lang="en-US" dirty="0">
              <a:ea typeface="ＭＳ Ｐゴシック" pitchFamily="34" charset="-128"/>
            </a:endParaRPr>
          </a:p>
          <a:p>
            <a:pPr marL="0" lvl="2">
              <a:spcBef>
                <a:spcPts val="0"/>
              </a:spcBef>
              <a:defRPr/>
            </a:pPr>
            <a:r>
              <a:rPr lang="en-US" dirty="0">
                <a:ea typeface="ＭＳ Ｐゴシック" pitchFamily="34" charset="-128"/>
              </a:rPr>
              <a:t>What is the difference? The difference between a hop and a jump is that a hop is only on one foot, and a jump is on two feet. Both hops and jumps may be small, large, explosive, cover a little or a lot of area, go forward/backward or side to side, etc.</a:t>
            </a:r>
          </a:p>
          <a:p>
            <a:pPr marL="0" lvl="2">
              <a:spcBef>
                <a:spcPts val="0"/>
              </a:spcBef>
              <a:defRPr/>
            </a:pPr>
            <a:endParaRPr lang="en-US" dirty="0">
              <a:ea typeface="ＭＳ Ｐゴシック" pitchFamily="34" charset="-128"/>
            </a:endParaRPr>
          </a:p>
          <a:p>
            <a:pPr marL="0" lvl="2">
              <a:spcBef>
                <a:spcPts val="0"/>
              </a:spcBef>
              <a:defRPr/>
            </a:pPr>
            <a:r>
              <a:rPr lang="en-US" i="0" dirty="0">
                <a:ea typeface="ＭＳ Ｐゴシック" pitchFamily="34" charset="-128"/>
              </a:rPr>
              <a:t>(For additional information, see the illustrations and descriptors of developmental sequences for jumping and hopping on pages 212 and 213 of the Preschool Curriculum Framework.)</a:t>
            </a:r>
          </a:p>
          <a:p>
            <a:pPr marL="0" lvl="2">
              <a:spcBef>
                <a:spcPts val="0"/>
              </a:spcBef>
              <a:defRPr/>
            </a:pPr>
            <a:endParaRPr lang="en-US" dirty="0">
              <a:ea typeface="ＭＳ Ｐゴシック" pitchFamily="34" charset="-128"/>
            </a:endParaRPr>
          </a:p>
          <a:p>
            <a:pPr marL="0" lvl="2">
              <a:spcBef>
                <a:spcPts val="0"/>
              </a:spcBef>
              <a:defRPr/>
            </a:pPr>
            <a:r>
              <a:rPr lang="en-US" dirty="0">
                <a:ea typeface="ＭＳ Ｐゴシック" pitchFamily="34" charset="-128"/>
              </a:rPr>
              <a:t>Please</a:t>
            </a:r>
            <a:r>
              <a:rPr lang="en-US" baseline="0" dirty="0">
                <a:ea typeface="ＭＳ Ｐゴシック" pitchFamily="34" charset="-128"/>
              </a:rPr>
              <a:t> return to your seats. </a:t>
            </a:r>
            <a:r>
              <a:rPr lang="en-US" dirty="0">
                <a:ea typeface="ＭＳ Ｐゴシック" pitchFamily="34" charset="-128"/>
              </a:rPr>
              <a:t>We are now going to watch a video with children jumping on bubble wrap. With your new knowledge of jumping and hopping, observe what the children are doing on the bubble wrap. </a:t>
            </a:r>
          </a:p>
          <a:p>
            <a:pPr marL="0" lvl="2">
              <a:spcBef>
                <a:spcPts val="0"/>
              </a:spcBef>
              <a:defRPr/>
            </a:pPr>
            <a:endParaRPr lang="en-US" dirty="0">
              <a:ea typeface="ＭＳ Ｐゴシック" pitchFamily="34" charset="-128"/>
            </a:endParaRPr>
          </a:p>
          <a:p>
            <a:pPr marL="228600" lvl="2" indent="-228600">
              <a:spcBef>
                <a:spcPts val="0"/>
              </a:spcBef>
              <a:buFontTx/>
              <a:buAutoNum type="arabicPeriod"/>
              <a:defRPr/>
            </a:pPr>
            <a:endParaRPr lang="en-US" dirty="0">
              <a:ea typeface="ＭＳ Ｐゴシック" pitchFamily="34" charset="-128"/>
            </a:endParaRPr>
          </a:p>
          <a:p>
            <a:pPr marL="228600" lvl="2" indent="-228600">
              <a:spcBef>
                <a:spcPts val="0"/>
              </a:spcBef>
              <a:buFontTx/>
              <a:buAutoNum type="arabicPeriod"/>
              <a:defRPr/>
            </a:pPr>
            <a:endParaRPr lang="en-US" dirty="0">
              <a:ea typeface="ＭＳ Ｐゴシック" pitchFamily="34" charset="-128"/>
            </a:endParaRPr>
          </a:p>
          <a:p>
            <a:pPr marL="0" lvl="2">
              <a:spcBef>
                <a:spcPts val="0"/>
              </a:spcBef>
              <a:defRPr/>
            </a:pPr>
            <a:endParaRPr lang="en-US" altLang="en-US" dirty="0">
              <a:ea typeface="ＭＳ Ｐゴシック" pitchFamily="34" charset="-128"/>
            </a:endParaRPr>
          </a:p>
        </p:txBody>
      </p:sp>
      <p:sp>
        <p:nvSpPr>
          <p:cNvPr id="34820"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120908-EB35-4F8D-8E62-A07817795104}"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Rectangle 3"/>
          <p:cNvSpPr>
            <a:spLocks noGrp="1" noChangeArrowheads="1"/>
          </p:cNvSpPr>
          <p:nvPr>
            <p:ph type="body" idx="1"/>
          </p:nvPr>
        </p:nvSpPr>
        <p:spPr>
          <a:xfrm>
            <a:off x="731838" y="4529138"/>
            <a:ext cx="5486400" cy="3504519"/>
          </a:xfrm>
          <a:ln/>
          <a:extLst/>
        </p:spPr>
        <p:txBody>
          <a:bodyPr>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 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children" (PCF, Vol. 2,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the foundations—known as "standards" in the K–12 arena—provide 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p:txBody>
      </p:sp>
      <p:sp>
        <p:nvSpPr>
          <p:cNvPr id="36869"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84225" indent="-30162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6320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0892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5464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003675" indent="-2413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7FB1BB6-B87A-4D92-AAB4-FDC89C54E249}" type="slidenum">
              <a:rPr lang="en-US" altLang="en-US" sz="1300" smtClean="0"/>
              <a:pPr>
                <a:spcBef>
                  <a:spcPct val="0"/>
                </a:spcBef>
              </a:pPr>
              <a:t>12</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a:defRPr>
                <a:solidFill>
                  <a:schemeClr val="tx1"/>
                </a:solidFill>
                <a:latin typeface="Arial" panose="020B0604020202020204" pitchFamily="34" charset="0"/>
                <a:ea typeface="MS PGothic" panose="020B0600070205080204" pitchFamily="34" charset="-128"/>
              </a:defRPr>
            </a:lvl1pPr>
            <a:lvl2pPr marL="742950" indent="-285750" defTabSz="904875">
              <a:defRPr>
                <a:solidFill>
                  <a:schemeClr val="tx1"/>
                </a:solidFill>
                <a:latin typeface="Arial" panose="020B0604020202020204" pitchFamily="34" charset="0"/>
                <a:ea typeface="MS PGothic" panose="020B0600070205080204" pitchFamily="34" charset="-128"/>
              </a:defRPr>
            </a:lvl2pPr>
            <a:lvl3pPr marL="1143000" indent="-228600" defTabSz="904875">
              <a:defRPr>
                <a:solidFill>
                  <a:schemeClr val="tx1"/>
                </a:solidFill>
                <a:latin typeface="Arial" panose="020B0604020202020204" pitchFamily="34" charset="0"/>
                <a:ea typeface="MS PGothic" panose="020B0600070205080204" pitchFamily="34" charset="-128"/>
              </a:defRPr>
            </a:lvl3pPr>
            <a:lvl4pPr marL="1600200" indent="-228600" defTabSz="904875">
              <a:defRPr>
                <a:solidFill>
                  <a:schemeClr val="tx1"/>
                </a:solidFill>
                <a:latin typeface="Arial" panose="020B0604020202020204" pitchFamily="34" charset="0"/>
                <a:ea typeface="MS PGothic" panose="020B0600070205080204" pitchFamily="34" charset="-128"/>
              </a:defRPr>
            </a:lvl4pPr>
            <a:lvl5pPr marL="2057400" indent="-228600" defTabSz="904875">
              <a:defRPr>
                <a:solidFill>
                  <a:schemeClr val="tx1"/>
                </a:solidFill>
                <a:latin typeface="Arial" panose="020B0604020202020204" pitchFamily="34" charset="0"/>
                <a:ea typeface="MS PGothic" panose="020B0600070205080204" pitchFamily="34" charset="-128"/>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AAC8B6-2755-4CB6-9D13-9B6027195F6F}" type="slidenum">
              <a:rPr lang="en-US" altLang="en-US" smtClean="0">
                <a:solidFill>
                  <a:srgbClr val="000000"/>
                </a:solidFill>
                <a:latin typeface="Tahoma" panose="020B0604030504040204" pitchFamily="34" charset="0"/>
                <a:cs typeface="Tahoma" panose="020B0604030504040204" pitchFamily="34" charset="0"/>
              </a:rPr>
              <a:pPr/>
              <a:t>13</a:t>
            </a:fld>
            <a:endParaRPr lang="en-US" altLang="en-US">
              <a:solidFill>
                <a:srgbClr val="000000"/>
              </a:solidFill>
              <a:latin typeface="Tahoma" panose="020B0604030504040204" pitchFamily="34" charset="0"/>
              <a:cs typeface="Tahoma" panose="020B0604030504040204" pitchFamily="34" charset="0"/>
            </a:endParaRPr>
          </a:p>
        </p:txBody>
      </p:sp>
      <p:sp>
        <p:nvSpPr>
          <p:cNvPr id="3891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7" name="Rectangle 3"/>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96" tIns="44498" rIns="88996" bIns="44498"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1" dirty="0"/>
              <a:t>Active Start</a:t>
            </a:r>
            <a:r>
              <a:rPr lang="en-US" altLang="en-US" dirty="0"/>
              <a:t>, published by the National Association for Sport and Physical Education, is an important document in that it provides guidelines for the recommended amounts of daily physical activity (PA) that infants, toddlers, and TK children should accumulate. We will discuss physical activity recommendations more in depth later in the training. </a:t>
            </a:r>
          </a:p>
          <a:p>
            <a:pPr>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spcBef>
                <a:spcPct val="0"/>
              </a:spcBef>
            </a:pPr>
            <a:r>
              <a:rPr lang="en-US" altLang="en-US" b="1" dirty="0"/>
              <a:t>Presenter Remarks:</a:t>
            </a:r>
          </a:p>
          <a:p>
            <a:pPr>
              <a:spcBef>
                <a:spcPct val="0"/>
              </a:spcBef>
            </a:pPr>
            <a:r>
              <a:rPr lang="en-US" altLang="en-US" dirty="0"/>
              <a:t>We will revisit this graphic throughout this session since it represents the bridge from preschool to kindergarten: TK. </a:t>
            </a:r>
            <a:r>
              <a:rPr lang="en-US" altLang="en-US" i="1" dirty="0"/>
              <a:t>Hold up both the Preschool Learning Foundations and the Physical Education Model Content Standards (MCS) to illustrate that this is the bridge for TK.</a:t>
            </a:r>
            <a:r>
              <a:rPr lang="en-US" altLang="en-US" dirty="0"/>
              <a:t> </a:t>
            </a:r>
          </a:p>
          <a:p>
            <a:pPr>
              <a:spcBef>
                <a:spcPct val="0"/>
              </a:spcBef>
            </a:pPr>
            <a:endParaRPr lang="en-US" altLang="en-US" dirty="0"/>
          </a:p>
          <a:p>
            <a:pPr>
              <a:spcBef>
                <a:spcPct val="0"/>
              </a:spcBef>
            </a:pPr>
            <a:r>
              <a:rPr lang="en-US" altLang="en-US" dirty="0"/>
              <a:t>Let’s explore the </a:t>
            </a:r>
            <a:r>
              <a:rPr lang="en-US" sz="1200" kern="1200" dirty="0">
                <a:solidFill>
                  <a:schemeClr val="tx1"/>
                </a:solidFill>
                <a:effectLst/>
                <a:latin typeface="Arial" pitchFamily="34" charset="0"/>
                <a:ea typeface="MS PGothic" panose="020B0600070205080204" pitchFamily="34" charset="-128"/>
                <a:cs typeface="Arial" pitchFamily="34" charset="0"/>
              </a:rPr>
              <a:t>connection between physical development foundations and the standards</a:t>
            </a:r>
            <a:r>
              <a:rPr lang="en-US" dirty="0">
                <a:effectLst/>
              </a:rPr>
              <a:t> of </a:t>
            </a:r>
            <a:r>
              <a:rPr lang="en-US" altLang="en-US" dirty="0"/>
              <a:t>physical education (PE). </a:t>
            </a:r>
          </a:p>
          <a:p>
            <a:pPr>
              <a:spcBef>
                <a:spcPct val="0"/>
              </a:spcBef>
            </a:pPr>
            <a:endParaRPr lang="en-US" altLang="en-US" b="0" dirty="0"/>
          </a:p>
          <a:p>
            <a:pPr>
              <a:spcBef>
                <a:spcPct val="0"/>
              </a:spcBef>
            </a:pPr>
            <a:r>
              <a:rPr lang="en-US" altLang="en-US" b="0" i="1" dirty="0"/>
              <a:t>Refer to Handouts 2 and 3.</a:t>
            </a:r>
          </a:p>
          <a:p>
            <a:pPr>
              <a:spcBef>
                <a:spcPct val="0"/>
              </a:spcBef>
            </a:pPr>
            <a:endParaRPr lang="en-US" altLang="en-US" dirty="0"/>
          </a:p>
          <a:p>
            <a:pPr>
              <a:spcBef>
                <a:spcPct val="0"/>
              </a:spcBef>
            </a:pPr>
            <a:r>
              <a:rPr lang="en-US" altLang="en-US" dirty="0"/>
              <a:t>The Preschool Learning Foundations illustrate how important it is for preschool teachers to set the foundation for physical development, and how TK teachers can continue this development and provide an uninterrupted transition from preschool to TK and then from TK to kindergarten. </a:t>
            </a:r>
          </a:p>
          <a:p>
            <a:pPr>
              <a:spcBef>
                <a:spcPct val="0"/>
              </a:spcBef>
            </a:pPr>
            <a:endParaRPr lang="en-US" altLang="en-US" dirty="0"/>
          </a:p>
          <a:p>
            <a:pPr>
              <a:spcBef>
                <a:spcPct val="0"/>
              </a:spcBef>
            </a:pPr>
            <a:r>
              <a:rPr lang="en-US" altLang="en-US" dirty="0"/>
              <a:t>Take a minute to look at both documents and notice how the PE standards align with the foundations – their categories differ slightly, but the same content areas are evident in both sets of standards. In the PE Standards, each grade level has the same “standard” description but each grade level is specific to the skills and development for each grade level.</a:t>
            </a:r>
          </a:p>
          <a:p>
            <a:pPr>
              <a:spcBef>
                <a:spcPct val="0"/>
              </a:spcBef>
            </a:pPr>
            <a:endParaRPr lang="en-US" altLang="ja-JP" dirty="0"/>
          </a:p>
          <a:p>
            <a:pPr>
              <a:spcBef>
                <a:spcPct val="0"/>
              </a:spcBef>
            </a:pPr>
            <a:r>
              <a:rPr lang="en-US" altLang="en-US" i="0" dirty="0"/>
              <a:t>Are</a:t>
            </a:r>
            <a:r>
              <a:rPr lang="en-US" altLang="en-US" i="0" baseline="0" dirty="0"/>
              <a:t> there any questions or comments?</a:t>
            </a:r>
            <a:endParaRPr lang="en-US" altLang="en-US" i="0" dirty="0"/>
          </a:p>
        </p:txBody>
      </p:sp>
      <p:sp>
        <p:nvSpPr>
          <p:cNvPr id="40964"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4909A11-19B1-4042-8932-93AD48CF476E}" type="slidenum">
              <a:rPr lang="en-US" altLang="en-US" sz="1200">
                <a:cs typeface="Arial" panose="020B0604020202020204" pitchFamily="34" charset="0"/>
              </a:rPr>
              <a:pPr eaLnBrk="1" hangingPunct="1"/>
              <a:t>14</a:t>
            </a:fld>
            <a:endParaRPr lang="en-US" altLang="en-US" sz="120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Rectangle 3"/>
          <p:cNvSpPr>
            <a:spLocks noGrp="1" noChangeArrowheads="1"/>
          </p:cNvSpPr>
          <p:nvPr>
            <p:ph type="body" idx="1"/>
          </p:nvPr>
        </p:nvSpPr>
        <p:spPr bwMode="auto">
          <a:xfrm>
            <a:off x="685800" y="4219303"/>
            <a:ext cx="5486400" cy="475487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dirty="0"/>
              <a:t>Let’s look more in depth at </a:t>
            </a:r>
            <a:r>
              <a:rPr lang="en-US" altLang="en-US" i="1" dirty="0"/>
              <a:t>The Alignment of the California Preschool Learning Foundations with Key Early Education Resources</a:t>
            </a:r>
            <a:r>
              <a:rPr lang="en-US" altLang="en-US" dirty="0"/>
              <a:t>. This table represents an overview of the alignment between the nine domains of the Preschool Learning Foundations and the content of the CA Standards and the CCSS.</a:t>
            </a:r>
          </a:p>
          <a:p>
            <a:pPr>
              <a:spcBef>
                <a:spcPct val="0"/>
              </a:spcBef>
            </a:pPr>
            <a:endParaRPr lang="en-US" altLang="en-US" dirty="0"/>
          </a:p>
          <a:p>
            <a:pPr>
              <a:spcBef>
                <a:spcPct val="0"/>
              </a:spcBef>
            </a:pPr>
            <a:r>
              <a:rPr lang="en-US" altLang="en-US" dirty="0"/>
              <a:t>The alignment demonstrates that early learning is a </a:t>
            </a:r>
            <a:r>
              <a:rPr lang="en-US" altLang="en-US" u="sng" dirty="0"/>
              <a:t>significant part</a:t>
            </a:r>
            <a:r>
              <a:rPr lang="en-US" altLang="en-US" dirty="0"/>
              <a:t> of the educational system and that the </a:t>
            </a:r>
            <a:r>
              <a:rPr lang="en-US" altLang="en-US" u="sng" dirty="0"/>
              <a:t>knowledge and skills</a:t>
            </a:r>
            <a:r>
              <a:rPr lang="en-US" altLang="en-US" dirty="0"/>
              <a:t> of young children are foundational to future learning.</a:t>
            </a:r>
          </a:p>
          <a:p>
            <a:pPr>
              <a:spcBef>
                <a:spcPct val="0"/>
              </a:spcBef>
            </a:pPr>
            <a:endParaRPr lang="en-US" altLang="en-US" dirty="0"/>
          </a:p>
          <a:p>
            <a:pPr>
              <a:spcBef>
                <a:spcPct val="0"/>
              </a:spcBef>
            </a:pPr>
            <a:r>
              <a:rPr lang="en-US" altLang="en-US" dirty="0"/>
              <a:t>Understanding the </a:t>
            </a:r>
            <a:r>
              <a:rPr lang="en-US" altLang="en-US" u="sng" dirty="0"/>
              <a:t>links between</a:t>
            </a:r>
            <a:r>
              <a:rPr lang="en-US" altLang="en-US" dirty="0"/>
              <a:t> the different ages and different early childhood services allows educators to build on children</a:t>
            </a:r>
            <a:r>
              <a:rPr lang="ja-JP" altLang="en-US" dirty="0"/>
              <a:t>’</a:t>
            </a:r>
            <a:r>
              <a:rPr lang="en-US" altLang="ja-JP" dirty="0"/>
              <a:t>s earlier learning and prepare them for the next educational challenge.</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All domains of the Preschool Learning Foundations correspond to the California Kindergarten Content Standards. </a:t>
            </a:r>
            <a:endParaRPr lang="en-US" altLang="en-US" dirty="0"/>
          </a:p>
          <a:p>
            <a:pPr>
              <a:spcBef>
                <a:spcPct val="0"/>
              </a:spcBef>
            </a:pPr>
            <a:endParaRPr lang="en-US" altLang="en-US" dirty="0"/>
          </a:p>
          <a:p>
            <a:pPr>
              <a:spcBef>
                <a:spcPct val="0"/>
              </a:spcBef>
            </a:pPr>
            <a:r>
              <a:rPr lang="en-US" altLang="en-US" dirty="0"/>
              <a:t>Visual and Performing Arts, Physical Development, Health, History–Social Science, and Science are all separate domains in the Preschool Learning Foundations. </a:t>
            </a:r>
            <a:r>
              <a:rPr lang="en-US" altLang="en-US" dirty="0">
                <a:solidFill>
                  <a:srgbClr val="000000"/>
                </a:solidFill>
              </a:rPr>
              <a:t>The Physical Development domain in the Preschool Learning Foundations</a:t>
            </a:r>
            <a:r>
              <a:rPr lang="en-US" altLang="en-US" i="1" dirty="0">
                <a:solidFill>
                  <a:srgbClr val="000000"/>
                </a:solidFill>
              </a:rPr>
              <a:t> </a:t>
            </a:r>
            <a:r>
              <a:rPr lang="en-US" altLang="en-US" dirty="0">
                <a:solidFill>
                  <a:srgbClr val="000000"/>
                </a:solidFill>
              </a:rPr>
              <a:t>provides a developmental foundation that corresponds with the </a:t>
            </a:r>
            <a:r>
              <a:rPr lang="en-US" altLang="en-US" i="1" dirty="0">
                <a:solidFill>
                  <a:srgbClr val="000000"/>
                </a:solidFill>
              </a:rPr>
              <a:t>California Physical Education Standards, K–12</a:t>
            </a:r>
            <a:r>
              <a:rPr lang="en-US" altLang="en-US" dirty="0">
                <a:solidFill>
                  <a:srgbClr val="000000"/>
                </a:solidFill>
              </a:rPr>
              <a:t>.</a:t>
            </a:r>
          </a:p>
          <a:p>
            <a:pPr>
              <a:spcBef>
                <a:spcPct val="0"/>
              </a:spcBef>
            </a:pPr>
            <a:endParaRPr lang="en-US" altLang="en-US" b="1" dirty="0"/>
          </a:p>
          <a:p>
            <a:pPr>
              <a:spcBef>
                <a:spcPct val="0"/>
              </a:spcBef>
            </a:pPr>
            <a:r>
              <a:rPr lang="en-US" altLang="en-US" dirty="0"/>
              <a:t>The Common Core includes English Language Arts &amp; Literacy in History/Social Studies, Science, and Technical Subjects. </a:t>
            </a:r>
          </a:p>
          <a:p>
            <a:pPr>
              <a:lnSpc>
                <a:spcPct val="80000"/>
              </a:lnSpc>
            </a:pPr>
            <a:endParaRPr lang="en-US" altLang="en-US" dirty="0"/>
          </a:p>
          <a:p>
            <a:pPr>
              <a:lnSpc>
                <a:spcPct val="80000"/>
              </a:lnSpc>
            </a:pPr>
            <a:endParaRPr lang="en-US" altLang="en-US" dirty="0"/>
          </a:p>
          <a:p>
            <a:pPr>
              <a:lnSpc>
                <a:spcPct val="80000"/>
              </a:lnSpc>
            </a:pPr>
            <a:endParaRPr lang="en-US" altLang="en-US" dirty="0">
              <a:solidFill>
                <a:srgbClr val="FF0000"/>
              </a:solidFill>
            </a:endParaRPr>
          </a:p>
        </p:txBody>
      </p:sp>
      <p:sp>
        <p:nvSpPr>
          <p:cNvPr id="45060"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D5C48E90-89AA-4F0F-B631-625242707F2D}" type="slidenum">
              <a:rPr lang="en-US" altLang="en-US" sz="1200">
                <a:cs typeface="Arial" panose="020B0604020202020204" pitchFamily="34" charset="0"/>
              </a:rPr>
              <a:pPr eaLnBrk="1" hangingPunct="1"/>
              <a:t>15</a:t>
            </a:fld>
            <a:endParaRPr lang="en-US" altLang="en-US" sz="120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dirty="0"/>
              <a:t>Let’s look at Handout 3: California PE Content Standards and take a minute to read through the standards for kindergarten. What do you notice? </a:t>
            </a:r>
          </a:p>
          <a:p>
            <a:pPr>
              <a:spcBef>
                <a:spcPct val="0"/>
              </a:spcBef>
            </a:pPr>
            <a:endParaRPr lang="en-US" altLang="en-US" i="1" dirty="0"/>
          </a:p>
          <a:p>
            <a:pPr>
              <a:spcBef>
                <a:spcPct val="0"/>
              </a:spcBef>
            </a:pPr>
            <a:r>
              <a:rPr lang="en-US" altLang="en-US" i="0" dirty="0"/>
              <a:t>(Solicit responses. Remind the audience that there are five standards and the standards are the same for each grade level, recognizing that each grade has age-appropriate and developmentally appropriate development.)</a:t>
            </a:r>
          </a:p>
          <a:p>
            <a:pPr>
              <a:spcBef>
                <a:spcPct val="0"/>
              </a:spcBef>
            </a:pPr>
            <a:endParaRPr lang="en-US" altLang="en-US" dirty="0"/>
          </a:p>
          <a:p>
            <a:pPr>
              <a:spcBef>
                <a:spcPct val="0"/>
              </a:spcBef>
            </a:pPr>
            <a:r>
              <a:rPr lang="en-US" altLang="en-US" dirty="0"/>
              <a:t>This handout provides a more detailed look at each standard and examples thereof. As you can see, many of the developmental skills introduced and practiced in pre-K are continued through TK and into kindergarten. Having an awareness of children’s physical development during the early years is best practice for early educators.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2B20B7-7864-4590-8BEC-ED3FAB912111}" type="slidenum">
              <a:rPr lang="en-US" altLang="en-US" smtClean="0">
                <a:cs typeface="Arial" panose="020B0604020202020204" pitchFamily="34" charset="0"/>
              </a:rPr>
              <a:pPr/>
              <a:t>16</a:t>
            </a:fld>
            <a:endParaRPr lang="en-US" altLang="en-US">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Notes Placeholder 2"/>
          <p:cNvSpPr>
            <a:spLocks noGrp="1"/>
          </p:cNvSpPr>
          <p:nvPr>
            <p:ph type="body" idx="1"/>
          </p:nvPr>
        </p:nvSpPr>
        <p:spPr bwMode="auto">
          <a:xfrm>
            <a:off x="685800" y="4343400"/>
            <a:ext cx="5486400" cy="400376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dirty="0"/>
              <a:t>“Successful TK programs are the result of thoughtful teacher reflection and planning. TK teachers have a thorough understanding of the TK curriculum and understand the critical skills and concepts for each subject area. They understand the developmental trajectories of their students and can identify the standards for learning that align with students’ assessed needs as well as with effective instructional strategies. They create cohesive curriculum plans that are reflective of individual and group learning needs. Decisions about what to teach in a TK classroom are guided by key CDE resources. Guidelines for selecting and adapting curriculum materials and lessons help TK teachers plan engaging encounters that address learning standards” </a:t>
            </a:r>
            <a:r>
              <a:rPr lang="en-US" altLang="en-US" i="1" dirty="0"/>
              <a:t>(TK Implementation Guide, p. 36)</a:t>
            </a:r>
            <a:r>
              <a:rPr lang="en-US" altLang="en-US" dirty="0"/>
              <a:t>.</a:t>
            </a:r>
          </a:p>
          <a:p>
            <a:pPr>
              <a:spcBef>
                <a:spcPct val="0"/>
              </a:spcBef>
            </a:pPr>
            <a:endParaRPr lang="en-US" altLang="en-US" dirty="0"/>
          </a:p>
          <a:p>
            <a:pPr>
              <a:spcBef>
                <a:spcPct val="0"/>
              </a:spcBef>
            </a:pPr>
            <a:r>
              <a:rPr lang="en-US" altLang="en-US" dirty="0"/>
              <a:t>“The Preschool Learning Foundations, California’s Common Core State Standards for Kindergarten, and the Kindergarten Content Standards for California Public Schools are resources that help teachers define what to teach in the TK classroom” </a:t>
            </a:r>
            <a:r>
              <a:rPr lang="en-US" altLang="en-US" i="1" dirty="0"/>
              <a:t>(TK Implementation Guide, p. 24)</a:t>
            </a:r>
            <a:r>
              <a:rPr lang="en-US" altLang="en-US" dirty="0"/>
              <a:t>.</a:t>
            </a:r>
          </a:p>
          <a:p>
            <a:pPr>
              <a:spcBef>
                <a:spcPct val="0"/>
              </a:spcBef>
            </a:pPr>
            <a:r>
              <a:rPr lang="en-US" altLang="en-US" dirty="0"/>
              <a:t> </a:t>
            </a:r>
          </a:p>
          <a:p>
            <a:pPr>
              <a:spcBef>
                <a:spcPct val="0"/>
              </a:spcBef>
            </a:pPr>
            <a:r>
              <a:rPr lang="en-US" altLang="en-US" dirty="0"/>
              <a:t>Learning experiences should be meaningful and integrated across subject areas. Learning should also include experiential and hands-on activities in real contexts.</a:t>
            </a:r>
          </a:p>
          <a:p>
            <a:pPr>
              <a:spcBef>
                <a:spcPct val="0"/>
              </a:spcBef>
            </a:pPr>
            <a:endParaRPr lang="en-US" altLang="en-US" dirty="0"/>
          </a:p>
          <a:p>
            <a:pPr>
              <a:spcBef>
                <a:spcPct val="0"/>
              </a:spcBef>
            </a:pPr>
            <a:r>
              <a:rPr lang="en-US" altLang="en-US" dirty="0"/>
              <a:t>Having a deep knowledge of both preschool-age children and kindergartners is important for TK teachers who seek to differentiate and individualize instruction to meet the unique educational and social–emotional learning needs across the continuum of development (Figure 1).</a:t>
            </a:r>
          </a:p>
          <a:p>
            <a:pPr>
              <a:spcBef>
                <a:spcPct val="0"/>
              </a:spcBef>
            </a:pPr>
            <a:endParaRPr lang="en-US" altLang="en-US" dirty="0"/>
          </a:p>
          <a:p>
            <a:pPr>
              <a:spcBef>
                <a:spcPct val="0"/>
              </a:spcBef>
            </a:pPr>
            <a:r>
              <a:rPr lang="en-US" altLang="en-US" dirty="0"/>
              <a:t>“Furthermore, teachers who understand that all students benefit from differentiated instruction will find that the tools, curriculum, and routines that they use to support typically developing children can be easily adapted or modified to accommodate students with disabilities” </a:t>
            </a:r>
            <a:r>
              <a:rPr lang="en-US" altLang="en-US" i="1" dirty="0"/>
              <a:t>(TK Implementation Guide, p. 52)</a:t>
            </a:r>
            <a:r>
              <a:rPr lang="en-US" altLang="en-US" dirty="0"/>
              <a:t>.</a:t>
            </a:r>
          </a:p>
          <a:p>
            <a:pPr>
              <a:spcBef>
                <a:spcPct val="0"/>
              </a:spcBef>
            </a:pPr>
            <a:endParaRPr lang="en-US" altLang="en-US" dirty="0"/>
          </a:p>
          <a:p>
            <a:pPr>
              <a:spcBef>
                <a:spcPct val="0"/>
              </a:spcBef>
            </a:pPr>
            <a:r>
              <a:rPr lang="en-US" altLang="en-US" dirty="0"/>
              <a:t>More</a:t>
            </a:r>
            <a:r>
              <a:rPr lang="en-US" altLang="en-US" baseline="0" dirty="0"/>
              <a:t> strategies can be found in the </a:t>
            </a:r>
            <a:r>
              <a:rPr lang="en-US" altLang="en-US" dirty="0"/>
              <a:t>Transitional Kindergarten</a:t>
            </a:r>
            <a:br>
              <a:rPr lang="en-US" altLang="en-US" dirty="0"/>
            </a:br>
            <a:r>
              <a:rPr lang="en-US" altLang="en-US" dirty="0"/>
              <a:t>Implementation Guide. This</a:t>
            </a:r>
            <a:r>
              <a:rPr lang="en-US" altLang="en-US" baseline="0" dirty="0"/>
              <a:t> document also has strategies for supporting community partnerships which are a crucial component of a quality early learning program. </a:t>
            </a:r>
          </a:p>
          <a:p>
            <a:pPr>
              <a:spcBef>
                <a:spcPct val="0"/>
              </a:spcBef>
            </a:pPr>
            <a:endParaRPr lang="en-US" altLang="en-US" dirty="0"/>
          </a:p>
          <a:p>
            <a:pPr>
              <a:spcBef>
                <a:spcPct val="0"/>
              </a:spcBef>
            </a:pPr>
            <a:r>
              <a:rPr lang="en-US" altLang="en-US" dirty="0"/>
              <a:t>“Creating family and community partnerships for children who are learning English is also an important goal for educators. Teachers make use of dynamic instructional strategies that engage different modalities to bridge linguistic backgrounds. They provide concrete tools for making sense of and acquiring skills in the English language” </a:t>
            </a:r>
            <a:r>
              <a:rPr lang="en-US" altLang="en-US" i="1" dirty="0"/>
              <a:t>(TK Implementation Guide, p. 55)</a:t>
            </a:r>
            <a:r>
              <a:rPr lang="en-US" altLang="en-US" dirty="0"/>
              <a:t>.</a:t>
            </a:r>
          </a:p>
          <a:p>
            <a:pPr>
              <a:spcBef>
                <a:spcPct val="0"/>
              </a:spcBef>
            </a:pPr>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3875F7-2801-428A-B462-3DE06B8EF7C3}" type="slidenum">
              <a:rPr lang="en-US" altLang="en-US" smtClean="0">
                <a:cs typeface="Arial" panose="020B0604020202020204" pitchFamily="34" charset="0"/>
              </a:rPr>
              <a:pPr/>
              <a:t>17</a:t>
            </a:fld>
            <a:endParaRPr lang="en-US"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xfrm>
            <a:off x="685800" y="4332288"/>
            <a:ext cx="5486400" cy="4114800"/>
          </a:xfrm>
          <a:solidFill>
            <a:srgbClr val="FFFFFF"/>
          </a:solidFill>
          <a:extLs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a:t>
            </a:r>
          </a:p>
          <a:p>
            <a:pPr eaLnBrk="1" hangingPunct="1">
              <a:spcBef>
                <a:spcPct val="0"/>
              </a:spcBef>
            </a:pPr>
            <a:r>
              <a:rPr lang="en-US" altLang="en-US" dirty="0"/>
              <a:t>It is important for participants to understand that the foundations describe the knowledge and skills that all young children typically exhibit:</a:t>
            </a:r>
          </a:p>
          <a:p>
            <a:pPr marL="171450" indent="-171450" eaLnBrk="1" hangingPunct="1">
              <a:spcBef>
                <a:spcPct val="0"/>
              </a:spcBef>
              <a:buFont typeface="Arial" panose="020B0604020202020204" pitchFamily="34" charset="0"/>
              <a:buChar char="•"/>
            </a:pPr>
            <a:r>
              <a:rPr lang="en-US" altLang="en-US" dirty="0"/>
              <a:t>at about 48 and 60 months of age;</a:t>
            </a:r>
          </a:p>
          <a:p>
            <a:pPr marL="171450" indent="-171450" eaLnBrk="1" hangingPunct="1">
              <a:spcBef>
                <a:spcPct val="0"/>
              </a:spcBef>
              <a:buFont typeface="Arial" panose="020B0604020202020204" pitchFamily="34" charset="0"/>
              <a:buChar char="•"/>
            </a:pPr>
            <a:r>
              <a:rPr lang="en-US" altLang="en-US" dirty="0"/>
              <a:t>as they complete their first or second year of preschool;</a:t>
            </a:r>
          </a:p>
          <a:p>
            <a:pPr marL="171450" indent="-171450" eaLnBrk="1" hangingPunct="1">
              <a:spcBef>
                <a:spcPct val="0"/>
              </a:spcBef>
              <a:buFont typeface="Arial" panose="020B0604020202020204" pitchFamily="34" charset="0"/>
              <a:buChar char="•"/>
            </a:pPr>
            <a:r>
              <a:rPr lang="en-US" altLang="en-US" dirty="0"/>
              <a:t>with appropriate support; </a:t>
            </a:r>
          </a:p>
          <a:p>
            <a:pPr marL="171450" indent="-171450" eaLnBrk="1" hangingPunct="1">
              <a:spcBef>
                <a:spcPct val="0"/>
              </a:spcBef>
              <a:buFont typeface="Arial" panose="020B0604020202020204" pitchFamily="34" charset="0"/>
              <a:buChar char="•"/>
            </a:pPr>
            <a:r>
              <a:rPr lang="en-US" altLang="en-US" dirty="0"/>
              <a:t>when attending a high-quality preschool program.</a:t>
            </a:r>
          </a:p>
          <a:p>
            <a:pPr eaLnBrk="1" hangingPunct="1">
              <a:spcBef>
                <a:spcPct val="0"/>
              </a:spcBef>
            </a:pPr>
            <a:endParaRPr lang="en-US" altLang="en-US" dirty="0"/>
          </a:p>
          <a:p>
            <a:pPr eaLnBrk="1" hangingPunct="1">
              <a:spcBef>
                <a:spcPct val="0"/>
              </a:spcBef>
            </a:pPr>
            <a:r>
              <a:rPr lang="en-US" altLang="en-US" dirty="0"/>
              <a:t>The DRDP-K is the child observational assessment instrument that is used by teachers to record a child’</a:t>
            </a:r>
            <a:r>
              <a:rPr lang="en-US" altLang="ja-JP" dirty="0"/>
              <a:t>s progress on a developmental continuum.</a:t>
            </a:r>
          </a:p>
          <a:p>
            <a:pPr eaLnBrk="1" hangingPunct="1">
              <a:spcBef>
                <a:spcPct val="0"/>
              </a:spcBef>
            </a:pPr>
            <a:endParaRPr lang="en-US" altLang="en-US" dirty="0"/>
          </a:p>
          <a:p>
            <a:pPr eaLnBrk="1" hangingPunct="1">
              <a:spcBef>
                <a:spcPct val="0"/>
              </a:spcBef>
            </a:pPr>
            <a:r>
              <a:rPr lang="en-US" altLang="en-US" i="0" dirty="0"/>
              <a:t>(Refer participants to Handout 4: HLTH Measure 3 DRDP-K Active Physical Play 2015. Note: The DRDP-K measure of Active Physical Play is in the Health domain, measure 3 of 5.)</a:t>
            </a:r>
          </a:p>
          <a:p>
            <a:pPr eaLnBrk="1" hangingPunct="1">
              <a:spcBef>
                <a:spcPct val="0"/>
              </a:spcBef>
            </a:pPr>
            <a:endParaRPr lang="en-US" altLang="en-US" dirty="0"/>
          </a:p>
        </p:txBody>
      </p:sp>
      <p:sp>
        <p:nvSpPr>
          <p:cNvPr id="49157"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872451-8ADE-4FAE-8205-877FDCBF439A}"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1" dirty="0"/>
              <a:t>Developmentally Appropriate Practice </a:t>
            </a:r>
            <a:r>
              <a:rPr lang="en-US" altLang="en-US" dirty="0"/>
              <a:t>(DAP) </a:t>
            </a:r>
            <a:r>
              <a:rPr lang="en-US" sz="1200" kern="1200" dirty="0">
                <a:solidFill>
                  <a:schemeClr val="tx1"/>
                </a:solidFill>
                <a:effectLst/>
                <a:latin typeface="Arial" pitchFamily="34" charset="0"/>
                <a:ea typeface="MS PGothic" panose="020B0600070205080204" pitchFamily="34" charset="-128"/>
                <a:cs typeface="Arial" pitchFamily="34" charset="0"/>
              </a:rPr>
              <a:t>presents research-based, highly-effective strategies to promote learning, design environments, and organize daily routines.  It also has a “what it is not” section that is very illuminating.</a:t>
            </a:r>
          </a:p>
          <a:p>
            <a:pPr>
              <a:spcBef>
                <a:spcPct val="0"/>
              </a:spcBef>
            </a:pPr>
            <a:endParaRPr lang="en-US" altLang="en-US" dirty="0"/>
          </a:p>
          <a:p>
            <a:pPr>
              <a:spcBef>
                <a:spcPct val="0"/>
              </a:spcBef>
            </a:pPr>
            <a:r>
              <a:rPr lang="en-US" altLang="en-US" dirty="0"/>
              <a:t>You can use all of these resources together to create the richest experience for your students.</a:t>
            </a:r>
          </a:p>
          <a:p>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F0AA93-94BC-4F2E-BF7F-0344A5211362}"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defRPr/>
            </a:pPr>
            <a:r>
              <a:rPr lang="en-US" altLang="en-US" b="1" dirty="0"/>
              <a:t>Presenter Remarks:</a:t>
            </a:r>
          </a:p>
          <a:p>
            <a:pPr>
              <a:spcBef>
                <a:spcPts val="0"/>
              </a:spcBef>
              <a:defRPr/>
            </a:pPr>
            <a:r>
              <a:rPr lang="en-US" altLang="en-US" dirty="0"/>
              <a:t>These are our objectives</a:t>
            </a:r>
            <a:r>
              <a:rPr lang="en-US" altLang="en-US" baseline="0" dirty="0"/>
              <a:t> for today’s training</a:t>
            </a:r>
            <a:r>
              <a:rPr lang="en-US" altLang="en-US" dirty="0"/>
              <a:t>:</a:t>
            </a:r>
          </a:p>
          <a:p>
            <a:pPr marL="171450" indent="-171450">
              <a:spcBef>
                <a:spcPts val="0"/>
              </a:spcBef>
              <a:buFont typeface="Arial" panose="020B0604020202020204" pitchFamily="34" charset="0"/>
              <a:buChar char="•"/>
            </a:pPr>
            <a:r>
              <a:rPr lang="en-US" altLang="en-US" sz="1200" dirty="0"/>
              <a:t>Gain understanding of key concepts from the </a:t>
            </a:r>
            <a:r>
              <a:rPr lang="en-US" altLang="en-US" sz="1200" i="1" dirty="0"/>
              <a:t>California Preschool Learning Foundations, Volume 2  </a:t>
            </a:r>
            <a:r>
              <a:rPr lang="en-US" altLang="en-US" sz="1200" i="0" dirty="0"/>
              <a:t>and</a:t>
            </a:r>
            <a:r>
              <a:rPr lang="en-US" altLang="en-US" sz="1200" i="1" dirty="0"/>
              <a:t> </a:t>
            </a:r>
            <a:r>
              <a:rPr lang="en-US" altLang="en-US" sz="1200" i="0" dirty="0"/>
              <a:t>the</a:t>
            </a:r>
            <a:r>
              <a:rPr lang="en-US" altLang="en-US" sz="1200" i="1" dirty="0"/>
              <a:t> California Preschool Curriculum Framework, Volume 2 </a:t>
            </a:r>
            <a:r>
              <a:rPr lang="en-US" altLang="en-US" sz="1200" dirty="0"/>
              <a:t>Physical—Development domain, Active Physical Play strand.</a:t>
            </a:r>
          </a:p>
          <a:p>
            <a:pPr marL="171450" indent="-171450">
              <a:spcBef>
                <a:spcPts val="0"/>
              </a:spcBef>
              <a:buFont typeface="Arial" panose="020B0604020202020204" pitchFamily="34" charset="0"/>
              <a:buChar char="•"/>
            </a:pPr>
            <a:r>
              <a:rPr lang="en-US" altLang="en-US" sz="1200" dirty="0"/>
              <a:t>Observe, read, and discuss the developmental continuum for active physical play and develop strategies that will guide instruction and learning in Transitional Kindergarten (TK).</a:t>
            </a:r>
          </a:p>
          <a:p>
            <a:pPr marL="171450" indent="-171450">
              <a:spcBef>
                <a:spcPts val="0"/>
              </a:spcBef>
              <a:buFont typeface="Arial" panose="020B0604020202020204" pitchFamily="34" charset="0"/>
              <a:buChar char="•"/>
            </a:pPr>
            <a:r>
              <a:rPr lang="en-US" altLang="en-US" sz="1200" dirty="0"/>
              <a:t>Practice using the Preschool Learning Foundations and Preschool Curriculum Framework to intentionally plan, developmentally appropriate, cultural, and inclusive strategies that promote active physical play.</a:t>
            </a:r>
          </a:p>
          <a:p>
            <a:pPr>
              <a:spcBef>
                <a:spcPts val="0"/>
              </a:spcBef>
              <a:defRPr/>
            </a:pPr>
            <a:endParaRPr lang="en-US" altLang="en-US" b="1" dirty="0"/>
          </a:p>
          <a:p>
            <a:pPr>
              <a:spcBef>
                <a:spcPts val="0"/>
              </a:spcBef>
              <a:defRPr/>
            </a:pPr>
            <a:endParaRPr lang="en-US" altLang="en-US" dirty="0"/>
          </a:p>
          <a:p>
            <a:pPr>
              <a:spcBef>
                <a:spcPts val="0"/>
              </a:spcBef>
              <a:defRPr/>
            </a:pP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00607-8F0B-4CCD-B284-BC8FF39E08BA}" type="slidenum">
              <a:rPr lang="en-US" altLang="en-US" smtClean="0">
                <a:cs typeface="Arial" panose="020B0604020202020204" pitchFamily="34" charset="0"/>
              </a:rPr>
              <a:pPr/>
              <a:t>2</a:t>
            </a:fld>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Background Information: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(This is a transition slide to the guiding principles.)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“All children, no matter their ability levels or backgrounds, benefit from engaging in physical activities” (PCF, Vol. 2, p. 132).</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“Promoting children’s physical fitness is critical given the increasing rates of lifestyle-related health issues (including obesity and diabetes) among children in California” (PCF, Vol. 2, p. 132).</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The guiding principles at the beginning of the Physical Development section of the Preschool Curriculum Framework provide a lens through which to read and understand the content of the chapter. Teachers can use the guiding principles to direct their efforts in creating an appropriate environment to support Active Physical Play.  Let’s dig deeper into the guiding principles now. </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endParaRPr>
          </a:p>
        </p:txBody>
      </p:sp>
      <p:sp>
        <p:nvSpPr>
          <p:cNvPr id="4" name="Slide Number Placeholder 3"/>
          <p:cNvSpPr>
            <a:spLocks noGrp="1"/>
          </p:cNvSpPr>
          <p:nvPr>
            <p:ph type="sldNum" sz="quarter" idx="10"/>
          </p:nvPr>
        </p:nvSpPr>
        <p:spPr/>
        <p:txBody>
          <a:bodyPr/>
          <a:lstStyle/>
          <a:p>
            <a:pPr>
              <a:defRPr/>
            </a:pPr>
            <a:fld id="{A2BDD725-39BA-423F-BCB5-BB26914FD63E}" type="slidenum">
              <a:rPr lang="en-US" altLang="en-US" smtClean="0"/>
              <a:pPr>
                <a:defRPr/>
              </a:pPr>
              <a:t>20</a:t>
            </a:fld>
            <a:endParaRPr lang="en-US" altLang="en-US"/>
          </a:p>
        </p:txBody>
      </p:sp>
    </p:spTree>
    <p:extLst>
      <p:ext uri="{BB962C8B-B14F-4D97-AF65-F5344CB8AC3E}">
        <p14:creationId xmlns:p14="http://schemas.microsoft.com/office/powerpoint/2010/main" val="1592667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dirty="0"/>
              <a:t>Let’s explore the guiding principles for the Physical Development domain, on page 133 in the Preschool Curriculum Framework</a:t>
            </a:r>
            <a:r>
              <a:rPr lang="en-US" altLang="en-US" baseline="0" dirty="0"/>
              <a:t> </a:t>
            </a:r>
            <a:r>
              <a:rPr lang="en-US" altLang="en-US" dirty="0"/>
              <a:t>(Vol. 2). We will revisit these principles and have an opportunity to spend more time on them in the closing activity. Handout 5: Physical Development Domain Guiding Principles summarizes the principles. </a:t>
            </a:r>
          </a:p>
          <a:p>
            <a:pPr>
              <a:spcBef>
                <a:spcPct val="0"/>
              </a:spcBef>
            </a:pPr>
            <a:endParaRPr lang="en-US" altLang="en-US" dirty="0"/>
          </a:p>
          <a:p>
            <a:pPr>
              <a:spcBef>
                <a:spcPct val="0"/>
              </a:spcBef>
            </a:pPr>
            <a:r>
              <a:rPr lang="en-US" altLang="en-US" dirty="0"/>
              <a:t>As we read the slide think about what you already do in the classroom that supports these guiding principles. There will be time to discuss in a moment.</a:t>
            </a:r>
          </a:p>
          <a:p>
            <a:pPr>
              <a:spcBef>
                <a:spcPct val="0"/>
              </a:spcBef>
            </a:pPr>
            <a:endParaRPr lang="en-US" altLang="en-US" dirty="0"/>
          </a:p>
          <a:p>
            <a:pPr>
              <a:spcBef>
                <a:spcPct val="0"/>
              </a:spcBef>
            </a:pPr>
            <a:r>
              <a:rPr lang="en-US" altLang="en-US" i="0" dirty="0"/>
              <a:t>(Share the slide with the group.)</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FE643DA-2ADF-41DF-9C84-95F4D3ADC77F}" type="slidenum">
              <a:rPr lang="en-US" altLang="en-US" smtClean="0">
                <a:cs typeface="Arial" panose="020B0604020202020204" pitchFamily="34" charset="0"/>
              </a:rPr>
              <a:pPr/>
              <a:t>21</a:t>
            </a:fld>
            <a:endParaRPr lang="en-US" altLang="en-US">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(Share the slide with the group.)</a:t>
            </a:r>
          </a:p>
          <a:p>
            <a:pPr>
              <a:spcBef>
                <a:spcPct val="0"/>
              </a:spcBef>
            </a:pPr>
            <a:endParaRPr lang="en-US" altLang="en-US" i="1" dirty="0"/>
          </a:p>
          <a:p>
            <a:pPr>
              <a:spcBef>
                <a:spcPct val="0"/>
              </a:spcBef>
            </a:pPr>
            <a:r>
              <a:rPr lang="en-US" altLang="en-US" i="0" dirty="0"/>
              <a:t>Using Handout</a:t>
            </a:r>
            <a:r>
              <a:rPr lang="en-US" altLang="en-US" i="0" baseline="0" dirty="0"/>
              <a:t> 5: </a:t>
            </a:r>
            <a:r>
              <a:rPr lang="en-US" altLang="en-US" dirty="0"/>
              <a:t>Physical Development Domain Guiding Principles talk about what you already do and what you might want to do to support these guiding principles in your classroom. You have 2 minutes to discuss at your table group.</a:t>
            </a:r>
            <a:endParaRPr lang="en-US" altLang="en-US" i="0" dirty="0"/>
          </a:p>
          <a:p>
            <a:pPr>
              <a:spcBef>
                <a:spcPct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89DA944-31EE-4B77-80AC-C8CCAF588CDB}" type="slidenum">
              <a:rPr lang="en-US" altLang="en-US" smtClean="0">
                <a:cs typeface="Arial" panose="020B0604020202020204" pitchFamily="34" charset="0"/>
              </a:rPr>
              <a:pPr/>
              <a:t>22</a:t>
            </a:fld>
            <a:endParaRPr lang="en-US" altLang="en-US">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23</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5800" y="4343399"/>
            <a:ext cx="5486400" cy="43418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altLang="en-US" b="1" i="0" dirty="0"/>
              <a:t>Background Information:</a:t>
            </a:r>
          </a:p>
          <a:p>
            <a:pPr>
              <a:spcBef>
                <a:spcPts val="0"/>
              </a:spcBef>
            </a:pPr>
            <a:r>
              <a:rPr lang="en-US" kern="1200" dirty="0">
                <a:effectLst/>
              </a:rPr>
              <a:t>Refer to Handout 6: Physical Development Foundations Map.</a:t>
            </a:r>
          </a:p>
          <a:p>
            <a:pPr>
              <a:spcBef>
                <a:spcPts val="0"/>
              </a:spcBef>
            </a:pPr>
            <a:endParaRPr lang="en-US" altLang="en-US" dirty="0"/>
          </a:p>
          <a:p>
            <a:pPr>
              <a:spcBef>
                <a:spcPts val="0"/>
              </a:spcBef>
            </a:pPr>
            <a:r>
              <a:rPr lang="en-US" altLang="en-US" b="1" dirty="0"/>
              <a:t>Presenter Remarks: </a:t>
            </a:r>
          </a:p>
          <a:p>
            <a:pPr>
              <a:spcBef>
                <a:spcPts val="0"/>
              </a:spcBef>
            </a:pPr>
            <a:r>
              <a:rPr lang="en-US" altLang="en-US" dirty="0"/>
              <a:t>Please locate </a:t>
            </a:r>
            <a:r>
              <a:rPr lang="en-US" kern="1200" dirty="0">
                <a:effectLst/>
              </a:rPr>
              <a:t>Handout 6: Physical Development Foundations Map </a:t>
            </a:r>
            <a:r>
              <a:rPr lang="en-US" altLang="en-US" dirty="0"/>
              <a:t>in your folder</a:t>
            </a:r>
            <a:r>
              <a:rPr lang="en-US" altLang="en-US" baseline="0" dirty="0"/>
              <a:t> and follow along </a:t>
            </a:r>
            <a:r>
              <a:rPr lang="en-US" baseline="0" dirty="0"/>
              <a:t>while we discuss each component</a:t>
            </a:r>
            <a:r>
              <a:rPr lang="en-US" b="0" i="0" u="none" baseline="0" dirty="0"/>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Physical</a:t>
            </a:r>
            <a:r>
              <a:rPr lang="en-US" baseline="0" dirty="0">
                <a:latin typeface="Arial" charset="0"/>
                <a:ea typeface="ＭＳ Ｐゴシック" charset="0"/>
                <a:cs typeface="Arial" charset="0"/>
              </a:rPr>
              <a:t> Development).</a:t>
            </a:r>
            <a:endParaRPr lang="en-US" dirty="0">
              <a:latin typeface="Arial" charset="0"/>
              <a:ea typeface="ＭＳ Ｐゴシック" charset="0"/>
              <a:cs typeface="Arial" charset="0"/>
            </a:endParaRP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a:t>
            </a:r>
            <a:r>
              <a:rPr lang="en-US" i="0" dirty="0">
                <a:latin typeface="Arial" charset="0"/>
                <a:ea typeface="ＭＳ Ｐゴシック" charset="0"/>
                <a:cs typeface="Arial" charset="0"/>
              </a:rPr>
              <a:t>Active Physical Play)</a:t>
            </a:r>
            <a:r>
              <a:rPr lang="en-US" dirty="0">
                <a:latin typeface="Arial" charset="0"/>
                <a:ea typeface="ＭＳ Ｐゴシック" charset="0"/>
                <a:cs typeface="Arial" charset="0"/>
              </a:rPr>
              <a:t>.</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Active</a:t>
            </a:r>
            <a:r>
              <a:rPr lang="en-US" baseline="0" dirty="0">
                <a:latin typeface="Arial" charset="0"/>
                <a:ea typeface="ＭＳ Ｐゴシック" charset="0"/>
                <a:cs typeface="Arial" charset="0"/>
              </a:rPr>
              <a:t> Participation</a:t>
            </a:r>
            <a:r>
              <a:rPr lang="en-US" dirty="0">
                <a:latin typeface="Arial" charset="0"/>
                <a:ea typeface="ＭＳ Ｐゴシック" charset="0"/>
                <a:cs typeface="Arial" charset="0"/>
              </a:rPr>
              <a:t>).</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“zero.“</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a:t>
            </a:r>
            <a:r>
              <a:rPr lang="en-US" dirty="0">
                <a:latin typeface="Arial" charset="0"/>
                <a:ea typeface="ＭＳ Ｐゴシック" charset="0"/>
                <a:cs typeface="Arial" charset="0"/>
              </a:rPr>
              <a:t>t around 48 months and at around 60 months).</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the </a:t>
            </a:r>
            <a:r>
              <a:rPr lang="en-US" baseline="0" dirty="0" err="1">
                <a:latin typeface="Arial" charset="0"/>
                <a:ea typeface="ＭＳ Ｐゴシック" charset="0"/>
                <a:cs typeface="Arial" charset="0"/>
              </a:rPr>
              <a:t>substrand</a:t>
            </a:r>
            <a:r>
              <a:rPr lang="en-US" baseline="0" dirty="0">
                <a:latin typeface="Arial" charset="0"/>
                <a:ea typeface="ＭＳ Ｐゴシック" charset="0"/>
                <a:cs typeface="Arial" charset="0"/>
              </a:rPr>
              <a:t>.</a:t>
            </a: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is one for each age level on this page (</a:t>
            </a:r>
            <a:r>
              <a:rPr lang="en-US" dirty="0">
                <a:latin typeface="Arial" charset="0"/>
                <a:ea typeface="ＭＳ Ｐゴシック" charset="0"/>
                <a:cs typeface="Arial" charset="0"/>
              </a:rPr>
              <a:t>1.1 for 48 months and 1.1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t>
            </a: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eaLnBrk="1" hangingPunct="1">
              <a:spcBef>
                <a:spcPts val="0"/>
              </a:spcBef>
            </a:pPr>
            <a:endParaRPr lang="en-US" altLang="en-US" i="0" dirty="0">
              <a:effectLst>
                <a:outerShdw blurRad="38100" dist="38100" dir="2700000" algn="tl">
                  <a:srgbClr val="C0C0C0"/>
                </a:outerShdw>
              </a:effectLst>
              <a:latin typeface="Arial" charset="0"/>
              <a:ea typeface="ＭＳ Ｐゴシック" charset="0"/>
            </a:endParaRPr>
          </a:p>
          <a:p>
            <a:pPr eaLnBrk="1" hangingPunct="1">
              <a:spcBef>
                <a:spcPts val="0"/>
              </a:spcBef>
            </a:pPr>
            <a:r>
              <a:rPr lang="en-US" altLang="en-US" i="0" dirty="0">
                <a:effectLst>
                  <a:outerShdw blurRad="38100" dist="38100" dir="2700000" algn="tl">
                    <a:srgbClr val="C0C0C0"/>
                  </a:outerShdw>
                </a:effectLst>
              </a:rPr>
              <a:t>(Click</a:t>
            </a:r>
            <a:r>
              <a:rPr lang="en-US" altLang="en-US" i="0" baseline="0" dirty="0">
                <a:effectLst>
                  <a:outerShdw blurRad="38100" dist="38100" dir="2700000" algn="tl">
                    <a:srgbClr val="C0C0C0"/>
                  </a:outerShdw>
                </a:effectLst>
              </a:rPr>
              <a:t> to reveal prompt.) </a:t>
            </a:r>
            <a:r>
              <a:rPr lang="en-US" dirty="0">
                <a:cs typeface="ＭＳ Ｐゴシック" charset="0"/>
              </a:rPr>
              <a:t>Examine the developmental progression between 48 and 60 months in your foundation:  </a:t>
            </a:r>
          </a:p>
          <a:p>
            <a:pPr marL="171450" indent="-171450" eaLnBrk="1" hangingPunct="1">
              <a:spcBef>
                <a:spcPts val="0"/>
              </a:spcBef>
              <a:buFont typeface="Arial" panose="020B0604020202020204" pitchFamily="34" charset="0"/>
              <a:buChar char="•"/>
            </a:pPr>
            <a:r>
              <a:rPr lang="en-US" dirty="0">
                <a:cs typeface="ＭＳ Ｐゴシック" charset="0"/>
              </a:rPr>
              <a:t>What do you notice is developing?</a:t>
            </a:r>
          </a:p>
          <a:p>
            <a:pPr marL="171450" indent="-171450" eaLnBrk="1" hangingPunct="1">
              <a:spcBef>
                <a:spcPts val="0"/>
              </a:spcBef>
              <a:buFont typeface="Arial" panose="020B0604020202020204" pitchFamily="34" charset="0"/>
              <a:buChar char="•"/>
            </a:pPr>
            <a:r>
              <a:rPr lang="en-US" dirty="0">
                <a:cs typeface="ＭＳ Ｐゴシック" charset="0"/>
              </a:rPr>
              <a:t>Use the examples to help you think about growth and change. </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0566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37CA1EF-3F05-450A-9FEF-5BB5786DB855}" type="slidenum">
              <a:rPr lang="en-US" altLang="en-US" smtClean="0">
                <a:cs typeface="Arial" panose="020B0604020202020204" pitchFamily="34" charset="0"/>
              </a:rPr>
              <a:pPr/>
              <a:t>24</a:t>
            </a:fld>
            <a:endParaRPr lang="en-US" altLang="en-US">
              <a:cs typeface="Arial" panose="020B0604020202020204" pitchFamily="34" charset="0"/>
            </a:endParaRPr>
          </a:p>
        </p:txBody>
      </p:sp>
      <p:sp>
        <p:nvSpPr>
          <p:cNvPr id="6144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a:t>
            </a:r>
          </a:p>
          <a:p>
            <a:pPr eaLnBrk="1" hangingPunct="1">
              <a:spcBef>
                <a:spcPct val="0"/>
              </a:spcBef>
            </a:pPr>
            <a:r>
              <a:rPr lang="en-US" altLang="en-US" dirty="0"/>
              <a:t>The Preschool Curriculum Framework provides practical suggestions for teachers. Some of the sections where you will find specific suggestions are Interactions and Strategies, Planning Learning Opportunities, Teachable Moments, and Engaging Families.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latin typeface="Times"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a:t>
            </a:r>
          </a:p>
          <a:p>
            <a:pPr>
              <a:spcBef>
                <a:spcPct val="0"/>
              </a:spcBef>
            </a:pPr>
            <a:r>
              <a:rPr lang="en-US" altLang="en-US" b="0" dirty="0"/>
              <a:t>Refer to the Preschool Curriculum Framework</a:t>
            </a:r>
            <a:r>
              <a:rPr lang="en-US" altLang="en-US" b="0" baseline="0" dirty="0"/>
              <a:t> (Vol. 2).</a:t>
            </a:r>
            <a:endParaRPr lang="en-US" altLang="en-US" b="0" dirty="0"/>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p>
          <a:p>
            <a:pPr>
              <a:spcBef>
                <a:spcPct val="0"/>
              </a:spcBef>
            </a:pPr>
            <a:endParaRPr lang="en-US" altLang="en-US" dirty="0"/>
          </a:p>
        </p:txBody>
      </p:sp>
      <p:sp>
        <p:nvSpPr>
          <p:cNvPr id="63492" name="Slide Number Placeholder 1"/>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E231FE-AB02-4EE3-9281-3B57E59774B0}"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eaLnBrk="1" hangingPunct="1">
              <a:spcBef>
                <a:spcPct val="0"/>
              </a:spcBef>
              <a:buNone/>
            </a:pPr>
            <a:r>
              <a:rPr lang="en-US" altLang="en-US" b="0" dirty="0">
                <a:effectLst/>
                <a:cs typeface="Arial" panose="020B0604020202020204" pitchFamily="34" charset="0"/>
              </a:rPr>
              <a:t>“The habits of physical activity that children learn in the early years greatly increase the chance that children will continue being physically active throughout childhood and beyond”</a:t>
            </a:r>
            <a:r>
              <a:rPr lang="en-US" altLang="en-US" b="0" i="1" dirty="0">
                <a:effectLst/>
                <a:cs typeface="Arial" panose="020B0604020202020204" pitchFamily="34" charset="0"/>
              </a:rPr>
              <a:t> </a:t>
            </a:r>
            <a:r>
              <a:rPr lang="en-US" altLang="en-US" sz="1200" b="0" dirty="0">
                <a:effectLst/>
                <a:cs typeface="Arial" panose="020B0604020202020204" pitchFamily="34" charset="0"/>
              </a:rPr>
              <a:t>(PCF, Vol. 2, p. 192)</a:t>
            </a:r>
            <a:r>
              <a:rPr lang="en-US" altLang="en-US" b="0" dirty="0">
                <a:effectLst/>
                <a:cs typeface="Arial" panose="020B0604020202020204" pitchFamily="34" charset="0"/>
              </a:rPr>
              <a:t>.</a:t>
            </a:r>
            <a:endParaRPr lang="en-US" altLang="en-US" sz="2000" b="0" dirty="0">
              <a:effectLst/>
              <a:cs typeface="Arial" panose="020B0604020202020204" pitchFamily="34" charset="0"/>
            </a:endParaRPr>
          </a:p>
          <a:p>
            <a:pPr>
              <a:spcBef>
                <a:spcPct val="0"/>
              </a:spcBef>
            </a:pPr>
            <a:endParaRPr lang="en-US" altLang="en-US" dirty="0"/>
          </a:p>
          <a:p>
            <a:pPr eaLnBrk="1" hangingPunct="1">
              <a:spcBef>
                <a:spcPct val="0"/>
              </a:spcBef>
              <a:buFontTx/>
              <a:buNone/>
            </a:pPr>
            <a:r>
              <a:rPr lang="en-US" altLang="en-US" b="0" dirty="0">
                <a:effectLst/>
                <a:cs typeface="Arial" panose="020B0604020202020204" pitchFamily="34" charset="0"/>
              </a:rPr>
              <a:t>“Most importantly, children must see active play as fun” </a:t>
            </a:r>
            <a:r>
              <a:rPr lang="en-US" altLang="en-US" sz="1200" b="0" dirty="0">
                <a:effectLst/>
                <a:cs typeface="Arial" panose="020B0604020202020204" pitchFamily="34" charset="0"/>
              </a:rPr>
              <a:t>(PCF, Vol. 2, p. 192)</a:t>
            </a:r>
            <a:r>
              <a:rPr lang="en-US" altLang="en-US" b="0" dirty="0">
                <a:effectLst/>
                <a:cs typeface="Arial" panose="020B0604020202020204" pitchFamily="34" charset="0"/>
              </a:rPr>
              <a:t>.</a:t>
            </a:r>
            <a:endParaRPr lang="en-US" altLang="en-US" sz="1200" b="0" dirty="0">
              <a:effectLst/>
              <a:cs typeface="Arial" panose="020B0604020202020204" pitchFamily="34" charset="0"/>
            </a:endParaRPr>
          </a:p>
          <a:p>
            <a:pPr>
              <a:spcBef>
                <a:spcPct val="0"/>
              </a:spcBef>
            </a:pPr>
            <a:endParaRPr lang="en-US" altLang="en-US" dirty="0"/>
          </a:p>
          <a:p>
            <a:pPr>
              <a:spcBef>
                <a:spcPct val="0"/>
              </a:spcBef>
            </a:pPr>
            <a:r>
              <a:rPr lang="en-US" altLang="en-US" dirty="0"/>
              <a:t>Let’s experience a little physical activity and fun!</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DFCEE85-341E-4C6D-8C60-CCA7535D3E8B}" type="slidenum">
              <a:rPr lang="en-US" altLang="en-US" smtClean="0">
                <a:cs typeface="Arial" panose="020B0604020202020204" pitchFamily="34" charset="0"/>
              </a:rPr>
              <a:pPr/>
              <a:t>26</a:t>
            </a:fld>
            <a:endParaRPr lang="en-US" altLang="en-US">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86D464-7C2B-42F7-8182-DC68C966A5D3}" type="slidenum">
              <a:rPr lang="en-US" altLang="en-US" smtClean="0">
                <a:cs typeface="Arial" panose="020B0604020202020204" pitchFamily="34" charset="0"/>
              </a:rPr>
              <a:pPr/>
              <a:t>27</a:t>
            </a:fld>
            <a:endParaRPr lang="en-US" altLang="en-US">
              <a:cs typeface="Arial" panose="020B0604020202020204" pitchFamily="34" charset="0"/>
            </a:endParaRPr>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5" name="Rectangle 3"/>
          <p:cNvSpPr>
            <a:spLocks noGrp="1" noChangeArrowheads="1"/>
          </p:cNvSpPr>
          <p:nvPr>
            <p:ph type="body" idx="1"/>
          </p:nvPr>
        </p:nvSpPr>
        <p:spPr bwMode="auto">
          <a:xfrm>
            <a:off x="687388" y="4343400"/>
            <a:ext cx="5486400" cy="4114800"/>
          </a:xfrm>
          <a:solidFill>
            <a:srgbClr val="FFFFFF"/>
          </a:solidFill>
          <a:ln>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89722" tIns="44861" rIns="89722" bIns="44861" numCol="1" anchor="t" anchorCtr="0" compatLnSpc="1">
            <a:prstTxWarp prst="textNoShape">
              <a:avLst/>
            </a:prstTxWarp>
          </a:bodyPr>
          <a:lstStyle/>
          <a:p>
            <a:pPr>
              <a:spcBef>
                <a:spcPct val="0"/>
              </a:spcBef>
              <a:defRPr/>
            </a:pPr>
            <a:r>
              <a:rPr lang="en-US" altLang="en-US" b="1" dirty="0"/>
              <a:t>Presenter Remarks:</a:t>
            </a:r>
          </a:p>
          <a:p>
            <a:pPr>
              <a:spcBef>
                <a:spcPct val="0"/>
              </a:spcBef>
              <a:defRPr/>
            </a:pPr>
            <a:r>
              <a:rPr lang="en-US" altLang="en-US" dirty="0"/>
              <a:t>This song illustrates many skills that children may develop through active participation. Please stand up, push in all chairs, and find a partner in the room, with ample space to move. </a:t>
            </a:r>
          </a:p>
          <a:p>
            <a:pPr>
              <a:spcBef>
                <a:spcPct val="0"/>
              </a:spcBef>
              <a:defRPr/>
            </a:pPr>
            <a:endParaRPr lang="en-US" altLang="en-US" i="1" dirty="0"/>
          </a:p>
          <a:p>
            <a:pPr>
              <a:spcBef>
                <a:spcPct val="0"/>
              </a:spcBef>
              <a:defRPr/>
            </a:pPr>
            <a:r>
              <a:rPr lang="en-US" altLang="en-US" i="0" dirty="0"/>
              <a:t>(Those without a partner may meet in the middle to find a partner. The trainer may ask an audience member to be his or her demonstration partner. Remind the audience to move safely and be aware of restrictions or limitations.)</a:t>
            </a:r>
          </a:p>
          <a:p>
            <a:pPr>
              <a:spcBef>
                <a:spcPct val="0"/>
              </a:spcBef>
              <a:defRPr/>
            </a:pPr>
            <a:r>
              <a:rPr lang="en-US" altLang="en-US" dirty="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62B74E8-7687-4A4F-B867-4C957489C5B4}" type="slidenum">
              <a:rPr lang="en-US" altLang="en-US" smtClean="0">
                <a:cs typeface="Arial" panose="020B0604020202020204" pitchFamily="34" charset="0"/>
              </a:rPr>
              <a:pPr/>
              <a:t>28</a:t>
            </a:fld>
            <a:endParaRPr lang="en-US" altLang="en-US">
              <a:cs typeface="Arial" panose="020B0604020202020204" pitchFamily="34" charset="0"/>
            </a:endParaRPr>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3"/>
          <p:cNvSpPr>
            <a:spLocks noGrp="1" noChangeArrowheads="1"/>
          </p:cNvSpPr>
          <p:nvPr>
            <p:ph type="body" idx="1"/>
          </p:nvPr>
        </p:nvSpPr>
        <p:spPr bwMode="auto">
          <a:xfrm>
            <a:off x="687388" y="4343400"/>
            <a:ext cx="5486400" cy="3664131"/>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noAutofit/>
          </a:bodyPr>
          <a:lstStyle/>
          <a:p>
            <a:pPr>
              <a:spcBef>
                <a:spcPts val="0"/>
              </a:spcBef>
              <a:defRPr/>
            </a:pPr>
            <a:r>
              <a:rPr lang="en-US" altLang="en-US" b="1" dirty="0"/>
              <a:t>Activity 2: Build a Bridge</a:t>
            </a:r>
          </a:p>
          <a:p>
            <a:pPr>
              <a:spcBef>
                <a:spcPts val="0"/>
              </a:spcBef>
              <a:defRPr/>
            </a:pPr>
            <a:endParaRPr lang="en-US" altLang="en-US" b="1" dirty="0"/>
          </a:p>
          <a:p>
            <a:pPr>
              <a:spcBef>
                <a:spcPts val="0"/>
              </a:spcBef>
              <a:defRPr/>
            </a:pPr>
            <a:r>
              <a:rPr lang="en-US" altLang="en-US" b="1" dirty="0"/>
              <a:t>Background Information:</a:t>
            </a:r>
          </a:p>
          <a:p>
            <a:pPr>
              <a:spcBef>
                <a:spcPts val="0"/>
              </a:spcBef>
              <a:defRPr/>
            </a:pPr>
            <a:r>
              <a:rPr lang="en-US" altLang="en-US" i="0" dirty="0"/>
              <a:t>It is suggested that you embed the song in the PPT prior to the training. To start the song, simply click on the embedded icon. </a:t>
            </a:r>
          </a:p>
          <a:p>
            <a:pPr>
              <a:spcBef>
                <a:spcPts val="0"/>
              </a:spcBef>
              <a:defRPr/>
            </a:pPr>
            <a:endParaRPr lang="en-US" altLang="en-US" b="1" dirty="0"/>
          </a:p>
          <a:p>
            <a:pPr>
              <a:spcBef>
                <a:spcPts val="0"/>
              </a:spcBef>
              <a:defRPr/>
            </a:pPr>
            <a:r>
              <a:rPr lang="en-US" altLang="en-US" b="1" dirty="0"/>
              <a:t>Presenter Remarks:</a:t>
            </a:r>
          </a:p>
          <a:p>
            <a:pPr>
              <a:spcBef>
                <a:spcPts val="0"/>
              </a:spcBef>
              <a:defRPr/>
            </a:pPr>
            <a:r>
              <a:rPr lang="en-US" altLang="en-US" dirty="0"/>
              <a:t>This diagram will help demonstrate the movements for the song. Please join hands with your partner and follow along as we practice each movement to the song before we try it with the music. </a:t>
            </a:r>
          </a:p>
          <a:p>
            <a:pPr eaLnBrk="1" hangingPunct="1">
              <a:spcBef>
                <a:spcPts val="0"/>
              </a:spcBef>
              <a:defRPr/>
            </a:pPr>
            <a:endParaRPr lang="en-US" altLang="en-US" i="1" dirty="0"/>
          </a:p>
          <a:p>
            <a:pPr eaLnBrk="1" hangingPunct="1">
              <a:spcBef>
                <a:spcPts val="0"/>
              </a:spcBef>
              <a:defRPr/>
            </a:pPr>
            <a:r>
              <a:rPr lang="en-US" altLang="en-US" i="1" dirty="0"/>
              <a:t>With partner:</a:t>
            </a:r>
          </a:p>
          <a:p>
            <a:pPr eaLnBrk="1" hangingPunct="1">
              <a:spcBef>
                <a:spcPts val="0"/>
              </a:spcBef>
              <a:defRPr/>
            </a:pPr>
            <a:r>
              <a:rPr lang="en-US" altLang="en-US" dirty="0"/>
              <a:t>Build a bridge, build a tunnel, build a road. </a:t>
            </a:r>
            <a:r>
              <a:rPr lang="en-US" altLang="en-US" i="1" dirty="0"/>
              <a:t>(2x)</a:t>
            </a:r>
          </a:p>
          <a:p>
            <a:pPr eaLnBrk="1" hangingPunct="1">
              <a:spcBef>
                <a:spcPts val="0"/>
              </a:spcBef>
              <a:defRPr/>
            </a:pPr>
            <a:r>
              <a:rPr lang="en-US" altLang="en-US" dirty="0"/>
              <a:t>Build a bridge, build a tunnel, build a bridge, build a tunnel,</a:t>
            </a:r>
          </a:p>
          <a:p>
            <a:pPr eaLnBrk="1" hangingPunct="1">
              <a:spcBef>
                <a:spcPts val="0"/>
              </a:spcBef>
              <a:defRPr/>
            </a:pPr>
            <a:r>
              <a:rPr lang="en-US" altLang="en-US" dirty="0"/>
              <a:t>Build a bridge, build a tunnel, build a road. </a:t>
            </a:r>
          </a:p>
          <a:p>
            <a:pPr eaLnBrk="1" hangingPunct="1">
              <a:spcBef>
                <a:spcPts val="0"/>
              </a:spcBef>
              <a:defRPr/>
            </a:pPr>
            <a:r>
              <a:rPr lang="en-US" altLang="en-US" i="1" dirty="0"/>
              <a:t>Individually:</a:t>
            </a:r>
          </a:p>
          <a:p>
            <a:pPr eaLnBrk="1" hangingPunct="1">
              <a:spcBef>
                <a:spcPts val="0"/>
              </a:spcBef>
              <a:defRPr/>
            </a:pPr>
            <a:r>
              <a:rPr lang="en-US" altLang="en-US" dirty="0"/>
              <a:t>Build a cave, build a tower, build a wall. </a:t>
            </a:r>
            <a:r>
              <a:rPr lang="en-US" altLang="en-US" i="1" dirty="0"/>
              <a:t>(2x)</a:t>
            </a:r>
          </a:p>
          <a:p>
            <a:pPr eaLnBrk="1" hangingPunct="1">
              <a:spcBef>
                <a:spcPts val="0"/>
              </a:spcBef>
              <a:defRPr/>
            </a:pPr>
            <a:r>
              <a:rPr lang="en-US" altLang="en-US" dirty="0"/>
              <a:t>Build a cave, build a tower, build a cave, build a tower,</a:t>
            </a:r>
          </a:p>
          <a:p>
            <a:pPr eaLnBrk="1" hangingPunct="1">
              <a:spcBef>
                <a:spcPts val="0"/>
              </a:spcBef>
              <a:defRPr/>
            </a:pPr>
            <a:r>
              <a:rPr lang="en-US" altLang="en-US" dirty="0"/>
              <a:t>Build a cave, build a tower, build a wall.</a:t>
            </a:r>
          </a:p>
          <a:p>
            <a:pPr eaLnBrk="1" hangingPunct="1">
              <a:spcBef>
                <a:spcPts val="0"/>
              </a:spcBef>
              <a:defRPr/>
            </a:pPr>
            <a:endParaRPr lang="en-US" altLang="en-US" dirty="0"/>
          </a:p>
          <a:p>
            <a:pPr eaLnBrk="1" hangingPunct="1">
              <a:spcBef>
                <a:spcPts val="0"/>
              </a:spcBef>
              <a:defRPr/>
            </a:pPr>
            <a:r>
              <a:rPr lang="en-US" altLang="en-US" b="1" dirty="0"/>
              <a:t>Extra Notes:</a:t>
            </a:r>
          </a:p>
          <a:p>
            <a:pPr eaLnBrk="1" hangingPunct="1">
              <a:spcBef>
                <a:spcPts val="0"/>
              </a:spcBef>
              <a:defRPr/>
            </a:pPr>
            <a:r>
              <a:rPr lang="en-US" altLang="en-US" dirty="0"/>
              <a:t>Immediately after the song, have the audience place a hand over their heart and ask them if they experienced an increase in their heart rate. This illustrates a positive health benefit to the cardiovascular system. It’</a:t>
            </a:r>
            <a:r>
              <a:rPr lang="en-US" altLang="ja-JP" dirty="0"/>
              <a:t>s called </a:t>
            </a:r>
            <a:r>
              <a:rPr lang="en-US" altLang="ja-JP" i="1" dirty="0"/>
              <a:t>moderate to vigorous physical activity </a:t>
            </a:r>
            <a:r>
              <a:rPr lang="en-US" altLang="ja-JP" dirty="0"/>
              <a:t>(MVPA).</a:t>
            </a:r>
          </a:p>
          <a:p>
            <a:pPr eaLnBrk="1" hangingPunct="1">
              <a:spcBef>
                <a:spcPts val="0"/>
              </a:spcBef>
              <a:defRPr/>
            </a:pPr>
            <a:endParaRPr lang="en-US" altLang="en-US" dirty="0"/>
          </a:p>
          <a:p>
            <a:pPr>
              <a:spcBef>
                <a:spcPts val="0"/>
              </a:spcBef>
              <a:defRPr/>
            </a:pPr>
            <a:r>
              <a:rPr lang="en-US" b="1" cap="all" dirty="0"/>
              <a:t>intent: </a:t>
            </a:r>
            <a:endParaRPr lang="en-US" dirty="0"/>
          </a:p>
          <a:p>
            <a:pPr>
              <a:spcBef>
                <a:spcPts val="0"/>
              </a:spcBef>
            </a:pPr>
            <a:r>
              <a:rPr lang="en-US" dirty="0"/>
              <a:t>This activity is designed to cooperatively engage pairs as they follow a sequential pattern in the song. After the song, pairs discuss skills that young children would be learning by actively engaging in the song. This activity exemplifies Active Participation, the first </a:t>
            </a:r>
            <a:r>
              <a:rPr lang="en-US" dirty="0" err="1"/>
              <a:t>substrand</a:t>
            </a:r>
            <a:r>
              <a:rPr lang="en-US" dirty="0"/>
              <a:t> in the Active Physical Play strand. </a:t>
            </a:r>
          </a:p>
          <a:p>
            <a:pPr>
              <a:spcBef>
                <a:spcPts val="0"/>
              </a:spcBef>
            </a:pPr>
            <a:r>
              <a:rPr lang="en-US" dirty="0"/>
              <a:t> </a:t>
            </a:r>
          </a:p>
          <a:p>
            <a:pPr>
              <a:spcBef>
                <a:spcPts val="0"/>
              </a:spcBef>
            </a:pPr>
            <a:r>
              <a:rPr lang="en-US" b="1" dirty="0"/>
              <a:t>OUTCOMES: </a:t>
            </a:r>
            <a:endParaRPr lang="en-US" dirty="0"/>
          </a:p>
          <a:p>
            <a:pPr marL="171450" lvl="0" indent="-171450">
              <a:spcBef>
                <a:spcPts val="0"/>
              </a:spcBef>
              <a:buFont typeface="Arial" panose="020B0604020202020204" pitchFamily="34" charset="0"/>
              <a:buChar char="•"/>
            </a:pPr>
            <a:r>
              <a:rPr lang="en-US" dirty="0"/>
              <a:t>Participants will actively engage and cooperatively move with a partner and by themselves throughout the song.  </a:t>
            </a:r>
          </a:p>
          <a:p>
            <a:pPr marL="171450" lvl="0" indent="-171450">
              <a:spcBef>
                <a:spcPts val="0"/>
              </a:spcBef>
              <a:buFont typeface="Arial" panose="020B0604020202020204" pitchFamily="34" charset="0"/>
              <a:buChar char="•"/>
            </a:pPr>
            <a:r>
              <a:rPr lang="en-US" dirty="0"/>
              <a:t>Participants will connect skills in various domains that are engaged via the activity.</a:t>
            </a:r>
          </a:p>
          <a:p>
            <a:pPr marL="171450" lvl="0" indent="-171450">
              <a:spcBef>
                <a:spcPts val="0"/>
              </a:spcBef>
              <a:buFont typeface="Arial" panose="020B0604020202020204" pitchFamily="34" charset="0"/>
              <a:buChar char="•"/>
            </a:pPr>
            <a:r>
              <a:rPr lang="en-US" dirty="0"/>
              <a:t>Participants will increase their moderate to vigorous physical activity (MVPA) through active engagement.  </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Song: “Build a Bridge” by Angela Russ, on the </a:t>
            </a:r>
            <a:r>
              <a:rPr lang="en-US" i="1" dirty="0"/>
              <a:t>Smart Moves 2</a:t>
            </a:r>
            <a:r>
              <a:rPr lang="en-US" dirty="0"/>
              <a:t> CD—it is highly recommended to download the song from the CPIN website and embed it directly into the PowerPoint </a:t>
            </a:r>
          </a:p>
          <a:p>
            <a:pPr marL="171450" lvl="0" indent="-171450">
              <a:spcBef>
                <a:spcPts val="0"/>
              </a:spcBef>
              <a:buFont typeface="Arial" panose="020B0604020202020204" pitchFamily="34" charset="0"/>
              <a:buChar char="•"/>
            </a:pPr>
            <a:r>
              <a:rPr lang="en-US" dirty="0"/>
              <a:t>Speaker/amplification system</a:t>
            </a:r>
          </a:p>
          <a:p>
            <a:pPr marL="171450" lvl="0" indent="-171450">
              <a:spcBef>
                <a:spcPts val="0"/>
              </a:spcBef>
              <a:buFont typeface="Arial" panose="020B0604020202020204" pitchFamily="34" charset="0"/>
              <a:buChar char="•"/>
            </a:pPr>
            <a:r>
              <a:rPr lang="en-US" dirty="0"/>
              <a:t>Optional: Use an MP3 player rather than embedding the song into the PowerPoint</a:t>
            </a:r>
          </a:p>
          <a:p>
            <a:pPr>
              <a:spcBef>
                <a:spcPts val="0"/>
              </a:spcBef>
            </a:pPr>
            <a:r>
              <a:rPr lang="en-US" dirty="0"/>
              <a:t>                                                            </a:t>
            </a:r>
          </a:p>
          <a:p>
            <a:pPr>
              <a:spcBef>
                <a:spcPts val="0"/>
              </a:spcBef>
            </a:pPr>
            <a:r>
              <a:rPr lang="en-US" b="1" cap="all" dirty="0"/>
              <a:t>Time:</a:t>
            </a:r>
            <a:r>
              <a:rPr lang="en-US" dirty="0"/>
              <a:t> 5 minutes</a:t>
            </a:r>
          </a:p>
          <a:p>
            <a:pPr>
              <a:spcBef>
                <a:spcPts val="0"/>
              </a:spcBef>
            </a:pPr>
            <a:r>
              <a:rPr lang="en-US" dirty="0"/>
              <a:t> </a:t>
            </a: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Prepare participants for movement—check clothing and shoes and remind participants to move safely and within limitations.</a:t>
            </a:r>
          </a:p>
          <a:p>
            <a:pPr marL="228600" lvl="0" indent="-228600">
              <a:spcBef>
                <a:spcPts val="0"/>
              </a:spcBef>
              <a:buFont typeface="+mj-lt"/>
              <a:buAutoNum type="arabicPeriod"/>
            </a:pPr>
            <a:r>
              <a:rPr lang="en-US" dirty="0"/>
              <a:t>Have participants push in chairs at tables, along with bags/totes/etc.  </a:t>
            </a:r>
          </a:p>
          <a:p>
            <a:pPr marL="228600" lvl="0" indent="-228600">
              <a:spcBef>
                <a:spcPts val="0"/>
              </a:spcBef>
              <a:buFont typeface="+mj-lt"/>
              <a:buAutoNum type="arabicPeriod"/>
            </a:pPr>
            <a:r>
              <a:rPr lang="en-US" dirty="0"/>
              <a:t>Invite participants to find a partner and stand facing their partners.</a:t>
            </a:r>
          </a:p>
          <a:p>
            <a:pPr marL="228600" lvl="0" indent="-228600">
              <a:spcBef>
                <a:spcPts val="0"/>
              </a:spcBef>
              <a:buFont typeface="+mj-lt"/>
              <a:buAutoNum type="arabicPeriod"/>
            </a:pPr>
            <a:r>
              <a:rPr lang="en-US" dirty="0"/>
              <a:t>Introduce all of the movements of the song to the audience (see lyrics and diagram at end of sheet) so everyone can practice first.  Encourage everyone to say the words to the song for better retention (the song will be revisited at “warp speed” later in the training). </a:t>
            </a:r>
          </a:p>
          <a:p>
            <a:pPr marL="228600" lvl="0" indent="-228600">
              <a:spcBef>
                <a:spcPts val="0"/>
              </a:spcBef>
              <a:buFont typeface="+mj-lt"/>
              <a:buAutoNum type="arabicPeriod"/>
            </a:pPr>
            <a:r>
              <a:rPr lang="en-US" dirty="0"/>
              <a:t>Cue the music. The song is “Build a Bridge” by Angela Russ and is found on the </a:t>
            </a:r>
            <a:r>
              <a:rPr lang="en-US" i="1" dirty="0"/>
              <a:t>Smart Moves 2</a:t>
            </a:r>
            <a:r>
              <a:rPr lang="en-US" dirty="0"/>
              <a:t> CD—visit </a:t>
            </a:r>
            <a:r>
              <a:rPr lang="en-US" u="sng" dirty="0">
                <a:hlinkClick r:id="rId3"/>
              </a:rPr>
              <a:t>http://www.AbridgeClub.com/</a:t>
            </a:r>
            <a:r>
              <a:rPr lang="en-US" dirty="0"/>
              <a:t> for lyrics and additional information. </a:t>
            </a:r>
          </a:p>
          <a:p>
            <a:pPr marL="228600" lvl="0" indent="-228600">
              <a:spcBef>
                <a:spcPts val="0"/>
              </a:spcBef>
              <a:buFont typeface="+mj-lt"/>
              <a:buAutoNum type="arabicPeriod"/>
            </a:pPr>
            <a:r>
              <a:rPr lang="en-US" dirty="0"/>
              <a:t>After the song, have pairs discuss what children would be learning by engaging in the song.</a:t>
            </a:r>
          </a:p>
          <a:p>
            <a:pPr>
              <a:spcBef>
                <a:spcPts val="0"/>
              </a:spcBef>
            </a:pPr>
            <a:r>
              <a:rPr lang="en-US" dirty="0"/>
              <a:t> </a:t>
            </a:r>
          </a:p>
          <a:p>
            <a:pPr>
              <a:spcBef>
                <a:spcPts val="0"/>
              </a:spcBef>
            </a:pPr>
            <a:r>
              <a:rPr lang="en-US" dirty="0"/>
              <a:t>Lyrics:</a:t>
            </a:r>
          </a:p>
          <a:p>
            <a:pPr>
              <a:spcBef>
                <a:spcPts val="0"/>
              </a:spcBef>
            </a:pPr>
            <a:r>
              <a:rPr lang="en-US" i="1" dirty="0"/>
              <a:t>With partner:</a:t>
            </a:r>
            <a:endParaRPr lang="en-US" dirty="0"/>
          </a:p>
          <a:p>
            <a:pPr>
              <a:spcBef>
                <a:spcPts val="0"/>
              </a:spcBef>
            </a:pPr>
            <a:r>
              <a:rPr lang="en-US" dirty="0"/>
              <a:t>Build a bridge, build a tunnel, build a road. </a:t>
            </a:r>
            <a:r>
              <a:rPr lang="en-US" i="1" dirty="0"/>
              <a:t>(2x)</a:t>
            </a:r>
            <a:endParaRPr lang="en-US" dirty="0"/>
          </a:p>
          <a:p>
            <a:pPr>
              <a:spcBef>
                <a:spcPts val="0"/>
              </a:spcBef>
            </a:pPr>
            <a:r>
              <a:rPr lang="en-US" dirty="0"/>
              <a:t>Build a bridge, build a tunnel, build a bridge, build a tunnel,</a:t>
            </a:r>
          </a:p>
          <a:p>
            <a:pPr>
              <a:spcBef>
                <a:spcPts val="0"/>
              </a:spcBef>
            </a:pPr>
            <a:r>
              <a:rPr lang="en-US" dirty="0"/>
              <a:t>Build a bridge, build a tunnel, build a road. </a:t>
            </a:r>
          </a:p>
          <a:p>
            <a:pPr>
              <a:spcBef>
                <a:spcPts val="0"/>
              </a:spcBef>
            </a:pPr>
            <a:r>
              <a:rPr lang="en-US" i="1" dirty="0"/>
              <a:t> </a:t>
            </a:r>
            <a:endParaRPr lang="en-US" dirty="0"/>
          </a:p>
          <a:p>
            <a:pPr>
              <a:spcBef>
                <a:spcPts val="0"/>
              </a:spcBef>
            </a:pPr>
            <a:r>
              <a:rPr lang="en-US" i="1" dirty="0"/>
              <a:t>Individually:</a:t>
            </a:r>
            <a:endParaRPr lang="en-US" dirty="0"/>
          </a:p>
          <a:p>
            <a:pPr>
              <a:spcBef>
                <a:spcPts val="0"/>
              </a:spcBef>
            </a:pPr>
            <a:r>
              <a:rPr lang="en-US" dirty="0"/>
              <a:t>Build a cave, build a tower, build a wall. </a:t>
            </a:r>
            <a:r>
              <a:rPr lang="en-US" i="1" dirty="0"/>
              <a:t>(2x)</a:t>
            </a:r>
            <a:endParaRPr lang="en-US" dirty="0"/>
          </a:p>
          <a:p>
            <a:pPr>
              <a:spcBef>
                <a:spcPts val="0"/>
              </a:spcBef>
            </a:pPr>
            <a:r>
              <a:rPr lang="en-US" dirty="0"/>
              <a:t>Build a cave, build a tower, build a cave, build a tower,</a:t>
            </a:r>
          </a:p>
          <a:p>
            <a:pPr>
              <a:spcBef>
                <a:spcPts val="0"/>
              </a:spcBef>
            </a:pPr>
            <a:r>
              <a:rPr lang="en-US" dirty="0"/>
              <a:t>Build a cave, build a tower, build a wall.</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If the time is limited, do half of the song.</a:t>
            </a:r>
          </a:p>
          <a:p>
            <a:pPr marL="171450" lvl="0" indent="-171450">
              <a:spcBef>
                <a:spcPts val="0"/>
              </a:spcBef>
              <a:buFont typeface="Arial" panose="020B0604020202020204" pitchFamily="34" charset="0"/>
              <a:buChar char="•"/>
            </a:pPr>
            <a:r>
              <a:rPr lang="en-US" dirty="0"/>
              <a:t>If a participant does not have a partner, the trainer can invite the participant to be his or her partner in front of the group, or have a group problem-solve using a third person.</a:t>
            </a:r>
          </a:p>
          <a:p>
            <a:pPr marL="171450" lvl="0" indent="-171450">
              <a:spcBef>
                <a:spcPts val="0"/>
              </a:spcBef>
              <a:buFont typeface="Arial" panose="020B0604020202020204" pitchFamily="34" charset="0"/>
              <a:buChar char="•"/>
            </a:pPr>
            <a:r>
              <a:rPr lang="en-US" dirty="0"/>
              <a:t>For participants with physical restrictions, pairs can problem-solve new movements to represent each action.</a:t>
            </a:r>
          </a:p>
          <a:p>
            <a:pPr marL="171450" lvl="0" indent="-171450">
              <a:spcBef>
                <a:spcPts val="0"/>
              </a:spcBef>
              <a:buFont typeface="Arial" panose="020B0604020202020204" pitchFamily="34" charset="0"/>
              <a:buChar char="•"/>
            </a:pPr>
            <a:r>
              <a:rPr lang="en-US" dirty="0"/>
              <a:t>Ask each pair to share what they discussed that children would be learning by engaging in the song. Have the pairs try not to repeat what another pair has said—this keeps everyone mindful of all the responses.</a:t>
            </a:r>
          </a:p>
          <a:p>
            <a:pPr>
              <a:spcBef>
                <a:spcPts val="0"/>
              </a:spcBef>
            </a:pPr>
            <a:r>
              <a:rPr lang="en-US" dirty="0"/>
              <a:t> </a:t>
            </a:r>
          </a:p>
          <a:p>
            <a:pPr eaLnBrk="1" hangingPunct="1">
              <a:spcBef>
                <a:spcPts val="0"/>
              </a:spcBef>
              <a:defRPr/>
            </a:pP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2CB1365-163C-4E62-992A-8A874B245360}" type="slidenum">
              <a:rPr lang="en-US" altLang="en-US" smtClean="0">
                <a:cs typeface="Arial" panose="020B0604020202020204" pitchFamily="34" charset="0"/>
              </a:rPr>
              <a:pPr/>
              <a:t>29</a:t>
            </a:fld>
            <a:endParaRPr lang="en-US" altLang="en-US">
              <a:cs typeface="Arial" panose="020B0604020202020204" pitchFamily="34" charset="0"/>
            </a:endParaRPr>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5" name="Rectangle 3"/>
          <p:cNvSpPr>
            <a:spLocks noGrp="1" noChangeArrowheads="1"/>
          </p:cNvSpPr>
          <p:nvPr>
            <p:ph type="body" idx="1"/>
          </p:nvPr>
        </p:nvSpPr>
        <p:spPr bwMode="auto">
          <a:xfrm>
            <a:off x="686594" y="4343400"/>
            <a:ext cx="5486400" cy="4114800"/>
          </a:xfrm>
          <a:solidFill>
            <a:srgbClr val="FFFFFF"/>
          </a:solidFill>
          <a:ln>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89722" tIns="44861" rIns="89722" bIns="44861" numCol="1" anchor="t" anchorCtr="0" compatLnSpc="1">
            <a:prstTxWarp prst="textNoShape">
              <a:avLst/>
            </a:prstTxWarp>
          </a:bodyPr>
          <a:lstStyle/>
          <a:p>
            <a:pPr eaLnBrk="1" hangingPunct="1">
              <a:spcBef>
                <a:spcPct val="0"/>
              </a:spcBef>
              <a:defRPr/>
            </a:pPr>
            <a:r>
              <a:rPr lang="en-US" altLang="en-US" b="1" dirty="0"/>
              <a:t>Presenter Remarks:</a:t>
            </a:r>
          </a:p>
          <a:p>
            <a:pPr eaLnBrk="1" hangingPunct="1">
              <a:spcBef>
                <a:spcPct val="0"/>
              </a:spcBef>
              <a:defRPr/>
            </a:pPr>
            <a:r>
              <a:rPr lang="en-US" altLang="en-US" i="0" dirty="0"/>
              <a:t>(Prompt pairs to discuss skills that children may develop by participating in the song. Allow 60–90 seconds for discussion. Ask several pairs to share their answers with the group. Answers may include many of the following: cooperative play, language/vocabulary development, listening skills, following directions, sequencing/patterning, imaginative play, gross motor practice, balance, levels, rhythm, spatial awareness, problem solving, etc.)</a:t>
            </a:r>
          </a:p>
          <a:p>
            <a:pPr eaLnBrk="1" hangingPunct="1">
              <a:spcBef>
                <a:spcPct val="0"/>
              </a:spcBef>
              <a:defRPr/>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Notes Placeholder 2"/>
          <p:cNvSpPr>
            <a:spLocks noGrp="1"/>
          </p:cNvSpPr>
          <p:nvPr>
            <p:ph type="body" idx="1"/>
          </p:nvPr>
        </p:nvSpPr>
        <p:spPr bwMode="auto">
          <a:xfrm>
            <a:off x="685800" y="4343399"/>
            <a:ext cx="5486400" cy="451321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#1: Community Building</a:t>
            </a:r>
          </a:p>
          <a:p>
            <a:pPr>
              <a:spcBef>
                <a:spcPts val="0"/>
              </a:spcBef>
              <a:spcAft>
                <a:spcPts val="0"/>
              </a:spcAft>
            </a:pPr>
            <a:endParaRPr lang="en-US" altLang="en-US" b="1" dirty="0"/>
          </a:p>
          <a:p>
            <a:pPr>
              <a:spcBef>
                <a:spcPts val="0"/>
              </a:spcBef>
              <a:spcAft>
                <a:spcPts val="0"/>
              </a:spcAft>
            </a:pPr>
            <a:r>
              <a:rPr lang="en-US" altLang="en-US" b="1" dirty="0"/>
              <a:t>Background Information:</a:t>
            </a:r>
          </a:p>
          <a:p>
            <a:pPr>
              <a:spcBef>
                <a:spcPts val="0"/>
              </a:spcBef>
              <a:spcAft>
                <a:spcPts val="0"/>
              </a:spcAft>
            </a:pPr>
            <a:r>
              <a:rPr lang="en-US" altLang="en-US" i="0" dirty="0"/>
              <a:t>Instruct the audience to stand up, push in their chairs, and get ready to meet new people!</a:t>
            </a:r>
          </a:p>
          <a:p>
            <a:pPr>
              <a:spcBef>
                <a:spcPts val="0"/>
              </a:spcBef>
              <a:spcAft>
                <a:spcPts val="0"/>
              </a:spcAft>
            </a:pPr>
            <a:endParaRPr lang="en-US" altLang="en-US" i="0" dirty="0"/>
          </a:p>
          <a:p>
            <a:pPr>
              <a:spcBef>
                <a:spcPts val="0"/>
              </a:spcBef>
              <a:spcAft>
                <a:spcPts val="0"/>
              </a:spcAft>
            </a:pPr>
            <a:r>
              <a:rPr lang="en-US" altLang="en-US" i="0" dirty="0"/>
              <a:t>Trainer may want to review the locomotor skills in the song or just proceed with the song. “Cross over” means stepping to the side and crossing one foot over the other as you continue stepping to the side. “Rock over” is freestyle—move any way you want to.</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pPr>
            <a:r>
              <a:rPr lang="en-US" altLang="en-US" dirty="0"/>
              <a:t>Now it’s time to meet and greet! For each locomotor skill (walk, gallop, etc.) in the song, quickly perform the prompted movement as you meet and greet new people. Once you find a new person, shake hands and introduce yourself, then get ready to listen to the next music prompt so you meet another new person. How many people are you going to meet? 7! Be mindful to move carefully while you move your way through the Farmer’s Market. </a:t>
            </a:r>
            <a:r>
              <a:rPr lang="en-US" altLang="en-US" i="1" dirty="0"/>
              <a:t>(CD: </a:t>
            </a:r>
            <a:r>
              <a:rPr lang="en-US" altLang="en-US" dirty="0"/>
              <a:t>Smart &amp; Tasty 1</a:t>
            </a:r>
            <a:r>
              <a:rPr lang="en-US" altLang="en-US" i="1" dirty="0"/>
              <a:t> by Angela Russ)</a:t>
            </a:r>
          </a:p>
          <a:p>
            <a:pPr>
              <a:spcBef>
                <a:spcPts val="0"/>
              </a:spcBef>
              <a:spcAft>
                <a:spcPts val="0"/>
              </a:spcAft>
            </a:pPr>
            <a:endParaRPr lang="en-US" altLang="en-US" dirty="0"/>
          </a:p>
          <a:p>
            <a:pPr marL="0" marR="0">
              <a:spcBef>
                <a:spcPts val="0"/>
              </a:spcBef>
              <a:spcAft>
                <a:spcPts val="0"/>
              </a:spcAft>
            </a:pPr>
            <a:r>
              <a:rPr lang="en-US" b="1" cap="all" dirty="0">
                <a:ea typeface="Times New Roman" panose="02020603050405020304" pitchFamily="18" charset="0"/>
              </a:rPr>
              <a:t>intent: </a:t>
            </a:r>
            <a:endParaRPr lang="en-US" dirty="0">
              <a:ea typeface="Times New Roman" panose="02020603050405020304" pitchFamily="18" charset="0"/>
            </a:endParaRPr>
          </a:p>
          <a:p>
            <a:pPr marL="0" marR="0">
              <a:spcBef>
                <a:spcPts val="0"/>
              </a:spcBef>
              <a:spcAft>
                <a:spcPts val="0"/>
              </a:spcAft>
            </a:pPr>
            <a:r>
              <a:rPr lang="en-US" dirty="0">
                <a:solidFill>
                  <a:srgbClr val="000000"/>
                </a:solidFill>
                <a:ea typeface="Times New Roman" panose="02020603050405020304" pitchFamily="18" charset="0"/>
              </a:rPr>
              <a:t>This activity is designed for participants to meet and greet one another, as well as to engage all participants in physical activity that represents the Physical Development strand, Active Physical Play.</a:t>
            </a:r>
          </a:p>
          <a:p>
            <a:pPr marL="0" marR="0">
              <a:spcBef>
                <a:spcPts val="0"/>
              </a:spcBef>
              <a:spcAft>
                <a:spcPts val="0"/>
              </a:spcAft>
            </a:pPr>
            <a:r>
              <a:rPr lang="en-US" b="1" dirty="0">
                <a:solidFill>
                  <a:srgbClr val="000000"/>
                </a:solidFill>
                <a:ea typeface="Times New Roman" panose="02020603050405020304" pitchFamily="18" charset="0"/>
              </a:rPr>
              <a:t> </a:t>
            </a:r>
            <a:endParaRPr lang="en-US" dirty="0">
              <a:solidFill>
                <a:srgbClr val="000000"/>
              </a:solidFill>
              <a:ea typeface="Times New Roman" panose="02020603050405020304" pitchFamily="18" charset="0"/>
            </a:endParaRPr>
          </a:p>
          <a:p>
            <a:pPr marL="0" marR="0">
              <a:spcBef>
                <a:spcPts val="0"/>
              </a:spcBef>
              <a:spcAft>
                <a:spcPts val="0"/>
              </a:spcAft>
            </a:pPr>
            <a:r>
              <a:rPr lang="en-US" b="1" dirty="0">
                <a:solidFill>
                  <a:srgbClr val="000000"/>
                </a:solidFill>
                <a:ea typeface="Times New Roman" panose="02020603050405020304" pitchFamily="18" charset="0"/>
              </a:rPr>
              <a:t>OUTCOMES: </a:t>
            </a:r>
            <a:endParaRPr lang="en-US" dirty="0">
              <a:solidFill>
                <a:srgbClr val="000000"/>
              </a:solidFill>
              <a:ea typeface="Times New Roman" panose="02020603050405020304" pitchFamily="18" charset="0"/>
            </a:endParaRPr>
          </a:p>
          <a:p>
            <a:pPr>
              <a:spcBef>
                <a:spcPts val="0"/>
              </a:spcBef>
              <a:spcAft>
                <a:spcPts val="0"/>
              </a:spcAft>
            </a:pPr>
            <a:r>
              <a:rPr lang="en-US" dirty="0">
                <a:solidFill>
                  <a:srgbClr val="000000"/>
                </a:solidFill>
                <a:ea typeface="Times New Roman" panose="02020603050405020304" pitchFamily="18" charset="0"/>
              </a:rPr>
              <a:t>Participants move to locomotor prompts heard in the song. (Prompts are also on the “Community Building” slide located at the beginning of the PowerPoint.)</a:t>
            </a:r>
            <a:endParaRPr lang="en-US" dirty="0">
              <a:effectLst/>
              <a:ea typeface="Times" panose="02020603050405020304" pitchFamily="18" charset="0"/>
            </a:endParaRPr>
          </a:p>
          <a:p>
            <a:pPr marL="0" marR="0">
              <a:spcBef>
                <a:spcPts val="0"/>
              </a:spcBef>
              <a:spcAft>
                <a:spcPts val="0"/>
              </a:spcAft>
            </a:pPr>
            <a:r>
              <a:rPr lang="en-US" dirty="0">
                <a:ea typeface="Times New Roman" panose="02020603050405020304" pitchFamily="18" charset="0"/>
              </a:rPr>
              <a:t> </a:t>
            </a:r>
          </a:p>
          <a:p>
            <a:pPr marL="0" marR="0">
              <a:spcBef>
                <a:spcPts val="0"/>
              </a:spcBef>
              <a:spcAft>
                <a:spcPts val="0"/>
              </a:spcAft>
            </a:pPr>
            <a:r>
              <a:rPr lang="en-US" b="1" cap="all" dirty="0">
                <a:ea typeface="Times New Roman" panose="02020603050405020304" pitchFamily="18" charset="0"/>
              </a:rPr>
              <a:t>Materials Required: </a:t>
            </a:r>
            <a:endParaRPr lang="en-US" dirty="0">
              <a:ea typeface="Times New Roman" panose="02020603050405020304" pitchFamily="18" charset="0"/>
            </a:endParaRPr>
          </a:p>
          <a:p>
            <a:pPr marL="342900" lvl="0" indent="-342900">
              <a:spcBef>
                <a:spcPts val="0"/>
              </a:spcBef>
              <a:spcAft>
                <a:spcPts val="0"/>
              </a:spcAft>
              <a:buSzPts val="1200"/>
              <a:buFont typeface="Symbol" panose="05050102010706020507" pitchFamily="18" charset="2"/>
              <a:buChar char=""/>
              <a:tabLst>
                <a:tab pos="228600" algn="l"/>
              </a:tabLst>
            </a:pPr>
            <a:r>
              <a:rPr lang="en-US" dirty="0">
                <a:ea typeface="Times" panose="02020603050405020304" pitchFamily="18" charset="0"/>
              </a:rPr>
              <a:t>Song: “Farmer’s Market” by Angela Russ, on the </a:t>
            </a:r>
            <a:r>
              <a:rPr lang="en-US" i="1" dirty="0">
                <a:ea typeface="Times" panose="02020603050405020304" pitchFamily="18" charset="0"/>
              </a:rPr>
              <a:t>Smart &amp; Tasty 1</a:t>
            </a:r>
            <a:r>
              <a:rPr lang="en-US" dirty="0">
                <a:ea typeface="Times" panose="02020603050405020304" pitchFamily="18" charset="0"/>
              </a:rPr>
              <a:t> CD—it is highly recommended to download the song from the CPIN website </a:t>
            </a:r>
            <a:r>
              <a:rPr lang="en-US" dirty="0">
                <a:effectLst/>
                <a:ea typeface="Times New Roman" panose="02020603050405020304" pitchFamily="18" charset="0"/>
              </a:rPr>
              <a:t> </a:t>
            </a:r>
            <a:r>
              <a:rPr lang="en-US" dirty="0">
                <a:ea typeface="Times" panose="02020603050405020304" pitchFamily="18" charset="0"/>
              </a:rPr>
              <a:t>and embed it directly into the PowerPoint </a:t>
            </a:r>
            <a:endParaRPr lang="en-US" dirty="0">
              <a:effectLst/>
              <a:ea typeface="Times" panose="02020603050405020304" pitchFamily="18" charset="0"/>
            </a:endParaRPr>
          </a:p>
          <a:p>
            <a:pPr marL="342900" lvl="0" indent="-342900">
              <a:spcBef>
                <a:spcPts val="0"/>
              </a:spcBef>
              <a:spcAft>
                <a:spcPts val="0"/>
              </a:spcAft>
              <a:buSzPts val="1200"/>
              <a:buFont typeface="Symbol" panose="05050102010706020507" pitchFamily="18" charset="2"/>
              <a:buChar char=""/>
            </a:pPr>
            <a:r>
              <a:rPr lang="en-US" dirty="0">
                <a:ea typeface="Times" panose="02020603050405020304" pitchFamily="18" charset="0"/>
              </a:rPr>
              <a:t>Speaker/amplification system</a:t>
            </a:r>
            <a:r>
              <a:rPr lang="en-US" dirty="0">
                <a:effectLst/>
                <a:ea typeface="Times New Roman" panose="02020603050405020304" pitchFamily="18" charset="0"/>
              </a:rPr>
              <a:t> </a:t>
            </a:r>
            <a:endParaRPr lang="en-US" dirty="0">
              <a:effectLst/>
              <a:ea typeface="Times" panose="02020603050405020304" pitchFamily="18" charset="0"/>
            </a:endParaRPr>
          </a:p>
          <a:p>
            <a:pPr marL="342900" marR="0" lvl="0" indent="-342900">
              <a:spcBef>
                <a:spcPts val="0"/>
              </a:spcBef>
              <a:spcAft>
                <a:spcPts val="0"/>
              </a:spcAft>
              <a:buSzPts val="1200"/>
              <a:buFont typeface="Symbol" panose="05050102010706020507" pitchFamily="18" charset="2"/>
              <a:buChar char=""/>
            </a:pPr>
            <a:r>
              <a:rPr lang="en-US" dirty="0">
                <a:ea typeface="Times New Roman" panose="02020603050405020304" pitchFamily="18" charset="0"/>
              </a:rPr>
              <a:t>Optional: Use an MP3 player rather than embedding the song into the PowerPoint</a:t>
            </a:r>
            <a:r>
              <a:rPr lang="en-US" dirty="0">
                <a:effectLst/>
                <a:ea typeface="Times New Roman" panose="02020603050405020304" pitchFamily="18" charset="0"/>
              </a:rPr>
              <a:t> </a:t>
            </a:r>
            <a:endParaRPr lang="en-US" dirty="0">
              <a:ea typeface="Times New Roman" panose="02020603050405020304" pitchFamily="18" charset="0"/>
            </a:endParaRPr>
          </a:p>
          <a:p>
            <a:pPr marL="1314450" marR="0" indent="-1314450">
              <a:spcBef>
                <a:spcPts val="0"/>
              </a:spcBef>
              <a:spcAft>
                <a:spcPts val="0"/>
              </a:spcAft>
            </a:pPr>
            <a:endParaRPr lang="en-US" dirty="0">
              <a:ea typeface="Times New Roman" panose="02020603050405020304" pitchFamily="18" charset="0"/>
            </a:endParaRPr>
          </a:p>
          <a:p>
            <a:pPr marL="1314450" marR="0" indent="-1314450">
              <a:spcBef>
                <a:spcPts val="0"/>
              </a:spcBef>
              <a:spcAft>
                <a:spcPts val="0"/>
              </a:spcAft>
            </a:pPr>
            <a:r>
              <a:rPr lang="en-US" dirty="0">
                <a:ea typeface="Times New Roman" panose="02020603050405020304" pitchFamily="18" charset="0"/>
              </a:rPr>
              <a:t> </a:t>
            </a:r>
            <a:r>
              <a:rPr lang="en-US" b="1" cap="all" dirty="0">
                <a:ea typeface="Times" panose="02020603050405020304" pitchFamily="18" charset="0"/>
              </a:rPr>
              <a:t>Time:</a:t>
            </a:r>
            <a:r>
              <a:rPr lang="en-US" dirty="0">
                <a:ea typeface="Times" panose="02020603050405020304" pitchFamily="18" charset="0"/>
              </a:rPr>
              <a:t> 3–4 minutes</a:t>
            </a:r>
            <a:r>
              <a:rPr lang="en-US" dirty="0">
                <a:effectLst/>
                <a:ea typeface="Times New Roman" panose="02020603050405020304" pitchFamily="18" charset="0"/>
              </a:rPr>
              <a:t> </a:t>
            </a:r>
            <a:endParaRPr lang="en-US" dirty="0">
              <a:effectLst/>
              <a:ea typeface="Times" panose="02020603050405020304" pitchFamily="18" charset="0"/>
            </a:endParaRPr>
          </a:p>
          <a:p>
            <a:pPr marL="0" marR="0">
              <a:spcBef>
                <a:spcPts val="0"/>
              </a:spcBef>
              <a:spcAft>
                <a:spcPts val="0"/>
              </a:spcAft>
            </a:pPr>
            <a:r>
              <a:rPr lang="en-US" dirty="0">
                <a:ea typeface="Times New Roman" panose="02020603050405020304" pitchFamily="18" charset="0"/>
              </a:rPr>
              <a:t> </a:t>
            </a:r>
          </a:p>
          <a:p>
            <a:pPr marL="0" marR="0">
              <a:spcBef>
                <a:spcPts val="0"/>
              </a:spcBef>
              <a:spcAft>
                <a:spcPts val="0"/>
              </a:spcAft>
            </a:pPr>
            <a:r>
              <a:rPr lang="en-US" b="1" cap="all" dirty="0">
                <a:ea typeface="Times New Roman" panose="02020603050405020304" pitchFamily="18" charset="0"/>
              </a:rPr>
              <a:t> Process: </a:t>
            </a:r>
            <a:endParaRPr lang="en-US" dirty="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Prepare participants for movement—check clothing and shoes and remind participants to move safely and within limitations.</a:t>
            </a:r>
            <a:r>
              <a:rPr lang="en-US" dirty="0">
                <a:effectLst/>
                <a:ea typeface="Times New Roman" panose="02020603050405020304" pitchFamily="18" charset="0"/>
              </a:rPr>
              <a:t> </a:t>
            </a:r>
            <a:endParaRPr lang="en-US" dirty="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Have participants push in chairs at tables, along with</a:t>
            </a:r>
            <a:r>
              <a:rPr lang="en-US" dirty="0">
                <a:effectLst/>
                <a:ea typeface="Times New Roman" panose="02020603050405020304" pitchFamily="18" charset="0"/>
              </a:rPr>
              <a:t> </a:t>
            </a:r>
            <a:r>
              <a:rPr lang="en-US" dirty="0">
                <a:ea typeface="Times New Roman" panose="02020603050405020304" pitchFamily="18" charset="0"/>
              </a:rPr>
              <a:t> bags/totes/etc.  </a:t>
            </a:r>
          </a:p>
          <a:p>
            <a:pPr marL="342900" marR="0" lvl="0" indent="-342900">
              <a:spcBef>
                <a:spcPts val="0"/>
              </a:spcBef>
              <a:spcAft>
                <a:spcPts val="0"/>
              </a:spcAft>
              <a:buFont typeface="+mj-lt"/>
              <a:buAutoNum type="arabicPeriod"/>
            </a:pPr>
            <a:r>
              <a:rPr lang="en-US" dirty="0">
                <a:ea typeface="Times New Roman" panose="02020603050405020304" pitchFamily="18" charset="0"/>
              </a:rPr>
              <a:t>Introduce the song to the audience. The song is “Farmer’s Market” by Angela Russ and is found on the </a:t>
            </a:r>
            <a:r>
              <a:rPr lang="en-US" i="1" dirty="0">
                <a:ea typeface="Times New Roman" panose="02020603050405020304" pitchFamily="18" charset="0"/>
              </a:rPr>
              <a:t>Smart &amp; Tasty 1</a:t>
            </a:r>
            <a:r>
              <a:rPr lang="en-US" dirty="0">
                <a:ea typeface="Times New Roman" panose="02020603050405020304" pitchFamily="18" charset="0"/>
              </a:rPr>
              <a:t> CD—visit </a:t>
            </a:r>
            <a:r>
              <a:rPr lang="en-US" dirty="0">
                <a:ea typeface="Times New Roman" panose="02020603050405020304" pitchFamily="18" charset="0"/>
                <a:hlinkClick r:id="rId3"/>
              </a:rPr>
              <a:t>http://www.AbridgeClub.com/</a:t>
            </a:r>
            <a:r>
              <a:rPr lang="en-US" dirty="0">
                <a:ea typeface="Times New Roman" panose="02020603050405020304" pitchFamily="18" charset="0"/>
              </a:rPr>
              <a:t> for lyrics and additional information.</a:t>
            </a:r>
            <a:r>
              <a:rPr lang="en-US" dirty="0">
                <a:effectLst/>
                <a:ea typeface="Times New Roman" panose="02020603050405020304" pitchFamily="18" charset="0"/>
              </a:rPr>
              <a:t> </a:t>
            </a:r>
            <a:r>
              <a:rPr lang="en-US" dirty="0">
                <a:ea typeface="Times New Roman" panose="02020603050405020304" pitchFamily="18" charset="0"/>
              </a:rPr>
              <a:t> </a:t>
            </a:r>
          </a:p>
          <a:p>
            <a:pPr marL="342900" marR="0" lvl="0" indent="-342900">
              <a:spcBef>
                <a:spcPts val="0"/>
              </a:spcBef>
              <a:spcAft>
                <a:spcPts val="0"/>
              </a:spcAft>
              <a:buFont typeface="+mj-lt"/>
              <a:buAutoNum type="arabicPeriod"/>
            </a:pPr>
            <a:r>
              <a:rPr lang="en-US" dirty="0">
                <a:ea typeface="Times New Roman" panose="02020603050405020304" pitchFamily="18" charset="0"/>
              </a:rPr>
              <a:t>Review the locomotor movements on the slide (bolded text). Remind participants that the song is quick, so when each locomotor skill is sung, they should move quickly to find a new partner and do a fast introduction.</a:t>
            </a:r>
            <a:r>
              <a:rPr lang="en-US" dirty="0">
                <a:effectLst/>
                <a:ea typeface="Times New Roman" panose="02020603050405020304" pitchFamily="18" charset="0"/>
              </a:rPr>
              <a:t> </a:t>
            </a:r>
            <a:endParaRPr lang="en-US" dirty="0">
              <a:ea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Times New Roman" panose="02020603050405020304" pitchFamily="18" charset="0"/>
              </a:rPr>
              <a:t>After the song, inform the participants that they just experienced active physical play, the topic of the training! </a:t>
            </a:r>
          </a:p>
          <a:p>
            <a:pPr marL="0" marR="0">
              <a:spcBef>
                <a:spcPts val="0"/>
              </a:spcBef>
              <a:spcAft>
                <a:spcPts val="0"/>
              </a:spcAft>
            </a:pPr>
            <a:r>
              <a:rPr lang="en-US" dirty="0">
                <a:ea typeface="Times New Roman" panose="02020603050405020304" pitchFamily="18" charset="0"/>
              </a:rPr>
              <a:t> </a:t>
            </a:r>
          </a:p>
          <a:p>
            <a:pPr marL="0" marR="0">
              <a:spcBef>
                <a:spcPts val="0"/>
              </a:spcBef>
              <a:spcAft>
                <a:spcPts val="0"/>
              </a:spcAft>
            </a:pPr>
            <a:r>
              <a:rPr lang="en-US" b="1" dirty="0">
                <a:ea typeface="Times New Roman" panose="02020603050405020304" pitchFamily="18" charset="0"/>
              </a:rPr>
              <a:t>OPTIONS:</a:t>
            </a:r>
            <a:r>
              <a:rPr lang="en-US" dirty="0">
                <a:effectLst/>
                <a:ea typeface="Times New Roman" panose="02020603050405020304" pitchFamily="18" charset="0"/>
              </a:rPr>
              <a:t> </a:t>
            </a:r>
            <a:endParaRPr lang="en-US" dirty="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dirty="0">
                <a:ea typeface="Times New Roman" panose="02020603050405020304" pitchFamily="18" charset="0"/>
              </a:rPr>
              <a:t>If the facility is limited on space or time is restricted</a:t>
            </a:r>
            <a:r>
              <a:rPr lang="en-US" baseline="0" dirty="0">
                <a:ea typeface="Times New Roman" panose="02020603050405020304" pitchFamily="18" charset="0"/>
              </a:rPr>
              <a:t> </a:t>
            </a:r>
            <a:r>
              <a:rPr lang="en-US" dirty="0">
                <a:ea typeface="Times New Roman" panose="02020603050405020304" pitchFamily="18" charset="0"/>
              </a:rPr>
              <a:t>do half of the song.</a:t>
            </a:r>
          </a:p>
          <a:p>
            <a:pPr marL="342900" marR="0" lvl="0" indent="-342900">
              <a:spcBef>
                <a:spcPts val="0"/>
              </a:spcBef>
              <a:spcAft>
                <a:spcPts val="0"/>
              </a:spcAft>
              <a:buFont typeface="Wingdings" panose="05000000000000000000" pitchFamily="2" charset="2"/>
              <a:buChar char=""/>
            </a:pPr>
            <a:r>
              <a:rPr lang="en-US" dirty="0">
                <a:ea typeface="Times New Roman" panose="02020603050405020304" pitchFamily="18" charset="0"/>
              </a:rPr>
              <a:t>Trainer may start and stop the song to slow the pace of the activity.</a:t>
            </a:r>
          </a:p>
          <a:p>
            <a:pPr marL="342900" marR="0" lvl="0" indent="-342900">
              <a:spcBef>
                <a:spcPts val="0"/>
              </a:spcBef>
              <a:spcAft>
                <a:spcPts val="0"/>
              </a:spcAft>
              <a:buFont typeface="Wingdings" panose="05000000000000000000" pitchFamily="2" charset="2"/>
              <a:buChar char=""/>
            </a:pPr>
            <a:r>
              <a:rPr lang="en-US" dirty="0">
                <a:ea typeface="Times New Roman" panose="02020603050405020304" pitchFamily="18" charset="0"/>
              </a:rPr>
              <a:t>Trainer may opt to use the song as background music, and lead the participants in a meet and greet with only two or three partners each</a:t>
            </a:r>
            <a:r>
              <a:rPr lang="en-US" dirty="0">
                <a:effectLst/>
                <a:ea typeface="Times New Roman" panose="02020603050405020304" pitchFamily="18" charset="0"/>
              </a:rPr>
              <a:t>. </a:t>
            </a:r>
            <a:endParaRPr lang="en-US" dirty="0">
              <a:ea typeface="Times New Roman" panose="02020603050405020304" pitchFamily="18"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F49DC76-D29A-4DAC-AE6B-77FD17DB805B}" type="slidenum">
              <a:rPr lang="en-US" altLang="en-US" smtClean="0">
                <a:cs typeface="Arial" panose="020B0604020202020204" pitchFamily="34" charset="0"/>
              </a:rPr>
              <a:pPr/>
              <a:t>3</a:t>
            </a:fld>
            <a:endParaRPr lang="en-US" altLang="en-US">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Background Information:</a:t>
            </a:r>
          </a:p>
          <a:p>
            <a:pPr eaLnBrk="1" hangingPunct="1">
              <a:spcBef>
                <a:spcPct val="0"/>
              </a:spcBef>
            </a:pPr>
            <a:r>
              <a:rPr lang="en-US" sz="1200" kern="1200" dirty="0">
                <a:solidFill>
                  <a:schemeClr val="tx1"/>
                </a:solidFill>
                <a:effectLst/>
                <a:latin typeface="Arial" pitchFamily="34" charset="0"/>
                <a:ea typeface="MS PGothic" panose="020B0600070205080204" pitchFamily="34" charset="-128"/>
                <a:cs typeface="Arial" pitchFamily="34" charset="0"/>
              </a:rPr>
              <a:t>Be</a:t>
            </a:r>
            <a:r>
              <a:rPr lang="en-US" sz="1200" kern="1200" baseline="0" dirty="0">
                <a:solidFill>
                  <a:schemeClr val="tx1"/>
                </a:solidFill>
                <a:effectLst/>
                <a:latin typeface="Arial" pitchFamily="34" charset="0"/>
                <a:ea typeface="MS PGothic" panose="020B0600070205080204" pitchFamily="34" charset="-128"/>
                <a:cs typeface="Arial" pitchFamily="34" charset="0"/>
              </a:rPr>
              <a:t> sure to s</a:t>
            </a:r>
            <a:r>
              <a:rPr lang="en-US" sz="1200" kern="1200" dirty="0">
                <a:solidFill>
                  <a:schemeClr val="tx1"/>
                </a:solidFill>
                <a:effectLst/>
                <a:latin typeface="Arial" pitchFamily="34" charset="0"/>
                <a:ea typeface="MS PGothic" panose="020B0600070205080204" pitchFamily="34" charset="-128"/>
                <a:cs typeface="Arial" pitchFamily="34" charset="0"/>
              </a:rPr>
              <a:t>ay “zero” when mentioning the </a:t>
            </a:r>
            <a:r>
              <a:rPr lang="en-US" sz="1200" kern="1200" dirty="0" err="1">
                <a:solidFill>
                  <a:schemeClr val="tx1"/>
                </a:solidFill>
                <a:effectLst/>
                <a:latin typeface="Arial" pitchFamily="34" charset="0"/>
                <a:ea typeface="MS PGothic" panose="020B0600070205080204" pitchFamily="34" charset="-128"/>
                <a:cs typeface="Arial" pitchFamily="34" charset="0"/>
              </a:rPr>
              <a:t>substrand</a:t>
            </a:r>
            <a:r>
              <a:rPr lang="en-US" sz="1200" kern="1200" dirty="0">
                <a:solidFill>
                  <a:schemeClr val="tx1"/>
                </a:solidFill>
                <a:effectLst/>
                <a:latin typeface="Arial" pitchFamily="34" charset="0"/>
                <a:ea typeface="MS PGothic" panose="020B0600070205080204" pitchFamily="34" charset="-128"/>
                <a:cs typeface="Arial" pitchFamily="34" charset="0"/>
              </a:rPr>
              <a:t> numbers (1.0, 2.0,</a:t>
            </a:r>
            <a:r>
              <a:rPr lang="en-US" sz="1200" kern="1200" baseline="0" dirty="0">
                <a:solidFill>
                  <a:schemeClr val="tx1"/>
                </a:solidFill>
                <a:effectLst/>
                <a:latin typeface="Arial" pitchFamily="34" charset="0"/>
                <a:ea typeface="MS PGothic" panose="020B0600070205080204" pitchFamily="34" charset="-128"/>
                <a:cs typeface="Arial" pitchFamily="34" charset="0"/>
              </a:rPr>
              <a:t> and 3.0).</a:t>
            </a:r>
          </a:p>
          <a:p>
            <a:pPr eaLnBrk="1" hangingPunct="1">
              <a:spcBef>
                <a:spcPct val="0"/>
              </a:spcBef>
            </a:pPr>
            <a:endParaRPr lang="en-US" altLang="en-US" b="1" dirty="0"/>
          </a:p>
          <a:p>
            <a:pPr eaLnBrk="1" hangingPunct="1">
              <a:spcBef>
                <a:spcPct val="0"/>
              </a:spcBef>
            </a:pPr>
            <a:r>
              <a:rPr lang="en-US" altLang="en-US" b="1" dirty="0"/>
              <a:t>Presenter Remarks:</a:t>
            </a:r>
          </a:p>
          <a:p>
            <a:pPr eaLnBrk="1" hangingPunct="1">
              <a:spcBef>
                <a:spcPct val="0"/>
              </a:spcBef>
            </a:pPr>
            <a:r>
              <a:rPr lang="en-US" altLang="en-US" dirty="0"/>
              <a:t>Today we are going to explore the Active Physical Play strand.</a:t>
            </a:r>
          </a:p>
          <a:p>
            <a:pPr eaLnBrk="1" hangingPunct="1">
              <a:spcBef>
                <a:spcPct val="0"/>
              </a:spcBef>
            </a:pPr>
            <a:endParaRPr lang="en-US" altLang="en-US" dirty="0"/>
          </a:p>
          <a:p>
            <a:pPr eaLnBrk="1" hangingPunct="1">
              <a:spcBef>
                <a:spcPct val="0"/>
              </a:spcBef>
            </a:pPr>
            <a:r>
              <a:rPr lang="en-US" altLang="en-US" dirty="0"/>
              <a:t>The previous song beautifully illustrates the three </a:t>
            </a:r>
            <a:r>
              <a:rPr lang="en-US" altLang="en-US" dirty="0" err="1"/>
              <a:t>substrands</a:t>
            </a:r>
            <a:r>
              <a:rPr lang="en-US" altLang="en-US" dirty="0"/>
              <a:t> of the Active Physical Play strand:</a:t>
            </a:r>
          </a:p>
          <a:p>
            <a:pPr marL="171450" indent="-171450" eaLnBrk="1" hangingPunct="1">
              <a:spcBef>
                <a:spcPct val="0"/>
              </a:spcBef>
              <a:buFont typeface="Arial" panose="020B0604020202020204" pitchFamily="34" charset="0"/>
              <a:buChar char="•"/>
            </a:pPr>
            <a:r>
              <a:rPr lang="en-US" altLang="en-US" dirty="0"/>
              <a:t>1.0–Active Participation: Simply engaging in the song is active participation.</a:t>
            </a:r>
          </a:p>
          <a:p>
            <a:pPr marL="171450" indent="-171450" eaLnBrk="1" hangingPunct="1">
              <a:spcBef>
                <a:spcPct val="0"/>
              </a:spcBef>
              <a:buFont typeface="Arial" panose="020B0604020202020204" pitchFamily="34" charset="0"/>
              <a:buChar char="•"/>
            </a:pPr>
            <a:r>
              <a:rPr lang="en-US" altLang="en-US" dirty="0"/>
              <a:t>2.0–Cardiovascular Endurance: By the end of the song, the heart rate should be increased.</a:t>
            </a:r>
          </a:p>
          <a:p>
            <a:pPr marL="171450" indent="-171450" eaLnBrk="1" hangingPunct="1">
              <a:spcBef>
                <a:spcPct val="0"/>
              </a:spcBef>
              <a:buFont typeface="Arial" panose="020B0604020202020204" pitchFamily="34" charset="0"/>
              <a:buChar char="•"/>
            </a:pPr>
            <a:r>
              <a:rPr lang="en-US" altLang="en-US" dirty="0"/>
              <a:t>3.0–Muscular Strength, Muscular Endurance, and Flexibility: Moving the body through various actions in the song.</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3838A5B-AE49-4C39-B510-53BAF2245315}" type="slidenum">
              <a:rPr lang="en-US" altLang="en-US" smtClean="0">
                <a:cs typeface="Arial" panose="020B0604020202020204" pitchFamily="34" charset="0"/>
              </a:rPr>
              <a:pPr/>
              <a:t>30</a:t>
            </a:fld>
            <a:endParaRPr lang="en-US" altLang="en-US">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Presenter Remarks:</a:t>
            </a:r>
          </a:p>
          <a:p>
            <a:pPr eaLnBrk="1" hangingPunct="1">
              <a:spcBef>
                <a:spcPct val="0"/>
              </a:spcBef>
            </a:pPr>
            <a:r>
              <a:rPr lang="en-US" altLang="en-US"/>
              <a:t>Physical activities enhance all aspects of development, including cognitive, emotional, social as well as physical.</a:t>
            </a:r>
          </a:p>
          <a:p>
            <a:pPr eaLnBrk="1" hangingPunct="1">
              <a:spcBef>
                <a:spcPct val="0"/>
              </a:spcBef>
            </a:pPr>
            <a:endParaRPr lang="en-US" altLang="en-US"/>
          </a:p>
          <a:p>
            <a:pPr eaLnBrk="1" hangingPunct="1">
              <a:spcBef>
                <a:spcPct val="0"/>
              </a:spcBef>
            </a:pPr>
            <a:r>
              <a:rPr lang="en-US" altLang="en-US"/>
              <a:t>Promoting children’s physical fitness is critical given the increasing rates of lifestyle-related health issues (including obesity and diabetes) among children in California.</a:t>
            </a:r>
          </a:p>
          <a:p>
            <a:pPr eaLnBrk="1" hangingPunct="1">
              <a:spcBef>
                <a:spcPct val="0"/>
              </a:spcBef>
            </a:pPr>
            <a:endParaRPr lang="en-US" altLang="en-US"/>
          </a:p>
          <a:p>
            <a:pPr eaLnBrk="1" hangingPunct="1">
              <a:spcBef>
                <a:spcPct val="0"/>
              </a:spcBef>
            </a:pPr>
            <a:r>
              <a:rPr lang="en-US" altLang="en-US"/>
              <a:t>All children, no matter their ability levels or backgrounds, benefit from engaging in physical activities.</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DF3D09-8C04-4B98-840C-466560571E3A}" type="slidenum">
              <a:rPr lang="en-US" altLang="en-US" smtClean="0">
                <a:cs typeface="Arial" panose="020B0604020202020204" pitchFamily="34" charset="0"/>
              </a:rPr>
              <a:pPr/>
              <a:t>31</a:t>
            </a:fld>
            <a:endParaRPr lang="en-US" altLang="en-US">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dirty="0"/>
              <a:t>The first </a:t>
            </a:r>
            <a:r>
              <a:rPr lang="en-US" altLang="en-US" dirty="0" err="1"/>
              <a:t>substrand</a:t>
            </a:r>
            <a:r>
              <a:rPr lang="en-US" altLang="en-US" dirty="0"/>
              <a:t> in Active Physical Play is Active Participation.</a:t>
            </a:r>
          </a:p>
          <a:p>
            <a:pPr>
              <a:spcBef>
                <a:spcPct val="0"/>
              </a:spcBef>
            </a:pPr>
            <a:endParaRPr lang="en-US" altLang="en-US" dirty="0"/>
          </a:p>
          <a:p>
            <a:pPr>
              <a:spcBef>
                <a:spcPct val="0"/>
              </a:spcBef>
            </a:pPr>
            <a:r>
              <a:rPr lang="en-US" sz="1200" kern="1200" dirty="0">
                <a:solidFill>
                  <a:schemeClr val="tx1"/>
                </a:solidFill>
                <a:effectLst/>
                <a:latin typeface="Arial" pitchFamily="34" charset="0"/>
                <a:ea typeface="MS PGothic" panose="020B0600070205080204" pitchFamily="34" charset="-128"/>
                <a:cs typeface="Arial" pitchFamily="34" charset="0"/>
              </a:rPr>
              <a:t>Active participation means that children are engaged in</a:t>
            </a:r>
            <a:r>
              <a:rPr lang="en-US" altLang="en-US" dirty="0"/>
              <a:t> moderate (slightly elevated heart rate) to vigorous physical activities throughout the course of the day. We just experienced active participation in the song “Build a Bridge.” </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8DCF399-E48B-4BBC-AD5D-694E2323D65B}" type="slidenum">
              <a:rPr lang="en-US" altLang="en-US" smtClean="0">
                <a:cs typeface="Arial" panose="020B0604020202020204" pitchFamily="34" charset="0"/>
              </a:rPr>
              <a:pPr/>
              <a:t>32</a:t>
            </a:fld>
            <a:endParaRPr lang="en-US" altLang="en-US">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sz="1200" i="0" kern="1200" dirty="0">
                <a:solidFill>
                  <a:schemeClr val="tx1"/>
                </a:solidFill>
                <a:effectLst/>
                <a:latin typeface="Arial" pitchFamily="34" charset="0"/>
                <a:ea typeface="MS PGothic" panose="020B0600070205080204" pitchFamily="34" charset="-128"/>
                <a:cs typeface="Arial" pitchFamily="34" charset="0"/>
              </a:rPr>
              <a:t>(If time allows, have participants give the directions below and have participants open and read from the Preschool Learning Foundations [Vol.</a:t>
            </a:r>
            <a:r>
              <a:rPr lang="en-US" sz="1200" i="0" kern="1200" baseline="0" dirty="0">
                <a:solidFill>
                  <a:schemeClr val="tx1"/>
                </a:solidFill>
                <a:effectLst/>
                <a:latin typeface="Arial" pitchFamily="34" charset="0"/>
                <a:ea typeface="MS PGothic" panose="020B0600070205080204" pitchFamily="34" charset="-128"/>
                <a:cs typeface="Arial" pitchFamily="34" charset="0"/>
              </a:rPr>
              <a:t> 2]</a:t>
            </a:r>
            <a:r>
              <a:rPr lang="en-US" sz="1200" i="0" kern="1200" dirty="0">
                <a:solidFill>
                  <a:schemeClr val="tx1"/>
                </a:solidFill>
                <a:effectLst/>
                <a:latin typeface="Arial" pitchFamily="34" charset="0"/>
                <a:ea typeface="MS PGothic" panose="020B0600070205080204" pitchFamily="34" charset="-128"/>
                <a:cs typeface="Arial" pitchFamily="34" charset="0"/>
              </a:rPr>
              <a:t>, otherwise refer to the slide.)</a:t>
            </a:r>
          </a:p>
          <a:p>
            <a:pPr>
              <a:spcBef>
                <a:spcPct val="0"/>
              </a:spcBef>
            </a:pPr>
            <a:endParaRPr lang="en-US" altLang="en-US" dirty="0"/>
          </a:p>
          <a:p>
            <a:pPr>
              <a:spcBef>
                <a:spcPct val="0"/>
              </a:spcBef>
            </a:pPr>
            <a:r>
              <a:rPr lang="en-US" altLang="en-US" dirty="0"/>
              <a:t>Turn</a:t>
            </a:r>
            <a:r>
              <a:rPr lang="en-US" altLang="en-US" i="1" dirty="0"/>
              <a:t> </a:t>
            </a:r>
            <a:r>
              <a:rPr lang="en-US" altLang="en-US" dirty="0"/>
              <a:t>to page 55 in the Preschool Learning Foundations (Vol. 2)</a:t>
            </a:r>
            <a:r>
              <a:rPr lang="en-US" altLang="en-US" baseline="0" dirty="0"/>
              <a:t> and read both foundations. Think of one thing you saw a student do in the last week that might demonstrate development of this foundation.</a:t>
            </a:r>
            <a:endParaRPr lang="en-US" altLang="en-US" dirty="0"/>
          </a:p>
          <a:p>
            <a:pPr>
              <a:spcBef>
                <a:spcPct val="0"/>
              </a:spcBef>
            </a:pPr>
            <a:endParaRPr lang="en-US" altLang="en-US" i="1" dirty="0"/>
          </a:p>
          <a:p>
            <a:pPr>
              <a:spcBef>
                <a:spcPct val="0"/>
              </a:spcBef>
            </a:pPr>
            <a:r>
              <a:rPr lang="en-US" altLang="en-US" i="0" dirty="0"/>
              <a:t>(Participants may also refer to this </a:t>
            </a:r>
            <a:r>
              <a:rPr lang="en-US" altLang="en-US" i="0" dirty="0" err="1"/>
              <a:t>substrand</a:t>
            </a:r>
            <a:r>
              <a:rPr lang="en-US" altLang="en-US" i="0" dirty="0"/>
              <a:t> more closely in Handout 1: Active Physical Play </a:t>
            </a:r>
            <a:r>
              <a:rPr lang="en-US" altLang="en-US" i="0" dirty="0" err="1"/>
              <a:t>Substrands</a:t>
            </a:r>
            <a:r>
              <a:rPr lang="en-US" altLang="en-US" i="0" dirty="0"/>
              <a:t>.)</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CCDFBF-3BA3-48E0-BCAE-F926D41C722B}" type="slidenum">
              <a:rPr lang="en-US" altLang="en-US" smtClean="0">
                <a:cs typeface="Arial" panose="020B0604020202020204" pitchFamily="34" charset="0"/>
              </a:rPr>
              <a:pPr/>
              <a:t>33</a:t>
            </a:fld>
            <a:endParaRPr lang="en-US" altLang="en-US">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a:t>
            </a:r>
          </a:p>
          <a:p>
            <a:pPr>
              <a:spcBef>
                <a:spcPct val="0"/>
              </a:spcBef>
            </a:pPr>
            <a:r>
              <a:rPr lang="en-US" altLang="en-US" dirty="0"/>
              <a:t>Source: http://www.cdc.gov/vitalsigns/ChildhoodObesity/index.html</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Let’s discuss the need for physical activity.</a:t>
            </a:r>
          </a:p>
          <a:p>
            <a:pPr>
              <a:spcBef>
                <a:spcPct val="0"/>
              </a:spcBef>
            </a:pPr>
            <a:endParaRPr lang="en-US" altLang="en-US" dirty="0"/>
          </a:p>
          <a:p>
            <a:pPr>
              <a:spcBef>
                <a:spcPct val="0"/>
              </a:spcBef>
            </a:pPr>
            <a:r>
              <a:rPr lang="en-US" altLang="en-US" dirty="0"/>
              <a:t>In the United States, about one in eight preschoolers (12%) is obese. Obese children are more likely to be obese later in childhood and adolescence. In these older children and adolescents, obesity is associated with high cholesterol, high blood sugar, asthma, and mental health problems.</a:t>
            </a:r>
          </a:p>
          <a:p>
            <a:pPr>
              <a:spcBef>
                <a:spcPct val="0"/>
              </a:spcBef>
            </a:pPr>
            <a:br>
              <a:rPr lang="en-US" altLang="en-US" dirty="0"/>
            </a:br>
            <a:r>
              <a:rPr lang="en-US" altLang="en-US" dirty="0"/>
              <a:t>Children are considered obese if their Body Mass Index is at or above the ninety-fifth percentile for children of the same age and sex, according to the 2000 CDC Growth Charts.</a:t>
            </a:r>
          </a:p>
          <a:p>
            <a:pPr>
              <a:spcBef>
                <a:spcPct val="0"/>
              </a:spcBef>
            </a:pPr>
            <a:endParaRPr lang="en-US" altLang="en-US" dirty="0"/>
          </a:p>
          <a:p>
            <a:pPr>
              <a:spcBef>
                <a:spcPct val="0"/>
              </a:spcBef>
            </a:pPr>
            <a:r>
              <a:rPr lang="en-US" altLang="en-US" dirty="0"/>
              <a:t>Children who are overweight or obese as preschoolers are five times as likely as normal-weight children to be overweight or obese as adults.</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3925B7-2CD2-470B-8ACA-B1CE5B59F4BF}" type="slidenum">
              <a:rPr lang="en-US" altLang="en-US" smtClean="0">
                <a:cs typeface="Arial" panose="020B0604020202020204" pitchFamily="34" charset="0"/>
              </a:rPr>
              <a:pPr/>
              <a:t>34</a:t>
            </a:fld>
            <a:endParaRPr lang="en-US" altLang="en-US">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a:t>
            </a:r>
          </a:p>
          <a:p>
            <a:pPr>
              <a:spcBef>
                <a:spcPct val="0"/>
              </a:spcBef>
            </a:pPr>
            <a:r>
              <a:rPr lang="en-US" altLang="en-US" dirty="0"/>
              <a:t>Source: http://www.cdc.gov/vitalsigns/ChildhoodObesity/index.html</a:t>
            </a:r>
          </a:p>
          <a:p>
            <a:pPr>
              <a:spcBef>
                <a:spcPct val="0"/>
              </a:spcBef>
            </a:pPr>
            <a:endParaRPr lang="en-US" altLang="en-US" dirty="0"/>
          </a:p>
          <a:p>
            <a:pPr>
              <a:spcBef>
                <a:spcPct val="0"/>
              </a:spcBef>
            </a:pPr>
            <a:r>
              <a:rPr lang="en-US" altLang="en-US" b="1" dirty="0"/>
              <a:t>Presenter Remarks:</a:t>
            </a:r>
            <a:endParaRPr lang="en-US" altLang="en-US" dirty="0"/>
          </a:p>
          <a:p>
            <a:pPr>
              <a:spcBef>
                <a:spcPct val="0"/>
              </a:spcBef>
            </a:pPr>
            <a:r>
              <a:rPr lang="en-US" altLang="en-US" dirty="0"/>
              <a:t>Obese children are more likely to become obese adults and suffer lifelong physical and mental health problems. Obesity rates in low-income preschoolers, after decades of rising, began to level off from 2003 through 2008, and now are showing small declines in many states; however, too many preschoolers are obese.</a:t>
            </a:r>
          </a:p>
          <a:p>
            <a:pPr>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F25DB5-17E2-4864-8A7B-6C60DA87F716}" type="slidenum">
              <a:rPr lang="en-US" altLang="en-US" smtClean="0">
                <a:cs typeface="Arial" panose="020B0604020202020204" pitchFamily="34" charset="0"/>
              </a:rPr>
              <a:pPr/>
              <a:t>35</a:t>
            </a:fld>
            <a:endParaRPr lang="en-US" altLang="en-US">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i="0" dirty="0"/>
              <a:t>Does anyone know the daily physical activity recommendations for 4- and 5-year old children?</a:t>
            </a:r>
          </a:p>
          <a:p>
            <a:pPr>
              <a:spcBef>
                <a:spcPts val="0"/>
              </a:spcBef>
            </a:pPr>
            <a:endParaRPr lang="en-US" altLang="en-US" i="0" dirty="0"/>
          </a:p>
          <a:p>
            <a:pPr>
              <a:spcBef>
                <a:spcPts val="0"/>
              </a:spcBef>
            </a:pPr>
            <a:r>
              <a:rPr lang="en-US" altLang="en-US" i="0" dirty="0"/>
              <a:t>(Answers may vary, depending on which source they are referring to.)</a:t>
            </a:r>
          </a:p>
          <a:p>
            <a:pPr>
              <a:spcBef>
                <a:spcPts val="0"/>
              </a:spcBef>
            </a:pPr>
            <a:endParaRPr lang="en-US" altLang="en-US" i="1" dirty="0"/>
          </a:p>
          <a:p>
            <a:pPr>
              <a:spcBef>
                <a:spcPts val="0"/>
              </a:spcBef>
            </a:pPr>
            <a:r>
              <a:rPr lang="en-US" altLang="en-US" dirty="0"/>
              <a:t>It is widely recommended that children </a:t>
            </a:r>
            <a:r>
              <a:rPr lang="en-US" altLang="en-US" u="sng" dirty="0"/>
              <a:t>accumulate</a:t>
            </a:r>
            <a:r>
              <a:rPr lang="en-US" altLang="en-US" dirty="0"/>
              <a:t> at least 60 minutes and up to several hours of </a:t>
            </a:r>
            <a:r>
              <a:rPr lang="en-US" altLang="en-US" b="1" dirty="0"/>
              <a:t>physical activity</a:t>
            </a:r>
            <a:r>
              <a:rPr lang="en-US" altLang="en-US" dirty="0"/>
              <a:t> every day of the week.</a:t>
            </a:r>
          </a:p>
          <a:p>
            <a:pPr>
              <a:spcBef>
                <a:spcPts val="0"/>
              </a:spcBef>
            </a:pPr>
            <a:endParaRPr lang="en-US" altLang="en-US" i="1"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498723-0DED-4175-A62F-26B7E4128F3D}" type="slidenum">
              <a:rPr lang="en-US" altLang="en-US" smtClean="0">
                <a:solidFill>
                  <a:srgbClr val="000000"/>
                </a:solidFill>
                <a:cs typeface="Arial" panose="020B0604020202020204" pitchFamily="34" charset="0"/>
              </a:rPr>
              <a:pPr/>
              <a:t>36</a:t>
            </a:fld>
            <a:endParaRPr lang="en-US" altLang="en-US">
              <a:solidFill>
                <a:srgbClr val="000000"/>
              </a:solidFill>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a:defRPr>
                <a:solidFill>
                  <a:schemeClr val="tx1"/>
                </a:solidFill>
                <a:latin typeface="Arial" panose="020B0604020202020204" pitchFamily="34" charset="0"/>
                <a:ea typeface="MS PGothic" panose="020B0600070205080204" pitchFamily="34" charset="-128"/>
              </a:defRPr>
            </a:lvl1pPr>
            <a:lvl2pPr marL="742950" indent="-285750" defTabSz="904875">
              <a:defRPr>
                <a:solidFill>
                  <a:schemeClr val="tx1"/>
                </a:solidFill>
                <a:latin typeface="Arial" panose="020B0604020202020204" pitchFamily="34" charset="0"/>
                <a:ea typeface="MS PGothic" panose="020B0600070205080204" pitchFamily="34" charset="-128"/>
              </a:defRPr>
            </a:lvl2pPr>
            <a:lvl3pPr marL="1143000" indent="-228600" defTabSz="904875">
              <a:defRPr>
                <a:solidFill>
                  <a:schemeClr val="tx1"/>
                </a:solidFill>
                <a:latin typeface="Arial" panose="020B0604020202020204" pitchFamily="34" charset="0"/>
                <a:ea typeface="MS PGothic" panose="020B0600070205080204" pitchFamily="34" charset="-128"/>
              </a:defRPr>
            </a:lvl3pPr>
            <a:lvl4pPr marL="1600200" indent="-228600" defTabSz="904875">
              <a:defRPr>
                <a:solidFill>
                  <a:schemeClr val="tx1"/>
                </a:solidFill>
                <a:latin typeface="Arial" panose="020B0604020202020204" pitchFamily="34" charset="0"/>
                <a:ea typeface="MS PGothic" panose="020B0600070205080204" pitchFamily="34" charset="-128"/>
              </a:defRPr>
            </a:lvl4pPr>
            <a:lvl5pPr marL="2057400" indent="-228600" defTabSz="904875">
              <a:defRPr>
                <a:solidFill>
                  <a:schemeClr val="tx1"/>
                </a:solidFill>
                <a:latin typeface="Arial" panose="020B0604020202020204" pitchFamily="34" charset="0"/>
                <a:ea typeface="MS PGothic" panose="020B0600070205080204" pitchFamily="34" charset="-128"/>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70CC03-00D2-4AA4-AE25-3A8144E8BD46}" type="slidenum">
              <a:rPr lang="en-US" altLang="en-US" smtClean="0">
                <a:solidFill>
                  <a:srgbClr val="000000"/>
                </a:solidFill>
                <a:latin typeface="Tahoma" panose="020B0604030504040204" pitchFamily="34" charset="0"/>
                <a:cs typeface="Tahoma" panose="020B0604030504040204" pitchFamily="34" charset="0"/>
              </a:rPr>
              <a:pPr/>
              <a:t>37</a:t>
            </a:fld>
            <a:endParaRPr lang="en-US" altLang="en-US">
              <a:solidFill>
                <a:srgbClr val="000000"/>
              </a:solidFill>
              <a:latin typeface="Tahoma" panose="020B0604030504040204" pitchFamily="34" charset="0"/>
              <a:cs typeface="Tahoma" panose="020B0604030504040204" pitchFamily="34" charset="0"/>
            </a:endParaRPr>
          </a:p>
        </p:txBody>
      </p:sp>
      <p:sp>
        <p:nvSpPr>
          <p:cNvPr id="8806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8" name="Rectangle 3"/>
          <p:cNvSpPr>
            <a:spLocks noGrp="1" noChangeArrowheads="1"/>
          </p:cNvSpPr>
          <p:nvPr>
            <p:ph type="body" idx="1"/>
          </p:nvPr>
        </p:nvSpPr>
        <p:spPr bwMode="auto">
          <a:xfrm>
            <a:off x="685800" y="4341813"/>
            <a:ext cx="5486400" cy="463841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96" tIns="44498" rIns="88996" bIns="44498"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i="0" dirty="0"/>
              <a:t>Refer to Handout 7: Physical Activity Recommendations for Young Children.</a:t>
            </a:r>
          </a:p>
          <a:p>
            <a:pPr>
              <a:spcBef>
                <a:spcPct val="0"/>
              </a:spcBef>
            </a:pPr>
            <a:endParaRPr lang="en-US" altLang="ja-JP" dirty="0"/>
          </a:p>
          <a:p>
            <a:pPr>
              <a:spcBef>
                <a:spcPct val="0"/>
              </a:spcBef>
            </a:pPr>
            <a:r>
              <a:rPr lang="en-US" altLang="en-US" dirty="0"/>
              <a:t>As you look at the handout note how physical activity recommendations from various organizations are generally pretty consistent for young children - 60 minutes a day. </a:t>
            </a:r>
            <a:r>
              <a:rPr lang="en-US" altLang="ja-JP" dirty="0"/>
              <a:t>The minutes are </a:t>
            </a:r>
            <a:r>
              <a:rPr lang="en-US" altLang="ja-JP" b="0" dirty="0"/>
              <a:t>to be accumulated and spread throughout the day in short bouts. Young children are intermittent in their energy level, they tire quickly but they recover fast as well so short rest periods are recommended.</a:t>
            </a:r>
          </a:p>
          <a:p>
            <a:pPr>
              <a:spcBef>
                <a:spcPct val="0"/>
              </a:spcBef>
            </a:pPr>
            <a:endParaRPr lang="en-US" altLang="en-US" b="0" dirty="0"/>
          </a:p>
          <a:p>
            <a:pPr>
              <a:spcBef>
                <a:spcPct val="0"/>
              </a:spcBef>
            </a:pPr>
            <a:r>
              <a:rPr lang="en-US" altLang="en-US" i="1" dirty="0"/>
              <a:t>Active Start: A Statement of Physical Activity</a:t>
            </a:r>
            <a:r>
              <a:rPr lang="en-US" altLang="en-US" dirty="0"/>
              <a:t> </a:t>
            </a:r>
            <a:r>
              <a:rPr lang="en-US" altLang="en-US" i="1" dirty="0"/>
              <a:t>Guidelines for Children Birth to Age 5 </a:t>
            </a:r>
            <a:r>
              <a:rPr lang="en-US" altLang="en-US" dirty="0"/>
              <a:t>by the National Association for Sport and Physical Education (NASPE, 2009), is a widely recognized national document for physical activity </a:t>
            </a:r>
            <a:r>
              <a:rPr lang="en-US" altLang="en-US" sz="1300" dirty="0"/>
              <a:t>recommendations</a:t>
            </a:r>
            <a:r>
              <a:rPr lang="en-US" altLang="en-US" dirty="0"/>
              <a:t> for infant, toddlers and preschoolers.  </a:t>
            </a:r>
          </a:p>
          <a:p>
            <a:pPr>
              <a:spcBef>
                <a:spcPct val="0"/>
              </a:spcBef>
            </a:pPr>
            <a:endParaRPr lang="en-US" altLang="en-US" dirty="0"/>
          </a:p>
          <a:p>
            <a:pPr>
              <a:spcBef>
                <a:spcPct val="0"/>
              </a:spcBef>
            </a:pPr>
            <a:r>
              <a:rPr lang="en-US" altLang="en-US" dirty="0"/>
              <a:t>“The 2008 Physical Activity Guidelines for Americans, which have been adopted by the First Lady's Let's Move! initiative and the American Academy of Pediatrics, recommend that youth participate in </a:t>
            </a:r>
            <a:r>
              <a:rPr lang="en-US" altLang="en-US" i="1" dirty="0"/>
              <a:t>daily</a:t>
            </a:r>
            <a:r>
              <a:rPr lang="en-US" altLang="en-US" dirty="0"/>
              <a:t> moderate-to-vigorous physical activity for at least 60 minute” </a:t>
            </a:r>
            <a:r>
              <a:rPr lang="en-US" altLang="en-US" dirty="0">
                <a:hlinkClick r:id="rId3"/>
              </a:rPr>
              <a:t>(http://www.cdc.gov/nchs/data/databriefs/db141.htm)</a:t>
            </a:r>
            <a:r>
              <a:rPr lang="en-US" altLang="en-US" dirty="0"/>
              <a:t>.</a:t>
            </a:r>
          </a:p>
          <a:p>
            <a:pPr>
              <a:spcBef>
                <a:spcPct val="0"/>
              </a:spcBef>
            </a:pPr>
            <a:endParaRPr lang="en-US" altLang="en-US" dirty="0">
              <a:solidFill>
                <a:srgbClr val="000000"/>
              </a:solidFill>
            </a:endParaRPr>
          </a:p>
          <a:p>
            <a:pPr>
              <a:spcBef>
                <a:spcPct val="0"/>
              </a:spcBef>
            </a:pPr>
            <a:r>
              <a:rPr lang="en-US" altLang="en-US" dirty="0"/>
              <a:t>As children transition into the elementary years, there are state mandates for minutes of physical education in grades 1-6, so preparing TK and kindergartners for physical activity is highly recommended.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a:defRPr>
                <a:solidFill>
                  <a:schemeClr val="tx1"/>
                </a:solidFill>
                <a:latin typeface="Arial" panose="020B0604020202020204" pitchFamily="34" charset="0"/>
                <a:ea typeface="MS PGothic" panose="020B0600070205080204" pitchFamily="34" charset="-128"/>
              </a:defRPr>
            </a:lvl1pPr>
            <a:lvl2pPr marL="742950" indent="-285750" defTabSz="904875">
              <a:defRPr>
                <a:solidFill>
                  <a:schemeClr val="tx1"/>
                </a:solidFill>
                <a:latin typeface="Arial" panose="020B0604020202020204" pitchFamily="34" charset="0"/>
                <a:ea typeface="MS PGothic" panose="020B0600070205080204" pitchFamily="34" charset="-128"/>
              </a:defRPr>
            </a:lvl2pPr>
            <a:lvl3pPr marL="1143000" indent="-228600" defTabSz="904875">
              <a:defRPr>
                <a:solidFill>
                  <a:schemeClr val="tx1"/>
                </a:solidFill>
                <a:latin typeface="Arial" panose="020B0604020202020204" pitchFamily="34" charset="0"/>
                <a:ea typeface="MS PGothic" panose="020B0600070205080204" pitchFamily="34" charset="-128"/>
              </a:defRPr>
            </a:lvl3pPr>
            <a:lvl4pPr marL="1600200" indent="-228600" defTabSz="904875">
              <a:defRPr>
                <a:solidFill>
                  <a:schemeClr val="tx1"/>
                </a:solidFill>
                <a:latin typeface="Arial" panose="020B0604020202020204" pitchFamily="34" charset="0"/>
                <a:ea typeface="MS PGothic" panose="020B0600070205080204" pitchFamily="34" charset="-128"/>
              </a:defRPr>
            </a:lvl4pPr>
            <a:lvl5pPr marL="2057400" indent="-228600" defTabSz="904875">
              <a:defRPr>
                <a:solidFill>
                  <a:schemeClr val="tx1"/>
                </a:solidFill>
                <a:latin typeface="Arial" panose="020B0604020202020204" pitchFamily="34" charset="0"/>
                <a:ea typeface="MS PGothic" panose="020B0600070205080204" pitchFamily="34" charset="-128"/>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68652A-A1E8-4239-92ED-701F06287174}" type="slidenum">
              <a:rPr lang="en-US" altLang="en-US" smtClean="0">
                <a:solidFill>
                  <a:srgbClr val="000000"/>
                </a:solidFill>
                <a:latin typeface="Tahoma" panose="020B0604030504040204" pitchFamily="34" charset="0"/>
                <a:cs typeface="Tahoma" panose="020B0604030504040204" pitchFamily="34" charset="0"/>
              </a:rPr>
              <a:pPr/>
              <a:t>38</a:t>
            </a:fld>
            <a:endParaRPr lang="en-US" altLang="en-US">
              <a:solidFill>
                <a:srgbClr val="000000"/>
              </a:solidFill>
              <a:latin typeface="Tahoma" panose="020B0604030504040204" pitchFamily="34" charset="0"/>
              <a:cs typeface="Tahoma" panose="020B0604030504040204" pitchFamily="34" charset="0"/>
            </a:endParaRPr>
          </a:p>
        </p:txBody>
      </p:sp>
      <p:sp>
        <p:nvSpPr>
          <p:cNvPr id="901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6" name="Rectangle 3"/>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96" tIns="44498" rIns="88996" bIns="44498"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(Read bullets on slide</a:t>
            </a:r>
            <a:r>
              <a:rPr lang="en-US" altLang="en-US" i="0" baseline="0" dirty="0"/>
              <a:t> or invite participants to read aloud to group. These recommendations are from</a:t>
            </a:r>
            <a:r>
              <a:rPr lang="en-US" altLang="en-US" i="1" baseline="0" dirty="0"/>
              <a:t> </a:t>
            </a:r>
            <a:r>
              <a:rPr lang="en-US" altLang="en-US" i="1" dirty="0"/>
              <a:t>Active Start: A Statement of Physical Activity</a:t>
            </a:r>
            <a:r>
              <a:rPr lang="en-US" altLang="en-US" dirty="0"/>
              <a:t> </a:t>
            </a:r>
            <a:r>
              <a:rPr lang="en-US" altLang="en-US" i="1" dirty="0"/>
              <a:t>Guidelines for Children Birth to Age 5 </a:t>
            </a:r>
            <a:r>
              <a:rPr lang="en-US" altLang="en-US" dirty="0"/>
              <a:t>by the National Association for Sport and Physical Education [NASPE, 2009].)</a:t>
            </a:r>
            <a:endParaRPr lang="en-US" altLang="en-US" i="1" dirty="0"/>
          </a:p>
          <a:p>
            <a:pPr>
              <a:spcBef>
                <a:spcPct val="0"/>
              </a:spcBef>
            </a:pPr>
            <a:endParaRPr lang="en-US" altLang="en-US" i="1" dirty="0"/>
          </a:p>
          <a:p>
            <a:pPr>
              <a:spcBef>
                <a:spcPct val="0"/>
              </a:spcBef>
            </a:pPr>
            <a:r>
              <a:rPr lang="en-US" altLang="en-US" dirty="0"/>
              <a:t>Take note of the bolded word “</a:t>
            </a:r>
            <a:r>
              <a:rPr lang="en-US" altLang="ja-JP" b="1" dirty="0"/>
              <a:t>accumulate</a:t>
            </a:r>
            <a:r>
              <a:rPr lang="en-US" altLang="ja-JP" b="0" dirty="0"/>
              <a:t>.</a:t>
            </a:r>
            <a:r>
              <a:rPr lang="en-US" altLang="en-US" dirty="0"/>
              <a:t>”</a:t>
            </a:r>
            <a:r>
              <a:rPr lang="en-US" altLang="ja-JP" dirty="0"/>
              <a:t> It is important to note these physical activity (PA) recommendations are for the whole day. If a child is not with a teacher for most of the day, parents and caregivers should be aware of the need for PA.  </a:t>
            </a:r>
          </a:p>
          <a:p>
            <a:pPr>
              <a:spcBef>
                <a:spcPct val="0"/>
              </a:spcBef>
            </a:pPr>
            <a:endParaRPr lang="en-US" altLang="en-US" dirty="0"/>
          </a:p>
          <a:p>
            <a:pPr>
              <a:spcBef>
                <a:spcPct val="0"/>
              </a:spcBef>
            </a:pPr>
            <a:r>
              <a:rPr lang="en-US" altLang="ja-JP" dirty="0"/>
              <a:t>Children should engage in both </a:t>
            </a:r>
            <a:r>
              <a:rPr lang="en-US" altLang="ja-JP" b="1" i="1" dirty="0"/>
              <a:t>structured</a:t>
            </a:r>
            <a:r>
              <a:rPr lang="en-US" altLang="ja-JP" i="1" dirty="0"/>
              <a:t> </a:t>
            </a:r>
            <a:r>
              <a:rPr lang="en-US" altLang="ja-JP" dirty="0"/>
              <a:t>and </a:t>
            </a:r>
            <a:r>
              <a:rPr lang="en-US" altLang="ja-JP" b="1" i="1" dirty="0"/>
              <a:t>unstructured</a:t>
            </a:r>
            <a:r>
              <a:rPr lang="en-US" altLang="ja-JP" dirty="0"/>
              <a:t> daily physical activity indoors and outdoors. What is the difference between structured and unstructured?</a:t>
            </a:r>
          </a:p>
          <a:p>
            <a:pPr>
              <a:spcBef>
                <a:spcPct val="0"/>
              </a:spcBef>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b="1" dirty="0"/>
              <a:t>Background Information:</a:t>
            </a:r>
          </a:p>
          <a:p>
            <a:pPr>
              <a:spcBef>
                <a:spcPct val="0"/>
              </a:spcBef>
              <a:defRPr/>
            </a:pPr>
            <a:r>
              <a:rPr lang="en-US" sz="1200" kern="1200" dirty="0">
                <a:solidFill>
                  <a:schemeClr val="tx1"/>
                </a:solidFill>
                <a:effectLst/>
                <a:latin typeface="Arial" pitchFamily="34" charset="0"/>
                <a:ea typeface="MS PGothic" panose="020B0600070205080204" pitchFamily="34" charset="-128"/>
                <a:cs typeface="Arial" pitchFamily="34" charset="0"/>
              </a:rPr>
              <a:t>The content of the bullets is a summary created by Patty </a:t>
            </a:r>
            <a:r>
              <a:rPr lang="en-US" sz="1200" kern="1200" dirty="0" err="1">
                <a:solidFill>
                  <a:schemeClr val="tx1"/>
                </a:solidFill>
                <a:effectLst/>
                <a:latin typeface="Arial" pitchFamily="34" charset="0"/>
                <a:ea typeface="MS PGothic" panose="020B0600070205080204" pitchFamily="34" charset="-128"/>
                <a:cs typeface="Arial" pitchFamily="34" charset="0"/>
              </a:rPr>
              <a:t>Kimbrell</a:t>
            </a:r>
            <a:r>
              <a:rPr lang="en-US" sz="1200" kern="1200" dirty="0">
                <a:solidFill>
                  <a:schemeClr val="tx1"/>
                </a:solidFill>
                <a:effectLst/>
                <a:latin typeface="Arial" pitchFamily="34" charset="0"/>
                <a:ea typeface="MS PGothic" panose="020B0600070205080204" pitchFamily="34" charset="-128"/>
                <a:cs typeface="Arial" pitchFamily="34" charset="0"/>
              </a:rPr>
              <a:t>.</a:t>
            </a:r>
            <a:endParaRPr lang="en-US" altLang="en-US" b="1" dirty="0"/>
          </a:p>
          <a:p>
            <a:pPr>
              <a:spcBef>
                <a:spcPct val="0"/>
              </a:spcBef>
              <a:defRPr/>
            </a:pPr>
            <a:endParaRPr lang="en-US" altLang="en-US" b="1" dirty="0"/>
          </a:p>
          <a:p>
            <a:pPr>
              <a:spcBef>
                <a:spcPct val="0"/>
              </a:spcBef>
              <a:defRPr/>
            </a:pPr>
            <a:r>
              <a:rPr lang="en-US" altLang="en-US" b="1" dirty="0"/>
              <a:t>Presenter Remarks:</a:t>
            </a:r>
          </a:p>
          <a:p>
            <a:pPr>
              <a:spcBef>
                <a:spcPct val="0"/>
              </a:spcBef>
              <a:defRPr/>
            </a:pPr>
            <a:r>
              <a:rPr lang="en-US" altLang="en-US" dirty="0"/>
              <a:t>“Structured physical activity means movement experiences designed by teachers to support learning” </a:t>
            </a:r>
            <a:r>
              <a:rPr lang="en-US" altLang="en-US" i="0" dirty="0"/>
              <a:t>(PLF, Vol. 2, p. 41). </a:t>
            </a:r>
            <a:r>
              <a:rPr lang="en-US" altLang="en-US" i="0" baseline="0" dirty="0"/>
              <a:t> </a:t>
            </a:r>
            <a:r>
              <a:rPr lang="en-US" altLang="en-US" dirty="0"/>
              <a:t>In the context of four and five year old children, this means incorporating developmentally appropriate activities that meet the following requirements: </a:t>
            </a:r>
          </a:p>
          <a:p>
            <a:pPr marL="171450" indent="-171450">
              <a:spcBef>
                <a:spcPct val="0"/>
              </a:spcBef>
              <a:buFont typeface="Arial" panose="020B0604020202020204" pitchFamily="34" charset="0"/>
              <a:buChar char="•"/>
              <a:defRPr/>
            </a:pPr>
            <a:r>
              <a:rPr lang="en-US" altLang="en-US" dirty="0"/>
              <a:t>Involve all children and provide frequent participation time</a:t>
            </a:r>
          </a:p>
          <a:p>
            <a:pPr marL="171450" indent="-171450">
              <a:spcBef>
                <a:spcPct val="0"/>
              </a:spcBef>
              <a:buFont typeface="Arial" panose="020B0604020202020204" pitchFamily="34" charset="0"/>
              <a:buChar char="•"/>
              <a:defRPr/>
            </a:pPr>
            <a:r>
              <a:rPr lang="en-US" altLang="en-US" dirty="0"/>
              <a:t>Preserve the joy and exuberance that young children bring to physical activity</a:t>
            </a:r>
          </a:p>
          <a:p>
            <a:pPr marL="171450" indent="-171450">
              <a:spcBef>
                <a:spcPct val="0"/>
              </a:spcBef>
              <a:buFont typeface="Arial" panose="020B0604020202020204" pitchFamily="34" charset="0"/>
              <a:buChar char="•"/>
              <a:defRPr/>
            </a:pPr>
            <a:r>
              <a:rPr lang="en-US" altLang="en-US" dirty="0"/>
              <a:t>Focus on the process (such as how to kick a ball), not the end result (such as whether the child hits the ball or scores a goal)</a:t>
            </a:r>
          </a:p>
          <a:p>
            <a:pPr marL="171450" indent="-171450">
              <a:spcBef>
                <a:spcPct val="0"/>
              </a:spcBef>
              <a:buFont typeface="Arial" panose="020B0604020202020204" pitchFamily="34" charset="0"/>
              <a:buChar char="•"/>
              <a:defRPr/>
            </a:pPr>
            <a:r>
              <a:rPr lang="en-US" altLang="en-US" dirty="0"/>
              <a:t>Recognize the wide range of movement skills, fitness, and previous movement experiences of young children and avoid comparison and competition</a:t>
            </a:r>
          </a:p>
          <a:p>
            <a:pPr marL="171450" indent="-171450">
              <a:spcBef>
                <a:spcPct val="0"/>
              </a:spcBef>
              <a:buFont typeface="Arial" panose="020B0604020202020204" pitchFamily="34" charset="0"/>
              <a:buChar char="•"/>
              <a:defRPr/>
            </a:pPr>
            <a:r>
              <a:rPr lang="en-US" altLang="en-US" dirty="0"/>
              <a:t>Respond to the needs of individual children for instruction and encouragement</a:t>
            </a:r>
          </a:p>
          <a:p>
            <a:pPr>
              <a:spcBef>
                <a:spcPct val="0"/>
              </a:spcBef>
              <a:defRPr/>
            </a:pPr>
            <a:endParaRPr lang="en-US" altLang="en-US" dirty="0"/>
          </a:p>
          <a:p>
            <a:pPr>
              <a:spcBef>
                <a:spcPct val="0"/>
              </a:spcBef>
              <a:defRPr/>
            </a:pPr>
            <a:r>
              <a:rPr lang="en-US" altLang="en-US" dirty="0"/>
              <a:t>Unstructured physical activity is child-selected, with adult supervision.</a:t>
            </a:r>
          </a:p>
          <a:p>
            <a:pPr>
              <a:spcBef>
                <a:spcPct val="0"/>
              </a:spcBef>
              <a:defRPr/>
            </a:pPr>
            <a:endParaRPr lang="en-US" altLang="en-US" dirty="0"/>
          </a:p>
          <a:p>
            <a:pPr>
              <a:spcBef>
                <a:spcPct val="0"/>
              </a:spcBef>
              <a:defRPr/>
            </a:pPr>
            <a:r>
              <a:rPr lang="en-US" altLang="en-US" dirty="0"/>
              <a:t>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DB5C38-10C2-4FFB-A3E1-452F49A4D5D7}" type="slidenum">
              <a:rPr lang="en-US" altLang="en-US" smtClean="0">
                <a:solidFill>
                  <a:srgbClr val="000000"/>
                </a:solidFill>
                <a:cs typeface="Arial" panose="020B0604020202020204" pitchFamily="34" charset="0"/>
              </a:rPr>
              <a:pPr/>
              <a:t>39</a:t>
            </a:fld>
            <a:endParaRPr lang="en-US" altLang="en-US">
              <a:solidFill>
                <a:srgbClr val="000000"/>
              </a:solidFill>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xfrm>
            <a:off x="685800" y="4376738"/>
            <a:ext cx="5486400" cy="4046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 </a:t>
            </a:r>
          </a:p>
          <a:p>
            <a:pPr>
              <a:spcBef>
                <a:spcPct val="0"/>
              </a:spcBef>
            </a:pPr>
            <a:r>
              <a:rPr lang="en-US" altLang="en-US" dirty="0"/>
              <a:t>http://cde.ca.gov/ci/gs/em/kinderfaq.asp#program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The state of California provides guidance on utilizing the Preschool Learning Foundations and the Preschool Curriculum Framework as planning and curriculum resources in the TK classroom.</a:t>
            </a:r>
          </a:p>
          <a:p>
            <a:pPr>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343F598-F188-464C-9423-DD08DB86C74B}" type="slidenum">
              <a:rPr lang="en-US" altLang="en-US" smtClean="0">
                <a:cs typeface="Arial" panose="020B0604020202020204" pitchFamily="34" charset="0"/>
              </a:rPr>
              <a:pPr/>
              <a:t>4</a:t>
            </a:fld>
            <a:endParaRPr lang="en-US" altLang="en-US">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Presenter Remarks:</a:t>
            </a:r>
          </a:p>
          <a:p>
            <a:pPr>
              <a:spcBef>
                <a:spcPct val="0"/>
              </a:spcBef>
            </a:pPr>
            <a:r>
              <a:rPr lang="en-US" altLang="en-US"/>
              <a:t>Many times adults believe that active physical play takes place only outdoors, but it occurs both indoors and outdoors. This is important to remember when you have limited space. Moderate to vigorous physical activity can still happen in limited space if it is planned intentionally.</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6277C1-835F-436F-B1AD-DD5EB99538C2}" type="slidenum">
              <a:rPr lang="en-US" altLang="en-US" smtClean="0">
                <a:cs typeface="Arial" panose="020B0604020202020204" pitchFamily="34" charset="0"/>
              </a:rPr>
              <a:pPr/>
              <a:t>40</a:t>
            </a:fld>
            <a:endParaRPr lang="en-US" altLang="en-US">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Stand</a:t>
            </a:r>
            <a:r>
              <a:rPr lang="en-US" altLang="en-US" i="0" baseline="0" dirty="0"/>
              <a:t> up </a:t>
            </a:r>
            <a:r>
              <a:rPr lang="en-US" altLang="en-US" i="0" dirty="0"/>
              <a:t>and make groups of five—stand</a:t>
            </a:r>
            <a:r>
              <a:rPr lang="en-US" altLang="en-US" i="0" baseline="0" dirty="0"/>
              <a:t> in a circle with your group. </a:t>
            </a:r>
          </a:p>
          <a:p>
            <a:pPr>
              <a:spcBef>
                <a:spcPct val="0"/>
              </a:spcBef>
            </a:pPr>
            <a:endParaRPr lang="en-US" altLang="en-US" i="0" baseline="0" dirty="0"/>
          </a:p>
          <a:p>
            <a:pPr>
              <a:spcBef>
                <a:spcPct val="0"/>
              </a:spcBef>
            </a:pPr>
            <a:r>
              <a:rPr lang="en-US" altLang="en-US" i="0" baseline="0" dirty="0"/>
              <a:t>Each </a:t>
            </a:r>
            <a:r>
              <a:rPr lang="en-US" altLang="en-US" i="0" dirty="0"/>
              <a:t>groupmate will share an activity that can be done in or out of the classroom to accumulate short bouts of PA. </a:t>
            </a:r>
          </a:p>
          <a:p>
            <a:pPr>
              <a:spcBef>
                <a:spcPct val="0"/>
              </a:spcBef>
            </a:pPr>
            <a:endParaRPr lang="en-US" altLang="en-US" i="0" dirty="0"/>
          </a:p>
          <a:p>
            <a:pPr>
              <a:spcBef>
                <a:spcPct val="0"/>
              </a:spcBef>
            </a:pPr>
            <a:r>
              <a:rPr lang="en-US" altLang="en-US" i="0" dirty="0"/>
              <a:t>Try</a:t>
            </a:r>
            <a:r>
              <a:rPr lang="en-US" altLang="en-US" i="0" baseline="0" dirty="0"/>
              <a:t> </a:t>
            </a:r>
            <a:r>
              <a:rPr lang="en-US" altLang="en-US" i="0" dirty="0"/>
              <a:t>not to repeat an activity that has already been said—be creative!</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4107899-8F73-4F21-A183-1B834EC57ED4}" type="slidenum">
              <a:rPr lang="en-US" altLang="en-US" smtClean="0">
                <a:cs typeface="Arial" panose="020B0604020202020204" pitchFamily="34" charset="0"/>
              </a:rPr>
              <a:pPr/>
              <a:t>41</a:t>
            </a:fld>
            <a:endParaRPr lang="en-US" altLang="en-US">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extLst/>
        </p:spPr>
        <p:txBody>
          <a:bodyPr wrap="square" numCol="1" anchor="t" anchorCtr="0" compatLnSpc="1">
            <a:prstTxWarp prst="textNoShape">
              <a:avLst/>
            </a:prstTxWarp>
          </a:bodyPr>
          <a:lstStyle/>
          <a:p>
            <a:pPr>
              <a:spcBef>
                <a:spcPts val="0"/>
              </a:spcBef>
              <a:defRPr/>
            </a:pPr>
            <a:r>
              <a:rPr lang="en-US" altLang="en-US" b="1" dirty="0">
                <a:ea typeface="ＭＳ Ｐゴシック" pitchFamily="34" charset="-128"/>
              </a:rPr>
              <a:t>Presenter Remarks:</a:t>
            </a:r>
          </a:p>
          <a:p>
            <a:pPr>
              <a:spcBef>
                <a:spcPts val="0"/>
              </a:spcBef>
              <a:defRPr/>
            </a:pPr>
            <a:r>
              <a:rPr lang="en-US" altLang="en-US" dirty="0">
                <a:ea typeface="ＭＳ Ｐゴシック" pitchFamily="34" charset="-128"/>
              </a:rPr>
              <a:t>While you were in your groups, did your group discuss activities that can take place in each of the areas shown on this slide? If not, fill in any gaps that your group may have.</a:t>
            </a:r>
          </a:p>
          <a:p>
            <a:pPr>
              <a:spcBef>
                <a:spcPts val="0"/>
              </a:spcBef>
              <a:defRPr/>
            </a:pPr>
            <a:endParaRPr lang="en-US" altLang="en-US" dirty="0">
              <a:ea typeface="ＭＳ Ｐゴシック" pitchFamily="34" charset="-128"/>
            </a:endParaRPr>
          </a:p>
          <a:p>
            <a:pPr>
              <a:spcBef>
                <a:spcPts val="0"/>
              </a:spcBef>
              <a:defRPr/>
            </a:pPr>
            <a:r>
              <a:rPr lang="en-US" altLang="en-US" dirty="0">
                <a:ea typeface="ＭＳ Ｐゴシック" pitchFamily="34" charset="-128"/>
              </a:rPr>
              <a:t>Additional thoughts:</a:t>
            </a:r>
          </a:p>
          <a:p>
            <a:pPr marL="171450" indent="-171450">
              <a:spcBef>
                <a:spcPts val="0"/>
              </a:spcBef>
              <a:buFont typeface="Arial" panose="020B0604020202020204" pitchFamily="34" charset="0"/>
              <a:buChar char="•"/>
              <a:defRPr/>
            </a:pPr>
            <a:r>
              <a:rPr lang="en-US" altLang="en-US" dirty="0">
                <a:ea typeface="ＭＳ Ｐゴシック" pitchFamily="34" charset="-128"/>
              </a:rPr>
              <a:t>In the classroom: adult-led songs, large- or small-group activities, planned and facilitated centers</a:t>
            </a:r>
          </a:p>
          <a:p>
            <a:pPr marL="171450" indent="-171450">
              <a:spcBef>
                <a:spcPts val="0"/>
              </a:spcBef>
              <a:buFont typeface="Arial" panose="020B0604020202020204" pitchFamily="34" charset="0"/>
              <a:buChar char="•"/>
              <a:defRPr/>
            </a:pPr>
            <a:r>
              <a:rPr lang="en-US" altLang="en-US" dirty="0">
                <a:ea typeface="ＭＳ Ｐゴシック" pitchFamily="34" charset="-128"/>
              </a:rPr>
              <a:t>Out of the classroom: on the playground, during walks large open room, open hallways free of obstacles</a:t>
            </a:r>
          </a:p>
          <a:p>
            <a:pPr marL="171450" indent="-171450">
              <a:spcBef>
                <a:spcPts val="0"/>
              </a:spcBef>
              <a:buFont typeface="Arial" panose="020B0604020202020204" pitchFamily="34" charset="0"/>
              <a:buChar char="•"/>
              <a:defRPr/>
            </a:pPr>
            <a:r>
              <a:rPr lang="en-US" altLang="en-US" dirty="0">
                <a:ea typeface="ＭＳ Ｐゴシック" pitchFamily="34" charset="-128"/>
              </a:rPr>
              <a:t>During transitioning times: in and out of the classroom, to and from areas inside the classroom</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833F33-6BC0-42D0-A900-CD8B5F825CA6}" type="slidenum">
              <a:rPr lang="en-US" altLang="en-US" smtClean="0">
                <a:cs typeface="Arial" panose="020B0604020202020204" pitchFamily="34" charset="0"/>
              </a:rPr>
              <a:pPr/>
              <a:t>42</a:t>
            </a:fld>
            <a:endParaRPr lang="en-US" altLang="en-US">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defTabSz="914400" eaLnBrk="1" hangingPunct="1">
              <a:spcBef>
                <a:spcPts val="0"/>
              </a:spcBef>
            </a:pPr>
            <a:r>
              <a:rPr lang="en-US" b="1" dirty="0"/>
              <a:t>Activity 3: </a:t>
            </a:r>
            <a:r>
              <a:rPr lang="en-US" b="1" dirty="0" err="1"/>
              <a:t>Substrand</a:t>
            </a:r>
            <a:r>
              <a:rPr lang="en-US" b="1" dirty="0"/>
              <a:t> Reflection Interactions and Strategies (for 1.0, 2.0, and 3.0)</a:t>
            </a:r>
          </a:p>
          <a:p>
            <a:pPr defTabSz="914400" eaLnBrk="1" hangingPunct="1">
              <a:spcBef>
                <a:spcPts val="0"/>
              </a:spcBef>
            </a:pPr>
            <a:endParaRPr lang="en-US" altLang="en-US" b="1" dirty="0"/>
          </a:p>
          <a:p>
            <a:pPr defTabSz="914400" eaLnBrk="1" hangingPunct="1">
              <a:spcBef>
                <a:spcPts val="0"/>
              </a:spcBef>
            </a:pPr>
            <a:r>
              <a:rPr lang="en-US" altLang="en-US" b="1" dirty="0"/>
              <a:t>Background Information:</a:t>
            </a:r>
          </a:p>
          <a:p>
            <a:pPr defTabSz="914400" eaLnBrk="1" hangingPunct="1">
              <a:spcBef>
                <a:spcPts val="0"/>
              </a:spcBef>
            </a:pPr>
            <a:r>
              <a:rPr lang="en-US" altLang="en-US" dirty="0"/>
              <a:t>Refer to Handout 8: </a:t>
            </a:r>
            <a:r>
              <a:rPr lang="en-US" altLang="ja-JP" dirty="0" err="1"/>
              <a:t>Substrand</a:t>
            </a:r>
            <a:r>
              <a:rPr lang="en-US" altLang="ja-JP" dirty="0"/>
              <a:t> Reflection Interactions and Strategies, 1.0.</a:t>
            </a:r>
          </a:p>
          <a:p>
            <a:pPr defTabSz="914400" eaLnBrk="1" hangingPunct="1">
              <a:spcBef>
                <a:spcPts val="0"/>
              </a:spcBef>
            </a:pPr>
            <a:endParaRPr lang="en-US" altLang="en-US" b="1" dirty="0">
              <a:ea typeface="ＭＳ Ｐゴシック" pitchFamily="34" charset="-128"/>
            </a:endParaRPr>
          </a:p>
          <a:p>
            <a:pPr defTabSz="914400" eaLnBrk="1" hangingPunct="1">
              <a:spcBef>
                <a:spcPts val="0"/>
              </a:spcBef>
            </a:pPr>
            <a:r>
              <a:rPr lang="en-US" altLang="en-US" b="1" dirty="0">
                <a:ea typeface="ＭＳ Ｐゴシック" pitchFamily="34" charset="-128"/>
              </a:rPr>
              <a:t>Presenter Remarks:</a:t>
            </a:r>
            <a:endParaRPr lang="en-US" altLang="en-US" dirty="0"/>
          </a:p>
          <a:p>
            <a:pPr defTabSz="914400" eaLnBrk="1" hangingPunct="1">
              <a:spcBef>
                <a:spcPts val="0"/>
              </a:spcBef>
            </a:pPr>
            <a:r>
              <a:rPr lang="en-US" altLang="en-US" dirty="0"/>
              <a:t>Let’s apply our knowledge as we review  Handout 8: </a:t>
            </a:r>
            <a:r>
              <a:rPr lang="en-US" altLang="ja-JP" dirty="0" err="1"/>
              <a:t>Substrand</a:t>
            </a:r>
            <a:r>
              <a:rPr lang="en-US" altLang="ja-JP" dirty="0"/>
              <a:t> Reflection Interactions and Strategies, 1.0. Please find a partner and walk around the room as you discuss the interactions and strategies for active physical play.  Talk about specific examples of how you currently implement a few strategies and what you can do to include more strategies into your daily routine for TK children. </a:t>
            </a:r>
          </a:p>
          <a:p>
            <a:pPr defTabSz="914400" eaLnBrk="1" hangingPunct="1">
              <a:spcBef>
                <a:spcPts val="0"/>
              </a:spcBef>
            </a:pPr>
            <a:endParaRPr lang="en-US" altLang="en-US" i="1" dirty="0"/>
          </a:p>
          <a:p>
            <a:pPr>
              <a:spcBef>
                <a:spcPts val="0"/>
              </a:spcBef>
            </a:pPr>
            <a:r>
              <a:rPr lang="en-US" b="1" cap="all" dirty="0"/>
              <a:t>intent: </a:t>
            </a:r>
            <a:endParaRPr lang="en-US" dirty="0"/>
          </a:p>
          <a:p>
            <a:pPr>
              <a:spcBef>
                <a:spcPts val="0"/>
              </a:spcBef>
            </a:pPr>
            <a:r>
              <a:rPr lang="en-US" dirty="0"/>
              <a:t>This activity is intended for participants to use a physically active technique to review and apply interactions and strategies for each </a:t>
            </a:r>
            <a:r>
              <a:rPr lang="en-US" dirty="0" err="1"/>
              <a:t>substrand</a:t>
            </a:r>
            <a:r>
              <a:rPr lang="en-US" dirty="0"/>
              <a:t>, </a:t>
            </a:r>
          </a:p>
          <a:p>
            <a:pPr>
              <a:spcBef>
                <a:spcPts val="0"/>
              </a:spcBef>
            </a:pPr>
            <a:r>
              <a:rPr lang="en-US" b="1" dirty="0"/>
              <a:t> </a:t>
            </a:r>
            <a:endParaRPr lang="en-US" dirty="0"/>
          </a:p>
          <a:p>
            <a:pPr>
              <a:spcBef>
                <a:spcPts val="0"/>
              </a:spcBef>
            </a:pPr>
            <a:r>
              <a:rPr lang="en-US" b="1" dirty="0"/>
              <a:t>OUTCOMES: </a:t>
            </a:r>
            <a:endParaRPr lang="en-US" dirty="0"/>
          </a:p>
          <a:p>
            <a:pPr marL="171450" lvl="0" indent="-171450">
              <a:spcBef>
                <a:spcPts val="0"/>
              </a:spcBef>
              <a:buFont typeface="Arial" panose="020B0604020202020204" pitchFamily="34" charset="0"/>
              <a:buChar char="•"/>
            </a:pPr>
            <a:r>
              <a:rPr lang="en-US" dirty="0"/>
              <a:t>Discuss each </a:t>
            </a:r>
            <a:r>
              <a:rPr lang="en-US" dirty="0" err="1"/>
              <a:t>substrand</a:t>
            </a:r>
            <a:r>
              <a:rPr lang="en-US" dirty="0"/>
              <a:t> reflection with a partner while engaging in physical activity that is relevant to the </a:t>
            </a:r>
            <a:r>
              <a:rPr lang="en-US" dirty="0" err="1"/>
              <a:t>substrand</a:t>
            </a:r>
            <a:r>
              <a:rPr lang="en-US" dirty="0"/>
              <a:t>.  </a:t>
            </a:r>
          </a:p>
          <a:p>
            <a:pPr marL="171450" lvl="0" indent="-171450">
              <a:spcBef>
                <a:spcPts val="0"/>
              </a:spcBef>
              <a:buFont typeface="Arial" panose="020B0604020202020204" pitchFamily="34" charset="0"/>
              <a:buChar char="•"/>
            </a:pPr>
            <a:r>
              <a:rPr lang="en-US" dirty="0"/>
              <a:t>Acquire a new strategy to share with other staff and/or families.</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Participant folders</a:t>
            </a:r>
          </a:p>
          <a:p>
            <a:pPr marL="171450" lvl="0" indent="-171450">
              <a:spcBef>
                <a:spcPts val="0"/>
              </a:spcBef>
              <a:buFont typeface="Arial" panose="020B0604020202020204" pitchFamily="34" charset="0"/>
              <a:buChar char="•"/>
            </a:pPr>
            <a:r>
              <a:rPr lang="en-US" dirty="0"/>
              <a:t>Handout 8: </a:t>
            </a:r>
            <a:r>
              <a:rPr lang="en-US" dirty="0" err="1"/>
              <a:t>Substrand</a:t>
            </a:r>
            <a:r>
              <a:rPr lang="en-US" dirty="0"/>
              <a:t> Reflection Interactions and Strategies                              </a:t>
            </a:r>
          </a:p>
          <a:p>
            <a:pPr>
              <a:spcBef>
                <a:spcPts val="0"/>
              </a:spcBef>
            </a:pPr>
            <a:r>
              <a:rPr lang="en-US" b="1" cap="all" dirty="0"/>
              <a:t> </a:t>
            </a:r>
            <a:endParaRPr lang="en-US" dirty="0"/>
          </a:p>
          <a:p>
            <a:pPr>
              <a:spcBef>
                <a:spcPts val="0"/>
              </a:spcBef>
            </a:pPr>
            <a:r>
              <a:rPr lang="en-US" b="1" cap="all" dirty="0"/>
              <a:t>Time:</a:t>
            </a:r>
            <a:r>
              <a:rPr lang="en-US" dirty="0"/>
              <a:t> 2–3 minutes for each </a:t>
            </a:r>
            <a:r>
              <a:rPr lang="en-US" dirty="0" err="1"/>
              <a:t>substrand</a:t>
            </a:r>
            <a:r>
              <a:rPr lang="en-US" dirty="0"/>
              <a:t> reflection </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At the appropriate place in the training PPT, each </a:t>
            </a:r>
            <a:r>
              <a:rPr lang="en-US" dirty="0" err="1"/>
              <a:t>substrand</a:t>
            </a:r>
            <a:r>
              <a:rPr lang="en-US" dirty="0"/>
              <a:t> reflection slide indicates how partners will engage in physical activity while discussing the interactions and strategies for the identified </a:t>
            </a:r>
            <a:r>
              <a:rPr lang="en-US" dirty="0" err="1"/>
              <a:t>substrand</a:t>
            </a:r>
            <a:r>
              <a:rPr lang="en-US" dirty="0"/>
              <a:t>. Remind participants to move safely, be aware of others and objects around them, and honor physical restrictions or limitations.</a:t>
            </a:r>
          </a:p>
          <a:p>
            <a:pPr marL="228600" lvl="0" indent="-228600">
              <a:spcBef>
                <a:spcPts val="0"/>
              </a:spcBef>
              <a:buFont typeface="+mj-lt"/>
              <a:buAutoNum type="arabicPeriod"/>
            </a:pPr>
            <a:r>
              <a:rPr lang="en-US" dirty="0"/>
              <a:t>The </a:t>
            </a:r>
            <a:r>
              <a:rPr lang="en-US" dirty="0" err="1"/>
              <a:t>substrand</a:t>
            </a:r>
            <a:r>
              <a:rPr lang="en-US" dirty="0"/>
              <a:t> 1.0 activity is </a:t>
            </a:r>
            <a:r>
              <a:rPr lang="en-US" b="1" dirty="0"/>
              <a:t>Walk and Talk</a:t>
            </a:r>
            <a:r>
              <a:rPr lang="en-US" dirty="0"/>
              <a:t>. Walking and talking illustrates the </a:t>
            </a:r>
            <a:r>
              <a:rPr lang="en-US" dirty="0" err="1"/>
              <a:t>substrand</a:t>
            </a:r>
            <a:r>
              <a:rPr lang="en-US" dirty="0"/>
              <a:t> of Active Participation. </a:t>
            </a:r>
          </a:p>
          <a:p>
            <a:pPr marL="228600" lvl="0" indent="-228600">
              <a:spcBef>
                <a:spcPts val="0"/>
              </a:spcBef>
              <a:buFont typeface="+mj-lt"/>
              <a:buAutoNum type="arabicPeriod"/>
            </a:pPr>
            <a:r>
              <a:rPr lang="en-US" dirty="0"/>
              <a:t>The </a:t>
            </a:r>
            <a:r>
              <a:rPr lang="en-US" dirty="0" err="1"/>
              <a:t>substrand</a:t>
            </a:r>
            <a:r>
              <a:rPr lang="en-US" dirty="0"/>
              <a:t> 2.0 activity is to </a:t>
            </a:r>
            <a:r>
              <a:rPr lang="en-US" b="1" dirty="0"/>
              <a:t>March and Talk</a:t>
            </a:r>
            <a:r>
              <a:rPr lang="en-US" dirty="0"/>
              <a:t>. Marching quickly and talking illustrates the </a:t>
            </a:r>
            <a:r>
              <a:rPr lang="en-US" dirty="0" err="1"/>
              <a:t>substrand</a:t>
            </a:r>
            <a:r>
              <a:rPr lang="en-US" dirty="0"/>
              <a:t> of Cardiovascular Endurance.</a:t>
            </a:r>
          </a:p>
          <a:p>
            <a:pPr marL="228600" lvl="0" indent="-228600">
              <a:spcBef>
                <a:spcPts val="0"/>
              </a:spcBef>
              <a:buFont typeface="+mj-lt"/>
              <a:buAutoNum type="arabicPeriod"/>
            </a:pPr>
            <a:r>
              <a:rPr lang="en-US" dirty="0"/>
              <a:t>The </a:t>
            </a:r>
            <a:r>
              <a:rPr lang="en-US" dirty="0" err="1"/>
              <a:t>substrand</a:t>
            </a:r>
            <a:r>
              <a:rPr lang="en-US" dirty="0"/>
              <a:t> 3.0 activity is to </a:t>
            </a:r>
            <a:r>
              <a:rPr lang="en-US" b="1" dirty="0"/>
              <a:t>Sit and Stretch</a:t>
            </a:r>
            <a:r>
              <a:rPr lang="en-US" dirty="0"/>
              <a:t>. Sitting and stretching illustrates the </a:t>
            </a:r>
            <a:r>
              <a:rPr lang="en-US" dirty="0" err="1"/>
              <a:t>substrand</a:t>
            </a:r>
            <a:r>
              <a:rPr lang="en-US" dirty="0"/>
              <a:t> of Muscular Strength, Muscular Endurance, and Flexibility.</a:t>
            </a:r>
          </a:p>
          <a:p>
            <a:pPr>
              <a:spcBef>
                <a:spcPts val="0"/>
              </a:spcBef>
            </a:pPr>
            <a:r>
              <a:rPr lang="en-US" b="1" dirty="0"/>
              <a:t> </a:t>
            </a:r>
            <a:endParaRPr lang="en-US" dirty="0"/>
          </a:p>
          <a:p>
            <a:pPr>
              <a:spcBef>
                <a:spcPts val="0"/>
              </a:spcBef>
            </a:pPr>
            <a:r>
              <a:rPr lang="en-US" b="1" dirty="0"/>
              <a:t>OPTIONS:</a:t>
            </a:r>
            <a:endParaRPr lang="en-US" dirty="0"/>
          </a:p>
          <a:p>
            <a:pPr lvl="0">
              <a:spcBef>
                <a:spcPts val="0"/>
              </a:spcBef>
            </a:pPr>
            <a:r>
              <a:rPr lang="en-US" dirty="0"/>
              <a:t>Participants create new movement strategies rather than the ones listed. </a:t>
            </a:r>
          </a:p>
          <a:p>
            <a:pPr>
              <a:spcBef>
                <a:spcPts val="0"/>
              </a:spcBef>
            </a:pPr>
            <a:r>
              <a:rPr lang="en-US" dirty="0"/>
              <a:t>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63F9CC-720A-4815-A21C-A6B7286A2343}" type="slidenum">
              <a:rPr lang="en-US" altLang="en-US" smtClean="0">
                <a:solidFill>
                  <a:srgbClr val="000000"/>
                </a:solidFill>
                <a:cs typeface="Arial" panose="020B0604020202020204" pitchFamily="34" charset="0"/>
              </a:rPr>
              <a:pPr/>
              <a:t>43</a:t>
            </a:fld>
            <a:endParaRPr lang="en-US" altLang="en-US" dirty="0">
              <a:solidFill>
                <a:srgbClr val="000000"/>
              </a:solidFill>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dirty="0"/>
              <a:t>Cardiovascular Endurance is the second </a:t>
            </a:r>
            <a:r>
              <a:rPr lang="en-US" altLang="en-US" dirty="0" err="1"/>
              <a:t>substrand</a:t>
            </a:r>
            <a:r>
              <a:rPr lang="en-US" altLang="en-US" dirty="0"/>
              <a:t> of Active Physical Play.</a:t>
            </a:r>
          </a:p>
          <a:p>
            <a:pPr>
              <a:spcBef>
                <a:spcPct val="0"/>
              </a:spcBef>
            </a:pPr>
            <a:endParaRPr lang="en-US" altLang="en-US" dirty="0"/>
          </a:p>
          <a:p>
            <a:pPr>
              <a:spcBef>
                <a:spcPct val="0"/>
              </a:spcBef>
            </a:pPr>
            <a:r>
              <a:rPr lang="en-US" altLang="en-US" dirty="0"/>
              <a:t>“Cardiovascular endurance is defined as the capacity for sustained physical activity. It includes activities that involve the heart, the lungs, and the vascular system” </a:t>
            </a:r>
            <a:r>
              <a:rPr lang="en-US" altLang="en-US" i="0" dirty="0"/>
              <a:t>(</a:t>
            </a:r>
            <a:r>
              <a:rPr lang="en-US" altLang="ja-JP" i="0" dirty="0"/>
              <a:t>PLF, Vol. 2, p. 61).</a:t>
            </a:r>
            <a:endParaRPr lang="en-US" altLang="en-US" i="0"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DC3787A-6B2F-4959-9348-3348C5D162B0}" type="slidenum">
              <a:rPr lang="en-US" altLang="en-US" smtClean="0">
                <a:cs typeface="Arial" panose="020B0604020202020204" pitchFamily="34" charset="0"/>
              </a:rPr>
              <a:pPr/>
              <a:t>44</a:t>
            </a:fld>
            <a:endParaRPr lang="en-US" altLang="en-US">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r>
              <a:rPr lang="en-US" sz="1200" kern="1200" dirty="0">
                <a:solidFill>
                  <a:schemeClr val="tx1"/>
                </a:solidFill>
                <a:effectLst/>
                <a:latin typeface="Arial" pitchFamily="34" charset="0"/>
                <a:ea typeface="MS PGothic" panose="020B0600070205080204" pitchFamily="34" charset="-128"/>
                <a:cs typeface="Arial" pitchFamily="34" charset="0"/>
              </a:rPr>
              <a:t>(If time allows, have participants give the directions below and have participants open and read from the Preschool Learning Foundations [Vol. 2], otherwise refer to the slide.)</a:t>
            </a:r>
          </a:p>
          <a:p>
            <a:pPr>
              <a:spcBef>
                <a:spcPct val="0"/>
              </a:spcBef>
            </a:pPr>
            <a:endParaRPr lang="en-US" altLang="en-US" i="1" dirty="0"/>
          </a:p>
          <a:p>
            <a:pPr>
              <a:spcBef>
                <a:spcPct val="0"/>
              </a:spcBef>
            </a:pPr>
            <a:r>
              <a:rPr lang="en-US" altLang="en-US" dirty="0"/>
              <a:t>Turn to page 56 in the Preschool Learning Foundations (Vol. 2).</a:t>
            </a:r>
            <a:endParaRPr lang="en-US" altLang="en-US" i="1" dirty="0"/>
          </a:p>
          <a:p>
            <a:pPr>
              <a:spcBef>
                <a:spcPct val="0"/>
              </a:spcBef>
            </a:pPr>
            <a:endParaRPr lang="en-US" altLang="en-US" i="1" dirty="0"/>
          </a:p>
          <a:p>
            <a:pPr>
              <a:spcBef>
                <a:spcPct val="0"/>
              </a:spcBef>
            </a:pPr>
            <a:r>
              <a:rPr lang="en-US" altLang="en-US" i="0" dirty="0"/>
              <a:t>(Participants may also refer to this </a:t>
            </a:r>
            <a:r>
              <a:rPr lang="en-US" altLang="en-US" i="0" dirty="0" err="1"/>
              <a:t>substrand</a:t>
            </a:r>
            <a:r>
              <a:rPr lang="en-US" altLang="en-US" i="0" dirty="0"/>
              <a:t> more closely in Handout 1: Active Physical Play </a:t>
            </a:r>
            <a:r>
              <a:rPr lang="en-US" altLang="en-US" i="0" dirty="0" err="1"/>
              <a:t>Substrands</a:t>
            </a:r>
            <a:r>
              <a:rPr lang="en-US" altLang="en-US" i="0" dirty="0"/>
              <a:t>.)</a:t>
            </a:r>
          </a:p>
          <a:p>
            <a:pPr>
              <a:spcBef>
                <a:spcPct val="0"/>
              </a:spcBef>
            </a:pPr>
            <a:endParaRPr lang="en-US" altLang="en-US" dirty="0"/>
          </a:p>
          <a:p>
            <a:pPr>
              <a:spcBef>
                <a:spcPct val="0"/>
              </a:spcBef>
            </a:pPr>
            <a:r>
              <a:rPr lang="en-US" altLang="en-US" dirty="0"/>
              <a:t>Generally it is assumed that children are naturally active and that they get plenty of vigorous physical activity as a normal part of the day. However, research does not support this. Page 199 of the Preschool Curriculum Framework (Vol.</a:t>
            </a:r>
            <a:r>
              <a:rPr lang="en-US" altLang="en-US" baseline="0" dirty="0"/>
              <a:t> 2) </a:t>
            </a:r>
            <a:r>
              <a:rPr lang="en-US" altLang="en-US" dirty="0"/>
              <a:t>affirms that in order to reverse the rate of obesity among young children, moderate to vigorous levels of exercise are needed, coupled with good nutrition. </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7D1EF8-9238-4C37-81B4-263AB77464DD}" type="slidenum">
              <a:rPr lang="en-US" altLang="en-US" smtClean="0">
                <a:cs typeface="Arial" panose="020B0604020202020204" pitchFamily="34" charset="0"/>
              </a:rPr>
              <a:pPr/>
              <a:t>45</a:t>
            </a:fld>
            <a:endParaRPr lang="en-US" altLang="en-US">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6499"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6500"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6501" name="Rectangle 6"/>
          <p:cNvSpPr>
            <a:spLocks noGrp="1" noRot="1" noChangeAspect="1" noChangeArrowheads="1" noTextEdit="1"/>
          </p:cNvSpPr>
          <p:nvPr>
            <p:ph type="sldImg"/>
          </p:nvPr>
        </p:nvSpPr>
        <p:spPr bwMode="auto">
          <a:xfrm>
            <a:off x="1150938" y="692150"/>
            <a:ext cx="4556125" cy="3417888"/>
          </a:xfrm>
          <a:solidFill>
            <a:srgbClr val="FFFFFF"/>
          </a:solidFill>
          <a:ln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06502" name="Rectangle 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1281" tIns="44841" rIns="91281" bIns="44841"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(Read the slide text. Have audience members hold up a fist during this slide and squeeze it, imitating a heart beating, sending oxygenated blood to all cells of the body.)</a:t>
            </a:r>
          </a:p>
          <a:p>
            <a:pPr>
              <a:spcBef>
                <a:spcPct val="0"/>
              </a:spcBef>
            </a:pPr>
            <a:endParaRPr lang="en-US" altLang="en-US" i="1" dirty="0"/>
          </a:p>
          <a:p>
            <a:pPr>
              <a:spcBef>
                <a:spcPct val="0"/>
              </a:spcBef>
            </a:pPr>
            <a:r>
              <a:rPr lang="en-US" altLang="en-US" dirty="0"/>
              <a:t>The heart is made of cardiac muscle fibers. Muscles need physical activity to remain healthy. The CDC states that health benefits are gained by all individuals who partake in moderate to vigorous physical activity (MVPA) regularly. MVPA is an important concept, and it is explained in the next few slides.</a:t>
            </a:r>
          </a:p>
          <a:p>
            <a:pPr>
              <a:spcBef>
                <a:spcPct val="0"/>
              </a:spcBef>
            </a:pPr>
            <a:endParaRPr lang="en-US" altLang="en-US" dirty="0"/>
          </a:p>
        </p:txBody>
      </p:sp>
      <p:sp>
        <p:nvSpPr>
          <p:cNvPr id="106503" name="Slide Number Placeholder 1"/>
          <p:cNvSpPr>
            <a:spLocks noGrp="1"/>
          </p:cNvSpPr>
          <p:nvPr>
            <p:ph type="sldNum" sz="quarter" idx="5"/>
          </p:nvPr>
        </p:nvSpPr>
        <p:spPr bwMode="auto">
          <a:xfrm>
            <a:off x="3884613" y="8686800"/>
            <a:ext cx="29718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2C84CD-F945-4CBA-921E-A1AEB73D8083}" type="slidenum">
              <a:rPr lang="en-US" altLang="en-US" smtClean="0"/>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8547"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8548"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08549" name="Rectangle 6"/>
          <p:cNvSpPr>
            <a:spLocks noGrp="1" noRot="1" noChangeAspect="1" noChangeArrowheads="1" noTextEdit="1"/>
          </p:cNvSpPr>
          <p:nvPr>
            <p:ph type="sldImg"/>
          </p:nvPr>
        </p:nvSpPr>
        <p:spPr bwMode="auto">
          <a:xfrm>
            <a:off x="1150938" y="692150"/>
            <a:ext cx="4556125" cy="3417888"/>
          </a:xfrm>
          <a:solidFill>
            <a:srgbClr val="FFFFFF"/>
          </a:solidFill>
          <a:ln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08550" name="Rectangle 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1281" tIns="44841" rIns="91281" bIns="44841" numCol="1" anchor="t" anchorCtr="0" compatLnSpc="1">
            <a:prstTxWarp prst="textNoShape">
              <a:avLst/>
            </a:prstTxWarp>
          </a:bodyPr>
          <a:lstStyle/>
          <a:p>
            <a:pPr>
              <a:spcBef>
                <a:spcPct val="0"/>
              </a:spcBef>
            </a:pPr>
            <a:r>
              <a:rPr lang="en-US" altLang="en-US" b="1"/>
              <a:t>Presenter Remarks:</a:t>
            </a:r>
          </a:p>
          <a:p>
            <a:pPr>
              <a:spcBef>
                <a:spcPct val="0"/>
              </a:spcBef>
            </a:pPr>
            <a:r>
              <a:rPr lang="en-US" altLang="en-US"/>
              <a:t>Moderate levels of physical activity raise the heart rate from a resting heart rate. Moderate levels may be obtained through various physical activities. What do young children do that raises their heart rate?</a:t>
            </a:r>
          </a:p>
        </p:txBody>
      </p:sp>
      <p:sp>
        <p:nvSpPr>
          <p:cNvPr id="108551" name="Slide Number Placeholder 1"/>
          <p:cNvSpPr>
            <a:spLocks noGrp="1"/>
          </p:cNvSpPr>
          <p:nvPr>
            <p:ph type="sldNum" sz="quarter" idx="5"/>
          </p:nvPr>
        </p:nvSpPr>
        <p:spPr bwMode="auto">
          <a:xfrm>
            <a:off x="3886200" y="8686800"/>
            <a:ext cx="29718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0ECFB6-2516-412F-B048-9031E8ABE479}" type="slidenum">
              <a:rPr lang="en-US" altLang="en-US" smtClean="0"/>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0595"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0596"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0597" name="Rectangle 6"/>
          <p:cNvSpPr>
            <a:spLocks noGrp="1" noRot="1" noChangeAspect="1" noChangeArrowheads="1" noTextEdit="1"/>
          </p:cNvSpPr>
          <p:nvPr>
            <p:ph type="sldImg"/>
          </p:nvPr>
        </p:nvSpPr>
        <p:spPr bwMode="auto">
          <a:xfrm>
            <a:off x="1150938" y="692150"/>
            <a:ext cx="4556125" cy="3417888"/>
          </a:xfrm>
          <a:solidFill>
            <a:srgbClr val="FFFFFF"/>
          </a:solidFill>
          <a:ln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0598" name="Rectangle 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1281" tIns="44841" rIns="91281" bIns="44841" numCol="1" anchor="t" anchorCtr="0" compatLnSpc="1">
            <a:prstTxWarp prst="textNoShape">
              <a:avLst/>
            </a:prstTxWarp>
            <a:normAutofit/>
          </a:bodyPr>
          <a:lstStyle/>
          <a:p>
            <a:pPr>
              <a:lnSpc>
                <a:spcPct val="110000"/>
              </a:lnSpc>
              <a:spcBef>
                <a:spcPct val="0"/>
              </a:spcBef>
            </a:pPr>
            <a:r>
              <a:rPr lang="en-US" altLang="en-US" b="1" dirty="0"/>
              <a:t>Presenter Remarks:</a:t>
            </a:r>
          </a:p>
          <a:p>
            <a:pPr>
              <a:lnSpc>
                <a:spcPct val="110000"/>
              </a:lnSpc>
              <a:spcBef>
                <a:spcPct val="0"/>
              </a:spcBef>
            </a:pPr>
            <a:r>
              <a:rPr lang="en-US" altLang="en-US" dirty="0"/>
              <a:t>Vigorous levels of physical activity greatly increase the heart rate and make it hard to talk during the activity. There may be heavy breathing and/or sweating. </a:t>
            </a:r>
          </a:p>
          <a:p>
            <a:pPr>
              <a:lnSpc>
                <a:spcPct val="110000"/>
              </a:lnSpc>
              <a:spcBef>
                <a:spcPct val="0"/>
              </a:spcBef>
            </a:pPr>
            <a:endParaRPr lang="en-US" altLang="en-US" dirty="0"/>
          </a:p>
          <a:p>
            <a:pPr>
              <a:lnSpc>
                <a:spcPct val="110000"/>
              </a:lnSpc>
              <a:spcBef>
                <a:spcPct val="0"/>
              </a:spcBef>
            </a:pPr>
            <a:r>
              <a:rPr lang="en-US" altLang="en-US" dirty="0"/>
              <a:t>What do young children do that raises their heart rate to a vigorous level?</a:t>
            </a:r>
          </a:p>
          <a:p>
            <a:pPr>
              <a:lnSpc>
                <a:spcPct val="110000"/>
              </a:lnSpc>
              <a:spcBef>
                <a:spcPct val="0"/>
              </a:spcBef>
            </a:pPr>
            <a:endParaRPr lang="en-US" altLang="en-US" dirty="0"/>
          </a:p>
          <a:p>
            <a:pPr>
              <a:lnSpc>
                <a:spcPct val="110000"/>
              </a:lnSpc>
              <a:spcBef>
                <a:spcPct val="0"/>
              </a:spcBef>
            </a:pPr>
            <a:r>
              <a:rPr lang="en-US" altLang="en-US" dirty="0"/>
              <a:t>“Time spent out-doors is a strong determinant of vigorous physical activity in preschool</a:t>
            </a:r>
            <a:r>
              <a:rPr lang="en-US" altLang="en-US" baseline="0" dirty="0"/>
              <a:t>-age [TK] </a:t>
            </a:r>
            <a:r>
              <a:rPr lang="en-US" altLang="en-US" dirty="0"/>
              <a:t>children” (</a:t>
            </a:r>
            <a:r>
              <a:rPr lang="en-US" altLang="en-US" dirty="0" err="1"/>
              <a:t>Baranowski</a:t>
            </a:r>
            <a:r>
              <a:rPr lang="en-US" altLang="en-US" dirty="0"/>
              <a:t> and others; McKenzie and others as</a:t>
            </a:r>
            <a:r>
              <a:rPr lang="en-US" altLang="en-US" baseline="0" dirty="0"/>
              <a:t> cited in PLF, Vol. 2, p. 38</a:t>
            </a:r>
            <a:r>
              <a:rPr lang="en-US" altLang="en-US" dirty="0"/>
              <a:t>). </a:t>
            </a:r>
          </a:p>
          <a:p>
            <a:pPr>
              <a:lnSpc>
                <a:spcPct val="110000"/>
              </a:lnSpc>
              <a:spcBef>
                <a:spcPct val="0"/>
              </a:spcBef>
            </a:pPr>
            <a:endParaRPr lang="en-US" altLang="en-US" dirty="0"/>
          </a:p>
          <a:p>
            <a:pPr>
              <a:lnSpc>
                <a:spcPct val="110000"/>
              </a:lnSpc>
              <a:spcBef>
                <a:spcPct val="0"/>
              </a:spcBef>
            </a:pPr>
            <a:r>
              <a:rPr lang="en-US" altLang="en-US" dirty="0"/>
              <a:t>“Children play longer and more vigorously when programs provide play equipment (especially simple, inexpensive, and portable equipment such as balls, tricycles, and hoops), physical activity education, and space for active play” (</a:t>
            </a:r>
            <a:r>
              <a:rPr lang="en-US" altLang="en-US" dirty="0" err="1"/>
              <a:t>Boldemann</a:t>
            </a:r>
            <a:r>
              <a:rPr lang="en-US" altLang="en-US" dirty="0"/>
              <a:t> and others; Bower and others; </a:t>
            </a:r>
            <a:r>
              <a:rPr lang="en-US" altLang="en-US" dirty="0" err="1"/>
              <a:t>Dowda</a:t>
            </a:r>
            <a:r>
              <a:rPr lang="en-US" altLang="en-US" dirty="0"/>
              <a:t> and others</a:t>
            </a:r>
            <a:r>
              <a:rPr lang="en-US" altLang="en-US" baseline="0" dirty="0"/>
              <a:t> as cited in PLF, Vol. 2, p. 38</a:t>
            </a:r>
            <a:r>
              <a:rPr lang="en-US" altLang="en-US" dirty="0"/>
              <a:t>).</a:t>
            </a:r>
          </a:p>
          <a:p>
            <a:pPr>
              <a:lnSpc>
                <a:spcPct val="110000"/>
              </a:lnSpc>
              <a:spcBef>
                <a:spcPct val="0"/>
              </a:spcBef>
            </a:pPr>
            <a:endParaRPr lang="en-US" altLang="en-US" i="1" dirty="0"/>
          </a:p>
        </p:txBody>
      </p:sp>
      <p:sp>
        <p:nvSpPr>
          <p:cNvPr id="110599" name="Slide Number Placeholder 1"/>
          <p:cNvSpPr>
            <a:spLocks noGrp="1"/>
          </p:cNvSpPr>
          <p:nvPr>
            <p:ph type="sldNum" sz="quarter" idx="5"/>
          </p:nvPr>
        </p:nvSpPr>
        <p:spPr bwMode="auto">
          <a:xfrm>
            <a:off x="3884613" y="8686800"/>
            <a:ext cx="29718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2A98386-6C63-445A-890B-5A1F789504C8}" type="slidenum">
              <a:rPr lang="en-US" altLang="en-US" smtClean="0"/>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34B110-D838-4423-B3D9-07636F5E74F7}" type="slidenum">
              <a:rPr lang="en-US" altLang="en-US" smtClean="0">
                <a:cs typeface="Arial" panose="020B0604020202020204" pitchFamily="34" charset="0"/>
              </a:rPr>
              <a:pPr/>
              <a:t>49</a:t>
            </a:fld>
            <a:endParaRPr lang="en-US" altLang="en-US">
              <a:cs typeface="Arial" panose="020B0604020202020204" pitchFamily="34" charset="0"/>
            </a:endParaRPr>
          </a:p>
        </p:txBody>
      </p:sp>
      <p:sp>
        <p:nvSpPr>
          <p:cNvPr id="11264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3"/>
          <p:cNvSpPr>
            <a:spLocks noGrp="1" noChangeArrowheads="1"/>
          </p:cNvSpPr>
          <p:nvPr>
            <p:ph type="body" idx="1"/>
          </p:nvPr>
        </p:nvSpPr>
        <p:spPr bwMode="auto">
          <a:xfrm>
            <a:off x="687388" y="4343400"/>
            <a:ext cx="5486400" cy="4114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noAutofit/>
          </a:bodyPr>
          <a:lstStyle/>
          <a:p>
            <a:pPr>
              <a:spcBef>
                <a:spcPts val="0"/>
              </a:spcBef>
            </a:pPr>
            <a:r>
              <a:rPr lang="en-US" b="1" dirty="0"/>
              <a:t>Activity 2: Build a Bridge—Warp Speed</a:t>
            </a:r>
          </a:p>
          <a:p>
            <a:pPr>
              <a:spcBef>
                <a:spcPts val="0"/>
              </a:spcBef>
              <a:defRPr/>
            </a:pPr>
            <a:endParaRPr lang="en-US" altLang="en-US" b="1" dirty="0"/>
          </a:p>
          <a:p>
            <a:pPr>
              <a:spcBef>
                <a:spcPts val="0"/>
              </a:spcBef>
              <a:defRPr/>
            </a:pPr>
            <a:r>
              <a:rPr lang="en-US" altLang="en-US" b="1" dirty="0"/>
              <a:t>Background Information:</a:t>
            </a:r>
          </a:p>
          <a:p>
            <a:pPr>
              <a:spcBef>
                <a:spcPts val="0"/>
              </a:spcBef>
              <a:defRPr/>
            </a:pPr>
            <a:r>
              <a:rPr lang="en-US" altLang="en-US" i="0" dirty="0"/>
              <a:t>Cue music: </a:t>
            </a:r>
            <a:r>
              <a:rPr lang="ja-JP" altLang="en-US" i="1" dirty="0"/>
              <a:t>“</a:t>
            </a:r>
            <a:r>
              <a:rPr lang="en-US" altLang="ja-JP" i="1" dirty="0"/>
              <a:t>Build a Bridge—Warp Speed</a:t>
            </a:r>
            <a:r>
              <a:rPr lang="ja-JP" altLang="en-US" i="1" dirty="0"/>
              <a:t>”</a:t>
            </a:r>
            <a:r>
              <a:rPr lang="en-US" altLang="ja-JP" i="1" dirty="0"/>
              <a:t> (CD: </a:t>
            </a:r>
            <a:r>
              <a:rPr lang="en-US" altLang="ja-JP" dirty="0"/>
              <a:t>Smart Moves 2 </a:t>
            </a:r>
            <a:r>
              <a:rPr lang="en-US" altLang="ja-JP" i="1" dirty="0"/>
              <a:t>by Angela Russ).</a:t>
            </a:r>
          </a:p>
          <a:p>
            <a:pPr>
              <a:spcBef>
                <a:spcPts val="0"/>
              </a:spcBef>
              <a:defRPr/>
            </a:pPr>
            <a:endParaRPr lang="en-US" altLang="ja-JP" i="1" dirty="0"/>
          </a:p>
          <a:p>
            <a:pPr eaLnBrk="1" hangingPunct="1">
              <a:spcBef>
                <a:spcPts val="0"/>
              </a:spcBef>
              <a:defRPr/>
            </a:pPr>
            <a:r>
              <a:rPr lang="en-US" altLang="en-US" b="1" dirty="0"/>
              <a:t>Presenter Remarks:</a:t>
            </a:r>
            <a:endParaRPr lang="en-US" altLang="en-US" dirty="0"/>
          </a:p>
          <a:p>
            <a:pPr eaLnBrk="1" hangingPunct="1">
              <a:spcBef>
                <a:spcPts val="0"/>
              </a:spcBef>
              <a:defRPr/>
            </a:pPr>
            <a:r>
              <a:rPr lang="en-US" altLang="en-US" dirty="0"/>
              <a:t>This version of </a:t>
            </a:r>
            <a:r>
              <a:rPr lang="ja-JP" altLang="en-US" dirty="0"/>
              <a:t>“</a:t>
            </a:r>
            <a:r>
              <a:rPr lang="en-US" altLang="ja-JP" dirty="0"/>
              <a:t>Build a Bridge</a:t>
            </a:r>
            <a:r>
              <a:rPr lang="ja-JP" altLang="en-US" dirty="0"/>
              <a:t>”</a:t>
            </a:r>
            <a:r>
              <a:rPr lang="en-US" altLang="ja-JP" dirty="0"/>
              <a:t> has no words. Using the movements that we previously learned, sing the song with me as it progresses faster and faster. Immediately after the song, we will check our heart rates. If your heart rate increased, you experienced </a:t>
            </a:r>
            <a:r>
              <a:rPr lang="en-US" altLang="en-US" dirty="0"/>
              <a:t>moderate to vigorous physical activity (</a:t>
            </a:r>
            <a:r>
              <a:rPr lang="en-US" altLang="ja-JP" dirty="0"/>
              <a:t>MVPA)—a positive health benefit for people of all ages for cardiovascular fitness.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The activity is designed to illustrate how music and movement can greatly increase moderate to vigorous physical activity (MVPA). This activity exemplifies Cardiovascular Endurance, the second </a:t>
            </a:r>
            <a:r>
              <a:rPr lang="en-US" dirty="0" err="1"/>
              <a:t>substrand</a:t>
            </a:r>
            <a:r>
              <a:rPr lang="en-US" dirty="0"/>
              <a:t> in the Active Physical Play strand.</a:t>
            </a:r>
          </a:p>
          <a:p>
            <a:pPr>
              <a:spcBef>
                <a:spcPts val="0"/>
              </a:spcBef>
            </a:pPr>
            <a:r>
              <a:rPr lang="en-US" b="1" dirty="0"/>
              <a:t> </a:t>
            </a:r>
            <a:endParaRPr lang="en-US" dirty="0"/>
          </a:p>
          <a:p>
            <a:pPr>
              <a:spcBef>
                <a:spcPts val="0"/>
              </a:spcBef>
            </a:pPr>
            <a:r>
              <a:rPr lang="en-US" b="1" dirty="0"/>
              <a:t>OUTCOMES: </a:t>
            </a:r>
            <a:endParaRPr lang="en-US" dirty="0"/>
          </a:p>
          <a:p>
            <a:pPr marL="171450" lvl="0" indent="-171450">
              <a:spcBef>
                <a:spcPts val="0"/>
              </a:spcBef>
              <a:buFont typeface="Arial" panose="020B0604020202020204" pitchFamily="34" charset="0"/>
              <a:buChar char="•"/>
            </a:pPr>
            <a:r>
              <a:rPr lang="en-US" dirty="0"/>
              <a:t>Participants will actively engage and cooperatively move with a partner and by themselves throughout the song.  </a:t>
            </a:r>
          </a:p>
          <a:p>
            <a:pPr marL="171450" lvl="0" indent="-171450">
              <a:spcBef>
                <a:spcPts val="0"/>
              </a:spcBef>
              <a:buFont typeface="Arial" panose="020B0604020202020204" pitchFamily="34" charset="0"/>
              <a:buChar char="•"/>
            </a:pPr>
            <a:r>
              <a:rPr lang="en-US" dirty="0"/>
              <a:t>Participants will check their heart rate immediately after the song and make the connection that increased heart rate equals moderate to vigorous physical activity. </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Song: “Build a Bridge—Warp Speed” by Angela Russ, on the </a:t>
            </a:r>
            <a:r>
              <a:rPr lang="en-US" i="1" dirty="0"/>
              <a:t>Smart Moves 2</a:t>
            </a:r>
            <a:r>
              <a:rPr lang="en-US" dirty="0"/>
              <a:t> CD—it is highly recommended to download the song from the CPIN website and embed it directly into the PowerPoint </a:t>
            </a:r>
          </a:p>
          <a:p>
            <a:pPr marL="171450" lvl="0" indent="-171450">
              <a:spcBef>
                <a:spcPts val="0"/>
              </a:spcBef>
              <a:buFont typeface="Arial" panose="020B0604020202020204" pitchFamily="34" charset="0"/>
              <a:buChar char="•"/>
            </a:pPr>
            <a:r>
              <a:rPr lang="en-US" dirty="0"/>
              <a:t> Speaker/amplification system</a:t>
            </a:r>
          </a:p>
          <a:p>
            <a:pPr marL="171450" lvl="0" indent="-171450">
              <a:spcBef>
                <a:spcPts val="0"/>
              </a:spcBef>
              <a:buFont typeface="Arial" panose="020B0604020202020204" pitchFamily="34" charset="0"/>
              <a:buChar char="•"/>
            </a:pPr>
            <a:r>
              <a:rPr lang="en-US" dirty="0"/>
              <a:t>Optional: Use an MP3 player rather than embedding the song into the PowerPoint</a:t>
            </a:r>
          </a:p>
          <a:p>
            <a:pPr>
              <a:spcBef>
                <a:spcPts val="0"/>
              </a:spcBef>
            </a:pPr>
            <a:r>
              <a:rPr lang="en-US" dirty="0"/>
              <a:t>                                                     </a:t>
            </a:r>
          </a:p>
          <a:p>
            <a:pPr>
              <a:spcBef>
                <a:spcPts val="0"/>
              </a:spcBef>
            </a:pPr>
            <a:r>
              <a:rPr lang="en-US" b="1" cap="all" dirty="0"/>
              <a:t>Time:</a:t>
            </a:r>
            <a:r>
              <a:rPr lang="en-US" dirty="0"/>
              <a:t> 5 minutes</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Prepare participants for movement—check clothing and shoes and remind participants to move safely and within limitations.</a:t>
            </a:r>
          </a:p>
          <a:p>
            <a:pPr marL="228600" lvl="0" indent="-228600">
              <a:spcBef>
                <a:spcPts val="0"/>
              </a:spcBef>
              <a:buFont typeface="+mj-lt"/>
              <a:buAutoNum type="arabicPeriod"/>
            </a:pPr>
            <a:r>
              <a:rPr lang="en-US" dirty="0"/>
              <a:t>Have participants push in chairs at tables, along with bags/totes/etc.  </a:t>
            </a:r>
          </a:p>
          <a:p>
            <a:pPr marL="228600" lvl="0" indent="-228600">
              <a:spcBef>
                <a:spcPts val="0"/>
              </a:spcBef>
              <a:buFont typeface="+mj-lt"/>
              <a:buAutoNum type="arabicPeriod"/>
            </a:pPr>
            <a:r>
              <a:rPr lang="en-US" dirty="0"/>
              <a:t>Invite participants to find a partner and stand facing their partners.</a:t>
            </a:r>
          </a:p>
          <a:p>
            <a:pPr marL="228600" lvl="0" indent="-228600">
              <a:spcBef>
                <a:spcPts val="0"/>
              </a:spcBef>
              <a:buFont typeface="+mj-lt"/>
              <a:buAutoNum type="arabicPeriod"/>
            </a:pPr>
            <a:r>
              <a:rPr lang="en-US" dirty="0"/>
              <a:t>Inform participants that this is the same song that they previously performed, but at “warp speed.” There are no words to the song, so everyone needs to sing. The song will get faster and faster. See the end of this sheet for lyrics and movements of the song. </a:t>
            </a:r>
          </a:p>
          <a:p>
            <a:pPr marL="228600" lvl="0" indent="-228600">
              <a:spcBef>
                <a:spcPts val="0"/>
              </a:spcBef>
              <a:buFont typeface="+mj-lt"/>
              <a:buAutoNum type="arabicPeriod"/>
            </a:pPr>
            <a:r>
              <a:rPr lang="en-US" dirty="0"/>
              <a:t>Cue the music. The song is “Build a Bridge—Warp Speed” by Angela Russ and is found on the </a:t>
            </a:r>
            <a:r>
              <a:rPr lang="en-US" i="1" dirty="0"/>
              <a:t>Smart Moves 2</a:t>
            </a:r>
            <a:r>
              <a:rPr lang="en-US" dirty="0"/>
              <a:t> CD—visit </a:t>
            </a:r>
            <a:r>
              <a:rPr lang="en-US" u="sng" dirty="0">
                <a:hlinkClick r:id="rId3"/>
              </a:rPr>
              <a:t>http://www.AbridgeClub.com/</a:t>
            </a:r>
            <a:r>
              <a:rPr lang="en-US" dirty="0"/>
              <a:t> for lyrics and additional information. </a:t>
            </a:r>
          </a:p>
          <a:p>
            <a:pPr marL="228600" lvl="0" indent="-228600">
              <a:spcBef>
                <a:spcPts val="0"/>
              </a:spcBef>
              <a:buFont typeface="+mj-lt"/>
              <a:buAutoNum type="arabicPeriod"/>
            </a:pPr>
            <a:r>
              <a:rPr lang="en-US" dirty="0"/>
              <a:t>Immediately after the song, have everyone check their heart rate. The majority of people should be able to identify an increased heart rate. Congratulate everyone on attaining moderate to vigorous physical activity (MVPA)!</a:t>
            </a:r>
          </a:p>
          <a:p>
            <a:pPr marL="228600" lvl="0" indent="-228600">
              <a:spcBef>
                <a:spcPts val="0"/>
              </a:spcBef>
              <a:buFont typeface="+mj-lt"/>
              <a:buAutoNum type="arabicPeriod"/>
            </a:pPr>
            <a:r>
              <a:rPr lang="en-US" dirty="0"/>
              <a:t>Music is an easy way to accumulate minutes of moderate to vigorous physical activity—share this message with families too. </a:t>
            </a:r>
          </a:p>
          <a:p>
            <a:pPr>
              <a:spcBef>
                <a:spcPts val="0"/>
              </a:spcBef>
            </a:pPr>
            <a:r>
              <a:rPr lang="en-US" dirty="0"/>
              <a:t> </a:t>
            </a:r>
          </a:p>
          <a:p>
            <a:pPr>
              <a:spcBef>
                <a:spcPts val="0"/>
              </a:spcBef>
            </a:pPr>
            <a:r>
              <a:rPr lang="en-US" dirty="0"/>
              <a:t>Lyrics:</a:t>
            </a:r>
          </a:p>
          <a:p>
            <a:pPr>
              <a:spcBef>
                <a:spcPts val="0"/>
              </a:spcBef>
            </a:pPr>
            <a:r>
              <a:rPr lang="en-US" i="1" dirty="0"/>
              <a:t>With partner:</a:t>
            </a:r>
            <a:endParaRPr lang="en-US" dirty="0"/>
          </a:p>
          <a:p>
            <a:pPr>
              <a:spcBef>
                <a:spcPts val="0"/>
              </a:spcBef>
            </a:pPr>
            <a:r>
              <a:rPr lang="en-US" dirty="0"/>
              <a:t>Build a bridge, build a tunnel, build a road. </a:t>
            </a:r>
            <a:r>
              <a:rPr lang="en-US" i="1" dirty="0"/>
              <a:t>(2x)</a:t>
            </a:r>
            <a:endParaRPr lang="en-US" dirty="0"/>
          </a:p>
          <a:p>
            <a:pPr>
              <a:spcBef>
                <a:spcPts val="0"/>
              </a:spcBef>
            </a:pPr>
            <a:r>
              <a:rPr lang="en-US" dirty="0"/>
              <a:t>Build a bridge, build a tunnel, build a bridge, build a tunnel,</a:t>
            </a:r>
          </a:p>
          <a:p>
            <a:pPr>
              <a:spcBef>
                <a:spcPts val="0"/>
              </a:spcBef>
            </a:pPr>
            <a:r>
              <a:rPr lang="en-US" dirty="0"/>
              <a:t>Build a bridge, build a tunnel, build a road. </a:t>
            </a:r>
          </a:p>
          <a:p>
            <a:pPr>
              <a:spcBef>
                <a:spcPts val="0"/>
              </a:spcBef>
            </a:pPr>
            <a:r>
              <a:rPr lang="en-US" i="1" dirty="0"/>
              <a:t>Individually:</a:t>
            </a:r>
            <a:endParaRPr lang="en-US" dirty="0"/>
          </a:p>
          <a:p>
            <a:pPr>
              <a:spcBef>
                <a:spcPts val="0"/>
              </a:spcBef>
            </a:pPr>
            <a:r>
              <a:rPr lang="en-US" dirty="0"/>
              <a:t>Build a cave, build a tower, build a wall. </a:t>
            </a:r>
            <a:r>
              <a:rPr lang="en-US" i="1" dirty="0"/>
              <a:t>(2x)</a:t>
            </a:r>
            <a:endParaRPr lang="en-US" dirty="0"/>
          </a:p>
          <a:p>
            <a:pPr>
              <a:spcBef>
                <a:spcPts val="0"/>
              </a:spcBef>
            </a:pPr>
            <a:r>
              <a:rPr lang="en-US" dirty="0"/>
              <a:t>Build a cave, build a tower, build a cave, build a tower,</a:t>
            </a:r>
          </a:p>
          <a:p>
            <a:pPr>
              <a:spcBef>
                <a:spcPts val="0"/>
              </a:spcBef>
            </a:pPr>
            <a:r>
              <a:rPr lang="en-US" dirty="0"/>
              <a:t>Build a cave, build a tower, build a wall.</a:t>
            </a:r>
          </a:p>
          <a:p>
            <a:pPr>
              <a:spcBef>
                <a:spcPts val="0"/>
              </a:spcBef>
            </a:pPr>
            <a:endParaRPr lang="en-US" b="1" dirty="0"/>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If the time is limited or the fitness of the group is extremely low, do half of the song.</a:t>
            </a:r>
          </a:p>
          <a:p>
            <a:pPr marL="171450" lvl="0" indent="-171450">
              <a:spcBef>
                <a:spcPts val="0"/>
              </a:spcBef>
              <a:buFont typeface="Arial" panose="020B0604020202020204" pitchFamily="34" charset="0"/>
              <a:buChar char="•"/>
            </a:pPr>
            <a:r>
              <a:rPr lang="en-US" dirty="0"/>
              <a:t>If a participant does not have a partner, the trainer can invite the participant to be his or her partner in front of the group, or have a group problem-solve using a third person.</a:t>
            </a:r>
          </a:p>
          <a:p>
            <a:pPr marL="171450" lvl="0" indent="-171450">
              <a:spcBef>
                <a:spcPts val="0"/>
              </a:spcBef>
              <a:buFont typeface="Arial" panose="020B0604020202020204" pitchFamily="34" charset="0"/>
              <a:buChar char="•"/>
            </a:pPr>
            <a:r>
              <a:rPr lang="en-US" dirty="0"/>
              <a:t>Pairs can discuss activities that they do in their everyday routine and that provide them with moderate and/or vigorous physical activity.</a:t>
            </a:r>
          </a:p>
          <a:p>
            <a:pPr>
              <a:spcBef>
                <a:spcPts val="0"/>
              </a:spcBef>
            </a:pPr>
            <a:r>
              <a:rPr lang="en-US" dirty="0"/>
              <a:t> </a:t>
            </a:r>
          </a:p>
          <a:p>
            <a:pPr eaLnBrk="1" hangingPunct="1">
              <a:spcBef>
                <a:spcPts val="0"/>
              </a:spcBef>
              <a:defRPr/>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xfrm>
            <a:off x="685800" y="4284664"/>
            <a:ext cx="5486400" cy="416700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b="1" dirty="0">
                <a:solidFill>
                  <a:srgbClr val="000000"/>
                </a:solidFill>
              </a:rPr>
              <a:t>Presenter Remarks:</a:t>
            </a: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supports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2, Physical Development domain. </a:t>
            </a:r>
          </a:p>
          <a:p>
            <a:pPr eaLnBrk="1" hangingPunct="1">
              <a:spcBef>
                <a:spcPct val="0"/>
              </a:spcBef>
            </a:pPr>
            <a:endParaRPr lang="en-US" altLang="en-US" dirty="0">
              <a:solidFill>
                <a:srgbClr val="000000"/>
              </a:solidFill>
            </a:endParaRPr>
          </a:p>
          <a:p>
            <a:pPr>
              <a:spcBef>
                <a:spcPct val="0"/>
              </a:spcBef>
            </a:pPr>
            <a:r>
              <a:rPr lang="en-US" altLang="en-US" dirty="0">
                <a:solidFill>
                  <a:srgbClr val="000000"/>
                </a:solidFill>
              </a:rPr>
              <a:t>There are additional key resources that support physical development in young children. We will also discuss alignment and make connections to additional resources pictured in the graphic (name and hold up each resource): </a:t>
            </a:r>
            <a:r>
              <a:rPr lang="en-US" altLang="en-US" i="1" dirty="0"/>
              <a:t>The Alignment of the California Preschool Learning Foundations with Key Early Education Resources </a:t>
            </a:r>
            <a:r>
              <a:rPr lang="en-US" altLang="en-US" dirty="0">
                <a:solidFill>
                  <a:srgbClr val="000000"/>
                </a:solidFill>
              </a:rPr>
              <a:t>(Alignment Document)</a:t>
            </a:r>
            <a:r>
              <a:rPr lang="en-US" altLang="en-US" i="1" dirty="0"/>
              <a:t>, </a:t>
            </a:r>
            <a:r>
              <a:rPr lang="en-US" altLang="en-US" dirty="0"/>
              <a:t>the</a:t>
            </a:r>
            <a:r>
              <a:rPr lang="en-US" altLang="en-US" i="1" dirty="0"/>
              <a:t> </a:t>
            </a:r>
            <a:r>
              <a:rPr lang="en-US" altLang="en-US" i="1" dirty="0">
                <a:solidFill>
                  <a:srgbClr val="000000"/>
                </a:solidFill>
              </a:rPr>
              <a:t>Transitional Kindergarten Implementation Guide – A Resource for Public School District Administrators and Teachers </a:t>
            </a:r>
            <a:r>
              <a:rPr lang="en-US" altLang="en-US" dirty="0">
                <a:solidFill>
                  <a:srgbClr val="000000"/>
                </a:solidFill>
              </a:rPr>
              <a:t>(TK Implementation Guide), the Desired Results Developmental Profile—Kindergarten (2015): A Developmental Continuum for Kindergarten (DRDP-K [2015]), </a:t>
            </a:r>
            <a:r>
              <a:rPr lang="en-US" altLang="en-US" i="1" dirty="0">
                <a:solidFill>
                  <a:srgbClr val="000000"/>
                </a:solidFill>
              </a:rPr>
              <a:t>Physical Education Model Content Standards for California Public Schools, Kindergarten Through Grade Twelve </a:t>
            </a:r>
            <a:r>
              <a:rPr lang="en-US" altLang="en-US" dirty="0">
                <a:solidFill>
                  <a:srgbClr val="000000"/>
                </a:solidFill>
              </a:rPr>
              <a:t>(PE Model Content Standards)</a:t>
            </a:r>
            <a:r>
              <a:rPr lang="en-US" altLang="en-US" i="1" dirty="0">
                <a:solidFill>
                  <a:srgbClr val="000000"/>
                </a:solidFill>
              </a:rPr>
              <a:t>, </a:t>
            </a:r>
            <a:r>
              <a:rPr lang="en-US" altLang="en-US" dirty="0">
                <a:solidFill>
                  <a:srgbClr val="000000"/>
                </a:solidFill>
              </a:rPr>
              <a:t>the</a:t>
            </a:r>
            <a:r>
              <a:rPr lang="en-US" altLang="en-US" i="1" dirty="0">
                <a:solidFill>
                  <a:srgbClr val="000000"/>
                </a:solidFill>
              </a:rPr>
              <a:t> Physical Education Framework for California Public Schools </a:t>
            </a:r>
            <a:r>
              <a:rPr lang="en-US" altLang="en-US" dirty="0">
                <a:solidFill>
                  <a:srgbClr val="000000"/>
                </a:solidFill>
              </a:rPr>
              <a:t>(PE Framework), and the California Common Core State Standards (CA CCSS). </a:t>
            </a:r>
          </a:p>
          <a:p>
            <a:pPr>
              <a:spcBef>
                <a:spcPct val="0"/>
              </a:spcBef>
            </a:pPr>
            <a:endParaRPr lang="en-US" altLang="en-US" dirty="0">
              <a:solidFill>
                <a:srgbClr val="000000"/>
              </a:solidFill>
            </a:endParaRPr>
          </a:p>
          <a:p>
            <a:pPr>
              <a:spcBef>
                <a:spcPct val="0"/>
              </a:spcBef>
            </a:pPr>
            <a:r>
              <a:rPr lang="en-US" altLang="en-US" dirty="0"/>
              <a:t>Early educators typically include physical movements in their daily teaching.  It is best practice to be cognizant of movement and integrate it within all content areas.</a:t>
            </a:r>
          </a:p>
          <a:p>
            <a:pPr>
              <a:spcBef>
                <a:spcPct val="0"/>
              </a:spcBef>
            </a:pPr>
            <a:endParaRPr lang="en-US" altLang="en-US" dirty="0"/>
          </a:p>
          <a:p>
            <a:pPr>
              <a:spcBef>
                <a:spcPct val="0"/>
              </a:spcBef>
            </a:pPr>
            <a:r>
              <a:rPr lang="en-US" altLang="en-US" dirty="0"/>
              <a:t>What do you know about these documents? </a:t>
            </a:r>
          </a:p>
          <a:p>
            <a:pPr>
              <a:spcBef>
                <a:spcPct val="0"/>
              </a:spcBef>
            </a:pPr>
            <a:endParaRPr lang="en-US" altLang="en-US" dirty="0"/>
          </a:p>
          <a:p>
            <a:pPr>
              <a:spcBef>
                <a:spcPct val="0"/>
              </a:spcBef>
            </a:pPr>
            <a:r>
              <a:rPr lang="en-US" altLang="en-US" dirty="0"/>
              <a:t>How do you use these resources in your work now?</a:t>
            </a:r>
          </a:p>
          <a:p>
            <a:pPr>
              <a:spcBef>
                <a:spcPct val="0"/>
              </a:spcBef>
            </a:pPr>
            <a:endParaRPr lang="en-US" altLang="en-US" dirty="0"/>
          </a:p>
          <a:p>
            <a:pPr>
              <a:spcBef>
                <a:spcPct val="0"/>
              </a:spcBef>
            </a:pPr>
            <a:r>
              <a:rPr lang="en-US" altLang="en-US" dirty="0"/>
              <a:t>(Depending on the size of your group, participants can share responses at their table or in pairs.)  </a:t>
            </a:r>
          </a:p>
          <a:p>
            <a:pPr marL="292100" lvl="1" indent="-177800">
              <a:spcBef>
                <a:spcPct val="0"/>
              </a:spcBef>
              <a:buFontTx/>
              <a:buChar char="•"/>
            </a:pPr>
            <a:endParaRPr lang="en-US" altLang="en-US" dirty="0">
              <a:solidFill>
                <a:srgbClr val="000000"/>
              </a:solidFill>
            </a:endParaRPr>
          </a:p>
        </p:txBody>
      </p:sp>
      <p:sp>
        <p:nvSpPr>
          <p:cNvPr id="69635"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auto" hangingPunct="1">
              <a:spcBef>
                <a:spcPts val="0"/>
              </a:spcBef>
              <a:spcAft>
                <a:spcPts val="0"/>
              </a:spcAft>
              <a:defRPr/>
            </a:pPr>
            <a:fld id="{47BAE40D-AF3A-4276-9FF8-FD8801306CF5}" type="slidenum">
              <a:rPr lang="en-US" altLang="en-US" sz="1200" kern="0"/>
              <a:pPr defTabSz="914400" eaLnBrk="1" fontAlgn="auto" hangingPunct="1">
                <a:spcBef>
                  <a:spcPts val="0"/>
                </a:spcBef>
                <a:spcAft>
                  <a:spcPts val="0"/>
                </a:spcAft>
                <a:defRPr/>
              </a:pPr>
              <a:t>5</a:t>
            </a:fld>
            <a:endParaRPr lang="en-US" altLang="en-US" sz="1200" ker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469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469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247" tIns="46123" rIns="92247" bIns="46123"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000000"/>
              </a:solidFill>
              <a:cs typeface="Arial" panose="020B0604020202020204" pitchFamily="34" charset="0"/>
            </a:endParaRPr>
          </a:p>
        </p:txBody>
      </p:sp>
      <p:sp>
        <p:nvSpPr>
          <p:cNvPr id="114693" name="Rectangle 6"/>
          <p:cNvSpPr>
            <a:spLocks noGrp="1" noRot="1" noChangeAspect="1" noChangeArrowheads="1" noTextEdit="1"/>
          </p:cNvSpPr>
          <p:nvPr>
            <p:ph type="sldImg"/>
          </p:nvPr>
        </p:nvSpPr>
        <p:spPr bwMode="auto">
          <a:xfrm>
            <a:off x="1150938" y="692150"/>
            <a:ext cx="4556125" cy="3417888"/>
          </a:xfrm>
          <a:solidFill>
            <a:srgbClr val="FFFFFF"/>
          </a:solidFill>
          <a:ln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4694" name="Rectangle 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91281" tIns="44841" rIns="91281" bIns="44841" numCol="1" anchor="t" anchorCtr="0" compatLnSpc="1">
            <a:prstTxWarp prst="textNoShape">
              <a:avLst/>
            </a:prstTxWarp>
          </a:bodyPr>
          <a:lstStyle/>
          <a:p>
            <a:pPr>
              <a:spcBef>
                <a:spcPct val="0"/>
              </a:spcBef>
            </a:pPr>
            <a:r>
              <a:rPr lang="en-US" altLang="en-US" b="1"/>
              <a:t>Presenter Remarks:</a:t>
            </a:r>
          </a:p>
          <a:p>
            <a:pPr>
              <a:spcBef>
                <a:spcPct val="0"/>
              </a:spcBef>
            </a:pPr>
            <a:r>
              <a:rPr lang="en-US" altLang="en-US"/>
              <a:t>Increasing awareness of how fast the heart beats during or after various activities helps children to understand basic health concepts. Children can be taught to place a hand on their chests, over their hearts, after physical activity, to feel their heart rate. Adults can then ask, “What is your heart saying?” Children can respond, “Thank you, thank you, thank you!”</a:t>
            </a:r>
          </a:p>
        </p:txBody>
      </p:sp>
      <p:sp>
        <p:nvSpPr>
          <p:cNvPr id="114695" name="Slide Number Placeholder 1"/>
          <p:cNvSpPr>
            <a:spLocks noGrp="1"/>
          </p:cNvSpPr>
          <p:nvPr>
            <p:ph type="sldNum" sz="quarter" idx="5"/>
          </p:nvPr>
        </p:nvSpPr>
        <p:spPr bwMode="auto">
          <a:xfrm>
            <a:off x="3884613" y="8677275"/>
            <a:ext cx="29718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FC11FB-130C-4E61-9622-CFA49FCF1730}" type="slidenum">
              <a:rPr lang="en-US" altLang="en-US" smtClean="0"/>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a:t>
            </a:r>
            <a:r>
              <a:rPr lang="en-US" altLang="en-US" b="1" baseline="0" dirty="0"/>
              <a:t> Information:</a:t>
            </a: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i="0" dirty="0"/>
              <a:t>Prior to the training, embed the Active Physical Play foundation</a:t>
            </a:r>
            <a:r>
              <a:rPr lang="en-US" altLang="en-US" i="0" baseline="0" dirty="0"/>
              <a:t> video example</a:t>
            </a:r>
            <a:r>
              <a:rPr lang="en-US" altLang="en-US" i="0" dirty="0"/>
              <a:t> for both 48 and 60 months. It is one video clip.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This video clip illustrates how teachers can instruct students in the fundamental movement skill of kicking and increase cardiovascular awareness. The children kick and chase their foam soccer ball across the field. When they return, they are asked “What is your heart saying?” This activity involves many skills in physical development, such as kicking, chasing, running, and spatial awareness. It also involves listening skills (one whistle = stop, two whistles = pick up ball and run back), increases muscular strength and endurance, and increases a child’s awareness about cardiovascular endurance (age appropriate for TK). </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C5EBB59-CA2D-493F-B70B-309049FA1934}" type="slidenum">
              <a:rPr lang="en-US" altLang="en-US" smtClean="0">
                <a:cs typeface="Arial" panose="020B0604020202020204" pitchFamily="34" charset="0"/>
              </a:rPr>
              <a:pPr/>
              <a:t>51</a:t>
            </a:fld>
            <a:endParaRPr lang="en-US" altLang="en-US">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b="0" i="0" dirty="0"/>
              <a:t>Refer to page two of Handout 8: </a:t>
            </a:r>
            <a:r>
              <a:rPr lang="en-US" altLang="en-US" b="0" i="0" dirty="0" err="1"/>
              <a:t>Substrand</a:t>
            </a:r>
            <a:r>
              <a:rPr lang="en-US" altLang="en-US" b="0" i="0" dirty="0"/>
              <a:t> Reflection Interactions and Strategies.</a:t>
            </a:r>
            <a:r>
              <a:rPr lang="en-US" altLang="en-US" b="0" i="0" baseline="0" dirty="0"/>
              <a:t> </a:t>
            </a:r>
          </a:p>
          <a:p>
            <a:pPr>
              <a:spcBef>
                <a:spcPct val="0"/>
              </a:spcBef>
            </a:pPr>
            <a:endParaRPr lang="en-US" altLang="en-US" b="0" i="0" baseline="0" dirty="0"/>
          </a:p>
          <a:p>
            <a:pPr>
              <a:spcBef>
                <a:spcPct val="0"/>
              </a:spcBef>
            </a:pPr>
            <a:r>
              <a:rPr lang="en-US" altLang="en-US" b="0" i="0" dirty="0"/>
              <a:t>Now</a:t>
            </a:r>
            <a:r>
              <a:rPr lang="en-US" altLang="en-US" b="0" i="0" baseline="0" dirty="0"/>
              <a:t> </a:t>
            </a:r>
            <a:r>
              <a:rPr lang="en-US" altLang="en-US" b="0" i="0" dirty="0"/>
              <a:t>march quickly in place and talk with a partner about the interactions and strategies on page two of the handout.</a:t>
            </a:r>
            <a:r>
              <a:rPr lang="en-US" altLang="en-US" b="0" i="0" baseline="0" dirty="0"/>
              <a:t> Consider the following questions during your discussion:</a:t>
            </a:r>
          </a:p>
          <a:p>
            <a:pPr marL="171450" indent="-171450">
              <a:spcBef>
                <a:spcPct val="0"/>
              </a:spcBef>
              <a:buFont typeface="Arial" panose="020B0604020202020204" pitchFamily="34" charset="0"/>
              <a:buChar char="•"/>
            </a:pPr>
            <a:r>
              <a:rPr lang="en-US" altLang="en-US" dirty="0"/>
              <a:t>What strategies</a:t>
            </a:r>
            <a:r>
              <a:rPr lang="en-US" altLang="en-US" baseline="0" dirty="0"/>
              <a:t> are you currently using?</a:t>
            </a:r>
          </a:p>
          <a:p>
            <a:pPr marL="171450" indent="-171450">
              <a:spcBef>
                <a:spcPct val="0"/>
              </a:spcBef>
              <a:buFont typeface="Arial" panose="020B0604020202020204" pitchFamily="34" charset="0"/>
              <a:buChar char="•"/>
            </a:pPr>
            <a:r>
              <a:rPr lang="en-US" altLang="en-US" dirty="0"/>
              <a:t>What could you do to implement additional strategies into your classroom?</a:t>
            </a:r>
          </a:p>
          <a:p>
            <a:pPr>
              <a:spcBef>
                <a:spcPct val="0"/>
              </a:spcBef>
            </a:pPr>
            <a:endParaRPr lang="en-US" altLang="en-US" dirty="0"/>
          </a:p>
          <a:p>
            <a:pPr>
              <a:spcBef>
                <a:spcPct val="0"/>
              </a:spcBef>
            </a:pPr>
            <a:r>
              <a:rPr lang="en-US" altLang="en-US" i="0" dirty="0"/>
              <a:t>(Depending on time, allow 2–3 minutes for discussion.)</a:t>
            </a:r>
          </a:p>
          <a:p>
            <a:pPr>
              <a:spcBef>
                <a:spcPct val="0"/>
              </a:spcBef>
            </a:pPr>
            <a:endParaRPr lang="en-US" alt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2E33BF3-93F7-43E4-9638-7D6A4135B1BA}" type="slidenum">
              <a:rPr lang="en-US" altLang="en-US" smtClean="0">
                <a:cs typeface="Arial" panose="020B0604020202020204" pitchFamily="34" charset="0"/>
              </a:rPr>
              <a:pPr/>
              <a:t>52</a:t>
            </a:fld>
            <a:endParaRPr lang="en-US" altLang="en-US">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r>
              <a:rPr lang="en-US" altLang="en-US" b="1" i="0" dirty="0"/>
              <a:t>Presenter Remarks:</a:t>
            </a:r>
          </a:p>
          <a:p>
            <a:pPr>
              <a:spcBef>
                <a:spcPct val="0"/>
              </a:spcBef>
            </a:pPr>
            <a:r>
              <a:rPr lang="en-US" altLang="en-US" i="0" dirty="0"/>
              <a:t>The third </a:t>
            </a:r>
            <a:r>
              <a:rPr lang="en-US" altLang="en-US" i="0" dirty="0" err="1"/>
              <a:t>substrand</a:t>
            </a:r>
            <a:r>
              <a:rPr lang="en-US" altLang="en-US" i="0" dirty="0"/>
              <a:t> is Muscular Strength, Muscular Endurance, and Flexibility.</a:t>
            </a:r>
          </a:p>
          <a:p>
            <a:pPr>
              <a:spcBef>
                <a:spcPct val="0"/>
              </a:spcBef>
            </a:pPr>
            <a:r>
              <a:rPr lang="en-US" altLang="en-US" i="0" dirty="0"/>
              <a:t>One person at each table, please locate the terms shown in the 3.0 section of the slide, on page 62 of the Preschool Learning Foundations, and share those definitions with your table. </a:t>
            </a:r>
          </a:p>
          <a:p>
            <a:pPr>
              <a:spcBef>
                <a:spcPct val="0"/>
              </a:spcBef>
            </a:pPr>
            <a:endParaRPr lang="en-US" altLang="en-US" i="0" dirty="0"/>
          </a:p>
          <a:p>
            <a:pPr>
              <a:spcBef>
                <a:spcPct val="0"/>
              </a:spcBef>
            </a:pPr>
            <a:r>
              <a:rPr lang="en-US" altLang="en-US" i="0" dirty="0"/>
              <a:t>Muscular strength is ”the amount of force that the muscles can produce</a:t>
            </a:r>
            <a:r>
              <a:rPr lang="en-US" sz="1200" i="0" kern="1200" dirty="0">
                <a:solidFill>
                  <a:schemeClr val="tx1"/>
                </a:solidFill>
                <a:effectLst/>
                <a:latin typeface="Arial" pitchFamily="34" charset="0"/>
                <a:ea typeface="MS PGothic" panose="020B0600070205080204" pitchFamily="34" charset="-128"/>
                <a:cs typeface="Arial" pitchFamily="34" charset="0"/>
              </a:rPr>
              <a:t>” </a:t>
            </a:r>
            <a:r>
              <a:rPr lang="en-US" altLang="en-US" i="0" dirty="0"/>
              <a:t>(PLF, Vol. 2, p. 62). Muscular strength</a:t>
            </a:r>
            <a:r>
              <a:rPr lang="en-US" altLang="en-US" i="0" baseline="0" dirty="0"/>
              <a:t> refers to </a:t>
            </a:r>
            <a:r>
              <a:rPr lang="en-US" altLang="en-US" i="0" dirty="0"/>
              <a:t>how strong a person is.</a:t>
            </a:r>
          </a:p>
          <a:p>
            <a:pPr>
              <a:spcBef>
                <a:spcPct val="0"/>
              </a:spcBef>
            </a:pPr>
            <a:endParaRPr lang="en-US" altLang="en-US" i="0" dirty="0"/>
          </a:p>
          <a:p>
            <a:pPr>
              <a:spcBef>
                <a:spcPct val="0"/>
              </a:spcBef>
            </a:pPr>
            <a:r>
              <a:rPr lang="en-US" altLang="en-US" i="1" dirty="0"/>
              <a:t>Muscular endurance </a:t>
            </a:r>
            <a:r>
              <a:rPr lang="en-US" altLang="en-US" i="0" dirty="0"/>
              <a:t>is “the ability to exert force against</a:t>
            </a:r>
            <a:r>
              <a:rPr lang="en-US" altLang="en-US" i="0" baseline="0" dirty="0"/>
              <a:t> an object external from the body for several repetitions without tiring” </a:t>
            </a:r>
            <a:r>
              <a:rPr lang="en-US" altLang="en-US" i="0" dirty="0"/>
              <a:t>(PLF, Vol. 2, p. 62). Muscular</a:t>
            </a:r>
            <a:r>
              <a:rPr lang="en-US" altLang="en-US" i="0" baseline="0" dirty="0"/>
              <a:t> endurance refers to </a:t>
            </a:r>
            <a:r>
              <a:rPr lang="en-US" altLang="en-US" i="0" dirty="0"/>
              <a:t>the ability to sustain a physical task, such as climbing stairs repeatedly. </a:t>
            </a:r>
          </a:p>
          <a:p>
            <a:pPr>
              <a:spcBef>
                <a:spcPct val="0"/>
              </a:spcBef>
            </a:pPr>
            <a:endParaRPr lang="en-US" altLang="en-US" i="0" dirty="0"/>
          </a:p>
          <a:p>
            <a:pPr>
              <a:spcBef>
                <a:spcPct val="0"/>
              </a:spcBef>
            </a:pPr>
            <a:r>
              <a:rPr lang="en-US" altLang="en-US" i="1" dirty="0"/>
              <a:t>Flexibility</a:t>
            </a:r>
            <a:r>
              <a:rPr lang="en-US" altLang="en-US" i="0" dirty="0"/>
              <a:t> is “the range of motion of a joint and the elasticity of muscle and connective tissue” (PLF, Vol. 2, p. 61).</a:t>
            </a:r>
            <a:r>
              <a:rPr lang="en-US" altLang="en-US" i="0" baseline="0" dirty="0"/>
              <a:t> </a:t>
            </a:r>
            <a:r>
              <a:rPr lang="en-US" altLang="en-US" i="0" dirty="0"/>
              <a:t>Flexibility refers to the ability to move one’s joints through a range of motion.</a:t>
            </a:r>
          </a:p>
          <a:p>
            <a:pPr>
              <a:spcBef>
                <a:spcPct val="0"/>
              </a:spcBef>
            </a:pPr>
            <a:endParaRPr lang="en-US" altLang="en-US" i="0" dirty="0"/>
          </a:p>
          <a:p>
            <a:pPr>
              <a:spcBef>
                <a:spcPct val="0"/>
              </a:spcBef>
            </a:pPr>
            <a:r>
              <a:rPr lang="en-US" altLang="en-US" i="0" dirty="0"/>
              <a:t>It</a:t>
            </a:r>
            <a:r>
              <a:rPr lang="en-US" altLang="en-US" i="0" baseline="0" dirty="0"/>
              <a:t> is important to note that, </a:t>
            </a:r>
            <a:r>
              <a:rPr lang="en-US" altLang="en-US" i="0" dirty="0"/>
              <a:t>“There are large increases in endurance and strength between the ages of four and seven” (PLF, Vol. 2, p. 60).</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04BC78-6D63-40E6-B3B1-80EE4784EC9D}" type="slidenum">
              <a:rPr lang="en-US" altLang="en-US" smtClean="0">
                <a:cs typeface="Arial" panose="020B0604020202020204" pitchFamily="34" charset="0"/>
              </a:rPr>
              <a:pPr/>
              <a:t>53</a:t>
            </a:fld>
            <a:endParaRPr lang="en-US" altLang="en-US">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endParaRPr lang="en-US" altLang="en-US" i="1" dirty="0"/>
          </a:p>
          <a:p>
            <a:pPr>
              <a:spcBef>
                <a:spcPct val="0"/>
              </a:spcBef>
            </a:pPr>
            <a:r>
              <a:rPr lang="en-US" altLang="en-US" dirty="0"/>
              <a:t>Turn to and review page 57 of the Preschool Learning Foundations</a:t>
            </a:r>
            <a:r>
              <a:rPr lang="en-US" altLang="en-US" baseline="0" dirty="0"/>
              <a:t> (Vol. 2) as we discuss this slide.</a:t>
            </a:r>
            <a:endParaRPr lang="en-US" altLang="en-US" dirty="0"/>
          </a:p>
          <a:p>
            <a:pPr>
              <a:spcBef>
                <a:spcPct val="0"/>
              </a:spcBef>
            </a:pPr>
            <a:endParaRPr lang="en-US" altLang="en-US" i="1" dirty="0"/>
          </a:p>
          <a:p>
            <a:pPr>
              <a:spcBef>
                <a:spcPct val="0"/>
              </a:spcBef>
            </a:pPr>
            <a:r>
              <a:rPr lang="en-US" altLang="en-US" i="0" dirty="0"/>
              <a:t>(Participants may also refer to this </a:t>
            </a:r>
            <a:r>
              <a:rPr lang="en-US" altLang="en-US" i="0" dirty="0" err="1"/>
              <a:t>substrand</a:t>
            </a:r>
            <a:r>
              <a:rPr lang="en-US" altLang="en-US" i="0" dirty="0"/>
              <a:t> more closely in Handout 1: Active Physical Play </a:t>
            </a:r>
            <a:r>
              <a:rPr lang="en-US" altLang="en-US" i="0" dirty="0" err="1"/>
              <a:t>Substrands</a:t>
            </a:r>
            <a:r>
              <a:rPr lang="en-US" altLang="en-US" i="0" dirty="0"/>
              <a:t>.)</a:t>
            </a:r>
          </a:p>
          <a:p>
            <a:pPr>
              <a:spcBef>
                <a:spcPct val="0"/>
              </a:spcBef>
            </a:pPr>
            <a:endParaRPr lang="en-US" altLang="en-US" b="1" i="1" dirty="0"/>
          </a:p>
          <a:p>
            <a:pPr>
              <a:spcBef>
                <a:spcPct val="0"/>
              </a:spcBef>
            </a:pPr>
            <a:r>
              <a:rPr lang="en-US" altLang="en-US" dirty="0"/>
              <a:t>Our final </a:t>
            </a:r>
            <a:r>
              <a:rPr lang="en-US" altLang="en-US" dirty="0" err="1"/>
              <a:t>substrand</a:t>
            </a:r>
            <a:r>
              <a:rPr lang="en-US" altLang="en-US" dirty="0"/>
              <a:t> is Muscular Strength, Muscular Endurance, and Flexibility. By engaging in increasing amounts of active play, all three components will naturally develop. When children don’t engage in active play, adults need to be aware of this and plan for intentional activities.</a:t>
            </a:r>
          </a:p>
          <a:p>
            <a:pPr>
              <a:spcBef>
                <a:spcPct val="0"/>
              </a:spcBef>
            </a:pPr>
            <a:endParaRPr lang="en-US" alt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2F1898-E7A4-43AA-B2CF-F171789C3AF1}" type="slidenum">
              <a:rPr lang="en-US" altLang="en-US" smtClean="0">
                <a:cs typeface="Arial" panose="020B0604020202020204" pitchFamily="34" charset="0"/>
              </a:rPr>
              <a:pPr/>
              <a:t>54</a:t>
            </a:fld>
            <a:endParaRPr lang="en-US" altLang="en-US">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Background Information:</a:t>
            </a:r>
          </a:p>
          <a:p>
            <a:pPr>
              <a:spcBef>
                <a:spcPct val="0"/>
              </a:spcBef>
            </a:pPr>
            <a:r>
              <a:rPr lang="en-US" altLang="en-US" i="0" dirty="0"/>
              <a:t>Use the video “Strength” from the CPIN Web</a:t>
            </a:r>
            <a:r>
              <a:rPr lang="en-US" altLang="en-US" i="0" baseline="0" dirty="0"/>
              <a:t> </a:t>
            </a:r>
            <a:r>
              <a:rPr lang="en-US" altLang="en-US" i="0" dirty="0"/>
              <a:t>site. </a:t>
            </a:r>
          </a:p>
          <a:p>
            <a:pPr>
              <a:spcBef>
                <a:spcPct val="0"/>
              </a:spcBef>
            </a:pPr>
            <a:endParaRPr lang="en-US" altLang="en-US" i="0" dirty="0"/>
          </a:p>
          <a:p>
            <a:pPr>
              <a:spcBef>
                <a:spcPct val="0"/>
              </a:spcBef>
            </a:pPr>
            <a:r>
              <a:rPr lang="en-US" altLang="en-US" i="0" dirty="0"/>
              <a:t>The video is four minutes and 10 seconds long. The trainer may choose to end the video around two</a:t>
            </a:r>
            <a:r>
              <a:rPr lang="en-US" altLang="en-US" i="0" baseline="0" dirty="0"/>
              <a:t> </a:t>
            </a:r>
            <a:r>
              <a:rPr lang="en-US" altLang="en-US" i="0" dirty="0"/>
              <a:t>minutes and 30 seconds.</a:t>
            </a:r>
          </a:p>
          <a:p>
            <a:pPr>
              <a:spcBef>
                <a:spcPct val="0"/>
              </a:spcBef>
            </a:pPr>
            <a:endParaRPr lang="en-US" altLang="en-US" i="1" dirty="0"/>
          </a:p>
          <a:p>
            <a:pPr>
              <a:spcBef>
                <a:spcPct val="0"/>
              </a:spcBef>
            </a:pPr>
            <a:r>
              <a:rPr lang="en-US" altLang="en-US" b="1" dirty="0"/>
              <a:t>Presenter Remarks:</a:t>
            </a:r>
            <a:endParaRPr lang="en-US" altLang="en-US" dirty="0"/>
          </a:p>
          <a:p>
            <a:pPr>
              <a:spcBef>
                <a:spcPct val="0"/>
              </a:spcBef>
            </a:pPr>
            <a:r>
              <a:rPr lang="en-US" altLang="en-US" dirty="0"/>
              <a:t>Note how children’s play is their work. By moving heavy items, pushing and pulling, they are developing muscular strength and muscular endurance. </a:t>
            </a:r>
          </a:p>
          <a:p>
            <a:pPr>
              <a:spcBef>
                <a:spcPct val="0"/>
              </a:spcBef>
            </a:pPr>
            <a:endParaRPr lang="en-US" altLang="en-US" dirty="0"/>
          </a:p>
          <a:p>
            <a:pPr>
              <a:spcBef>
                <a:spcPct val="0"/>
              </a:spcBef>
            </a:pPr>
            <a:r>
              <a:rPr lang="en-US" altLang="en-US" dirty="0"/>
              <a:t>Share with an elbow partner some activities that you have noticed children doing and that would build muscular strength and endurance.</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94C2EC1-4E6A-481F-95BA-774FD6772B07}" type="slidenum">
              <a:rPr lang="en-US" altLang="en-US" smtClean="0">
                <a:cs typeface="Arial" panose="020B0604020202020204" pitchFamily="34" charset="0"/>
              </a:rPr>
              <a:pPr/>
              <a:t>55</a:t>
            </a:fld>
            <a:endParaRPr lang="en-US" altLang="en-US">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t>Presenter Remarks:</a:t>
            </a:r>
          </a:p>
          <a:p>
            <a:pPr>
              <a:spcBef>
                <a:spcPct val="0"/>
              </a:spcBef>
            </a:pPr>
            <a:r>
              <a:rPr lang="en-US" altLang="en-US" dirty="0"/>
              <a:t>Yoga is an excellent activity that develops many physical attributes in young children, including muscular strength, endurance, and flexibility, as well as balance, coordination, and spatial and body awareness. </a:t>
            </a:r>
          </a:p>
          <a:p>
            <a:endParaRPr lang="en-US" dirty="0"/>
          </a:p>
        </p:txBody>
      </p:sp>
      <p:sp>
        <p:nvSpPr>
          <p:cNvPr id="4" name="Slide Number Placeholder 3"/>
          <p:cNvSpPr>
            <a:spLocks noGrp="1"/>
          </p:cNvSpPr>
          <p:nvPr>
            <p:ph type="sldNum" sz="quarter" idx="10"/>
          </p:nvPr>
        </p:nvSpPr>
        <p:spPr/>
        <p:txBody>
          <a:bodyPr/>
          <a:lstStyle/>
          <a:p>
            <a:pPr>
              <a:defRPr/>
            </a:pPr>
            <a:fld id="{A2BDD725-39BA-423F-BCB5-BB26914FD63E}" type="slidenum">
              <a:rPr lang="en-US" altLang="en-US" smtClean="0"/>
              <a:pPr>
                <a:defRPr/>
              </a:pPr>
              <a:t>56</a:t>
            </a:fld>
            <a:endParaRPr lang="en-US" altLang="en-US"/>
          </a:p>
        </p:txBody>
      </p:sp>
    </p:spTree>
    <p:extLst>
      <p:ext uri="{BB962C8B-B14F-4D97-AF65-F5344CB8AC3E}">
        <p14:creationId xmlns:p14="http://schemas.microsoft.com/office/powerpoint/2010/main" val="1021261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Activity 4: Yoga </a:t>
            </a:r>
          </a:p>
          <a:p>
            <a:pPr>
              <a:spcBef>
                <a:spcPct val="0"/>
              </a:spcBef>
            </a:pPr>
            <a:endParaRPr lang="en-US" altLang="en-US" b="1" dirty="0"/>
          </a:p>
          <a:p>
            <a:pPr>
              <a:spcBef>
                <a:spcPct val="0"/>
              </a:spcBef>
            </a:pPr>
            <a:r>
              <a:rPr lang="en-US" altLang="en-US" b="1" dirty="0"/>
              <a:t>Presenter Remarks:</a:t>
            </a:r>
          </a:p>
          <a:p>
            <a:pPr>
              <a:spcBef>
                <a:spcPct val="0"/>
              </a:spcBef>
            </a:pPr>
            <a:r>
              <a:rPr lang="en-US" altLang="en-US" dirty="0"/>
              <a:t>“Shape of Yoga” is a free resource in English and Spanish and is available at http://www.cdph.ca.gov/programs/cpns/Documents/Network-ShapeofYoga.pdf. </a:t>
            </a:r>
          </a:p>
          <a:p>
            <a:pPr>
              <a:spcBef>
                <a:spcPct val="0"/>
              </a:spcBef>
            </a:pPr>
            <a:endParaRPr lang="en-US" altLang="en-US" dirty="0"/>
          </a:p>
          <a:p>
            <a:pPr>
              <a:spcBef>
                <a:spcPct val="0"/>
              </a:spcBef>
            </a:pPr>
            <a:r>
              <a:rPr lang="en-US" altLang="en-US" dirty="0"/>
              <a:t>Many yoga poses can be adapted for children with special needs and yoga is a great activity to share with families. The “apple tree” pose is included in your folder, in both English and Spanish, as Handout 9: Apple Tree Pose English and Spanish.</a:t>
            </a:r>
          </a:p>
          <a:p>
            <a:pPr>
              <a:spcBef>
                <a:spcPct val="0"/>
              </a:spcBef>
            </a:pPr>
            <a:endParaRPr lang="en-US" altLang="en-US" dirty="0"/>
          </a:p>
          <a:p>
            <a:pPr>
              <a:spcBef>
                <a:spcPct val="0"/>
              </a:spcBef>
            </a:pPr>
            <a:r>
              <a:rPr lang="en-US" altLang="en-US" dirty="0"/>
              <a:t>Let’s do a few poses and experience muscular strength, muscular endurance and flexibility.</a:t>
            </a:r>
          </a:p>
          <a:p>
            <a:pPr>
              <a:spcBef>
                <a:spcPct val="0"/>
              </a:spcBef>
            </a:pPr>
            <a:endParaRPr lang="en-US" altLang="en-US" b="1" dirty="0"/>
          </a:p>
          <a:p>
            <a:pPr>
              <a:spcBef>
                <a:spcPct val="0"/>
              </a:spcBef>
            </a:pPr>
            <a:r>
              <a:rPr lang="en-US" altLang="en-US" dirty="0"/>
              <a:t>Follow these steps to perform the “Apple Tree” pose</a:t>
            </a:r>
            <a:r>
              <a:rPr lang="en-US" altLang="en-US" baseline="0" dirty="0"/>
              <a:t> </a:t>
            </a:r>
            <a:r>
              <a:rPr lang="en-US" altLang="en-US" i="0" baseline="0" dirty="0"/>
              <a:t>(</a:t>
            </a:r>
            <a:r>
              <a:rPr lang="en-US" altLang="en-US" i="0" dirty="0"/>
              <a:t>Advise the audience to hold on to a chair for balance if they want to.):</a:t>
            </a:r>
          </a:p>
          <a:p>
            <a:pPr marL="228600" indent="-228600">
              <a:spcBef>
                <a:spcPct val="0"/>
              </a:spcBef>
              <a:buFont typeface="+mj-lt"/>
              <a:buAutoNum type="arabicPeriod"/>
            </a:pPr>
            <a:r>
              <a:rPr lang="en-US" altLang="en-US" dirty="0"/>
              <a:t>Stand tall and strong, like a healthy apple tree (A).</a:t>
            </a:r>
          </a:p>
          <a:p>
            <a:pPr marL="228600" indent="-228600">
              <a:spcBef>
                <a:spcPct val="0"/>
              </a:spcBef>
              <a:buFont typeface="+mj-lt"/>
              <a:buAutoNum type="arabicPeriod"/>
            </a:pPr>
            <a:r>
              <a:rPr lang="en-US" altLang="en-US" dirty="0"/>
              <a:t>When your legs are deeply rooted and balanced, breathe in and raise your arms out to your sides, like the branches of an apple tree (A).</a:t>
            </a:r>
          </a:p>
          <a:p>
            <a:pPr marL="228600" indent="-228600">
              <a:spcBef>
                <a:spcPct val="0"/>
              </a:spcBef>
              <a:buFont typeface="+mj-lt"/>
              <a:buAutoNum type="arabicPeriod"/>
            </a:pPr>
            <a:r>
              <a:rPr lang="en-US" altLang="en-US" dirty="0"/>
              <a:t>Lift your right leg and place your right foot on the inner part of your left leg (B).</a:t>
            </a:r>
          </a:p>
          <a:p>
            <a:pPr marL="228600" indent="-228600">
              <a:spcBef>
                <a:spcPct val="0"/>
              </a:spcBef>
              <a:buFont typeface="+mj-lt"/>
              <a:buAutoNum type="arabicPeriod"/>
            </a:pPr>
            <a:r>
              <a:rPr lang="en-US" altLang="en-US" dirty="0"/>
              <a:t>Hold for two breaths.</a:t>
            </a:r>
          </a:p>
          <a:p>
            <a:pPr marL="228600" indent="-228600">
              <a:spcBef>
                <a:spcPct val="0"/>
              </a:spcBef>
              <a:buFont typeface="+mj-lt"/>
              <a:buAutoNum type="arabicPeriod"/>
            </a:pPr>
            <a:r>
              <a:rPr lang="en-US" altLang="en-US" dirty="0"/>
              <a:t>Raise your arms higher and wiggle your fingers like leaves on an apple tree (C).</a:t>
            </a:r>
          </a:p>
          <a:p>
            <a:pPr marL="228600" indent="-228600">
              <a:spcBef>
                <a:spcPct val="0"/>
              </a:spcBef>
              <a:buFont typeface="+mj-lt"/>
              <a:buAutoNum type="arabicPeriod"/>
            </a:pPr>
            <a:r>
              <a:rPr lang="en-US" altLang="en-US" dirty="0"/>
              <a:t>Breathe out and slowly return to the start position (A).</a:t>
            </a:r>
          </a:p>
          <a:p>
            <a:pPr marL="228600" indent="-228600">
              <a:spcBef>
                <a:spcPct val="0"/>
              </a:spcBef>
              <a:buFont typeface="+mj-lt"/>
              <a:buAutoNum type="arabicPeriod"/>
            </a:pPr>
            <a:r>
              <a:rPr lang="en-US" altLang="en-US" dirty="0"/>
              <a:t>Switch sides and repeat.</a:t>
            </a:r>
          </a:p>
          <a:p>
            <a:pPr>
              <a:spcBef>
                <a:spcPct val="0"/>
              </a:spcBef>
            </a:pPr>
            <a:endParaRPr lang="en-US" altLang="en-US" dirty="0"/>
          </a:p>
          <a:p>
            <a:pPr>
              <a:spcBef>
                <a:spcPct val="0"/>
              </a:spcBef>
            </a:pPr>
            <a:r>
              <a:rPr lang="en-US" altLang="en-US" b="1" dirty="0"/>
              <a:t>Extra Notes:</a:t>
            </a:r>
          </a:p>
          <a:p>
            <a:pPr>
              <a:spcBef>
                <a:spcPct val="0"/>
              </a:spcBef>
            </a:pPr>
            <a:r>
              <a:rPr lang="en-US" altLang="en-US" i="0" dirty="0"/>
              <a:t>(During the balance pose, ask the audience if they can feel messages being transmitted from their muscles to their brain, telling their brain how their body is balancing.) </a:t>
            </a:r>
            <a:r>
              <a:rPr lang="en-US" altLang="en-US" dirty="0"/>
              <a:t>Muscles and the brain communicate effortlessly</a:t>
            </a:r>
            <a:r>
              <a:rPr lang="en-US" altLang="en-US" baseline="0" dirty="0"/>
              <a:t> to each other all the time. </a:t>
            </a:r>
            <a:r>
              <a:rPr lang="en-US" altLang="en-US" dirty="0"/>
              <a:t>Balance is a good skill for all ages, young and old—the young need to practice balance so that they become more coordinated, and older folks need balance to prevent falls.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This activity is designed to engage participants in three basic yoga poses from the </a:t>
            </a:r>
            <a:r>
              <a:rPr lang="en-US" i="1" dirty="0"/>
              <a:t>Shape of Yoga</a:t>
            </a:r>
            <a:r>
              <a:rPr lang="en-US" dirty="0"/>
              <a:t> document that illustrates muscular strength, muscular endurance, and flexibility.</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practice three yoga poses by holding poses and breathing and experience how to engage muscles.</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i="1" dirty="0"/>
              <a:t>Shape of Yoga</a:t>
            </a:r>
            <a:r>
              <a:rPr lang="en-US" dirty="0"/>
              <a:t> document (printed in English and Spanish), available at https://www.cdph.ca.gov/programs/cpns/Documents/Network-ShapeofYoga.pdf</a:t>
            </a:r>
          </a:p>
          <a:p>
            <a:pPr marL="171450" lvl="0" indent="-171450">
              <a:spcBef>
                <a:spcPts val="0"/>
              </a:spcBef>
              <a:buFont typeface="Arial" panose="020B0604020202020204" pitchFamily="34" charset="0"/>
              <a:buChar char="•"/>
            </a:pPr>
            <a:r>
              <a:rPr lang="en-US" dirty="0"/>
              <a:t>PowerPoint slides containing illustrations of poses for the audience to view</a:t>
            </a:r>
          </a:p>
          <a:p>
            <a:pPr marL="171450" lvl="0" indent="-171450">
              <a:spcBef>
                <a:spcPts val="0"/>
              </a:spcBef>
              <a:buFont typeface="Arial" panose="020B0604020202020204" pitchFamily="34" charset="0"/>
              <a:buChar char="•"/>
            </a:pPr>
            <a:r>
              <a:rPr lang="en-US" dirty="0"/>
              <a:t>Ample space for each participant to partake in poses free of obstacles</a:t>
            </a:r>
          </a:p>
          <a:p>
            <a:pPr>
              <a:spcBef>
                <a:spcPts val="0"/>
              </a:spcBef>
            </a:pPr>
            <a:r>
              <a:rPr lang="en-US" dirty="0"/>
              <a:t>                                                              </a:t>
            </a:r>
          </a:p>
          <a:p>
            <a:pPr>
              <a:spcBef>
                <a:spcPts val="0"/>
              </a:spcBef>
            </a:pPr>
            <a:r>
              <a:rPr lang="en-US" b="1" cap="all" dirty="0"/>
              <a:t>Time:</a:t>
            </a:r>
            <a:r>
              <a:rPr lang="en-US" dirty="0"/>
              <a:t> 7–10 minutes</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Prepare participants for movement—check clothing and shoes and push in chairs at tables, along with bags/totes/etc.  </a:t>
            </a:r>
          </a:p>
          <a:p>
            <a:pPr marL="228600" lvl="0" indent="-228600">
              <a:spcBef>
                <a:spcPts val="0"/>
              </a:spcBef>
              <a:buFont typeface="+mj-lt"/>
              <a:buAutoNum type="arabicPeriod"/>
            </a:pPr>
            <a:r>
              <a:rPr lang="en-US" dirty="0"/>
              <a:t>Prompt participants to stand and find an area that has ample space and is free of obstacles. Invite all participants to partake in three yoga poses.</a:t>
            </a:r>
          </a:p>
          <a:p>
            <a:pPr marL="228600" lvl="0" indent="-228600">
              <a:spcBef>
                <a:spcPts val="0"/>
              </a:spcBef>
              <a:buFont typeface="+mj-lt"/>
              <a:buAutoNum type="arabicPeriod"/>
            </a:pPr>
            <a:r>
              <a:rPr lang="en-US" dirty="0"/>
              <a:t>Introduce each pose. (See the next page for instructions on each pose.) Remind participants to take their time as they work through each yoga pose and to move within limitations.  </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Ask participants to hold onto chairs if needed for balance.</a:t>
            </a:r>
          </a:p>
          <a:p>
            <a:pPr marL="171450" lvl="0" indent="-171450">
              <a:spcBef>
                <a:spcPts val="0"/>
              </a:spcBef>
              <a:buFont typeface="Arial" panose="020B0604020202020204" pitchFamily="34" charset="0"/>
              <a:buChar char="•"/>
            </a:pPr>
            <a:r>
              <a:rPr lang="en-US" dirty="0"/>
              <a:t>Encourage participants with physical restrictions or limitations to modify the poses to meet their needs, or to relax and take the time to focus on their breathing, clearing their mind of thoughts.</a:t>
            </a:r>
          </a:p>
          <a:p>
            <a:pPr marL="171450" lvl="0" indent="-171450">
              <a:spcBef>
                <a:spcPts val="0"/>
              </a:spcBef>
              <a:buFont typeface="Arial" panose="020B0604020202020204" pitchFamily="34" charset="0"/>
              <a:buChar char="•"/>
            </a:pPr>
            <a:r>
              <a:rPr lang="en-US" dirty="0"/>
              <a:t>Many yoga programs are available for children. If your resource library includes such programs, feel free to share them with the audience.</a:t>
            </a:r>
          </a:p>
          <a:p>
            <a:pPr>
              <a:spcBef>
                <a:spcPts val="0"/>
              </a:spcBef>
            </a:pPr>
            <a:endParaRPr lang="en-US" dirty="0"/>
          </a:p>
          <a:p>
            <a:pPr>
              <a:spcBef>
                <a:spcPts val="0"/>
              </a:spcBef>
            </a:pPr>
            <a:r>
              <a:rPr lang="en-US" b="1" dirty="0"/>
              <a:t>YOGA POSES:</a:t>
            </a:r>
            <a:endParaRPr lang="en-US" dirty="0"/>
          </a:p>
          <a:p>
            <a:pPr>
              <a:spcBef>
                <a:spcPts val="0"/>
              </a:spcBef>
            </a:pPr>
            <a:r>
              <a:rPr lang="en-US" b="1" u="sng" dirty="0"/>
              <a:t>Apple Tree</a:t>
            </a:r>
            <a:r>
              <a:rPr lang="en-US" b="1" dirty="0"/>
              <a:t>:</a:t>
            </a:r>
            <a:r>
              <a:rPr lang="en-US" dirty="0">
                <a:effectLst/>
              </a:rPr>
              <a:t> </a:t>
            </a:r>
          </a:p>
          <a:p>
            <a:pPr marL="228600" indent="-228600">
              <a:spcBef>
                <a:spcPts val="0"/>
              </a:spcBef>
              <a:buFont typeface="+mj-lt"/>
              <a:buAutoNum type="arabicPeriod"/>
            </a:pPr>
            <a:r>
              <a:rPr lang="en-US" dirty="0"/>
              <a:t>Stand tall and strong, like a healthy apple tree (A).</a:t>
            </a:r>
          </a:p>
          <a:p>
            <a:pPr marL="228600" indent="-228600">
              <a:spcBef>
                <a:spcPts val="0"/>
              </a:spcBef>
              <a:buFont typeface="+mj-lt"/>
              <a:buAutoNum type="arabicPeriod"/>
            </a:pPr>
            <a:r>
              <a:rPr lang="en-US" dirty="0"/>
              <a:t>When your legs are deeply rooted and balanced, breathe in and raise your arms out to your sides, like the branches of an apple tree (A).</a:t>
            </a:r>
          </a:p>
          <a:p>
            <a:pPr marL="228600" indent="-228600">
              <a:spcBef>
                <a:spcPts val="0"/>
              </a:spcBef>
              <a:buFont typeface="+mj-lt"/>
              <a:buAutoNum type="arabicPeriod"/>
            </a:pPr>
            <a:r>
              <a:rPr lang="en-US" dirty="0"/>
              <a:t>Lift your right leg and place your right foot on the inner part of your left leg (B).</a:t>
            </a:r>
          </a:p>
          <a:p>
            <a:pPr marL="228600" indent="-228600">
              <a:spcBef>
                <a:spcPts val="0"/>
              </a:spcBef>
              <a:buFont typeface="+mj-lt"/>
              <a:buAutoNum type="arabicPeriod"/>
            </a:pPr>
            <a:r>
              <a:rPr lang="en-US" dirty="0"/>
              <a:t>Hold for two breaths.</a:t>
            </a:r>
          </a:p>
          <a:p>
            <a:pPr marL="228600" indent="-228600">
              <a:spcBef>
                <a:spcPts val="0"/>
              </a:spcBef>
              <a:buFont typeface="+mj-lt"/>
              <a:buAutoNum type="arabicPeriod"/>
            </a:pPr>
            <a:r>
              <a:rPr lang="en-US" dirty="0"/>
              <a:t>Raise your arms higher and wiggle your fingers, like leaves on an apple tree (C).</a:t>
            </a:r>
          </a:p>
          <a:p>
            <a:pPr marL="228600" indent="-228600">
              <a:spcBef>
                <a:spcPts val="0"/>
              </a:spcBef>
              <a:buFont typeface="+mj-lt"/>
              <a:buAutoNum type="arabicPeriod"/>
            </a:pPr>
            <a:r>
              <a:rPr lang="en-US" dirty="0"/>
              <a:t>Breathe out and slowly return to the start position (A).</a:t>
            </a:r>
          </a:p>
          <a:p>
            <a:pPr marL="228600" indent="-228600">
              <a:spcBef>
                <a:spcPts val="0"/>
              </a:spcBef>
              <a:buFont typeface="+mj-lt"/>
              <a:buAutoNum type="arabicPeriod"/>
            </a:pPr>
            <a:r>
              <a:rPr lang="en-US" dirty="0"/>
              <a:t>Switch sides and repeat.</a:t>
            </a:r>
          </a:p>
          <a:p>
            <a:pPr>
              <a:spcBef>
                <a:spcPts val="0"/>
              </a:spcBef>
            </a:pPr>
            <a:r>
              <a:rPr lang="en-US" dirty="0"/>
              <a:t> </a:t>
            </a:r>
          </a:p>
          <a:p>
            <a:pPr>
              <a:spcBef>
                <a:spcPct val="0"/>
              </a:spcBef>
            </a:pPr>
            <a:r>
              <a:rPr lang="en-US" altLang="en-US" i="0" dirty="0"/>
              <a:t>(During the balance pose, ask the audience if they can feel messages being transmitted from their muscles to their brain, telling their brain how their body is balancing.) </a:t>
            </a:r>
            <a:r>
              <a:rPr lang="en-US" altLang="en-US" dirty="0"/>
              <a:t>Muscles and the brain communicate effortlessly</a:t>
            </a:r>
            <a:r>
              <a:rPr lang="en-US" altLang="en-US" baseline="0" dirty="0"/>
              <a:t> to each other all the time. </a:t>
            </a:r>
            <a:r>
              <a:rPr lang="en-US" altLang="en-US" dirty="0"/>
              <a:t>Balance is a good skill for all ages, young and old—the young need to practice balance so that they become more coordinated, and older folks need balance to prevent falls. </a:t>
            </a:r>
          </a:p>
          <a:p>
            <a:pPr>
              <a:spcBef>
                <a:spcPct val="0"/>
              </a:spcBef>
            </a:pPr>
            <a:endParaRPr lang="en-US" altLang="en-US" dirty="0"/>
          </a:p>
          <a:p>
            <a:pPr>
              <a:spcBef>
                <a:spcPct val="0"/>
              </a:spcBef>
            </a:pPr>
            <a:r>
              <a:rPr lang="en-US" altLang="en-US" dirty="0"/>
              <a:t> </a:t>
            </a:r>
          </a:p>
          <a:p>
            <a:pPr>
              <a:spcBef>
                <a:spcPct val="0"/>
              </a:spcBef>
            </a:pPr>
            <a:endParaRPr lang="en-US" altLang="en-US" dirty="0"/>
          </a:p>
          <a:p>
            <a:pPr>
              <a:spcBef>
                <a:spcPct val="0"/>
              </a:spcBef>
            </a:pPr>
            <a:endParaRPr lang="en-US" alt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1FE58EB-8DFF-4B9C-AAC7-B1F80CFBED54}" type="slidenum">
              <a:rPr lang="en-US" altLang="en-US" sz="1100" smtClean="0">
                <a:cs typeface="Arial" panose="020B0604020202020204" pitchFamily="34" charset="0"/>
              </a:rPr>
              <a:pPr/>
              <a:t>57</a:t>
            </a:fld>
            <a:endParaRPr lang="en-US" altLang="en-US" sz="110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Stand up and find an area with ample space for posing. </a:t>
            </a:r>
          </a:p>
          <a:p>
            <a:pPr>
              <a:spcBef>
                <a:spcPct val="0"/>
              </a:spcBef>
            </a:pPr>
            <a:endParaRPr lang="en-US" altLang="en-US" i="1" dirty="0"/>
          </a:p>
          <a:p>
            <a:pPr>
              <a:spcBef>
                <a:spcPct val="0"/>
              </a:spcBef>
            </a:pPr>
            <a:r>
              <a:rPr lang="en-US" altLang="en-US" dirty="0"/>
              <a:t>Follow these steps to perform the “Folding Quesadilla” pose. Remember to take your time as you work through each step and to honor restrictions or limitations:</a:t>
            </a:r>
          </a:p>
          <a:p>
            <a:pPr marL="228600" indent="-228600">
              <a:spcBef>
                <a:spcPct val="0"/>
              </a:spcBef>
              <a:buFont typeface="+mj-lt"/>
              <a:buAutoNum type="arabicPeriod"/>
            </a:pPr>
            <a:r>
              <a:rPr lang="en-US" altLang="en-US" dirty="0"/>
              <a:t>Stand tall with your feet slightly apart (A).</a:t>
            </a:r>
          </a:p>
          <a:p>
            <a:pPr marL="228600" indent="-228600">
              <a:spcBef>
                <a:spcPct val="0"/>
              </a:spcBef>
              <a:buFont typeface="+mj-lt"/>
              <a:buAutoNum type="arabicPeriod"/>
            </a:pPr>
            <a:r>
              <a:rPr lang="en-US" altLang="en-US" dirty="0"/>
              <a:t>Breathe in, raising your arms out to your sides (A).</a:t>
            </a:r>
          </a:p>
          <a:p>
            <a:pPr marL="228600" indent="-228600">
              <a:spcBef>
                <a:spcPct val="0"/>
              </a:spcBef>
              <a:buFont typeface="+mj-lt"/>
              <a:buAutoNum type="arabicPeriod"/>
            </a:pPr>
            <a:r>
              <a:rPr lang="en-US" altLang="en-US" dirty="0"/>
              <a:t>Hold for two breaths (A).</a:t>
            </a:r>
          </a:p>
          <a:p>
            <a:pPr marL="228600" indent="-228600">
              <a:spcBef>
                <a:spcPct val="0"/>
              </a:spcBef>
              <a:buFont typeface="+mj-lt"/>
              <a:buAutoNum type="arabicPeriod"/>
            </a:pPr>
            <a:r>
              <a:rPr lang="en-US" altLang="en-US" dirty="0"/>
              <a:t>Breathe in again as you look up and reach for the sky (B).</a:t>
            </a:r>
          </a:p>
          <a:p>
            <a:pPr marL="228600" indent="-228600">
              <a:spcBef>
                <a:spcPct val="0"/>
              </a:spcBef>
              <a:buFont typeface="+mj-lt"/>
              <a:buAutoNum type="arabicPeriod"/>
            </a:pPr>
            <a:r>
              <a:rPr lang="en-US" altLang="en-US" dirty="0"/>
              <a:t>Breathe out, sweep your arms back down to your sides, and bend at the waist, toward your knees (C).</a:t>
            </a:r>
          </a:p>
          <a:p>
            <a:pPr marL="228600" indent="-228600">
              <a:spcBef>
                <a:spcPct val="0"/>
              </a:spcBef>
              <a:buFont typeface="+mj-lt"/>
              <a:buAutoNum type="arabicPeriod"/>
            </a:pPr>
            <a:r>
              <a:rPr lang="en-US" altLang="en-US" dirty="0"/>
              <a:t>Return to the start position (A).</a:t>
            </a:r>
          </a:p>
          <a:p>
            <a:pPr>
              <a:spcBef>
                <a:spcPct val="0"/>
              </a:spcBef>
            </a:pPr>
            <a:endParaRPr lang="en-US" altLang="en-US" dirty="0"/>
          </a:p>
          <a:p>
            <a:pPr>
              <a:spcBef>
                <a:spcPct val="0"/>
              </a:spcBef>
            </a:pPr>
            <a:r>
              <a:rPr lang="en-US" altLang="en-US" i="0" dirty="0"/>
              <a:t>Where do you feel the stretch in your body? </a:t>
            </a:r>
            <a:r>
              <a:rPr lang="en-US" altLang="en-US" dirty="0"/>
              <a:t>Breathing into the stretch sends oxygen to the muscles, enabling them to perform better.</a:t>
            </a:r>
          </a:p>
          <a:p>
            <a:pPr>
              <a:spcBef>
                <a:spcPct val="0"/>
              </a:spcBef>
            </a:pPr>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D3DF28-A130-4903-A445-9443104E28E9}" type="slidenum">
              <a:rPr lang="en-US" altLang="en-US" sz="1100" smtClean="0">
                <a:cs typeface="Arial" panose="020B0604020202020204" pitchFamily="34" charset="0"/>
              </a:rPr>
              <a:pPr/>
              <a:t>58</a:t>
            </a:fld>
            <a:endParaRPr lang="en-US" altLang="en-US" sz="110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ct val="0"/>
              </a:spcBef>
            </a:pPr>
            <a:r>
              <a:rPr lang="en-US" altLang="en-US" b="1" dirty="0"/>
              <a:t>Presenter Remarks:</a:t>
            </a:r>
            <a:endParaRPr lang="en-US" altLang="en-US" dirty="0"/>
          </a:p>
          <a:p>
            <a:pPr>
              <a:spcBef>
                <a:spcPct val="0"/>
              </a:spcBef>
            </a:pPr>
            <a:r>
              <a:rPr lang="en-US" altLang="en-US" b="0" i="0" dirty="0"/>
              <a:t>Refer to page three of Handout 8: </a:t>
            </a:r>
            <a:r>
              <a:rPr lang="en-US" altLang="en-US" b="0" i="0" dirty="0" err="1"/>
              <a:t>Substrand</a:t>
            </a:r>
            <a:r>
              <a:rPr lang="en-US" altLang="en-US" b="0" i="0" dirty="0"/>
              <a:t> Reflection Interactions and Strategies.</a:t>
            </a:r>
            <a:r>
              <a:rPr lang="en-US" altLang="en-US" b="0" i="0" baseline="0" dirty="0"/>
              <a:t> </a:t>
            </a:r>
          </a:p>
          <a:p>
            <a:pPr>
              <a:spcBef>
                <a:spcPct val="0"/>
              </a:spcBef>
            </a:pPr>
            <a:endParaRPr lang="en-US" altLang="en-US" b="0" i="0" baseline="0" dirty="0"/>
          </a:p>
          <a:p>
            <a:pPr>
              <a:spcBef>
                <a:spcPct val="0"/>
              </a:spcBef>
            </a:pPr>
            <a:r>
              <a:rPr lang="en-US" altLang="en-US" b="0" i="0" dirty="0"/>
              <a:t>Now</a:t>
            </a:r>
            <a:r>
              <a:rPr lang="en-US" altLang="en-US" b="0" i="0" baseline="0" dirty="0"/>
              <a:t> </a:t>
            </a:r>
            <a:r>
              <a:rPr lang="en-US" altLang="en-US" b="0" i="0" dirty="0"/>
              <a:t>sit and stretch in chairs, side-by-side with a partner as you discuss the interactions and strategies noted on the handout. </a:t>
            </a:r>
            <a:r>
              <a:rPr lang="en-US" altLang="en-US" b="0" i="0" baseline="0" dirty="0"/>
              <a:t>Consider the following questions during your discussion:</a:t>
            </a:r>
          </a:p>
          <a:p>
            <a:pPr marL="171450" indent="-171450">
              <a:spcBef>
                <a:spcPct val="0"/>
              </a:spcBef>
              <a:buFont typeface="Arial" panose="020B0604020202020204" pitchFamily="34" charset="0"/>
              <a:buChar char="•"/>
            </a:pPr>
            <a:r>
              <a:rPr lang="en-US" altLang="en-US" dirty="0"/>
              <a:t>What strategies</a:t>
            </a:r>
            <a:r>
              <a:rPr lang="en-US" altLang="en-US" baseline="0" dirty="0"/>
              <a:t> are you currently using?</a:t>
            </a:r>
          </a:p>
          <a:p>
            <a:pPr marL="171450" indent="-171450">
              <a:spcBef>
                <a:spcPct val="0"/>
              </a:spcBef>
              <a:buFont typeface="Arial" panose="020B0604020202020204" pitchFamily="34" charset="0"/>
              <a:buChar char="•"/>
            </a:pPr>
            <a:r>
              <a:rPr lang="en-US" altLang="en-US" dirty="0"/>
              <a:t>What could you do to implement additional strategies into your classroom?</a:t>
            </a:r>
          </a:p>
          <a:p>
            <a:pPr>
              <a:spcBef>
                <a:spcPct val="0"/>
              </a:spcBef>
            </a:pPr>
            <a:endParaRPr lang="en-US" altLang="en-US" dirty="0"/>
          </a:p>
          <a:p>
            <a:pPr>
              <a:spcBef>
                <a:spcPct val="0"/>
              </a:spcBef>
            </a:pPr>
            <a:r>
              <a:rPr lang="en-US" altLang="en-US" i="0" dirty="0"/>
              <a:t>(Depending on time, allow 2–3 minutes for discussion.)</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925B59-72E6-4364-B7D9-B316CF64533B}" type="slidenum">
              <a:rPr lang="en-US" altLang="en-US" smtClean="0">
                <a:cs typeface="Arial" panose="020B0604020202020204" pitchFamily="34" charset="0"/>
              </a:rPr>
              <a:pPr/>
              <a:t>59</a:t>
            </a:fld>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xfrm>
            <a:off x="685800" y="4343400"/>
            <a:ext cx="5486400" cy="43418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 </a:t>
            </a:r>
          </a:p>
          <a:p>
            <a:pPr eaLnBrk="1" hangingPunct="1">
              <a:spcBef>
                <a:spcPct val="0"/>
              </a:spcBef>
            </a:pPr>
            <a:r>
              <a:rPr lang="en-US" altLang="en-US" dirty="0"/>
              <a:t>The purpose of the foundations is to promote a common understanding of preschool children’</a:t>
            </a:r>
            <a:r>
              <a:rPr lang="en-US" altLang="ja-JP" dirty="0"/>
              <a:t>s learning and to guide instructional practice. The foundations and framework are designed to work together.  While the foundations—known as standards in the K-12 arena—provide the background information to understand children</a:t>
            </a:r>
            <a:r>
              <a:rPr lang="en-US" altLang="en-US" dirty="0"/>
              <a:t>’</a:t>
            </a:r>
            <a:r>
              <a:rPr lang="en-US" altLang="ja-JP" dirty="0"/>
              <a:t>s developing knowledge and skills (the </a:t>
            </a:r>
            <a:r>
              <a:rPr lang="en-US" altLang="en-US" dirty="0"/>
              <a:t>“</a:t>
            </a:r>
            <a:r>
              <a:rPr lang="en-US" altLang="ja-JP" dirty="0"/>
              <a:t>what</a:t>
            </a:r>
            <a:r>
              <a:rPr lang="en-US" altLang="en-US" dirty="0"/>
              <a:t>”</a:t>
            </a:r>
            <a:r>
              <a:rPr lang="en-US" altLang="ja-JP" dirty="0"/>
              <a:t>), the curriculum framework offers guidance on how teachers and programs can support the learning and development that are described in the foundations (the </a:t>
            </a:r>
            <a:r>
              <a:rPr lang="en-US" altLang="en-US" dirty="0"/>
              <a:t>“</a:t>
            </a:r>
            <a:r>
              <a:rPr lang="en-US" altLang="ja-JP" dirty="0"/>
              <a:t>how</a:t>
            </a:r>
            <a:r>
              <a:rPr lang="en-US" altLang="en-US" dirty="0"/>
              <a:t>”</a:t>
            </a:r>
            <a:r>
              <a:rPr lang="en-US" altLang="ja-JP" dirty="0"/>
              <a:t>).</a:t>
            </a:r>
          </a:p>
          <a:p>
            <a:pPr eaLnBrk="1" hangingPunct="1">
              <a:spcBef>
                <a:spcPct val="0"/>
              </a:spcBef>
            </a:pPr>
            <a:endParaRPr lang="en-US" altLang="ja-JP" dirty="0"/>
          </a:p>
          <a:p>
            <a:pPr eaLnBrk="1" hangingPunct="1">
              <a:spcBef>
                <a:spcPct val="0"/>
              </a:spcBef>
            </a:pPr>
            <a:r>
              <a:rPr lang="en-US" altLang="ja-JP" dirty="0"/>
              <a:t>Please take out Handout</a:t>
            </a:r>
            <a:r>
              <a:rPr lang="en-US" altLang="ja-JP" baseline="0" dirty="0"/>
              <a:t> 1: Active Physical Play </a:t>
            </a:r>
            <a:r>
              <a:rPr lang="en-US" altLang="ja-JP" baseline="0" dirty="0" err="1"/>
              <a:t>Substrands</a:t>
            </a:r>
            <a:r>
              <a:rPr lang="en-US" altLang="ja-JP" baseline="0" dirty="0"/>
              <a:t>. Think about the experience we just had while moving and meeting each other. Did we experience some of these </a:t>
            </a:r>
            <a:r>
              <a:rPr lang="en-US" altLang="ja-JP" baseline="0" dirty="0" err="1"/>
              <a:t>substrands</a:t>
            </a:r>
            <a:r>
              <a:rPr lang="en-US" altLang="ja-JP" baseline="0" dirty="0"/>
              <a:t> (Active Participation, Cardiovascular Endurance, or Muscular Strength Endurance and Flexibility)? </a:t>
            </a:r>
          </a:p>
          <a:p>
            <a:pPr eaLnBrk="1" hangingPunct="1">
              <a:spcBef>
                <a:spcPct val="0"/>
              </a:spcBef>
            </a:pPr>
            <a:endParaRPr lang="en-US" altLang="en-US" dirty="0"/>
          </a:p>
          <a:p>
            <a:pPr eaLnBrk="1" hangingPunct="1">
              <a:spcBef>
                <a:spcPct val="0"/>
              </a:spcBef>
            </a:pPr>
            <a:r>
              <a:rPr lang="en-US" altLang="en-US" dirty="0"/>
              <a:t>The</a:t>
            </a:r>
            <a:r>
              <a:rPr lang="en-US" altLang="en-US" baseline="0" dirty="0"/>
              <a:t> rest of today will focus on these </a:t>
            </a:r>
            <a:r>
              <a:rPr lang="en-US" altLang="en-US" baseline="0" dirty="0" err="1"/>
              <a:t>substrands</a:t>
            </a:r>
            <a:r>
              <a:rPr lang="en-US" altLang="en-US" baseline="0" dirty="0"/>
              <a:t>.</a:t>
            </a:r>
            <a:endParaRPr lang="en-US" altLang="en-US" dirty="0"/>
          </a:p>
          <a:p>
            <a:pPr>
              <a:lnSpc>
                <a:spcPct val="80000"/>
              </a:lnSpc>
            </a:pPr>
            <a:endParaRPr lang="en-US" altLang="en-US" b="1" dirty="0"/>
          </a:p>
          <a:p>
            <a:pPr>
              <a:lnSpc>
                <a:spcPct val="80000"/>
              </a:lnSpc>
            </a:pPr>
            <a:endParaRPr lang="en-US" altLang="en-US" sz="900" dirty="0"/>
          </a:p>
        </p:txBody>
      </p:sp>
      <p:sp>
        <p:nvSpPr>
          <p:cNvPr id="71683"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auto" hangingPunct="1">
              <a:spcBef>
                <a:spcPts val="0"/>
              </a:spcBef>
              <a:spcAft>
                <a:spcPts val="0"/>
              </a:spcAft>
              <a:defRPr/>
            </a:pPr>
            <a:fld id="{5432CFDB-03BB-425A-9ABB-0DEC2149BB04}" type="slidenum">
              <a:rPr lang="en-US" altLang="en-US" sz="1200" kern="0"/>
              <a:pPr defTabSz="914400" eaLnBrk="1" fontAlgn="auto" hangingPunct="1">
                <a:spcBef>
                  <a:spcPts val="0"/>
                </a:spcBef>
                <a:spcAft>
                  <a:spcPts val="0"/>
                </a:spcAft>
                <a:defRPr/>
              </a:pPr>
              <a:t>6</a:t>
            </a:fld>
            <a:endParaRPr lang="en-US" altLang="en-US" sz="1200" kern="0"/>
          </a:p>
        </p:txBody>
      </p:sp>
    </p:spTree>
    <p:extLst>
      <p:ext uri="{BB962C8B-B14F-4D97-AF65-F5344CB8AC3E}">
        <p14:creationId xmlns:p14="http://schemas.microsoft.com/office/powerpoint/2010/main" val="661849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dirty="0"/>
              <a:t>As</a:t>
            </a:r>
            <a:r>
              <a:rPr lang="en-US" altLang="en-US" baseline="0" dirty="0"/>
              <a:t> our </a:t>
            </a:r>
            <a:r>
              <a:rPr lang="en-US" altLang="en-US" dirty="0"/>
              <a:t>culminating activity, let’s visit the Environmental Factors That Influence Physical Development, on the next few slides </a:t>
            </a:r>
            <a:r>
              <a:rPr lang="en-US" altLang="en-US" i="0" dirty="0"/>
              <a:t>(PCF, Vol. 2, p. 136–137). </a:t>
            </a:r>
            <a:r>
              <a:rPr lang="en-US" altLang="en-US" dirty="0"/>
              <a:t>These factors, along with the guiding principles, will help guide us as we do an authentic assessment.</a:t>
            </a:r>
            <a:r>
              <a:rPr lang="en-US" altLang="en-US" baseline="0" dirty="0"/>
              <a:t> </a:t>
            </a:r>
          </a:p>
          <a:p>
            <a:pPr>
              <a:spcBef>
                <a:spcPct val="0"/>
              </a:spcBef>
            </a:pPr>
            <a:endParaRPr lang="en-US" altLang="en-US" dirty="0"/>
          </a:p>
          <a:p>
            <a:pPr>
              <a:spcBef>
                <a:spcPct val="0"/>
              </a:spcBef>
            </a:pPr>
            <a:r>
              <a:rPr lang="en-US" altLang="en-US" i="0" dirty="0"/>
              <a:t>(Read, or ask volunteers to read, each factor on the slide.)</a:t>
            </a:r>
          </a:p>
          <a:p>
            <a:pPr>
              <a:spcBef>
                <a:spcPct val="0"/>
              </a:spcBef>
            </a:pPr>
            <a:endParaRPr lang="en-US" altLang="en-US" dirty="0"/>
          </a:p>
          <a:p>
            <a:pPr>
              <a:spcBef>
                <a:spcPct val="0"/>
              </a:spcBef>
            </a:pPr>
            <a:endParaRPr lang="en-US" alt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21B3E7-5DBF-4CB0-9384-E74DE3A4BBA6}" type="slidenum">
              <a:rPr lang="en-US" altLang="en-US" smtClean="0">
                <a:cs typeface="Arial" panose="020B0604020202020204" pitchFamily="34" charset="0"/>
              </a:rPr>
              <a:pPr/>
              <a:t>60</a:t>
            </a:fld>
            <a:endParaRPr lang="en-US" altLang="en-US">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sz="1200" i="1" kern="1200" dirty="0">
                <a:solidFill>
                  <a:schemeClr val="tx1"/>
                </a:solidFill>
                <a:effectLst/>
                <a:latin typeface="Arial" pitchFamily="34" charset="0"/>
                <a:ea typeface="MS PGothic" panose="020B0600070205080204" pitchFamily="34" charset="-128"/>
                <a:cs typeface="Arial" pitchFamily="34" charset="0"/>
              </a:rPr>
              <a:t>Invite a different participant to stand and read each factor aloud.</a:t>
            </a:r>
          </a:p>
          <a:p>
            <a:pPr>
              <a:spcBef>
                <a:spcPct val="0"/>
              </a:spcBef>
            </a:pPr>
            <a:endParaRPr lang="en-US" altLang="en-US" b="1" dirty="0"/>
          </a:p>
          <a:p>
            <a:pPr>
              <a:spcBef>
                <a:spcPct val="0"/>
              </a:spcBef>
            </a:pPr>
            <a:r>
              <a:rPr lang="en-US" altLang="en-US" dirty="0"/>
              <a:t>The last factor on this slide is going to help us design a movement experience for authentic assessment.</a:t>
            </a:r>
          </a:p>
          <a:p>
            <a:pPr>
              <a:spcBef>
                <a:spcPct val="0"/>
              </a:spcBef>
            </a:pPr>
            <a:endParaRPr lang="en-US" altLang="en-US" dirty="0"/>
          </a:p>
          <a:p>
            <a:pPr>
              <a:spcBef>
                <a:spcPct val="0"/>
              </a:spcBef>
            </a:pPr>
            <a:r>
              <a:rPr lang="en-US" altLang="en-US" dirty="0"/>
              <a:t>Would anyone like to read that for the group? </a:t>
            </a:r>
            <a:r>
              <a:rPr lang="en-US" altLang="en-US" i="1" dirty="0"/>
              <a:t>(Wait for participant to read.)</a:t>
            </a:r>
          </a:p>
          <a:p>
            <a:pPr>
              <a:spcBef>
                <a:spcPct val="0"/>
              </a:spcBef>
            </a:pPr>
            <a:endParaRPr lang="en-US" altLang="en-US" dirty="0"/>
          </a:p>
          <a:p>
            <a:pPr>
              <a:spcBef>
                <a:spcPct val="0"/>
              </a:spcBef>
            </a:pPr>
            <a:r>
              <a:rPr lang="en-US" altLang="en-US" dirty="0"/>
              <a:t>Thoughtfully designed, adult-guided movement experiences support children’</a:t>
            </a:r>
            <a:r>
              <a:rPr lang="en-US" altLang="ja-JP" dirty="0"/>
              <a:t>s physical development.</a:t>
            </a:r>
          </a:p>
          <a:p>
            <a:pPr>
              <a:spcBef>
                <a:spcPct val="0"/>
              </a:spcBef>
            </a:pPr>
            <a:r>
              <a:rPr lang="en-US" altLang="en-US" dirty="0"/>
              <a:t> </a:t>
            </a:r>
          </a:p>
          <a:p>
            <a:pPr>
              <a:spcBef>
                <a:spcPct val="0"/>
              </a:spcBef>
            </a:pPr>
            <a:r>
              <a:rPr lang="en-US" altLang="en-US" dirty="0"/>
              <a:t>Using the guiding principles or the Environmental Factors, groups will create a station activity using the homemade streamer (directions are on the next slide). First we all need to make a homemade streamer. The next slide has these instructions.</a:t>
            </a:r>
            <a:endParaRPr lang="en-US" altLang="en-US" i="1" dirty="0"/>
          </a:p>
          <a:p>
            <a:pPr>
              <a:spcBef>
                <a:spcPct val="0"/>
              </a:spcBef>
            </a:pPr>
            <a:endParaRPr lang="en-US" altLang="en-US" dirty="0"/>
          </a:p>
          <a:p>
            <a:pPr>
              <a:spcBef>
                <a:spcPct val="0"/>
              </a:spcBef>
            </a:pPr>
            <a:endParaRPr lang="en-US" alt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020D5B-66D1-47F7-A842-AFF8A78DB7A8}" type="slidenum">
              <a:rPr lang="en-US" altLang="en-US" smtClean="0">
                <a:cs typeface="Arial" panose="020B0604020202020204" pitchFamily="34" charset="0"/>
              </a:rPr>
              <a:pPr/>
              <a:t>61</a:t>
            </a:fld>
            <a:endParaRPr lang="en-US" altLang="en-US">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9267" name="Notes Placeholder 2"/>
          <p:cNvSpPr>
            <a:spLocks noGrp="1"/>
          </p:cNvSpPr>
          <p:nvPr>
            <p:ph type="body" idx="1"/>
          </p:nvPr>
        </p:nvSpPr>
        <p:spPr bwMode="auto">
          <a:xfrm>
            <a:off x="685800" y="4343400"/>
            <a:ext cx="5486400" cy="385890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b="1" dirty="0"/>
              <a:t>Activity 5: Homemade Streamer</a:t>
            </a:r>
          </a:p>
          <a:p>
            <a:pPr>
              <a:spcBef>
                <a:spcPct val="0"/>
              </a:spcBef>
            </a:pPr>
            <a:endParaRPr lang="en-US" altLang="en-US" b="1" dirty="0"/>
          </a:p>
          <a:p>
            <a:pPr>
              <a:spcBef>
                <a:spcPct val="0"/>
              </a:spcBef>
            </a:pPr>
            <a:r>
              <a:rPr lang="en-US" altLang="en-US" b="1" dirty="0"/>
              <a:t>Background Information:</a:t>
            </a:r>
          </a:p>
          <a:p>
            <a:pPr>
              <a:spcBef>
                <a:spcPct val="0"/>
              </a:spcBef>
            </a:pPr>
            <a:r>
              <a:rPr lang="en-US" altLang="en-US" dirty="0"/>
              <a:t>Items for the Make It Take It Time activity should be precut and pre-assembled prior to the training (this eliminates the need for bringing scissors and saves time). Each participant should have a stamper and a matching ribbon. Teachers/family members may want to apply a solution called Fray Block to the ends of the ribbon to prevent fraying (it is generally available at large retailers or fabric stores).</a:t>
            </a:r>
          </a:p>
          <a:p>
            <a:pPr>
              <a:spcBef>
                <a:spcPct val="0"/>
              </a:spcBef>
            </a:pPr>
            <a:endParaRPr lang="en-US" altLang="en-US" b="1" dirty="0"/>
          </a:p>
          <a:p>
            <a:pPr>
              <a:spcBef>
                <a:spcPct val="0"/>
              </a:spcBef>
            </a:pPr>
            <a:r>
              <a:rPr lang="en-US" altLang="en-US" b="1" dirty="0"/>
              <a:t>Presenter Remarks:</a:t>
            </a:r>
            <a:endParaRPr lang="en-US" altLang="en-US" i="1" dirty="0"/>
          </a:p>
          <a:p>
            <a:pPr>
              <a:spcBef>
                <a:spcPct val="0"/>
              </a:spcBef>
            </a:pPr>
            <a:r>
              <a:rPr lang="en-US" altLang="en-US" dirty="0"/>
              <a:t>Refer to </a:t>
            </a:r>
            <a:r>
              <a:rPr lang="en-US" altLang="en-US" b="0" dirty="0"/>
              <a:t>Handout 10: How to Make Homemade Streamer Directions and Info </a:t>
            </a:r>
            <a:r>
              <a:rPr lang="en-US" altLang="en-US" dirty="0"/>
              <a:t>for step-by-step directions so we can all make streamers now. Notice there is purchasing information as well; this handout may be duplicated and shared with families so this activity can be replicated at a family night.</a:t>
            </a:r>
          </a:p>
          <a:p>
            <a:pPr>
              <a:spcBef>
                <a:spcPct val="0"/>
              </a:spcBef>
            </a:pPr>
            <a:endParaRPr lang="en-US" altLang="en-US" dirty="0"/>
          </a:p>
          <a:p>
            <a:pPr>
              <a:spcBef>
                <a:spcPts val="0"/>
              </a:spcBef>
            </a:pPr>
            <a:r>
              <a:rPr lang="en-US" b="1" cap="all" dirty="0"/>
              <a:t>intent: </a:t>
            </a:r>
            <a:endParaRPr lang="en-US" dirty="0"/>
          </a:p>
          <a:p>
            <a:pPr>
              <a:spcBef>
                <a:spcPts val="0"/>
              </a:spcBef>
            </a:pPr>
            <a:r>
              <a:rPr lang="en-US" dirty="0"/>
              <a:t>This activity, the culminating activity for the Active Physical Play strand, is designed to engage cooperative planning among tables, utilizing a homemade prop (streamer) to create an age-appropriate station activity.</a:t>
            </a:r>
          </a:p>
          <a:p>
            <a:pPr>
              <a:spcBef>
                <a:spcPts val="0"/>
              </a:spcBef>
            </a:pPr>
            <a:r>
              <a:rPr lang="en-US" dirty="0"/>
              <a:t> </a:t>
            </a:r>
          </a:p>
          <a:p>
            <a:pPr>
              <a:spcBef>
                <a:spcPts val="0"/>
              </a:spcBef>
            </a:pPr>
            <a:r>
              <a:rPr lang="en-US" b="1" dirty="0"/>
              <a:t>OUTCOMES: </a:t>
            </a:r>
            <a:endParaRPr lang="en-US" dirty="0"/>
          </a:p>
          <a:p>
            <a:pPr marL="171450" lvl="0" indent="-171450">
              <a:spcBef>
                <a:spcPts val="0"/>
              </a:spcBef>
              <a:buFont typeface="Arial" panose="020B0604020202020204" pitchFamily="34" charset="0"/>
              <a:buChar char="•"/>
            </a:pPr>
            <a:r>
              <a:rPr lang="en-US" dirty="0"/>
              <a:t>Participants assemble a homemade streamer that can be used to increase physical activity and connect to content areas through active physical play.</a:t>
            </a:r>
          </a:p>
          <a:p>
            <a:pPr marL="171450" lvl="0" indent="-171450">
              <a:spcBef>
                <a:spcPts val="0"/>
              </a:spcBef>
              <a:buFont typeface="Arial" panose="020B0604020202020204" pitchFamily="34" charset="0"/>
              <a:buChar char="•"/>
            </a:pPr>
            <a:r>
              <a:rPr lang="en-US" dirty="0"/>
              <a:t>Participants are able to share ideas and directions with teachers, early childhood educators, and families to increase physical activity in young children.</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5’ satin ribbon, 1/participant </a:t>
            </a:r>
          </a:p>
          <a:p>
            <a:pPr marL="171450" lvl="0" indent="-171450">
              <a:spcBef>
                <a:spcPts val="0"/>
              </a:spcBef>
              <a:buFont typeface="Arial" panose="020B0604020202020204" pitchFamily="34" charset="0"/>
              <a:buChar char="•"/>
            </a:pPr>
            <a:r>
              <a:rPr lang="en-US" dirty="0"/>
              <a:t>Gripper stamps, 1/participant</a:t>
            </a:r>
          </a:p>
          <a:p>
            <a:pPr marL="171450" lvl="0" indent="-171450">
              <a:spcBef>
                <a:spcPts val="0"/>
              </a:spcBef>
              <a:buFont typeface="Arial" panose="020B0604020202020204" pitchFamily="34" charset="0"/>
              <a:buChar char="•"/>
            </a:pPr>
            <a:r>
              <a:rPr lang="en-US" dirty="0"/>
              <a:t>Scissors</a:t>
            </a:r>
          </a:p>
          <a:p>
            <a:pPr marL="171450" lvl="0" indent="-171450">
              <a:spcBef>
                <a:spcPts val="0"/>
              </a:spcBef>
              <a:buFont typeface="Arial" panose="020B0604020202020204" pitchFamily="34" charset="0"/>
              <a:buChar char="•"/>
            </a:pPr>
            <a:r>
              <a:rPr lang="en-US" dirty="0"/>
              <a:t>Sandwich bags, 1/participant</a:t>
            </a:r>
          </a:p>
          <a:p>
            <a:pPr>
              <a:spcBef>
                <a:spcPts val="0"/>
              </a:spcBef>
            </a:pPr>
            <a:r>
              <a:rPr lang="en-US" dirty="0"/>
              <a:t>                                                              </a:t>
            </a:r>
          </a:p>
          <a:p>
            <a:pPr>
              <a:spcBef>
                <a:spcPts val="0"/>
              </a:spcBef>
            </a:pPr>
            <a:r>
              <a:rPr lang="en-US" b="1" cap="all" dirty="0"/>
              <a:t>Time:</a:t>
            </a:r>
            <a:r>
              <a:rPr lang="en-US" dirty="0"/>
              <a:t> 3–5 minutes</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Prior to training, ribbon and gripper stamps need to be purchased (see the next page for ordering info or refer to Handout 10).</a:t>
            </a:r>
          </a:p>
          <a:p>
            <a:pPr marL="228600" lvl="0" indent="-228600">
              <a:spcBef>
                <a:spcPts val="0"/>
              </a:spcBef>
              <a:buFont typeface="+mj-lt"/>
              <a:buAutoNum type="arabicPeriod"/>
            </a:pPr>
            <a:r>
              <a:rPr lang="en-US" dirty="0"/>
              <a:t>Cut the ribbon into 5’ lengths.</a:t>
            </a:r>
          </a:p>
          <a:p>
            <a:pPr marL="228600" lvl="0" indent="-228600">
              <a:spcBef>
                <a:spcPts val="0"/>
              </a:spcBef>
              <a:buFont typeface="+mj-lt"/>
              <a:buAutoNum type="arabicPeriod"/>
            </a:pPr>
            <a:r>
              <a:rPr lang="en-US" dirty="0"/>
              <a:t>Place each ribbon and a gripper stamp of a matching color into a separate sandwich bag. The bags will be placed on tables at the beginning of the training.</a:t>
            </a:r>
          </a:p>
          <a:p>
            <a:pPr marL="228600" lvl="0" indent="-228600">
              <a:spcBef>
                <a:spcPts val="0"/>
              </a:spcBef>
              <a:buFont typeface="+mj-lt"/>
              <a:buAutoNum type="arabicPeriod"/>
            </a:pPr>
            <a:r>
              <a:rPr lang="en-US" dirty="0"/>
              <a:t>To make the streamers, wrap the ribbon to the gripper stamp and secure it with two or three knots. See Handout 10: How to Make Homemade Streamer Directions and Information for step-by-step directions.</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Substitute hair ties in lieu of gripper stamps.</a:t>
            </a:r>
          </a:p>
          <a:p>
            <a:pPr marL="171450" lvl="0" indent="-171450">
              <a:spcBef>
                <a:spcPts val="0"/>
              </a:spcBef>
              <a:buFont typeface="Arial" panose="020B0604020202020204" pitchFamily="34" charset="0"/>
              <a:buChar char="•"/>
            </a:pPr>
            <a:r>
              <a:rPr lang="en-US" dirty="0"/>
              <a:t>A variety of colored crepe paper may be used if the budget is restricted or if time is limited.</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r>
              <a:rPr lang="en-US" altLang="en-US" dirty="0"/>
              <a:t> </a:t>
            </a:r>
          </a:p>
          <a:p>
            <a:pPr>
              <a:spcBef>
                <a:spcPct val="0"/>
              </a:spcBef>
            </a:pPr>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98999C-5CCC-4180-82A6-EB89C19969D3}" type="slidenum">
              <a:rPr lang="en-US" altLang="en-US" smtClean="0">
                <a:cs typeface="Arial" panose="020B0604020202020204" pitchFamily="34" charset="0"/>
              </a:rPr>
              <a:pPr/>
              <a:t>62</a:t>
            </a:fld>
            <a:endParaRPr lang="en-US" altLang="en-US">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1315" name="Notes Placeholder 2"/>
          <p:cNvSpPr>
            <a:spLocks noGrp="1"/>
          </p:cNvSpPr>
          <p:nvPr>
            <p:ph type="body" idx="1"/>
          </p:nvPr>
        </p:nvSpPr>
        <p:spPr bwMode="auto">
          <a:xfrm>
            <a:off x="685800" y="4343400"/>
            <a:ext cx="5486400" cy="39680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6: Station Creation</a:t>
            </a:r>
          </a:p>
          <a:p>
            <a:pPr>
              <a:spcBef>
                <a:spcPts val="0"/>
              </a:spcBef>
              <a:spcAft>
                <a:spcPts val="0"/>
              </a:spcAft>
            </a:pPr>
            <a:endParaRPr lang="en-US" altLang="en-US" b="1" dirty="0"/>
          </a:p>
          <a:p>
            <a:pPr>
              <a:spcBef>
                <a:spcPts val="0"/>
              </a:spcBef>
              <a:spcAft>
                <a:spcPts val="0"/>
              </a:spcAft>
            </a:pPr>
            <a:r>
              <a:rPr lang="en-US" altLang="en-US" b="1" dirty="0"/>
              <a:t>Presenter Remarks:</a:t>
            </a:r>
          </a:p>
          <a:p>
            <a:pPr>
              <a:spcBef>
                <a:spcPts val="0"/>
              </a:spcBef>
              <a:spcAft>
                <a:spcPts val="0"/>
              </a:spcAft>
              <a:defRPr/>
            </a:pPr>
            <a:r>
              <a:rPr lang="en-US" altLang="en-US" sz="1200" dirty="0">
                <a:cs typeface="Arial" panose="020B0604020202020204" pitchFamily="34" charset="0"/>
              </a:rPr>
              <a:t>Here</a:t>
            </a:r>
            <a:r>
              <a:rPr lang="en-US" altLang="en-US" sz="1200" baseline="0" dirty="0">
                <a:cs typeface="Arial" panose="020B0604020202020204" pitchFamily="34" charset="0"/>
              </a:rPr>
              <a:t> is your task:</a:t>
            </a:r>
          </a:p>
          <a:p>
            <a:pPr marL="171450" indent="-171450">
              <a:spcBef>
                <a:spcPts val="0"/>
              </a:spcBef>
              <a:spcAft>
                <a:spcPts val="0"/>
              </a:spcAft>
              <a:buFont typeface="Arial" panose="020B0604020202020204" pitchFamily="34" charset="0"/>
              <a:buChar char="•"/>
              <a:defRPr/>
            </a:pPr>
            <a:r>
              <a:rPr lang="en-US" altLang="en-US" sz="1200" dirty="0">
                <a:cs typeface="Arial" panose="020B0604020202020204" pitchFamily="34" charset="0"/>
              </a:rPr>
              <a:t>Work in table teams using homemade streamers to thoughtfully design an adult-guided movement experience for a station that supports children’</a:t>
            </a:r>
            <a:r>
              <a:rPr lang="en-US" altLang="ja-JP" sz="1200" dirty="0">
                <a:cs typeface="Arial" panose="020B0604020202020204" pitchFamily="34" charset="0"/>
              </a:rPr>
              <a:t>s physical development illustrating Active Physical Play.</a:t>
            </a:r>
            <a:r>
              <a:rPr lang="en-US" altLang="ja-JP" sz="1200" i="1" dirty="0">
                <a:cs typeface="Arial" panose="020B0604020202020204" pitchFamily="34" charset="0"/>
              </a:rPr>
              <a:t> </a:t>
            </a:r>
            <a:r>
              <a:rPr lang="en-US" altLang="ja-JP" sz="1200" dirty="0">
                <a:cs typeface="Arial" panose="020B0604020202020204" pitchFamily="34" charset="0"/>
              </a:rPr>
              <a:t>(</a:t>
            </a:r>
            <a:r>
              <a:rPr lang="en-US" altLang="en-US" sz="1200" dirty="0">
                <a:cs typeface="Arial" panose="020B0604020202020204" pitchFamily="34" charset="0"/>
              </a:rPr>
              <a:t>5–7 minutes)</a:t>
            </a:r>
          </a:p>
          <a:p>
            <a:pPr marL="171450" indent="-171450">
              <a:spcBef>
                <a:spcPts val="0"/>
              </a:spcBef>
              <a:spcAft>
                <a:spcPts val="0"/>
              </a:spcAft>
              <a:buFont typeface="Arial" panose="020B0604020202020204" pitchFamily="34" charset="0"/>
              <a:buChar char="•"/>
              <a:defRPr/>
            </a:pPr>
            <a:r>
              <a:rPr lang="en-US" altLang="en-US" sz="1200" dirty="0">
                <a:cs typeface="Arial" panose="020B0604020202020204" pitchFamily="34" charset="0"/>
              </a:rPr>
              <a:t>Refer to the Preschool Learning Foundations (Vol. 2), the Preschool Curriculum Framework (Vol. 2), </a:t>
            </a:r>
            <a:r>
              <a:rPr lang="en-US" sz="1200" dirty="0"/>
              <a:t>Handout 5: Physical Development Domain Guiding Principles, Handout 6: Physical Development Foundations Map, </a:t>
            </a:r>
            <a:r>
              <a:rPr lang="en-US" sz="1200" dirty="0">
                <a:latin typeface="Arial" pitchFamily="34" charset="0"/>
                <a:cs typeface="Arial" pitchFamily="34" charset="0"/>
              </a:rPr>
              <a:t>Handout 8: Interactions and Strategies,</a:t>
            </a:r>
            <a:r>
              <a:rPr lang="en-US" sz="1200" dirty="0">
                <a:cs typeface="Arial" pitchFamily="34" charset="0"/>
              </a:rPr>
              <a:t> and the </a:t>
            </a:r>
            <a:r>
              <a:rPr lang="en-US" sz="1200" dirty="0"/>
              <a:t>Environmental Factors section on pages 136-137 of the Preschool Curriculum Framework (Vol. 2). </a:t>
            </a:r>
          </a:p>
          <a:p>
            <a:pPr marL="171450" indent="-171450">
              <a:spcBef>
                <a:spcPts val="0"/>
              </a:spcBef>
              <a:spcAft>
                <a:spcPts val="0"/>
              </a:spcAft>
              <a:buFont typeface="Arial" panose="020B0604020202020204" pitchFamily="34" charset="0"/>
              <a:buChar char="•"/>
              <a:defRPr/>
            </a:pPr>
            <a:r>
              <a:rPr lang="en-US" altLang="en-US" sz="1200" dirty="0">
                <a:cs typeface="Arial" panose="020B0604020202020204" pitchFamily="34" charset="0"/>
              </a:rPr>
              <a:t>Be prepared to share with the whole group. </a:t>
            </a:r>
            <a:endParaRPr lang="en-US" altLang="ja-JP" i="0" dirty="0"/>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r>
              <a:rPr lang="en-US" sz="1200" b="1" cap="all" dirty="0">
                <a:effectLst/>
                <a:latin typeface="Arial" panose="020B0604020202020204" pitchFamily="34" charset="0"/>
                <a:ea typeface="Times New Roman" panose="02020603050405020304" pitchFamily="18" charset="0"/>
                <a:cs typeface="Times New Roman" panose="02020603050405020304" pitchFamily="18" charset="0"/>
              </a:rPr>
              <a:t>intent: </a:t>
            </a:r>
            <a:endParaRPr lang="en-US" sz="1200" b="0" cap="none"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Participants transfer their knowledge of the Active Physical Play strand and </a:t>
            </a:r>
            <a:r>
              <a:rPr lang="en-US" sz="1200" dirty="0" err="1">
                <a:solidFill>
                  <a:srgbClr val="000000"/>
                </a:solidFill>
                <a:effectLst/>
                <a:latin typeface="Arial" panose="020B0604020202020204" pitchFamily="34" charset="0"/>
                <a:ea typeface="Times New Roman" panose="02020603050405020304" pitchFamily="18" charset="0"/>
                <a:cs typeface="Helvetica" pitchFamily="34" charset="0"/>
              </a:rPr>
              <a:t>substrands</a:t>
            </a: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 in which they apply guiding principles and/or environmental factors (Preschool Learning Foundations [Vol.</a:t>
            </a:r>
            <a:r>
              <a:rPr lang="en-US" sz="1200" baseline="0" dirty="0">
                <a:solidFill>
                  <a:srgbClr val="000000"/>
                </a:solidFill>
                <a:effectLst/>
                <a:latin typeface="Arial" panose="020B0604020202020204" pitchFamily="34" charset="0"/>
                <a:ea typeface="Times New Roman" panose="02020603050405020304" pitchFamily="18" charset="0"/>
                <a:cs typeface="Helvetica" pitchFamily="34" charset="0"/>
              </a:rPr>
              <a:t> 2] </a:t>
            </a: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and Preschool Curriculum Framework [Vol. 2]) into an age-appropriate, practical station activity to</a:t>
            </a:r>
            <a:r>
              <a:rPr lang="en-US" sz="1200" baseline="0" dirty="0">
                <a:solidFill>
                  <a:srgbClr val="000000"/>
                </a:solidFill>
                <a:effectLst/>
                <a:latin typeface="Arial" panose="020B0604020202020204" pitchFamily="34" charset="0"/>
                <a:ea typeface="Times New Roman" panose="02020603050405020304" pitchFamily="18" charset="0"/>
                <a:cs typeface="Helvetica" pitchFamily="34" charset="0"/>
              </a:rPr>
              <a:t> </a:t>
            </a: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share with the whole group as a culminating activity.</a:t>
            </a:r>
            <a:endParaRPr lang="en-US" sz="1200" dirty="0">
              <a:solidFill>
                <a:schemeClr val="tx1"/>
              </a:solidFill>
              <a:effectLst/>
              <a:latin typeface="Helvetica" pitchFamily="34" charset="0"/>
              <a:ea typeface="Times New Roman" panose="02020603050405020304" pitchFamily="18" charset="0"/>
              <a:cs typeface="Helvetica" pitchFamily="34" charset="0"/>
            </a:endParaRPr>
          </a:p>
          <a:p>
            <a:pPr marL="0" marR="0">
              <a:spcBef>
                <a:spcPts val="0"/>
              </a:spcBef>
              <a:spcAft>
                <a:spcPts val="0"/>
              </a:spcAft>
            </a:pPr>
            <a:endParaRPr lang="en-US" sz="1200" b="1" dirty="0">
              <a:solidFill>
                <a:schemeClr val="tx1"/>
              </a:solidFill>
              <a:effectLst/>
              <a:latin typeface="Helvetica" pitchFamily="34" charset="0"/>
              <a:ea typeface="Times New Roman" panose="02020603050405020304" pitchFamily="18" charset="0"/>
              <a:cs typeface="Helvetica"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Helvetica" pitchFamily="34" charset="0"/>
              </a:rPr>
              <a:t>OUTCOMES: </a:t>
            </a:r>
            <a:endParaRPr lang="en-US" sz="1200" b="0" dirty="0">
              <a:solidFill>
                <a:srgbClr val="000000"/>
              </a:solidFill>
              <a:effectLst/>
              <a:latin typeface="Helvetica" pitchFamily="34" charset="0"/>
              <a:ea typeface="Times New Roman" panose="02020603050405020304" pitchFamily="18" charset="0"/>
              <a:cs typeface="Helvetica" pitchFamily="34" charset="0"/>
            </a:endParaRPr>
          </a:p>
          <a:p>
            <a:pPr marL="171450" marR="0" indent="-171450">
              <a:spcBef>
                <a:spcPts val="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Participants use homemade streamers and Handout 5: Physical Development Domain Guiding Principles, and/or the Environmental Factors on the PowerPoint slides, to cooperatively create an age-appropriate station activity that will represent one, two, or all three </a:t>
            </a:r>
            <a:r>
              <a:rPr lang="en-US" sz="1200" dirty="0" err="1">
                <a:solidFill>
                  <a:srgbClr val="000000"/>
                </a:solidFill>
                <a:effectLst/>
                <a:latin typeface="Arial" panose="020B0604020202020204" pitchFamily="34" charset="0"/>
                <a:ea typeface="Times New Roman" panose="02020603050405020304" pitchFamily="18" charset="0"/>
                <a:cs typeface="Helvetica" pitchFamily="34" charset="0"/>
              </a:rPr>
              <a:t>substrands</a:t>
            </a: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 of Active Physical Play.</a:t>
            </a:r>
            <a:endParaRPr lang="en-US" sz="1200" dirty="0">
              <a:solidFill>
                <a:srgbClr val="000000"/>
              </a:solidFill>
              <a:effectLst/>
              <a:latin typeface="Helvetica" pitchFamily="34" charset="0"/>
              <a:ea typeface="Times New Roman" panose="02020603050405020304" pitchFamily="18" charset="0"/>
              <a:cs typeface="Helvetica" pitchFamily="34" charset="0"/>
            </a:endParaRPr>
          </a:p>
          <a:p>
            <a:pPr marL="171450" marR="0" indent="-171450">
              <a:spcBef>
                <a:spcPts val="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Times New Roman" panose="02020603050405020304" pitchFamily="18" charset="0"/>
                <a:cs typeface="Helvetica" pitchFamily="34" charset="0"/>
              </a:rPr>
              <a:t>Participants display a poster on chart paper with their station activity name and brief directions. </a:t>
            </a:r>
            <a:endParaRPr lang="en-US" sz="1200" dirty="0">
              <a:solidFill>
                <a:srgbClr val="000000"/>
              </a:solidFill>
              <a:effectLst/>
              <a:latin typeface="Helvetica" pitchFamily="34" charset="0"/>
              <a:ea typeface="Times New Roman" panose="02020603050405020304" pitchFamily="18" charset="0"/>
              <a:cs typeface="Helvetica" pitchFamily="34" charset="0"/>
            </a:endParaRPr>
          </a:p>
          <a:p>
            <a:pPr marL="0" marR="0" algn="l">
              <a:spcBef>
                <a:spcPts val="0"/>
              </a:spcBef>
              <a:spcAft>
                <a:spcPts val="0"/>
              </a:spcAft>
            </a:pPr>
            <a:endParaRPr lang="en-US" sz="1600" b="0" cap="none"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l">
              <a:spcBef>
                <a:spcPts val="0"/>
              </a:spcBef>
              <a:spcAft>
                <a:spcPts val="0"/>
              </a:spcAft>
            </a:pPr>
            <a:r>
              <a:rPr lang="en-US" sz="1200" b="1" cap="all" dirty="0">
                <a:effectLst/>
                <a:latin typeface="Arial" panose="020B0604020202020204" pitchFamily="34" charset="0"/>
                <a:ea typeface="Times New Roman" panose="02020603050405020304" pitchFamily="18" charset="0"/>
                <a:cs typeface="Times New Roman" panose="02020603050405020304" pitchFamily="18" charset="0"/>
              </a:rPr>
              <a:t>Materials Required: </a:t>
            </a:r>
            <a:endParaRPr lang="en-US" sz="1200" b="0" cap="none"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Preschool Learning Foundations</a:t>
            </a:r>
            <a:r>
              <a:rPr lang="en-US" sz="1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(PLF), Volume 2</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Preschool Curriculum Framework (PCF), Volume 2</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Handout 5: Physical Development Domain Guiding Principles </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Handout 6: Physical Development Foundations Map</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Handout 8: Interactions and Strategies</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Environmental Factors in</a:t>
            </a:r>
            <a:r>
              <a:rPr lang="en-US" sz="1200" baseline="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Preschool Curriculum Framework, Volume 2, pp. 136-137</a:t>
            </a: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indent="-171450" algn="l">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Chart paper and markers</a:t>
            </a:r>
            <a:endParaRPr lang="en-US" sz="1200" dirty="0">
              <a:effectLst/>
              <a:latin typeface="Times New Roman" panose="02020603050405020304" pitchFamily="18" charset="0"/>
              <a:ea typeface="Times New Roman" panose="02020603050405020304" pitchFamily="18" charset="0"/>
              <a:cs typeface="Arial" pitchFamily="34" charset="0"/>
            </a:endParaRPr>
          </a:p>
          <a:p>
            <a:pPr marL="0" marR="0" indent="0" algn="l">
              <a:spcBef>
                <a:spcPts val="0"/>
              </a:spcBef>
              <a:spcAft>
                <a:spcPts val="0"/>
              </a:spcAft>
              <a:buFont typeface="Arial" panose="020B0604020202020204" pitchFamily="34" charset="0"/>
              <a:buNone/>
            </a:pPr>
            <a:endParaRPr lang="en-US" sz="1200" b="1" cap="all" dirty="0">
              <a:effectLst/>
              <a:latin typeface="Times New Roman" panose="02020603050405020304" pitchFamily="18" charset="0"/>
              <a:ea typeface="Times" pitchFamily="18" charset="0"/>
              <a:cs typeface="Arial" pitchFamily="34" charset="0"/>
            </a:endParaRPr>
          </a:p>
          <a:p>
            <a:pPr marL="0" marR="0" indent="0" algn="l">
              <a:spcBef>
                <a:spcPts val="0"/>
              </a:spcBef>
              <a:spcAft>
                <a:spcPts val="0"/>
              </a:spcAft>
              <a:buFont typeface="Arial" panose="020B0604020202020204" pitchFamily="34" charset="0"/>
              <a:buNone/>
            </a:pPr>
            <a:r>
              <a:rPr lang="en-US" sz="1200" b="1" cap="all" dirty="0">
                <a:effectLst/>
                <a:latin typeface="Arial" panose="020B0604020202020204" pitchFamily="34" charset="0"/>
                <a:ea typeface="Times" pitchFamily="18" charset="0"/>
                <a:cs typeface="Times New Roman" panose="02020603050405020304" pitchFamily="18" charset="0"/>
              </a:rPr>
              <a:t>Time:</a:t>
            </a:r>
            <a:r>
              <a:rPr lang="en-US" sz="1200" dirty="0">
                <a:effectLst/>
                <a:latin typeface="Arial" panose="020B0604020202020204" pitchFamily="34" charset="0"/>
                <a:ea typeface="Times" pitchFamily="18" charset="0"/>
                <a:cs typeface="Times New Roman" panose="02020603050405020304" pitchFamily="18" charset="0"/>
              </a:rPr>
              <a:t> 5–7 minutes to create station activity and 1 minute per table to share out</a:t>
            </a:r>
            <a:endParaRPr lang="en-US" sz="1600" dirty="0">
              <a:effectLst/>
              <a:latin typeface="Times" pitchFamily="18" charset="0"/>
              <a:ea typeface="Times" pitchFamily="18" charset="0"/>
              <a:cs typeface="Times New Roman" panose="02020603050405020304" pitchFamily="18" charset="0"/>
            </a:endParaRPr>
          </a:p>
          <a:p>
            <a:pPr marL="0" marR="0" indent="0" algn="l">
              <a:spcBef>
                <a:spcPts val="0"/>
              </a:spcBef>
              <a:spcAft>
                <a:spcPts val="0"/>
              </a:spcAft>
              <a:buFont typeface="Arial" panose="020B0604020202020204" pitchFamily="34" charset="0"/>
              <a:buNone/>
            </a:pPr>
            <a:endParaRPr lang="en-US" sz="1600" b="1" cap="all" dirty="0">
              <a:effectLst/>
              <a:latin typeface="Times" pitchFamily="18" charset="0"/>
              <a:ea typeface="Times New Roman" panose="02020603050405020304" pitchFamily="18" charset="0"/>
              <a:cs typeface="Times New Roman" panose="02020603050405020304" pitchFamily="18" charset="0"/>
            </a:endParaRPr>
          </a:p>
          <a:p>
            <a:pPr marL="0" marR="0" indent="0" algn="l">
              <a:spcBef>
                <a:spcPts val="0"/>
              </a:spcBef>
              <a:spcAft>
                <a:spcPts val="0"/>
              </a:spcAft>
              <a:buFont typeface="Arial" panose="020B0604020202020204" pitchFamily="34" charset="0"/>
              <a:buNone/>
            </a:pPr>
            <a:r>
              <a:rPr lang="en-US" sz="1200" b="1" cap="all" dirty="0">
                <a:effectLst/>
                <a:latin typeface="Arial" panose="020B0604020202020204" pitchFamily="34" charset="0"/>
                <a:ea typeface="Times New Roman" panose="02020603050405020304" pitchFamily="18" charset="0"/>
                <a:cs typeface="Times New Roman" panose="02020603050405020304" pitchFamily="18" charset="0"/>
              </a:rPr>
              <a:t>Process: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presenting the Environmental Factors slides in the PowerPoint, have participants turn to Handout 5 and/or locate in the PLF and/or the PCF.</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Provide directions to the whole group. Have participants work cooperatively, by table, to design an age-appropriate station that uses the homemade streamer created in Activity Plan 5: Homemade Streamer.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Instruct each table to create a poster on chart paper, with the title of the station and brief directions, and display it on walls around room.</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Throughout the activity, visit tables to check on their designs. Encourage tables to integrate additional content areas into the station, and monitor whether too many tables have similar activities. See the following page for possible suggestions for activities, if needed.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OPTIONS:</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Participants can create station activities that include additional strands of the Physical Development domain.</a:t>
            </a:r>
          </a:p>
          <a:p>
            <a:pPr marR="0" lvl="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Arial" pitchFamily="34"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Depending on time, the stations may be shared one table at a time, or the participants may walk around the room and visit all of the posters.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r>
              <a:rPr lang="en-US" sz="1200" u="sng" dirty="0">
                <a:effectLst/>
                <a:latin typeface="Arial" panose="020B0604020202020204" pitchFamily="34" charset="0"/>
                <a:ea typeface="Times New Roman" panose="02020603050405020304" pitchFamily="18" charset="0"/>
                <a:cs typeface="Times New Roman" panose="02020603050405020304" pitchFamily="18" charset="0"/>
              </a:rPr>
              <a:t>Suggestions for Station Activities</a:t>
            </a:r>
            <a:endParaRPr lang="en-US" sz="1200" u="none"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endParaRPr lang="en-US" sz="1200" b="1" u="none"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Move the streamer in a sweeping motions:</a:t>
            </a:r>
            <a:endParaRPr lang="en-US" sz="1200" dirty="0">
              <a:effectLst/>
              <a:latin typeface="Times New Roman" panose="02020603050405020304" pitchFamily="18" charset="0"/>
              <a:ea typeface="Times New Roman" panose="02020603050405020304" pitchFamily="18" charset="0"/>
            </a:endParaRPr>
          </a:p>
          <a:p>
            <a:pPr marL="171450" marR="0" lvl="0" indent="-171450" eaLnBrk="0" fontAlgn="base" hangingPunct="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large motions—down below, in front, overhead (like a rainbow), and on the side.</a:t>
            </a:r>
            <a:endParaRPr lang="en-US" sz="1200" dirty="0">
              <a:effectLst/>
              <a:latin typeface="Times New Roman" panose="02020603050405020304" pitchFamily="18" charset="0"/>
              <a:ea typeface="Times New Roman" panose="02020603050405020304" pitchFamily="18" charset="0"/>
            </a:endParaRPr>
          </a:p>
          <a:p>
            <a:pPr marL="171450" marR="0" lvl="0" indent="-171450" eaLnBrk="0" fontAlgn="base" hangingPunct="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small motions—down below, in front, overhead, and on the side.</a:t>
            </a:r>
            <a:endParaRPr lang="en-US" sz="1200" dirty="0">
              <a:effectLst/>
              <a:latin typeface="Times New Roman" panose="02020603050405020304" pitchFamily="18" charset="0"/>
              <a:ea typeface="Times New Roman" panose="02020603050405020304" pitchFamily="18" charset="0"/>
            </a:endParaRPr>
          </a:p>
          <a:p>
            <a:pPr marL="171450" marR="0" lvl="0" indent="-171450" eaLnBrk="0" fontAlgn="base" hangingPunct="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Repeat using the non-dominant hand.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Make shapes with the streamer: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Move the streamer in air to draw different shapes (e.g., circles, squares, triangles).</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shapes in the front, to the side, and overhead.</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large shapes and small shapes.</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Repeat using the non-dominant hand.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Be a painter and paint a giant picture in the air; use the streamer like a paintbrush.</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Lay the streamer on the ground in various shapes (e.g., circle, square, triangle) and do the following:</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Trace the streamer with one hand, then trace it with the other hand.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the streamer shape with your body.</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the streamer shape smaller.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Point to shapes you see in the environment.</a:t>
            </a:r>
            <a:endParaRPr lang="en-US" sz="12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endParaRPr lang="en-US" sz="1200" b="1"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Times New Roman" panose="02020603050405020304" pitchFamily="18" charset="0"/>
              </a:rPr>
              <a:t>Make pathways (straight, curved, zigzag) in the air with the streamer:  </a:t>
            </a:r>
            <a:endParaRPr lang="en-US" sz="1200" b="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Make pathways horizontally and vertically.</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Repeat using the non-dominant hand.</a:t>
            </a:r>
            <a:endParaRPr lang="en-US" sz="12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endParaRPr lang="en-US" sz="1200" b="1"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Times New Roman" panose="02020603050405020304" pitchFamily="18" charset="0"/>
              </a:rPr>
              <a:t>Make letters or numbers with the streamer, individually or with a partner.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1"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Copy poster shapes with the streamer:  </a:t>
            </a:r>
            <a:endParaRPr lang="en-US" sz="1200" b="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Draw a different shape on each poster and place the posters around the area.</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Walk/march/gallop/etc. to a poster and make the poster shape in the air with the streamer five times, then go to the next poster.</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1"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Pretend to be butterflies that fly around the area and visit different flowers.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000" b="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Use movement combinations with the streamer and try to keep streamer moving:</a:t>
            </a: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Walk on a straight pathway.</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Side-slide and make up-and-down sweeping movements to the front.</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March and make zigzags to the side.</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Gallop at a low level and sweep the floor.</a:t>
            </a:r>
            <a:endParaRPr lang="en-US" sz="1200" dirty="0">
              <a:effectLst/>
              <a:latin typeface="Times New Roman" panose="02020603050405020304" pitchFamily="18" charset="0"/>
              <a:ea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Skip while circling the streamer overhead.</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 typeface="Arial" panose="020B0604020202020204" pitchFamily="34" charset="0"/>
              <a:buNone/>
            </a:pPr>
            <a:endParaRPr lang="en-US" sz="12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Times New Roman" panose="02020603050405020304" pitchFamily="18" charset="0"/>
              </a:rPr>
              <a:t>Play with a partner:</a:t>
            </a:r>
            <a:r>
              <a:rPr lang="en-US" sz="12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Give each child a streamer.</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Pair the children up; put one in front as the leader.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Turn music on and have partners move the same as the leader.</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Turn the music off after 20 seconds and have everyone turn around—now there is a new leader.</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Turn the music on again and repeat.</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Begin moving slowly at first and gradually add speed at an appropriate pace for the group.</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b="0" dirty="0">
              <a:effectLst/>
              <a:latin typeface="Times New Roman" panose="02020603050405020304" pitchFamily="18" charset="0"/>
              <a:ea typeface="Times New Roman" panose="02020603050405020304" pitchFamily="18" charset="0"/>
              <a:cs typeface="Arial"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Follow the leader (indoors or outdoors):</a:t>
            </a:r>
            <a:endParaRPr lang="en-US" sz="1200" b="0" dirty="0">
              <a:solidFill>
                <a:schemeClr val="tx1"/>
              </a:solidFill>
              <a:effectLst/>
              <a:latin typeface="Times New Roman" panose="02020603050405020304" pitchFamily="18" charset="0"/>
              <a:ea typeface="Times New Roman" panose="02020603050405020304" pitchFamily="18" charset="0"/>
              <a:cs typeface="Arial"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Line the children up and give each a steamer.</a:t>
            </a: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Have children march around the area—all moving the streamer simultaneously. </a:t>
            </a:r>
            <a:endParaRPr lang="en-US" sz="1200" dirty="0">
              <a:effectLst/>
              <a:latin typeface="Times New Roman" panose="02020603050405020304" pitchFamily="18" charset="0"/>
              <a:ea typeface="Times New Roman" panose="02020603050405020304" pitchFamily="18" charset="0"/>
            </a:endParaRPr>
          </a:p>
          <a:p>
            <a:pPr>
              <a:spcBef>
                <a:spcPts val="0"/>
              </a:spcBef>
              <a:spcAft>
                <a:spcPts val="0"/>
              </a:spcAft>
            </a:pPr>
            <a:endParaRPr lang="en-US" altLang="en-US" dirty="0">
              <a:solidFill>
                <a:srgbClr val="953735"/>
              </a:solidFill>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7E770DC-8829-49AA-8670-934265D5F9F0}" type="slidenum">
              <a:rPr lang="en-US" altLang="en-US" smtClean="0">
                <a:cs typeface="Arial" panose="020B0604020202020204" pitchFamily="34" charset="0"/>
              </a:rPr>
              <a:pPr/>
              <a:t>63</a:t>
            </a:fld>
            <a:endParaRPr lang="en-US" altLang="en-US">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b="0" dirty="0"/>
              <a:t>Now </a:t>
            </a:r>
            <a:r>
              <a:rPr lang="en-US" altLang="en-US" sz="1200" b="0" dirty="0">
                <a:cs typeface="Arial" panose="020B0604020202020204" pitchFamily="34" charset="0"/>
              </a:rPr>
              <a:t>let’s see what everyone created!</a:t>
            </a:r>
          </a:p>
          <a:p>
            <a:pPr algn="ctr">
              <a:defRPr/>
            </a:pPr>
            <a:endParaRPr lang="en-US" sz="1200" dirty="0"/>
          </a:p>
          <a:p>
            <a:pPr>
              <a:spcBef>
                <a:spcPct val="0"/>
              </a:spcBef>
            </a:pPr>
            <a:r>
              <a:rPr lang="en-US" altLang="en-US" i="0" dirty="0"/>
              <a:t>(Depending on time, allow each group a brief amount of time to share their ideas.  Highlight specific strategies mentioned in the training.</a:t>
            </a:r>
            <a:r>
              <a:rPr lang="en-US" altLang="en-US" i="0" baseline="0" dirty="0"/>
              <a:t> </a:t>
            </a:r>
            <a:r>
              <a:rPr lang="en-US" altLang="en-US" i="0" dirty="0"/>
              <a:t>If groups did not make connections to other domains in the Preschool Learning Foundations, point out what you see to illustrate how physical activity can impact all domains of learning.)</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2278F7-1C93-4B2C-ACF9-91119E9BEC33}" type="slidenum">
              <a:rPr lang="en-US" altLang="en-US" smtClean="0">
                <a:cs typeface="Arial" panose="020B0604020202020204" pitchFamily="34" charset="0"/>
              </a:rPr>
              <a:pPr/>
              <a:t>64</a:t>
            </a:fld>
            <a:endParaRPr lang="en-US" altLang="en-US">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b="0" dirty="0"/>
              <a:t>Let’s plan to include the </a:t>
            </a:r>
            <a:r>
              <a:rPr lang="en-US" altLang="en-US" b="0" baseline="0" dirty="0"/>
              <a:t>strategies we have read, discussed, and experienced today into our classrooms.</a:t>
            </a:r>
          </a:p>
          <a:p>
            <a:pPr>
              <a:spcBef>
                <a:spcPct val="0"/>
              </a:spcBef>
            </a:pPr>
            <a:endParaRPr lang="en-US" altLang="en-US" b="0" dirty="0"/>
          </a:p>
          <a:p>
            <a:pPr>
              <a:spcBef>
                <a:spcPct val="0"/>
              </a:spcBef>
            </a:pPr>
            <a:r>
              <a:rPr lang="en-US" altLang="en-US" i="0" dirty="0"/>
              <a:t>(Provide time for the participants to write notes on </a:t>
            </a:r>
            <a:r>
              <a:rPr lang="en-US" altLang="en-US" b="0" i="0" dirty="0"/>
              <a:t>Handout 11: Physical Development Active Physical Play Action Steps, </a:t>
            </a:r>
            <a:r>
              <a:rPr lang="en-US" altLang="en-US" i="0" dirty="0"/>
              <a:t>and, if time allows, share action items with an elbow partner.)</a:t>
            </a:r>
          </a:p>
          <a:p>
            <a:pPr>
              <a:spcBef>
                <a:spcPct val="0"/>
              </a:spcBef>
            </a:pPr>
            <a:endParaRPr lang="en-US" altLang="en-US" dirty="0"/>
          </a:p>
          <a:p>
            <a:pPr>
              <a:spcBef>
                <a:spcPct val="0"/>
              </a:spcBef>
            </a:pPr>
            <a:r>
              <a:rPr lang="en-US" altLang="en-US" b="1" dirty="0"/>
              <a:t>Optional:</a:t>
            </a:r>
          </a:p>
          <a:p>
            <a:pPr>
              <a:spcBef>
                <a:spcPct val="0"/>
              </a:spcBef>
            </a:pPr>
            <a:r>
              <a:rPr lang="en-US" altLang="en-US" i="0" dirty="0"/>
              <a:t>The trainer may wish to have participants complete the </a:t>
            </a:r>
            <a:r>
              <a:rPr lang="en-US" altLang="en-US" b="0" i="0" dirty="0"/>
              <a:t>optional Handout 12: Physical Development Active Physical Play Strategies Worksheets.</a:t>
            </a:r>
          </a:p>
          <a:p>
            <a:pPr>
              <a:spcBef>
                <a:spcPct val="0"/>
              </a:spcBef>
            </a:pPr>
            <a:endParaRPr lang="en-US" altLang="en-US" dirty="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938AC4-EF89-41A7-BA21-BEE95D04DD20}" type="slidenum">
              <a:rPr lang="en-US" altLang="en-US" smtClean="0">
                <a:cs typeface="Arial" panose="020B0604020202020204" pitchFamily="34" charset="0"/>
              </a:rPr>
              <a:pPr/>
              <a:t>65</a:t>
            </a:fld>
            <a:endParaRPr lang="en-US" altLang="en-US">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Presenter Remarks:</a:t>
            </a:r>
          </a:p>
          <a:p>
            <a:pPr>
              <a:spcBef>
                <a:spcPct val="0"/>
              </a:spcBef>
            </a:pPr>
            <a:r>
              <a:rPr lang="en-US" altLang="en-US" i="0" dirty="0"/>
              <a:t>Thank you for your active participation and engagement during this training!</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A94B36A-BE2C-435D-B6F0-259BFD50505B}" type="slidenum">
              <a:rPr lang="en-US" altLang="en-US" smtClean="0">
                <a:cs typeface="Arial" panose="020B0604020202020204" pitchFamily="34" charset="0"/>
              </a:rPr>
              <a:pPr/>
              <a:t>66</a:t>
            </a:fld>
            <a:endParaRPr lang="en-US" altLang="en-US">
              <a:cs typeface="Arial" panose="020B0604020202020204" pitchFamily="34" charset="0"/>
            </a:endParaRPr>
          </a:p>
        </p:txBody>
      </p:sp>
    </p:spTree>
    <p:extLst>
      <p:ext uri="{BB962C8B-B14F-4D97-AF65-F5344CB8AC3E}">
        <p14:creationId xmlns:p14="http://schemas.microsoft.com/office/powerpoint/2010/main" val="34457521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67</a:t>
            </a:fld>
            <a:endParaRPr lang="en-US"/>
          </a:p>
        </p:txBody>
      </p:sp>
    </p:spTree>
    <p:extLst>
      <p:ext uri="{BB962C8B-B14F-4D97-AF65-F5344CB8AC3E}">
        <p14:creationId xmlns:p14="http://schemas.microsoft.com/office/powerpoint/2010/main" val="251089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xfrm>
            <a:off x="674688" y="4365625"/>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a:t>
            </a:r>
          </a:p>
          <a:p>
            <a:pPr eaLnBrk="1" hangingPunct="1">
              <a:spcBef>
                <a:spcPct val="0"/>
              </a:spcBef>
            </a:pPr>
            <a:r>
              <a:rPr lang="en-US" altLang="en-US" dirty="0">
                <a:solidFill>
                  <a:srgbClr val="000000"/>
                </a:solidFill>
              </a:rPr>
              <a:t>The Preschool Learning Foundations describe what children should be able to </a:t>
            </a:r>
            <a:r>
              <a:rPr lang="en-US" altLang="en-US" dirty="0"/>
              <a:t>do at around 48 (4 years old) and 60 months (5 years old).</a:t>
            </a:r>
          </a:p>
          <a:p>
            <a:pPr eaLnBrk="1" hangingPunct="1">
              <a:spcBef>
                <a:spcPct val="0"/>
              </a:spcBef>
            </a:pPr>
            <a:endParaRPr lang="en-US" altLang="en-US" dirty="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altLang="en-US" dirty="0">
                <a:latin typeface="Arial" charset="0"/>
                <a:ea typeface="Arial" charset="0"/>
                <a:cs typeface="Arial" charset="0"/>
              </a:rPr>
              <a:t>The Preschool</a:t>
            </a:r>
            <a:r>
              <a:rPr lang="en-US" altLang="en-US" baseline="0" dirty="0">
                <a:latin typeface="Arial" charset="0"/>
                <a:ea typeface="Arial" charset="0"/>
                <a:cs typeface="Arial" charset="0"/>
              </a:rPr>
              <a:t> Learning Foundations </a:t>
            </a:r>
            <a:r>
              <a:rPr lang="en-US" altLang="ja-JP" baseline="0" dirty="0">
                <a:latin typeface="Arial" charset="0"/>
                <a:ea typeface="Arial" charset="0"/>
                <a:cs typeface="Arial" charset="0"/>
              </a:rPr>
              <a:t>describe the knowledge </a:t>
            </a:r>
            <a:r>
              <a:rPr lang="en-US" altLang="en-US" dirty="0">
                <a:latin typeface="Arial" charset="0"/>
                <a:ea typeface="Arial" charset="0"/>
                <a:cs typeface="Arial" charset="0"/>
              </a:rPr>
              <a:t>and skills that young children typically develop when provided with developmentally, culturally, and linguistically appropriate learning experiences.</a:t>
            </a:r>
            <a:endParaRPr lang="en-US" altLang="en-US" dirty="0"/>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F434790-408E-4A41-B575-488719E147AE}"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95928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2" name="Notes Placeholder 2"/>
          <p:cNvSpPr>
            <a:spLocks noGrp="1"/>
          </p:cNvSpPr>
          <p:nvPr>
            <p:ph type="body" idx="1"/>
          </p:nvPr>
        </p:nvSpPr>
        <p:spPr bwMode="auto">
          <a:xfrm>
            <a:off x="674688" y="4365625"/>
            <a:ext cx="5486400" cy="455630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defRPr/>
            </a:pPr>
            <a:r>
              <a:rPr lang="en-US" b="1" dirty="0">
                <a:solidFill>
                  <a:prstClr val="black"/>
                </a:solidFill>
                <a:ea typeface="ＭＳ Ｐゴシック" pitchFamily="34" charset="-128"/>
              </a:rPr>
              <a:t>Presenter Remarks: </a:t>
            </a:r>
          </a:p>
          <a:p>
            <a:pPr>
              <a:spcBef>
                <a:spcPts val="0"/>
              </a:spcBef>
              <a:buFontTx/>
              <a:buNone/>
            </a:pPr>
            <a:r>
              <a:rPr lang="en-US" dirty="0"/>
              <a:t>The foundations also assume that children have access to appropriate support in high quality programs that include the following aspects:</a:t>
            </a:r>
            <a:r>
              <a:rPr lang="en-US" baseline="0" dirty="0"/>
              <a:t> </a:t>
            </a:r>
          </a:p>
          <a:p>
            <a:pPr marL="171450" indent="-171450">
              <a:spcBef>
                <a:spcPts val="0"/>
              </a:spcBef>
              <a:buFont typeface="Arial" panose="020B0604020202020204" pitchFamily="34" charset="0"/>
              <a:buChar char="•"/>
            </a:pPr>
            <a:r>
              <a:rPr 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pPr>
            <a:r>
              <a:rPr lang="en-US" dirty="0"/>
              <a:t>Clearly defined learning centers where materials are rotated</a:t>
            </a:r>
          </a:p>
          <a:p>
            <a:pPr marL="171450" indent="-171450" eaLnBrk="1" hangingPunct="1">
              <a:spcBef>
                <a:spcPts val="0"/>
              </a:spcBef>
              <a:buFont typeface="Arial" panose="020B0604020202020204" pitchFamily="34" charset="0"/>
              <a:buChar char="•"/>
            </a:pPr>
            <a:r>
              <a:rPr lang="en-US" dirty="0"/>
              <a:t>Purposeful teaching to help children gain knowledge and skills</a:t>
            </a:r>
          </a:p>
          <a:p>
            <a:pPr marL="171450" indent="-171450" eaLnBrk="1" hangingPunct="1">
              <a:spcBef>
                <a:spcPts val="0"/>
              </a:spcBef>
              <a:buFont typeface="Arial" panose="020B0604020202020204" pitchFamily="34" charset="0"/>
              <a:buChar char="•"/>
            </a:pPr>
            <a:r>
              <a:rPr 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pPr>
            <a:r>
              <a:rPr 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pPr>
            <a:r>
              <a:rPr lang="en-US" dirty="0"/>
              <a:t>Accommodations and adaptations for children with disabilities and additional support when needed</a:t>
            </a:r>
          </a:p>
          <a:p>
            <a:pPr eaLnBrk="1" hangingPunct="1">
              <a:spcBef>
                <a:spcPts val="0"/>
              </a:spcBef>
              <a:defRPr/>
            </a:pPr>
            <a:endParaRPr lang="en-US" dirty="0">
              <a:solidFill>
                <a:prstClr val="black"/>
              </a:solidFill>
              <a:ea typeface="ＭＳ Ｐゴシック" pitchFamily="34" charset="-128"/>
            </a:endParaRPr>
          </a:p>
          <a:p>
            <a:pPr eaLnBrk="1" hangingPunct="1">
              <a:spcBef>
                <a:spcPts val="0"/>
              </a:spcBef>
              <a:defRPr/>
            </a:pPr>
            <a:r>
              <a:rPr lang="en-US" dirty="0">
                <a:solidFill>
                  <a:prstClr val="black"/>
                </a:solidFill>
                <a:ea typeface="ＭＳ Ｐゴシック" pitchFamily="34" charset="-128"/>
              </a:rPr>
              <a:t>Let’s take a closer look at one of the foundations as an example. Open the Preschool Learning Foundations and find a page where the age levels appear; this is an example of a foundation page. </a:t>
            </a:r>
          </a:p>
          <a:p>
            <a:pPr eaLnBrk="1" hangingPunct="1">
              <a:spcBef>
                <a:spcPts val="0"/>
              </a:spcBef>
              <a:defRPr/>
            </a:pPr>
            <a:endParaRPr lang="en-US" i="1" dirty="0">
              <a:solidFill>
                <a:prstClr val="black"/>
              </a:solidFill>
              <a:ea typeface="ＭＳ Ｐゴシック" pitchFamily="34" charset="-128"/>
            </a:endParaRPr>
          </a:p>
          <a:p>
            <a:pPr eaLnBrk="1" hangingPunct="1">
              <a:spcBef>
                <a:spcPts val="0"/>
              </a:spcBef>
              <a:defRPr/>
            </a:pPr>
            <a:r>
              <a:rPr lang="en-US" i="0" dirty="0">
                <a:solidFill>
                  <a:prstClr val="black"/>
                </a:solidFill>
                <a:ea typeface="ＭＳ Ｐゴシック" pitchFamily="34" charset="-128"/>
              </a:rPr>
              <a:t>(If participants need guidance direct them to pages 55-57 in the Preschool Learning Foundations; </a:t>
            </a:r>
            <a:r>
              <a:rPr lang="en-US" i="0" baseline="0" dirty="0">
                <a:solidFill>
                  <a:prstClr val="black"/>
                </a:solidFill>
                <a:ea typeface="ＭＳ Ｐゴシック" pitchFamily="34" charset="-128"/>
              </a:rPr>
              <a:t>if there are not enough copies of the book direct participants to Handout 1: </a:t>
            </a:r>
            <a:r>
              <a:rPr lang="en-US" altLang="ja-JP" i="0" baseline="0" dirty="0"/>
              <a:t>Active Physical Play </a:t>
            </a:r>
            <a:r>
              <a:rPr lang="en-US" altLang="ja-JP" i="0" baseline="0" dirty="0" err="1"/>
              <a:t>Substrands</a:t>
            </a:r>
            <a:r>
              <a:rPr lang="en-US" altLang="ja-JP" i="0" baseline="0" dirty="0"/>
              <a:t>.)</a:t>
            </a:r>
            <a:endParaRPr lang="en-US" i="0" dirty="0">
              <a:solidFill>
                <a:prstClr val="black"/>
              </a:solidFill>
              <a:ea typeface="ＭＳ Ｐゴシック" pitchFamily="34" charset="-128"/>
            </a:endParaRPr>
          </a:p>
          <a:p>
            <a:pPr eaLnBrk="1" hangingPunct="1">
              <a:spcBef>
                <a:spcPts val="0"/>
              </a:spcBef>
              <a:defRPr/>
            </a:pPr>
            <a:endParaRPr lang="en-US" dirty="0">
              <a:solidFill>
                <a:prstClr val="black"/>
              </a:solidFill>
              <a:ea typeface="ＭＳ Ｐゴシック" pitchFamily="34" charset="-128"/>
            </a:endParaRPr>
          </a:p>
          <a:p>
            <a:pPr eaLnBrk="1" hangingPunct="1">
              <a:spcBef>
                <a:spcPts val="0"/>
              </a:spcBef>
              <a:defRPr/>
            </a:pPr>
            <a:r>
              <a:rPr lang="en-US" dirty="0">
                <a:solidFill>
                  <a:prstClr val="black"/>
                </a:solidFill>
                <a:ea typeface="ＭＳ Ｐゴシック" pitchFamily="34" charset="-128"/>
              </a:rPr>
              <a:t>Look across the page at the developmental progression at around 48 months; notice the changes at 60 months of age. </a:t>
            </a:r>
          </a:p>
          <a:p>
            <a:pPr eaLnBrk="1" hangingPunct="1">
              <a:spcBef>
                <a:spcPts val="0"/>
              </a:spcBef>
              <a:defRPr/>
            </a:pPr>
            <a:endParaRPr lang="en-US" dirty="0">
              <a:solidFill>
                <a:prstClr val="black"/>
              </a:solidFill>
              <a:ea typeface="ＭＳ Ｐゴシック" pitchFamily="34" charset="-128"/>
            </a:endParaRPr>
          </a:p>
          <a:p>
            <a:pPr eaLnBrk="1" hangingPunct="1">
              <a:spcBef>
                <a:spcPts val="0"/>
              </a:spcBef>
              <a:defRPr/>
            </a:pPr>
            <a:r>
              <a:rPr lang="en-US" i="0" dirty="0">
                <a:solidFill>
                  <a:prstClr val="black"/>
                </a:solidFill>
                <a:ea typeface="ＭＳ Ｐゴシック" pitchFamily="34" charset="-128"/>
              </a:rPr>
              <a:t>(Solicit a few participants to read what they see.</a:t>
            </a:r>
            <a:r>
              <a:rPr lang="en-US" i="0" baseline="0" dirty="0">
                <a:solidFill>
                  <a:prstClr val="black"/>
                </a:solidFill>
                <a:ea typeface="ＭＳ Ｐゴシック" pitchFamily="34" charset="-128"/>
              </a:rPr>
              <a:t> </a:t>
            </a:r>
            <a:r>
              <a:rPr lang="en-US" i="0" dirty="0">
                <a:solidFill>
                  <a:prstClr val="black"/>
                </a:solidFill>
                <a:ea typeface="ＭＳ Ｐゴシック" pitchFamily="34" charset="-128"/>
              </a:rPr>
              <a:t>Summarize the exploration with the following key note.) </a:t>
            </a:r>
          </a:p>
          <a:p>
            <a:pPr>
              <a:spcBef>
                <a:spcPts val="0"/>
              </a:spcBef>
              <a:defRPr/>
            </a:pPr>
            <a:endParaRPr lang="en-US" dirty="0">
              <a:solidFill>
                <a:prstClr val="black"/>
              </a:solidFill>
              <a:ea typeface="ＭＳ Ｐゴシック" pitchFamily="34" charset="-128"/>
            </a:endParaRPr>
          </a:p>
          <a:p>
            <a:pPr>
              <a:spcBef>
                <a:spcPts val="0"/>
              </a:spcBef>
              <a:defRPr/>
            </a:pPr>
            <a:r>
              <a:rPr lang="en-US" dirty="0">
                <a:solidFill>
                  <a:prstClr val="black"/>
                </a:solidFill>
                <a:ea typeface="ＭＳ Ｐゴシック" pitchFamily="34" charset="-128"/>
              </a:rPr>
              <a:t>Because children develop at different rates, the foundations were designed with the understanding that certain stages of development will occur at different times for all students. You will notice “at around” in the description. It is important to remember this variability occurs.</a:t>
            </a:r>
          </a:p>
          <a:p>
            <a:pPr eaLnBrk="1" hangingPunct="1">
              <a:spcBef>
                <a:spcPts val="0"/>
              </a:spcBef>
              <a:buFontTx/>
              <a:buChar char="•"/>
              <a:defRPr/>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FCBE50-6FD9-41A8-9444-2410E8CDDE47}" type="slidenum">
              <a:rPr lang="en-US" altLang="en-US" smtClean="0">
                <a:latin typeface="Calibri" panose="020F0502020204030204" pitchFamily="34" charset="0"/>
                <a:cs typeface="Arial" panose="020B0604020202020204" pitchFamily="34" charset="0"/>
              </a:rPr>
              <a:pPr/>
              <a:t>8</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448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6"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lvl="2">
              <a:spcBef>
                <a:spcPct val="0"/>
              </a:spcBef>
            </a:pPr>
            <a:r>
              <a:rPr lang="en-US" altLang="en-US" b="1" dirty="0"/>
              <a:t>Presenter Remarks:  </a:t>
            </a:r>
          </a:p>
          <a:p>
            <a:pPr marL="0" lvl="2">
              <a:spcBef>
                <a:spcPct val="0"/>
              </a:spcBef>
            </a:pPr>
            <a:r>
              <a:rPr lang="en-US" altLang="en-US" dirty="0"/>
              <a:t>In recognition that children follow </a:t>
            </a:r>
            <a:r>
              <a:rPr lang="en-US" altLang="en-US" b="0" dirty="0"/>
              <a:t>different pathways to learning, Universal Design for Learning (UDL) is</a:t>
            </a:r>
            <a:r>
              <a:rPr lang="en-US" altLang="en-US" b="0" baseline="0" dirty="0"/>
              <a:t> incorporated into</a:t>
            </a:r>
            <a:r>
              <a:rPr lang="en-US" altLang="en-US" b="0" dirty="0"/>
              <a:t> the Preschool Learning Foundations.</a:t>
            </a:r>
            <a:r>
              <a:rPr lang="en-US" altLang="en-US" b="0" baseline="0" dirty="0"/>
              <a:t> </a:t>
            </a:r>
            <a:r>
              <a:rPr lang="en-US" altLang="en-US" b="0" dirty="0"/>
              <a:t>Active play incorporates UDL naturally</a:t>
            </a:r>
            <a:r>
              <a:rPr lang="en-US" altLang="en-US" dirty="0"/>
              <a:t>.</a:t>
            </a:r>
          </a:p>
          <a:p>
            <a:pPr marL="0" lvl="2">
              <a:spcBef>
                <a:spcPct val="0"/>
              </a:spcBef>
            </a:pPr>
            <a:endParaRPr lang="en-US" altLang="en-US" dirty="0"/>
          </a:p>
          <a:p>
            <a:pPr marL="0" lvl="2">
              <a:spcBef>
                <a:spcPct val="0"/>
              </a:spcBef>
            </a:pPr>
            <a:r>
              <a:rPr lang="en-US" altLang="en-US" dirty="0"/>
              <a:t>This “jump” example is a wonderful illustration of </a:t>
            </a:r>
            <a:r>
              <a:rPr lang="en-US" altLang="en-US" b="0" dirty="0"/>
              <a:t>UDL</a:t>
            </a:r>
            <a:r>
              <a:rPr lang="en-US" altLang="en-US" dirty="0"/>
              <a:t>. When you look at the word “jump” and nothing else, you are only viewing letters that represent the word jump, and therefore only engaging two learning styles—visually (by reading the word)</a:t>
            </a:r>
            <a:r>
              <a:rPr lang="en-US" altLang="en-US" baseline="0" dirty="0"/>
              <a:t> </a:t>
            </a:r>
            <a:r>
              <a:rPr lang="en-US" altLang="en-US" dirty="0"/>
              <a:t>and verbally (by hearing it). </a:t>
            </a:r>
          </a:p>
          <a:p>
            <a:pPr marL="0" lvl="2">
              <a:spcBef>
                <a:spcPct val="0"/>
              </a:spcBef>
            </a:pPr>
            <a:endParaRPr lang="en-US" altLang="en-US" dirty="0"/>
          </a:p>
          <a:p>
            <a:pPr marL="0" lvl="2">
              <a:spcBef>
                <a:spcPct val="0"/>
              </a:spcBef>
            </a:pPr>
            <a:r>
              <a:rPr lang="en-US" altLang="en-US" dirty="0"/>
              <a:t>When you experience jumping with a jump rope or jumping for joy due to a past experience, you engage multiple senses—which helps in the learning process.</a:t>
            </a:r>
          </a:p>
          <a:p>
            <a:pPr marL="0" lvl="2">
              <a:spcBef>
                <a:spcPct val="0"/>
              </a:spcBef>
            </a:pPr>
            <a:endParaRPr lang="en-US" altLang="en-US" dirty="0"/>
          </a:p>
          <a:p>
            <a:pPr marL="0" lvl="2">
              <a:spcBef>
                <a:spcPct val="0"/>
              </a:spcBef>
            </a:pPr>
            <a:r>
              <a:rPr lang="en-US" altLang="en-US" dirty="0"/>
              <a:t>Take a moment to read the rest of the bullets on the slide.</a:t>
            </a:r>
            <a:r>
              <a:rPr lang="en-US" altLang="en-US" baseline="0" dirty="0"/>
              <a:t> </a:t>
            </a:r>
            <a:r>
              <a:rPr lang="en-US" altLang="en-US" dirty="0"/>
              <a:t> This list represents</a:t>
            </a:r>
            <a:r>
              <a:rPr lang="en-US" altLang="en-US" baseline="0" dirty="0"/>
              <a:t> a variety of ways the action of jump may be represented, experienced and expressed. </a:t>
            </a:r>
            <a:endParaRPr lang="en-US" altLang="en-US" dirty="0"/>
          </a:p>
          <a:p>
            <a:pPr marL="0" lvl="2">
              <a:spcBef>
                <a:spcPct val="0"/>
              </a:spcBef>
            </a:pPr>
            <a:endParaRPr lang="en-US" altLang="en-US" dirty="0"/>
          </a:p>
          <a:p>
            <a:pPr marL="0" lvl="2">
              <a:spcBef>
                <a:spcPct val="0"/>
              </a:spcBef>
            </a:pPr>
            <a:r>
              <a:rPr lang="en-US" altLang="en-US" dirty="0"/>
              <a:t>English</a:t>
            </a:r>
            <a:r>
              <a:rPr lang="en-US" altLang="en-US" baseline="0" dirty="0"/>
              <a:t>-language </a:t>
            </a:r>
            <a:r>
              <a:rPr lang="en-US" altLang="en-US" dirty="0"/>
              <a:t>learners may not recognize the word in English, but may be familiar with the meaning of jump. Physically experiencing and learning new vocabulary through active physical play benefits everyone, especially English learners. </a:t>
            </a:r>
          </a:p>
          <a:p>
            <a:pPr marL="0" lvl="2">
              <a:spcBef>
                <a:spcPct val="0"/>
              </a:spcBef>
            </a:pPr>
            <a:endParaRPr lang="en-US" altLang="en-US" dirty="0"/>
          </a:p>
          <a:p>
            <a:pPr marL="0" lvl="2">
              <a:spcBef>
                <a:spcPct val="0"/>
              </a:spcBef>
            </a:pPr>
            <a:r>
              <a:rPr lang="en-US" altLang="en-US" dirty="0"/>
              <a:t>Students learning to communicate with American Sign Language may</a:t>
            </a:r>
            <a:r>
              <a:rPr lang="en-US" altLang="en-US" baseline="0" dirty="0"/>
              <a:t> not recognize the word when it is verbally spoken but understand the content with it is signed. </a:t>
            </a:r>
            <a:endParaRPr lang="en-US" altLang="en-US" dirty="0"/>
          </a:p>
        </p:txBody>
      </p:sp>
    </p:spTree>
    <p:extLst>
      <p:ext uri="{BB962C8B-B14F-4D97-AF65-F5344CB8AC3E}">
        <p14:creationId xmlns:p14="http://schemas.microsoft.com/office/powerpoint/2010/main" val="835167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2EF174A-4887-4136-98FA-CC120C4626B3}" type="slidenum">
              <a:rPr lang="en-US" altLang="en-US"/>
              <a:pPr>
                <a:defRPr/>
              </a:pPr>
              <a:t>‹#›</a:t>
            </a:fld>
            <a:endParaRPr lang="en-US" altLang="en-US"/>
          </a:p>
        </p:txBody>
      </p:sp>
    </p:spTree>
    <p:extLst>
      <p:ext uri="{BB962C8B-B14F-4D97-AF65-F5344CB8AC3E}">
        <p14:creationId xmlns:p14="http://schemas.microsoft.com/office/powerpoint/2010/main" val="342293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A8AB5DA7-E6E4-46DC-8DB6-0BB34E18DE10}" type="slidenum">
              <a:rPr lang="en-US" altLang="en-US"/>
              <a:pPr>
                <a:defRPr/>
              </a:pPr>
              <a:t>‹#›</a:t>
            </a:fld>
            <a:endParaRPr lang="en-US" altLang="en-US"/>
          </a:p>
        </p:txBody>
      </p:sp>
    </p:spTree>
    <p:extLst>
      <p:ext uri="{BB962C8B-B14F-4D97-AF65-F5344CB8AC3E}">
        <p14:creationId xmlns:p14="http://schemas.microsoft.com/office/powerpoint/2010/main" val="29052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3ECDFD40-7FDF-46CB-97EC-6BBC114DB3D3}" type="slidenum">
              <a:rPr lang="en-US" altLang="en-US"/>
              <a:pPr>
                <a:defRPr/>
              </a:pPr>
              <a:t>‹#›</a:t>
            </a:fld>
            <a:endParaRPr lang="en-US" altLang="en-US"/>
          </a:p>
        </p:txBody>
      </p:sp>
    </p:spTree>
    <p:extLst>
      <p:ext uri="{BB962C8B-B14F-4D97-AF65-F5344CB8AC3E}">
        <p14:creationId xmlns:p14="http://schemas.microsoft.com/office/powerpoint/2010/main" val="31149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258964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1093779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681FAB04-6251-4A8F-B3E1-7E3D74F82A32}" type="slidenum">
              <a:rPr lang="en-US" altLang="en-US"/>
              <a:pPr>
                <a:defRPr/>
              </a:pPr>
              <a:t>‹#›</a:t>
            </a:fld>
            <a:endParaRPr lang="en-US" altLang="en-US"/>
          </a:p>
        </p:txBody>
      </p:sp>
    </p:spTree>
    <p:extLst>
      <p:ext uri="{BB962C8B-B14F-4D97-AF65-F5344CB8AC3E}">
        <p14:creationId xmlns:p14="http://schemas.microsoft.com/office/powerpoint/2010/main" val="3467367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E766C2D4-348D-4182-BDAD-0C279DFE3E8A}" type="slidenum">
              <a:rPr lang="en-US" altLang="en-US"/>
              <a:pPr>
                <a:defRPr/>
              </a:pPr>
              <a:t>‹#›</a:t>
            </a:fld>
            <a:endParaRPr lang="en-US" altLang="en-US"/>
          </a:p>
        </p:txBody>
      </p:sp>
    </p:spTree>
    <p:extLst>
      <p:ext uri="{BB962C8B-B14F-4D97-AF65-F5344CB8AC3E}">
        <p14:creationId xmlns:p14="http://schemas.microsoft.com/office/powerpoint/2010/main" val="3616016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E6118B33-1D4B-475E-BED5-BD85105E93D8}" type="slidenum">
              <a:rPr lang="en-US" altLang="en-US"/>
              <a:pPr>
                <a:defRPr/>
              </a:pPr>
              <a:t>‹#›</a:t>
            </a:fld>
            <a:endParaRPr lang="en-US" altLang="en-US"/>
          </a:p>
        </p:txBody>
      </p:sp>
    </p:spTree>
    <p:extLst>
      <p:ext uri="{BB962C8B-B14F-4D97-AF65-F5344CB8AC3E}">
        <p14:creationId xmlns:p14="http://schemas.microsoft.com/office/powerpoint/2010/main" val="3701610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58CDD0C-4979-4153-A100-6E280B22BF37}" type="slidenum">
              <a:rPr lang="en-US" altLang="en-US"/>
              <a:pPr>
                <a:defRPr/>
              </a:pPr>
              <a:t>‹#›</a:t>
            </a:fld>
            <a:endParaRPr lang="en-US" altLang="en-US"/>
          </a:p>
        </p:txBody>
      </p:sp>
    </p:spTree>
    <p:extLst>
      <p:ext uri="{BB962C8B-B14F-4D97-AF65-F5344CB8AC3E}">
        <p14:creationId xmlns:p14="http://schemas.microsoft.com/office/powerpoint/2010/main" val="1996998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EEEF8119-A04A-4B87-9D82-A9A6993517F1}" type="slidenum">
              <a:rPr lang="en-US" altLang="en-US"/>
              <a:pPr>
                <a:defRPr/>
              </a:pPr>
              <a:t>‹#›</a:t>
            </a:fld>
            <a:endParaRPr lang="en-US" altLang="en-US"/>
          </a:p>
        </p:txBody>
      </p:sp>
    </p:spTree>
    <p:extLst>
      <p:ext uri="{BB962C8B-B14F-4D97-AF65-F5344CB8AC3E}">
        <p14:creationId xmlns:p14="http://schemas.microsoft.com/office/powerpoint/2010/main" val="168583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4D7D9245-0146-493A-AA29-592D25ED9B30}" type="slidenum">
              <a:rPr lang="en-US" altLang="en-US"/>
              <a:pPr>
                <a:defRPr/>
              </a:pPr>
              <a:t>‹#›</a:t>
            </a:fld>
            <a:endParaRPr lang="en-US" altLang="en-US"/>
          </a:p>
        </p:txBody>
      </p:sp>
    </p:spTree>
    <p:extLst>
      <p:ext uri="{BB962C8B-B14F-4D97-AF65-F5344CB8AC3E}">
        <p14:creationId xmlns:p14="http://schemas.microsoft.com/office/powerpoint/2010/main" val="38224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3D519C9-7D47-44BD-AE09-25DCB8EDDB43}" type="slidenum">
              <a:rPr lang="en-US" altLang="en-US"/>
              <a:pPr>
                <a:defRPr/>
              </a:pPr>
              <a:t>‹#›</a:t>
            </a:fld>
            <a:endParaRPr lang="en-US" altLang="en-US"/>
          </a:p>
        </p:txBody>
      </p:sp>
    </p:spTree>
    <p:extLst>
      <p:ext uri="{BB962C8B-B14F-4D97-AF65-F5344CB8AC3E}">
        <p14:creationId xmlns:p14="http://schemas.microsoft.com/office/powerpoint/2010/main" val="98361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DE8DB9B-CD06-43B7-ADA6-140838C0FBDA}" type="slidenum">
              <a:rPr lang="en-US" altLang="en-US"/>
              <a:pPr>
                <a:defRPr/>
              </a:pPr>
              <a:t>‹#›</a:t>
            </a:fld>
            <a:endParaRPr lang="en-US" altLang="en-US"/>
          </a:p>
        </p:txBody>
      </p:sp>
    </p:spTree>
    <p:extLst>
      <p:ext uri="{BB962C8B-B14F-4D97-AF65-F5344CB8AC3E}">
        <p14:creationId xmlns:p14="http://schemas.microsoft.com/office/powerpoint/2010/main" val="343825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A84E86B-BA45-4370-BB18-83FAF45B11C1}" type="slidenum">
              <a:rPr lang="en-US" altLang="en-US"/>
              <a:pPr>
                <a:defRPr/>
              </a:pPr>
              <a:t>‹#›</a:t>
            </a:fld>
            <a:endParaRPr lang="en-US" altLang="en-US"/>
          </a:p>
        </p:txBody>
      </p:sp>
    </p:spTree>
    <p:extLst>
      <p:ext uri="{BB962C8B-B14F-4D97-AF65-F5344CB8AC3E}">
        <p14:creationId xmlns:p14="http://schemas.microsoft.com/office/powerpoint/2010/main" val="3565327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BE5D76C-D04A-475C-91B4-715192ADFC0B}" type="slidenum">
              <a:rPr lang="en-US" altLang="en-US"/>
              <a:pPr>
                <a:defRPr/>
              </a:pPr>
              <a:t>‹#›</a:t>
            </a:fld>
            <a:endParaRPr lang="en-US" altLang="en-US"/>
          </a:p>
        </p:txBody>
      </p:sp>
    </p:spTree>
    <p:extLst>
      <p:ext uri="{BB962C8B-B14F-4D97-AF65-F5344CB8AC3E}">
        <p14:creationId xmlns:p14="http://schemas.microsoft.com/office/powerpoint/2010/main" val="2049313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B20EFC2-C6F5-429C-8D3A-ABC4FC42D0CD}" type="slidenum">
              <a:rPr lang="en-US" altLang="en-US"/>
              <a:pPr>
                <a:defRPr/>
              </a:pPr>
              <a:t>‹#›</a:t>
            </a:fld>
            <a:endParaRPr lang="en-US" altLang="en-US"/>
          </a:p>
        </p:txBody>
      </p:sp>
    </p:spTree>
    <p:extLst>
      <p:ext uri="{BB962C8B-B14F-4D97-AF65-F5344CB8AC3E}">
        <p14:creationId xmlns:p14="http://schemas.microsoft.com/office/powerpoint/2010/main" val="302727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F90C7D6D-A64A-4260-A6A7-59A17BB39143}" type="slidenum">
              <a:rPr lang="en-US" altLang="en-US"/>
              <a:pPr>
                <a:defRPr/>
              </a:pPr>
              <a:t>‹#›</a:t>
            </a:fld>
            <a:endParaRPr lang="en-US" altLang="en-US"/>
          </a:p>
        </p:txBody>
      </p:sp>
    </p:spTree>
    <p:extLst>
      <p:ext uri="{BB962C8B-B14F-4D97-AF65-F5344CB8AC3E}">
        <p14:creationId xmlns:p14="http://schemas.microsoft.com/office/powerpoint/2010/main" val="2360576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548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AB54B382-3ACE-4520-993A-F56EAE58055C}" type="slidenum">
              <a:rPr lang="en-US" altLang="en-US"/>
              <a:pPr>
                <a:defRPr/>
              </a:pPr>
              <a:t>‹#›</a:t>
            </a:fld>
            <a:endParaRPr lang="en-US" altLang="en-US"/>
          </a:p>
        </p:txBody>
      </p:sp>
    </p:spTree>
    <p:extLst>
      <p:ext uri="{BB962C8B-B14F-4D97-AF65-F5344CB8AC3E}">
        <p14:creationId xmlns:p14="http://schemas.microsoft.com/office/powerpoint/2010/main" val="3670016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BE005E6-1B91-4D81-BC4C-3A910C82027F}" type="slidenum">
              <a:rPr lang="en-US" altLang="en-US"/>
              <a:pPr>
                <a:defRPr/>
              </a:pPr>
              <a:t>‹#›</a:t>
            </a:fld>
            <a:endParaRPr lang="en-US" altLang="en-US"/>
          </a:p>
        </p:txBody>
      </p:sp>
    </p:spTree>
    <p:extLst>
      <p:ext uri="{BB962C8B-B14F-4D97-AF65-F5344CB8AC3E}">
        <p14:creationId xmlns:p14="http://schemas.microsoft.com/office/powerpoint/2010/main" val="488001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7125A65-89EC-498F-8875-0A2DAB233B10}" type="slidenum">
              <a:rPr lang="en-US" altLang="en-US"/>
              <a:pPr>
                <a:defRPr/>
              </a:pPr>
              <a:t>‹#›</a:t>
            </a:fld>
            <a:endParaRPr lang="en-US" altLang="en-US"/>
          </a:p>
        </p:txBody>
      </p:sp>
    </p:spTree>
    <p:extLst>
      <p:ext uri="{BB962C8B-B14F-4D97-AF65-F5344CB8AC3E}">
        <p14:creationId xmlns:p14="http://schemas.microsoft.com/office/powerpoint/2010/main" val="3044196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923002BD-C045-4105-9588-0F6AE5ABD79E}" type="slidenum">
              <a:rPr lang="en-US" altLang="en-US"/>
              <a:pPr>
                <a:defRPr/>
              </a:pPr>
              <a:t>‹#›</a:t>
            </a:fld>
            <a:endParaRPr lang="en-US" altLang="en-US"/>
          </a:p>
        </p:txBody>
      </p:sp>
    </p:spTree>
    <p:extLst>
      <p:ext uri="{BB962C8B-B14F-4D97-AF65-F5344CB8AC3E}">
        <p14:creationId xmlns:p14="http://schemas.microsoft.com/office/powerpoint/2010/main" val="147389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5F1AD1FA-EA7F-484B-A75C-7C928B735CCE}" type="slidenum">
              <a:rPr lang="en-US" altLang="en-US"/>
              <a:pPr>
                <a:defRPr/>
              </a:pPr>
              <a:t>‹#›</a:t>
            </a:fld>
            <a:endParaRPr lang="en-US" altLang="en-US"/>
          </a:p>
        </p:txBody>
      </p:sp>
    </p:spTree>
    <p:extLst>
      <p:ext uri="{BB962C8B-B14F-4D97-AF65-F5344CB8AC3E}">
        <p14:creationId xmlns:p14="http://schemas.microsoft.com/office/powerpoint/2010/main" val="1090410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4972254-DF4C-49AC-A91F-57E6CEF4DEC6}" type="slidenum">
              <a:rPr lang="en-US" altLang="en-US"/>
              <a:pPr>
                <a:defRPr/>
              </a:pPr>
              <a:t>‹#›</a:t>
            </a:fld>
            <a:endParaRPr lang="en-US" altLang="en-US"/>
          </a:p>
        </p:txBody>
      </p:sp>
    </p:spTree>
    <p:extLst>
      <p:ext uri="{BB962C8B-B14F-4D97-AF65-F5344CB8AC3E}">
        <p14:creationId xmlns:p14="http://schemas.microsoft.com/office/powerpoint/2010/main" val="487353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3EE9406-7C71-4D55-B428-12AA9E1166E8}" type="slidenum">
              <a:rPr lang="en-US" altLang="en-US"/>
              <a:pPr>
                <a:defRPr/>
              </a:pPr>
              <a:t>‹#›</a:t>
            </a:fld>
            <a:endParaRPr lang="en-US" altLang="en-US"/>
          </a:p>
        </p:txBody>
      </p:sp>
    </p:spTree>
    <p:extLst>
      <p:ext uri="{BB962C8B-B14F-4D97-AF65-F5344CB8AC3E}">
        <p14:creationId xmlns:p14="http://schemas.microsoft.com/office/powerpoint/2010/main" val="1368509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B94F3B9-F919-49A4-A0E6-DF928C3164EA}" type="slidenum">
              <a:rPr lang="en-US" altLang="en-US"/>
              <a:pPr>
                <a:defRPr/>
              </a:pPr>
              <a:t>‹#›</a:t>
            </a:fld>
            <a:endParaRPr lang="en-US" altLang="en-US"/>
          </a:p>
        </p:txBody>
      </p:sp>
    </p:spTree>
    <p:extLst>
      <p:ext uri="{BB962C8B-B14F-4D97-AF65-F5344CB8AC3E}">
        <p14:creationId xmlns:p14="http://schemas.microsoft.com/office/powerpoint/2010/main" val="4182545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EEED302-9E1F-4E78-AD39-C0228A3D94B1}" type="slidenum">
              <a:rPr lang="en-US" altLang="en-US"/>
              <a:pPr>
                <a:defRPr/>
              </a:pPr>
              <a:t>‹#›</a:t>
            </a:fld>
            <a:endParaRPr lang="en-US" altLang="en-US"/>
          </a:p>
        </p:txBody>
      </p:sp>
    </p:spTree>
    <p:extLst>
      <p:ext uri="{BB962C8B-B14F-4D97-AF65-F5344CB8AC3E}">
        <p14:creationId xmlns:p14="http://schemas.microsoft.com/office/powerpoint/2010/main" val="4289481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7C6C0A2-ABEF-46A9-9CE2-9CF9726CE894}" type="slidenum">
              <a:rPr lang="en-US" altLang="en-US"/>
              <a:pPr>
                <a:defRPr/>
              </a:pPr>
              <a:t>‹#›</a:t>
            </a:fld>
            <a:endParaRPr lang="en-US" altLang="en-US"/>
          </a:p>
        </p:txBody>
      </p:sp>
    </p:spTree>
    <p:extLst>
      <p:ext uri="{BB962C8B-B14F-4D97-AF65-F5344CB8AC3E}">
        <p14:creationId xmlns:p14="http://schemas.microsoft.com/office/powerpoint/2010/main" val="9953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873E9B-8C81-46C9-9BF4-FDA7A6D97CA4}" type="slidenum">
              <a:rPr lang="en-US" altLang="en-US"/>
              <a:pPr>
                <a:defRPr/>
              </a:pPr>
              <a:t>‹#›</a:t>
            </a:fld>
            <a:endParaRPr lang="en-US" altLang="en-US"/>
          </a:p>
        </p:txBody>
      </p:sp>
    </p:spTree>
    <p:extLst>
      <p:ext uri="{BB962C8B-B14F-4D97-AF65-F5344CB8AC3E}">
        <p14:creationId xmlns:p14="http://schemas.microsoft.com/office/powerpoint/2010/main" val="1496101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37578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3115783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DB4B98C-5976-4B74-A6CC-142F1D0249C6}" type="slidenum">
              <a:rPr lang="en-US" altLang="en-US"/>
              <a:pPr>
                <a:defRPr/>
              </a:pPr>
              <a:t>‹#›</a:t>
            </a:fld>
            <a:endParaRPr lang="en-US" altLang="en-US"/>
          </a:p>
        </p:txBody>
      </p:sp>
    </p:spTree>
    <p:extLst>
      <p:ext uri="{BB962C8B-B14F-4D97-AF65-F5344CB8AC3E}">
        <p14:creationId xmlns:p14="http://schemas.microsoft.com/office/powerpoint/2010/main" val="1430268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C58276A1-92DD-4849-A406-44BE2A05F7C3}" type="slidenum">
              <a:rPr lang="en-US" altLang="en-US"/>
              <a:pPr>
                <a:defRPr/>
              </a:pPr>
              <a:t>‹#›</a:t>
            </a:fld>
            <a:endParaRPr lang="en-US" altLang="en-US"/>
          </a:p>
        </p:txBody>
      </p:sp>
    </p:spTree>
    <p:extLst>
      <p:ext uri="{BB962C8B-B14F-4D97-AF65-F5344CB8AC3E}">
        <p14:creationId xmlns:p14="http://schemas.microsoft.com/office/powerpoint/2010/main" val="325975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F46A5A40-63EC-476F-A0E9-9E03980C44D0}" type="slidenum">
              <a:rPr lang="en-US" altLang="en-US"/>
              <a:pPr>
                <a:defRPr/>
              </a:pPr>
              <a:t>‹#›</a:t>
            </a:fld>
            <a:endParaRPr lang="en-US" altLang="en-US"/>
          </a:p>
        </p:txBody>
      </p:sp>
    </p:spTree>
    <p:extLst>
      <p:ext uri="{BB962C8B-B14F-4D97-AF65-F5344CB8AC3E}">
        <p14:creationId xmlns:p14="http://schemas.microsoft.com/office/powerpoint/2010/main" val="4101657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AE4CC06F-814C-43E3-8796-BC71E77DAD52}" type="slidenum">
              <a:rPr lang="en-US" altLang="en-US"/>
              <a:pPr>
                <a:defRPr/>
              </a:pPr>
              <a:t>‹#›</a:t>
            </a:fld>
            <a:endParaRPr lang="en-US" altLang="en-US"/>
          </a:p>
        </p:txBody>
      </p:sp>
    </p:spTree>
    <p:extLst>
      <p:ext uri="{BB962C8B-B14F-4D97-AF65-F5344CB8AC3E}">
        <p14:creationId xmlns:p14="http://schemas.microsoft.com/office/powerpoint/2010/main" val="2590991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4C0A58A0-C46E-432C-9390-9B87E372FFB7}" type="slidenum">
              <a:rPr lang="en-US" altLang="en-US"/>
              <a:pPr>
                <a:defRPr/>
              </a:pPr>
              <a:t>‹#›</a:t>
            </a:fld>
            <a:endParaRPr lang="en-US" altLang="en-US"/>
          </a:p>
        </p:txBody>
      </p:sp>
    </p:spTree>
    <p:extLst>
      <p:ext uri="{BB962C8B-B14F-4D97-AF65-F5344CB8AC3E}">
        <p14:creationId xmlns:p14="http://schemas.microsoft.com/office/powerpoint/2010/main" val="3921885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86928716-3D78-4702-9FCF-270B12BE6584}" type="slidenum">
              <a:rPr lang="en-US" altLang="en-US"/>
              <a:pPr>
                <a:defRPr/>
              </a:pPr>
              <a:t>‹#›</a:t>
            </a:fld>
            <a:endParaRPr lang="en-US" altLang="en-US"/>
          </a:p>
        </p:txBody>
      </p:sp>
    </p:spTree>
    <p:extLst>
      <p:ext uri="{BB962C8B-B14F-4D97-AF65-F5344CB8AC3E}">
        <p14:creationId xmlns:p14="http://schemas.microsoft.com/office/powerpoint/2010/main" val="1252768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4144018-7FD4-4077-A97B-451DBD51A63F}" type="slidenum">
              <a:rPr lang="en-US" altLang="en-US"/>
              <a:pPr>
                <a:defRPr/>
              </a:pPr>
              <a:t>‹#›</a:t>
            </a:fld>
            <a:endParaRPr lang="en-US" altLang="en-US"/>
          </a:p>
        </p:txBody>
      </p:sp>
    </p:spTree>
    <p:extLst>
      <p:ext uri="{BB962C8B-B14F-4D97-AF65-F5344CB8AC3E}">
        <p14:creationId xmlns:p14="http://schemas.microsoft.com/office/powerpoint/2010/main" val="703499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C94803ED-2772-410E-B4F1-97143D940E92}" type="slidenum">
              <a:rPr lang="en-US" altLang="en-US"/>
              <a:pPr>
                <a:defRPr/>
              </a:pPr>
              <a:t>‹#›</a:t>
            </a:fld>
            <a:endParaRPr lang="en-US" altLang="en-US"/>
          </a:p>
        </p:txBody>
      </p:sp>
    </p:spTree>
    <p:extLst>
      <p:ext uri="{BB962C8B-B14F-4D97-AF65-F5344CB8AC3E}">
        <p14:creationId xmlns:p14="http://schemas.microsoft.com/office/powerpoint/2010/main" val="2436414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87E2AAE-90DB-4AE7-B7B6-52DE191078A2}" type="slidenum">
              <a:rPr lang="en-US" altLang="en-US"/>
              <a:pPr>
                <a:defRPr/>
              </a:pPr>
              <a:t>‹#›</a:t>
            </a:fld>
            <a:endParaRPr lang="en-US" altLang="en-US"/>
          </a:p>
        </p:txBody>
      </p:sp>
    </p:spTree>
    <p:extLst>
      <p:ext uri="{BB962C8B-B14F-4D97-AF65-F5344CB8AC3E}">
        <p14:creationId xmlns:p14="http://schemas.microsoft.com/office/powerpoint/2010/main" val="2880659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272A835-8785-490A-B374-8CA4AE288F71}" type="slidenum">
              <a:rPr lang="en-US" altLang="en-US"/>
              <a:pPr>
                <a:defRPr/>
              </a:pPr>
              <a:t>‹#›</a:t>
            </a:fld>
            <a:endParaRPr lang="en-US" altLang="en-US"/>
          </a:p>
        </p:txBody>
      </p:sp>
    </p:spTree>
    <p:extLst>
      <p:ext uri="{BB962C8B-B14F-4D97-AF65-F5344CB8AC3E}">
        <p14:creationId xmlns:p14="http://schemas.microsoft.com/office/powerpoint/2010/main" val="117714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E3D92DA-E1A8-411B-9731-6895B64EDA5D}" type="slidenum">
              <a:rPr lang="en-US" altLang="en-US"/>
              <a:pPr>
                <a:defRPr/>
              </a:pPr>
              <a:t>‹#›</a:t>
            </a:fld>
            <a:endParaRPr lang="en-US" altLang="en-US"/>
          </a:p>
        </p:txBody>
      </p:sp>
    </p:spTree>
    <p:extLst>
      <p:ext uri="{BB962C8B-B14F-4D97-AF65-F5344CB8AC3E}">
        <p14:creationId xmlns:p14="http://schemas.microsoft.com/office/powerpoint/2010/main" val="3444608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A3CBDDE-EA25-4625-86A1-C4710E3AFEA7}" type="slidenum">
              <a:rPr lang="en-US" altLang="en-US"/>
              <a:pPr>
                <a:defRPr/>
              </a:pPr>
              <a:t>‹#›</a:t>
            </a:fld>
            <a:endParaRPr lang="en-US" altLang="en-US"/>
          </a:p>
        </p:txBody>
      </p:sp>
    </p:spTree>
    <p:extLst>
      <p:ext uri="{BB962C8B-B14F-4D97-AF65-F5344CB8AC3E}">
        <p14:creationId xmlns:p14="http://schemas.microsoft.com/office/powerpoint/2010/main" val="2940819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15109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3D432C2-6EC6-4418-B7E6-9FB25FED19AB}" type="slidenum">
              <a:rPr lang="en-US" altLang="en-US"/>
              <a:pPr>
                <a:defRPr/>
              </a:pPr>
              <a:t>‹#›</a:t>
            </a:fld>
            <a:endParaRPr lang="en-US" altLang="en-US"/>
          </a:p>
        </p:txBody>
      </p:sp>
    </p:spTree>
    <p:extLst>
      <p:ext uri="{BB962C8B-B14F-4D97-AF65-F5344CB8AC3E}">
        <p14:creationId xmlns:p14="http://schemas.microsoft.com/office/powerpoint/2010/main" val="3607222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pPr>
              <a:defRPr/>
            </a:pPr>
            <a:fld id="{D834AE59-55D9-4217-B046-75BCDD71692A}" type="slidenum">
              <a:rPr lang="en-US" altLang="en-US"/>
              <a:pPr>
                <a:defRPr/>
              </a:pPr>
              <a:t>‹#›</a:t>
            </a:fld>
            <a:endParaRPr lang="en-US" altLang="en-US"/>
          </a:p>
        </p:txBody>
      </p:sp>
    </p:spTree>
    <p:extLst>
      <p:ext uri="{BB962C8B-B14F-4D97-AF65-F5344CB8AC3E}">
        <p14:creationId xmlns:p14="http://schemas.microsoft.com/office/powerpoint/2010/main" val="306400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B8145CB-B399-446C-B237-77076F3C15CB}" type="slidenum">
              <a:rPr lang="en-US" altLang="en-US"/>
              <a:pPr>
                <a:defRPr/>
              </a:pPr>
              <a:t>‹#›</a:t>
            </a:fld>
            <a:endParaRPr lang="en-US" altLang="en-US"/>
          </a:p>
        </p:txBody>
      </p:sp>
    </p:spTree>
    <p:extLst>
      <p:ext uri="{BB962C8B-B14F-4D97-AF65-F5344CB8AC3E}">
        <p14:creationId xmlns:p14="http://schemas.microsoft.com/office/powerpoint/2010/main" val="49750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A8BB4BE-CEBD-4F9A-A782-507765DE7148}" type="slidenum">
              <a:rPr lang="en-US" altLang="en-US"/>
              <a:pPr>
                <a:defRPr/>
              </a:pPr>
              <a:t>‹#›</a:t>
            </a:fld>
            <a:endParaRPr lang="en-US" altLang="en-US"/>
          </a:p>
        </p:txBody>
      </p:sp>
    </p:spTree>
    <p:extLst>
      <p:ext uri="{BB962C8B-B14F-4D97-AF65-F5344CB8AC3E}">
        <p14:creationId xmlns:p14="http://schemas.microsoft.com/office/powerpoint/2010/main" val="206098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5BB4033-9992-45A2-9247-4EADC74CAD64}" type="slidenum">
              <a:rPr lang="en-US" altLang="en-US"/>
              <a:pPr>
                <a:defRPr/>
              </a:pPr>
              <a:t>‹#›</a:t>
            </a:fld>
            <a:endParaRPr lang="en-US" altLang="en-US"/>
          </a:p>
        </p:txBody>
      </p:sp>
    </p:spTree>
    <p:extLst>
      <p:ext uri="{BB962C8B-B14F-4D97-AF65-F5344CB8AC3E}">
        <p14:creationId xmlns:p14="http://schemas.microsoft.com/office/powerpoint/2010/main" val="70700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2F4F704-2945-4884-9FBA-C79AF4EC52DD}" type="slidenum">
              <a:rPr lang="en-US" altLang="en-US"/>
              <a:pPr>
                <a:defRPr/>
              </a:pPr>
              <a:t>‹#›</a:t>
            </a:fld>
            <a:endParaRPr lang="en-US" altLang="en-US"/>
          </a:p>
        </p:txBody>
      </p:sp>
    </p:spTree>
    <p:extLst>
      <p:ext uri="{BB962C8B-B14F-4D97-AF65-F5344CB8AC3E}">
        <p14:creationId xmlns:p14="http://schemas.microsoft.com/office/powerpoint/2010/main" val="381594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019"/>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DE8CC229-E8E3-4E18-A3A4-ED218581A220}" type="slidenum">
              <a:rPr lang="en-US" altLang="en-US"/>
              <a:pPr>
                <a:defRPr/>
              </a:pPr>
              <a:t>‹#›</a:t>
            </a:fld>
            <a:endParaRPr lang="en-US" altLang="en-US"/>
          </a:p>
        </p:txBody>
      </p:sp>
      <p:sp>
        <p:nvSpPr>
          <p:cNvPr id="1029" name="Rectangle 5"/>
          <p:cNvSpPr>
            <a:spLocks noChangeArrowheads="1"/>
          </p:cNvSpPr>
          <p:nvPr userDrawn="1"/>
        </p:nvSpPr>
        <p:spPr bwMode="auto">
          <a:xfrm>
            <a:off x="0" y="6583363"/>
            <a:ext cx="91440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cs typeface="Times New Roman" panose="02020603050405020304" pitchFamily="18" charset="0"/>
              </a:rPr>
              <a:t>©2016 California Department of Education</a:t>
            </a:r>
            <a:endParaRPr lang="en-US" altLang="en-US" sz="900" dirty="0"/>
          </a:p>
        </p:txBody>
      </p:sp>
      <p:pic>
        <p:nvPicPr>
          <p:cNvPr id="1030" name="Picture 6" descr="cpincolorlist.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038" r:id="rId1"/>
    <p:sldLayoutId id="2147486039" r:id="rId2"/>
    <p:sldLayoutId id="2147486040" r:id="rId3"/>
    <p:sldLayoutId id="2147486041" r:id="rId4"/>
    <p:sldLayoutId id="2147486042" r:id="rId5"/>
    <p:sldLayoutId id="2147486043" r:id="rId6"/>
    <p:sldLayoutId id="2147486044" r:id="rId7"/>
    <p:sldLayoutId id="2147486045" r:id="rId8"/>
    <p:sldLayoutId id="2147486046" r:id="rId9"/>
    <p:sldLayoutId id="2147486047" r:id="rId10"/>
    <p:sldLayoutId id="2147486048" r:id="rId11"/>
    <p:sldLayoutId id="2147486083" r:id="rId12"/>
    <p:sldLayoutId id="2147486084"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BB2B1158-6CED-4CA3-983F-256D5B464EAC}" type="slidenum">
              <a:rPr lang="en-US" altLang="en-US"/>
              <a:pPr>
                <a:defRPr/>
              </a:pPr>
              <a:t>‹#›</a:t>
            </a:fld>
            <a:endParaRPr lang="en-US" altLang="en-US"/>
          </a:p>
        </p:txBody>
      </p:sp>
      <p:sp>
        <p:nvSpPr>
          <p:cNvPr id="6" name="Rectangle 5"/>
          <p:cNvSpPr>
            <a:spLocks noChangeArrowheads="1"/>
          </p:cNvSpPr>
          <p:nvPr userDrawn="1"/>
        </p:nvSpPr>
        <p:spPr bwMode="auto">
          <a:xfrm>
            <a:off x="0" y="6583363"/>
            <a:ext cx="91440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cs typeface="Times New Roman" panose="02020603050405020304" pitchFamily="18" charset="0"/>
              </a:rPr>
              <a:t>©2016 California Department of Education</a:t>
            </a:r>
            <a:endParaRPr lang="en-US" altLang="en-US" sz="900" dirty="0"/>
          </a:p>
        </p:txBody>
      </p:sp>
    </p:spTree>
  </p:cSld>
  <p:clrMap bg1="lt1" tx1="dk1" bg2="lt2" tx2="dk2" accent1="accent1" accent2="accent2" accent3="accent3" accent4="accent4" accent5="accent5" accent6="accent6" hlink="hlink" folHlink="folHlink"/>
  <p:sldLayoutIdLst>
    <p:sldLayoutId id="2147486050" r:id="rId1"/>
    <p:sldLayoutId id="2147486051" r:id="rId2"/>
    <p:sldLayoutId id="2147486052" r:id="rId3"/>
    <p:sldLayoutId id="2147486053" r:id="rId4"/>
    <p:sldLayoutId id="2147486054" r:id="rId5"/>
    <p:sldLayoutId id="2147486055" r:id="rId6"/>
    <p:sldLayoutId id="2147486056" r:id="rId7"/>
    <p:sldLayoutId id="2147486057" r:id="rId8"/>
    <p:sldLayoutId id="2147486058" r:id="rId9"/>
    <p:sldLayoutId id="2147486059" r:id="rId10"/>
    <p:sldLayoutId id="2147486060" r:id="rId11"/>
    <p:sldLayoutId id="2147486085"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B5216A64-BDDA-4236-BC66-D7C00EA70F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061"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 id="2147486086"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019"/>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pPr>
              <a:defRPr/>
            </a:pPr>
            <a:fld id="{CF90F961-BD4C-4744-A532-A7CFD548DABD}" type="slidenum">
              <a:rPr lang="en-US" altLang="en-US"/>
              <a:pPr>
                <a:defRPr/>
              </a:pPr>
              <a:t>‹#›</a:t>
            </a:fld>
            <a:endParaRPr lang="en-US" altLang="en-US"/>
          </a:p>
        </p:txBody>
      </p:sp>
      <p:pic>
        <p:nvPicPr>
          <p:cNvPr id="4102" name="Picture 6" descr="cpincolorlist.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 id="2147486087" r:id="rId12"/>
    <p:sldLayoutId id="2147486088"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41.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83.emf"/><Relationship Id="rId4" Type="http://schemas.openxmlformats.org/officeDocument/2006/relationships/image" Target="../media/image82.emf"/></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1" y="0"/>
            <a:ext cx="5342020" cy="3176337"/>
          </a:xfrm>
        </p:spPr>
        <p:txBody>
          <a:bodyPr/>
          <a:lstStyle/>
          <a:p>
            <a:pPr eaLnBrk="1" hangingPunct="1">
              <a:spcBef>
                <a:spcPts val="1200"/>
              </a:spcBef>
            </a:pPr>
            <a:br>
              <a:rPr lang="en-US" altLang="en-US" dirty="0">
                <a:solidFill>
                  <a:srgbClr val="C00000"/>
                </a:solidFill>
                <a:cs typeface="Arial" panose="020B0604020202020204" pitchFamily="34" charset="0"/>
              </a:rPr>
            </a:br>
            <a:br>
              <a:rPr lang="en-US" altLang="en-US" sz="1600" dirty="0">
                <a:solidFill>
                  <a:srgbClr val="C00000"/>
                </a:solidFill>
                <a:cs typeface="Arial" panose="020B0604020202020204" pitchFamily="34" charset="0"/>
              </a:rPr>
            </a:br>
            <a:r>
              <a:rPr lang="en-US" altLang="en-US" sz="2800" b="0" dirty="0">
                <a:cs typeface="Arial" panose="020B0604020202020204" pitchFamily="34" charset="0"/>
              </a:rPr>
              <a:t>Physical Development in Transitional Kindergarten: </a:t>
            </a:r>
            <a:br>
              <a:rPr lang="en-US" altLang="en-US" sz="1600" dirty="0">
                <a:cs typeface="Arial" panose="020B0604020202020204" pitchFamily="34" charset="0"/>
              </a:rPr>
            </a:br>
            <a:r>
              <a:rPr lang="en-US" altLang="en-US" dirty="0">
                <a:cs typeface="Arial" panose="020B0604020202020204" pitchFamily="34" charset="0"/>
              </a:rPr>
              <a:t>Active Physical Play</a:t>
            </a:r>
            <a:br>
              <a:rPr lang="en-US" altLang="en-US" sz="3600" dirty="0">
                <a:cs typeface="Arial" panose="020B0604020202020204" pitchFamily="34" charset="0"/>
              </a:rPr>
            </a:br>
            <a:endParaRPr lang="en-US" altLang="en-US" sz="3600" dirty="0">
              <a:cs typeface="Arial" panose="020B0604020202020204" pitchFamily="34" charset="0"/>
            </a:endParaRPr>
          </a:p>
        </p:txBody>
      </p:sp>
      <p:sp>
        <p:nvSpPr>
          <p:cNvPr id="2" name="Content Placeholder 1"/>
          <p:cNvSpPr>
            <a:spLocks noGrp="1"/>
          </p:cNvSpPr>
          <p:nvPr>
            <p:ph sz="half" idx="1"/>
          </p:nvPr>
        </p:nvSpPr>
        <p:spPr>
          <a:xfrm>
            <a:off x="1" y="4149725"/>
            <a:ext cx="5342019" cy="1976438"/>
          </a:xfrm>
        </p:spPr>
        <p:txBody>
          <a:bodyPr/>
          <a:lstStyle/>
          <a:p>
            <a:pPr marL="0" indent="0" algn="ctr">
              <a:buFont typeface="Arial" panose="020B0604020202020204" pitchFamily="34" charset="0"/>
              <a:buNone/>
              <a:defRPr/>
            </a:pPr>
            <a:r>
              <a:rPr lang="en-US" altLang="en-US" sz="1600" i="1" dirty="0">
                <a:cs typeface="Arial" panose="020B0604020202020204" pitchFamily="34" charset="0"/>
              </a:rPr>
              <a:t>California Preschool Learning Foundations, Volume 2 </a:t>
            </a:r>
          </a:p>
          <a:p>
            <a:pPr marL="0" indent="0" algn="ctr">
              <a:buFont typeface="Arial" panose="020B0604020202020204" pitchFamily="34" charset="0"/>
              <a:buNone/>
              <a:defRPr/>
            </a:pPr>
            <a:r>
              <a:rPr lang="en-US" altLang="en-US" sz="1600" i="1" dirty="0">
                <a:cs typeface="Arial" panose="020B0604020202020204" pitchFamily="34" charset="0"/>
              </a:rPr>
              <a:t>California Preschool Curriculum Framework, Volume 2 </a:t>
            </a:r>
            <a:br>
              <a:rPr lang="en-US" altLang="en-US" sz="1600" dirty="0">
                <a:cs typeface="Arial" panose="020B0604020202020204" pitchFamily="34" charset="0"/>
              </a:rPr>
            </a:br>
            <a:br>
              <a:rPr lang="en-US" altLang="en-US" dirty="0">
                <a:cs typeface="Arial" panose="020B0604020202020204" pitchFamily="34" charset="0"/>
              </a:rPr>
            </a:br>
            <a:endParaRPr lang="en-US" dirty="0"/>
          </a:p>
          <a:p>
            <a:pPr>
              <a:defRPr/>
            </a:pPr>
            <a:endParaRPr lang="en-US" dirty="0"/>
          </a:p>
        </p:txBody>
      </p:sp>
      <p:pic>
        <p:nvPicPr>
          <p:cNvPr id="13316" name="Picture 7" descr="C:\Users\Patty\Desktop\WestEd TK\Flickr pics\kids pulling child up on slide.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6488" r="4025"/>
          <a:stretch/>
        </p:blipFill>
        <p:spPr>
          <a:xfrm>
            <a:off x="5342021" y="0"/>
            <a:ext cx="3801979" cy="6858000"/>
          </a:xfrm>
          <a:noFill/>
          <a:ln>
            <a:solidFill>
              <a:schemeClr val="dk1"/>
            </a:solidFill>
          </a:ln>
        </p:spPr>
      </p:pic>
      <p:sp>
        <p:nvSpPr>
          <p:cNvPr id="5" name="Rectangle 5"/>
          <p:cNvSpPr>
            <a:spLocks noChangeArrowheads="1"/>
          </p:cNvSpPr>
          <p:nvPr/>
        </p:nvSpPr>
        <p:spPr bwMode="auto">
          <a:xfrm>
            <a:off x="0" y="6583363"/>
            <a:ext cx="534202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cs typeface="Times New Roman" panose="02020603050405020304" pitchFamily="18" charset="0"/>
              </a:rPr>
              <a:t>©2016 California Department of Education</a:t>
            </a:r>
            <a:endParaRPr lang="en-US" altLang="en-US" sz="900" dirty="0"/>
          </a:p>
        </p:txBody>
      </p:sp>
      <p:sp>
        <p:nvSpPr>
          <p:cNvPr id="3" name="Slide Number Placeholder 2"/>
          <p:cNvSpPr>
            <a:spLocks noGrp="1"/>
          </p:cNvSpPr>
          <p:nvPr>
            <p:ph type="sldNum" sz="quarter" idx="10"/>
          </p:nvPr>
        </p:nvSpPr>
        <p:spPr/>
        <p:txBody>
          <a:bodyPr/>
          <a:lstStyle/>
          <a:p>
            <a:pPr>
              <a:defRPr/>
            </a:pPr>
            <a:fld id="{4C0A58A0-C46E-432C-9390-9B87E372FFB7}" type="slidenum">
              <a:rPr lang="en-US" altLang="en-US" smtClean="0"/>
              <a:pPr>
                <a:defRPr/>
              </a:pPr>
              <a:t>1</a:t>
            </a:fld>
            <a:endParaRPr lang="en-US" altLang="en-US"/>
          </a:p>
        </p:txBody>
      </p:sp>
    </p:spTree>
    <p:extLst>
      <p:ext uri="{BB962C8B-B14F-4D97-AF65-F5344CB8AC3E}">
        <p14:creationId xmlns:p14="http://schemas.microsoft.com/office/powerpoint/2010/main" val="3930094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Patty\Desktop\WestEd TK\Flickr pics\jumping off of blocks outside.jpg"/>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7909" t="22069" r="1131" b="2950"/>
          <a:stretch/>
        </p:blipFill>
        <p:spPr bwMode="auto">
          <a:xfrm>
            <a:off x="290541" y="1117929"/>
            <a:ext cx="8615725" cy="377304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0055" name="Title 1"/>
          <p:cNvSpPr>
            <a:spLocks noGrp="1"/>
          </p:cNvSpPr>
          <p:nvPr>
            <p:ph type="title" sz="quarter"/>
          </p:nvPr>
        </p:nvSpPr>
        <p:spPr>
          <a:xfrm>
            <a:off x="0" y="-25070"/>
            <a:ext cx="9144000" cy="1143000"/>
          </a:xfrm>
        </p:spPr>
        <p:txBody>
          <a:bodyPr/>
          <a:lstStyle/>
          <a:p>
            <a:r>
              <a:rPr lang="en-US" altLang="en-US" dirty="0">
                <a:ea typeface="ＭＳ Ｐゴシック" panose="020B0600070205080204" pitchFamily="34" charset="-128"/>
              </a:rPr>
              <a:t>Universal Design for Learning	</a:t>
            </a:r>
          </a:p>
        </p:txBody>
      </p:sp>
      <p:sp>
        <p:nvSpPr>
          <p:cNvPr id="4" name="Content Placeholder 3"/>
          <p:cNvSpPr>
            <a:spLocks noGrp="1"/>
          </p:cNvSpPr>
          <p:nvPr>
            <p:ph sz="quarter" idx="2"/>
          </p:nvPr>
        </p:nvSpPr>
        <p:spPr>
          <a:xfrm>
            <a:off x="345477" y="1155144"/>
            <a:ext cx="4038600" cy="2185988"/>
          </a:xfrm>
        </p:spPr>
        <p:txBody>
          <a:bodyPr/>
          <a:lstStyle/>
          <a:p>
            <a:pPr marL="0" indent="0">
              <a:buNone/>
            </a:pPr>
            <a:r>
              <a:rPr lang="en-US" sz="3600" b="1" dirty="0">
                <a:solidFill>
                  <a:schemeClr val="bg1"/>
                </a:solidFill>
                <a:effectLst>
                  <a:outerShdw blurRad="38100" dist="38100" dir="2700000" algn="tl">
                    <a:srgbClr val="000000">
                      <a:alpha val="43137"/>
                    </a:srgbClr>
                  </a:outerShdw>
                </a:effectLst>
              </a:rPr>
              <a:t>Jump off!</a:t>
            </a:r>
          </a:p>
        </p:txBody>
      </p:sp>
      <p:sp>
        <p:nvSpPr>
          <p:cNvPr id="2" name="Slide Number Placeholder 1"/>
          <p:cNvSpPr>
            <a:spLocks noGrp="1"/>
          </p:cNvSpPr>
          <p:nvPr>
            <p:ph type="sldNum" sz="quarter" idx="10"/>
          </p:nvPr>
        </p:nvSpPr>
        <p:spPr>
          <a:xfrm>
            <a:off x="8686800" y="25400"/>
            <a:ext cx="457200" cy="365125"/>
          </a:xfrm>
        </p:spPr>
        <p:txBody>
          <a:bodyPr/>
          <a:lstStyle/>
          <a:p>
            <a:fld id="{BEBBF190-489A-403C-B44B-DFF113AA7E88}" type="slidenum">
              <a:rPr lang="en-US" altLang="en-US" smtClean="0"/>
              <a:pPr/>
              <a:t>10</a:t>
            </a:fld>
            <a:endParaRPr lang="en-US" altLang="en-US" dirty="0"/>
          </a:p>
        </p:txBody>
      </p:sp>
      <p:sp>
        <p:nvSpPr>
          <p:cNvPr id="13" name="Rectangle 4"/>
          <p:cNvSpPr txBox="1">
            <a:spLocks noGrp="1" noChangeArrowheads="1"/>
          </p:cNvSpPr>
          <p:nvPr>
            <p:ph sz="quarter" idx="3"/>
          </p:nvPr>
        </p:nvSpPr>
        <p:spPr bwMode="auto">
          <a:xfrm>
            <a:off x="1334386" y="5054055"/>
            <a:ext cx="6475228" cy="1384995"/>
          </a:xfrm>
          <a:prstGeom prst="rect">
            <a:avLst/>
          </a:prstGeom>
          <a:noFill/>
          <a:ln>
            <a:noFill/>
          </a:ln>
          <a:effectLst>
            <a:glow>
              <a:schemeClr val="accent1">
                <a:satMod val="175000"/>
                <a:alpha val="47000"/>
              </a:schemeClr>
            </a:glow>
            <a:softEdge rad="0"/>
          </a:effectLst>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marL="571500" indent="-571500" algn="l">
              <a:buFont typeface="Wingdings" panose="05000000000000000000" pitchFamily="2" charset="2"/>
              <a:buChar char="ü"/>
              <a:defRPr/>
            </a:pPr>
            <a:r>
              <a:rPr lang="en-US" altLang="en-US" sz="2800" dirty="0"/>
              <a:t>Multiple means of representation</a:t>
            </a:r>
          </a:p>
          <a:p>
            <a:pPr marL="571500" indent="-571500" algn="l">
              <a:buFont typeface="Wingdings" panose="05000000000000000000" pitchFamily="2" charset="2"/>
              <a:buChar char="ü"/>
              <a:defRPr/>
            </a:pPr>
            <a:r>
              <a:rPr lang="en-US" altLang="en-US" sz="2800" dirty="0"/>
              <a:t>Multiple means of expression</a:t>
            </a:r>
          </a:p>
          <a:p>
            <a:pPr marL="571500" indent="-571500" algn="l">
              <a:buFont typeface="Wingdings" panose="05000000000000000000" pitchFamily="2" charset="2"/>
              <a:buChar char="ü"/>
              <a:defRPr/>
            </a:pPr>
            <a:r>
              <a:rPr lang="en-US" altLang="en-US" sz="2800" dirty="0"/>
              <a:t>Multiple means of engagement</a:t>
            </a:r>
          </a:p>
        </p:txBody>
      </p:sp>
    </p:spTree>
    <p:extLst>
      <p:ext uri="{BB962C8B-B14F-4D97-AF65-F5344CB8AC3E}">
        <p14:creationId xmlns:p14="http://schemas.microsoft.com/office/powerpoint/2010/main" val="119008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sz="quarter"/>
          </p:nvPr>
        </p:nvSpPr>
        <p:spPr/>
        <p:txBody>
          <a:bodyPr/>
          <a:lstStyle/>
          <a:p>
            <a:r>
              <a:rPr lang="en-US" altLang="en-US" dirty="0"/>
              <a:t>A Jump Check</a:t>
            </a:r>
          </a:p>
        </p:txBody>
      </p:sp>
      <p:sp>
        <p:nvSpPr>
          <p:cNvPr id="2" name="Content Placeholder 1"/>
          <p:cNvSpPr>
            <a:spLocks noGrp="1"/>
          </p:cNvSpPr>
          <p:nvPr>
            <p:ph sz="quarter" idx="1"/>
          </p:nvPr>
        </p:nvSpPr>
        <p:spPr>
          <a:xfrm>
            <a:off x="381000" y="1417638"/>
            <a:ext cx="4038600" cy="2185987"/>
          </a:xfrm>
        </p:spPr>
        <p:txBody>
          <a:bodyPr/>
          <a:lstStyle/>
          <a:p>
            <a:pPr marL="514350" indent="-514350">
              <a:buFont typeface="+mj-lt"/>
              <a:buAutoNum type="arabicPeriod"/>
              <a:defRPr/>
            </a:pPr>
            <a:r>
              <a:rPr lang="en-US" sz="3200" dirty="0">
                <a:ea typeface="ＭＳ Ｐゴシック" pitchFamily="34" charset="-128"/>
              </a:rPr>
              <a:t>When I say GO, show me your very best JUMP.</a:t>
            </a:r>
          </a:p>
          <a:p>
            <a:pPr>
              <a:defRPr/>
            </a:pPr>
            <a:endParaRPr lang="en-US" dirty="0">
              <a:ea typeface="ＭＳ Ｐゴシック" pitchFamily="34" charset="-128"/>
            </a:endParaRPr>
          </a:p>
          <a:p>
            <a:pPr>
              <a:defRPr/>
            </a:pPr>
            <a:endParaRPr lang="en-US" dirty="0">
              <a:ea typeface="ＭＳ Ｐゴシック" pitchFamily="34" charset="-128"/>
            </a:endParaRPr>
          </a:p>
          <a:p>
            <a:pPr>
              <a:defRPr/>
            </a:pPr>
            <a:endParaRPr lang="en-US" dirty="0">
              <a:ea typeface="ＭＳ Ｐゴシック" pitchFamily="34" charset="-128"/>
            </a:endParaRPr>
          </a:p>
          <a:p>
            <a:pPr marL="0" indent="0">
              <a:buFont typeface="Arial" panose="020B0604020202020204" pitchFamily="34" charset="0"/>
              <a:buNone/>
              <a:defRPr/>
            </a:pPr>
            <a:endParaRPr lang="en-US" dirty="0">
              <a:ea typeface="ＭＳ Ｐゴシック" pitchFamily="34" charset="-128"/>
            </a:endParaRPr>
          </a:p>
        </p:txBody>
      </p:sp>
      <p:sp>
        <p:nvSpPr>
          <p:cNvPr id="9" name="Content Placeholder 1"/>
          <p:cNvSpPr>
            <a:spLocks noGrp="1"/>
          </p:cNvSpPr>
          <p:nvPr>
            <p:ph sz="quarter" idx="2"/>
          </p:nvPr>
        </p:nvSpPr>
        <p:spPr>
          <a:xfrm>
            <a:off x="4611688" y="1417638"/>
            <a:ext cx="4038600" cy="2185987"/>
          </a:xfrm>
        </p:spPr>
        <p:txBody>
          <a:bodyPr/>
          <a:lstStyle/>
          <a:p>
            <a:pPr marL="514350" indent="-514350">
              <a:buFont typeface="+mj-lt"/>
              <a:buAutoNum type="arabicPeriod" startAt="2"/>
              <a:defRPr/>
            </a:pPr>
            <a:r>
              <a:rPr lang="en-US" altLang="en-US" sz="3200" dirty="0"/>
              <a:t>When I say GO, show me your very best HOP.</a:t>
            </a:r>
          </a:p>
          <a:p>
            <a:pPr marL="0" indent="0">
              <a:buFont typeface="Arial" panose="020B0604020202020204" pitchFamily="34" charset="0"/>
              <a:buNone/>
              <a:defRPr/>
            </a:pPr>
            <a:endParaRPr lang="en-US" altLang="en-US" dirty="0"/>
          </a:p>
        </p:txBody>
      </p:sp>
      <p:sp>
        <p:nvSpPr>
          <p:cNvPr id="10" name="Content Placeholder 1"/>
          <p:cNvSpPr>
            <a:spLocks noGrp="1"/>
          </p:cNvSpPr>
          <p:nvPr>
            <p:ph sz="quarter" idx="3"/>
          </p:nvPr>
        </p:nvSpPr>
        <p:spPr>
          <a:xfrm>
            <a:off x="496888" y="4818063"/>
            <a:ext cx="8229600" cy="1590675"/>
          </a:xfrm>
        </p:spPr>
        <p:txBody>
          <a:bodyPr/>
          <a:lstStyle/>
          <a:p>
            <a:pPr marL="514350" indent="-514350">
              <a:buFont typeface="+mj-lt"/>
              <a:buAutoNum type="arabicPeriod" startAt="3"/>
              <a:defRPr/>
            </a:pPr>
            <a:r>
              <a:rPr lang="en-US" sz="3200" dirty="0">
                <a:ea typeface="ＭＳ Ｐゴシック" pitchFamily="34" charset="-128"/>
              </a:rPr>
              <a:t>Discuss with someone near you. What is the difference between a jump and a hop?</a:t>
            </a:r>
          </a:p>
          <a:p>
            <a:pPr>
              <a:defRPr/>
            </a:pPr>
            <a:endParaRPr lang="en-US" dirty="0">
              <a:ea typeface="ＭＳ Ｐゴシック" pitchFamily="34" charset="-128"/>
            </a:endParaRPr>
          </a:p>
          <a:p>
            <a:pPr>
              <a:defRPr/>
            </a:pPr>
            <a:endParaRPr lang="en-US" dirty="0">
              <a:ea typeface="ＭＳ Ｐゴシック" pitchFamily="34" charset="-128"/>
            </a:endParaRPr>
          </a:p>
          <a:p>
            <a:pPr>
              <a:defRPr/>
            </a:pPr>
            <a:endParaRPr lang="en-US" dirty="0">
              <a:ea typeface="ＭＳ Ｐゴシック" pitchFamily="34" charset="-128"/>
            </a:endParaRPr>
          </a:p>
          <a:p>
            <a:pPr marL="0" indent="0">
              <a:buFont typeface="Arial" panose="020B0604020202020204" pitchFamily="34" charset="0"/>
              <a:buNone/>
              <a:defRPr/>
            </a:pPr>
            <a:endParaRPr lang="en-US" dirty="0">
              <a:ea typeface="ＭＳ Ｐゴシック" pitchFamily="34" charset="-128"/>
            </a:endParaRPr>
          </a:p>
        </p:txBody>
      </p:sp>
      <p:pic>
        <p:nvPicPr>
          <p:cNvPr id="7" name="Shape 56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3117850"/>
            <a:ext cx="1485900" cy="1470025"/>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1" name="Shape 570"/>
          <p:cNvPicPr preferRelativeResize="0">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732463" y="3117850"/>
            <a:ext cx="1511300" cy="1506538"/>
          </a:xfrm>
          <a:noFill/>
          <a:ln>
            <a:solidFill>
              <a:srgbClr val="000000"/>
            </a:solidFill>
          </a:ln>
        </p:spPr>
      </p:pic>
      <p:sp>
        <p:nvSpPr>
          <p:cNvPr id="3" name="Slide Number Placeholder 2"/>
          <p:cNvSpPr>
            <a:spLocks noGrp="1"/>
          </p:cNvSpPr>
          <p:nvPr>
            <p:ph type="sldNum" sz="quarter" idx="10"/>
          </p:nvPr>
        </p:nvSpPr>
        <p:spPr/>
        <p:txBody>
          <a:bodyPr/>
          <a:lstStyle/>
          <a:p>
            <a:pPr>
              <a:defRPr/>
            </a:pPr>
            <a:fld id="{D834AE59-55D9-4217-B046-75BCDD71692A}" type="slidenum">
              <a:rPr lang="en-US" altLang="en-US" smtClean="0"/>
              <a:pPr>
                <a:defRPr/>
              </a:pPr>
              <a:t>11</a:t>
            </a:fld>
            <a:endParaRPr lang="en-US"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1"/>
            <a:ext cx="9144000" cy="1341119"/>
          </a:xfrm>
        </p:spPr>
        <p:txBody>
          <a:bodyPr/>
          <a:lstStyle/>
          <a:p>
            <a:pPr eaLnBrk="1" hangingPunct="1"/>
            <a:r>
              <a:rPr lang="en-US" altLang="en-US" sz="3600" dirty="0"/>
              <a:t>Foundations and Framework, Volume 2</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12</a:t>
            </a:fld>
            <a:endParaRPr lang="en-US" altLang="en-US"/>
          </a:p>
        </p:txBody>
      </p:sp>
      <p:pic>
        <p:nvPicPr>
          <p:cNvPr id="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27423" y="1341120"/>
            <a:ext cx="3498154" cy="45259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pic>
        <p:nvPicPr>
          <p:cNvPr id="9" name="Content Placeholder 8"/>
          <p:cNvPicPr>
            <a:picLocks noGrp="1" noChangeAspect="1"/>
          </p:cNvPicPr>
          <p:nvPr>
            <p:ph sz="half" idx="2"/>
          </p:nvPr>
        </p:nvPicPr>
        <p:blipFill>
          <a:blip r:embed="rId4"/>
          <a:stretch>
            <a:fillRect/>
          </a:stretch>
        </p:blipFill>
        <p:spPr>
          <a:xfrm>
            <a:off x="4953000" y="1341120"/>
            <a:ext cx="3514399" cy="4525963"/>
          </a:xfrm>
          <a:prstGeom prst="rect">
            <a:avLst/>
          </a:prstGeom>
          <a:ln>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txBox="1">
            <a:spLocks/>
          </p:cNvSpPr>
          <p:nvPr/>
        </p:nvSpPr>
        <p:spPr bwMode="auto">
          <a:xfrm>
            <a:off x="0" y="365125"/>
            <a:ext cx="5051425"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 typeface="Arial" panose="020B0604020202020204" pitchFamily="34" charset="0"/>
              <a:buNone/>
            </a:pPr>
            <a:r>
              <a:rPr lang="en-US" altLang="en-US" sz="3600" b="1" i="1" dirty="0">
                <a:cs typeface="Arial" panose="020B0604020202020204" pitchFamily="34" charset="0"/>
              </a:rPr>
              <a:t>Active Start</a:t>
            </a:r>
            <a:r>
              <a:rPr lang="en-US" altLang="en-US" sz="3600" b="1" dirty="0">
                <a:cs typeface="Arial" panose="020B0604020202020204" pitchFamily="34" charset="0"/>
              </a:rPr>
              <a:t>: </a:t>
            </a:r>
          </a:p>
          <a:p>
            <a:pPr algn="ctr">
              <a:spcBef>
                <a:spcPct val="0"/>
              </a:spcBef>
              <a:buFont typeface="Arial" panose="020B0604020202020204" pitchFamily="34" charset="0"/>
              <a:buNone/>
            </a:pPr>
            <a:r>
              <a:rPr lang="en-US" altLang="en-US" sz="3200" i="1" dirty="0">
                <a:cs typeface="Arial" panose="020B0604020202020204" pitchFamily="34" charset="0"/>
              </a:rPr>
              <a:t>A Statement of Physical Activity</a:t>
            </a:r>
            <a:r>
              <a:rPr lang="en-US" altLang="en-US" sz="3200" dirty="0">
                <a:cs typeface="Arial" panose="020B0604020202020204" pitchFamily="34" charset="0"/>
              </a:rPr>
              <a:t> </a:t>
            </a:r>
            <a:r>
              <a:rPr lang="en-US" altLang="en-US" sz="3200" i="1" dirty="0">
                <a:cs typeface="Arial" panose="020B0604020202020204" pitchFamily="34" charset="0"/>
              </a:rPr>
              <a:t>Guidelines for Children from Birth </a:t>
            </a:r>
          </a:p>
          <a:p>
            <a:pPr algn="ctr">
              <a:spcBef>
                <a:spcPct val="0"/>
              </a:spcBef>
              <a:buFont typeface="Arial" panose="020B0604020202020204" pitchFamily="34" charset="0"/>
              <a:buNone/>
            </a:pPr>
            <a:r>
              <a:rPr lang="en-US" altLang="en-US" sz="3200" i="1" dirty="0">
                <a:cs typeface="Arial" panose="020B0604020202020204" pitchFamily="34" charset="0"/>
              </a:rPr>
              <a:t>to Five Years</a:t>
            </a:r>
            <a:endParaRPr lang="en-US" altLang="en-US" sz="3200" dirty="0">
              <a:cs typeface="Arial" panose="020B0604020202020204" pitchFamily="34" charset="0"/>
            </a:endParaRPr>
          </a:p>
        </p:txBody>
      </p:sp>
      <p:sp>
        <p:nvSpPr>
          <p:cNvPr id="37892" name="Title 1" hidden="1"/>
          <p:cNvSpPr>
            <a:spLocks noGrp="1"/>
          </p:cNvSpPr>
          <p:nvPr>
            <p:ph type="title"/>
          </p:nvPr>
        </p:nvSpPr>
        <p:spPr/>
        <p:txBody>
          <a:bodyPr/>
          <a:lstStyle/>
          <a:p>
            <a:r>
              <a:rPr lang="en-US" altLang="en-US"/>
              <a:t>Active Start</a:t>
            </a:r>
          </a:p>
        </p:txBody>
      </p:sp>
      <p:pic>
        <p:nvPicPr>
          <p:cNvPr id="37893" name="Picture 6" descr="C:\Users\Patty\Desktop\WestEd TK\Flickr pics\harrison teacher leading PA in classroom.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68888" y="365125"/>
            <a:ext cx="3700462" cy="5554663"/>
          </a:xfrm>
          <a:noFill/>
          <a:ln>
            <a:solidFill>
              <a:schemeClr val="tx1"/>
            </a:solidFill>
          </a:ln>
        </p:spPr>
      </p:pic>
      <p:pic>
        <p:nvPicPr>
          <p:cNvPr id="37894" name="Picture 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468438" y="3309938"/>
            <a:ext cx="2112962" cy="2908300"/>
          </a:xfrm>
          <a:noFill/>
          <a:ln>
            <a:solidFill>
              <a:srgbClr val="000000"/>
            </a:solidFill>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4324350"/>
            <a:ext cx="1295400" cy="1716088"/>
          </a:xfrm>
          <a:prstGeom prst="rect">
            <a:avLst/>
          </a:prstGeom>
          <a:noFill/>
          <a:ln w="2857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3530600"/>
            <a:ext cx="1430337" cy="18526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688" y="3679825"/>
            <a:ext cx="1352550" cy="17494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3843903" y="1869404"/>
            <a:ext cx="663963" cy="523220"/>
          </a:xfrm>
          <a:prstGeom prst="rect">
            <a:avLst/>
          </a:prstGeom>
          <a:noFill/>
        </p:spPr>
        <p:txBody>
          <a:bodyPr wrap="none">
            <a:spAutoFit/>
          </a:bodyPr>
          <a:lstStyle/>
          <a:p>
            <a:pPr algn="ctr" eaLnBrk="1" hangingPunct="1">
              <a:defRPr/>
            </a:pPr>
            <a:r>
              <a:rPr lang="en-US" sz="2800" b="1">
                <a:ln w="10541" cmpd="sng">
                  <a:solidFill>
                    <a:schemeClr val="accent1">
                      <a:shade val="88000"/>
                      <a:satMod val="110000"/>
                    </a:schemeClr>
                  </a:solidFill>
                  <a:prstDash val="solid"/>
                </a:ln>
                <a:solidFill>
                  <a:srgbClr val="C00000"/>
                </a:solidFill>
                <a:ea typeface="ＭＳ Ｐゴシック" panose="020B0600070205080204" pitchFamily="34" charset="-128"/>
                <a:cs typeface="Arial" pitchFamily="34" charset="0"/>
              </a:rPr>
              <a:t>TK</a:t>
            </a:r>
          </a:p>
        </p:txBody>
      </p:sp>
      <p:sp>
        <p:nvSpPr>
          <p:cNvPr id="39942" name="Title 2"/>
          <p:cNvSpPr txBox="1">
            <a:spLocks/>
          </p:cNvSpPr>
          <p:nvPr/>
        </p:nvSpPr>
        <p:spPr bwMode="auto">
          <a:xfrm>
            <a:off x="0" y="7938"/>
            <a:ext cx="9144000"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endParaRPr lang="en-US" altLang="en-US" sz="4400" b="1">
              <a:cs typeface="Arial" panose="020B0604020202020204" pitchFamily="34" charset="0"/>
            </a:endParaRPr>
          </a:p>
        </p:txBody>
      </p:sp>
      <p:sp>
        <p:nvSpPr>
          <p:cNvPr id="39944" name="Title 1"/>
          <p:cNvSpPr>
            <a:spLocks noGrp="1"/>
          </p:cNvSpPr>
          <p:nvPr>
            <p:ph type="title"/>
          </p:nvPr>
        </p:nvSpPr>
        <p:spPr/>
        <p:txBody>
          <a:bodyPr/>
          <a:lstStyle/>
          <a:p>
            <a:r>
              <a:rPr lang="en-US" altLang="en-US"/>
              <a:t>Physical Development and Physical Education Alignment</a:t>
            </a:r>
          </a:p>
        </p:txBody>
      </p:sp>
      <p:pic>
        <p:nvPicPr>
          <p:cNvPr id="12" name="Picture 17" descr="C:\Users\Patty\Desktop\Bridge-the-gap-clipart-the-wallpaper-desktop.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2570143" y="1595693"/>
            <a:ext cx="4021178" cy="2728657"/>
          </a:xfrm>
          <a:effectLst>
            <a:softEdge rad="112500"/>
          </a:effectLst>
          <a:extLst/>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27760"/>
          </a:xfrm>
        </p:spPr>
        <p:txBody>
          <a:bodyPr/>
          <a:lstStyle/>
          <a:p>
            <a:r>
              <a:rPr lang="en-US" altLang="en-US"/>
              <a:t>Overview of Alignment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8288579"/>
              </p:ext>
            </p:extLst>
          </p:nvPr>
        </p:nvGraphicFramePr>
        <p:xfrm>
          <a:off x="341313" y="1104106"/>
          <a:ext cx="8229243" cy="4689537"/>
        </p:xfrm>
        <a:graphic>
          <a:graphicData uri="http://schemas.openxmlformats.org/drawingml/2006/table">
            <a:tbl>
              <a:tblPr>
                <a:effectLst>
                  <a:outerShdw blurRad="50800" dist="38100" dir="18900000" algn="bl" rotWithShape="0">
                    <a:prstClr val="black">
                      <a:alpha val="40000"/>
                    </a:prstClr>
                  </a:outerShdw>
                </a:effectLst>
                <a:tableStyleId>{1E171933-4619-4E11-9A3F-F7608DF75F80}</a:tableStyleId>
              </a:tblPr>
              <a:tblGrid>
                <a:gridCol w="2743081">
                  <a:extLst>
                    <a:ext uri="{9D8B030D-6E8A-4147-A177-3AD203B41FA5}">
                      <a16:colId xmlns:a16="http://schemas.microsoft.com/office/drawing/2014/main" val="20000"/>
                    </a:ext>
                  </a:extLst>
                </a:gridCol>
                <a:gridCol w="2743081">
                  <a:extLst>
                    <a:ext uri="{9D8B030D-6E8A-4147-A177-3AD203B41FA5}">
                      <a16:colId xmlns:a16="http://schemas.microsoft.com/office/drawing/2014/main" val="20001"/>
                    </a:ext>
                  </a:extLst>
                </a:gridCol>
                <a:gridCol w="2743081">
                  <a:extLst>
                    <a:ext uri="{9D8B030D-6E8A-4147-A177-3AD203B41FA5}">
                      <a16:colId xmlns:a16="http://schemas.microsoft.com/office/drawing/2014/main" val="20002"/>
                    </a:ext>
                  </a:extLst>
                </a:gridCol>
              </a:tblGrid>
              <a:tr h="659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California Preschool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Learning Foundations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a:ln>
                            <a:noFill/>
                          </a:ln>
                          <a:effectLst/>
                        </a:rPr>
                        <a:t>California Kindergarten Content Standards</a:t>
                      </a:r>
                      <a:endParaRPr kumimoji="0" lang="en-US" sz="1200" b="1"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a:ln>
                            <a:noFill/>
                          </a:ln>
                          <a:effectLst/>
                        </a:rPr>
                        <a:t>       Common Core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a:ln>
                            <a:noFill/>
                          </a:ln>
                          <a:effectLst/>
                        </a:rPr>
                        <a:t>      State Standards</a:t>
                      </a:r>
                      <a:endParaRPr kumimoji="0" lang="en-US" sz="1200" b="1"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0"/>
                  </a:ext>
                </a:extLst>
              </a:tr>
              <a:tr h="506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Social-Emotional Development</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Health, Education Mental, Emotional, and Social Health</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1"/>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Language and Literacy</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English-Language Arts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English Language Arts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2"/>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English-Language Development</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English-Language Development</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ELDA Framework</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3"/>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Mathematics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Mathematics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Mathematics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4"/>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Visual and Performing Arts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Visual and Performing Arts</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5"/>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Physical Development</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Physical Education</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6"/>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Health</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Health Education</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7"/>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History-Social Science</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History-Social Science</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8"/>
                  </a:ext>
                </a:extLst>
              </a:tr>
              <a:tr h="4404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Science</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a:ln>
                            <a:noFill/>
                          </a:ln>
                          <a:effectLst/>
                        </a:rPr>
                        <a:t>Science</a:t>
                      </a:r>
                      <a:endParaRPr kumimoji="0" lang="en-US" sz="11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Next Generation Science Standards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103027" marR="103027" marT="45728" marB="45728" horzOverflow="overflow">
                    <a:solidFill>
                      <a:schemeClr val="bg1">
                        <a:lumMod val="85000"/>
                      </a:schemeClr>
                    </a:solidFill>
                  </a:tcPr>
                </a:tc>
                <a:extLst>
                  <a:ext uri="{0D108BD9-81ED-4DB2-BD59-A6C34878D82A}">
                    <a16:rowId xmlns:a16="http://schemas.microsoft.com/office/drawing/2014/main" val="10009"/>
                  </a:ext>
                </a:extLst>
              </a:tr>
            </a:tbl>
          </a:graphicData>
        </a:graphic>
      </p:graphicFrame>
      <p:pic>
        <p:nvPicPr>
          <p:cNvPr id="44036" name="Picture 4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651034"/>
            <a:ext cx="1295400" cy="1716087"/>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p:cNvSpPr>
            <a:spLocks noGrp="1"/>
          </p:cNvSpPr>
          <p:nvPr>
            <p:ph type="title"/>
          </p:nvPr>
        </p:nvSpPr>
        <p:spPr>
          <a:xfrm>
            <a:off x="457200" y="42071"/>
            <a:ext cx="8229600" cy="1375567"/>
          </a:xfrm>
        </p:spPr>
        <p:txBody>
          <a:bodyPr/>
          <a:lstStyle/>
          <a:p>
            <a:r>
              <a:rPr lang="en-US" altLang="en-US" dirty="0"/>
              <a:t>California PE Standards and Framework, K–12</a:t>
            </a:r>
          </a:p>
        </p:txBody>
      </p:sp>
      <p:sp>
        <p:nvSpPr>
          <p:cNvPr id="3" name="Content Placeholder 2"/>
          <p:cNvSpPr>
            <a:spLocks noGrp="1"/>
          </p:cNvSpPr>
          <p:nvPr>
            <p:ph sz="half" idx="2"/>
          </p:nvPr>
        </p:nvSpPr>
        <p:spPr>
          <a:xfrm>
            <a:off x="457200" y="1486836"/>
            <a:ext cx="7125953" cy="4876177"/>
          </a:xfrm>
        </p:spPr>
        <p:txBody>
          <a:bodyPr/>
          <a:lstStyle/>
          <a:p>
            <a:pPr eaLnBrk="1" hangingPunct="1">
              <a:spcBef>
                <a:spcPct val="0"/>
              </a:spcBef>
              <a:defRPr/>
            </a:pPr>
            <a:r>
              <a:rPr lang="en-US" altLang="en-US" sz="1800" b="1" dirty="0">
                <a:cs typeface="Arial" panose="020B0604020202020204" pitchFamily="34" charset="0"/>
              </a:rPr>
              <a:t>Standard 1.  </a:t>
            </a:r>
            <a:r>
              <a:rPr lang="en-US" altLang="en-US" sz="1800" dirty="0">
                <a:cs typeface="Arial" panose="020B0604020202020204" pitchFamily="34" charset="0"/>
              </a:rPr>
              <a:t>Students demonstrate the </a:t>
            </a:r>
            <a:r>
              <a:rPr lang="en-US" altLang="en-US" sz="1800" b="1" dirty="0">
                <a:cs typeface="Arial" panose="020B0604020202020204" pitchFamily="34" charset="0"/>
              </a:rPr>
              <a:t>motor skills and movement patterns</a:t>
            </a:r>
            <a:r>
              <a:rPr lang="en-US" altLang="en-US" sz="1800" dirty="0">
                <a:cs typeface="Arial" panose="020B0604020202020204" pitchFamily="34" charset="0"/>
              </a:rPr>
              <a:t> needed to perform a variety of physical activities.</a:t>
            </a:r>
          </a:p>
          <a:p>
            <a:pPr marL="0" indent="0" eaLnBrk="1" hangingPunct="1">
              <a:spcBef>
                <a:spcPct val="0"/>
              </a:spcBef>
              <a:buFontTx/>
              <a:buNone/>
              <a:defRPr/>
            </a:pPr>
            <a:endParaRPr lang="en-US" altLang="en-US" sz="1050" dirty="0">
              <a:cs typeface="Arial" panose="020B0604020202020204" pitchFamily="34" charset="0"/>
            </a:endParaRPr>
          </a:p>
          <a:p>
            <a:pPr eaLnBrk="1" hangingPunct="1">
              <a:spcBef>
                <a:spcPct val="0"/>
              </a:spcBef>
              <a:defRPr/>
            </a:pPr>
            <a:r>
              <a:rPr lang="en-US" altLang="en-US" sz="1800" b="1" dirty="0">
                <a:cs typeface="Arial" panose="020B0604020202020204" pitchFamily="34" charset="0"/>
              </a:rPr>
              <a:t>Standard 2.  </a:t>
            </a:r>
            <a:r>
              <a:rPr lang="en-US" altLang="en-US" sz="1800" dirty="0">
                <a:cs typeface="Arial" panose="020B0604020202020204" pitchFamily="34" charset="0"/>
              </a:rPr>
              <a:t>Students demonstrate </a:t>
            </a:r>
            <a:r>
              <a:rPr lang="en-US" altLang="en-US" sz="1800" b="1" dirty="0">
                <a:cs typeface="Arial" panose="020B0604020202020204" pitchFamily="34" charset="0"/>
              </a:rPr>
              <a:t>knowledge of movement concepts, principles, and strategies </a:t>
            </a:r>
            <a:r>
              <a:rPr lang="en-US" altLang="en-US" sz="1800" dirty="0">
                <a:cs typeface="Arial" panose="020B0604020202020204" pitchFamily="34" charset="0"/>
              </a:rPr>
              <a:t>that apply to the learning and performance of physical activities. </a:t>
            </a:r>
          </a:p>
          <a:p>
            <a:pPr marL="0" indent="0" eaLnBrk="1" hangingPunct="1">
              <a:spcBef>
                <a:spcPct val="0"/>
              </a:spcBef>
              <a:buFontTx/>
              <a:buNone/>
              <a:defRPr/>
            </a:pPr>
            <a:endParaRPr lang="en-US" altLang="en-US" sz="1000" dirty="0">
              <a:cs typeface="Arial" panose="020B0604020202020204" pitchFamily="34" charset="0"/>
            </a:endParaRPr>
          </a:p>
          <a:p>
            <a:pPr eaLnBrk="1" hangingPunct="1">
              <a:spcBef>
                <a:spcPct val="0"/>
              </a:spcBef>
              <a:defRPr/>
            </a:pPr>
            <a:r>
              <a:rPr lang="en-US" altLang="en-US" sz="1800" b="1" dirty="0">
                <a:cs typeface="Arial" panose="020B0604020202020204" pitchFamily="34" charset="0"/>
              </a:rPr>
              <a:t>Standard 3.  </a:t>
            </a:r>
            <a:r>
              <a:rPr lang="en-US" altLang="en-US" sz="1800" dirty="0">
                <a:cs typeface="Arial" panose="020B0604020202020204" pitchFamily="34" charset="0"/>
              </a:rPr>
              <a:t>Students assess and maintain a level of physical fitness to improve </a:t>
            </a:r>
            <a:r>
              <a:rPr lang="en-US" altLang="en-US" sz="1800" b="1" dirty="0">
                <a:cs typeface="Arial" panose="020B0604020202020204" pitchFamily="34" charset="0"/>
              </a:rPr>
              <a:t>health and performance</a:t>
            </a:r>
            <a:r>
              <a:rPr lang="en-US" altLang="en-US" sz="1800" dirty="0">
                <a:cs typeface="Arial" panose="020B0604020202020204" pitchFamily="34" charset="0"/>
              </a:rPr>
              <a:t>. </a:t>
            </a:r>
          </a:p>
          <a:p>
            <a:pPr marL="0" indent="0" eaLnBrk="1" hangingPunct="1">
              <a:spcBef>
                <a:spcPct val="0"/>
              </a:spcBef>
              <a:buFontTx/>
              <a:buNone/>
              <a:defRPr/>
            </a:pPr>
            <a:endParaRPr lang="en-US" altLang="en-US" sz="1050" dirty="0">
              <a:cs typeface="Arial" panose="020B0604020202020204" pitchFamily="34" charset="0"/>
            </a:endParaRPr>
          </a:p>
          <a:p>
            <a:pPr eaLnBrk="1" hangingPunct="1">
              <a:spcBef>
                <a:spcPct val="0"/>
              </a:spcBef>
              <a:defRPr/>
            </a:pPr>
            <a:r>
              <a:rPr lang="en-US" altLang="en-US" sz="1800" b="1" dirty="0">
                <a:cs typeface="Arial" panose="020B0604020202020204" pitchFamily="34" charset="0"/>
              </a:rPr>
              <a:t>Standard 4.  </a:t>
            </a:r>
            <a:r>
              <a:rPr lang="en-US" altLang="en-US" sz="1800" dirty="0">
                <a:cs typeface="Arial" panose="020B0604020202020204" pitchFamily="34" charset="0"/>
              </a:rPr>
              <a:t>Students demonstrate knowledge of </a:t>
            </a:r>
            <a:r>
              <a:rPr lang="en-US" altLang="en-US" sz="1800" b="1" dirty="0">
                <a:cs typeface="Arial" panose="020B0604020202020204" pitchFamily="34" charset="0"/>
              </a:rPr>
              <a:t>physical fitness concepts</a:t>
            </a:r>
            <a:r>
              <a:rPr lang="en-US" altLang="en-US" sz="1800" dirty="0">
                <a:cs typeface="Arial" panose="020B0604020202020204" pitchFamily="34" charset="0"/>
              </a:rPr>
              <a:t>, principles, and strategies to improve health and performance.</a:t>
            </a:r>
          </a:p>
          <a:p>
            <a:pPr marL="0" indent="0" eaLnBrk="1" hangingPunct="1">
              <a:spcBef>
                <a:spcPct val="0"/>
              </a:spcBef>
              <a:buFontTx/>
              <a:buNone/>
              <a:defRPr/>
            </a:pPr>
            <a:endParaRPr lang="en-US" altLang="en-US" sz="1050" dirty="0">
              <a:cs typeface="Arial" panose="020B0604020202020204" pitchFamily="34" charset="0"/>
            </a:endParaRPr>
          </a:p>
          <a:p>
            <a:pPr eaLnBrk="1" hangingPunct="1">
              <a:spcBef>
                <a:spcPct val="0"/>
              </a:spcBef>
              <a:defRPr/>
            </a:pPr>
            <a:r>
              <a:rPr lang="en-US" altLang="en-US" sz="1800" b="1" dirty="0">
                <a:cs typeface="Arial" panose="020B0604020202020204" pitchFamily="34" charset="0"/>
              </a:rPr>
              <a:t>Standard 5.  </a:t>
            </a:r>
            <a:r>
              <a:rPr lang="en-US" altLang="en-US" sz="1800" dirty="0">
                <a:cs typeface="Arial" panose="020B0604020202020204" pitchFamily="34" charset="0"/>
              </a:rPr>
              <a:t>Students demonstrate and utilize knowledge of psychological and sociological concepts, principles, and strategies that apply to the learning and performance of physical activity. </a:t>
            </a:r>
          </a:p>
        </p:txBody>
      </p:sp>
      <p:pic>
        <p:nvPicPr>
          <p:cNvPr id="10" name="Content Placeholder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487569" y="1805813"/>
            <a:ext cx="1199231" cy="1550988"/>
          </a:xfrm>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1134" y="3117299"/>
            <a:ext cx="1244266" cy="1615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Transitional Kindergarten</a:t>
            </a:r>
            <a:br>
              <a:rPr lang="en-US" altLang="en-US" dirty="0"/>
            </a:br>
            <a:r>
              <a:rPr lang="en-US" altLang="en-US" dirty="0"/>
              <a:t>Implementation Guide</a:t>
            </a:r>
          </a:p>
        </p:txBody>
      </p:sp>
      <p:pic>
        <p:nvPicPr>
          <p:cNvPr id="19460"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2155825"/>
            <a:ext cx="2854325" cy="3475038"/>
          </a:xfrm>
          <a:effectLst>
            <a:outerShdw blurRad="292100" dist="139700" dir="2700000" algn="tl" rotWithShape="0">
              <a:srgbClr val="333333">
                <a:alpha val="64998"/>
              </a:srgbClr>
            </a:outerShdw>
          </a:effectLst>
        </p:spPr>
      </p:pic>
      <p:pic>
        <p:nvPicPr>
          <p:cNvPr id="41989" name="Picture 6"/>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6918"/>
          <a:stretch/>
        </p:blipFill>
        <p:spPr>
          <a:xfrm>
            <a:off x="4306956" y="1905000"/>
            <a:ext cx="4379843" cy="3976688"/>
          </a:xfr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3" name="Slide Number Placeholder 2"/>
          <p:cNvSpPr>
            <a:spLocks noGrp="1"/>
          </p:cNvSpPr>
          <p:nvPr>
            <p:ph type="sldNum" sz="quarter" idx="10"/>
          </p:nvPr>
        </p:nvSpPr>
        <p:spPr/>
        <p:txBody>
          <a:bodyPr/>
          <a:lstStyle/>
          <a:p>
            <a:pPr>
              <a:defRPr/>
            </a:pPr>
            <a:fld id="{F46A5A40-63EC-476F-A0E9-9E03980C44D0}"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hidden="1"/>
          <p:cNvSpPr>
            <a:spLocks noGrp="1"/>
          </p:cNvSpPr>
          <p:nvPr>
            <p:ph type="title"/>
          </p:nvPr>
        </p:nvSpPr>
        <p:spPr/>
        <p:txBody>
          <a:bodyPr/>
          <a:lstStyle/>
          <a:p>
            <a:r>
              <a:rPr lang="en-US" altLang="en-US"/>
              <a:t>DRDP-K (2015)</a:t>
            </a:r>
          </a:p>
        </p:txBody>
      </p:sp>
      <p:sp>
        <p:nvSpPr>
          <p:cNvPr id="48131" name="Rectangle 7"/>
          <p:cNvSpPr>
            <a:spLocks noGrp="1" noChangeArrowheads="1"/>
          </p:cNvSpPr>
          <p:nvPr>
            <p:ph sz="half" idx="1"/>
          </p:nvPr>
        </p:nvSpPr>
        <p:spPr>
          <a:xfrm>
            <a:off x="3144838" y="1619250"/>
            <a:ext cx="5675312" cy="4762500"/>
          </a:xfrm>
        </p:spPr>
        <p:txBody>
          <a:bodyPr/>
          <a:lstStyle/>
          <a:p>
            <a:r>
              <a:rPr lang="en-US" altLang="en-US" sz="2400" dirty="0"/>
              <a:t>The DRDP-K (2015) is an observational assessment instrument.</a:t>
            </a:r>
          </a:p>
          <a:p>
            <a:r>
              <a:rPr lang="en-US" altLang="en-US" sz="2400" dirty="0"/>
              <a:t>The DRDP-K (2015) provides a developmental continuum.</a:t>
            </a:r>
          </a:p>
          <a:p>
            <a:r>
              <a:rPr lang="en-US" altLang="en-US" sz="2400" dirty="0"/>
              <a:t>The DRDP-K (2015) is for all children, including English language learners and children with disabilities.</a:t>
            </a:r>
          </a:p>
          <a:p>
            <a:r>
              <a:rPr lang="en-US" altLang="en-US" sz="2400" dirty="0"/>
              <a:t>The Active Physical Play measure is located in the Health domain (HLTH 3—Child engages in physical activities with increasing endurance and intensity).</a:t>
            </a:r>
          </a:p>
        </p:txBody>
      </p:sp>
      <p:sp>
        <p:nvSpPr>
          <p:cNvPr id="48132" name="Title 2"/>
          <p:cNvSpPr txBox="1">
            <a:spLocks/>
          </p:cNvSpPr>
          <p:nvPr/>
        </p:nvSpPr>
        <p:spPr bwMode="auto">
          <a:xfrm>
            <a:off x="0" y="0"/>
            <a:ext cx="9144000"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1000" b="1" dirty="0">
              <a:cs typeface="Arial" panose="020B0604020202020204" pitchFamily="34" charset="0"/>
            </a:endParaRPr>
          </a:p>
          <a:p>
            <a:pPr algn="ctr">
              <a:spcBef>
                <a:spcPct val="0"/>
              </a:spcBef>
              <a:buFontTx/>
              <a:buNone/>
            </a:pPr>
            <a:r>
              <a:rPr lang="en-US" altLang="en-US" sz="4400" b="1" dirty="0">
                <a:solidFill>
                  <a:srgbClr val="000000"/>
                </a:solidFill>
                <a:cs typeface="Arial" panose="020B0604020202020204" pitchFamily="34" charset="0"/>
              </a:rPr>
              <a:t>DRDP-K (2015)</a:t>
            </a:r>
          </a:p>
          <a:p>
            <a:pPr algn="ctr">
              <a:spcBef>
                <a:spcPct val="0"/>
              </a:spcBef>
              <a:buFontTx/>
              <a:buNone/>
            </a:pPr>
            <a:r>
              <a:rPr lang="en-US" altLang="en-US" sz="3200" b="1" dirty="0">
                <a:solidFill>
                  <a:srgbClr val="000000"/>
                </a:solidFill>
                <a:cs typeface="Arial" panose="020B0604020202020204" pitchFamily="34" charset="0"/>
              </a:rPr>
              <a:t>For Use with TK and K</a:t>
            </a:r>
            <a:endParaRPr lang="en-US" altLang="en-US" sz="3200" b="1" dirty="0">
              <a:cs typeface="Arial" panose="020B0604020202020204" pitchFamily="34" charset="0"/>
            </a:endParaRPr>
          </a:p>
        </p:txBody>
      </p:sp>
      <p:pic>
        <p:nvPicPr>
          <p:cNvPr id="9"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1644650"/>
            <a:ext cx="2533650" cy="1728788"/>
          </a:xfrm>
          <a:ln>
            <a:solidFill>
              <a:schemeClr val="tx1"/>
            </a:solidFill>
          </a:ln>
          <a:effectLst/>
          <a:extLst>
            <a:ext uri="{909E8E84-426E-40dd-AFC4-6F175D3DCCD1}">
              <a14:hiddenFill xmlns:a14="http://schemas.microsoft.com/office/drawing/2010/main" xmlns="">
                <a:solidFill>
                  <a:schemeClr val="accent1"/>
                </a:solidFill>
              </a14:hiddenFill>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100388"/>
            <a:ext cx="2379662" cy="1835150"/>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23850" y="0"/>
            <a:ext cx="8496300" cy="1924050"/>
          </a:xfrm>
        </p:spPr>
        <p:txBody>
          <a:bodyPr/>
          <a:lstStyle/>
          <a:p>
            <a:br>
              <a:rPr lang="en-US" altLang="en-US" sz="2800" i="1" dirty="0"/>
            </a:br>
            <a:r>
              <a:rPr lang="en-US" altLang="en-US" sz="3600" i="1" dirty="0"/>
              <a:t>Developmentally Appropriate Practice </a:t>
            </a:r>
            <a:br>
              <a:rPr lang="en-US" altLang="en-US" sz="2800" i="1" dirty="0"/>
            </a:br>
            <a:r>
              <a:rPr lang="en-US" altLang="en-US" sz="2800" i="1" dirty="0"/>
              <a:t>in Early Childhood Programs </a:t>
            </a:r>
            <a:br>
              <a:rPr lang="en-US" altLang="en-US" sz="2800" i="1" dirty="0"/>
            </a:br>
            <a:r>
              <a:rPr lang="en-US" altLang="en-US" sz="2800" i="1" dirty="0"/>
              <a:t>Serving Children from Birth through Age 8</a:t>
            </a:r>
            <a:br>
              <a:rPr lang="en-US" altLang="en-US" sz="2800" i="1" dirty="0"/>
            </a:br>
            <a:endParaRPr lang="en-US" altLang="en-US" sz="2800" i="1" dirty="0"/>
          </a:p>
        </p:txBody>
      </p:sp>
      <p:pic>
        <p:nvPicPr>
          <p:cNvPr id="50179" name="Content Placeholder 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94162" y="1924050"/>
            <a:ext cx="3336925" cy="4202113"/>
          </a:xfrm>
          <a:noFill/>
          <a:ln>
            <a:solidFill>
              <a:schemeClr val="tx1"/>
            </a:solidFill>
          </a:ln>
          <a:extLst>
            <a:ext uri="{909E8E84-426E-40dd-AFC4-6F175D3DCCD1}">
              <a14:hiddenFill xmlns:a14="http://schemas.microsoft.com/office/drawing/2010/main" xmlns="">
                <a:solidFill>
                  <a:schemeClr val="accent1"/>
                </a:solidFill>
              </a14:hiddenFill>
            </a:ext>
          </a:extLst>
        </p:spPr>
      </p:pic>
      <p:pic>
        <p:nvPicPr>
          <p:cNvPr id="50180" name="Content Placeholder 13" descr="C:\Users\Patty\Desktop\WestEd TK\Flickr pics\blocks and plastic animals.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400" y="1924050"/>
            <a:ext cx="4038600" cy="2700338"/>
          </a:xfrm>
          <a:noFill/>
          <a:ln>
            <a:solidFill>
              <a:schemeClr val="tx1"/>
            </a:solidFill>
          </a:ln>
        </p:spPr>
      </p:pic>
      <p:sp>
        <p:nvSpPr>
          <p:cNvPr id="50181"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FDB4EC-5CA0-42B5-8307-AA655FA01595}" type="slidenum">
              <a:rPr lang="en-US" altLang="en-US" smtClean="0"/>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457200" y="17463"/>
            <a:ext cx="8229600" cy="950912"/>
          </a:xfrm>
        </p:spPr>
        <p:txBody>
          <a:bodyPr/>
          <a:lstStyle/>
          <a:p>
            <a:r>
              <a:rPr lang="en-US" altLang="en-US" dirty="0"/>
              <a:t>Objectives</a:t>
            </a:r>
          </a:p>
        </p:txBody>
      </p:sp>
      <p:sp>
        <p:nvSpPr>
          <p:cNvPr id="15363" name="Content Placeholder 2"/>
          <p:cNvSpPr>
            <a:spLocks noGrp="1"/>
          </p:cNvSpPr>
          <p:nvPr>
            <p:ph idx="1"/>
          </p:nvPr>
        </p:nvSpPr>
        <p:spPr>
          <a:xfrm>
            <a:off x="390525" y="985838"/>
            <a:ext cx="8362950" cy="5327650"/>
          </a:xfrm>
        </p:spPr>
        <p:txBody>
          <a:bodyPr/>
          <a:lstStyle/>
          <a:p>
            <a:r>
              <a:rPr lang="en-US" altLang="en-US" sz="2400" dirty="0"/>
              <a:t>Gain understanding of key concepts from the </a:t>
            </a:r>
            <a:r>
              <a:rPr lang="en-US" altLang="en-US" sz="2400" i="1" dirty="0"/>
              <a:t>California Preschool Learning Foundations, Volume 2  and the California Preschool Curriculum Framework, Volume 2—</a:t>
            </a:r>
            <a:r>
              <a:rPr lang="en-US" altLang="en-US" sz="2400" dirty="0"/>
              <a:t>Physical Development domain, Active Physical Play strand.</a:t>
            </a:r>
          </a:p>
          <a:p>
            <a:r>
              <a:rPr lang="en-US" altLang="en-US" sz="2400" dirty="0"/>
              <a:t>Observe, read, and discuss the developmental continuum for active physical play and develop strategies that will guide instruction and learning in Transitional Kindergarten (TK).</a:t>
            </a:r>
          </a:p>
          <a:p>
            <a:r>
              <a:rPr lang="en-US" altLang="en-US" sz="2400" dirty="0"/>
              <a:t>Practice using the Preschool Learning Foundations and Preschool Curriculum Framework to intentionally plan, developmentally appropriate, cultural, and inclusive strategies that promote active physical play.</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30327"/>
          </a:xfrm>
        </p:spPr>
        <p:txBody>
          <a:bodyPr/>
          <a:lstStyle/>
          <a:p>
            <a:r>
              <a:rPr lang="en-US" altLang="en-US" dirty="0">
                <a:cs typeface="Arial" panose="020B0604020202020204" pitchFamily="34" charset="0"/>
              </a:rPr>
              <a:t>Let’s Dig Deeper!</a:t>
            </a:r>
            <a:endParaRPr lang="en-US" dirty="0"/>
          </a:p>
        </p:txBody>
      </p:sp>
      <p:pic>
        <p:nvPicPr>
          <p:cNvPr id="9"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93166" y="1330327"/>
            <a:ext cx="2485031" cy="321517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5" name="Slide Number Placeholder 4"/>
          <p:cNvSpPr>
            <a:spLocks noGrp="1"/>
          </p:cNvSpPr>
          <p:nvPr>
            <p:ph type="sldNum" sz="quarter" idx="10"/>
          </p:nvPr>
        </p:nvSpPr>
        <p:spPr/>
        <p:txBody>
          <a:bodyPr/>
          <a:lstStyle/>
          <a:p>
            <a:pPr>
              <a:defRPr/>
            </a:pPr>
            <a:fld id="{F46A5A40-63EC-476F-A0E9-9E03980C44D0}" type="slidenum">
              <a:rPr lang="en-US" altLang="en-US" smtClean="0"/>
              <a:pPr>
                <a:defRPr/>
              </a:pPr>
              <a:t>20</a:t>
            </a:fld>
            <a:endParaRPr lang="en-US" altLang="en-US"/>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917" y="3237845"/>
            <a:ext cx="2506559" cy="3242468"/>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Lst>
        </p:spPr>
      </p:pic>
      <p:pic>
        <p:nvPicPr>
          <p:cNvPr id="11"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4405107" y="1343252"/>
            <a:ext cx="4329234" cy="3515827"/>
          </a:xfrm>
          <a:noFill/>
          <a:ln>
            <a:solidFill>
              <a:schemeClr val="tx1"/>
            </a:solidFill>
          </a:ln>
        </p:spPr>
      </p:pic>
    </p:spTree>
    <p:extLst>
      <p:ext uri="{BB962C8B-B14F-4D97-AF65-F5344CB8AC3E}">
        <p14:creationId xmlns:p14="http://schemas.microsoft.com/office/powerpoint/2010/main" val="1350718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cs typeface="Arial" panose="020B0604020202020204" pitchFamily="34" charset="0"/>
              </a:rPr>
              <a:t>Guiding Principles to Support Physical Development</a:t>
            </a:r>
          </a:p>
        </p:txBody>
      </p:sp>
      <p:sp>
        <p:nvSpPr>
          <p:cNvPr id="54275" name="Content Placeholder 2"/>
          <p:cNvSpPr>
            <a:spLocks noGrp="1"/>
          </p:cNvSpPr>
          <p:nvPr>
            <p:ph idx="1"/>
          </p:nvPr>
        </p:nvSpPr>
        <p:spPr/>
        <p:txBody>
          <a:bodyPr/>
          <a:lstStyle/>
          <a:p>
            <a:pPr marL="457200" indent="-457200">
              <a:buFontTx/>
              <a:buAutoNum type="arabicPeriod"/>
            </a:pPr>
            <a:r>
              <a:rPr lang="en-US" altLang="en-US" sz="2100" dirty="0">
                <a:cs typeface="Arial" panose="020B0604020202020204" pitchFamily="34" charset="0"/>
              </a:rPr>
              <a:t>Developmentally appropriate movement programs accommodate a variety of individual difference among children.</a:t>
            </a:r>
          </a:p>
          <a:p>
            <a:pPr marL="457200" indent="-457200">
              <a:buFontTx/>
              <a:buAutoNum type="arabicPeriod"/>
            </a:pPr>
            <a:r>
              <a:rPr lang="en-US" altLang="en-US" sz="2100" dirty="0">
                <a:cs typeface="Arial" panose="020B0604020202020204" pitchFamily="34" charset="0"/>
              </a:rPr>
              <a:t>Children often learn best through maximum active participation.</a:t>
            </a:r>
          </a:p>
          <a:p>
            <a:pPr marL="457200" indent="-457200">
              <a:buFontTx/>
              <a:buAutoNum type="arabicPeriod"/>
            </a:pPr>
            <a:r>
              <a:rPr lang="en-US" altLang="en-US" sz="2100" dirty="0">
                <a:cs typeface="Arial" panose="020B0604020202020204" pitchFamily="34" charset="0"/>
              </a:rPr>
              <a:t>The physical safety of children’</a:t>
            </a:r>
            <a:r>
              <a:rPr lang="en-US" altLang="ja-JP" sz="2100" dirty="0">
                <a:cs typeface="Arial" panose="020B0604020202020204" pitchFamily="34" charset="0"/>
              </a:rPr>
              <a:t>s play environments should be of paramount importance at all times.</a:t>
            </a:r>
          </a:p>
          <a:p>
            <a:pPr marL="457200" indent="-457200">
              <a:buFontTx/>
              <a:buAutoNum type="arabicPeriod"/>
            </a:pPr>
            <a:r>
              <a:rPr lang="en-US" altLang="en-US" sz="2100" dirty="0">
                <a:cs typeface="Arial" panose="020B0604020202020204" pitchFamily="34" charset="0"/>
              </a:rPr>
              <a:t>Family members working as partners with teachers are key to enriching the physical development of children.</a:t>
            </a:r>
          </a:p>
          <a:p>
            <a:pPr marL="457200" indent="-457200">
              <a:buFontTx/>
              <a:buAutoNum type="arabicPeriod"/>
            </a:pPr>
            <a:r>
              <a:rPr lang="en-US" altLang="en-US" sz="2100" dirty="0">
                <a:cs typeface="Arial" panose="020B0604020202020204" pitchFamily="34" charset="0"/>
              </a:rPr>
              <a:t>Inclusion of children with special needs is beneficial to all and promotes greater understanding and respect for diversity.</a:t>
            </a:r>
          </a:p>
          <a:p>
            <a:pPr marL="457200" indent="-457200">
              <a:buFontTx/>
              <a:buAutoNum type="arabicPeriod"/>
            </a:pPr>
            <a:r>
              <a:rPr lang="en-US" altLang="en-US" sz="2100" dirty="0">
                <a:cs typeface="Arial" panose="020B0604020202020204" pitchFamily="34" charset="0"/>
              </a:rPr>
              <a:t>Children are multisensory learners with unique learning styles.</a:t>
            </a:r>
          </a:p>
          <a:p>
            <a:pPr marL="457200" indent="-457200">
              <a:buFontTx/>
              <a:buAutoNum type="arabicPeriod"/>
            </a:pPr>
            <a:r>
              <a:rPr lang="en-US" altLang="en-US" sz="2100" dirty="0">
                <a:cs typeface="Arial" panose="020B0604020202020204" pitchFamily="34" charset="0"/>
              </a:rPr>
              <a:t>To maximize teaching effectiveness, movement skill learning should first focus on </a:t>
            </a:r>
            <a:r>
              <a:rPr lang="en-US" altLang="en-US" sz="2100" i="1" dirty="0">
                <a:cs typeface="Arial" panose="020B0604020202020204" pitchFamily="34" charset="0"/>
              </a:rPr>
              <a:t>how</a:t>
            </a:r>
            <a:r>
              <a:rPr lang="en-US" altLang="en-US" sz="2100" dirty="0">
                <a:cs typeface="Arial" panose="020B0604020202020204" pitchFamily="34" charset="0"/>
              </a:rPr>
              <a:t> children are moving with their bodies.</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a:cs typeface="Arial" panose="020B0604020202020204" pitchFamily="34" charset="0"/>
              </a:rPr>
              <a:t>Guiding Principles to Support Physical Development</a:t>
            </a:r>
          </a:p>
        </p:txBody>
      </p:sp>
      <p:sp>
        <p:nvSpPr>
          <p:cNvPr id="56323" name="Content Placeholder 2"/>
          <p:cNvSpPr>
            <a:spLocks noGrp="1"/>
          </p:cNvSpPr>
          <p:nvPr>
            <p:ph idx="1"/>
          </p:nvPr>
        </p:nvSpPr>
        <p:spPr/>
        <p:txBody>
          <a:bodyPr/>
          <a:lstStyle/>
          <a:p>
            <a:pPr marL="457200" indent="-457200">
              <a:buFontTx/>
              <a:buAutoNum type="arabicPeriod" startAt="8"/>
            </a:pPr>
            <a:r>
              <a:rPr lang="en-US" altLang="en-US" sz="2000">
                <a:cs typeface="Arial" panose="020B0604020202020204" pitchFamily="34" charset="0"/>
              </a:rPr>
              <a:t>Children generally learn new movement skills more easily when they can focus on one specific aspect of the skill at a time.</a:t>
            </a:r>
          </a:p>
          <a:p>
            <a:pPr marL="457200" indent="-457200">
              <a:buFontTx/>
              <a:buAutoNum type="arabicPeriod" startAt="8"/>
            </a:pPr>
            <a:r>
              <a:rPr lang="en-US" altLang="en-US" sz="2000">
                <a:cs typeface="Arial" panose="020B0604020202020204" pitchFamily="34" charset="0"/>
              </a:rPr>
              <a:t>Children benefit from ample opportunities to practice new physical skills.</a:t>
            </a:r>
          </a:p>
          <a:p>
            <a:pPr marL="457200" indent="-457200">
              <a:buFontTx/>
              <a:buAutoNum type="arabicPeriod" startAt="8"/>
            </a:pPr>
            <a:r>
              <a:rPr lang="en-US" altLang="en-US" sz="2000">
                <a:cs typeface="Arial" panose="020B0604020202020204" pitchFamily="34" charset="0"/>
              </a:rPr>
              <a:t>Children benefit from integrated learning activities across the curriculum.</a:t>
            </a:r>
          </a:p>
          <a:p>
            <a:pPr marL="457200" indent="-457200">
              <a:buFontTx/>
              <a:buAutoNum type="arabicPeriod" startAt="8"/>
            </a:pPr>
            <a:r>
              <a:rPr lang="en-US" altLang="en-US" sz="2000">
                <a:cs typeface="Arial" panose="020B0604020202020204" pitchFamily="34" charset="0"/>
              </a:rPr>
              <a:t>Frequency, intensity, type, and duration are the four key parameters to designing active physical play to enhance children’</a:t>
            </a:r>
            <a:r>
              <a:rPr lang="en-US" altLang="ja-JP" sz="2000">
                <a:cs typeface="Arial" panose="020B0604020202020204" pitchFamily="34" charset="0"/>
              </a:rPr>
              <a:t>s fitness and health.</a:t>
            </a:r>
          </a:p>
          <a:p>
            <a:pPr marL="457200" indent="-457200">
              <a:buFontTx/>
              <a:buAutoNum type="arabicPeriod" startAt="8"/>
            </a:pPr>
            <a:r>
              <a:rPr lang="en-US" altLang="en-US" sz="2000">
                <a:cs typeface="Arial" panose="020B0604020202020204" pitchFamily="34" charset="0"/>
              </a:rPr>
              <a:t>Physical skills are more easily learned when clear instructions and appropriate feedback are provided in children’</a:t>
            </a:r>
            <a:r>
              <a:rPr lang="en-US" altLang="ja-JP" sz="2000">
                <a:cs typeface="Arial" panose="020B0604020202020204" pitchFamily="34" charset="0"/>
              </a:rPr>
              <a:t>s home language using familiar communication methods.</a:t>
            </a:r>
            <a:endParaRPr lang="en-US" altLang="en-US" sz="200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7229" y="952500"/>
            <a:ext cx="5810250" cy="5105400"/>
          </a:xfrm>
          <a:prstGeom prst="rect">
            <a:avLst/>
          </a:prstGeom>
          <a:ln>
            <a:solidFill>
              <a:schemeClr val="tx1"/>
            </a:solidFill>
          </a:ln>
        </p:spPr>
      </p:pic>
      <p:sp>
        <p:nvSpPr>
          <p:cNvPr id="33795" name="AutoShape 3"/>
          <p:cNvSpPr>
            <a:spLocks noChangeArrowheads="1"/>
          </p:cNvSpPr>
          <p:nvPr/>
        </p:nvSpPr>
        <p:spPr bwMode="auto">
          <a:xfrm>
            <a:off x="1752600" y="850823"/>
            <a:ext cx="990600" cy="381000"/>
          </a:xfrm>
          <a:prstGeom prst="wedgeRectCallout">
            <a:avLst>
              <a:gd name="adj1" fmla="val 93558"/>
              <a:gd name="adj2" fmla="val 31583"/>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Strand</a:t>
            </a:r>
          </a:p>
        </p:txBody>
      </p:sp>
      <p:sp>
        <p:nvSpPr>
          <p:cNvPr id="33796" name="AutoShape 4"/>
          <p:cNvSpPr>
            <a:spLocks noChangeArrowheads="1"/>
          </p:cNvSpPr>
          <p:nvPr/>
        </p:nvSpPr>
        <p:spPr bwMode="auto">
          <a:xfrm>
            <a:off x="528194" y="1632724"/>
            <a:ext cx="762000" cy="304800"/>
          </a:xfrm>
          <a:prstGeom prst="wedgeRectCallout">
            <a:avLst>
              <a:gd name="adj1" fmla="val 115866"/>
              <a:gd name="adj2" fmla="val 2406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Age</a:t>
            </a:r>
          </a:p>
        </p:txBody>
      </p:sp>
      <p:sp>
        <p:nvSpPr>
          <p:cNvPr id="33797" name="AutoShape 5"/>
          <p:cNvSpPr>
            <a:spLocks noChangeArrowheads="1"/>
          </p:cNvSpPr>
          <p:nvPr/>
        </p:nvSpPr>
        <p:spPr bwMode="auto">
          <a:xfrm>
            <a:off x="7662019" y="5676900"/>
            <a:ext cx="1143000" cy="381000"/>
          </a:xfrm>
          <a:prstGeom prst="wedgeRectCallout">
            <a:avLst>
              <a:gd name="adj1" fmla="val -82900"/>
              <a:gd name="adj2" fmla="val -9521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Domain</a:t>
            </a:r>
          </a:p>
        </p:txBody>
      </p:sp>
      <p:sp>
        <p:nvSpPr>
          <p:cNvPr id="33799" name="AutoShape 7"/>
          <p:cNvSpPr>
            <a:spLocks noChangeArrowheads="1"/>
          </p:cNvSpPr>
          <p:nvPr/>
        </p:nvSpPr>
        <p:spPr bwMode="auto">
          <a:xfrm>
            <a:off x="7101999" y="1335640"/>
            <a:ext cx="1295400" cy="304800"/>
          </a:xfrm>
          <a:prstGeom prst="wedgeRectCallout">
            <a:avLst>
              <a:gd name="adj1" fmla="val -329840"/>
              <a:gd name="adj2" fmla="val 37418"/>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Substrand</a:t>
            </a:r>
          </a:p>
        </p:txBody>
      </p:sp>
      <p:sp>
        <p:nvSpPr>
          <p:cNvPr id="33800" name="AutoShape 8"/>
          <p:cNvSpPr>
            <a:spLocks noChangeArrowheads="1"/>
          </p:cNvSpPr>
          <p:nvPr/>
        </p:nvSpPr>
        <p:spPr bwMode="auto">
          <a:xfrm>
            <a:off x="185294" y="2761973"/>
            <a:ext cx="1447800" cy="381000"/>
          </a:xfrm>
          <a:prstGeom prst="wedgeRectCallout">
            <a:avLst>
              <a:gd name="adj1" fmla="val 65181"/>
              <a:gd name="adj2" fmla="val 13508"/>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Examples</a:t>
            </a:r>
          </a:p>
        </p:txBody>
      </p:sp>
      <p:sp>
        <p:nvSpPr>
          <p:cNvPr id="33801" name="AutoShape 9"/>
          <p:cNvSpPr>
            <a:spLocks noChangeArrowheads="1"/>
          </p:cNvSpPr>
          <p:nvPr/>
        </p:nvSpPr>
        <p:spPr bwMode="auto">
          <a:xfrm>
            <a:off x="7163379" y="1972627"/>
            <a:ext cx="1676400" cy="381000"/>
          </a:xfrm>
          <a:prstGeom prst="wedgeRectCallout">
            <a:avLst>
              <a:gd name="adj1" fmla="val -95585"/>
              <a:gd name="adj2" fmla="val -435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16395" name="Title 13"/>
          <p:cNvSpPr>
            <a:spLocks noGrp="1"/>
          </p:cNvSpPr>
          <p:nvPr>
            <p:ph type="title"/>
          </p:nvPr>
        </p:nvSpPr>
        <p:spPr>
          <a:xfrm>
            <a:off x="457200" y="0"/>
            <a:ext cx="8229600" cy="952499"/>
          </a:xfrm>
        </p:spPr>
        <p:txBody>
          <a:bodyPr/>
          <a:lstStyle/>
          <a:p>
            <a:r>
              <a:rPr lang="en-US" sz="4000" dirty="0">
                <a:latin typeface="Arial" charset="0"/>
                <a:ea typeface="ＭＳ Ｐゴシック" charset="0"/>
                <a:cs typeface="ＭＳ Ｐゴシック" charset="0"/>
              </a:rPr>
              <a:t>Map of the Foundations</a:t>
            </a:r>
          </a:p>
        </p:txBody>
      </p:sp>
      <p:sp>
        <p:nvSpPr>
          <p:cNvPr id="14" name="Content Placeholder 1"/>
          <p:cNvSpPr>
            <a:spLocks noGrp="1"/>
          </p:cNvSpPr>
          <p:nvPr>
            <p:ph idx="1"/>
          </p:nvPr>
        </p:nvSpPr>
        <p:spPr>
          <a:xfrm>
            <a:off x="170593" y="4348422"/>
            <a:ext cx="5741264" cy="1694415"/>
          </a:xfrm>
          <a:solidFill>
            <a:srgbClr val="FFF1E7"/>
          </a:solidFill>
          <a:ln w="41275">
            <a:solidFill>
              <a:schemeClr val="tx1"/>
            </a:solidFill>
          </a:ln>
        </p:spPr>
        <p:txBody>
          <a:bodyPr anchor="ctr" anchorCtr="0">
            <a:noAutofit/>
          </a:bodyPr>
          <a:lstStyle/>
          <a:p>
            <a:pPr marL="234950" indent="0">
              <a:buFont typeface="Arial" charset="0"/>
              <a:buNone/>
              <a:defRPr/>
            </a:pPr>
            <a:endParaRPr lang="en-US" sz="2000" dirty="0">
              <a:ea typeface="ＭＳ Ｐゴシック" pitchFamily="34" charset="-128"/>
              <a:cs typeface="ＭＳ Ｐゴシック" charset="0"/>
            </a:endParaRPr>
          </a:p>
          <a:p>
            <a:pPr marL="117475" indent="0">
              <a:buFont typeface="Arial" charset="0"/>
              <a:buNone/>
              <a:defRPr/>
            </a:pPr>
            <a:r>
              <a:rPr lang="en-US" sz="2000" dirty="0">
                <a:ea typeface="ＭＳ Ｐゴシック" pitchFamily="34" charset="-128"/>
                <a:cs typeface="ＭＳ Ｐゴシック" charset="0"/>
              </a:rPr>
              <a:t>Examine the developmental progression between 48 and 60 months in the foundation:  </a:t>
            </a:r>
          </a:p>
          <a:p>
            <a:pPr marL="457200" indent="-222250">
              <a:defRPr/>
            </a:pPr>
            <a:r>
              <a:rPr lang="en-US" sz="2000" dirty="0">
                <a:ea typeface="ＭＳ Ｐゴシック" pitchFamily="34" charset="-128"/>
                <a:cs typeface="ＭＳ Ｐゴシック" charset="0"/>
              </a:rPr>
              <a:t>What do you notice is developing?</a:t>
            </a:r>
          </a:p>
          <a:p>
            <a:pPr marL="457200" indent="-222250">
              <a:defRPr/>
            </a:pPr>
            <a:r>
              <a:rPr lang="en-US" sz="2000" dirty="0">
                <a:ea typeface="ＭＳ Ｐゴシック" pitchFamily="34" charset="-128"/>
                <a:cs typeface="ＭＳ Ｐゴシック" charset="0"/>
              </a:rPr>
              <a:t>Use the examples to help you think about growth and change. </a:t>
            </a:r>
          </a:p>
          <a:p>
            <a:pPr marL="0" indent="0">
              <a:buFont typeface="Arial" charset="0"/>
              <a:buNone/>
              <a:defRPr/>
            </a:pPr>
            <a:endParaRPr lang="en-US" sz="2000" dirty="0">
              <a:ea typeface="ＭＳ Ｐゴシック" pitchFamily="34" charset="-128"/>
              <a:cs typeface="ＭＳ Ｐゴシック" charset="0"/>
            </a:endParaRPr>
          </a:p>
        </p:txBody>
      </p:sp>
      <p:sp>
        <p:nvSpPr>
          <p:cNvPr id="3" name="Slide Number Placeholder 2"/>
          <p:cNvSpPr>
            <a:spLocks noGrp="1"/>
          </p:cNvSpPr>
          <p:nvPr>
            <p:ph type="sldNum" sz="quarter" idx="10"/>
          </p:nvPr>
        </p:nvSpPr>
        <p:spPr/>
        <p:txBody>
          <a:bodyPr/>
          <a:lstStyle/>
          <a:p>
            <a:fld id="{57C10AFF-D030-4D16-8C5E-CED78E88AD20}" type="slidenum">
              <a:rPr lang="en-US" altLang="en-US" smtClean="0"/>
              <a:pPr/>
              <a:t>23</a:t>
            </a:fld>
            <a:endParaRPr lang="en-US" altLang="en-US"/>
          </a:p>
        </p:txBody>
      </p:sp>
    </p:spTree>
    <p:extLst>
      <p:ext uri="{BB962C8B-B14F-4D97-AF65-F5344CB8AC3E}">
        <p14:creationId xmlns:p14="http://schemas.microsoft.com/office/powerpoint/2010/main" val="148078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fade">
                                      <p:cBhvr>
                                        <p:cTn id="14" dur="1000"/>
                                        <p:tgtEl>
                                          <p:spTgt spid="33795"/>
                                        </p:tgtEl>
                                      </p:cBhvr>
                                    </p:animEffect>
                                    <p:anim calcmode="lin" valueType="num">
                                      <p:cBhvr>
                                        <p:cTn id="15" dur="1000" fill="hold"/>
                                        <p:tgtEl>
                                          <p:spTgt spid="33795"/>
                                        </p:tgtEl>
                                        <p:attrNameLst>
                                          <p:attrName>ppt_x</p:attrName>
                                        </p:attrNameLst>
                                      </p:cBhvr>
                                      <p:tavLst>
                                        <p:tav tm="0">
                                          <p:val>
                                            <p:strVal val="#ppt_x"/>
                                          </p:val>
                                        </p:tav>
                                        <p:tav tm="100000">
                                          <p:val>
                                            <p:strVal val="#ppt_x"/>
                                          </p:val>
                                        </p:tav>
                                      </p:tavLst>
                                    </p:anim>
                                    <p:anim calcmode="lin" valueType="num">
                                      <p:cBhvr>
                                        <p:cTn id="16"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fade">
                                      <p:cBhvr>
                                        <p:cTn id="21" dur="1000"/>
                                        <p:tgtEl>
                                          <p:spTgt spid="33799"/>
                                        </p:tgtEl>
                                      </p:cBhvr>
                                    </p:animEffect>
                                    <p:anim calcmode="lin" valueType="num">
                                      <p:cBhvr>
                                        <p:cTn id="22" dur="1000" fill="hold"/>
                                        <p:tgtEl>
                                          <p:spTgt spid="33799"/>
                                        </p:tgtEl>
                                        <p:attrNameLst>
                                          <p:attrName>ppt_x</p:attrName>
                                        </p:attrNameLst>
                                      </p:cBhvr>
                                      <p:tavLst>
                                        <p:tav tm="0">
                                          <p:val>
                                            <p:strVal val="#ppt_x"/>
                                          </p:val>
                                        </p:tav>
                                        <p:tav tm="100000">
                                          <p:val>
                                            <p:strVal val="#ppt_x"/>
                                          </p:val>
                                        </p:tav>
                                      </p:tavLst>
                                    </p:anim>
                                    <p:anim calcmode="lin" valueType="num">
                                      <p:cBhvr>
                                        <p:cTn id="23" dur="1000" fill="hold"/>
                                        <p:tgtEl>
                                          <p:spTgt spid="337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796"/>
                                        </p:tgtEl>
                                        <p:attrNameLst>
                                          <p:attrName>style.visibility</p:attrName>
                                        </p:attrNameLst>
                                      </p:cBhvr>
                                      <p:to>
                                        <p:strVal val="visible"/>
                                      </p:to>
                                    </p:set>
                                    <p:animEffect transition="in" filter="fade">
                                      <p:cBhvr>
                                        <p:cTn id="28" dur="1000"/>
                                        <p:tgtEl>
                                          <p:spTgt spid="33796"/>
                                        </p:tgtEl>
                                      </p:cBhvr>
                                    </p:animEffect>
                                    <p:anim calcmode="lin" valueType="num">
                                      <p:cBhvr>
                                        <p:cTn id="29" dur="1000" fill="hold"/>
                                        <p:tgtEl>
                                          <p:spTgt spid="33796"/>
                                        </p:tgtEl>
                                        <p:attrNameLst>
                                          <p:attrName>ppt_x</p:attrName>
                                        </p:attrNameLst>
                                      </p:cBhvr>
                                      <p:tavLst>
                                        <p:tav tm="0">
                                          <p:val>
                                            <p:strVal val="#ppt_x"/>
                                          </p:val>
                                        </p:tav>
                                        <p:tav tm="100000">
                                          <p:val>
                                            <p:strVal val="#ppt_x"/>
                                          </p:val>
                                        </p:tav>
                                      </p:tavLst>
                                    </p:anim>
                                    <p:anim calcmode="lin" valueType="num">
                                      <p:cBhvr>
                                        <p:cTn id="30"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801"/>
                                        </p:tgtEl>
                                        <p:attrNameLst>
                                          <p:attrName>style.visibility</p:attrName>
                                        </p:attrNameLst>
                                      </p:cBhvr>
                                      <p:to>
                                        <p:strVal val="visible"/>
                                      </p:to>
                                    </p:set>
                                    <p:animEffect transition="in" filter="fade">
                                      <p:cBhvr>
                                        <p:cTn id="35" dur="1000"/>
                                        <p:tgtEl>
                                          <p:spTgt spid="33801"/>
                                        </p:tgtEl>
                                      </p:cBhvr>
                                    </p:animEffect>
                                    <p:anim calcmode="lin" valueType="num">
                                      <p:cBhvr>
                                        <p:cTn id="36" dur="1000" fill="hold"/>
                                        <p:tgtEl>
                                          <p:spTgt spid="33801"/>
                                        </p:tgtEl>
                                        <p:attrNameLst>
                                          <p:attrName>ppt_x</p:attrName>
                                        </p:attrNameLst>
                                      </p:cBhvr>
                                      <p:tavLst>
                                        <p:tav tm="0">
                                          <p:val>
                                            <p:strVal val="#ppt_x"/>
                                          </p:val>
                                        </p:tav>
                                        <p:tav tm="100000">
                                          <p:val>
                                            <p:strVal val="#ppt_x"/>
                                          </p:val>
                                        </p:tav>
                                      </p:tavLst>
                                    </p:anim>
                                    <p:anim calcmode="lin" valueType="num">
                                      <p:cBhvr>
                                        <p:cTn id="37" dur="1000" fill="hold"/>
                                        <p:tgtEl>
                                          <p:spTgt spid="3380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800"/>
                                        </p:tgtEl>
                                        <p:attrNameLst>
                                          <p:attrName>style.visibility</p:attrName>
                                        </p:attrNameLst>
                                      </p:cBhvr>
                                      <p:to>
                                        <p:strVal val="visible"/>
                                      </p:to>
                                    </p:set>
                                    <p:animEffect transition="in" filter="fade">
                                      <p:cBhvr>
                                        <p:cTn id="42" dur="1000"/>
                                        <p:tgtEl>
                                          <p:spTgt spid="33800"/>
                                        </p:tgtEl>
                                      </p:cBhvr>
                                    </p:animEffect>
                                    <p:anim calcmode="lin" valueType="num">
                                      <p:cBhvr>
                                        <p:cTn id="43" dur="1000" fill="hold"/>
                                        <p:tgtEl>
                                          <p:spTgt spid="33800"/>
                                        </p:tgtEl>
                                        <p:attrNameLst>
                                          <p:attrName>ppt_x</p:attrName>
                                        </p:attrNameLst>
                                      </p:cBhvr>
                                      <p:tavLst>
                                        <p:tav tm="0">
                                          <p:val>
                                            <p:strVal val="#ppt_x"/>
                                          </p:val>
                                        </p:tav>
                                        <p:tav tm="100000">
                                          <p:val>
                                            <p:strVal val="#ppt_x"/>
                                          </p:val>
                                        </p:tav>
                                      </p:tavLst>
                                    </p:anim>
                                    <p:anim calcmode="lin" valueType="num">
                                      <p:cBhvr>
                                        <p:cTn id="44" dur="1000" fill="hold"/>
                                        <p:tgtEl>
                                          <p:spTgt spid="3380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9" grpId="0" animBg="1"/>
      <p:bldP spid="33800" grpId="0" animBg="1"/>
      <p:bldP spid="33801" grpId="0" animBg="1"/>
      <p:bldP spid="1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Screen Shot 2016-09-16 at 3.35.4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3616325"/>
            <a:ext cx="4217987" cy="2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22263"/>
            <a:ext cx="4003675" cy="344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125413"/>
            <a:ext cx="3470275" cy="320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txBox="1">
            <a:spLocks noChangeArrowheads="1"/>
          </p:cNvSpPr>
          <p:nvPr/>
        </p:nvSpPr>
        <p:spPr bwMode="auto">
          <a:xfrm>
            <a:off x="1344520" y="5502293"/>
            <a:ext cx="2336800" cy="892552"/>
          </a:xfrm>
          <a:prstGeom prst="rect">
            <a:avLst/>
          </a:prstGeom>
          <a:no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a:defRPr/>
            </a:pPr>
            <a:r>
              <a:rPr lang="en-US" altLang="en-US" sz="2600" dirty="0">
                <a:solidFill>
                  <a:schemeClr val="bg1"/>
                </a:solidFill>
                <a:sym typeface="Wingdings"/>
              </a:rPr>
              <a:t>Teachable Moments</a:t>
            </a:r>
            <a:endParaRPr lang="en-US" altLang="en-US" sz="2600" dirty="0">
              <a:solidFill>
                <a:schemeClr val="bg1"/>
              </a:solidFill>
            </a:endParaRPr>
          </a:p>
        </p:txBody>
      </p:sp>
      <p:sp>
        <p:nvSpPr>
          <p:cNvPr id="15" name="Rectangle 4"/>
          <p:cNvSpPr txBox="1">
            <a:spLocks noChangeArrowheads="1"/>
          </p:cNvSpPr>
          <p:nvPr/>
        </p:nvSpPr>
        <p:spPr bwMode="auto">
          <a:xfrm>
            <a:off x="4817388" y="1925187"/>
            <a:ext cx="2894012" cy="1292662"/>
          </a:xfrm>
          <a:prstGeom prst="rect">
            <a:avLst/>
          </a:prstGeom>
          <a:no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a:defRPr/>
            </a:pPr>
            <a:r>
              <a:rPr lang="en-US" altLang="en-US" sz="2600" dirty="0">
                <a:solidFill>
                  <a:schemeClr val="bg1"/>
                </a:solidFill>
                <a:sym typeface="Wingdings"/>
              </a:rPr>
              <a:t>Planning Learning Opportunities</a:t>
            </a:r>
            <a:endParaRPr lang="en-US" altLang="en-US" sz="2600" dirty="0">
              <a:solidFill>
                <a:schemeClr val="bg1"/>
              </a:solidFill>
            </a:endParaRPr>
          </a:p>
        </p:txBody>
      </p:sp>
      <p:sp>
        <p:nvSpPr>
          <p:cNvPr id="12" name="Rectangle 4"/>
          <p:cNvSpPr txBox="1">
            <a:spLocks noChangeArrowheads="1"/>
          </p:cNvSpPr>
          <p:nvPr/>
        </p:nvSpPr>
        <p:spPr bwMode="auto">
          <a:xfrm>
            <a:off x="241814" y="322076"/>
            <a:ext cx="2121060" cy="892552"/>
          </a:xfrm>
          <a:prstGeom prst="rect">
            <a:avLst/>
          </a:prstGeom>
          <a:no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a:defRPr/>
            </a:pPr>
            <a:r>
              <a:rPr lang="en-US" altLang="en-US" sz="2600" dirty="0">
                <a:solidFill>
                  <a:schemeClr val="bg1"/>
                </a:solidFill>
                <a:sym typeface="Wingdings"/>
              </a:rPr>
              <a:t>Interactions</a:t>
            </a:r>
            <a:r>
              <a:rPr lang="en-US" altLang="en-US" sz="2600" dirty="0">
                <a:sym typeface="Wingdings"/>
              </a:rPr>
              <a:t> </a:t>
            </a:r>
            <a:r>
              <a:rPr lang="en-US" altLang="en-US" sz="2600" dirty="0">
                <a:solidFill>
                  <a:schemeClr val="bg1"/>
                </a:solidFill>
                <a:sym typeface="Wingdings"/>
              </a:rPr>
              <a:t>&amp;</a:t>
            </a:r>
            <a:r>
              <a:rPr lang="en-US" altLang="en-US" sz="2600" dirty="0">
                <a:sym typeface="Wingdings"/>
              </a:rPr>
              <a:t> </a:t>
            </a:r>
            <a:r>
              <a:rPr lang="en-US" altLang="en-US" sz="2600" dirty="0">
                <a:solidFill>
                  <a:schemeClr val="bg1"/>
                </a:solidFill>
                <a:sym typeface="Wingdings"/>
              </a:rPr>
              <a:t>Strategies</a:t>
            </a:r>
            <a:endParaRPr lang="en-US" altLang="en-US" sz="2600" dirty="0">
              <a:solidFill>
                <a:schemeClr val="bg1"/>
              </a:solidFill>
            </a:endParaRPr>
          </a:p>
        </p:txBody>
      </p:sp>
      <p:sp>
        <p:nvSpPr>
          <p:cNvPr id="60431" name="Title 1" hidden="1"/>
          <p:cNvSpPr>
            <a:spLocks noGrp="1"/>
          </p:cNvSpPr>
          <p:nvPr>
            <p:ph type="title" idx="4294967295"/>
          </p:nvPr>
        </p:nvSpPr>
        <p:spPr/>
        <p:txBody>
          <a:bodyPr/>
          <a:lstStyle/>
          <a:p>
            <a:r>
              <a:rPr lang="en-US" altLang="en-US" dirty="0"/>
              <a:t>Preschool Curriculum Framework Sections</a:t>
            </a:r>
          </a:p>
        </p:txBody>
      </p:sp>
      <p:pic>
        <p:nvPicPr>
          <p:cNvPr id="60432" name="Picture 3" descr="Screen Shot 2016-09-16 at 3.44.0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9138" y="3217863"/>
            <a:ext cx="2887662"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4"/>
          <p:cNvSpPr txBox="1">
            <a:spLocks noChangeArrowheads="1"/>
          </p:cNvSpPr>
          <p:nvPr/>
        </p:nvSpPr>
        <p:spPr bwMode="auto">
          <a:xfrm>
            <a:off x="5936944" y="5532622"/>
            <a:ext cx="1741250" cy="892552"/>
          </a:xfrm>
          <a:prstGeom prst="rect">
            <a:avLst/>
          </a:prstGeom>
          <a:no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lgn="l">
              <a:defRPr/>
            </a:pPr>
            <a:r>
              <a:rPr lang="en-US" altLang="en-US" sz="2600" dirty="0">
                <a:solidFill>
                  <a:schemeClr val="bg1"/>
                </a:solidFill>
                <a:sym typeface="Wingdings"/>
              </a:rPr>
              <a:t>Engaging Families</a:t>
            </a:r>
            <a:endParaRPr lang="en-US" altLang="en-US" sz="2600" dirty="0">
              <a:solidFill>
                <a:schemeClr val="bg1"/>
              </a:solidFill>
            </a:endParaRPr>
          </a:p>
        </p:txBody>
      </p:sp>
      <p:sp>
        <p:nvSpPr>
          <p:cNvPr id="2" name="Slide Number Placeholder 1"/>
          <p:cNvSpPr>
            <a:spLocks noGrp="1"/>
          </p:cNvSpPr>
          <p:nvPr>
            <p:ph type="sldNum" sz="quarter" idx="10"/>
          </p:nvPr>
        </p:nvSpPr>
        <p:spPr/>
        <p:txBody>
          <a:bodyPr/>
          <a:lstStyle/>
          <a:p>
            <a:pPr>
              <a:defRPr/>
            </a:pPr>
            <a:fld id="{4A8BB4BE-CEBD-4F9A-A782-507765DE7148}" type="slidenum">
              <a:rPr lang="en-US" altLang="en-US" smtClean="0"/>
              <a:pPr>
                <a:defRPr/>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sz="quarter"/>
          </p:nvPr>
        </p:nvSpPr>
        <p:spPr>
          <a:xfrm>
            <a:off x="457200" y="0"/>
            <a:ext cx="8229600" cy="823913"/>
          </a:xfrm>
        </p:spPr>
        <p:txBody>
          <a:bodyPr/>
          <a:lstStyle/>
          <a:p>
            <a:r>
              <a:rPr lang="en-US" altLang="en-US" dirty="0">
                <a:cs typeface="Arial" panose="020B0604020202020204" pitchFamily="34" charset="0"/>
              </a:rPr>
              <a:t>Framework Strategies</a:t>
            </a:r>
          </a:p>
        </p:txBody>
      </p:sp>
      <p:sp>
        <p:nvSpPr>
          <p:cNvPr id="62467" name="Content Placeholder 1"/>
          <p:cNvSpPr>
            <a:spLocks noGrp="1"/>
          </p:cNvSpPr>
          <p:nvPr>
            <p:ph sz="quarter" idx="1"/>
          </p:nvPr>
        </p:nvSpPr>
        <p:spPr/>
        <p:txBody>
          <a:bodyPr/>
          <a:lstStyle/>
          <a:p>
            <a:endParaRPr lang="en-US" altLang="en-US"/>
          </a:p>
        </p:txBody>
      </p:sp>
      <p:sp>
        <p:nvSpPr>
          <p:cNvPr id="62468" name="Content Placeholder 2"/>
          <p:cNvSpPr>
            <a:spLocks noGrp="1"/>
          </p:cNvSpPr>
          <p:nvPr>
            <p:ph sz="quarter" idx="2"/>
          </p:nvPr>
        </p:nvSpPr>
        <p:spPr/>
        <p:txBody>
          <a:bodyPr/>
          <a:lstStyle/>
          <a:p>
            <a:endParaRPr lang="en-US" altLang="en-US"/>
          </a:p>
        </p:txBody>
      </p:sp>
      <p:sp>
        <p:nvSpPr>
          <p:cNvPr id="62469" name="Content Placeholder 3"/>
          <p:cNvSpPr>
            <a:spLocks noGrp="1"/>
          </p:cNvSpPr>
          <p:nvPr>
            <p:ph sz="quarter" idx="3"/>
          </p:nvPr>
        </p:nvSpPr>
        <p:spPr/>
        <p:txBody>
          <a:bodyPr/>
          <a:lstStyle/>
          <a:p>
            <a:endParaRPr lang="en-US" altLang="en-US"/>
          </a:p>
        </p:txBody>
      </p:sp>
      <p:sp>
        <p:nvSpPr>
          <p:cNvPr id="62470" name="Content Placeholder 4"/>
          <p:cNvSpPr>
            <a:spLocks noGrp="1"/>
          </p:cNvSpPr>
          <p:nvPr>
            <p:ph sz="quarter" idx="4"/>
          </p:nvPr>
        </p:nvSpPr>
        <p:spPr/>
        <p:txBody>
          <a:bodyPr/>
          <a:lstStyle/>
          <a:p>
            <a:endParaRPr lang="en-US" altLang="en-US"/>
          </a:p>
        </p:txBody>
      </p:sp>
      <p:pic>
        <p:nvPicPr>
          <p:cNvPr id="62471" name="Picture 7" descr="C:\Users\Patty\Desktop\WestEd TK\Tback TK pic 5-2014\IMG_67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859213"/>
            <a:ext cx="4691063" cy="301148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2472" name="Picture 8" descr="C:\Users\Patty\Desktop\WestEd TK\Tback TK pic 5-2014\IMG_68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823913"/>
            <a:ext cx="4708525" cy="306863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2473" name="Picture 6" descr="C:\Users\Patty\Desktop\WestEd TK\Tback TK pic 5-2014\IMG_67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3859213"/>
            <a:ext cx="4708525" cy="30353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2474" name="Picture 5" descr="C:\Users\Patty\Desktop\WestEd TK\Tback TK pic 5-2014\IMG_67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23913"/>
            <a:ext cx="4435475" cy="30353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ectangle 4"/>
          <p:cNvSpPr txBox="1">
            <a:spLocks noChangeArrowheads="1"/>
          </p:cNvSpPr>
          <p:nvPr/>
        </p:nvSpPr>
        <p:spPr bwMode="auto">
          <a:xfrm>
            <a:off x="3590235" y="2508915"/>
            <a:ext cx="2319131" cy="2554545"/>
          </a:xfrm>
          <a:prstGeom prst="rect">
            <a:avLst/>
          </a:prstGeom>
          <a:solidFill>
            <a:srgbClr val="F7B180"/>
          </a:solidFill>
          <a:ln>
            <a:solidFill>
              <a:schemeClr val="tx1"/>
            </a:solid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marL="173038" indent="-173038" algn="l">
              <a:buFont typeface="Arial" panose="020B0604020202020204" pitchFamily="34" charset="0"/>
              <a:buChar char="•"/>
              <a:defRPr/>
            </a:pPr>
            <a:r>
              <a:rPr lang="en-US" altLang="en-US" sz="2000" b="0" dirty="0"/>
              <a:t>Developmentally appropriate</a:t>
            </a:r>
          </a:p>
          <a:p>
            <a:pPr marL="173038" indent="-173038" algn="l">
              <a:buFont typeface="Arial" panose="020B0604020202020204" pitchFamily="34" charset="0"/>
              <a:buChar char="•"/>
              <a:defRPr/>
            </a:pPr>
            <a:r>
              <a:rPr lang="en-US" altLang="en-US" sz="2000" b="0" dirty="0"/>
              <a:t>Reflective and intentional</a:t>
            </a:r>
          </a:p>
          <a:p>
            <a:pPr marL="173038" indent="-173038" algn="l">
              <a:buFont typeface="Arial" panose="020B0604020202020204" pitchFamily="34" charset="0"/>
              <a:buChar char="•"/>
              <a:defRPr/>
            </a:pPr>
            <a:r>
              <a:rPr lang="en-US" altLang="en-US" sz="2000" b="0" dirty="0"/>
              <a:t>Individually and culturally meaningful</a:t>
            </a:r>
          </a:p>
          <a:p>
            <a:pPr marL="173038" indent="-173038" algn="l">
              <a:buFont typeface="Arial" panose="020B0604020202020204" pitchFamily="34" charset="0"/>
              <a:buChar char="•"/>
              <a:defRPr/>
            </a:pPr>
            <a:r>
              <a:rPr lang="en-US" altLang="en-US" sz="2000" b="0" dirty="0"/>
              <a:t>Inclusive</a:t>
            </a:r>
          </a:p>
        </p:txBody>
      </p:sp>
      <p:sp>
        <p:nvSpPr>
          <p:cNvPr id="62478" name="Rectangle 5"/>
          <p:cNvSpPr>
            <a:spLocks noChangeArrowheads="1"/>
          </p:cNvSpPr>
          <p:nvPr/>
        </p:nvSpPr>
        <p:spPr bwMode="auto">
          <a:xfrm>
            <a:off x="388938" y="6623050"/>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900">
                <a:solidFill>
                  <a:schemeClr val="bg1"/>
                </a:solidFill>
                <a:cs typeface="Times New Roman" panose="02020603050405020304" pitchFamily="18" charset="0"/>
              </a:rPr>
              <a:t>©2016 California Department of Education (CDE) with the WestEd Center for Child &amp; Family Studies, California Preschool Instructional Network (CPIN). (05/2016) </a:t>
            </a:r>
          </a:p>
        </p:txBody>
      </p:sp>
      <p:sp>
        <p:nvSpPr>
          <p:cNvPr id="2" name="Slide Number Placeholder 1"/>
          <p:cNvSpPr>
            <a:spLocks noGrp="1"/>
          </p:cNvSpPr>
          <p:nvPr>
            <p:ph type="sldNum" sz="quarter" idx="10"/>
          </p:nvPr>
        </p:nvSpPr>
        <p:spPr/>
        <p:txBody>
          <a:bodyPr/>
          <a:lstStyle/>
          <a:p>
            <a:pPr>
              <a:defRPr/>
            </a:pPr>
            <a:fld id="{D834AE59-55D9-4217-B046-75BCDD71692A}" type="slidenum">
              <a:rPr lang="en-US" altLang="en-US" smtClean="0"/>
              <a:pPr>
                <a:defRPr/>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C:\Users\Patty\Desktop\WestEd TK\Tback TK pic 5-2014\IMG_6819.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3" r="4633"/>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extBox 6"/>
          <p:cNvSpPr txBox="1">
            <a:spLocks noChangeArrowheads="1"/>
          </p:cNvSpPr>
          <p:nvPr/>
        </p:nvSpPr>
        <p:spPr bwMode="auto">
          <a:xfrm>
            <a:off x="164285" y="202666"/>
            <a:ext cx="3514725" cy="5693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None/>
            </a:pPr>
            <a:r>
              <a:rPr lang="en-US" altLang="en-US" b="1" dirty="0">
                <a:solidFill>
                  <a:schemeClr val="bg1"/>
                </a:solidFill>
                <a:effectLst>
                  <a:outerShdw blurRad="38100" dist="38100" dir="2700000" algn="tl">
                    <a:srgbClr val="000000">
                      <a:alpha val="43137"/>
                    </a:srgbClr>
                  </a:outerShdw>
                </a:effectLst>
                <a:cs typeface="Arial" panose="020B0604020202020204" pitchFamily="34" charset="0"/>
              </a:rPr>
              <a:t>“The habits of physical activity that children learn in the early years greatly increase the chance that children will continue being physically active throughout childhood and beyond”</a:t>
            </a:r>
            <a:r>
              <a:rPr lang="en-US" altLang="en-US" b="1" i="1" dirty="0">
                <a:solidFill>
                  <a:schemeClr val="bg1"/>
                </a:solidFill>
                <a:effectLst>
                  <a:outerShdw blurRad="38100" dist="38100" dir="2700000" algn="tl">
                    <a:srgbClr val="000000">
                      <a:alpha val="43137"/>
                    </a:srgbClr>
                  </a:outerShdw>
                </a:effectLst>
                <a:cs typeface="Arial" panose="020B0604020202020204" pitchFamily="34" charset="0"/>
              </a:rPr>
              <a:t>                       </a:t>
            </a:r>
            <a:r>
              <a:rPr lang="en-US" altLang="en-US" sz="1800" b="1" dirty="0">
                <a:solidFill>
                  <a:schemeClr val="bg1"/>
                </a:solidFill>
                <a:effectLst>
                  <a:outerShdw blurRad="38100" dist="38100" dir="2700000" algn="tl">
                    <a:srgbClr val="000000">
                      <a:alpha val="43137"/>
                    </a:srgbClr>
                  </a:outerShdw>
                </a:effectLst>
                <a:cs typeface="Arial" panose="020B0604020202020204" pitchFamily="34" charset="0"/>
              </a:rPr>
              <a:t>(PCF, Vol. 2, p. 192)</a:t>
            </a:r>
            <a:r>
              <a:rPr lang="en-US" altLang="en-US" b="1" dirty="0">
                <a:solidFill>
                  <a:schemeClr val="bg1"/>
                </a:solidFill>
                <a:effectLst>
                  <a:outerShdw blurRad="38100" dist="38100" dir="2700000" algn="tl">
                    <a:srgbClr val="000000">
                      <a:alpha val="43137"/>
                    </a:srgbClr>
                  </a:outerShdw>
                </a:effectLst>
                <a:cs typeface="Arial" panose="020B0604020202020204" pitchFamily="34" charset="0"/>
              </a:rPr>
              <a:t>.</a:t>
            </a:r>
            <a:endParaRPr lang="en-US" altLang="en-US" sz="32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64516" name="TextBox 6"/>
          <p:cNvSpPr txBox="1">
            <a:spLocks noChangeArrowheads="1"/>
          </p:cNvSpPr>
          <p:nvPr/>
        </p:nvSpPr>
        <p:spPr bwMode="auto">
          <a:xfrm>
            <a:off x="6831875" y="3534013"/>
            <a:ext cx="2312126"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b="1" dirty="0">
                <a:solidFill>
                  <a:schemeClr val="bg1"/>
                </a:solidFill>
                <a:effectLst>
                  <a:outerShdw blurRad="38100" dist="38100" dir="2700000" algn="tl">
                    <a:srgbClr val="000000">
                      <a:alpha val="43137"/>
                    </a:srgbClr>
                  </a:outerShdw>
                </a:effectLst>
                <a:cs typeface="Arial" panose="020B0604020202020204" pitchFamily="34" charset="0"/>
              </a:rPr>
              <a:t>“Most importantly, children must see active play as fun”</a:t>
            </a:r>
            <a:r>
              <a:rPr lang="en-US" altLang="en-US" b="1" i="1" dirty="0">
                <a:solidFill>
                  <a:schemeClr val="bg1"/>
                </a:solidFill>
                <a:effectLst>
                  <a:outerShdw blurRad="38100" dist="38100" dir="2700000" algn="tl">
                    <a:srgbClr val="000000">
                      <a:alpha val="43137"/>
                    </a:srgbClr>
                  </a:outerShdw>
                </a:effectLst>
                <a:cs typeface="Arial" panose="020B0604020202020204" pitchFamily="34" charset="0"/>
              </a:rPr>
              <a:t>           </a:t>
            </a:r>
            <a:r>
              <a:rPr lang="en-US" altLang="en-US" sz="1700" b="1" dirty="0">
                <a:solidFill>
                  <a:prstClr val="white"/>
                </a:solidFill>
                <a:effectLst>
                  <a:outerShdw blurRad="38100" dist="38100" dir="2700000" algn="tl">
                    <a:srgbClr val="000000">
                      <a:alpha val="43137"/>
                    </a:srgbClr>
                  </a:outerShdw>
                </a:effectLst>
                <a:cs typeface="Arial" panose="020B0604020202020204" pitchFamily="34" charset="0"/>
              </a:rPr>
              <a:t>(PCF, Vol. 2, p. 192)</a:t>
            </a:r>
            <a:r>
              <a:rPr lang="en-US" altLang="en-US" b="1" dirty="0">
                <a:solidFill>
                  <a:prstClr val="white"/>
                </a:solidFill>
                <a:effectLst>
                  <a:outerShdw blurRad="38100" dist="38100" dir="2700000" algn="tl">
                    <a:srgbClr val="000000">
                      <a:alpha val="43137"/>
                    </a:srgbClr>
                  </a:outerShdw>
                </a:effectLst>
                <a:cs typeface="Arial" panose="020B0604020202020204" pitchFamily="34" charset="0"/>
              </a:rPr>
              <a:t>.</a:t>
            </a:r>
            <a:endParaRPr lang="en-US" altLang="en-US" sz="17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64519" name="Title 1" hidden="1"/>
          <p:cNvSpPr>
            <a:spLocks noGrp="1"/>
          </p:cNvSpPr>
          <p:nvPr>
            <p:ph type="title" idx="4294967295"/>
          </p:nvPr>
        </p:nvSpPr>
        <p:spPr/>
        <p:txBody>
          <a:bodyPr/>
          <a:lstStyle/>
          <a:p>
            <a:r>
              <a:rPr lang="en-US" altLang="en-US"/>
              <a:t>Habits of Physical Activity</a:t>
            </a:r>
          </a:p>
        </p:txBody>
      </p:sp>
      <p:sp>
        <p:nvSpPr>
          <p:cNvPr id="2" name="Slide Number Placeholder 1"/>
          <p:cNvSpPr>
            <a:spLocks noGrp="1"/>
          </p:cNvSpPr>
          <p:nvPr>
            <p:ph type="sldNum" sz="quarter" idx="10"/>
          </p:nvPr>
        </p:nvSpPr>
        <p:spPr/>
        <p:txBody>
          <a:bodyPr/>
          <a:lstStyle/>
          <a:p>
            <a:pPr>
              <a:defRPr/>
            </a:pPr>
            <a:fld id="{4A8BB4BE-CEBD-4F9A-A782-507765DE7148}" type="slidenum">
              <a:rPr lang="en-US" altLang="en-US" smtClean="0"/>
              <a:pPr>
                <a:defRPr/>
              </a:pPr>
              <a:t>26</a:t>
            </a:fld>
            <a:endParaRPr lang="en-US" alt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Title 1"/>
          <p:cNvSpPr>
            <a:spLocks noGrp="1"/>
          </p:cNvSpPr>
          <p:nvPr>
            <p:ph type="title"/>
          </p:nvPr>
        </p:nvSpPr>
        <p:spPr/>
        <p:txBody>
          <a:bodyPr/>
          <a:lstStyle/>
          <a:p>
            <a:r>
              <a:rPr lang="en-US" altLang="en-US"/>
              <a:t>Active Physical Play</a:t>
            </a:r>
          </a:p>
        </p:txBody>
      </p:sp>
      <p:sp>
        <p:nvSpPr>
          <p:cNvPr id="66564" name="Content Placeholder 2"/>
          <p:cNvSpPr>
            <a:spLocks noGrp="1"/>
          </p:cNvSpPr>
          <p:nvPr>
            <p:ph sz="half" idx="1"/>
          </p:nvPr>
        </p:nvSpPr>
        <p:spPr>
          <a:xfrm>
            <a:off x="438150" y="2197100"/>
            <a:ext cx="4514850" cy="3332163"/>
          </a:xfrm>
        </p:spPr>
        <p:txBody>
          <a:bodyPr/>
          <a:lstStyle/>
          <a:p>
            <a:pPr eaLnBrk="1" hangingPunct="1">
              <a:spcBef>
                <a:spcPct val="0"/>
              </a:spcBef>
            </a:pPr>
            <a:r>
              <a:rPr lang="en-US" altLang="en-US"/>
              <a:t>Let’</a:t>
            </a:r>
            <a:r>
              <a:rPr lang="en-US" altLang="ja-JP"/>
              <a:t>s experience active physical play.</a:t>
            </a:r>
          </a:p>
          <a:p>
            <a:pPr eaLnBrk="1" hangingPunct="1">
              <a:spcBef>
                <a:spcPct val="0"/>
              </a:spcBef>
            </a:pPr>
            <a:endParaRPr lang="en-US" altLang="ja-JP"/>
          </a:p>
          <a:p>
            <a:pPr eaLnBrk="1" hangingPunct="1">
              <a:spcBef>
                <a:spcPct val="0"/>
              </a:spcBef>
            </a:pPr>
            <a:r>
              <a:rPr lang="en-US" altLang="en-US"/>
              <a:t>During the song, think about skills a child may develop through actively participating. </a:t>
            </a:r>
          </a:p>
          <a:p>
            <a:endParaRPr lang="en-US" altLang="en-US"/>
          </a:p>
        </p:txBody>
      </p:sp>
      <p:sp>
        <p:nvSpPr>
          <p:cNvPr id="66565" name="Text Placeholder 1"/>
          <p:cNvSpPr>
            <a:spLocks noGrp="1"/>
          </p:cNvSpPr>
          <p:nvPr>
            <p:ph sz="half" idx="2"/>
          </p:nvPr>
        </p:nvSpPr>
        <p:spPr>
          <a:xfrm>
            <a:off x="819150" y="1484313"/>
            <a:ext cx="7600950" cy="646112"/>
          </a:xfrm>
        </p:spPr>
        <p:txBody>
          <a:bodyPr/>
          <a:lstStyle/>
          <a:p>
            <a:pPr marL="0" indent="0" algn="ctr">
              <a:buFont typeface="Arial" panose="020B0604020202020204" pitchFamily="34" charset="0"/>
              <a:buNone/>
            </a:pPr>
            <a:r>
              <a:rPr lang="en-US" altLang="en-US" sz="3600"/>
              <a:t>Young children learn best by </a:t>
            </a:r>
            <a:r>
              <a:rPr lang="en-US" altLang="en-US" sz="3600" b="1" i="1"/>
              <a:t>doing</a:t>
            </a:r>
            <a:r>
              <a:rPr lang="en-US" altLang="en-US" sz="3600"/>
              <a:t>.</a:t>
            </a:r>
          </a:p>
          <a:p>
            <a:pPr marL="0" indent="0">
              <a:buFont typeface="Arial" panose="020B0604020202020204" pitchFamily="34" charset="0"/>
              <a:buNone/>
            </a:pPr>
            <a:endParaRPr lang="en-US" altLang="en-US"/>
          </a:p>
        </p:txBody>
      </p:sp>
      <p:grpSp>
        <p:nvGrpSpPr>
          <p:cNvPr id="66566" name="Group 5"/>
          <p:cNvGrpSpPr>
            <a:grpSpLocks/>
          </p:cNvGrpSpPr>
          <p:nvPr/>
        </p:nvGrpSpPr>
        <p:grpSpPr bwMode="auto">
          <a:xfrm>
            <a:off x="5872163" y="3167063"/>
            <a:ext cx="1995487" cy="1824037"/>
            <a:chOff x="108549168" y="107521238"/>
            <a:chExt cx="920550" cy="1105963"/>
          </a:xfrm>
        </p:grpSpPr>
        <p:sp>
          <p:nvSpPr>
            <p:cNvPr id="66567" name="Oval 6"/>
            <p:cNvSpPr>
              <a:spLocks noChangeArrowheads="1"/>
            </p:cNvSpPr>
            <p:nvPr/>
          </p:nvSpPr>
          <p:spPr bwMode="auto">
            <a:xfrm>
              <a:off x="108549168" y="107521238"/>
              <a:ext cx="175346"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6568" name="Line 7"/>
            <p:cNvSpPr>
              <a:spLocks noChangeShapeType="1"/>
            </p:cNvSpPr>
            <p:nvPr/>
          </p:nvSpPr>
          <p:spPr bwMode="auto">
            <a:xfrm>
              <a:off x="108636842"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69" name="Line 8"/>
            <p:cNvSpPr>
              <a:spLocks noChangeShapeType="1"/>
            </p:cNvSpPr>
            <p:nvPr/>
          </p:nvSpPr>
          <p:spPr bwMode="auto">
            <a:xfrm flipH="1">
              <a:off x="10863684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70" name="Oval 9"/>
            <p:cNvSpPr>
              <a:spLocks noChangeArrowheads="1"/>
            </p:cNvSpPr>
            <p:nvPr/>
          </p:nvSpPr>
          <p:spPr bwMode="auto">
            <a:xfrm>
              <a:off x="108965611" y="107547500"/>
              <a:ext cx="43833"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6571" name="Line 10"/>
            <p:cNvSpPr>
              <a:spLocks noChangeShapeType="1"/>
            </p:cNvSpPr>
            <p:nvPr/>
          </p:nvSpPr>
          <p:spPr bwMode="auto">
            <a:xfrm>
              <a:off x="108636842" y="108151579"/>
              <a:ext cx="87672" cy="44649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72" name="Oval 11"/>
            <p:cNvSpPr>
              <a:spLocks noChangeArrowheads="1"/>
            </p:cNvSpPr>
            <p:nvPr/>
          </p:nvSpPr>
          <p:spPr bwMode="auto">
            <a:xfrm>
              <a:off x="108702596" y="108598072"/>
              <a:ext cx="65751" cy="262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6573" name="Oval 12"/>
            <p:cNvSpPr>
              <a:spLocks noChangeArrowheads="1"/>
            </p:cNvSpPr>
            <p:nvPr/>
          </p:nvSpPr>
          <p:spPr bwMode="auto">
            <a:xfrm>
              <a:off x="108614924" y="108598072"/>
              <a:ext cx="38989" cy="291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66574" name="Group 13"/>
            <p:cNvGrpSpPr>
              <a:grpSpLocks/>
            </p:cNvGrpSpPr>
            <p:nvPr/>
          </p:nvGrpSpPr>
          <p:grpSpPr bwMode="auto">
            <a:xfrm rot="1200000">
              <a:off x="108680273" y="107661043"/>
              <a:ext cx="287405" cy="352986"/>
              <a:chOff x="20427945" y="20376729"/>
              <a:chExt cx="125529" cy="128658"/>
            </a:xfrm>
          </p:grpSpPr>
          <p:sp>
            <p:nvSpPr>
              <p:cNvPr id="66585" name="Line 14"/>
              <p:cNvSpPr>
                <a:spLocks noChangeShapeType="1"/>
              </p:cNvSpPr>
              <p:nvPr/>
            </p:nvSpPr>
            <p:spPr bwMode="auto">
              <a:xfrm flipH="1">
                <a:off x="20427945" y="20386627"/>
                <a:ext cx="115871" cy="11876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86" name="Oval 15"/>
              <p:cNvSpPr>
                <a:spLocks noChangeArrowheads="1"/>
              </p:cNvSpPr>
              <p:nvPr/>
            </p:nvSpPr>
            <p:spPr bwMode="auto">
              <a:xfrm>
                <a:off x="20534160" y="20376729"/>
                <a:ext cx="19314" cy="1979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6575" name="Oval 16"/>
            <p:cNvSpPr>
              <a:spLocks noChangeArrowheads="1"/>
            </p:cNvSpPr>
            <p:nvPr/>
          </p:nvSpPr>
          <p:spPr bwMode="auto">
            <a:xfrm>
              <a:off x="109294377" y="107521238"/>
              <a:ext cx="175341"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6576" name="Line 17"/>
            <p:cNvSpPr>
              <a:spLocks noChangeShapeType="1"/>
            </p:cNvSpPr>
            <p:nvPr/>
          </p:nvSpPr>
          <p:spPr bwMode="auto">
            <a:xfrm flipH="1">
              <a:off x="109382046"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77" name="Line 18"/>
            <p:cNvSpPr>
              <a:spLocks noChangeShapeType="1"/>
            </p:cNvSpPr>
            <p:nvPr/>
          </p:nvSpPr>
          <p:spPr bwMode="auto">
            <a:xfrm>
              <a:off x="10903136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78" name="Oval 19"/>
            <p:cNvSpPr>
              <a:spLocks noChangeArrowheads="1"/>
            </p:cNvSpPr>
            <p:nvPr/>
          </p:nvSpPr>
          <p:spPr bwMode="auto">
            <a:xfrm>
              <a:off x="109009444" y="107547500"/>
              <a:ext cx="43838"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66579" name="Group 20"/>
            <p:cNvGrpSpPr>
              <a:grpSpLocks/>
            </p:cNvGrpSpPr>
            <p:nvPr/>
          </p:nvGrpSpPr>
          <p:grpSpPr bwMode="auto">
            <a:xfrm>
              <a:off x="109250539" y="108151579"/>
              <a:ext cx="153425" cy="475622"/>
              <a:chOff x="20678109" y="20557563"/>
              <a:chExt cx="67011" cy="173357"/>
            </a:xfrm>
          </p:grpSpPr>
          <p:sp>
            <p:nvSpPr>
              <p:cNvPr id="66582" name="Line 21"/>
              <p:cNvSpPr>
                <a:spLocks noChangeShapeType="1"/>
              </p:cNvSpPr>
              <p:nvPr/>
            </p:nvSpPr>
            <p:spPr bwMode="auto">
              <a:xfrm flipH="1">
                <a:off x="20697256" y="20557563"/>
                <a:ext cx="38291" cy="16274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83" name="Oval 22"/>
              <p:cNvSpPr>
                <a:spLocks noChangeArrowheads="1"/>
              </p:cNvSpPr>
              <p:nvPr/>
            </p:nvSpPr>
            <p:spPr bwMode="auto">
              <a:xfrm>
                <a:off x="20678109" y="20720303"/>
                <a:ext cx="28719" cy="957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6584" name="Oval 23"/>
              <p:cNvSpPr>
                <a:spLocks noChangeArrowheads="1"/>
              </p:cNvSpPr>
              <p:nvPr/>
            </p:nvSpPr>
            <p:spPr bwMode="auto">
              <a:xfrm>
                <a:off x="20728091" y="20720303"/>
                <a:ext cx="17029" cy="106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6580" name="Line 24"/>
            <p:cNvSpPr>
              <a:spLocks noChangeShapeType="1"/>
            </p:cNvSpPr>
            <p:nvPr/>
          </p:nvSpPr>
          <p:spPr bwMode="auto">
            <a:xfrm>
              <a:off x="109031358" y="107757612"/>
              <a:ext cx="350688" cy="18385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6581" name="Oval 25"/>
            <p:cNvSpPr>
              <a:spLocks noChangeArrowheads="1"/>
            </p:cNvSpPr>
            <p:nvPr/>
          </p:nvSpPr>
          <p:spPr bwMode="auto">
            <a:xfrm rot="-1200000">
              <a:off x="109009442" y="107731351"/>
              <a:ext cx="43836" cy="525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27</a:t>
            </a:fld>
            <a:endParaRPr lang="en-US" altLang="en-US"/>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2209800" y="1679575"/>
            <a:ext cx="814388" cy="873125"/>
            <a:chOff x="108549168" y="107521238"/>
            <a:chExt cx="920550" cy="1105963"/>
          </a:xfrm>
        </p:grpSpPr>
        <p:sp>
          <p:nvSpPr>
            <p:cNvPr id="68709" name="Oval 3"/>
            <p:cNvSpPr>
              <a:spLocks noChangeArrowheads="1"/>
            </p:cNvSpPr>
            <p:nvPr/>
          </p:nvSpPr>
          <p:spPr bwMode="auto">
            <a:xfrm>
              <a:off x="108549168" y="107521238"/>
              <a:ext cx="175346"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10" name="Line 4"/>
            <p:cNvSpPr>
              <a:spLocks noChangeShapeType="1"/>
            </p:cNvSpPr>
            <p:nvPr/>
          </p:nvSpPr>
          <p:spPr bwMode="auto">
            <a:xfrm>
              <a:off x="108636842"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11" name="Line 5"/>
            <p:cNvSpPr>
              <a:spLocks noChangeShapeType="1"/>
            </p:cNvSpPr>
            <p:nvPr/>
          </p:nvSpPr>
          <p:spPr bwMode="auto">
            <a:xfrm flipH="1">
              <a:off x="10863684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12" name="Oval 6"/>
            <p:cNvSpPr>
              <a:spLocks noChangeArrowheads="1"/>
            </p:cNvSpPr>
            <p:nvPr/>
          </p:nvSpPr>
          <p:spPr bwMode="auto">
            <a:xfrm>
              <a:off x="108965611" y="107547500"/>
              <a:ext cx="43833"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13" name="Line 7"/>
            <p:cNvSpPr>
              <a:spLocks noChangeShapeType="1"/>
            </p:cNvSpPr>
            <p:nvPr/>
          </p:nvSpPr>
          <p:spPr bwMode="auto">
            <a:xfrm>
              <a:off x="108636842" y="108151579"/>
              <a:ext cx="87672" cy="44649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14" name="Oval 8"/>
            <p:cNvSpPr>
              <a:spLocks noChangeArrowheads="1"/>
            </p:cNvSpPr>
            <p:nvPr/>
          </p:nvSpPr>
          <p:spPr bwMode="auto">
            <a:xfrm>
              <a:off x="108702596" y="108598072"/>
              <a:ext cx="65751" cy="262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15" name="Oval 9"/>
            <p:cNvSpPr>
              <a:spLocks noChangeArrowheads="1"/>
            </p:cNvSpPr>
            <p:nvPr/>
          </p:nvSpPr>
          <p:spPr bwMode="auto">
            <a:xfrm>
              <a:off x="108614924" y="108598072"/>
              <a:ext cx="38989" cy="291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68716" name="Group 10"/>
            <p:cNvGrpSpPr>
              <a:grpSpLocks/>
            </p:cNvGrpSpPr>
            <p:nvPr/>
          </p:nvGrpSpPr>
          <p:grpSpPr bwMode="auto">
            <a:xfrm rot="1200000">
              <a:off x="108680273" y="107661043"/>
              <a:ext cx="287405" cy="352986"/>
              <a:chOff x="20427945" y="20376729"/>
              <a:chExt cx="125529" cy="128658"/>
            </a:xfrm>
          </p:grpSpPr>
          <p:sp>
            <p:nvSpPr>
              <p:cNvPr id="68727" name="Line 11"/>
              <p:cNvSpPr>
                <a:spLocks noChangeShapeType="1"/>
              </p:cNvSpPr>
              <p:nvPr/>
            </p:nvSpPr>
            <p:spPr bwMode="auto">
              <a:xfrm flipH="1">
                <a:off x="20427945" y="20386627"/>
                <a:ext cx="115871" cy="11876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28" name="Oval 12"/>
              <p:cNvSpPr>
                <a:spLocks noChangeArrowheads="1"/>
              </p:cNvSpPr>
              <p:nvPr/>
            </p:nvSpPr>
            <p:spPr bwMode="auto">
              <a:xfrm>
                <a:off x="20534160" y="20376729"/>
                <a:ext cx="19314" cy="1979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717" name="Oval 13"/>
            <p:cNvSpPr>
              <a:spLocks noChangeArrowheads="1"/>
            </p:cNvSpPr>
            <p:nvPr/>
          </p:nvSpPr>
          <p:spPr bwMode="auto">
            <a:xfrm>
              <a:off x="109294377" y="107521238"/>
              <a:ext cx="175341"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18" name="Line 14"/>
            <p:cNvSpPr>
              <a:spLocks noChangeShapeType="1"/>
            </p:cNvSpPr>
            <p:nvPr/>
          </p:nvSpPr>
          <p:spPr bwMode="auto">
            <a:xfrm flipH="1">
              <a:off x="109382046"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19" name="Line 15"/>
            <p:cNvSpPr>
              <a:spLocks noChangeShapeType="1"/>
            </p:cNvSpPr>
            <p:nvPr/>
          </p:nvSpPr>
          <p:spPr bwMode="auto">
            <a:xfrm>
              <a:off x="10903136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20" name="Oval 16"/>
            <p:cNvSpPr>
              <a:spLocks noChangeArrowheads="1"/>
            </p:cNvSpPr>
            <p:nvPr/>
          </p:nvSpPr>
          <p:spPr bwMode="auto">
            <a:xfrm>
              <a:off x="109009444" y="107547500"/>
              <a:ext cx="43838"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68721" name="Group 17"/>
            <p:cNvGrpSpPr>
              <a:grpSpLocks/>
            </p:cNvGrpSpPr>
            <p:nvPr/>
          </p:nvGrpSpPr>
          <p:grpSpPr bwMode="auto">
            <a:xfrm>
              <a:off x="109250539" y="108151579"/>
              <a:ext cx="153425" cy="475622"/>
              <a:chOff x="20678109" y="20557563"/>
              <a:chExt cx="67011" cy="173357"/>
            </a:xfrm>
          </p:grpSpPr>
          <p:sp>
            <p:nvSpPr>
              <p:cNvPr id="68724" name="Line 18"/>
              <p:cNvSpPr>
                <a:spLocks noChangeShapeType="1"/>
              </p:cNvSpPr>
              <p:nvPr/>
            </p:nvSpPr>
            <p:spPr bwMode="auto">
              <a:xfrm flipH="1">
                <a:off x="20697256" y="20557563"/>
                <a:ext cx="38291" cy="16274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25" name="Oval 19"/>
              <p:cNvSpPr>
                <a:spLocks noChangeArrowheads="1"/>
              </p:cNvSpPr>
              <p:nvPr/>
            </p:nvSpPr>
            <p:spPr bwMode="auto">
              <a:xfrm>
                <a:off x="20678109" y="20720303"/>
                <a:ext cx="28719" cy="957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26" name="Oval 20"/>
              <p:cNvSpPr>
                <a:spLocks noChangeArrowheads="1"/>
              </p:cNvSpPr>
              <p:nvPr/>
            </p:nvSpPr>
            <p:spPr bwMode="auto">
              <a:xfrm>
                <a:off x="20728091" y="20720303"/>
                <a:ext cx="17029" cy="106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722" name="Line 21"/>
            <p:cNvSpPr>
              <a:spLocks noChangeShapeType="1"/>
            </p:cNvSpPr>
            <p:nvPr/>
          </p:nvSpPr>
          <p:spPr bwMode="auto">
            <a:xfrm>
              <a:off x="109031358" y="107757612"/>
              <a:ext cx="350688" cy="18385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23" name="Oval 22"/>
            <p:cNvSpPr>
              <a:spLocks noChangeArrowheads="1"/>
            </p:cNvSpPr>
            <p:nvPr/>
          </p:nvSpPr>
          <p:spPr bwMode="auto">
            <a:xfrm rot="-1200000">
              <a:off x="109009442" y="107731351"/>
              <a:ext cx="43836" cy="525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11" name="Oval 23"/>
          <p:cNvSpPr>
            <a:spLocks noChangeArrowheads="1"/>
          </p:cNvSpPr>
          <p:nvPr/>
        </p:nvSpPr>
        <p:spPr bwMode="auto">
          <a:xfrm>
            <a:off x="4033838" y="1633538"/>
            <a:ext cx="155575" cy="16510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12" name="Line 24"/>
          <p:cNvSpPr>
            <a:spLocks noChangeShapeType="1"/>
          </p:cNvSpPr>
          <p:nvPr/>
        </p:nvSpPr>
        <p:spPr bwMode="auto">
          <a:xfrm>
            <a:off x="4111625" y="1798638"/>
            <a:ext cx="0" cy="6858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13" name="Line 25"/>
          <p:cNvSpPr>
            <a:spLocks noChangeShapeType="1"/>
          </p:cNvSpPr>
          <p:nvPr/>
        </p:nvSpPr>
        <p:spPr bwMode="auto">
          <a:xfrm>
            <a:off x="4111625" y="2130425"/>
            <a:ext cx="77788" cy="3540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14" name="Oval 26"/>
          <p:cNvSpPr>
            <a:spLocks noChangeArrowheads="1"/>
          </p:cNvSpPr>
          <p:nvPr/>
        </p:nvSpPr>
        <p:spPr bwMode="auto">
          <a:xfrm>
            <a:off x="4168775" y="2484438"/>
            <a:ext cx="58738" cy="2063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15" name="Oval 27"/>
          <p:cNvSpPr>
            <a:spLocks noChangeArrowheads="1"/>
          </p:cNvSpPr>
          <p:nvPr/>
        </p:nvSpPr>
        <p:spPr bwMode="auto">
          <a:xfrm>
            <a:off x="4092575" y="2484438"/>
            <a:ext cx="33338" cy="2222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16" name="Oval 28"/>
          <p:cNvSpPr>
            <a:spLocks noChangeArrowheads="1"/>
          </p:cNvSpPr>
          <p:nvPr/>
        </p:nvSpPr>
        <p:spPr bwMode="auto">
          <a:xfrm>
            <a:off x="4692650" y="1633538"/>
            <a:ext cx="155575" cy="16510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17" name="Line 29"/>
          <p:cNvSpPr>
            <a:spLocks noChangeShapeType="1"/>
          </p:cNvSpPr>
          <p:nvPr/>
        </p:nvSpPr>
        <p:spPr bwMode="auto">
          <a:xfrm flipH="1">
            <a:off x="4770438" y="1798638"/>
            <a:ext cx="0" cy="6858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18" name="Line 30"/>
          <p:cNvSpPr>
            <a:spLocks noChangeShapeType="1"/>
          </p:cNvSpPr>
          <p:nvPr/>
        </p:nvSpPr>
        <p:spPr bwMode="auto">
          <a:xfrm flipH="1">
            <a:off x="4692650" y="2130425"/>
            <a:ext cx="77788" cy="3540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19" name="Oval 31"/>
          <p:cNvSpPr>
            <a:spLocks noChangeArrowheads="1"/>
          </p:cNvSpPr>
          <p:nvPr/>
        </p:nvSpPr>
        <p:spPr bwMode="auto">
          <a:xfrm>
            <a:off x="4654550" y="2484438"/>
            <a:ext cx="57150" cy="2063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20" name="Oval 32"/>
          <p:cNvSpPr>
            <a:spLocks noChangeArrowheads="1"/>
          </p:cNvSpPr>
          <p:nvPr/>
        </p:nvSpPr>
        <p:spPr bwMode="auto">
          <a:xfrm>
            <a:off x="4756150" y="2484438"/>
            <a:ext cx="33338" cy="2222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21" name="Line 33"/>
          <p:cNvSpPr>
            <a:spLocks noChangeShapeType="1"/>
          </p:cNvSpPr>
          <p:nvPr/>
        </p:nvSpPr>
        <p:spPr bwMode="auto">
          <a:xfrm>
            <a:off x="4114800" y="1847850"/>
            <a:ext cx="309563" cy="2905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22" name="Oval 34"/>
          <p:cNvSpPr>
            <a:spLocks noChangeArrowheads="1"/>
          </p:cNvSpPr>
          <p:nvPr/>
        </p:nvSpPr>
        <p:spPr bwMode="auto">
          <a:xfrm>
            <a:off x="4405313" y="2117725"/>
            <a:ext cx="39687" cy="4127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23" name="Line 35"/>
          <p:cNvSpPr>
            <a:spLocks noChangeShapeType="1"/>
          </p:cNvSpPr>
          <p:nvPr/>
        </p:nvSpPr>
        <p:spPr bwMode="auto">
          <a:xfrm rot="-1200000">
            <a:off x="4098925" y="1771650"/>
            <a:ext cx="396875" cy="9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24" name="Line 36"/>
          <p:cNvSpPr>
            <a:spLocks noChangeShapeType="1"/>
          </p:cNvSpPr>
          <p:nvPr/>
        </p:nvSpPr>
        <p:spPr bwMode="auto">
          <a:xfrm flipH="1">
            <a:off x="4464050" y="1847850"/>
            <a:ext cx="309563" cy="2905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25" name="Oval 37"/>
          <p:cNvSpPr>
            <a:spLocks noChangeArrowheads="1"/>
          </p:cNvSpPr>
          <p:nvPr/>
        </p:nvSpPr>
        <p:spPr bwMode="auto">
          <a:xfrm>
            <a:off x="4445000" y="2117725"/>
            <a:ext cx="38100" cy="4127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26" name="Line 38"/>
          <p:cNvSpPr>
            <a:spLocks noChangeShapeType="1"/>
          </p:cNvSpPr>
          <p:nvPr/>
        </p:nvSpPr>
        <p:spPr bwMode="auto">
          <a:xfrm flipH="1" flipV="1">
            <a:off x="4419600" y="1714500"/>
            <a:ext cx="354013" cy="1333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68627" name="Group 39"/>
          <p:cNvGrpSpPr>
            <a:grpSpLocks/>
          </p:cNvGrpSpPr>
          <p:nvPr/>
        </p:nvGrpSpPr>
        <p:grpSpPr bwMode="auto">
          <a:xfrm>
            <a:off x="2247900" y="3971925"/>
            <a:ext cx="606425" cy="790575"/>
            <a:chOff x="109499400" y="109638945"/>
            <a:chExt cx="603913" cy="1085520"/>
          </a:xfrm>
        </p:grpSpPr>
        <p:sp>
          <p:nvSpPr>
            <p:cNvPr id="68698" name="Line 40"/>
            <p:cNvSpPr>
              <a:spLocks noChangeShapeType="1"/>
            </p:cNvSpPr>
            <p:nvPr/>
          </p:nvSpPr>
          <p:spPr bwMode="auto">
            <a:xfrm>
              <a:off x="109826518" y="110306308"/>
              <a:ext cx="201306" cy="11661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99" name="Oval 41"/>
            <p:cNvSpPr>
              <a:spLocks noChangeArrowheads="1"/>
            </p:cNvSpPr>
            <p:nvPr/>
          </p:nvSpPr>
          <p:spPr bwMode="auto">
            <a:xfrm>
              <a:off x="110027824" y="110694305"/>
              <a:ext cx="75489" cy="3016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0" name="Line 42"/>
            <p:cNvSpPr>
              <a:spLocks noChangeShapeType="1"/>
            </p:cNvSpPr>
            <p:nvPr/>
          </p:nvSpPr>
          <p:spPr bwMode="auto">
            <a:xfrm flipH="1">
              <a:off x="109600051" y="110302313"/>
              <a:ext cx="226467" cy="1206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01" name="Oval 43"/>
            <p:cNvSpPr>
              <a:spLocks noChangeArrowheads="1"/>
            </p:cNvSpPr>
            <p:nvPr/>
          </p:nvSpPr>
          <p:spPr bwMode="auto">
            <a:xfrm>
              <a:off x="109499400" y="110694305"/>
              <a:ext cx="75486" cy="3016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2" name="Oval 44"/>
            <p:cNvSpPr>
              <a:spLocks noChangeArrowheads="1"/>
            </p:cNvSpPr>
            <p:nvPr/>
          </p:nvSpPr>
          <p:spPr bwMode="auto">
            <a:xfrm>
              <a:off x="109725866" y="109638945"/>
              <a:ext cx="176143" cy="21107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3" name="Line 45"/>
            <p:cNvSpPr>
              <a:spLocks noChangeShapeType="1"/>
            </p:cNvSpPr>
            <p:nvPr/>
          </p:nvSpPr>
          <p:spPr bwMode="auto">
            <a:xfrm>
              <a:off x="109826518" y="109850015"/>
              <a:ext cx="0" cy="45229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04" name="Oval 46"/>
            <p:cNvSpPr>
              <a:spLocks noChangeArrowheads="1"/>
            </p:cNvSpPr>
            <p:nvPr/>
          </p:nvSpPr>
          <p:spPr bwMode="auto">
            <a:xfrm>
              <a:off x="109650378" y="109970626"/>
              <a:ext cx="327115" cy="545630"/>
            </a:xfrm>
            <a:prstGeom prst="ellipse">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5" name="Oval 47"/>
            <p:cNvSpPr>
              <a:spLocks noChangeArrowheads="1"/>
            </p:cNvSpPr>
            <p:nvPr/>
          </p:nvSpPr>
          <p:spPr bwMode="auto">
            <a:xfrm>
              <a:off x="109767204" y="110488974"/>
              <a:ext cx="46732" cy="545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6" name="Oval 48"/>
            <p:cNvSpPr>
              <a:spLocks noChangeArrowheads="1"/>
            </p:cNvSpPr>
            <p:nvPr/>
          </p:nvSpPr>
          <p:spPr bwMode="auto">
            <a:xfrm>
              <a:off x="109813936" y="110488974"/>
              <a:ext cx="46733" cy="545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707" name="Line 49"/>
            <p:cNvSpPr>
              <a:spLocks noChangeShapeType="1"/>
            </p:cNvSpPr>
            <p:nvPr/>
          </p:nvSpPr>
          <p:spPr bwMode="auto">
            <a:xfrm>
              <a:off x="110027824" y="110422925"/>
              <a:ext cx="25162" cy="27138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708" name="Line 50"/>
            <p:cNvSpPr>
              <a:spLocks noChangeShapeType="1"/>
            </p:cNvSpPr>
            <p:nvPr/>
          </p:nvSpPr>
          <p:spPr bwMode="auto">
            <a:xfrm flipH="1">
              <a:off x="109549724" y="110422925"/>
              <a:ext cx="50327" cy="27138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grpSp>
        <p:nvGrpSpPr>
          <p:cNvPr id="68628" name="Group 51"/>
          <p:cNvGrpSpPr>
            <a:grpSpLocks/>
          </p:cNvGrpSpPr>
          <p:nvPr/>
        </p:nvGrpSpPr>
        <p:grpSpPr bwMode="auto">
          <a:xfrm>
            <a:off x="6362700" y="3848100"/>
            <a:ext cx="457200" cy="920750"/>
            <a:chOff x="110643938" y="109367565"/>
            <a:chExt cx="455862" cy="1263988"/>
          </a:xfrm>
        </p:grpSpPr>
        <p:sp>
          <p:nvSpPr>
            <p:cNvPr id="68681" name="Oval 52"/>
            <p:cNvSpPr>
              <a:spLocks noChangeArrowheads="1"/>
            </p:cNvSpPr>
            <p:nvPr/>
          </p:nvSpPr>
          <p:spPr bwMode="auto">
            <a:xfrm>
              <a:off x="110757555" y="109367565"/>
              <a:ext cx="201305" cy="21107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82" name="Line 53"/>
            <p:cNvSpPr>
              <a:spLocks noChangeShapeType="1"/>
            </p:cNvSpPr>
            <p:nvPr/>
          </p:nvSpPr>
          <p:spPr bwMode="auto">
            <a:xfrm>
              <a:off x="110874384" y="109578657"/>
              <a:ext cx="0" cy="51260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68683" name="Group 54"/>
            <p:cNvGrpSpPr>
              <a:grpSpLocks/>
            </p:cNvGrpSpPr>
            <p:nvPr/>
          </p:nvGrpSpPr>
          <p:grpSpPr bwMode="auto">
            <a:xfrm>
              <a:off x="110707817" y="109729404"/>
              <a:ext cx="308996" cy="500440"/>
              <a:chOff x="22086534" y="20382765"/>
              <a:chExt cx="134959" cy="182403"/>
            </a:xfrm>
          </p:grpSpPr>
          <p:grpSp>
            <p:nvGrpSpPr>
              <p:cNvPr id="68691" name="Group 55"/>
              <p:cNvGrpSpPr>
                <a:grpSpLocks/>
              </p:cNvGrpSpPr>
              <p:nvPr/>
            </p:nvGrpSpPr>
            <p:grpSpPr bwMode="auto">
              <a:xfrm rot="1020000">
                <a:off x="22156160" y="20389682"/>
                <a:ext cx="65333" cy="175486"/>
                <a:chOff x="22157012" y="20388902"/>
                <a:chExt cx="65333" cy="175486"/>
              </a:xfrm>
            </p:grpSpPr>
            <p:sp>
              <p:nvSpPr>
                <p:cNvPr id="68696" name="Line 56"/>
                <p:cNvSpPr>
                  <a:spLocks noChangeShapeType="1"/>
                </p:cNvSpPr>
                <p:nvPr/>
              </p:nvSpPr>
              <p:spPr bwMode="auto">
                <a:xfrm>
                  <a:off x="22157012" y="20388902"/>
                  <a:ext cx="60303" cy="16197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97" name="Oval 57"/>
                <p:cNvSpPr>
                  <a:spLocks noChangeArrowheads="1"/>
                </p:cNvSpPr>
                <p:nvPr/>
              </p:nvSpPr>
              <p:spPr bwMode="auto">
                <a:xfrm>
                  <a:off x="22212287" y="20537371"/>
                  <a:ext cx="10058" cy="270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92" name="Group 58"/>
              <p:cNvGrpSpPr>
                <a:grpSpLocks/>
              </p:cNvGrpSpPr>
              <p:nvPr/>
            </p:nvGrpSpPr>
            <p:grpSpPr bwMode="auto">
              <a:xfrm rot="-1020000">
                <a:off x="22086534" y="20390252"/>
                <a:ext cx="67776" cy="174690"/>
                <a:chOff x="22085616" y="20389697"/>
                <a:chExt cx="67776" cy="174690"/>
              </a:xfrm>
            </p:grpSpPr>
            <p:sp>
              <p:nvSpPr>
                <p:cNvPr id="68694" name="Line 59"/>
                <p:cNvSpPr>
                  <a:spLocks noChangeShapeType="1"/>
                </p:cNvSpPr>
                <p:nvPr/>
              </p:nvSpPr>
              <p:spPr bwMode="auto">
                <a:xfrm flipH="1">
                  <a:off x="22090833" y="20389697"/>
                  <a:ext cx="62559" cy="16124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95" name="Oval 60"/>
                <p:cNvSpPr>
                  <a:spLocks noChangeArrowheads="1"/>
                </p:cNvSpPr>
                <p:nvPr/>
              </p:nvSpPr>
              <p:spPr bwMode="auto">
                <a:xfrm>
                  <a:off x="22085616" y="20537490"/>
                  <a:ext cx="10434" cy="2689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93" name="AutoShape 61"/>
              <p:cNvSpPr>
                <a:spLocks noChangeArrowheads="1"/>
              </p:cNvSpPr>
              <p:nvPr/>
            </p:nvSpPr>
            <p:spPr bwMode="auto">
              <a:xfrm rot="10800000" flipV="1">
                <a:off x="22128476" y="20382765"/>
                <a:ext cx="53806" cy="8969"/>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17694720 60000 65536"/>
                  <a:gd name="T9" fmla="*/ 11796480 60000 65536"/>
                  <a:gd name="T10" fmla="*/ 5898240 60000 65536"/>
                  <a:gd name="T11" fmla="*/ 0 60000 65536"/>
                  <a:gd name="T12" fmla="*/ 2826 w 21600"/>
                  <a:gd name="T13" fmla="*/ 4525 h 21600"/>
                  <a:gd name="T14" fmla="*/ 18785 w 21600"/>
                  <a:gd name="T15" fmla="*/ 12550 h 21600"/>
                </a:gdLst>
                <a:ahLst/>
                <a:cxnLst>
                  <a:cxn ang="T8">
                    <a:pos x="T0" y="T1"/>
                  </a:cxn>
                  <a:cxn ang="T9">
                    <a:pos x="T2" y="T3"/>
                  </a:cxn>
                  <a:cxn ang="T10">
                    <a:pos x="T4" y="T5"/>
                  </a:cxn>
                  <a:cxn ang="T11">
                    <a:pos x="T6" y="T7"/>
                  </a:cxn>
                </a:cxnLst>
                <a:rect l="T12" t="T13" r="T14" b="T15"/>
                <a:pathLst>
                  <a:path w="21600" h="21600">
                    <a:moveTo>
                      <a:pt x="18785" y="4525"/>
                    </a:moveTo>
                    <a:cubicBezTo>
                      <a:pt x="18684" y="3891"/>
                      <a:pt x="18494" y="3359"/>
                      <a:pt x="18152" y="2776"/>
                    </a:cubicBezTo>
                    <a:cubicBezTo>
                      <a:pt x="17708" y="2243"/>
                      <a:pt x="17125" y="1749"/>
                      <a:pt x="16453" y="1318"/>
                    </a:cubicBezTo>
                    <a:cubicBezTo>
                      <a:pt x="15667" y="925"/>
                      <a:pt x="14792" y="583"/>
                      <a:pt x="13816" y="342"/>
                    </a:cubicBezTo>
                    <a:cubicBezTo>
                      <a:pt x="12840" y="152"/>
                      <a:pt x="11826" y="0"/>
                      <a:pt x="10800" y="0"/>
                    </a:cubicBezTo>
                    <a:cubicBezTo>
                      <a:pt x="9735" y="0"/>
                      <a:pt x="8708" y="152"/>
                      <a:pt x="7732" y="342"/>
                    </a:cubicBezTo>
                    <a:cubicBezTo>
                      <a:pt x="6807" y="583"/>
                      <a:pt x="5932" y="925"/>
                      <a:pt x="5159" y="1318"/>
                    </a:cubicBezTo>
                    <a:cubicBezTo>
                      <a:pt x="4474" y="1749"/>
                      <a:pt x="3891" y="2243"/>
                      <a:pt x="3409" y="2776"/>
                    </a:cubicBezTo>
                    <a:cubicBezTo>
                      <a:pt x="3118" y="3359"/>
                      <a:pt x="2864" y="3891"/>
                      <a:pt x="2826" y="4525"/>
                    </a:cubicBezTo>
                    <a:lnTo>
                      <a:pt x="2826" y="6084"/>
                    </a:lnTo>
                    <a:lnTo>
                      <a:pt x="0" y="9152"/>
                    </a:lnTo>
                    <a:lnTo>
                      <a:pt x="684" y="13728"/>
                    </a:lnTo>
                    <a:lnTo>
                      <a:pt x="0" y="21600"/>
                    </a:lnTo>
                    <a:lnTo>
                      <a:pt x="2826" y="18684"/>
                    </a:lnTo>
                    <a:lnTo>
                      <a:pt x="2826" y="17074"/>
                    </a:lnTo>
                    <a:cubicBezTo>
                      <a:pt x="2864" y="16491"/>
                      <a:pt x="3118" y="15908"/>
                      <a:pt x="3409" y="15325"/>
                    </a:cubicBezTo>
                    <a:cubicBezTo>
                      <a:pt x="3891" y="14792"/>
                      <a:pt x="4474" y="14311"/>
                      <a:pt x="5159" y="13867"/>
                    </a:cubicBezTo>
                    <a:cubicBezTo>
                      <a:pt x="5932" y="13474"/>
                      <a:pt x="6807" y="13145"/>
                      <a:pt x="7732" y="12891"/>
                    </a:cubicBezTo>
                    <a:cubicBezTo>
                      <a:pt x="8708" y="12701"/>
                      <a:pt x="9735" y="12600"/>
                      <a:pt x="10800" y="12549"/>
                    </a:cubicBezTo>
                    <a:cubicBezTo>
                      <a:pt x="11826" y="12600"/>
                      <a:pt x="12840" y="12701"/>
                      <a:pt x="13816" y="12891"/>
                    </a:cubicBezTo>
                    <a:cubicBezTo>
                      <a:pt x="14792" y="13145"/>
                      <a:pt x="15667" y="13474"/>
                      <a:pt x="16453" y="13867"/>
                    </a:cubicBezTo>
                    <a:cubicBezTo>
                      <a:pt x="17125" y="14311"/>
                      <a:pt x="17708" y="14792"/>
                      <a:pt x="18152" y="15325"/>
                    </a:cubicBezTo>
                    <a:cubicBezTo>
                      <a:pt x="18494" y="15908"/>
                      <a:pt x="18684" y="16491"/>
                      <a:pt x="18785" y="17074"/>
                    </a:cubicBezTo>
                    <a:lnTo>
                      <a:pt x="18785" y="18684"/>
                    </a:lnTo>
                    <a:lnTo>
                      <a:pt x="21600" y="21600"/>
                    </a:lnTo>
                    <a:lnTo>
                      <a:pt x="20928" y="13728"/>
                    </a:lnTo>
                    <a:lnTo>
                      <a:pt x="21600" y="9152"/>
                    </a:lnTo>
                    <a:lnTo>
                      <a:pt x="18785" y="6084"/>
                    </a:lnTo>
                    <a:lnTo>
                      <a:pt x="18785" y="4525"/>
                    </a:lnTo>
                    <a:close/>
                  </a:path>
                </a:pathLst>
              </a:cu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p>
                <a:endParaRPr lang="en-US"/>
              </a:p>
            </p:txBody>
          </p:sp>
        </p:grpSp>
        <p:grpSp>
          <p:nvGrpSpPr>
            <p:cNvPr id="68684" name="Group 62"/>
            <p:cNvGrpSpPr>
              <a:grpSpLocks/>
            </p:cNvGrpSpPr>
            <p:nvPr/>
          </p:nvGrpSpPr>
          <p:grpSpPr bwMode="auto">
            <a:xfrm>
              <a:off x="110643938" y="110163405"/>
              <a:ext cx="455862" cy="468148"/>
              <a:chOff x="22058634" y="20540952"/>
              <a:chExt cx="199105" cy="170633"/>
            </a:xfrm>
          </p:grpSpPr>
          <p:grpSp>
            <p:nvGrpSpPr>
              <p:cNvPr id="68685" name="Group 63"/>
              <p:cNvGrpSpPr>
                <a:grpSpLocks/>
              </p:cNvGrpSpPr>
              <p:nvPr/>
            </p:nvGrpSpPr>
            <p:grpSpPr bwMode="auto">
              <a:xfrm rot="1800000">
                <a:off x="22108286" y="20542230"/>
                <a:ext cx="149453" cy="169355"/>
                <a:chOff x="22110592" y="20539765"/>
                <a:chExt cx="149453" cy="169355"/>
              </a:xfrm>
            </p:grpSpPr>
            <p:sp>
              <p:nvSpPr>
                <p:cNvPr id="68689" name="Line 64"/>
                <p:cNvSpPr>
                  <a:spLocks noChangeShapeType="1"/>
                </p:cNvSpPr>
                <p:nvPr/>
              </p:nvSpPr>
              <p:spPr bwMode="auto">
                <a:xfrm>
                  <a:off x="22110592" y="20539765"/>
                  <a:ext cx="121357" cy="16351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90" name="Oval 65"/>
                <p:cNvSpPr>
                  <a:spLocks noChangeArrowheads="1"/>
                </p:cNvSpPr>
                <p:nvPr/>
              </p:nvSpPr>
              <p:spPr bwMode="auto">
                <a:xfrm>
                  <a:off x="22230155" y="20699157"/>
                  <a:ext cx="29890" cy="996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86" name="Group 66"/>
              <p:cNvGrpSpPr>
                <a:grpSpLocks/>
              </p:cNvGrpSpPr>
              <p:nvPr/>
            </p:nvGrpSpPr>
            <p:grpSpPr bwMode="auto">
              <a:xfrm rot="-1800000">
                <a:off x="22058634" y="20540952"/>
                <a:ext cx="149453" cy="169355"/>
                <a:chOff x="22056196" y="20538977"/>
                <a:chExt cx="149453" cy="169355"/>
              </a:xfrm>
            </p:grpSpPr>
            <p:sp>
              <p:nvSpPr>
                <p:cNvPr id="68687" name="Line 67"/>
                <p:cNvSpPr>
                  <a:spLocks noChangeShapeType="1"/>
                </p:cNvSpPr>
                <p:nvPr/>
              </p:nvSpPr>
              <p:spPr bwMode="auto">
                <a:xfrm flipH="1">
                  <a:off x="22084291" y="20538977"/>
                  <a:ext cx="121358" cy="16351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88" name="Oval 68"/>
                <p:cNvSpPr>
                  <a:spLocks noChangeArrowheads="1"/>
                </p:cNvSpPr>
                <p:nvPr/>
              </p:nvSpPr>
              <p:spPr bwMode="auto">
                <a:xfrm>
                  <a:off x="22056196" y="20698369"/>
                  <a:ext cx="29890" cy="996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grpSp>
      <p:grpSp>
        <p:nvGrpSpPr>
          <p:cNvPr id="68629" name="Group 69"/>
          <p:cNvGrpSpPr>
            <a:grpSpLocks/>
          </p:cNvGrpSpPr>
          <p:nvPr/>
        </p:nvGrpSpPr>
        <p:grpSpPr bwMode="auto">
          <a:xfrm>
            <a:off x="4305300" y="3619500"/>
            <a:ext cx="455613" cy="1096963"/>
            <a:chOff x="110140676" y="109156500"/>
            <a:chExt cx="454573" cy="1504566"/>
          </a:xfrm>
        </p:grpSpPr>
        <p:sp>
          <p:nvSpPr>
            <p:cNvPr id="68668" name="Oval 70"/>
            <p:cNvSpPr>
              <a:spLocks noChangeArrowheads="1"/>
            </p:cNvSpPr>
            <p:nvPr/>
          </p:nvSpPr>
          <p:spPr bwMode="auto">
            <a:xfrm>
              <a:off x="110270471" y="109367573"/>
              <a:ext cx="201302" cy="2412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69" name="Line 71"/>
            <p:cNvSpPr>
              <a:spLocks noChangeShapeType="1"/>
            </p:cNvSpPr>
            <p:nvPr/>
          </p:nvSpPr>
          <p:spPr bwMode="auto">
            <a:xfrm>
              <a:off x="110371122" y="109608801"/>
              <a:ext cx="0" cy="51260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70" name="Line 72"/>
            <p:cNvSpPr>
              <a:spLocks noChangeShapeType="1"/>
            </p:cNvSpPr>
            <p:nvPr/>
          </p:nvSpPr>
          <p:spPr bwMode="auto">
            <a:xfrm flipH="1">
              <a:off x="110449965" y="109204683"/>
              <a:ext cx="66081" cy="57985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71" name="Line 73"/>
            <p:cNvSpPr>
              <a:spLocks noChangeShapeType="1"/>
            </p:cNvSpPr>
            <p:nvPr/>
          </p:nvSpPr>
          <p:spPr bwMode="auto">
            <a:xfrm>
              <a:off x="110223805" y="109199621"/>
              <a:ext cx="68181" cy="58484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72" name="AutoShape 74"/>
            <p:cNvSpPr>
              <a:spLocks noChangeArrowheads="1"/>
            </p:cNvSpPr>
            <p:nvPr/>
          </p:nvSpPr>
          <p:spPr bwMode="auto">
            <a:xfrm rot="10800000">
              <a:off x="110295633" y="109759567"/>
              <a:ext cx="150978" cy="3015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2826 w 21600"/>
                <a:gd name="T13" fmla="*/ 4525 h 21600"/>
                <a:gd name="T14" fmla="*/ 18785 w 21600"/>
                <a:gd name="T15" fmla="*/ 12549 h 21600"/>
              </a:gdLst>
              <a:ahLst/>
              <a:cxnLst>
                <a:cxn ang="T8">
                  <a:pos x="T0" y="T1"/>
                </a:cxn>
                <a:cxn ang="T9">
                  <a:pos x="T2" y="T3"/>
                </a:cxn>
                <a:cxn ang="T10">
                  <a:pos x="T4" y="T5"/>
                </a:cxn>
                <a:cxn ang="T11">
                  <a:pos x="T6" y="T7"/>
                </a:cxn>
              </a:cxnLst>
              <a:rect l="T12" t="T13" r="T14" b="T15"/>
              <a:pathLst>
                <a:path w="21600" h="21600">
                  <a:moveTo>
                    <a:pt x="18785" y="4525"/>
                  </a:moveTo>
                  <a:cubicBezTo>
                    <a:pt x="18684" y="3891"/>
                    <a:pt x="18494" y="3359"/>
                    <a:pt x="18152" y="2776"/>
                  </a:cubicBezTo>
                  <a:cubicBezTo>
                    <a:pt x="17708" y="2243"/>
                    <a:pt x="17125" y="1749"/>
                    <a:pt x="16453" y="1318"/>
                  </a:cubicBezTo>
                  <a:cubicBezTo>
                    <a:pt x="15667" y="925"/>
                    <a:pt x="14792" y="583"/>
                    <a:pt x="13816" y="342"/>
                  </a:cubicBezTo>
                  <a:cubicBezTo>
                    <a:pt x="12840" y="152"/>
                    <a:pt x="11826" y="0"/>
                    <a:pt x="10800" y="0"/>
                  </a:cubicBezTo>
                  <a:cubicBezTo>
                    <a:pt x="9735" y="0"/>
                    <a:pt x="8708" y="152"/>
                    <a:pt x="7732" y="342"/>
                  </a:cubicBezTo>
                  <a:cubicBezTo>
                    <a:pt x="6807" y="583"/>
                    <a:pt x="5932" y="925"/>
                    <a:pt x="5159" y="1318"/>
                  </a:cubicBezTo>
                  <a:cubicBezTo>
                    <a:pt x="4474" y="1749"/>
                    <a:pt x="3891" y="2243"/>
                    <a:pt x="3409" y="2776"/>
                  </a:cubicBezTo>
                  <a:cubicBezTo>
                    <a:pt x="3118" y="3359"/>
                    <a:pt x="2864" y="3891"/>
                    <a:pt x="2826" y="4525"/>
                  </a:cubicBezTo>
                  <a:lnTo>
                    <a:pt x="2826" y="6084"/>
                  </a:lnTo>
                  <a:lnTo>
                    <a:pt x="0" y="9152"/>
                  </a:lnTo>
                  <a:lnTo>
                    <a:pt x="684" y="13728"/>
                  </a:lnTo>
                  <a:lnTo>
                    <a:pt x="0" y="21600"/>
                  </a:lnTo>
                  <a:lnTo>
                    <a:pt x="2826" y="18684"/>
                  </a:lnTo>
                  <a:lnTo>
                    <a:pt x="2826" y="17074"/>
                  </a:lnTo>
                  <a:cubicBezTo>
                    <a:pt x="2864" y="16491"/>
                    <a:pt x="3118" y="15908"/>
                    <a:pt x="3409" y="15325"/>
                  </a:cubicBezTo>
                  <a:cubicBezTo>
                    <a:pt x="3891" y="14792"/>
                    <a:pt x="4474" y="14311"/>
                    <a:pt x="5159" y="13867"/>
                  </a:cubicBezTo>
                  <a:cubicBezTo>
                    <a:pt x="5932" y="13474"/>
                    <a:pt x="6807" y="13145"/>
                    <a:pt x="7732" y="12891"/>
                  </a:cubicBezTo>
                  <a:cubicBezTo>
                    <a:pt x="8708" y="12701"/>
                    <a:pt x="9735" y="12600"/>
                    <a:pt x="10800" y="12549"/>
                  </a:cubicBezTo>
                  <a:cubicBezTo>
                    <a:pt x="11826" y="12600"/>
                    <a:pt x="12840" y="12701"/>
                    <a:pt x="13816" y="12891"/>
                  </a:cubicBezTo>
                  <a:cubicBezTo>
                    <a:pt x="14792" y="13145"/>
                    <a:pt x="15667" y="13474"/>
                    <a:pt x="16453" y="13867"/>
                  </a:cubicBezTo>
                  <a:cubicBezTo>
                    <a:pt x="17125" y="14311"/>
                    <a:pt x="17708" y="14792"/>
                    <a:pt x="18152" y="15325"/>
                  </a:cubicBezTo>
                  <a:cubicBezTo>
                    <a:pt x="18494" y="15908"/>
                    <a:pt x="18684" y="16491"/>
                    <a:pt x="18785" y="17074"/>
                  </a:cubicBezTo>
                  <a:lnTo>
                    <a:pt x="18785" y="18684"/>
                  </a:lnTo>
                  <a:lnTo>
                    <a:pt x="21600" y="21600"/>
                  </a:lnTo>
                  <a:lnTo>
                    <a:pt x="20928" y="13728"/>
                  </a:lnTo>
                  <a:lnTo>
                    <a:pt x="21600" y="9152"/>
                  </a:lnTo>
                  <a:lnTo>
                    <a:pt x="18785" y="6084"/>
                  </a:lnTo>
                  <a:lnTo>
                    <a:pt x="18785" y="4525"/>
                  </a:lnTo>
                  <a:close/>
                </a:path>
              </a:pathLst>
            </a:cu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p>
              <a:endParaRPr lang="en-US"/>
            </a:p>
          </p:txBody>
        </p:sp>
        <p:grpSp>
          <p:nvGrpSpPr>
            <p:cNvPr id="68673" name="Group 75"/>
            <p:cNvGrpSpPr>
              <a:grpSpLocks/>
            </p:cNvGrpSpPr>
            <p:nvPr/>
          </p:nvGrpSpPr>
          <p:grpSpPr bwMode="auto">
            <a:xfrm rot="1740000">
              <a:off x="110263009" y="110194819"/>
              <a:ext cx="332240" cy="466247"/>
              <a:chOff x="21894392" y="20550147"/>
              <a:chExt cx="145111" cy="169940"/>
            </a:xfrm>
          </p:grpSpPr>
          <p:sp>
            <p:nvSpPr>
              <p:cNvPr id="68679" name="Line 76"/>
              <p:cNvSpPr>
                <a:spLocks noChangeShapeType="1"/>
              </p:cNvSpPr>
              <p:nvPr/>
            </p:nvSpPr>
            <p:spPr bwMode="auto">
              <a:xfrm>
                <a:off x="21894392" y="20550147"/>
                <a:ext cx="117830" cy="16407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80" name="Oval 77"/>
              <p:cNvSpPr>
                <a:spLocks noChangeArrowheads="1"/>
              </p:cNvSpPr>
              <p:nvPr/>
            </p:nvSpPr>
            <p:spPr bwMode="auto">
              <a:xfrm>
                <a:off x="22010478" y="20710088"/>
                <a:ext cx="29025" cy="999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74" name="Group 78"/>
            <p:cNvGrpSpPr>
              <a:grpSpLocks/>
            </p:cNvGrpSpPr>
            <p:nvPr/>
          </p:nvGrpSpPr>
          <p:grpSpPr bwMode="auto">
            <a:xfrm rot="-1800000">
              <a:off x="110140676" y="110193552"/>
              <a:ext cx="342181" cy="464641"/>
              <a:chOff x="21836389" y="20549962"/>
              <a:chExt cx="149453" cy="169355"/>
            </a:xfrm>
          </p:grpSpPr>
          <p:sp>
            <p:nvSpPr>
              <p:cNvPr id="68677" name="Line 79"/>
              <p:cNvSpPr>
                <a:spLocks noChangeShapeType="1"/>
              </p:cNvSpPr>
              <p:nvPr/>
            </p:nvSpPr>
            <p:spPr bwMode="auto">
              <a:xfrm flipH="1">
                <a:off x="21864486" y="20549962"/>
                <a:ext cx="121356" cy="16351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78" name="Oval 80"/>
              <p:cNvSpPr>
                <a:spLocks noChangeArrowheads="1"/>
              </p:cNvSpPr>
              <p:nvPr/>
            </p:nvSpPr>
            <p:spPr bwMode="auto">
              <a:xfrm>
                <a:off x="21836389" y="20709353"/>
                <a:ext cx="29890" cy="996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75" name="Oval 81"/>
            <p:cNvSpPr>
              <a:spLocks noChangeArrowheads="1"/>
            </p:cNvSpPr>
            <p:nvPr/>
          </p:nvSpPr>
          <p:spPr bwMode="auto">
            <a:xfrm>
              <a:off x="110203999" y="109156500"/>
              <a:ext cx="46736" cy="5455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76" name="Oval 82"/>
            <p:cNvSpPr>
              <a:spLocks noChangeArrowheads="1"/>
            </p:cNvSpPr>
            <p:nvPr/>
          </p:nvSpPr>
          <p:spPr bwMode="auto">
            <a:xfrm>
              <a:off x="110495047" y="109156500"/>
              <a:ext cx="46729" cy="5455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30" name="Group 83"/>
          <p:cNvGrpSpPr>
            <a:grpSpLocks/>
          </p:cNvGrpSpPr>
          <p:nvPr/>
        </p:nvGrpSpPr>
        <p:grpSpPr bwMode="auto">
          <a:xfrm>
            <a:off x="5676900" y="1638300"/>
            <a:ext cx="1257300" cy="852488"/>
            <a:chOff x="109705011" y="107562054"/>
            <a:chExt cx="1420358" cy="1081685"/>
          </a:xfrm>
        </p:grpSpPr>
        <p:grpSp>
          <p:nvGrpSpPr>
            <p:cNvPr id="68642" name="Group 84"/>
            <p:cNvGrpSpPr>
              <a:grpSpLocks/>
            </p:cNvGrpSpPr>
            <p:nvPr/>
          </p:nvGrpSpPr>
          <p:grpSpPr bwMode="auto">
            <a:xfrm>
              <a:off x="109720417" y="108205268"/>
              <a:ext cx="640731" cy="438471"/>
              <a:chOff x="20883336" y="20577132"/>
              <a:chExt cx="279850" cy="159816"/>
            </a:xfrm>
          </p:grpSpPr>
          <p:sp>
            <p:nvSpPr>
              <p:cNvPr id="68664"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65"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66"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67"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43"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44"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68645" name="Group 91"/>
            <p:cNvGrpSpPr>
              <a:grpSpLocks/>
            </p:cNvGrpSpPr>
            <p:nvPr/>
          </p:nvGrpSpPr>
          <p:grpSpPr bwMode="auto">
            <a:xfrm rot="2880000">
              <a:off x="110079435" y="107827564"/>
              <a:ext cx="309116" cy="287685"/>
              <a:chOff x="21049762" y="20424001"/>
              <a:chExt cx="112668" cy="125651"/>
            </a:xfrm>
          </p:grpSpPr>
          <p:sp>
            <p:nvSpPr>
              <p:cNvPr id="68662"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63"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46" name="Group 94"/>
            <p:cNvGrpSpPr>
              <a:grpSpLocks/>
            </p:cNvGrpSpPr>
            <p:nvPr/>
          </p:nvGrpSpPr>
          <p:grpSpPr bwMode="auto">
            <a:xfrm rot="-2700000">
              <a:off x="109705011" y="107805208"/>
              <a:ext cx="277594" cy="332711"/>
              <a:chOff x="20877621" y="20427185"/>
              <a:chExt cx="121244" cy="121268"/>
            </a:xfrm>
          </p:grpSpPr>
          <p:sp>
            <p:nvSpPr>
              <p:cNvPr id="68660"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61"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68647" name="Group 97"/>
            <p:cNvGrpSpPr>
              <a:grpSpLocks/>
            </p:cNvGrpSpPr>
            <p:nvPr/>
          </p:nvGrpSpPr>
          <p:grpSpPr bwMode="auto">
            <a:xfrm>
              <a:off x="110467933" y="108205268"/>
              <a:ext cx="640732" cy="438471"/>
              <a:chOff x="21209826" y="20577132"/>
              <a:chExt cx="279850" cy="159816"/>
            </a:xfrm>
          </p:grpSpPr>
          <p:sp>
            <p:nvSpPr>
              <p:cNvPr id="68656"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57"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58"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59"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48"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49"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68650" name="Group 104"/>
            <p:cNvGrpSpPr>
              <a:grpSpLocks/>
            </p:cNvGrpSpPr>
            <p:nvPr/>
          </p:nvGrpSpPr>
          <p:grpSpPr bwMode="auto">
            <a:xfrm rot="2880000">
              <a:off x="110826963" y="107827562"/>
              <a:ext cx="309116" cy="287696"/>
              <a:chOff x="21376253" y="20423994"/>
              <a:chExt cx="112668" cy="125656"/>
            </a:xfrm>
          </p:grpSpPr>
          <p:sp>
            <p:nvSpPr>
              <p:cNvPr id="68654"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55"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51"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68652"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68653"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68631" name="Text Box 110"/>
          <p:cNvSpPr txBox="1">
            <a:spLocks noChangeArrowheads="1"/>
          </p:cNvSpPr>
          <p:nvPr/>
        </p:nvSpPr>
        <p:spPr bwMode="auto">
          <a:xfrm>
            <a:off x="1752600" y="27432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Bridge</a:t>
            </a:r>
          </a:p>
        </p:txBody>
      </p:sp>
      <p:sp>
        <p:nvSpPr>
          <p:cNvPr id="68632" name="Text Box 111"/>
          <p:cNvSpPr txBox="1">
            <a:spLocks noChangeArrowheads="1"/>
          </p:cNvSpPr>
          <p:nvPr/>
        </p:nvSpPr>
        <p:spPr bwMode="auto">
          <a:xfrm>
            <a:off x="3619500" y="27813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Tunnel</a:t>
            </a:r>
          </a:p>
        </p:txBody>
      </p:sp>
      <p:sp>
        <p:nvSpPr>
          <p:cNvPr id="68633" name="Text Box 112"/>
          <p:cNvSpPr txBox="1">
            <a:spLocks noChangeArrowheads="1"/>
          </p:cNvSpPr>
          <p:nvPr/>
        </p:nvSpPr>
        <p:spPr bwMode="auto">
          <a:xfrm>
            <a:off x="5410200" y="27432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Road</a:t>
            </a:r>
          </a:p>
        </p:txBody>
      </p:sp>
      <p:sp>
        <p:nvSpPr>
          <p:cNvPr id="68634" name="Text Box 113"/>
          <p:cNvSpPr txBox="1">
            <a:spLocks noChangeArrowheads="1"/>
          </p:cNvSpPr>
          <p:nvPr/>
        </p:nvSpPr>
        <p:spPr bwMode="auto">
          <a:xfrm>
            <a:off x="1602418"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Cave</a:t>
            </a:r>
          </a:p>
        </p:txBody>
      </p:sp>
      <p:sp>
        <p:nvSpPr>
          <p:cNvPr id="68635" name="Text Box 114"/>
          <p:cNvSpPr txBox="1">
            <a:spLocks noChangeArrowheads="1"/>
          </p:cNvSpPr>
          <p:nvPr/>
        </p:nvSpPr>
        <p:spPr bwMode="auto">
          <a:xfrm>
            <a:off x="3619500"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Tower</a:t>
            </a:r>
          </a:p>
        </p:txBody>
      </p:sp>
      <p:sp>
        <p:nvSpPr>
          <p:cNvPr id="68636" name="Text Box 115"/>
          <p:cNvSpPr txBox="1">
            <a:spLocks noChangeArrowheads="1"/>
          </p:cNvSpPr>
          <p:nvPr/>
        </p:nvSpPr>
        <p:spPr bwMode="auto">
          <a:xfrm>
            <a:off x="5638800"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dirty="0">
                <a:solidFill>
                  <a:srgbClr val="000000"/>
                </a:solidFill>
                <a:cs typeface="Arial" panose="020B0604020202020204" pitchFamily="34" charset="0"/>
              </a:rPr>
              <a:t>Wall</a:t>
            </a:r>
          </a:p>
        </p:txBody>
      </p:sp>
      <p:sp>
        <p:nvSpPr>
          <p:cNvPr id="68637" name="Title 2"/>
          <p:cNvSpPr txBox="1">
            <a:spLocks/>
          </p:cNvSpPr>
          <p:nvPr/>
        </p:nvSpPr>
        <p:spPr bwMode="auto">
          <a:xfrm>
            <a:off x="188913" y="152400"/>
            <a:ext cx="8763000" cy="135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2000" b="1">
              <a:cs typeface="Arial" panose="020B0604020202020204" pitchFamily="34" charset="0"/>
            </a:endParaRPr>
          </a:p>
          <a:p>
            <a:pPr algn="ctr">
              <a:spcBef>
                <a:spcPct val="0"/>
              </a:spcBef>
              <a:buFontTx/>
              <a:buNone/>
            </a:pPr>
            <a:r>
              <a:rPr lang="en-US" altLang="en-US" sz="4400">
                <a:cs typeface="Arial" panose="020B0604020202020204" pitchFamily="34" charset="0"/>
                <a:sym typeface="Webdings" panose="05030102010509060703" pitchFamily="18" charset="2"/>
              </a:rPr>
              <a:t> </a:t>
            </a:r>
            <a:r>
              <a:rPr lang="en-US" altLang="en-US" sz="4400" b="1">
                <a:cs typeface="Arial" panose="020B0604020202020204" pitchFamily="34" charset="0"/>
                <a:sym typeface="Webdings" panose="05030102010509060703" pitchFamily="18" charset="2"/>
              </a:rPr>
              <a:t>Build a Bridge </a:t>
            </a:r>
            <a:r>
              <a:rPr lang="en-US" altLang="en-US" sz="4400">
                <a:cs typeface="Arial" panose="020B0604020202020204" pitchFamily="34" charset="0"/>
                <a:sym typeface="Webdings" panose="05030102010509060703" pitchFamily="18" charset="2"/>
              </a:rPr>
              <a:t> </a:t>
            </a:r>
            <a:endParaRPr lang="en-US" altLang="en-US" sz="4400" b="1">
              <a:cs typeface="Arial" panose="020B0604020202020204" pitchFamily="34" charset="0"/>
            </a:endParaRPr>
          </a:p>
        </p:txBody>
      </p:sp>
      <p:pic>
        <p:nvPicPr>
          <p:cNvPr id="686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230813"/>
            <a:ext cx="1447800" cy="144780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68640" name="Title 1" hidden="1"/>
          <p:cNvSpPr>
            <a:spLocks noGrp="1"/>
          </p:cNvSpPr>
          <p:nvPr>
            <p:ph type="title"/>
          </p:nvPr>
        </p:nvSpPr>
        <p:spPr/>
        <p:txBody>
          <a:bodyPr/>
          <a:lstStyle/>
          <a:p>
            <a:r>
              <a:rPr lang="en-US" altLang="en-US"/>
              <a:t>Build a Bridge</a:t>
            </a:r>
          </a:p>
        </p:txBody>
      </p:sp>
      <p:sp>
        <p:nvSpPr>
          <p:cNvPr id="68641" name="Content Placeholder 1"/>
          <p:cNvSpPr>
            <a:spLocks noGrp="1"/>
          </p:cNvSpPr>
          <p:nvPr>
            <p:ph idx="1"/>
          </p:nvPr>
        </p:nvSpPr>
        <p:spPr>
          <a:xfrm>
            <a:off x="457200" y="5576888"/>
            <a:ext cx="8229600" cy="549275"/>
          </a:xfrm>
        </p:spPr>
        <p:txBody>
          <a:bodyPr/>
          <a:lstStyle/>
          <a:p>
            <a:pPr marL="0" indent="0" algn="ctr">
              <a:buFont typeface="Arial" panose="020B0604020202020204" pitchFamily="34" charset="0"/>
              <a:buNone/>
            </a:pPr>
            <a:r>
              <a:rPr lang="en-US" altLang="en-US" sz="1600" i="1" dirty="0">
                <a:cs typeface="Arial" panose="020B0604020202020204" pitchFamily="34" charset="0"/>
              </a:rPr>
              <a:t>Diagram Courtesy of Angela Russ</a:t>
            </a:r>
          </a:p>
          <a:p>
            <a:pPr marL="0" indent="0" algn="ctr">
              <a:buFont typeface="Arial" panose="020B0604020202020204" pitchFamily="34" charset="0"/>
              <a:buNone/>
            </a:pPr>
            <a:endParaRPr lang="en-US" altLang="en-US" dirty="0"/>
          </a:p>
        </p:txBody>
      </p:sp>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28</a:t>
            </a:fld>
            <a:endParaRPr lang="en-US" altLang="en-US"/>
          </a:p>
        </p:txBody>
      </p:sp>
    </p:spTree>
    <p:custDataLst>
      <p:tags r:id="rId1"/>
    </p:custData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0904" y="1600200"/>
            <a:ext cx="7745896" cy="2520950"/>
          </a:xfrm>
        </p:spPr>
        <p:txBody>
          <a:bodyPr/>
          <a:lstStyle/>
          <a:p>
            <a:pPr marL="0" indent="0">
              <a:buFont typeface="Arial" panose="020B0604020202020204" pitchFamily="34" charset="0"/>
              <a:buNone/>
              <a:defRPr/>
            </a:pPr>
            <a:r>
              <a:rPr lang="en-US" altLang="en-US" dirty="0">
                <a:latin typeface="+mj-lt"/>
              </a:rPr>
              <a:t>With your partner, discuss the many skills a child would develop by engaging in the song </a:t>
            </a:r>
            <a:r>
              <a:rPr lang="ja-JP" altLang="en-US" dirty="0">
                <a:latin typeface="+mj-lt"/>
              </a:rPr>
              <a:t>“</a:t>
            </a:r>
            <a:r>
              <a:rPr lang="en-US" altLang="ja-JP" dirty="0">
                <a:latin typeface="+mj-lt"/>
              </a:rPr>
              <a:t>Build a Bridge."</a:t>
            </a:r>
            <a:endParaRPr lang="en-US" altLang="en-US" dirty="0">
              <a:latin typeface="+mj-lt"/>
            </a:endParaRPr>
          </a:p>
          <a:p>
            <a:pPr>
              <a:defRPr/>
            </a:pPr>
            <a:endParaRPr lang="en-US" dirty="0"/>
          </a:p>
        </p:txBody>
      </p:sp>
      <p:grpSp>
        <p:nvGrpSpPr>
          <p:cNvPr id="70659" name="Group 5"/>
          <p:cNvGrpSpPr>
            <a:grpSpLocks/>
          </p:cNvGrpSpPr>
          <p:nvPr/>
        </p:nvGrpSpPr>
        <p:grpSpPr bwMode="auto">
          <a:xfrm>
            <a:off x="3722688" y="3530600"/>
            <a:ext cx="1611312" cy="1631950"/>
            <a:chOff x="108549168" y="107521238"/>
            <a:chExt cx="920550" cy="1105963"/>
          </a:xfrm>
        </p:grpSpPr>
        <p:sp>
          <p:nvSpPr>
            <p:cNvPr id="70662" name="Oval 6"/>
            <p:cNvSpPr>
              <a:spLocks noChangeArrowheads="1"/>
            </p:cNvSpPr>
            <p:nvPr/>
          </p:nvSpPr>
          <p:spPr bwMode="auto">
            <a:xfrm>
              <a:off x="108549168" y="107521238"/>
              <a:ext cx="175346"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70663" name="Line 7"/>
            <p:cNvSpPr>
              <a:spLocks noChangeShapeType="1"/>
            </p:cNvSpPr>
            <p:nvPr/>
          </p:nvSpPr>
          <p:spPr bwMode="auto">
            <a:xfrm>
              <a:off x="108636842"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64" name="Line 8"/>
            <p:cNvSpPr>
              <a:spLocks noChangeShapeType="1"/>
            </p:cNvSpPr>
            <p:nvPr/>
          </p:nvSpPr>
          <p:spPr bwMode="auto">
            <a:xfrm flipH="1">
              <a:off x="10863684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65" name="Oval 9"/>
            <p:cNvSpPr>
              <a:spLocks noChangeArrowheads="1"/>
            </p:cNvSpPr>
            <p:nvPr/>
          </p:nvSpPr>
          <p:spPr bwMode="auto">
            <a:xfrm>
              <a:off x="108965611" y="107547500"/>
              <a:ext cx="43833"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70666" name="Line 10"/>
            <p:cNvSpPr>
              <a:spLocks noChangeShapeType="1"/>
            </p:cNvSpPr>
            <p:nvPr/>
          </p:nvSpPr>
          <p:spPr bwMode="auto">
            <a:xfrm>
              <a:off x="108636842" y="108151579"/>
              <a:ext cx="87672" cy="44649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67" name="Oval 11"/>
            <p:cNvSpPr>
              <a:spLocks noChangeArrowheads="1"/>
            </p:cNvSpPr>
            <p:nvPr/>
          </p:nvSpPr>
          <p:spPr bwMode="auto">
            <a:xfrm>
              <a:off x="108702596" y="108598072"/>
              <a:ext cx="65751" cy="262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70668" name="Oval 12"/>
            <p:cNvSpPr>
              <a:spLocks noChangeArrowheads="1"/>
            </p:cNvSpPr>
            <p:nvPr/>
          </p:nvSpPr>
          <p:spPr bwMode="auto">
            <a:xfrm>
              <a:off x="108614924" y="108598072"/>
              <a:ext cx="38989" cy="291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70669" name="Group 13"/>
            <p:cNvGrpSpPr>
              <a:grpSpLocks/>
            </p:cNvGrpSpPr>
            <p:nvPr/>
          </p:nvGrpSpPr>
          <p:grpSpPr bwMode="auto">
            <a:xfrm rot="1200000">
              <a:off x="108680273" y="107661043"/>
              <a:ext cx="287405" cy="352986"/>
              <a:chOff x="20427945" y="20376729"/>
              <a:chExt cx="125529" cy="128658"/>
            </a:xfrm>
          </p:grpSpPr>
          <p:sp>
            <p:nvSpPr>
              <p:cNvPr id="70680" name="Line 14"/>
              <p:cNvSpPr>
                <a:spLocks noChangeShapeType="1"/>
              </p:cNvSpPr>
              <p:nvPr/>
            </p:nvSpPr>
            <p:spPr bwMode="auto">
              <a:xfrm flipH="1">
                <a:off x="20427945" y="20386627"/>
                <a:ext cx="115871" cy="11876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81" name="Oval 15"/>
              <p:cNvSpPr>
                <a:spLocks noChangeArrowheads="1"/>
              </p:cNvSpPr>
              <p:nvPr/>
            </p:nvSpPr>
            <p:spPr bwMode="auto">
              <a:xfrm>
                <a:off x="20534160" y="20376729"/>
                <a:ext cx="19314" cy="1979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70670" name="Oval 16"/>
            <p:cNvSpPr>
              <a:spLocks noChangeArrowheads="1"/>
            </p:cNvSpPr>
            <p:nvPr/>
          </p:nvSpPr>
          <p:spPr bwMode="auto">
            <a:xfrm>
              <a:off x="109294377" y="107521238"/>
              <a:ext cx="175341"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70671" name="Line 17"/>
            <p:cNvSpPr>
              <a:spLocks noChangeShapeType="1"/>
            </p:cNvSpPr>
            <p:nvPr/>
          </p:nvSpPr>
          <p:spPr bwMode="auto">
            <a:xfrm flipH="1">
              <a:off x="109382046"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72" name="Line 18"/>
            <p:cNvSpPr>
              <a:spLocks noChangeShapeType="1"/>
            </p:cNvSpPr>
            <p:nvPr/>
          </p:nvSpPr>
          <p:spPr bwMode="auto">
            <a:xfrm>
              <a:off x="10903136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73" name="Oval 19"/>
            <p:cNvSpPr>
              <a:spLocks noChangeArrowheads="1"/>
            </p:cNvSpPr>
            <p:nvPr/>
          </p:nvSpPr>
          <p:spPr bwMode="auto">
            <a:xfrm>
              <a:off x="109009444" y="107547500"/>
              <a:ext cx="43838"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70674" name="Group 20"/>
            <p:cNvGrpSpPr>
              <a:grpSpLocks/>
            </p:cNvGrpSpPr>
            <p:nvPr/>
          </p:nvGrpSpPr>
          <p:grpSpPr bwMode="auto">
            <a:xfrm>
              <a:off x="109250539" y="108151579"/>
              <a:ext cx="153425" cy="475622"/>
              <a:chOff x="20678109" y="20557563"/>
              <a:chExt cx="67011" cy="173357"/>
            </a:xfrm>
          </p:grpSpPr>
          <p:sp>
            <p:nvSpPr>
              <p:cNvPr id="70677" name="Line 21"/>
              <p:cNvSpPr>
                <a:spLocks noChangeShapeType="1"/>
              </p:cNvSpPr>
              <p:nvPr/>
            </p:nvSpPr>
            <p:spPr bwMode="auto">
              <a:xfrm flipH="1">
                <a:off x="20697256" y="20557563"/>
                <a:ext cx="38291" cy="16274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78" name="Oval 22"/>
              <p:cNvSpPr>
                <a:spLocks noChangeArrowheads="1"/>
              </p:cNvSpPr>
              <p:nvPr/>
            </p:nvSpPr>
            <p:spPr bwMode="auto">
              <a:xfrm>
                <a:off x="20678109" y="20720303"/>
                <a:ext cx="28719" cy="957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70679" name="Oval 23"/>
              <p:cNvSpPr>
                <a:spLocks noChangeArrowheads="1"/>
              </p:cNvSpPr>
              <p:nvPr/>
            </p:nvSpPr>
            <p:spPr bwMode="auto">
              <a:xfrm>
                <a:off x="20728091" y="20720303"/>
                <a:ext cx="17029" cy="106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70675" name="Line 24"/>
            <p:cNvSpPr>
              <a:spLocks noChangeShapeType="1"/>
            </p:cNvSpPr>
            <p:nvPr/>
          </p:nvSpPr>
          <p:spPr bwMode="auto">
            <a:xfrm>
              <a:off x="109031358" y="107757612"/>
              <a:ext cx="350688" cy="18385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70676" name="Oval 25"/>
            <p:cNvSpPr>
              <a:spLocks noChangeArrowheads="1"/>
            </p:cNvSpPr>
            <p:nvPr/>
          </p:nvSpPr>
          <p:spPr bwMode="auto">
            <a:xfrm rot="-1200000">
              <a:off x="109009442" y="107731351"/>
              <a:ext cx="43836" cy="525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70661" name="Title 1"/>
          <p:cNvSpPr>
            <a:spLocks noGrp="1"/>
          </p:cNvSpPr>
          <p:nvPr>
            <p:ph type="title"/>
          </p:nvPr>
        </p:nvSpPr>
        <p:spPr/>
        <p:txBody>
          <a:bodyPr/>
          <a:lstStyle/>
          <a:p>
            <a:r>
              <a:rPr lang="en-US" altLang="en-US"/>
              <a:t>Discussion Time</a:t>
            </a:r>
          </a:p>
        </p:txBody>
      </p:sp>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29</a:t>
            </a:fld>
            <a:endParaRPr lang="en-US" altLang="en-US"/>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a:xfrm>
            <a:off x="457200" y="0"/>
            <a:ext cx="8229600" cy="1417638"/>
          </a:xfrm>
        </p:spPr>
        <p:txBody>
          <a:bodyPr/>
          <a:lstStyle/>
          <a:p>
            <a:r>
              <a:rPr lang="en-US" altLang="en-US" dirty="0"/>
              <a:t>Community Building</a:t>
            </a:r>
          </a:p>
        </p:txBody>
      </p:sp>
      <p:sp>
        <p:nvSpPr>
          <p:cNvPr id="45057" name="Content Placeholder 2"/>
          <p:cNvSpPr>
            <a:spLocks noGrp="1"/>
          </p:cNvSpPr>
          <p:nvPr>
            <p:ph sz="half" idx="1"/>
          </p:nvPr>
        </p:nvSpPr>
        <p:spPr>
          <a:xfrm>
            <a:off x="4283074" y="1417638"/>
            <a:ext cx="4860925" cy="4691062"/>
          </a:xfrm>
        </p:spPr>
        <p:txBody>
          <a:bodyPr/>
          <a:lstStyle/>
          <a:p>
            <a:pPr marL="0" indent="0">
              <a:buFont typeface="Arial" panose="020B0604020202020204" pitchFamily="34" charset="0"/>
              <a:buNone/>
              <a:defRPr/>
            </a:pPr>
            <a:r>
              <a:rPr lang="en-US" altLang="en-US" b="1" dirty="0">
                <a:sym typeface="Webdings" panose="05030102010509060703" pitchFamily="18" charset="2"/>
              </a:rPr>
              <a:t></a:t>
            </a:r>
            <a:r>
              <a:rPr lang="en-US" altLang="en-US" b="1" dirty="0"/>
              <a:t>Farmer’s Market</a:t>
            </a:r>
            <a:r>
              <a:rPr lang="en-US" altLang="en-US" b="1" dirty="0">
                <a:sym typeface="Webdings" panose="05030102010509060703" pitchFamily="18" charset="2"/>
              </a:rPr>
              <a:t>:</a:t>
            </a:r>
            <a:endParaRPr lang="en-US" altLang="en-US" b="1" dirty="0"/>
          </a:p>
          <a:p>
            <a:pPr>
              <a:defRPr/>
            </a:pPr>
            <a:r>
              <a:rPr lang="en-US" altLang="en-US" sz="2400" b="1" dirty="0"/>
              <a:t>Walk</a:t>
            </a:r>
            <a:r>
              <a:rPr lang="en-US" altLang="en-US" sz="2400" dirty="0"/>
              <a:t> over to the broccoli.</a:t>
            </a:r>
          </a:p>
          <a:p>
            <a:pPr>
              <a:defRPr/>
            </a:pPr>
            <a:r>
              <a:rPr lang="en-US" altLang="en-US" sz="2400" b="1" dirty="0"/>
              <a:t>Gallop</a:t>
            </a:r>
            <a:r>
              <a:rPr lang="en-US" altLang="en-US" sz="2400" dirty="0"/>
              <a:t> over to the tangerines.</a:t>
            </a:r>
          </a:p>
          <a:p>
            <a:pPr>
              <a:defRPr/>
            </a:pPr>
            <a:r>
              <a:rPr lang="en-US" altLang="en-US" sz="2400" b="1" dirty="0"/>
              <a:t>Cross</a:t>
            </a:r>
            <a:r>
              <a:rPr lang="en-US" altLang="en-US" sz="2400" dirty="0"/>
              <a:t> over to the strawberries.</a:t>
            </a:r>
          </a:p>
          <a:p>
            <a:pPr>
              <a:defRPr/>
            </a:pPr>
            <a:r>
              <a:rPr lang="en-US" altLang="en-US" sz="2400" b="1" dirty="0"/>
              <a:t>Jump</a:t>
            </a:r>
            <a:r>
              <a:rPr lang="en-US" altLang="en-US" sz="2400" dirty="0"/>
              <a:t> over to the artichokes.</a:t>
            </a:r>
          </a:p>
          <a:p>
            <a:pPr>
              <a:defRPr/>
            </a:pPr>
            <a:r>
              <a:rPr lang="en-US" altLang="en-US" sz="2400" b="1" dirty="0"/>
              <a:t>Dance</a:t>
            </a:r>
            <a:r>
              <a:rPr lang="en-US" altLang="en-US" sz="2400" dirty="0"/>
              <a:t> over to the blueberries.</a:t>
            </a:r>
          </a:p>
          <a:p>
            <a:pPr>
              <a:defRPr/>
            </a:pPr>
            <a:r>
              <a:rPr lang="en-US" altLang="en-US" sz="2400" b="1" dirty="0"/>
              <a:t>Skip</a:t>
            </a:r>
            <a:r>
              <a:rPr lang="en-US" altLang="en-US" sz="2400" dirty="0"/>
              <a:t> over to the cauliflower.</a:t>
            </a:r>
          </a:p>
          <a:p>
            <a:pPr>
              <a:defRPr/>
            </a:pPr>
            <a:r>
              <a:rPr lang="en-US" altLang="en-US" sz="2400" b="1" dirty="0"/>
              <a:t>Rock</a:t>
            </a:r>
            <a:r>
              <a:rPr lang="en-US" altLang="en-US" sz="2400" dirty="0"/>
              <a:t> over to the pineapples.</a:t>
            </a:r>
          </a:p>
        </p:txBody>
      </p:sp>
      <p:sp>
        <p:nvSpPr>
          <p:cNvPr id="45059" name="Content Placeholder 2"/>
          <p:cNvSpPr>
            <a:spLocks noGrp="1"/>
          </p:cNvSpPr>
          <p:nvPr>
            <p:ph sz="half" idx="2"/>
          </p:nvPr>
        </p:nvSpPr>
        <p:spPr>
          <a:xfrm>
            <a:off x="287625" y="3888582"/>
            <a:ext cx="3726873" cy="2078037"/>
          </a:xfrm>
        </p:spPr>
        <p:txBody>
          <a:bodyPr/>
          <a:lstStyle/>
          <a:p>
            <a:pPr marL="0" indent="0">
              <a:buFont typeface="Arial" panose="020B0604020202020204" pitchFamily="34" charset="0"/>
              <a:buNone/>
              <a:defRPr/>
            </a:pPr>
            <a:r>
              <a:rPr lang="en-US" altLang="en-US" sz="2400" b="1" i="1" dirty="0">
                <a:solidFill>
                  <a:srgbClr val="9E0000"/>
                </a:solidFill>
                <a:ea typeface="ＭＳ Ｐゴシック" pitchFamily="34" charset="-128"/>
                <a:sym typeface="Webdings"/>
              </a:rPr>
              <a:t>For each locomotor skill, move your body as prompted and meet a new person each time!</a:t>
            </a:r>
            <a:endParaRPr lang="en-US" altLang="en-US" sz="2400" b="1" i="1" dirty="0">
              <a:solidFill>
                <a:srgbClr val="9E0000"/>
              </a:solidFill>
              <a:ea typeface="ＭＳ Ｐゴシック" pitchFamily="34" charset="-128"/>
            </a:endParaRPr>
          </a:p>
          <a:p>
            <a:pPr marL="0" indent="0">
              <a:buFont typeface="Arial" panose="020B0604020202020204" pitchFamily="34" charset="0"/>
              <a:buNone/>
              <a:defRPr/>
            </a:pPr>
            <a:endParaRPr lang="en-US" altLang="en-US" b="1" dirty="0"/>
          </a:p>
        </p:txBody>
      </p:sp>
      <p:pic>
        <p:nvPicPr>
          <p:cNvPr id="174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995" y="5210773"/>
            <a:ext cx="1564739" cy="1541853"/>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pic>
        <p:nvPicPr>
          <p:cNvPr id="17415" name="Picture 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57200" y="1484313"/>
            <a:ext cx="3387725" cy="2254250"/>
          </a:xfr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43"/>
          <p:cNvGraphicFramePr>
            <a:graphicFrameLocks/>
          </p:cNvGraphicFramePr>
          <p:nvPr/>
        </p:nvGraphicFramePr>
        <p:xfrm>
          <a:off x="1069975" y="1425575"/>
          <a:ext cx="7270750" cy="4922836"/>
        </p:xfrm>
        <a:graphic>
          <a:graphicData uri="http://schemas.openxmlformats.org/drawingml/2006/table">
            <a:tbl>
              <a:tblPr/>
              <a:tblGrid>
                <a:gridCol w="2771412">
                  <a:extLst>
                    <a:ext uri="{9D8B030D-6E8A-4147-A177-3AD203B41FA5}">
                      <a16:colId xmlns:a16="http://schemas.microsoft.com/office/drawing/2014/main" val="20000"/>
                    </a:ext>
                  </a:extLst>
                </a:gridCol>
                <a:gridCol w="4499338">
                  <a:extLst>
                    <a:ext uri="{9D8B030D-6E8A-4147-A177-3AD203B41FA5}">
                      <a16:colId xmlns:a16="http://schemas.microsoft.com/office/drawing/2014/main" val="20001"/>
                    </a:ext>
                  </a:extLst>
                </a:gridCol>
              </a:tblGrid>
              <a:tr h="4238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pitchFamily="18" charset="0"/>
                          <a:cs typeface="Arial" charset="0"/>
                        </a:rPr>
                        <a:t>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err="1">
                          <a:ln>
                            <a:noFill/>
                          </a:ln>
                          <a:solidFill>
                            <a:schemeClr val="tx1"/>
                          </a:solidFill>
                          <a:effectLst/>
                          <a:latin typeface="Arial" charset="0"/>
                          <a:ea typeface="Times New Roman" pitchFamily="18" charset="0"/>
                          <a:cs typeface="Arial" charset="0"/>
                        </a:rPr>
                        <a:t>Substrands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42547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Fundamental Movement Skills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Balance</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2.0  Locomotor Skills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Manipulative Skills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89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Perceptual-Motor Skills and Movement Concepts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Body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2.0  Spatial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Directional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74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Active Physical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Play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1.0  Active Participation</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2674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2.0  Cardiovascular Endurance</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09735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3.0  Muscular Strength,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Muscular Endurance,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Flexibility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5" name="Right Arrow 4"/>
          <p:cNvSpPr>
            <a:spLocks noChangeArrowheads="1"/>
          </p:cNvSpPr>
          <p:nvPr/>
        </p:nvSpPr>
        <p:spPr bwMode="auto">
          <a:xfrm>
            <a:off x="447675" y="4903788"/>
            <a:ext cx="977900" cy="484187"/>
          </a:xfrm>
          <a:prstGeom prst="rightArrow">
            <a:avLst>
              <a:gd name="adj1" fmla="val 50000"/>
              <a:gd name="adj2" fmla="val 49996"/>
            </a:avLst>
          </a:prstGeom>
          <a:solidFill>
            <a:srgbClr val="9E0000"/>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72737" name="Title 1"/>
          <p:cNvSpPr>
            <a:spLocks noGrp="1"/>
          </p:cNvSpPr>
          <p:nvPr>
            <p:ph type="title"/>
          </p:nvPr>
        </p:nvSpPr>
        <p:spPr>
          <a:xfrm>
            <a:off x="457200" y="209550"/>
            <a:ext cx="8229600" cy="1143000"/>
          </a:xfrm>
        </p:spPr>
        <p:txBody>
          <a:bodyPr/>
          <a:lstStyle/>
          <a:p>
            <a:r>
              <a:rPr lang="en-US" altLang="en-US" sz="3600" dirty="0"/>
              <a:t>Preschool Learning Foundations—Physical Development</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6"/>
          <p:cNvSpPr txBox="1">
            <a:spLocks noChangeArrowheads="1"/>
          </p:cNvSpPr>
          <p:nvPr/>
        </p:nvSpPr>
        <p:spPr bwMode="auto">
          <a:xfrm>
            <a:off x="515938" y="373063"/>
            <a:ext cx="8008937"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4400" b="1">
                <a:cs typeface="Arial" panose="020B0604020202020204" pitchFamily="34" charset="0"/>
              </a:rPr>
              <a:t>Let’s Dig Deeper!</a:t>
            </a:r>
          </a:p>
        </p:txBody>
      </p:sp>
      <p:sp>
        <p:nvSpPr>
          <p:cNvPr id="74756" name="Slide Number Placeholder 1"/>
          <p:cNvSpPr txBox="1">
            <a:spLocks/>
          </p:cNvSpPr>
          <p:nvPr/>
        </p:nvSpPr>
        <p:spPr bwMode="auto">
          <a:xfrm>
            <a:off x="8610600" y="19050"/>
            <a:ext cx="457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200"/>
          </a:p>
        </p:txBody>
      </p:sp>
      <p:sp>
        <p:nvSpPr>
          <p:cNvPr id="74758" name="Title 1" hidden="1"/>
          <p:cNvSpPr>
            <a:spLocks noGrp="1"/>
          </p:cNvSpPr>
          <p:nvPr>
            <p:ph type="title"/>
          </p:nvPr>
        </p:nvSpPr>
        <p:spPr/>
        <p:txBody>
          <a:bodyPr/>
          <a:lstStyle/>
          <a:p>
            <a:r>
              <a:rPr lang="en-US" altLang="en-US"/>
              <a:t>Let</a:t>
            </a:r>
            <a:r>
              <a:rPr lang="ja-JP" altLang="en-US"/>
              <a:t>’</a:t>
            </a:r>
            <a:r>
              <a:rPr lang="en-US" altLang="ja-JP"/>
              <a:t>s Dig Deeper!</a:t>
            </a:r>
            <a:endParaRPr lang="en-US" altLang="en-US"/>
          </a:p>
        </p:txBody>
      </p:sp>
      <p:sp>
        <p:nvSpPr>
          <p:cNvPr id="74759" name="Content Placeholder 1"/>
          <p:cNvSpPr>
            <a:spLocks noGrp="1"/>
          </p:cNvSpPr>
          <p:nvPr>
            <p:ph sz="half" idx="1"/>
          </p:nvPr>
        </p:nvSpPr>
        <p:spPr>
          <a:xfrm>
            <a:off x="457200" y="1600200"/>
            <a:ext cx="3810000" cy="4525963"/>
          </a:xfrm>
        </p:spPr>
        <p:txBody>
          <a:bodyPr/>
          <a:lstStyle/>
          <a:p>
            <a:pPr eaLnBrk="1" hangingPunct="1">
              <a:spcBef>
                <a:spcPct val="0"/>
              </a:spcBef>
            </a:pPr>
            <a:r>
              <a:rPr lang="en-US" altLang="en-US">
                <a:cs typeface="Arial" panose="020B0604020202020204" pitchFamily="34" charset="0"/>
              </a:rPr>
              <a:t>Physical activities enhance all aspects of development.</a:t>
            </a:r>
          </a:p>
          <a:p>
            <a:pPr eaLnBrk="1" hangingPunct="1">
              <a:spcBef>
                <a:spcPct val="0"/>
              </a:spcBef>
            </a:pPr>
            <a:r>
              <a:rPr lang="en-US" altLang="en-US">
                <a:cs typeface="Arial" panose="020B0604020202020204" pitchFamily="34" charset="0"/>
              </a:rPr>
              <a:t>Promoting children’s physical fitness is critical.</a:t>
            </a:r>
          </a:p>
          <a:p>
            <a:pPr eaLnBrk="1" hangingPunct="1">
              <a:spcBef>
                <a:spcPct val="0"/>
              </a:spcBef>
            </a:pPr>
            <a:r>
              <a:rPr lang="en-US" altLang="en-US">
                <a:cs typeface="Arial" panose="020B0604020202020204" pitchFamily="34" charset="0"/>
              </a:rPr>
              <a:t>All children benefit from engaging in physical activities.</a:t>
            </a:r>
          </a:p>
          <a:p>
            <a:endParaRPr lang="en-US" altLang="en-US"/>
          </a:p>
        </p:txBody>
      </p:sp>
      <p:pic>
        <p:nvPicPr>
          <p:cNvPr id="74760" name="Picture 10" descr="C:\Users\Patty\AppData\Local\Microsoft\Windows\Temporary Internet Files\Content.IE5\25PZJ037\9398961836_69bec45cbb_z.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1943100"/>
            <a:ext cx="4429125" cy="3322638"/>
          </a:xfrm>
          <a:noFill/>
          <a:ln>
            <a:solidFill>
              <a:schemeClr val="tx1"/>
            </a:solidFill>
          </a:ln>
        </p:spPr>
      </p:pic>
      <p:pic>
        <p:nvPicPr>
          <p:cNvPr id="13" name="Picture 10" descr="C:\Users\Patty\AppData\Local\Microsoft\Windows\Temporary Internet Files\Content.IE5\25PZJ037\9398961836_69bec45cbb_z.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0800000">
            <a:off x="7362824" y="4575926"/>
            <a:ext cx="1162050" cy="625266"/>
          </a:xfrm>
          <a:prstGeom prst="rect">
            <a:avLst/>
          </a:prstGeom>
          <a:ln>
            <a:noFill/>
          </a:ln>
          <a:effectLst>
            <a:softEdge rad="112500"/>
          </a:effectLs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43"/>
          <p:cNvGraphicFramePr>
            <a:graphicFrameLocks/>
          </p:cNvGraphicFramePr>
          <p:nvPr/>
        </p:nvGraphicFramePr>
        <p:xfrm>
          <a:off x="936625" y="1417638"/>
          <a:ext cx="7270750" cy="4922835"/>
        </p:xfrm>
        <a:graphic>
          <a:graphicData uri="http://schemas.openxmlformats.org/drawingml/2006/table">
            <a:tbl>
              <a:tblPr/>
              <a:tblGrid>
                <a:gridCol w="2771412">
                  <a:extLst>
                    <a:ext uri="{9D8B030D-6E8A-4147-A177-3AD203B41FA5}">
                      <a16:colId xmlns:a16="http://schemas.microsoft.com/office/drawing/2014/main" val="20000"/>
                    </a:ext>
                  </a:extLst>
                </a:gridCol>
                <a:gridCol w="4499338">
                  <a:extLst>
                    <a:ext uri="{9D8B030D-6E8A-4147-A177-3AD203B41FA5}">
                      <a16:colId xmlns:a16="http://schemas.microsoft.com/office/drawing/2014/main" val="20001"/>
                    </a:ext>
                  </a:extLst>
                </a:gridCol>
              </a:tblGrid>
              <a:tr h="4238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pitchFamily="18" charset="0"/>
                          <a:cs typeface="Arial" charset="0"/>
                        </a:rPr>
                        <a:t>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err="1">
                          <a:ln>
                            <a:noFill/>
                          </a:ln>
                          <a:solidFill>
                            <a:schemeClr val="tx1"/>
                          </a:solidFill>
                          <a:effectLst/>
                          <a:latin typeface="Arial" charset="0"/>
                          <a:ea typeface="Times New Roman" pitchFamily="18" charset="0"/>
                          <a:cs typeface="Arial" charset="0"/>
                        </a:rPr>
                        <a:t>Substrands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42547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Fundamental Movement Skills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Balance</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2.0  Locomotor Skills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Manipulative Skills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89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Perceptual-Motor Skills and Movement Concepts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Body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2.0  Spatial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Directional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74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Active Physical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Play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1.0  Active Participation</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42674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2.0  Cardiovascular Endurance</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09735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3.0  Muscular Strength,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Muscular Endurance,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Flexibility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5" name="Right Arrow 4"/>
          <p:cNvSpPr>
            <a:spLocks noChangeArrowheads="1"/>
          </p:cNvSpPr>
          <p:nvPr/>
        </p:nvSpPr>
        <p:spPr bwMode="auto">
          <a:xfrm>
            <a:off x="447675" y="4903788"/>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76834" name="Title 1"/>
          <p:cNvSpPr>
            <a:spLocks noGrp="1"/>
          </p:cNvSpPr>
          <p:nvPr>
            <p:ph type="title"/>
          </p:nvPr>
        </p:nvSpPr>
        <p:spPr/>
        <p:txBody>
          <a:bodyPr/>
          <a:lstStyle/>
          <a:p>
            <a:r>
              <a:rPr lang="en-US" altLang="en-US"/>
              <a:t>Active Physical Play</a:t>
            </a:r>
          </a:p>
        </p:txBody>
      </p:sp>
      <p:sp>
        <p:nvSpPr>
          <p:cNvPr id="2" name="Slide Number Placeholder 1"/>
          <p:cNvSpPr>
            <a:spLocks noGrp="1"/>
          </p:cNvSpPr>
          <p:nvPr>
            <p:ph type="sldNum" sz="quarter" idx="10"/>
          </p:nvPr>
        </p:nvSpPr>
        <p:spPr>
          <a:xfrm>
            <a:off x="8686800" y="0"/>
            <a:ext cx="457200" cy="365125"/>
          </a:xfrm>
        </p:spPr>
        <p:txBody>
          <a:bodyPr/>
          <a:lstStyle/>
          <a:p>
            <a:pPr>
              <a:defRPr/>
            </a:pPr>
            <a:fld id="{03D519C9-7D47-44BD-AE09-25DCB8EDDB43}" type="slidenum">
              <a:rPr lang="en-US" altLang="en-US" smtClean="0"/>
              <a:pPr>
                <a:defRPr/>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0"/>
            <a:ext cx="8229600" cy="1417638"/>
          </a:xfrm>
        </p:spPr>
        <p:txBody>
          <a:bodyPr/>
          <a:lstStyle/>
          <a:p>
            <a:r>
              <a:rPr lang="en-US" altLang="en-US" dirty="0" err="1">
                <a:cs typeface="Arial" panose="020B0604020202020204" pitchFamily="34" charset="0"/>
              </a:rPr>
              <a:t>Substrand</a:t>
            </a:r>
            <a:r>
              <a:rPr lang="en-US" altLang="en-US" dirty="0">
                <a:cs typeface="Arial" panose="020B0604020202020204" pitchFamily="34" charset="0"/>
              </a:rPr>
              <a:t> 1.0 </a:t>
            </a:r>
            <a:br>
              <a:rPr lang="en-US" altLang="en-US" dirty="0">
                <a:cs typeface="Arial" panose="020B0604020202020204" pitchFamily="34" charset="0"/>
              </a:rPr>
            </a:br>
            <a:r>
              <a:rPr lang="en-US" altLang="en-US" dirty="0">
                <a:cs typeface="Arial" panose="020B0604020202020204" pitchFamily="34" charset="0"/>
              </a:rPr>
              <a:t>Active Participation</a:t>
            </a:r>
            <a:endParaRPr lang="en-US" altLang="en-US" sz="3200" i="1" dirty="0">
              <a:cs typeface="Arial" panose="020B0604020202020204" pitchFamily="34" charset="0"/>
            </a:endParaRPr>
          </a:p>
        </p:txBody>
      </p:sp>
      <p:pic>
        <p:nvPicPr>
          <p:cNvPr id="78852"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584" t="29372" r="12199"/>
          <a:stretch>
            <a:fillRect/>
          </a:stretch>
        </p:blipFill>
        <p:spPr>
          <a:xfrm>
            <a:off x="457200" y="1417638"/>
            <a:ext cx="8229600" cy="4513263"/>
          </a:xfrm>
          <a:noFill/>
          <a:ln>
            <a:solidFill>
              <a:schemeClr val="tx1"/>
            </a:solidFill>
          </a:ln>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sz="quarter"/>
          </p:nvPr>
        </p:nvSpPr>
        <p:spPr>
          <a:xfrm>
            <a:off x="457200" y="0"/>
            <a:ext cx="8229600" cy="1595768"/>
          </a:xfrm>
        </p:spPr>
        <p:txBody>
          <a:bodyPr/>
          <a:lstStyle/>
          <a:p>
            <a:r>
              <a:rPr lang="en-US" altLang="en-US" dirty="0"/>
              <a:t>Why Do Children Need </a:t>
            </a:r>
            <a:br>
              <a:rPr lang="en-US" altLang="en-US" dirty="0"/>
            </a:br>
            <a:r>
              <a:rPr lang="en-US" altLang="en-US" dirty="0"/>
              <a:t>Physical Activity?</a:t>
            </a:r>
          </a:p>
        </p:txBody>
      </p:sp>
      <p:pic>
        <p:nvPicPr>
          <p:cNvPr id="80902"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595768"/>
            <a:ext cx="3838699" cy="3838699"/>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ontent Placeholder 3"/>
          <p:cNvSpPr>
            <a:spLocks noGrp="1"/>
          </p:cNvSpPr>
          <p:nvPr>
            <p:ph sz="quarter" idx="3"/>
          </p:nvPr>
        </p:nvSpPr>
        <p:spPr>
          <a:xfrm>
            <a:off x="457200" y="5617029"/>
            <a:ext cx="8116784" cy="509134"/>
          </a:xfrm>
        </p:spPr>
        <p:txBody>
          <a:bodyPr/>
          <a:lstStyle/>
          <a:p>
            <a:pPr marL="0" indent="0" algn="ctr">
              <a:buNone/>
            </a:pPr>
            <a:r>
              <a:rPr lang="en-US" altLang="en-US" b="1" dirty="0">
                <a:cs typeface="Arial" panose="020B0604020202020204" pitchFamily="34" charset="0"/>
              </a:rPr>
              <a:t>Too many preschoolers are obese.</a:t>
            </a:r>
          </a:p>
          <a:p>
            <a:pPr marL="0" indent="0" algn="ctr">
              <a:buNone/>
            </a:pPr>
            <a:endParaRPr lang="en-US" dirty="0"/>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34</a:t>
            </a:fld>
            <a:endParaRPr lang="en-US" altLang="en-US"/>
          </a:p>
        </p:txBody>
      </p:sp>
      <p:pic>
        <p:nvPicPr>
          <p:cNvPr id="11"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4730855" y="1595768"/>
            <a:ext cx="3843129" cy="38431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a:t>Good News!</a:t>
            </a:r>
          </a:p>
        </p:txBody>
      </p:sp>
      <p:sp>
        <p:nvSpPr>
          <p:cNvPr id="82947" name="Content Placeholder 1"/>
          <p:cNvSpPr>
            <a:spLocks noGrp="1"/>
          </p:cNvSpPr>
          <p:nvPr>
            <p:ph idx="1"/>
          </p:nvPr>
        </p:nvSpPr>
        <p:spPr>
          <a:xfrm>
            <a:off x="457200" y="1227138"/>
            <a:ext cx="8229600" cy="4525962"/>
          </a:xfrm>
        </p:spPr>
        <p:txBody>
          <a:bodyPr/>
          <a:lstStyle/>
          <a:p>
            <a:pPr marL="0" indent="0">
              <a:buFont typeface="Arial" panose="020B0604020202020204" pitchFamily="34" charset="0"/>
              <a:buNone/>
            </a:pPr>
            <a:r>
              <a:rPr lang="en-US" altLang="en-US">
                <a:cs typeface="Arial" panose="020B0604020202020204" pitchFamily="34" charset="0"/>
              </a:rPr>
              <a:t>Obesity rates among preschoolers are improving, but there is more work to be done to continue this downward trend. </a:t>
            </a:r>
          </a:p>
          <a:p>
            <a:pPr marL="0" indent="0">
              <a:buFont typeface="Arial" panose="020B0604020202020204" pitchFamily="34" charset="0"/>
              <a:buNone/>
            </a:pPr>
            <a:endParaRPr lang="en-US" altLang="en-US"/>
          </a:p>
        </p:txBody>
      </p:sp>
      <p:pic>
        <p:nvPicPr>
          <p:cNvPr id="829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727325"/>
            <a:ext cx="6680200" cy="3552825"/>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0"/>
            <a:ext cx="8229600" cy="2305050"/>
          </a:xfrm>
        </p:spPr>
        <p:txBody>
          <a:bodyPr/>
          <a:lstStyle/>
          <a:p>
            <a:r>
              <a:rPr lang="en-US" altLang="en-US" dirty="0">
                <a:solidFill>
                  <a:srgbClr val="000000"/>
                </a:solidFill>
                <a:cs typeface="Arial" panose="020B0604020202020204" pitchFamily="34" charset="0"/>
              </a:rPr>
              <a:t>What is the daily physical activity recommendation for 4- and 5-year old children?</a:t>
            </a:r>
            <a:endParaRPr lang="en-US" altLang="en-US" dirty="0"/>
          </a:p>
        </p:txBody>
      </p:sp>
      <p:pic>
        <p:nvPicPr>
          <p:cNvPr id="84995" name="Picture 14" descr="C:\Users\Patty\AppData\Local\Microsoft\Windows\Temporary Internet Files\Content.IE5\BC9FLV8I\MP90042439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00338" y="2305050"/>
            <a:ext cx="3743325" cy="3786188"/>
          </a:xfrm>
          <a:noFill/>
          <a:ln>
            <a:solidFill>
              <a:schemeClr val="tx1"/>
            </a:solidFill>
          </a:ln>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203325"/>
            <a:ext cx="1614488" cy="23463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8"/>
          <p:cNvSpPr>
            <a:spLocks noChangeArrowheads="1"/>
          </p:cNvSpPr>
          <p:nvPr/>
        </p:nvSpPr>
        <p:spPr bwMode="auto">
          <a:xfrm>
            <a:off x="590550" y="161925"/>
            <a:ext cx="8215313"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a:solidFill>
                  <a:srgbClr val="000000"/>
                </a:solidFill>
                <a:cs typeface="Arial" panose="020B0604020202020204" pitchFamily="34" charset="0"/>
              </a:rPr>
              <a:t>Daily Physical Activity Recommendations</a:t>
            </a:r>
          </a:p>
        </p:txBody>
      </p:sp>
      <p:pic>
        <p:nvPicPr>
          <p:cNvPr id="460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163" y="3714750"/>
            <a:ext cx="3562350" cy="26130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60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238" y="1730375"/>
            <a:ext cx="4927600" cy="15779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60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3714750"/>
            <a:ext cx="2459038" cy="24590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4A8BB4BE-CEBD-4F9A-A782-507765DE7148}" type="slidenum">
              <a:rPr lang="en-US" altLang="en-US" smtClean="0"/>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613" y="901700"/>
            <a:ext cx="1284287" cy="18653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89091" name="Title 1"/>
          <p:cNvSpPr>
            <a:spLocks noGrp="1"/>
          </p:cNvSpPr>
          <p:nvPr>
            <p:ph type="title"/>
          </p:nvPr>
        </p:nvSpPr>
        <p:spPr>
          <a:xfrm>
            <a:off x="457200" y="179388"/>
            <a:ext cx="8229600" cy="1143000"/>
          </a:xfrm>
        </p:spPr>
        <p:txBody>
          <a:bodyPr/>
          <a:lstStyle/>
          <a:p>
            <a:r>
              <a:rPr lang="en-US" altLang="en-US" dirty="0">
                <a:solidFill>
                  <a:srgbClr val="000000"/>
                </a:solidFill>
                <a:cs typeface="Arial" panose="020B0604020202020204" pitchFamily="34" charset="0"/>
              </a:rPr>
              <a:t>Daily Physical Activity Recommendations</a:t>
            </a:r>
            <a:endParaRPr lang="en-US" altLang="en-US" dirty="0"/>
          </a:p>
        </p:txBody>
      </p:sp>
      <p:sp>
        <p:nvSpPr>
          <p:cNvPr id="89092" name="Content Placeholder 2"/>
          <p:cNvSpPr>
            <a:spLocks noGrp="1"/>
          </p:cNvSpPr>
          <p:nvPr>
            <p:ph idx="1"/>
          </p:nvPr>
        </p:nvSpPr>
        <p:spPr/>
        <p:txBody>
          <a:bodyPr/>
          <a:lstStyle/>
          <a:p>
            <a:pPr>
              <a:spcBef>
                <a:spcPts val="600"/>
              </a:spcBef>
              <a:buClr>
                <a:srgbClr val="000000"/>
              </a:buClr>
            </a:pPr>
            <a:r>
              <a:rPr lang="en-US" altLang="en-US" sz="2400" b="1" dirty="0">
                <a:solidFill>
                  <a:srgbClr val="000000"/>
                </a:solidFill>
                <a:cs typeface="Arial" panose="020B0604020202020204" pitchFamily="34" charset="0"/>
              </a:rPr>
              <a:t>Accumulate</a:t>
            </a:r>
            <a:r>
              <a:rPr lang="en-US" altLang="en-US" sz="2400" b="1" dirty="0">
                <a:solidFill>
                  <a:srgbClr val="FF0000"/>
                </a:solidFill>
                <a:cs typeface="Arial" panose="020B0604020202020204" pitchFamily="34" charset="0"/>
              </a:rPr>
              <a:t> </a:t>
            </a:r>
            <a:r>
              <a:rPr lang="en-US" altLang="en-US" sz="2400" dirty="0">
                <a:solidFill>
                  <a:srgbClr val="000000"/>
                </a:solidFill>
                <a:cs typeface="Arial" panose="020B0604020202020204" pitchFamily="34" charset="0"/>
              </a:rPr>
              <a:t>at least </a:t>
            </a:r>
            <a:r>
              <a:rPr lang="en-US" altLang="en-US" sz="2400" b="1" dirty="0">
                <a:solidFill>
                  <a:srgbClr val="9E0000"/>
                </a:solidFill>
                <a:cs typeface="Arial" panose="020B0604020202020204" pitchFamily="34" charset="0"/>
              </a:rPr>
              <a:t>60</a:t>
            </a:r>
            <a:r>
              <a:rPr lang="en-US" altLang="en-US" sz="2400" dirty="0">
                <a:solidFill>
                  <a:srgbClr val="FF0000"/>
                </a:solidFill>
                <a:cs typeface="Arial" panose="020B0604020202020204" pitchFamily="34" charset="0"/>
              </a:rPr>
              <a:t> </a:t>
            </a:r>
            <a:r>
              <a:rPr lang="en-US" altLang="en-US" sz="2400" dirty="0">
                <a:solidFill>
                  <a:srgbClr val="000000"/>
                </a:solidFill>
                <a:cs typeface="Arial" panose="020B0604020202020204" pitchFamily="34" charset="0"/>
              </a:rPr>
              <a:t>minutes of</a:t>
            </a:r>
          </a:p>
          <a:p>
            <a:pPr>
              <a:spcBef>
                <a:spcPts val="600"/>
              </a:spcBef>
              <a:buClr>
                <a:srgbClr val="000000"/>
              </a:buClr>
              <a:buFontTx/>
              <a:buNone/>
            </a:pPr>
            <a:r>
              <a:rPr lang="en-US" altLang="en-US" sz="2400" dirty="0">
                <a:solidFill>
                  <a:srgbClr val="000000"/>
                </a:solidFill>
                <a:cs typeface="Arial" panose="020B0604020202020204" pitchFamily="34" charset="0"/>
              </a:rPr>
              <a:t>    </a:t>
            </a:r>
            <a:r>
              <a:rPr lang="en-US" altLang="en-US" sz="2400" b="1" dirty="0">
                <a:solidFill>
                  <a:srgbClr val="9E0000"/>
                </a:solidFill>
                <a:cs typeface="Arial" panose="020B0604020202020204" pitchFamily="34" charset="0"/>
              </a:rPr>
              <a:t>structured</a:t>
            </a:r>
            <a:r>
              <a:rPr lang="en-US" altLang="en-US" sz="2400" dirty="0">
                <a:solidFill>
                  <a:srgbClr val="FF0000"/>
                </a:solidFill>
                <a:cs typeface="Arial" panose="020B0604020202020204" pitchFamily="34" charset="0"/>
              </a:rPr>
              <a:t> </a:t>
            </a:r>
            <a:r>
              <a:rPr lang="en-US" altLang="en-US" sz="2400" dirty="0">
                <a:solidFill>
                  <a:srgbClr val="000000"/>
                </a:solidFill>
                <a:cs typeface="Arial" panose="020B0604020202020204" pitchFamily="34" charset="0"/>
              </a:rPr>
              <a:t>daily</a:t>
            </a:r>
            <a:r>
              <a:rPr lang="en-US" altLang="en-US" sz="2400" dirty="0">
                <a:solidFill>
                  <a:srgbClr val="FF0000"/>
                </a:solidFill>
                <a:cs typeface="Arial" panose="020B0604020202020204" pitchFamily="34" charset="0"/>
              </a:rPr>
              <a:t> </a:t>
            </a:r>
            <a:r>
              <a:rPr lang="en-US" altLang="en-US" sz="2400" dirty="0">
                <a:solidFill>
                  <a:srgbClr val="000000"/>
                </a:solidFill>
                <a:cs typeface="Arial" panose="020B0604020202020204" pitchFamily="34" charset="0"/>
              </a:rPr>
              <a:t>physical activity (PA) </a:t>
            </a:r>
          </a:p>
          <a:p>
            <a:pPr>
              <a:spcBef>
                <a:spcPts val="600"/>
              </a:spcBef>
              <a:buClr>
                <a:srgbClr val="000000"/>
              </a:buClr>
              <a:buFontTx/>
              <a:buChar char="•"/>
            </a:pPr>
            <a:r>
              <a:rPr lang="en-US" altLang="en-US" sz="2400" dirty="0">
                <a:solidFill>
                  <a:srgbClr val="000000"/>
                </a:solidFill>
                <a:cs typeface="Arial" panose="020B0604020202020204" pitchFamily="34" charset="0"/>
              </a:rPr>
              <a:t>At least </a:t>
            </a:r>
            <a:r>
              <a:rPr lang="en-US" altLang="en-US" sz="2400" b="1" dirty="0">
                <a:solidFill>
                  <a:srgbClr val="9E0000"/>
                </a:solidFill>
                <a:cs typeface="Arial" panose="020B0604020202020204" pitchFamily="34" charset="0"/>
              </a:rPr>
              <a:t>60+ </a:t>
            </a:r>
            <a:r>
              <a:rPr lang="en-US" altLang="en-US" sz="2400" dirty="0">
                <a:solidFill>
                  <a:srgbClr val="000000"/>
                </a:solidFill>
                <a:cs typeface="Arial" panose="020B0604020202020204" pitchFamily="34" charset="0"/>
              </a:rPr>
              <a:t>minutes of daily </a:t>
            </a:r>
            <a:r>
              <a:rPr lang="en-US" altLang="en-US" sz="2400" b="1" dirty="0">
                <a:solidFill>
                  <a:srgbClr val="9E0000"/>
                </a:solidFill>
                <a:cs typeface="Arial" panose="020B0604020202020204" pitchFamily="34" charset="0"/>
              </a:rPr>
              <a:t>unstructured</a:t>
            </a:r>
            <a:r>
              <a:rPr lang="en-US" altLang="en-US" sz="2400" b="1" dirty="0">
                <a:solidFill>
                  <a:srgbClr val="FF0000"/>
                </a:solidFill>
                <a:cs typeface="Arial" panose="020B0604020202020204" pitchFamily="34" charset="0"/>
              </a:rPr>
              <a:t> </a:t>
            </a:r>
            <a:r>
              <a:rPr lang="en-US" altLang="en-US" sz="2400" dirty="0">
                <a:solidFill>
                  <a:srgbClr val="000000"/>
                </a:solidFill>
                <a:cs typeface="Arial" panose="020B0604020202020204" pitchFamily="34" charset="0"/>
              </a:rPr>
              <a:t>PA</a:t>
            </a:r>
          </a:p>
          <a:p>
            <a:pPr>
              <a:spcBef>
                <a:spcPts val="600"/>
              </a:spcBef>
              <a:buClr>
                <a:srgbClr val="000000"/>
              </a:buClr>
              <a:buFontTx/>
              <a:buChar char="•"/>
            </a:pPr>
            <a:r>
              <a:rPr lang="en-US" altLang="en-US" sz="2400" dirty="0">
                <a:solidFill>
                  <a:srgbClr val="000000"/>
                </a:solidFill>
                <a:cs typeface="Arial" panose="020B0604020202020204" pitchFamily="34" charset="0"/>
              </a:rPr>
              <a:t>Should </a:t>
            </a:r>
            <a:r>
              <a:rPr lang="en-US" altLang="en-US" sz="2400" i="1" dirty="0">
                <a:solidFill>
                  <a:srgbClr val="000000"/>
                </a:solidFill>
                <a:cs typeface="Arial" panose="020B0604020202020204" pitchFamily="34" charset="0"/>
              </a:rPr>
              <a:t>not be sedentary for more than 60 minutes at a time, </a:t>
            </a:r>
            <a:r>
              <a:rPr lang="en-US" altLang="en-US" sz="2400" dirty="0">
                <a:solidFill>
                  <a:srgbClr val="000000"/>
                </a:solidFill>
                <a:cs typeface="Arial" panose="020B0604020202020204" pitchFamily="34" charset="0"/>
              </a:rPr>
              <a:t>except when sleeping </a:t>
            </a:r>
          </a:p>
          <a:p>
            <a:pPr>
              <a:spcBef>
                <a:spcPts val="600"/>
              </a:spcBef>
              <a:buClr>
                <a:srgbClr val="000000"/>
              </a:buClr>
              <a:buFontTx/>
              <a:buChar char="•"/>
            </a:pPr>
            <a:r>
              <a:rPr lang="en-US" altLang="en-US" sz="2400" dirty="0">
                <a:solidFill>
                  <a:srgbClr val="000000"/>
                </a:solidFill>
                <a:cs typeface="Arial" panose="020B0604020202020204" pitchFamily="34" charset="0"/>
              </a:rPr>
              <a:t>Develop competence in fundamental movement skills</a:t>
            </a:r>
          </a:p>
          <a:p>
            <a:pPr>
              <a:spcBef>
                <a:spcPts val="600"/>
              </a:spcBef>
              <a:buClr>
                <a:srgbClr val="000000"/>
              </a:buClr>
              <a:buFontTx/>
              <a:buChar char="•"/>
            </a:pPr>
            <a:r>
              <a:rPr lang="en-US" altLang="en-US" sz="2400" dirty="0">
                <a:solidFill>
                  <a:srgbClr val="000000"/>
                </a:solidFill>
                <a:cs typeface="Arial" panose="020B0604020202020204" pitchFamily="34" charset="0"/>
              </a:rPr>
              <a:t>PA should occur both indoors and outdoors</a:t>
            </a:r>
          </a:p>
          <a:p>
            <a:pPr>
              <a:spcBef>
                <a:spcPts val="600"/>
              </a:spcBef>
              <a:buClr>
                <a:srgbClr val="000000"/>
              </a:buClr>
              <a:buFontTx/>
              <a:buChar char="•"/>
            </a:pPr>
            <a:r>
              <a:rPr lang="en-US" altLang="en-US" sz="2400" dirty="0">
                <a:solidFill>
                  <a:srgbClr val="000000"/>
                </a:solidFill>
                <a:cs typeface="Arial" panose="020B0604020202020204" pitchFamily="34" charset="0"/>
              </a:rPr>
              <a:t>Individuals responsible for the health and well-being of preschoolers should be aware of the importance of PA and should facilitate preschoolers’ movement skills.</a:t>
            </a:r>
          </a:p>
          <a:p>
            <a:endParaRPr lang="en-US" altLang="en-US" sz="2400" dirty="0"/>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dirty="0">
                <a:cs typeface="Arial" panose="020B0604020202020204" pitchFamily="34" charset="0"/>
              </a:rPr>
              <a:t>Structured and Unstructured Physical Activity</a:t>
            </a:r>
          </a:p>
        </p:txBody>
      </p:sp>
      <p:sp>
        <p:nvSpPr>
          <p:cNvPr id="91139" name="Content Placeholder 2"/>
          <p:cNvSpPr>
            <a:spLocks noGrp="1"/>
          </p:cNvSpPr>
          <p:nvPr>
            <p:ph sz="half" idx="4294967295"/>
          </p:nvPr>
        </p:nvSpPr>
        <p:spPr>
          <a:xfrm>
            <a:off x="5076825" y="4444999"/>
            <a:ext cx="3590925" cy="2107528"/>
          </a:xfrm>
        </p:spPr>
        <p:txBody>
          <a:bodyPr/>
          <a:lstStyle/>
          <a:p>
            <a:pPr>
              <a:lnSpc>
                <a:spcPct val="130000"/>
              </a:lnSpc>
              <a:buFontTx/>
              <a:buChar char="•"/>
            </a:pPr>
            <a:r>
              <a:rPr lang="en-US" altLang="en-US" dirty="0"/>
              <a:t>Self-selected</a:t>
            </a:r>
          </a:p>
          <a:p>
            <a:pPr>
              <a:lnSpc>
                <a:spcPct val="130000"/>
              </a:lnSpc>
              <a:buFontTx/>
              <a:buChar char="•"/>
            </a:pPr>
            <a:r>
              <a:rPr lang="en-US" altLang="en-US" dirty="0"/>
              <a:t>Free play</a:t>
            </a:r>
          </a:p>
          <a:p>
            <a:pPr>
              <a:lnSpc>
                <a:spcPct val="130000"/>
              </a:lnSpc>
              <a:buFontTx/>
              <a:buChar char="•"/>
            </a:pPr>
            <a:r>
              <a:rPr lang="en-US" altLang="en-US" dirty="0"/>
              <a:t>Child’s choice</a:t>
            </a:r>
          </a:p>
        </p:txBody>
      </p:sp>
      <p:sp>
        <p:nvSpPr>
          <p:cNvPr id="91140" name="Content Placeholder 2"/>
          <p:cNvSpPr>
            <a:spLocks noGrp="1"/>
          </p:cNvSpPr>
          <p:nvPr>
            <p:ph sz="half" idx="4294967295"/>
          </p:nvPr>
        </p:nvSpPr>
        <p:spPr>
          <a:xfrm>
            <a:off x="650875" y="4444999"/>
            <a:ext cx="4594225" cy="1927225"/>
          </a:xfrm>
        </p:spPr>
        <p:txBody>
          <a:bodyPr/>
          <a:lstStyle/>
          <a:p>
            <a:pPr>
              <a:lnSpc>
                <a:spcPct val="130000"/>
              </a:lnSpc>
              <a:buFontTx/>
              <a:buChar char="•"/>
            </a:pPr>
            <a:r>
              <a:rPr lang="en-US" altLang="en-US" dirty="0"/>
              <a:t>Adult-led</a:t>
            </a:r>
          </a:p>
          <a:p>
            <a:pPr>
              <a:lnSpc>
                <a:spcPct val="130000"/>
              </a:lnSpc>
              <a:buFontTx/>
              <a:buChar char="•"/>
            </a:pPr>
            <a:r>
              <a:rPr lang="en-US" altLang="en-US" dirty="0"/>
              <a:t>Intentional facilitation</a:t>
            </a:r>
          </a:p>
          <a:p>
            <a:pPr>
              <a:lnSpc>
                <a:spcPct val="130000"/>
              </a:lnSpc>
              <a:buFontTx/>
              <a:buChar char="•"/>
            </a:pPr>
            <a:r>
              <a:rPr lang="en-US" altLang="en-US" dirty="0"/>
              <a:t>Play with a purpose</a:t>
            </a:r>
          </a:p>
        </p:txBody>
      </p:sp>
      <p:pic>
        <p:nvPicPr>
          <p:cNvPr id="5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2015659"/>
            <a:ext cx="3041015" cy="2249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4" descr="MVC-008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0835" y="2015660"/>
            <a:ext cx="3679269" cy="224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Down Arrow 2"/>
          <p:cNvSpPr>
            <a:spLocks noChangeArrowheads="1"/>
          </p:cNvSpPr>
          <p:nvPr/>
        </p:nvSpPr>
        <p:spPr bwMode="auto">
          <a:xfrm>
            <a:off x="1595438" y="1173163"/>
            <a:ext cx="485775" cy="731837"/>
          </a:xfrm>
          <a:prstGeom prst="downArrow">
            <a:avLst>
              <a:gd name="adj1" fmla="val 50000"/>
              <a:gd name="adj2" fmla="val 49998"/>
            </a:avLst>
          </a:prstGeom>
          <a:solidFill>
            <a:srgbClr val="FBD1C3"/>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prstClr val="white"/>
              </a:solidFill>
              <a:latin typeface="+mn-lt"/>
              <a:ea typeface="+mn-ea"/>
            </a:endParaRPr>
          </a:p>
        </p:txBody>
      </p:sp>
      <p:sp>
        <p:nvSpPr>
          <p:cNvPr id="10" name="Down Arrow 9"/>
          <p:cNvSpPr>
            <a:spLocks noChangeArrowheads="1"/>
          </p:cNvSpPr>
          <p:nvPr/>
        </p:nvSpPr>
        <p:spPr bwMode="auto">
          <a:xfrm>
            <a:off x="6872288" y="1103313"/>
            <a:ext cx="484187" cy="731837"/>
          </a:xfrm>
          <a:prstGeom prst="downArrow">
            <a:avLst>
              <a:gd name="adj1" fmla="val 50000"/>
              <a:gd name="adj2" fmla="val 49998"/>
            </a:avLst>
          </a:prstGeom>
          <a:solidFill>
            <a:srgbClr val="FBD1C3"/>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prstClr val="white"/>
              </a:solidFill>
              <a:latin typeface="+mn-lt"/>
              <a:ea typeface="+mn-ea"/>
            </a:endParaRPr>
          </a:p>
        </p:txBody>
      </p:sp>
      <p:sp>
        <p:nvSpPr>
          <p:cNvPr id="2" name="Slide Number Placeholder 1"/>
          <p:cNvSpPr>
            <a:spLocks noGrp="1"/>
          </p:cNvSpPr>
          <p:nvPr>
            <p:ph type="sldNum" sz="quarter" idx="10"/>
          </p:nvPr>
        </p:nvSpPr>
        <p:spPr/>
        <p:txBody>
          <a:bodyPr/>
          <a:lstStyle/>
          <a:p>
            <a:pPr>
              <a:defRPr/>
            </a:pPr>
            <a:fld id="{5B8145CB-B399-446C-B237-77076F3C15CB}"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solidFill>
                  <a:srgbClr val="000000"/>
                </a:solidFill>
              </a:rPr>
              <a:t>Why Use the Preschool Learning Foundations for TK?</a:t>
            </a:r>
            <a:endParaRPr lang="en-US" altLang="en-US" dirty="0"/>
          </a:p>
        </p:txBody>
      </p:sp>
      <p:sp>
        <p:nvSpPr>
          <p:cNvPr id="3" name="Content Placeholder 2"/>
          <p:cNvSpPr>
            <a:spLocks noGrp="1"/>
          </p:cNvSpPr>
          <p:nvPr>
            <p:ph idx="1"/>
          </p:nvPr>
        </p:nvSpPr>
        <p:spPr>
          <a:xfrm>
            <a:off x="457200" y="1692276"/>
            <a:ext cx="8229600" cy="4433887"/>
          </a:xfrm>
        </p:spPr>
        <p:txBody>
          <a:bodyPr>
            <a:normAutofit/>
          </a:bodyPr>
          <a:lstStyle/>
          <a:p>
            <a:pPr marL="0" indent="0">
              <a:buFont typeface="Arial" panose="020B0604020202020204" pitchFamily="34" charset="0"/>
              <a:buNone/>
              <a:defRPr/>
            </a:pPr>
            <a:r>
              <a:rPr lang="en-US" dirty="0">
                <a:solidFill>
                  <a:prstClr val="black"/>
                </a:solidFill>
                <a:ea typeface="ＭＳ Ｐゴシック" pitchFamily="34" charset="-128"/>
              </a:rPr>
              <a:t>CA Law (EC 48000):</a:t>
            </a:r>
          </a:p>
          <a:p>
            <a:pPr>
              <a:spcBef>
                <a:spcPts val="600"/>
              </a:spcBef>
              <a:spcAft>
                <a:spcPts val="600"/>
              </a:spcAft>
              <a:defRPr/>
            </a:pPr>
            <a:r>
              <a:rPr lang="en-US" dirty="0">
                <a:solidFill>
                  <a:prstClr val="black"/>
                </a:solidFill>
                <a:ea typeface="ＭＳ Ｐゴシック" pitchFamily="34" charset="-128"/>
              </a:rPr>
              <a:t>Transitional kindergarten is the first year of a two-year kindergarten program that uses a modified kindergarten curriculum that is age and developmentally appropriate.</a:t>
            </a:r>
          </a:p>
          <a:p>
            <a:pPr>
              <a:spcBef>
                <a:spcPts val="600"/>
              </a:spcBef>
              <a:spcAft>
                <a:spcPts val="600"/>
              </a:spcAft>
              <a:defRPr/>
            </a:pPr>
            <a:r>
              <a:rPr lang="en-US" dirty="0"/>
              <a:t>Transitional kindergarten programs are intended to be aligned to the California Preschool Learning Foundations developed by the CDE.</a:t>
            </a:r>
            <a:endParaRPr lang="en-US" dirty="0">
              <a:solidFill>
                <a:prstClr val="black"/>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Placeholder 2"/>
          <p:cNvSpPr txBox="1">
            <a:spLocks/>
          </p:cNvSpPr>
          <p:nvPr/>
        </p:nvSpPr>
        <p:spPr bwMode="auto">
          <a:xfrm>
            <a:off x="228600" y="282575"/>
            <a:ext cx="86836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defTabSz="914400" eaLnBrk="1" hangingPunct="1">
              <a:buClr>
                <a:schemeClr val="accent1"/>
              </a:buClr>
              <a:buFont typeface="Symbol" panose="05050102010706020507" pitchFamily="18" charset="2"/>
              <a:buNone/>
            </a:pPr>
            <a:r>
              <a:rPr lang="en-US" altLang="en-US" sz="4000" b="1" i="1" dirty="0">
                <a:cs typeface="Arial" panose="020B0604020202020204" pitchFamily="34" charset="0"/>
              </a:rPr>
              <a:t>Where does active physical play take place?</a:t>
            </a:r>
          </a:p>
        </p:txBody>
      </p:sp>
      <p:pic>
        <p:nvPicPr>
          <p:cNvPr id="148485" name="Picture 5" descr="C:\Users\Patty\Desktop\WestEd TK\Tback TK pic 5-2014\IMG_67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6513">
            <a:off x="299063" y="1894908"/>
            <a:ext cx="3905727" cy="2603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3188" name="Text Placeholder 2"/>
          <p:cNvSpPr txBox="1">
            <a:spLocks/>
          </p:cNvSpPr>
          <p:nvPr/>
        </p:nvSpPr>
        <p:spPr bwMode="auto">
          <a:xfrm>
            <a:off x="228600" y="4729163"/>
            <a:ext cx="8683625" cy="121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defTabSz="914400" eaLnBrk="1" hangingPunct="1">
              <a:buClr>
                <a:schemeClr val="accent1"/>
              </a:buClr>
              <a:buFont typeface="Symbol" panose="05050102010706020507" pitchFamily="18" charset="2"/>
              <a:buNone/>
            </a:pPr>
            <a:r>
              <a:rPr lang="en-US" altLang="en-US" sz="4000" b="1" i="1" dirty="0">
                <a:cs typeface="Arial" panose="020B0604020202020204" pitchFamily="34" charset="0"/>
              </a:rPr>
              <a:t>      Indoors</a:t>
            </a:r>
          </a:p>
          <a:p>
            <a:pPr defTabSz="914400" eaLnBrk="1" hangingPunct="1">
              <a:buClr>
                <a:schemeClr val="accent1"/>
              </a:buClr>
              <a:buFont typeface="Symbol" panose="05050102010706020507" pitchFamily="18" charset="2"/>
              <a:buNone/>
            </a:pPr>
            <a:r>
              <a:rPr lang="en-US" altLang="en-US" sz="4000" b="1" i="1" dirty="0">
                <a:cs typeface="Arial" panose="020B0604020202020204" pitchFamily="34" charset="0"/>
              </a:rPr>
              <a:t>          and outdoors!</a:t>
            </a:r>
          </a:p>
        </p:txBody>
      </p:sp>
      <p:pic>
        <p:nvPicPr>
          <p:cNvPr id="148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2711">
            <a:off x="6436001" y="3152686"/>
            <a:ext cx="2407132" cy="3152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31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4638" y="2320925"/>
            <a:ext cx="254317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2" name="Title 1" hidden="1"/>
          <p:cNvSpPr>
            <a:spLocks noGrp="1"/>
          </p:cNvSpPr>
          <p:nvPr>
            <p:ph type="title"/>
          </p:nvPr>
        </p:nvSpPr>
        <p:spPr/>
        <p:txBody>
          <a:bodyPr/>
          <a:lstStyle/>
          <a:p>
            <a:r>
              <a:rPr lang="en-US" altLang="en-US"/>
              <a:t>Where does active physical play take place?</a:t>
            </a:r>
          </a:p>
        </p:txBody>
      </p:sp>
      <p:sp>
        <p:nvSpPr>
          <p:cNvPr id="3" name="Slide Number Placeholder 2"/>
          <p:cNvSpPr>
            <a:spLocks noGrp="1"/>
          </p:cNvSpPr>
          <p:nvPr>
            <p:ph type="sldNum" sz="quarter" idx="10"/>
          </p:nvPr>
        </p:nvSpPr>
        <p:spPr/>
        <p:txBody>
          <a:bodyPr/>
          <a:lstStyle/>
          <a:p>
            <a:pPr>
              <a:defRPr/>
            </a:pPr>
            <a:fld id="{52F4F704-2945-4884-9FBA-C79AF4EC52DD}"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sz="quarter"/>
          </p:nvPr>
        </p:nvSpPr>
        <p:spPr/>
        <p:txBody>
          <a:bodyPr/>
          <a:lstStyle/>
          <a:p>
            <a:r>
              <a:rPr lang="en-US" altLang="en-US">
                <a:cs typeface="Arial" panose="020B0604020202020204" pitchFamily="34" charset="0"/>
              </a:rPr>
              <a:t>Name 5 in a Group of 5!</a:t>
            </a:r>
          </a:p>
        </p:txBody>
      </p:sp>
      <p:sp>
        <p:nvSpPr>
          <p:cNvPr id="4" name="Content Placeholder 3"/>
          <p:cNvSpPr>
            <a:spLocks noGrp="1"/>
          </p:cNvSpPr>
          <p:nvPr>
            <p:ph sz="quarter" idx="1"/>
          </p:nvPr>
        </p:nvSpPr>
        <p:spPr>
          <a:xfrm>
            <a:off x="457200" y="1484313"/>
            <a:ext cx="8686800" cy="1143000"/>
          </a:xfrm>
        </p:spPr>
        <p:txBody>
          <a:bodyPr/>
          <a:lstStyle/>
          <a:p>
            <a:pPr marL="0" indent="0">
              <a:buFont typeface="Arial" panose="020B0604020202020204" pitchFamily="34" charset="0"/>
              <a:buNone/>
              <a:defRPr/>
            </a:pPr>
            <a:r>
              <a:rPr lang="en-US" altLang="en-US" b="1" i="1" dirty="0">
                <a:cs typeface="Arial" panose="020B0604020202020204" pitchFamily="34" charset="0"/>
              </a:rPr>
              <a:t>GOAL         </a:t>
            </a:r>
          </a:p>
          <a:p>
            <a:pPr marL="0" indent="0">
              <a:buFont typeface="Arial" panose="020B0604020202020204" pitchFamily="34" charset="0"/>
              <a:buNone/>
              <a:defRPr/>
            </a:pPr>
            <a:r>
              <a:rPr lang="en-US" altLang="en-US" b="1" i="1" dirty="0">
                <a:cs typeface="Arial" panose="020B0604020202020204" pitchFamily="34" charset="0"/>
              </a:rPr>
              <a:t>“Accumulate 60 minutes of daily structured PA.”</a:t>
            </a:r>
          </a:p>
          <a:p>
            <a:pPr>
              <a:defRPr/>
            </a:pPr>
            <a:endParaRPr lang="en-US" dirty="0"/>
          </a:p>
        </p:txBody>
      </p:sp>
      <p:sp>
        <p:nvSpPr>
          <p:cNvPr id="7" name="Content Placeholder 6"/>
          <p:cNvSpPr>
            <a:spLocks noGrp="1"/>
          </p:cNvSpPr>
          <p:nvPr>
            <p:ph sz="quarter" idx="4"/>
          </p:nvPr>
        </p:nvSpPr>
        <p:spPr>
          <a:xfrm>
            <a:off x="457200" y="5187950"/>
            <a:ext cx="8229600" cy="1192213"/>
          </a:xfrm>
        </p:spPr>
        <p:txBody>
          <a:bodyPr/>
          <a:lstStyle/>
          <a:p>
            <a:pPr marL="0" indent="0" algn="ctr">
              <a:buFont typeface="Arial" panose="020B0604020202020204" pitchFamily="34" charset="0"/>
              <a:buNone/>
              <a:defRPr/>
            </a:pPr>
            <a:r>
              <a:rPr lang="en-US" altLang="en-US" dirty="0">
                <a:cs typeface="Arial" panose="020B0604020202020204" pitchFamily="34" charset="0"/>
              </a:rPr>
              <a:t>Name five different activities you can do with young children to accumulate PA minutes.</a:t>
            </a:r>
          </a:p>
          <a:p>
            <a:pPr algn="ctr">
              <a:defRPr/>
            </a:pPr>
            <a:endParaRPr lang="en-US" dirty="0"/>
          </a:p>
        </p:txBody>
      </p:sp>
      <p:sp>
        <p:nvSpPr>
          <p:cNvPr id="95237" name="Title 1"/>
          <p:cNvSpPr txBox="1">
            <a:spLocks/>
          </p:cNvSpPr>
          <p:nvPr/>
        </p:nvSpPr>
        <p:spPr bwMode="auto">
          <a:xfrm>
            <a:off x="7031038" y="365125"/>
            <a:ext cx="8610600" cy="18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3200" b="1" i="1">
              <a:cs typeface="Arial" panose="020B0604020202020204" pitchFamily="34" charset="0"/>
            </a:endParaRPr>
          </a:p>
        </p:txBody>
      </p:sp>
      <p:sp>
        <p:nvSpPr>
          <p:cNvPr id="3" name="Right Arrow 2"/>
          <p:cNvSpPr>
            <a:spLocks noChangeArrowheads="1"/>
          </p:cNvSpPr>
          <p:nvPr/>
        </p:nvSpPr>
        <p:spPr bwMode="auto">
          <a:xfrm rot="5400000">
            <a:off x="1630074" y="1590098"/>
            <a:ext cx="548265" cy="484188"/>
          </a:xfrm>
          <a:prstGeom prst="rightArrow">
            <a:avLst>
              <a:gd name="adj1" fmla="val 55723"/>
              <a:gd name="adj2" fmla="val 50001"/>
            </a:avLst>
          </a:prstGeom>
          <a:solidFill>
            <a:srgbClr val="FBD1C3"/>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pic>
        <p:nvPicPr>
          <p:cNvPr id="95240" name="Picture 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62113" y="2505075"/>
            <a:ext cx="5819775" cy="2401888"/>
          </a:xfr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D834AE59-55D9-4217-B046-75BCDD71692A}"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p:cNvSpPr>
            <a:spLocks noGrp="1"/>
          </p:cNvSpPr>
          <p:nvPr>
            <p:ph type="title"/>
          </p:nvPr>
        </p:nvSpPr>
        <p:spPr/>
        <p:txBody>
          <a:bodyPr/>
          <a:lstStyle/>
          <a:p>
            <a:r>
              <a:rPr lang="en-US" altLang="en-US">
                <a:cs typeface="Arial" panose="020B0604020202020204" pitchFamily="34" charset="0"/>
              </a:rPr>
              <a:t>Physical Activity Opportunities</a:t>
            </a:r>
          </a:p>
        </p:txBody>
      </p:sp>
      <p:sp>
        <p:nvSpPr>
          <p:cNvPr id="3" name="Content Placeholder 2"/>
          <p:cNvSpPr>
            <a:spLocks noGrp="1"/>
          </p:cNvSpPr>
          <p:nvPr>
            <p:ph sz="half" idx="2"/>
          </p:nvPr>
        </p:nvSpPr>
        <p:spPr>
          <a:xfrm>
            <a:off x="4362450" y="1600200"/>
            <a:ext cx="4324350" cy="4525963"/>
          </a:xfrm>
        </p:spPr>
        <p:txBody>
          <a:bodyPr/>
          <a:lstStyle/>
          <a:p>
            <a:pPr marL="285750" indent="-285750">
              <a:defRPr/>
            </a:pPr>
            <a:r>
              <a:rPr lang="en-US" altLang="en-US" sz="3200" dirty="0">
                <a:cs typeface="Arial" pitchFamily="34" charset="0"/>
              </a:rPr>
              <a:t>In the classroom</a:t>
            </a:r>
          </a:p>
          <a:p>
            <a:pPr marL="285750" indent="-285750">
              <a:defRPr/>
            </a:pPr>
            <a:endParaRPr lang="en-US" altLang="en-US" sz="3200" dirty="0">
              <a:cs typeface="Arial" pitchFamily="34" charset="0"/>
            </a:endParaRPr>
          </a:p>
          <a:p>
            <a:pPr marL="285750" indent="-285750">
              <a:defRPr/>
            </a:pPr>
            <a:r>
              <a:rPr lang="en-US" altLang="en-US" sz="3200" dirty="0">
                <a:cs typeface="Arial" pitchFamily="34" charset="0"/>
              </a:rPr>
              <a:t>Out of the classroom</a:t>
            </a:r>
          </a:p>
          <a:p>
            <a:pPr marL="285750" indent="-285750">
              <a:defRPr/>
            </a:pPr>
            <a:endParaRPr lang="en-US" altLang="en-US" sz="3200" dirty="0">
              <a:cs typeface="Arial" pitchFamily="34" charset="0"/>
            </a:endParaRPr>
          </a:p>
          <a:p>
            <a:pPr marL="285750" indent="-285750">
              <a:defRPr/>
            </a:pPr>
            <a:r>
              <a:rPr lang="en-US" altLang="en-US" sz="3200" dirty="0">
                <a:cs typeface="Arial" pitchFamily="34" charset="0"/>
              </a:rPr>
              <a:t>During transitioning times</a:t>
            </a:r>
          </a:p>
          <a:p>
            <a:pPr>
              <a:defRPr/>
            </a:pPr>
            <a:endParaRPr lang="en-US" dirty="0"/>
          </a:p>
        </p:txBody>
      </p:sp>
      <p:pic>
        <p:nvPicPr>
          <p:cNvPr id="8"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762" t="4620" r="7227" b="2987"/>
          <a:stretch/>
        </p:blipFill>
        <p:spPr>
          <a:xfrm>
            <a:off x="861391" y="1789042"/>
            <a:ext cx="3021496" cy="3776871"/>
          </a:xfr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a:t>1.0 Interactions and Strategies</a:t>
            </a:r>
          </a:p>
        </p:txBody>
      </p:sp>
      <p:sp>
        <p:nvSpPr>
          <p:cNvPr id="99331" name="Content Placeholder 2"/>
          <p:cNvSpPr>
            <a:spLocks noGrp="1"/>
          </p:cNvSpPr>
          <p:nvPr>
            <p:ph sz="half" idx="1"/>
          </p:nvPr>
        </p:nvSpPr>
        <p:spPr/>
        <p:txBody>
          <a:bodyPr/>
          <a:lstStyle/>
          <a:p>
            <a:pPr marL="0" indent="0">
              <a:buFont typeface="Arial" panose="020B0604020202020204" pitchFamily="34" charset="0"/>
              <a:buNone/>
            </a:pPr>
            <a:r>
              <a:rPr lang="en-US" altLang="en-US" sz="3200" b="1"/>
              <a:t>Walk and Talk:</a:t>
            </a:r>
          </a:p>
          <a:p>
            <a:pPr marL="0" indent="0">
              <a:buFont typeface="Arial" panose="020B0604020202020204" pitchFamily="34" charset="0"/>
              <a:buNone/>
            </a:pPr>
            <a:r>
              <a:rPr lang="en-US" altLang="en-US" sz="3200"/>
              <a:t>With a partner, walk around the room and talk about how the interactions and strategies can be incorporated into your daily routine.</a:t>
            </a:r>
          </a:p>
        </p:txBody>
      </p:sp>
      <p:pic>
        <p:nvPicPr>
          <p:cNvPr id="99332"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8075" y="1600200"/>
            <a:ext cx="3498850" cy="4525963"/>
          </a:xfr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9933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7AD7C322-C4DC-4545-9BA7-CE8700CE2A5B}" type="slidenum">
              <a:rPr lang="en-US" altLang="en-US" sz="1200" smtClean="0">
                <a:solidFill>
                  <a:srgbClr val="000000"/>
                </a:solidFill>
              </a:rPr>
              <a:pPr>
                <a:spcBef>
                  <a:spcPct val="0"/>
                </a:spcBef>
                <a:buFontTx/>
                <a:buNone/>
              </a:pPr>
              <a:t>43</a:t>
            </a:fld>
            <a:endParaRPr lang="en-US" altLang="en-US" sz="12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43"/>
          <p:cNvGraphicFramePr>
            <a:graphicFrameLocks/>
          </p:cNvGraphicFramePr>
          <p:nvPr/>
        </p:nvGraphicFramePr>
        <p:xfrm>
          <a:off x="936625" y="1417638"/>
          <a:ext cx="7270750" cy="4922835"/>
        </p:xfrm>
        <a:graphic>
          <a:graphicData uri="http://schemas.openxmlformats.org/drawingml/2006/table">
            <a:tbl>
              <a:tblPr/>
              <a:tblGrid>
                <a:gridCol w="2771412">
                  <a:extLst>
                    <a:ext uri="{9D8B030D-6E8A-4147-A177-3AD203B41FA5}">
                      <a16:colId xmlns:a16="http://schemas.microsoft.com/office/drawing/2014/main" val="20000"/>
                    </a:ext>
                  </a:extLst>
                </a:gridCol>
                <a:gridCol w="4499338">
                  <a:extLst>
                    <a:ext uri="{9D8B030D-6E8A-4147-A177-3AD203B41FA5}">
                      <a16:colId xmlns:a16="http://schemas.microsoft.com/office/drawing/2014/main" val="20001"/>
                    </a:ext>
                  </a:extLst>
                </a:gridCol>
              </a:tblGrid>
              <a:tr h="4238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Times New Roman" pitchFamily="18" charset="0"/>
                          <a:cs typeface="Arial" charset="0"/>
                        </a:rPr>
                        <a:t>Strands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err="1">
                          <a:ln>
                            <a:noFill/>
                          </a:ln>
                          <a:solidFill>
                            <a:schemeClr val="tx1"/>
                          </a:solidFill>
                          <a:effectLst/>
                          <a:latin typeface="Arial" charset="0"/>
                          <a:ea typeface="Times New Roman" pitchFamily="18" charset="0"/>
                          <a:cs typeface="Arial" charset="0"/>
                        </a:rPr>
                        <a:t>Substrands</a:t>
                      </a:r>
                      <a:endParaRPr kumimoji="0" lang="en-US" sz="2000" b="1"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42547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Fundamental Movement Skills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Balance</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2.0  Locomotor Skills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3.0  Manipulative Skills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89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Perceptual-Motor Skills and Movement Concepts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1.0  Body Awareness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2.0  Spatial Awareness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3.0  Directional Awareness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74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Active Physical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Play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1.0  Active Participation</a:t>
                      </a:r>
                      <a:endParaRPr kumimoji="0" lang="en-US" sz="22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2674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2.0  Cardiovascular Endurance</a:t>
                      </a:r>
                      <a:endParaRPr kumimoji="0" lang="en-US" sz="22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109735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3.0  Muscular Strength,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Muscular Endurance,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Arial" charset="0"/>
                          <a:ea typeface="Times New Roman" pitchFamily="18" charset="0"/>
                          <a:cs typeface="Arial" charset="0"/>
                        </a:rPr>
                        <a:t>       Flexibility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5" name="Right Arrow 4"/>
          <p:cNvSpPr>
            <a:spLocks noChangeArrowheads="1"/>
          </p:cNvSpPr>
          <p:nvPr/>
        </p:nvSpPr>
        <p:spPr bwMode="auto">
          <a:xfrm>
            <a:off x="447675" y="4903788"/>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101410" name="Title 1"/>
          <p:cNvSpPr>
            <a:spLocks noGrp="1"/>
          </p:cNvSpPr>
          <p:nvPr>
            <p:ph type="title"/>
          </p:nvPr>
        </p:nvSpPr>
        <p:spPr/>
        <p:txBody>
          <a:bodyPr/>
          <a:lstStyle/>
          <a:p>
            <a:r>
              <a:rPr lang="en-US" altLang="en-US"/>
              <a:t>Active Physical Play</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0"/>
            <a:ext cx="8229600" cy="1417638"/>
          </a:xfrm>
        </p:spPr>
        <p:txBody>
          <a:bodyPr/>
          <a:lstStyle/>
          <a:p>
            <a:r>
              <a:rPr lang="en-US" altLang="en-US" dirty="0" err="1">
                <a:cs typeface="Arial" panose="020B0604020202020204" pitchFamily="34" charset="0"/>
              </a:rPr>
              <a:t>Substrand</a:t>
            </a:r>
            <a:r>
              <a:rPr lang="en-US" altLang="en-US" dirty="0">
                <a:cs typeface="Arial" panose="020B0604020202020204" pitchFamily="34" charset="0"/>
              </a:rPr>
              <a:t> 2.0:</a:t>
            </a:r>
            <a:br>
              <a:rPr lang="en-US" altLang="en-US" dirty="0">
                <a:cs typeface="Arial" panose="020B0604020202020204" pitchFamily="34" charset="0"/>
              </a:rPr>
            </a:br>
            <a:r>
              <a:rPr lang="en-US" altLang="en-US" dirty="0">
                <a:cs typeface="Arial" panose="020B0604020202020204" pitchFamily="34" charset="0"/>
              </a:rPr>
              <a:t>Cardiovascular Endurance</a:t>
            </a:r>
            <a:endParaRPr lang="en-US" altLang="en-US" sz="2800" i="1" dirty="0">
              <a:cs typeface="Arial" panose="020B0604020202020204" pitchFamily="34" charset="0"/>
            </a:endParaRPr>
          </a:p>
        </p:txBody>
      </p:sp>
      <p:pic>
        <p:nvPicPr>
          <p:cNvPr id="103428"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900" t="15356" r="8868" b="8214"/>
          <a:stretch>
            <a:fillRect/>
          </a:stretch>
        </p:blipFill>
        <p:spPr>
          <a:xfrm>
            <a:off x="628650" y="1417638"/>
            <a:ext cx="7886700" cy="4525963"/>
          </a:xfrm>
          <a:noFill/>
          <a:ln>
            <a:solidFill>
              <a:schemeClr val="tx1"/>
            </a:solidFill>
          </a:ln>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hidden="1"/>
          <p:cNvSpPr>
            <a:spLocks noGrp="1"/>
          </p:cNvSpPr>
          <p:nvPr>
            <p:ph type="title"/>
          </p:nvPr>
        </p:nvSpPr>
        <p:spPr/>
        <p:txBody>
          <a:bodyPr/>
          <a:lstStyle/>
          <a:p>
            <a:r>
              <a:rPr lang="en-US" altLang="en-US"/>
              <a:t>Moderate to Vigorous Physical Activity (MVPA)</a:t>
            </a:r>
          </a:p>
        </p:txBody>
      </p:sp>
      <p:sp>
        <p:nvSpPr>
          <p:cNvPr id="105475" name="Rectangle 3"/>
          <p:cNvSpPr>
            <a:spLocks noGrp="1" noChangeArrowheads="1"/>
          </p:cNvSpPr>
          <p:nvPr>
            <p:ph idx="1"/>
          </p:nvPr>
        </p:nvSpPr>
        <p:spPr>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7" tIns="44450" rIns="90487" bIns="44450"/>
          <a:lstStyle/>
          <a:p>
            <a:pPr>
              <a:lnSpc>
                <a:spcPct val="90000"/>
              </a:lnSpc>
              <a:buSzPct val="80000"/>
              <a:buFontTx/>
              <a:buNone/>
            </a:pPr>
            <a:r>
              <a:rPr lang="en-US" altLang="en-US" sz="3000" b="1">
                <a:solidFill>
                  <a:srgbClr val="0066FF"/>
                </a:solidFill>
              </a:rPr>
              <a:t> </a:t>
            </a:r>
            <a:r>
              <a:rPr lang="en-US" altLang="en-US" sz="4000" b="1">
                <a:sym typeface="Wingdings" panose="05000000000000000000" pitchFamily="2" charset="2"/>
              </a:rPr>
              <a:t>		</a:t>
            </a:r>
            <a:r>
              <a:rPr lang="en-US" altLang="en-US" sz="4000" b="1"/>
              <a:t>	</a:t>
            </a:r>
            <a:r>
              <a:rPr lang="en-US" altLang="en-US" sz="4000" b="1">
                <a:solidFill>
                  <a:srgbClr val="0000FF"/>
                </a:solidFill>
                <a:sym typeface="Wingdings" panose="05000000000000000000" pitchFamily="2" charset="2"/>
              </a:rPr>
              <a:t> 	</a:t>
            </a:r>
            <a:endParaRPr lang="en-US" altLang="en-US" sz="3000" b="1">
              <a:solidFill>
                <a:srgbClr val="0066FF"/>
              </a:solidFill>
            </a:endParaRPr>
          </a:p>
        </p:txBody>
      </p:sp>
      <p:sp>
        <p:nvSpPr>
          <p:cNvPr id="19459" name="Rectangle 5"/>
          <p:cNvSpPr>
            <a:spLocks noChangeArrowheads="1"/>
          </p:cNvSpPr>
          <p:nvPr/>
        </p:nvSpPr>
        <p:spPr bwMode="auto">
          <a:xfrm>
            <a:off x="457200" y="271463"/>
            <a:ext cx="8382000" cy="1295400"/>
          </a:xfrm>
          <a:prstGeom prst="rect">
            <a:avLst/>
          </a:prstGeom>
          <a:noFill/>
          <a:ln w="28575">
            <a:noFill/>
            <a:miter lim="800000"/>
            <a:headEnd/>
            <a:tailEnd/>
          </a:ln>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r>
              <a:rPr lang="en-US" altLang="en-US" sz="4000" b="1" dirty="0">
                <a:latin typeface="+mj-lt"/>
              </a:rPr>
              <a:t>Moderate to Vigorous </a:t>
            </a:r>
          </a:p>
          <a:p>
            <a:pPr algn="ctr">
              <a:defRPr/>
            </a:pPr>
            <a:r>
              <a:rPr lang="en-US" altLang="en-US" sz="4000" b="1" dirty="0">
                <a:latin typeface="+mj-lt"/>
              </a:rPr>
              <a:t>Physical Activity (MVPA)</a:t>
            </a:r>
          </a:p>
        </p:txBody>
      </p:sp>
      <p:pic>
        <p:nvPicPr>
          <p:cNvPr id="105477" name="Picture 2" descr="C:\Users\Patty\AppData\Local\Microsoft\Windows\Temporary Internet Files\Content.IE5\9QG3X6G3\MC9004387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1852613"/>
            <a:ext cx="4495800" cy="364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771236" y="1867119"/>
            <a:ext cx="4372764" cy="1600438"/>
          </a:xfrm>
          <a:prstGeom prst="rect">
            <a:avLst/>
          </a:prstGeom>
          <a:noFill/>
        </p:spPr>
        <p:txBody>
          <a:bodyPr>
            <a:spAutoFit/>
          </a:bodyPr>
          <a:lstStyle/>
          <a:p>
            <a:pPr algn="ctr">
              <a:defRPr/>
            </a:pPr>
            <a:r>
              <a:rPr lang="en-US" sz="54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 </a:t>
            </a:r>
            <a:r>
              <a:rPr lang="en-US" sz="44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The heart is a muscle.</a:t>
            </a:r>
          </a:p>
        </p:txBody>
      </p:sp>
      <p:sp>
        <p:nvSpPr>
          <p:cNvPr id="9" name="Rectangle 8"/>
          <p:cNvSpPr/>
          <p:nvPr/>
        </p:nvSpPr>
        <p:spPr>
          <a:xfrm>
            <a:off x="5275170" y="3467557"/>
            <a:ext cx="3364896" cy="1446550"/>
          </a:xfrm>
          <a:prstGeom prst="rect">
            <a:avLst/>
          </a:prstGeom>
          <a:noFill/>
        </p:spPr>
        <p:txBody>
          <a:bodyPr wrap="none">
            <a:spAutoFit/>
          </a:bodyPr>
          <a:lstStyle/>
          <a:p>
            <a:pPr algn="ctr">
              <a:defRPr/>
            </a:pPr>
            <a:r>
              <a:rPr lang="en-US" sz="44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It’s the size </a:t>
            </a:r>
          </a:p>
          <a:p>
            <a:pPr algn="ctr">
              <a:defRPr/>
            </a:pPr>
            <a:r>
              <a:rPr lang="en-US" sz="44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of a fist.</a:t>
            </a:r>
          </a:p>
        </p:txBody>
      </p:sp>
      <p:sp>
        <p:nvSpPr>
          <p:cNvPr id="11" name="Rectangle 10"/>
          <p:cNvSpPr/>
          <p:nvPr/>
        </p:nvSpPr>
        <p:spPr>
          <a:xfrm>
            <a:off x="5312350" y="4914107"/>
            <a:ext cx="3374450" cy="769441"/>
          </a:xfrm>
          <a:prstGeom prst="rect">
            <a:avLst/>
          </a:prstGeom>
          <a:noFill/>
        </p:spPr>
        <p:txBody>
          <a:bodyPr wrap="none">
            <a:spAutoFit/>
          </a:bodyPr>
          <a:lstStyle/>
          <a:p>
            <a:pPr algn="ctr">
              <a:defRPr/>
            </a:pPr>
            <a:r>
              <a:rPr lang="en-US" sz="44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It needs PA.</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46</a:t>
            </a:fld>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hidden="1"/>
          <p:cNvSpPr>
            <a:spLocks noGrp="1"/>
          </p:cNvSpPr>
          <p:nvPr>
            <p:ph type="title"/>
          </p:nvPr>
        </p:nvSpPr>
        <p:spPr/>
        <p:txBody>
          <a:bodyPr/>
          <a:lstStyle/>
          <a:p>
            <a:r>
              <a:rPr lang="en-US" altLang="en-US"/>
              <a:t>Moderate Level</a:t>
            </a:r>
          </a:p>
        </p:txBody>
      </p:sp>
      <p:sp>
        <p:nvSpPr>
          <p:cNvPr id="107523" name="Rectangle 3"/>
          <p:cNvSpPr>
            <a:spLocks noGrp="1" noChangeArrowheads="1"/>
          </p:cNvSpPr>
          <p:nvPr>
            <p:ph idx="1"/>
          </p:nvPr>
        </p:nvSpPr>
        <p:spPr>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7" tIns="44450" rIns="90487" bIns="44450"/>
          <a:lstStyle/>
          <a:p>
            <a:pPr>
              <a:lnSpc>
                <a:spcPct val="90000"/>
              </a:lnSpc>
              <a:buSzPct val="80000"/>
              <a:buFontTx/>
              <a:buNone/>
            </a:pPr>
            <a:r>
              <a:rPr lang="en-US" altLang="en-US" sz="3000" b="1">
                <a:solidFill>
                  <a:srgbClr val="0066FF"/>
                </a:solidFill>
              </a:rPr>
              <a:t> </a:t>
            </a:r>
            <a:r>
              <a:rPr lang="en-US" altLang="en-US" sz="4000" b="1">
                <a:sym typeface="Wingdings" panose="05000000000000000000" pitchFamily="2" charset="2"/>
              </a:rPr>
              <a:t>		</a:t>
            </a:r>
            <a:r>
              <a:rPr lang="en-US" altLang="en-US" sz="4000" b="1"/>
              <a:t>	</a:t>
            </a:r>
            <a:r>
              <a:rPr lang="en-US" altLang="en-US" sz="4000" b="1">
                <a:solidFill>
                  <a:srgbClr val="0000FF"/>
                </a:solidFill>
                <a:sym typeface="Wingdings" panose="05000000000000000000" pitchFamily="2" charset="2"/>
              </a:rPr>
              <a:t> 	</a:t>
            </a:r>
            <a:endParaRPr lang="en-US" altLang="en-US" sz="3000" b="1">
              <a:solidFill>
                <a:srgbClr val="0066FF"/>
              </a:solidFill>
            </a:endParaRPr>
          </a:p>
        </p:txBody>
      </p:sp>
      <p:sp>
        <p:nvSpPr>
          <p:cNvPr id="20483" name="Rectangle 5"/>
          <p:cNvSpPr>
            <a:spLocks noChangeArrowheads="1"/>
          </p:cNvSpPr>
          <p:nvPr/>
        </p:nvSpPr>
        <p:spPr bwMode="auto">
          <a:xfrm>
            <a:off x="742950" y="227013"/>
            <a:ext cx="7553325" cy="1295400"/>
          </a:xfrm>
          <a:prstGeom prst="rect">
            <a:avLst/>
          </a:prstGeom>
          <a:noFill/>
          <a:ln w="28575">
            <a:noFill/>
            <a:miter lim="800000"/>
            <a:headEnd/>
            <a:tailEnd/>
          </a:ln>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r>
              <a:rPr lang="en-US" altLang="en-US" sz="4800" b="1" dirty="0">
                <a:solidFill>
                  <a:srgbClr val="FFFFFF"/>
                </a:solidFill>
                <a:latin typeface="Comic Sans MS" pitchFamily="66" charset="0"/>
              </a:rPr>
              <a:t> </a:t>
            </a:r>
            <a:r>
              <a:rPr lang="en-US" altLang="en-US" sz="4800" b="1" dirty="0">
                <a:latin typeface="+mj-lt"/>
              </a:rPr>
              <a:t>Moderate Level:</a:t>
            </a:r>
          </a:p>
        </p:txBody>
      </p:sp>
      <p:sp>
        <p:nvSpPr>
          <p:cNvPr id="2" name="Rectangle 1"/>
          <p:cNvSpPr/>
          <p:nvPr/>
        </p:nvSpPr>
        <p:spPr>
          <a:xfrm rot="501276">
            <a:off x="2596971" y="5484779"/>
            <a:ext cx="1548309" cy="523220"/>
          </a:xfrm>
          <a:prstGeom prst="rect">
            <a:avLst/>
          </a:prstGeom>
          <a:noFill/>
        </p:spPr>
        <p:txBody>
          <a:bodyPr wrap="none">
            <a:spAutoFit/>
          </a:bodyPr>
          <a:lstStyle/>
          <a:p>
            <a:pPr algn="ctr">
              <a:defRPr/>
            </a:pPr>
            <a:r>
              <a:rPr lang="en-US" sz="2800" b="1">
                <a:ln w="1905"/>
                <a:solidFill>
                  <a:srgbClr val="9E0000"/>
                </a:solidFill>
                <a:effectLst>
                  <a:innerShdw blurRad="69850" dist="43180" dir="5400000">
                    <a:srgbClr val="000000">
                      <a:alpha val="65000"/>
                    </a:srgbClr>
                  </a:innerShdw>
                </a:effectLst>
                <a:ea typeface="ＭＳ Ｐゴシック" panose="020B0600070205080204" pitchFamily="34" charset="-128"/>
              </a:rPr>
              <a:t>Walking</a:t>
            </a:r>
          </a:p>
        </p:txBody>
      </p:sp>
      <p:sp>
        <p:nvSpPr>
          <p:cNvPr id="10" name="Rectangle 9"/>
          <p:cNvSpPr/>
          <p:nvPr/>
        </p:nvSpPr>
        <p:spPr>
          <a:xfrm>
            <a:off x="2273003" y="1950133"/>
            <a:ext cx="4919937" cy="707886"/>
          </a:xfrm>
          <a:prstGeom prst="rect">
            <a:avLst/>
          </a:prstGeom>
          <a:noFill/>
        </p:spPr>
        <p:txBody>
          <a:bodyPr wrap="none">
            <a:spAutoFit/>
          </a:bodyPr>
          <a:lstStyle/>
          <a:p>
            <a:pPr algn="ctr">
              <a:defRPr/>
            </a:pPr>
            <a:r>
              <a:rPr lang="en-US" sz="40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Elevated heart rate </a:t>
            </a:r>
          </a:p>
        </p:txBody>
      </p:sp>
      <p:sp>
        <p:nvSpPr>
          <p:cNvPr id="8" name="Down Arrow 7"/>
          <p:cNvSpPr/>
          <p:nvPr/>
        </p:nvSpPr>
        <p:spPr>
          <a:xfrm rot="14387167">
            <a:off x="716757" y="1754981"/>
            <a:ext cx="1257300" cy="1322387"/>
          </a:xfrm>
          <a:prstGeom prst="downArrow">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7528" name="Picture 7" descr="C:\Users\Patty\AppData\Local\Microsoft\Windows\Temporary Internet Files\Content.IE5\F46PEMEZ\MC90039103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457200"/>
            <a:ext cx="1171575"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rot="405727">
            <a:off x="2976772" y="4238490"/>
            <a:ext cx="1462260" cy="523220"/>
          </a:xfrm>
          <a:prstGeom prst="rect">
            <a:avLst/>
          </a:prstGeom>
          <a:noFill/>
        </p:spPr>
        <p:txBody>
          <a:bodyPr wrap="none">
            <a:spAutoFit/>
          </a:bodyPr>
          <a:lstStyle/>
          <a:p>
            <a:pPr algn="ctr">
              <a:defRPr/>
            </a:pPr>
            <a:r>
              <a:rPr lang="en-US" sz="28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Playing</a:t>
            </a:r>
          </a:p>
        </p:txBody>
      </p:sp>
      <p:sp>
        <p:nvSpPr>
          <p:cNvPr id="24" name="Rectangle 23"/>
          <p:cNvSpPr/>
          <p:nvPr/>
        </p:nvSpPr>
        <p:spPr>
          <a:xfrm rot="21227603">
            <a:off x="945389" y="3739110"/>
            <a:ext cx="1779654" cy="523220"/>
          </a:xfrm>
          <a:prstGeom prst="rect">
            <a:avLst/>
          </a:prstGeom>
          <a:noFill/>
        </p:spPr>
        <p:txBody>
          <a:bodyPr wrap="none">
            <a:spAutoFit/>
          </a:bodyPr>
          <a:lstStyle/>
          <a:p>
            <a:pPr algn="ctr">
              <a:defRPr/>
            </a:pPr>
            <a:r>
              <a:rPr lang="en-US" sz="2800" b="1">
                <a:ln w="1905"/>
                <a:solidFill>
                  <a:srgbClr val="9E0000"/>
                </a:solidFill>
                <a:effectLst>
                  <a:innerShdw blurRad="69850" dist="43180" dir="5400000">
                    <a:srgbClr val="000000">
                      <a:alpha val="65000"/>
                    </a:srgbClr>
                  </a:innerShdw>
                </a:effectLst>
                <a:ea typeface="ＭＳ Ｐゴシック" panose="020B0600070205080204" pitchFamily="34" charset="-128"/>
              </a:rPr>
              <a:t>Swinging</a:t>
            </a:r>
          </a:p>
        </p:txBody>
      </p:sp>
      <p:pic>
        <p:nvPicPr>
          <p:cNvPr id="151554" name="Picture 2" descr="C:\Users\Patty\Desktop\2016 Folder\Kimbrell Products Folder\Have Fun Be Active Guide Book 2012\PA pics\DSCF0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6462">
            <a:off x="4569436" y="2965265"/>
            <a:ext cx="4092892" cy="3069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rot="21281418">
            <a:off x="457200" y="4792282"/>
            <a:ext cx="1994033" cy="954107"/>
          </a:xfrm>
          <a:prstGeom prst="rect">
            <a:avLst/>
          </a:prstGeom>
          <a:noFill/>
        </p:spPr>
        <p:txBody>
          <a:bodyPr>
            <a:spAutoFit/>
          </a:bodyPr>
          <a:lstStyle/>
          <a:p>
            <a:pPr algn="ctr">
              <a:defRPr/>
            </a:pPr>
            <a:r>
              <a:rPr lang="en-US" sz="28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Moving to a song</a:t>
            </a:r>
          </a:p>
        </p:txBody>
      </p:sp>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47</a:t>
            </a:fld>
            <a:endParaRPr lang="en-US" altLang="en-US"/>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2" hidden="1"/>
          <p:cNvSpPr>
            <a:spLocks noGrp="1"/>
          </p:cNvSpPr>
          <p:nvPr>
            <p:ph type="title"/>
          </p:nvPr>
        </p:nvSpPr>
        <p:spPr/>
        <p:txBody>
          <a:bodyPr/>
          <a:lstStyle/>
          <a:p>
            <a:r>
              <a:rPr lang="en-US" altLang="en-US"/>
              <a:t>Vigorous Level</a:t>
            </a:r>
          </a:p>
        </p:txBody>
      </p:sp>
      <p:sp>
        <p:nvSpPr>
          <p:cNvPr id="109571" name="Rectangle 3"/>
          <p:cNvSpPr>
            <a:spLocks noGrp="1" noChangeArrowheads="1"/>
          </p:cNvSpPr>
          <p:nvPr>
            <p:ph idx="1"/>
          </p:nvPr>
        </p:nvSpPr>
        <p:spPr>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7" tIns="44450" rIns="90487" bIns="44450"/>
          <a:lstStyle/>
          <a:p>
            <a:pPr>
              <a:lnSpc>
                <a:spcPct val="90000"/>
              </a:lnSpc>
              <a:buSzPct val="80000"/>
              <a:buFontTx/>
              <a:buNone/>
            </a:pPr>
            <a:r>
              <a:rPr lang="en-US" altLang="en-US" sz="3000" b="1" dirty="0">
                <a:solidFill>
                  <a:srgbClr val="0066FF"/>
                </a:solidFill>
              </a:rPr>
              <a:t> </a:t>
            </a:r>
            <a:r>
              <a:rPr lang="en-US" altLang="en-US" sz="4000" b="1" dirty="0">
                <a:sym typeface="Wingdings" panose="05000000000000000000" pitchFamily="2" charset="2"/>
              </a:rPr>
              <a:t>		</a:t>
            </a:r>
            <a:r>
              <a:rPr lang="en-US" altLang="en-US" sz="4000" b="1" dirty="0"/>
              <a:t>	</a:t>
            </a:r>
            <a:r>
              <a:rPr lang="en-US" altLang="en-US" sz="4000" b="1" dirty="0">
                <a:solidFill>
                  <a:srgbClr val="0000FF"/>
                </a:solidFill>
                <a:sym typeface="Wingdings" panose="05000000000000000000" pitchFamily="2" charset="2"/>
              </a:rPr>
              <a:t> 	</a:t>
            </a:r>
            <a:endParaRPr lang="en-US" altLang="en-US" sz="3000" b="1" dirty="0">
              <a:solidFill>
                <a:srgbClr val="0066FF"/>
              </a:solidFill>
            </a:endParaRPr>
          </a:p>
        </p:txBody>
      </p:sp>
      <p:sp>
        <p:nvSpPr>
          <p:cNvPr id="20483" name="Rectangle 5"/>
          <p:cNvSpPr>
            <a:spLocks noChangeArrowheads="1"/>
          </p:cNvSpPr>
          <p:nvPr/>
        </p:nvSpPr>
        <p:spPr bwMode="auto">
          <a:xfrm>
            <a:off x="417513" y="307975"/>
            <a:ext cx="7754937" cy="1295400"/>
          </a:xfrm>
          <a:prstGeom prst="rect">
            <a:avLst/>
          </a:prstGeom>
          <a:noFill/>
          <a:ln w="28575">
            <a:noFill/>
            <a:miter lim="800000"/>
            <a:headEnd/>
            <a:tailEnd/>
          </a:ln>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r>
              <a:rPr lang="en-US" altLang="en-US" sz="4400" b="1" dirty="0">
                <a:solidFill>
                  <a:srgbClr val="FFFFFF"/>
                </a:solidFill>
                <a:latin typeface="Comic Sans MS" pitchFamily="66" charset="0"/>
              </a:rPr>
              <a:t> </a:t>
            </a:r>
            <a:r>
              <a:rPr lang="en-US" altLang="en-US" sz="4400" b="1" dirty="0">
                <a:latin typeface="+mj-lt"/>
              </a:rPr>
              <a:t>Vigorous Level:</a:t>
            </a:r>
          </a:p>
        </p:txBody>
      </p:sp>
      <p:sp>
        <p:nvSpPr>
          <p:cNvPr id="2" name="Rectangle 1"/>
          <p:cNvSpPr/>
          <p:nvPr/>
        </p:nvSpPr>
        <p:spPr>
          <a:xfrm rot="21219645">
            <a:off x="174625" y="3851008"/>
            <a:ext cx="2507257" cy="1384995"/>
          </a:xfrm>
          <a:prstGeom prst="rect">
            <a:avLst/>
          </a:prstGeom>
          <a:noFill/>
        </p:spPr>
        <p:txBody>
          <a:bodyPr>
            <a:spAutoFit/>
          </a:bodyPr>
          <a:lstStyle/>
          <a:p>
            <a:pPr algn="ctr">
              <a:defRPr/>
            </a:pPr>
            <a:r>
              <a:rPr lang="en-US" sz="2800" b="1">
                <a:ln w="1905"/>
                <a:solidFill>
                  <a:srgbClr val="9E0000"/>
                </a:solidFill>
                <a:effectLst>
                  <a:innerShdw blurRad="69850" dist="43180" dir="5400000">
                    <a:srgbClr val="000000">
                      <a:alpha val="65000"/>
                    </a:srgbClr>
                  </a:innerShdw>
                </a:effectLst>
                <a:ea typeface="ＭＳ Ｐゴシック" panose="020B0600070205080204" pitchFamily="34" charset="-128"/>
              </a:rPr>
              <a:t>Pulling or pushing someone</a:t>
            </a:r>
          </a:p>
        </p:txBody>
      </p:sp>
      <p:sp>
        <p:nvSpPr>
          <p:cNvPr id="10" name="Rectangle 9"/>
          <p:cNvSpPr/>
          <p:nvPr/>
        </p:nvSpPr>
        <p:spPr>
          <a:xfrm>
            <a:off x="1468620" y="2327912"/>
            <a:ext cx="7447072" cy="646331"/>
          </a:xfrm>
          <a:prstGeom prst="rect">
            <a:avLst/>
          </a:prstGeom>
          <a:noFill/>
        </p:spPr>
        <p:txBody>
          <a:bodyPr wrap="square">
            <a:spAutoFit/>
          </a:bodyPr>
          <a:lstStyle/>
          <a:p>
            <a:pPr algn="ctr">
              <a:defRPr/>
            </a:pPr>
            <a:r>
              <a:rPr lang="en-US" sz="36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Hard to talk while doing activity</a:t>
            </a:r>
          </a:p>
        </p:txBody>
      </p:sp>
      <p:sp>
        <p:nvSpPr>
          <p:cNvPr id="23" name="Rectangle 22"/>
          <p:cNvSpPr/>
          <p:nvPr/>
        </p:nvSpPr>
        <p:spPr>
          <a:xfrm rot="331839">
            <a:off x="2977204" y="4013524"/>
            <a:ext cx="1641796" cy="523220"/>
          </a:xfrm>
          <a:prstGeom prst="rect">
            <a:avLst/>
          </a:prstGeom>
          <a:noFill/>
        </p:spPr>
        <p:txBody>
          <a:bodyPr wrap="none">
            <a:spAutoFit/>
          </a:bodyPr>
          <a:lstStyle/>
          <a:p>
            <a:pPr algn="ctr">
              <a:defRPr/>
            </a:pPr>
            <a:r>
              <a:rPr lang="en-US" sz="28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Running</a:t>
            </a:r>
          </a:p>
        </p:txBody>
      </p:sp>
      <p:pic>
        <p:nvPicPr>
          <p:cNvPr id="109576" name="Picture 6" descr="C:\Users\Patty\AppData\Local\Microsoft\Windows\Temporary Internet Files\Content.IE5\096M3ZKC\MC90044189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925513"/>
            <a:ext cx="11176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7" name="Right Arrow 15"/>
          <p:cNvSpPr>
            <a:spLocks noChangeArrowheads="1"/>
          </p:cNvSpPr>
          <p:nvPr/>
        </p:nvSpPr>
        <p:spPr bwMode="auto">
          <a:xfrm rot="-5400000">
            <a:off x="420688" y="2011363"/>
            <a:ext cx="1166812" cy="1173162"/>
          </a:xfrm>
          <a:prstGeom prst="rightArrow">
            <a:avLst>
              <a:gd name="adj1" fmla="val 50000"/>
              <a:gd name="adj2" fmla="val 50009"/>
            </a:avLst>
          </a:prstGeom>
          <a:solidFill>
            <a:srgbClr val="0000FF"/>
          </a:solidFill>
          <a:ln w="9525">
            <a:solidFill>
              <a:schemeClr val="tx1"/>
            </a:solidFill>
            <a:round/>
            <a:headEnd/>
            <a:tailEnd/>
          </a:ln>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1800">
              <a:solidFill>
                <a:srgbClr val="000000"/>
              </a:solidFill>
              <a:cs typeface="Arial" panose="020B0604020202020204" pitchFamily="34" charset="0"/>
            </a:endParaRPr>
          </a:p>
        </p:txBody>
      </p:sp>
      <p:pic>
        <p:nvPicPr>
          <p:cNvPr id="109578" name="Picture 6" descr="C:\Users\Patty\AppData\Local\Microsoft\Windows\Temporary Internet Files\Content.IE5\096M3ZKC\MC90044189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496888"/>
            <a:ext cx="1116013"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01">
            <a:off x="4829706" y="3715304"/>
            <a:ext cx="3760498" cy="259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Rectangle 20"/>
          <p:cNvSpPr/>
          <p:nvPr/>
        </p:nvSpPr>
        <p:spPr>
          <a:xfrm rot="585707">
            <a:off x="2606879" y="5070377"/>
            <a:ext cx="1720343" cy="523220"/>
          </a:xfrm>
          <a:prstGeom prst="rect">
            <a:avLst/>
          </a:prstGeom>
          <a:noFill/>
        </p:spPr>
        <p:txBody>
          <a:bodyPr wrap="none">
            <a:spAutoFit/>
          </a:bodyPr>
          <a:lstStyle/>
          <a:p>
            <a:pPr algn="ctr">
              <a:defRPr/>
            </a:pPr>
            <a:r>
              <a:rPr lang="en-US" sz="28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Climbing</a:t>
            </a:r>
          </a:p>
        </p:txBody>
      </p:sp>
      <p:sp>
        <p:nvSpPr>
          <p:cNvPr id="22" name="Rectangle 21"/>
          <p:cNvSpPr/>
          <p:nvPr/>
        </p:nvSpPr>
        <p:spPr>
          <a:xfrm rot="429662">
            <a:off x="983995" y="5641348"/>
            <a:ext cx="3140603" cy="523220"/>
          </a:xfrm>
          <a:prstGeom prst="rect">
            <a:avLst/>
          </a:prstGeom>
          <a:noFill/>
        </p:spPr>
        <p:txBody>
          <a:bodyPr wrap="none">
            <a:spAutoFit/>
          </a:bodyPr>
          <a:lstStyle/>
          <a:p>
            <a:pPr algn="ctr">
              <a:defRPr/>
            </a:pPr>
            <a:r>
              <a:rPr lang="en-US" sz="28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Moving to a song</a:t>
            </a:r>
          </a:p>
        </p:txBody>
      </p:sp>
      <p:sp>
        <p:nvSpPr>
          <p:cNvPr id="3" name="Slide Number Placeholder 2"/>
          <p:cNvSpPr>
            <a:spLocks noGrp="1"/>
          </p:cNvSpPr>
          <p:nvPr>
            <p:ph type="sldNum" sz="quarter" idx="10"/>
          </p:nvPr>
        </p:nvSpPr>
        <p:spPr>
          <a:xfrm>
            <a:off x="8687092" y="1674"/>
            <a:ext cx="457200" cy="365125"/>
          </a:xfrm>
        </p:spPr>
        <p:txBody>
          <a:bodyPr/>
          <a:lstStyle/>
          <a:p>
            <a:pPr>
              <a:defRPr/>
            </a:pPr>
            <a:fld id="{03D519C9-7D47-44BD-AE09-25DCB8EDDB43}" type="slidenum">
              <a:rPr lang="en-US" altLang="en-US" smtClean="0"/>
              <a:pPr>
                <a:defRPr/>
              </a:pPr>
              <a:t>48</a:t>
            </a:fld>
            <a:endParaRPr lang="en-US" altLang="en-US"/>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2209800" y="1679575"/>
            <a:ext cx="814388" cy="873125"/>
            <a:chOff x="108549168" y="107521238"/>
            <a:chExt cx="920550" cy="1105963"/>
          </a:xfrm>
        </p:grpSpPr>
        <p:sp>
          <p:nvSpPr>
            <p:cNvPr id="111718" name="Oval 3"/>
            <p:cNvSpPr>
              <a:spLocks noChangeArrowheads="1"/>
            </p:cNvSpPr>
            <p:nvPr/>
          </p:nvSpPr>
          <p:spPr bwMode="auto">
            <a:xfrm>
              <a:off x="108549168" y="107521238"/>
              <a:ext cx="175346"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9" name="Line 4"/>
            <p:cNvSpPr>
              <a:spLocks noChangeShapeType="1"/>
            </p:cNvSpPr>
            <p:nvPr/>
          </p:nvSpPr>
          <p:spPr bwMode="auto">
            <a:xfrm>
              <a:off x="108636842"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20" name="Line 5"/>
            <p:cNvSpPr>
              <a:spLocks noChangeShapeType="1"/>
            </p:cNvSpPr>
            <p:nvPr/>
          </p:nvSpPr>
          <p:spPr bwMode="auto">
            <a:xfrm flipH="1">
              <a:off x="10863684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21" name="Oval 6"/>
            <p:cNvSpPr>
              <a:spLocks noChangeArrowheads="1"/>
            </p:cNvSpPr>
            <p:nvPr/>
          </p:nvSpPr>
          <p:spPr bwMode="auto">
            <a:xfrm>
              <a:off x="108965611" y="107547500"/>
              <a:ext cx="43833"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22" name="Line 7"/>
            <p:cNvSpPr>
              <a:spLocks noChangeShapeType="1"/>
            </p:cNvSpPr>
            <p:nvPr/>
          </p:nvSpPr>
          <p:spPr bwMode="auto">
            <a:xfrm>
              <a:off x="108636842" y="108151579"/>
              <a:ext cx="87672" cy="44649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23" name="Oval 8"/>
            <p:cNvSpPr>
              <a:spLocks noChangeArrowheads="1"/>
            </p:cNvSpPr>
            <p:nvPr/>
          </p:nvSpPr>
          <p:spPr bwMode="auto">
            <a:xfrm>
              <a:off x="108702596" y="108598072"/>
              <a:ext cx="65751" cy="262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24" name="Oval 9"/>
            <p:cNvSpPr>
              <a:spLocks noChangeArrowheads="1"/>
            </p:cNvSpPr>
            <p:nvPr/>
          </p:nvSpPr>
          <p:spPr bwMode="auto">
            <a:xfrm>
              <a:off x="108614924" y="108598072"/>
              <a:ext cx="38989" cy="291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111725" name="Group 10"/>
            <p:cNvGrpSpPr>
              <a:grpSpLocks/>
            </p:cNvGrpSpPr>
            <p:nvPr/>
          </p:nvGrpSpPr>
          <p:grpSpPr bwMode="auto">
            <a:xfrm rot="1200000">
              <a:off x="108680273" y="107661043"/>
              <a:ext cx="287405" cy="352986"/>
              <a:chOff x="20427945" y="20376729"/>
              <a:chExt cx="125529" cy="128658"/>
            </a:xfrm>
          </p:grpSpPr>
          <p:sp>
            <p:nvSpPr>
              <p:cNvPr id="111736" name="Line 11"/>
              <p:cNvSpPr>
                <a:spLocks noChangeShapeType="1"/>
              </p:cNvSpPr>
              <p:nvPr/>
            </p:nvSpPr>
            <p:spPr bwMode="auto">
              <a:xfrm flipH="1">
                <a:off x="20427945" y="20386627"/>
                <a:ext cx="115871" cy="11876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37" name="Oval 12"/>
              <p:cNvSpPr>
                <a:spLocks noChangeArrowheads="1"/>
              </p:cNvSpPr>
              <p:nvPr/>
            </p:nvSpPr>
            <p:spPr bwMode="auto">
              <a:xfrm>
                <a:off x="20534160" y="20376729"/>
                <a:ext cx="19314" cy="1979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726" name="Oval 13"/>
            <p:cNvSpPr>
              <a:spLocks noChangeArrowheads="1"/>
            </p:cNvSpPr>
            <p:nvPr/>
          </p:nvSpPr>
          <p:spPr bwMode="auto">
            <a:xfrm>
              <a:off x="109294377" y="107521238"/>
              <a:ext cx="175341" cy="21011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27" name="Line 14"/>
            <p:cNvSpPr>
              <a:spLocks noChangeShapeType="1"/>
            </p:cNvSpPr>
            <p:nvPr/>
          </p:nvSpPr>
          <p:spPr bwMode="auto">
            <a:xfrm flipH="1">
              <a:off x="109382046" y="107731353"/>
              <a:ext cx="0" cy="86671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28" name="Line 15"/>
            <p:cNvSpPr>
              <a:spLocks noChangeShapeType="1"/>
            </p:cNvSpPr>
            <p:nvPr/>
          </p:nvSpPr>
          <p:spPr bwMode="auto">
            <a:xfrm>
              <a:off x="109031362" y="107573767"/>
              <a:ext cx="350684" cy="36769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29" name="Oval 16"/>
            <p:cNvSpPr>
              <a:spLocks noChangeArrowheads="1"/>
            </p:cNvSpPr>
            <p:nvPr/>
          </p:nvSpPr>
          <p:spPr bwMode="auto">
            <a:xfrm>
              <a:off x="109009444" y="107547500"/>
              <a:ext cx="43838" cy="52531"/>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nvGrpSpPr>
            <p:cNvPr id="111730" name="Group 17"/>
            <p:cNvGrpSpPr>
              <a:grpSpLocks/>
            </p:cNvGrpSpPr>
            <p:nvPr/>
          </p:nvGrpSpPr>
          <p:grpSpPr bwMode="auto">
            <a:xfrm>
              <a:off x="109250539" y="108151579"/>
              <a:ext cx="153425" cy="475622"/>
              <a:chOff x="20678109" y="20557563"/>
              <a:chExt cx="67011" cy="173357"/>
            </a:xfrm>
          </p:grpSpPr>
          <p:sp>
            <p:nvSpPr>
              <p:cNvPr id="111733" name="Line 18"/>
              <p:cNvSpPr>
                <a:spLocks noChangeShapeType="1"/>
              </p:cNvSpPr>
              <p:nvPr/>
            </p:nvSpPr>
            <p:spPr bwMode="auto">
              <a:xfrm flipH="1">
                <a:off x="20697256" y="20557563"/>
                <a:ext cx="38291" cy="16274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34" name="Oval 19"/>
              <p:cNvSpPr>
                <a:spLocks noChangeArrowheads="1"/>
              </p:cNvSpPr>
              <p:nvPr/>
            </p:nvSpPr>
            <p:spPr bwMode="auto">
              <a:xfrm>
                <a:off x="20678109" y="20720303"/>
                <a:ext cx="28719" cy="957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35" name="Oval 20"/>
              <p:cNvSpPr>
                <a:spLocks noChangeArrowheads="1"/>
              </p:cNvSpPr>
              <p:nvPr/>
            </p:nvSpPr>
            <p:spPr bwMode="auto">
              <a:xfrm>
                <a:off x="20728091" y="20720303"/>
                <a:ext cx="17029" cy="106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731" name="Line 21"/>
            <p:cNvSpPr>
              <a:spLocks noChangeShapeType="1"/>
            </p:cNvSpPr>
            <p:nvPr/>
          </p:nvSpPr>
          <p:spPr bwMode="auto">
            <a:xfrm>
              <a:off x="109031358" y="107757612"/>
              <a:ext cx="350688" cy="18385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32" name="Oval 22"/>
            <p:cNvSpPr>
              <a:spLocks noChangeArrowheads="1"/>
            </p:cNvSpPr>
            <p:nvPr/>
          </p:nvSpPr>
          <p:spPr bwMode="auto">
            <a:xfrm rot="-1200000">
              <a:off x="109009442" y="107731351"/>
              <a:ext cx="43836" cy="5252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19" name="Oval 23"/>
          <p:cNvSpPr>
            <a:spLocks noChangeArrowheads="1"/>
          </p:cNvSpPr>
          <p:nvPr/>
        </p:nvSpPr>
        <p:spPr bwMode="auto">
          <a:xfrm>
            <a:off x="4033838" y="1633538"/>
            <a:ext cx="155575" cy="16510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0" name="Line 24"/>
          <p:cNvSpPr>
            <a:spLocks noChangeShapeType="1"/>
          </p:cNvSpPr>
          <p:nvPr/>
        </p:nvSpPr>
        <p:spPr bwMode="auto">
          <a:xfrm>
            <a:off x="4111625" y="1798638"/>
            <a:ext cx="0" cy="6858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21" name="Line 25"/>
          <p:cNvSpPr>
            <a:spLocks noChangeShapeType="1"/>
          </p:cNvSpPr>
          <p:nvPr/>
        </p:nvSpPr>
        <p:spPr bwMode="auto">
          <a:xfrm>
            <a:off x="4111625" y="2130425"/>
            <a:ext cx="77788" cy="3540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22" name="Oval 26"/>
          <p:cNvSpPr>
            <a:spLocks noChangeArrowheads="1"/>
          </p:cNvSpPr>
          <p:nvPr/>
        </p:nvSpPr>
        <p:spPr bwMode="auto">
          <a:xfrm>
            <a:off x="4168775" y="2484438"/>
            <a:ext cx="58738" cy="2063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3" name="Oval 27"/>
          <p:cNvSpPr>
            <a:spLocks noChangeArrowheads="1"/>
          </p:cNvSpPr>
          <p:nvPr/>
        </p:nvSpPr>
        <p:spPr bwMode="auto">
          <a:xfrm>
            <a:off x="4092575" y="2484438"/>
            <a:ext cx="33338" cy="2222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4" name="Oval 28"/>
          <p:cNvSpPr>
            <a:spLocks noChangeArrowheads="1"/>
          </p:cNvSpPr>
          <p:nvPr/>
        </p:nvSpPr>
        <p:spPr bwMode="auto">
          <a:xfrm>
            <a:off x="4692650" y="1633538"/>
            <a:ext cx="155575" cy="16510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5" name="Line 29"/>
          <p:cNvSpPr>
            <a:spLocks noChangeShapeType="1"/>
          </p:cNvSpPr>
          <p:nvPr/>
        </p:nvSpPr>
        <p:spPr bwMode="auto">
          <a:xfrm flipH="1">
            <a:off x="4770438" y="1798638"/>
            <a:ext cx="0" cy="6858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26" name="Line 30"/>
          <p:cNvSpPr>
            <a:spLocks noChangeShapeType="1"/>
          </p:cNvSpPr>
          <p:nvPr/>
        </p:nvSpPr>
        <p:spPr bwMode="auto">
          <a:xfrm flipH="1">
            <a:off x="4692650" y="2130425"/>
            <a:ext cx="77788" cy="3540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27" name="Oval 31"/>
          <p:cNvSpPr>
            <a:spLocks noChangeArrowheads="1"/>
          </p:cNvSpPr>
          <p:nvPr/>
        </p:nvSpPr>
        <p:spPr bwMode="auto">
          <a:xfrm>
            <a:off x="4654550" y="2484438"/>
            <a:ext cx="57150" cy="2063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8" name="Oval 32"/>
          <p:cNvSpPr>
            <a:spLocks noChangeArrowheads="1"/>
          </p:cNvSpPr>
          <p:nvPr/>
        </p:nvSpPr>
        <p:spPr bwMode="auto">
          <a:xfrm>
            <a:off x="4756150" y="2484438"/>
            <a:ext cx="33338" cy="2222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29" name="Line 33"/>
          <p:cNvSpPr>
            <a:spLocks noChangeShapeType="1"/>
          </p:cNvSpPr>
          <p:nvPr/>
        </p:nvSpPr>
        <p:spPr bwMode="auto">
          <a:xfrm>
            <a:off x="4114800" y="1847850"/>
            <a:ext cx="309563" cy="2905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30" name="Oval 34"/>
          <p:cNvSpPr>
            <a:spLocks noChangeArrowheads="1"/>
          </p:cNvSpPr>
          <p:nvPr/>
        </p:nvSpPr>
        <p:spPr bwMode="auto">
          <a:xfrm>
            <a:off x="4405313" y="2117725"/>
            <a:ext cx="39687" cy="4127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31" name="Line 35"/>
          <p:cNvSpPr>
            <a:spLocks noChangeShapeType="1"/>
          </p:cNvSpPr>
          <p:nvPr/>
        </p:nvSpPr>
        <p:spPr bwMode="auto">
          <a:xfrm rot="-1200000">
            <a:off x="4098925" y="1771650"/>
            <a:ext cx="396875" cy="9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32" name="Line 36"/>
          <p:cNvSpPr>
            <a:spLocks noChangeShapeType="1"/>
          </p:cNvSpPr>
          <p:nvPr/>
        </p:nvSpPr>
        <p:spPr bwMode="auto">
          <a:xfrm flipH="1">
            <a:off x="4464050" y="1847850"/>
            <a:ext cx="309563" cy="2905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33" name="Oval 37"/>
          <p:cNvSpPr>
            <a:spLocks noChangeArrowheads="1"/>
          </p:cNvSpPr>
          <p:nvPr/>
        </p:nvSpPr>
        <p:spPr bwMode="auto">
          <a:xfrm>
            <a:off x="4445000" y="2117725"/>
            <a:ext cx="38100" cy="4127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34" name="Line 38"/>
          <p:cNvSpPr>
            <a:spLocks noChangeShapeType="1"/>
          </p:cNvSpPr>
          <p:nvPr/>
        </p:nvSpPr>
        <p:spPr bwMode="auto">
          <a:xfrm flipH="1" flipV="1">
            <a:off x="4419600" y="1714500"/>
            <a:ext cx="354013" cy="1333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111635" name="Group 39"/>
          <p:cNvGrpSpPr>
            <a:grpSpLocks/>
          </p:cNvGrpSpPr>
          <p:nvPr/>
        </p:nvGrpSpPr>
        <p:grpSpPr bwMode="auto">
          <a:xfrm>
            <a:off x="2247900" y="3971925"/>
            <a:ext cx="606425" cy="790575"/>
            <a:chOff x="109499400" y="109638945"/>
            <a:chExt cx="603913" cy="1085520"/>
          </a:xfrm>
        </p:grpSpPr>
        <p:sp>
          <p:nvSpPr>
            <p:cNvPr id="111707" name="Line 40"/>
            <p:cNvSpPr>
              <a:spLocks noChangeShapeType="1"/>
            </p:cNvSpPr>
            <p:nvPr/>
          </p:nvSpPr>
          <p:spPr bwMode="auto">
            <a:xfrm>
              <a:off x="109826518" y="110306308"/>
              <a:ext cx="201306" cy="11661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08" name="Oval 41"/>
            <p:cNvSpPr>
              <a:spLocks noChangeArrowheads="1"/>
            </p:cNvSpPr>
            <p:nvPr/>
          </p:nvSpPr>
          <p:spPr bwMode="auto">
            <a:xfrm>
              <a:off x="110027824" y="110694305"/>
              <a:ext cx="75489" cy="3016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09" name="Line 42"/>
            <p:cNvSpPr>
              <a:spLocks noChangeShapeType="1"/>
            </p:cNvSpPr>
            <p:nvPr/>
          </p:nvSpPr>
          <p:spPr bwMode="auto">
            <a:xfrm flipH="1">
              <a:off x="109600051" y="110302313"/>
              <a:ext cx="226467" cy="1206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10" name="Oval 43"/>
            <p:cNvSpPr>
              <a:spLocks noChangeArrowheads="1"/>
            </p:cNvSpPr>
            <p:nvPr/>
          </p:nvSpPr>
          <p:spPr bwMode="auto">
            <a:xfrm>
              <a:off x="109499400" y="110694305"/>
              <a:ext cx="75486" cy="3016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1" name="Oval 44"/>
            <p:cNvSpPr>
              <a:spLocks noChangeArrowheads="1"/>
            </p:cNvSpPr>
            <p:nvPr/>
          </p:nvSpPr>
          <p:spPr bwMode="auto">
            <a:xfrm>
              <a:off x="109725866" y="109638945"/>
              <a:ext cx="176143" cy="21107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2" name="Line 45"/>
            <p:cNvSpPr>
              <a:spLocks noChangeShapeType="1"/>
            </p:cNvSpPr>
            <p:nvPr/>
          </p:nvSpPr>
          <p:spPr bwMode="auto">
            <a:xfrm>
              <a:off x="109826518" y="109850015"/>
              <a:ext cx="0" cy="45229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13" name="Oval 46"/>
            <p:cNvSpPr>
              <a:spLocks noChangeArrowheads="1"/>
            </p:cNvSpPr>
            <p:nvPr/>
          </p:nvSpPr>
          <p:spPr bwMode="auto">
            <a:xfrm>
              <a:off x="109650378" y="109970626"/>
              <a:ext cx="327115" cy="545630"/>
            </a:xfrm>
            <a:prstGeom prst="ellipse">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4" name="Oval 47"/>
            <p:cNvSpPr>
              <a:spLocks noChangeArrowheads="1"/>
            </p:cNvSpPr>
            <p:nvPr/>
          </p:nvSpPr>
          <p:spPr bwMode="auto">
            <a:xfrm>
              <a:off x="109767204" y="110488974"/>
              <a:ext cx="46732" cy="545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5" name="Oval 48"/>
            <p:cNvSpPr>
              <a:spLocks noChangeArrowheads="1"/>
            </p:cNvSpPr>
            <p:nvPr/>
          </p:nvSpPr>
          <p:spPr bwMode="auto">
            <a:xfrm>
              <a:off x="109813936" y="110488974"/>
              <a:ext cx="46733" cy="5456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716" name="Line 49"/>
            <p:cNvSpPr>
              <a:spLocks noChangeShapeType="1"/>
            </p:cNvSpPr>
            <p:nvPr/>
          </p:nvSpPr>
          <p:spPr bwMode="auto">
            <a:xfrm>
              <a:off x="110027824" y="110422925"/>
              <a:ext cx="25162" cy="27138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17" name="Line 50"/>
            <p:cNvSpPr>
              <a:spLocks noChangeShapeType="1"/>
            </p:cNvSpPr>
            <p:nvPr/>
          </p:nvSpPr>
          <p:spPr bwMode="auto">
            <a:xfrm flipH="1">
              <a:off x="109549724" y="110422925"/>
              <a:ext cx="50327" cy="27138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grpSp>
        <p:nvGrpSpPr>
          <p:cNvPr id="111636" name="Group 51"/>
          <p:cNvGrpSpPr>
            <a:grpSpLocks/>
          </p:cNvGrpSpPr>
          <p:nvPr/>
        </p:nvGrpSpPr>
        <p:grpSpPr bwMode="auto">
          <a:xfrm>
            <a:off x="6362700" y="3848100"/>
            <a:ext cx="457200" cy="920750"/>
            <a:chOff x="110643938" y="109367565"/>
            <a:chExt cx="455862" cy="1263988"/>
          </a:xfrm>
        </p:grpSpPr>
        <p:sp>
          <p:nvSpPr>
            <p:cNvPr id="111690" name="Oval 52"/>
            <p:cNvSpPr>
              <a:spLocks noChangeArrowheads="1"/>
            </p:cNvSpPr>
            <p:nvPr/>
          </p:nvSpPr>
          <p:spPr bwMode="auto">
            <a:xfrm>
              <a:off x="110757555" y="109367565"/>
              <a:ext cx="201305" cy="21107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91" name="Line 53"/>
            <p:cNvSpPr>
              <a:spLocks noChangeShapeType="1"/>
            </p:cNvSpPr>
            <p:nvPr/>
          </p:nvSpPr>
          <p:spPr bwMode="auto">
            <a:xfrm>
              <a:off x="110874384" y="109578657"/>
              <a:ext cx="0" cy="51260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111692" name="Group 54"/>
            <p:cNvGrpSpPr>
              <a:grpSpLocks/>
            </p:cNvGrpSpPr>
            <p:nvPr/>
          </p:nvGrpSpPr>
          <p:grpSpPr bwMode="auto">
            <a:xfrm>
              <a:off x="110707817" y="109729404"/>
              <a:ext cx="308996" cy="500440"/>
              <a:chOff x="22086534" y="20382765"/>
              <a:chExt cx="134959" cy="182403"/>
            </a:xfrm>
          </p:grpSpPr>
          <p:grpSp>
            <p:nvGrpSpPr>
              <p:cNvPr id="111700" name="Group 55"/>
              <p:cNvGrpSpPr>
                <a:grpSpLocks/>
              </p:cNvGrpSpPr>
              <p:nvPr/>
            </p:nvGrpSpPr>
            <p:grpSpPr bwMode="auto">
              <a:xfrm rot="1020000">
                <a:off x="22156160" y="20389682"/>
                <a:ext cx="65333" cy="175486"/>
                <a:chOff x="22157012" y="20388902"/>
                <a:chExt cx="65333" cy="175486"/>
              </a:xfrm>
            </p:grpSpPr>
            <p:sp>
              <p:nvSpPr>
                <p:cNvPr id="111705" name="Line 56"/>
                <p:cNvSpPr>
                  <a:spLocks noChangeShapeType="1"/>
                </p:cNvSpPr>
                <p:nvPr/>
              </p:nvSpPr>
              <p:spPr bwMode="auto">
                <a:xfrm>
                  <a:off x="22157012" y="20388902"/>
                  <a:ext cx="60303" cy="16197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06" name="Oval 57"/>
                <p:cNvSpPr>
                  <a:spLocks noChangeArrowheads="1"/>
                </p:cNvSpPr>
                <p:nvPr/>
              </p:nvSpPr>
              <p:spPr bwMode="auto">
                <a:xfrm>
                  <a:off x="22212287" y="20537371"/>
                  <a:ext cx="10058" cy="2701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701" name="Group 58"/>
              <p:cNvGrpSpPr>
                <a:grpSpLocks/>
              </p:cNvGrpSpPr>
              <p:nvPr/>
            </p:nvGrpSpPr>
            <p:grpSpPr bwMode="auto">
              <a:xfrm rot="-1020000">
                <a:off x="22086534" y="20390252"/>
                <a:ext cx="67776" cy="174690"/>
                <a:chOff x="22085616" y="20389697"/>
                <a:chExt cx="67776" cy="174690"/>
              </a:xfrm>
            </p:grpSpPr>
            <p:sp>
              <p:nvSpPr>
                <p:cNvPr id="111703" name="Line 59"/>
                <p:cNvSpPr>
                  <a:spLocks noChangeShapeType="1"/>
                </p:cNvSpPr>
                <p:nvPr/>
              </p:nvSpPr>
              <p:spPr bwMode="auto">
                <a:xfrm flipH="1">
                  <a:off x="22090833" y="20389697"/>
                  <a:ext cx="62559" cy="16124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704" name="Oval 60"/>
                <p:cNvSpPr>
                  <a:spLocks noChangeArrowheads="1"/>
                </p:cNvSpPr>
                <p:nvPr/>
              </p:nvSpPr>
              <p:spPr bwMode="auto">
                <a:xfrm>
                  <a:off x="22085616" y="20537490"/>
                  <a:ext cx="10434" cy="2689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702" name="AutoShape 61"/>
              <p:cNvSpPr>
                <a:spLocks noChangeArrowheads="1"/>
              </p:cNvSpPr>
              <p:nvPr/>
            </p:nvSpPr>
            <p:spPr bwMode="auto">
              <a:xfrm rot="10800000" flipV="1">
                <a:off x="22128476" y="20382765"/>
                <a:ext cx="53806" cy="8969"/>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17694720 60000 65536"/>
                  <a:gd name="T9" fmla="*/ 11796480 60000 65536"/>
                  <a:gd name="T10" fmla="*/ 5898240 60000 65536"/>
                  <a:gd name="T11" fmla="*/ 0 60000 65536"/>
                  <a:gd name="T12" fmla="*/ 2826 w 21600"/>
                  <a:gd name="T13" fmla="*/ 4525 h 21600"/>
                  <a:gd name="T14" fmla="*/ 18785 w 21600"/>
                  <a:gd name="T15" fmla="*/ 12550 h 21600"/>
                </a:gdLst>
                <a:ahLst/>
                <a:cxnLst>
                  <a:cxn ang="T8">
                    <a:pos x="T0" y="T1"/>
                  </a:cxn>
                  <a:cxn ang="T9">
                    <a:pos x="T2" y="T3"/>
                  </a:cxn>
                  <a:cxn ang="T10">
                    <a:pos x="T4" y="T5"/>
                  </a:cxn>
                  <a:cxn ang="T11">
                    <a:pos x="T6" y="T7"/>
                  </a:cxn>
                </a:cxnLst>
                <a:rect l="T12" t="T13" r="T14" b="T15"/>
                <a:pathLst>
                  <a:path w="21600" h="21600">
                    <a:moveTo>
                      <a:pt x="18785" y="4525"/>
                    </a:moveTo>
                    <a:cubicBezTo>
                      <a:pt x="18684" y="3891"/>
                      <a:pt x="18494" y="3359"/>
                      <a:pt x="18152" y="2776"/>
                    </a:cubicBezTo>
                    <a:cubicBezTo>
                      <a:pt x="17708" y="2243"/>
                      <a:pt x="17125" y="1749"/>
                      <a:pt x="16453" y="1318"/>
                    </a:cubicBezTo>
                    <a:cubicBezTo>
                      <a:pt x="15667" y="925"/>
                      <a:pt x="14792" y="583"/>
                      <a:pt x="13816" y="342"/>
                    </a:cubicBezTo>
                    <a:cubicBezTo>
                      <a:pt x="12840" y="152"/>
                      <a:pt x="11826" y="0"/>
                      <a:pt x="10800" y="0"/>
                    </a:cubicBezTo>
                    <a:cubicBezTo>
                      <a:pt x="9735" y="0"/>
                      <a:pt x="8708" y="152"/>
                      <a:pt x="7732" y="342"/>
                    </a:cubicBezTo>
                    <a:cubicBezTo>
                      <a:pt x="6807" y="583"/>
                      <a:pt x="5932" y="925"/>
                      <a:pt x="5159" y="1318"/>
                    </a:cubicBezTo>
                    <a:cubicBezTo>
                      <a:pt x="4474" y="1749"/>
                      <a:pt x="3891" y="2243"/>
                      <a:pt x="3409" y="2776"/>
                    </a:cubicBezTo>
                    <a:cubicBezTo>
                      <a:pt x="3118" y="3359"/>
                      <a:pt x="2864" y="3891"/>
                      <a:pt x="2826" y="4525"/>
                    </a:cubicBezTo>
                    <a:lnTo>
                      <a:pt x="2826" y="6084"/>
                    </a:lnTo>
                    <a:lnTo>
                      <a:pt x="0" y="9152"/>
                    </a:lnTo>
                    <a:lnTo>
                      <a:pt x="684" y="13728"/>
                    </a:lnTo>
                    <a:lnTo>
                      <a:pt x="0" y="21600"/>
                    </a:lnTo>
                    <a:lnTo>
                      <a:pt x="2826" y="18684"/>
                    </a:lnTo>
                    <a:lnTo>
                      <a:pt x="2826" y="17074"/>
                    </a:lnTo>
                    <a:cubicBezTo>
                      <a:pt x="2864" y="16491"/>
                      <a:pt x="3118" y="15908"/>
                      <a:pt x="3409" y="15325"/>
                    </a:cubicBezTo>
                    <a:cubicBezTo>
                      <a:pt x="3891" y="14792"/>
                      <a:pt x="4474" y="14311"/>
                      <a:pt x="5159" y="13867"/>
                    </a:cubicBezTo>
                    <a:cubicBezTo>
                      <a:pt x="5932" y="13474"/>
                      <a:pt x="6807" y="13145"/>
                      <a:pt x="7732" y="12891"/>
                    </a:cubicBezTo>
                    <a:cubicBezTo>
                      <a:pt x="8708" y="12701"/>
                      <a:pt x="9735" y="12600"/>
                      <a:pt x="10800" y="12549"/>
                    </a:cubicBezTo>
                    <a:cubicBezTo>
                      <a:pt x="11826" y="12600"/>
                      <a:pt x="12840" y="12701"/>
                      <a:pt x="13816" y="12891"/>
                    </a:cubicBezTo>
                    <a:cubicBezTo>
                      <a:pt x="14792" y="13145"/>
                      <a:pt x="15667" y="13474"/>
                      <a:pt x="16453" y="13867"/>
                    </a:cubicBezTo>
                    <a:cubicBezTo>
                      <a:pt x="17125" y="14311"/>
                      <a:pt x="17708" y="14792"/>
                      <a:pt x="18152" y="15325"/>
                    </a:cubicBezTo>
                    <a:cubicBezTo>
                      <a:pt x="18494" y="15908"/>
                      <a:pt x="18684" y="16491"/>
                      <a:pt x="18785" y="17074"/>
                    </a:cubicBezTo>
                    <a:lnTo>
                      <a:pt x="18785" y="18684"/>
                    </a:lnTo>
                    <a:lnTo>
                      <a:pt x="21600" y="21600"/>
                    </a:lnTo>
                    <a:lnTo>
                      <a:pt x="20928" y="13728"/>
                    </a:lnTo>
                    <a:lnTo>
                      <a:pt x="21600" y="9152"/>
                    </a:lnTo>
                    <a:lnTo>
                      <a:pt x="18785" y="6084"/>
                    </a:lnTo>
                    <a:lnTo>
                      <a:pt x="18785" y="4525"/>
                    </a:lnTo>
                    <a:close/>
                  </a:path>
                </a:pathLst>
              </a:cu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p>
                <a:endParaRPr lang="en-US"/>
              </a:p>
            </p:txBody>
          </p:sp>
        </p:grpSp>
        <p:grpSp>
          <p:nvGrpSpPr>
            <p:cNvPr id="111693" name="Group 62"/>
            <p:cNvGrpSpPr>
              <a:grpSpLocks/>
            </p:cNvGrpSpPr>
            <p:nvPr/>
          </p:nvGrpSpPr>
          <p:grpSpPr bwMode="auto">
            <a:xfrm>
              <a:off x="110643938" y="110163405"/>
              <a:ext cx="455862" cy="468148"/>
              <a:chOff x="22058634" y="20540952"/>
              <a:chExt cx="199105" cy="170633"/>
            </a:xfrm>
          </p:grpSpPr>
          <p:grpSp>
            <p:nvGrpSpPr>
              <p:cNvPr id="111694" name="Group 63"/>
              <p:cNvGrpSpPr>
                <a:grpSpLocks/>
              </p:cNvGrpSpPr>
              <p:nvPr/>
            </p:nvGrpSpPr>
            <p:grpSpPr bwMode="auto">
              <a:xfrm rot="1800000">
                <a:off x="22108286" y="20542230"/>
                <a:ext cx="149453" cy="169355"/>
                <a:chOff x="22110592" y="20539765"/>
                <a:chExt cx="149453" cy="169355"/>
              </a:xfrm>
            </p:grpSpPr>
            <p:sp>
              <p:nvSpPr>
                <p:cNvPr id="111698" name="Line 64"/>
                <p:cNvSpPr>
                  <a:spLocks noChangeShapeType="1"/>
                </p:cNvSpPr>
                <p:nvPr/>
              </p:nvSpPr>
              <p:spPr bwMode="auto">
                <a:xfrm>
                  <a:off x="22110592" y="20539765"/>
                  <a:ext cx="121357" cy="16351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99" name="Oval 65"/>
                <p:cNvSpPr>
                  <a:spLocks noChangeArrowheads="1"/>
                </p:cNvSpPr>
                <p:nvPr/>
              </p:nvSpPr>
              <p:spPr bwMode="auto">
                <a:xfrm>
                  <a:off x="22230155" y="20699157"/>
                  <a:ext cx="29890" cy="996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695" name="Group 66"/>
              <p:cNvGrpSpPr>
                <a:grpSpLocks/>
              </p:cNvGrpSpPr>
              <p:nvPr/>
            </p:nvGrpSpPr>
            <p:grpSpPr bwMode="auto">
              <a:xfrm rot="-1800000">
                <a:off x="22058634" y="20540952"/>
                <a:ext cx="149453" cy="169355"/>
                <a:chOff x="22056196" y="20538977"/>
                <a:chExt cx="149453" cy="169355"/>
              </a:xfrm>
            </p:grpSpPr>
            <p:sp>
              <p:nvSpPr>
                <p:cNvPr id="111696" name="Line 67"/>
                <p:cNvSpPr>
                  <a:spLocks noChangeShapeType="1"/>
                </p:cNvSpPr>
                <p:nvPr/>
              </p:nvSpPr>
              <p:spPr bwMode="auto">
                <a:xfrm flipH="1">
                  <a:off x="22084291" y="20538977"/>
                  <a:ext cx="121358" cy="16351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97" name="Oval 68"/>
                <p:cNvSpPr>
                  <a:spLocks noChangeArrowheads="1"/>
                </p:cNvSpPr>
                <p:nvPr/>
              </p:nvSpPr>
              <p:spPr bwMode="auto">
                <a:xfrm>
                  <a:off x="22056196" y="20698369"/>
                  <a:ext cx="29890" cy="9963"/>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grpSp>
      <p:grpSp>
        <p:nvGrpSpPr>
          <p:cNvPr id="111637" name="Group 69"/>
          <p:cNvGrpSpPr>
            <a:grpSpLocks/>
          </p:cNvGrpSpPr>
          <p:nvPr/>
        </p:nvGrpSpPr>
        <p:grpSpPr bwMode="auto">
          <a:xfrm>
            <a:off x="4305300" y="3619500"/>
            <a:ext cx="455613" cy="1096963"/>
            <a:chOff x="110140676" y="109156500"/>
            <a:chExt cx="454573" cy="1504566"/>
          </a:xfrm>
        </p:grpSpPr>
        <p:sp>
          <p:nvSpPr>
            <p:cNvPr id="111677" name="Oval 70"/>
            <p:cNvSpPr>
              <a:spLocks noChangeArrowheads="1"/>
            </p:cNvSpPr>
            <p:nvPr/>
          </p:nvSpPr>
          <p:spPr bwMode="auto">
            <a:xfrm>
              <a:off x="110270471" y="109367573"/>
              <a:ext cx="201302" cy="2412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78" name="Line 71"/>
            <p:cNvSpPr>
              <a:spLocks noChangeShapeType="1"/>
            </p:cNvSpPr>
            <p:nvPr/>
          </p:nvSpPr>
          <p:spPr bwMode="auto">
            <a:xfrm>
              <a:off x="110371122" y="109608801"/>
              <a:ext cx="0" cy="51260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79" name="Line 72"/>
            <p:cNvSpPr>
              <a:spLocks noChangeShapeType="1"/>
            </p:cNvSpPr>
            <p:nvPr/>
          </p:nvSpPr>
          <p:spPr bwMode="auto">
            <a:xfrm flipH="1">
              <a:off x="110449965" y="109204683"/>
              <a:ext cx="66081" cy="579856"/>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80" name="Line 73"/>
            <p:cNvSpPr>
              <a:spLocks noChangeShapeType="1"/>
            </p:cNvSpPr>
            <p:nvPr/>
          </p:nvSpPr>
          <p:spPr bwMode="auto">
            <a:xfrm>
              <a:off x="110223805" y="109199621"/>
              <a:ext cx="68181" cy="58484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81" name="AutoShape 74"/>
            <p:cNvSpPr>
              <a:spLocks noChangeArrowheads="1"/>
            </p:cNvSpPr>
            <p:nvPr/>
          </p:nvSpPr>
          <p:spPr bwMode="auto">
            <a:xfrm rot="10800000">
              <a:off x="110295633" y="109759567"/>
              <a:ext cx="150978" cy="3015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2826 w 21600"/>
                <a:gd name="T13" fmla="*/ 4525 h 21600"/>
                <a:gd name="T14" fmla="*/ 18785 w 21600"/>
                <a:gd name="T15" fmla="*/ 12549 h 21600"/>
              </a:gdLst>
              <a:ahLst/>
              <a:cxnLst>
                <a:cxn ang="T8">
                  <a:pos x="T0" y="T1"/>
                </a:cxn>
                <a:cxn ang="T9">
                  <a:pos x="T2" y="T3"/>
                </a:cxn>
                <a:cxn ang="T10">
                  <a:pos x="T4" y="T5"/>
                </a:cxn>
                <a:cxn ang="T11">
                  <a:pos x="T6" y="T7"/>
                </a:cxn>
              </a:cxnLst>
              <a:rect l="T12" t="T13" r="T14" b="T15"/>
              <a:pathLst>
                <a:path w="21600" h="21600">
                  <a:moveTo>
                    <a:pt x="18785" y="4525"/>
                  </a:moveTo>
                  <a:cubicBezTo>
                    <a:pt x="18684" y="3891"/>
                    <a:pt x="18494" y="3359"/>
                    <a:pt x="18152" y="2776"/>
                  </a:cubicBezTo>
                  <a:cubicBezTo>
                    <a:pt x="17708" y="2243"/>
                    <a:pt x="17125" y="1749"/>
                    <a:pt x="16453" y="1318"/>
                  </a:cubicBezTo>
                  <a:cubicBezTo>
                    <a:pt x="15667" y="925"/>
                    <a:pt x="14792" y="583"/>
                    <a:pt x="13816" y="342"/>
                  </a:cubicBezTo>
                  <a:cubicBezTo>
                    <a:pt x="12840" y="152"/>
                    <a:pt x="11826" y="0"/>
                    <a:pt x="10800" y="0"/>
                  </a:cubicBezTo>
                  <a:cubicBezTo>
                    <a:pt x="9735" y="0"/>
                    <a:pt x="8708" y="152"/>
                    <a:pt x="7732" y="342"/>
                  </a:cubicBezTo>
                  <a:cubicBezTo>
                    <a:pt x="6807" y="583"/>
                    <a:pt x="5932" y="925"/>
                    <a:pt x="5159" y="1318"/>
                  </a:cubicBezTo>
                  <a:cubicBezTo>
                    <a:pt x="4474" y="1749"/>
                    <a:pt x="3891" y="2243"/>
                    <a:pt x="3409" y="2776"/>
                  </a:cubicBezTo>
                  <a:cubicBezTo>
                    <a:pt x="3118" y="3359"/>
                    <a:pt x="2864" y="3891"/>
                    <a:pt x="2826" y="4525"/>
                  </a:cubicBezTo>
                  <a:lnTo>
                    <a:pt x="2826" y="6084"/>
                  </a:lnTo>
                  <a:lnTo>
                    <a:pt x="0" y="9152"/>
                  </a:lnTo>
                  <a:lnTo>
                    <a:pt x="684" y="13728"/>
                  </a:lnTo>
                  <a:lnTo>
                    <a:pt x="0" y="21600"/>
                  </a:lnTo>
                  <a:lnTo>
                    <a:pt x="2826" y="18684"/>
                  </a:lnTo>
                  <a:lnTo>
                    <a:pt x="2826" y="17074"/>
                  </a:lnTo>
                  <a:cubicBezTo>
                    <a:pt x="2864" y="16491"/>
                    <a:pt x="3118" y="15908"/>
                    <a:pt x="3409" y="15325"/>
                  </a:cubicBezTo>
                  <a:cubicBezTo>
                    <a:pt x="3891" y="14792"/>
                    <a:pt x="4474" y="14311"/>
                    <a:pt x="5159" y="13867"/>
                  </a:cubicBezTo>
                  <a:cubicBezTo>
                    <a:pt x="5932" y="13474"/>
                    <a:pt x="6807" y="13145"/>
                    <a:pt x="7732" y="12891"/>
                  </a:cubicBezTo>
                  <a:cubicBezTo>
                    <a:pt x="8708" y="12701"/>
                    <a:pt x="9735" y="12600"/>
                    <a:pt x="10800" y="12549"/>
                  </a:cubicBezTo>
                  <a:cubicBezTo>
                    <a:pt x="11826" y="12600"/>
                    <a:pt x="12840" y="12701"/>
                    <a:pt x="13816" y="12891"/>
                  </a:cubicBezTo>
                  <a:cubicBezTo>
                    <a:pt x="14792" y="13145"/>
                    <a:pt x="15667" y="13474"/>
                    <a:pt x="16453" y="13867"/>
                  </a:cubicBezTo>
                  <a:cubicBezTo>
                    <a:pt x="17125" y="14311"/>
                    <a:pt x="17708" y="14792"/>
                    <a:pt x="18152" y="15325"/>
                  </a:cubicBezTo>
                  <a:cubicBezTo>
                    <a:pt x="18494" y="15908"/>
                    <a:pt x="18684" y="16491"/>
                    <a:pt x="18785" y="17074"/>
                  </a:cubicBezTo>
                  <a:lnTo>
                    <a:pt x="18785" y="18684"/>
                  </a:lnTo>
                  <a:lnTo>
                    <a:pt x="21600" y="21600"/>
                  </a:lnTo>
                  <a:lnTo>
                    <a:pt x="20928" y="13728"/>
                  </a:lnTo>
                  <a:lnTo>
                    <a:pt x="21600" y="9152"/>
                  </a:lnTo>
                  <a:lnTo>
                    <a:pt x="18785" y="6084"/>
                  </a:lnTo>
                  <a:lnTo>
                    <a:pt x="18785" y="4525"/>
                  </a:lnTo>
                  <a:close/>
                </a:path>
              </a:pathLst>
            </a:cu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36576" tIns="36576" rIns="36576" bIns="36576"/>
            <a:lstStyle/>
            <a:p>
              <a:endParaRPr lang="en-US"/>
            </a:p>
          </p:txBody>
        </p:sp>
        <p:grpSp>
          <p:nvGrpSpPr>
            <p:cNvPr id="111682" name="Group 75"/>
            <p:cNvGrpSpPr>
              <a:grpSpLocks/>
            </p:cNvGrpSpPr>
            <p:nvPr/>
          </p:nvGrpSpPr>
          <p:grpSpPr bwMode="auto">
            <a:xfrm rot="1740000">
              <a:off x="110263009" y="110194819"/>
              <a:ext cx="332240" cy="466247"/>
              <a:chOff x="21894392" y="20550147"/>
              <a:chExt cx="145111" cy="169940"/>
            </a:xfrm>
          </p:grpSpPr>
          <p:sp>
            <p:nvSpPr>
              <p:cNvPr id="111688" name="Line 76"/>
              <p:cNvSpPr>
                <a:spLocks noChangeShapeType="1"/>
              </p:cNvSpPr>
              <p:nvPr/>
            </p:nvSpPr>
            <p:spPr bwMode="auto">
              <a:xfrm>
                <a:off x="21894392" y="20550147"/>
                <a:ext cx="117830" cy="164078"/>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89" name="Oval 77"/>
              <p:cNvSpPr>
                <a:spLocks noChangeArrowheads="1"/>
              </p:cNvSpPr>
              <p:nvPr/>
            </p:nvSpPr>
            <p:spPr bwMode="auto">
              <a:xfrm>
                <a:off x="22010478" y="20710088"/>
                <a:ext cx="29025" cy="999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683" name="Group 78"/>
            <p:cNvGrpSpPr>
              <a:grpSpLocks/>
            </p:cNvGrpSpPr>
            <p:nvPr/>
          </p:nvGrpSpPr>
          <p:grpSpPr bwMode="auto">
            <a:xfrm rot="-1800000">
              <a:off x="110140676" y="110193552"/>
              <a:ext cx="342181" cy="464641"/>
              <a:chOff x="21836389" y="20549962"/>
              <a:chExt cx="149453" cy="169355"/>
            </a:xfrm>
          </p:grpSpPr>
          <p:sp>
            <p:nvSpPr>
              <p:cNvPr id="111686" name="Line 79"/>
              <p:cNvSpPr>
                <a:spLocks noChangeShapeType="1"/>
              </p:cNvSpPr>
              <p:nvPr/>
            </p:nvSpPr>
            <p:spPr bwMode="auto">
              <a:xfrm flipH="1">
                <a:off x="21864486" y="20549962"/>
                <a:ext cx="121356" cy="16351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87" name="Oval 80"/>
              <p:cNvSpPr>
                <a:spLocks noChangeArrowheads="1"/>
              </p:cNvSpPr>
              <p:nvPr/>
            </p:nvSpPr>
            <p:spPr bwMode="auto">
              <a:xfrm>
                <a:off x="21836389" y="20709353"/>
                <a:ext cx="29890" cy="996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84" name="Oval 81"/>
            <p:cNvSpPr>
              <a:spLocks noChangeArrowheads="1"/>
            </p:cNvSpPr>
            <p:nvPr/>
          </p:nvSpPr>
          <p:spPr bwMode="auto">
            <a:xfrm>
              <a:off x="110203999" y="109156500"/>
              <a:ext cx="46736" cy="5455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85" name="Oval 82"/>
            <p:cNvSpPr>
              <a:spLocks noChangeArrowheads="1"/>
            </p:cNvSpPr>
            <p:nvPr/>
          </p:nvSpPr>
          <p:spPr bwMode="auto">
            <a:xfrm>
              <a:off x="110495047" y="109156500"/>
              <a:ext cx="46729" cy="54559"/>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638" name="Group 83"/>
          <p:cNvGrpSpPr>
            <a:grpSpLocks/>
          </p:cNvGrpSpPr>
          <p:nvPr/>
        </p:nvGrpSpPr>
        <p:grpSpPr bwMode="auto">
          <a:xfrm>
            <a:off x="5676900" y="1638300"/>
            <a:ext cx="1257300" cy="852488"/>
            <a:chOff x="109705011" y="107562054"/>
            <a:chExt cx="1420358" cy="1081685"/>
          </a:xfrm>
        </p:grpSpPr>
        <p:grpSp>
          <p:nvGrpSpPr>
            <p:cNvPr id="111651" name="Group 84"/>
            <p:cNvGrpSpPr>
              <a:grpSpLocks/>
            </p:cNvGrpSpPr>
            <p:nvPr/>
          </p:nvGrpSpPr>
          <p:grpSpPr bwMode="auto">
            <a:xfrm>
              <a:off x="109720417" y="108205268"/>
              <a:ext cx="640731" cy="438471"/>
              <a:chOff x="20883336" y="20577132"/>
              <a:chExt cx="279850" cy="159816"/>
            </a:xfrm>
          </p:grpSpPr>
          <p:sp>
            <p:nvSpPr>
              <p:cNvPr id="111673"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74"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75"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76"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52"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53"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111654" name="Group 91"/>
            <p:cNvGrpSpPr>
              <a:grpSpLocks/>
            </p:cNvGrpSpPr>
            <p:nvPr/>
          </p:nvGrpSpPr>
          <p:grpSpPr bwMode="auto">
            <a:xfrm rot="2880000">
              <a:off x="110079435" y="107827564"/>
              <a:ext cx="309116" cy="287685"/>
              <a:chOff x="21049762" y="20424001"/>
              <a:chExt cx="112668" cy="125651"/>
            </a:xfrm>
          </p:grpSpPr>
          <p:sp>
            <p:nvSpPr>
              <p:cNvPr id="111671"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72"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655" name="Group 94"/>
            <p:cNvGrpSpPr>
              <a:grpSpLocks/>
            </p:cNvGrpSpPr>
            <p:nvPr/>
          </p:nvGrpSpPr>
          <p:grpSpPr bwMode="auto">
            <a:xfrm rot="-2700000">
              <a:off x="109705011" y="107805208"/>
              <a:ext cx="277594" cy="332711"/>
              <a:chOff x="20877621" y="20427185"/>
              <a:chExt cx="121244" cy="121268"/>
            </a:xfrm>
          </p:grpSpPr>
          <p:sp>
            <p:nvSpPr>
              <p:cNvPr id="111669"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70"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grpSp>
          <p:nvGrpSpPr>
            <p:cNvPr id="111656" name="Group 97"/>
            <p:cNvGrpSpPr>
              <a:grpSpLocks/>
            </p:cNvGrpSpPr>
            <p:nvPr/>
          </p:nvGrpSpPr>
          <p:grpSpPr bwMode="auto">
            <a:xfrm>
              <a:off x="110467933" y="108205268"/>
              <a:ext cx="640732" cy="438471"/>
              <a:chOff x="21209826" y="20577132"/>
              <a:chExt cx="279850" cy="159816"/>
            </a:xfrm>
          </p:grpSpPr>
          <p:sp>
            <p:nvSpPr>
              <p:cNvPr id="111665"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66"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67"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68"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57"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58"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grpSp>
          <p:nvGrpSpPr>
            <p:cNvPr id="111659" name="Group 104"/>
            <p:cNvGrpSpPr>
              <a:grpSpLocks/>
            </p:cNvGrpSpPr>
            <p:nvPr/>
          </p:nvGrpSpPr>
          <p:grpSpPr bwMode="auto">
            <a:xfrm rot="2880000">
              <a:off x="110826963" y="107827562"/>
              <a:ext cx="309116" cy="287696"/>
              <a:chOff x="21376253" y="20423994"/>
              <a:chExt cx="112668" cy="125656"/>
            </a:xfrm>
          </p:grpSpPr>
          <p:sp>
            <p:nvSpPr>
              <p:cNvPr id="111663"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64"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60"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36576" tIns="36576" rIns="36576" bIns="36576"/>
            <a:lstStyle/>
            <a:p>
              <a:endParaRPr lang="en-US"/>
            </a:p>
          </p:txBody>
        </p:sp>
        <p:sp>
          <p:nvSpPr>
            <p:cNvPr id="111661"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sp>
          <p:nvSpPr>
            <p:cNvPr id="111662"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11639" name="Text Box 110"/>
          <p:cNvSpPr txBox="1">
            <a:spLocks noChangeArrowheads="1"/>
          </p:cNvSpPr>
          <p:nvPr/>
        </p:nvSpPr>
        <p:spPr bwMode="auto">
          <a:xfrm>
            <a:off x="1752600" y="27432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Bridge</a:t>
            </a:r>
          </a:p>
          <a:p>
            <a:pPr algn="ctr" eaLnBrk="1" hangingPunct="1">
              <a:spcBef>
                <a:spcPct val="0"/>
              </a:spcBef>
              <a:buFontTx/>
              <a:buNone/>
            </a:pPr>
            <a:r>
              <a:rPr lang="en-US" altLang="en-US" sz="1200">
                <a:solidFill>
                  <a:srgbClr val="000000"/>
                </a:solidFill>
                <a:cs typeface="Arial" panose="020B0604020202020204" pitchFamily="34" charset="0"/>
              </a:rPr>
              <a:t>Una puente</a:t>
            </a:r>
            <a:endParaRPr lang="en-US" altLang="en-US" sz="1800">
              <a:latin typeface="Tahoma" panose="020B0604030504040204" pitchFamily="34" charset="0"/>
              <a:cs typeface="Arial" panose="020B0604020202020204" pitchFamily="34" charset="0"/>
            </a:endParaRPr>
          </a:p>
        </p:txBody>
      </p:sp>
      <p:sp>
        <p:nvSpPr>
          <p:cNvPr id="111640" name="Text Box 111"/>
          <p:cNvSpPr txBox="1">
            <a:spLocks noChangeArrowheads="1"/>
          </p:cNvSpPr>
          <p:nvPr/>
        </p:nvSpPr>
        <p:spPr bwMode="auto">
          <a:xfrm>
            <a:off x="3619500" y="27813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Tunnel</a:t>
            </a:r>
          </a:p>
          <a:p>
            <a:pPr algn="ctr" eaLnBrk="1" hangingPunct="1">
              <a:spcBef>
                <a:spcPct val="0"/>
              </a:spcBef>
              <a:buFontTx/>
              <a:buNone/>
            </a:pPr>
            <a:r>
              <a:rPr lang="en-US" altLang="en-US" sz="1200">
                <a:solidFill>
                  <a:srgbClr val="000000"/>
                </a:solidFill>
                <a:cs typeface="Arial" panose="020B0604020202020204" pitchFamily="34" charset="0"/>
              </a:rPr>
              <a:t>Un tunel</a:t>
            </a:r>
            <a:endParaRPr lang="en-US" altLang="en-US" sz="1800">
              <a:latin typeface="Tahoma" panose="020B0604030504040204" pitchFamily="34" charset="0"/>
              <a:cs typeface="Arial" panose="020B0604020202020204" pitchFamily="34" charset="0"/>
            </a:endParaRPr>
          </a:p>
        </p:txBody>
      </p:sp>
      <p:sp>
        <p:nvSpPr>
          <p:cNvPr id="111641" name="Text Box 112"/>
          <p:cNvSpPr txBox="1">
            <a:spLocks noChangeArrowheads="1"/>
          </p:cNvSpPr>
          <p:nvPr/>
        </p:nvSpPr>
        <p:spPr bwMode="auto">
          <a:xfrm>
            <a:off x="5410200" y="27432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Road</a:t>
            </a:r>
          </a:p>
          <a:p>
            <a:pPr algn="ctr" eaLnBrk="1" hangingPunct="1">
              <a:spcBef>
                <a:spcPct val="0"/>
              </a:spcBef>
              <a:buFontTx/>
              <a:buNone/>
            </a:pPr>
            <a:r>
              <a:rPr lang="en-US" altLang="en-US" sz="1200">
                <a:solidFill>
                  <a:srgbClr val="000000"/>
                </a:solidFill>
                <a:cs typeface="Arial" panose="020B0604020202020204" pitchFamily="34" charset="0"/>
              </a:rPr>
              <a:t>Una calle</a:t>
            </a:r>
            <a:endParaRPr lang="en-US" altLang="en-US" sz="1800">
              <a:latin typeface="Tahoma" panose="020B0604030504040204" pitchFamily="34" charset="0"/>
              <a:cs typeface="Arial" panose="020B0604020202020204" pitchFamily="34" charset="0"/>
            </a:endParaRPr>
          </a:p>
        </p:txBody>
      </p:sp>
      <p:sp>
        <p:nvSpPr>
          <p:cNvPr id="111642" name="Text Box 113"/>
          <p:cNvSpPr txBox="1">
            <a:spLocks noChangeArrowheads="1"/>
          </p:cNvSpPr>
          <p:nvPr/>
        </p:nvSpPr>
        <p:spPr bwMode="auto">
          <a:xfrm>
            <a:off x="1600200"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Cave</a:t>
            </a:r>
          </a:p>
          <a:p>
            <a:pPr algn="ctr" eaLnBrk="1" hangingPunct="1">
              <a:spcBef>
                <a:spcPct val="0"/>
              </a:spcBef>
              <a:buFontTx/>
              <a:buNone/>
            </a:pPr>
            <a:r>
              <a:rPr lang="en-US" altLang="en-US" sz="1200">
                <a:solidFill>
                  <a:srgbClr val="000000"/>
                </a:solidFill>
                <a:cs typeface="Arial" panose="020B0604020202020204" pitchFamily="34" charset="0"/>
              </a:rPr>
              <a:t>Una cueva</a:t>
            </a:r>
            <a:endParaRPr lang="en-US" altLang="en-US" sz="1800">
              <a:latin typeface="Tahoma" panose="020B0604030504040204" pitchFamily="34" charset="0"/>
              <a:cs typeface="Arial" panose="020B0604020202020204" pitchFamily="34" charset="0"/>
            </a:endParaRPr>
          </a:p>
        </p:txBody>
      </p:sp>
      <p:sp>
        <p:nvSpPr>
          <p:cNvPr id="111643" name="Text Box 114"/>
          <p:cNvSpPr txBox="1">
            <a:spLocks noChangeArrowheads="1"/>
          </p:cNvSpPr>
          <p:nvPr/>
        </p:nvSpPr>
        <p:spPr bwMode="auto">
          <a:xfrm>
            <a:off x="3619500"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Tower</a:t>
            </a:r>
          </a:p>
          <a:p>
            <a:pPr algn="ctr" eaLnBrk="1" hangingPunct="1">
              <a:spcBef>
                <a:spcPct val="0"/>
              </a:spcBef>
              <a:buFontTx/>
              <a:buNone/>
            </a:pPr>
            <a:r>
              <a:rPr lang="en-US" altLang="en-US" sz="1200">
                <a:solidFill>
                  <a:srgbClr val="000000"/>
                </a:solidFill>
                <a:cs typeface="Arial" panose="020B0604020202020204" pitchFamily="34" charset="0"/>
              </a:rPr>
              <a:t>Una torre</a:t>
            </a:r>
            <a:endParaRPr lang="en-US" altLang="en-US" sz="1800">
              <a:latin typeface="Tahoma" panose="020B0604030504040204" pitchFamily="34" charset="0"/>
              <a:cs typeface="Arial" panose="020B0604020202020204" pitchFamily="34" charset="0"/>
            </a:endParaRPr>
          </a:p>
        </p:txBody>
      </p:sp>
      <p:sp>
        <p:nvSpPr>
          <p:cNvPr id="111644" name="Text Box 115"/>
          <p:cNvSpPr txBox="1">
            <a:spLocks noChangeArrowheads="1"/>
          </p:cNvSpPr>
          <p:nvPr/>
        </p:nvSpPr>
        <p:spPr bwMode="auto">
          <a:xfrm>
            <a:off x="5638800" y="4876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200">
                <a:solidFill>
                  <a:srgbClr val="000000"/>
                </a:solidFill>
                <a:cs typeface="Arial" panose="020B0604020202020204" pitchFamily="34" charset="0"/>
              </a:rPr>
              <a:t>Wall</a:t>
            </a:r>
          </a:p>
          <a:p>
            <a:pPr algn="ctr" eaLnBrk="1" hangingPunct="1">
              <a:spcBef>
                <a:spcPct val="0"/>
              </a:spcBef>
              <a:buFontTx/>
              <a:buNone/>
            </a:pPr>
            <a:r>
              <a:rPr lang="en-US" altLang="en-US" sz="1200">
                <a:solidFill>
                  <a:srgbClr val="000000"/>
                </a:solidFill>
                <a:cs typeface="Arial" panose="020B0604020202020204" pitchFamily="34" charset="0"/>
              </a:rPr>
              <a:t>Una pared</a:t>
            </a:r>
            <a:endParaRPr lang="en-US" altLang="en-US" sz="1800">
              <a:latin typeface="Tahoma" panose="020B0604030504040204" pitchFamily="34" charset="0"/>
              <a:cs typeface="Arial" panose="020B0604020202020204" pitchFamily="34" charset="0"/>
            </a:endParaRPr>
          </a:p>
        </p:txBody>
      </p:sp>
      <p:sp>
        <p:nvSpPr>
          <p:cNvPr id="111645" name="Title 2"/>
          <p:cNvSpPr txBox="1">
            <a:spLocks/>
          </p:cNvSpPr>
          <p:nvPr/>
        </p:nvSpPr>
        <p:spPr bwMode="auto">
          <a:xfrm>
            <a:off x="433388" y="133350"/>
            <a:ext cx="8496300" cy="135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2000" b="1">
              <a:cs typeface="Arial" panose="020B0604020202020204" pitchFamily="34" charset="0"/>
            </a:endParaRPr>
          </a:p>
          <a:p>
            <a:pPr algn="ctr">
              <a:spcBef>
                <a:spcPct val="0"/>
              </a:spcBef>
              <a:buFontTx/>
              <a:buNone/>
            </a:pPr>
            <a:r>
              <a:rPr lang="en-US" altLang="en-US" sz="4400">
                <a:cs typeface="Arial" panose="020B0604020202020204" pitchFamily="34" charset="0"/>
                <a:sym typeface="Webdings" panose="05030102010509060703" pitchFamily="18" charset="2"/>
              </a:rPr>
              <a:t> </a:t>
            </a:r>
            <a:r>
              <a:rPr lang="en-US" altLang="en-US" sz="4400" b="1">
                <a:cs typeface="Arial" panose="020B0604020202020204" pitchFamily="34" charset="0"/>
                <a:sym typeface="Webdings" panose="05030102010509060703" pitchFamily="18" charset="2"/>
              </a:rPr>
              <a:t>Build a Bridge </a:t>
            </a:r>
            <a:r>
              <a:rPr lang="en-US" altLang="en-US" sz="4400">
                <a:cs typeface="Arial" panose="020B0604020202020204" pitchFamily="34" charset="0"/>
                <a:sym typeface="Webdings" panose="05030102010509060703" pitchFamily="18" charset="2"/>
              </a:rPr>
              <a:t> </a:t>
            </a:r>
            <a:endParaRPr lang="en-US" altLang="en-US" sz="4400" b="1">
              <a:cs typeface="Arial" panose="020B0604020202020204" pitchFamily="34" charset="0"/>
            </a:endParaRPr>
          </a:p>
        </p:txBody>
      </p:sp>
      <p:pic>
        <p:nvPicPr>
          <p:cNvPr id="1116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260975"/>
            <a:ext cx="1447800" cy="144780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2" name="Rectangle 1"/>
          <p:cNvSpPr/>
          <p:nvPr/>
        </p:nvSpPr>
        <p:spPr>
          <a:xfrm>
            <a:off x="1752600" y="2967333"/>
            <a:ext cx="5486400" cy="92333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a typeface="ＭＳ Ｐゴシック" panose="020B0600070205080204" pitchFamily="34" charset="-128"/>
                <a:cs typeface="Arial" pitchFamily="34" charset="0"/>
              </a:rPr>
              <a:t>WARP SPEED</a:t>
            </a:r>
          </a:p>
        </p:txBody>
      </p:sp>
      <p:sp>
        <p:nvSpPr>
          <p:cNvPr id="111649" name="Title 2" hidden="1"/>
          <p:cNvSpPr>
            <a:spLocks noGrp="1"/>
          </p:cNvSpPr>
          <p:nvPr>
            <p:ph type="title"/>
          </p:nvPr>
        </p:nvSpPr>
        <p:spPr/>
        <p:txBody>
          <a:bodyPr/>
          <a:lstStyle/>
          <a:p>
            <a:r>
              <a:rPr lang="en-US" altLang="en-US"/>
              <a:t>Build a Bridge: Warp Speed</a:t>
            </a:r>
          </a:p>
        </p:txBody>
      </p:sp>
      <p:sp>
        <p:nvSpPr>
          <p:cNvPr id="3" name="Content Placeholder 2"/>
          <p:cNvSpPr>
            <a:spLocks noGrp="1"/>
          </p:cNvSpPr>
          <p:nvPr>
            <p:ph idx="1"/>
          </p:nvPr>
        </p:nvSpPr>
        <p:spPr>
          <a:xfrm>
            <a:off x="496888" y="5603875"/>
            <a:ext cx="8229600" cy="461963"/>
          </a:xfrm>
        </p:spPr>
        <p:txBody>
          <a:bodyPr/>
          <a:lstStyle/>
          <a:p>
            <a:pPr marL="0" indent="0" algn="ctr">
              <a:buFont typeface="Arial" panose="020B0604020202020204" pitchFamily="34" charset="0"/>
              <a:buNone/>
              <a:defRPr/>
            </a:pPr>
            <a:r>
              <a:rPr lang="en-US" altLang="en-US" sz="2400" i="1" dirty="0">
                <a:cs typeface="Arial" panose="020B0604020202020204" pitchFamily="34" charset="0"/>
              </a:rPr>
              <a:t>Diagram Courtesy of Angela Russ</a:t>
            </a:r>
          </a:p>
          <a:p>
            <a:pPr>
              <a:defRPr/>
            </a:pPr>
            <a:endParaRPr lang="en-US" sz="2400" dirty="0"/>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49</a:t>
            </a:fld>
            <a:endParaRPr lang="en-US" altLang="en-US"/>
          </a:p>
        </p:txBody>
      </p:sp>
    </p:spTree>
    <p:custDataLst>
      <p:tags r:id="rId1"/>
    </p:custData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sz="half" idx="2"/>
          </p:nvPr>
        </p:nvSpPr>
        <p:spPr>
          <a:xfrm>
            <a:off x="5919788" y="5081588"/>
            <a:ext cx="2632075" cy="1503362"/>
          </a:xfrm>
        </p:spPr>
        <p:txBody>
          <a:bodyPr/>
          <a:lstStyle/>
          <a:p>
            <a:r>
              <a:rPr lang="en-US" altLang="en-US" sz="400" dirty="0"/>
              <a:t>Preschool Learning Foundations</a:t>
            </a:r>
          </a:p>
          <a:p>
            <a:r>
              <a:rPr lang="en-US" altLang="en-US" sz="400" dirty="0"/>
              <a:t>Preschool Curriculum Framework</a:t>
            </a:r>
          </a:p>
          <a:p>
            <a:r>
              <a:rPr lang="en-US" altLang="en-US" sz="400" dirty="0"/>
              <a:t>Active Start</a:t>
            </a:r>
          </a:p>
          <a:p>
            <a:r>
              <a:rPr lang="en-US" altLang="en-US" sz="400" dirty="0"/>
              <a:t>Alignment Document</a:t>
            </a:r>
          </a:p>
          <a:p>
            <a:r>
              <a:rPr lang="en-US" altLang="en-US" sz="400" dirty="0"/>
              <a:t>Transitional Kindergarten Implementation Guide</a:t>
            </a:r>
          </a:p>
          <a:p>
            <a:r>
              <a:rPr lang="en-US" altLang="en-US" sz="400" dirty="0"/>
              <a:t>California Common Core State Standards</a:t>
            </a:r>
          </a:p>
          <a:p>
            <a:r>
              <a:rPr lang="en-US" altLang="en-US" sz="400" dirty="0"/>
              <a:t>DRDP Specific to TK and K</a:t>
            </a:r>
          </a:p>
          <a:p>
            <a:r>
              <a:rPr lang="en-US" altLang="en-US" sz="400" dirty="0"/>
              <a:t>Physical Education Model Content Standards for CA Public Schools, K-12</a:t>
            </a:r>
          </a:p>
          <a:p>
            <a:r>
              <a:rPr lang="en-US" altLang="en-US" sz="400" dirty="0"/>
              <a:t>Physical Education Framework for CA Public Schools, K-12</a:t>
            </a:r>
          </a:p>
          <a:p>
            <a:r>
              <a:rPr lang="en-US" altLang="en-US" sz="400" dirty="0"/>
              <a:t>California Common Core State Standards</a:t>
            </a:r>
          </a:p>
          <a:p>
            <a:endParaRPr lang="en-US" altLang="en-US" sz="400" dirty="0"/>
          </a:p>
        </p:txBody>
      </p:sp>
      <p:graphicFrame>
        <p:nvGraphicFramePr>
          <p:cNvPr id="7" name="Content Placeholder 6"/>
          <p:cNvGraphicFramePr>
            <a:graphicFrameLocks noGrp="1"/>
          </p:cNvGraphicFramePr>
          <p:nvPr>
            <p:ph sz="half" idx="1"/>
          </p:nvPr>
        </p:nvGraphicFramePr>
        <p:xfrm>
          <a:off x="727793" y="1293863"/>
          <a:ext cx="7688415" cy="5154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Title 1"/>
          <p:cNvSpPr>
            <a:spLocks noGrp="1"/>
          </p:cNvSpPr>
          <p:nvPr>
            <p:ph type="title"/>
          </p:nvPr>
        </p:nvSpPr>
        <p:spPr>
          <a:xfrm>
            <a:off x="457200" y="130175"/>
            <a:ext cx="8229600" cy="1287463"/>
          </a:xfrm>
        </p:spPr>
        <p:txBody>
          <a:bodyPr/>
          <a:lstStyle/>
          <a:p>
            <a:r>
              <a:rPr lang="en-US" altLang="en-US" sz="3200">
                <a:solidFill>
                  <a:srgbClr val="000000"/>
                </a:solidFill>
              </a:rPr>
              <a:t>CDE Publications and Resources that Support TK Implementation</a:t>
            </a:r>
          </a:p>
        </p:txBody>
      </p:sp>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5122863"/>
            <a:ext cx="796925" cy="10350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0" y="5207000"/>
            <a:ext cx="731838" cy="9445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775" y="2008188"/>
            <a:ext cx="715963" cy="9255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3225" y="2008188"/>
            <a:ext cx="703263" cy="9112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5250" y="5113338"/>
            <a:ext cx="1312863" cy="9159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9700" y="3394075"/>
            <a:ext cx="1223963" cy="952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6550" y="3384550"/>
            <a:ext cx="738188" cy="10953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9"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67188" y="3521075"/>
            <a:ext cx="749300" cy="1047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defTabSz="914400" eaLnBrk="1" fontAlgn="auto" hangingPunct="1">
              <a:spcBef>
                <a:spcPts val="0"/>
              </a:spcBef>
              <a:spcAft>
                <a:spcPts val="0"/>
              </a:spcAft>
              <a:defRPr/>
            </a:pPr>
            <a:fld id="{9D7FA8F1-CF98-405C-9581-1C0C8E8DEB59}" type="slidenum">
              <a:rPr lang="en-US" altLang="en-US" kern="0" smtClean="0">
                <a:solidFill>
                  <a:sysClr val="windowText" lastClr="000000"/>
                </a:solidFill>
              </a:rPr>
              <a:pPr defTabSz="914400" eaLnBrk="1" fontAlgn="auto" hangingPunct="1">
                <a:spcBef>
                  <a:spcPts val="0"/>
                </a:spcBef>
                <a:spcAft>
                  <a:spcPts val="0"/>
                </a:spcAft>
                <a:defRPr/>
              </a:pPr>
              <a:t>5</a:t>
            </a:fld>
            <a:endParaRPr lang="en-US" altLang="en-US" kern="0">
              <a:solidFill>
                <a:sysClr val="windowText" lastClr="000000"/>
              </a:solidFill>
            </a:endParaRPr>
          </a:p>
        </p:txBody>
      </p:sp>
      <p:pic>
        <p:nvPicPr>
          <p:cNvPr id="21518" name="Content Placeholder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6238" y="2008188"/>
            <a:ext cx="714375" cy="92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hidden="1"/>
          <p:cNvSpPr>
            <a:spLocks noGrp="1"/>
          </p:cNvSpPr>
          <p:nvPr>
            <p:ph type="title"/>
          </p:nvPr>
        </p:nvSpPr>
        <p:spPr/>
        <p:txBody>
          <a:bodyPr/>
          <a:lstStyle/>
          <a:p>
            <a:r>
              <a:rPr lang="en-US" altLang="en-US"/>
              <a:t>Increasing Awareness</a:t>
            </a:r>
          </a:p>
        </p:txBody>
      </p:sp>
      <p:sp>
        <p:nvSpPr>
          <p:cNvPr id="113667" name="Rectangle 3"/>
          <p:cNvSpPr>
            <a:spLocks noGrp="1" noChangeArrowheads="1"/>
          </p:cNvSpPr>
          <p:nvPr>
            <p:ph sz="half" idx="1"/>
          </p:nvPr>
        </p:nvSpPr>
        <p:spPr>
          <a:xfrm>
            <a:off x="544726" y="1417639"/>
            <a:ext cx="7817395" cy="1049476"/>
          </a:xfrm>
          <a:extLs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7" tIns="44450" rIns="90487" bIns="44450"/>
          <a:lstStyle/>
          <a:p>
            <a:pPr marL="0" indent="0" algn="ctr">
              <a:lnSpc>
                <a:spcPct val="90000"/>
              </a:lnSpc>
              <a:buSzPct val="80000"/>
              <a:buNone/>
            </a:pPr>
            <a:r>
              <a:rPr lang="en-US" dirty="0">
                <a:ln w="1905"/>
                <a:ea typeface="ＭＳ Ｐゴシック" panose="020B0600070205080204" pitchFamily="34" charset="-128"/>
              </a:rPr>
              <a:t>Teach children to recognize their heart rates.</a:t>
            </a:r>
          </a:p>
          <a:p>
            <a:pPr algn="ctr">
              <a:lnSpc>
                <a:spcPct val="90000"/>
              </a:lnSpc>
              <a:buSzPct val="80000"/>
              <a:buFontTx/>
              <a:buNone/>
            </a:pPr>
            <a:r>
              <a:rPr lang="en-US" altLang="en-US" sz="4000" b="1" dirty="0">
                <a:solidFill>
                  <a:srgbClr val="0000FF"/>
                </a:solidFill>
                <a:sym typeface="Wingdings" panose="05000000000000000000" pitchFamily="2" charset="2"/>
              </a:rPr>
              <a:t>	</a:t>
            </a:r>
            <a:endParaRPr lang="en-US" altLang="en-US" sz="3000" b="1" dirty="0">
              <a:solidFill>
                <a:srgbClr val="0066FF"/>
              </a:solidFill>
            </a:endParaRPr>
          </a:p>
        </p:txBody>
      </p:sp>
      <p:sp>
        <p:nvSpPr>
          <p:cNvPr id="2" name="Content Placeholder 1"/>
          <p:cNvSpPr>
            <a:spLocks noGrp="1"/>
          </p:cNvSpPr>
          <p:nvPr>
            <p:ph sz="half" idx="2"/>
          </p:nvPr>
        </p:nvSpPr>
        <p:spPr>
          <a:xfrm>
            <a:off x="4648200" y="2467114"/>
            <a:ext cx="4038600" cy="2230437"/>
          </a:xfrm>
        </p:spPr>
        <p:txBody>
          <a:bodyPr/>
          <a:lstStyle/>
          <a:p>
            <a:pPr marL="0" indent="0" algn="ctr">
              <a:buNone/>
              <a:defRPr/>
            </a:pPr>
            <a:r>
              <a:rPr lang="en-US" sz="40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Thank you,</a:t>
            </a:r>
          </a:p>
          <a:p>
            <a:pPr marL="0" indent="0" algn="ctr">
              <a:buNone/>
              <a:defRPr/>
            </a:pPr>
            <a:r>
              <a:rPr lang="en-US" sz="40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thank you,</a:t>
            </a:r>
          </a:p>
          <a:p>
            <a:pPr marL="0" indent="0" algn="ctr">
              <a:buNone/>
              <a:defRPr/>
            </a:pPr>
            <a:r>
              <a:rPr lang="en-US" sz="4000" b="1" dirty="0">
                <a:ln w="1905"/>
                <a:solidFill>
                  <a:srgbClr val="9E0000"/>
                </a:solidFill>
                <a:effectLst>
                  <a:innerShdw blurRad="69850" dist="43180" dir="5400000">
                    <a:srgbClr val="000000">
                      <a:alpha val="65000"/>
                    </a:srgbClr>
                  </a:innerShdw>
                </a:effectLst>
                <a:ea typeface="ＭＳ Ｐゴシック" panose="020B0600070205080204" pitchFamily="34" charset="-128"/>
              </a:rPr>
              <a:t>thank you!</a:t>
            </a:r>
          </a:p>
          <a:p>
            <a:endParaRPr lang="en-US" sz="4000" dirty="0"/>
          </a:p>
        </p:txBody>
      </p:sp>
      <p:sp>
        <p:nvSpPr>
          <p:cNvPr id="20483" name="Rectangle 5"/>
          <p:cNvSpPr>
            <a:spLocks noChangeArrowheads="1"/>
          </p:cNvSpPr>
          <p:nvPr/>
        </p:nvSpPr>
        <p:spPr bwMode="auto">
          <a:xfrm>
            <a:off x="228600" y="0"/>
            <a:ext cx="8305800" cy="1589088"/>
          </a:xfrm>
          <a:prstGeom prst="rect">
            <a:avLst/>
          </a:prstGeom>
          <a:noFill/>
          <a:ln w="28575">
            <a:noFill/>
            <a:miter lim="800000"/>
            <a:headEnd/>
            <a:tailEnd/>
          </a:ln>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r>
              <a:rPr lang="en-US" altLang="en-US" sz="4400" b="1" dirty="0">
                <a:solidFill>
                  <a:srgbClr val="FFFFFF"/>
                </a:solidFill>
                <a:latin typeface="Comic Sans MS" pitchFamily="66" charset="0"/>
              </a:rPr>
              <a:t> </a:t>
            </a:r>
            <a:r>
              <a:rPr lang="en-US" altLang="en-US" sz="4400" b="1" dirty="0">
                <a:latin typeface="+mj-lt"/>
              </a:rPr>
              <a:t>Increasing Awareness</a:t>
            </a:r>
          </a:p>
        </p:txBody>
      </p:sp>
      <p:pic>
        <p:nvPicPr>
          <p:cNvPr id="113671" name="Picture 3" descr="C:\Users\Patty\AppData\Local\Microsoft\Windows\Temporary Internet Files\Content.IE5\I9UMLEHL\MP9004402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92" y="2467113"/>
            <a:ext cx="2971800" cy="22304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0"/>
          </p:nvPr>
        </p:nvSpPr>
        <p:spPr>
          <a:xfrm>
            <a:off x="8686800" y="0"/>
            <a:ext cx="457200" cy="365125"/>
          </a:xfrm>
        </p:spPr>
        <p:txBody>
          <a:bodyPr/>
          <a:lstStyle/>
          <a:p>
            <a:pPr>
              <a:defRPr/>
            </a:pPr>
            <a:fld id="{F46A5A40-63EC-476F-A0E9-9E03980C44D0}" type="slidenum">
              <a:rPr lang="en-US" altLang="en-US" smtClean="0"/>
              <a:pPr>
                <a:defRPr/>
              </a:pPr>
              <a:t>50</a:t>
            </a:fld>
            <a:endParaRPr lang="en-US" altLang="en-US"/>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p:cNvSpPr>
            <a:spLocks noGrp="1"/>
          </p:cNvSpPr>
          <p:nvPr>
            <p:ph type="title"/>
          </p:nvPr>
        </p:nvSpPr>
        <p:spPr/>
        <p:txBody>
          <a:bodyPr/>
          <a:lstStyle/>
          <a:p>
            <a:r>
              <a:rPr lang="en-US" altLang="en-US" sz="3600" dirty="0">
                <a:cs typeface="Arial" panose="020B0604020202020204" pitchFamily="34" charset="0"/>
              </a:rPr>
              <a:t>Foundation Video Example 2.1: </a:t>
            </a:r>
            <a:br>
              <a:rPr lang="en-US" altLang="en-US" sz="3600" dirty="0">
                <a:cs typeface="Arial" panose="020B0604020202020204" pitchFamily="34" charset="0"/>
              </a:rPr>
            </a:br>
            <a:r>
              <a:rPr lang="en-US" altLang="en-US" sz="3600" dirty="0">
                <a:cs typeface="Arial" panose="020B0604020202020204" pitchFamily="34" charset="0"/>
              </a:rPr>
              <a:t>What It Might Look Like</a:t>
            </a:r>
          </a:p>
        </p:txBody>
      </p:sp>
      <p:sp>
        <p:nvSpPr>
          <p:cNvPr id="115715" name="Content Placeholder 1"/>
          <p:cNvSpPr>
            <a:spLocks noGrp="1"/>
          </p:cNvSpPr>
          <p:nvPr>
            <p:ph idx="1"/>
          </p:nvPr>
        </p:nvSpPr>
        <p:spPr/>
        <p:txBody>
          <a:bodyPr/>
          <a:lstStyle/>
          <a:p>
            <a:endParaRPr lang="en-US" altLang="en-US"/>
          </a:p>
        </p:txBody>
      </p:sp>
      <p:sp>
        <p:nvSpPr>
          <p:cNvPr id="115716" name="Title 1"/>
          <p:cNvSpPr txBox="1">
            <a:spLocks/>
          </p:cNvSpPr>
          <p:nvPr/>
        </p:nvSpPr>
        <p:spPr bwMode="auto">
          <a:xfrm>
            <a:off x="123825" y="3019425"/>
            <a:ext cx="8610600" cy="18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b="1" i="1">
              <a:cs typeface="Arial" panose="020B0604020202020204" pitchFamily="34" charset="0"/>
            </a:endParaRPr>
          </a:p>
        </p:txBody>
      </p:sp>
      <p:sp>
        <p:nvSpPr>
          <p:cNvPr id="2" name="Slide Number Placeholder 1"/>
          <p:cNvSpPr>
            <a:spLocks noGrp="1"/>
          </p:cNvSpPr>
          <p:nvPr>
            <p:ph type="sldNum" sz="quarter" idx="10"/>
          </p:nvPr>
        </p:nvSpPr>
        <p:spPr>
          <a:xfrm>
            <a:off x="8686800" y="-12700"/>
            <a:ext cx="457200" cy="365125"/>
          </a:xfrm>
        </p:spPr>
        <p:txBody>
          <a:bodyPr/>
          <a:lstStyle/>
          <a:p>
            <a:pPr>
              <a:defRPr/>
            </a:pPr>
            <a:fld id="{03D519C9-7D47-44BD-AE09-25DCB8EDDB43}" type="slidenum">
              <a:rPr lang="en-US" altLang="en-US" smtClean="0"/>
              <a:pPr>
                <a:defRPr/>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a:t>2.0 Interactions and Strategies</a:t>
            </a:r>
          </a:p>
        </p:txBody>
      </p:sp>
      <p:sp>
        <p:nvSpPr>
          <p:cNvPr id="117763" name="Content Placeholder 2"/>
          <p:cNvSpPr>
            <a:spLocks noGrp="1"/>
          </p:cNvSpPr>
          <p:nvPr>
            <p:ph idx="1"/>
          </p:nvPr>
        </p:nvSpPr>
        <p:spPr>
          <a:xfrm>
            <a:off x="457200" y="1727200"/>
            <a:ext cx="4210050" cy="4525963"/>
          </a:xfrm>
        </p:spPr>
        <p:txBody>
          <a:bodyPr/>
          <a:lstStyle/>
          <a:p>
            <a:pPr marL="0" indent="0">
              <a:buFont typeface="Arial" panose="020B0604020202020204" pitchFamily="34" charset="0"/>
              <a:buNone/>
            </a:pPr>
            <a:r>
              <a:rPr lang="en-US" altLang="en-US" sz="3200" b="1" dirty="0"/>
              <a:t>March and Talk</a:t>
            </a:r>
          </a:p>
          <a:p>
            <a:pPr marL="0" indent="0">
              <a:buFont typeface="Arial" panose="020B0604020202020204" pitchFamily="34" charset="0"/>
              <a:buNone/>
            </a:pPr>
            <a:r>
              <a:rPr lang="en-US" altLang="en-US" sz="3200" dirty="0"/>
              <a:t>While marching quickly in place, discuss with a partner how to incorporate the  interactions and strategies into your classroom.</a:t>
            </a:r>
          </a:p>
        </p:txBody>
      </p:sp>
      <p:pic>
        <p:nvPicPr>
          <p:cNvPr id="1177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1727200"/>
            <a:ext cx="3616325" cy="466090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52</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43"/>
          <p:cNvGraphicFramePr>
            <a:graphicFrameLocks/>
          </p:cNvGraphicFramePr>
          <p:nvPr/>
        </p:nvGraphicFramePr>
        <p:xfrm>
          <a:off x="936625" y="1417638"/>
          <a:ext cx="7270750" cy="4922835"/>
        </p:xfrm>
        <a:graphic>
          <a:graphicData uri="http://schemas.openxmlformats.org/drawingml/2006/table">
            <a:tbl>
              <a:tblPr/>
              <a:tblGrid>
                <a:gridCol w="2771412">
                  <a:extLst>
                    <a:ext uri="{9D8B030D-6E8A-4147-A177-3AD203B41FA5}">
                      <a16:colId xmlns:a16="http://schemas.microsoft.com/office/drawing/2014/main" val="20000"/>
                    </a:ext>
                  </a:extLst>
                </a:gridCol>
                <a:gridCol w="4499338">
                  <a:extLst>
                    <a:ext uri="{9D8B030D-6E8A-4147-A177-3AD203B41FA5}">
                      <a16:colId xmlns:a16="http://schemas.microsoft.com/office/drawing/2014/main" val="20001"/>
                    </a:ext>
                  </a:extLst>
                </a:gridCol>
              </a:tblGrid>
              <a:tr h="4238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pitchFamily="18" charset="0"/>
                          <a:cs typeface="Arial" charset="0"/>
                        </a:rPr>
                        <a:t>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err="1">
                          <a:ln>
                            <a:noFill/>
                          </a:ln>
                          <a:solidFill>
                            <a:schemeClr val="tx1"/>
                          </a:solidFill>
                          <a:effectLst/>
                          <a:latin typeface="Arial" charset="0"/>
                          <a:ea typeface="Times New Roman" pitchFamily="18" charset="0"/>
                          <a:cs typeface="Arial" charset="0"/>
                        </a:rPr>
                        <a:t>Substrands</a:t>
                      </a:r>
                      <a:endParaRPr kumimoji="0" lang="en-US" sz="2000" b="0" i="0" u="none" strike="noStrike" cap="none" normalizeH="0" baseline="0">
                        <a:ln>
                          <a:noFill/>
                        </a:ln>
                        <a:solidFill>
                          <a:schemeClr val="tx1"/>
                        </a:solidFill>
                        <a:effectLst/>
                        <a:latin typeface="Arial"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42547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Fundamental Movement Skills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Balance</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New Roman" pitchFamily="18" charset="0"/>
                          <a:cs typeface="Arial" charset="0"/>
                        </a:rPr>
                        <a:t>2.0  Locomotor Skills</a:t>
                      </a:r>
                      <a:endParaRPr kumimoji="0" lang="en-US" sz="16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Manipulative Skills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890">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Perceptual-Motor Skills and Movement Concepts</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1.0  Body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47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2.0  Spatial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38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3.0  Directional Awareness</a:t>
                      </a:r>
                      <a:endParaRPr kumimoji="0" lang="en-US" sz="16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747">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Active Physical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rial" charset="0"/>
                          <a:ea typeface="Times New Roman" pitchFamily="18" charset="0"/>
                          <a:cs typeface="Arial" charset="0"/>
                        </a:rPr>
                        <a:t>Play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1.0  Active Participation</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26747">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2.0  Cardiovascular Endurance</a:t>
                      </a:r>
                      <a:endParaRPr kumimoji="0" lang="en-US" sz="2200" b="1"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09735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3.0  Muscular Strength,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       Muscular Endurance,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a:ln>
                            <a:noFill/>
                          </a:ln>
                          <a:solidFill>
                            <a:schemeClr val="tx1"/>
                          </a:solidFill>
                          <a:effectLst/>
                          <a:latin typeface="Arial" charset="0"/>
                          <a:ea typeface="Times New Roman" pitchFamily="18" charset="0"/>
                          <a:cs typeface="Arial" charset="0"/>
                        </a:rPr>
                        <a:t>       Flexibility</a:t>
                      </a:r>
                    </a:p>
                  </a:txBody>
                  <a:tcPr marL="91456" marR="91456"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bl>
          </a:graphicData>
        </a:graphic>
      </p:graphicFrame>
      <p:sp>
        <p:nvSpPr>
          <p:cNvPr id="5" name="Right Arrow 4"/>
          <p:cNvSpPr>
            <a:spLocks noChangeArrowheads="1"/>
          </p:cNvSpPr>
          <p:nvPr/>
        </p:nvSpPr>
        <p:spPr bwMode="auto">
          <a:xfrm>
            <a:off x="447675" y="4903788"/>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119842" name="Title 3"/>
          <p:cNvSpPr>
            <a:spLocks noGrp="1"/>
          </p:cNvSpPr>
          <p:nvPr>
            <p:ph type="title"/>
          </p:nvPr>
        </p:nvSpPr>
        <p:spPr/>
        <p:txBody>
          <a:bodyPr/>
          <a:lstStyle/>
          <a:p>
            <a:r>
              <a:rPr lang="en-US" altLang="en-US"/>
              <a:t>Active Physical Play</a:t>
            </a: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a:ea typeface="+mj-ea"/>
              </a:rPr>
              <a:t>Substrand</a:t>
            </a:r>
            <a:r>
              <a:rPr lang="en-US" dirty="0">
                <a:ea typeface="+mj-ea"/>
              </a:rPr>
              <a:t> 3.0 Muscular Strength, Muscular Endurance, and Flexibility</a:t>
            </a:r>
            <a:endParaRPr lang="en-US" sz="3100" dirty="0">
              <a:ea typeface="+mj-ea"/>
            </a:endParaRPr>
          </a:p>
        </p:txBody>
      </p:sp>
      <p:pic>
        <p:nvPicPr>
          <p:cNvPr id="121860"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018" t="13503" r="10896" b="5769"/>
          <a:stretch>
            <a:fillRect/>
          </a:stretch>
        </p:blipFill>
        <p:spPr>
          <a:xfrm>
            <a:off x="1012825" y="1600200"/>
            <a:ext cx="7118350" cy="4525963"/>
          </a:xfrm>
          <a:noFill/>
        </p:spPr>
      </p:pic>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2"/>
          <p:cNvSpPr>
            <a:spLocks noGrp="1"/>
          </p:cNvSpPr>
          <p:nvPr>
            <p:ph type="title"/>
          </p:nvPr>
        </p:nvSpPr>
        <p:spPr>
          <a:xfrm>
            <a:off x="457200" y="365124"/>
            <a:ext cx="8229600" cy="1052513"/>
          </a:xfrm>
        </p:spPr>
        <p:txBody>
          <a:bodyPr/>
          <a:lstStyle/>
          <a:p>
            <a:r>
              <a:rPr lang="en-US" altLang="en-US" dirty="0">
                <a:ea typeface="ＭＳ Ｐゴシック" panose="020B0600070205080204" pitchFamily="34" charset="-128"/>
              </a:rPr>
              <a:t>Video Example: </a:t>
            </a:r>
            <a:br>
              <a:rPr lang="en-US" altLang="en-US" dirty="0">
                <a:ea typeface="ＭＳ Ｐゴシック" panose="020B0600070205080204" pitchFamily="34" charset="-128"/>
              </a:rPr>
            </a:br>
            <a:r>
              <a:rPr lang="en-US" altLang="en-US" dirty="0">
                <a:ea typeface="ＭＳ Ｐゴシック" panose="020B0600070205080204" pitchFamily="34" charset="-128"/>
              </a:rPr>
              <a:t>What It Might Look Like</a:t>
            </a:r>
            <a:endParaRPr lang="en-US" altLang="en-US" dirty="0">
              <a:cs typeface="Arial" panose="020B0604020202020204" pitchFamily="34" charset="0"/>
            </a:endParaRPr>
          </a:p>
        </p:txBody>
      </p:sp>
      <p:sp>
        <p:nvSpPr>
          <p:cNvPr id="123907" name="Content Placeholder 1"/>
          <p:cNvSpPr>
            <a:spLocks noGrp="1"/>
          </p:cNvSpPr>
          <p:nvPr>
            <p:ph idx="1"/>
          </p:nvPr>
        </p:nvSpPr>
        <p:spPr/>
        <p:txBody>
          <a:bodyPr/>
          <a:lstStyle/>
          <a:p>
            <a:endParaRPr lang="en-US" altLang="en-US"/>
          </a:p>
        </p:txBody>
      </p:sp>
      <p:sp>
        <p:nvSpPr>
          <p:cNvPr id="123908" name="Title 1"/>
          <p:cNvSpPr txBox="1">
            <a:spLocks/>
          </p:cNvSpPr>
          <p:nvPr/>
        </p:nvSpPr>
        <p:spPr bwMode="auto">
          <a:xfrm>
            <a:off x="123825" y="2651125"/>
            <a:ext cx="8610600" cy="18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 typeface="Arial" panose="020B0604020202020204" pitchFamily="34" charset="0"/>
              <a:buNone/>
            </a:pPr>
            <a:endParaRPr lang="en-US" altLang="en-US" sz="3200" b="1" i="1">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55</a:t>
            </a:fld>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520190"/>
            <a:ext cx="8229600" cy="1980248"/>
          </a:xfrm>
          <a:solidFill>
            <a:srgbClr val="FFF1E7"/>
          </a:solidFill>
          <a:ln>
            <a:noFill/>
          </a:ln>
        </p:spPr>
        <p:txBody>
          <a:bodyPr/>
          <a:lstStyle/>
          <a:p>
            <a:pPr marL="463550" lvl="2" indent="-346075" fontAlgn="auto">
              <a:spcBef>
                <a:spcPts val="672"/>
              </a:spcBef>
              <a:spcAft>
                <a:spcPts val="0"/>
              </a:spcAft>
              <a:defRPr/>
            </a:pPr>
            <a:r>
              <a:rPr lang="en-US" sz="2800" dirty="0">
                <a:ea typeface="ＭＳ Ｐゴシック" pitchFamily="34" charset="-128"/>
              </a:rPr>
              <a:t>Muscular strength</a:t>
            </a:r>
          </a:p>
          <a:p>
            <a:pPr marL="463550" lvl="2" indent="-346075" fontAlgn="auto">
              <a:spcBef>
                <a:spcPts val="672"/>
              </a:spcBef>
              <a:spcAft>
                <a:spcPts val="0"/>
              </a:spcAft>
              <a:defRPr/>
            </a:pPr>
            <a:r>
              <a:rPr lang="en-US" sz="2800" dirty="0">
                <a:ea typeface="ＭＳ Ｐゴシック" pitchFamily="34" charset="-128"/>
              </a:rPr>
              <a:t>Muscular endurance</a:t>
            </a:r>
          </a:p>
          <a:p>
            <a:pPr marL="463550" lvl="2" indent="-346075" fontAlgn="auto">
              <a:spcBef>
                <a:spcPts val="672"/>
              </a:spcBef>
              <a:spcAft>
                <a:spcPts val="0"/>
              </a:spcAft>
              <a:defRPr/>
            </a:pPr>
            <a:r>
              <a:rPr lang="en-US" sz="2800" dirty="0">
                <a:ea typeface="ＭＳ Ｐゴシック" pitchFamily="34" charset="-128"/>
              </a:rPr>
              <a:t>Flexibility</a:t>
            </a:r>
          </a:p>
          <a:p>
            <a:endParaRPr lang="en-US" dirty="0"/>
          </a:p>
        </p:txBody>
      </p:sp>
      <p:sp>
        <p:nvSpPr>
          <p:cNvPr id="5" name="Title 4"/>
          <p:cNvSpPr>
            <a:spLocks noGrp="1"/>
          </p:cNvSpPr>
          <p:nvPr>
            <p:ph type="title"/>
          </p:nvPr>
        </p:nvSpPr>
        <p:spPr/>
        <p:txBody>
          <a:bodyPr/>
          <a:lstStyle/>
          <a:p>
            <a:r>
              <a:rPr lang="en-US" altLang="en-US" dirty="0"/>
              <a:t>The Many Benefits of Yoga</a:t>
            </a:r>
            <a:endParaRPr lang="en-US" dirty="0"/>
          </a:p>
        </p:txBody>
      </p:sp>
      <p:sp>
        <p:nvSpPr>
          <p:cNvPr id="7" name="Content Placeholder 6"/>
          <p:cNvSpPr>
            <a:spLocks noGrp="1"/>
          </p:cNvSpPr>
          <p:nvPr>
            <p:ph sz="half" idx="2"/>
          </p:nvPr>
        </p:nvSpPr>
        <p:spPr>
          <a:xfrm>
            <a:off x="4648200" y="1520191"/>
            <a:ext cx="4038600" cy="1980248"/>
          </a:xfrm>
          <a:solidFill>
            <a:srgbClr val="FFF1E7"/>
          </a:solidFill>
          <a:ln>
            <a:noFill/>
          </a:ln>
        </p:spPr>
        <p:txBody>
          <a:bodyPr/>
          <a:lstStyle/>
          <a:p>
            <a:r>
              <a:rPr lang="en-US" dirty="0"/>
              <a:t>Balance</a:t>
            </a:r>
          </a:p>
          <a:p>
            <a:r>
              <a:rPr lang="en-US" dirty="0"/>
              <a:t>Coordination</a:t>
            </a:r>
          </a:p>
          <a:p>
            <a:r>
              <a:rPr lang="en-US" dirty="0"/>
              <a:t>Spatial and body awareness</a:t>
            </a:r>
          </a:p>
          <a:p>
            <a:endParaRPr lang="en-US" dirty="0"/>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56</a:t>
            </a:fld>
            <a:endParaRPr lang="en-US" altLang="en-US"/>
          </a:p>
        </p:txBody>
      </p:sp>
      <p:sp>
        <p:nvSpPr>
          <p:cNvPr id="8" name="Rectangle 7"/>
          <p:cNvSpPr/>
          <p:nvPr/>
        </p:nvSpPr>
        <p:spPr>
          <a:xfrm>
            <a:off x="457200" y="1520190"/>
            <a:ext cx="8229600" cy="198024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416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Shape of Yoga</a:t>
            </a:r>
            <a:endParaRPr lang="en-US" altLang="en-US" sz="1800" dirty="0"/>
          </a:p>
        </p:txBody>
      </p:sp>
      <p:sp>
        <p:nvSpPr>
          <p:cNvPr id="128003" name="Content Placeholder 9"/>
          <p:cNvSpPr>
            <a:spLocks noGrp="1"/>
          </p:cNvSpPr>
          <p:nvPr>
            <p:ph sz="half" idx="1"/>
          </p:nvPr>
        </p:nvSpPr>
        <p:spPr>
          <a:xfrm>
            <a:off x="2579688" y="1412875"/>
            <a:ext cx="4038600" cy="577850"/>
          </a:xfrm>
        </p:spPr>
        <p:txBody>
          <a:bodyPr/>
          <a:lstStyle/>
          <a:p>
            <a:pPr marL="342900" lvl="4" indent="-342900" algn="ctr">
              <a:buFont typeface="Arial" panose="020B0604020202020204" pitchFamily="34" charset="0"/>
              <a:buNone/>
            </a:pPr>
            <a:r>
              <a:rPr lang="en-US" altLang="en-US" sz="3200" b="1" dirty="0"/>
              <a:t>“Apple Tree” </a:t>
            </a:r>
          </a:p>
          <a:p>
            <a:pPr algn="ctr">
              <a:buFont typeface="Arial" panose="020B0604020202020204" pitchFamily="34" charset="0"/>
              <a:buNone/>
            </a:pPr>
            <a:endParaRPr lang="en-US" altLang="en-US" sz="2000" dirty="0"/>
          </a:p>
        </p:txBody>
      </p:sp>
      <p:sp>
        <p:nvSpPr>
          <p:cNvPr id="128004" name="Rectangle 4"/>
          <p:cNvSpPr>
            <a:spLocks noGrp="1" noChangeArrowheads="1"/>
          </p:cNvSpPr>
          <p:nvPr>
            <p:ph sz="half" idx="2"/>
          </p:nvPr>
        </p:nvSpPr>
        <p:spPr>
          <a:xfrm>
            <a:off x="2024476" y="5426421"/>
            <a:ext cx="4402827" cy="1004888"/>
          </a:xfrm>
        </p:spPr>
        <p:txBody>
          <a:bodyPr/>
          <a:lstStyle/>
          <a:p>
            <a:pPr marL="0" lvl="1" indent="0">
              <a:buFont typeface="Arial" panose="020B0604020202020204" pitchFamily="34" charset="0"/>
              <a:buNone/>
            </a:pPr>
            <a:r>
              <a:rPr lang="en-US" altLang="en-US" sz="2800" dirty="0"/>
              <a:t>Children with special needs can participate too: </a:t>
            </a:r>
          </a:p>
        </p:txBody>
      </p:sp>
      <p:sp>
        <p:nvSpPr>
          <p:cNvPr id="128005" name="Slide Number Placeholder 6"/>
          <p:cNvSpPr txBox="1">
            <a:spLocks noGrp="1"/>
          </p:cNvSpPr>
          <p:nvPr/>
        </p:nvSpPr>
        <p:spPr bwMode="auto">
          <a:xfrm>
            <a:off x="1447800" y="4783138"/>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A</a:t>
            </a:r>
          </a:p>
        </p:txBody>
      </p:sp>
      <p:sp>
        <p:nvSpPr>
          <p:cNvPr id="128006" name="Slide Number Placeholder 6"/>
          <p:cNvSpPr txBox="1">
            <a:spLocks noGrp="1"/>
          </p:cNvSpPr>
          <p:nvPr/>
        </p:nvSpPr>
        <p:spPr bwMode="auto">
          <a:xfrm>
            <a:off x="4370388" y="4783138"/>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B</a:t>
            </a:r>
          </a:p>
        </p:txBody>
      </p:sp>
      <p:sp>
        <p:nvSpPr>
          <p:cNvPr id="128007" name="Slide Number Placeholder 6"/>
          <p:cNvSpPr txBox="1">
            <a:spLocks noGrp="1"/>
          </p:cNvSpPr>
          <p:nvPr/>
        </p:nvSpPr>
        <p:spPr bwMode="auto">
          <a:xfrm>
            <a:off x="7239000" y="4740275"/>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C</a:t>
            </a:r>
          </a:p>
        </p:txBody>
      </p:sp>
      <p:pic>
        <p:nvPicPr>
          <p:cNvPr id="1280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306638"/>
            <a:ext cx="2505075" cy="2225675"/>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pic>
        <p:nvPicPr>
          <p:cNvPr id="1280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88" y="2124075"/>
            <a:ext cx="3114675" cy="2590800"/>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pic>
        <p:nvPicPr>
          <p:cNvPr id="1280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2306638"/>
            <a:ext cx="2551112" cy="2225675"/>
          </a:xfrm>
          <a:prstGeom prst="rect">
            <a:avLst/>
          </a:prstGeom>
          <a:noFill/>
          <a:ln>
            <a:solidFill>
              <a:schemeClr val="tx1"/>
            </a:solidFill>
          </a:ln>
          <a:extLst>
            <a:ext uri="{909E8E84-426E-40dd-AFC4-6F175D3DCCD1}">
              <a14:hiddenFill xmlns:a14="http://schemas.microsoft.com/office/drawing/2010/main" xmlns="">
                <a:solidFill>
                  <a:schemeClr val="accent1"/>
                </a:solidFill>
              </a14:hiddenFill>
            </a:ext>
          </a:extLst>
        </p:spPr>
      </p:pic>
      <p:pic>
        <p:nvPicPr>
          <p:cNvPr id="128012" name="Picture 2" descr="https://encrypted-tbn1.google.com/images?q=tbn:ANd9GcSPBiVFYSAr1POSYJxhDs47C2pbxOLf_RmZDuuRX1rdpIQKhOy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044" y="5377518"/>
            <a:ext cx="1281112" cy="1325562"/>
          </a:xfrm>
          <a:prstGeom prst="rect">
            <a:avLst/>
          </a:prstGeom>
          <a:noFill/>
          <a:ln w="9525">
            <a:solidFill>
              <a:srgbClr val="00305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57</a:t>
            </a:fld>
            <a:endParaRPr lang="en-US" altLang="en-US"/>
          </a:p>
        </p:txBody>
      </p:sp>
      <p:sp>
        <p:nvSpPr>
          <p:cNvPr id="3" name="Arrow: Right 2"/>
          <p:cNvSpPr/>
          <p:nvPr/>
        </p:nvSpPr>
        <p:spPr>
          <a:xfrm>
            <a:off x="5632174" y="5421314"/>
            <a:ext cx="986114" cy="507552"/>
          </a:xfrm>
          <a:prstGeom prst="rightArrow">
            <a:avLst/>
          </a:prstGeom>
          <a:gradFill>
            <a:gsLst>
              <a:gs pos="0">
                <a:srgbClr val="FFF1E7"/>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dirty="0"/>
              <a:t>Shape of Yoga</a:t>
            </a:r>
            <a:endParaRPr lang="en-US" altLang="en-US" sz="1800" dirty="0"/>
          </a:p>
        </p:txBody>
      </p:sp>
      <p:sp>
        <p:nvSpPr>
          <p:cNvPr id="130051" name="Content Placeholder 9"/>
          <p:cNvSpPr>
            <a:spLocks noGrp="1"/>
          </p:cNvSpPr>
          <p:nvPr>
            <p:ph sz="half" idx="1"/>
          </p:nvPr>
        </p:nvSpPr>
        <p:spPr>
          <a:xfrm>
            <a:off x="803275" y="1692275"/>
            <a:ext cx="7883525" cy="679449"/>
          </a:xfrm>
        </p:spPr>
        <p:txBody>
          <a:bodyPr/>
          <a:lstStyle/>
          <a:p>
            <a:pPr marL="342900" lvl="4" indent="-342900" algn="ctr">
              <a:buFont typeface="Arial" panose="020B0604020202020204" pitchFamily="34" charset="0"/>
              <a:buNone/>
            </a:pPr>
            <a:r>
              <a:rPr lang="en-US" altLang="en-US" sz="3200" b="1" dirty="0"/>
              <a:t>“Folding Quesadilla” </a:t>
            </a:r>
          </a:p>
          <a:p>
            <a:pPr algn="ctr">
              <a:buFont typeface="Arial" panose="020B0604020202020204" pitchFamily="34" charset="0"/>
              <a:buNone/>
            </a:pPr>
            <a:endParaRPr lang="en-US" altLang="en-US" sz="2000" dirty="0"/>
          </a:p>
        </p:txBody>
      </p:sp>
      <p:sp>
        <p:nvSpPr>
          <p:cNvPr id="130052" name="Rectangle 4"/>
          <p:cNvSpPr>
            <a:spLocks noGrp="1" noChangeArrowheads="1"/>
          </p:cNvSpPr>
          <p:nvPr>
            <p:ph sz="half" idx="2"/>
          </p:nvPr>
        </p:nvSpPr>
        <p:spPr>
          <a:xfrm>
            <a:off x="803275" y="5232884"/>
            <a:ext cx="7691367" cy="1152525"/>
          </a:xfrm>
        </p:spPr>
        <p:txBody>
          <a:bodyPr/>
          <a:lstStyle/>
          <a:p>
            <a:pPr marL="0" lvl="1" indent="0" algn="ctr">
              <a:buFont typeface="Arial" panose="020B0604020202020204" pitchFamily="34" charset="0"/>
              <a:buNone/>
            </a:pPr>
            <a:r>
              <a:rPr lang="en-US" altLang="en-US" sz="2800" dirty="0"/>
              <a:t>Think of a child with a mobility disability;      how might this individual participate?</a:t>
            </a:r>
          </a:p>
        </p:txBody>
      </p:sp>
      <p:pic>
        <p:nvPicPr>
          <p:cNvPr id="1300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2371725"/>
            <a:ext cx="2339975" cy="20653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00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675" y="2371725"/>
            <a:ext cx="2460625" cy="20653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00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738" y="2371725"/>
            <a:ext cx="2370137" cy="206533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30056" name="Slide Number Placeholder 6"/>
          <p:cNvSpPr txBox="1">
            <a:spLocks noGrp="1"/>
          </p:cNvSpPr>
          <p:nvPr/>
        </p:nvSpPr>
        <p:spPr bwMode="auto">
          <a:xfrm>
            <a:off x="1752600" y="4467225"/>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A</a:t>
            </a:r>
          </a:p>
        </p:txBody>
      </p:sp>
      <p:sp>
        <p:nvSpPr>
          <p:cNvPr id="130057" name="Slide Number Placeholder 6"/>
          <p:cNvSpPr txBox="1">
            <a:spLocks noGrp="1"/>
          </p:cNvSpPr>
          <p:nvPr/>
        </p:nvSpPr>
        <p:spPr bwMode="auto">
          <a:xfrm>
            <a:off x="4370388" y="4505325"/>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B</a:t>
            </a:r>
          </a:p>
        </p:txBody>
      </p:sp>
      <p:sp>
        <p:nvSpPr>
          <p:cNvPr id="130058" name="Slide Number Placeholder 6"/>
          <p:cNvSpPr txBox="1">
            <a:spLocks noGrp="1"/>
          </p:cNvSpPr>
          <p:nvPr/>
        </p:nvSpPr>
        <p:spPr bwMode="auto">
          <a:xfrm>
            <a:off x="7070725" y="4456113"/>
            <a:ext cx="457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3050"/>
                </a:solidFill>
                <a:cs typeface="Arial" panose="020B0604020202020204" pitchFamily="34" charset="0"/>
              </a:rPr>
              <a:t>C</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a:t>3.0 Interactions and Strategies</a:t>
            </a:r>
          </a:p>
        </p:txBody>
      </p:sp>
      <p:sp>
        <p:nvSpPr>
          <p:cNvPr id="132099" name="Content Placeholder 2"/>
          <p:cNvSpPr>
            <a:spLocks noGrp="1"/>
          </p:cNvSpPr>
          <p:nvPr>
            <p:ph sz="half" idx="1"/>
          </p:nvPr>
        </p:nvSpPr>
        <p:spPr>
          <a:xfrm>
            <a:off x="457200" y="1600200"/>
            <a:ext cx="4305300" cy="4525963"/>
          </a:xfrm>
        </p:spPr>
        <p:txBody>
          <a:bodyPr/>
          <a:lstStyle/>
          <a:p>
            <a:pPr marL="0" indent="0">
              <a:buFont typeface="Arial" panose="020B0604020202020204" pitchFamily="34" charset="0"/>
              <a:buNone/>
            </a:pPr>
            <a:r>
              <a:rPr lang="en-US" altLang="en-US" sz="3200" b="1" dirty="0"/>
              <a:t>Sit and Stretch:</a:t>
            </a:r>
          </a:p>
          <a:p>
            <a:pPr marL="0" indent="0">
              <a:buFont typeface="Arial" panose="020B0604020202020204" pitchFamily="34" charset="0"/>
              <a:buNone/>
            </a:pPr>
            <a:r>
              <a:rPr lang="en-US" altLang="en-US" sz="3200" dirty="0"/>
              <a:t>While sitting and stretching in your chair, discuss with a partner how  to incorporate the interactions and strategies into your classroom.</a:t>
            </a:r>
          </a:p>
        </p:txBody>
      </p:sp>
      <p:pic>
        <p:nvPicPr>
          <p:cNvPr id="132100" name="Picture 2" descr="https://encrypted-tbn1.google.com/images?q=tbn:ANd9GcSPBiVFYSAr1POSYJxhDs47C2pbxOLf_RmZDuuRX1rdpIQKhOy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1417638"/>
            <a:ext cx="1058862" cy="1096962"/>
          </a:xfrm>
          <a:prstGeom prst="rect">
            <a:avLst/>
          </a:prstGeom>
          <a:noFill/>
          <a:ln w="9525">
            <a:solidFill>
              <a:srgbClr val="003050"/>
            </a:solidFill>
            <a:miter lim="800000"/>
            <a:headEnd/>
            <a:tailEnd/>
          </a:ln>
          <a:extLst>
            <a:ext uri="{909E8E84-426E-40dd-AFC4-6F175D3DCCD1}">
              <a14:hiddenFill xmlns:a14="http://schemas.microsoft.com/office/drawing/2010/main" xmlns="">
                <a:solidFill>
                  <a:srgbClr val="FFFFFF"/>
                </a:solidFill>
              </a14:hiddenFill>
            </a:ext>
          </a:extLst>
        </p:spPr>
      </p:pic>
      <p:pic>
        <p:nvPicPr>
          <p:cNvPr id="132102"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7950" y="1692275"/>
            <a:ext cx="3498850" cy="4525963"/>
          </a:xfrm>
          <a:noFill/>
          <a:ln>
            <a:solidFill>
              <a:schemeClr val="tx1"/>
            </a:solidFill>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a:xfrm>
            <a:off x="8686800" y="0"/>
            <a:ext cx="457200" cy="365125"/>
          </a:xfrm>
        </p:spPr>
        <p:txBody>
          <a:bodyPr/>
          <a:lstStyle/>
          <a:p>
            <a:pPr>
              <a:defRPr/>
            </a:pPr>
            <a:fld id="{F46A5A40-63EC-476F-A0E9-9E03980C44D0}" type="slidenum">
              <a:rPr lang="en-US" altLang="en-US" smtClean="0"/>
              <a:pPr>
                <a:defRPr/>
              </a:pPr>
              <a:t>59</a:t>
            </a:fld>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r>
              <a:rPr lang="en-US" altLang="en-US" dirty="0"/>
              <a:t>Preschool Learning Foundations</a:t>
            </a:r>
          </a:p>
        </p:txBody>
      </p:sp>
      <p:sp>
        <p:nvSpPr>
          <p:cNvPr id="5" name="Content Placeholder 4"/>
          <p:cNvSpPr>
            <a:spLocks noGrp="1"/>
          </p:cNvSpPr>
          <p:nvPr>
            <p:ph sz="half" idx="1"/>
          </p:nvPr>
        </p:nvSpPr>
        <p:spPr>
          <a:xfrm>
            <a:off x="566738" y="1417638"/>
            <a:ext cx="3929062" cy="4708525"/>
          </a:xfrm>
        </p:spPr>
        <p:txBody>
          <a:bodyPr/>
          <a:lstStyle/>
          <a:p>
            <a:pPr marL="0" indent="0">
              <a:buFont typeface="Arial" panose="020B0604020202020204" pitchFamily="34" charset="0"/>
              <a:buNone/>
              <a:defRPr/>
            </a:pPr>
            <a:r>
              <a:rPr lang="en-US" altLang="en-US" dirty="0">
                <a:ea typeface="ＭＳ Ｐゴシック" panose="020B0600070205080204" pitchFamily="34" charset="-128"/>
                <a:cs typeface="Arial" panose="020B0604020202020204" pitchFamily="34" charset="0"/>
              </a:rPr>
              <a:t>The purpose of the Preschool Learning Foundations is to promote a common understanding of young children’</a:t>
            </a:r>
            <a:r>
              <a:rPr lang="en-US" altLang="ja-JP" dirty="0">
                <a:ea typeface="ＭＳ Ｐゴシック" panose="020B0600070205080204" pitchFamily="34" charset="-128"/>
                <a:cs typeface="Arial" panose="020B0604020202020204" pitchFamily="34" charset="0"/>
              </a:rPr>
              <a:t>s learning and to guide instructional practice. </a:t>
            </a:r>
            <a:br>
              <a:rPr lang="en-US" altLang="ja-JP" dirty="0">
                <a:effectLst>
                  <a:outerShdw blurRad="38100" dist="38100" dir="2700000" algn="tl">
                    <a:srgbClr val="FFFFFF"/>
                  </a:outerShdw>
                </a:effectLst>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sp>
        <p:nvSpPr>
          <p:cNvPr id="2" name="Slide Number Placeholder 1"/>
          <p:cNvSpPr>
            <a:spLocks noGrp="1"/>
          </p:cNvSpPr>
          <p:nvPr>
            <p:ph type="sldNum" sz="quarter" idx="10"/>
          </p:nvPr>
        </p:nvSpPr>
        <p:spPr/>
        <p:txBody>
          <a:bodyPr/>
          <a:lstStyle/>
          <a:p>
            <a:pPr defTabSz="914400" eaLnBrk="1" fontAlgn="auto" hangingPunct="1">
              <a:spcBef>
                <a:spcPts val="0"/>
              </a:spcBef>
              <a:spcAft>
                <a:spcPts val="0"/>
              </a:spcAft>
              <a:defRPr/>
            </a:pPr>
            <a:fld id="{7038B588-67BE-4B85-91C0-F83BB8C6A07C}" type="slidenum">
              <a:rPr lang="en-US" altLang="en-US" kern="0" smtClean="0">
                <a:solidFill>
                  <a:sysClr val="windowText" lastClr="000000"/>
                </a:solidFill>
              </a:rPr>
              <a:pPr defTabSz="914400" eaLnBrk="1" fontAlgn="auto" hangingPunct="1">
                <a:spcBef>
                  <a:spcPts val="0"/>
                </a:spcBef>
                <a:spcAft>
                  <a:spcPts val="0"/>
                </a:spcAft>
                <a:defRPr/>
              </a:pPr>
              <a:t>6</a:t>
            </a:fld>
            <a:endParaRPr lang="en-US" altLang="en-US" kern="0" dirty="0">
              <a:solidFill>
                <a:sysClr val="windowText" lastClr="000000"/>
              </a:solidFill>
            </a:endParaRPr>
          </a:p>
        </p:txBody>
      </p:sp>
      <p:pic>
        <p:nvPicPr>
          <p:cNvPr id="23557" name="Picture 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8075" y="1600200"/>
            <a:ext cx="3498850" cy="4525963"/>
          </a:xfrm>
          <a:noFill/>
          <a:ln>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899560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457200" y="0"/>
            <a:ext cx="8229600" cy="1417638"/>
          </a:xfrm>
        </p:spPr>
        <p:txBody>
          <a:bodyPr/>
          <a:lstStyle/>
          <a:p>
            <a:r>
              <a:rPr lang="en-US" altLang="en-US" dirty="0">
                <a:cs typeface="Arial" panose="020B0604020202020204" pitchFamily="34" charset="0"/>
              </a:rPr>
              <a:t>Environmental Factors That </a:t>
            </a:r>
            <a:br>
              <a:rPr lang="en-US" altLang="en-US" dirty="0">
                <a:cs typeface="Arial" panose="020B0604020202020204" pitchFamily="34" charset="0"/>
              </a:rPr>
            </a:br>
            <a:r>
              <a:rPr lang="en-US" altLang="en-US" dirty="0">
                <a:cs typeface="Arial" panose="020B0604020202020204" pitchFamily="34" charset="0"/>
              </a:rPr>
              <a:t>Influence Physical Development</a:t>
            </a:r>
          </a:p>
        </p:txBody>
      </p:sp>
      <p:sp>
        <p:nvSpPr>
          <p:cNvPr id="134147" name="Content Placeholder 2"/>
          <p:cNvSpPr>
            <a:spLocks noGrp="1"/>
          </p:cNvSpPr>
          <p:nvPr>
            <p:ph idx="1"/>
          </p:nvPr>
        </p:nvSpPr>
        <p:spPr>
          <a:xfrm>
            <a:off x="627528" y="1417638"/>
            <a:ext cx="8337177" cy="5440361"/>
          </a:xfrm>
        </p:spPr>
        <p:txBody>
          <a:bodyPr/>
          <a:lstStyle/>
          <a:p>
            <a:pPr marL="347472" indent="-347472">
              <a:spcBef>
                <a:spcPts val="672"/>
              </a:spcBef>
              <a:buFontTx/>
              <a:buAutoNum type="arabicPeriod"/>
            </a:pPr>
            <a:r>
              <a:rPr lang="en-US" altLang="en-US" sz="2500" dirty="0">
                <a:cs typeface="Arial" panose="020B0604020202020204" pitchFamily="34" charset="0"/>
              </a:rPr>
              <a:t>Teachers promote optimal physical development when they provide children with positive encouragement and quality instruction (both indirect and direct).</a:t>
            </a:r>
          </a:p>
          <a:p>
            <a:pPr marL="347472" indent="-347472">
              <a:spcBef>
                <a:spcPts val="672"/>
              </a:spcBef>
              <a:buFontTx/>
              <a:buAutoNum type="arabicPeriod"/>
            </a:pPr>
            <a:r>
              <a:rPr lang="en-US" altLang="en-US" sz="2500" dirty="0">
                <a:cs typeface="Arial" panose="020B0604020202020204" pitchFamily="34" charset="0"/>
              </a:rPr>
              <a:t>The immediate physical environment is a powerful influence on children’</a:t>
            </a:r>
            <a:r>
              <a:rPr lang="en-US" altLang="ja-JP" sz="2500" dirty="0">
                <a:cs typeface="Arial" panose="020B0604020202020204" pitchFamily="34" charset="0"/>
              </a:rPr>
              <a:t>s physical development.</a:t>
            </a:r>
          </a:p>
          <a:p>
            <a:pPr marL="347472" indent="-347472">
              <a:spcBef>
                <a:spcPts val="672"/>
              </a:spcBef>
              <a:buFontTx/>
              <a:buAutoNum type="arabicPeriod"/>
            </a:pPr>
            <a:r>
              <a:rPr lang="en-US" altLang="en-US" sz="2500" dirty="0">
                <a:cs typeface="Arial" panose="020B0604020202020204" pitchFamily="34" charset="0"/>
              </a:rPr>
              <a:t>Indoor and outdoor play environments should include a variety of appropriately sized equipment that promotes both gross and fine motor development.</a:t>
            </a:r>
          </a:p>
          <a:p>
            <a:pPr marL="347472" indent="-347472">
              <a:spcBef>
                <a:spcPts val="672"/>
              </a:spcBef>
              <a:buFont typeface="Arial" panose="020B0604020202020204" pitchFamily="34" charset="0"/>
              <a:buAutoNum type="arabicPeriod" startAt="4"/>
            </a:pPr>
            <a:r>
              <a:rPr lang="en-US" altLang="en-US" sz="2500" dirty="0">
                <a:cs typeface="Arial" panose="020B0604020202020204" pitchFamily="34" charset="0"/>
              </a:rPr>
              <a:t>Learning is most meaningful when the environment/materials reflect and accommodate children’</a:t>
            </a:r>
            <a:r>
              <a:rPr lang="en-US" altLang="ja-JP" sz="2500" dirty="0">
                <a:cs typeface="Arial" panose="020B0604020202020204" pitchFamily="34" charset="0"/>
              </a:rPr>
              <a:t>s individual interests, backgrounds, and present abilities.</a:t>
            </a:r>
          </a:p>
          <a:p>
            <a:pPr marL="347472" indent="-347472" algn="r">
              <a:spcBef>
                <a:spcPts val="672"/>
              </a:spcBef>
              <a:buNone/>
            </a:pPr>
            <a:r>
              <a:rPr lang="en-US" altLang="ja-JP" sz="1800" dirty="0">
                <a:cs typeface="Arial" panose="020B0604020202020204" pitchFamily="34" charset="0"/>
              </a:rPr>
              <a:t>Source: </a:t>
            </a:r>
            <a:r>
              <a:rPr lang="en-US" altLang="en-US" sz="1800" dirty="0"/>
              <a:t>PCF, Vol. 2, pp. 136–137. </a:t>
            </a:r>
            <a:endParaRPr lang="en-US" altLang="ja-JP" sz="1800" dirty="0">
              <a:cs typeface="Arial" panose="020B0604020202020204" pitchFamily="34" charset="0"/>
            </a:endParaRPr>
          </a:p>
          <a:p>
            <a:pPr marL="347472" indent="-347472">
              <a:spcBef>
                <a:spcPts val="672"/>
              </a:spcBef>
              <a:buFontTx/>
              <a:buAutoNum type="arabicPeriod"/>
            </a:pPr>
            <a:endParaRPr lang="en-US" altLang="ja-JP" sz="2400" dirty="0">
              <a:cs typeface="Arial" panose="020B0604020202020204" pitchFamily="34" charset="0"/>
            </a:endParaRPr>
          </a:p>
          <a:p>
            <a:pPr marL="347472" indent="-347472">
              <a:spcBef>
                <a:spcPts val="672"/>
              </a:spcBef>
              <a:buFontTx/>
              <a:buAutoNum type="arabicPeriod"/>
            </a:pPr>
            <a:endParaRPr lang="en-US" altLang="en-US" sz="2400" dirty="0">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0"/>
            <a:ext cx="8229600" cy="1417638"/>
          </a:xfrm>
        </p:spPr>
        <p:txBody>
          <a:bodyPr/>
          <a:lstStyle/>
          <a:p>
            <a:r>
              <a:rPr lang="en-US" altLang="en-US" dirty="0">
                <a:cs typeface="Arial" panose="020B0604020202020204" pitchFamily="34" charset="0"/>
              </a:rPr>
              <a:t>Environmental Factors That </a:t>
            </a:r>
            <a:br>
              <a:rPr lang="en-US" altLang="en-US" dirty="0">
                <a:cs typeface="Arial" panose="020B0604020202020204" pitchFamily="34" charset="0"/>
              </a:rPr>
            </a:br>
            <a:r>
              <a:rPr lang="en-US" altLang="en-US" dirty="0">
                <a:cs typeface="Arial" panose="020B0604020202020204" pitchFamily="34" charset="0"/>
              </a:rPr>
              <a:t>Influence Physical Development</a:t>
            </a:r>
          </a:p>
        </p:txBody>
      </p:sp>
      <p:sp>
        <p:nvSpPr>
          <p:cNvPr id="136195" name="Content Placeholder 2"/>
          <p:cNvSpPr>
            <a:spLocks noGrp="1"/>
          </p:cNvSpPr>
          <p:nvPr>
            <p:ph sz="half" idx="1"/>
          </p:nvPr>
        </p:nvSpPr>
        <p:spPr>
          <a:xfrm>
            <a:off x="391390" y="1600200"/>
            <a:ext cx="4835237" cy="4525963"/>
          </a:xfrm>
        </p:spPr>
        <p:txBody>
          <a:bodyPr/>
          <a:lstStyle/>
          <a:p>
            <a:pPr marL="457200" indent="-457200">
              <a:buFont typeface="+mj-lt"/>
              <a:buAutoNum type="arabicPeriod" startAt="5"/>
            </a:pPr>
            <a:r>
              <a:rPr lang="en-US" altLang="en-US" sz="2400" dirty="0">
                <a:cs typeface="Arial" panose="020B0604020202020204" pitchFamily="34" charset="0"/>
              </a:rPr>
              <a:t>Take time to build safety into both indoor and outdoor play.</a:t>
            </a:r>
          </a:p>
          <a:p>
            <a:pPr marL="457200" indent="-457200">
              <a:buFont typeface="+mj-lt"/>
              <a:buAutoNum type="arabicPeriod" startAt="5"/>
            </a:pPr>
            <a:r>
              <a:rPr lang="en-US" altLang="en-US" sz="2400" dirty="0">
                <a:cs typeface="Arial" panose="020B0604020202020204" pitchFamily="34" charset="0"/>
              </a:rPr>
              <a:t>Movement experiences should include exploration, discovery, and appreciation of the natural environment.</a:t>
            </a:r>
          </a:p>
          <a:p>
            <a:pPr marL="457200" indent="-457200">
              <a:buFont typeface="+mj-lt"/>
              <a:buAutoNum type="arabicPeriod" startAt="5"/>
            </a:pPr>
            <a:r>
              <a:rPr lang="en-US" altLang="en-US" sz="2400" dirty="0">
                <a:cs typeface="Arial" panose="020B0604020202020204" pitchFamily="34" charset="0"/>
              </a:rPr>
              <a:t>Thoughtfully designed, adult-guided movement experiences support children’</a:t>
            </a:r>
            <a:r>
              <a:rPr lang="en-US" altLang="ja-JP" sz="2400" dirty="0">
                <a:cs typeface="Arial" panose="020B0604020202020204" pitchFamily="34" charset="0"/>
              </a:rPr>
              <a:t>s physical development.</a:t>
            </a:r>
            <a:r>
              <a:rPr lang="en-US" altLang="en-US" sz="2400" dirty="0">
                <a:cs typeface="Arial" panose="020B0604020202020204" pitchFamily="34" charset="0"/>
              </a:rPr>
              <a:t> </a:t>
            </a:r>
          </a:p>
        </p:txBody>
      </p:sp>
      <p:pic>
        <p:nvPicPr>
          <p:cNvPr id="136196" name="Picture 6" descr="C:\Users\Patty\Desktop\WestEd TK\Flickr pics\teacher running to open area w k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474" y="3286539"/>
            <a:ext cx="3402265" cy="306943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37855" y="6171307"/>
            <a:ext cx="7377545" cy="369332"/>
          </a:xfrm>
          <a:prstGeom prst="rect">
            <a:avLst/>
          </a:prstGeom>
          <a:noFill/>
        </p:spPr>
        <p:txBody>
          <a:bodyPr wrap="square" rtlCol="0">
            <a:spAutoFit/>
          </a:bodyPr>
          <a:lstStyle/>
          <a:p>
            <a:pPr marL="0" indent="0">
              <a:buNone/>
            </a:pPr>
            <a:r>
              <a:rPr lang="en-US" altLang="ja-JP" dirty="0">
                <a:cs typeface="Arial" panose="020B0604020202020204" pitchFamily="34" charset="0"/>
              </a:rPr>
              <a:t>Source: </a:t>
            </a:r>
            <a:r>
              <a:rPr lang="en-US" altLang="en-US" dirty="0"/>
              <a:t>PCF, Vol. 2, pp. 136–137 </a:t>
            </a:r>
            <a:r>
              <a:rPr lang="en-US" altLang="en-US" dirty="0">
                <a:cs typeface="Arial" panose="020B0604020202020204" pitchFamily="34" charset="0"/>
              </a:rPr>
              <a:t>                   </a:t>
            </a:r>
          </a:p>
        </p:txBody>
      </p:sp>
      <p:pic>
        <p:nvPicPr>
          <p:cNvPr id="136198" name="Picture 2" descr="C:\Users\Patty\Desktop\WestEd TK\Flickr pics\mrs reid kids doing hopscotch by door.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6519005" y="1748631"/>
            <a:ext cx="2286000" cy="2114550"/>
          </a:xfrm>
          <a:noFill/>
          <a:ln>
            <a:solidFill>
              <a:schemeClr val="tx1"/>
            </a:solidFill>
          </a:ln>
        </p:spPr>
      </p:pic>
      <p:sp>
        <p:nvSpPr>
          <p:cNvPr id="3" name="Slide Number Placeholder 2"/>
          <p:cNvSpPr>
            <a:spLocks noGrp="1"/>
          </p:cNvSpPr>
          <p:nvPr>
            <p:ph type="sldNum" sz="quarter" idx="10"/>
          </p:nvPr>
        </p:nvSpPr>
        <p:spPr/>
        <p:txBody>
          <a:bodyPr/>
          <a:lstStyle/>
          <a:p>
            <a:pPr>
              <a:defRPr/>
            </a:pPr>
            <a:fld id="{F46A5A40-63EC-476F-A0E9-9E03980C44D0}" type="slidenum">
              <a:rPr lang="en-US" altLang="en-US" smtClean="0"/>
              <a:pPr>
                <a:defRPr/>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hidden="1"/>
          <p:cNvSpPr>
            <a:spLocks noGrp="1"/>
          </p:cNvSpPr>
          <p:nvPr>
            <p:ph type="title"/>
          </p:nvPr>
        </p:nvSpPr>
        <p:spPr/>
        <p:txBody>
          <a:bodyPr/>
          <a:lstStyle/>
          <a:p>
            <a:r>
              <a:rPr lang="en-US" altLang="en-US" dirty="0"/>
              <a:t>Make It Take It Time</a:t>
            </a:r>
          </a:p>
        </p:txBody>
      </p:sp>
      <p:sp>
        <p:nvSpPr>
          <p:cNvPr id="2" name="Text Placeholder 1"/>
          <p:cNvSpPr>
            <a:spLocks noGrp="1"/>
          </p:cNvSpPr>
          <p:nvPr>
            <p:ph type="body" sz="half" idx="1"/>
          </p:nvPr>
        </p:nvSpPr>
        <p:spPr>
          <a:xfrm>
            <a:off x="979448" y="1168401"/>
            <a:ext cx="4038600" cy="2195356"/>
          </a:xfrm>
        </p:spPr>
        <p:txBody>
          <a:bodyPr/>
          <a:lstStyle/>
          <a:p>
            <a:pPr marL="0" indent="0">
              <a:buFont typeface="Arial" panose="020B0604020202020204" pitchFamily="34" charset="0"/>
              <a:buNone/>
              <a:defRPr/>
            </a:pPr>
            <a:r>
              <a:rPr lang="en-US" altLang="en-US" dirty="0">
                <a:ea typeface="ＭＳ Ｐゴシック" pitchFamily="34" charset="-128"/>
              </a:rPr>
              <a:t>Homemade streamer materials: </a:t>
            </a:r>
          </a:p>
          <a:p>
            <a:pPr>
              <a:defRPr/>
            </a:pPr>
            <a:r>
              <a:rPr lang="en-US" altLang="en-US" dirty="0">
                <a:ea typeface="ＭＳ Ｐゴシック" pitchFamily="34" charset="-128"/>
              </a:rPr>
              <a:t>1 satin ribbon </a:t>
            </a:r>
          </a:p>
          <a:p>
            <a:pPr>
              <a:defRPr/>
            </a:pPr>
            <a:r>
              <a:rPr lang="en-US" altLang="en-US" dirty="0">
                <a:ea typeface="ＭＳ Ｐゴシック" pitchFamily="34" charset="-128"/>
              </a:rPr>
              <a:t>1 gripper stamp</a:t>
            </a:r>
          </a:p>
        </p:txBody>
      </p:sp>
      <p:sp>
        <p:nvSpPr>
          <p:cNvPr id="138245" name="Title 1"/>
          <p:cNvSpPr txBox="1">
            <a:spLocks/>
          </p:cNvSpPr>
          <p:nvPr/>
        </p:nvSpPr>
        <p:spPr bwMode="auto">
          <a:xfrm>
            <a:off x="0" y="127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dirty="0">
                <a:cs typeface="Arial" panose="020B0604020202020204" pitchFamily="34" charset="0"/>
              </a:rPr>
              <a:t>Make It Take It Time</a:t>
            </a:r>
          </a:p>
        </p:txBody>
      </p:sp>
      <p:pic>
        <p:nvPicPr>
          <p:cNvPr id="138247" name="Picture 4" descr="C:\Users\Patty\Desktop\streamer pics\rainbow stream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306" y="1349266"/>
            <a:ext cx="2555875" cy="19177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8248" name="Picture 8" descr="C:\Users\Patty\Desktop\streamer pics\Cut at 5 fe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506" y="3755174"/>
            <a:ext cx="2471738" cy="18542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8249" name="Picture 7" descr="C:\Users\Patty\Desktop\streamer pics\Secure with double kn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0" y="4008150"/>
            <a:ext cx="1708150" cy="22764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38251" name="Picture 5" descr="C:\Users\Patty\Desktop\streamer pics\1 items need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00" y="4008150"/>
            <a:ext cx="2451100" cy="194468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0"/>
          </p:nvPr>
        </p:nvSpPr>
        <p:spPr/>
        <p:txBody>
          <a:bodyPr/>
          <a:lstStyle/>
          <a:p>
            <a:pPr>
              <a:defRPr/>
            </a:pPr>
            <a:fld id="{D834AE59-55D9-4217-B046-75BCDD71692A}" type="slidenum">
              <a:rPr lang="en-US" altLang="en-US" smtClean="0"/>
              <a:pPr>
                <a:defRPr/>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txBox="1">
            <a:spLocks/>
          </p:cNvSpPr>
          <p:nvPr/>
        </p:nvSpPr>
        <p:spPr bwMode="auto">
          <a:xfrm>
            <a:off x="0" y="118631"/>
            <a:ext cx="9143999" cy="74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dirty="0">
                <a:cs typeface="Arial" panose="020B0604020202020204" pitchFamily="34" charset="0"/>
              </a:rPr>
              <a:t>    Authentic Assessment</a:t>
            </a:r>
          </a:p>
        </p:txBody>
      </p:sp>
      <p:sp>
        <p:nvSpPr>
          <p:cNvPr id="140291" name="Content Placeholder 2"/>
          <p:cNvSpPr txBox="1">
            <a:spLocks/>
          </p:cNvSpPr>
          <p:nvPr/>
        </p:nvSpPr>
        <p:spPr bwMode="auto">
          <a:xfrm>
            <a:off x="374650" y="1136650"/>
            <a:ext cx="8420100"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buFontTx/>
              <a:buNone/>
            </a:pPr>
            <a:endParaRPr lang="en-US" altLang="en-US" b="1" i="1">
              <a:cs typeface="Arial" panose="020B0604020202020204" pitchFamily="34" charset="0"/>
            </a:endParaRPr>
          </a:p>
        </p:txBody>
      </p:sp>
      <p:pic>
        <p:nvPicPr>
          <p:cNvPr id="140292" name="Picture 2" descr="C:\Users\Patty\Desktop\WestEd TK\Flickr pics\ring around the ro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473" y="5227185"/>
            <a:ext cx="1913927" cy="1434715"/>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
        <p:nvSpPr>
          <p:cNvPr id="140293" name="Title 1" hidden="1"/>
          <p:cNvSpPr>
            <a:spLocks noGrp="1"/>
          </p:cNvSpPr>
          <p:nvPr>
            <p:ph type="title"/>
          </p:nvPr>
        </p:nvSpPr>
        <p:spPr/>
        <p:txBody>
          <a:bodyPr/>
          <a:lstStyle/>
          <a:p>
            <a:r>
              <a:rPr lang="en-US" altLang="en-US"/>
              <a:t>Authentic Assessment!</a:t>
            </a:r>
          </a:p>
        </p:txBody>
      </p:sp>
      <p:sp>
        <p:nvSpPr>
          <p:cNvPr id="2" name="Content Placeholder 1"/>
          <p:cNvSpPr>
            <a:spLocks noGrp="1"/>
          </p:cNvSpPr>
          <p:nvPr>
            <p:ph idx="1"/>
          </p:nvPr>
        </p:nvSpPr>
        <p:spPr>
          <a:xfrm>
            <a:off x="374649" y="770709"/>
            <a:ext cx="8638721" cy="5369741"/>
          </a:xfrm>
        </p:spPr>
        <p:txBody>
          <a:bodyPr/>
          <a:lstStyle/>
          <a:p>
            <a:pPr>
              <a:spcBef>
                <a:spcPts val="672"/>
              </a:spcBef>
              <a:spcAft>
                <a:spcPts val="0"/>
              </a:spcAft>
              <a:defRPr/>
            </a:pPr>
            <a:r>
              <a:rPr lang="en-US" altLang="en-US" sz="2500" dirty="0">
                <a:cs typeface="Arial" panose="020B0604020202020204" pitchFamily="34" charset="0"/>
              </a:rPr>
              <a:t>Work in table teams using homemade streamers to thoughtfully design an adult-guided movement experience for a station that supports children’</a:t>
            </a:r>
            <a:r>
              <a:rPr lang="en-US" altLang="ja-JP" sz="2500" dirty="0">
                <a:cs typeface="Arial" panose="020B0604020202020204" pitchFamily="34" charset="0"/>
              </a:rPr>
              <a:t>s physical development illustrating Active Physical Play.</a:t>
            </a:r>
            <a:r>
              <a:rPr lang="en-US" altLang="ja-JP" sz="2500" i="1" dirty="0">
                <a:cs typeface="Arial" panose="020B0604020202020204" pitchFamily="34" charset="0"/>
              </a:rPr>
              <a:t> </a:t>
            </a:r>
            <a:r>
              <a:rPr lang="en-US" altLang="ja-JP" sz="2500" dirty="0">
                <a:cs typeface="Arial" panose="020B0604020202020204" pitchFamily="34" charset="0"/>
              </a:rPr>
              <a:t>(</a:t>
            </a:r>
            <a:r>
              <a:rPr lang="en-US" altLang="en-US" sz="2500" dirty="0">
                <a:cs typeface="Arial" panose="020B0604020202020204" pitchFamily="34" charset="0"/>
              </a:rPr>
              <a:t>5–7 minutes)</a:t>
            </a:r>
          </a:p>
          <a:p>
            <a:pPr>
              <a:spcBef>
                <a:spcPts val="672"/>
              </a:spcBef>
              <a:spcAft>
                <a:spcPts val="0"/>
              </a:spcAft>
            </a:pPr>
            <a:r>
              <a:rPr lang="en-US" altLang="en-US" sz="2500" dirty="0">
                <a:cs typeface="Arial" panose="020B0604020202020204" pitchFamily="34" charset="0"/>
              </a:rPr>
              <a:t>Refer to the Preschool Learning Foundations (Vol. 2), the Preschool Curriculum Framework (Vol. 2), </a:t>
            </a:r>
            <a:r>
              <a:rPr lang="en-US" sz="2500" dirty="0"/>
              <a:t>Handout 5: Physical Development Domain Guiding Principles, Handout 6: Physical Development Foundations Map, </a:t>
            </a:r>
            <a:r>
              <a:rPr lang="en-US" sz="2500" dirty="0">
                <a:latin typeface="Arial" pitchFamily="34" charset="0"/>
                <a:cs typeface="Arial" pitchFamily="34" charset="0"/>
              </a:rPr>
              <a:t>Handout 8: Interactions and Strategies,</a:t>
            </a:r>
            <a:r>
              <a:rPr lang="en-US" sz="2500" dirty="0">
                <a:cs typeface="Arial" pitchFamily="34" charset="0"/>
              </a:rPr>
              <a:t> and the </a:t>
            </a:r>
            <a:r>
              <a:rPr lang="en-US" sz="2500" dirty="0"/>
              <a:t>Environmental Factors section on pages 136-137 of the Preschool Curriculum Framework (Vol. 2). </a:t>
            </a:r>
          </a:p>
          <a:p>
            <a:pPr>
              <a:spcBef>
                <a:spcPts val="672"/>
              </a:spcBef>
              <a:spcAft>
                <a:spcPts val="0"/>
              </a:spcAft>
            </a:pPr>
            <a:r>
              <a:rPr lang="en-US" altLang="en-US" sz="2500" dirty="0">
                <a:cs typeface="Arial" panose="020B0604020202020204" pitchFamily="34" charset="0"/>
              </a:rPr>
              <a:t>Be prepared to share with the whole group. </a:t>
            </a:r>
          </a:p>
          <a:p>
            <a:pPr>
              <a:spcBef>
                <a:spcPts val="672"/>
              </a:spcBef>
              <a:spcAft>
                <a:spcPts val="0"/>
              </a:spcAft>
              <a:defRPr/>
            </a:pPr>
            <a:endParaRPr lang="en-US" dirty="0"/>
          </a:p>
        </p:txBody>
      </p:sp>
      <p:sp>
        <p:nvSpPr>
          <p:cNvPr id="3" name="Slide Number Placeholder 2"/>
          <p:cNvSpPr>
            <a:spLocks noGrp="1"/>
          </p:cNvSpPr>
          <p:nvPr>
            <p:ph type="sldNum" sz="quarter" idx="10"/>
          </p:nvPr>
        </p:nvSpPr>
        <p:spPr/>
        <p:txBody>
          <a:bodyPr/>
          <a:lstStyle/>
          <a:p>
            <a:pPr>
              <a:defRPr/>
            </a:pPr>
            <a:fld id="{03D519C9-7D47-44BD-AE09-25DCB8EDDB43}" type="slidenum">
              <a:rPr lang="en-US" altLang="en-US" smtClean="0"/>
              <a:pPr>
                <a:defRPr/>
              </a:pPr>
              <a:t>63</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txBox="1">
            <a:spLocks/>
          </p:cNvSpPr>
          <p:nvPr/>
        </p:nvSpPr>
        <p:spPr bwMode="auto">
          <a:xfrm>
            <a:off x="1" y="274638"/>
            <a:ext cx="4540170" cy="1658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4000" b="1" dirty="0">
                <a:cs typeface="Arial" panose="020B0604020202020204" pitchFamily="34" charset="0"/>
              </a:rPr>
              <a:t>Scaling New Heights</a:t>
            </a:r>
          </a:p>
          <a:p>
            <a:pPr algn="ctr">
              <a:spcBef>
                <a:spcPct val="0"/>
              </a:spcBef>
              <a:buFontTx/>
              <a:buNone/>
            </a:pPr>
            <a:endParaRPr lang="en-US" altLang="en-US" sz="4000" b="1" dirty="0">
              <a:cs typeface="Arial" panose="020B0604020202020204" pitchFamily="34" charset="0"/>
            </a:endParaRPr>
          </a:p>
        </p:txBody>
      </p:sp>
      <p:sp>
        <p:nvSpPr>
          <p:cNvPr id="142339" name="Title 1" hidden="1"/>
          <p:cNvSpPr>
            <a:spLocks noGrp="1"/>
          </p:cNvSpPr>
          <p:nvPr>
            <p:ph type="title"/>
          </p:nvPr>
        </p:nvSpPr>
        <p:spPr/>
        <p:txBody>
          <a:bodyPr/>
          <a:lstStyle/>
          <a:p>
            <a:r>
              <a:rPr lang="en-US" altLang="en-US" dirty="0"/>
              <a:t>Scaling New Heights</a:t>
            </a:r>
          </a:p>
        </p:txBody>
      </p:sp>
      <p:pic>
        <p:nvPicPr>
          <p:cNvPr id="142342" name="Picture 2" descr="C:\Users\Patty\Desktop\WestEd TK\Flickr pics\girl climbing apparatu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40171" y="-1"/>
            <a:ext cx="4603829" cy="6858001"/>
          </a:xfrm>
          <a:noFill/>
          <a:ln>
            <a:solidFill>
              <a:schemeClr val="tx1"/>
            </a:solidFill>
          </a:ln>
        </p:spPr>
      </p:pic>
      <p:sp>
        <p:nvSpPr>
          <p:cNvPr id="3" name="Content Placeholder 2"/>
          <p:cNvSpPr>
            <a:spLocks noGrp="1"/>
          </p:cNvSpPr>
          <p:nvPr>
            <p:ph sz="half" idx="2"/>
          </p:nvPr>
        </p:nvSpPr>
        <p:spPr>
          <a:xfrm>
            <a:off x="787078" y="2042691"/>
            <a:ext cx="3502308" cy="4525963"/>
          </a:xfrm>
        </p:spPr>
        <p:txBody>
          <a:bodyPr/>
          <a:lstStyle/>
          <a:p>
            <a:pPr marL="0" indent="0">
              <a:buFont typeface="Arial" panose="020B0604020202020204" pitchFamily="34" charset="0"/>
              <a:buNone/>
              <a:defRPr/>
            </a:pPr>
            <a:r>
              <a:rPr lang="en-US" altLang="en-US" dirty="0">
                <a:cs typeface="Arial" panose="020B0604020202020204" pitchFamily="34" charset="0"/>
              </a:rPr>
              <a:t>Let’s see what everyone created!</a:t>
            </a:r>
          </a:p>
          <a:p>
            <a:pPr algn="ctr">
              <a:defRPr/>
            </a:pPr>
            <a:endParaRPr lang="en-US" sz="3600" dirty="0"/>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solidFill>
                  <a:schemeClr val="bg1"/>
                </a:solidFill>
              </a:rPr>
              <a:pPr>
                <a:defRPr/>
              </a:pPr>
              <a:t>64</a:t>
            </a:fld>
            <a:endParaRPr lang="en-US" altLang="en-US" dirty="0">
              <a:solidFill>
                <a:schemeClr val="bg1"/>
              </a:solidFill>
            </a:endParaRPr>
          </a:p>
        </p:txBody>
      </p:sp>
      <p:sp>
        <p:nvSpPr>
          <p:cNvPr id="8" name="Rectangle 5"/>
          <p:cNvSpPr>
            <a:spLocks noChangeArrowheads="1"/>
          </p:cNvSpPr>
          <p:nvPr/>
        </p:nvSpPr>
        <p:spPr bwMode="auto">
          <a:xfrm>
            <a:off x="609600" y="6648305"/>
            <a:ext cx="393057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cs typeface="Times New Roman" panose="02020603050405020304" pitchFamily="18" charset="0"/>
              </a:rPr>
              <a:t>©2016 California Department of Education</a:t>
            </a:r>
            <a:endParaRPr lang="en-US" altLang="en-US" sz="9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a:t>What is Your Plan to Include Active Physical Play? </a:t>
            </a:r>
          </a:p>
        </p:txBody>
      </p:sp>
      <p:pic>
        <p:nvPicPr>
          <p:cNvPr id="144388" name="Picture 2" descr="C:\Users\Patty\Desktop\WestEd TK\Flickr pics\push ups in classroom.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600200"/>
            <a:ext cx="6769100" cy="4525963"/>
          </a:xfrm>
          <a:noFill/>
          <a:ln>
            <a:solidFill>
              <a:schemeClr val="tx1"/>
            </a:solidFill>
          </a:ln>
        </p:spPr>
      </p:pic>
      <p:sp>
        <p:nvSpPr>
          <p:cNvPr id="2" name="Slide Number Placeholder 1"/>
          <p:cNvSpPr>
            <a:spLocks noGrp="1"/>
          </p:cNvSpPr>
          <p:nvPr>
            <p:ph type="sldNum" sz="quarter" idx="10"/>
          </p:nvPr>
        </p:nvSpPr>
        <p:spPr/>
        <p:txBody>
          <a:bodyPr/>
          <a:lstStyle/>
          <a:p>
            <a:pPr>
              <a:defRPr/>
            </a:pPr>
            <a:fld id="{03D519C9-7D47-44BD-AE09-25DCB8EDDB43}" type="slidenum">
              <a:rPr lang="en-US" altLang="en-US" smtClean="0"/>
              <a:pPr>
                <a:defRPr/>
              </a:pPr>
              <a:t>65</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Content Placeholder 2"/>
          <p:cNvSpPr txBox="1">
            <a:spLocks/>
          </p:cNvSpPr>
          <p:nvPr/>
        </p:nvSpPr>
        <p:spPr bwMode="auto">
          <a:xfrm>
            <a:off x="5372100" y="511173"/>
            <a:ext cx="3543300" cy="555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buFont typeface="Arial" panose="020B0604020202020204" pitchFamily="34" charset="0"/>
              <a:buNone/>
            </a:pPr>
            <a:r>
              <a:rPr lang="en-US" altLang="en-US" sz="2400" dirty="0">
                <a:cs typeface="Arial" panose="020B0604020202020204" pitchFamily="34" charset="0"/>
              </a:rPr>
              <a:t>Thank you for coming!</a:t>
            </a:r>
          </a:p>
        </p:txBody>
      </p:sp>
      <p:sp>
        <p:nvSpPr>
          <p:cNvPr id="146438" name="Title 1" hidden="1"/>
          <p:cNvSpPr>
            <a:spLocks noGrp="1"/>
          </p:cNvSpPr>
          <p:nvPr>
            <p:ph type="title"/>
          </p:nvPr>
        </p:nvSpPr>
        <p:spPr/>
        <p:txBody>
          <a:bodyPr/>
          <a:lstStyle/>
          <a:p>
            <a:r>
              <a:rPr lang="en-US" altLang="en-US"/>
              <a:t>Thank you for keeping me active!</a:t>
            </a:r>
          </a:p>
        </p:txBody>
      </p:sp>
      <p:pic>
        <p:nvPicPr>
          <p:cNvPr id="9" name="Picture 2" descr="C:\Users\Patty\Desktop\WestEd TK\Tback TK pic 5-2014\IMG_672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600772" y="0"/>
            <a:ext cx="5543228" cy="6858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4643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DD66FD1-8A38-414A-B5E5-1B67DBE20507}" type="slidenum">
              <a:rPr lang="en-US" altLang="en-US" sz="1200" smtClean="0">
                <a:solidFill>
                  <a:schemeClr val="bg1"/>
                </a:solidFill>
              </a:rPr>
              <a:pPr>
                <a:spcBef>
                  <a:spcPct val="0"/>
                </a:spcBef>
                <a:buFontTx/>
                <a:buNone/>
              </a:pPr>
              <a:t>66</a:t>
            </a:fld>
            <a:endParaRPr lang="en-US" altLang="en-US" sz="1200" dirty="0">
              <a:solidFill>
                <a:schemeClr val="bg1"/>
              </a:solidFill>
            </a:endParaRPr>
          </a:p>
        </p:txBody>
      </p:sp>
      <p:sp>
        <p:nvSpPr>
          <p:cNvPr id="11" name="Oval Callout 2"/>
          <p:cNvSpPr>
            <a:spLocks noGrp="1" noChangeArrowheads="1"/>
          </p:cNvSpPr>
          <p:nvPr>
            <p:ph sz="half" idx="2"/>
          </p:nvPr>
        </p:nvSpPr>
        <p:spPr bwMode="auto">
          <a:xfrm>
            <a:off x="185057" y="511174"/>
            <a:ext cx="3853543" cy="2852512"/>
          </a:xfrm>
          <a:prstGeom prst="wedgeEllipseCallout">
            <a:avLst>
              <a:gd name="adj1" fmla="val 95989"/>
              <a:gd name="adj2" fmla="val 21147"/>
            </a:avLst>
          </a:prstGeom>
          <a:gradFill rotWithShape="1">
            <a:gsLst>
              <a:gs pos="38200">
                <a:srgbClr val="FBD1C3"/>
              </a:gs>
              <a:gs pos="0">
                <a:srgbClr val="F4F0F1"/>
              </a:gs>
              <a:gs pos="100000">
                <a:srgbClr val="FBD1C3"/>
              </a:gs>
            </a:gsLst>
            <a:lin ang="5400000"/>
          </a:gradFill>
          <a:ln w="9525">
            <a:solidFill>
              <a:schemeClr val="tx1"/>
            </a:solidFill>
            <a:miter lim="800000"/>
            <a:headEnd/>
            <a:tailEnd/>
          </a:ln>
          <a:effectLst>
            <a:outerShdw blurRad="40000" dist="23000" dir="5400000" rotWithShape="0">
              <a:srgbClr val="808080">
                <a:alpha val="34998"/>
              </a:srgbClr>
            </a:outerShdw>
          </a:effectLst>
        </p:spPr>
        <p:txBody>
          <a:bodyPr anchor="t" anchorCtr="0"/>
          <a:lstStyle/>
          <a:p>
            <a:pPr marL="0" indent="0" algn="ctr">
              <a:buNone/>
            </a:pPr>
            <a:r>
              <a:rPr lang="en-US" altLang="en-US" sz="4000" dirty="0">
                <a:cs typeface="Arial" panose="020B0604020202020204" pitchFamily="34" charset="0"/>
              </a:rPr>
              <a:t>Thank you for keeping me active!</a:t>
            </a:r>
          </a:p>
          <a:p>
            <a:endParaRPr lang="en-US" dirty="0"/>
          </a:p>
        </p:txBody>
      </p:sp>
      <p:sp>
        <p:nvSpPr>
          <p:cNvPr id="12" name="Rectangle 5"/>
          <p:cNvSpPr>
            <a:spLocks noChangeArrowheads="1"/>
          </p:cNvSpPr>
          <p:nvPr/>
        </p:nvSpPr>
        <p:spPr bwMode="auto">
          <a:xfrm>
            <a:off x="3600772" y="6610005"/>
            <a:ext cx="554322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cs typeface="Times New Roman" panose="02020603050405020304" pitchFamily="18" charset="0"/>
              </a:rPr>
              <a:t>©2016 California Department of Education</a:t>
            </a:r>
            <a:endParaRPr lang="en-US" altLang="en-US" sz="900" dirty="0"/>
          </a:p>
        </p:txBody>
      </p:sp>
    </p:spTree>
    <p:extLst>
      <p:ext uri="{BB962C8B-B14F-4D97-AF65-F5344CB8AC3E}">
        <p14:creationId xmlns:p14="http://schemas.microsoft.com/office/powerpoint/2010/main" val="2509163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dirty="0"/>
              <a:t>Reference Guide for PowerPoint Citations</a:t>
            </a:r>
          </a:p>
        </p:txBody>
      </p:sp>
      <p:sp>
        <p:nvSpPr>
          <p:cNvPr id="3" name="Content Placeholder 2"/>
          <p:cNvSpPr>
            <a:spLocks noGrp="1"/>
          </p:cNvSpPr>
          <p:nvPr>
            <p:ph idx="1"/>
          </p:nvPr>
        </p:nvSpPr>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October 3, 2016). </a:t>
            </a:r>
          </a:p>
          <a:p>
            <a:pPr marL="233363" indent="-233363">
              <a:spcBef>
                <a:spcPts val="0"/>
              </a:spcBef>
              <a:spcAft>
                <a:spcPts val="600"/>
              </a:spcAft>
              <a:buNone/>
            </a:pPr>
            <a:r>
              <a:rPr lang="en-US" sz="1400" dirty="0"/>
              <a:t>California Department of Education. 2008. California Preschool Learning Foundations, Volume 2. http://www.cde.ca.gov/sp/cd/re/documents/psfoundationsvol2.pdf (accessed October 3, 2016).</a:t>
            </a:r>
          </a:p>
          <a:p>
            <a:pPr marL="233363" indent="-233363">
              <a:spcBef>
                <a:spcPts val="0"/>
              </a:spcBef>
              <a:spcAft>
                <a:spcPts val="6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t>Transitional Kindergarten Implementation Guide: A Resource for California Public School District Administrators and Teachers</a:t>
            </a:r>
            <a:r>
              <a:rPr lang="en-US" sz="1400" dirty="0"/>
              <a:t>. </a:t>
            </a:r>
            <a:r>
              <a:rPr lang="en-US" sz="1400" dirty="0">
                <a:ea typeface="Times New Roman" panose="02020603050405020304" pitchFamily="18" charset="0"/>
                <a:cs typeface="Times New Roman" panose="02020603050405020304" pitchFamily="18" charset="0"/>
              </a:rPr>
              <a:t>http://www.cde.ca.gov/ci/gs/em/documents/tkguide.pdf (accessed October 3, 2016).</a:t>
            </a:r>
          </a:p>
          <a:p>
            <a:pPr marL="233363" indent="-233363">
              <a:spcBef>
                <a:spcPts val="0"/>
              </a:spcBef>
              <a:spcAft>
                <a:spcPts val="600"/>
              </a:spcAft>
              <a:buNone/>
            </a:pPr>
            <a:r>
              <a:rPr lang="en-US" sz="1400" dirty="0"/>
              <a:t>"Physical Activity in U.S. Youth Aged 12–15 Years, 2012." Centers for Disease Control and Prevention. 2014. http://www.cdc.gov/nchs/data/databriefs/db141.htm. (accessed October 06, 2016).</a:t>
            </a:r>
          </a:p>
          <a:p>
            <a:pPr marL="233363" indent="-233363">
              <a:spcBef>
                <a:spcPts val="0"/>
              </a:spcBef>
              <a:spcAft>
                <a:spcPts val="600"/>
              </a:spcAft>
              <a:buNone/>
            </a:pPr>
            <a:endParaRPr lang="en-US" sz="1400" dirty="0">
              <a:cs typeface="Arial"/>
            </a:endParaRPr>
          </a:p>
          <a:p>
            <a:pPr marL="233363" indent="-233363">
              <a:spcBef>
                <a:spcPts val="0"/>
              </a:spcBef>
              <a:spcAft>
                <a:spcPts val="600"/>
              </a:spcAft>
              <a:buNone/>
            </a:pPr>
            <a:endParaRPr lang="en-US" sz="1400" dirty="0"/>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
        <p:nvSpPr>
          <p:cNvPr id="4" name="Slide Number Placeholder 3"/>
          <p:cNvSpPr>
            <a:spLocks noGrp="1"/>
          </p:cNvSpPr>
          <p:nvPr>
            <p:ph type="sldNum" sz="quarter" idx="10"/>
          </p:nvPr>
        </p:nvSpPr>
        <p:spPr/>
        <p:txBody>
          <a:bodyPr/>
          <a:lstStyle/>
          <a:p>
            <a:pPr>
              <a:defRPr/>
            </a:pPr>
            <a:fld id="{03D519C9-7D47-44BD-AE09-25DCB8EDDB43}" type="slidenum">
              <a:rPr lang="en-US" altLang="en-US" smtClean="0"/>
              <a:pPr>
                <a:defRPr/>
              </a:pPr>
              <a:t>67</a:t>
            </a:fld>
            <a:endParaRPr lang="en-US" altLang="en-US"/>
          </a:p>
        </p:txBody>
      </p:sp>
    </p:spTree>
    <p:extLst>
      <p:ext uri="{BB962C8B-B14F-4D97-AF65-F5344CB8AC3E}">
        <p14:creationId xmlns:p14="http://schemas.microsoft.com/office/powerpoint/2010/main" val="194731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25603" name="Title 2"/>
          <p:cNvSpPr txBox="1">
            <a:spLocks/>
          </p:cNvSpPr>
          <p:nvPr/>
        </p:nvSpPr>
        <p:spPr bwMode="auto">
          <a:xfrm>
            <a:off x="0" y="7938"/>
            <a:ext cx="914400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endParaRPr lang="en-US" altLang="en-US" sz="1400" b="1"/>
          </a:p>
        </p:txBody>
      </p:sp>
      <p:sp>
        <p:nvSpPr>
          <p:cNvPr id="25604" name="Title 4"/>
          <p:cNvSpPr>
            <a:spLocks noGrp="1"/>
          </p:cNvSpPr>
          <p:nvPr>
            <p:ph type="title"/>
          </p:nvPr>
        </p:nvSpPr>
        <p:spPr>
          <a:xfrm>
            <a:off x="5421312" y="274638"/>
            <a:ext cx="3722687" cy="1862137"/>
          </a:xfrm>
        </p:spPr>
        <p:txBody>
          <a:bodyPr/>
          <a:lstStyle/>
          <a:p>
            <a:r>
              <a:rPr lang="en-US" altLang="en-US" sz="3600" dirty="0"/>
              <a:t>Preschool Learning Foundations</a:t>
            </a:r>
          </a:p>
        </p:txBody>
      </p:sp>
      <p:sp>
        <p:nvSpPr>
          <p:cNvPr id="4" name="Content Placeholder 3"/>
          <p:cNvSpPr>
            <a:spLocks noGrp="1"/>
          </p:cNvSpPr>
          <p:nvPr>
            <p:ph sz="half" idx="2"/>
          </p:nvPr>
        </p:nvSpPr>
        <p:spPr>
          <a:xfrm>
            <a:off x="5651500" y="2233613"/>
            <a:ext cx="3365500" cy="3732212"/>
          </a:xfrm>
        </p:spPr>
        <p:txBody>
          <a:bodyPr/>
          <a:lstStyle/>
          <a:p>
            <a:pPr marL="0" indent="0" eaLnBrk="1" hangingPunct="1">
              <a:spcBef>
                <a:spcPct val="0"/>
              </a:spcBef>
              <a:buFont typeface="Arial" panose="020B0604020202020204" pitchFamily="34" charset="0"/>
              <a:buNone/>
              <a:defRPr/>
            </a:pPr>
            <a:r>
              <a:rPr lang="en-US" altLang="en-US" sz="2400" dirty="0">
                <a:solidFill>
                  <a:prstClr val="black"/>
                </a:solidFill>
                <a:ea typeface="Arial" charset="0"/>
              </a:rPr>
              <a:t>The foundations tell us what children should know and be able to do with </a:t>
            </a:r>
            <a:r>
              <a:rPr lang="en-US" altLang="en-US" sz="2400" dirty="0">
                <a:ea typeface="Arial" charset="0"/>
              </a:rPr>
              <a:t>appropriate support </a:t>
            </a:r>
            <a:r>
              <a:rPr lang="en-US" altLang="en-US" sz="2400" dirty="0">
                <a:solidFill>
                  <a:prstClr val="black"/>
                </a:solidFill>
                <a:cs typeface="Arial" panose="020B0604020202020204" pitchFamily="34" charset="0"/>
              </a:rPr>
              <a:t>at around 48 or 60 months (four to five years of age).</a:t>
            </a:r>
          </a:p>
          <a:p>
            <a:pPr eaLnBrk="1" hangingPunct="1">
              <a:defRPr/>
            </a:pPr>
            <a:endParaRPr lang="en-US" altLang="en-US" dirty="0">
              <a:ea typeface="Arial" charset="0"/>
            </a:endParaRPr>
          </a:p>
        </p:txBody>
      </p:sp>
      <p:pic>
        <p:nvPicPr>
          <p:cNvPr id="25606" name="Picture 11" descr="C:\Users\Patty\Desktop\WestEd TK\Flickr pics\girl hanging.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4763"/>
            <a:ext cx="5421313" cy="6862763"/>
          </a:xfrm>
          <a:noFill/>
          <a:ln>
            <a:solidFill>
              <a:schemeClr val="tx1"/>
            </a:solidFill>
          </a:ln>
        </p:spPr>
      </p:pic>
      <p:sp>
        <p:nvSpPr>
          <p:cNvPr id="25607" name="Rectangle 5"/>
          <p:cNvSpPr>
            <a:spLocks noChangeArrowheads="1"/>
          </p:cNvSpPr>
          <p:nvPr/>
        </p:nvSpPr>
        <p:spPr bwMode="auto">
          <a:xfrm>
            <a:off x="5421312" y="6627168"/>
            <a:ext cx="372268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900" dirty="0">
                <a:cs typeface="Times New Roman" panose="02020603050405020304" pitchFamily="18" charset="0"/>
              </a:rPr>
              <a:t>©2016 California Department of Education</a:t>
            </a:r>
          </a:p>
        </p:txBody>
      </p:sp>
      <p:sp>
        <p:nvSpPr>
          <p:cNvPr id="2" name="Slide Number Placeholder 1"/>
          <p:cNvSpPr>
            <a:spLocks noGrp="1"/>
          </p:cNvSpPr>
          <p:nvPr>
            <p:ph type="sldNum" sz="quarter" idx="10"/>
          </p:nvPr>
        </p:nvSpPr>
        <p:spPr/>
        <p:txBody>
          <a:bodyPr/>
          <a:lstStyle/>
          <a:p>
            <a:pPr>
              <a:defRPr/>
            </a:pPr>
            <a:fld id="{F46A5A40-63EC-476F-A0E9-9E03980C44D0}" type="slidenum">
              <a:rPr lang="en-US" altLang="en-US" smtClean="0"/>
              <a:pPr>
                <a:defRPr/>
              </a:pPr>
              <a:t>7</a:t>
            </a:fld>
            <a:endParaRPr lang="en-US" altLang="en-US"/>
          </a:p>
        </p:txBody>
      </p:sp>
    </p:spTree>
    <p:extLst>
      <p:ext uri="{BB962C8B-B14F-4D97-AF65-F5344CB8AC3E}">
        <p14:creationId xmlns:p14="http://schemas.microsoft.com/office/powerpoint/2010/main" val="370989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C:\Users\Patty\Desktop\WestEd TK\Flickr pics\boy playing in room with streamer.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4810125" cy="6858000"/>
          </a:xfrm>
          <a:noFill/>
          <a:ln>
            <a:solidFill>
              <a:schemeClr val="tx1"/>
            </a:solidFill>
          </a:ln>
        </p:spPr>
      </p:pic>
      <p:sp>
        <p:nvSpPr>
          <p:cNvPr id="27651"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cs typeface="Arial" panose="020B0604020202020204" pitchFamily="34" charset="0"/>
            </a:endParaRPr>
          </a:p>
        </p:txBody>
      </p:sp>
      <p:sp>
        <p:nvSpPr>
          <p:cNvPr id="27653" name="Title 1"/>
          <p:cNvSpPr>
            <a:spLocks noGrp="1"/>
          </p:cNvSpPr>
          <p:nvPr>
            <p:ph type="title"/>
          </p:nvPr>
        </p:nvSpPr>
        <p:spPr>
          <a:xfrm>
            <a:off x="4810125" y="-43997"/>
            <a:ext cx="4333875" cy="1996622"/>
          </a:xfrm>
        </p:spPr>
        <p:txBody>
          <a:bodyPr/>
          <a:lstStyle/>
          <a:p>
            <a:r>
              <a:rPr lang="en-US" altLang="en-US" sz="3200" dirty="0"/>
              <a:t>Preschool Learning Foundations</a:t>
            </a:r>
          </a:p>
        </p:txBody>
      </p:sp>
      <p:sp>
        <p:nvSpPr>
          <p:cNvPr id="2" name="Content Placeholder 1"/>
          <p:cNvSpPr>
            <a:spLocks noGrp="1"/>
          </p:cNvSpPr>
          <p:nvPr>
            <p:ph sz="half" idx="1"/>
          </p:nvPr>
        </p:nvSpPr>
        <p:spPr>
          <a:xfrm>
            <a:off x="5330825" y="1952624"/>
            <a:ext cx="3584575" cy="4272539"/>
          </a:xfrm>
        </p:spPr>
        <p:txBody>
          <a:bodyPr/>
          <a:lstStyle/>
          <a:p>
            <a:pPr eaLnBrk="1" hangingPunct="1">
              <a:spcBef>
                <a:spcPct val="0"/>
              </a:spcBef>
              <a:spcAft>
                <a:spcPts val="1200"/>
              </a:spcAft>
              <a:defRPr/>
            </a:pPr>
            <a:r>
              <a:rPr lang="en-US" altLang="en-US" dirty="0">
                <a:solidFill>
                  <a:prstClr val="black"/>
                </a:solidFill>
                <a:ea typeface="Arial" charset="0"/>
                <a:cs typeface="+mn-cs"/>
              </a:rPr>
              <a:t>High-quality programs</a:t>
            </a:r>
          </a:p>
          <a:p>
            <a:pPr eaLnBrk="1" hangingPunct="1">
              <a:spcBef>
                <a:spcPct val="0"/>
              </a:spcBef>
              <a:spcAft>
                <a:spcPts val="1200"/>
              </a:spcAft>
              <a:defRPr/>
            </a:pPr>
            <a:r>
              <a:rPr lang="en-US" altLang="en-US" dirty="0">
                <a:solidFill>
                  <a:prstClr val="black"/>
                </a:solidFill>
                <a:ea typeface="Arial" charset="0"/>
                <a:cs typeface="+mn-cs"/>
              </a:rPr>
              <a:t>Appropriate support</a:t>
            </a:r>
          </a:p>
          <a:p>
            <a:pPr eaLnBrk="1" hangingPunct="1">
              <a:spcBef>
                <a:spcPct val="0"/>
              </a:spcBef>
              <a:spcAft>
                <a:spcPts val="1200"/>
              </a:spcAft>
              <a:defRPr/>
            </a:pPr>
            <a:r>
              <a:rPr lang="en-US" altLang="en-US" dirty="0">
                <a:solidFill>
                  <a:prstClr val="black"/>
                </a:solidFill>
                <a:ea typeface="Arial" charset="0"/>
                <a:cs typeface="+mn-cs"/>
              </a:rPr>
              <a:t>Research-based evidence</a:t>
            </a:r>
          </a:p>
          <a:p>
            <a:pPr>
              <a:spcAft>
                <a:spcPts val="600"/>
              </a:spcAft>
              <a:defRPr/>
            </a:pPr>
            <a:endParaRPr lang="en-US" dirty="0"/>
          </a:p>
        </p:txBody>
      </p:sp>
      <p:sp>
        <p:nvSpPr>
          <p:cNvPr id="4" name="TextBox 3"/>
          <p:cNvSpPr txBox="1"/>
          <p:nvPr/>
        </p:nvSpPr>
        <p:spPr>
          <a:xfrm>
            <a:off x="4810125" y="6552065"/>
            <a:ext cx="4333875" cy="261937"/>
          </a:xfrm>
          <a:prstGeom prst="rect">
            <a:avLst/>
          </a:prstGeom>
          <a:noFill/>
        </p:spPr>
        <p:txBody>
          <a:bodyPr>
            <a:spAutoFit/>
          </a:bodyPr>
          <a:lstStyle/>
          <a:p>
            <a:pPr algn="ctr">
              <a:defRPr/>
            </a:pPr>
            <a:r>
              <a:rPr lang="en-US" sz="1050" dirty="0"/>
              <a:t>© 2016 California Department of Education</a:t>
            </a:r>
          </a:p>
        </p:txBody>
      </p:sp>
      <p:sp>
        <p:nvSpPr>
          <p:cNvPr id="3" name="Slide Number Placeholder 2"/>
          <p:cNvSpPr>
            <a:spLocks noGrp="1"/>
          </p:cNvSpPr>
          <p:nvPr>
            <p:ph type="sldNum" sz="quarter" idx="10"/>
          </p:nvPr>
        </p:nvSpPr>
        <p:spPr/>
        <p:txBody>
          <a:bodyPr/>
          <a:lstStyle/>
          <a:p>
            <a:pPr>
              <a:defRPr/>
            </a:pPr>
            <a:fld id="{F46A5A40-63EC-476F-A0E9-9E03980C44D0}" type="slidenum">
              <a:rPr lang="en-US" altLang="en-US" smtClean="0"/>
              <a:pPr>
                <a:defRPr/>
              </a:pPr>
              <a:t>8</a:t>
            </a:fld>
            <a:endParaRPr lang="en-US" altLang="en-US"/>
          </a:p>
        </p:txBody>
      </p:sp>
    </p:spTree>
    <p:extLst>
      <p:ext uri="{BB962C8B-B14F-4D97-AF65-F5344CB8AC3E}">
        <p14:creationId xmlns:p14="http://schemas.microsoft.com/office/powerpoint/2010/main" val="212381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sz="quarter"/>
          </p:nvPr>
        </p:nvSpPr>
        <p:spPr/>
        <p:txBody>
          <a:bodyPr/>
          <a:lstStyle/>
          <a:p>
            <a:r>
              <a:rPr lang="en-US" altLang="en-US" dirty="0">
                <a:solidFill>
                  <a:srgbClr val="000000"/>
                </a:solidFill>
                <a:ea typeface="ＭＳ Ｐゴシック" panose="020B0600070205080204" pitchFamily="34" charset="-128"/>
                <a:cs typeface="Arial" panose="020B0604020202020204" pitchFamily="34" charset="0"/>
              </a:rPr>
              <a:t>Universal Design for Learning</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0724" name="Rectangle 4"/>
          <p:cNvSpPr>
            <a:spLocks noGrp="1" noChangeArrowheads="1"/>
          </p:cNvSpPr>
          <p:nvPr>
            <p:ph sz="quarter" idx="1"/>
          </p:nvPr>
        </p:nvSpPr>
        <p:spPr>
          <a:xfrm>
            <a:off x="354011" y="1104900"/>
            <a:ext cx="4044157" cy="4270375"/>
          </a:xfrm>
        </p:spPr>
        <p:style>
          <a:lnRef idx="2">
            <a:schemeClr val="dk1"/>
          </a:lnRef>
          <a:fillRef idx="1">
            <a:schemeClr val="lt1"/>
          </a:fillRef>
          <a:effectRef idx="0">
            <a:schemeClr val="dk1"/>
          </a:effectRef>
          <a:fontRef idx="minor">
            <a:schemeClr val="dk1"/>
          </a:fontRef>
        </p:style>
        <p:txBody>
          <a:bodyPr/>
          <a:lstStyle/>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See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Hear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Experience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Do “jump” in sign language.</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Read a book            with “jump” in it.</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Scaffold “jump.</a:t>
            </a:r>
            <a:r>
              <a:rPr lang="ja-JP" altLang="en-US" sz="2800" dirty="0">
                <a:solidFill>
                  <a:srgbClr val="000000"/>
                </a:solidFill>
                <a:cs typeface="ＭＳ Ｐゴシック" panose="020B0600070205080204" pitchFamily="34" charset="-128"/>
              </a:rPr>
              <a:t>”</a:t>
            </a:r>
            <a:endParaRPr lang="en-US" altLang="ja-JP" sz="2800" dirty="0">
              <a:solidFill>
                <a:srgbClr val="000000"/>
              </a:solidFill>
              <a:cs typeface="ＭＳ Ｐゴシック" panose="020B0600070205080204" pitchFamily="34" charset="-128"/>
            </a:endParaRPr>
          </a:p>
        </p:txBody>
      </p:sp>
      <p:pic>
        <p:nvPicPr>
          <p:cNvPr id="128005" name="Picture 8" descr="C:\Users\Patty\Desktop\WestEd TK\Flickr pics\boy jumping rope by self.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b="-443"/>
          <a:stretch>
            <a:fillRect/>
          </a:stretch>
        </p:blipFill>
        <p:spPr>
          <a:xfrm>
            <a:off x="5981700" y="1167607"/>
            <a:ext cx="2849563" cy="4684762"/>
          </a:xfrm>
          <a:noFill/>
          <a:ln>
            <a:solidFill>
              <a:schemeClr val="dk1"/>
            </a:solidFill>
          </a:ln>
        </p:spPr>
      </p:pic>
      <p:pic>
        <p:nvPicPr>
          <p:cNvPr id="128006" name="Picture 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09182" y="3240087"/>
            <a:ext cx="2198687" cy="1463675"/>
          </a:xfr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Slide Number Placeholder 1"/>
          <p:cNvSpPr>
            <a:spLocks noGrp="1"/>
          </p:cNvSpPr>
          <p:nvPr>
            <p:ph type="sldNum" sz="quarter" idx="10"/>
          </p:nvPr>
        </p:nvSpPr>
        <p:spPr/>
        <p:txBody>
          <a:bodyPr/>
          <a:lstStyle/>
          <a:p>
            <a:fld id="{5AE695F7-682A-4240-9BBC-BE2E29D64C58}" type="slidenum">
              <a:rPr lang="en-US" altLang="en-US" smtClean="0"/>
              <a:pPr/>
              <a:t>9</a:t>
            </a:fld>
            <a:endParaRPr lang="en-US" altLang="en-US"/>
          </a:p>
        </p:txBody>
      </p:sp>
      <p:pic>
        <p:nvPicPr>
          <p:cNvPr id="18" name="Picture 9"/>
          <p:cNvPicPr>
            <a:picLocks noGrp="1" noChangeAspect="1" noChangeArrowheads="1"/>
          </p:cNvPicPr>
          <p:nvPr>
            <p:ph sz="quarter" idx="4"/>
          </p:nvPr>
        </p:nvPicPr>
        <p:blipFill rotWithShape="1">
          <a:blip r:embed="rId5"/>
          <a:srcRect l="22599"/>
          <a:stretch/>
        </p:blipFill>
        <p:spPr>
          <a:xfrm>
            <a:off x="4572000" y="5199113"/>
            <a:ext cx="1701800" cy="1306512"/>
          </a:xfrm>
          <a:ln>
            <a:solidFill>
              <a:schemeClr val="tx1"/>
            </a:solidFill>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7961" dir="2700000" algn="ctr" rotWithShape="0">
                    <a:srgbClr val="7F2B0E">
                      <a:alpha val="74998"/>
                    </a:srgbClr>
                  </a:outerShdw>
                </a:effectLst>
              </a14:hiddenEffects>
            </a:ext>
          </a:extLst>
        </p:spPr>
      </p:pic>
    </p:spTree>
    <p:extLst>
      <p:ext uri="{BB962C8B-B14F-4D97-AF65-F5344CB8AC3E}">
        <p14:creationId xmlns:p14="http://schemas.microsoft.com/office/powerpoint/2010/main" val="3794058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1_Office Theme">
  <a:themeElements>
    <a:clrScheme name="Custom 4">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742117"/>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11322</Words>
  <Application>Microsoft Office PowerPoint</Application>
  <PresentationFormat>On-screen Show (4:3)</PresentationFormat>
  <Paragraphs>1356</Paragraphs>
  <Slides>67</Slides>
  <Notes>67</Notes>
  <HiddenSlides>1</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67</vt:i4>
      </vt:variant>
    </vt:vector>
  </HeadingPairs>
  <TitlesOfParts>
    <vt:vector size="83" baseType="lpstr">
      <vt:lpstr>ＭＳ Ｐゴシック</vt:lpstr>
      <vt:lpstr>ＭＳ Ｐゴシック</vt:lpstr>
      <vt:lpstr>Arial</vt:lpstr>
      <vt:lpstr>Calibri</vt:lpstr>
      <vt:lpstr>Comic Sans MS</vt:lpstr>
      <vt:lpstr>Helvetica</vt:lpstr>
      <vt:lpstr>Symbol</vt:lpstr>
      <vt:lpstr>Tahoma</vt:lpstr>
      <vt:lpstr>Times</vt:lpstr>
      <vt:lpstr>Times New Roman</vt:lpstr>
      <vt:lpstr>Webdings</vt:lpstr>
      <vt:lpstr>Wingdings</vt:lpstr>
      <vt:lpstr>1_Office Theme</vt:lpstr>
      <vt:lpstr>3_Office Theme</vt:lpstr>
      <vt:lpstr>2_Office Theme</vt:lpstr>
      <vt:lpstr>4_Office Theme</vt:lpstr>
      <vt:lpstr>  Physical Development in Transitional Kindergarten:  Active Physical Play </vt:lpstr>
      <vt:lpstr>Objectives</vt:lpstr>
      <vt:lpstr>Community Building</vt:lpstr>
      <vt:lpstr>Why Use the Preschool Learning Foundations for TK?</vt:lpstr>
      <vt:lpstr>CDE Publications and Resources that Support TK Implementation</vt:lpstr>
      <vt:lpstr>Preschool Learning Foundations</vt:lpstr>
      <vt:lpstr>Preschool Learning Foundations</vt:lpstr>
      <vt:lpstr>Preschool Learning Foundations</vt:lpstr>
      <vt:lpstr>Universal Design for Learning </vt:lpstr>
      <vt:lpstr>Universal Design for Learning </vt:lpstr>
      <vt:lpstr>A Jump Check</vt:lpstr>
      <vt:lpstr>Foundations and Framework, Volume 2</vt:lpstr>
      <vt:lpstr>Active Start</vt:lpstr>
      <vt:lpstr>Physical Development and Physical Education Alignment</vt:lpstr>
      <vt:lpstr>Overview of Alignment</vt:lpstr>
      <vt:lpstr>California PE Standards and Framework, K–12</vt:lpstr>
      <vt:lpstr>Transitional Kindergarten Implementation Guide</vt:lpstr>
      <vt:lpstr>DRDP-K (2015)</vt:lpstr>
      <vt:lpstr> Developmentally Appropriate Practice  in Early Childhood Programs  Serving Children from Birth through Age 8 </vt:lpstr>
      <vt:lpstr>Let’s Dig Deeper!</vt:lpstr>
      <vt:lpstr>Guiding Principles to Support Physical Development</vt:lpstr>
      <vt:lpstr>Guiding Principles to Support Physical Development</vt:lpstr>
      <vt:lpstr>Map of the Foundations</vt:lpstr>
      <vt:lpstr>Preschool Curriculum Framework Sections</vt:lpstr>
      <vt:lpstr>Framework Strategies</vt:lpstr>
      <vt:lpstr>Habits of Physical Activity</vt:lpstr>
      <vt:lpstr>Active Physical Play</vt:lpstr>
      <vt:lpstr>Build a Bridge</vt:lpstr>
      <vt:lpstr>Discussion Time</vt:lpstr>
      <vt:lpstr>Preschool Learning Foundations—Physical Development</vt:lpstr>
      <vt:lpstr>Let’s Dig Deeper!</vt:lpstr>
      <vt:lpstr>Active Physical Play</vt:lpstr>
      <vt:lpstr>Substrand 1.0  Active Participation</vt:lpstr>
      <vt:lpstr>Why Do Children Need  Physical Activity?</vt:lpstr>
      <vt:lpstr>Good News!</vt:lpstr>
      <vt:lpstr>What is the daily physical activity recommendation for 4- and 5-year old children?</vt:lpstr>
      <vt:lpstr>PowerPoint Presentation</vt:lpstr>
      <vt:lpstr>Daily Physical Activity Recommendations</vt:lpstr>
      <vt:lpstr>Structured and Unstructured Physical Activity</vt:lpstr>
      <vt:lpstr>Where does active physical play take place?</vt:lpstr>
      <vt:lpstr>Name 5 in a Group of 5!</vt:lpstr>
      <vt:lpstr>Physical Activity Opportunities</vt:lpstr>
      <vt:lpstr>1.0 Interactions and Strategies</vt:lpstr>
      <vt:lpstr>Active Physical Play</vt:lpstr>
      <vt:lpstr>Substrand 2.0: Cardiovascular Endurance</vt:lpstr>
      <vt:lpstr>Moderate to Vigorous Physical Activity (MVPA)</vt:lpstr>
      <vt:lpstr>Moderate Level</vt:lpstr>
      <vt:lpstr>Vigorous Level</vt:lpstr>
      <vt:lpstr>Build a Bridge: Warp Speed</vt:lpstr>
      <vt:lpstr>Increasing Awareness</vt:lpstr>
      <vt:lpstr>Foundation Video Example 2.1:  What It Might Look Like</vt:lpstr>
      <vt:lpstr>2.0 Interactions and Strategies</vt:lpstr>
      <vt:lpstr>Active Physical Play</vt:lpstr>
      <vt:lpstr>Substrand 3.0 Muscular Strength, Muscular Endurance, and Flexibility</vt:lpstr>
      <vt:lpstr>Video Example:  What It Might Look Like</vt:lpstr>
      <vt:lpstr>The Many Benefits of Yoga</vt:lpstr>
      <vt:lpstr>Shape of Yoga</vt:lpstr>
      <vt:lpstr>Shape of Yoga</vt:lpstr>
      <vt:lpstr>3.0 Interactions and Strategies</vt:lpstr>
      <vt:lpstr>Environmental Factors That  Influence Physical Development</vt:lpstr>
      <vt:lpstr>Environmental Factors That  Influence Physical Development</vt:lpstr>
      <vt:lpstr>Make It Take It Time</vt:lpstr>
      <vt:lpstr>Authentic Assessment!</vt:lpstr>
      <vt:lpstr>Scaling New Heights</vt:lpstr>
      <vt:lpstr>What is Your Plan to Include Active Physical Play? </vt:lpstr>
      <vt:lpstr>Thank you for keeping me active!</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2017-01-18T19:52:11Z</dcterms:modified>
</cp:coreProperties>
</file>