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05" r:id="rId1"/>
    <p:sldMasterId id="2147484320" r:id="rId2"/>
    <p:sldMasterId id="2147484333" r:id="rId3"/>
    <p:sldMasterId id="2147484346" r:id="rId4"/>
  </p:sldMasterIdLst>
  <p:notesMasterIdLst>
    <p:notesMasterId r:id="rId53"/>
  </p:notesMasterIdLst>
  <p:handoutMasterIdLst>
    <p:handoutMasterId r:id="rId54"/>
  </p:handoutMasterIdLst>
  <p:sldIdLst>
    <p:sldId id="360" r:id="rId5"/>
    <p:sldId id="384" r:id="rId6"/>
    <p:sldId id="324" r:id="rId7"/>
    <p:sldId id="397" r:id="rId8"/>
    <p:sldId id="398" r:id="rId9"/>
    <p:sldId id="404" r:id="rId10"/>
    <p:sldId id="386" r:id="rId11"/>
    <p:sldId id="387" r:id="rId12"/>
    <p:sldId id="388" r:id="rId13"/>
    <p:sldId id="405" r:id="rId14"/>
    <p:sldId id="363" r:id="rId15"/>
    <p:sldId id="321" r:id="rId16"/>
    <p:sldId id="390" r:id="rId17"/>
    <p:sldId id="367" r:id="rId18"/>
    <p:sldId id="399" r:id="rId19"/>
    <p:sldId id="400" r:id="rId20"/>
    <p:sldId id="325" r:id="rId21"/>
    <p:sldId id="323" r:id="rId22"/>
    <p:sldId id="375" r:id="rId23"/>
    <p:sldId id="371" r:id="rId24"/>
    <p:sldId id="393" r:id="rId25"/>
    <p:sldId id="308" r:id="rId26"/>
    <p:sldId id="355" r:id="rId27"/>
    <p:sldId id="353" r:id="rId28"/>
    <p:sldId id="328" r:id="rId29"/>
    <p:sldId id="335" r:id="rId30"/>
    <p:sldId id="327" r:id="rId31"/>
    <p:sldId id="332" r:id="rId32"/>
    <p:sldId id="401" r:id="rId33"/>
    <p:sldId id="402" r:id="rId34"/>
    <p:sldId id="403" r:id="rId35"/>
    <p:sldId id="336" r:id="rId36"/>
    <p:sldId id="333" r:id="rId37"/>
    <p:sldId id="334" r:id="rId38"/>
    <p:sldId id="344" r:id="rId39"/>
    <p:sldId id="356" r:id="rId40"/>
    <p:sldId id="343" r:id="rId41"/>
    <p:sldId id="340" r:id="rId42"/>
    <p:sldId id="330" r:id="rId43"/>
    <p:sldId id="354" r:id="rId44"/>
    <p:sldId id="329" r:id="rId45"/>
    <p:sldId id="331" r:id="rId46"/>
    <p:sldId id="395" r:id="rId47"/>
    <p:sldId id="346" r:id="rId48"/>
    <p:sldId id="347" r:id="rId49"/>
    <p:sldId id="350" r:id="rId50"/>
    <p:sldId id="358" r:id="rId51"/>
    <p:sldId id="396" r:id="rId5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6FAF"/>
    <a:srgbClr val="DDA40D"/>
    <a:srgbClr val="688353"/>
    <a:srgbClr val="75775F"/>
    <a:srgbClr val="434436"/>
    <a:srgbClr val="B5B7A4"/>
    <a:srgbClr val="D7C9E1"/>
    <a:srgbClr val="477573"/>
    <a:srgbClr val="E4DADC"/>
    <a:srgbClr val="E9DE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52255" autoAdjust="0"/>
  </p:normalViewPr>
  <p:slideViewPr>
    <p:cSldViewPr snapToGrid="0" snapToObjects="1">
      <p:cViewPr>
        <p:scale>
          <a:sx n="48" d="100"/>
          <a:sy n="48" d="100"/>
        </p:scale>
        <p:origin x="2312" y="328"/>
      </p:cViewPr>
      <p:guideLst>
        <p:guide orient="horz" pos="2160"/>
        <p:guide pos="2880"/>
      </p:guideLst>
    </p:cSldViewPr>
  </p:slideViewPr>
  <p:outlineViewPr>
    <p:cViewPr>
      <p:scale>
        <a:sx n="33" d="100"/>
        <a:sy n="33" d="100"/>
      </p:scale>
      <p:origin x="0" y="3710"/>
    </p:cViewPr>
  </p:outlineViewPr>
  <p:notesTextViewPr>
    <p:cViewPr>
      <p:scale>
        <a:sx n="164" d="100"/>
        <a:sy n="164" d="100"/>
      </p:scale>
      <p:origin x="0" y="0"/>
    </p:cViewPr>
  </p:notesTextViewPr>
  <p:sorterViewPr>
    <p:cViewPr>
      <p:scale>
        <a:sx n="150" d="100"/>
        <a:sy n="150" d="100"/>
      </p:scale>
      <p:origin x="0" y="11168"/>
    </p:cViewPr>
  </p:sorterViewPr>
  <p:notesViewPr>
    <p:cSldViewPr snapToGrid="0" snapToObjects="1">
      <p:cViewPr>
        <p:scale>
          <a:sx n="72" d="100"/>
          <a:sy n="72" d="100"/>
        </p:scale>
        <p:origin x="3114" y="-6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2E0C6-3E1C-4A31-BE39-73C028B16878}"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C8809C66-B633-454C-99BE-3CE884E2B894}">
      <dgm:prSet phldrT="[Text]" custT="1"/>
      <dgm:spPr/>
      <dgm:t>
        <a:bodyPr/>
        <a:lstStyle/>
        <a:p>
          <a:pPr algn="l"/>
          <a:r>
            <a:rPr lang="en-US" sz="4400" b="0" dirty="0">
              <a:solidFill>
                <a:schemeClr val="tx1"/>
              </a:solidFill>
            </a:rPr>
            <a:t>Domain: </a:t>
          </a:r>
        </a:p>
        <a:p>
          <a:pPr algn="l"/>
          <a:r>
            <a:rPr lang="en-US" sz="4800" b="1" dirty="0">
              <a:solidFill>
                <a:schemeClr val="tx1"/>
              </a:solidFill>
            </a:rPr>
            <a:t>Visual Performing Arts</a:t>
          </a:r>
        </a:p>
      </dgm:t>
    </dgm:pt>
    <dgm:pt modelId="{524FC79A-150E-4A28-89EC-3B627B3DBA40}" type="parTrans" cxnId="{0B8432B5-5B5E-4313-856F-F6119002FA8F}">
      <dgm:prSet/>
      <dgm:spPr/>
      <dgm:t>
        <a:bodyPr/>
        <a:lstStyle/>
        <a:p>
          <a:endParaRPr lang="en-US" sz="2000"/>
        </a:p>
      </dgm:t>
    </dgm:pt>
    <dgm:pt modelId="{8316CC86-8D08-4321-B48F-1406D245BA9B}" type="sibTrans" cxnId="{0B8432B5-5B5E-4313-856F-F6119002FA8F}">
      <dgm:prSet/>
      <dgm:spPr/>
      <dgm:t>
        <a:bodyPr/>
        <a:lstStyle/>
        <a:p>
          <a:endParaRPr lang="en-US" sz="2000"/>
        </a:p>
      </dgm:t>
    </dgm:pt>
    <dgm:pt modelId="{4AA67AEF-DC85-4311-80AE-D15FA43BE531}">
      <dgm:prSet phldrT="[Text]" custT="1"/>
      <dgm:spPr/>
      <dgm:t>
        <a:bodyPr/>
        <a:lstStyle/>
        <a:p>
          <a:pPr algn="l"/>
          <a:r>
            <a:rPr lang="en-US" sz="4000" b="0" dirty="0">
              <a:ln/>
              <a:solidFill>
                <a:schemeClr val="tx1"/>
              </a:solidFill>
            </a:rPr>
            <a:t>Strand: </a:t>
          </a:r>
        </a:p>
        <a:p>
          <a:pPr algn="l"/>
          <a:r>
            <a:rPr lang="en-US" sz="4400" b="1" dirty="0">
              <a:ln/>
              <a:solidFill>
                <a:schemeClr val="tx1"/>
              </a:solidFill>
            </a:rPr>
            <a:t>Drama</a:t>
          </a:r>
        </a:p>
      </dgm:t>
    </dgm:pt>
    <dgm:pt modelId="{36EEC902-A40A-4B66-A5AC-5FF6EAA58FB9}" type="parTrans" cxnId="{4CFBF434-929A-4991-BAB7-E6B462936F44}">
      <dgm:prSet/>
      <dgm:spPr/>
      <dgm:t>
        <a:bodyPr/>
        <a:lstStyle/>
        <a:p>
          <a:endParaRPr lang="en-US" sz="2000"/>
        </a:p>
      </dgm:t>
    </dgm:pt>
    <dgm:pt modelId="{92E2BAC7-420F-470F-BDE9-1B3E32A5FAA8}" type="sibTrans" cxnId="{4CFBF434-929A-4991-BAB7-E6B462936F44}">
      <dgm:prSet/>
      <dgm:spPr/>
      <dgm:t>
        <a:bodyPr/>
        <a:lstStyle/>
        <a:p>
          <a:endParaRPr lang="en-US" sz="2000"/>
        </a:p>
      </dgm:t>
    </dgm:pt>
    <dgm:pt modelId="{FE31F774-01A8-4E84-8EB3-18175967EF85}">
      <dgm:prSet phldrT="[Text]" custT="1"/>
      <dgm:spPr/>
      <dgm:t>
        <a:bodyPr anchor="t" anchorCtr="0"/>
        <a:lstStyle/>
        <a:p>
          <a:r>
            <a:rPr lang="en-US" sz="2400" b="1" dirty="0">
              <a:solidFill>
                <a:schemeClr val="tx1"/>
              </a:solidFill>
            </a:rPr>
            <a:t>Substrand:</a:t>
          </a:r>
          <a:r>
            <a:rPr lang="en-US" sz="2400" b="0" dirty="0">
              <a:solidFill>
                <a:schemeClr val="tx1"/>
              </a:solidFill>
            </a:rPr>
            <a:t> </a:t>
          </a:r>
        </a:p>
        <a:p>
          <a:r>
            <a:rPr lang="en-US" sz="2400" b="0" dirty="0">
              <a:solidFill>
                <a:schemeClr val="tx1"/>
              </a:solidFill>
            </a:rPr>
            <a:t>Notice, Respond, and Engage</a:t>
          </a:r>
        </a:p>
      </dgm:t>
    </dgm:pt>
    <dgm:pt modelId="{D0C2C174-3EB7-4481-A200-97BB9D36AE07}" type="parTrans" cxnId="{534C18CF-1EFA-4515-9CCB-E4F5158DD0AD}">
      <dgm:prSet/>
      <dgm:spPr/>
      <dgm:t>
        <a:bodyPr/>
        <a:lstStyle/>
        <a:p>
          <a:endParaRPr lang="en-US" sz="2000"/>
        </a:p>
      </dgm:t>
    </dgm:pt>
    <dgm:pt modelId="{D6B4CF95-D3E6-4CA4-992F-9B076140EAD8}" type="sibTrans" cxnId="{534C18CF-1EFA-4515-9CCB-E4F5158DD0AD}">
      <dgm:prSet/>
      <dgm:spPr/>
      <dgm:t>
        <a:bodyPr/>
        <a:lstStyle/>
        <a:p>
          <a:endParaRPr lang="en-US" sz="2000"/>
        </a:p>
      </dgm:t>
    </dgm:pt>
    <dgm:pt modelId="{0DBD51CD-DF5D-442A-8D3F-9D74C00D341D}">
      <dgm:prSet phldrT="[Text]" custT="1"/>
      <dgm:spPr/>
      <dgm:t>
        <a:bodyPr anchor="t" anchorCtr="0"/>
        <a:lstStyle/>
        <a:p>
          <a:r>
            <a:rPr lang="en-US" sz="2400" b="1" dirty="0">
              <a:solidFill>
                <a:schemeClr val="tx1"/>
              </a:solidFill>
            </a:rPr>
            <a:t>Substrand: </a:t>
          </a:r>
        </a:p>
        <a:p>
          <a:r>
            <a:rPr lang="en-US" sz="2400" b="0" dirty="0">
              <a:solidFill>
                <a:schemeClr val="tx1"/>
              </a:solidFill>
            </a:rPr>
            <a:t>Develop Skills to Create, Invent, and Express Through Drama</a:t>
          </a:r>
        </a:p>
      </dgm:t>
    </dgm:pt>
    <dgm:pt modelId="{97D103B7-631B-4A67-A1F2-B257F886407C}" type="parTrans" cxnId="{A54E7AE2-4C4A-4BF9-BC2D-E9D433C6C361}">
      <dgm:prSet/>
      <dgm:spPr/>
      <dgm:t>
        <a:bodyPr/>
        <a:lstStyle/>
        <a:p>
          <a:endParaRPr lang="en-US" sz="2000"/>
        </a:p>
      </dgm:t>
    </dgm:pt>
    <dgm:pt modelId="{CA2F0643-6C3F-47AA-87C3-33E918902C39}" type="sibTrans" cxnId="{A54E7AE2-4C4A-4BF9-BC2D-E9D433C6C361}">
      <dgm:prSet/>
      <dgm:spPr/>
      <dgm:t>
        <a:bodyPr/>
        <a:lstStyle/>
        <a:p>
          <a:endParaRPr lang="en-US" sz="2000"/>
        </a:p>
      </dgm:t>
    </dgm:pt>
    <dgm:pt modelId="{2968131C-C982-41BA-862D-4EB75D703D7B}" type="pres">
      <dgm:prSet presAssocID="{1272E0C6-3E1C-4A31-BE39-73C028B16878}" presName="Name0" presStyleCnt="0">
        <dgm:presLayoutVars>
          <dgm:chPref val="1"/>
          <dgm:dir/>
          <dgm:animOne val="branch"/>
          <dgm:animLvl val="lvl"/>
          <dgm:resizeHandles/>
        </dgm:presLayoutVars>
      </dgm:prSet>
      <dgm:spPr/>
      <dgm:t>
        <a:bodyPr/>
        <a:lstStyle/>
        <a:p>
          <a:endParaRPr lang="en-US"/>
        </a:p>
      </dgm:t>
    </dgm:pt>
    <dgm:pt modelId="{90B6D1E7-8364-4A54-B920-C519DC7BA5E8}" type="pres">
      <dgm:prSet presAssocID="{C8809C66-B633-454C-99BE-3CE884E2B894}" presName="vertOne" presStyleCnt="0"/>
      <dgm:spPr/>
    </dgm:pt>
    <dgm:pt modelId="{2B9BF48D-7293-4BEE-97CD-79C69D1EA275}" type="pres">
      <dgm:prSet presAssocID="{C8809C66-B633-454C-99BE-3CE884E2B894}" presName="txOne" presStyleLbl="node0" presStyleIdx="0" presStyleCnt="1" custScaleY="92103" custLinFactNeighborX="-1535" custLinFactNeighborY="-120">
        <dgm:presLayoutVars>
          <dgm:chPref val="3"/>
        </dgm:presLayoutVars>
      </dgm:prSet>
      <dgm:spPr/>
      <dgm:t>
        <a:bodyPr/>
        <a:lstStyle/>
        <a:p>
          <a:endParaRPr lang="en-US"/>
        </a:p>
      </dgm:t>
    </dgm:pt>
    <dgm:pt modelId="{6858B09B-D53F-4ADE-BE1B-CE06926D21AA}" type="pres">
      <dgm:prSet presAssocID="{C8809C66-B633-454C-99BE-3CE884E2B894}" presName="parTransOne" presStyleCnt="0"/>
      <dgm:spPr/>
    </dgm:pt>
    <dgm:pt modelId="{C3D39C7D-37FD-4DF7-8C1C-B635E641326B}" type="pres">
      <dgm:prSet presAssocID="{C8809C66-B633-454C-99BE-3CE884E2B894}" presName="horzOne" presStyleCnt="0"/>
      <dgm:spPr/>
    </dgm:pt>
    <dgm:pt modelId="{57FF9F6E-998D-4A4F-8A97-1F5216D14B07}" type="pres">
      <dgm:prSet presAssocID="{4AA67AEF-DC85-4311-80AE-D15FA43BE531}" presName="vertTwo" presStyleCnt="0"/>
      <dgm:spPr/>
    </dgm:pt>
    <dgm:pt modelId="{37739391-0FC3-43F3-99E5-2DC1B4A061BC}" type="pres">
      <dgm:prSet presAssocID="{4AA67AEF-DC85-4311-80AE-D15FA43BE531}" presName="txTwo" presStyleLbl="node2" presStyleIdx="0" presStyleCnt="1" custScaleY="71133" custLinFactNeighborX="36" custLinFactNeighborY="-42376">
        <dgm:presLayoutVars>
          <dgm:chPref val="3"/>
        </dgm:presLayoutVars>
      </dgm:prSet>
      <dgm:spPr/>
      <dgm:t>
        <a:bodyPr/>
        <a:lstStyle/>
        <a:p>
          <a:endParaRPr lang="en-US"/>
        </a:p>
      </dgm:t>
    </dgm:pt>
    <dgm:pt modelId="{4B9084EF-BD0A-48D0-9700-866FC3C94B90}" type="pres">
      <dgm:prSet presAssocID="{4AA67AEF-DC85-4311-80AE-D15FA43BE531}" presName="parTransTwo" presStyleCnt="0"/>
      <dgm:spPr/>
    </dgm:pt>
    <dgm:pt modelId="{E7D71ED8-3124-41DF-A6B6-AF26CB086F26}" type="pres">
      <dgm:prSet presAssocID="{4AA67AEF-DC85-4311-80AE-D15FA43BE531}" presName="horzTwo" presStyleCnt="0"/>
      <dgm:spPr/>
    </dgm:pt>
    <dgm:pt modelId="{5973F38B-50E9-442E-AA3D-CA6F32D44DBB}" type="pres">
      <dgm:prSet presAssocID="{FE31F774-01A8-4E84-8EB3-18175967EF85}" presName="vertThree" presStyleCnt="0"/>
      <dgm:spPr/>
    </dgm:pt>
    <dgm:pt modelId="{F785FD4E-4525-4DF6-BD35-5C26F95C6818}" type="pres">
      <dgm:prSet presAssocID="{FE31F774-01A8-4E84-8EB3-18175967EF85}" presName="txThree" presStyleLbl="node3" presStyleIdx="0" presStyleCnt="2" custLinFactNeighborX="461" custLinFactNeighborY="-3016">
        <dgm:presLayoutVars>
          <dgm:chPref val="3"/>
        </dgm:presLayoutVars>
      </dgm:prSet>
      <dgm:spPr/>
      <dgm:t>
        <a:bodyPr/>
        <a:lstStyle/>
        <a:p>
          <a:endParaRPr lang="en-US"/>
        </a:p>
      </dgm:t>
    </dgm:pt>
    <dgm:pt modelId="{ECCFADE3-F7A7-451A-85FE-F4394E391608}" type="pres">
      <dgm:prSet presAssocID="{FE31F774-01A8-4E84-8EB3-18175967EF85}" presName="horzThree" presStyleCnt="0"/>
      <dgm:spPr/>
    </dgm:pt>
    <dgm:pt modelId="{1EBDAC87-47C0-4483-B9E1-93F6ED1049A8}" type="pres">
      <dgm:prSet presAssocID="{D6B4CF95-D3E6-4CA4-992F-9B076140EAD8}" presName="sibSpaceThree" presStyleCnt="0"/>
      <dgm:spPr/>
    </dgm:pt>
    <dgm:pt modelId="{3DAFA7EB-14F0-496C-AFBE-7C98F51B96E8}" type="pres">
      <dgm:prSet presAssocID="{0DBD51CD-DF5D-442A-8D3F-9D74C00D341D}" presName="vertThree" presStyleCnt="0"/>
      <dgm:spPr/>
    </dgm:pt>
    <dgm:pt modelId="{51D2900B-4AD8-4D47-A27D-C4F3BF66BD4C}" type="pres">
      <dgm:prSet presAssocID="{0DBD51CD-DF5D-442A-8D3F-9D74C00D341D}" presName="txThree" presStyleLbl="node3" presStyleIdx="1" presStyleCnt="2" custScaleX="103956" custLinFactNeighborX="479" custLinFactNeighborY="-3761">
        <dgm:presLayoutVars>
          <dgm:chPref val="3"/>
        </dgm:presLayoutVars>
      </dgm:prSet>
      <dgm:spPr/>
      <dgm:t>
        <a:bodyPr/>
        <a:lstStyle/>
        <a:p>
          <a:endParaRPr lang="en-US"/>
        </a:p>
      </dgm:t>
    </dgm:pt>
    <dgm:pt modelId="{148BC66E-C187-4B2B-89ED-0251DB9471CB}" type="pres">
      <dgm:prSet presAssocID="{0DBD51CD-DF5D-442A-8D3F-9D74C00D341D}" presName="horzThree" presStyleCnt="0"/>
      <dgm:spPr/>
    </dgm:pt>
  </dgm:ptLst>
  <dgm:cxnLst>
    <dgm:cxn modelId="{0B8432B5-5B5E-4313-856F-F6119002FA8F}" srcId="{1272E0C6-3E1C-4A31-BE39-73C028B16878}" destId="{C8809C66-B633-454C-99BE-3CE884E2B894}" srcOrd="0" destOrd="0" parTransId="{524FC79A-150E-4A28-89EC-3B627B3DBA40}" sibTransId="{8316CC86-8D08-4321-B48F-1406D245BA9B}"/>
    <dgm:cxn modelId="{B1D13B02-4BA7-1948-B8A3-11C2F221E83C}" type="presOf" srcId="{0DBD51CD-DF5D-442A-8D3F-9D74C00D341D}" destId="{51D2900B-4AD8-4D47-A27D-C4F3BF66BD4C}" srcOrd="0" destOrd="0" presId="urn:microsoft.com/office/officeart/2005/8/layout/hierarchy4"/>
    <dgm:cxn modelId="{4CFBF434-929A-4991-BAB7-E6B462936F44}" srcId="{C8809C66-B633-454C-99BE-3CE884E2B894}" destId="{4AA67AEF-DC85-4311-80AE-D15FA43BE531}" srcOrd="0" destOrd="0" parTransId="{36EEC902-A40A-4B66-A5AC-5FF6EAA58FB9}" sibTransId="{92E2BAC7-420F-470F-BDE9-1B3E32A5FAA8}"/>
    <dgm:cxn modelId="{CAE8B272-55D5-624D-998E-8285AB6D3BD3}" type="presOf" srcId="{C8809C66-B633-454C-99BE-3CE884E2B894}" destId="{2B9BF48D-7293-4BEE-97CD-79C69D1EA275}" srcOrd="0" destOrd="0" presId="urn:microsoft.com/office/officeart/2005/8/layout/hierarchy4"/>
    <dgm:cxn modelId="{33C2D452-53F9-E140-A584-1CF260F922A7}" type="presOf" srcId="{1272E0C6-3E1C-4A31-BE39-73C028B16878}" destId="{2968131C-C982-41BA-862D-4EB75D703D7B}" srcOrd="0" destOrd="0" presId="urn:microsoft.com/office/officeart/2005/8/layout/hierarchy4"/>
    <dgm:cxn modelId="{7D184A4C-33F7-DE4A-80A1-B1908538C3E7}" type="presOf" srcId="{4AA67AEF-DC85-4311-80AE-D15FA43BE531}" destId="{37739391-0FC3-43F3-99E5-2DC1B4A061BC}" srcOrd="0" destOrd="0" presId="urn:microsoft.com/office/officeart/2005/8/layout/hierarchy4"/>
    <dgm:cxn modelId="{534C18CF-1EFA-4515-9CCB-E4F5158DD0AD}" srcId="{4AA67AEF-DC85-4311-80AE-D15FA43BE531}" destId="{FE31F774-01A8-4E84-8EB3-18175967EF85}" srcOrd="0" destOrd="0" parTransId="{D0C2C174-3EB7-4481-A200-97BB9D36AE07}" sibTransId="{D6B4CF95-D3E6-4CA4-992F-9B076140EAD8}"/>
    <dgm:cxn modelId="{A54E7AE2-4C4A-4BF9-BC2D-E9D433C6C361}" srcId="{4AA67AEF-DC85-4311-80AE-D15FA43BE531}" destId="{0DBD51CD-DF5D-442A-8D3F-9D74C00D341D}" srcOrd="1" destOrd="0" parTransId="{97D103B7-631B-4A67-A1F2-B257F886407C}" sibTransId="{CA2F0643-6C3F-47AA-87C3-33E918902C39}"/>
    <dgm:cxn modelId="{BF6D9570-4F0F-374A-A22B-D3A5F09883BB}" type="presOf" srcId="{FE31F774-01A8-4E84-8EB3-18175967EF85}" destId="{F785FD4E-4525-4DF6-BD35-5C26F95C6818}" srcOrd="0" destOrd="0" presId="urn:microsoft.com/office/officeart/2005/8/layout/hierarchy4"/>
    <dgm:cxn modelId="{40C6322D-98FA-8C47-A855-A1D231EE9BD1}" type="presParOf" srcId="{2968131C-C982-41BA-862D-4EB75D703D7B}" destId="{90B6D1E7-8364-4A54-B920-C519DC7BA5E8}" srcOrd="0" destOrd="0" presId="urn:microsoft.com/office/officeart/2005/8/layout/hierarchy4"/>
    <dgm:cxn modelId="{5B485C01-6CE4-874F-A220-C4A459566102}" type="presParOf" srcId="{90B6D1E7-8364-4A54-B920-C519DC7BA5E8}" destId="{2B9BF48D-7293-4BEE-97CD-79C69D1EA275}" srcOrd="0" destOrd="0" presId="urn:microsoft.com/office/officeart/2005/8/layout/hierarchy4"/>
    <dgm:cxn modelId="{D8F41E3B-AF6B-9947-BEB7-33FE27235D12}" type="presParOf" srcId="{90B6D1E7-8364-4A54-B920-C519DC7BA5E8}" destId="{6858B09B-D53F-4ADE-BE1B-CE06926D21AA}" srcOrd="1" destOrd="0" presId="urn:microsoft.com/office/officeart/2005/8/layout/hierarchy4"/>
    <dgm:cxn modelId="{D3D058D1-FF13-1346-BC4A-794143846E64}" type="presParOf" srcId="{90B6D1E7-8364-4A54-B920-C519DC7BA5E8}" destId="{C3D39C7D-37FD-4DF7-8C1C-B635E641326B}" srcOrd="2" destOrd="0" presId="urn:microsoft.com/office/officeart/2005/8/layout/hierarchy4"/>
    <dgm:cxn modelId="{4B6F79D6-F1BC-4B45-8565-42EB83657557}" type="presParOf" srcId="{C3D39C7D-37FD-4DF7-8C1C-B635E641326B}" destId="{57FF9F6E-998D-4A4F-8A97-1F5216D14B07}" srcOrd="0" destOrd="0" presId="urn:microsoft.com/office/officeart/2005/8/layout/hierarchy4"/>
    <dgm:cxn modelId="{39B48906-A6DB-D04B-A601-B35C4A9F8D26}" type="presParOf" srcId="{57FF9F6E-998D-4A4F-8A97-1F5216D14B07}" destId="{37739391-0FC3-43F3-99E5-2DC1B4A061BC}" srcOrd="0" destOrd="0" presId="urn:microsoft.com/office/officeart/2005/8/layout/hierarchy4"/>
    <dgm:cxn modelId="{DA32D1EC-12FB-F543-BA2A-0C8F2CD0C0EB}" type="presParOf" srcId="{57FF9F6E-998D-4A4F-8A97-1F5216D14B07}" destId="{4B9084EF-BD0A-48D0-9700-866FC3C94B90}" srcOrd="1" destOrd="0" presId="urn:microsoft.com/office/officeart/2005/8/layout/hierarchy4"/>
    <dgm:cxn modelId="{7FDEE70F-8FA0-A74C-9DE0-5D19C1AEA715}" type="presParOf" srcId="{57FF9F6E-998D-4A4F-8A97-1F5216D14B07}" destId="{E7D71ED8-3124-41DF-A6B6-AF26CB086F26}" srcOrd="2" destOrd="0" presId="urn:microsoft.com/office/officeart/2005/8/layout/hierarchy4"/>
    <dgm:cxn modelId="{51CA861F-88C0-1B42-822F-040F6BA555B3}" type="presParOf" srcId="{E7D71ED8-3124-41DF-A6B6-AF26CB086F26}" destId="{5973F38B-50E9-442E-AA3D-CA6F32D44DBB}" srcOrd="0" destOrd="0" presId="urn:microsoft.com/office/officeart/2005/8/layout/hierarchy4"/>
    <dgm:cxn modelId="{AF633D58-F6AF-4246-AC0A-AD26B47E24F5}" type="presParOf" srcId="{5973F38B-50E9-442E-AA3D-CA6F32D44DBB}" destId="{F785FD4E-4525-4DF6-BD35-5C26F95C6818}" srcOrd="0" destOrd="0" presId="urn:microsoft.com/office/officeart/2005/8/layout/hierarchy4"/>
    <dgm:cxn modelId="{8B81583A-3834-0B40-AFF1-3E5C6074F766}" type="presParOf" srcId="{5973F38B-50E9-442E-AA3D-CA6F32D44DBB}" destId="{ECCFADE3-F7A7-451A-85FE-F4394E391608}" srcOrd="1" destOrd="0" presId="urn:microsoft.com/office/officeart/2005/8/layout/hierarchy4"/>
    <dgm:cxn modelId="{4177F9B5-F4C4-274E-9E07-A6CA35400FB9}" type="presParOf" srcId="{E7D71ED8-3124-41DF-A6B6-AF26CB086F26}" destId="{1EBDAC87-47C0-4483-B9E1-93F6ED1049A8}" srcOrd="1" destOrd="0" presId="urn:microsoft.com/office/officeart/2005/8/layout/hierarchy4"/>
    <dgm:cxn modelId="{0B170F66-E489-B248-B8CA-180B89710C10}" type="presParOf" srcId="{E7D71ED8-3124-41DF-A6B6-AF26CB086F26}" destId="{3DAFA7EB-14F0-496C-AFBE-7C98F51B96E8}" srcOrd="2" destOrd="0" presId="urn:microsoft.com/office/officeart/2005/8/layout/hierarchy4"/>
    <dgm:cxn modelId="{433CE368-2998-B145-ACE6-1F582C5A54E7}" type="presParOf" srcId="{3DAFA7EB-14F0-496C-AFBE-7C98F51B96E8}" destId="{51D2900B-4AD8-4D47-A27D-C4F3BF66BD4C}" srcOrd="0" destOrd="0" presId="urn:microsoft.com/office/officeart/2005/8/layout/hierarchy4"/>
    <dgm:cxn modelId="{3DDA73CD-9585-DE4A-957D-D108B43D7661}" type="presParOf" srcId="{3DAFA7EB-14F0-496C-AFBE-7C98F51B96E8}" destId="{148BC66E-C187-4B2B-89ED-0251DB9471CB}" srcOrd="1" destOrd="0" presId="urn:microsoft.com/office/officeart/2005/8/layout/hierarchy4"/>
  </dgm:cxnLst>
  <dgm:bg>
    <a:solidFill>
      <a:srgbClr val="FFBDFF"/>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BF48D-7293-4BEE-97CD-79C69D1EA275}">
      <dsp:nvSpPr>
        <dsp:cNvPr id="0" name=""/>
        <dsp:cNvSpPr/>
      </dsp:nvSpPr>
      <dsp:spPr>
        <a:xfrm>
          <a:off x="0" y="0"/>
          <a:ext cx="8482458" cy="1848832"/>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sz="4400" b="0" kern="1200" dirty="0">
              <a:solidFill>
                <a:schemeClr val="tx1"/>
              </a:solidFill>
            </a:rPr>
            <a:t>Domain: </a:t>
          </a:r>
        </a:p>
        <a:p>
          <a:pPr lvl="0" algn="l" defTabSz="1955800">
            <a:lnSpc>
              <a:spcPct val="90000"/>
            </a:lnSpc>
            <a:spcBef>
              <a:spcPct val="0"/>
            </a:spcBef>
            <a:spcAft>
              <a:spcPct val="35000"/>
            </a:spcAft>
          </a:pPr>
          <a:r>
            <a:rPr lang="en-US" sz="4800" b="1" kern="1200" dirty="0">
              <a:solidFill>
                <a:schemeClr val="tx1"/>
              </a:solidFill>
            </a:rPr>
            <a:t>Visual Performing Arts</a:t>
          </a:r>
        </a:p>
      </dsp:txBody>
      <dsp:txXfrm>
        <a:off x="54150" y="54150"/>
        <a:ext cx="8374158" cy="1740532"/>
      </dsp:txXfrm>
    </dsp:sp>
    <dsp:sp modelId="{37739391-0FC3-43F3-99E5-2DC1B4A061BC}">
      <dsp:nvSpPr>
        <dsp:cNvPr id="0" name=""/>
        <dsp:cNvSpPr/>
      </dsp:nvSpPr>
      <dsp:spPr>
        <a:xfrm>
          <a:off x="15113" y="1946824"/>
          <a:ext cx="8465898" cy="142789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0" kern="1200" dirty="0">
              <a:ln/>
              <a:solidFill>
                <a:schemeClr val="tx1"/>
              </a:solidFill>
            </a:rPr>
            <a:t>Strand: </a:t>
          </a:r>
        </a:p>
        <a:p>
          <a:pPr lvl="0" algn="l" defTabSz="1778000">
            <a:lnSpc>
              <a:spcPct val="90000"/>
            </a:lnSpc>
            <a:spcBef>
              <a:spcPct val="0"/>
            </a:spcBef>
            <a:spcAft>
              <a:spcPct val="35000"/>
            </a:spcAft>
          </a:pPr>
          <a:r>
            <a:rPr lang="en-US" sz="4400" b="1" kern="1200" dirty="0">
              <a:ln/>
              <a:solidFill>
                <a:schemeClr val="tx1"/>
              </a:solidFill>
            </a:rPr>
            <a:t>Drama</a:t>
          </a:r>
        </a:p>
      </dsp:txBody>
      <dsp:txXfrm>
        <a:off x="56934" y="1988645"/>
        <a:ext cx="8382256" cy="1344248"/>
      </dsp:txXfrm>
    </dsp:sp>
    <dsp:sp modelId="{F785FD4E-4525-4DF6-BD35-5C26F95C6818}">
      <dsp:nvSpPr>
        <dsp:cNvPr id="0" name=""/>
        <dsp:cNvSpPr/>
      </dsp:nvSpPr>
      <dsp:spPr>
        <a:xfrm>
          <a:off x="30814" y="3555786"/>
          <a:ext cx="4067093" cy="2007353"/>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en-US" sz="2400" b="1" kern="1200" dirty="0">
              <a:solidFill>
                <a:schemeClr val="tx1"/>
              </a:solidFill>
            </a:rPr>
            <a:t>Substrand:</a:t>
          </a:r>
          <a:r>
            <a:rPr lang="en-US" sz="2400" b="0" kern="1200" dirty="0">
              <a:solidFill>
                <a:schemeClr val="tx1"/>
              </a:solidFill>
            </a:rPr>
            <a:t> </a:t>
          </a:r>
        </a:p>
        <a:p>
          <a:pPr lvl="0" algn="ctr" defTabSz="1066800">
            <a:lnSpc>
              <a:spcPct val="90000"/>
            </a:lnSpc>
            <a:spcBef>
              <a:spcPct val="0"/>
            </a:spcBef>
            <a:spcAft>
              <a:spcPct val="35000"/>
            </a:spcAft>
          </a:pPr>
          <a:r>
            <a:rPr lang="en-US" sz="2400" b="0" kern="1200" dirty="0">
              <a:solidFill>
                <a:schemeClr val="tx1"/>
              </a:solidFill>
            </a:rPr>
            <a:t>Notice, Respond, and Engage</a:t>
          </a:r>
        </a:p>
      </dsp:txBody>
      <dsp:txXfrm>
        <a:off x="89607" y="3614579"/>
        <a:ext cx="3949507" cy="1889767"/>
      </dsp:txXfrm>
    </dsp:sp>
    <dsp:sp modelId="{51D2900B-4AD8-4D47-A27D-C4F3BF66BD4C}">
      <dsp:nvSpPr>
        <dsp:cNvPr id="0" name=""/>
        <dsp:cNvSpPr/>
      </dsp:nvSpPr>
      <dsp:spPr>
        <a:xfrm>
          <a:off x="4262042" y="3540832"/>
          <a:ext cx="4227987" cy="2007353"/>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en-US" sz="2400" b="1" kern="1200" dirty="0">
              <a:solidFill>
                <a:schemeClr val="tx1"/>
              </a:solidFill>
            </a:rPr>
            <a:t>Substrand: </a:t>
          </a:r>
        </a:p>
        <a:p>
          <a:pPr lvl="0" algn="ctr" defTabSz="1066800">
            <a:lnSpc>
              <a:spcPct val="90000"/>
            </a:lnSpc>
            <a:spcBef>
              <a:spcPct val="0"/>
            </a:spcBef>
            <a:spcAft>
              <a:spcPct val="35000"/>
            </a:spcAft>
          </a:pPr>
          <a:r>
            <a:rPr lang="en-US" sz="2400" b="0" kern="1200" dirty="0">
              <a:solidFill>
                <a:schemeClr val="tx1"/>
              </a:solidFill>
            </a:rPr>
            <a:t>Develop Skills to Create, Invent, and Express Through Drama</a:t>
          </a:r>
        </a:p>
      </dsp:txBody>
      <dsp:txXfrm>
        <a:off x="4320835" y="3599625"/>
        <a:ext cx="4110401" cy="188976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cs typeface="Arial" pitchFamily="34" charset="0"/>
              </a:defRPr>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fld id="{E26A43BF-8BD6-4991-AC28-D085AEB3E2B7}" type="datetime1">
              <a:rPr lang="en-US" altLang="en-US"/>
              <a:pPr/>
              <a:t>4/4/17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cs typeface="Arial" pitchFamily="34" charset="0"/>
              </a:defRPr>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E59C0796-2E3B-4E4F-9B3B-4F229B51C0A1}" type="slidenum">
              <a:rPr lang="en-US" altLang="en-US"/>
              <a:pPr/>
              <a:t>‹#›</a:t>
            </a:fld>
            <a:endParaRPr lang="en-US" altLang="en-US"/>
          </a:p>
        </p:txBody>
      </p:sp>
    </p:spTree>
    <p:extLst>
      <p:ext uri="{BB962C8B-B14F-4D97-AF65-F5344CB8AC3E}">
        <p14:creationId xmlns:p14="http://schemas.microsoft.com/office/powerpoint/2010/main" val="35816630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cs typeface="Arial"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fld id="{2187C1FC-FCA4-4EA1-A598-E582DA1DA327}" type="datetime1">
              <a:rPr lang="en-US" altLang="en-US"/>
              <a:pPr/>
              <a:t>4/4/17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cs typeface="Arial"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EEEF917-60E8-4B28-BA45-F7297D788E20}" type="slidenum">
              <a:rPr lang="en-US" altLang="en-US"/>
              <a:pPr/>
              <a:t>‹#›</a:t>
            </a:fld>
            <a:endParaRPr lang="en-US" altLang="en-US"/>
          </a:p>
        </p:txBody>
      </p:sp>
    </p:spTree>
    <p:extLst>
      <p:ext uri="{BB962C8B-B14F-4D97-AF65-F5344CB8AC3E}">
        <p14:creationId xmlns:p14="http://schemas.microsoft.com/office/powerpoint/2010/main" val="350809246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xfrm>
            <a:off x="1136650" y="681038"/>
            <a:ext cx="4654550" cy="3492500"/>
          </a:xfrm>
          <a:solidFill>
            <a:srgbClr val="FFFFFF"/>
          </a:solidFill>
          <a:ln>
            <a:solidFill>
              <a:srgbClr val="000000"/>
            </a:solidFill>
            <a:miter lim="800000"/>
            <a:headEnd/>
            <a:tailEnd/>
          </a:ln>
        </p:spPr>
      </p:sp>
      <p:sp>
        <p:nvSpPr>
          <p:cNvPr id="24578" name="Notes Placeholder 2"/>
          <p:cNvSpPr>
            <a:spLocks noGrp="1"/>
          </p:cNvSpPr>
          <p:nvPr>
            <p:ph type="body" idx="1"/>
          </p:nvPr>
        </p:nvSpPr>
        <p:spPr bwMode="auto">
          <a:noFill/>
          <a:ln>
            <a:noFill/>
            <a:miter lim="800000"/>
            <a:headEnd/>
            <a:tailEnd/>
          </a:ln>
        </p:spPr>
        <p:txBody>
          <a:bodyPr wrap="square" numCol="1" anchor="t" anchorCtr="0" compatLnSpc="1">
            <a:prstTxWarp prst="textNoShape">
              <a:avLst/>
            </a:prstTxWarp>
          </a:bodyPr>
          <a:lstStyle/>
          <a:p>
            <a:pPr eaLnBrk="1" hangingPunct="1">
              <a:spcBef>
                <a:spcPct val="0"/>
              </a:spcBef>
            </a:pPr>
            <a:r>
              <a:rPr lang="en-US" altLang="en-US" b="1" dirty="0"/>
              <a:t>Presenter Remarks: </a:t>
            </a:r>
          </a:p>
          <a:p>
            <a:pPr eaLnBrk="1" hangingPunct="1">
              <a:spcBef>
                <a:spcPct val="0"/>
              </a:spcBef>
            </a:pPr>
            <a:r>
              <a:rPr lang="en-US" altLang="en-US" dirty="0"/>
              <a:t>Welcome to Visual and Performing Arts: Drama in Transitional Kindergarten—a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Visual and Performing Arts domain.</a:t>
            </a:r>
          </a:p>
          <a:p>
            <a:pPr eaLnBrk="1" hangingPunct="1">
              <a:spcBef>
                <a:spcPct val="0"/>
              </a:spcBef>
            </a:pPr>
            <a:endParaRPr lang="en-US" altLang="en-US" dirty="0"/>
          </a:p>
          <a:p>
            <a:pPr>
              <a:spcBef>
                <a:spcPct val="0"/>
              </a:spcBef>
            </a:pPr>
            <a:r>
              <a:rPr lang="en-US" altLang="en-US" dirty="0"/>
              <a:t>This professional learning session is specifically designed to provide TK teachers with exposure to CDE resources that support TK curriculum planning of developmentally appropriate strategies. Classroom environmental design recommendations are included to support the content area of drama. </a:t>
            </a:r>
            <a:endParaRPr lang="en-US" dirty="0"/>
          </a:p>
        </p:txBody>
      </p:sp>
      <p:sp>
        <p:nvSpPr>
          <p:cNvPr id="2" name="Slide Number Placeholder 1"/>
          <p:cNvSpPr>
            <a:spLocks noGrp="1"/>
          </p:cNvSpPr>
          <p:nvPr>
            <p:ph type="sldNum" sz="quarter" idx="10"/>
          </p:nvPr>
        </p:nvSpPr>
        <p:spPr/>
        <p:txBody>
          <a:bodyPr/>
          <a:lstStyle/>
          <a:p>
            <a:fld id="{9EEEF917-60E8-4B28-BA45-F7297D788E20}"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Rectangle 3"/>
          <p:cNvSpPr>
            <a:spLocks noGrp="1" noChangeArrowheads="1"/>
          </p:cNvSpPr>
          <p:nvPr>
            <p:ph type="body" idx="1"/>
          </p:nvPr>
        </p:nvSpPr>
        <p:spPr>
          <a:xfrm>
            <a:off x="731838" y="4529138"/>
            <a:ext cx="5486400" cy="3504519"/>
          </a:xfrm>
          <a:ln/>
          <a:extLst/>
        </p:spPr>
        <p:txBody>
          <a:bodyPr>
            <a:noAutofit/>
          </a:bodyPr>
          <a:lstStyle/>
          <a:p>
            <a:pPr eaLnBrk="1" hangingPunct="1">
              <a:spcBef>
                <a:spcPts val="0"/>
              </a:spcBef>
              <a:spcAft>
                <a:spcPts val="0"/>
              </a:spcAft>
              <a:defRPr/>
            </a:pPr>
            <a:r>
              <a:rPr lang="en-US" b="1" dirty="0"/>
              <a:t>Presenter Remarks: </a:t>
            </a:r>
            <a:endParaRPr lang="en-US" b="1" dirty="0">
              <a:cs typeface="Arial" charset="0"/>
            </a:endParaRPr>
          </a:p>
          <a:p>
            <a:pPr eaLnBrk="1" hangingPunct="1">
              <a:spcBef>
                <a:spcPts val="0"/>
              </a:spcBef>
              <a:spcAft>
                <a:spcPts val="0"/>
              </a:spcAft>
              <a:defRPr/>
            </a:pPr>
            <a:r>
              <a:rPr lang="en-US" dirty="0">
                <a:cs typeface="Arial" charset="0"/>
              </a:rPr>
              <a:t>The purposes of the Preschool Learning Foundations are to promote a common understanding of TK children'</a:t>
            </a:r>
            <a:r>
              <a:rPr lang="en-US" altLang="ja-JP" dirty="0">
                <a:cs typeface="Arial" charset="0"/>
              </a:rPr>
              <a:t>s learning and to guide instructional practice.</a:t>
            </a:r>
            <a:r>
              <a:rPr lang="en-US" altLang="ja-JP" baseline="0" dirty="0">
                <a:cs typeface="Arial" charset="0"/>
              </a:rPr>
              <a:t> T</a:t>
            </a:r>
            <a:r>
              <a:rPr lang="en-US" altLang="ja-JP" dirty="0">
                <a:cs typeface="Arial" charset="0"/>
              </a:rPr>
              <a:t>hey describe the knowledge and skills that young children typically develop when provided with developmentally, culturally, and linguistically appropriate learning experiences. </a:t>
            </a:r>
          </a:p>
          <a:p>
            <a:pPr eaLnBrk="1" hangingPunct="1">
              <a:spcBef>
                <a:spcPts val="0"/>
              </a:spcBef>
              <a:spcAft>
                <a:spcPts val="0"/>
              </a:spcAft>
              <a:defRPr/>
            </a:pPr>
            <a:endParaRPr lang="en-US" altLang="ja-JP" dirty="0">
              <a:cs typeface="Arial" charset="0"/>
            </a:endParaRPr>
          </a:p>
          <a:p>
            <a:pPr eaLnBrk="1" hangingPunct="1">
              <a:spcBef>
                <a:spcPts val="0"/>
              </a:spcBef>
              <a:spcAft>
                <a:spcPts val="0"/>
              </a:spcAft>
              <a:defRPr/>
            </a:pPr>
            <a:r>
              <a:rPr lang="en-US" altLang="ja-JP" dirty="0">
                <a:cs typeface="Arial" charset="0"/>
              </a:rPr>
              <a:t>T</a:t>
            </a:r>
            <a:r>
              <a:rPr lang="en-US" altLang="ja-JP" dirty="0"/>
              <a:t>he Preschool Curriculum Framework </a:t>
            </a:r>
            <a:r>
              <a:rPr lang="en-US" altLang="ja-JP" dirty="0">
                <a:cs typeface="Arial" charset="0"/>
              </a:rPr>
              <a:t>was created as a companion to the Preschool Learning Foundations. </a:t>
            </a:r>
            <a:r>
              <a:rPr lang="en-US" altLang="ja-JP" dirty="0"/>
              <a:t>The framework ". . . presents strategies and information to enrich learning and development opportunities for all children" (PCF, Vol. 2, </a:t>
            </a:r>
            <a:r>
              <a:rPr lang="en-US" dirty="0">
                <a:latin typeface="Arial" pitchFamily="-1" charset="0"/>
                <a:ea typeface="ＭＳ Ｐゴシック" pitchFamily="-1" charset="-128"/>
                <a:cs typeface="ＭＳ Ｐゴシック" pitchFamily="-1" charset="-128"/>
              </a:rPr>
              <a:t>p. </a:t>
            </a:r>
            <a:r>
              <a:rPr lang="en-US" altLang="ja-JP" dirty="0"/>
              <a:t>v). </a:t>
            </a:r>
          </a:p>
          <a:p>
            <a:pPr eaLnBrk="1" hangingPunct="1">
              <a:spcBef>
                <a:spcPts val="0"/>
              </a:spcBef>
              <a:spcAft>
                <a:spcPts val="0"/>
              </a:spcAft>
              <a:defRPr/>
            </a:pPr>
            <a:endParaRPr lang="en-US" dirty="0">
              <a:cs typeface="Arial" charset="0"/>
            </a:endParaRPr>
          </a:p>
          <a:p>
            <a:pPr eaLnBrk="1" hangingPunct="1">
              <a:spcBef>
                <a:spcPts val="0"/>
              </a:spcBef>
              <a:spcAft>
                <a:spcPts val="0"/>
              </a:spcAft>
              <a:defRPr/>
            </a:pPr>
            <a:r>
              <a:rPr lang="en-US" dirty="0">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a:spcBef>
                <a:spcPts val="0"/>
              </a:spcBef>
              <a:spcAft>
                <a:spcPts val="0"/>
              </a:spcAft>
              <a:defRPr/>
            </a:pPr>
            <a:endParaRPr lang="en-US" b="1" dirty="0"/>
          </a:p>
          <a:p>
            <a:pPr>
              <a:spcBef>
                <a:spcPts val="0"/>
              </a:spcBef>
              <a:spcAft>
                <a:spcPts val="0"/>
              </a:spcAft>
              <a:defRPr/>
            </a:pPr>
            <a:r>
              <a:rPr lang="en-US" b="1" dirty="0"/>
              <a:t>Extra Notes:</a:t>
            </a:r>
            <a:endParaRPr lang="en-US" dirty="0"/>
          </a:p>
          <a:p>
            <a:pPr eaLnBrk="1" hangingPunct="1">
              <a:spcBef>
                <a:spcPts val="0"/>
              </a:spcBef>
              <a:spcAft>
                <a:spcPts val="0"/>
              </a:spcAft>
              <a:defRPr/>
            </a:pPr>
            <a:r>
              <a:rPr lang="en-US" dirty="0"/>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t>Documents from the California Department of Education, such as the </a:t>
            </a:r>
            <a:r>
              <a:rPr lang="en-US" i="1" dirty="0"/>
              <a:t>English-Language Arts Content Standards for California Public Schools, Kindergarten Through Grade Twelve</a:t>
            </a:r>
            <a:r>
              <a:rPr lang="en-US" dirty="0"/>
              <a:t> (Language and Literacy, Introduction, p. 48, left column).</a:t>
            </a:r>
          </a:p>
          <a:p>
            <a:pPr marL="171450" indent="-171450" eaLnBrk="1" hangingPunct="1">
              <a:spcBef>
                <a:spcPts val="0"/>
              </a:spcBef>
              <a:spcAft>
                <a:spcPts val="0"/>
              </a:spcAft>
              <a:buFont typeface="Arial" panose="020B0604020202020204" pitchFamily="34" charset="0"/>
              <a:buChar char="•"/>
              <a:defRPr/>
            </a:pPr>
            <a:r>
              <a:rPr lang="en-US" dirty="0"/>
              <a:t>Well-validated assessment tools such as the </a:t>
            </a:r>
            <a:r>
              <a:rPr lang="en-US" i="1" dirty="0"/>
              <a:t>Ages &amp; Stages Questionnaires (ASQ): A Parent-Completed, Child-Monitoring System</a:t>
            </a:r>
            <a:r>
              <a:rPr lang="en-US" dirty="0"/>
              <a:t> (Social-Emotional, References and Source Materials, p. 36).</a:t>
            </a:r>
          </a:p>
          <a:p>
            <a:pPr marL="171450" indent="-171450" eaLnBrk="1" hangingPunct="1">
              <a:spcBef>
                <a:spcPts val="0"/>
              </a:spcBef>
              <a:spcAft>
                <a:spcPts val="0"/>
              </a:spcAft>
              <a:buFont typeface="Arial" panose="020B0604020202020204" pitchFamily="34" charset="0"/>
              <a:buChar char="•"/>
              <a:defRPr/>
            </a:pPr>
            <a:r>
              <a:rPr lang="en-US" dirty="0"/>
              <a:t>General sources such as the </a:t>
            </a:r>
            <a:r>
              <a:rPr lang="en-US" i="1" dirty="0"/>
              <a:t>Report of the National Reading Panel 2000</a:t>
            </a:r>
            <a:r>
              <a:rPr lang="en-US" dirty="0"/>
              <a:t> (Language and Literacy, Introduction, p. 73, left column).</a:t>
            </a:r>
          </a:p>
          <a:p>
            <a:pPr marL="171450" indent="-171450" eaLnBrk="1" hangingPunct="1">
              <a:spcBef>
                <a:spcPts val="0"/>
              </a:spcBef>
              <a:spcAft>
                <a:spcPts val="0"/>
              </a:spcAft>
              <a:buFont typeface="Arial" panose="020B0604020202020204" pitchFamily="34" charset="0"/>
              <a:buChar char="•"/>
              <a:defRPr/>
            </a:pPr>
            <a:r>
              <a:rPr lang="en-US" dirty="0"/>
              <a:t>Early childhood education standards from other states such as Hawaii and Texas (Social-Emotional, Introduction, p. 5, footnote).</a:t>
            </a:r>
          </a:p>
        </p:txBody>
      </p:sp>
      <p:sp>
        <p:nvSpPr>
          <p:cNvPr id="36869" name="Slide Number Placeholder 1"/>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84225" indent="-30162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6320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30892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5464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40036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7FB1BB6-B87A-4D92-AAB4-FDC89C54E249}" type="slidenum">
              <a:rPr lang="en-US" altLang="en-US" sz="1300" smtClean="0"/>
              <a:pPr>
                <a:spcBef>
                  <a:spcPct val="0"/>
                </a:spcBef>
              </a:pPr>
              <a:t>10</a:t>
            </a:fld>
            <a:endParaRPr lang="en-US" altLang="en-US" sz="1300"/>
          </a:p>
        </p:txBody>
      </p:sp>
    </p:spTree>
    <p:extLst>
      <p:ext uri="{BB962C8B-B14F-4D97-AF65-F5344CB8AC3E}">
        <p14:creationId xmlns:p14="http://schemas.microsoft.com/office/powerpoint/2010/main" val="127960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4" name="Rectangle 3"/>
          <p:cNvSpPr>
            <a:spLocks noGrp="1" noChangeArrowheads="1"/>
          </p:cNvSpPr>
          <p:nvPr>
            <p:ph type="body" idx="1"/>
          </p:nvPr>
        </p:nvSpPr>
        <p:spPr bwMode="auto">
          <a:xfrm>
            <a:off x="685800" y="4343398"/>
            <a:ext cx="5486400" cy="4448175"/>
          </a:xfrm>
          <a:noFill/>
        </p:spPr>
        <p:txBody>
          <a:bodyPr wrap="square" numCol="1" anchor="t" anchorCtr="0" compatLnSpc="1">
            <a:prstTxWarp prst="textNoShape">
              <a:avLst/>
            </a:prstTxWarp>
            <a:noAutofit/>
          </a:bodyPr>
          <a:lstStyle/>
          <a:p>
            <a:pPr>
              <a:spcBef>
                <a:spcPts val="0"/>
              </a:spcBef>
              <a:buFont typeface="Arial"/>
              <a:buNone/>
              <a:defRPr/>
            </a:pPr>
            <a:r>
              <a:rPr lang="en-US" b="1" dirty="0">
                <a:ea typeface="MS PGothic" charset="0"/>
              </a:rPr>
              <a:t>Presenter Remarks:</a:t>
            </a:r>
          </a:p>
          <a:p>
            <a:pPr lvl="0">
              <a:spcBef>
                <a:spcPts val="0"/>
              </a:spcBef>
              <a:defRPr/>
            </a:pPr>
            <a:r>
              <a:rPr lang="en-US" dirty="0">
                <a:solidFill>
                  <a:prstClr val="black"/>
                </a:solidFill>
              </a:rPr>
              <a:t>In the Preschool Learning Foundations and Preschool Curriculum Framework, Drama is a strand within the Visual and Performing Arts domain.</a:t>
            </a:r>
          </a:p>
          <a:p>
            <a:pPr marL="0" indent="0">
              <a:spcBef>
                <a:spcPts val="0"/>
              </a:spcBef>
              <a:buFont typeface="Arial" charset="0"/>
              <a:buNone/>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There are two </a:t>
            </a:r>
            <a:r>
              <a:rPr lang="en-US" dirty="0" err="1">
                <a:latin typeface="Arial" pitchFamily="-1" charset="0"/>
                <a:cs typeface="Arial" pitchFamily="-1" charset="0"/>
              </a:rPr>
              <a:t>substrands</a:t>
            </a:r>
            <a:r>
              <a:rPr lang="en-US" dirty="0">
                <a:latin typeface="Arial" pitchFamily="-1" charset="0"/>
                <a:cs typeface="Arial" pitchFamily="-1" charset="0"/>
              </a:rPr>
              <a:t> within Drama strand: </a:t>
            </a:r>
          </a:p>
          <a:p>
            <a:pPr marL="112713" indent="-112713">
              <a:spcBef>
                <a:spcPts val="0"/>
              </a:spcBef>
              <a:buFontTx/>
              <a:buChar char="•"/>
            </a:pPr>
            <a:r>
              <a:rPr lang="en-US" altLang="en-US" dirty="0"/>
              <a:t>Notice, Respond, and Engage</a:t>
            </a:r>
          </a:p>
          <a:p>
            <a:pPr marL="112713" indent="-112713">
              <a:spcBef>
                <a:spcPts val="0"/>
              </a:spcBef>
              <a:buFontTx/>
              <a:buChar char="•"/>
            </a:pPr>
            <a:r>
              <a:rPr lang="en-US" altLang="en-US" dirty="0"/>
              <a:t>Develop Skills to Create, Invent, and Express Through Drama</a:t>
            </a:r>
          </a:p>
          <a:p>
            <a:pPr marL="0" indent="0">
              <a:spcBef>
                <a:spcPts val="0"/>
              </a:spcBef>
              <a:buFont typeface="Arial" charset="0"/>
              <a:buNone/>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Within each of these two </a:t>
            </a:r>
            <a:r>
              <a:rPr lang="en-US" dirty="0" err="1">
                <a:latin typeface="Arial" pitchFamily="-1" charset="0"/>
                <a:cs typeface="Arial" pitchFamily="-1" charset="0"/>
              </a:rPr>
              <a:t>substrands</a:t>
            </a:r>
            <a:r>
              <a:rPr lang="en-US" dirty="0">
                <a:latin typeface="Arial" pitchFamily="-1" charset="0"/>
                <a:cs typeface="Arial" pitchFamily="-1" charset="0"/>
              </a:rPr>
              <a:t> there are foundations for both 48 and 60 months. </a:t>
            </a:r>
          </a:p>
          <a:p>
            <a:pPr marL="171450" indent="-171450">
              <a:spcBef>
                <a:spcPts val="0"/>
              </a:spcBef>
              <a:buFont typeface="Arial" charset="0"/>
              <a:buChar char="•"/>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Take a moment now to find where the foundations begin in the Drama strand on page 15 of the Preschool Learning Foundations, Volume 2. </a:t>
            </a:r>
          </a:p>
          <a:p>
            <a:pPr marL="171450" indent="-171450">
              <a:spcBef>
                <a:spcPts val="0"/>
              </a:spcBef>
              <a:buFont typeface="Arial" charset="0"/>
              <a:buChar char="•"/>
              <a:defRPr/>
            </a:pPr>
            <a:endParaRPr lang="en-US" dirty="0">
              <a:latin typeface="Arial" pitchFamily="-1" charset="0"/>
              <a:cs typeface="Arial" pitchFamily="-1" charset="0"/>
            </a:endParaRPr>
          </a:p>
          <a:p>
            <a:pPr lvl="0">
              <a:spcBef>
                <a:spcPts val="0"/>
              </a:spcBef>
              <a:defRPr/>
            </a:pPr>
            <a:r>
              <a:rPr lang="en-US" dirty="0">
                <a:latin typeface="Arial" pitchFamily="-1" charset="0"/>
                <a:cs typeface="Arial" pitchFamily="-1" charset="0"/>
              </a:rPr>
              <a:t>Silently read and place your finger on a foundation in the </a:t>
            </a:r>
            <a:r>
              <a:rPr lang="en-US" dirty="0">
                <a:solidFill>
                  <a:prstClr val="black"/>
                </a:solidFill>
                <a:latin typeface="Arial" pitchFamily="-1" charset="0"/>
                <a:cs typeface="Arial" pitchFamily="-1" charset="0"/>
              </a:rPr>
              <a:t>Notice, Respond, and Engage </a:t>
            </a:r>
            <a:r>
              <a:rPr lang="en-US" dirty="0" err="1">
                <a:latin typeface="Arial" pitchFamily="-1" charset="0"/>
                <a:cs typeface="Arial" pitchFamily="-1" charset="0"/>
              </a:rPr>
              <a:t>substrand</a:t>
            </a:r>
            <a:r>
              <a:rPr lang="en-US" dirty="0">
                <a:latin typeface="Arial" pitchFamily="-1" charset="0"/>
                <a:cs typeface="Arial" pitchFamily="-1" charset="0"/>
              </a:rPr>
              <a:t>. Check with your neighbor and make sure he/she has found one as well. </a:t>
            </a:r>
          </a:p>
          <a:p>
            <a:pPr marL="171450" indent="-171450">
              <a:spcBef>
                <a:spcPts val="0"/>
              </a:spcBef>
              <a:buFont typeface="Arial" charset="0"/>
              <a:buChar char="•"/>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Now, silently read and place your finger on a foundation in the Develop Skills and Create, Invent, and Express Through Drama </a:t>
            </a:r>
            <a:r>
              <a:rPr lang="en-US" dirty="0" err="1">
                <a:latin typeface="Arial" pitchFamily="-1" charset="0"/>
                <a:cs typeface="Arial" pitchFamily="-1" charset="0"/>
              </a:rPr>
              <a:t>substrand</a:t>
            </a:r>
            <a:r>
              <a:rPr lang="en-US" dirty="0">
                <a:latin typeface="Arial" pitchFamily="-1" charset="0"/>
                <a:cs typeface="Arial" pitchFamily="-1" charset="0"/>
              </a:rPr>
              <a:t>. Check with your neighbor again. </a:t>
            </a:r>
          </a:p>
          <a:p>
            <a:pPr marL="171450" indent="-171450">
              <a:spcBef>
                <a:spcPts val="0"/>
              </a:spcBef>
              <a:buFont typeface="Arial" charset="0"/>
              <a:buChar char="•"/>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Understanding this structure is important to effectively and efficiently plan and scaffold for children. </a:t>
            </a:r>
          </a:p>
          <a:p>
            <a:pPr marL="171450" indent="-171450">
              <a:spcBef>
                <a:spcPts val="0"/>
              </a:spcBef>
              <a:buFont typeface="Arial" charset="0"/>
              <a:buChar char="•"/>
              <a:defRPr/>
            </a:pPr>
            <a:endParaRPr lang="en-US" dirty="0"/>
          </a:p>
        </p:txBody>
      </p:sp>
      <p:sp>
        <p:nvSpPr>
          <p:cNvPr id="2" name="Slide Number Placeholder 1"/>
          <p:cNvSpPr>
            <a:spLocks noGrp="1"/>
          </p:cNvSpPr>
          <p:nvPr>
            <p:ph type="sldNum" sz="quarter" idx="10"/>
          </p:nvPr>
        </p:nvSpPr>
        <p:spPr/>
        <p:txBody>
          <a:bodyPr/>
          <a:lstStyle/>
          <a:p>
            <a:fld id="{9EEEF917-60E8-4B28-BA45-F7297D788E20}"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ln>
            <a:miter lim="800000"/>
            <a:headEnd/>
            <a:tailEnd/>
          </a:ln>
        </p:spPr>
        <p:txBody>
          <a:bodyPr/>
          <a:lstStyle/>
          <a:p>
            <a:fld id="{6B042915-2179-4D71-A1DA-803956E62863}" type="slidenum">
              <a:rPr lang="en-US" altLang="en-US"/>
              <a:pPr/>
              <a:t>12</a:t>
            </a:fld>
            <a:endParaRPr lang="en-US" altLang="en-US"/>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ts val="0"/>
              </a:spcBef>
            </a:pPr>
            <a:r>
              <a:rPr lang="en-US" b="1" dirty="0"/>
              <a:t>Presenter Remarks: </a:t>
            </a:r>
          </a:p>
          <a:p>
            <a:pPr eaLnBrk="1" hangingPunct="1">
              <a:spcBef>
                <a:spcPts val="0"/>
              </a:spcBef>
            </a:pPr>
            <a:r>
              <a:rPr lang="en-US" dirty="0">
                <a:latin typeface="Arial" charset="0"/>
                <a:cs typeface="Arial" charset="0"/>
              </a:rPr>
              <a:t>(Click to reveal Visual Art.) The foundations for visual arts include observing and commenting on art, developing art skills, and creating art (e.g., painting, drawing, sculpting, and collages).</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Music.) The foundations for music include responding to and recognizing sounds and music, learning music skills, and creating music by keeping a beat with one’s body, by singing, and by using musical instruments. </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Drama.) The foundations for drama include pretend play and reenacting stories as well as using props, costumes, and roles in play.</a:t>
            </a:r>
          </a:p>
          <a:p>
            <a:pPr eaLnBrk="1" hangingPunct="1">
              <a:spcBef>
                <a:spcPts val="0"/>
              </a:spcBef>
            </a:pPr>
            <a:endParaRPr lang="en-US" dirty="0">
              <a:latin typeface="Arial" charset="0"/>
              <a:cs typeface="Arial" charset="0"/>
            </a:endParaRPr>
          </a:p>
          <a:p>
            <a:pPr eaLnBrk="1" hangingPunct="1">
              <a:spcBef>
                <a:spcPts val="0"/>
              </a:spcBef>
            </a:pPr>
            <a:r>
              <a:rPr lang="en-US" dirty="0">
                <a:latin typeface="Arial" charset="0"/>
                <a:cs typeface="Arial" charset="0"/>
              </a:rPr>
              <a:t>(Click to reveal Dance.) The foundations for dance include engaging in dance movements, being aware of body space, and expressing oneself through dance.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xfrm>
            <a:off x="685800" y="4343400"/>
            <a:ext cx="5486400" cy="38731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Presenter Remarks: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Preschool Learning Foundations describe what children should know and be able to do at around 48 months (4 years old) and 60 months (5 years old).</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foundations also assume that children have access to appropriate support in high quality programs that include the following aspects: </a:t>
            </a:r>
          </a:p>
          <a:p>
            <a:pPr marL="171450" marR="0" lvl="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Environments and experiences that encourage active, playful exploration and experimentation</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Clearly defined learning centers where materials are rotated</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Purposeful teaching to help children gain knowledge and skills</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Predictable schedules and routines with large blocks of time for play and skillful integration of curriculum with an intentional focus on content</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Specific support for English learners with staff that have knowledge of the stages of English-language acquisition</a:t>
            </a:r>
          </a:p>
          <a:p>
            <a:pPr marL="171450" marR="0" lvl="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Accommodations and adaptations for children with disabilities and additional support when needed</a:t>
            </a:r>
          </a:p>
          <a:p>
            <a:pPr marL="0" marR="0" lvl="0" indent="0" algn="l" defTabSz="4572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Summarize the exploration with the following key note:</a:t>
            </a: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Because children develop at different rates, the foundations were designed to support the belief that certain stages of development will occur at different times for all students. Notice “at around” in the description. It is important to remember this variability occurs.</a:t>
            </a:r>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13</a:t>
            </a:fld>
            <a:endParaRPr lang="en-US" altLang="en-US"/>
          </a:p>
        </p:txBody>
      </p:sp>
    </p:spTree>
    <p:extLst>
      <p:ext uri="{BB962C8B-B14F-4D97-AF65-F5344CB8AC3E}">
        <p14:creationId xmlns:p14="http://schemas.microsoft.com/office/powerpoint/2010/main" val="1213320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5058" name="Rectangle 3"/>
          <p:cNvSpPr>
            <a:spLocks noGrp="1" noChangeArrowheads="1"/>
          </p:cNvSpPr>
          <p:nvPr>
            <p:ph type="body" idx="1"/>
          </p:nvPr>
        </p:nvSpPr>
        <p:spPr bwMode="auto">
          <a:xfrm>
            <a:off x="608013" y="4410075"/>
            <a:ext cx="5641975" cy="4292600"/>
          </a:xfrm>
          <a:solidFill>
            <a:srgbClr val="FFFFFF"/>
          </a:solidFill>
        </p:spPr>
        <p:txBody>
          <a:bodyPr wrap="square" numCol="1" anchor="t" anchorCtr="0" compatLnSpc="1">
            <a:prstTxWarp prst="textNoShape">
              <a:avLst/>
            </a:prstTxWarp>
            <a:normAutofit lnSpcReduction="10000"/>
          </a:bodyPr>
          <a:lstStyle/>
          <a:p>
            <a:pPr>
              <a:spcBef>
                <a:spcPts val="0"/>
              </a:spcBef>
            </a:pPr>
            <a:r>
              <a:rPr lang="en-US" altLang="en-US" b="1" dirty="0"/>
              <a:t>Presenter Remarks: </a:t>
            </a:r>
          </a:p>
          <a:p>
            <a:pPr>
              <a:spcBef>
                <a:spcPts val="0"/>
              </a:spcBef>
            </a:pPr>
            <a:r>
              <a:rPr lang="en-US" altLang="en-US" dirty="0"/>
              <a:t>Please locate </a:t>
            </a:r>
            <a:r>
              <a:rPr lang="en-US" kern="1200" dirty="0">
                <a:effectLst/>
              </a:rPr>
              <a:t>Handout 2: Foundations Map. This handout </a:t>
            </a:r>
            <a:r>
              <a:rPr lang="en-US" kern="1200" baseline="0" dirty="0">
                <a:effectLst/>
              </a:rPr>
              <a:t>illustrates the way the foundations are organized. F</a:t>
            </a:r>
            <a:r>
              <a:rPr lang="en-US" altLang="en-US" baseline="0" dirty="0"/>
              <a:t>ollow along </a:t>
            </a:r>
            <a:r>
              <a:rPr lang="en-US" baseline="0" dirty="0"/>
              <a:t>while we discuss each component</a:t>
            </a:r>
            <a:r>
              <a:rPr lang="en-US" b="0" i="0" u="none" baseline="0" dirty="0"/>
              <a: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a:t>
            </a:r>
            <a:r>
              <a:rPr lang="en-US" baseline="0" dirty="0">
                <a:latin typeface="Arial" charset="0"/>
                <a:ea typeface="ＭＳ Ｐゴシック" charset="0"/>
                <a:cs typeface="Arial" charset="0"/>
              </a:rPr>
              <a:t>e n</a:t>
            </a:r>
            <a:r>
              <a:rPr lang="en-US" dirty="0">
                <a:latin typeface="Arial" charset="0"/>
                <a:ea typeface="ＭＳ Ｐゴシック" charset="0"/>
                <a:cs typeface="Arial" charset="0"/>
              </a:rPr>
              <a:t>ame of the domain</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Visual and Performing Arts</a:t>
            </a:r>
            <a:r>
              <a:rPr lang="en-US" baseline="0" dirty="0">
                <a:latin typeface="Arial" charset="0"/>
                <a:ea typeface="ＭＳ Ｐゴシック" charset="0"/>
                <a:cs typeface="Arial" charset="0"/>
              </a:rPr>
              <a:t>)</a:t>
            </a:r>
            <a:endParaRPr lang="en-US" dirty="0">
              <a:latin typeface="Arial" charset="0"/>
              <a:ea typeface="ＭＳ Ｐゴシック" charset="0"/>
              <a:cs typeface="Arial" charset="0"/>
            </a:endParaRPr>
          </a:p>
          <a:p>
            <a:pPr marL="171450" marR="0" indent="-171450" algn="l" defTabSz="457200" rtl="0" eaLnBrk="1" fontAlgn="base" latinLnBrk="0" hangingPunct="1">
              <a:spcBef>
                <a:spcPts val="0"/>
              </a:spcBef>
              <a:spcAft>
                <a:spcPct val="0"/>
              </a:spcAft>
              <a:buClrTx/>
              <a:buSzTx/>
              <a:buFont typeface="Arial" panose="020B0604020202020204" pitchFamily="34" charset="0"/>
              <a:buChar char="•"/>
              <a:tabLst/>
              <a:defRPr/>
            </a:pPr>
            <a:r>
              <a:rPr lang="en-US" dirty="0">
                <a:latin typeface="Arial" charset="0"/>
                <a:ea typeface="ＭＳ Ｐゴシック" charset="0"/>
                <a:cs typeface="Arial" charset="0"/>
              </a:rPr>
              <a:t>The name of the strand</a:t>
            </a:r>
            <a:r>
              <a:rPr lang="en-US" baseline="0" dirty="0">
                <a:latin typeface="Arial" charset="0"/>
                <a:ea typeface="ＭＳ Ｐゴシック" charset="0"/>
                <a:cs typeface="Arial" charset="0"/>
              </a:rPr>
              <a:t> (</a:t>
            </a:r>
            <a:r>
              <a:rPr lang="en-US" i="0" baseline="0" dirty="0">
                <a:latin typeface="Arial" charset="0"/>
                <a:ea typeface="ＭＳ Ｐゴシック" charset="0"/>
                <a:cs typeface="Arial" charset="0"/>
              </a:rPr>
              <a:t>Drama</a:t>
            </a:r>
            <a:r>
              <a:rPr lang="en-US" i="0" dirty="0">
                <a:latin typeface="Arial" charset="0"/>
                <a:ea typeface="ＭＳ Ｐゴシック" charset="0"/>
                <a:cs typeface="Arial" charset="0"/>
              </a:rPr>
              <a: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a:t>
            </a:r>
            <a:r>
              <a:rPr lang="en-US" dirty="0" err="1">
                <a:latin typeface="Arial" charset="0"/>
                <a:ea typeface="ＭＳ Ｐゴシック" charset="0"/>
                <a:cs typeface="Arial" charset="0"/>
              </a:rPr>
              <a:t>substrand</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Notice, Respond, and Engage)</a:t>
            </a:r>
          </a:p>
          <a:p>
            <a:pPr marL="628650" lvl="1" indent="-171450" eaLnBrk="1" hangingPunct="1">
              <a:spcBef>
                <a:spcPts val="0"/>
              </a:spcBef>
              <a:buFont typeface="Courier New" panose="02070309020205020404" pitchFamily="49" charset="0"/>
              <a:buChar char="o"/>
            </a:pPr>
            <a:r>
              <a:rPr lang="en-US" dirty="0">
                <a:latin typeface="Arial" charset="0"/>
                <a:ea typeface="ＭＳ Ｐゴシック" charset="0"/>
                <a:cs typeface="Arial" charset="0"/>
              </a:rPr>
              <a:t>Note that </a:t>
            </a:r>
            <a:r>
              <a:rPr lang="en-US" dirty="0" err="1">
                <a:latin typeface="Arial" charset="0"/>
                <a:ea typeface="ＭＳ Ｐゴシック" charset="0"/>
                <a:cs typeface="Arial" charset="0"/>
              </a:rPr>
              <a:t>substrands</a:t>
            </a:r>
            <a:r>
              <a:rPr lang="en-US" dirty="0">
                <a:latin typeface="Arial" charset="0"/>
                <a:ea typeface="ＭＳ Ｐゴシック" charset="0"/>
                <a:cs typeface="Arial" charset="0"/>
              </a:rPr>
              <a:t> always end in “zero.”</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a:t>
            </a:r>
            <a:r>
              <a:rPr lang="en-US" baseline="0" dirty="0">
                <a:latin typeface="Arial" charset="0"/>
                <a:ea typeface="ＭＳ Ｐゴシック" charset="0"/>
                <a:cs typeface="Arial" charset="0"/>
              </a:rPr>
              <a:t> (a</a:t>
            </a:r>
            <a:r>
              <a:rPr lang="en-US" dirty="0">
                <a:latin typeface="Arial" charset="0"/>
                <a:ea typeface="ＭＳ Ｐゴシック" charset="0"/>
                <a:cs typeface="Arial" charset="0"/>
              </a:rPr>
              <a:t>t around 48 months and at around 60 months)</a:t>
            </a:r>
          </a:p>
          <a:p>
            <a:pPr marL="628650" lvl="1" indent="-171450" eaLnBrk="1" hangingPunct="1">
              <a:spcBef>
                <a:spcPts val="0"/>
              </a:spcBef>
              <a:buFont typeface="Courier New" panose="02070309020205020404" pitchFamily="49" charset="0"/>
              <a:buChar char="o"/>
            </a:pPr>
            <a:r>
              <a:rPr lang="en-US" dirty="0">
                <a:latin typeface="Arial" charset="0"/>
                <a:ea typeface="ＭＳ Ｐゴシック" charset="0"/>
                <a:cs typeface="Arial" charset="0"/>
              </a:rPr>
              <a:t>Each foundation describes typical behaviors at around 48 months and at around 60 months or four to five</a:t>
            </a:r>
            <a:r>
              <a:rPr lang="en-US" baseline="0" dirty="0">
                <a:latin typeface="Arial" charset="0"/>
                <a:ea typeface="ＭＳ Ｐゴシック" charset="0"/>
                <a:cs typeface="Arial" charset="0"/>
              </a:rPr>
              <a:t> years old.</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a:t>
            </a:r>
            <a:r>
              <a:rPr lang="en-US" baseline="0" dirty="0">
                <a:latin typeface="Arial" charset="0"/>
                <a:ea typeface="ＭＳ Ｐゴシック" charset="0"/>
                <a:cs typeface="Arial" charset="0"/>
              </a:rPr>
              <a:t>s for the </a:t>
            </a:r>
            <a:r>
              <a:rPr lang="en-US" baseline="0" dirty="0" err="1">
                <a:latin typeface="Arial" charset="0"/>
                <a:ea typeface="ＭＳ Ｐゴシック" charset="0"/>
                <a:cs typeface="Arial" charset="0"/>
              </a:rPr>
              <a:t>substrand</a:t>
            </a:r>
            <a:endParaRPr lang="en-US" baseline="0" dirty="0">
              <a:latin typeface="Arial" charset="0"/>
              <a:ea typeface="ＭＳ Ｐゴシック" charset="0"/>
              <a:cs typeface="Arial" charset="0"/>
            </a:endParaRPr>
          </a:p>
          <a:p>
            <a:pPr marL="628650" lvl="1" indent="-171450" eaLnBrk="1" hangingPunct="1">
              <a:spcBef>
                <a:spcPts val="0"/>
              </a:spcBef>
              <a:buFont typeface="Courier New" panose="02070309020205020404" pitchFamily="49" charset="0"/>
              <a:buChar char="o"/>
            </a:pPr>
            <a:r>
              <a:rPr lang="en-US" baseline="0" dirty="0">
                <a:latin typeface="Arial" charset="0"/>
                <a:ea typeface="ＭＳ Ｐゴシック" charset="0"/>
                <a:cs typeface="Arial" charset="0"/>
              </a:rPr>
              <a:t>There are two for each age level on this page (</a:t>
            </a:r>
            <a:r>
              <a:rPr lang="en-US" dirty="0">
                <a:latin typeface="Arial" charset="0"/>
                <a:ea typeface="ＭＳ Ｐゴシック" charset="0"/>
                <a:cs typeface="Arial" charset="0"/>
              </a:rPr>
              <a:t>1.1 for 48 months and 1.1 for 60 months,</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1.2 for 48 months and 1.2 for 60 months).</a:t>
            </a:r>
          </a:p>
          <a:p>
            <a:pPr marL="171450" lvl="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 for</a:t>
            </a:r>
            <a:r>
              <a:rPr lang="en-US" baseline="0" dirty="0">
                <a:latin typeface="Arial" charset="0"/>
                <a:ea typeface="ＭＳ Ｐゴシック" charset="0"/>
                <a:cs typeface="Arial" charset="0"/>
              </a:rPr>
              <a:t> each foundation</a:t>
            </a:r>
          </a:p>
          <a:p>
            <a:pPr marL="628650" lvl="1" indent="-171450" eaLnBrk="1" hangingPunct="1">
              <a:spcBef>
                <a:spcPts val="0"/>
              </a:spcBef>
              <a:buFont typeface="Courier New" panose="02070309020205020404" pitchFamily="49" charset="0"/>
              <a:buChar char="o"/>
            </a:pPr>
            <a:r>
              <a:rPr lang="en-US" baseline="0" dirty="0">
                <a:latin typeface="Arial" charset="0"/>
                <a:ea typeface="ＭＳ Ｐゴシック" charset="0"/>
                <a:cs typeface="Arial" charset="0"/>
              </a:rPr>
              <a:t>T</a:t>
            </a:r>
            <a:r>
              <a:rPr lang="en-US" dirty="0">
                <a:latin typeface="Arial" charset="0"/>
                <a:ea typeface="ＭＳ Ｐゴシック" charset="0"/>
                <a:cs typeface="Arial" charset="0"/>
              </a:rPr>
              <a:t>hese are only a few of the ways that children may demonstrate the behavior in the foundation.</a:t>
            </a:r>
          </a:p>
          <a:p>
            <a:pPr marL="0" indent="0" eaLnBrk="1" hangingPunct="1">
              <a:spcBef>
                <a:spcPts val="0"/>
              </a:spcBef>
              <a:buFont typeface="Arial" panose="020B0604020202020204" pitchFamily="34" charset="0"/>
              <a:buNone/>
            </a:pPr>
            <a:endParaRPr lang="en-US" dirty="0">
              <a:latin typeface="Arial" charset="0"/>
              <a:ea typeface="ＭＳ Ｐゴシック" charset="0"/>
              <a:cs typeface="Arial" charset="0"/>
            </a:endParaRPr>
          </a:p>
          <a:p>
            <a:pPr marL="0" indent="0" eaLnBrk="1" hangingPunct="1">
              <a:spcBef>
                <a:spcPts val="0"/>
              </a:spcBef>
              <a:buFont typeface="Arial" panose="020B0604020202020204" pitchFamily="34" charset="0"/>
              <a:buNone/>
            </a:pPr>
            <a:r>
              <a:rPr lang="en-US" dirty="0">
                <a:latin typeface="Arial" charset="0"/>
                <a:ea typeface="ＭＳ Ｐゴシック" charset="0"/>
                <a:cs typeface="Arial" charset="0"/>
              </a:rPr>
              <a:t>Many</a:t>
            </a:r>
            <a:r>
              <a:rPr lang="en-US" baseline="0" dirty="0">
                <a:latin typeface="Arial" charset="0"/>
                <a:ea typeface="ＭＳ Ｐゴシック" charset="0"/>
                <a:cs typeface="Arial" charset="0"/>
              </a:rPr>
              <a:t> of the foundations have footnotes that include information specific for students with IEPs or students with disabilities, such as information about adaptations or accommodations.</a:t>
            </a:r>
            <a:endParaRPr lang="en-US" dirty="0">
              <a:latin typeface="Arial" charset="0"/>
              <a:ea typeface="ＭＳ Ｐゴシック" charset="0"/>
              <a:cs typeface="Arial" charset="0"/>
            </a:endParaRP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r>
              <a:rPr lang="en-US" dirty="0">
                <a:latin typeface="Arial" charset="0"/>
                <a:ea typeface="ＭＳ Ｐゴシック" charset="0"/>
                <a:cs typeface="ＭＳ Ｐゴシック" charset="0"/>
              </a:rPr>
              <a:t>Notice</a:t>
            </a:r>
            <a:r>
              <a:rPr lang="en-US" baseline="0" dirty="0">
                <a:latin typeface="Arial" charset="0"/>
                <a:ea typeface="ＭＳ Ｐゴシック" charset="0"/>
                <a:cs typeface="ＭＳ Ｐゴシック" charset="0"/>
              </a:rPr>
              <a:t> that</a:t>
            </a:r>
            <a:r>
              <a:rPr lang="en-US" dirty="0">
                <a:latin typeface="Arial" charset="0"/>
                <a:ea typeface="ＭＳ Ｐゴシック" charset="0"/>
                <a:cs typeface="ＭＳ Ｐゴシック" charset="0"/>
              </a:rPr>
              <a:t> there is a developmental progression from four</a:t>
            </a:r>
            <a:r>
              <a:rPr lang="en-US" baseline="0" dirty="0">
                <a:latin typeface="Arial" charset="0"/>
                <a:ea typeface="ＭＳ Ｐゴシック" charset="0"/>
                <a:cs typeface="ＭＳ Ｐゴシック" charset="0"/>
              </a:rPr>
              <a:t> years old</a:t>
            </a:r>
            <a:r>
              <a:rPr lang="en-US" dirty="0">
                <a:latin typeface="Arial" charset="0"/>
                <a:ea typeface="ＭＳ Ｐゴシック" charset="0"/>
                <a:cs typeface="ＭＳ Ｐゴシック" charset="0"/>
              </a:rPr>
              <a:t> to five years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old within a </a:t>
            </a:r>
            <a:r>
              <a:rPr lang="en-US" dirty="0" err="1">
                <a:latin typeface="Arial" charset="0"/>
                <a:ea typeface="ＭＳ Ｐゴシック" charset="0"/>
                <a:cs typeface="ＭＳ Ｐゴシック" charset="0"/>
              </a:rPr>
              <a:t>substrand</a:t>
            </a:r>
            <a:r>
              <a:rPr lang="en-US" dirty="0">
                <a:latin typeface="Arial" charset="0"/>
                <a:ea typeface="ＭＳ Ｐゴシック" charset="0"/>
                <a:cs typeface="ＭＳ Ｐゴシック" charset="0"/>
              </a:rPr>
              <a:t>.</a:t>
            </a:r>
          </a:p>
          <a:p>
            <a:pPr defTabSz="914400" eaLnBrk="1" hangingPunct="1">
              <a:lnSpc>
                <a:spcPct val="90000"/>
              </a:lnSpc>
              <a:spcBef>
                <a:spcPct val="0"/>
              </a:spcBef>
              <a:buFontTx/>
              <a:buChar char="•"/>
            </a:pPr>
            <a:endParaRPr lang="en-US" altLang="en-US" dirty="0"/>
          </a:p>
          <a:p>
            <a:pPr defTabSz="914400" eaLnBrk="1" hangingPunct="1">
              <a:lnSpc>
                <a:spcPct val="90000"/>
              </a:lnSpc>
              <a:spcBef>
                <a:spcPct val="0"/>
              </a:spcBef>
            </a:pPr>
            <a:endParaRPr lang="en-US" altLang="en-US" b="1" u="sng" dirty="0"/>
          </a:p>
        </p:txBody>
      </p:sp>
      <p:sp>
        <p:nvSpPr>
          <p:cNvPr id="45059" name="Slide Number Placeholder 1"/>
          <p:cNvSpPr>
            <a:spLocks noGrp="1"/>
          </p:cNvSpPr>
          <p:nvPr>
            <p:ph type="sldNum" sz="quarter" idx="5"/>
          </p:nvPr>
        </p:nvSpPr>
        <p:spPr bwMode="auto">
          <a:noFill/>
          <a:ln>
            <a:miter lim="800000"/>
            <a:headEnd/>
            <a:tailEnd/>
          </a:ln>
        </p:spPr>
        <p:txBody>
          <a:bodyPr/>
          <a:lstStyle/>
          <a:p>
            <a:fld id="{4826381C-3458-496F-85BC-468D16703CE6}" type="slidenum">
              <a:rPr lang="en-US" altLang="en-US"/>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cs typeface="Arial" panose="020B0604020202020204" pitchFamily="34" charset="0"/>
              </a:rPr>
              <a:t>The Alignment Document is another resource that will help us answer questions related to developmental progression. </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Extra Notes:</a:t>
            </a:r>
          </a:p>
          <a:p>
            <a:pPr>
              <a:spcBef>
                <a:spcPts val="0"/>
              </a:spcBef>
            </a:pPr>
            <a:r>
              <a:rPr lang="en-US" altLang="en-US" dirty="0">
                <a:latin typeface="Arial" panose="020B0604020202020204" pitchFamily="34" charset="0"/>
                <a:cs typeface="Arial" panose="020B0604020202020204" pitchFamily="34" charset="0"/>
              </a:rPr>
              <a:t>Depending on the size of the group, participants can share responses with table partners or in pairs.  </a:t>
            </a:r>
          </a:p>
          <a:p>
            <a:pPr>
              <a:spcBef>
                <a:spcPts val="0"/>
              </a:spcBef>
            </a:pPr>
            <a:endParaRPr lang="en-US" altLang="en-US" dirty="0">
              <a:latin typeface="Arial" panose="020B0604020202020204" pitchFamily="34" charset="0"/>
              <a:cs typeface="Arial" panose="020B0604020202020204" pitchFamily="34" charset="0"/>
            </a:endParaRPr>
          </a:p>
        </p:txBody>
      </p:sp>
      <p:sp>
        <p:nvSpPr>
          <p:cNvPr id="54275"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320996-504C-4972-A27F-646538533AA7}" type="slidenum">
              <a:rPr lang="en-US" altLang="en-US" sz="1200"/>
              <a:pPr/>
              <a:t>15</a:t>
            </a:fld>
            <a:endParaRPr lang="en-US" altLang="en-US" sz="1200"/>
          </a:p>
        </p:txBody>
      </p:sp>
    </p:spTree>
    <p:extLst>
      <p:ext uri="{BB962C8B-B14F-4D97-AF65-F5344CB8AC3E}">
        <p14:creationId xmlns:p14="http://schemas.microsoft.com/office/powerpoint/2010/main" val="1951636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a:t>
            </a:r>
          </a:p>
          <a:p>
            <a:pPr>
              <a:spcBef>
                <a:spcPts val="0"/>
              </a:spcBef>
            </a:pPr>
            <a:r>
              <a:rPr lang="en-US" altLang="en-US" dirty="0"/>
              <a:t>As discussed earlier, the Alignment Document provides information about the connections between the foundations and the California Kindergarten Standards. </a:t>
            </a:r>
          </a:p>
          <a:p>
            <a:pPr>
              <a:spcBef>
                <a:spcPts val="0"/>
              </a:spcBef>
            </a:pPr>
            <a:endParaRPr lang="en-US" altLang="en-US" sz="1000" b="1" dirty="0"/>
          </a:p>
          <a:p>
            <a:pPr>
              <a:spcBef>
                <a:spcPts val="0"/>
              </a:spcBef>
            </a:pPr>
            <a:r>
              <a:rPr lang="en-US" altLang="en-US" dirty="0"/>
              <a:t>Look again at Handout 2b: Alignment Document to see the detailed alignment of foundation 1.0 and the California State Standards. Underline anything you find interesting. </a:t>
            </a:r>
            <a:r>
              <a:rPr lang="en-US" altLang="en-US" i="1" dirty="0"/>
              <a:t>Allow 3-4 minutes to read and underline.</a:t>
            </a:r>
          </a:p>
          <a:p>
            <a:pPr>
              <a:spcBef>
                <a:spcPts val="0"/>
              </a:spcBef>
            </a:pPr>
            <a:endParaRPr lang="en-US" altLang="en-US" sz="1000" dirty="0"/>
          </a:p>
          <a:p>
            <a:pPr>
              <a:spcBef>
                <a:spcPts val="0"/>
              </a:spcBef>
            </a:pPr>
            <a:r>
              <a:rPr lang="en-US" altLang="en-US" dirty="0"/>
              <a:t>Would anyone like to share out what they underlined or found interesting?</a:t>
            </a:r>
          </a:p>
          <a:p>
            <a:pPr>
              <a:spcBef>
                <a:spcPts val="0"/>
              </a:spcBef>
            </a:pPr>
            <a:endParaRPr lang="en-US" altLang="en-US" dirty="0"/>
          </a:p>
          <a:p>
            <a:pPr>
              <a:spcBef>
                <a:spcPts val="0"/>
              </a:spcBef>
            </a:pPr>
            <a:r>
              <a:rPr lang="en-US" altLang="en-US" i="1" dirty="0"/>
              <a:t>Possible Discussion Points: </a:t>
            </a:r>
          </a:p>
          <a:p>
            <a:pPr>
              <a:spcBef>
                <a:spcPts val="0"/>
              </a:spcBef>
            </a:pPr>
            <a:r>
              <a:rPr lang="en-US" altLang="en-US" dirty="0"/>
              <a:t>There is significant overlap with</a:t>
            </a:r>
            <a:r>
              <a:rPr lang="en-US" altLang="en-US" baseline="0" dirty="0"/>
              <a:t> literacy, acting out stories, and drama. Throughout the training today there will be multiple experiences that integrate drama and literacy.</a:t>
            </a:r>
            <a:endParaRPr lang="en-US" altLang="en-US" dirty="0"/>
          </a:p>
          <a:p>
            <a:pPr>
              <a:spcBef>
                <a:spcPts val="0"/>
              </a:spcBef>
            </a:pPr>
            <a:endParaRPr lang="en-US" altLang="en-US" sz="1000" dirty="0"/>
          </a:p>
          <a:p>
            <a:pPr>
              <a:spcBef>
                <a:spcPts val="0"/>
              </a:spcBef>
            </a:pPr>
            <a:r>
              <a:rPr lang="en-US" altLang="en-US" i="1" dirty="0"/>
              <a:t>Below are optional discussion questions if participants need prompting to start discussion:</a:t>
            </a:r>
          </a:p>
          <a:p>
            <a:pPr marL="171450" indent="-171450">
              <a:spcBef>
                <a:spcPts val="0"/>
              </a:spcBef>
              <a:buFont typeface="Arial" panose="020B0604020202020204" pitchFamily="34" charset="0"/>
              <a:buChar char="•"/>
            </a:pPr>
            <a:r>
              <a:rPr lang="en-US" altLang="en-US" dirty="0"/>
              <a:t>What do you observe about the different expectations for children at around 48 months of age, 60 months of age and the end of kindergarten? </a:t>
            </a:r>
          </a:p>
          <a:p>
            <a:pPr marL="171450" indent="-171450">
              <a:spcBef>
                <a:spcPts val="0"/>
              </a:spcBef>
              <a:buFont typeface="Arial" panose="020B0604020202020204" pitchFamily="34" charset="0"/>
              <a:buChar char="•"/>
            </a:pPr>
            <a:r>
              <a:rPr lang="en-US" altLang="en-US" dirty="0"/>
              <a:t>How does this relate to the stages of narrative thinking discussed in the previous slide?</a:t>
            </a:r>
          </a:p>
          <a:p>
            <a:pPr marL="171450" indent="-171450">
              <a:spcBef>
                <a:spcPts val="0"/>
              </a:spcBef>
              <a:buFont typeface="Arial" panose="020B0604020202020204" pitchFamily="34" charset="0"/>
              <a:buChar char="•"/>
            </a:pPr>
            <a:r>
              <a:rPr lang="en-US" altLang="en-US" dirty="0"/>
              <a:t>In recognition of these developmental stages, what are the implications for TK teachers in supporting children</a:t>
            </a:r>
            <a:r>
              <a:rPr lang="en-US" altLang="ja-JP" dirty="0"/>
              <a:t>’s developing ability to make meaning of text and/or narrative comprehension?</a:t>
            </a:r>
          </a:p>
          <a:p>
            <a:pPr>
              <a:spcBef>
                <a:spcPts val="0"/>
              </a:spcBef>
            </a:pPr>
            <a:endParaRPr lang="en-US" altLang="en-US" sz="900" b="1" u="sng" dirty="0"/>
          </a:p>
          <a:p>
            <a:pPr>
              <a:spcBef>
                <a:spcPts val="0"/>
              </a:spcBef>
            </a:pPr>
            <a:r>
              <a:rPr lang="en-US" altLang="en-US" b="1" dirty="0"/>
              <a:t>Extra Notes:</a:t>
            </a:r>
          </a:p>
          <a:p>
            <a:pPr>
              <a:spcBef>
                <a:spcPts val="0"/>
              </a:spcBef>
            </a:pPr>
            <a:r>
              <a:rPr lang="en-US" altLang="en-US" dirty="0"/>
              <a:t>Have participants review the alignment between the Preschool Drama strand—</a:t>
            </a:r>
            <a:r>
              <a:rPr lang="en-US" altLang="en-US" dirty="0" err="1"/>
              <a:t>substrand</a:t>
            </a:r>
            <a:r>
              <a:rPr lang="en-US" altLang="en-US" dirty="0"/>
              <a:t> 1.0 Notice, Respond, and Engage—and the two sets of language standards in the CCSS: Conventions of Standard English.</a:t>
            </a:r>
          </a:p>
          <a:p>
            <a:pPr>
              <a:spcBef>
                <a:spcPts val="0"/>
              </a:spcBef>
            </a:pPr>
            <a:endParaRPr lang="en-US" altLang="en-US" b="1" dirty="0"/>
          </a:p>
        </p:txBody>
      </p:sp>
      <p:sp>
        <p:nvSpPr>
          <p:cNvPr id="104451" name="Slide Number Placeholder 3"/>
          <p:cNvSpPr>
            <a:spLocks noGrp="1"/>
          </p:cNvSpPr>
          <p:nvPr>
            <p:ph type="sldNum" sz="quarter" idx="5"/>
          </p:nvPr>
        </p:nvSpPr>
        <p:spPr bwMode="auto">
          <a:noFill/>
          <a:ln>
            <a:miter lim="800000"/>
            <a:headEnd/>
            <a:tailEnd/>
          </a:ln>
        </p:spPr>
        <p:txBody>
          <a:bodyPr/>
          <a:lstStyle/>
          <a:p>
            <a:fld id="{83782749-2F78-460B-B32E-3608CA4682C1}" type="slidenum">
              <a:rPr lang="en-US" altLang="en-US"/>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b="1" dirty="0"/>
              <a:t>Guiding Principle: </a:t>
            </a:r>
            <a:r>
              <a:rPr lang="en-US" altLang="en-US" dirty="0"/>
              <a:t>Children make their own meaning. </a:t>
            </a:r>
          </a:p>
          <a:p>
            <a:pPr>
              <a:spcBef>
                <a:spcPts val="0"/>
              </a:spcBef>
            </a:pPr>
            <a:r>
              <a:rPr lang="en-US" altLang="en-US" dirty="0"/>
              <a:t>“Children are unique in their own artistic interests and abilities; they process, construct and assimilate information and skills according to their own desires” (PCF, Vol. 2, p. 43).</a:t>
            </a:r>
          </a:p>
          <a:p>
            <a:pPr>
              <a:spcBef>
                <a:spcPts val="0"/>
              </a:spcBef>
            </a:pPr>
            <a:endParaRPr lang="en-US" altLang="en-US" dirty="0"/>
          </a:p>
          <a:p>
            <a:pPr>
              <a:spcBef>
                <a:spcPts val="0"/>
              </a:spcBef>
            </a:pPr>
            <a:r>
              <a:rPr lang="en-US" altLang="en-US" dirty="0"/>
              <a:t>Even though children make their own meaning, it is still important that adults scaffold (in appropriate amounts) children in order to “reinforce, promote, extend, or redirect” their learning” (PCF, Vol. 2, p. 43). What would that scaffolding look like? Let’s think about a child acting out a story that was just read. When might a teacher need to “scaffold” the child’s learning?  </a:t>
            </a:r>
          </a:p>
          <a:p>
            <a:pPr>
              <a:spcBef>
                <a:spcPts val="0"/>
              </a:spcBef>
            </a:pPr>
            <a:endParaRPr lang="en-US" altLang="en-US" dirty="0"/>
          </a:p>
          <a:p>
            <a:pPr>
              <a:spcBef>
                <a:spcPts val="0"/>
              </a:spcBef>
            </a:pPr>
            <a:r>
              <a:rPr lang="en-US" altLang="en-US" b="1" dirty="0"/>
              <a:t>Extra Notes:</a:t>
            </a:r>
          </a:p>
          <a:p>
            <a:pPr>
              <a:spcBef>
                <a:spcPts val="0"/>
              </a:spcBef>
            </a:pPr>
            <a:r>
              <a:rPr lang="en-US" altLang="en-US" dirty="0"/>
              <a:t>Trainer may ask questions such as, </a:t>
            </a:r>
            <a:r>
              <a:rPr lang="en-US" altLang="en-US" i="1" dirty="0"/>
              <a:t>What do you think his face looked like or voice sounded like when he did that? What happened after the goose took off running? How could you dress like the character?</a:t>
            </a:r>
          </a:p>
          <a:p>
            <a:pPr>
              <a:spcBef>
                <a:spcPts val="0"/>
              </a:spcBef>
            </a:pPr>
            <a:endParaRPr lang="en-US" altLang="en-US" dirty="0"/>
          </a:p>
          <a:p>
            <a:pPr>
              <a:spcBef>
                <a:spcPts val="0"/>
              </a:spcBef>
            </a:pPr>
            <a:endParaRPr lang="en-US" altLang="en-US" dirty="0"/>
          </a:p>
          <a:p>
            <a:pPr>
              <a:spcBef>
                <a:spcPts val="0"/>
              </a:spcBef>
            </a:pPr>
            <a:endParaRPr lang="en-US" altLang="en-US" dirty="0"/>
          </a:p>
        </p:txBody>
      </p:sp>
      <p:sp>
        <p:nvSpPr>
          <p:cNvPr id="53251" name="Slide Number Placeholder 3"/>
          <p:cNvSpPr>
            <a:spLocks noGrp="1"/>
          </p:cNvSpPr>
          <p:nvPr>
            <p:ph type="sldNum" sz="quarter" idx="5"/>
          </p:nvPr>
        </p:nvSpPr>
        <p:spPr bwMode="auto">
          <a:noFill/>
          <a:ln>
            <a:miter lim="800000"/>
            <a:headEnd/>
            <a:tailEnd/>
          </a:ln>
        </p:spPr>
        <p:txBody>
          <a:bodyPr/>
          <a:lstStyle/>
          <a:p>
            <a:fld id="{4FC95E1C-17EE-4CCE-9E81-A46A08053BEA}" type="slidenum">
              <a:rPr lang="en-US" altLang="en-US"/>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noAutofit/>
          </a:bodyPr>
          <a:lstStyle/>
          <a:p>
            <a:pPr>
              <a:spcBef>
                <a:spcPts val="0"/>
              </a:spcBef>
            </a:pPr>
            <a:r>
              <a:rPr lang="en-US" altLang="en-US" b="1" dirty="0"/>
              <a:t>Background Information: </a:t>
            </a:r>
          </a:p>
          <a:p>
            <a:pPr>
              <a:spcBef>
                <a:spcPts val="0"/>
              </a:spcBef>
            </a:pPr>
            <a:r>
              <a:rPr lang="en-US" altLang="en-US" b="0" dirty="0"/>
              <a:t>This experience</a:t>
            </a:r>
            <a:r>
              <a:rPr lang="en-US" altLang="en-US" b="0" baseline="0" dirty="0"/>
              <a:t> works since many participants have stories in their head that connect the second list of words. For example, Janet and Michael may be connected in the presenter’s mind because they think of a story about Janet Jackson and Michael Jackson. All words will not work for all participants, but a few will. This is a simple, short way to remind participants that stories—like the ones we create in dramatic arts—help us to learn and encode information even when we do not realize that we are focusing on the story. </a:t>
            </a:r>
            <a:endParaRPr lang="en-US" altLang="en-US" b="0" dirty="0"/>
          </a:p>
          <a:p>
            <a:pPr>
              <a:spcBef>
                <a:spcPts val="0"/>
              </a:spcBef>
            </a:pPr>
            <a:endParaRPr lang="en-US" altLang="en-US" b="1" dirty="0"/>
          </a:p>
          <a:p>
            <a:pPr>
              <a:spcBef>
                <a:spcPts val="0"/>
              </a:spcBef>
            </a:pPr>
            <a:r>
              <a:rPr lang="en-US" altLang="en-US" b="1" dirty="0"/>
              <a:t>Presenter Remarks:</a:t>
            </a:r>
          </a:p>
          <a:p>
            <a:pPr>
              <a:spcBef>
                <a:spcPts val="0"/>
              </a:spcBef>
            </a:pPr>
            <a:r>
              <a:rPr lang="en-US" altLang="en-US" dirty="0"/>
              <a:t>We are going to play a game. Everyone put their pencils down. We will have this half of the room versus the other half of the room. </a:t>
            </a:r>
          </a:p>
          <a:p>
            <a:pPr>
              <a:spcBef>
                <a:spcPts val="0"/>
              </a:spcBef>
            </a:pPr>
            <a:endParaRPr lang="en-US" altLang="en-US" sz="1000" dirty="0"/>
          </a:p>
          <a:p>
            <a:pPr>
              <a:spcBef>
                <a:spcPts val="0"/>
              </a:spcBef>
            </a:pPr>
            <a:r>
              <a:rPr lang="en-US" altLang="en-US" dirty="0"/>
              <a:t>Everyone remember these names: </a:t>
            </a:r>
          </a:p>
          <a:p>
            <a:pPr marL="171450" indent="-171450">
              <a:spcBef>
                <a:spcPts val="0"/>
              </a:spcBef>
              <a:buFont typeface="Arial" panose="020B0604020202020204" pitchFamily="34" charset="0"/>
              <a:buChar char="•"/>
            </a:pPr>
            <a:r>
              <a:rPr lang="en-US" altLang="en-US" dirty="0"/>
              <a:t>Bob</a:t>
            </a:r>
          </a:p>
          <a:p>
            <a:pPr marL="171450" indent="-171450">
              <a:spcBef>
                <a:spcPts val="0"/>
              </a:spcBef>
              <a:buFont typeface="Arial" panose="020B0604020202020204" pitchFamily="34" charset="0"/>
              <a:buChar char="•"/>
            </a:pPr>
            <a:r>
              <a:rPr lang="en-US" altLang="en-US" dirty="0"/>
              <a:t>Alex</a:t>
            </a:r>
          </a:p>
          <a:p>
            <a:pPr marL="171450" indent="-171450">
              <a:spcBef>
                <a:spcPts val="0"/>
              </a:spcBef>
              <a:buFont typeface="Arial" panose="020B0604020202020204" pitchFamily="34" charset="0"/>
              <a:buChar char="•"/>
            </a:pPr>
            <a:r>
              <a:rPr lang="en-US" altLang="en-US" dirty="0"/>
              <a:t>Davis</a:t>
            </a:r>
          </a:p>
          <a:p>
            <a:pPr marL="171450" indent="-171450">
              <a:spcBef>
                <a:spcPts val="0"/>
              </a:spcBef>
              <a:buFont typeface="Arial" panose="020B0604020202020204" pitchFamily="34" charset="0"/>
              <a:buChar char="•"/>
            </a:pPr>
            <a:r>
              <a:rPr lang="en-US" altLang="en-US" dirty="0"/>
              <a:t>Theresa</a:t>
            </a:r>
          </a:p>
          <a:p>
            <a:pPr marL="171450" indent="-171450">
              <a:spcBef>
                <a:spcPts val="0"/>
              </a:spcBef>
              <a:buFont typeface="Arial" panose="020B0604020202020204" pitchFamily="34" charset="0"/>
              <a:buChar char="•"/>
            </a:pPr>
            <a:r>
              <a:rPr lang="en-US" altLang="en-US" dirty="0"/>
              <a:t>Dana</a:t>
            </a:r>
          </a:p>
          <a:p>
            <a:pPr marL="171450" indent="-171450">
              <a:spcBef>
                <a:spcPts val="0"/>
              </a:spcBef>
              <a:buFont typeface="Arial" panose="020B0604020202020204" pitchFamily="34" charset="0"/>
              <a:buChar char="•"/>
            </a:pPr>
            <a:r>
              <a:rPr lang="en-US" altLang="en-US" dirty="0"/>
              <a:t>Anna</a:t>
            </a:r>
          </a:p>
          <a:p>
            <a:pPr>
              <a:spcBef>
                <a:spcPts val="0"/>
              </a:spcBef>
            </a:pPr>
            <a:endParaRPr lang="en-US" altLang="en-US" sz="1000" dirty="0"/>
          </a:p>
          <a:p>
            <a:pPr>
              <a:spcBef>
                <a:spcPts val="0"/>
              </a:spcBef>
            </a:pPr>
            <a:r>
              <a:rPr lang="en-US" altLang="en-US" dirty="0"/>
              <a:t>One side at a time, shout them back to me. Oh man, you guys need some help! Let's try again. Remember these names:</a:t>
            </a:r>
          </a:p>
          <a:p>
            <a:pPr marL="171450" indent="-171450">
              <a:spcBef>
                <a:spcPts val="0"/>
              </a:spcBef>
              <a:buFont typeface="Arial" panose="020B0604020202020204" pitchFamily="34" charset="0"/>
              <a:buChar char="•"/>
            </a:pPr>
            <a:r>
              <a:rPr lang="en-US" altLang="en-US" dirty="0"/>
              <a:t>Noah</a:t>
            </a:r>
          </a:p>
          <a:p>
            <a:pPr marL="171450" indent="-171450">
              <a:spcBef>
                <a:spcPts val="0"/>
              </a:spcBef>
              <a:buFont typeface="Arial" panose="020B0604020202020204" pitchFamily="34" charset="0"/>
              <a:buChar char="•"/>
            </a:pPr>
            <a:r>
              <a:rPr lang="en-US" altLang="en-US" dirty="0"/>
              <a:t>Moses</a:t>
            </a:r>
          </a:p>
          <a:p>
            <a:pPr marL="171450" indent="-171450">
              <a:spcBef>
                <a:spcPts val="0"/>
              </a:spcBef>
              <a:buFont typeface="Arial" panose="020B0604020202020204" pitchFamily="34" charset="0"/>
              <a:buChar char="•"/>
            </a:pPr>
            <a:r>
              <a:rPr lang="en-US" altLang="en-US" dirty="0"/>
              <a:t>Michael</a:t>
            </a:r>
          </a:p>
          <a:p>
            <a:pPr marL="171450" indent="-171450">
              <a:spcBef>
                <a:spcPts val="0"/>
              </a:spcBef>
              <a:buFont typeface="Arial" panose="020B0604020202020204" pitchFamily="34" charset="0"/>
              <a:buChar char="•"/>
            </a:pPr>
            <a:r>
              <a:rPr lang="en-US" altLang="en-US" dirty="0"/>
              <a:t>Janet</a:t>
            </a:r>
          </a:p>
          <a:p>
            <a:pPr marL="171450" indent="-171450">
              <a:spcBef>
                <a:spcPts val="0"/>
              </a:spcBef>
              <a:buFont typeface="Arial" panose="020B0604020202020204" pitchFamily="34" charset="0"/>
              <a:buChar char="•"/>
            </a:pPr>
            <a:r>
              <a:rPr lang="en-US" altLang="en-US" dirty="0"/>
              <a:t>Mickey </a:t>
            </a:r>
          </a:p>
          <a:p>
            <a:pPr marL="171450" indent="-171450">
              <a:spcBef>
                <a:spcPts val="0"/>
              </a:spcBef>
              <a:buFont typeface="Arial" panose="020B0604020202020204" pitchFamily="34" charset="0"/>
              <a:buChar char="•"/>
            </a:pPr>
            <a:r>
              <a:rPr lang="en-US" altLang="en-US" dirty="0"/>
              <a:t>Goofy</a:t>
            </a:r>
          </a:p>
          <a:p>
            <a:pPr>
              <a:spcBef>
                <a:spcPts val="0"/>
              </a:spcBef>
            </a:pPr>
            <a:endParaRPr lang="en-US" altLang="en-US" sz="1000" dirty="0"/>
          </a:p>
          <a:p>
            <a:pPr>
              <a:spcBef>
                <a:spcPts val="0"/>
              </a:spcBef>
            </a:pPr>
            <a:r>
              <a:rPr lang="en-US" altLang="en-US" dirty="0"/>
              <a:t>Now, one side at a time, shout them back to me. Wow! You did better that time. Why? Because the words were connected through stories. Drama can connect what we are learning through stories.</a:t>
            </a:r>
          </a:p>
          <a:p>
            <a:pPr>
              <a:spcBef>
                <a:spcPts val="0"/>
              </a:spcBef>
            </a:pPr>
            <a:endParaRPr lang="en-US" altLang="en-US" dirty="0"/>
          </a:p>
        </p:txBody>
      </p:sp>
      <p:sp>
        <p:nvSpPr>
          <p:cNvPr id="55299" name="Slide Number Placeholder 3"/>
          <p:cNvSpPr>
            <a:spLocks noGrp="1"/>
          </p:cNvSpPr>
          <p:nvPr>
            <p:ph type="sldNum" sz="quarter" idx="5"/>
          </p:nvPr>
        </p:nvSpPr>
        <p:spPr bwMode="auto">
          <a:noFill/>
          <a:ln>
            <a:miter lim="800000"/>
            <a:headEnd/>
            <a:tailEnd/>
          </a:ln>
        </p:spPr>
        <p:txBody>
          <a:bodyPr/>
          <a:lstStyle/>
          <a:p>
            <a:r>
              <a:rPr lang="en-US" altLang="en-US" dirty="0"/>
              <a:t> </a:t>
            </a:r>
            <a:fld id="{4A9994CA-6CAD-46D3-B8D7-B17D6C02382F}" type="slidenum">
              <a:rPr lang="en-US" altLang="en-US" smtClean="0"/>
              <a:pPr/>
              <a:t>18</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ts val="0"/>
              </a:spcBef>
              <a:defRPr/>
            </a:pPr>
            <a:r>
              <a:rPr lang="en-US" b="1" dirty="0">
                <a:latin typeface="Arial" charset="0"/>
                <a:cs typeface="ＭＳ Ｐゴシック" charset="0"/>
              </a:rPr>
              <a:t>Presenter Remarks:</a:t>
            </a:r>
          </a:p>
          <a:p>
            <a:pPr eaLnBrk="1" hangingPunct="1">
              <a:spcBef>
                <a:spcPts val="0"/>
              </a:spcBef>
              <a:defRPr/>
            </a:pPr>
            <a:r>
              <a:rPr lang="en-US" altLang="ja-JP" dirty="0">
                <a:latin typeface="Arial" charset="0"/>
                <a:cs typeface="Arial" charset="0"/>
              </a:rPr>
              <a:t>Take a moment to read the slide. </a:t>
            </a:r>
          </a:p>
          <a:p>
            <a:pPr eaLnBrk="1" hangingPunct="1">
              <a:spcBef>
                <a:spcPts val="0"/>
              </a:spcBef>
              <a:defRPr/>
            </a:pPr>
            <a:endParaRPr lang="en-US" altLang="ja-JP" dirty="0">
              <a:latin typeface="Arial" charset="0"/>
              <a:cs typeface="Arial" charset="0"/>
            </a:endParaRPr>
          </a:p>
          <a:p>
            <a:pPr eaLnBrk="1" hangingPunct="1">
              <a:spcBef>
                <a:spcPts val="0"/>
              </a:spcBef>
              <a:defRPr/>
            </a:pPr>
            <a:r>
              <a:rPr lang="en-US" altLang="ja-JP" dirty="0">
                <a:latin typeface="Arial" charset="0"/>
                <a:cs typeface="Arial" charset="0"/>
              </a:rPr>
              <a:t>The Preschool Curriculum Framework, “…presents strategies and information to enrich learning and development opportunities for all children” (PCF, Vol. 1, p. v). </a:t>
            </a:r>
          </a:p>
          <a:p>
            <a:pPr eaLnBrk="1" hangingPunct="1">
              <a:spcBef>
                <a:spcPts val="0"/>
              </a:spcBef>
              <a:defRPr/>
            </a:pPr>
            <a:endParaRPr lang="en-US" dirty="0">
              <a:latin typeface="Arial" charset="0"/>
              <a:cs typeface="Arial" charset="0"/>
            </a:endParaRPr>
          </a:p>
          <a:p>
            <a:pPr eaLnBrk="1" hangingPunct="1">
              <a:spcBef>
                <a:spcPts val="0"/>
              </a:spcBef>
              <a:defRPr/>
            </a:pPr>
            <a:r>
              <a:rPr lang="en-US" dirty="0">
                <a:latin typeface="Arial" charset="0"/>
                <a:cs typeface="Arial" charset="0"/>
              </a:rPr>
              <a:t>This resource provides teachers with the opportunity to gain ideas and expand their creativity. </a:t>
            </a:r>
          </a:p>
          <a:p>
            <a:pPr eaLnBrk="1" hangingPunct="1"/>
            <a:endParaRPr lang="en-US" altLang="en-US" dirty="0"/>
          </a:p>
        </p:txBody>
      </p:sp>
      <p:sp>
        <p:nvSpPr>
          <p:cNvPr id="61443" name="Slide Number Placeholder 3"/>
          <p:cNvSpPr>
            <a:spLocks noGrp="1"/>
          </p:cNvSpPr>
          <p:nvPr>
            <p:ph type="sldNum" sz="quarter" idx="5"/>
          </p:nvPr>
        </p:nvSpPr>
        <p:spPr bwMode="auto">
          <a:noFill/>
          <a:ln>
            <a:miter lim="800000"/>
            <a:headEnd/>
            <a:tailEnd/>
          </a:ln>
        </p:spPr>
        <p:txBody>
          <a:bodyPr/>
          <a:lstStyle/>
          <a:p>
            <a:fld id="{23EE7D29-2ECC-4305-9F9A-2BFCE1BF265F}"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what we will cover in today’s training. </a:t>
            </a:r>
          </a:p>
          <a:p>
            <a:pPr>
              <a:spcBef>
                <a:spcPts val="0"/>
              </a:spcBef>
            </a:pPr>
            <a:endParaRPr lang="en-US" dirty="0"/>
          </a:p>
          <a:p>
            <a:pPr>
              <a:spcBef>
                <a:spcPts val="0"/>
              </a:spcBef>
            </a:pPr>
            <a:r>
              <a:rPr lang="en-US" dirty="0"/>
              <a:t>Objectives: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ea typeface="MS PGothic" panose="020B0600070205080204" pitchFamily="34" charset="-128"/>
              </a:rPr>
              <a:t>Gain understanding of key concepts from the </a:t>
            </a:r>
            <a:r>
              <a:rPr kumimoji="0" lang="en-US" altLang="en-US" b="0" i="1" u="none" strike="noStrike" kern="1200" cap="none" spc="0" normalizeH="0" baseline="0" noProof="0" dirty="0">
                <a:ln>
                  <a:noFill/>
                </a:ln>
                <a:solidFill>
                  <a:prstClr val="black"/>
                </a:solidFill>
                <a:effectLst/>
                <a:uLnTx/>
                <a:uFillTx/>
                <a:latin typeface="Arial"/>
                <a:ea typeface="MS PGothic" panose="020B0600070205080204" pitchFamily="34" charset="-128"/>
              </a:rPr>
              <a:t>California Preschool Learning Foundations, Volume 2 </a:t>
            </a:r>
            <a:r>
              <a:rPr kumimoji="0" lang="en-US" altLang="en-US" b="0" i="0" u="none" strike="noStrike" kern="1200" cap="none" spc="0" normalizeH="0" baseline="0" noProof="0" dirty="0">
                <a:ln>
                  <a:noFill/>
                </a:ln>
                <a:solidFill>
                  <a:prstClr val="black"/>
                </a:solidFill>
                <a:effectLst/>
                <a:uLnTx/>
                <a:uFillTx/>
                <a:latin typeface="Arial"/>
                <a:ea typeface="MS PGothic" panose="020B0600070205080204" pitchFamily="34" charset="-128"/>
              </a:rPr>
              <a:t>and the </a:t>
            </a:r>
            <a:r>
              <a:rPr kumimoji="0" lang="en-US" altLang="en-US" b="0" i="1" u="none" strike="noStrike" kern="1200" cap="none" spc="0" normalizeH="0" baseline="0" noProof="0" dirty="0">
                <a:ln>
                  <a:noFill/>
                </a:ln>
                <a:solidFill>
                  <a:prstClr val="black"/>
                </a:solidFill>
                <a:effectLst/>
                <a:uLnTx/>
                <a:uFillTx/>
                <a:latin typeface="Arial"/>
                <a:ea typeface="MS PGothic" panose="020B0600070205080204" pitchFamily="34" charset="-128"/>
              </a:rPr>
              <a:t>California Preschool Curriculum Framework, Volume 2—</a:t>
            </a:r>
            <a:r>
              <a:rPr kumimoji="0" lang="en-US" altLang="en-US" b="0" i="0" u="none" strike="noStrike" kern="1200" cap="none" spc="0" normalizeH="0" baseline="0" noProof="0" dirty="0">
                <a:ln>
                  <a:noFill/>
                </a:ln>
                <a:solidFill>
                  <a:prstClr val="black"/>
                </a:solidFill>
                <a:effectLst/>
                <a:uLnTx/>
                <a:uFillTx/>
                <a:latin typeface="Arial"/>
                <a:ea typeface="MS PGothic" panose="020B0600070205080204" pitchFamily="34" charset="-128"/>
              </a:rPr>
              <a:t>Visual and Performing Arts domain, Drama strand.</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ea typeface="MS PGothic" panose="020B0600070205080204" pitchFamily="34" charset="-128"/>
              </a:rPr>
              <a:t>Observe, read, and discuss the developmental continuum for drama and develop strategies that will guide instruction and learning in Transitional Kindergarten (TK).</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latin typeface="Aria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kumimoji="0" lang="en-US" b="0" i="0" u="none" strike="noStrike" kern="1200" cap="none" spc="0" normalizeH="0" baseline="0" noProof="0" dirty="0">
                <a:ln>
                  <a:noFill/>
                </a:ln>
                <a:solidFill>
                  <a:prstClr val="black"/>
                </a:solidFill>
                <a:effectLst/>
                <a:uLnTx/>
                <a:uFillTx/>
                <a:latin typeface="Arial"/>
                <a:ea typeface="ＭＳ Ｐゴシック" pitchFamily="34" charset="-128"/>
              </a:rPr>
              <a:t>skills, knowledge, and behaviors related to drama.</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2</a:t>
            </a:fld>
            <a:endParaRPr lang="en-US" altLang="en-US"/>
          </a:p>
        </p:txBody>
      </p:sp>
    </p:spTree>
    <p:extLst>
      <p:ext uri="{BB962C8B-B14F-4D97-AF65-F5344CB8AC3E}">
        <p14:creationId xmlns:p14="http://schemas.microsoft.com/office/powerpoint/2010/main" val="1430007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a:ln/>
          <a:extLst/>
        </p:spPr>
        <p:txBody>
          <a:bodyPr>
            <a:normAutofit/>
          </a:bodyPr>
          <a:lstStyle/>
          <a:p>
            <a:pPr>
              <a:spcBef>
                <a:spcPts val="0"/>
              </a:spcBef>
              <a:spcAft>
                <a:spcPts val="0"/>
              </a:spcAft>
              <a:defRPr/>
            </a:pPr>
            <a:r>
              <a:rPr lang="en-US" b="1" dirty="0">
                <a:latin typeface="Arial" charset="0"/>
                <a:ea typeface="MS PGothic" pitchFamily="34" charset="-128"/>
                <a:cs typeface="ＭＳ Ｐゴシック" charset="0"/>
              </a:rPr>
              <a:t>Presenter Remarks:</a:t>
            </a:r>
          </a:p>
          <a:p>
            <a:pPr>
              <a:spcBef>
                <a:spcPts val="0"/>
              </a:spcBef>
              <a:spcAft>
                <a:spcPts val="0"/>
              </a:spcAft>
              <a:defRPr/>
            </a:pPr>
            <a:r>
              <a:rPr lang="en-US" dirty="0">
                <a:ea typeface="MS PGothic" charset="0"/>
              </a:rPr>
              <a:t>The Preschool Curriculum Framework is organized in sections for teachers to collect ideas for the classroom. We will explore the following sections today:</a:t>
            </a:r>
          </a:p>
          <a:p>
            <a:pPr marL="171450" lvl="0" indent="-171450">
              <a:spcBef>
                <a:spcPts val="0"/>
              </a:spcBef>
              <a:spcAft>
                <a:spcPts val="0"/>
              </a:spcAft>
              <a:buFont typeface="Arial" panose="020B0604020202020204" pitchFamily="34" charset="0"/>
              <a:buChar char="•"/>
              <a:defRPr/>
            </a:pPr>
            <a:r>
              <a:rPr lang="en-US" dirty="0">
                <a:solidFill>
                  <a:srgbClr val="000000"/>
                </a:solidFill>
                <a:cs typeface="ＭＳ Ｐゴシック" charset="0"/>
              </a:rPr>
              <a:t>Guiding Principles</a:t>
            </a:r>
          </a:p>
          <a:p>
            <a:pPr marL="171450" lvl="0" indent="-171450">
              <a:spcBef>
                <a:spcPts val="0"/>
              </a:spcBef>
              <a:spcAft>
                <a:spcPts val="0"/>
              </a:spcAft>
              <a:buFont typeface="Arial" panose="020B0604020202020204" pitchFamily="34" charset="0"/>
              <a:buChar char="•"/>
              <a:defRPr/>
            </a:pPr>
            <a:r>
              <a:rPr lang="en-US" dirty="0">
                <a:solidFill>
                  <a:srgbClr val="000000"/>
                </a:solidFill>
                <a:cs typeface="ＭＳ Ｐゴシック" charset="0"/>
              </a:rPr>
              <a:t>Environment and Materials</a:t>
            </a:r>
          </a:p>
          <a:p>
            <a:pPr marL="628650" lvl="1" indent="-171450">
              <a:spcBef>
                <a:spcPts val="0"/>
              </a:spcBef>
              <a:spcAft>
                <a:spcPts val="0"/>
              </a:spcAft>
              <a:buFont typeface="Courier New" panose="02070309020205020404" pitchFamily="49" charset="0"/>
              <a:buChar char="o"/>
              <a:defRPr/>
            </a:pPr>
            <a:r>
              <a:rPr lang="en-US" dirty="0">
                <a:solidFill>
                  <a:srgbClr val="000000"/>
                </a:solidFill>
                <a:cs typeface="ＭＳ Ｐゴシック" charset="0"/>
              </a:rPr>
              <a:t>Vignettes</a:t>
            </a:r>
          </a:p>
          <a:p>
            <a:pPr marL="628650" lvl="1" indent="-171450">
              <a:spcBef>
                <a:spcPts val="0"/>
              </a:spcBef>
              <a:spcAft>
                <a:spcPts val="0"/>
              </a:spcAft>
              <a:buFont typeface="Courier New" panose="02070309020205020404" pitchFamily="49" charset="0"/>
              <a:buChar char="o"/>
              <a:defRPr/>
            </a:pPr>
            <a:r>
              <a:rPr lang="en-US" dirty="0">
                <a:solidFill>
                  <a:srgbClr val="000000"/>
                </a:solidFill>
                <a:cs typeface="ＭＳ Ｐゴシック" charset="0"/>
              </a:rPr>
              <a:t>Planning learning opportunities </a:t>
            </a:r>
          </a:p>
          <a:p>
            <a:pPr marL="171450" lvl="0" indent="-171450">
              <a:spcBef>
                <a:spcPts val="0"/>
              </a:spcBef>
              <a:spcAft>
                <a:spcPts val="0"/>
              </a:spcAft>
              <a:buFont typeface="Arial" panose="020B0604020202020204" pitchFamily="34" charset="0"/>
              <a:buChar char="•"/>
              <a:defRPr/>
            </a:pPr>
            <a:r>
              <a:rPr lang="en-US" dirty="0">
                <a:solidFill>
                  <a:srgbClr val="000000"/>
                </a:solidFill>
                <a:cs typeface="ＭＳ Ｐゴシック" charset="0"/>
              </a:rPr>
              <a:t>Teachable moments</a:t>
            </a:r>
          </a:p>
          <a:p>
            <a:pPr marL="171450" lvl="0" indent="-171450">
              <a:spcBef>
                <a:spcPts val="0"/>
              </a:spcBef>
              <a:spcAft>
                <a:spcPts val="0"/>
              </a:spcAft>
              <a:buFont typeface="Arial" panose="020B0604020202020204" pitchFamily="34" charset="0"/>
              <a:buChar char="•"/>
              <a:defRPr/>
            </a:pPr>
            <a:r>
              <a:rPr lang="en-US" dirty="0">
                <a:solidFill>
                  <a:srgbClr val="000000"/>
                </a:solidFill>
                <a:cs typeface="ＭＳ Ｐゴシック" charset="0"/>
              </a:rPr>
              <a:t>Interactions and strategies</a:t>
            </a:r>
          </a:p>
          <a:p>
            <a:pPr marL="171450" lvl="0" indent="-171450">
              <a:spcBef>
                <a:spcPts val="0"/>
              </a:spcBef>
              <a:spcAft>
                <a:spcPts val="0"/>
              </a:spcAft>
              <a:buFont typeface="Arial" panose="020B0604020202020204" pitchFamily="34" charset="0"/>
              <a:buChar char="•"/>
              <a:defRPr/>
            </a:pPr>
            <a:r>
              <a:rPr lang="en-US" dirty="0">
                <a:solidFill>
                  <a:srgbClr val="000000"/>
                </a:solidFill>
                <a:cs typeface="ＭＳ Ｐゴシック" charset="0"/>
              </a:rPr>
              <a:t>Engaging Families</a:t>
            </a:r>
          </a:p>
        </p:txBody>
      </p:sp>
      <p:sp>
        <p:nvSpPr>
          <p:cNvPr id="2" name="Slide Number Placeholder 1"/>
          <p:cNvSpPr>
            <a:spLocks noGrp="1"/>
          </p:cNvSpPr>
          <p:nvPr>
            <p:ph type="sldNum" sz="quarter" idx="10"/>
          </p:nvPr>
        </p:nvSpPr>
        <p:spPr/>
        <p:txBody>
          <a:bodyPr/>
          <a:lstStyle/>
          <a:p>
            <a:fld id="{9EEEF917-60E8-4B28-BA45-F7297D788E20}" type="slidenum">
              <a:rPr lang="en-US" altLang="en-US" smtClean="0"/>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with examples of documents.</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21</a:t>
            </a:fld>
            <a:endParaRPr lang="en-US" dirty="0"/>
          </a:p>
        </p:txBody>
      </p:sp>
    </p:spTree>
    <p:extLst>
      <p:ext uri="{BB962C8B-B14F-4D97-AF65-F5344CB8AC3E}">
        <p14:creationId xmlns:p14="http://schemas.microsoft.com/office/powerpoint/2010/main" val="3378870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“Like dramatic play, drama is experiential in nature, involving imagination, imitation, and a </a:t>
            </a:r>
            <a:r>
              <a:rPr lang="en-US" altLang="ja-JP" dirty="0"/>
              <a:t>‛living through’ quality that engages the whole child” (PLF, Vol. 2, p. 24).</a:t>
            </a:r>
          </a:p>
          <a:p>
            <a:pPr>
              <a:spcBef>
                <a:spcPts val="0"/>
              </a:spcBef>
            </a:pPr>
            <a:endParaRPr lang="en-US" altLang="en-US" dirty="0"/>
          </a:p>
          <a:p>
            <a:pPr>
              <a:spcBef>
                <a:spcPts val="0"/>
              </a:spcBef>
            </a:pPr>
            <a:r>
              <a:rPr lang="en-US" altLang="en-US" dirty="0"/>
              <a:t>Remember the following guiding principle: </a:t>
            </a:r>
          </a:p>
          <a:p>
            <a:pPr>
              <a:spcBef>
                <a:spcPts val="0"/>
              </a:spcBef>
            </a:pPr>
            <a:r>
              <a:rPr lang="en-US" altLang="en-US" dirty="0"/>
              <a:t>“The arts reinforce the integrated nature of learning” (PCF, Vol. 2, p. 44).</a:t>
            </a:r>
          </a:p>
          <a:p>
            <a:pPr>
              <a:spcBef>
                <a:spcPts val="0"/>
              </a:spcBef>
            </a:pPr>
            <a:endParaRPr lang="en-US" altLang="en-US" dirty="0"/>
          </a:p>
          <a:p>
            <a:pPr>
              <a:spcBef>
                <a:spcPts val="0"/>
              </a:spcBef>
            </a:pPr>
            <a:r>
              <a:rPr lang="en-US" altLang="en-US" dirty="0"/>
              <a:t>Drama can be used as a powerful intervention for children struggling to access curriculum.</a:t>
            </a:r>
          </a:p>
          <a:p>
            <a:pPr>
              <a:spcBef>
                <a:spcPts val="0"/>
              </a:spcBef>
            </a:pPr>
            <a:endParaRPr lang="en-US" altLang="en-US" dirty="0"/>
          </a:p>
          <a:p>
            <a:pPr>
              <a:spcBef>
                <a:spcPts val="0"/>
              </a:spcBef>
            </a:pPr>
            <a:r>
              <a:rPr lang="en-US" altLang="en-US" dirty="0"/>
              <a:t>Are there special education teachers in the room who have had this experience?</a:t>
            </a:r>
          </a:p>
          <a:p>
            <a:pPr>
              <a:spcBef>
                <a:spcPts val="0"/>
              </a:spcBef>
              <a:buFontTx/>
              <a:buChar char="•"/>
            </a:pPr>
            <a:endParaRPr lang="en-US" altLang="en-US" dirty="0"/>
          </a:p>
          <a:p>
            <a:pPr>
              <a:spcBef>
                <a:spcPts val="0"/>
              </a:spcBef>
              <a:buFontTx/>
              <a:buChar char="•"/>
            </a:pPr>
            <a:endParaRPr lang="en-US" altLang="en-US" dirty="0"/>
          </a:p>
        </p:txBody>
      </p:sp>
      <p:sp>
        <p:nvSpPr>
          <p:cNvPr id="67587" name="Slide Number Placeholder 3"/>
          <p:cNvSpPr>
            <a:spLocks noGrp="1"/>
          </p:cNvSpPr>
          <p:nvPr>
            <p:ph type="sldNum" sz="quarter" idx="5"/>
          </p:nvPr>
        </p:nvSpPr>
        <p:spPr bwMode="auto">
          <a:noFill/>
          <a:ln>
            <a:miter lim="800000"/>
            <a:headEnd/>
            <a:tailEnd/>
          </a:ln>
        </p:spPr>
        <p:txBody>
          <a:bodyPr/>
          <a:lstStyle/>
          <a:p>
            <a:fld id="{F2999981-38C7-4B78-97C7-341CE4DE6F39}" type="slidenum">
              <a:rPr lang="en-US" altLang="en-US"/>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5" name="Rectangle 3"/>
          <p:cNvSpPr>
            <a:spLocks noGrp="1" noChangeArrowheads="1"/>
          </p:cNvSpPr>
          <p:nvPr>
            <p:ph type="body" idx="1"/>
          </p:nvPr>
        </p:nvSpPr>
        <p:spPr bwMode="auto">
          <a:xfrm>
            <a:off x="685800" y="4248150"/>
            <a:ext cx="5486400" cy="4894263"/>
          </a:xfrm>
          <a:noFill/>
        </p:spPr>
        <p:txBody>
          <a:bodyPr wrap="square" numCol="1" anchor="t" anchorCtr="0" compatLnSpc="1">
            <a:prstTxWarp prst="textNoShape">
              <a:avLst/>
            </a:prstTxWarp>
            <a:noAutofit/>
          </a:bodyPr>
          <a:lstStyle/>
          <a:p>
            <a:pPr marL="0" lvl="2" defTabSz="914318">
              <a:spcBef>
                <a:spcPts val="0"/>
              </a:spcBef>
              <a:defRPr/>
            </a:pPr>
            <a:r>
              <a:rPr lang="en-US" b="1" dirty="0">
                <a:solidFill>
                  <a:prstClr val="black"/>
                </a:solidFill>
              </a:rPr>
              <a:t>Background Information:</a:t>
            </a:r>
            <a:endParaRPr lang="en-US" dirty="0">
              <a:solidFill>
                <a:prstClr val="black"/>
              </a:solidFill>
            </a:endParaRPr>
          </a:p>
          <a:p>
            <a:pPr marL="0" lvl="2">
              <a:spcBef>
                <a:spcPts val="0"/>
              </a:spcBef>
              <a:defRPr/>
            </a:pPr>
            <a:r>
              <a:rPr lang="en-US" dirty="0">
                <a:solidFill>
                  <a:prstClr val="black"/>
                </a:solidFill>
                <a:ea typeface="MS PGothic" charset="0"/>
              </a:rPr>
              <a:t>PCF, Vol. 2, p. 14</a:t>
            </a:r>
          </a:p>
          <a:p>
            <a:pPr lvl="0" defTabSz="914318" eaLnBrk="1" hangingPunct="1">
              <a:spcBef>
                <a:spcPts val="0"/>
              </a:spcBef>
              <a:defRPr/>
            </a:pPr>
            <a:endParaRPr lang="en-US" sz="800" b="1" dirty="0">
              <a:solidFill>
                <a:prstClr val="black"/>
              </a:solidFill>
            </a:endParaRPr>
          </a:p>
          <a:p>
            <a:pPr lvl="0" defTabSz="914318" eaLnBrk="1" hangingPunct="1">
              <a:spcBef>
                <a:spcPts val="0"/>
              </a:spcBef>
              <a:defRPr/>
            </a:pPr>
            <a:r>
              <a:rPr lang="en-US" b="1" dirty="0">
                <a:solidFill>
                  <a:prstClr val="black"/>
                </a:solidFill>
              </a:rPr>
              <a:t>Presenter Remarks:</a:t>
            </a:r>
          </a:p>
          <a:p>
            <a:pPr lvl="0" defTabSz="914318" eaLnBrk="1" hangingPunct="1">
              <a:spcBef>
                <a:spcPts val="0"/>
              </a:spcBef>
              <a:defRPr/>
            </a:pPr>
            <a:r>
              <a:rPr lang="en-US" dirty="0">
                <a:solidFill>
                  <a:prstClr val="black"/>
                </a:solidFill>
              </a:rPr>
              <a:t>The strategies within the Preschool Curriculum Framework include the idea of Universal Design for Learning (UDL). This means there are many suggestions for ways to support learning that teachers can use to provide multiple means of representation, engagement, and expression. </a:t>
            </a:r>
          </a:p>
          <a:p>
            <a:pPr lvl="0" defTabSz="914318" eaLnBrk="1" hangingPunct="1">
              <a:spcBef>
                <a:spcPts val="0"/>
              </a:spcBef>
              <a:defRPr/>
            </a:pPr>
            <a:endParaRPr lang="en-US" sz="900"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representation </a:t>
            </a:r>
            <a:r>
              <a:rPr lang="en-US" altLang="en-US" dirty="0">
                <a:solidFill>
                  <a:prstClr val="black"/>
                </a:solidFill>
              </a:rPr>
              <a:t>refers to providing information in a variety of ways so the learning needs of all children are met. For example, it is important to speak clearly to children with auditory disabilities while also presenting information visually (such as with objects and pictures).”</a:t>
            </a:r>
          </a:p>
          <a:p>
            <a:pPr marL="0" lvl="2">
              <a:spcBef>
                <a:spcPts val="0"/>
              </a:spcBef>
              <a:defRPr/>
            </a:pPr>
            <a:endParaRPr lang="en-US" altLang="en-US" sz="1000" b="1"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expression </a:t>
            </a:r>
            <a:r>
              <a:rPr lang="en-US" altLang="en-US" dirty="0">
                <a:solidFill>
                  <a:prstClr val="black"/>
                </a:solidFill>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lvl="2">
              <a:spcBef>
                <a:spcPts val="0"/>
              </a:spcBef>
              <a:defRPr/>
            </a:pPr>
            <a:endParaRPr lang="en-US" altLang="en-US" sz="1000"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engagement </a:t>
            </a:r>
            <a:r>
              <a:rPr lang="en-US" altLang="en-US" dirty="0">
                <a:solidFill>
                  <a:prstClr val="black"/>
                </a:solidFill>
              </a:rPr>
              <a:t>refers to providing choices in the setting or program that facilitate learning by building on children’s interests. The information in this curriculum framework has been worded to incorporate multiple means of representation, expression, and engagement” (PCF, Vol. 2, p. 14). </a:t>
            </a:r>
          </a:p>
          <a:p>
            <a:pPr eaLnBrk="1" hangingPunct="1">
              <a:spcBef>
                <a:spcPts val="0"/>
              </a:spcBef>
            </a:pPr>
            <a:endParaRPr lang="en-US" altLang="en-US" dirty="0"/>
          </a:p>
          <a:p>
            <a:pPr eaLnBrk="1" hangingPunct="1">
              <a:spcBef>
                <a:spcPts val="0"/>
              </a:spcBef>
            </a:pPr>
            <a:endParaRPr lang="en-US" altLang="en-US" dirty="0"/>
          </a:p>
          <a:p>
            <a:pPr eaLnBrk="1" hangingPunct="1">
              <a:spcBef>
                <a:spcPts val="0"/>
              </a:spcBef>
            </a:pPr>
            <a:endParaRPr lang="en-US" altLang="en-US" dirty="0"/>
          </a:p>
        </p:txBody>
      </p:sp>
      <p:sp>
        <p:nvSpPr>
          <p:cNvPr id="2" name="Slide Number Placeholder 1"/>
          <p:cNvSpPr>
            <a:spLocks noGrp="1"/>
          </p:cNvSpPr>
          <p:nvPr>
            <p:ph type="sldNum" sz="quarter" idx="10"/>
          </p:nvPr>
        </p:nvSpPr>
        <p:spPr/>
        <p:txBody>
          <a:bodyPr/>
          <a:lstStyle/>
          <a:p>
            <a:fld id="{9EEEF917-60E8-4B28-BA45-F7297D788E20}" type="slidenum">
              <a:rPr lang="en-US" altLang="en-US" smtClean="0"/>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Background:</a:t>
            </a:r>
          </a:p>
          <a:p>
            <a:pPr>
              <a:spcBef>
                <a:spcPts val="0"/>
              </a:spcBef>
            </a:pPr>
            <a:r>
              <a:rPr lang="en-US" altLang="en-US" dirty="0"/>
              <a:t>Prior to the training, embed video</a:t>
            </a:r>
            <a:r>
              <a:rPr lang="is-IS" altLang="en-US" dirty="0"/>
              <a:t> IMG0646.mov from </a:t>
            </a:r>
            <a:r>
              <a:rPr lang="en-US" altLang="en-US" dirty="0"/>
              <a:t>Video Files All Final Clips, TK Modules, TK VPA Module.</a:t>
            </a:r>
          </a:p>
          <a:p>
            <a:pPr>
              <a:spcBef>
                <a:spcPts val="0"/>
              </a:spcBef>
            </a:pPr>
            <a:endParaRPr lang="is-IS" altLang="en-US" dirty="0"/>
          </a:p>
          <a:p>
            <a:pPr>
              <a:spcBef>
                <a:spcPts val="0"/>
              </a:spcBef>
            </a:pPr>
            <a:r>
              <a:rPr lang="en-US" altLang="en-US" b="1" dirty="0"/>
              <a:t>Presenter Remarks:</a:t>
            </a:r>
          </a:p>
          <a:p>
            <a:pPr>
              <a:spcBef>
                <a:spcPts val="0"/>
              </a:spcBef>
            </a:pPr>
            <a:r>
              <a:rPr lang="en-US" altLang="en-US" dirty="0"/>
              <a:t>This video clip is an example of the integrated nature of learning and showcases both drama and social-emotional development. The clip is specifically an example of the social-emotional domain (development of friendships). However, notice the two situations that are clearly grounded in dramatic play. </a:t>
            </a:r>
          </a:p>
          <a:p>
            <a:pPr>
              <a:spcBef>
                <a:spcPts val="0"/>
              </a:spcBef>
            </a:pPr>
            <a:endParaRPr lang="en-US" altLang="en-US" dirty="0"/>
          </a:p>
          <a:p>
            <a:pPr>
              <a:spcBef>
                <a:spcPts val="0"/>
              </a:spcBef>
            </a:pPr>
            <a:r>
              <a:rPr lang="en-US" altLang="en-US" dirty="0"/>
              <a:t>What other domains could potentially be represented in this clip?</a:t>
            </a:r>
          </a:p>
          <a:p>
            <a:pPr>
              <a:spcBef>
                <a:spcPts val="0"/>
              </a:spcBef>
            </a:pPr>
            <a:endParaRPr lang="en-US" altLang="en-US" dirty="0"/>
          </a:p>
          <a:p>
            <a:pPr>
              <a:spcBef>
                <a:spcPts val="0"/>
              </a:spcBef>
            </a:pPr>
            <a:r>
              <a:rPr lang="en-US" altLang="en-US" i="1" dirty="0"/>
              <a:t>Possible answers: </a:t>
            </a:r>
          </a:p>
          <a:p>
            <a:pPr marL="171450" indent="-171450">
              <a:spcBef>
                <a:spcPts val="0"/>
              </a:spcBef>
              <a:buFont typeface="Arial" panose="020B0604020202020204" pitchFamily="34" charset="0"/>
              <a:buChar char="•"/>
            </a:pPr>
            <a:r>
              <a:rPr lang="en-US" altLang="en-US" dirty="0"/>
              <a:t>Physical Development</a:t>
            </a:r>
          </a:p>
          <a:p>
            <a:pPr marL="171450" indent="-171450">
              <a:spcBef>
                <a:spcPts val="0"/>
              </a:spcBef>
              <a:buFont typeface="Arial" panose="020B0604020202020204" pitchFamily="34" charset="0"/>
              <a:buChar char="•"/>
            </a:pPr>
            <a:r>
              <a:rPr lang="en-US" altLang="en-US" dirty="0"/>
              <a:t>English-Language Development</a:t>
            </a:r>
          </a:p>
          <a:p>
            <a:pPr marL="171450" indent="-171450">
              <a:spcBef>
                <a:spcPts val="0"/>
              </a:spcBef>
              <a:buFont typeface="Arial" panose="020B0604020202020204" pitchFamily="34" charset="0"/>
              <a:buChar char="•"/>
            </a:pPr>
            <a:r>
              <a:rPr lang="en-US" altLang="en-US" dirty="0"/>
              <a:t>Language and Literacy Development</a:t>
            </a:r>
          </a:p>
        </p:txBody>
      </p:sp>
      <p:sp>
        <p:nvSpPr>
          <p:cNvPr id="71683" name="Slide Number Placeholder 3"/>
          <p:cNvSpPr>
            <a:spLocks noGrp="1"/>
          </p:cNvSpPr>
          <p:nvPr>
            <p:ph type="sldNum" sz="quarter" idx="5"/>
          </p:nvPr>
        </p:nvSpPr>
        <p:spPr bwMode="auto">
          <a:noFill/>
          <a:ln>
            <a:miter lim="800000"/>
            <a:headEnd/>
            <a:tailEnd/>
          </a:ln>
        </p:spPr>
        <p:txBody>
          <a:bodyPr/>
          <a:lstStyle/>
          <a:p>
            <a:fld id="{55466B98-7A4E-43E2-8E00-AA2D3DE5F605}" type="slidenum">
              <a:rPr lang="en-US" altLang="en-US"/>
              <a:pPr/>
              <a:t>24</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noAutofit/>
          </a:bodyPr>
          <a:lstStyle/>
          <a:p>
            <a:pPr>
              <a:spcBef>
                <a:spcPts val="0"/>
              </a:spcBef>
            </a:pPr>
            <a:r>
              <a:rPr lang="en-US" altLang="en-US" b="1" dirty="0"/>
              <a:t>Presenter Remarks:</a:t>
            </a:r>
          </a:p>
          <a:p>
            <a:pPr>
              <a:spcBef>
                <a:spcPts val="0"/>
              </a:spcBef>
            </a:pPr>
            <a:r>
              <a:rPr lang="en-US" altLang="en-US" dirty="0"/>
              <a:t>In the video you clip you may have noticed language and literacy development. The integrated nature of drama provides a clear connection to language and literacy development. </a:t>
            </a:r>
          </a:p>
          <a:p>
            <a:pPr>
              <a:spcBef>
                <a:spcPts val="0"/>
              </a:spcBef>
            </a:pPr>
            <a:endParaRPr lang="en-US" altLang="en-US" dirty="0"/>
          </a:p>
          <a:p>
            <a:pPr>
              <a:spcBef>
                <a:spcPts val="0"/>
              </a:spcBef>
            </a:pPr>
            <a:r>
              <a:rPr lang="en-US" altLang="en-US" dirty="0"/>
              <a:t>Experiencing stories through dramatic art may increase children</a:t>
            </a:r>
            <a:r>
              <a:rPr lang="en-US" altLang="ja-JP" dirty="0"/>
              <a:t>’s:</a:t>
            </a:r>
          </a:p>
          <a:p>
            <a:pPr marL="171450" indent="-171450">
              <a:spcBef>
                <a:spcPts val="0"/>
              </a:spcBef>
              <a:buFont typeface="Arial" panose="020B0604020202020204" pitchFamily="34" charset="0"/>
              <a:buChar char="•"/>
            </a:pPr>
            <a:r>
              <a:rPr lang="en-US" altLang="en-US" dirty="0"/>
              <a:t>Story understanding</a:t>
            </a:r>
          </a:p>
          <a:p>
            <a:pPr marL="171450" indent="-171450">
              <a:spcBef>
                <a:spcPts val="0"/>
              </a:spcBef>
              <a:buFont typeface="Arial" panose="020B0604020202020204" pitchFamily="34" charset="0"/>
              <a:buChar char="•"/>
            </a:pPr>
            <a:r>
              <a:rPr lang="en-US" altLang="en-US" dirty="0"/>
              <a:t>Reading achievement</a:t>
            </a:r>
          </a:p>
          <a:p>
            <a:pPr marL="171450" indent="-171450">
              <a:spcBef>
                <a:spcPts val="0"/>
              </a:spcBef>
              <a:buFont typeface="Arial" panose="020B0604020202020204" pitchFamily="34" charset="0"/>
              <a:buChar char="•"/>
            </a:pPr>
            <a:r>
              <a:rPr lang="en-US" altLang="en-US" dirty="0"/>
              <a:t>Writing skills</a:t>
            </a:r>
          </a:p>
          <a:p>
            <a:pPr>
              <a:spcBef>
                <a:spcPts val="0"/>
              </a:spcBef>
            </a:pPr>
            <a:r>
              <a:rPr lang="en-US" altLang="en-US" dirty="0"/>
              <a:t>    (PCF, Vol. 2, p. 87)</a:t>
            </a:r>
          </a:p>
          <a:p>
            <a:pPr>
              <a:spcBef>
                <a:spcPts val="0"/>
              </a:spcBef>
            </a:pPr>
            <a:endParaRPr lang="en-US" altLang="en-US" dirty="0"/>
          </a:p>
          <a:p>
            <a:pPr>
              <a:spcBef>
                <a:spcPts val="0"/>
              </a:spcBef>
            </a:pPr>
            <a:r>
              <a:rPr lang="en-US" altLang="en-US" dirty="0"/>
              <a:t>“Research suggests that learning and development in the arts provides an underpinning for literacy and language development, in part, through cultivating representation skills” (PLF, Vol. 2, p. 2).</a:t>
            </a:r>
          </a:p>
          <a:p>
            <a:pPr>
              <a:spcBef>
                <a:spcPts val="0"/>
              </a:spcBef>
            </a:pPr>
            <a:endParaRPr lang="en-US" altLang="en-US" dirty="0"/>
          </a:p>
          <a:p>
            <a:pPr>
              <a:spcBef>
                <a:spcPts val="0"/>
              </a:spcBef>
            </a:pPr>
            <a:r>
              <a:rPr lang="en-US" altLang="en-US" b="1" dirty="0"/>
              <a:t>Extra Notes:</a:t>
            </a:r>
          </a:p>
          <a:p>
            <a:pPr>
              <a:spcBef>
                <a:spcPts val="0"/>
              </a:spcBef>
            </a:pPr>
            <a:r>
              <a:rPr lang="en-US" altLang="en-US" dirty="0"/>
              <a:t>Optional: Invite participants to read the research highlight on page 94 of the Preschool Curriculum Framework, Volume 2.</a:t>
            </a:r>
          </a:p>
          <a:p>
            <a:pPr>
              <a:spcBef>
                <a:spcPts val="0"/>
              </a:spcBef>
            </a:pPr>
            <a:endParaRPr lang="en-US" altLang="en-US" dirty="0"/>
          </a:p>
          <a:p>
            <a:pPr>
              <a:spcBef>
                <a:spcPts val="0"/>
              </a:spcBef>
            </a:pPr>
            <a:r>
              <a:rPr lang="en-US" altLang="en-US" dirty="0"/>
              <a:t>Optional discussion questions: </a:t>
            </a:r>
          </a:p>
          <a:p>
            <a:pPr marL="171450" indent="-171450">
              <a:spcBef>
                <a:spcPts val="0"/>
              </a:spcBef>
              <a:buFont typeface="Arial" panose="020B0604020202020204" pitchFamily="34" charset="0"/>
              <a:buChar char="•"/>
            </a:pPr>
            <a:r>
              <a:rPr lang="en-US" altLang="en-US" dirty="0"/>
              <a:t>What was interesting about the research highlight? </a:t>
            </a:r>
          </a:p>
          <a:p>
            <a:pPr marL="171450" indent="-171450">
              <a:spcBef>
                <a:spcPts val="0"/>
              </a:spcBef>
              <a:buFont typeface="Arial" panose="020B0604020202020204" pitchFamily="34" charset="0"/>
              <a:buChar char="•"/>
            </a:pPr>
            <a:r>
              <a:rPr lang="en-US" altLang="en-US" dirty="0"/>
              <a:t>What do you currently do in your classroom with drama that this research highlight discusses as a positive influence.</a:t>
            </a:r>
          </a:p>
          <a:p>
            <a:pPr marL="171450" indent="-171450">
              <a:spcBef>
                <a:spcPts val="0"/>
              </a:spcBef>
              <a:buFont typeface="Arial" panose="020B0604020202020204" pitchFamily="34" charset="0"/>
              <a:buChar char="•"/>
            </a:pPr>
            <a:r>
              <a:rPr lang="en-US" altLang="en-US" dirty="0"/>
              <a:t>How might this specifically support a child in your classroom with an IEP?</a:t>
            </a:r>
          </a:p>
        </p:txBody>
      </p:sp>
      <p:sp>
        <p:nvSpPr>
          <p:cNvPr id="73731" name="Slide Number Placeholder 3"/>
          <p:cNvSpPr>
            <a:spLocks noGrp="1"/>
          </p:cNvSpPr>
          <p:nvPr>
            <p:ph type="sldNum" sz="quarter" idx="5"/>
          </p:nvPr>
        </p:nvSpPr>
        <p:spPr bwMode="auto">
          <a:noFill/>
          <a:ln>
            <a:miter lim="800000"/>
            <a:headEnd/>
            <a:tailEnd/>
          </a:ln>
        </p:spPr>
        <p:txBody>
          <a:bodyPr/>
          <a:lstStyle/>
          <a:p>
            <a:fld id="{582BECFA-E84F-4BA6-AF98-9CE0DAC47DE3}" type="slidenum">
              <a:rPr lang="en-US" altLang="en-US"/>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Drama can foster development in spoken language as well as causing gains in reading readiness. Think about the children in your class. Think about the conversations that go on and vocabulary that children are learning. Do you scaffold their vocabulary when they are involved in dramatic play?  </a:t>
            </a:r>
          </a:p>
          <a:p>
            <a:pPr>
              <a:spcBef>
                <a:spcPts val="0"/>
              </a:spcBef>
            </a:pPr>
            <a:endParaRPr lang="en-US" altLang="en-US" b="0" dirty="0"/>
          </a:p>
          <a:p>
            <a:pPr>
              <a:spcBef>
                <a:spcPts val="0"/>
              </a:spcBef>
            </a:pPr>
            <a:r>
              <a:rPr lang="en-US" altLang="en-US" b="0" dirty="0"/>
              <a:t>Think about the discussion we had today around the alignment document. How many people noticed the connection</a:t>
            </a:r>
            <a:r>
              <a:rPr lang="en-US" altLang="en-US" b="0" baseline="0" dirty="0"/>
              <a:t> between literacy, acting out stories, and understanding fantasy in literacy and drama?</a:t>
            </a:r>
          </a:p>
          <a:p>
            <a:pPr>
              <a:spcBef>
                <a:spcPts val="0"/>
              </a:spcBef>
            </a:pPr>
            <a:endParaRPr lang="en-US" altLang="en-US" b="0" baseline="0" dirty="0"/>
          </a:p>
          <a:p>
            <a:pPr>
              <a:spcBef>
                <a:spcPts val="0"/>
              </a:spcBef>
            </a:pPr>
            <a:r>
              <a:rPr lang="en-US" altLang="en-US" b="0" baseline="0" dirty="0"/>
              <a:t>The next activity will provide an opportunity for deeper reflection around the skills and behaviors in the drama learning foundations followed by a reflection focused on an integrated learning experience including literacy and drama.</a:t>
            </a:r>
            <a:endParaRPr lang="en-US" altLang="en-US" b="0" dirty="0"/>
          </a:p>
        </p:txBody>
      </p:sp>
      <p:sp>
        <p:nvSpPr>
          <p:cNvPr id="75779" name="Slide Number Placeholder 3"/>
          <p:cNvSpPr>
            <a:spLocks noGrp="1"/>
          </p:cNvSpPr>
          <p:nvPr>
            <p:ph type="sldNum" sz="quarter" idx="5"/>
          </p:nvPr>
        </p:nvSpPr>
        <p:spPr bwMode="auto">
          <a:noFill/>
          <a:ln>
            <a:miter lim="800000"/>
            <a:headEnd/>
            <a:tailEnd/>
          </a:ln>
        </p:spPr>
        <p:txBody>
          <a:bodyPr/>
          <a:lstStyle/>
          <a:p>
            <a:fld id="{C42037B5-4D8F-4056-971B-A105B2F6FEA4}" type="slidenum">
              <a:rPr lang="en-US" altLang="en-US"/>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It is important to consider these differences within all the foundations when intentionally planning for dramatic experiences. </a:t>
            </a:r>
          </a:p>
          <a:p>
            <a:pPr>
              <a:spcBef>
                <a:spcPts val="0"/>
              </a:spcBef>
            </a:pPr>
            <a:endParaRPr lang="en-US" altLang="en-US" dirty="0"/>
          </a:p>
          <a:p>
            <a:pPr>
              <a:spcBef>
                <a:spcPts val="0"/>
              </a:spcBef>
            </a:pPr>
            <a:r>
              <a:rPr lang="en-US" altLang="en-US" dirty="0"/>
              <a:t>Locate Handout 3: How to Connect the Story of Drama. Use this handout and</a:t>
            </a:r>
            <a:r>
              <a:rPr lang="en-US" altLang="en-US" baseline="0" dirty="0"/>
              <a:t> follow the directions on the slide. </a:t>
            </a:r>
            <a:endParaRPr lang="en-US" altLang="en-US" dirty="0"/>
          </a:p>
        </p:txBody>
      </p:sp>
      <p:sp>
        <p:nvSpPr>
          <p:cNvPr id="77827" name="Slide Number Placeholder 3"/>
          <p:cNvSpPr>
            <a:spLocks noGrp="1"/>
          </p:cNvSpPr>
          <p:nvPr>
            <p:ph type="sldNum" sz="quarter" idx="5"/>
          </p:nvPr>
        </p:nvSpPr>
        <p:spPr bwMode="auto">
          <a:noFill/>
          <a:ln>
            <a:miter lim="800000"/>
            <a:headEnd/>
            <a:tailEnd/>
          </a:ln>
        </p:spPr>
        <p:txBody>
          <a:bodyPr/>
          <a:lstStyle/>
          <a:p>
            <a:fld id="{8977C694-0017-4264-944B-3B17BC1E40FF}" type="slidenum">
              <a:rPr lang="en-US" altLang="en-US"/>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xfrm>
            <a:off x="685800" y="4343400"/>
            <a:ext cx="5486400" cy="45116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t>Activity 2: Connecting the Story of Drama  </a:t>
            </a:r>
          </a:p>
          <a:p>
            <a:pPr>
              <a:spcBef>
                <a:spcPts val="0"/>
              </a:spcBef>
            </a:pPr>
            <a:endParaRPr lang="en-US" dirty="0"/>
          </a:p>
          <a:p>
            <a:pPr marL="0" marR="0" indent="0" algn="l" defTabSz="457200" rtl="0" eaLnBrk="0" fontAlgn="base" latinLnBrk="0" hangingPunct="0">
              <a:lnSpc>
                <a:spcPct val="100000"/>
              </a:lnSpc>
              <a:spcBef>
                <a:spcPts val="0"/>
              </a:spcBef>
              <a:spcAft>
                <a:spcPct val="0"/>
              </a:spcAft>
              <a:buClrTx/>
              <a:buSzTx/>
              <a:buFontTx/>
              <a:buNone/>
              <a:tabLst/>
              <a:defRPr/>
            </a:pPr>
            <a:r>
              <a:rPr lang="en-US" altLang="en-US" b="1" dirty="0"/>
              <a:t>Presenter Remarks:</a:t>
            </a:r>
          </a:p>
          <a:p>
            <a:pPr>
              <a:spcBef>
                <a:spcPts val="0"/>
              </a:spcBef>
            </a:pPr>
            <a:r>
              <a:rPr lang="en-US" dirty="0"/>
              <a:t>In this activity, we are going to explore the first foundation in the Drama </a:t>
            </a:r>
            <a:r>
              <a:rPr lang="en-US" dirty="0" err="1"/>
              <a:t>substrand</a:t>
            </a:r>
            <a:r>
              <a:rPr lang="en-US" dirty="0"/>
              <a:t>, Notice, Respond, and Engage (PLF, Vol. 2, p. 15).</a:t>
            </a:r>
            <a:br>
              <a:rPr lang="en-US" dirty="0"/>
            </a:br>
            <a:endParaRPr lang="en-US" dirty="0"/>
          </a:p>
          <a:p>
            <a:pPr>
              <a:spcBef>
                <a:spcPts val="0"/>
              </a:spcBef>
            </a:pPr>
            <a:r>
              <a:rPr lang="en-US" b="1" cap="all" dirty="0"/>
              <a:t>intent: </a:t>
            </a:r>
            <a:endParaRPr lang="en-US" dirty="0"/>
          </a:p>
          <a:p>
            <a:pPr>
              <a:spcBef>
                <a:spcPts val="0"/>
              </a:spcBef>
            </a:pPr>
            <a:r>
              <a:rPr lang="en-US" dirty="0"/>
              <a:t>Participants practice reading and applying information from the vignettes and the interactions and strategies in the Preschool Curriculum Framework. </a:t>
            </a:r>
          </a:p>
          <a:p>
            <a:pPr>
              <a:spcBef>
                <a:spcPts val="0"/>
              </a:spcBef>
            </a:pPr>
            <a:r>
              <a:rPr lang="en-US" b="1" dirty="0"/>
              <a:t> </a:t>
            </a:r>
            <a:endParaRPr lang="en-US" dirty="0"/>
          </a:p>
          <a:p>
            <a:pPr>
              <a:spcBef>
                <a:spcPts val="0"/>
              </a:spcBef>
            </a:pPr>
            <a:r>
              <a:rPr lang="en-US" b="1" dirty="0"/>
              <a:t>OUTCOME: </a:t>
            </a:r>
            <a:endParaRPr lang="en-US" dirty="0"/>
          </a:p>
          <a:p>
            <a:pPr>
              <a:spcBef>
                <a:spcPts val="0"/>
              </a:spcBef>
            </a:pPr>
            <a:r>
              <a:rPr lang="en-US" dirty="0"/>
              <a:t>Participants reflect on and connect the reading to the personal teaching style they utilize when using drama to bring stories to life. </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Preschool Curriculum Framework (PCF), Vol. 2, pp. 88-89</a:t>
            </a:r>
          </a:p>
          <a:p>
            <a:pPr marL="171450" lvl="0" indent="-171450">
              <a:spcBef>
                <a:spcPts val="0"/>
              </a:spcBef>
              <a:buFont typeface="Arial" panose="020B0604020202020204" pitchFamily="34" charset="0"/>
              <a:buChar char="•"/>
            </a:pPr>
            <a:r>
              <a:rPr lang="en-US" dirty="0"/>
              <a:t>Preschool Learning Foundations (PLF), Vol. 2, p. 15</a:t>
            </a:r>
          </a:p>
          <a:p>
            <a:pPr marL="171450" lvl="0" indent="-171450">
              <a:spcBef>
                <a:spcPts val="0"/>
              </a:spcBef>
              <a:buFont typeface="Arial" panose="020B0604020202020204" pitchFamily="34" charset="0"/>
              <a:buChar char="•"/>
            </a:pPr>
            <a:r>
              <a:rPr lang="en-US" dirty="0"/>
              <a:t>Handout 3: </a:t>
            </a:r>
            <a:r>
              <a:rPr lang="en-US" altLang="en-US" dirty="0"/>
              <a:t>How to connect the story of drama</a:t>
            </a:r>
            <a:endParaRPr lang="en-US" dirty="0"/>
          </a:p>
          <a:p>
            <a:pPr>
              <a:spcBef>
                <a:spcPts val="0"/>
              </a:spcBef>
            </a:pPr>
            <a:endParaRPr lang="en-US" b="1" cap="none" dirty="0"/>
          </a:p>
          <a:p>
            <a:pPr>
              <a:spcBef>
                <a:spcPts val="0"/>
              </a:spcBef>
            </a:pPr>
            <a:r>
              <a:rPr lang="en-US" b="1" cap="all" dirty="0"/>
              <a:t>Time:</a:t>
            </a:r>
            <a:r>
              <a:rPr lang="en-US" dirty="0"/>
              <a:t> </a:t>
            </a:r>
            <a:br>
              <a:rPr lang="en-US" dirty="0"/>
            </a:br>
            <a:r>
              <a:rPr lang="en-US" dirty="0"/>
              <a:t>20 minutes</a:t>
            </a:r>
          </a:p>
          <a:p>
            <a:pPr>
              <a:spcBef>
                <a:spcPts val="0"/>
              </a:spcBef>
            </a:pPr>
            <a:endParaRPr lang="en-US" b="1" cap="all" dirty="0"/>
          </a:p>
          <a:p>
            <a:pPr>
              <a:spcBef>
                <a:spcPts val="0"/>
              </a:spcBef>
            </a:pPr>
            <a:r>
              <a:rPr lang="en-US" b="1" cap="all" dirty="0"/>
              <a:t>Process: </a:t>
            </a:r>
            <a:endParaRPr lang="en-US" dirty="0"/>
          </a:p>
          <a:p>
            <a:pPr>
              <a:spcBef>
                <a:spcPts val="0"/>
              </a:spcBef>
            </a:pPr>
            <a:r>
              <a:rPr lang="en-US" cap="all" dirty="0" err="1"/>
              <a:t>PArt</a:t>
            </a:r>
            <a:r>
              <a:rPr lang="en-US" cap="all" dirty="0"/>
              <a:t> 1 (Understanding Foundations)</a:t>
            </a:r>
            <a:endParaRPr lang="en-US" dirty="0"/>
          </a:p>
          <a:p>
            <a:pPr marL="171450" lvl="0" indent="-171450">
              <a:spcBef>
                <a:spcPts val="0"/>
              </a:spcBef>
              <a:buFont typeface="Arial" panose="020B0604020202020204" pitchFamily="34" charset="0"/>
              <a:buChar char="•"/>
            </a:pPr>
            <a:r>
              <a:rPr lang="en-US" dirty="0"/>
              <a:t>Ask participants to identify the first foundation in the Drama </a:t>
            </a:r>
            <a:r>
              <a:rPr lang="en-US" dirty="0" err="1"/>
              <a:t>substrand</a:t>
            </a:r>
            <a:r>
              <a:rPr lang="en-US" dirty="0"/>
              <a:t>, Notice, Respond, and Engage (PLF, Vol. 2, p. 15). </a:t>
            </a:r>
          </a:p>
          <a:p>
            <a:pPr marL="171450" lvl="0" indent="-171450">
              <a:spcBef>
                <a:spcPts val="0"/>
              </a:spcBef>
              <a:buFont typeface="Arial" panose="020B0604020202020204" pitchFamily="34" charset="0"/>
              <a:buChar char="•"/>
            </a:pPr>
            <a:r>
              <a:rPr lang="en-US" dirty="0"/>
              <a:t>The key to this foundation is drama vocabulary. Using a photocopy or pencil, underline each vocabulary word in the examples. </a:t>
            </a:r>
          </a:p>
          <a:p>
            <a:pPr marL="171450" lvl="0" indent="-171450">
              <a:spcBef>
                <a:spcPts val="0"/>
              </a:spcBef>
              <a:buFont typeface="Arial" panose="020B0604020202020204" pitchFamily="34" charset="0"/>
              <a:buChar char="•"/>
            </a:pPr>
            <a:r>
              <a:rPr lang="en-US" dirty="0"/>
              <a:t>Noting the sections underlined, participants compare the differences between the foundations examples at 48 and 60 months.</a:t>
            </a:r>
          </a:p>
          <a:p>
            <a:pPr marL="171450" lvl="0" indent="-171450">
              <a:spcBef>
                <a:spcPts val="0"/>
              </a:spcBef>
              <a:buFont typeface="Arial" panose="020B0604020202020204" pitchFamily="34" charset="0"/>
              <a:buChar char="•"/>
            </a:pPr>
            <a:r>
              <a:rPr lang="en-US" dirty="0"/>
              <a:t>Table groups discuss the following questions:</a:t>
            </a:r>
          </a:p>
          <a:p>
            <a:pPr marL="628650" lvl="1" indent="-171450">
              <a:spcBef>
                <a:spcPts val="0"/>
              </a:spcBef>
              <a:buFont typeface="Courier New" panose="02070309020205020404" pitchFamily="49" charset="0"/>
              <a:buChar char="o"/>
            </a:pPr>
            <a:r>
              <a:rPr lang="en-US" dirty="0"/>
              <a:t>What do you notice? </a:t>
            </a:r>
          </a:p>
          <a:p>
            <a:pPr marL="628650" lvl="1" indent="-171450">
              <a:spcBef>
                <a:spcPts val="0"/>
              </a:spcBef>
              <a:buFont typeface="Courier New" panose="02070309020205020404" pitchFamily="49" charset="0"/>
              <a:buChar char="o"/>
            </a:pPr>
            <a:r>
              <a:rPr lang="en-US" dirty="0"/>
              <a:t>How is this different from what you might do for a child approaching the 60 months foundation?</a:t>
            </a:r>
          </a:p>
          <a:p>
            <a:pPr marL="628650" lvl="1" indent="-171450">
              <a:spcBef>
                <a:spcPts val="0"/>
              </a:spcBef>
              <a:buFont typeface="Courier New" panose="02070309020205020404" pitchFamily="49" charset="0"/>
              <a:buChar char="o"/>
            </a:pPr>
            <a:r>
              <a:rPr lang="en-US" dirty="0"/>
              <a:t>What other domains might this scaffolding support? </a:t>
            </a:r>
          </a:p>
          <a:p>
            <a:pPr>
              <a:spcBef>
                <a:spcPts val="0"/>
              </a:spcBef>
            </a:pPr>
            <a:endParaRPr lang="en-US" dirty="0"/>
          </a:p>
          <a:p>
            <a:pPr>
              <a:spcBef>
                <a:spcPts val="0"/>
              </a:spcBef>
            </a:pPr>
            <a:r>
              <a:rPr lang="en-US" dirty="0"/>
              <a:t>PART 2 (UNDERSTANDING APPLICATIONS)</a:t>
            </a:r>
          </a:p>
          <a:p>
            <a:pPr marL="171450" lvl="0" indent="-171450">
              <a:spcBef>
                <a:spcPts val="0"/>
              </a:spcBef>
              <a:buFont typeface="Arial" panose="020B0604020202020204" pitchFamily="34" charset="0"/>
              <a:buChar char="•"/>
            </a:pPr>
            <a:r>
              <a:rPr lang="en-US" dirty="0"/>
              <a:t>Locate </a:t>
            </a:r>
            <a:r>
              <a:rPr lang="en-US" i="1" dirty="0"/>
              <a:t>The Three Billy Goats Gruff</a:t>
            </a:r>
            <a:r>
              <a:rPr lang="en-US" dirty="0"/>
              <a:t> vignette and teachable moment in the PCF, Vol. 2, p. 88.</a:t>
            </a:r>
          </a:p>
          <a:p>
            <a:pPr marL="171450" lvl="0" indent="-171450">
              <a:spcBef>
                <a:spcPts val="0"/>
              </a:spcBef>
              <a:buFont typeface="Arial" panose="020B0604020202020204" pitchFamily="34" charset="0"/>
              <a:buChar char="•"/>
            </a:pPr>
            <a:r>
              <a:rPr lang="en-US" dirty="0"/>
              <a:t>Table groups read the vignette and then discuss the following questions:</a:t>
            </a:r>
          </a:p>
          <a:p>
            <a:pPr marL="628650" lvl="1" indent="-171450">
              <a:spcBef>
                <a:spcPts val="0"/>
              </a:spcBef>
              <a:buFont typeface="Courier New" panose="02070309020205020404" pitchFamily="49" charset="0"/>
              <a:buChar char="o"/>
            </a:pPr>
            <a:r>
              <a:rPr lang="en-US" dirty="0"/>
              <a:t>What was your immediate impression of the vignette?</a:t>
            </a:r>
            <a:endParaRPr lang="en-US" sz="1400" dirty="0"/>
          </a:p>
          <a:p>
            <a:pPr marL="628650" lvl="1" indent="-171450">
              <a:spcBef>
                <a:spcPts val="0"/>
              </a:spcBef>
              <a:buFont typeface="Courier New" panose="02070309020205020404" pitchFamily="49" charset="0"/>
              <a:buChar char="o"/>
            </a:pPr>
            <a:r>
              <a:rPr lang="en-US" dirty="0"/>
              <a:t>What part of the vignette have you seen or have you done something similar in your classroom?</a:t>
            </a:r>
            <a:endParaRPr lang="en-US" sz="1400" dirty="0"/>
          </a:p>
          <a:p>
            <a:pPr marL="628650" lvl="1" indent="-171450">
              <a:spcBef>
                <a:spcPts val="0"/>
              </a:spcBef>
              <a:buFont typeface="Courier New" panose="02070309020205020404" pitchFamily="49" charset="0"/>
              <a:buChar char="o"/>
            </a:pPr>
            <a:r>
              <a:rPr lang="en-US" dirty="0"/>
              <a:t>What part of the vignette would you want to replicate?</a:t>
            </a:r>
            <a:endParaRPr lang="en-US" sz="1400" dirty="0"/>
          </a:p>
          <a:p>
            <a:pPr marL="628650" lvl="1" indent="-171450">
              <a:spcBef>
                <a:spcPts val="0"/>
              </a:spcBef>
              <a:buFont typeface="Courier New" panose="02070309020205020404" pitchFamily="49" charset="0"/>
              <a:buChar char="o"/>
            </a:pPr>
            <a:r>
              <a:rPr lang="en-US" dirty="0"/>
              <a:t>What did you discover that might work for facilitating drama foundation 1.1?</a:t>
            </a:r>
            <a:endParaRPr lang="en-US" sz="1400" dirty="0"/>
          </a:p>
          <a:p>
            <a:pPr>
              <a:spcBef>
                <a:spcPts val="0"/>
              </a:spcBef>
            </a:pPr>
            <a:endParaRPr lang="en-US" b="1" dirty="0"/>
          </a:p>
          <a:p>
            <a:pPr>
              <a:spcBef>
                <a:spcPts val="0"/>
              </a:spcBef>
            </a:pPr>
            <a:r>
              <a:rPr lang="en-US" b="1" dirty="0"/>
              <a:t>SHARE OUT OPTIONS:</a:t>
            </a:r>
            <a:endParaRPr lang="en-US" dirty="0"/>
          </a:p>
          <a:p>
            <a:pPr marL="171450" lvl="0" indent="-171450">
              <a:spcBef>
                <a:spcPts val="0"/>
              </a:spcBef>
              <a:buFont typeface="Arial" panose="020B0604020202020204" pitchFamily="34" charset="0"/>
              <a:buChar char="•"/>
            </a:pPr>
            <a:r>
              <a:rPr lang="en-US" dirty="0"/>
              <a:t>Ask participants to turn to their elbow partner and share one thing they are going to take away from this activity.</a:t>
            </a:r>
          </a:p>
          <a:p>
            <a:pPr marL="171450" lvl="0" indent="-171450">
              <a:spcBef>
                <a:spcPts val="0"/>
              </a:spcBef>
              <a:buFont typeface="Arial" panose="020B0604020202020204" pitchFamily="34" charset="0"/>
              <a:buChar char="•"/>
            </a:pPr>
            <a:r>
              <a:rPr lang="en-US" dirty="0"/>
              <a:t>Ask participants to take 10 seconds per tablemate and share one take-away (use a chime to indicate 10 seconds).</a:t>
            </a:r>
          </a:p>
          <a:p>
            <a:pPr>
              <a:spcBef>
                <a:spcPts val="0"/>
              </a:spcBef>
            </a:pPr>
            <a:endParaRPr lang="en-US" altLang="en-US" dirty="0"/>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endParaRPr lang="en-US" altLang="en-US" dirty="0"/>
          </a:p>
        </p:txBody>
      </p:sp>
      <p:sp>
        <p:nvSpPr>
          <p:cNvPr id="79875" name="Slide Number Placeholder 3"/>
          <p:cNvSpPr>
            <a:spLocks noGrp="1"/>
          </p:cNvSpPr>
          <p:nvPr>
            <p:ph type="sldNum" sz="quarter" idx="5"/>
          </p:nvPr>
        </p:nvSpPr>
        <p:spPr bwMode="auto">
          <a:noFill/>
          <a:ln>
            <a:miter lim="800000"/>
            <a:headEnd/>
            <a:tailEnd/>
          </a:ln>
        </p:spPr>
        <p:txBody>
          <a:bodyPr/>
          <a:lstStyle/>
          <a:p>
            <a:fld id="{93BD9126-D029-43A6-86C3-906BB4A45349}" type="slidenum">
              <a:rPr lang="en-US" altLang="en-US"/>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685800" y="4275269"/>
            <a:ext cx="5486400" cy="438426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One </a:t>
            </a:r>
            <a:r>
              <a:rPr lang="en-US" baseline="0" dirty="0">
                <a:latin typeface="Arial" charset="0"/>
                <a:cs typeface="Arial" charset="0"/>
              </a:rPr>
              <a:t>resource that is used to support children’s development is the </a:t>
            </a:r>
            <a:r>
              <a:rPr lang="en-US" altLang="en-US" dirty="0">
                <a:solidFill>
                  <a:srgbClr val="000000"/>
                </a:solidFill>
                <a:ea typeface="Arial" panose="020B0604020202020204" pitchFamily="34" charset="0"/>
              </a:rPr>
              <a:t>Desired Results Developmental Profile—Kindergarten (2015): A Developmental Continuum for Kindergarten </a:t>
            </a:r>
            <a:r>
              <a:rPr lang="en-US" baseline="0" dirty="0"/>
              <a:t>(DRDP-K [2015])</a:t>
            </a:r>
            <a:r>
              <a:rPr lang="en-US" baseline="0" dirty="0">
                <a:latin typeface="Arial" charset="0"/>
                <a:cs typeface="Arial" charset="0"/>
              </a:rPr>
              <a:t>. This is especially helpful when considering the developmental continuum of drama for 4, 5 and 6 year old students.</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(2015) in</a:t>
            </a:r>
            <a:r>
              <a:rPr lang="en-US" dirty="0"/>
              <a:t>forms teachers’ understanding of the</a:t>
            </a:r>
            <a:r>
              <a:rPr lang="en-US" baseline="0" dirty="0"/>
              <a:t> d</a:t>
            </a:r>
            <a:r>
              <a:rPr lang="en-US" dirty="0"/>
              <a:t>evelopmental continuum. It can be</a:t>
            </a:r>
            <a:r>
              <a:rPr lang="en-US" baseline="0" dirty="0"/>
              <a:t> used with the Alignment Document to expand upon the developmental continuum.</a:t>
            </a:r>
            <a:endParaRPr lang="en-US" b="1" dirty="0"/>
          </a:p>
          <a:p>
            <a:pPr>
              <a:spcBef>
                <a:spcPts val="0"/>
              </a:spcBef>
            </a:pPr>
            <a:endParaRPr lang="en-US" dirty="0"/>
          </a:p>
          <a:p>
            <a:pPr>
              <a:spcBef>
                <a:spcPts val="0"/>
              </a:spcBef>
            </a:pPr>
            <a:r>
              <a:rPr lang="en-US" dirty="0"/>
              <a:t>One key feature of the </a:t>
            </a:r>
            <a:r>
              <a:rPr lang="en-US" baseline="0" dirty="0"/>
              <a:t>DRDP-K (2015)</a:t>
            </a:r>
            <a:r>
              <a:rPr lang="en-US" dirty="0"/>
              <a:t>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The DRDP-K (2015) also includes the following features:</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Tx/>
              <a:buChar char="-"/>
            </a:pPr>
            <a:r>
              <a:rPr lang="en-US" dirty="0"/>
              <a:t>Sharing information as to where children are on the developmental continuum can better prepare the TK teacher to work with students.</a:t>
            </a:r>
          </a:p>
          <a:p>
            <a:pPr marL="628650" lvl="1" indent="-171450">
              <a:spcBef>
                <a:spcPts val="0"/>
              </a:spcBef>
              <a:buFontTx/>
              <a:buChar char="-"/>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(2015)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Arial" panose="020B0604020202020204" pitchFamily="34" charset="0"/>
                <a:cs typeface="Arial" panose="020B0604020202020204" pitchFamily="34" charset="0"/>
              </a:rPr>
              <a:pPr/>
              <a:t>29</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50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noAutofit/>
          </a:bodyPr>
          <a:lstStyle/>
          <a:p>
            <a:pPr>
              <a:spcBef>
                <a:spcPts val="0"/>
              </a:spcBef>
            </a:pPr>
            <a:r>
              <a:rPr lang="en-US" altLang="en-US" b="1" dirty="0"/>
              <a:t>Presenter Remarks:</a:t>
            </a:r>
          </a:p>
          <a:p>
            <a:pPr>
              <a:spcBef>
                <a:spcPts val="0"/>
              </a:spcBef>
            </a:pPr>
            <a:r>
              <a:rPr lang="en-US" altLang="en-US" dirty="0"/>
              <a:t>‟A goal in dramatic play and drama for preschoolers [TK students] is unleashing the child’s imagination. Thus the focus is on children’s creative engagement in drama rather than on actual performance or ‛the theater’” (PCF, Vol. 2, p. 48).</a:t>
            </a:r>
          </a:p>
          <a:p>
            <a:pPr>
              <a:spcBef>
                <a:spcPts val="0"/>
              </a:spcBef>
            </a:pPr>
            <a:endParaRPr lang="en-US" altLang="en-US" dirty="0"/>
          </a:p>
          <a:p>
            <a:pPr>
              <a:spcBef>
                <a:spcPts val="0"/>
              </a:spcBef>
            </a:pPr>
            <a:r>
              <a:rPr lang="en-US" altLang="en-US" dirty="0"/>
              <a:t>Drama is an experience in which two or more children participate by pretending to be someone else or be someplace else. Drama, in the TK classroom, is an experiential, play-based learning medium. The difference between ‟the theater” and drama, is that theater is performance-oriented and drama is process-oriented and improvisational in nature.</a:t>
            </a:r>
          </a:p>
          <a:p>
            <a:pPr>
              <a:spcBef>
                <a:spcPts val="0"/>
              </a:spcBef>
            </a:pPr>
            <a:endParaRPr lang="en-US" altLang="en-US" dirty="0"/>
          </a:p>
          <a:p>
            <a:pPr>
              <a:spcBef>
                <a:spcPts val="0"/>
              </a:spcBef>
            </a:pPr>
            <a:r>
              <a:rPr lang="en-US" altLang="en-US" dirty="0"/>
              <a:t>Think about your classroom. Where do children participate in drama? For young</a:t>
            </a:r>
            <a:r>
              <a:rPr lang="en-US" altLang="en-US" baseline="0" dirty="0"/>
              <a:t> children</a:t>
            </a:r>
            <a:r>
              <a:rPr lang="en-US" altLang="en-US" dirty="0"/>
              <a:t>, the experience of drama takes the form of dramatic play. Play for children is a progression from solitary play to parallel play and then to group play. At three years old, children almost exclusively participate in solitary play. At four, they spend equal time between solitary, parallel, and group play. By five, they are engaged in mostly group play with some solitary and parallel play.</a:t>
            </a:r>
          </a:p>
          <a:p>
            <a:pPr>
              <a:spcBef>
                <a:spcPts val="0"/>
              </a:spcBef>
            </a:pPr>
            <a:endParaRPr lang="en-US" altLang="en-US" dirty="0"/>
          </a:p>
          <a:p>
            <a:pPr>
              <a:spcBef>
                <a:spcPts val="0"/>
              </a:spcBef>
            </a:pPr>
            <a:r>
              <a:rPr lang="en-US" altLang="en-US" dirty="0"/>
              <a:t>Solitary play—playing alone</a:t>
            </a:r>
          </a:p>
          <a:p>
            <a:pPr>
              <a:spcBef>
                <a:spcPts val="0"/>
              </a:spcBef>
            </a:pPr>
            <a:r>
              <a:rPr lang="en-US" altLang="en-US" dirty="0"/>
              <a:t>Parallel play—playing next to someone but not “with” them</a:t>
            </a:r>
          </a:p>
          <a:p>
            <a:pPr>
              <a:spcBef>
                <a:spcPts val="0"/>
              </a:spcBef>
            </a:pPr>
            <a:r>
              <a:rPr lang="en-US" altLang="en-US" dirty="0"/>
              <a:t>Group play—engaging with others in play</a:t>
            </a:r>
          </a:p>
          <a:p>
            <a:pPr>
              <a:spcBef>
                <a:spcPts val="0"/>
              </a:spcBef>
            </a:pPr>
            <a:r>
              <a:rPr lang="en-US" altLang="en-US" dirty="0"/>
              <a:t>(PCF, Vol. 2, p.86)</a:t>
            </a:r>
          </a:p>
          <a:p>
            <a:pPr>
              <a:spcBef>
                <a:spcPts val="0"/>
              </a:spcBef>
            </a:pPr>
            <a:endParaRPr lang="en-US" altLang="en-US" dirty="0"/>
          </a:p>
        </p:txBody>
      </p:sp>
      <p:sp>
        <p:nvSpPr>
          <p:cNvPr id="51203" name="Slide Number Placeholder 3"/>
          <p:cNvSpPr>
            <a:spLocks noGrp="1"/>
          </p:cNvSpPr>
          <p:nvPr>
            <p:ph type="sldNum" sz="quarter" idx="5"/>
          </p:nvPr>
        </p:nvSpPr>
        <p:spPr bwMode="auto">
          <a:noFill/>
          <a:ln>
            <a:miter lim="800000"/>
            <a:headEnd/>
            <a:tailEnd/>
          </a:ln>
        </p:spPr>
        <p:txBody>
          <a:bodyPr/>
          <a:lstStyle/>
          <a:p>
            <a:fld id="{B60DD0C8-7E14-4C07-9738-324FD7D80C61}" type="slidenum">
              <a:rPr lang="en-US" altLang="en-US"/>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b="1" dirty="0"/>
              <a:t>Presenter Remarks:</a:t>
            </a:r>
            <a:endParaRPr lang="en-US" dirty="0"/>
          </a:p>
          <a:p>
            <a:pPr>
              <a:spcBef>
                <a:spcPts val="0"/>
              </a:spcBef>
              <a:buFontTx/>
              <a:buNone/>
            </a:pPr>
            <a:r>
              <a:rPr lang="en-US" dirty="0"/>
              <a:t>The </a:t>
            </a:r>
            <a:r>
              <a:rPr lang="en-US" baseline="0" dirty="0"/>
              <a:t>DRDP-K (2015)</a:t>
            </a:r>
            <a:r>
              <a:rPr lang="en-US" dirty="0"/>
              <a:t> gives TK teachers a lens to measure the developing capacity of TK children to understand details and ideas from age-appropriate text presented by adults. </a:t>
            </a:r>
          </a:p>
          <a:p>
            <a:pPr>
              <a:spcBef>
                <a:spcPts val="0"/>
              </a:spcBef>
              <a:buFontTx/>
              <a:buNone/>
            </a:pPr>
            <a:endParaRPr lang="en-US" altLang="ja-JP" dirty="0"/>
          </a:p>
          <a:p>
            <a:pPr marL="0" marR="0" lvl="0" indent="0" algn="l" defTabSz="4572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Look on</a:t>
            </a:r>
            <a:r>
              <a:rPr lang="en-US" sz="1200" kern="1200" baseline="0" dirty="0">
                <a:solidFill>
                  <a:schemeClr val="tx1"/>
                </a:solidFill>
                <a:effectLst/>
                <a:latin typeface="Arial" pitchFamily="34" charset="0"/>
                <a:ea typeface="ＭＳ Ｐゴシック" pitchFamily="34" charset="-128"/>
                <a:cs typeface="Arial" pitchFamily="34" charset="0"/>
              </a:rPr>
              <a:t> the back side of </a:t>
            </a:r>
            <a:r>
              <a:rPr lang="en-US" sz="1200" dirty="0"/>
              <a:t>Handout 3: </a:t>
            </a:r>
            <a:r>
              <a:rPr lang="en-US" altLang="en-US" sz="1200" dirty="0"/>
              <a:t>How to Connect the Story of Drama</a:t>
            </a:r>
            <a:r>
              <a:rPr lang="en-US" sz="1200" kern="1200" dirty="0">
                <a:solidFill>
                  <a:schemeClr val="tx1"/>
                </a:solidFill>
                <a:effectLst/>
                <a:latin typeface="Arial" pitchFamily="34" charset="0"/>
                <a:ea typeface="ＭＳ Ｐゴシック" pitchFamily="34" charset="-128"/>
                <a:cs typeface="Arial" pitchFamily="34" charset="0"/>
              </a:rPr>
              <a:t>.</a:t>
            </a:r>
            <a:r>
              <a:rPr lang="en-US" sz="1200" kern="1200" baseline="0" dirty="0">
                <a:solidFill>
                  <a:schemeClr val="tx1"/>
                </a:solidFill>
                <a:effectLst/>
                <a:latin typeface="Arial" pitchFamily="34" charset="0"/>
                <a:ea typeface="ＭＳ Ｐゴシック" pitchFamily="34" charset="-128"/>
                <a:cs typeface="Arial" pitchFamily="34" charset="0"/>
              </a:rPr>
              <a:t> The image </a:t>
            </a:r>
            <a:r>
              <a:rPr lang="en-US" altLang="ja-JP" dirty="0"/>
              <a:t>is a copy of the DRDP-K (2015) measure that most closely relates to the foundations for drama. This</a:t>
            </a:r>
            <a:r>
              <a:rPr lang="en-US" altLang="ja-JP" baseline="0" dirty="0"/>
              <a:t> measure can help teachers understand the story of drama development in 4, 5 and 6 year old students. </a:t>
            </a:r>
            <a:endParaRPr lang="en-US" altLang="ja-JP" dirty="0"/>
          </a:p>
          <a:p>
            <a:pPr>
              <a:spcBef>
                <a:spcPts val="0"/>
              </a:spcBef>
              <a:buFontTx/>
              <a:buNone/>
            </a:pPr>
            <a:endParaRPr lang="en-US" altLang="ja-JP" dirty="0"/>
          </a:p>
          <a:p>
            <a:pPr>
              <a:spcBef>
                <a:spcPts val="0"/>
              </a:spcBef>
              <a:buFontTx/>
              <a:buNone/>
            </a:pPr>
            <a:r>
              <a:rPr lang="en-US" altLang="ja-JP" dirty="0"/>
              <a:t>Look closely at this DRDP-K</a:t>
            </a:r>
            <a:r>
              <a:rPr lang="en-US" altLang="ja-JP" baseline="0" dirty="0"/>
              <a:t> (2015) </a:t>
            </a:r>
            <a:r>
              <a:rPr lang="en-US" altLang="ja-JP" dirty="0"/>
              <a:t>measure.</a:t>
            </a:r>
            <a:r>
              <a:rPr lang="en-US" altLang="ja-JP" baseline="0" dirty="0"/>
              <a:t> T</a:t>
            </a:r>
            <a:r>
              <a:rPr lang="en-US" altLang="ja-JP" dirty="0"/>
              <a:t>ake a few minutes</a:t>
            </a:r>
            <a:r>
              <a:rPr lang="en-US" altLang="ja-JP" baseline="0" dirty="0"/>
              <a:t> </a:t>
            </a:r>
            <a:r>
              <a:rPr lang="en-US" altLang="ja-JP" dirty="0"/>
              <a:t>to read each stage along with a few of the examples. Underline examples you have seen in your classroom.</a:t>
            </a:r>
          </a:p>
          <a:p>
            <a:pPr>
              <a:spcBef>
                <a:spcPts val="0"/>
              </a:spcBef>
              <a:buFontTx/>
              <a:buNone/>
            </a:pPr>
            <a:endParaRPr lang="en-US" altLang="ja-JP" dirty="0"/>
          </a:p>
          <a:p>
            <a:pPr>
              <a:spcBef>
                <a:spcPts val="0"/>
              </a:spcBef>
              <a:buFontTx/>
              <a:buNone/>
            </a:pPr>
            <a:r>
              <a:rPr lang="en-US" altLang="ja-JP" dirty="0"/>
              <a:t>Think of your favorite dramatic art performance such as </a:t>
            </a:r>
            <a:r>
              <a:rPr lang="en-US" altLang="ja-JP" i="1" dirty="0"/>
              <a:t>Cats</a:t>
            </a:r>
            <a:r>
              <a:rPr lang="en-US" altLang="ja-JP" dirty="0"/>
              <a:t>, the musical on Broadway, or the</a:t>
            </a:r>
            <a:r>
              <a:rPr lang="en-US" altLang="ja-JP" baseline="0" dirty="0"/>
              <a:t> local 6</a:t>
            </a:r>
            <a:r>
              <a:rPr lang="en-US" altLang="ja-JP" baseline="30000" dirty="0"/>
              <a:t>th</a:t>
            </a:r>
            <a:r>
              <a:rPr lang="en-US" altLang="ja-JP" baseline="0" dirty="0"/>
              <a:t> grade rendition of </a:t>
            </a:r>
            <a:r>
              <a:rPr lang="en-US" altLang="ja-JP" i="1" baseline="0" dirty="0"/>
              <a:t>The Nutcracker</a:t>
            </a:r>
            <a:r>
              <a:rPr lang="en-US" altLang="ja-JP" baseline="0" dirty="0"/>
              <a:t>. Stand up and find someone who has a different favorite performance. Exchange thoughts about the performance and how you might use this assessment tool to support planning and teaching in your classroom.</a:t>
            </a:r>
            <a:endParaRPr lang="en-US" altLang="ja-JP" dirty="0"/>
          </a:p>
          <a:p>
            <a:pPr>
              <a:spcBef>
                <a:spcPts val="0"/>
              </a:spcBef>
            </a:pPr>
            <a:endParaRPr lang="en-US" altLang="ja-JP" dirty="0"/>
          </a:p>
        </p:txBody>
      </p:sp>
      <p:sp>
        <p:nvSpPr>
          <p:cNvPr id="2" name="Slide Number Placeholder 1"/>
          <p:cNvSpPr>
            <a:spLocks noGrp="1"/>
          </p:cNvSpPr>
          <p:nvPr>
            <p:ph type="sldNum" sz="quarter" idx="10"/>
          </p:nvPr>
        </p:nvSpPr>
        <p:spPr/>
        <p:txBody>
          <a:bodyPr/>
          <a:lstStyle/>
          <a:p>
            <a:fld id="{EF32236E-DBDE-4F84-8A8D-B4FE3BF401E9}" type="slidenum">
              <a:rPr lang="en-US" altLang="en-US" smtClean="0"/>
              <a:pPr/>
              <a:t>30</a:t>
            </a:fld>
            <a:endParaRPr lang="en-US" altLang="en-US"/>
          </a:p>
        </p:txBody>
      </p:sp>
    </p:spTree>
    <p:extLst>
      <p:ext uri="{BB962C8B-B14F-4D97-AF65-F5344CB8AC3E}">
        <p14:creationId xmlns:p14="http://schemas.microsoft.com/office/powerpoint/2010/main" val="1381018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b="1" dirty="0"/>
              <a:t>Background:</a:t>
            </a:r>
          </a:p>
          <a:p>
            <a:pPr>
              <a:spcBef>
                <a:spcPts val="0"/>
              </a:spcBef>
            </a:pPr>
            <a:r>
              <a:rPr lang="en-US" altLang="en-US" dirty="0"/>
              <a:t>Prior to the training, embed video titled Drama Foundation 1.3. </a:t>
            </a:r>
          </a:p>
          <a:p>
            <a:pPr>
              <a:spcBef>
                <a:spcPts val="0"/>
              </a:spcBef>
            </a:pPr>
            <a:endParaRPr lang="en-US" dirty="0"/>
          </a:p>
          <a:p>
            <a:pPr>
              <a:spcBef>
                <a:spcPts val="0"/>
              </a:spcBef>
            </a:pPr>
            <a:r>
              <a:rPr lang="en-US" b="1" dirty="0"/>
              <a:t>Presenter Remarks: </a:t>
            </a:r>
          </a:p>
          <a:p>
            <a:pPr>
              <a:spcBef>
                <a:spcPts val="0"/>
              </a:spcBef>
            </a:pPr>
            <a:r>
              <a:rPr lang="en-US" b="0" dirty="0"/>
              <a:t>Now we will watch a video</a:t>
            </a:r>
            <a:r>
              <a:rPr lang="en-US" b="0" baseline="0" dirty="0"/>
              <a:t> example of drama foundation 1.3. After watching the video, we will discuss how our background knowledge of the DRDP-K developmental continuum influenced our video observation.</a:t>
            </a:r>
          </a:p>
          <a:p>
            <a:pPr>
              <a:spcBef>
                <a:spcPts val="0"/>
              </a:spcBef>
            </a:pPr>
            <a:endParaRPr lang="en-US" b="0" baseline="0" dirty="0"/>
          </a:p>
          <a:p>
            <a:pPr>
              <a:spcBef>
                <a:spcPts val="0"/>
              </a:spcBef>
            </a:pPr>
            <a:endParaRPr lang="en-US" b="0" dirty="0"/>
          </a:p>
        </p:txBody>
      </p:sp>
      <p:sp>
        <p:nvSpPr>
          <p:cNvPr id="4" name="Slide Number Placeholder 3"/>
          <p:cNvSpPr>
            <a:spLocks noGrp="1"/>
          </p:cNvSpPr>
          <p:nvPr>
            <p:ph type="sldNum" sz="quarter" idx="10"/>
          </p:nvPr>
        </p:nvSpPr>
        <p:spPr/>
        <p:txBody>
          <a:bodyPr/>
          <a:lstStyle/>
          <a:p>
            <a:fld id="{9EEEF917-60E8-4B28-BA45-F7297D788E20}" type="slidenum">
              <a:rPr lang="en-US" altLang="en-US" smtClean="0"/>
              <a:pPr/>
              <a:t>31</a:t>
            </a:fld>
            <a:endParaRPr lang="en-US" altLang="en-US"/>
          </a:p>
        </p:txBody>
      </p:sp>
    </p:spTree>
    <p:extLst>
      <p:ext uri="{BB962C8B-B14F-4D97-AF65-F5344CB8AC3E}">
        <p14:creationId xmlns:p14="http://schemas.microsoft.com/office/powerpoint/2010/main" val="1315805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“The high quality early childhood practices described in other domains will also benefit preschool children who are English learners” (PCF, Vol. 1, p. 178).</a:t>
            </a:r>
          </a:p>
          <a:p>
            <a:pPr>
              <a:spcBef>
                <a:spcPts val="0"/>
              </a:spcBef>
            </a:pPr>
            <a:endParaRPr lang="en-US" altLang="en-US" dirty="0"/>
          </a:p>
          <a:p>
            <a:pPr>
              <a:spcBef>
                <a:spcPts val="0"/>
              </a:spcBef>
            </a:pPr>
            <a:r>
              <a:rPr lang="en-US" altLang="en-US" dirty="0"/>
              <a:t>Remember two of the key guiding principles we discussed:</a:t>
            </a:r>
          </a:p>
          <a:p>
            <a:pPr marL="228600" indent="-228600">
              <a:spcBef>
                <a:spcPts val="0"/>
              </a:spcBef>
              <a:buFont typeface="+mj-lt"/>
              <a:buAutoNum type="arabicPeriod"/>
            </a:pPr>
            <a:r>
              <a:rPr lang="en-US" altLang="en-US" dirty="0"/>
              <a:t>The arts reinforce the integrated nature of learning. </a:t>
            </a:r>
          </a:p>
          <a:p>
            <a:pPr marL="228600" indent="-228600">
              <a:spcBef>
                <a:spcPts val="0"/>
              </a:spcBef>
              <a:buFont typeface="+mj-lt"/>
              <a:buAutoNum type="arabicPeriod"/>
            </a:pPr>
            <a:r>
              <a:rPr lang="en-US" altLang="en-US" dirty="0"/>
              <a:t>Cultural competence is approached through art.</a:t>
            </a:r>
          </a:p>
          <a:p>
            <a:pPr>
              <a:spcBef>
                <a:spcPts val="0"/>
              </a:spcBef>
            </a:pPr>
            <a:r>
              <a:rPr lang="en-US" altLang="en-US" dirty="0"/>
              <a:t>     (PCF, Vol. 2, p. 44)</a:t>
            </a:r>
          </a:p>
          <a:p>
            <a:pPr>
              <a:spcBef>
                <a:spcPts val="0"/>
              </a:spcBef>
            </a:pPr>
            <a:endParaRPr lang="en-US" altLang="en-US" dirty="0"/>
          </a:p>
          <a:p>
            <a:pPr>
              <a:spcBef>
                <a:spcPts val="0"/>
              </a:spcBef>
            </a:pPr>
            <a:r>
              <a:rPr lang="en-US" altLang="en-US" dirty="0"/>
              <a:t>These guiding principles suggest that best practice strategies in drama may also support children learning multiple languages including English.</a:t>
            </a:r>
            <a:br>
              <a:rPr lang="en-US" altLang="en-US" dirty="0"/>
            </a:br>
            <a:endParaRPr lang="en-US" altLang="en-US" dirty="0"/>
          </a:p>
        </p:txBody>
      </p:sp>
      <p:sp>
        <p:nvSpPr>
          <p:cNvPr id="81923" name="Slide Number Placeholder 3"/>
          <p:cNvSpPr>
            <a:spLocks noGrp="1"/>
          </p:cNvSpPr>
          <p:nvPr>
            <p:ph type="sldNum" sz="quarter" idx="5"/>
          </p:nvPr>
        </p:nvSpPr>
        <p:spPr bwMode="auto">
          <a:noFill/>
          <a:ln>
            <a:miter lim="800000"/>
            <a:headEnd/>
            <a:tailEnd/>
          </a:ln>
        </p:spPr>
        <p:txBody>
          <a:bodyPr/>
          <a:lstStyle/>
          <a:p>
            <a:fld id="{81A8BD9B-07C4-4F62-A2C5-D36FDD93C251}" type="slidenum">
              <a:rPr lang="en-US" altLang="en-US"/>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xfrm>
            <a:off x="685800" y="4194175"/>
            <a:ext cx="5486400" cy="46386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a:t>
            </a:r>
          </a:p>
          <a:p>
            <a:pPr>
              <a:spcBef>
                <a:spcPts val="0"/>
              </a:spcBef>
            </a:pPr>
            <a:r>
              <a:rPr lang="en-US" altLang="en-US" dirty="0"/>
              <a:t>Examples of drama interactions and strategies that would support both monolingual and bilingual children are: </a:t>
            </a:r>
          </a:p>
          <a:p>
            <a:pPr marL="171450" indent="-171450">
              <a:spcBef>
                <a:spcPts val="0"/>
              </a:spcBef>
              <a:buFont typeface="Arial" panose="020B0604020202020204" pitchFamily="34" charset="0"/>
              <a:buChar char="•"/>
            </a:pPr>
            <a:r>
              <a:rPr lang="en-US" altLang="en-US" dirty="0"/>
              <a:t>Use drama-based vocabulary.</a:t>
            </a:r>
          </a:p>
          <a:p>
            <a:pPr marL="171450" indent="-171450">
              <a:spcBef>
                <a:spcPts val="0"/>
              </a:spcBef>
              <a:buFont typeface="Arial" panose="020B0604020202020204" pitchFamily="34" charset="0"/>
              <a:buChar char="•"/>
            </a:pPr>
            <a:r>
              <a:rPr lang="en-US" altLang="en-US" dirty="0"/>
              <a:t>Encourage the proper use of drama based vocabulary.</a:t>
            </a:r>
          </a:p>
          <a:p>
            <a:pPr marL="0" lvl="1">
              <a:spcBef>
                <a:spcPts val="0"/>
              </a:spcBef>
            </a:pPr>
            <a:r>
              <a:rPr lang="en-US" altLang="en-US" dirty="0"/>
              <a:t>     (PCF, Vol. 2, p. 89)</a:t>
            </a:r>
          </a:p>
          <a:p>
            <a:pPr>
              <a:spcBef>
                <a:spcPts val="0"/>
              </a:spcBef>
            </a:pPr>
            <a:endParaRPr lang="en-US" altLang="en-US" dirty="0"/>
          </a:p>
          <a:p>
            <a:pPr>
              <a:spcBef>
                <a:spcPts val="0"/>
              </a:spcBef>
            </a:pPr>
            <a:r>
              <a:rPr lang="en-US" altLang="en-US" dirty="0"/>
              <a:t>Read the interaction and strategy with your table group.</a:t>
            </a:r>
          </a:p>
          <a:p>
            <a:pPr>
              <a:spcBef>
                <a:spcPts val="0"/>
              </a:spcBef>
            </a:pPr>
            <a:endParaRPr lang="en-US" altLang="en-US" b="1" dirty="0"/>
          </a:p>
          <a:p>
            <a:pPr>
              <a:spcBef>
                <a:spcPts val="0"/>
              </a:spcBef>
            </a:pPr>
            <a:r>
              <a:rPr lang="en-US" altLang="en-US" b="1" dirty="0"/>
              <a:t>Extra Notes:</a:t>
            </a:r>
          </a:p>
          <a:p>
            <a:pPr>
              <a:spcBef>
                <a:spcPts val="0"/>
              </a:spcBef>
            </a:pPr>
            <a:r>
              <a:rPr lang="en-US" altLang="en-US" dirty="0"/>
              <a:t>Participants share</a:t>
            </a:r>
            <a:r>
              <a:rPr lang="en-US" altLang="en-US" baseline="0" dirty="0"/>
              <a:t> what they found in the reading by saying</a:t>
            </a:r>
            <a:r>
              <a:rPr lang="en-US" altLang="en-US" dirty="0"/>
              <a:t> appropriate vocabulary words</a:t>
            </a:r>
            <a:r>
              <a:rPr lang="en-US" altLang="en-US" baseline="0" dirty="0"/>
              <a:t> while </a:t>
            </a:r>
            <a:r>
              <a:rPr lang="en-US" altLang="en-US" dirty="0"/>
              <a:t>presenter or helpers chart them. Discuss developmentally</a:t>
            </a:r>
            <a:r>
              <a:rPr lang="en-US" altLang="en-US" baseline="0" dirty="0"/>
              <a:t> </a:t>
            </a:r>
            <a:r>
              <a:rPr lang="en-US" altLang="en-US" dirty="0"/>
              <a:t>inappropriate words, if they are shared, and how these words are specifically too complex. A drama teacher might want to start introducing them, but should focus on the appropriate list with the class. </a:t>
            </a:r>
          </a:p>
          <a:p>
            <a:pPr>
              <a:spcBef>
                <a:spcPts val="0"/>
              </a:spcBef>
            </a:pPr>
            <a:endParaRPr lang="en-US" altLang="en-US" dirty="0"/>
          </a:p>
          <a:p>
            <a:pPr>
              <a:spcBef>
                <a:spcPts val="0"/>
              </a:spcBef>
            </a:pPr>
            <a:r>
              <a:rPr lang="en-US" altLang="en-US" dirty="0"/>
              <a:t>Appropriate words: </a:t>
            </a:r>
          </a:p>
          <a:p>
            <a:pPr>
              <a:spcBef>
                <a:spcPts val="0"/>
              </a:spcBef>
            </a:pPr>
            <a:r>
              <a:rPr lang="en-US" altLang="en-US" dirty="0"/>
              <a:t>act, actor, character, clap, stage, costume, imagination, prop, pretend, puppet, scenery, voice, movement, audience</a:t>
            </a:r>
          </a:p>
          <a:p>
            <a:pPr>
              <a:spcBef>
                <a:spcPts val="0"/>
              </a:spcBef>
            </a:pPr>
            <a:endParaRPr lang="en-US" altLang="en-US" b="1" dirty="0"/>
          </a:p>
          <a:p>
            <a:pPr>
              <a:spcBef>
                <a:spcPts val="0"/>
              </a:spcBef>
            </a:pPr>
            <a:r>
              <a:rPr lang="en-US" altLang="en-US" dirty="0"/>
              <a:t>Inappropriate words:</a:t>
            </a:r>
          </a:p>
          <a:p>
            <a:pPr>
              <a:spcBef>
                <a:spcPts val="0"/>
              </a:spcBef>
            </a:pPr>
            <a:r>
              <a:rPr lang="en-US" altLang="en-US" dirty="0"/>
              <a:t>blocking, positioning</a:t>
            </a:r>
          </a:p>
          <a:p>
            <a:pPr>
              <a:spcBef>
                <a:spcPts val="0"/>
              </a:spcBef>
            </a:pPr>
            <a:endParaRPr lang="en-US" altLang="en-US" dirty="0"/>
          </a:p>
          <a:p>
            <a:pPr>
              <a:spcBef>
                <a:spcPts val="0"/>
              </a:spcBef>
            </a:pPr>
            <a:r>
              <a:rPr lang="en-US" altLang="en-US" dirty="0"/>
              <a:t>How might you incorporate the ideas of universal design when introducing and reinforcing this vocabulary?</a:t>
            </a:r>
          </a:p>
          <a:p>
            <a:pPr>
              <a:spcBef>
                <a:spcPts val="0"/>
              </a:spcBef>
            </a:pPr>
            <a:endParaRPr lang="en-US" altLang="en-US" dirty="0"/>
          </a:p>
          <a:p>
            <a:pPr>
              <a:spcBef>
                <a:spcPts val="0"/>
              </a:spcBef>
            </a:pPr>
            <a:endParaRPr lang="en-US" altLang="en-US" dirty="0"/>
          </a:p>
        </p:txBody>
      </p:sp>
      <p:sp>
        <p:nvSpPr>
          <p:cNvPr id="83971" name="Slide Number Placeholder 3"/>
          <p:cNvSpPr>
            <a:spLocks noGrp="1"/>
          </p:cNvSpPr>
          <p:nvPr>
            <p:ph type="sldNum" sz="quarter" idx="5"/>
          </p:nvPr>
        </p:nvSpPr>
        <p:spPr bwMode="auto">
          <a:noFill/>
          <a:ln>
            <a:miter lim="800000"/>
            <a:headEnd/>
            <a:tailEnd/>
          </a:ln>
        </p:spPr>
        <p:txBody>
          <a:bodyPr/>
          <a:lstStyle/>
          <a:p>
            <a:fld id="{4F7A06A5-CC83-4624-8BA4-2FF1D60AEB41}" type="slidenum">
              <a:rPr lang="en-US" altLang="en-US"/>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In addition to high-quality interactions research indicates that:</a:t>
            </a:r>
          </a:p>
          <a:p>
            <a:pPr>
              <a:spcBef>
                <a:spcPts val="0"/>
              </a:spcBef>
            </a:pPr>
            <a:r>
              <a:rPr lang="en-US" altLang="en-US" dirty="0"/>
              <a:t>“…students who are learning content in a language they are simultaneously learning to speak and understand, probably need additional supports to make the content comprehensible to them. Teachers must therefore consider using modifications such as interactive approaches targeting both content and language…” (</a:t>
            </a:r>
            <a:r>
              <a:rPr lang="en-US" i="1" dirty="0"/>
              <a:t>California’s Best Practices for Young Dual Language Learners: Research Overview Papers </a:t>
            </a:r>
            <a:r>
              <a:rPr lang="en-US" dirty="0"/>
              <a:t>[CDE]</a:t>
            </a:r>
            <a:r>
              <a:rPr lang="en-US" altLang="en-US" dirty="0"/>
              <a:t>, Paper 3, p. 106).</a:t>
            </a:r>
          </a:p>
          <a:p>
            <a:pPr>
              <a:spcBef>
                <a:spcPts val="0"/>
              </a:spcBef>
            </a:pPr>
            <a:endParaRPr lang="en-US" altLang="en-US" dirty="0"/>
          </a:p>
          <a:p>
            <a:pPr>
              <a:spcBef>
                <a:spcPts val="0"/>
              </a:spcBef>
            </a:pPr>
            <a:r>
              <a:rPr lang="en-US" altLang="en-US" dirty="0"/>
              <a:t>The Preschool Curriculum Framework contains specific strategies for supporting English learners when developing English skills in the English-Language Development (ELD) domain. Teachers must consider these strategies and how they relate to developing drama skills while intentionally planning to meet the needs of their classroom. </a:t>
            </a:r>
          </a:p>
          <a:p>
            <a:pPr>
              <a:spcBef>
                <a:spcPts val="0"/>
              </a:spcBef>
            </a:pPr>
            <a:endParaRPr lang="en-US" altLang="en-US" dirty="0"/>
          </a:p>
          <a:p>
            <a:pPr>
              <a:spcBef>
                <a:spcPts val="0"/>
              </a:spcBef>
            </a:pPr>
            <a:r>
              <a:rPr lang="en-US" altLang="en-US" dirty="0"/>
              <a:t>Locate Handout 4: ELD Strategies in your packet now. Notice the highlighted strategies in purple. These represent SOME of the strategies that may easily cross domains between English-language development and drama. Take a moment to look with your elbow partner and decide if you agree. Do you recognize other strategies that may need to be highlighted?</a:t>
            </a:r>
          </a:p>
        </p:txBody>
      </p:sp>
      <p:sp>
        <p:nvSpPr>
          <p:cNvPr id="86019" name="Slide Number Placeholder 3"/>
          <p:cNvSpPr>
            <a:spLocks noGrp="1"/>
          </p:cNvSpPr>
          <p:nvPr>
            <p:ph type="sldNum" sz="quarter" idx="5"/>
          </p:nvPr>
        </p:nvSpPr>
        <p:spPr bwMode="auto">
          <a:noFill/>
          <a:ln>
            <a:miter lim="800000"/>
            <a:headEnd/>
            <a:tailEnd/>
          </a:ln>
        </p:spPr>
        <p:txBody>
          <a:bodyPr/>
          <a:lstStyle/>
          <a:p>
            <a:fld id="{65BEF07F-D5DB-4FC2-A634-60A8E9E6273B}" type="slidenum">
              <a:rPr lang="en-US" altLang="en-US"/>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t>Activity 3: Expanding Drama with English-Language Development Strategies </a:t>
            </a:r>
            <a:r>
              <a:rPr lang="en-US" dirty="0"/>
              <a:t> </a:t>
            </a:r>
          </a:p>
          <a:p>
            <a:pPr>
              <a:spcBef>
                <a:spcPts val="0"/>
              </a:spcBef>
            </a:pPr>
            <a:endParaRPr lang="en-US" altLang="en-US" b="1" dirty="0"/>
          </a:p>
          <a:p>
            <a:pPr>
              <a:spcBef>
                <a:spcPts val="0"/>
              </a:spcBef>
            </a:pPr>
            <a:r>
              <a:rPr lang="en-US" altLang="en-US" b="1" dirty="0"/>
              <a:t>Presenter Remarks:</a:t>
            </a:r>
          </a:p>
          <a:p>
            <a:pPr>
              <a:spcBef>
                <a:spcPts val="0"/>
              </a:spcBef>
            </a:pPr>
            <a:r>
              <a:rPr lang="en-US" dirty="0"/>
              <a:t>Please locate Handout 4: VPA Highlighted English-Language Development Strategies that you discussed with your table group.</a:t>
            </a:r>
          </a:p>
          <a:p>
            <a:pPr>
              <a:spcBef>
                <a:spcPts val="0"/>
              </a:spcBef>
            </a:pPr>
            <a:endParaRPr lang="en-US" dirty="0"/>
          </a:p>
          <a:p>
            <a:pPr>
              <a:spcBef>
                <a:spcPts val="0"/>
              </a:spcBef>
            </a:pPr>
            <a:r>
              <a:rPr lang="en-US" b="1" cap="all" dirty="0"/>
              <a:t>intent: </a:t>
            </a:r>
            <a:endParaRPr lang="en-US" dirty="0"/>
          </a:p>
          <a:p>
            <a:pPr>
              <a:spcBef>
                <a:spcPts val="0"/>
              </a:spcBef>
            </a:pPr>
            <a:r>
              <a:rPr lang="en-US" dirty="0"/>
              <a:t>Participants practice reading and applying information from the vignettes and interactions and strategies. </a:t>
            </a:r>
          </a:p>
          <a:p>
            <a:pPr>
              <a:spcBef>
                <a:spcPts val="0"/>
              </a:spcBef>
            </a:pPr>
            <a:r>
              <a:rPr lang="en-US" dirty="0"/>
              <a:t> </a:t>
            </a:r>
          </a:p>
          <a:p>
            <a:pPr>
              <a:spcBef>
                <a:spcPts val="0"/>
              </a:spcBef>
            </a:pPr>
            <a:r>
              <a:rPr lang="en-US" b="1" dirty="0"/>
              <a:t>OUTCOME: </a:t>
            </a:r>
            <a:endParaRPr lang="en-US" dirty="0"/>
          </a:p>
          <a:p>
            <a:pPr>
              <a:spcBef>
                <a:spcPts val="0"/>
              </a:spcBef>
            </a:pPr>
            <a:r>
              <a:rPr lang="en-US" dirty="0"/>
              <a:t>Participants reflect on their reading of the vignettes and strategies in the Preschool Curriculum Framework and make connections to the personal teaching style they utilize when using drama to bring stories to life. </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Preschool Curriculum Framework (PCF), Vol. 2, p. 91</a:t>
            </a:r>
          </a:p>
          <a:p>
            <a:pPr marL="171450" lvl="0" indent="-171450">
              <a:spcBef>
                <a:spcPts val="0"/>
              </a:spcBef>
              <a:buFont typeface="Arial" panose="020B0604020202020204" pitchFamily="34" charset="0"/>
              <a:buChar char="•"/>
            </a:pPr>
            <a:r>
              <a:rPr lang="en-US" dirty="0"/>
              <a:t>Handout 4: Visual and Performing Arts (VPA) Highlighted English-Language Development Strategies </a:t>
            </a:r>
          </a:p>
          <a:p>
            <a:pPr>
              <a:spcBef>
                <a:spcPts val="0"/>
              </a:spcBef>
            </a:pPr>
            <a:r>
              <a:rPr lang="en-US" b="1" dirty="0"/>
              <a:t> </a:t>
            </a:r>
            <a:endParaRPr lang="en-US" dirty="0"/>
          </a:p>
          <a:p>
            <a:pPr>
              <a:spcBef>
                <a:spcPts val="0"/>
              </a:spcBef>
            </a:pPr>
            <a:r>
              <a:rPr lang="en-US" b="1" cap="all" dirty="0"/>
              <a:t>Time:</a:t>
            </a:r>
            <a:r>
              <a:rPr lang="en-US" dirty="0"/>
              <a:t> 15 minutes</a:t>
            </a:r>
          </a:p>
          <a:p>
            <a:pPr>
              <a:spcBef>
                <a:spcPts val="0"/>
              </a:spcBef>
            </a:pPr>
            <a:endParaRPr lang="en-US" b="1" cap="all"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Ask participants to identify Handout 4: VPA Highlighted English-Language Development Strategies that they just discussed with their table group.</a:t>
            </a:r>
          </a:p>
          <a:p>
            <a:pPr marL="171450" lvl="0" indent="-171450">
              <a:spcBef>
                <a:spcPts val="0"/>
              </a:spcBef>
              <a:buFont typeface="Arial" panose="020B0604020202020204" pitchFamily="34" charset="0"/>
              <a:buChar char="•"/>
            </a:pPr>
            <a:r>
              <a:rPr lang="en-US" dirty="0"/>
              <a:t>Participants work with elbow partner and follow the instructions on the screen:</a:t>
            </a:r>
          </a:p>
          <a:p>
            <a:pPr marL="400050" lvl="1" indent="-228600">
              <a:spcBef>
                <a:spcPts val="0"/>
              </a:spcBef>
              <a:buFont typeface="Courier New" panose="02070309020205020404" pitchFamily="49" charset="0"/>
              <a:buChar char="o"/>
            </a:pPr>
            <a:r>
              <a:rPr lang="en-US" dirty="0"/>
              <a:t>Turn to page 91 in the PCF (Vol. 2) to locate the vignette you see here. </a:t>
            </a:r>
          </a:p>
          <a:p>
            <a:pPr marL="400050" lvl="1" indent="-228600">
              <a:spcBef>
                <a:spcPts val="0"/>
              </a:spcBef>
              <a:buFont typeface="Courier New" panose="02070309020205020404" pitchFamily="49" charset="0"/>
              <a:buChar char="o"/>
            </a:pPr>
            <a:r>
              <a:rPr lang="en-US" dirty="0"/>
              <a:t>Read this vignette.</a:t>
            </a:r>
          </a:p>
          <a:p>
            <a:pPr marL="400050" lvl="1" indent="-228600">
              <a:spcBef>
                <a:spcPts val="0"/>
              </a:spcBef>
              <a:buFont typeface="Courier New" panose="02070309020205020404" pitchFamily="49" charset="0"/>
              <a:buChar char="o"/>
            </a:pPr>
            <a:r>
              <a:rPr lang="en-US" dirty="0"/>
              <a:t>Review Handout 4: VPA Highlighted English-Language Development Strategies.</a:t>
            </a:r>
          </a:p>
          <a:p>
            <a:pPr marL="400050" lvl="1" indent="-228600">
              <a:spcBef>
                <a:spcPts val="0"/>
              </a:spcBef>
              <a:buFont typeface="Courier New" panose="02070309020205020404" pitchFamily="49" charset="0"/>
              <a:buChar char="o"/>
            </a:pPr>
            <a:r>
              <a:rPr lang="en-US" dirty="0"/>
              <a:t>Put a check mark next to any strategy you find in the vignette.</a:t>
            </a:r>
          </a:p>
          <a:p>
            <a:pPr marL="400050" lvl="1" indent="-228600">
              <a:spcBef>
                <a:spcPts val="0"/>
              </a:spcBef>
              <a:buFont typeface="Courier New" panose="02070309020205020404" pitchFamily="49" charset="0"/>
              <a:buChar char="o"/>
            </a:pPr>
            <a:r>
              <a:rPr lang="en-US" dirty="0"/>
              <a:t>Consider which strategies you might use to enhance this situation for young English learners. </a:t>
            </a:r>
          </a:p>
          <a:p>
            <a:pPr marL="400050" lvl="1" indent="-228600">
              <a:spcBef>
                <a:spcPts val="0"/>
              </a:spcBef>
              <a:buFont typeface="Courier New" panose="02070309020205020404" pitchFamily="49" charset="0"/>
              <a:buChar char="o"/>
            </a:pPr>
            <a:r>
              <a:rPr lang="en-US" dirty="0"/>
              <a:t>Circle two strategies you would use in a situation similar to that of the vignette. </a:t>
            </a:r>
          </a:p>
          <a:p>
            <a:pPr marL="400050" lvl="1" indent="-228600">
              <a:spcBef>
                <a:spcPts val="0"/>
              </a:spcBef>
              <a:buFont typeface="Courier New" panose="02070309020205020404" pitchFamily="49" charset="0"/>
              <a:buChar char="o"/>
            </a:pPr>
            <a:r>
              <a:rPr lang="en-US" dirty="0"/>
              <a:t>Be ready to share a quick description of how you would use these strategies to build on this teachable moment or planned learning opportunity.</a:t>
            </a:r>
          </a:p>
          <a:p>
            <a:pPr>
              <a:spcBef>
                <a:spcPts val="0"/>
              </a:spcBef>
            </a:pPr>
            <a:r>
              <a:rPr lang="en-US" dirty="0"/>
              <a:t> </a:t>
            </a:r>
          </a:p>
          <a:p>
            <a:pPr>
              <a:spcBef>
                <a:spcPts val="0"/>
              </a:spcBef>
            </a:pPr>
            <a:r>
              <a:rPr lang="en-US" b="1" dirty="0"/>
              <a:t>SHARE-OUT OPTIONS:</a:t>
            </a:r>
            <a:endParaRPr lang="en-US" dirty="0"/>
          </a:p>
          <a:p>
            <a:pPr marL="171450" lvl="0" indent="-171450">
              <a:spcBef>
                <a:spcPts val="0"/>
              </a:spcBef>
              <a:buFont typeface="Arial" panose="020B0604020202020204" pitchFamily="34" charset="0"/>
              <a:buChar char="•"/>
            </a:pPr>
            <a:r>
              <a:rPr lang="en-US" dirty="0"/>
              <a:t>Using Poll Everywhere, tally what strategies participants choose to use. Share this on the screen and discuss the most popular strategies.</a:t>
            </a:r>
          </a:p>
          <a:p>
            <a:pPr marL="171450" lvl="0" indent="-171450">
              <a:spcBef>
                <a:spcPts val="0"/>
              </a:spcBef>
              <a:buFont typeface="Arial" panose="020B0604020202020204" pitchFamily="34" charset="0"/>
              <a:buChar char="•"/>
            </a:pPr>
            <a:r>
              <a:rPr lang="en-US" dirty="0"/>
              <a:t>Invite elbow partners to role-play how they might utilize the strategy. Offer raffle tickets to volunteers.</a:t>
            </a:r>
          </a:p>
          <a:p>
            <a:pPr marL="171450" lvl="0" indent="-171450">
              <a:spcBef>
                <a:spcPts val="0"/>
              </a:spcBef>
              <a:buFont typeface="Arial" panose="020B0604020202020204" pitchFamily="34" charset="0"/>
              <a:buChar char="•"/>
            </a:pPr>
            <a:r>
              <a:rPr lang="en-US" dirty="0"/>
              <a:t>Ask volunteers to verbally share their ideas for the strategies and have two trainers chart the responses.</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endParaRPr lang="en-US" altLang="en-US" dirty="0"/>
          </a:p>
        </p:txBody>
      </p:sp>
      <p:sp>
        <p:nvSpPr>
          <p:cNvPr id="88067" name="Slide Number Placeholder 3"/>
          <p:cNvSpPr>
            <a:spLocks noGrp="1"/>
          </p:cNvSpPr>
          <p:nvPr>
            <p:ph type="sldNum" sz="quarter" idx="5"/>
          </p:nvPr>
        </p:nvSpPr>
        <p:spPr bwMode="auto">
          <a:noFill/>
          <a:ln>
            <a:miter lim="800000"/>
            <a:headEnd/>
            <a:tailEnd/>
          </a:ln>
        </p:spPr>
        <p:txBody>
          <a:bodyPr/>
          <a:lstStyle/>
          <a:p>
            <a:fld id="{6CBBDF5B-F76F-4951-9940-832BDAA92A82}" type="slidenum">
              <a:rPr lang="en-US" altLang="en-US"/>
              <a:pPr/>
              <a:t>35</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ts val="0"/>
              </a:spcBef>
            </a:pPr>
            <a:r>
              <a:rPr lang="en-US" altLang="en-US" b="1" dirty="0"/>
              <a:t>Presenter Remarks:</a:t>
            </a:r>
          </a:p>
          <a:p>
            <a:pPr marL="0" marR="0" indent="0" algn="l" defTabSz="457200" rtl="0" eaLnBrk="0" fontAlgn="base" latinLnBrk="0" hangingPunct="0">
              <a:spcBef>
                <a:spcPts val="0"/>
              </a:spcBef>
              <a:spcAft>
                <a:spcPct val="0"/>
              </a:spcAft>
              <a:buClrTx/>
              <a:buSzTx/>
              <a:buFontTx/>
              <a:buNone/>
              <a:tabLst/>
              <a:defRPr/>
            </a:pPr>
            <a:r>
              <a:rPr lang="en-US" altLang="en-US" dirty="0"/>
              <a:t>“All children are able to participate in and benefit from drama if teachers make appropriate accommodations as needed</a:t>
            </a:r>
            <a:r>
              <a:rPr lang="en-US" altLang="en-US" b="0" dirty="0"/>
              <a:t>” (</a:t>
            </a:r>
            <a:r>
              <a:rPr lang="en-US" altLang="en-US" dirty="0"/>
              <a:t>PCF, Vol. 2, p. 95).</a:t>
            </a:r>
          </a:p>
          <a:p>
            <a:pPr>
              <a:spcBef>
                <a:spcPts val="0"/>
              </a:spcBef>
            </a:pPr>
            <a:endParaRPr lang="en-US" altLang="en-US" dirty="0"/>
          </a:p>
          <a:p>
            <a:pPr>
              <a:spcBef>
                <a:spcPts val="0"/>
              </a:spcBef>
            </a:pPr>
            <a:r>
              <a:rPr lang="en-US" altLang="en-US" dirty="0"/>
              <a:t>Read through the slide. What specific examples have you used or seen used?  Please</a:t>
            </a:r>
            <a:r>
              <a:rPr lang="en-US" altLang="en-US" baseline="0" dirty="0"/>
              <a:t> s</a:t>
            </a:r>
            <a:r>
              <a:rPr lang="en-US" altLang="en-US" dirty="0"/>
              <a:t>hare at your table.</a:t>
            </a:r>
          </a:p>
          <a:p>
            <a:pPr>
              <a:spcBef>
                <a:spcPts val="0"/>
              </a:spcBef>
            </a:pPr>
            <a:endParaRPr lang="en-US" altLang="en-US" dirty="0"/>
          </a:p>
          <a:p>
            <a:pPr>
              <a:spcBef>
                <a:spcPts val="0"/>
              </a:spcBef>
            </a:pPr>
            <a:endParaRPr lang="en-US" altLang="en-US" dirty="0"/>
          </a:p>
        </p:txBody>
      </p:sp>
      <p:sp>
        <p:nvSpPr>
          <p:cNvPr id="90115" name="Slide Number Placeholder 3"/>
          <p:cNvSpPr>
            <a:spLocks noGrp="1"/>
          </p:cNvSpPr>
          <p:nvPr>
            <p:ph type="sldNum" sz="quarter" idx="5"/>
          </p:nvPr>
        </p:nvSpPr>
        <p:spPr bwMode="auto">
          <a:noFill/>
          <a:ln>
            <a:miter lim="800000"/>
            <a:headEnd/>
            <a:tailEnd/>
          </a:ln>
        </p:spPr>
        <p:txBody>
          <a:bodyPr/>
          <a:lstStyle/>
          <a:p>
            <a:fld id="{7C8D69B6-D41D-445B-9EF2-5011903FA225}" type="slidenum">
              <a:rPr lang="en-US" altLang="en-US"/>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“Many things handy in a preschool </a:t>
            </a:r>
            <a:r>
              <a:rPr lang="en-US" sz="1200" kern="1200" dirty="0">
                <a:solidFill>
                  <a:schemeClr val="tx1"/>
                </a:solidFill>
                <a:effectLst/>
                <a:latin typeface="Arial" pitchFamily="34" charset="0"/>
                <a:ea typeface="ＭＳ Ｐゴシック" pitchFamily="34" charset="-128"/>
                <a:cs typeface="Arial" pitchFamily="34" charset="0"/>
              </a:rPr>
              <a:t>[TK]</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altLang="en-US" dirty="0"/>
              <a:t>environment can serve as props for dramatic play and drama, where imagination can turn almost anything into something else” (PCF, Vol. 2, p. 45).</a:t>
            </a:r>
          </a:p>
          <a:p>
            <a:pPr>
              <a:spcBef>
                <a:spcPts val="0"/>
              </a:spcBef>
            </a:pPr>
            <a:endParaRPr lang="en-US" altLang="en-US" dirty="0"/>
          </a:p>
          <a:p>
            <a:pPr>
              <a:spcBef>
                <a:spcPts val="0"/>
              </a:spcBef>
            </a:pPr>
            <a:r>
              <a:rPr lang="en-US" altLang="en-US" dirty="0"/>
              <a:t>What items can you imagine in this dramatic play area?</a:t>
            </a:r>
          </a:p>
          <a:p>
            <a:pPr>
              <a:spcBef>
                <a:spcPts val="0"/>
              </a:spcBef>
            </a:pPr>
            <a:endParaRPr lang="en-US" altLang="en-US" dirty="0"/>
          </a:p>
          <a:p>
            <a:pPr>
              <a:spcBef>
                <a:spcPts val="0"/>
              </a:spcBef>
            </a:pPr>
            <a:r>
              <a:rPr lang="en-US" altLang="en-US" i="1" dirty="0"/>
              <a:t>Possible ideas: </a:t>
            </a:r>
          </a:p>
          <a:p>
            <a:pPr marL="171450" indent="-171450">
              <a:spcBef>
                <a:spcPts val="0"/>
              </a:spcBef>
              <a:buFont typeface="Arial" panose="020B0604020202020204" pitchFamily="34" charset="0"/>
              <a:buChar char="•"/>
            </a:pPr>
            <a:r>
              <a:rPr lang="en-US" altLang="en-US" dirty="0"/>
              <a:t>Flower market</a:t>
            </a:r>
          </a:p>
          <a:p>
            <a:pPr marL="171450" indent="-171450">
              <a:spcBef>
                <a:spcPts val="0"/>
              </a:spcBef>
              <a:buFont typeface="Arial" panose="020B0604020202020204" pitchFamily="34" charset="0"/>
              <a:buChar char="•"/>
            </a:pPr>
            <a:r>
              <a:rPr lang="en-US" altLang="en-US" dirty="0"/>
              <a:t>Farmers market</a:t>
            </a:r>
          </a:p>
          <a:p>
            <a:pPr marL="171450" indent="-171450">
              <a:spcBef>
                <a:spcPts val="0"/>
              </a:spcBef>
              <a:buFont typeface="Arial" panose="020B0604020202020204" pitchFamily="34" charset="0"/>
              <a:buChar char="•"/>
            </a:pPr>
            <a:r>
              <a:rPr lang="en-US" altLang="en-US" dirty="0"/>
              <a:t>Flower shop</a:t>
            </a:r>
          </a:p>
          <a:p>
            <a:pPr marL="171450" indent="-171450">
              <a:spcBef>
                <a:spcPts val="0"/>
              </a:spcBef>
              <a:buFont typeface="Arial" panose="020B0604020202020204" pitchFamily="34" charset="0"/>
              <a:buChar char="•"/>
            </a:pPr>
            <a:r>
              <a:rPr lang="en-US" altLang="en-US" dirty="0"/>
              <a:t>Garden party</a:t>
            </a:r>
          </a:p>
          <a:p>
            <a:pPr marL="171450" indent="-171450">
              <a:spcBef>
                <a:spcPts val="0"/>
              </a:spcBef>
              <a:buFont typeface="Arial" panose="020B0604020202020204" pitchFamily="34" charset="0"/>
              <a:buChar char="•"/>
            </a:pPr>
            <a:r>
              <a:rPr lang="en-US" altLang="en-US" dirty="0"/>
              <a:t>Wedding</a:t>
            </a:r>
          </a:p>
          <a:p>
            <a:pPr>
              <a:spcBef>
                <a:spcPts val="0"/>
              </a:spcBef>
            </a:pPr>
            <a:endParaRPr lang="en-US" altLang="en-US" dirty="0"/>
          </a:p>
          <a:p>
            <a:pPr>
              <a:spcBef>
                <a:spcPts val="0"/>
              </a:spcBef>
            </a:pPr>
            <a:endParaRPr lang="en-US" altLang="en-US" dirty="0"/>
          </a:p>
        </p:txBody>
      </p:sp>
      <p:sp>
        <p:nvSpPr>
          <p:cNvPr id="92163" name="Slide Number Placeholder 3"/>
          <p:cNvSpPr>
            <a:spLocks noGrp="1"/>
          </p:cNvSpPr>
          <p:nvPr>
            <p:ph type="sldNum" sz="quarter" idx="5"/>
          </p:nvPr>
        </p:nvSpPr>
        <p:spPr bwMode="auto">
          <a:noFill/>
          <a:ln>
            <a:miter lim="800000"/>
            <a:headEnd/>
            <a:tailEnd/>
          </a:ln>
        </p:spPr>
        <p:txBody>
          <a:bodyPr/>
          <a:lstStyle/>
          <a:p>
            <a:fld id="{0AB829F3-6D19-42D3-8613-31C776EBE644}" type="slidenum">
              <a:rPr lang="en-US" altLang="en-US"/>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“Model and note appropriate ways of using drama materials” (PCF, Vol. 2, p. 94).</a:t>
            </a:r>
          </a:p>
          <a:p>
            <a:pPr>
              <a:spcBef>
                <a:spcPts val="0"/>
              </a:spcBef>
            </a:pPr>
            <a:endParaRPr lang="en-US" altLang="en-US" dirty="0"/>
          </a:p>
          <a:p>
            <a:pPr>
              <a:spcBef>
                <a:spcPts val="0"/>
              </a:spcBef>
            </a:pPr>
            <a:r>
              <a:rPr lang="en-US" altLang="en-US" dirty="0"/>
              <a:t>A teacher’s participation is extremely important. This is one way to scaffold children’s learning in this area. There may be items that children are unfamiliar with. Showing them what they are for not only broadens their knowledge but also increases their vocabulary.</a:t>
            </a:r>
          </a:p>
          <a:p>
            <a:pPr>
              <a:spcBef>
                <a:spcPts val="0"/>
              </a:spcBef>
            </a:pPr>
            <a:endParaRPr lang="en-US" altLang="en-US" dirty="0"/>
          </a:p>
          <a:p>
            <a:pPr>
              <a:spcBef>
                <a:spcPts val="0"/>
              </a:spcBef>
            </a:pPr>
            <a:r>
              <a:rPr lang="en-US" altLang="en-US" dirty="0"/>
              <a:t>“Use costumes, props, and scenery to inspire dramatic play and drama” (PCF, Vol. 2, p. 96).</a:t>
            </a:r>
          </a:p>
          <a:p>
            <a:pPr>
              <a:spcBef>
                <a:spcPts val="0"/>
              </a:spcBef>
            </a:pPr>
            <a:endParaRPr lang="en-US" altLang="en-US" dirty="0"/>
          </a:p>
          <a:p>
            <a:pPr>
              <a:spcBef>
                <a:spcPts val="0"/>
              </a:spcBef>
            </a:pPr>
            <a:r>
              <a:rPr lang="en-US" altLang="en-US" dirty="0"/>
              <a:t>Remember to provide open-ended materials as well. This allows children’s imagination and creativity to take off. For example, one teacher put yarn and ribbon in the dramatic play area. One child used it as a leash for her pretend dog. Another child used it as the pasta she was cooking.</a:t>
            </a:r>
          </a:p>
          <a:p>
            <a:pPr>
              <a:spcBef>
                <a:spcPts val="0"/>
              </a:spcBef>
            </a:pPr>
            <a:endParaRPr lang="en-US" altLang="en-US" dirty="0"/>
          </a:p>
        </p:txBody>
      </p:sp>
      <p:sp>
        <p:nvSpPr>
          <p:cNvPr id="94211" name="Slide Number Placeholder 3"/>
          <p:cNvSpPr>
            <a:spLocks noGrp="1"/>
          </p:cNvSpPr>
          <p:nvPr>
            <p:ph type="sldNum" sz="quarter" idx="5"/>
          </p:nvPr>
        </p:nvSpPr>
        <p:spPr bwMode="auto">
          <a:noFill/>
          <a:ln>
            <a:miter lim="800000"/>
            <a:headEnd/>
            <a:tailEnd/>
          </a:ln>
        </p:spPr>
        <p:txBody>
          <a:bodyPr/>
          <a:lstStyle/>
          <a:p>
            <a:fld id="{9FCC886C-0CDE-4074-A5EF-F8B735F0ABA0}" type="slidenum">
              <a:rPr lang="en-US" altLang="en-US"/>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“Sufficient open space [is needed] for movement, dance, and theater play” (PCF, Vol. 2, p. 47).</a:t>
            </a:r>
          </a:p>
          <a:p>
            <a:pPr>
              <a:spcBef>
                <a:spcPts val="0"/>
              </a:spcBef>
            </a:pPr>
            <a:endParaRPr lang="en-US" altLang="en-US" dirty="0"/>
          </a:p>
          <a:p>
            <a:pPr>
              <a:spcBef>
                <a:spcPts val="0"/>
              </a:spcBef>
            </a:pPr>
            <a:r>
              <a:rPr lang="en-US" altLang="en-US" dirty="0"/>
              <a:t>Think about the difference in space inside your classroom and outside. Is there a difference in the dramatic play your children engage in based on the amount of space they have available?</a:t>
            </a:r>
          </a:p>
          <a:p>
            <a:pPr>
              <a:spcBef>
                <a:spcPts val="0"/>
              </a:spcBef>
            </a:pPr>
            <a:endParaRPr lang="en-US" altLang="en-US" dirty="0"/>
          </a:p>
          <a:p>
            <a:pPr>
              <a:spcBef>
                <a:spcPts val="0"/>
              </a:spcBef>
            </a:pPr>
            <a:r>
              <a:rPr lang="en-US" altLang="en-US" dirty="0"/>
              <a:t>“Imagination can turn almost anything into something else” (PCF, Vol. 2, p. 45).  </a:t>
            </a:r>
          </a:p>
          <a:p>
            <a:pPr>
              <a:spcBef>
                <a:spcPts val="0"/>
              </a:spcBef>
            </a:pPr>
            <a:endParaRPr lang="en-US" altLang="en-US" dirty="0"/>
          </a:p>
          <a:p>
            <a:pPr>
              <a:spcBef>
                <a:spcPts val="0"/>
              </a:spcBef>
            </a:pPr>
            <a:r>
              <a:rPr lang="en-US" altLang="en-US" dirty="0"/>
              <a:t>Share some examples from your classroom, such as using a block as a phone.</a:t>
            </a:r>
          </a:p>
          <a:p>
            <a:pPr>
              <a:spcBef>
                <a:spcPts val="0"/>
              </a:spcBef>
            </a:pPr>
            <a:endParaRPr lang="en-US" altLang="en-US" dirty="0"/>
          </a:p>
          <a:p>
            <a:pPr>
              <a:spcBef>
                <a:spcPts val="0"/>
              </a:spcBef>
            </a:pPr>
            <a:endParaRPr lang="en-US" altLang="en-US" dirty="0"/>
          </a:p>
          <a:p>
            <a:pPr>
              <a:spcBef>
                <a:spcPts val="0"/>
              </a:spcBef>
            </a:pPr>
            <a:endParaRPr lang="en-US" altLang="en-US" dirty="0"/>
          </a:p>
        </p:txBody>
      </p:sp>
      <p:sp>
        <p:nvSpPr>
          <p:cNvPr id="96259" name="Slide Number Placeholder 3"/>
          <p:cNvSpPr>
            <a:spLocks noGrp="1"/>
          </p:cNvSpPr>
          <p:nvPr>
            <p:ph type="sldNum" sz="quarter" idx="5"/>
          </p:nvPr>
        </p:nvSpPr>
        <p:spPr bwMode="auto">
          <a:noFill/>
          <a:ln>
            <a:miter lim="800000"/>
            <a:headEnd/>
            <a:tailEnd/>
          </a:ln>
        </p:spPr>
        <p:txBody>
          <a:bodyPr/>
          <a:lstStyle/>
          <a:p>
            <a:fld id="{5DBABFCC-BF87-4E41-BC4A-E4E4DD066890}" type="slidenum">
              <a:rPr lang="en-US" altLang="en-US"/>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xfrm>
            <a:off x="685799" y="4343400"/>
            <a:ext cx="5486400" cy="4114800"/>
          </a:xfrm>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Each drama strand guiding principle has significant meaning. However, as we progress through this training, pay special attention to the following guiding principles as they will enhance your understanding of the whole child and the integrated nature of drama:</a:t>
            </a:r>
          </a:p>
          <a:p>
            <a:pPr>
              <a:spcBef>
                <a:spcPts val="0"/>
              </a:spcBef>
            </a:pPr>
            <a:endParaRPr lang="en-US" altLang="en-US" b="1" dirty="0"/>
          </a:p>
          <a:p>
            <a:pPr>
              <a:spcBef>
                <a:spcPts val="0"/>
              </a:spcBef>
            </a:pPr>
            <a:r>
              <a:rPr lang="en-US" altLang="en-US" b="1" dirty="0"/>
              <a:t>“The arts reinforce the integrated nature of learning” </a:t>
            </a:r>
            <a:r>
              <a:rPr lang="en-US" altLang="en-US" dirty="0"/>
              <a:t>(PCF, Vol. 2, p. 44).</a:t>
            </a:r>
            <a:endParaRPr lang="en-US" altLang="en-US" b="1" dirty="0"/>
          </a:p>
          <a:p>
            <a:pPr indent="-173038">
              <a:spcBef>
                <a:spcPts val="0"/>
              </a:spcBef>
            </a:pPr>
            <a:r>
              <a:rPr lang="en-US" altLang="en-US" dirty="0"/>
              <a:t>“Participation in the arts helps children develop language skills. The social context of arts activities supports English language learners, who can participate as their language skills develop” (PLF, Vol. 2, p. 1).</a:t>
            </a:r>
          </a:p>
          <a:p>
            <a:pPr>
              <a:spcBef>
                <a:spcPts val="0"/>
              </a:spcBef>
            </a:pPr>
            <a:endParaRPr lang="en-US" altLang="en-US" b="1" dirty="0"/>
          </a:p>
          <a:p>
            <a:pPr>
              <a:spcBef>
                <a:spcPts val="0"/>
              </a:spcBef>
            </a:pPr>
            <a:r>
              <a:rPr lang="en-US" altLang="en-US" b="1" dirty="0"/>
              <a:t>“Art experiences for preschoolers are more about the process than product” (</a:t>
            </a:r>
            <a:r>
              <a:rPr lang="en-US" altLang="en-US" dirty="0"/>
              <a:t>PCF, Vol. 2, p. 44).</a:t>
            </a:r>
          </a:p>
          <a:p>
            <a:pPr indent="-173038">
              <a:spcBef>
                <a:spcPts val="0"/>
              </a:spcBef>
            </a:pPr>
            <a:r>
              <a:rPr lang="en-US" altLang="en-US" dirty="0"/>
              <a:t>“Preschool children [Young children] enthusiastically take part in the arts” (PLF, Vol. 1, p. 2).</a:t>
            </a:r>
          </a:p>
          <a:p>
            <a:pPr indent="-173038">
              <a:spcBef>
                <a:spcPts val="0"/>
              </a:spcBef>
            </a:pPr>
            <a:r>
              <a:rPr lang="en-US" altLang="en-US" dirty="0"/>
              <a:t>“Art at the preschool level involves play and exploration” (PLF, Vol. 1, p. 2).</a:t>
            </a:r>
          </a:p>
          <a:p>
            <a:pPr>
              <a:spcBef>
                <a:spcPts val="0"/>
              </a:spcBef>
            </a:pPr>
            <a:endParaRPr lang="en-US" altLang="en-US" b="1" dirty="0"/>
          </a:p>
          <a:p>
            <a:pPr>
              <a:spcBef>
                <a:spcPts val="0"/>
              </a:spcBef>
            </a:pPr>
            <a:r>
              <a:rPr lang="en-US" altLang="en-US" b="1" dirty="0"/>
              <a:t>“Cultural competence is approached through arts”</a:t>
            </a:r>
            <a:r>
              <a:rPr lang="en-US" altLang="en-US" dirty="0"/>
              <a:t> (PCF, Vol. 2, p. 44).</a:t>
            </a:r>
          </a:p>
          <a:p>
            <a:pPr indent="-173038">
              <a:spcBef>
                <a:spcPts val="0"/>
              </a:spcBef>
            </a:pPr>
            <a:r>
              <a:rPr lang="en-US" altLang="en-US" dirty="0"/>
              <a:t>“The arts provide opportunities for children to participate in the shared cultural practices of the program. Through the arts, a preschool environment can be created that includes and celebrates children from diverse linguistic and cultural backgrounds” (PLF, Vol. 2, p. 1).</a:t>
            </a:r>
          </a:p>
          <a:p>
            <a:pPr>
              <a:spcBef>
                <a:spcPts val="0"/>
              </a:spcBef>
            </a:pPr>
            <a:endParaRPr lang="en-US" altLang="en-US" dirty="0"/>
          </a:p>
          <a:p>
            <a:pPr>
              <a:spcBef>
                <a:spcPts val="0"/>
              </a:spcBef>
            </a:pPr>
            <a:endParaRPr lang="en-US" altLang="en-US" dirty="0"/>
          </a:p>
        </p:txBody>
      </p:sp>
      <p:sp>
        <p:nvSpPr>
          <p:cNvPr id="59395" name="Slide Number Placeholder 3"/>
          <p:cNvSpPr>
            <a:spLocks noGrp="1"/>
          </p:cNvSpPr>
          <p:nvPr>
            <p:ph type="sldNum" sz="quarter" idx="5"/>
          </p:nvPr>
        </p:nvSpPr>
        <p:spPr bwMode="auto">
          <a:noFill/>
          <a:ln>
            <a:miter lim="800000"/>
            <a:headEnd/>
            <a:tailEnd/>
          </a:ln>
        </p:spPr>
        <p:txBody>
          <a:bodyPr/>
          <a:lstStyle/>
          <a:p>
            <a:fld id="{B70C4A6C-9646-4E7C-A1E0-6428A94D96B0}" type="slidenum">
              <a:rPr lang="en-US" altLang="en-US"/>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xfrm>
            <a:off x="685800" y="4343400"/>
            <a:ext cx="5486400" cy="46180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t>Activity 4: It’s Just Fabric…or Is It?  </a:t>
            </a:r>
          </a:p>
          <a:p>
            <a:pPr>
              <a:spcBef>
                <a:spcPts val="0"/>
              </a:spcBef>
            </a:pPr>
            <a:endParaRPr lang="en-US" b="1" cap="all" dirty="0"/>
          </a:p>
          <a:p>
            <a:pPr>
              <a:spcBef>
                <a:spcPts val="0"/>
              </a:spcBef>
            </a:pPr>
            <a:r>
              <a:rPr lang="en-US" altLang="en-US" b="1" dirty="0"/>
              <a:t>Presenter Remarks:</a:t>
            </a:r>
            <a:endParaRPr lang="en-US" b="1" cap="all" dirty="0"/>
          </a:p>
          <a:p>
            <a:pPr>
              <a:spcBef>
                <a:spcPts val="0"/>
              </a:spcBef>
            </a:pPr>
            <a:r>
              <a:rPr lang="en-US" dirty="0"/>
              <a:t>Now, we invite you to activate your imaginations.</a:t>
            </a:r>
            <a:endParaRPr lang="en-US" b="1" cap="all" dirty="0"/>
          </a:p>
          <a:p>
            <a:pPr>
              <a:spcBef>
                <a:spcPts val="0"/>
              </a:spcBef>
            </a:pPr>
            <a:endParaRPr lang="en-US" b="1" cap="all" dirty="0"/>
          </a:p>
          <a:p>
            <a:pPr>
              <a:spcBef>
                <a:spcPts val="0"/>
              </a:spcBef>
            </a:pPr>
            <a:r>
              <a:rPr lang="en-US" b="1" cap="all" dirty="0"/>
              <a:t>intent: </a:t>
            </a:r>
            <a:endParaRPr lang="en-US" dirty="0"/>
          </a:p>
          <a:p>
            <a:pPr>
              <a:spcBef>
                <a:spcPts val="0"/>
              </a:spcBef>
            </a:pPr>
            <a:r>
              <a:rPr lang="en-US" dirty="0"/>
              <a:t>Participants experience the wealth of opportunities that intentional materials can bring to drama. </a:t>
            </a:r>
          </a:p>
          <a:p>
            <a:pPr>
              <a:spcBef>
                <a:spcPts val="0"/>
              </a:spcBef>
            </a:pPr>
            <a:r>
              <a:rPr lang="en-US" b="1" dirty="0"/>
              <a:t> </a:t>
            </a:r>
            <a:endParaRPr lang="en-US" dirty="0"/>
          </a:p>
          <a:p>
            <a:pPr>
              <a:spcBef>
                <a:spcPts val="0"/>
              </a:spcBef>
            </a:pPr>
            <a:r>
              <a:rPr lang="en-US" b="1" dirty="0"/>
              <a:t>OUTCOME: </a:t>
            </a:r>
            <a:endParaRPr lang="en-US" dirty="0"/>
          </a:p>
          <a:p>
            <a:pPr>
              <a:spcBef>
                <a:spcPts val="0"/>
              </a:spcBef>
            </a:pPr>
            <a:r>
              <a:rPr lang="en-US" dirty="0"/>
              <a:t>Participants determine how to enhance drama opportunities by increasing the variety of materials available in their classroom.  </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Scarves</a:t>
            </a:r>
          </a:p>
          <a:p>
            <a:pPr marL="171450" lvl="0" indent="-171450">
              <a:spcBef>
                <a:spcPts val="0"/>
              </a:spcBef>
              <a:buFont typeface="Arial" panose="020B0604020202020204" pitchFamily="34" charset="0"/>
              <a:buChar char="•"/>
            </a:pPr>
            <a:r>
              <a:rPr lang="en-US" dirty="0"/>
              <a:t>Large scraps of fabric</a:t>
            </a:r>
          </a:p>
          <a:p>
            <a:pPr marL="171450" lvl="0" indent="-171450">
              <a:spcBef>
                <a:spcPts val="0"/>
              </a:spcBef>
              <a:buFont typeface="Arial" panose="020B0604020202020204" pitchFamily="34" charset="0"/>
              <a:buChar char="•"/>
            </a:pPr>
            <a:r>
              <a:rPr lang="en-US" dirty="0"/>
              <a:t>Cue cards</a:t>
            </a:r>
          </a:p>
          <a:p>
            <a:pPr>
              <a:spcBef>
                <a:spcPts val="0"/>
              </a:spcBef>
            </a:pPr>
            <a:r>
              <a:rPr lang="en-US" dirty="0"/>
              <a:t> </a:t>
            </a:r>
          </a:p>
          <a:p>
            <a:pPr>
              <a:spcBef>
                <a:spcPts val="0"/>
              </a:spcBef>
            </a:pPr>
            <a:r>
              <a:rPr lang="en-US" b="1" cap="all" dirty="0"/>
              <a:t>Time:</a:t>
            </a:r>
            <a:r>
              <a:rPr lang="en-US" dirty="0"/>
              <a:t> 15 minutes</a:t>
            </a:r>
          </a:p>
          <a:p>
            <a:pPr>
              <a:spcBef>
                <a:spcPts val="0"/>
              </a:spcBef>
            </a:pPr>
            <a:r>
              <a:rPr lang="en-US" b="1" cap="all" dirty="0"/>
              <a:t> </a:t>
            </a:r>
            <a:endParaRPr lang="en-US"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Transition from the information given on slide to inviting participants to activate their imaginations.</a:t>
            </a:r>
          </a:p>
          <a:p>
            <a:pPr marL="171450" lvl="0" indent="-171450">
              <a:spcBef>
                <a:spcPts val="0"/>
              </a:spcBef>
              <a:buFont typeface="Arial" panose="020B0604020202020204" pitchFamily="34" charset="0"/>
              <a:buChar char="•"/>
            </a:pPr>
            <a:r>
              <a:rPr lang="en-US" dirty="0"/>
              <a:t>Trainer models how to role-play with fabric, acting out two or three examples of the cue cards:  </a:t>
            </a:r>
          </a:p>
          <a:p>
            <a:pPr marL="342900" lvl="1" indent="-171450">
              <a:spcBef>
                <a:spcPts val="0"/>
              </a:spcBef>
              <a:buFont typeface="Courier New" panose="02070309020205020404" pitchFamily="49" charset="0"/>
              <a:buChar char="o"/>
            </a:pPr>
            <a:r>
              <a:rPr lang="en-US" dirty="0"/>
              <a:t>Trainer pulls a cue card that says “Superman” and does not show audience.</a:t>
            </a:r>
          </a:p>
          <a:p>
            <a:pPr marL="342900" lvl="1" indent="-171450">
              <a:spcBef>
                <a:spcPts val="0"/>
              </a:spcBef>
              <a:buFont typeface="Courier New" panose="02070309020205020404" pitchFamily="49" charset="0"/>
              <a:buChar char="o"/>
            </a:pPr>
            <a:r>
              <a:rPr lang="en-US" dirty="0"/>
              <a:t>Using the fabric to help act out the word, the trainer turns the fabric into a cape and acts out superman until someone correctly guesses the word.</a:t>
            </a:r>
          </a:p>
          <a:p>
            <a:pPr marL="171450" lvl="0" indent="-171450">
              <a:spcBef>
                <a:spcPts val="0"/>
              </a:spcBef>
              <a:buFont typeface="Arial" panose="020B0604020202020204" pitchFamily="34" charset="0"/>
              <a:buChar char="•"/>
            </a:pPr>
            <a:r>
              <a:rPr lang="en-US" dirty="0"/>
              <a:t>Trainer says to participants:</a:t>
            </a:r>
          </a:p>
          <a:p>
            <a:pPr marL="342900" lvl="1" indent="-171450">
              <a:spcBef>
                <a:spcPts val="0"/>
              </a:spcBef>
              <a:buFont typeface="Courier New" panose="02070309020205020404" pitchFamily="49" charset="0"/>
              <a:buChar char="o"/>
            </a:pPr>
            <a:r>
              <a:rPr lang="en-US" dirty="0"/>
              <a:t>Now it’s your turn to use your imagination with fabric. </a:t>
            </a:r>
          </a:p>
          <a:p>
            <a:pPr marL="342900" lvl="1" indent="-171450">
              <a:spcBef>
                <a:spcPts val="0"/>
              </a:spcBef>
              <a:buFont typeface="Courier New" panose="02070309020205020404" pitchFamily="49" charset="0"/>
              <a:buChar char="o"/>
            </a:pPr>
            <a:r>
              <a:rPr lang="en-US" dirty="0"/>
              <a:t>Working as a table group, pass the fabric around and act out each of the cue cards on your table.  </a:t>
            </a:r>
          </a:p>
          <a:p>
            <a:pPr marL="342900" lvl="1" indent="-171450">
              <a:spcBef>
                <a:spcPts val="0"/>
              </a:spcBef>
              <a:buFont typeface="Courier New" panose="02070309020205020404" pitchFamily="49" charset="0"/>
              <a:buChar char="o"/>
            </a:pPr>
            <a:r>
              <a:rPr lang="en-US" dirty="0"/>
              <a:t>Act out as many cue cards as possible before time runs out. </a:t>
            </a:r>
          </a:p>
          <a:p>
            <a:pPr marL="342900" lvl="1" indent="-171450">
              <a:spcBef>
                <a:spcPts val="0"/>
              </a:spcBef>
              <a:buFont typeface="Courier New" panose="02070309020205020404" pitchFamily="49" charset="0"/>
              <a:buChar char="o"/>
            </a:pPr>
            <a:r>
              <a:rPr lang="en-US" dirty="0"/>
              <a:t>Ready? Begin at the sound of the music. </a:t>
            </a:r>
          </a:p>
          <a:p>
            <a:pPr marL="171450" lvl="0" indent="-171450">
              <a:spcBef>
                <a:spcPts val="0"/>
              </a:spcBef>
              <a:buFont typeface="Arial" panose="020B0604020202020204" pitchFamily="34" charset="0"/>
              <a:buChar char="•"/>
            </a:pPr>
            <a:r>
              <a:rPr lang="en-US" dirty="0"/>
              <a:t>Provide about 4-5 minutes for participants to role-play with fabric.</a:t>
            </a:r>
          </a:p>
          <a:p>
            <a:pPr marL="171450" lvl="0" indent="-171450">
              <a:spcBef>
                <a:spcPts val="0"/>
              </a:spcBef>
              <a:buFont typeface="Arial" panose="020B0604020202020204" pitchFamily="34" charset="0"/>
              <a:buChar char="•"/>
            </a:pPr>
            <a:r>
              <a:rPr lang="en-US" dirty="0"/>
              <a:t>After time is up, bring the group back together. </a:t>
            </a:r>
          </a:p>
          <a:p>
            <a:pPr marL="171450" lvl="0" indent="-171450">
              <a:spcBef>
                <a:spcPts val="0"/>
              </a:spcBef>
              <a:buFont typeface="Arial" panose="020B0604020202020204" pitchFamily="34" charset="0"/>
              <a:buChar char="•"/>
            </a:pPr>
            <a:r>
              <a:rPr lang="en-US" dirty="0"/>
              <a:t>Acknowledge the table group that got through the most cue cards. </a:t>
            </a:r>
          </a:p>
          <a:p>
            <a:pPr marL="171450" lvl="0" indent="-171450">
              <a:spcBef>
                <a:spcPts val="0"/>
              </a:spcBef>
              <a:buFont typeface="Arial" panose="020B0604020202020204" pitchFamily="34" charset="0"/>
              <a:buChar char="•"/>
            </a:pPr>
            <a:r>
              <a:rPr lang="en-US" dirty="0"/>
              <a:t>Brainstorm for other things the fabric could have been used for with the entire group. Chart this at the front of the room. </a:t>
            </a:r>
          </a:p>
          <a:p>
            <a:pPr marL="171450" lvl="0" indent="-171450">
              <a:spcBef>
                <a:spcPts val="0"/>
              </a:spcBef>
              <a:buFont typeface="Arial" panose="020B0604020202020204" pitchFamily="34" charset="0"/>
              <a:buChar char="•"/>
            </a:pPr>
            <a:r>
              <a:rPr lang="en-US" dirty="0"/>
              <a:t>Wrap-up by asking participants to discuss what areas of the classroom they plan to add large fabric scraps to for enhancement of dramatic play and imagination. (Possible answers include outside, block area, dramatic play area and/or time, music and movement time, etc.)</a:t>
            </a:r>
          </a:p>
          <a:p>
            <a:pPr>
              <a:spcBef>
                <a:spcPts val="0"/>
              </a:spcBef>
            </a:pPr>
            <a:r>
              <a:rPr 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endParaRPr lang="en-US" altLang="en-US" dirty="0">
              <a:solidFill>
                <a:schemeClr val="bg1"/>
              </a:solidFill>
            </a:endParaRPr>
          </a:p>
          <a:p>
            <a:pPr>
              <a:spcBef>
                <a:spcPts val="0"/>
              </a:spcBef>
            </a:pPr>
            <a:endParaRPr lang="en-US" altLang="en-US" dirty="0"/>
          </a:p>
          <a:p>
            <a:pPr>
              <a:spcBef>
                <a:spcPts val="0"/>
              </a:spcBef>
            </a:pPr>
            <a:endParaRPr lang="en-US" altLang="en-US" dirty="0"/>
          </a:p>
        </p:txBody>
      </p:sp>
      <p:sp>
        <p:nvSpPr>
          <p:cNvPr id="98307" name="Slide Number Placeholder 3"/>
          <p:cNvSpPr>
            <a:spLocks noGrp="1"/>
          </p:cNvSpPr>
          <p:nvPr>
            <p:ph type="sldNum" sz="quarter" idx="5"/>
          </p:nvPr>
        </p:nvSpPr>
        <p:spPr bwMode="auto">
          <a:noFill/>
          <a:ln>
            <a:miter lim="800000"/>
            <a:headEnd/>
            <a:tailEnd/>
          </a:ln>
        </p:spPr>
        <p:txBody>
          <a:bodyPr/>
          <a:lstStyle/>
          <a:p>
            <a:fld id="{CDB5986E-C868-4800-86B4-CC94DB086A17}" type="slidenum">
              <a:rPr lang="en-US" altLang="en-US"/>
              <a:pPr/>
              <a:t>40</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Find Handout 5: Art Materials. </a:t>
            </a:r>
          </a:p>
          <a:p>
            <a:pPr>
              <a:spcBef>
                <a:spcPts val="0"/>
              </a:spcBef>
            </a:pPr>
            <a:endParaRPr lang="en-US" altLang="en-US" dirty="0"/>
          </a:p>
          <a:p>
            <a:pPr>
              <a:spcBef>
                <a:spcPts val="0"/>
              </a:spcBef>
            </a:pPr>
            <a:r>
              <a:rPr lang="en-US" altLang="en-US" dirty="0"/>
              <a:t>Working with your table group, identify other inexpensive materials can you add to the drama list. Highlight or circle</a:t>
            </a:r>
            <a:r>
              <a:rPr lang="en-US" altLang="en-US" baseline="0" dirty="0"/>
              <a:t> three new materials to invite families to bring to the classroom.</a:t>
            </a:r>
            <a:endParaRPr lang="en-US" altLang="en-US" dirty="0"/>
          </a:p>
          <a:p>
            <a:pPr>
              <a:spcBef>
                <a:spcPts val="0"/>
              </a:spcBef>
            </a:pPr>
            <a:endParaRPr lang="en-US" altLang="en-US" dirty="0"/>
          </a:p>
        </p:txBody>
      </p:sp>
      <p:sp>
        <p:nvSpPr>
          <p:cNvPr id="100355" name="Slide Number Placeholder 3"/>
          <p:cNvSpPr>
            <a:spLocks noGrp="1"/>
          </p:cNvSpPr>
          <p:nvPr>
            <p:ph type="sldNum" sz="quarter" idx="5"/>
          </p:nvPr>
        </p:nvSpPr>
        <p:spPr bwMode="auto">
          <a:noFill/>
          <a:ln>
            <a:miter lim="800000"/>
            <a:headEnd/>
            <a:tailEnd/>
          </a:ln>
        </p:spPr>
        <p:txBody>
          <a:bodyPr/>
          <a:lstStyle/>
          <a:p>
            <a:fld id="{ECA31DFB-EA71-4B64-90B1-CC3F2D060EA9}" type="slidenum">
              <a:rPr lang="en-US" altLang="en-US"/>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ts val="0"/>
              </a:spcBef>
            </a:pPr>
            <a:r>
              <a:rPr lang="en-US" altLang="en-US" b="1" dirty="0"/>
              <a:t>Background:</a:t>
            </a:r>
          </a:p>
          <a:p>
            <a:pPr>
              <a:spcBef>
                <a:spcPts val="0"/>
              </a:spcBef>
            </a:pPr>
            <a:r>
              <a:rPr lang="en-US" altLang="en-US" dirty="0"/>
              <a:t>Hyperlink for the video is http://youtu.be/UkJl8dyzRQQ. Watch video prior</a:t>
            </a:r>
            <a:r>
              <a:rPr lang="en-US" altLang="en-US" baseline="0" dirty="0"/>
              <a:t> to the training. </a:t>
            </a:r>
            <a:endParaRPr lang="en-US" altLang="en-US" dirty="0"/>
          </a:p>
          <a:p>
            <a:pPr>
              <a:spcBef>
                <a:spcPts val="0"/>
              </a:spcBef>
            </a:pPr>
            <a:endParaRPr lang="en-US" altLang="en-US" dirty="0"/>
          </a:p>
          <a:p>
            <a:pPr>
              <a:spcBef>
                <a:spcPts val="0"/>
              </a:spcBef>
            </a:pPr>
            <a:r>
              <a:rPr lang="en-US" altLang="en-US" b="1" dirty="0"/>
              <a:t>Presenter Remarks:</a:t>
            </a:r>
          </a:p>
          <a:p>
            <a:pPr>
              <a:spcBef>
                <a:spcPts val="0"/>
              </a:spcBef>
            </a:pPr>
            <a:r>
              <a:rPr lang="en-US" altLang="en-US" dirty="0"/>
              <a:t>The quote on the slide was shared at the closing session of NAEYC 2013: "The classroom has all the elements of theatre, and the observant, self-examining teacher will not need a drama critic to uncover character and plot, and meaning. We are, all of us, the actors trying to find the meaning of the scenes in which we find ourselves. The scripts are not yet fully written, so we must listen with curiosity and great care to the main characters who are, of course, the children” (Vivian </a:t>
            </a:r>
            <a:r>
              <a:rPr lang="en-US" altLang="en-US" dirty="0" err="1"/>
              <a:t>Gussin</a:t>
            </a:r>
            <a:r>
              <a:rPr lang="en-US" altLang="en-US" dirty="0"/>
              <a:t> Paley,</a:t>
            </a:r>
            <a:r>
              <a:rPr lang="en-US" dirty="0"/>
              <a:t> "Monsters and superheroes—The Helicopter Technique of Storytelling and Story Acting"</a:t>
            </a:r>
            <a:r>
              <a:rPr lang="en-US" altLang="en-US" dirty="0"/>
              <a:t> [NAEYC 2013].</a:t>
            </a:r>
          </a:p>
          <a:p>
            <a:pPr>
              <a:spcBef>
                <a:spcPts val="0"/>
              </a:spcBef>
            </a:pPr>
            <a:endParaRPr lang="en-US" altLang="en-US" dirty="0"/>
          </a:p>
          <a:p>
            <a:pPr>
              <a:spcBef>
                <a:spcPts val="0"/>
              </a:spcBef>
            </a:pPr>
            <a:r>
              <a:rPr lang="en-US" altLang="en-US" dirty="0"/>
              <a:t>It is a reflection of Vivian </a:t>
            </a:r>
            <a:r>
              <a:rPr lang="en-US" altLang="en-US" dirty="0" err="1"/>
              <a:t>Gussin</a:t>
            </a:r>
            <a:r>
              <a:rPr lang="en-US" altLang="en-US" dirty="0"/>
              <a:t> Paley who created one strategy,</a:t>
            </a:r>
            <a:r>
              <a:rPr lang="en-US" altLang="en-US" baseline="0" dirty="0"/>
              <a:t> </a:t>
            </a:r>
            <a:r>
              <a:rPr lang="en-US" altLang="en-US" dirty="0"/>
              <a:t>the helicopter technique,</a:t>
            </a:r>
            <a:r>
              <a:rPr lang="en-US" altLang="en-US" baseline="0" dirty="0"/>
              <a:t> </a:t>
            </a:r>
            <a:r>
              <a:rPr lang="en-US" altLang="en-US" dirty="0"/>
              <a:t>for teachers to connect children's literature to their lives through drama. This strategy is particularly special because it capitalizes on what many teachers are already very good at-recording children's dictated stories. </a:t>
            </a:r>
          </a:p>
          <a:p>
            <a:pPr>
              <a:spcBef>
                <a:spcPts val="0"/>
              </a:spcBef>
            </a:pPr>
            <a:endParaRPr lang="en-US" altLang="en-US" dirty="0"/>
          </a:p>
          <a:p>
            <a:pPr>
              <a:spcBef>
                <a:spcPts val="0"/>
              </a:spcBef>
            </a:pPr>
            <a:r>
              <a:rPr lang="en-US" altLang="en-US" dirty="0"/>
              <a:t>Let’s watch the first few minutes of the video to learn about</a:t>
            </a:r>
            <a:r>
              <a:rPr lang="en-US" altLang="en-US" baseline="0" dirty="0"/>
              <a:t> </a:t>
            </a:r>
            <a:r>
              <a:rPr lang="en-US" altLang="en-US" dirty="0"/>
              <a:t>the Helicopter Technique.</a:t>
            </a:r>
          </a:p>
        </p:txBody>
      </p:sp>
      <p:sp>
        <p:nvSpPr>
          <p:cNvPr id="106499" name="Slide Number Placeholder 3"/>
          <p:cNvSpPr>
            <a:spLocks noGrp="1"/>
          </p:cNvSpPr>
          <p:nvPr>
            <p:ph type="sldNum" sz="quarter" idx="5"/>
          </p:nvPr>
        </p:nvSpPr>
        <p:spPr bwMode="auto">
          <a:noFill/>
          <a:ln>
            <a:miter lim="800000"/>
            <a:headEnd/>
            <a:tailEnd/>
          </a:ln>
        </p:spPr>
        <p:txBody>
          <a:bodyPr/>
          <a:lstStyle/>
          <a:p>
            <a:fld id="{8BEBA205-673A-4DFA-B284-58582663A601}" type="slidenum">
              <a:rPr lang="en-US" altLang="en-US"/>
              <a:pPr/>
              <a:t>42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b="1" dirty="0"/>
              <a:t>Presenter Remarks:</a:t>
            </a:r>
            <a:endParaRPr lang="en-US" altLang="en-US" dirty="0"/>
          </a:p>
          <a:p>
            <a:pPr>
              <a:spcBef>
                <a:spcPts val="0"/>
              </a:spcBef>
            </a:pPr>
            <a:r>
              <a:rPr lang="en-US" altLang="en-US" dirty="0"/>
              <a:t>Let’s watch the first few minutes of the video to learn about the Helicopter Technique.</a:t>
            </a:r>
          </a:p>
          <a:p>
            <a:endParaRPr lang="en-US" dirty="0"/>
          </a:p>
        </p:txBody>
      </p:sp>
      <p:sp>
        <p:nvSpPr>
          <p:cNvPr id="4" name="Slide Number Placeholder 3"/>
          <p:cNvSpPr>
            <a:spLocks noGrp="1"/>
          </p:cNvSpPr>
          <p:nvPr>
            <p:ph type="sldNum" sz="quarter" idx="10"/>
          </p:nvPr>
        </p:nvSpPr>
        <p:spPr/>
        <p:txBody>
          <a:bodyPr/>
          <a:lstStyle/>
          <a:p>
            <a:fld id="{9EEEF917-60E8-4B28-BA45-F7297D788E20}" type="slidenum">
              <a:rPr lang="en-US" altLang="en-US" smtClean="0"/>
              <a:pPr/>
              <a:t>43</a:t>
            </a:fld>
            <a:endParaRPr lang="en-US" altLang="en-US"/>
          </a:p>
        </p:txBody>
      </p:sp>
    </p:spTree>
    <p:extLst>
      <p:ext uri="{BB962C8B-B14F-4D97-AF65-F5344CB8AC3E}">
        <p14:creationId xmlns:p14="http://schemas.microsoft.com/office/powerpoint/2010/main" val="2024516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xfrm>
            <a:off x="685800" y="4343400"/>
            <a:ext cx="5486400" cy="43418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t>Activity 5: Helicopter Technique ̶ Fish Bowl  </a:t>
            </a:r>
          </a:p>
          <a:p>
            <a:pPr>
              <a:spcBef>
                <a:spcPts val="0"/>
              </a:spcBef>
            </a:pPr>
            <a:endParaRPr lang="en-US" b="1" cap="all" dirty="0"/>
          </a:p>
          <a:p>
            <a:pPr>
              <a:spcBef>
                <a:spcPts val="0"/>
              </a:spcBef>
            </a:pPr>
            <a:r>
              <a:rPr lang="en-US" altLang="en-US" b="1" dirty="0"/>
              <a:t>Presenter Remarks:</a:t>
            </a:r>
            <a:endParaRPr lang="en-US" altLang="en-US" dirty="0"/>
          </a:p>
          <a:p>
            <a:pPr>
              <a:spcBef>
                <a:spcPts val="0"/>
              </a:spcBef>
            </a:pPr>
            <a:r>
              <a:rPr lang="en-US" dirty="0"/>
              <a:t>Now we are going to experience the helicopter technique.  </a:t>
            </a:r>
          </a:p>
          <a:p>
            <a:pPr>
              <a:spcBef>
                <a:spcPts val="0"/>
              </a:spcBef>
            </a:pPr>
            <a:endParaRPr lang="en-US" b="1" cap="all" dirty="0"/>
          </a:p>
          <a:p>
            <a:pPr>
              <a:spcBef>
                <a:spcPts val="0"/>
              </a:spcBef>
            </a:pPr>
            <a:r>
              <a:rPr lang="en-US" b="1" cap="all" dirty="0"/>
              <a:t>intent: </a:t>
            </a:r>
            <a:endParaRPr lang="en-US" dirty="0"/>
          </a:p>
          <a:p>
            <a:pPr>
              <a:spcBef>
                <a:spcPts val="0"/>
              </a:spcBef>
            </a:pPr>
            <a:r>
              <a:rPr lang="en-US" dirty="0"/>
              <a:t>Participants experience the helicopter technique.  </a:t>
            </a:r>
          </a:p>
          <a:p>
            <a:pPr>
              <a:spcBef>
                <a:spcPts val="0"/>
              </a:spcBef>
            </a:pPr>
            <a:r>
              <a:rPr lang="en-US" b="1" dirty="0"/>
              <a:t> </a:t>
            </a:r>
            <a:endParaRPr lang="en-US" dirty="0"/>
          </a:p>
          <a:p>
            <a:pPr>
              <a:spcBef>
                <a:spcPts val="0"/>
              </a:spcBef>
            </a:pPr>
            <a:r>
              <a:rPr lang="en-US" b="1" dirty="0"/>
              <a:t>OUTCOME: </a:t>
            </a:r>
            <a:endParaRPr lang="en-US" dirty="0"/>
          </a:p>
          <a:p>
            <a:pPr>
              <a:spcBef>
                <a:spcPts val="0"/>
              </a:spcBef>
            </a:pPr>
            <a:r>
              <a:rPr lang="en-US" dirty="0"/>
              <a:t>Participants participate in the helicopter strategy and reflect on how to apply that strategy in their classroom.   </a:t>
            </a:r>
          </a:p>
          <a:p>
            <a:pPr>
              <a:spcBef>
                <a:spcPts val="0"/>
              </a:spcBef>
            </a:pPr>
            <a:endParaRPr lang="en-US" b="1" cap="all"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Handout  6: Domain Reflection </a:t>
            </a:r>
          </a:p>
          <a:p>
            <a:pPr marL="171450" lvl="0" indent="-171450">
              <a:spcBef>
                <a:spcPts val="0"/>
              </a:spcBef>
              <a:buFont typeface="Arial" panose="020B0604020202020204" pitchFamily="34" charset="0"/>
              <a:buChar char="•"/>
            </a:pPr>
            <a:r>
              <a:rPr lang="en-US" dirty="0"/>
              <a:t>Handout 7: Helicopter </a:t>
            </a:r>
          </a:p>
          <a:p>
            <a:pPr lvl="0">
              <a:spcBef>
                <a:spcPts val="0"/>
              </a:spcBef>
            </a:pPr>
            <a:r>
              <a:rPr lang="en-US" dirty="0"/>
              <a:t> </a:t>
            </a:r>
          </a:p>
          <a:p>
            <a:pPr lvl="0">
              <a:spcBef>
                <a:spcPts val="0"/>
              </a:spcBef>
            </a:pPr>
            <a:r>
              <a:rPr lang="en-US" b="1" cap="all" dirty="0"/>
              <a:t>Time:</a:t>
            </a:r>
            <a:r>
              <a:rPr lang="en-US" dirty="0"/>
              <a:t> 15 minutes</a:t>
            </a:r>
          </a:p>
          <a:p>
            <a:pPr>
              <a:spcBef>
                <a:spcPts val="0"/>
              </a:spcBef>
            </a:pPr>
            <a:endParaRPr lang="en-US" b="1" cap="all"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Invite eight participants to sit in a chair circle at the front of the room. </a:t>
            </a:r>
          </a:p>
          <a:p>
            <a:pPr marL="171450" lvl="0" indent="-171450">
              <a:spcBef>
                <a:spcPts val="0"/>
              </a:spcBef>
              <a:buFont typeface="Arial" panose="020B0604020202020204" pitchFamily="34" charset="0"/>
              <a:buChar char="•"/>
            </a:pPr>
            <a:r>
              <a:rPr lang="en-US" dirty="0"/>
              <a:t>Ask one person to be the author/ story teller.</a:t>
            </a:r>
          </a:p>
          <a:p>
            <a:pPr marL="171450" lvl="0" indent="-171450">
              <a:spcBef>
                <a:spcPts val="0"/>
              </a:spcBef>
              <a:buFont typeface="Arial" panose="020B0604020202020204" pitchFamily="34" charset="0"/>
              <a:buChar char="•"/>
            </a:pPr>
            <a:r>
              <a:rPr lang="en-US" dirty="0"/>
              <a:t>Model how to record the story. Ask the author to tell you a story and record it on the small sheet of paper. Remember, it cannot be longer than what will fit on the piece of paper. </a:t>
            </a:r>
          </a:p>
          <a:p>
            <a:pPr marL="171450" lvl="0" indent="-171450">
              <a:spcBef>
                <a:spcPts val="0"/>
              </a:spcBef>
              <a:buFont typeface="Arial" panose="020B0604020202020204" pitchFamily="34" charset="0"/>
              <a:buChar char="•"/>
            </a:pPr>
            <a:r>
              <a:rPr lang="en-US" dirty="0"/>
              <a:t>Invite the other seven participants to be the components of the story. </a:t>
            </a:r>
          </a:p>
          <a:p>
            <a:pPr marL="171450" lvl="0" indent="-171450">
              <a:spcBef>
                <a:spcPts val="0"/>
              </a:spcBef>
              <a:buFont typeface="Arial" panose="020B0604020202020204" pitchFamily="34" charset="0"/>
              <a:buChar char="•"/>
            </a:pPr>
            <a:r>
              <a:rPr lang="en-US" dirty="0"/>
              <a:t>When the story is finished, ask the audience to applaud and acknowledge the group. </a:t>
            </a:r>
          </a:p>
          <a:p>
            <a:pPr marL="171450" lvl="0" indent="-171450">
              <a:spcBef>
                <a:spcPts val="0"/>
              </a:spcBef>
              <a:buFont typeface="Arial" panose="020B0604020202020204" pitchFamily="34" charset="0"/>
              <a:buChar char="•"/>
            </a:pPr>
            <a:r>
              <a:rPr lang="en-US" dirty="0"/>
              <a:t>Reflect on the helicopter strategy using Handout 6: Domain Reflection. </a:t>
            </a:r>
          </a:p>
          <a:p>
            <a:pPr lvl="1" indent="-228600">
              <a:spcBef>
                <a:spcPts val="0"/>
              </a:spcBef>
              <a:buFont typeface="Courier New" panose="02070309020205020404" pitchFamily="49" charset="0"/>
              <a:buChar char="o"/>
            </a:pPr>
            <a:r>
              <a:rPr lang="en-US" dirty="0"/>
              <a:t>Which drama foundations were addressed?</a:t>
            </a:r>
          </a:p>
          <a:p>
            <a:pPr lvl="1" indent="-228600">
              <a:spcBef>
                <a:spcPts val="0"/>
              </a:spcBef>
              <a:buFont typeface="Courier New" panose="02070309020205020404" pitchFamily="49" charset="0"/>
              <a:buChar char="o"/>
            </a:pPr>
            <a:r>
              <a:rPr lang="en-US" dirty="0"/>
              <a:t>What drama vocabulary was used?</a:t>
            </a:r>
          </a:p>
          <a:p>
            <a:pPr lvl="1" indent="-228600">
              <a:spcBef>
                <a:spcPts val="0"/>
              </a:spcBef>
              <a:buFont typeface="Courier New" panose="02070309020205020404" pitchFamily="49" charset="0"/>
              <a:buChar char="o"/>
            </a:pPr>
            <a:r>
              <a:rPr lang="en-US" dirty="0"/>
              <a:t>What other domains of development were addressed?</a:t>
            </a:r>
          </a:p>
          <a:p>
            <a:pPr marL="171450" lvl="0" indent="-171450">
              <a:spcBef>
                <a:spcPts val="0"/>
              </a:spcBef>
              <a:buFont typeface="Arial" panose="020B0604020202020204" pitchFamily="34" charset="0"/>
              <a:buChar char="•"/>
            </a:pPr>
            <a:r>
              <a:rPr lang="en-US" dirty="0"/>
              <a:t>This is just one way to incorporate drama into the daily routine. Because teachers already have children tell stories and participate in circle time, it is easy to embed this strategy. Teachers already utilize the skills necessary to use this strategy on a daily basis. </a:t>
            </a:r>
          </a:p>
          <a:p>
            <a:pPr marL="171450" lvl="0" indent="-171450">
              <a:spcBef>
                <a:spcPts val="0"/>
              </a:spcBef>
              <a:buFont typeface="Arial" panose="020B0604020202020204" pitchFamily="34" charset="0"/>
              <a:buChar char="•"/>
            </a:pPr>
            <a:r>
              <a:rPr lang="en-US" dirty="0"/>
              <a:t>Working in table groups, come up with one opportunity to use this activity.</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lnSpc>
                <a:spcPct val="90000"/>
              </a:lnSpc>
              <a:spcBef>
                <a:spcPts val="0"/>
              </a:spcBef>
            </a:pPr>
            <a:endParaRPr lang="en-US" altLang="en-US" dirty="0"/>
          </a:p>
        </p:txBody>
      </p:sp>
      <p:sp>
        <p:nvSpPr>
          <p:cNvPr id="108547" name="Slide Number Placeholder 3"/>
          <p:cNvSpPr>
            <a:spLocks noGrp="1"/>
          </p:cNvSpPr>
          <p:nvPr>
            <p:ph type="sldNum" sz="quarter" idx="5"/>
          </p:nvPr>
        </p:nvSpPr>
        <p:spPr bwMode="auto">
          <a:noFill/>
          <a:ln>
            <a:miter lim="800000"/>
            <a:headEnd/>
            <a:tailEnd/>
          </a:ln>
        </p:spPr>
        <p:txBody>
          <a:bodyPr/>
          <a:lstStyle/>
          <a:p>
            <a:fld id="{BF821271-0D9F-40AF-89AC-BC24EBFC5EBD}" type="slidenum">
              <a:rPr lang="en-US" altLang="en-US"/>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Key points of the helicopter technique:</a:t>
            </a:r>
          </a:p>
          <a:p>
            <a:pPr marL="171450" indent="-171450">
              <a:spcBef>
                <a:spcPts val="0"/>
              </a:spcBef>
              <a:buFont typeface="Arial" panose="020B0604020202020204" pitchFamily="34" charset="0"/>
              <a:buChar char="•"/>
            </a:pPr>
            <a:r>
              <a:rPr lang="en-US" altLang="en-US" dirty="0"/>
              <a:t>The child is the center.</a:t>
            </a:r>
          </a:p>
          <a:p>
            <a:pPr marL="171450" indent="-171450">
              <a:spcBef>
                <a:spcPts val="0"/>
              </a:spcBef>
              <a:buFont typeface="Arial" panose="020B0604020202020204" pitchFamily="34" charset="0"/>
              <a:buChar char="•"/>
            </a:pPr>
            <a:r>
              <a:rPr lang="en-US" altLang="en-US" dirty="0"/>
              <a:t>The teacher outlines rules (tapes off a stage, story can</a:t>
            </a:r>
            <a:r>
              <a:rPr lang="en-US" altLang="ja-JP" dirty="0"/>
              <a:t>’t be longer than the page, etc.).</a:t>
            </a:r>
          </a:p>
          <a:p>
            <a:pPr marL="171450" indent="-171450">
              <a:spcBef>
                <a:spcPts val="0"/>
              </a:spcBef>
              <a:buFont typeface="Arial" panose="020B0604020202020204" pitchFamily="34" charset="0"/>
              <a:buChar char="•"/>
            </a:pPr>
            <a:r>
              <a:rPr lang="en-US" altLang="en-US" dirty="0"/>
              <a:t>Child directs the story.</a:t>
            </a:r>
          </a:p>
          <a:p>
            <a:pPr marL="171450" indent="-171450">
              <a:spcBef>
                <a:spcPts val="0"/>
              </a:spcBef>
              <a:buFont typeface="Arial" panose="020B0604020202020204" pitchFamily="34" charset="0"/>
              <a:buChar char="•"/>
            </a:pPr>
            <a:r>
              <a:rPr lang="en-US" altLang="en-US" dirty="0"/>
              <a:t>Teacher asks for classmates to act out the story.</a:t>
            </a:r>
          </a:p>
          <a:p>
            <a:pPr marL="171450" indent="-171450">
              <a:spcBef>
                <a:spcPts val="0"/>
              </a:spcBef>
              <a:buFont typeface="Arial" panose="020B0604020202020204" pitchFamily="34" charset="0"/>
              <a:buChar char="•"/>
            </a:pPr>
            <a:r>
              <a:rPr lang="en-US" altLang="en-US" dirty="0"/>
              <a:t>Entire class is the audience.</a:t>
            </a:r>
          </a:p>
          <a:p>
            <a:pPr>
              <a:spcBef>
                <a:spcPts val="0"/>
              </a:spcBef>
            </a:pPr>
            <a:endParaRPr lang="en-US" altLang="en-US" dirty="0"/>
          </a:p>
          <a:p>
            <a:pPr>
              <a:spcBef>
                <a:spcPts val="0"/>
              </a:spcBef>
            </a:pPr>
            <a:endParaRPr lang="en-US" altLang="en-US" dirty="0"/>
          </a:p>
        </p:txBody>
      </p:sp>
      <p:sp>
        <p:nvSpPr>
          <p:cNvPr id="110595" name="Slide Number Placeholder 3"/>
          <p:cNvSpPr>
            <a:spLocks noGrp="1"/>
          </p:cNvSpPr>
          <p:nvPr>
            <p:ph type="sldNum" sz="quarter" idx="5"/>
          </p:nvPr>
        </p:nvSpPr>
        <p:spPr bwMode="auto">
          <a:noFill/>
          <a:ln>
            <a:miter lim="800000"/>
            <a:headEnd/>
            <a:tailEnd/>
          </a:ln>
        </p:spPr>
        <p:txBody>
          <a:bodyPr/>
          <a:lstStyle/>
          <a:p>
            <a:fld id="{F318E6BB-EC5B-4F3D-8A35-4B9E53E299BD}" type="slidenum">
              <a:rPr lang="en-US" altLang="en-US"/>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What will you fit into your schedule next week?</a:t>
            </a:r>
          </a:p>
          <a:p>
            <a:pPr>
              <a:spcBef>
                <a:spcPts val="0"/>
              </a:spcBef>
            </a:pPr>
            <a:endParaRPr lang="en-US" altLang="en-US" dirty="0"/>
          </a:p>
          <a:p>
            <a:pPr>
              <a:spcBef>
                <a:spcPts val="0"/>
              </a:spcBef>
            </a:pPr>
            <a:r>
              <a:rPr lang="en-US" altLang="en-US" dirty="0"/>
              <a:t>Here are some ideas:</a:t>
            </a:r>
          </a:p>
          <a:p>
            <a:pPr marL="171450" indent="-171450">
              <a:spcBef>
                <a:spcPts val="0"/>
              </a:spcBef>
              <a:buFont typeface="Arial" panose="020B0604020202020204" pitchFamily="34" charset="0"/>
              <a:buChar char="•"/>
            </a:pPr>
            <a:r>
              <a:rPr lang="en-US" altLang="en-US" dirty="0"/>
              <a:t>Plan time with staff to scaffold the foundations.</a:t>
            </a:r>
          </a:p>
          <a:p>
            <a:pPr marL="171450" indent="-171450">
              <a:spcBef>
                <a:spcPts val="0"/>
              </a:spcBef>
              <a:buFont typeface="Arial" panose="020B0604020202020204" pitchFamily="34" charset="0"/>
              <a:buChar char="•"/>
            </a:pPr>
            <a:r>
              <a:rPr lang="en-US" altLang="en-US" dirty="0"/>
              <a:t>Plan time to add materials like fabric to different areas.</a:t>
            </a:r>
          </a:p>
          <a:p>
            <a:pPr marL="171450" indent="-171450">
              <a:spcBef>
                <a:spcPts val="0"/>
              </a:spcBef>
              <a:buFont typeface="Arial" panose="020B0604020202020204" pitchFamily="34" charset="0"/>
              <a:buChar char="•"/>
            </a:pPr>
            <a:r>
              <a:rPr lang="en-US" altLang="en-US" dirty="0"/>
              <a:t>Intentionally model dramatic play.</a:t>
            </a:r>
          </a:p>
          <a:p>
            <a:pPr marL="171450" indent="-171450">
              <a:spcBef>
                <a:spcPts val="0"/>
              </a:spcBef>
              <a:buFont typeface="Arial" panose="020B0604020202020204" pitchFamily="34" charset="0"/>
              <a:buChar char="•"/>
            </a:pPr>
            <a:r>
              <a:rPr lang="en-US" altLang="en-US" dirty="0"/>
              <a:t>Incorporate drama vocabulary after reading a story or playing in a dramatic play area.</a:t>
            </a:r>
          </a:p>
          <a:p>
            <a:pPr marL="171450" indent="-171450">
              <a:spcBef>
                <a:spcPts val="0"/>
              </a:spcBef>
              <a:buFont typeface="Arial" panose="020B0604020202020204" pitchFamily="34" charset="0"/>
              <a:buChar char="•"/>
            </a:pPr>
            <a:r>
              <a:rPr lang="en-US" altLang="en-US" dirty="0"/>
              <a:t>Use the helicopter technique at circle time.</a:t>
            </a:r>
          </a:p>
          <a:p>
            <a:pPr marL="171450" indent="-171450">
              <a:spcBef>
                <a:spcPts val="0"/>
              </a:spcBef>
              <a:buFont typeface="Arial" panose="020B0604020202020204" pitchFamily="34" charset="0"/>
              <a:buChar char="•"/>
            </a:pPr>
            <a:r>
              <a:rPr lang="en-US" altLang="en-US" dirty="0"/>
              <a:t>Utilize families with drama strengths.</a:t>
            </a:r>
          </a:p>
          <a:p>
            <a:pPr marL="171450" indent="-171450">
              <a:spcBef>
                <a:spcPts val="0"/>
              </a:spcBef>
              <a:buFont typeface="Arial" panose="020B0604020202020204" pitchFamily="34" charset="0"/>
              <a:buChar char="•"/>
            </a:pPr>
            <a:r>
              <a:rPr lang="en-US" altLang="en-US" dirty="0"/>
              <a:t>Utilize other staff strengths.</a:t>
            </a:r>
          </a:p>
        </p:txBody>
      </p:sp>
      <p:sp>
        <p:nvSpPr>
          <p:cNvPr id="112643" name="Slide Number Placeholder 3"/>
          <p:cNvSpPr>
            <a:spLocks noGrp="1"/>
          </p:cNvSpPr>
          <p:nvPr>
            <p:ph type="sldNum" sz="quarter" idx="5"/>
          </p:nvPr>
        </p:nvSpPr>
        <p:spPr bwMode="auto">
          <a:noFill/>
          <a:ln>
            <a:miter lim="800000"/>
            <a:headEnd/>
            <a:tailEnd/>
          </a:ln>
        </p:spPr>
        <p:txBody>
          <a:bodyPr/>
          <a:lstStyle/>
          <a:p>
            <a:fld id="{C0717A56-D9AB-4A50-8688-B90F609AE1EC}" type="slidenum">
              <a:rPr lang="en-US" altLang="en-US"/>
              <a:pPr/>
              <a:t>46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altLang="en-US" b="1" dirty="0"/>
              <a:t>Extra Notes:</a:t>
            </a:r>
          </a:p>
          <a:p>
            <a:pPr>
              <a:spcBef>
                <a:spcPts val="0"/>
              </a:spcBef>
            </a:pPr>
            <a:r>
              <a:rPr lang="en-US" altLang="en-US" dirty="0"/>
              <a:t>Options: </a:t>
            </a:r>
          </a:p>
          <a:p>
            <a:pPr marL="171450" indent="-171450">
              <a:spcBef>
                <a:spcPts val="0"/>
              </a:spcBef>
              <a:buFont typeface="Arial" panose="020B0604020202020204" pitchFamily="34" charset="0"/>
              <a:buChar char="•"/>
            </a:pPr>
            <a:r>
              <a:rPr lang="en-US" altLang="en-US" dirty="0"/>
              <a:t>Invite participants to </a:t>
            </a:r>
            <a:r>
              <a:rPr lang="en-US" altLang="ja-JP" dirty="0"/>
              <a:t>“quick whip” around the room with a one-word answer. </a:t>
            </a:r>
          </a:p>
          <a:p>
            <a:pPr marL="171450" indent="-171450">
              <a:spcBef>
                <a:spcPts val="0"/>
              </a:spcBef>
              <a:buFont typeface="Arial" panose="020B0604020202020204" pitchFamily="34" charset="0"/>
              <a:buChar char="•"/>
            </a:pPr>
            <a:r>
              <a:rPr lang="en-US" altLang="en-US" dirty="0"/>
              <a:t>Have table groups stand up in front of chart paper with DRIVE written vertically. Each participant writes something they will take away from today, beginning with the next letter D. </a:t>
            </a:r>
          </a:p>
          <a:p>
            <a:pPr marL="171450" indent="-171450">
              <a:spcBef>
                <a:spcPts val="0"/>
              </a:spcBef>
              <a:buFont typeface="Arial" panose="020B0604020202020204" pitchFamily="34" charset="0"/>
              <a:buChar char="•"/>
            </a:pPr>
            <a:endParaRPr lang="en-US" altLang="en-US" dirty="0"/>
          </a:p>
          <a:p>
            <a:pPr>
              <a:spcBef>
                <a:spcPts val="0"/>
              </a:spcBef>
            </a:pPr>
            <a:r>
              <a:rPr lang="en-US" altLang="en-US" dirty="0"/>
              <a:t>For example:</a:t>
            </a:r>
          </a:p>
          <a:p>
            <a:pPr>
              <a:spcBef>
                <a:spcPts val="0"/>
              </a:spcBef>
            </a:pPr>
            <a:r>
              <a:rPr lang="en-US" altLang="en-US" dirty="0"/>
              <a:t>D - develop skills</a:t>
            </a:r>
          </a:p>
          <a:p>
            <a:pPr>
              <a:spcBef>
                <a:spcPts val="0"/>
              </a:spcBef>
            </a:pPr>
            <a:r>
              <a:rPr lang="en-US" altLang="en-US" dirty="0"/>
              <a:t>R - real stories</a:t>
            </a:r>
          </a:p>
          <a:p>
            <a:pPr>
              <a:spcBef>
                <a:spcPts val="0"/>
              </a:spcBef>
            </a:pPr>
            <a:r>
              <a:rPr lang="en-US" altLang="en-US" dirty="0"/>
              <a:t>I - individualize for interests</a:t>
            </a:r>
          </a:p>
          <a:p>
            <a:pPr>
              <a:spcBef>
                <a:spcPts val="0"/>
              </a:spcBef>
            </a:pPr>
            <a:r>
              <a:rPr lang="en-US" sz="1200" kern="1200" dirty="0">
                <a:solidFill>
                  <a:schemeClr val="tx1"/>
                </a:solidFill>
                <a:effectLst/>
                <a:latin typeface="Arial" pitchFamily="34" charset="0"/>
                <a:ea typeface="ＭＳ Ｐゴシック" pitchFamily="34" charset="-128"/>
                <a:cs typeface="Arial" pitchFamily="34" charset="0"/>
              </a:rPr>
              <a:t>V - variety of materials </a:t>
            </a:r>
          </a:p>
          <a:p>
            <a:pPr>
              <a:spcBef>
                <a:spcPts val="0"/>
              </a:spcBef>
            </a:pPr>
            <a:r>
              <a:rPr lang="en-US" sz="1200" kern="1200" dirty="0">
                <a:solidFill>
                  <a:schemeClr val="tx1"/>
                </a:solidFill>
                <a:effectLst/>
                <a:latin typeface="Arial" pitchFamily="34" charset="0"/>
                <a:ea typeface="ＭＳ Ｐゴシック" pitchFamily="34" charset="-128"/>
                <a:cs typeface="Arial" pitchFamily="34" charset="0"/>
              </a:rPr>
              <a:t>E - environment adjustments</a:t>
            </a:r>
            <a:endParaRPr lang="en-US" altLang="en-US" dirty="0"/>
          </a:p>
          <a:p>
            <a:pPr>
              <a:spcBef>
                <a:spcPts val="0"/>
              </a:spcBef>
            </a:pPr>
            <a:endParaRPr lang="en-US" altLang="en-US" dirty="0"/>
          </a:p>
          <a:p>
            <a:pPr>
              <a:spcBef>
                <a:spcPts val="0"/>
              </a:spcBef>
            </a:pPr>
            <a:r>
              <a:rPr lang="en-US" altLang="en-US" dirty="0"/>
              <a:t>Have participants share their stories with the table group. Each participant will then write one goal that they will implement next week. Each tablemate should sign the paper. </a:t>
            </a:r>
          </a:p>
          <a:p>
            <a:pPr>
              <a:spcBef>
                <a:spcPts val="0"/>
              </a:spcBef>
            </a:pPr>
            <a:endParaRPr lang="en-US" altLang="en-US" dirty="0"/>
          </a:p>
        </p:txBody>
      </p:sp>
      <p:sp>
        <p:nvSpPr>
          <p:cNvPr id="114691" name="Slide Number Placeholder 3"/>
          <p:cNvSpPr>
            <a:spLocks noGrp="1"/>
          </p:cNvSpPr>
          <p:nvPr>
            <p:ph type="sldNum" sz="quarter" idx="5"/>
          </p:nvPr>
        </p:nvSpPr>
        <p:spPr bwMode="auto">
          <a:noFill/>
          <a:ln>
            <a:miter lim="800000"/>
            <a:headEnd/>
            <a:tailEnd/>
          </a:ln>
        </p:spPr>
        <p:txBody>
          <a:bodyPr/>
          <a:lstStyle/>
          <a:p>
            <a:fld id="{144B98CF-BDE4-49D6-A547-9A5E4E9354D0}" type="slidenum">
              <a:rPr lang="en-US" altLang="en-US"/>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48</a:t>
            </a:fld>
            <a:endParaRPr lang="en-US"/>
          </a:p>
        </p:txBody>
      </p:sp>
    </p:spTree>
    <p:extLst>
      <p:ext uri="{BB962C8B-B14F-4D97-AF65-F5344CB8AC3E}">
        <p14:creationId xmlns:p14="http://schemas.microsoft.com/office/powerpoint/2010/main" val="144630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xfrm>
            <a:off x="685800" y="4326835"/>
            <a:ext cx="5486400" cy="4114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t>Activity 1: Guiding Principles Tell a Story  </a:t>
            </a:r>
            <a:endParaRPr lang="en-US" sz="1000" b="1" dirty="0"/>
          </a:p>
          <a:p>
            <a:pPr>
              <a:spcBef>
                <a:spcPts val="0"/>
              </a:spcBef>
            </a:pPr>
            <a:endParaRPr lang="en-US" altLang="en-US" b="1" dirty="0"/>
          </a:p>
          <a:p>
            <a:pPr>
              <a:spcBef>
                <a:spcPts val="0"/>
              </a:spcBef>
            </a:pPr>
            <a:r>
              <a:rPr lang="en-US" altLang="en-US" b="1" dirty="0"/>
              <a:t>Presenter Remarks:</a:t>
            </a:r>
            <a:endParaRPr lang="en-US" dirty="0"/>
          </a:p>
          <a:p>
            <a:pPr>
              <a:spcBef>
                <a:spcPts val="0"/>
              </a:spcBef>
            </a:pPr>
            <a:r>
              <a:rPr lang="en-US" dirty="0"/>
              <a:t>In this activity, we will become familiar with guiding principles in relation to the dramatic arts.</a:t>
            </a:r>
            <a:br>
              <a:rPr lang="en-US" dirty="0"/>
            </a:br>
            <a:endParaRPr lang="en-US" dirty="0"/>
          </a:p>
          <a:p>
            <a:pPr>
              <a:spcBef>
                <a:spcPts val="0"/>
              </a:spcBef>
            </a:pPr>
            <a:r>
              <a:rPr lang="en-US" b="1" cap="all" dirty="0"/>
              <a:t>intent: </a:t>
            </a:r>
            <a:endParaRPr lang="en-US" dirty="0"/>
          </a:p>
          <a:p>
            <a:pPr>
              <a:spcBef>
                <a:spcPts val="0"/>
              </a:spcBef>
            </a:pPr>
            <a:r>
              <a:rPr lang="en-US" dirty="0"/>
              <a:t>Participants become familiar with guiding principles while engaging in dramatic arts. </a:t>
            </a:r>
          </a:p>
          <a:p>
            <a:pPr>
              <a:spcBef>
                <a:spcPts val="0"/>
              </a:spcBef>
            </a:pPr>
            <a:r>
              <a:rPr lang="en-US" dirty="0"/>
              <a:t> </a:t>
            </a:r>
          </a:p>
          <a:p>
            <a:pPr>
              <a:spcBef>
                <a:spcPts val="0"/>
              </a:spcBef>
            </a:pPr>
            <a:r>
              <a:rPr lang="en-US" b="1" dirty="0"/>
              <a:t>OUTCOME: </a:t>
            </a:r>
            <a:endParaRPr lang="en-US" dirty="0"/>
          </a:p>
          <a:p>
            <a:pPr>
              <a:spcBef>
                <a:spcPts val="0"/>
              </a:spcBef>
            </a:pPr>
            <a:r>
              <a:rPr lang="en-US" dirty="0"/>
              <a:t>Participants learn guiding principles and participate in a community building activity. </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Preschool Curriculum Framework (PCF), Vol. 2, pp. 42-45</a:t>
            </a:r>
            <a:endParaRPr lang="en-US" sz="1600" dirty="0"/>
          </a:p>
          <a:p>
            <a:pPr marL="171450" lvl="0" indent="-171450">
              <a:spcBef>
                <a:spcPts val="0"/>
              </a:spcBef>
              <a:buFont typeface="Arial" panose="020B0604020202020204" pitchFamily="34" charset="0"/>
              <a:buChar char="•"/>
            </a:pPr>
            <a:r>
              <a:rPr lang="en-US" dirty="0"/>
              <a:t>Drama story sticks (guiding principles written on popsicle sticks) </a:t>
            </a:r>
            <a:endParaRPr lang="en-US" sz="1600" dirty="0"/>
          </a:p>
          <a:p>
            <a:pPr marL="171450" lvl="0" indent="-171450">
              <a:spcBef>
                <a:spcPts val="0"/>
              </a:spcBef>
              <a:buFont typeface="Arial" panose="020B0604020202020204" pitchFamily="34" charset="0"/>
              <a:buChar char="•"/>
            </a:pPr>
            <a:r>
              <a:rPr lang="en-US" dirty="0"/>
              <a:t>Handout 1: Guiding Principles </a:t>
            </a:r>
            <a:endParaRPr lang="en-US" sz="1600" dirty="0"/>
          </a:p>
          <a:p>
            <a:pPr>
              <a:spcBef>
                <a:spcPts val="0"/>
              </a:spcBef>
            </a:pPr>
            <a:r>
              <a:rPr lang="en-US" dirty="0"/>
              <a:t> </a:t>
            </a:r>
          </a:p>
          <a:p>
            <a:pPr>
              <a:spcBef>
                <a:spcPts val="0"/>
              </a:spcBef>
            </a:pPr>
            <a:r>
              <a:rPr lang="en-US" b="1" cap="all" dirty="0"/>
              <a:t>Time:</a:t>
            </a:r>
            <a:r>
              <a:rPr lang="en-US" dirty="0"/>
              <a:t> </a:t>
            </a:r>
          </a:p>
          <a:p>
            <a:pPr>
              <a:spcBef>
                <a:spcPts val="0"/>
              </a:spcBef>
            </a:pPr>
            <a:r>
              <a:rPr lang="en-US" dirty="0"/>
              <a:t>10 minutes</a:t>
            </a:r>
          </a:p>
          <a:p>
            <a:pPr>
              <a:spcBef>
                <a:spcPts val="0"/>
              </a:spcBef>
            </a:pPr>
            <a:endParaRPr lang="en-US" b="1" cap="all"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Invite participants to read through the </a:t>
            </a:r>
            <a:r>
              <a:rPr lang="en-US" dirty="0" err="1"/>
              <a:t>subitizing</a:t>
            </a:r>
            <a:r>
              <a:rPr lang="en-US" dirty="0"/>
              <a:t> game.</a:t>
            </a:r>
          </a:p>
          <a:p>
            <a:pPr marL="171450" lvl="0" indent="-171450">
              <a:spcBef>
                <a:spcPts val="0"/>
              </a:spcBef>
              <a:buFont typeface="Arial" panose="020B0604020202020204" pitchFamily="34" charset="0"/>
              <a:buChar char="•"/>
            </a:pPr>
            <a:r>
              <a:rPr lang="en-US" dirty="0"/>
              <a:t>Participants locate the drama story sticks (guiding principles written on popsicle sticks) </a:t>
            </a:r>
          </a:p>
          <a:p>
            <a:pPr marL="171450" lvl="0" indent="-171450">
              <a:spcBef>
                <a:spcPts val="0"/>
              </a:spcBef>
              <a:buFont typeface="Arial" panose="020B0604020202020204" pitchFamily="34" charset="0"/>
              <a:buChar char="•"/>
            </a:pPr>
            <a:r>
              <a:rPr lang="en-US" dirty="0"/>
              <a:t>Each tablemate then pulls a stick from the can. </a:t>
            </a:r>
          </a:p>
          <a:p>
            <a:pPr marL="171450" lvl="0" indent="-171450">
              <a:spcBef>
                <a:spcPts val="0"/>
              </a:spcBef>
              <a:buFont typeface="Arial" panose="020B0604020202020204" pitchFamily="34" charset="0"/>
              <a:buChar char="•"/>
            </a:pPr>
            <a:r>
              <a:rPr lang="en-US" dirty="0"/>
              <a:t>Trainer provides the following directions: </a:t>
            </a:r>
          </a:p>
          <a:p>
            <a:pPr marL="628650" lvl="1" indent="-171450">
              <a:spcBef>
                <a:spcPts val="0"/>
              </a:spcBef>
              <a:buFont typeface="Courier New" panose="02070309020205020404" pitchFamily="49" charset="0"/>
              <a:buChar char="o"/>
            </a:pPr>
            <a:r>
              <a:rPr lang="en-US" dirty="0"/>
              <a:t>You will have 30 seconds to silently use dramatization to tell the story of your chosen guiding principle. </a:t>
            </a:r>
          </a:p>
          <a:p>
            <a:pPr marL="628650" lvl="1" indent="-171450">
              <a:spcBef>
                <a:spcPts val="0"/>
              </a:spcBef>
              <a:buFont typeface="Courier New" panose="02070309020205020404" pitchFamily="49" charset="0"/>
              <a:buChar char="o"/>
            </a:pPr>
            <a:r>
              <a:rPr lang="en-US" dirty="0"/>
              <a:t>Your tablemates may use pages 42-45 of the PCF to help guess which guiding principle you are dramatizing. </a:t>
            </a:r>
          </a:p>
          <a:p>
            <a:pPr marL="628650" lvl="1" indent="-171450">
              <a:spcBef>
                <a:spcPts val="0"/>
              </a:spcBef>
              <a:buFont typeface="Courier New" panose="02070309020205020404" pitchFamily="49" charset="0"/>
              <a:buChar char="o"/>
            </a:pPr>
            <a:r>
              <a:rPr lang="en-US" dirty="0"/>
              <a:t>At the end of the 30 second timer, each of tablemates may make one guess.</a:t>
            </a:r>
          </a:p>
          <a:p>
            <a:pPr marL="171450" indent="-171450">
              <a:spcBef>
                <a:spcPts val="0"/>
              </a:spcBef>
              <a:buFont typeface="Arial" panose="020B0604020202020204" pitchFamily="34" charset="0"/>
              <a:buChar char="•"/>
            </a:pPr>
            <a:r>
              <a:rPr lang="en-US" dirty="0"/>
              <a:t>Optional - Tables keep score of the most correct guesses to win a prize.</a:t>
            </a:r>
          </a:p>
          <a:p>
            <a:pPr>
              <a:spcBef>
                <a:spcPts val="0"/>
              </a:spcBef>
            </a:pPr>
            <a:r>
              <a:rPr lang="en-US" dirty="0"/>
              <a:t> </a:t>
            </a:r>
          </a:p>
          <a:p>
            <a:pPr>
              <a:spcBef>
                <a:spcPts val="0"/>
              </a:spcBef>
            </a:pPr>
            <a:r>
              <a:rPr lang="en-US" b="1" dirty="0"/>
              <a:t>DEBRIEF:</a:t>
            </a:r>
            <a:endParaRPr lang="en-US" dirty="0"/>
          </a:p>
          <a:p>
            <a:pPr>
              <a:spcBef>
                <a:spcPts val="0"/>
              </a:spcBef>
            </a:pPr>
            <a:r>
              <a:rPr lang="en-US" dirty="0"/>
              <a:t>Each of the guiding principles addresses all of the arts </a:t>
            </a:r>
            <a:r>
              <a:rPr lang="en-US" dirty="0" err="1"/>
              <a:t>substrands</a:t>
            </a:r>
            <a:r>
              <a:rPr lang="en-US" dirty="0"/>
              <a:t> (Dance, Drama, Visual Art, and Music). As we go through the rest of the training, feel free to use this handout to take notes and relate information back to the guiding principles. </a:t>
            </a:r>
          </a:p>
          <a:p>
            <a:pPr>
              <a:spcBef>
                <a:spcPts val="0"/>
              </a:spcBef>
            </a:pPr>
            <a:r>
              <a:rPr lang="en-US" b="1" dirty="0"/>
              <a:t> </a:t>
            </a:r>
            <a:endParaRPr lang="en-US" dirty="0"/>
          </a:p>
          <a:p>
            <a:pPr>
              <a:spcBef>
                <a:spcPts val="0"/>
              </a:spcBef>
            </a:pPr>
            <a:r>
              <a:rPr 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r>
              <a:rPr lang="en-US" altLang="en-US" dirty="0"/>
              <a:t> </a:t>
            </a:r>
          </a:p>
          <a:p>
            <a:pPr>
              <a:spcBef>
                <a:spcPts val="0"/>
              </a:spcBef>
            </a:pPr>
            <a:endParaRPr lang="en-US" altLang="en-US" dirty="0"/>
          </a:p>
        </p:txBody>
      </p:sp>
      <p:sp>
        <p:nvSpPr>
          <p:cNvPr id="57347" name="Slide Number Placeholder 3"/>
          <p:cNvSpPr>
            <a:spLocks noGrp="1"/>
          </p:cNvSpPr>
          <p:nvPr>
            <p:ph type="sldNum" sz="quarter" idx="5"/>
          </p:nvPr>
        </p:nvSpPr>
        <p:spPr bwMode="auto">
          <a:noFill/>
          <a:ln>
            <a:miter lim="800000"/>
            <a:headEnd/>
            <a:tailEnd/>
          </a:ln>
        </p:spPr>
        <p:txBody>
          <a:bodyPr/>
          <a:lstStyle/>
          <a:p>
            <a:fld id="{ACC94CA0-B512-407E-94CE-1EF47A6FCAC8}" type="slidenum">
              <a:rPr lang="en-US"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138179"/>
            <a:ext cx="5486400" cy="4609649"/>
          </a:xfrm>
        </p:spPr>
        <p:txBody>
          <a:bodyP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Presenter Remarks: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ea typeface="ＭＳ Ｐゴシック" pitchFamily="34" charset="-128"/>
              </a:rPr>
              <a:t>The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Department of Education has developed many publications, resources, and supports that enable teachers to facilitate the most positive outcomes for students.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dirty="0">
              <a:ln>
                <a:noFill/>
              </a:ln>
              <a:solidFill>
                <a:srgbClr val="000000"/>
              </a:solidFill>
              <a:effectLst/>
              <a:uLnTx/>
              <a:uFillTx/>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Today our main focus will be on the Preschool Learning Foundations and the Preschool Curriculum Framework, Volume 2—Visual and Performing Arts domain.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700" b="0" i="0" u="none" strike="noStrike" kern="1200" cap="none" spc="0" normalizeH="0" baseline="0" noProof="0" dirty="0">
              <a:ln>
                <a:noFill/>
              </a:ln>
              <a:solidFill>
                <a:srgbClr val="000000"/>
              </a:solidFill>
              <a:effectLst/>
              <a:uLnTx/>
              <a:uFillTx/>
              <a:ea typeface="ＭＳ Ｐゴシック" pitchFamily="34" charset="-128"/>
            </a:endParaRPr>
          </a:p>
          <a:p>
            <a:pPr marL="0" marR="0" lvl="0" indent="0" algn="l" defTabSz="45561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There are additional key resources that support </a:t>
            </a:r>
            <a:r>
              <a:rPr lang="en-US" dirty="0">
                <a:effectLst/>
                <a:latin typeface="Arial" panose="020B0604020202020204" pitchFamily="34" charset="0"/>
                <a:ea typeface="Times New Roman" panose="02020603050405020304" pitchFamily="18" charset="0"/>
              </a:rPr>
              <a:t>dance development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in young children. We will also discuss alignment with CA standards and make connections to additional resources pictured in the graphic (name and hold up each resource): </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prstClr val="black"/>
                </a:solidFill>
                <a:effectLst/>
                <a:uLnTx/>
                <a:uFillTx/>
                <a:ea typeface="ＭＳ Ｐゴシック" pitchFamily="34" charset="-128"/>
              </a:rPr>
              <a:t>The Alignment of the California Preschool Learning Foundations with Key Early Education Resources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(Alignment Document)</a:t>
            </a:r>
            <a:endParaRPr kumimoji="0" lang="en-US" altLang="en-US" b="0" i="1" u="none" strike="noStrike" kern="1200" cap="none" spc="0" normalizeH="0" baseline="0" noProof="0" dirty="0">
              <a:ln>
                <a:noFill/>
              </a:ln>
              <a:solidFill>
                <a:prstClr val="black"/>
              </a:solidFill>
              <a:effectLst/>
              <a:uLnTx/>
              <a:uFillTx/>
              <a:ea typeface="ＭＳ Ｐゴシック" pitchFamily="34" charset="-128"/>
            </a:endParaRP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Common Core State Standards (CA CCSS)</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b="0" i="1" kern="1200" dirty="0"/>
              <a:t>Visual and Performing Arts </a:t>
            </a:r>
            <a:r>
              <a:rPr lang="en-US" i="1" kern="1200" baseline="0" dirty="0">
                <a:solidFill>
                  <a:schemeClr val="tx1"/>
                </a:solidFill>
                <a:latin typeface="Arial" pitchFamily="34" charset="0"/>
                <a:ea typeface="ＭＳ Ｐゴシック" pitchFamily="34" charset="-128"/>
                <a:cs typeface="Arial" pitchFamily="34" charset="0"/>
              </a:rPr>
              <a:t>Content Standards for California Public Schools, Kindergarten Through Grade Twelve </a:t>
            </a:r>
            <a:r>
              <a:rPr lang="en-US" altLang="en-US" b="0" i="1" dirty="0">
                <a:solidFill>
                  <a:srgbClr val="000000"/>
                </a:solidFill>
              </a:rPr>
              <a:t>(CA VPA Standards)</a:t>
            </a:r>
            <a:endParaRPr lang="en-US" dirty="0"/>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Preschool English Learners: Principles and Practices to Promote Language, Literacy, and Learning—A Resource Guide (Second Edition) </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(PEL Resource Guide)</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Visual and Performing Arts Framework for California Public Schools, Kindergarten Through Grade Twelve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(VPA Framework)</a:t>
            </a:r>
            <a:endParaRPr kumimoji="0" lang="en-US" altLang="en-US" b="0" i="1" u="none" strike="noStrike" kern="1200" cap="none" spc="0" normalizeH="0" baseline="0" noProof="0" dirty="0">
              <a:ln>
                <a:noFill/>
              </a:ln>
              <a:solidFill>
                <a:srgbClr val="000000"/>
              </a:solidFill>
              <a:effectLst/>
              <a:uLnTx/>
              <a:uFillTx/>
              <a:ea typeface="ＭＳ Ｐゴシック" pitchFamily="34" charset="-128"/>
            </a:endParaRP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Desired Results Developmental Profile—Kindergarten (2015): A Developmental Continuum for Kindergarten (DRDP-K [2015])</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Transitional Kindergarten Implementation Guide – A Resource for Public School District Administrators and Teachers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(TK Implementation Guide)</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charset="0"/>
              <a:ea typeface="MS PGothic" charset="0"/>
            </a:endParaRP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6</a:t>
            </a:fld>
            <a:endParaRPr lang="en-US" altLang="en-US" sz="1200">
              <a:cs typeface="Arial" panose="020B0604020202020204" pitchFamily="34" charset="0"/>
            </a:endParaRPr>
          </a:p>
        </p:txBody>
      </p:sp>
    </p:spTree>
    <p:extLst>
      <p:ext uri="{BB962C8B-B14F-4D97-AF65-F5344CB8AC3E}">
        <p14:creationId xmlns:p14="http://schemas.microsoft.com/office/powerpoint/2010/main" val="336375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pPr/>
              <a:t>7</a:t>
            </a:fld>
            <a:endParaRPr lang="en-US"/>
          </a:p>
        </p:txBody>
      </p:sp>
    </p:spTree>
    <p:extLst>
      <p:ext uri="{BB962C8B-B14F-4D97-AF65-F5344CB8AC3E}">
        <p14:creationId xmlns:p14="http://schemas.microsoft.com/office/powerpoint/2010/main" val="66245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343399"/>
            <a:ext cx="5553075" cy="4267201"/>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a:t>
            </a:r>
            <a:r>
              <a:rPr lang="en-US" baseline="0" dirty="0">
                <a:latin typeface="Arial" charset="0"/>
                <a:ea typeface="Arial" charset="0"/>
                <a:cs typeface="Arial" charset="0"/>
              </a:rPr>
              <a:t> </a:t>
            </a:r>
            <a:r>
              <a:rPr lang="en-US" dirty="0">
                <a:latin typeface="Arial" charset="0"/>
                <a:ea typeface="Arial" charset="0"/>
                <a:cs typeface="Arial" charset="0"/>
              </a:rPr>
              <a:t>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https://</a:t>
            </a:r>
            <a:r>
              <a:rPr lang="en-US" dirty="0" err="1">
                <a:latin typeface="Arial" charset="0"/>
                <a:ea typeface="Arial" charset="0"/>
                <a:cs typeface="Arial" charset="0"/>
              </a:rPr>
              <a:t>www.youtube.com</a:t>
            </a:r>
            <a:r>
              <a:rPr lang="en-US" dirty="0">
                <a:latin typeface="Arial" charset="0"/>
                <a:ea typeface="Arial" charset="0"/>
                <a:cs typeface="Arial" charset="0"/>
              </a:rPr>
              <a:t>/user/</a:t>
            </a:r>
            <a:r>
              <a:rPr lang="en-US" dirty="0" err="1">
                <a:latin typeface="Arial" charset="0"/>
                <a:ea typeface="Arial" charset="0"/>
                <a:cs typeface="Arial" charset="0"/>
              </a:rPr>
              <a:t>caeducation</a:t>
            </a:r>
            <a:r>
              <a:rPr lang="en-US" dirty="0">
                <a:latin typeface="Arial" charset="0"/>
                <a:ea typeface="Arial" charset="0"/>
                <a:cs typeface="Arial" charset="0"/>
              </a:rPr>
              <a:t/>
            </a:r>
            <a:br>
              <a:rPr lang="en-US" dirty="0">
                <a:latin typeface="Arial" charset="0"/>
                <a:ea typeface="Arial" charset="0"/>
                <a:cs typeface="Arial" charset="0"/>
              </a:rPr>
            </a:br>
            <a:r>
              <a:rPr lang="en-US" dirty="0">
                <a:latin typeface="Arial" charset="0"/>
                <a:ea typeface="Arial" charset="0"/>
                <a:cs typeface="Arial" charset="0"/>
              </a:rPr>
              <a:t>https://</a:t>
            </a:r>
            <a:r>
              <a:rPr lang="en-US" dirty="0" err="1">
                <a:latin typeface="Arial" charset="0"/>
                <a:ea typeface="Arial" charset="0"/>
                <a:cs typeface="Arial" charset="0"/>
              </a:rPr>
              <a:t>www.youtube.com</a:t>
            </a:r>
            <a:r>
              <a:rPr lang="en-US" dirty="0">
                <a:latin typeface="Arial" charset="0"/>
                <a:ea typeface="Arial" charset="0"/>
                <a:cs typeface="Arial" charset="0"/>
              </a:rPr>
              <a:t>/</a:t>
            </a:r>
            <a:r>
              <a:rPr lang="en-US" dirty="0" err="1">
                <a:latin typeface="Arial" charset="0"/>
                <a:ea typeface="Arial" charset="0"/>
                <a:cs typeface="Arial" charset="0"/>
              </a:rPr>
              <a:t>results?search_query</a:t>
            </a:r>
            <a:r>
              <a:rPr lang="en-US" dirty="0">
                <a:latin typeface="Arial" charset="0"/>
                <a:ea typeface="Arial" charset="0"/>
                <a:cs typeface="Arial" charset="0"/>
              </a:rPr>
              <a:t>=</a:t>
            </a:r>
            <a:r>
              <a:rPr lang="en-US" dirty="0" err="1">
                <a:latin typeface="Arial" charset="0"/>
                <a:ea typeface="Arial" charset="0"/>
                <a:cs typeface="Arial" charset="0"/>
              </a:rPr>
              <a:t>tk+implmentation+guide</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pPr/>
              <a:t>8</a:t>
            </a:fld>
            <a:endParaRPr lang="en-US"/>
          </a:p>
        </p:txBody>
      </p:sp>
    </p:spTree>
    <p:extLst>
      <p:ext uri="{BB962C8B-B14F-4D97-AF65-F5344CB8AC3E}">
        <p14:creationId xmlns:p14="http://schemas.microsoft.com/office/powerpoint/2010/main" val="169042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xfrm>
            <a:off x="685800" y="4362451"/>
            <a:ext cx="5486400" cy="40465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latin typeface="Arial" charset="0"/>
                <a:ea typeface="MS PGothic" charset="0"/>
                <a:cs typeface="Arial" charset="0"/>
              </a:rPr>
              <a:t>Background Information: </a:t>
            </a:r>
          </a:p>
          <a:p>
            <a:pPr>
              <a:spcBef>
                <a:spcPts val="0"/>
              </a:spcBef>
              <a:defRPr/>
            </a:pPr>
            <a:r>
              <a:rPr lang="en-US" dirty="0" err="1">
                <a:latin typeface="Arial" charset="0"/>
                <a:ea typeface="MS PGothic" charset="0"/>
                <a:cs typeface="Arial" charset="0"/>
              </a:rPr>
              <a:t>CDE.CA.gov</a:t>
            </a:r>
            <a:r>
              <a:rPr lang="en-US" dirty="0">
                <a:latin typeface="Arial" charset="0"/>
                <a:ea typeface="MS PGothic" charset="0"/>
                <a:cs typeface="Arial" charset="0"/>
              </a:rPr>
              <a:t>/ci/</a:t>
            </a:r>
            <a:r>
              <a:rPr lang="en-US" dirty="0" err="1">
                <a:latin typeface="Arial" charset="0"/>
                <a:ea typeface="MS PGothic" charset="0"/>
                <a:cs typeface="Arial" charset="0"/>
              </a:rPr>
              <a:t>gs</a:t>
            </a:r>
            <a:r>
              <a:rPr lang="en-US" dirty="0">
                <a:latin typeface="Arial" charset="0"/>
                <a:ea typeface="MS PGothic" charset="0"/>
                <a:cs typeface="Arial" charset="0"/>
              </a:rPr>
              <a:t>/</a:t>
            </a:r>
            <a:r>
              <a:rPr lang="en-US" dirty="0" err="1">
                <a:latin typeface="Arial" charset="0"/>
                <a:ea typeface="MS PGothic" charset="0"/>
                <a:cs typeface="Arial" charset="0"/>
              </a:rPr>
              <a:t>em</a:t>
            </a:r>
            <a:r>
              <a:rPr lang="en-US" dirty="0">
                <a:latin typeface="Arial" charset="0"/>
                <a:ea typeface="MS PGothic" charset="0"/>
                <a:cs typeface="Arial" charset="0"/>
              </a:rPr>
              <a:t>/</a:t>
            </a:r>
            <a:r>
              <a:rPr lang="en-US" dirty="0" err="1">
                <a:latin typeface="Arial" charset="0"/>
                <a:ea typeface="MS PGothic" charset="0"/>
                <a:cs typeface="Arial" charset="0"/>
              </a:rPr>
              <a:t>kinderfaq.asp#program</a:t>
            </a:r>
            <a:r>
              <a:rPr lang="en-US" dirty="0">
                <a:latin typeface="Arial" charset="0"/>
                <a:ea typeface="MS PGothic" charset="0"/>
                <a:cs typeface="Arial" charset="0"/>
              </a:rPr>
              <a:t> </a:t>
            </a:r>
          </a:p>
          <a:p>
            <a:pPr>
              <a:spcBef>
                <a:spcPts val="0"/>
              </a:spcBef>
              <a:defRPr/>
            </a:pPr>
            <a:endParaRPr lang="en-US" dirty="0">
              <a:latin typeface="Arial" charset="0"/>
              <a:ea typeface="MS PGothic" charset="0"/>
              <a:cs typeface="Arial" charset="0"/>
            </a:endParaRPr>
          </a:p>
          <a:p>
            <a:pPr>
              <a:spcBef>
                <a:spcPts val="0"/>
              </a:spcBef>
              <a:defRPr/>
            </a:pPr>
            <a:r>
              <a:rPr lang="en-US" b="1" dirty="0">
                <a:latin typeface="Arial" charset="0"/>
                <a:ea typeface="MS PGothic" charset="0"/>
                <a:cs typeface="Arial" charset="0"/>
              </a:rPr>
              <a:t>Presenter Remarks:</a:t>
            </a:r>
          </a:p>
          <a:p>
            <a:pPr>
              <a:spcBef>
                <a:spcPts val="0"/>
              </a:spcBef>
              <a:buFont typeface="Arial"/>
              <a:buNone/>
              <a:defRPr/>
            </a:pPr>
            <a:r>
              <a:rPr lang="en-US" dirty="0"/>
              <a:t>The state of California provides guidance on utilizing the Preschool Learning Foundations and the Preschool Curriculum</a:t>
            </a:r>
            <a:r>
              <a:rPr lang="en-US" baseline="0" dirty="0"/>
              <a:t> </a:t>
            </a:r>
            <a:r>
              <a:rPr lang="en-US" dirty="0"/>
              <a:t>Framework as planning and curriculum resources in the TK classroom.</a:t>
            </a:r>
          </a:p>
          <a:p>
            <a:pPr>
              <a:spcBef>
                <a:spcPts val="0"/>
              </a:spcBef>
              <a:defRPr/>
            </a:pPr>
            <a:endParaRPr lang="en-US" dirty="0">
              <a:ea typeface="MS PGothic" pitchFamily="34" charset="-128"/>
            </a:endParaRPr>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81240" indent="-181240">
              <a:spcBef>
                <a:spcPts val="0"/>
              </a:spcBef>
              <a:buFont typeface="Arial"/>
              <a:buChar char="•"/>
              <a:defRPr/>
            </a:pPr>
            <a:r>
              <a:rPr lang="en-US" altLang="en-US" dirty="0">
                <a:solidFill>
                  <a:srgbClr val="000000"/>
                </a:solidFill>
              </a:rPr>
              <a:t>Alignment</a:t>
            </a:r>
            <a:r>
              <a:rPr lang="en-US" altLang="en-US" baseline="0" dirty="0">
                <a:solidFill>
                  <a:srgbClr val="000000"/>
                </a:solidFill>
              </a:rPr>
              <a:t> Document</a:t>
            </a:r>
          </a:p>
          <a:p>
            <a:pPr marL="181240" indent="-181240">
              <a:spcBef>
                <a:spcPts val="0"/>
              </a:spcBef>
              <a:buFont typeface="Arial"/>
              <a:buChar char="•"/>
              <a:defRPr/>
            </a:pPr>
            <a:r>
              <a:rPr lang="en-US" altLang="en-US" dirty="0">
                <a:solidFill>
                  <a:srgbClr val="000000"/>
                </a:solidFill>
              </a:rPr>
              <a:t>TK Implementation Guide</a:t>
            </a:r>
          </a:p>
          <a:p>
            <a:pPr marL="181240" indent="-181240">
              <a:spcBef>
                <a:spcPts val="0"/>
              </a:spcBef>
              <a:buFont typeface="Arial"/>
              <a:buChar char="•"/>
              <a:defRPr/>
            </a:pPr>
            <a:r>
              <a:rPr lang="en-US" dirty="0">
                <a:solidFill>
                  <a:prstClr val="black"/>
                </a:solidFill>
                <a:ea typeface="MS PGothic" panose="020B0600070205080204" pitchFamily="34" charset="-128"/>
              </a:rPr>
              <a:t>DRDP-K (2015)</a:t>
            </a:r>
          </a:p>
          <a:p>
            <a:pPr marL="181240" indent="-181240">
              <a:spcBef>
                <a:spcPts val="0"/>
              </a:spcBef>
              <a:buFont typeface="Arial"/>
              <a:buChar char="•"/>
              <a:defRPr/>
            </a:pPr>
            <a:r>
              <a:rPr lang="en-US" b="0" i="0" baseline="0" dirty="0">
                <a:solidFill>
                  <a:prstClr val="black"/>
                </a:solidFill>
                <a:ea typeface="MS PGothic" panose="020B0600070205080204" pitchFamily="34" charset="-128"/>
              </a:rPr>
              <a:t>VPA Framework</a:t>
            </a:r>
          </a:p>
          <a:p>
            <a:pPr marL="181240" indent="-181240">
              <a:spcBef>
                <a:spcPts val="0"/>
              </a:spcBef>
              <a:buFont typeface="Arial"/>
              <a:buChar char="•"/>
              <a:defRPr/>
            </a:pPr>
            <a:r>
              <a:rPr lang="en-US" altLang="en-US" b="0" i="0" dirty="0">
                <a:solidFill>
                  <a:srgbClr val="000000"/>
                </a:solidFill>
              </a:rPr>
              <a:t>CA</a:t>
            </a:r>
            <a:r>
              <a:rPr lang="en-US" altLang="en-US" b="0" i="1" dirty="0">
                <a:solidFill>
                  <a:srgbClr val="000000"/>
                </a:solidFill>
              </a:rPr>
              <a:t> </a:t>
            </a:r>
            <a:r>
              <a:rPr lang="en-US" altLang="en-US" b="0" i="0" dirty="0">
                <a:solidFill>
                  <a:srgbClr val="000000"/>
                </a:solidFill>
              </a:rPr>
              <a:t>VPA Standards</a:t>
            </a:r>
            <a:endParaRPr lang="en-US" b="0" i="0" baseline="0" dirty="0">
              <a:solidFill>
                <a:prstClr val="black"/>
              </a:solidFill>
              <a:ea typeface="MS PGothic" panose="020B0600070205080204" pitchFamily="34" charset="-128"/>
            </a:endParaRPr>
          </a:p>
          <a:p>
            <a:pPr marL="181240" indent="-181240">
              <a:spcBef>
                <a:spcPts val="0"/>
              </a:spcBef>
              <a:buFont typeface="Arial"/>
              <a:buChar char="•"/>
              <a:defRPr/>
            </a:pPr>
            <a:r>
              <a:rPr lang="en-US" altLang="en-US" dirty="0">
                <a:solidFill>
                  <a:srgbClr val="000000"/>
                </a:solidFill>
              </a:rPr>
              <a:t>CA CCSS</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9</a:t>
            </a:fld>
            <a:endParaRPr lang="en-US" altLang="en-US" sz="1200"/>
          </a:p>
        </p:txBody>
      </p:sp>
    </p:spTree>
    <p:extLst>
      <p:ext uri="{BB962C8B-B14F-4D97-AF65-F5344CB8AC3E}">
        <p14:creationId xmlns:p14="http://schemas.microsoft.com/office/powerpoint/2010/main" val="326677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FEF804C7-91EF-4A13-853B-A0D7C076EE85}" type="slidenum">
              <a:rPr lang="en-US" altLang="en-US" smtClean="0"/>
              <a:pPr/>
              <a:t>‹#›</a:t>
            </a:fld>
            <a:endParaRPr lang="en-US" altLang="en-US"/>
          </a:p>
        </p:txBody>
      </p:sp>
    </p:spTree>
    <p:extLst>
      <p:ext uri="{BB962C8B-B14F-4D97-AF65-F5344CB8AC3E}">
        <p14:creationId xmlns:p14="http://schemas.microsoft.com/office/powerpoint/2010/main" val="4244208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9411C34-27C6-465F-BE1D-161B32EFC103}" type="slidenum">
              <a:rPr lang="en-US" altLang="en-US" smtClean="0"/>
              <a:pPr/>
              <a:t>‹#›</a:t>
            </a:fld>
            <a:endParaRPr lang="en-US" altLang="en-US"/>
          </a:p>
        </p:txBody>
      </p:sp>
    </p:spTree>
    <p:extLst>
      <p:ext uri="{BB962C8B-B14F-4D97-AF65-F5344CB8AC3E}">
        <p14:creationId xmlns:p14="http://schemas.microsoft.com/office/powerpoint/2010/main" val="6722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A90402B-5078-4CE9-A864-443B458FEC3D}" type="slidenum">
              <a:rPr lang="en-US" altLang="en-US" smtClean="0"/>
              <a:pPr/>
              <a:t>‹#›</a:t>
            </a:fld>
            <a:endParaRPr lang="en-US" altLang="en-US"/>
          </a:p>
        </p:txBody>
      </p:sp>
    </p:spTree>
    <p:extLst>
      <p:ext uri="{BB962C8B-B14F-4D97-AF65-F5344CB8AC3E}">
        <p14:creationId xmlns:p14="http://schemas.microsoft.com/office/powerpoint/2010/main" val="1749908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2741238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3237110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ED0E7F5C-50C5-48AB-BD90-37A63540FAA2}" type="slidenum">
              <a:rPr lang="en-US" altLang="en-US"/>
              <a:pPr/>
              <a:t>‹#›</a:t>
            </a:fld>
            <a:endParaRPr lang="en-US" altLang="en-US"/>
          </a:p>
        </p:txBody>
      </p:sp>
    </p:spTree>
    <p:extLst>
      <p:ext uri="{BB962C8B-B14F-4D97-AF65-F5344CB8AC3E}">
        <p14:creationId xmlns:p14="http://schemas.microsoft.com/office/powerpoint/2010/main" val="217139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94E3918-0C58-4BC1-A1C2-4C804A6662F9}" type="slidenum">
              <a:rPr lang="en-US" altLang="en-US"/>
              <a:pPr/>
              <a:t>‹#›</a:t>
            </a:fld>
            <a:endParaRPr lang="en-US" altLang="en-US"/>
          </a:p>
        </p:txBody>
      </p:sp>
    </p:spTree>
    <p:extLst>
      <p:ext uri="{BB962C8B-B14F-4D97-AF65-F5344CB8AC3E}">
        <p14:creationId xmlns:p14="http://schemas.microsoft.com/office/powerpoint/2010/main" val="1364724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B6D7C7A5-D3C0-4437-9029-B9338502B159}" type="slidenum">
              <a:rPr lang="en-US" altLang="en-US"/>
              <a:pPr/>
              <a:t>‹#›</a:t>
            </a:fld>
            <a:endParaRPr lang="en-US" altLang="en-US"/>
          </a:p>
        </p:txBody>
      </p:sp>
    </p:spTree>
    <p:extLst>
      <p:ext uri="{BB962C8B-B14F-4D97-AF65-F5344CB8AC3E}">
        <p14:creationId xmlns:p14="http://schemas.microsoft.com/office/powerpoint/2010/main" val="332604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1EEF7C2-6334-4E7A-B967-5F31FD9C23C6}" type="slidenum">
              <a:rPr lang="en-US" altLang="en-US"/>
              <a:pPr/>
              <a:t>‹#›</a:t>
            </a:fld>
            <a:endParaRPr lang="en-US" altLang="en-US"/>
          </a:p>
        </p:txBody>
      </p:sp>
    </p:spTree>
    <p:extLst>
      <p:ext uri="{BB962C8B-B14F-4D97-AF65-F5344CB8AC3E}">
        <p14:creationId xmlns:p14="http://schemas.microsoft.com/office/powerpoint/2010/main" val="4239908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FEAA68F5-73B9-48FE-95FB-B19BB1BE5E8F}" type="slidenum">
              <a:rPr lang="en-US" altLang="en-US"/>
              <a:pPr/>
              <a:t>‹#›</a:t>
            </a:fld>
            <a:endParaRPr lang="en-US" altLang="en-US"/>
          </a:p>
        </p:txBody>
      </p:sp>
    </p:spTree>
    <p:extLst>
      <p:ext uri="{BB962C8B-B14F-4D97-AF65-F5344CB8AC3E}">
        <p14:creationId xmlns:p14="http://schemas.microsoft.com/office/powerpoint/2010/main" val="1064767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D6CCE7D2-43B9-41BA-BF80-4F75C74B10FB}" type="slidenum">
              <a:rPr lang="en-US" altLang="en-US"/>
              <a:pPr/>
              <a:t>‹#›</a:t>
            </a:fld>
            <a:endParaRPr lang="en-US" altLang="en-US"/>
          </a:p>
        </p:txBody>
      </p:sp>
    </p:spTree>
    <p:extLst>
      <p:ext uri="{BB962C8B-B14F-4D97-AF65-F5344CB8AC3E}">
        <p14:creationId xmlns:p14="http://schemas.microsoft.com/office/powerpoint/2010/main" val="40709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F2D3180A-B418-4D78-9645-E0C90C802F25}" type="slidenum">
              <a:rPr lang="en-US" altLang="en-US" smtClean="0"/>
              <a:pPr/>
              <a:t>‹#›</a:t>
            </a:fld>
            <a:endParaRPr lang="en-US" altLang="en-US"/>
          </a:p>
        </p:txBody>
      </p:sp>
    </p:spTree>
    <p:extLst>
      <p:ext uri="{BB962C8B-B14F-4D97-AF65-F5344CB8AC3E}">
        <p14:creationId xmlns:p14="http://schemas.microsoft.com/office/powerpoint/2010/main" val="1267012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6855A53-724D-4C18-A99B-900FC3412C72}" type="slidenum">
              <a:rPr lang="en-US" altLang="en-US"/>
              <a:pPr/>
              <a:t>‹#›</a:t>
            </a:fld>
            <a:endParaRPr lang="en-US" altLang="en-US"/>
          </a:p>
        </p:txBody>
      </p:sp>
    </p:spTree>
    <p:extLst>
      <p:ext uri="{BB962C8B-B14F-4D97-AF65-F5344CB8AC3E}">
        <p14:creationId xmlns:p14="http://schemas.microsoft.com/office/powerpoint/2010/main" val="1520101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2D3E623D-8797-4944-8FDD-B94CAE4A5CB6}" type="slidenum">
              <a:rPr lang="en-US" altLang="en-US"/>
              <a:pPr/>
              <a:t>‹#›</a:t>
            </a:fld>
            <a:endParaRPr lang="en-US" altLang="en-US"/>
          </a:p>
        </p:txBody>
      </p:sp>
    </p:spTree>
    <p:extLst>
      <p:ext uri="{BB962C8B-B14F-4D97-AF65-F5344CB8AC3E}">
        <p14:creationId xmlns:p14="http://schemas.microsoft.com/office/powerpoint/2010/main" val="4090504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D17650BB-1C89-46FA-900F-6C9E307835F8}" type="slidenum">
              <a:rPr lang="en-US" altLang="en-US"/>
              <a:pPr/>
              <a:t>‹#›</a:t>
            </a:fld>
            <a:endParaRPr lang="en-US" altLang="en-US"/>
          </a:p>
        </p:txBody>
      </p:sp>
    </p:spTree>
    <p:extLst>
      <p:ext uri="{BB962C8B-B14F-4D97-AF65-F5344CB8AC3E}">
        <p14:creationId xmlns:p14="http://schemas.microsoft.com/office/powerpoint/2010/main" val="37440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D369E1C-8686-4F42-B98D-FC8297E87B57}" type="slidenum">
              <a:rPr lang="en-US" altLang="en-US"/>
              <a:pPr/>
              <a:t>‹#›</a:t>
            </a:fld>
            <a:endParaRPr lang="en-US" altLang="en-US"/>
          </a:p>
        </p:txBody>
      </p:sp>
    </p:spTree>
    <p:extLst>
      <p:ext uri="{BB962C8B-B14F-4D97-AF65-F5344CB8AC3E}">
        <p14:creationId xmlns:p14="http://schemas.microsoft.com/office/powerpoint/2010/main" val="1928089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348905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4169672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DEE39765-9165-4EDE-B73B-1203A30619C1}" type="slidenum">
              <a:rPr lang="en-US" altLang="en-US"/>
              <a:pPr/>
              <a:t>‹#›</a:t>
            </a:fld>
            <a:endParaRPr lang="en-US" altLang="en-US"/>
          </a:p>
        </p:txBody>
      </p:sp>
    </p:spTree>
    <p:extLst>
      <p:ext uri="{BB962C8B-B14F-4D97-AF65-F5344CB8AC3E}">
        <p14:creationId xmlns:p14="http://schemas.microsoft.com/office/powerpoint/2010/main" val="4125809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44049BAC-A97C-413E-94E5-BB7DA9E08D6F}" type="slidenum">
              <a:rPr lang="en-US" altLang="en-US"/>
              <a:pPr/>
              <a:t>‹#›</a:t>
            </a:fld>
            <a:endParaRPr lang="en-US" altLang="en-US"/>
          </a:p>
        </p:txBody>
      </p:sp>
    </p:spTree>
    <p:extLst>
      <p:ext uri="{BB962C8B-B14F-4D97-AF65-F5344CB8AC3E}">
        <p14:creationId xmlns:p14="http://schemas.microsoft.com/office/powerpoint/2010/main" val="51750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19DDB359-8346-4EEA-9551-5EEF62681280}" type="slidenum">
              <a:rPr lang="en-US" altLang="en-US"/>
              <a:pPr/>
              <a:t>‹#›</a:t>
            </a:fld>
            <a:endParaRPr lang="en-US" altLang="en-US"/>
          </a:p>
        </p:txBody>
      </p:sp>
    </p:spTree>
    <p:extLst>
      <p:ext uri="{BB962C8B-B14F-4D97-AF65-F5344CB8AC3E}">
        <p14:creationId xmlns:p14="http://schemas.microsoft.com/office/powerpoint/2010/main" val="1714266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D68ED27-BCB1-4427-9B44-D0C0782744CC}" type="slidenum">
              <a:rPr lang="en-US" altLang="en-US"/>
              <a:pPr/>
              <a:t>‹#›</a:t>
            </a:fld>
            <a:endParaRPr lang="en-US" altLang="en-US"/>
          </a:p>
        </p:txBody>
      </p:sp>
    </p:spTree>
    <p:extLst>
      <p:ext uri="{BB962C8B-B14F-4D97-AF65-F5344CB8AC3E}">
        <p14:creationId xmlns:p14="http://schemas.microsoft.com/office/powerpoint/2010/main" val="304591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1C2B7091-F76B-4AFE-90AF-211DF15E68B8}" type="slidenum">
              <a:rPr lang="en-US" altLang="en-US" smtClean="0"/>
              <a:pPr/>
              <a:t>‹#›</a:t>
            </a:fld>
            <a:endParaRPr lang="en-US" altLang="en-US"/>
          </a:p>
        </p:txBody>
      </p:sp>
    </p:spTree>
    <p:extLst>
      <p:ext uri="{BB962C8B-B14F-4D97-AF65-F5344CB8AC3E}">
        <p14:creationId xmlns:p14="http://schemas.microsoft.com/office/powerpoint/2010/main" val="2264515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82BFA3BC-1043-465B-89AE-15F261BCC681}" type="slidenum">
              <a:rPr lang="en-US" altLang="en-US"/>
              <a:pPr/>
              <a:t>‹#›</a:t>
            </a:fld>
            <a:endParaRPr lang="en-US" altLang="en-US"/>
          </a:p>
        </p:txBody>
      </p:sp>
    </p:spTree>
    <p:extLst>
      <p:ext uri="{BB962C8B-B14F-4D97-AF65-F5344CB8AC3E}">
        <p14:creationId xmlns:p14="http://schemas.microsoft.com/office/powerpoint/2010/main" val="3647136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B0DD9E21-3102-48F6-9F88-AE3C7F2A225E}" type="slidenum">
              <a:rPr lang="en-US" altLang="en-US"/>
              <a:pPr/>
              <a:t>‹#›</a:t>
            </a:fld>
            <a:endParaRPr lang="en-US" altLang="en-US"/>
          </a:p>
        </p:txBody>
      </p:sp>
    </p:spTree>
    <p:extLst>
      <p:ext uri="{BB962C8B-B14F-4D97-AF65-F5344CB8AC3E}">
        <p14:creationId xmlns:p14="http://schemas.microsoft.com/office/powerpoint/2010/main" val="692616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DBC61EC6-EC67-4023-B842-EA68D71D7925}" type="slidenum">
              <a:rPr lang="en-US" altLang="en-US"/>
              <a:pPr/>
              <a:t>‹#›</a:t>
            </a:fld>
            <a:endParaRPr lang="en-US" altLang="en-US"/>
          </a:p>
        </p:txBody>
      </p:sp>
    </p:spTree>
    <p:extLst>
      <p:ext uri="{BB962C8B-B14F-4D97-AF65-F5344CB8AC3E}">
        <p14:creationId xmlns:p14="http://schemas.microsoft.com/office/powerpoint/2010/main" val="3119052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520CC484-39B2-49B8-A41C-632EBA76B393}" type="slidenum">
              <a:rPr lang="en-US" altLang="en-US"/>
              <a:pPr/>
              <a:t>‹#›</a:t>
            </a:fld>
            <a:endParaRPr lang="en-US" altLang="en-US"/>
          </a:p>
        </p:txBody>
      </p:sp>
    </p:spTree>
    <p:extLst>
      <p:ext uri="{BB962C8B-B14F-4D97-AF65-F5344CB8AC3E}">
        <p14:creationId xmlns:p14="http://schemas.microsoft.com/office/powerpoint/2010/main" val="146491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86B89ABC-E229-4FAA-9996-C42633A4BA8D}" type="slidenum">
              <a:rPr lang="en-US" altLang="en-US"/>
              <a:pPr/>
              <a:t>‹#›</a:t>
            </a:fld>
            <a:endParaRPr lang="en-US" altLang="en-US"/>
          </a:p>
        </p:txBody>
      </p:sp>
    </p:spTree>
    <p:extLst>
      <p:ext uri="{BB962C8B-B14F-4D97-AF65-F5344CB8AC3E}">
        <p14:creationId xmlns:p14="http://schemas.microsoft.com/office/powerpoint/2010/main" val="3043738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163C8B2-4CFD-46BE-90DC-EC92AAA94DE0}" type="slidenum">
              <a:rPr lang="en-US" altLang="en-US"/>
              <a:pPr/>
              <a:t>‹#›</a:t>
            </a:fld>
            <a:endParaRPr lang="en-US" altLang="en-US"/>
          </a:p>
        </p:txBody>
      </p:sp>
    </p:spTree>
    <p:extLst>
      <p:ext uri="{BB962C8B-B14F-4D97-AF65-F5344CB8AC3E}">
        <p14:creationId xmlns:p14="http://schemas.microsoft.com/office/powerpoint/2010/main" val="481473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1265AE9D-C1E6-4ABD-8E61-EA12B69BFE85}" type="slidenum">
              <a:rPr lang="en-US" altLang="en-US"/>
              <a:pPr/>
              <a:t>‹#›</a:t>
            </a:fld>
            <a:endParaRPr lang="en-US" altLang="en-US"/>
          </a:p>
        </p:txBody>
      </p:sp>
    </p:spTree>
    <p:extLst>
      <p:ext uri="{BB962C8B-B14F-4D97-AF65-F5344CB8AC3E}">
        <p14:creationId xmlns:p14="http://schemas.microsoft.com/office/powerpoint/2010/main" val="3585857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26325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DEE39765-9165-4EDE-B73B-1203A30619C1}" type="slidenum">
              <a:rPr lang="en-US" altLang="en-US"/>
              <a:pPr/>
              <a:t>‹#›</a:t>
            </a:fld>
            <a:endParaRPr lang="en-US" altLang="en-US"/>
          </a:p>
        </p:txBody>
      </p:sp>
    </p:spTree>
    <p:extLst>
      <p:ext uri="{BB962C8B-B14F-4D97-AF65-F5344CB8AC3E}">
        <p14:creationId xmlns:p14="http://schemas.microsoft.com/office/powerpoint/2010/main" val="1593207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44049BAC-A97C-413E-94E5-BB7DA9E08D6F}" type="slidenum">
              <a:rPr lang="en-US" altLang="en-US"/>
              <a:pPr/>
              <a:t>‹#›</a:t>
            </a:fld>
            <a:endParaRPr lang="en-US" altLang="en-US"/>
          </a:p>
        </p:txBody>
      </p:sp>
    </p:spTree>
    <p:extLst>
      <p:ext uri="{BB962C8B-B14F-4D97-AF65-F5344CB8AC3E}">
        <p14:creationId xmlns:p14="http://schemas.microsoft.com/office/powerpoint/2010/main" val="382064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7BED4118-D1C7-4F9D-9ABD-4D9DB350B3D2}" type="slidenum">
              <a:rPr lang="en-US" altLang="en-US" smtClean="0"/>
              <a:pPr/>
              <a:t>‹#›</a:t>
            </a:fld>
            <a:endParaRPr lang="en-US" altLang="en-US"/>
          </a:p>
        </p:txBody>
      </p:sp>
    </p:spTree>
    <p:extLst>
      <p:ext uri="{BB962C8B-B14F-4D97-AF65-F5344CB8AC3E}">
        <p14:creationId xmlns:p14="http://schemas.microsoft.com/office/powerpoint/2010/main" val="970734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19DDB359-8346-4EEA-9551-5EEF62681280}" type="slidenum">
              <a:rPr lang="en-US" altLang="en-US"/>
              <a:pPr/>
              <a:t>‹#›</a:t>
            </a:fld>
            <a:endParaRPr lang="en-US" altLang="en-US"/>
          </a:p>
        </p:txBody>
      </p:sp>
    </p:spTree>
    <p:extLst>
      <p:ext uri="{BB962C8B-B14F-4D97-AF65-F5344CB8AC3E}">
        <p14:creationId xmlns:p14="http://schemas.microsoft.com/office/powerpoint/2010/main" val="318727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D68ED27-BCB1-4427-9B44-D0C0782744CC}" type="slidenum">
              <a:rPr lang="en-US" altLang="en-US"/>
              <a:pPr/>
              <a:t>‹#›</a:t>
            </a:fld>
            <a:endParaRPr lang="en-US" altLang="en-US"/>
          </a:p>
        </p:txBody>
      </p:sp>
    </p:spTree>
    <p:extLst>
      <p:ext uri="{BB962C8B-B14F-4D97-AF65-F5344CB8AC3E}">
        <p14:creationId xmlns:p14="http://schemas.microsoft.com/office/powerpoint/2010/main" val="1858170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82BFA3BC-1043-465B-89AE-15F261BCC681}" type="slidenum">
              <a:rPr lang="en-US" altLang="en-US"/>
              <a:pPr/>
              <a:t>‹#›</a:t>
            </a:fld>
            <a:endParaRPr lang="en-US" altLang="en-US"/>
          </a:p>
        </p:txBody>
      </p:sp>
    </p:spTree>
    <p:extLst>
      <p:ext uri="{BB962C8B-B14F-4D97-AF65-F5344CB8AC3E}">
        <p14:creationId xmlns:p14="http://schemas.microsoft.com/office/powerpoint/2010/main" val="2470175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B0DD9E21-3102-48F6-9F88-AE3C7F2A225E}" type="slidenum">
              <a:rPr lang="en-US" altLang="en-US"/>
              <a:pPr/>
              <a:t>‹#›</a:t>
            </a:fld>
            <a:endParaRPr lang="en-US" altLang="en-US"/>
          </a:p>
        </p:txBody>
      </p:sp>
    </p:spTree>
    <p:extLst>
      <p:ext uri="{BB962C8B-B14F-4D97-AF65-F5344CB8AC3E}">
        <p14:creationId xmlns:p14="http://schemas.microsoft.com/office/powerpoint/2010/main" val="2519087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DBC61EC6-EC67-4023-B842-EA68D71D7925}" type="slidenum">
              <a:rPr lang="en-US" altLang="en-US"/>
              <a:pPr/>
              <a:t>‹#›</a:t>
            </a:fld>
            <a:endParaRPr lang="en-US" altLang="en-US"/>
          </a:p>
        </p:txBody>
      </p:sp>
    </p:spTree>
    <p:extLst>
      <p:ext uri="{BB962C8B-B14F-4D97-AF65-F5344CB8AC3E}">
        <p14:creationId xmlns:p14="http://schemas.microsoft.com/office/powerpoint/2010/main" val="342861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520CC484-39B2-49B8-A41C-632EBA76B393}" type="slidenum">
              <a:rPr lang="en-US" altLang="en-US"/>
              <a:pPr/>
              <a:t>‹#›</a:t>
            </a:fld>
            <a:endParaRPr lang="en-US" altLang="en-US"/>
          </a:p>
        </p:txBody>
      </p:sp>
    </p:spTree>
    <p:extLst>
      <p:ext uri="{BB962C8B-B14F-4D97-AF65-F5344CB8AC3E}">
        <p14:creationId xmlns:p14="http://schemas.microsoft.com/office/powerpoint/2010/main" val="2027333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86B89ABC-E229-4FAA-9996-C42633A4BA8D}" type="slidenum">
              <a:rPr lang="en-US" altLang="en-US"/>
              <a:pPr/>
              <a:t>‹#›</a:t>
            </a:fld>
            <a:endParaRPr lang="en-US" altLang="en-US"/>
          </a:p>
        </p:txBody>
      </p:sp>
    </p:spTree>
    <p:extLst>
      <p:ext uri="{BB962C8B-B14F-4D97-AF65-F5344CB8AC3E}">
        <p14:creationId xmlns:p14="http://schemas.microsoft.com/office/powerpoint/2010/main" val="286493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163C8B2-4CFD-46BE-90DC-EC92AAA94DE0}" type="slidenum">
              <a:rPr lang="en-US" altLang="en-US"/>
              <a:pPr/>
              <a:t>‹#›</a:t>
            </a:fld>
            <a:endParaRPr lang="en-US" altLang="en-US"/>
          </a:p>
        </p:txBody>
      </p:sp>
    </p:spTree>
    <p:extLst>
      <p:ext uri="{BB962C8B-B14F-4D97-AF65-F5344CB8AC3E}">
        <p14:creationId xmlns:p14="http://schemas.microsoft.com/office/powerpoint/2010/main" val="2994635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1265AE9D-C1E6-4ABD-8E61-EA12B69BFE85}" type="slidenum">
              <a:rPr lang="en-US" altLang="en-US"/>
              <a:pPr/>
              <a:t>‹#›</a:t>
            </a:fld>
            <a:endParaRPr lang="en-US" altLang="en-US"/>
          </a:p>
        </p:txBody>
      </p:sp>
    </p:spTree>
    <p:extLst>
      <p:ext uri="{BB962C8B-B14F-4D97-AF65-F5344CB8AC3E}">
        <p14:creationId xmlns:p14="http://schemas.microsoft.com/office/powerpoint/2010/main" val="1224923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3050359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6C64BC4F-50B8-4393-B0FB-8F504864A0D0}" type="slidenum">
              <a:rPr lang="en-US" altLang="en-US" smtClean="0"/>
              <a:pPr/>
              <a:t>‹#›</a:t>
            </a:fld>
            <a:endParaRPr lang="en-US" altLang="en-US"/>
          </a:p>
        </p:txBody>
      </p:sp>
    </p:spTree>
    <p:extLst>
      <p:ext uri="{BB962C8B-B14F-4D97-AF65-F5344CB8AC3E}">
        <p14:creationId xmlns:p14="http://schemas.microsoft.com/office/powerpoint/2010/main" val="128780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3188AD2F-8A2E-4052-BCE4-B10EEA8FD284}" type="slidenum">
              <a:rPr lang="en-US" altLang="en-US" smtClean="0"/>
              <a:pPr/>
              <a:t>‹#›</a:t>
            </a:fld>
            <a:endParaRPr lang="en-US" altLang="en-US"/>
          </a:p>
        </p:txBody>
      </p:sp>
    </p:spTree>
    <p:extLst>
      <p:ext uri="{BB962C8B-B14F-4D97-AF65-F5344CB8AC3E}">
        <p14:creationId xmlns:p14="http://schemas.microsoft.com/office/powerpoint/2010/main" val="3995731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9B195EA-01E9-46F7-A984-F42C3085A986}" type="slidenum">
              <a:rPr lang="en-US" altLang="en-US" smtClean="0"/>
              <a:pPr/>
              <a:t>‹#›</a:t>
            </a:fld>
            <a:endParaRPr lang="en-US" altLang="en-US"/>
          </a:p>
        </p:txBody>
      </p:sp>
    </p:spTree>
    <p:extLst>
      <p:ext uri="{BB962C8B-B14F-4D97-AF65-F5344CB8AC3E}">
        <p14:creationId xmlns:p14="http://schemas.microsoft.com/office/powerpoint/2010/main" val="65763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A4F92298-6977-4499-A304-AEC7A9EF7D41}" type="slidenum">
              <a:rPr lang="en-US" altLang="en-US" smtClean="0"/>
              <a:pPr/>
              <a:t>‹#›</a:t>
            </a:fld>
            <a:endParaRPr lang="en-US" altLang="en-US"/>
          </a:p>
        </p:txBody>
      </p:sp>
    </p:spTree>
    <p:extLst>
      <p:ext uri="{BB962C8B-B14F-4D97-AF65-F5344CB8AC3E}">
        <p14:creationId xmlns:p14="http://schemas.microsoft.com/office/powerpoint/2010/main" val="405798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A32B7A6A-2780-40A2-ABAB-2EECC8748D06}" type="slidenum">
              <a:rPr lang="en-US" altLang="en-US" smtClean="0"/>
              <a:pPr/>
              <a:t>‹#›</a:t>
            </a:fld>
            <a:endParaRPr lang="en-US" altLang="en-US"/>
          </a:p>
        </p:txBody>
      </p:sp>
    </p:spTree>
    <p:extLst>
      <p:ext uri="{BB962C8B-B14F-4D97-AF65-F5344CB8AC3E}">
        <p14:creationId xmlns:p14="http://schemas.microsoft.com/office/powerpoint/2010/main" val="30922370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7C9E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458093"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DDA1E85B-221F-4E46-9905-705C016B4CB0}" type="slidenum">
              <a:rPr lang="en-US" altLang="en-US" smtClean="0"/>
              <a:pPr/>
              <a:t>‹#›</a:t>
            </a:fld>
            <a:endParaRPr lang="en-US" altLang="en-US"/>
          </a:p>
        </p:txBody>
      </p:sp>
      <p:sp>
        <p:nvSpPr>
          <p:cNvPr id="5" name="Rectangle 5"/>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pic>
        <p:nvPicPr>
          <p:cNvPr id="2" name="Picture 1"/>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 y="6126164"/>
            <a:ext cx="824035" cy="731836"/>
          </a:xfrm>
          <a:prstGeom prst="rect">
            <a:avLst/>
          </a:prstGeom>
        </p:spPr>
      </p:pic>
    </p:spTree>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Lst>
  <p:hf hdr="0" ftr="0" dt="0"/>
  <p:txStyles>
    <p:titleStyle>
      <a:lvl1pPr algn="ctr" defTabSz="457200" rtl="0" eaLnBrk="1" fontAlgn="base" hangingPunct="1">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charset="0"/>
        </a:defRPr>
      </a:lvl6pPr>
      <a:lvl7pPr marL="914400" algn="ctr" defTabSz="457200" rtl="0" eaLnBrk="1" fontAlgn="base" hangingPunct="1">
        <a:spcBef>
          <a:spcPct val="0"/>
        </a:spcBef>
        <a:spcAft>
          <a:spcPct val="0"/>
        </a:spcAft>
        <a:defRPr sz="4400">
          <a:solidFill>
            <a:schemeClr val="tx1"/>
          </a:solidFill>
          <a:latin typeface="Arial" charset="0"/>
        </a:defRPr>
      </a:lvl7pPr>
      <a:lvl8pPr marL="1371600" algn="ctr" defTabSz="457200" rtl="0" eaLnBrk="1" fontAlgn="base" hangingPunct="1">
        <a:spcBef>
          <a:spcPct val="0"/>
        </a:spcBef>
        <a:spcAft>
          <a:spcPct val="0"/>
        </a:spcAft>
        <a:defRPr sz="4400">
          <a:solidFill>
            <a:schemeClr val="tx1"/>
          </a:solidFill>
          <a:latin typeface="Arial" charset="0"/>
        </a:defRPr>
      </a:lvl8pPr>
      <a:lvl9pPr marL="1828800" algn="ctr"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7C9E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319548"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6B27BDFF-B587-4EEA-A448-189492BD34EE}" type="slidenum">
              <a:rPr lang="en-US" altLang="en-US"/>
              <a:pPr/>
              <a:t>‹#›</a:t>
            </a:fld>
            <a:endParaRPr lang="en-US" altLang="en-US"/>
          </a:p>
        </p:txBody>
      </p:sp>
      <p:pic>
        <p:nvPicPr>
          <p:cNvPr id="2" name="Picture 1"/>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 y="6126164"/>
            <a:ext cx="824035" cy="731836"/>
          </a:xfrm>
          <a:prstGeom prst="rect">
            <a:avLst/>
          </a:prstGeom>
        </p:spPr>
      </p:pic>
    </p:spTree>
    <p:extLst>
      <p:ext uri="{BB962C8B-B14F-4D97-AF65-F5344CB8AC3E}">
        <p14:creationId xmlns:p14="http://schemas.microsoft.com/office/powerpoint/2010/main" val="182951262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Lst>
  <p:hf hdr="0" ftr="0" dt="0"/>
  <p:txStyles>
    <p:titleStyle>
      <a:lvl1pPr algn="ctr" defTabSz="457200" rtl="0" eaLnBrk="1" fontAlgn="base" hangingPunct="1">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charset="0"/>
        </a:defRPr>
      </a:lvl6pPr>
      <a:lvl7pPr marL="914400" algn="ctr" defTabSz="457200" rtl="0" eaLnBrk="1" fontAlgn="base" hangingPunct="1">
        <a:spcBef>
          <a:spcPct val="0"/>
        </a:spcBef>
        <a:spcAft>
          <a:spcPct val="0"/>
        </a:spcAft>
        <a:defRPr sz="4400">
          <a:solidFill>
            <a:schemeClr val="tx1"/>
          </a:solidFill>
          <a:latin typeface="Arial" charset="0"/>
        </a:defRPr>
      </a:lvl7pPr>
      <a:lvl8pPr marL="1371600" algn="ctr" defTabSz="457200" rtl="0" eaLnBrk="1" fontAlgn="base" hangingPunct="1">
        <a:spcBef>
          <a:spcPct val="0"/>
        </a:spcBef>
        <a:spcAft>
          <a:spcPct val="0"/>
        </a:spcAft>
        <a:defRPr sz="4400">
          <a:solidFill>
            <a:schemeClr val="tx1"/>
          </a:solidFill>
          <a:latin typeface="Arial" charset="0"/>
        </a:defRPr>
      </a:lvl8pPr>
      <a:lvl9pPr marL="1828800" algn="ctr"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7C9E1">
            <a:alpha val="71000"/>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40381AC7-0233-40F2-9296-00F98D28EE4E}" type="slidenum">
              <a:rPr lang="en-US" altLang="en-US"/>
              <a:pPr/>
              <a:t>‹#›</a:t>
            </a:fld>
            <a:endParaRPr lang="en-US" altLang="en-US"/>
          </a:p>
        </p:txBody>
      </p:sp>
      <p:sp>
        <p:nvSpPr>
          <p:cNvPr id="5" name="Rectangle 5"/>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Tree>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Lst>
  <p:hf hdr="0" ftr="0" dt="0"/>
  <p:txStyles>
    <p:titleStyle>
      <a:lvl1pPr algn="ctr" defTabSz="457200" rtl="0" eaLnBrk="1" fontAlgn="base" hangingPunct="1">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charset="0"/>
        </a:defRPr>
      </a:lvl6pPr>
      <a:lvl7pPr marL="914400" algn="ctr" defTabSz="457200" rtl="0" eaLnBrk="1" fontAlgn="base" hangingPunct="1">
        <a:spcBef>
          <a:spcPct val="0"/>
        </a:spcBef>
        <a:spcAft>
          <a:spcPct val="0"/>
        </a:spcAft>
        <a:defRPr sz="4400">
          <a:solidFill>
            <a:schemeClr val="tx1"/>
          </a:solidFill>
          <a:latin typeface="Arial" charset="0"/>
        </a:defRPr>
      </a:lvl7pPr>
      <a:lvl8pPr marL="1371600" algn="ctr" defTabSz="457200" rtl="0" eaLnBrk="1" fontAlgn="base" hangingPunct="1">
        <a:spcBef>
          <a:spcPct val="0"/>
        </a:spcBef>
        <a:spcAft>
          <a:spcPct val="0"/>
        </a:spcAft>
        <a:defRPr sz="4400">
          <a:solidFill>
            <a:schemeClr val="tx1"/>
          </a:solidFill>
          <a:latin typeface="Arial" charset="0"/>
        </a:defRPr>
      </a:lvl8pPr>
      <a:lvl9pPr marL="1828800" algn="ctr"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7C9E1">
            <a:alpha val="71000"/>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40381AC7-0233-40F2-9296-00F98D28EE4E}" type="slidenum">
              <a:rPr lang="en-US" altLang="en-US"/>
              <a:pPr/>
              <a:t>‹#›</a:t>
            </a:fld>
            <a:endParaRPr lang="en-US" altLang="en-US"/>
          </a:p>
        </p:txBody>
      </p:sp>
    </p:spTree>
    <p:extLst>
      <p:ext uri="{BB962C8B-B14F-4D97-AF65-F5344CB8AC3E}">
        <p14:creationId xmlns:p14="http://schemas.microsoft.com/office/powerpoint/2010/main" val="2275173044"/>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 id="2147484358" r:id="rId12"/>
  </p:sldLayoutIdLst>
  <p:hf hdr="0" ftr="0" dt="0"/>
  <p:txStyles>
    <p:titleStyle>
      <a:lvl1pPr algn="ctr" defTabSz="457200" rtl="0" eaLnBrk="1" fontAlgn="base" hangingPunct="1">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charset="0"/>
        </a:defRPr>
      </a:lvl6pPr>
      <a:lvl7pPr marL="914400" algn="ctr" defTabSz="457200" rtl="0" eaLnBrk="1" fontAlgn="base" hangingPunct="1">
        <a:spcBef>
          <a:spcPct val="0"/>
        </a:spcBef>
        <a:spcAft>
          <a:spcPct val="0"/>
        </a:spcAft>
        <a:defRPr sz="4400">
          <a:solidFill>
            <a:schemeClr val="tx1"/>
          </a:solidFill>
          <a:latin typeface="Arial" charset="0"/>
        </a:defRPr>
      </a:lvl7pPr>
      <a:lvl8pPr marL="1371600" algn="ctr" defTabSz="457200" rtl="0" eaLnBrk="1" fontAlgn="base" hangingPunct="1">
        <a:spcBef>
          <a:spcPct val="0"/>
        </a:spcBef>
        <a:spcAft>
          <a:spcPct val="0"/>
        </a:spcAft>
        <a:defRPr sz="4400">
          <a:solidFill>
            <a:schemeClr val="tx1"/>
          </a:solidFill>
          <a:latin typeface="Arial" charset="0"/>
        </a:defRPr>
      </a:lvl8pPr>
      <a:lvl9pPr marL="1828800" algn="ctr"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1.wdp"/><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32.png"/><Relationship Id="rId1" Type="http://schemas.microsoft.com/office/2007/relationships/media" Target="file:///\\localhost\Users\hmenden2\Desktop\IMG_0646.mov" TargetMode="External"/><Relationship Id="rId2" Type="http://schemas.openxmlformats.org/officeDocument/2006/relationships/video" Target="file:///\\localhost\Users\hmenden2\Desktop\IMG_0646.m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hyperlink" Target="http://www.cde.ca.gov/sp/cd/re/documents/psframeworkvol2.pdf" TargetMode="External"/><Relationship Id="rId4"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www.makebelievearts.co.uk/Helicopter" TargetMode="External"/><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www.cde.ca.gov/sp/cd/ce/documents/dllresearchpapers.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365125"/>
            <a:ext cx="9144000" cy="1014866"/>
          </a:xfrm>
        </p:spPr>
        <p:txBody>
          <a:bodyPr/>
          <a:lstStyle/>
          <a:p>
            <a:r>
              <a:rPr lang="en-US" sz="2800" b="0" dirty="0">
                <a:latin typeface="Arial" charset="0"/>
                <a:cs typeface="ＭＳ Ｐゴシック" charset="0"/>
              </a:rPr>
              <a:t/>
            </a:r>
            <a:br>
              <a:rPr lang="en-US" sz="2800" b="0" dirty="0">
                <a:latin typeface="Arial" charset="0"/>
                <a:cs typeface="ＭＳ Ｐゴシック" charset="0"/>
              </a:rPr>
            </a:br>
            <a:r>
              <a:rPr lang="en-US" sz="2800" b="0" dirty="0">
                <a:latin typeface="Arial" charset="0"/>
                <a:cs typeface="ＭＳ Ｐゴシック" charset="0"/>
              </a:rPr>
              <a:t>Visual and Performing Arts: </a:t>
            </a:r>
            <a:r>
              <a:rPr lang="en-US" sz="2800" dirty="0">
                <a:latin typeface="Arial" charset="0"/>
                <a:cs typeface="ＭＳ Ｐゴシック" charset="0"/>
              </a:rPr>
              <a:t/>
            </a:r>
            <a:br>
              <a:rPr lang="en-US" sz="2800" dirty="0">
                <a:latin typeface="Arial" charset="0"/>
                <a:cs typeface="ＭＳ Ｐゴシック" charset="0"/>
              </a:rPr>
            </a:br>
            <a:r>
              <a:rPr lang="en-US" dirty="0">
                <a:latin typeface="Arial" charset="0"/>
                <a:cs typeface="ＭＳ Ｐゴシック" charset="0"/>
              </a:rPr>
              <a:t>Drama in Transitional Kindergarten</a:t>
            </a:r>
            <a:br>
              <a:rPr lang="en-US" dirty="0">
                <a:latin typeface="Arial" charset="0"/>
                <a:cs typeface="ＭＳ Ｐゴシック" charset="0"/>
              </a:rPr>
            </a:br>
            <a:endParaRPr lang="en-US" dirty="0"/>
          </a:p>
        </p:txBody>
      </p:sp>
      <p:pic>
        <p:nvPicPr>
          <p:cNvPr id="23557" name="Content Placeholder 3"/>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2155693" y="1488606"/>
            <a:ext cx="5094193" cy="4288307"/>
          </a:xfrm>
          <a:ln>
            <a:solidFill>
              <a:schemeClr val="tx1"/>
            </a:solidFill>
          </a:ln>
        </p:spPr>
      </p:pic>
      <p:sp>
        <p:nvSpPr>
          <p:cNvPr id="23554" name="Content Placeholder 1"/>
          <p:cNvSpPr>
            <a:spLocks noGrp="1"/>
          </p:cNvSpPr>
          <p:nvPr>
            <p:ph sz="half" idx="2"/>
          </p:nvPr>
        </p:nvSpPr>
        <p:spPr>
          <a:xfrm>
            <a:off x="635000" y="5885528"/>
            <a:ext cx="8229600" cy="698500"/>
          </a:xfrm>
        </p:spPr>
        <p:txBody>
          <a:bodyPr/>
          <a:lstStyle/>
          <a:p>
            <a:pPr lvl="0" algn="ctr">
              <a:buNone/>
              <a:defRPr/>
            </a:pPr>
            <a:endParaRPr lang="en-US" altLang="en-US" sz="1050" i="1" dirty="0">
              <a:solidFill>
                <a:prstClr val="black"/>
              </a:solidFill>
              <a:ea typeface="MS PGothic" panose="020B0600070205080204" pitchFamily="34" charset="-128"/>
              <a:cs typeface="Arial" panose="020B0604020202020204" pitchFamily="34" charset="0"/>
            </a:endParaRPr>
          </a:p>
          <a:p>
            <a:pPr lvl="0" algn="ctr">
              <a:spcBef>
                <a:spcPts val="0"/>
              </a:spcBef>
              <a:buNone/>
              <a:defRPr/>
            </a:pPr>
            <a:r>
              <a:rPr lang="en-US" altLang="en-US" sz="1800" i="1" dirty="0">
                <a:solidFill>
                  <a:prstClr val="black"/>
                </a:solidFill>
                <a:ea typeface="MS PGothic" panose="020B0600070205080204" pitchFamily="34" charset="-128"/>
                <a:cs typeface="Arial" panose="020B0604020202020204" pitchFamily="34" charset="0"/>
              </a:rPr>
              <a:t>California Preschool Learning Foundations, Volume 2 </a:t>
            </a:r>
          </a:p>
          <a:p>
            <a:pPr lvl="0" algn="ctr">
              <a:spcBef>
                <a:spcPts val="0"/>
              </a:spcBef>
              <a:buNone/>
              <a:defRPr/>
            </a:pPr>
            <a:r>
              <a:rPr lang="en-US" altLang="en-US" sz="1800" i="1" dirty="0">
                <a:solidFill>
                  <a:prstClr val="black"/>
                </a:solidFill>
                <a:ea typeface="MS PGothic" panose="020B0600070205080204" pitchFamily="34" charset="-128"/>
                <a:cs typeface="Arial" panose="020B0604020202020204" pitchFamily="34" charset="0"/>
              </a:rPr>
              <a:t>California Preschool Curriculum Framework, Volume 2 </a:t>
            </a:r>
            <a:r>
              <a:rPr lang="en-US" altLang="en-US" sz="1800" dirty="0">
                <a:solidFill>
                  <a:prstClr val="black"/>
                </a:solidFill>
                <a:ea typeface="MS PGothic" panose="020B0600070205080204" pitchFamily="34" charset="-128"/>
                <a:cs typeface="Arial" panose="020B0604020202020204" pitchFamily="34" charset="0"/>
              </a:rPr>
              <a:t/>
            </a:r>
            <a:br>
              <a:rPr lang="en-US" altLang="en-US" sz="1800" dirty="0">
                <a:solidFill>
                  <a:prstClr val="black"/>
                </a:solidFill>
                <a:ea typeface="MS PGothic" panose="020B0600070205080204" pitchFamily="34" charset="-128"/>
                <a:cs typeface="Arial" panose="020B0604020202020204" pitchFamily="34" charset="0"/>
              </a:rPr>
            </a:br>
            <a:endParaRPr lang="en-US" sz="2400" dirty="0">
              <a:latin typeface="Arial" charset="0"/>
              <a:cs typeface="ＭＳ Ｐゴシック" charset="0"/>
            </a:endParaRPr>
          </a:p>
          <a:p>
            <a:pPr marL="0" indent="0" algn="ctr">
              <a:buNone/>
            </a:pPr>
            <a:endParaRPr lang="en-US" altLang="en-US" sz="1800" dirty="0"/>
          </a:p>
        </p:txBody>
      </p:sp>
      <p:sp>
        <p:nvSpPr>
          <p:cNvPr id="18448" name="Text Box 16"/>
          <p:cNvSpPr txBox="1">
            <a:spLocks noChangeArrowheads="1"/>
          </p:cNvSpPr>
          <p:nvPr/>
        </p:nvSpPr>
        <p:spPr bwMode="auto">
          <a:xfrm>
            <a:off x="381000" y="5410200"/>
            <a:ext cx="2667000" cy="366713"/>
          </a:xfrm>
          <a:prstGeom prst="rect">
            <a:avLst/>
          </a:prstGeom>
          <a:noFill/>
          <a:ln w="9525">
            <a:noFill/>
            <a:miter lim="800000"/>
            <a:headEnd/>
            <a:tailEnd/>
          </a:ln>
          <a:effectLst/>
        </p:spPr>
        <p:txBody>
          <a:bodyPr>
            <a:spAutoFit/>
          </a:bodyPr>
          <a:lstStyle/>
          <a:p>
            <a:pPr eaLnBrk="1" hangingPunct="1">
              <a:spcBef>
                <a:spcPct val="50000"/>
              </a:spcBef>
            </a:pPr>
            <a:endParaRPr lang="en-US">
              <a:effectLst>
                <a:outerShdw blurRad="38100" dist="38100" dir="2700000" algn="tl">
                  <a:srgbClr val="FFFFFF"/>
                </a:outerShdw>
              </a:effectLst>
              <a:cs typeface="Arial" pitchFamily="34" charset="0"/>
            </a:endParaRP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0" y="1"/>
            <a:ext cx="9144000" cy="1341119"/>
          </a:xfrm>
        </p:spPr>
        <p:txBody>
          <a:bodyPr/>
          <a:lstStyle/>
          <a:p>
            <a:pPr eaLnBrk="1" hangingPunct="1"/>
            <a:r>
              <a:rPr lang="en-US" altLang="en-US" sz="3600" dirty="0"/>
              <a:t>Foundations and Framework, Volume 2</a:t>
            </a:r>
          </a:p>
        </p:txBody>
      </p:sp>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10</a:t>
            </a:fld>
            <a:endParaRPr lang="en-US" altLang="en-US" dirty="0"/>
          </a:p>
        </p:txBody>
      </p:sp>
      <p:pic>
        <p:nvPicPr>
          <p:cNvPr id="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7423" y="1341120"/>
            <a:ext cx="3498154" cy="452596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Lst>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53000" y="1341120"/>
            <a:ext cx="3514399" cy="4525963"/>
          </a:xfrm>
          <a:prstGeom prst="rect">
            <a:avLst/>
          </a:prstGeom>
          <a:ln>
            <a:solidFill>
              <a:schemeClr val="tx1"/>
            </a:solidFill>
          </a:ln>
        </p:spPr>
      </p:pic>
      <p:sp>
        <p:nvSpPr>
          <p:cNvPr id="3" name="Right Arrow 2"/>
          <p:cNvSpPr/>
          <p:nvPr/>
        </p:nvSpPr>
        <p:spPr>
          <a:xfrm>
            <a:off x="111212" y="1341120"/>
            <a:ext cx="616212" cy="438253"/>
          </a:xfrm>
          <a:prstGeom prst="rightArrow">
            <a:avLst/>
          </a:prstGeom>
          <a:solidFill>
            <a:srgbClr val="936FAF"/>
          </a:solidFill>
          <a:ln>
            <a:solidFill>
              <a:srgbClr val="4F2DA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336788" y="1332882"/>
            <a:ext cx="616212" cy="446491"/>
          </a:xfrm>
          <a:prstGeom prst="rightArrow">
            <a:avLst/>
          </a:prstGeom>
          <a:solidFill>
            <a:srgbClr val="936FAF"/>
          </a:solidFill>
          <a:ln>
            <a:solidFill>
              <a:srgbClr val="4F2DA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812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2"/>
          <p:cNvSpPr>
            <a:spLocks noGrp="1"/>
          </p:cNvSpPr>
          <p:nvPr>
            <p:ph type="title"/>
          </p:nvPr>
        </p:nvSpPr>
        <p:spPr/>
        <p:txBody>
          <a:bodyPr/>
          <a:lstStyle/>
          <a:p>
            <a:pPr eaLnBrk="1" hangingPunct="1"/>
            <a:r>
              <a:rPr lang="en-US" altLang="en-US">
                <a:solidFill>
                  <a:srgbClr val="F4D18C"/>
                </a:solidFill>
              </a:rPr>
              <a:t>Domain Organization</a:t>
            </a:r>
          </a:p>
        </p:txBody>
      </p:sp>
      <p:sp>
        <p:nvSpPr>
          <p:cNvPr id="37890" name="Content Placeholder 3"/>
          <p:cNvSpPr>
            <a:spLocks noGrp="1"/>
          </p:cNvSpPr>
          <p:nvPr>
            <p:ph idx="1"/>
          </p:nvPr>
        </p:nvSpPr>
        <p:spPr/>
        <p:txBody>
          <a:bodyPr/>
          <a:lstStyle/>
          <a:p>
            <a:pPr eaLnBrk="1" hangingPunct="1"/>
            <a:r>
              <a:rPr lang="en-US" altLang="en-US">
                <a:solidFill>
                  <a:srgbClr val="F4D18C"/>
                </a:solidFill>
              </a:rPr>
              <a:t>Domain: Language and Literacy</a:t>
            </a:r>
          </a:p>
          <a:p>
            <a:pPr lvl="1" eaLnBrk="1" hangingPunct="1"/>
            <a:r>
              <a:rPr lang="en-US" altLang="en-US">
                <a:solidFill>
                  <a:srgbClr val="F4D18C"/>
                </a:solidFill>
                <a:cs typeface="ＭＳ Ｐゴシック" pitchFamily="34" charset="-128"/>
              </a:rPr>
              <a:t>Strand: Reading</a:t>
            </a:r>
          </a:p>
          <a:p>
            <a:pPr lvl="2" eaLnBrk="1" hangingPunct="1"/>
            <a:r>
              <a:rPr lang="en-US" altLang="en-US">
                <a:solidFill>
                  <a:srgbClr val="F4D18C"/>
                </a:solidFill>
                <a:cs typeface="ＭＳ Ｐゴシック" pitchFamily="34" charset="-128"/>
              </a:rPr>
              <a:t>Substrand: Comprehension and Analysis of Age Appropriate Text</a:t>
            </a:r>
          </a:p>
        </p:txBody>
      </p:sp>
      <p:sp>
        <p:nvSpPr>
          <p:cNvPr id="37891" name="Slide Number Placeholder 1"/>
          <p:cNvSpPr>
            <a:spLocks noGrp="1"/>
          </p:cNvSpPr>
          <p:nvPr>
            <p:ph type="sldNum" sz="quarter" idx="10"/>
          </p:nvPr>
        </p:nvSpPr>
        <p:spPr bwMode="auto">
          <a:noFill/>
          <a:ln>
            <a:miter lim="800000"/>
            <a:headEnd/>
            <a:tailEnd/>
          </a:ln>
        </p:spPr>
        <p:txBody>
          <a:bodyPr/>
          <a:lstStyle/>
          <a:p>
            <a:fld id="{87A607A1-4C66-4126-ABC3-0EFCAC4FAB7A}" type="slidenum">
              <a:rPr lang="en-US" altLang="en-US">
                <a:cs typeface="ＭＳ Ｐゴシック" pitchFamily="34" charset="-128"/>
              </a:rPr>
              <a:pPr/>
              <a:t>11</a:t>
            </a:fld>
            <a:endParaRPr lang="en-US" altLang="en-US">
              <a:cs typeface="ＭＳ Ｐゴシック" pitchFamily="34" charset="-128"/>
            </a:endParaRPr>
          </a:p>
        </p:txBody>
      </p:sp>
      <p:graphicFrame>
        <p:nvGraphicFramePr>
          <p:cNvPr id="7" name="Diagram 6"/>
          <p:cNvGraphicFramePr/>
          <p:nvPr>
            <p:extLst>
              <p:ext uri="{D42A27DB-BD31-4B8C-83A1-F6EECF244321}">
                <p14:modId xmlns:p14="http://schemas.microsoft.com/office/powerpoint/2010/main" val="4273498126"/>
              </p:ext>
            </p:extLst>
          </p:nvPr>
        </p:nvGraphicFramePr>
        <p:xfrm>
          <a:off x="326985" y="287518"/>
          <a:ext cx="8490030" cy="5623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CBCBC"/>
        </a:solidFill>
        <a:effectLst/>
      </p:bgPr>
    </p:bg>
    <p:spTree>
      <p:nvGrpSpPr>
        <p:cNvPr id="1" name=""/>
        <p:cNvGrpSpPr/>
        <p:nvPr/>
      </p:nvGrpSpPr>
      <p:grpSpPr>
        <a:xfrm>
          <a:off x="0" y="0"/>
          <a:ext cx="0" cy="0"/>
          <a:chOff x="0" y="0"/>
          <a:chExt cx="0" cy="0"/>
        </a:xfrm>
      </p:grpSpPr>
      <p:pic>
        <p:nvPicPr>
          <p:cNvPr id="39937" name="Picture 4"/>
          <p:cNvPicPr>
            <a:picLocks noChangeAspect="1"/>
          </p:cNvPicPr>
          <p:nvPr/>
        </p:nvPicPr>
        <p:blipFill>
          <a:blip r:embed="rId3"/>
          <a:srcRect/>
          <a:stretch>
            <a:fillRect/>
          </a:stretch>
        </p:blipFill>
        <p:spPr bwMode="auto">
          <a:xfrm>
            <a:off x="4572000" y="0"/>
            <a:ext cx="4572000" cy="3749675"/>
          </a:xfrm>
          <a:prstGeom prst="rect">
            <a:avLst/>
          </a:prstGeom>
          <a:noFill/>
          <a:ln w="9525">
            <a:noFill/>
            <a:miter lim="800000"/>
            <a:headEnd/>
            <a:tailEnd/>
          </a:ln>
        </p:spPr>
      </p:pic>
      <p:sp>
        <p:nvSpPr>
          <p:cNvPr id="39938" name="Slide Number Placeholder 8"/>
          <p:cNvSpPr>
            <a:spLocks noGrp="1"/>
          </p:cNvSpPr>
          <p:nvPr>
            <p:ph type="sldNum" sz="quarter" idx="10"/>
          </p:nvPr>
        </p:nvSpPr>
        <p:spPr bwMode="auto">
          <a:noFill/>
          <a:ln>
            <a:miter lim="800000"/>
            <a:headEnd/>
            <a:tailEnd/>
          </a:ln>
        </p:spPr>
        <p:txBody>
          <a:bodyPr/>
          <a:lstStyle/>
          <a:p>
            <a:fld id="{821D999C-F428-4287-A5B2-7E1FFD54A802}" type="slidenum">
              <a:rPr lang="en-US" altLang="en-US">
                <a:cs typeface="ＭＳ Ｐゴシック" pitchFamily="34" charset="-128"/>
              </a:rPr>
              <a:pPr/>
              <a:t>12</a:t>
            </a:fld>
            <a:endParaRPr lang="en-US" altLang="en-US">
              <a:cs typeface="ＭＳ Ｐゴシック" pitchFamily="34" charset="-128"/>
            </a:endParaRPr>
          </a:p>
        </p:txBody>
      </p:sp>
      <p:sp>
        <p:nvSpPr>
          <p:cNvPr id="39939" name="Rectangle 5"/>
          <p:cNvSpPr>
            <a:spLocks noChangeArrowheads="1"/>
          </p:cNvSpPr>
          <p:nvPr/>
        </p:nvSpPr>
        <p:spPr bwMode="auto">
          <a:xfrm>
            <a:off x="4572000" y="6488113"/>
            <a:ext cx="4662488" cy="369887"/>
          </a:xfrm>
          <a:prstGeom prst="rect">
            <a:avLst/>
          </a:prstGeom>
          <a:noFill/>
          <a:ln w="9525">
            <a:noFill/>
            <a:miter lim="800000"/>
            <a:headEnd/>
            <a:tailEnd/>
          </a:ln>
        </p:spPr>
        <p:txBody>
          <a:bodyPr anchor="ctr">
            <a:spAutoFit/>
          </a:bodyPr>
          <a:lstStyle/>
          <a:p>
            <a:pPr algn="ctr"/>
            <a:r>
              <a:rPr lang="en-US" altLang="en-US" sz="900">
                <a:solidFill>
                  <a:schemeClr val="bg1"/>
                </a:solidFill>
                <a:cs typeface="ＭＳ Ｐゴシック" pitchFamily="34" charset="-128"/>
              </a:rPr>
              <a:t>©2014 California Department of Education (CDE) with the WestEd Center for Child &amp; Family Studies, California Preschool Instructional Network (CPIN).  (06/2014) </a:t>
            </a:r>
          </a:p>
        </p:txBody>
      </p:sp>
      <p:pic>
        <p:nvPicPr>
          <p:cNvPr id="39940"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4040" y="3421063"/>
            <a:ext cx="4571999" cy="3436937"/>
          </a:xfrm>
          <a:prstGeom prst="rect">
            <a:avLst/>
          </a:prstGeom>
          <a:noFill/>
          <a:ln w="9525">
            <a:noFill/>
            <a:miter lim="800000"/>
            <a:headEnd/>
            <a:tailEnd/>
          </a:ln>
        </p:spPr>
      </p:pic>
      <p:pic>
        <p:nvPicPr>
          <p:cNvPr id="39941" name="Picture 8"/>
          <p:cNvPicPr>
            <a:picLocks noChangeAspect="1"/>
          </p:cNvPicPr>
          <p:nvPr/>
        </p:nvPicPr>
        <p:blipFill>
          <a:blip r:embed="rId5"/>
          <a:srcRect/>
          <a:stretch>
            <a:fillRect/>
          </a:stretch>
        </p:blipFill>
        <p:spPr bwMode="auto">
          <a:xfrm>
            <a:off x="0" y="0"/>
            <a:ext cx="4572000" cy="3421063"/>
          </a:xfrm>
          <a:prstGeom prst="rect">
            <a:avLst/>
          </a:prstGeom>
          <a:noFill/>
          <a:ln w="9525">
            <a:noFill/>
            <a:miter lim="800000"/>
            <a:headEnd/>
            <a:tailEnd/>
          </a:ln>
        </p:spPr>
      </p:pic>
      <p:sp>
        <p:nvSpPr>
          <p:cNvPr id="39942" name="TextBox 9"/>
          <p:cNvSpPr txBox="1">
            <a:spLocks noChangeArrowheads="1"/>
          </p:cNvSpPr>
          <p:nvPr/>
        </p:nvSpPr>
        <p:spPr bwMode="auto">
          <a:xfrm>
            <a:off x="126299" y="2800539"/>
            <a:ext cx="2618938" cy="523220"/>
          </a:xfrm>
          <a:prstGeom prst="rect">
            <a:avLst/>
          </a:prstGeom>
          <a:noFill/>
          <a:ln w="9525">
            <a:noFill/>
            <a:miter lim="800000"/>
            <a:headEnd/>
            <a:tailEnd/>
          </a:ln>
        </p:spPr>
        <p:txBody>
          <a:bodyPr wrap="square">
            <a:spAutoFit/>
          </a:bodyPr>
          <a:lstStyle/>
          <a:p>
            <a:r>
              <a:rPr lang="en-US" altLang="en-US" sz="2800" b="1" dirty="0">
                <a:solidFill>
                  <a:schemeClr val="bg1"/>
                </a:solidFill>
                <a:latin typeface="+mn-lt"/>
                <a:cs typeface="ＭＳ Ｐゴシック" pitchFamily="34" charset="-128"/>
              </a:rPr>
              <a:t>Visual Arts</a:t>
            </a:r>
          </a:p>
        </p:txBody>
      </p:sp>
      <p:pic>
        <p:nvPicPr>
          <p:cNvPr id="39943" name="Picture 12"/>
          <p:cNvPicPr>
            <a:picLocks noChangeAspect="1"/>
          </p:cNvPicPr>
          <p:nvPr/>
        </p:nvPicPr>
        <p:blipFill>
          <a:blip r:embed="rId6"/>
          <a:srcRect/>
          <a:stretch>
            <a:fillRect/>
          </a:stretch>
        </p:blipFill>
        <p:spPr bwMode="auto">
          <a:xfrm>
            <a:off x="4537960" y="3421063"/>
            <a:ext cx="4606040" cy="3436937"/>
          </a:xfrm>
          <a:prstGeom prst="rect">
            <a:avLst/>
          </a:prstGeom>
          <a:noFill/>
          <a:ln w="9525">
            <a:noFill/>
            <a:miter lim="800000"/>
            <a:headEnd/>
            <a:tailEnd/>
          </a:ln>
        </p:spPr>
      </p:pic>
      <p:sp>
        <p:nvSpPr>
          <p:cNvPr id="39944" name="TextBox 13"/>
          <p:cNvSpPr txBox="1">
            <a:spLocks noChangeArrowheads="1"/>
          </p:cNvSpPr>
          <p:nvPr/>
        </p:nvSpPr>
        <p:spPr bwMode="auto">
          <a:xfrm>
            <a:off x="6972368" y="6257925"/>
            <a:ext cx="2171631" cy="523220"/>
          </a:xfrm>
          <a:prstGeom prst="rect">
            <a:avLst/>
          </a:prstGeom>
          <a:noFill/>
          <a:ln w="9525">
            <a:noFill/>
            <a:miter lim="800000"/>
            <a:headEnd/>
            <a:tailEnd/>
          </a:ln>
        </p:spPr>
        <p:txBody>
          <a:bodyPr wrap="square">
            <a:spAutoFit/>
          </a:bodyPr>
          <a:lstStyle/>
          <a:p>
            <a:pPr algn="ctr"/>
            <a:r>
              <a:rPr lang="en-US" altLang="en-US" sz="2800" b="1" dirty="0">
                <a:solidFill>
                  <a:schemeClr val="bg1"/>
                </a:solidFill>
                <a:latin typeface="+mn-lt"/>
                <a:cs typeface="ＭＳ Ｐゴシック" pitchFamily="34" charset="-128"/>
              </a:rPr>
              <a:t>Dance</a:t>
            </a:r>
          </a:p>
        </p:txBody>
      </p:sp>
      <p:sp>
        <p:nvSpPr>
          <p:cNvPr id="10" name="TextBox 9"/>
          <p:cNvSpPr txBox="1">
            <a:spLocks noChangeArrowheads="1"/>
          </p:cNvSpPr>
          <p:nvPr/>
        </p:nvSpPr>
        <p:spPr bwMode="auto">
          <a:xfrm>
            <a:off x="7523957" y="2782749"/>
            <a:ext cx="1620043" cy="523220"/>
          </a:xfrm>
          <a:prstGeom prst="rect">
            <a:avLst/>
          </a:prstGeom>
          <a:solidFill>
            <a:srgbClr val="D3D3D3"/>
          </a:solidFill>
          <a:ln w="9525">
            <a:noFill/>
            <a:miter lim="800000"/>
            <a:headEnd/>
            <a:tailEnd/>
          </a:ln>
        </p:spPr>
        <p:txBody>
          <a:bodyPr wrap="square">
            <a:spAutoFit/>
          </a:bodyPr>
          <a:lstStyle/>
          <a:p>
            <a:pPr algn="ctr"/>
            <a:r>
              <a:rPr lang="en-US" altLang="en-US" sz="2800" b="1" dirty="0">
                <a:solidFill>
                  <a:schemeClr val="bg1"/>
                </a:solidFill>
                <a:latin typeface="+mn-lt"/>
                <a:cs typeface="ＭＳ Ｐゴシック" pitchFamily="34" charset="-128"/>
              </a:rPr>
              <a:t>Music</a:t>
            </a:r>
          </a:p>
        </p:txBody>
      </p:sp>
      <p:sp>
        <p:nvSpPr>
          <p:cNvPr id="2" name="TextBox 1"/>
          <p:cNvSpPr txBox="1"/>
          <p:nvPr/>
        </p:nvSpPr>
        <p:spPr>
          <a:xfrm>
            <a:off x="1435768" y="4170947"/>
            <a:ext cx="850232" cy="261610"/>
          </a:xfrm>
          <a:prstGeom prst="rect">
            <a:avLst/>
          </a:prstGeom>
          <a:solidFill>
            <a:srgbClr val="D38C09"/>
          </a:solidFill>
        </p:spPr>
        <p:txBody>
          <a:bodyPr wrap="square" rtlCol="0">
            <a:spAutoFit/>
          </a:bodyPr>
          <a:lstStyle/>
          <a:p>
            <a:endParaRPr lang="en-US" sz="1050" dirty="0"/>
          </a:p>
        </p:txBody>
      </p:sp>
      <p:sp>
        <p:nvSpPr>
          <p:cNvPr id="12" name="TextBox 9"/>
          <p:cNvSpPr txBox="1">
            <a:spLocks noChangeArrowheads="1"/>
          </p:cNvSpPr>
          <p:nvPr/>
        </p:nvSpPr>
        <p:spPr bwMode="auto">
          <a:xfrm>
            <a:off x="126299" y="6253771"/>
            <a:ext cx="2618938" cy="523220"/>
          </a:xfrm>
          <a:prstGeom prst="rect">
            <a:avLst/>
          </a:prstGeom>
          <a:noFill/>
          <a:ln w="9525">
            <a:noFill/>
            <a:miter lim="800000"/>
            <a:headEnd/>
            <a:tailEnd/>
          </a:ln>
        </p:spPr>
        <p:txBody>
          <a:bodyPr wrap="square">
            <a:spAutoFit/>
          </a:bodyPr>
          <a:lstStyle/>
          <a:p>
            <a:r>
              <a:rPr lang="en-US" altLang="en-US" sz="2800" b="1" dirty="0">
                <a:solidFill>
                  <a:schemeClr val="bg1"/>
                </a:solidFill>
                <a:latin typeface="+mn-lt"/>
                <a:cs typeface="ＭＳ Ｐゴシック" pitchFamily="34" charset="-128"/>
              </a:rPr>
              <a:t>Drama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2"/>
          </p:nvPr>
        </p:nvPicPr>
        <p:blipFill rotWithShape="1">
          <a:blip r:embed="rId3" cstate="screen">
            <a:extLst>
              <a:ext uri="{28A0092B-C50C-407E-A947-70E740481C1C}">
                <a14:useLocalDpi xmlns:a14="http://schemas.microsoft.com/office/drawing/2010/main"/>
              </a:ext>
            </a:extLst>
          </a:blip>
          <a:srcRect r="-1317"/>
          <a:stretch/>
        </p:blipFill>
        <p:spPr>
          <a:xfrm>
            <a:off x="1" y="-1"/>
            <a:ext cx="9331594" cy="7004263"/>
          </a:xfrm>
        </p:spPr>
      </p:pic>
      <p:sp>
        <p:nvSpPr>
          <p:cNvPr id="21506" name="Rectangle 4"/>
          <p:cNvSpPr>
            <a:spLocks noGrp="1" noChangeArrowheads="1"/>
          </p:cNvSpPr>
          <p:nvPr>
            <p:ph type="title" sz="quarter"/>
          </p:nvPr>
        </p:nvSpPr>
        <p:spPr>
          <a:xfrm>
            <a:off x="0" y="1"/>
            <a:ext cx="9144000" cy="1154626"/>
          </a:xfrm>
          <a:solidFill>
            <a:schemeClr val="tx1">
              <a:lumMod val="75000"/>
              <a:lumOff val="25000"/>
              <a:alpha val="51000"/>
            </a:schemeClr>
          </a:solidFill>
        </p:spPr>
        <p:txBody>
          <a:bodyPr/>
          <a:lstStyle/>
          <a:p>
            <a:r>
              <a:rPr lang="en-US" dirty="0">
                <a:solidFill>
                  <a:schemeClr val="bg1"/>
                </a:solidFill>
                <a:latin typeface="Arial" charset="0"/>
                <a:cs typeface="ＭＳ Ｐゴシック" charset="0"/>
              </a:rPr>
              <a:t>Foundations</a:t>
            </a:r>
          </a:p>
        </p:txBody>
      </p:sp>
      <p:sp>
        <p:nvSpPr>
          <p:cNvPr id="8" name="Content Placeholder 7"/>
          <p:cNvSpPr>
            <a:spLocks noGrp="1"/>
          </p:cNvSpPr>
          <p:nvPr>
            <p:ph sz="quarter" idx="1"/>
          </p:nvPr>
        </p:nvSpPr>
        <p:spPr>
          <a:xfrm>
            <a:off x="5445033" y="4291363"/>
            <a:ext cx="3698967" cy="1308576"/>
          </a:xfrm>
          <a:solidFill>
            <a:srgbClr val="404040">
              <a:alpha val="54000"/>
            </a:srgbClr>
          </a:solidFill>
        </p:spPr>
        <p:txBody>
          <a:bodyPr/>
          <a:lstStyle/>
          <a:p>
            <a:pPr marL="0" indent="0" algn="ctr">
              <a:buNone/>
            </a:pPr>
            <a:r>
              <a:rPr lang="en-US" b="1" dirty="0">
                <a:solidFill>
                  <a:srgbClr val="FFFFFF"/>
                </a:solidFill>
              </a:rPr>
              <a:t>With appropriate support</a:t>
            </a:r>
          </a:p>
          <a:p>
            <a:endParaRPr lang="en-US" b="1" dirty="0">
              <a:solidFill>
                <a:srgbClr val="FFFFFF"/>
              </a:solidFill>
            </a:endParaRPr>
          </a:p>
        </p:txBody>
      </p:sp>
      <p:sp>
        <p:nvSpPr>
          <p:cNvPr id="13" name="Content Placeholder 12"/>
          <p:cNvSpPr>
            <a:spLocks noGrp="1"/>
          </p:cNvSpPr>
          <p:nvPr>
            <p:ph sz="quarter" idx="3"/>
          </p:nvPr>
        </p:nvSpPr>
        <p:spPr>
          <a:xfrm>
            <a:off x="0" y="4291363"/>
            <a:ext cx="2905300" cy="1308576"/>
          </a:xfrm>
          <a:solidFill>
            <a:srgbClr val="404040">
              <a:alpha val="54000"/>
            </a:srgbClr>
          </a:solidFill>
        </p:spPr>
        <p:txBody>
          <a:bodyPr/>
          <a:lstStyle/>
          <a:p>
            <a:pPr marL="0" indent="0" algn="ctr">
              <a:buNone/>
            </a:pPr>
            <a:r>
              <a:rPr lang="en-US" b="1" dirty="0">
                <a:solidFill>
                  <a:srgbClr val="FFFFFF"/>
                </a:solidFill>
              </a:rPr>
              <a:t>High-quality program</a:t>
            </a:r>
          </a:p>
          <a:p>
            <a:endParaRPr lang="en-US" dirty="0"/>
          </a:p>
          <a:p>
            <a:endParaRPr lang="en-US" dirty="0"/>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13</a:t>
            </a:fld>
            <a:endParaRPr lang="en-US" altLang="en-US"/>
          </a:p>
        </p:txBody>
      </p:sp>
      <p:sp>
        <p:nvSpPr>
          <p:cNvPr id="11" name="Rectangle 10"/>
          <p:cNvSpPr>
            <a:spLocks noChangeArrowheads="1"/>
          </p:cNvSpPr>
          <p:nvPr/>
        </p:nvSpPr>
        <p:spPr bwMode="auto">
          <a:xfrm>
            <a:off x="0" y="6619875"/>
            <a:ext cx="9144000" cy="238125"/>
          </a:xfrm>
          <a:prstGeom prst="rect">
            <a:avLst/>
          </a:prstGeom>
          <a:noFill/>
          <a:ln w="9525">
            <a:noFill/>
            <a:miter lim="800000"/>
            <a:headEnd/>
            <a:tailEnd/>
          </a:ln>
          <a:effectLst/>
        </p:spPr>
        <p:txBody>
          <a:bodyPr anchor="ctr">
            <a:spAutoFit/>
          </a:bodyPr>
          <a:lstStyle/>
          <a:p>
            <a:pPr algn="ctr" eaLnBrk="0" hangingPunct="0">
              <a:defRPr/>
            </a:pPr>
            <a:r>
              <a:rPr lang="en-US" sz="900" b="1" dirty="0">
                <a:solidFill>
                  <a:schemeClr val="bg1"/>
                </a:solidFill>
                <a:effectLst>
                  <a:outerShdw blurRad="38100" dist="38100" dir="2700000" algn="tl">
                    <a:srgbClr val="000000">
                      <a:alpha val="43137"/>
                    </a:srgbClr>
                  </a:outerShdw>
                </a:effectLst>
                <a:latin typeface="Arial" pitchFamily="-83" charset="0"/>
                <a:ea typeface="Times New Roman" pitchFamily="-83" charset="0"/>
                <a:cs typeface="Times New Roman" pitchFamily="-83" charset="0"/>
              </a:rPr>
              <a:t>©2017 California Department of Education</a:t>
            </a:r>
            <a:endParaRPr lang="en-US" sz="900" b="1" dirty="0">
              <a:solidFill>
                <a:schemeClr val="bg1"/>
              </a:solidFill>
              <a:effectLst>
                <a:outerShdw blurRad="38100" dist="38100" dir="2700000" algn="tl">
                  <a:srgbClr val="000000">
                    <a:alpha val="43137"/>
                  </a:srgbClr>
                </a:outerShdw>
              </a:effectLst>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066982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p:cNvPicPr>
            <a:picLocks noChangeAspect="1"/>
          </p:cNvPicPr>
          <p:nvPr/>
        </p:nvPicPr>
        <p:blipFill>
          <a:blip r:embed="rId3"/>
          <a:srcRect/>
          <a:stretch>
            <a:fillRect/>
          </a:stretch>
        </p:blipFill>
        <p:spPr bwMode="auto">
          <a:xfrm>
            <a:off x="1889125" y="787400"/>
            <a:ext cx="4981575" cy="5568950"/>
          </a:xfrm>
          <a:prstGeom prst="rect">
            <a:avLst/>
          </a:prstGeom>
          <a:noFill/>
          <a:ln w="9525">
            <a:noFill/>
            <a:miter lim="800000"/>
            <a:headEnd/>
            <a:tailEnd/>
          </a:ln>
        </p:spPr>
      </p:pic>
      <p:sp>
        <p:nvSpPr>
          <p:cNvPr id="44034" name="AutoShape 5"/>
          <p:cNvSpPr>
            <a:spLocks noChangeArrowheads="1"/>
          </p:cNvSpPr>
          <p:nvPr/>
        </p:nvSpPr>
        <p:spPr bwMode="auto">
          <a:xfrm>
            <a:off x="7688263" y="1692275"/>
            <a:ext cx="1143000" cy="381000"/>
          </a:xfrm>
          <a:prstGeom prst="wedgeRectCallout">
            <a:avLst>
              <a:gd name="adj1" fmla="val -126944"/>
              <a:gd name="adj2" fmla="val -42500"/>
            </a:avLst>
          </a:prstGeom>
          <a:solidFill>
            <a:srgbClr val="FFFFCC"/>
          </a:solidFill>
          <a:ln w="9525">
            <a:solidFill>
              <a:schemeClr val="tx1"/>
            </a:solidFill>
            <a:miter lim="800000"/>
            <a:headEnd/>
            <a:tailEnd/>
          </a:ln>
        </p:spPr>
        <p:txBody>
          <a:bodyPr/>
          <a:lstStyle/>
          <a:p>
            <a:pPr algn="ctr"/>
            <a:r>
              <a:rPr lang="en-US" sz="1600"/>
              <a:t>Domain</a:t>
            </a:r>
          </a:p>
        </p:txBody>
      </p:sp>
      <p:sp>
        <p:nvSpPr>
          <p:cNvPr id="44035" name="AutoShape 3"/>
          <p:cNvSpPr>
            <a:spLocks noChangeArrowheads="1"/>
          </p:cNvSpPr>
          <p:nvPr/>
        </p:nvSpPr>
        <p:spPr bwMode="auto">
          <a:xfrm>
            <a:off x="5410200" y="1311275"/>
            <a:ext cx="990600" cy="381000"/>
          </a:xfrm>
          <a:prstGeom prst="wedgeRectCallout">
            <a:avLst>
              <a:gd name="adj1" fmla="val -126593"/>
              <a:gd name="adj2" fmla="val -2602"/>
            </a:avLst>
          </a:prstGeom>
          <a:solidFill>
            <a:srgbClr val="FFFFCC"/>
          </a:solidFill>
          <a:ln w="9525">
            <a:solidFill>
              <a:schemeClr val="tx1"/>
            </a:solidFill>
            <a:miter lim="800000"/>
            <a:headEnd/>
            <a:tailEnd/>
          </a:ln>
        </p:spPr>
        <p:txBody>
          <a:bodyPr/>
          <a:lstStyle/>
          <a:p>
            <a:pPr algn="ctr"/>
            <a:r>
              <a:rPr lang="en-US" sz="1600"/>
              <a:t>Strand</a:t>
            </a:r>
          </a:p>
        </p:txBody>
      </p:sp>
      <p:sp>
        <p:nvSpPr>
          <p:cNvPr id="44036" name="AutoShape 7"/>
          <p:cNvSpPr>
            <a:spLocks noChangeArrowheads="1"/>
          </p:cNvSpPr>
          <p:nvPr/>
        </p:nvSpPr>
        <p:spPr bwMode="auto">
          <a:xfrm>
            <a:off x="365125" y="1562100"/>
            <a:ext cx="1295400" cy="304800"/>
          </a:xfrm>
          <a:prstGeom prst="wedgeRectCallout">
            <a:avLst>
              <a:gd name="adj1" fmla="val 107069"/>
              <a:gd name="adj2" fmla="val 38106"/>
            </a:avLst>
          </a:prstGeom>
          <a:solidFill>
            <a:srgbClr val="FFFFCC"/>
          </a:solidFill>
          <a:ln w="9525">
            <a:solidFill>
              <a:schemeClr val="tx1"/>
            </a:solidFill>
            <a:miter lim="800000"/>
            <a:headEnd/>
            <a:tailEnd/>
          </a:ln>
        </p:spPr>
        <p:txBody>
          <a:bodyPr/>
          <a:lstStyle/>
          <a:p>
            <a:pPr algn="ctr"/>
            <a:r>
              <a:rPr lang="en-US" sz="1600"/>
              <a:t>Substrand</a:t>
            </a:r>
          </a:p>
        </p:txBody>
      </p:sp>
      <p:sp>
        <p:nvSpPr>
          <p:cNvPr id="44037" name="AutoShape 4"/>
          <p:cNvSpPr>
            <a:spLocks noChangeArrowheads="1"/>
          </p:cNvSpPr>
          <p:nvPr/>
        </p:nvSpPr>
        <p:spPr bwMode="auto">
          <a:xfrm>
            <a:off x="1279525" y="2073275"/>
            <a:ext cx="762000" cy="304800"/>
          </a:xfrm>
          <a:prstGeom prst="wedgeRectCallout">
            <a:avLst>
              <a:gd name="adj1" fmla="val 101537"/>
              <a:gd name="adj2" fmla="val -47528"/>
            </a:avLst>
          </a:prstGeom>
          <a:solidFill>
            <a:srgbClr val="FFFFCC"/>
          </a:solidFill>
          <a:ln w="9525">
            <a:solidFill>
              <a:schemeClr val="tx1"/>
            </a:solidFill>
            <a:miter lim="800000"/>
            <a:headEnd/>
            <a:tailEnd/>
          </a:ln>
        </p:spPr>
        <p:txBody>
          <a:bodyPr/>
          <a:lstStyle/>
          <a:p>
            <a:pPr algn="ctr"/>
            <a:r>
              <a:rPr lang="en-US" sz="1600"/>
              <a:t>Age</a:t>
            </a:r>
          </a:p>
        </p:txBody>
      </p:sp>
      <p:sp>
        <p:nvSpPr>
          <p:cNvPr id="44038" name="AutoShape 9"/>
          <p:cNvSpPr>
            <a:spLocks noChangeArrowheads="1"/>
          </p:cNvSpPr>
          <p:nvPr/>
        </p:nvSpPr>
        <p:spPr bwMode="auto">
          <a:xfrm>
            <a:off x="354013" y="3473450"/>
            <a:ext cx="1676400" cy="381000"/>
          </a:xfrm>
          <a:prstGeom prst="wedgeRectCallout">
            <a:avLst>
              <a:gd name="adj1" fmla="val 76130"/>
              <a:gd name="adj2" fmla="val -319796"/>
            </a:avLst>
          </a:prstGeom>
          <a:solidFill>
            <a:srgbClr val="FFFFCC"/>
          </a:solidFill>
          <a:ln w="9525">
            <a:solidFill>
              <a:schemeClr val="tx1"/>
            </a:solidFill>
            <a:miter lim="800000"/>
            <a:headEnd/>
            <a:tailEnd/>
          </a:ln>
        </p:spPr>
        <p:txBody>
          <a:bodyPr/>
          <a:lstStyle/>
          <a:p>
            <a:pPr algn="ctr"/>
            <a:r>
              <a:rPr lang="en-US" sz="1600"/>
              <a:t>Foundation</a:t>
            </a:r>
          </a:p>
        </p:txBody>
      </p:sp>
      <p:sp>
        <p:nvSpPr>
          <p:cNvPr id="44039" name="AutoShape 8"/>
          <p:cNvSpPr>
            <a:spLocks noChangeArrowheads="1"/>
          </p:cNvSpPr>
          <p:nvPr/>
        </p:nvSpPr>
        <p:spPr bwMode="auto">
          <a:xfrm>
            <a:off x="7040563" y="3825875"/>
            <a:ext cx="1447800" cy="381000"/>
          </a:xfrm>
          <a:prstGeom prst="wedgeRectCallout">
            <a:avLst>
              <a:gd name="adj1" fmla="val -107653"/>
              <a:gd name="adj2" fmla="val -208949"/>
            </a:avLst>
          </a:prstGeom>
          <a:solidFill>
            <a:srgbClr val="FFFFCC"/>
          </a:solidFill>
          <a:ln w="9525">
            <a:solidFill>
              <a:schemeClr val="tx1"/>
            </a:solidFill>
            <a:miter lim="800000"/>
            <a:headEnd/>
            <a:tailEnd/>
          </a:ln>
        </p:spPr>
        <p:txBody>
          <a:bodyPr/>
          <a:lstStyle/>
          <a:p>
            <a:pPr algn="ctr"/>
            <a:r>
              <a:rPr lang="en-US" sz="1600"/>
              <a:t>Examples</a:t>
            </a:r>
          </a:p>
        </p:txBody>
      </p:sp>
      <p:sp>
        <p:nvSpPr>
          <p:cNvPr id="44040" name="AutoShape 8"/>
          <p:cNvSpPr>
            <a:spLocks noChangeArrowheads="1"/>
          </p:cNvSpPr>
          <p:nvPr/>
        </p:nvSpPr>
        <p:spPr bwMode="auto">
          <a:xfrm>
            <a:off x="6964363" y="5410200"/>
            <a:ext cx="1600200" cy="381000"/>
          </a:xfrm>
          <a:prstGeom prst="wedgeRectCallout">
            <a:avLst>
              <a:gd name="adj1" fmla="val -95704"/>
              <a:gd name="adj2" fmla="val 52204"/>
            </a:avLst>
          </a:prstGeom>
          <a:solidFill>
            <a:srgbClr val="FFFFCC"/>
          </a:solidFill>
          <a:ln w="9525">
            <a:solidFill>
              <a:schemeClr val="tx1"/>
            </a:solidFill>
            <a:miter lim="800000"/>
            <a:headEnd/>
            <a:tailEnd/>
          </a:ln>
        </p:spPr>
        <p:txBody>
          <a:bodyPr/>
          <a:lstStyle/>
          <a:p>
            <a:pPr algn="ctr"/>
            <a:r>
              <a:rPr lang="en-US" sz="1600"/>
              <a:t>Footnotes</a:t>
            </a:r>
          </a:p>
        </p:txBody>
      </p:sp>
      <p:sp>
        <p:nvSpPr>
          <p:cNvPr id="44041" name="Title 7"/>
          <p:cNvSpPr>
            <a:spLocks noGrp="1"/>
          </p:cNvSpPr>
          <p:nvPr>
            <p:ph type="title"/>
          </p:nvPr>
        </p:nvSpPr>
        <p:spPr>
          <a:xfrm>
            <a:off x="457200" y="215900"/>
            <a:ext cx="8229600" cy="488950"/>
          </a:xfrm>
        </p:spPr>
        <p:txBody>
          <a:bodyPr/>
          <a:lstStyle/>
          <a:p>
            <a:r>
              <a:rPr lang="en-US" altLang="en-US" dirty="0"/>
              <a:t>Map of the Foundation</a:t>
            </a:r>
          </a:p>
        </p:txBody>
      </p:sp>
      <p:sp>
        <p:nvSpPr>
          <p:cNvPr id="44042" name="Slide Number Placeholder 8"/>
          <p:cNvSpPr>
            <a:spLocks noGrp="1"/>
          </p:cNvSpPr>
          <p:nvPr>
            <p:ph type="sldNum" sz="quarter" idx="10"/>
          </p:nvPr>
        </p:nvSpPr>
        <p:spPr bwMode="auto">
          <a:xfrm>
            <a:off x="457200" y="6356350"/>
            <a:ext cx="2133600" cy="365125"/>
          </a:xfrm>
          <a:noFill/>
          <a:ln>
            <a:miter lim="800000"/>
            <a:headEnd/>
            <a:tailEnd/>
          </a:ln>
        </p:spPr>
        <p:txBody>
          <a:bodyPr/>
          <a:lstStyle/>
          <a:p>
            <a:pPr algn="l"/>
            <a:fld id="{25C07037-35C5-4327-B00A-0172BD5583B7}" type="slidenum">
              <a:rPr lang="en-US" altLang="en-US" sz="1800">
                <a:cs typeface="ＭＳ Ｐゴシック" pitchFamily="34" charset="-128"/>
              </a:rPr>
              <a:pPr algn="l"/>
              <a:t>14</a:t>
            </a:fld>
            <a:endParaRPr lang="en-US" altLang="en-US" sz="1800">
              <a:cs typeface="ＭＳ Ｐゴシック"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title"/>
          </p:nvPr>
        </p:nvSpPr>
        <p:spPr>
          <a:xfrm>
            <a:off x="457200" y="1"/>
            <a:ext cx="8229600" cy="914400"/>
          </a:xfrm>
        </p:spPr>
        <p:txBody>
          <a:bodyPr/>
          <a:lstStyle/>
          <a:p>
            <a:r>
              <a:rPr lang="en-US" altLang="en-US" sz="3200" dirty="0">
                <a:ea typeface="ＭＳ Ｐゴシック" panose="020B0600070205080204" pitchFamily="34" charset="-128"/>
              </a:rPr>
              <a:t>Alignment Document</a:t>
            </a:r>
          </a:p>
        </p:txBody>
      </p:sp>
      <p:sp>
        <p:nvSpPr>
          <p:cNvPr id="5325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8101EB-4C34-4C33-BD87-D34F30B0180D}" type="slidenum">
              <a:rPr lang="en-US" altLang="en-US" sz="1200"/>
              <a:pPr/>
              <a:t>15</a:t>
            </a:fld>
            <a:endParaRPr lang="en-US" altLang="en-US" sz="1200"/>
          </a:p>
        </p:txBody>
      </p:sp>
      <p:pic>
        <p:nvPicPr>
          <p:cNvPr id="53251" name="Content Placeholder 3"/>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2237581" y="914401"/>
            <a:ext cx="4668837" cy="5712814"/>
          </a:xfrm>
          <a:ln>
            <a:solidFill>
              <a:schemeClr val="tx1"/>
            </a:solidFill>
            <a:miter lim="800000"/>
            <a:headEnd/>
            <a:tailEnd/>
          </a:ln>
        </p:spPr>
      </p:pic>
    </p:spTree>
    <p:extLst>
      <p:ext uri="{BB962C8B-B14F-4D97-AF65-F5344CB8AC3E}">
        <p14:creationId xmlns:p14="http://schemas.microsoft.com/office/powerpoint/2010/main" val="3409248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3"/>
          <p:cNvSpPr>
            <a:spLocks noGrp="1"/>
          </p:cNvSpPr>
          <p:nvPr>
            <p:ph type="title"/>
          </p:nvPr>
        </p:nvSpPr>
        <p:spPr/>
        <p:txBody>
          <a:bodyPr/>
          <a:lstStyle/>
          <a:p>
            <a:r>
              <a:rPr lang="en-US" altLang="en-US" dirty="0"/>
              <a:t>Alignment of Developmental Progression</a:t>
            </a:r>
          </a:p>
        </p:txBody>
      </p:sp>
      <p:sp>
        <p:nvSpPr>
          <p:cNvPr id="103426" name="Slide Number Placeholder 1"/>
          <p:cNvSpPr>
            <a:spLocks noGrp="1"/>
          </p:cNvSpPr>
          <p:nvPr>
            <p:ph type="sldNum" sz="quarter" idx="10"/>
          </p:nvPr>
        </p:nvSpPr>
        <p:spPr bwMode="auto">
          <a:noFill/>
          <a:ln>
            <a:miter lim="800000"/>
            <a:headEnd/>
            <a:tailEnd/>
          </a:ln>
        </p:spPr>
        <p:txBody>
          <a:bodyPr/>
          <a:lstStyle/>
          <a:p>
            <a:pPr algn="l"/>
            <a:fld id="{1219D850-9354-455C-B733-B18BCB4370E1}" type="slidenum">
              <a:rPr lang="en-US" altLang="en-US" sz="1800">
                <a:cs typeface="ＭＳ Ｐゴシック" pitchFamily="34" charset="-128"/>
              </a:rPr>
              <a:pPr algn="l"/>
              <a:t>16</a:t>
            </a:fld>
            <a:endParaRPr lang="en-US" altLang="en-US" sz="1800">
              <a:cs typeface="ＭＳ Ｐゴシック" pitchFamily="34" charset="-128"/>
            </a:endParaRPr>
          </a:p>
        </p:txBody>
      </p:sp>
      <p:pic>
        <p:nvPicPr>
          <p:cNvPr id="103427" name="Content Placeholder 10" descr="drama1.0.tiff"/>
          <p:cNvPicPr>
            <a:picLocks noChangeAspect="1"/>
          </p:cNvPicPr>
          <p:nvPr/>
        </p:nvPicPr>
        <p:blipFill rotWithShape="1">
          <a:blip r:embed="rId3" cstate="screen">
            <a:extLst>
              <a:ext uri="{28A0092B-C50C-407E-A947-70E740481C1C}">
                <a14:useLocalDpi xmlns:a14="http://schemas.microsoft.com/office/drawing/2010/main"/>
              </a:ext>
            </a:extLst>
          </a:blip>
          <a:srcRect l="923" t="3024" r="2004" b="3024"/>
          <a:stretch/>
        </p:blipFill>
        <p:spPr bwMode="auto">
          <a:xfrm>
            <a:off x="1125524" y="1692278"/>
            <a:ext cx="7026017" cy="1793738"/>
          </a:xfrm>
          <a:prstGeom prst="rect">
            <a:avLst/>
          </a:prstGeom>
          <a:solidFill>
            <a:schemeClr val="bg1"/>
          </a:solidFill>
          <a:ln w="31750">
            <a:noFill/>
            <a:miter lim="800000"/>
            <a:headEnd/>
            <a:tailEnd/>
          </a:ln>
        </p:spPr>
      </p:pic>
      <p:pic>
        <p:nvPicPr>
          <p:cNvPr id="103428" name="Picture 14"/>
          <p:cNvPicPr>
            <a:picLocks noChangeAspect="1"/>
          </p:cNvPicPr>
          <p:nvPr/>
        </p:nvPicPr>
        <p:blipFill>
          <a:blip r:embed="rId4"/>
          <a:srcRect/>
          <a:stretch>
            <a:fillRect/>
          </a:stretch>
        </p:blipFill>
        <p:spPr bwMode="auto">
          <a:xfrm>
            <a:off x="1125524" y="3486016"/>
            <a:ext cx="7089252" cy="2800241"/>
          </a:xfrm>
          <a:prstGeom prst="rect">
            <a:avLst/>
          </a:prstGeom>
          <a:noFill/>
          <a:ln w="9525">
            <a:noFill/>
            <a:miter lim="800000"/>
            <a:headEnd/>
            <a:tailEnd/>
          </a:ln>
        </p:spPr>
      </p:pic>
      <p:sp>
        <p:nvSpPr>
          <p:cNvPr id="14" name="Rectangle 13"/>
          <p:cNvSpPr>
            <a:spLocks noChangeArrowheads="1"/>
          </p:cNvSpPr>
          <p:nvPr/>
        </p:nvSpPr>
        <p:spPr bwMode="auto">
          <a:xfrm>
            <a:off x="1086658" y="1692276"/>
            <a:ext cx="7104305" cy="4593981"/>
          </a:xfrm>
          <a:prstGeom prst="rect">
            <a:avLst/>
          </a:prstGeom>
          <a:noFill/>
          <a:ln w="38100">
            <a:solidFill>
              <a:srgbClr val="7030A0"/>
            </a:solidFill>
            <a:miter lim="800000"/>
            <a:headEnd/>
            <a:tailEnd/>
          </a:ln>
          <a:effectLst>
            <a:outerShdw dist="23000" dir="5400000" rotWithShape="0">
              <a:srgbClr val="808080">
                <a:alpha val="34998"/>
              </a:srgbClr>
            </a:outerShdw>
          </a:effectLst>
        </p:spPr>
        <p:txBody>
          <a:bodyPr anchor="ctr"/>
          <a:lstStyle/>
          <a:p>
            <a:pPr algn="ctr"/>
            <a:endParaRPr lang="en-US" altLang="en-US">
              <a:solidFill>
                <a:srgbClr val="FFFFFF"/>
              </a:solidFill>
              <a:cs typeface="ＭＳ Ｐゴシック" pitchFamily="34" charset="-128"/>
            </a:endParaRPr>
          </a:p>
        </p:txBody>
      </p:sp>
    </p:spTree>
    <p:extLst>
      <p:ext uri="{BB962C8B-B14F-4D97-AF65-F5344CB8AC3E}">
        <p14:creationId xmlns:p14="http://schemas.microsoft.com/office/powerpoint/2010/main" val="118928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Content Placeholder 7"/>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p:spPr>
      </p:pic>
      <p:sp>
        <p:nvSpPr>
          <p:cNvPr id="2" name="Title 1"/>
          <p:cNvSpPr>
            <a:spLocks noGrp="1"/>
          </p:cNvSpPr>
          <p:nvPr>
            <p:ph type="title"/>
          </p:nvPr>
        </p:nvSpPr>
        <p:spPr>
          <a:xfrm>
            <a:off x="484981" y="169427"/>
            <a:ext cx="8229600" cy="1476175"/>
          </a:xfrm>
        </p:spPr>
        <p:txBody>
          <a:bodyPr/>
          <a:lstStyle/>
          <a:p>
            <a:pPr marL="0" indent="0">
              <a:buNone/>
            </a:pPr>
            <a:r>
              <a:rPr lang="en-US" dirty="0">
                <a:solidFill>
                  <a:schemeClr val="bg1"/>
                </a:solidFill>
              </a:rPr>
              <a:t/>
            </a:r>
            <a:br>
              <a:rPr lang="en-US" dirty="0">
                <a:solidFill>
                  <a:schemeClr val="bg1"/>
                </a:solidFill>
              </a:rPr>
            </a:br>
            <a:r>
              <a:rPr lang="en-US" dirty="0">
                <a:solidFill>
                  <a:schemeClr val="bg1"/>
                </a:solidFill>
              </a:rPr>
              <a:t>Guiding Principle</a:t>
            </a:r>
            <a:br>
              <a:rPr lang="en-US" dirty="0">
                <a:solidFill>
                  <a:schemeClr val="bg1"/>
                </a:solidFill>
              </a:rPr>
            </a:br>
            <a:r>
              <a:rPr lang="en-US" dirty="0">
                <a:solidFill>
                  <a:schemeClr val="bg1"/>
                </a:solidFill>
              </a:rPr>
              <a:t>“</a:t>
            </a:r>
            <a:r>
              <a:rPr lang="en-US" sz="3200" dirty="0">
                <a:solidFill>
                  <a:schemeClr val="bg1"/>
                </a:solidFill>
              </a:rPr>
              <a:t>Children make their own meaning”</a:t>
            </a:r>
            <a:br>
              <a:rPr lang="en-US" sz="3200" dirty="0">
                <a:solidFill>
                  <a:schemeClr val="bg1"/>
                </a:solidFill>
              </a:rPr>
            </a:br>
            <a:r>
              <a:rPr lang="en-US" sz="2400" dirty="0">
                <a:solidFill>
                  <a:schemeClr val="bg1"/>
                </a:solidFill>
                <a:cs typeface="Arial" pitchFamily="34" charset="0"/>
              </a:rPr>
              <a:t>	(</a:t>
            </a:r>
            <a:r>
              <a:rPr lang="en-US" sz="1800" dirty="0">
                <a:solidFill>
                  <a:schemeClr val="bg1"/>
                </a:solidFill>
                <a:cs typeface="Arial" pitchFamily="34" charset="0"/>
              </a:rPr>
              <a:t>PCF, Vol. 2, p. 43).</a:t>
            </a:r>
            <a:r>
              <a:rPr lang="en-US" dirty="0">
                <a:solidFill>
                  <a:schemeClr val="bg1"/>
                </a:solidFill>
                <a:effectLst>
                  <a:outerShdw blurRad="38100" dist="38100" dir="2700000" algn="tl">
                    <a:srgbClr val="E9E5DC"/>
                  </a:outerShdw>
                </a:effectLst>
              </a:rPr>
              <a:t/>
            </a:r>
            <a:br>
              <a:rPr lang="en-US" dirty="0">
                <a:solidFill>
                  <a:schemeClr val="bg1"/>
                </a:solidFill>
                <a:effectLst>
                  <a:outerShdw blurRad="38100" dist="38100" dir="2700000" algn="tl">
                    <a:srgbClr val="E9E5DC"/>
                  </a:outerShdw>
                </a:effectLst>
              </a:rPr>
            </a:br>
            <a:endParaRPr lang="en-US" dirty="0"/>
          </a:p>
        </p:txBody>
      </p:sp>
      <p:sp>
        <p:nvSpPr>
          <p:cNvPr id="52227" name="Slide Number Placeholder 4"/>
          <p:cNvSpPr>
            <a:spLocks noGrp="1"/>
          </p:cNvSpPr>
          <p:nvPr>
            <p:ph type="sldNum" sz="quarter" idx="10"/>
          </p:nvPr>
        </p:nvSpPr>
        <p:spPr bwMode="auto">
          <a:noFill/>
          <a:ln>
            <a:miter lim="800000"/>
            <a:headEnd/>
            <a:tailEnd/>
          </a:ln>
        </p:spPr>
        <p:txBody>
          <a:bodyPr/>
          <a:lstStyle/>
          <a:p>
            <a:fld id="{F19746E7-CCDD-45B1-9407-773798AD1501}" type="slidenum">
              <a:rPr lang="en-US" altLang="en-US">
                <a:cs typeface="ＭＳ Ｐゴシック" pitchFamily="34" charset="-128"/>
              </a:rPr>
              <a:pPr/>
              <a:t>17</a:t>
            </a:fld>
            <a:endParaRPr lang="en-US" altLang="en-US">
              <a:cs typeface="ＭＳ Ｐゴシック" pitchFamily="34" charset="-128"/>
            </a:endParaRPr>
          </a:p>
        </p:txBody>
      </p:sp>
      <p:sp>
        <p:nvSpPr>
          <p:cNvPr id="52228" name="Rectangle 5"/>
          <p:cNvSpPr>
            <a:spLocks noChangeArrowheads="1"/>
          </p:cNvSpPr>
          <p:nvPr/>
        </p:nvSpPr>
        <p:spPr bwMode="auto">
          <a:xfrm>
            <a:off x="-17463" y="6627813"/>
            <a:ext cx="9234488" cy="230187"/>
          </a:xfrm>
          <a:prstGeom prst="rect">
            <a:avLst/>
          </a:prstGeom>
          <a:noFill/>
          <a:ln w="9525">
            <a:noFill/>
            <a:miter lim="800000"/>
            <a:headEnd/>
            <a:tailEnd/>
          </a:ln>
        </p:spPr>
        <p:txBody>
          <a:bodyPr anchor="ctr">
            <a:spAutoFit/>
          </a:bodyPr>
          <a:lstStyle/>
          <a:p>
            <a:pPr algn="ctr"/>
            <a:r>
              <a:rPr lang="en-US" altLang="en-US" sz="900" dirty="0">
                <a:solidFill>
                  <a:schemeClr val="bg1"/>
                </a:solidFill>
                <a:cs typeface="ＭＳ Ｐゴシック" pitchFamily="34" charset="-128"/>
              </a:rPr>
              <a:t>©2017 California Department of Education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8"/>
          <p:cNvSpPr>
            <a:spLocks noGrp="1"/>
          </p:cNvSpPr>
          <p:nvPr>
            <p:ph type="title"/>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dirty="0">
                <a:ea typeface="MS PGothic" pitchFamily="34" charset="-128"/>
              </a:rPr>
              <a:t>Remember the Following Words…</a:t>
            </a:r>
          </a:p>
        </p:txBody>
      </p:sp>
      <p:sp>
        <p:nvSpPr>
          <p:cNvPr id="54274" name="Slide Number Placeholder 1"/>
          <p:cNvSpPr>
            <a:spLocks noGrp="1"/>
          </p:cNvSpPr>
          <p:nvPr>
            <p:ph type="sldNum" sz="quarter" idx="10"/>
          </p:nvPr>
        </p:nvSpPr>
        <p:spPr bwMode="auto">
          <a:noFill/>
          <a:ln>
            <a:miter lim="800000"/>
            <a:headEnd/>
            <a:tailEnd/>
          </a:ln>
        </p:spPr>
        <p:txBody>
          <a:bodyPr/>
          <a:lstStyle/>
          <a:p>
            <a:fld id="{F69CC9F7-EB58-40A0-8A69-F8AAEB5B32B9}" type="slidenum">
              <a:rPr lang="en-US" altLang="en-US">
                <a:cs typeface="ＭＳ Ｐゴシック" pitchFamily="34" charset="-128"/>
              </a:rPr>
              <a:pPr/>
              <a:t>18</a:t>
            </a:fld>
            <a:endParaRPr lang="en-US" altLang="en-US">
              <a:cs typeface="ＭＳ Ｐゴシック" pitchFamily="34" charset="-128"/>
            </a:endParaRPr>
          </a:p>
        </p:txBody>
      </p:sp>
      <p:pic>
        <p:nvPicPr>
          <p:cNvPr id="5" name="Picture 9" descr="P101029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607127" y="1692276"/>
            <a:ext cx="5929746" cy="445210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noAutofit/>
          </a:bodyPr>
          <a:lstStyle/>
          <a:p>
            <a:pPr marL="114300" eaLnBrk="1" hangingPunct="1"/>
            <a:r>
              <a:rPr lang="en-US" sz="3600" dirty="0">
                <a:solidFill>
                  <a:schemeClr val="tx1"/>
                </a:solidFill>
                <a:cs typeface="Arial" pitchFamily="34" charset="0"/>
              </a:rPr>
              <a:t/>
            </a:r>
            <a:br>
              <a:rPr lang="en-US" sz="3600" dirty="0">
                <a:solidFill>
                  <a:schemeClr val="tx1"/>
                </a:solidFill>
                <a:cs typeface="Arial" pitchFamily="34" charset="0"/>
              </a:rPr>
            </a:br>
            <a:r>
              <a:rPr lang="en-US" dirty="0">
                <a:solidFill>
                  <a:schemeClr val="tx1"/>
                </a:solidFill>
                <a:cs typeface="Arial" pitchFamily="34" charset="0"/>
              </a:rPr>
              <a:t>Preschool Curriculum Framework</a:t>
            </a:r>
            <a:br>
              <a:rPr lang="en-US" dirty="0">
                <a:solidFill>
                  <a:schemeClr val="tx1"/>
                </a:solidFill>
                <a:cs typeface="Arial" pitchFamily="34" charset="0"/>
              </a:rPr>
            </a:br>
            <a:endParaRPr lang="en-US" sz="2900" dirty="0">
              <a:solidFill>
                <a:schemeClr val="tx1"/>
              </a:solidFill>
              <a:cs typeface="Arial" pitchFamily="34" charset="0"/>
            </a:endParaRPr>
          </a:p>
        </p:txBody>
      </p:sp>
      <p:pic>
        <p:nvPicPr>
          <p:cNvPr id="60420" name="Content Placeholder 2"/>
          <p:cNvPicPr>
            <a:picLocks noGrp="1" noChangeAspect="1"/>
          </p:cNvPicPr>
          <p:nvPr>
            <p:ph sz="half" idx="1"/>
          </p:nvPr>
        </p:nvPicPr>
        <p:blipFill>
          <a:blip r:embed="rId3"/>
          <a:stretch>
            <a:fillRect/>
          </a:stretch>
        </p:blipFill>
        <p:spPr>
          <a:xfrm>
            <a:off x="637828" y="1600200"/>
            <a:ext cx="3677344" cy="4525963"/>
          </a:xfrm>
        </p:spPr>
      </p:pic>
      <p:sp>
        <p:nvSpPr>
          <p:cNvPr id="60418" name="Rectangle 3"/>
          <p:cNvSpPr>
            <a:spLocks noGrp="1" noChangeArrowheads="1"/>
          </p:cNvSpPr>
          <p:nvPr>
            <p:ph sz="half" idx="2"/>
          </p:nvPr>
        </p:nvSpPr>
        <p:spPr/>
        <p:txBody>
          <a:bodyPr/>
          <a:lstStyle/>
          <a:p>
            <a:pPr marL="0" indent="0" eaLnBrk="1" hangingPunct="1">
              <a:buFontTx/>
              <a:buNone/>
            </a:pPr>
            <a:r>
              <a:rPr lang="ja-JP" altLang="en-US" sz="3000" dirty="0"/>
              <a:t>“</a:t>
            </a:r>
            <a:r>
              <a:rPr lang="en-US" altLang="ja-JP" sz="3000" dirty="0"/>
              <a:t>…presents strategies and information to enrich learning and development opportunities for all of California’s preschool children</a:t>
            </a:r>
            <a:r>
              <a:rPr lang="ja-JP" altLang="en-US" sz="3000" dirty="0"/>
              <a:t>”</a:t>
            </a:r>
            <a:endParaRPr lang="en-US" altLang="en-US" sz="1500" dirty="0"/>
          </a:p>
          <a:p>
            <a:pPr marL="0" indent="0" eaLnBrk="1" hangingPunct="1">
              <a:buFontTx/>
              <a:buNone/>
            </a:pPr>
            <a:r>
              <a:rPr lang="en-US" altLang="en-US" sz="1800" dirty="0"/>
              <a:t>(PCF, Vol. 1, p. v).</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73394"/>
          </a:xfrm>
        </p:spPr>
        <p:txBody>
          <a:bodyPr/>
          <a:lstStyle/>
          <a:p>
            <a:r>
              <a:rPr lang="en-US" dirty="0"/>
              <a:t>Objectives</a:t>
            </a:r>
          </a:p>
        </p:txBody>
      </p:sp>
      <p:sp>
        <p:nvSpPr>
          <p:cNvPr id="3" name="Content Placeholder 2"/>
          <p:cNvSpPr>
            <a:spLocks noGrp="1"/>
          </p:cNvSpPr>
          <p:nvPr>
            <p:ph idx="1"/>
          </p:nvPr>
        </p:nvSpPr>
        <p:spPr>
          <a:xfrm>
            <a:off x="388374" y="973394"/>
            <a:ext cx="8229600" cy="5053780"/>
          </a:xfrm>
        </p:spPr>
        <p:txBody>
          <a:bodyPr/>
          <a:lstStyle/>
          <a:p>
            <a:pPr lvl="0"/>
            <a:r>
              <a:rPr lang="en-US" altLang="en-US" sz="2400" dirty="0">
                <a:solidFill>
                  <a:prstClr val="black"/>
                </a:solidFill>
                <a:ea typeface="MS PGothic" panose="020B0600070205080204" pitchFamily="34" charset="-128"/>
              </a:rPr>
              <a:t>Gain understanding of key concepts from the </a:t>
            </a:r>
            <a:r>
              <a:rPr lang="en-US" altLang="en-US" sz="2400" i="1" dirty="0">
                <a:solidFill>
                  <a:prstClr val="black"/>
                </a:solidFill>
                <a:ea typeface="MS PGothic" panose="020B0600070205080204" pitchFamily="34" charset="-128"/>
              </a:rPr>
              <a:t>California Preschool Learning Foundations, Volume 2 and the California Preschool Curriculum Framework, Volume 2—</a:t>
            </a:r>
            <a:r>
              <a:rPr lang="en-US" altLang="en-US" sz="2400" dirty="0">
                <a:solidFill>
                  <a:prstClr val="black"/>
                </a:solidFill>
                <a:ea typeface="MS PGothic" panose="020B0600070205080204" pitchFamily="34" charset="-128"/>
              </a:rPr>
              <a:t>Visual and Performing Arts domain, Drama strand.</a:t>
            </a:r>
          </a:p>
          <a:p>
            <a:pPr lvl="0"/>
            <a:r>
              <a:rPr lang="en-US" altLang="en-US" sz="2400" dirty="0">
                <a:solidFill>
                  <a:prstClr val="black"/>
                </a:solidFill>
                <a:ea typeface="MS PGothic" panose="020B0600070205080204" pitchFamily="34" charset="-128"/>
              </a:rPr>
              <a:t>Observe, read, and discuss the developmental continuum for drama and develop strategies that will guide instruction and learning in Transitional Kindergarten (TK).</a:t>
            </a:r>
          </a:p>
          <a:p>
            <a:r>
              <a:rPr lang="en-US" altLang="en-US" sz="24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2400" dirty="0"/>
              <a:t>skills, knowledge, and behaviors related to drama.</a:t>
            </a:r>
          </a:p>
          <a:p>
            <a:pPr lvl="0"/>
            <a:endParaRPr lang="en-US" altLang="en-US" sz="2400" dirty="0">
              <a:solidFill>
                <a:prstClr val="black"/>
              </a:solidFill>
              <a:ea typeface="MS PGothic"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2</a:t>
            </a:fld>
            <a:endParaRPr lang="en-US" altLang="en-US"/>
          </a:p>
        </p:txBody>
      </p:sp>
    </p:spTree>
    <p:extLst>
      <p:ext uri="{BB962C8B-B14F-4D97-AF65-F5344CB8AC3E}">
        <p14:creationId xmlns:p14="http://schemas.microsoft.com/office/powerpoint/2010/main" val="120298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p:cNvSpPr>
            <a:spLocks noGrp="1" noChangeArrowheads="1"/>
          </p:cNvSpPr>
          <p:nvPr>
            <p:ph type="title"/>
          </p:nvPr>
        </p:nvSpPr>
        <p:spPr/>
        <p:txBody>
          <a:bodyPr/>
          <a:lstStyle/>
          <a:p>
            <a:r>
              <a:rPr lang="en-US" altLang="en-US" dirty="0"/>
              <a:t>Preschool Curriculum Framework</a:t>
            </a:r>
          </a:p>
        </p:txBody>
      </p:sp>
      <p:sp>
        <p:nvSpPr>
          <p:cNvPr id="62466" name="Rectangle 5"/>
          <p:cNvSpPr>
            <a:spLocks noGrp="1" noChangeArrowheads="1"/>
          </p:cNvSpPr>
          <p:nvPr>
            <p:ph sz="half" idx="1"/>
          </p:nvPr>
        </p:nvSpPr>
        <p:spPr>
          <a:xfrm>
            <a:off x="457199" y="1600199"/>
            <a:ext cx="4344145" cy="4525963"/>
          </a:xfrm>
        </p:spPr>
        <p:txBody>
          <a:bodyPr/>
          <a:lstStyle/>
          <a:p>
            <a:pPr>
              <a:spcBef>
                <a:spcPts val="675"/>
              </a:spcBef>
            </a:pPr>
            <a:r>
              <a:rPr lang="en-US" altLang="en-US" dirty="0">
                <a:solidFill>
                  <a:srgbClr val="000000"/>
                </a:solidFill>
              </a:rPr>
              <a:t>Guiding principles</a:t>
            </a:r>
          </a:p>
          <a:p>
            <a:pPr>
              <a:spcBef>
                <a:spcPts val="675"/>
              </a:spcBef>
            </a:pPr>
            <a:r>
              <a:rPr lang="en-US" altLang="en-US" dirty="0">
                <a:solidFill>
                  <a:srgbClr val="000000"/>
                </a:solidFill>
              </a:rPr>
              <a:t>Environment and materials</a:t>
            </a:r>
          </a:p>
          <a:p>
            <a:pPr>
              <a:spcBef>
                <a:spcPts val="675"/>
              </a:spcBef>
            </a:pPr>
            <a:r>
              <a:rPr lang="en-US" altLang="en-US" dirty="0">
                <a:solidFill>
                  <a:srgbClr val="000000"/>
                </a:solidFill>
              </a:rPr>
              <a:t>Vignettes</a:t>
            </a:r>
          </a:p>
          <a:p>
            <a:pPr marL="742950" lvl="2" indent="-342900">
              <a:spcBef>
                <a:spcPts val="675"/>
              </a:spcBef>
              <a:buFont typeface="Courier New" pitchFamily="49" charset="0"/>
              <a:buChar char="o"/>
            </a:pPr>
            <a:r>
              <a:rPr lang="en-US" altLang="en-US" sz="2200" dirty="0">
                <a:solidFill>
                  <a:srgbClr val="000000"/>
                </a:solidFill>
                <a:cs typeface="ＭＳ Ｐゴシック" pitchFamily="34" charset="-128"/>
              </a:rPr>
              <a:t>Planning learning opportunities </a:t>
            </a:r>
          </a:p>
          <a:p>
            <a:pPr marL="742950" lvl="2" indent="-342900">
              <a:spcBef>
                <a:spcPts val="675"/>
              </a:spcBef>
              <a:buFont typeface="Courier New" pitchFamily="49" charset="0"/>
              <a:buChar char="o"/>
            </a:pPr>
            <a:r>
              <a:rPr lang="en-US" altLang="en-US" sz="2200" dirty="0">
                <a:solidFill>
                  <a:srgbClr val="000000"/>
                </a:solidFill>
                <a:cs typeface="ＭＳ Ｐゴシック" pitchFamily="34" charset="-128"/>
              </a:rPr>
              <a:t>Teachable moments</a:t>
            </a:r>
          </a:p>
          <a:p>
            <a:pPr>
              <a:spcBef>
                <a:spcPts val="675"/>
              </a:spcBef>
            </a:pPr>
            <a:r>
              <a:rPr lang="en-US" altLang="en-US" dirty="0">
                <a:solidFill>
                  <a:srgbClr val="000000"/>
                </a:solidFill>
              </a:rPr>
              <a:t>Interactions and strategies</a:t>
            </a:r>
          </a:p>
          <a:p>
            <a:pPr>
              <a:spcBef>
                <a:spcPts val="675"/>
              </a:spcBef>
            </a:pPr>
            <a:r>
              <a:rPr lang="en-US" altLang="en-US" dirty="0">
                <a:solidFill>
                  <a:srgbClr val="000000"/>
                </a:solidFill>
              </a:rPr>
              <a:t>Engaging families</a:t>
            </a:r>
          </a:p>
          <a:p>
            <a:pPr>
              <a:spcBef>
                <a:spcPts val="675"/>
              </a:spcBef>
              <a:buFontTx/>
              <a:buNone/>
            </a:pPr>
            <a:endParaRPr lang="en-US" altLang="en-US" dirty="0">
              <a:solidFill>
                <a:srgbClr val="000000"/>
              </a:solidFill>
            </a:endParaRPr>
          </a:p>
          <a:p>
            <a:pPr>
              <a:spcBef>
                <a:spcPts val="675"/>
              </a:spcBef>
              <a:buFontTx/>
              <a:buNone/>
            </a:pPr>
            <a:endParaRPr lang="en-US" altLang="en-US" dirty="0">
              <a:solidFill>
                <a:srgbClr val="000000"/>
              </a:solidFill>
            </a:endParaRPr>
          </a:p>
        </p:txBody>
      </p:sp>
      <p:pic>
        <p:nvPicPr>
          <p:cNvPr id="62469" name="Content Placeholder 2"/>
          <p:cNvPicPr>
            <a:picLocks noGrp="1" noChangeAspect="1"/>
          </p:cNvPicPr>
          <p:nvPr>
            <p:ph sz="half" idx="2"/>
          </p:nvPr>
        </p:nvPicPr>
        <p:blipFill>
          <a:blip r:embed="rId3"/>
          <a:stretch>
            <a:fillRect/>
          </a:stretch>
        </p:blipFill>
        <p:spPr>
          <a:xfrm>
            <a:off x="4954490" y="1600200"/>
            <a:ext cx="3732310" cy="4525963"/>
          </a:xfrm>
          <a:ln>
            <a:solidFill>
              <a:schemeClr val="tx1">
                <a:lumMod val="50000"/>
                <a:lumOff val="50000"/>
              </a:schemeClr>
            </a:solidFill>
          </a:ln>
        </p:spPr>
      </p:pic>
      <p:sp>
        <p:nvSpPr>
          <p:cNvPr id="62467" name="Slide Number Placeholder 1"/>
          <p:cNvSpPr>
            <a:spLocks noGrp="1"/>
          </p:cNvSpPr>
          <p:nvPr>
            <p:ph type="sldNum" sz="quarter" idx="10"/>
          </p:nvPr>
        </p:nvSpPr>
        <p:spPr bwMode="auto">
          <a:noFill/>
          <a:ln>
            <a:miter lim="800000"/>
            <a:headEnd/>
            <a:tailEnd/>
          </a:ln>
        </p:spPr>
        <p:txBody>
          <a:bodyPr/>
          <a:lstStyle/>
          <a:p>
            <a:fld id="{CDFD18C8-44F5-493F-A0F0-1C8EFA0D55F7}" type="slidenum">
              <a:rPr lang="en-US" altLang="en-US">
                <a:cs typeface="ＭＳ Ｐゴシック" pitchFamily="34" charset="-128"/>
              </a:rPr>
              <a:pPr/>
              <a:t>20</a:t>
            </a:fld>
            <a:endParaRPr lang="en-US" altLang="en-US">
              <a:cs typeface="ＭＳ Ｐゴシック" pitchFamily="34" charset="-128"/>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21</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259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dirty="0"/>
              <a:t>Drama Engages the Whole Child</a:t>
            </a:r>
          </a:p>
        </p:txBody>
      </p:sp>
      <p:pic>
        <p:nvPicPr>
          <p:cNvPr id="66565" name="Content Placeholder 2"/>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623362" y="1600200"/>
            <a:ext cx="3402670" cy="4390697"/>
          </a:xfrm>
        </p:spPr>
      </p:pic>
      <p:sp>
        <p:nvSpPr>
          <p:cNvPr id="66562" name="Text Placeholder 4"/>
          <p:cNvSpPr>
            <a:spLocks noGrp="1"/>
          </p:cNvSpPr>
          <p:nvPr>
            <p:ph sz="half" idx="2"/>
          </p:nvPr>
        </p:nvSpPr>
        <p:spPr/>
        <p:txBody>
          <a:bodyPr/>
          <a:lstStyle/>
          <a:p>
            <a:pPr marL="0" indent="0">
              <a:spcBef>
                <a:spcPts val="600"/>
              </a:spcBef>
              <a:buFont typeface="Arial" pitchFamily="34" charset="0"/>
              <a:buNone/>
            </a:pPr>
            <a:r>
              <a:rPr lang="en-US" altLang="en-US" sz="3200" dirty="0"/>
              <a:t>“…drama is experiential in nature, involving imagination, imitation, and a ‘living through’ quality that engages the whole child”   </a:t>
            </a:r>
          </a:p>
          <a:p>
            <a:pPr marL="231775" indent="-231775">
              <a:spcBef>
                <a:spcPts val="600"/>
              </a:spcBef>
              <a:buFont typeface="Arial" pitchFamily="34" charset="0"/>
              <a:buNone/>
            </a:pPr>
            <a:r>
              <a:rPr lang="en-US" altLang="en-US" sz="1800" dirty="0"/>
              <a:t>(</a:t>
            </a:r>
            <a:r>
              <a:rPr lang="en-US" altLang="en-US" sz="2000" dirty="0"/>
              <a:t>PLF, Vol. 2, p. 24).</a:t>
            </a:r>
          </a:p>
        </p:txBody>
      </p:sp>
      <p:sp>
        <p:nvSpPr>
          <p:cNvPr id="66563" name="Slide Number Placeholder 3"/>
          <p:cNvSpPr>
            <a:spLocks noGrp="1"/>
          </p:cNvSpPr>
          <p:nvPr>
            <p:ph type="sldNum" sz="quarter" idx="10"/>
          </p:nvPr>
        </p:nvSpPr>
        <p:spPr bwMode="auto">
          <a:noFill/>
          <a:ln>
            <a:miter lim="800000"/>
            <a:headEnd/>
            <a:tailEnd/>
          </a:ln>
        </p:spPr>
        <p:txBody>
          <a:bodyPr/>
          <a:lstStyle/>
          <a:p>
            <a:fld id="{52ECD45E-2230-486A-8D9D-F2E0220E667F}" type="slidenum">
              <a:rPr lang="en-US" altLang="en-US">
                <a:cs typeface="ＭＳ Ｐゴシック" pitchFamily="34" charset="-128"/>
              </a:rPr>
              <a:pPr/>
              <a:t>22</a:t>
            </a:fld>
            <a:endParaRPr lang="en-US" altLang="en-US">
              <a:cs typeface="ＭＳ Ｐゴシック"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p:nvPr>
        </p:nvSpPr>
        <p:spPr>
          <a:xfrm>
            <a:off x="5403272" y="476250"/>
            <a:ext cx="3283527" cy="1143000"/>
          </a:xfrm>
        </p:spPr>
        <p:txBody>
          <a:bodyPr/>
          <a:lstStyle/>
          <a:p>
            <a:r>
              <a:rPr lang="en-US" altLang="en-US" dirty="0">
                <a:solidFill>
                  <a:srgbClr val="1F1F1B"/>
                </a:solidFill>
              </a:rPr>
              <a:t/>
            </a:r>
            <a:br>
              <a:rPr lang="en-US" altLang="en-US" dirty="0">
                <a:solidFill>
                  <a:srgbClr val="1F1F1B"/>
                </a:solidFill>
              </a:rPr>
            </a:br>
            <a:r>
              <a:rPr lang="en-US" altLang="en-US" dirty="0">
                <a:solidFill>
                  <a:srgbClr val="1F1F1B"/>
                </a:solidFill>
              </a:rPr>
              <a:t>Universal Design for Learning</a:t>
            </a:r>
            <a:br>
              <a:rPr lang="en-US" altLang="en-US" dirty="0">
                <a:solidFill>
                  <a:srgbClr val="1F1F1B"/>
                </a:solidFill>
              </a:rPr>
            </a:br>
            <a:endParaRPr lang="en-US" altLang="en-US" dirty="0">
              <a:solidFill>
                <a:srgbClr val="1F1F1B"/>
              </a:solidFill>
            </a:endParaRPr>
          </a:p>
        </p:txBody>
      </p:sp>
      <p:sp>
        <p:nvSpPr>
          <p:cNvPr id="68613" name="Slide Number Placeholder 4"/>
          <p:cNvSpPr txBox="1">
            <a:spLocks noGrp="1"/>
          </p:cNvSpPr>
          <p:nvPr/>
        </p:nvSpPr>
        <p:spPr bwMode="auto">
          <a:xfrm>
            <a:off x="8458200" y="0"/>
            <a:ext cx="685800" cy="476250"/>
          </a:xfrm>
          <a:prstGeom prst="rect">
            <a:avLst/>
          </a:prstGeom>
          <a:noFill/>
          <a:ln w="9525">
            <a:noFill/>
            <a:miter lim="800000"/>
            <a:headEnd/>
            <a:tailEnd/>
          </a:ln>
        </p:spPr>
        <p:txBody>
          <a:bodyPr/>
          <a:lstStyle/>
          <a:p>
            <a:pPr algn="r" eaLnBrk="1" hangingPunct="1"/>
            <a:fld id="{28AF8371-0DC1-4AF8-AB12-BC107ECC90B8}" type="slidenum">
              <a:rPr lang="en-US" altLang="en-US" sz="1400">
                <a:cs typeface="ＭＳ Ｐゴシック" pitchFamily="34" charset="-128"/>
              </a:rPr>
              <a:pPr algn="r" eaLnBrk="1" hangingPunct="1"/>
              <a:t>23</a:t>
            </a:fld>
            <a:endParaRPr lang="en-US" altLang="en-US" sz="1400">
              <a:cs typeface="ＭＳ Ｐゴシック" pitchFamily="34" charset="-128"/>
            </a:endParaRPr>
          </a:p>
        </p:txBody>
      </p:sp>
      <p:pic>
        <p:nvPicPr>
          <p:cNvPr id="10" name="Content Placeholder 3"/>
          <p:cNvPicPr>
            <a:picLocks noGrp="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723791" y="2391507"/>
            <a:ext cx="2963008" cy="3374093"/>
          </a:xfrm>
          <a:prstGeom prst="rect">
            <a:avLst/>
          </a:prstGeom>
          <a:noFill/>
          <a:ln w="9525">
            <a:noFill/>
            <a:miter lim="800000"/>
            <a:headEnd/>
            <a:tailEnd/>
          </a:ln>
        </p:spPr>
      </p:pic>
      <p:pic>
        <p:nvPicPr>
          <p:cNvPr id="11" name="Picture 1"/>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a:stretch/>
        </p:blipFill>
        <p:spPr bwMode="auto">
          <a:xfrm>
            <a:off x="0" y="0"/>
            <a:ext cx="5136210" cy="6858000"/>
          </a:xfrm>
          <a:prstGeom prst="rect">
            <a:avLst/>
          </a:prstGeom>
          <a:noFill/>
          <a:ln w="9525">
            <a:noFill/>
            <a:miter lim="800000"/>
            <a:headEnd/>
            <a:tailEnd/>
          </a:ln>
        </p:spPr>
      </p:pic>
      <p:sp>
        <p:nvSpPr>
          <p:cNvPr id="12" name="Rectangle 5"/>
          <p:cNvSpPr>
            <a:spLocks noChangeArrowheads="1"/>
          </p:cNvSpPr>
          <p:nvPr/>
        </p:nvSpPr>
        <p:spPr bwMode="auto">
          <a:xfrm>
            <a:off x="5136210" y="6649871"/>
            <a:ext cx="4007790" cy="230832"/>
          </a:xfrm>
          <a:prstGeom prst="rect">
            <a:avLst/>
          </a:prstGeom>
          <a:solidFill>
            <a:srgbClr val="D7C9E1"/>
          </a:solidFill>
          <a:ln w="9525">
            <a:noFill/>
            <a:miter lim="800000"/>
            <a:headEnd/>
            <a:tailEnd/>
          </a:ln>
        </p:spPr>
        <p:txBody>
          <a:bodyPr wrap="square" anchor="ctr">
            <a:spAutoFit/>
          </a:bodyPr>
          <a:lstStyle/>
          <a:p>
            <a:pPr algn="ctr"/>
            <a:r>
              <a:rPr lang="en-US" altLang="en-US" sz="900" dirty="0">
                <a:cs typeface="ＭＳ Ｐゴシック" pitchFamily="34" charset="-128"/>
              </a:rPr>
              <a:t>©2017 California Department of Education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altLang="en-US" dirty="0"/>
              <a:t>Dramatic Play</a:t>
            </a:r>
          </a:p>
        </p:txBody>
      </p:sp>
      <p:pic>
        <p:nvPicPr>
          <p:cNvPr id="6" name="IMG_0646.mo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2971800" y="1417638"/>
            <a:ext cx="3200400" cy="4698123"/>
          </a:xfrm>
        </p:spPr>
      </p:pic>
      <p:sp>
        <p:nvSpPr>
          <p:cNvPr id="70659" name="Slide Number Placeholder 3"/>
          <p:cNvSpPr>
            <a:spLocks noGrp="1"/>
          </p:cNvSpPr>
          <p:nvPr>
            <p:ph type="sldNum" sz="quarter" idx="10"/>
          </p:nvPr>
        </p:nvSpPr>
        <p:spPr bwMode="auto">
          <a:noFill/>
          <a:ln>
            <a:miter lim="800000"/>
            <a:headEnd/>
            <a:tailEnd/>
          </a:ln>
        </p:spPr>
        <p:txBody>
          <a:bodyPr/>
          <a:lstStyle/>
          <a:p>
            <a:fld id="{856AF2D6-0211-4008-8214-65A6C8068530}" type="slidenum">
              <a:rPr lang="en-US" altLang="en-US">
                <a:cs typeface="ＭＳ Ｐゴシック" pitchFamily="34" charset="-128"/>
              </a:rPr>
              <a:pPr/>
              <a:t>24</a:t>
            </a:fld>
            <a:endParaRPr lang="en-US" altLang="en-US">
              <a:cs typeface="ＭＳ Ｐゴシック" pitchFamily="34" charset="-128"/>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altLang="en-US" dirty="0"/>
              <a:t>The Language Literacy Connection</a:t>
            </a:r>
          </a:p>
        </p:txBody>
      </p:sp>
      <p:sp>
        <p:nvSpPr>
          <p:cNvPr id="58371" name="Content Placeholder 2"/>
          <p:cNvSpPr>
            <a:spLocks noGrp="1"/>
          </p:cNvSpPr>
          <p:nvPr>
            <p:ph sz="half" idx="1"/>
          </p:nvPr>
        </p:nvSpPr>
        <p:spPr>
          <a:xfrm>
            <a:off x="457199" y="1600200"/>
            <a:ext cx="4214191" cy="4525963"/>
          </a:xfrm>
          <a:noFill/>
        </p:spPr>
        <p:txBody>
          <a:bodyPr/>
          <a:lstStyle/>
          <a:p>
            <a:pPr marL="0" indent="0">
              <a:buFont typeface="Arial" charset="0"/>
              <a:buNone/>
              <a:defRPr/>
            </a:pPr>
            <a:r>
              <a:rPr lang="en-US" altLang="en-US" dirty="0">
                <a:ea typeface="MS PGothic" charset="-128"/>
                <a:cs typeface="MS PGothic" charset="-128"/>
              </a:rPr>
              <a:t>Experiencing stories through dramatic art may increase children’</a:t>
            </a:r>
            <a:r>
              <a:rPr lang="en-US" altLang="ja-JP" dirty="0">
                <a:ea typeface="MS PGothic" charset="-128"/>
                <a:cs typeface="MS PGothic" charset="-128"/>
              </a:rPr>
              <a:t>s:</a:t>
            </a:r>
          </a:p>
          <a:p>
            <a:pPr marL="457200" indent="-284163">
              <a:defRPr/>
            </a:pPr>
            <a:r>
              <a:rPr lang="en-US" altLang="en-US" dirty="0">
                <a:ea typeface="ＭＳ Ｐゴシック" charset="-128"/>
                <a:cs typeface="MS PGothic" charset="-128"/>
              </a:rPr>
              <a:t>Story understanding</a:t>
            </a:r>
          </a:p>
          <a:p>
            <a:pPr marL="457200" indent="-284163">
              <a:defRPr/>
            </a:pPr>
            <a:r>
              <a:rPr lang="en-US" altLang="en-US" dirty="0">
                <a:ea typeface="ＭＳ Ｐゴシック" charset="-128"/>
                <a:cs typeface="MS PGothic" charset="-128"/>
              </a:rPr>
              <a:t>Reading achievement</a:t>
            </a:r>
          </a:p>
          <a:p>
            <a:pPr marL="457200" indent="-284163">
              <a:defRPr/>
            </a:pPr>
            <a:r>
              <a:rPr lang="en-US" altLang="en-US" dirty="0">
                <a:ea typeface="ＭＳ Ｐゴシック" charset="-128"/>
                <a:cs typeface="MS PGothic" charset="-128"/>
              </a:rPr>
              <a:t>Writing skills</a:t>
            </a:r>
          </a:p>
          <a:p>
            <a:pPr marL="457200" indent="-284163">
              <a:spcBef>
                <a:spcPts val="0"/>
              </a:spcBef>
              <a:buFont typeface="Arial" charset="0"/>
              <a:buNone/>
              <a:defRPr/>
            </a:pPr>
            <a:r>
              <a:rPr lang="en-US" altLang="en-US" sz="1600" dirty="0">
                <a:ea typeface="ＭＳ Ｐゴシック" charset="-128"/>
                <a:cs typeface="MS PGothic" charset="-128"/>
              </a:rPr>
              <a:t>	 (PCF, Vol. 2, p. 87)</a:t>
            </a:r>
          </a:p>
        </p:txBody>
      </p:sp>
      <p:pic>
        <p:nvPicPr>
          <p:cNvPr id="7" name="Content Placeholder 6" descr="DSC_4797.jp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tretch/>
        </p:blipFill>
        <p:spPr>
          <a:xfrm>
            <a:off x="4826508" y="1692276"/>
            <a:ext cx="3681984" cy="3846576"/>
          </a:xfrm>
        </p:spPr>
      </p:pic>
      <p:sp>
        <p:nvSpPr>
          <p:cNvPr id="72708" name="Slide Number Placeholder 3"/>
          <p:cNvSpPr>
            <a:spLocks noGrp="1"/>
          </p:cNvSpPr>
          <p:nvPr>
            <p:ph type="sldNum" sz="quarter" idx="10"/>
          </p:nvPr>
        </p:nvSpPr>
        <p:spPr bwMode="auto">
          <a:noFill/>
          <a:ln>
            <a:miter lim="800000"/>
            <a:headEnd/>
            <a:tailEnd/>
          </a:ln>
        </p:spPr>
        <p:txBody>
          <a:bodyPr/>
          <a:lstStyle/>
          <a:p>
            <a:fld id="{3E03C412-7ABB-4674-80E1-DCACB126AEEF}" type="slidenum">
              <a:rPr lang="en-US" altLang="en-US">
                <a:solidFill>
                  <a:schemeClr val="bg1"/>
                </a:solidFill>
                <a:cs typeface="ＭＳ Ｐゴシック" pitchFamily="34" charset="-128"/>
              </a:rPr>
              <a:pPr/>
              <a:t>25</a:t>
            </a:fld>
            <a:endParaRPr lang="en-US" altLang="en-US" dirty="0">
              <a:solidFill>
                <a:schemeClr val="bg1"/>
              </a:solidFill>
              <a:cs typeface="ＭＳ Ｐゴシック"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noFill/>
        </p:spPr>
        <p:txBody>
          <a:bodyPr>
            <a:noAutofit/>
          </a:bodyPr>
          <a:lstStyle/>
          <a:p>
            <a:pPr>
              <a:defRPr/>
            </a:pPr>
            <a:r>
              <a:rPr lang="en-US" altLang="en-US" sz="4000" dirty="0">
                <a:ea typeface="MS PGothic" charset="-128"/>
              </a:rPr>
              <a:t>Language and Literacy and Drama</a:t>
            </a:r>
          </a:p>
        </p:txBody>
      </p:sp>
      <p:sp>
        <p:nvSpPr>
          <p:cNvPr id="74754" name="Slide Number Placeholder 3"/>
          <p:cNvSpPr>
            <a:spLocks noGrp="1"/>
          </p:cNvSpPr>
          <p:nvPr>
            <p:ph type="sldNum" sz="quarter" idx="10"/>
          </p:nvPr>
        </p:nvSpPr>
        <p:spPr bwMode="auto">
          <a:noFill/>
          <a:ln>
            <a:miter lim="800000"/>
            <a:headEnd/>
            <a:tailEnd/>
          </a:ln>
        </p:spPr>
        <p:txBody>
          <a:bodyPr/>
          <a:lstStyle/>
          <a:p>
            <a:fld id="{4DBC06F3-B972-43B1-9C4C-895A619980DA}" type="slidenum">
              <a:rPr lang="en-US" altLang="en-US">
                <a:cs typeface="ＭＳ Ｐゴシック" pitchFamily="34" charset="-128"/>
              </a:rPr>
              <a:pPr/>
              <a:t>26</a:t>
            </a:fld>
            <a:endParaRPr lang="en-US" altLang="en-US">
              <a:cs typeface="ＭＳ Ｐゴシック" pitchFamily="34" charset="-128"/>
            </a:endParaRPr>
          </a:p>
        </p:txBody>
      </p:sp>
      <p:pic>
        <p:nvPicPr>
          <p:cNvPr id="3" name="Content Placeholder 2"/>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540412" y="1692276"/>
            <a:ext cx="6063176" cy="4433887"/>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0"/>
            <a:ext cx="8229600" cy="1143000"/>
          </a:xfrm>
        </p:spPr>
        <p:txBody>
          <a:bodyPr/>
          <a:lstStyle/>
          <a:p>
            <a:r>
              <a:rPr lang="en-US" altLang="en-US" sz="3600" dirty="0"/>
              <a:t>How to Connect the Story of Drama (PART 1)</a:t>
            </a:r>
          </a:p>
        </p:txBody>
      </p:sp>
      <p:sp>
        <p:nvSpPr>
          <p:cNvPr id="76802" name="Text Placeholder 5"/>
          <p:cNvSpPr>
            <a:spLocks noGrp="1"/>
          </p:cNvSpPr>
          <p:nvPr>
            <p:ph type="body" idx="1"/>
          </p:nvPr>
        </p:nvSpPr>
        <p:spPr>
          <a:xfrm>
            <a:off x="457200" y="1052514"/>
            <a:ext cx="4040188" cy="639762"/>
          </a:xfrm>
        </p:spPr>
        <p:txBody>
          <a:bodyPr/>
          <a:lstStyle/>
          <a:p>
            <a:r>
              <a:rPr lang="en-US" altLang="en-US" dirty="0"/>
              <a:t>Directions: </a:t>
            </a:r>
          </a:p>
        </p:txBody>
      </p:sp>
      <p:sp>
        <p:nvSpPr>
          <p:cNvPr id="60419" name="Content Placeholder 2"/>
          <p:cNvSpPr>
            <a:spLocks noGrp="1"/>
          </p:cNvSpPr>
          <p:nvPr>
            <p:ph sz="half" idx="2"/>
          </p:nvPr>
        </p:nvSpPr>
        <p:spPr>
          <a:xfrm>
            <a:off x="457200" y="1692276"/>
            <a:ext cx="3737113" cy="4847068"/>
          </a:xfrm>
          <a:solidFill>
            <a:srgbClr val="936FAF"/>
          </a:solidFill>
        </p:spPr>
        <p:txBody>
          <a:bodyPr/>
          <a:lstStyle/>
          <a:p>
            <a:r>
              <a:rPr lang="en-US" altLang="en-US" b="1" dirty="0">
                <a:solidFill>
                  <a:schemeClr val="bg1"/>
                </a:solidFill>
                <a:effectLst>
                  <a:outerShdw blurRad="38100" dist="38100" dir="2700000" algn="tl">
                    <a:srgbClr val="000000"/>
                  </a:outerShdw>
                </a:effectLst>
              </a:rPr>
              <a:t>Look at the drama foundation for 1.1 (48 and 60 months) on </a:t>
            </a:r>
            <a:r>
              <a:rPr lang="en-US" altLang="en-US" b="1" dirty="0">
                <a:solidFill>
                  <a:schemeClr val="bg1"/>
                </a:solidFill>
                <a:effectLst>
                  <a:outerShdw blurRad="38100" dist="38100" dir="2700000" algn="tl">
                    <a:srgbClr val="000000"/>
                  </a:outerShdw>
                </a:effectLst>
                <a:cs typeface="ＭＳ Ｐゴシック" pitchFamily="34" charset="-128"/>
              </a:rPr>
              <a:t>page 15 of</a:t>
            </a:r>
            <a:r>
              <a:rPr lang="en-US" altLang="en-US" b="1" dirty="0">
                <a:solidFill>
                  <a:schemeClr val="bg1"/>
                </a:solidFill>
                <a:effectLst>
                  <a:outerShdw blurRad="38100" dist="38100" dir="2700000" algn="tl">
                    <a:srgbClr val="000000"/>
                  </a:outerShdw>
                </a:effectLst>
              </a:rPr>
              <a:t> the </a:t>
            </a:r>
            <a:r>
              <a:rPr lang="en-US" altLang="en-US" b="1" dirty="0">
                <a:solidFill>
                  <a:schemeClr val="bg1"/>
                </a:solidFill>
                <a:effectLst>
                  <a:outerShdw blurRad="38100" dist="38100" dir="2700000" algn="tl">
                    <a:srgbClr val="000000"/>
                  </a:outerShdw>
                </a:effectLst>
                <a:cs typeface="ＭＳ Ｐゴシック" pitchFamily="34" charset="-128"/>
              </a:rPr>
              <a:t>PLF, Vol. 2.</a:t>
            </a:r>
          </a:p>
          <a:p>
            <a:r>
              <a:rPr lang="en-US" altLang="en-US" b="1" dirty="0">
                <a:solidFill>
                  <a:schemeClr val="bg1"/>
                </a:solidFill>
                <a:effectLst>
                  <a:outerShdw blurRad="38100" dist="38100" dir="2700000" algn="tl">
                    <a:srgbClr val="000000"/>
                  </a:outerShdw>
                </a:effectLst>
              </a:rPr>
              <a:t>Underline the specific vocabulary used by the child in the examples.</a:t>
            </a:r>
          </a:p>
          <a:p>
            <a:r>
              <a:rPr lang="en-US" altLang="en-US" b="1" dirty="0">
                <a:solidFill>
                  <a:schemeClr val="bg1"/>
                </a:solidFill>
                <a:effectLst>
                  <a:outerShdw blurRad="38100" dist="38100" dir="2700000" algn="tl">
                    <a:srgbClr val="000000"/>
                  </a:outerShdw>
                </a:effectLst>
              </a:rPr>
              <a:t>Compare the differences between 48 and 60 months. </a:t>
            </a:r>
          </a:p>
        </p:txBody>
      </p:sp>
      <p:sp>
        <p:nvSpPr>
          <p:cNvPr id="76804" name="Text Placeholder 6"/>
          <p:cNvSpPr>
            <a:spLocks noGrp="1"/>
          </p:cNvSpPr>
          <p:nvPr>
            <p:ph type="body" sz="quarter" idx="3"/>
          </p:nvPr>
        </p:nvSpPr>
        <p:spPr>
          <a:xfrm>
            <a:off x="4645025" y="1052514"/>
            <a:ext cx="4041775" cy="639762"/>
          </a:xfrm>
        </p:spPr>
        <p:txBody>
          <a:bodyPr/>
          <a:lstStyle/>
          <a:p>
            <a:r>
              <a:rPr lang="en-US" altLang="en-US" dirty="0"/>
              <a:t>Discussion Questions:</a:t>
            </a:r>
          </a:p>
        </p:txBody>
      </p:sp>
      <p:sp>
        <p:nvSpPr>
          <p:cNvPr id="5" name="Content Placeholder 4"/>
          <p:cNvSpPr>
            <a:spLocks noGrp="1"/>
          </p:cNvSpPr>
          <p:nvPr>
            <p:ph sz="quarter" idx="4"/>
          </p:nvPr>
        </p:nvSpPr>
        <p:spPr>
          <a:xfrm>
            <a:off x="4349749" y="1692275"/>
            <a:ext cx="4595467" cy="4847069"/>
          </a:xfrm>
          <a:solidFill>
            <a:srgbClr val="936FAF"/>
          </a:solidFill>
        </p:spPr>
        <p:txBody>
          <a:bodyPr/>
          <a:lstStyle/>
          <a:p>
            <a:pPr>
              <a:spcAft>
                <a:spcPts val="300"/>
              </a:spcAft>
            </a:pPr>
            <a:r>
              <a:rPr lang="en-US" altLang="en-US" sz="2000" b="1" dirty="0">
                <a:solidFill>
                  <a:schemeClr val="bg1"/>
                </a:solidFill>
                <a:effectLst>
                  <a:outerShdw blurRad="38100" dist="38100" dir="2700000" algn="tl">
                    <a:srgbClr val="000000"/>
                  </a:outerShdw>
                </a:effectLst>
              </a:rPr>
              <a:t>Compare the differences between 60 months and children currently in your class. What do you notice? </a:t>
            </a:r>
          </a:p>
          <a:p>
            <a:pPr>
              <a:spcAft>
                <a:spcPts val="300"/>
              </a:spcAft>
            </a:pPr>
            <a:r>
              <a:rPr lang="en-US" altLang="en-US" sz="2000" b="1" dirty="0">
                <a:solidFill>
                  <a:schemeClr val="bg1"/>
                </a:solidFill>
                <a:effectLst>
                  <a:outerShdw blurRad="38100" dist="38100" dir="2700000" algn="tl">
                    <a:srgbClr val="000000"/>
                  </a:outerShdw>
                </a:effectLst>
              </a:rPr>
              <a:t>How might you support the development of a child approaching the 60 month foundation? </a:t>
            </a:r>
          </a:p>
          <a:p>
            <a:pPr>
              <a:spcAft>
                <a:spcPts val="300"/>
              </a:spcAft>
            </a:pPr>
            <a:r>
              <a:rPr lang="en-US" altLang="en-US" sz="2000" b="1" dirty="0">
                <a:solidFill>
                  <a:schemeClr val="bg1"/>
                </a:solidFill>
                <a:effectLst>
                  <a:outerShdw blurRad="38100" dist="38100" dir="2700000" algn="tl">
                    <a:srgbClr val="000000"/>
                  </a:outerShdw>
                </a:effectLst>
              </a:rPr>
              <a:t>How is this different from what you might do when approaching the end of TK foundation?</a:t>
            </a:r>
          </a:p>
          <a:p>
            <a:pPr>
              <a:spcAft>
                <a:spcPts val="300"/>
              </a:spcAft>
            </a:pPr>
            <a:r>
              <a:rPr lang="en-US" altLang="en-US" sz="2000" b="1" dirty="0">
                <a:solidFill>
                  <a:schemeClr val="bg1"/>
                </a:solidFill>
                <a:effectLst>
                  <a:outerShdw blurRad="38100" dist="38100" dir="2700000" algn="tl">
                    <a:srgbClr val="000000"/>
                  </a:outerShdw>
                </a:effectLst>
              </a:rPr>
              <a:t>What other domain would you be facilitating when supporting this vocabulary development?</a:t>
            </a:r>
          </a:p>
        </p:txBody>
      </p:sp>
      <p:sp>
        <p:nvSpPr>
          <p:cNvPr id="76806" name="Slide Number Placeholder 3"/>
          <p:cNvSpPr>
            <a:spLocks noGrp="1"/>
          </p:cNvSpPr>
          <p:nvPr>
            <p:ph type="sldNum" sz="quarter" idx="10"/>
          </p:nvPr>
        </p:nvSpPr>
        <p:spPr bwMode="auto">
          <a:noFill/>
          <a:ln>
            <a:miter lim="800000"/>
            <a:headEnd/>
            <a:tailEnd/>
          </a:ln>
        </p:spPr>
        <p:txBody>
          <a:bodyPr/>
          <a:lstStyle/>
          <a:p>
            <a:fld id="{D41A3432-75E3-4D37-A683-1BD527136342}" type="slidenum">
              <a:rPr lang="en-US" altLang="en-US">
                <a:cs typeface="ＭＳ Ｐゴシック" pitchFamily="34" charset="-128"/>
              </a:rPr>
              <a:pPr/>
              <a:t>27</a:t>
            </a:fld>
            <a:endParaRPr lang="en-US" altLang="en-US">
              <a:cs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itle 1"/>
          <p:cNvSpPr>
            <a:spLocks noGrp="1"/>
          </p:cNvSpPr>
          <p:nvPr>
            <p:ph type="title"/>
          </p:nvPr>
        </p:nvSpPr>
        <p:spPr>
          <a:xfrm>
            <a:off x="457200" y="14507"/>
            <a:ext cx="8229600" cy="1143000"/>
          </a:xfrm>
        </p:spPr>
        <p:txBody>
          <a:bodyPr/>
          <a:lstStyle/>
          <a:p>
            <a:r>
              <a:rPr lang="en-US" altLang="en-US" sz="3600" dirty="0"/>
              <a:t>How to Connect the Story of Drama (PART 2)</a:t>
            </a:r>
          </a:p>
        </p:txBody>
      </p:sp>
      <p:sp>
        <p:nvSpPr>
          <p:cNvPr id="62467" name="Content Placeholder 2"/>
          <p:cNvSpPr>
            <a:spLocks noGrp="1"/>
          </p:cNvSpPr>
          <p:nvPr>
            <p:ph idx="1"/>
          </p:nvPr>
        </p:nvSpPr>
        <p:spPr>
          <a:xfrm>
            <a:off x="457200" y="1385454"/>
            <a:ext cx="8229600" cy="4935833"/>
          </a:xfrm>
          <a:solidFill>
            <a:srgbClr val="936FAF"/>
          </a:solidFill>
        </p:spPr>
        <p:txBody>
          <a:bodyPr/>
          <a:lstStyle/>
          <a:p>
            <a:pPr>
              <a:spcBef>
                <a:spcPts val="400"/>
              </a:spcBef>
              <a:buFont typeface="Arial" charset="0"/>
              <a:buChar char="•"/>
              <a:defRPr/>
            </a:pPr>
            <a:r>
              <a:rPr lang="en-US" altLang="en-US" sz="2400" b="1" dirty="0">
                <a:solidFill>
                  <a:schemeClr val="bg1"/>
                </a:solidFill>
                <a:effectLst>
                  <a:outerShdw blurRad="38100" dist="38100" dir="2700000" algn="tl">
                    <a:srgbClr val="000000"/>
                  </a:outerShdw>
                </a:effectLst>
                <a:ea typeface="MS PGothic" charset="-128"/>
                <a:cs typeface="MS PGothic" charset="-128"/>
              </a:rPr>
              <a:t>Locate the </a:t>
            </a:r>
            <a:r>
              <a:rPr lang="en-US" altLang="en-US" sz="2400" b="1" u="sng" dirty="0">
                <a:solidFill>
                  <a:schemeClr val="bg1"/>
                </a:solidFill>
                <a:effectLst>
                  <a:outerShdw blurRad="38100" dist="38100" dir="2700000" algn="tl">
                    <a:srgbClr val="000000"/>
                  </a:outerShdw>
                </a:effectLst>
                <a:ea typeface="MS PGothic" charset="-128"/>
                <a:cs typeface="MS PGothic" charset="-128"/>
              </a:rPr>
              <a:t>Three Billy Goats Gruff</a:t>
            </a:r>
            <a:r>
              <a:rPr lang="en-US" altLang="en-US" sz="2400" b="1" dirty="0">
                <a:solidFill>
                  <a:schemeClr val="bg1"/>
                </a:solidFill>
                <a:effectLst>
                  <a:outerShdw blurRad="38100" dist="38100" dir="2700000" algn="tl">
                    <a:srgbClr val="000000"/>
                  </a:outerShdw>
                </a:effectLst>
                <a:ea typeface="MS PGothic" charset="-128"/>
                <a:cs typeface="MS PGothic" charset="-128"/>
              </a:rPr>
              <a:t> vignette and teachable moment in the PCF, Vol. 2, p. 88.</a:t>
            </a:r>
          </a:p>
          <a:p>
            <a:pPr>
              <a:spcBef>
                <a:spcPts val="400"/>
              </a:spcBef>
              <a:buFont typeface="Arial" charset="0"/>
              <a:buChar char="•"/>
              <a:defRPr/>
            </a:pPr>
            <a:r>
              <a:rPr lang="en-US" altLang="en-US" sz="2400" b="1" dirty="0">
                <a:solidFill>
                  <a:schemeClr val="bg1"/>
                </a:solidFill>
                <a:effectLst>
                  <a:outerShdw blurRad="38100" dist="38100" dir="2700000" algn="tl">
                    <a:srgbClr val="000000"/>
                  </a:outerShdw>
                </a:effectLst>
                <a:ea typeface="MS PGothic" charset="-128"/>
                <a:cs typeface="MS PGothic" charset="-128"/>
              </a:rPr>
              <a:t>With your table group, read the vignette and discuss the following questions:</a:t>
            </a:r>
          </a:p>
          <a:p>
            <a:pPr lvl="1"/>
            <a:r>
              <a:rPr lang="en-US" sz="2400" b="1" dirty="0">
                <a:solidFill>
                  <a:schemeClr val="bg1"/>
                </a:solidFill>
                <a:effectLst>
                  <a:outerShdw blurRad="38100" dist="38100" dir="2700000" algn="tl">
                    <a:srgbClr val="000000">
                      <a:alpha val="43137"/>
                    </a:srgbClr>
                  </a:outerShdw>
                </a:effectLst>
              </a:rPr>
              <a:t>What was your immediate impression of the vignette?</a:t>
            </a:r>
          </a:p>
          <a:p>
            <a:pPr lvl="1"/>
            <a:r>
              <a:rPr lang="en-US" sz="2400" b="1" dirty="0">
                <a:solidFill>
                  <a:schemeClr val="bg1"/>
                </a:solidFill>
                <a:effectLst>
                  <a:outerShdw blurRad="38100" dist="38100" dir="2700000" algn="tl">
                    <a:srgbClr val="000000">
                      <a:alpha val="43137"/>
                    </a:srgbClr>
                  </a:outerShdw>
                </a:effectLst>
              </a:rPr>
              <a:t>What part of the vignette have you seen or have you done something similar in your classroom?</a:t>
            </a:r>
          </a:p>
          <a:p>
            <a:pPr lvl="1"/>
            <a:r>
              <a:rPr lang="en-US" sz="2400" b="1" dirty="0">
                <a:solidFill>
                  <a:schemeClr val="bg1"/>
                </a:solidFill>
                <a:effectLst>
                  <a:outerShdw blurRad="38100" dist="38100" dir="2700000" algn="tl">
                    <a:srgbClr val="000000">
                      <a:alpha val="43137"/>
                    </a:srgbClr>
                  </a:outerShdw>
                </a:effectLst>
              </a:rPr>
              <a:t>What part of the vignette would you want to replicate?</a:t>
            </a:r>
          </a:p>
          <a:p>
            <a:pPr lvl="1"/>
            <a:r>
              <a:rPr lang="en-US" sz="2400" b="1" dirty="0">
                <a:solidFill>
                  <a:schemeClr val="bg1"/>
                </a:solidFill>
                <a:effectLst>
                  <a:outerShdw blurRad="38100" dist="38100" dir="2700000" algn="tl">
                    <a:srgbClr val="000000">
                      <a:alpha val="43137"/>
                    </a:srgbClr>
                  </a:outerShdw>
                </a:effectLst>
              </a:rPr>
              <a:t>What did you discover that might work for facilitating drama foundation 1.1?</a:t>
            </a:r>
          </a:p>
        </p:txBody>
      </p:sp>
      <p:sp>
        <p:nvSpPr>
          <p:cNvPr id="78851" name="Slide Number Placeholder 3"/>
          <p:cNvSpPr>
            <a:spLocks noGrp="1"/>
          </p:cNvSpPr>
          <p:nvPr>
            <p:ph type="sldNum" sz="quarter" idx="10"/>
          </p:nvPr>
        </p:nvSpPr>
        <p:spPr bwMode="auto">
          <a:noFill/>
          <a:ln>
            <a:miter lim="800000"/>
            <a:headEnd/>
            <a:tailEnd/>
          </a:ln>
        </p:spPr>
        <p:txBody>
          <a:bodyPr/>
          <a:lstStyle/>
          <a:p>
            <a:fld id="{DC7949C7-8EC6-40C6-BDBB-C38EF69D4133}" type="slidenum">
              <a:rPr lang="en-US" altLang="en-US">
                <a:cs typeface="ＭＳ Ｐゴシック" pitchFamily="34" charset="-128"/>
              </a:rPr>
              <a:pPr/>
              <a:t>28</a:t>
            </a:fld>
            <a:endParaRPr lang="en-US" altLang="en-US">
              <a:cs typeface="ＭＳ Ｐゴシック"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p:txBody>
          <a:bodyPr/>
          <a:lstStyle/>
          <a:p>
            <a:r>
              <a:rPr lang="en-US" sz="4000" dirty="0">
                <a:solidFill>
                  <a:schemeClr val="tx1"/>
                </a:solidFill>
                <a:latin typeface="Arial" charset="0"/>
                <a:cs typeface="ＭＳ Ｐゴシック" charset="0"/>
              </a:rPr>
              <a:t>Key Features of the </a:t>
            </a:r>
            <a:br>
              <a:rPr lang="en-US" sz="4000" dirty="0">
                <a:solidFill>
                  <a:schemeClr val="tx1"/>
                </a:solidFill>
                <a:latin typeface="Arial" charset="0"/>
                <a:cs typeface="ＭＳ Ｐゴシック" charset="0"/>
              </a:rPr>
            </a:br>
            <a:r>
              <a:rPr lang="en-US" sz="4000" dirty="0">
                <a:solidFill>
                  <a:schemeClr val="tx1"/>
                </a:solidFill>
                <a:latin typeface="Arial" charset="0"/>
                <a:cs typeface="ＭＳ Ｐゴシック" charset="0"/>
              </a:rPr>
              <a:t>DRDP-K (2015)</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 (TK)</a:t>
            </a:r>
          </a:p>
          <a:p>
            <a:pPr marL="341313" indent="-341313">
              <a:lnSpc>
                <a:spcPct val="80000"/>
              </a:lnSpc>
              <a:buFontTx/>
              <a:buNone/>
            </a:pPr>
            <a:endParaRPr lang="en-US" sz="2600" dirty="0">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29</a:t>
            </a:fld>
            <a:endParaRPr lang="en-US" altLang="en-US"/>
          </a:p>
        </p:txBody>
      </p:sp>
      <p:pic>
        <p:nvPicPr>
          <p:cNvPr id="65539"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29837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Dramatic Play</a:t>
            </a:r>
          </a:p>
        </p:txBody>
      </p:sp>
      <p:sp>
        <p:nvSpPr>
          <p:cNvPr id="44037" name="Content Placeholder 2"/>
          <p:cNvSpPr>
            <a:spLocks noGrp="1"/>
          </p:cNvSpPr>
          <p:nvPr>
            <p:ph sz="half" idx="1"/>
          </p:nvPr>
        </p:nvSpPr>
        <p:spPr>
          <a:xfrm>
            <a:off x="457200" y="1408513"/>
            <a:ext cx="4261758" cy="4525963"/>
          </a:xfrm>
          <a:noFill/>
          <a:ln w="15875"/>
        </p:spPr>
        <p:txBody>
          <a:bodyPr/>
          <a:lstStyle/>
          <a:p>
            <a:pPr marL="0" indent="0">
              <a:buFont typeface="Arial" pitchFamily="34" charset="0"/>
              <a:buNone/>
            </a:pPr>
            <a:r>
              <a:rPr lang="ja-JP" altLang="en-US" sz="3200" dirty="0">
                <a:solidFill>
                  <a:srgbClr val="000000"/>
                </a:solidFill>
              </a:rPr>
              <a:t>“</a:t>
            </a:r>
            <a:r>
              <a:rPr lang="en-US" altLang="ja-JP" sz="3200" dirty="0">
                <a:solidFill>
                  <a:srgbClr val="000000"/>
                </a:solidFill>
              </a:rPr>
              <a:t>…drama for preschoolers [TK students] is unleashing the child’s imagination</a:t>
            </a:r>
            <a:r>
              <a:rPr lang="ja-JP" altLang="en-US" sz="3200" dirty="0">
                <a:solidFill>
                  <a:srgbClr val="000000"/>
                </a:solidFill>
              </a:rPr>
              <a:t>”</a:t>
            </a:r>
            <a:r>
              <a:rPr lang="en-US" altLang="ja-JP" sz="3200" dirty="0">
                <a:solidFill>
                  <a:srgbClr val="000000"/>
                </a:solidFill>
              </a:rPr>
              <a:t>  </a:t>
            </a:r>
          </a:p>
          <a:p>
            <a:pPr marL="0" indent="0">
              <a:buFont typeface="Arial" pitchFamily="34" charset="0"/>
              <a:buNone/>
            </a:pPr>
            <a:r>
              <a:rPr lang="en-US" altLang="ja-JP" sz="1800" dirty="0">
                <a:solidFill>
                  <a:srgbClr val="000000"/>
                </a:solidFill>
              </a:rPr>
              <a:t>(PCF, Vol. 2, p. 48).</a:t>
            </a:r>
            <a:endParaRPr lang="en-US" altLang="en-US" sz="1800" dirty="0">
              <a:solidFill>
                <a:srgbClr val="000000"/>
              </a:solidFill>
            </a:endParaRPr>
          </a:p>
        </p:txBody>
      </p:sp>
      <p:pic>
        <p:nvPicPr>
          <p:cNvPr id="8" name="Content Placeholder 3"/>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980215" y="1408513"/>
            <a:ext cx="3445328" cy="5055777"/>
          </a:xfrm>
        </p:spPr>
      </p:pic>
      <p:sp>
        <p:nvSpPr>
          <p:cNvPr id="50179" name="Slide Number Placeholder 4"/>
          <p:cNvSpPr>
            <a:spLocks noGrp="1"/>
          </p:cNvSpPr>
          <p:nvPr>
            <p:ph type="sldNum" sz="quarter" idx="10"/>
          </p:nvPr>
        </p:nvSpPr>
        <p:spPr bwMode="auto">
          <a:noFill/>
          <a:ln>
            <a:miter lim="800000"/>
            <a:headEnd/>
            <a:tailEnd/>
          </a:ln>
        </p:spPr>
        <p:txBody>
          <a:bodyPr/>
          <a:lstStyle/>
          <a:p>
            <a:fld id="{62799F7B-602B-4ECF-8359-67CA3C5EC5E5}" type="slidenum">
              <a:rPr lang="en-US" altLang="en-US">
                <a:cs typeface="ＭＳ Ｐゴシック" pitchFamily="34" charset="-128"/>
              </a:rPr>
              <a:pPr/>
              <a:t>3</a:t>
            </a:fld>
            <a:endParaRPr lang="en-US" altLang="en-US">
              <a:cs typeface="ＭＳ Ｐゴシック"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ChangeArrowheads="1"/>
          </p:cNvSpPr>
          <p:nvPr>
            <p:ph type="title"/>
          </p:nvPr>
        </p:nvSpPr>
        <p:spPr/>
        <p:txBody>
          <a:bodyPr>
            <a:normAutofit/>
          </a:bodyPr>
          <a:lstStyle/>
          <a:p>
            <a:r>
              <a:rPr lang="en-US" dirty="0">
                <a:latin typeface="Arial" charset="0"/>
                <a:cs typeface="ＭＳ Ｐゴシック" charset="0"/>
              </a:rPr>
              <a:t>DRDP-K (2015)</a:t>
            </a:r>
          </a:p>
        </p:txBody>
      </p:sp>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36321" y="1417638"/>
            <a:ext cx="6471357" cy="5000595"/>
          </a:xfrm>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30</a:t>
            </a:fld>
            <a:endParaRPr lang="en-US" altLang="en-US"/>
          </a:p>
        </p:txBody>
      </p:sp>
    </p:spTree>
    <p:extLst>
      <p:ext uri="{BB962C8B-B14F-4D97-AF65-F5344CB8AC3E}">
        <p14:creationId xmlns:p14="http://schemas.microsoft.com/office/powerpoint/2010/main" val="989876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979"/>
            <a:ext cx="8229600" cy="822642"/>
          </a:xfrm>
        </p:spPr>
        <p:txBody>
          <a:bodyPr/>
          <a:lstStyle/>
          <a:p>
            <a:r>
              <a:rPr lang="en-US" sz="3600" dirty="0"/>
              <a:t>Foundations Video Example</a:t>
            </a:r>
          </a:p>
        </p:txBody>
      </p:sp>
      <p:sp>
        <p:nvSpPr>
          <p:cNvPr id="6" name="Content Placeholder 5"/>
          <p:cNvSpPr>
            <a:spLocks noGrp="1"/>
          </p:cNvSpPr>
          <p:nvPr>
            <p:ph sz="half" idx="1"/>
          </p:nvPr>
        </p:nvSpPr>
        <p:spPr>
          <a:xfrm>
            <a:off x="956602" y="5168266"/>
            <a:ext cx="7487529" cy="1470075"/>
          </a:xfrm>
          <a:solidFill>
            <a:schemeClr val="bg1"/>
          </a:solidFill>
          <a:ln>
            <a:solidFill>
              <a:schemeClr val="tx1"/>
            </a:solidFill>
          </a:ln>
        </p:spPr>
        <p:txBody>
          <a:bodyPr/>
          <a:lstStyle/>
          <a:p>
            <a:pPr>
              <a:spcBef>
                <a:spcPts val="0"/>
              </a:spcBef>
              <a:spcAft>
                <a:spcPts val="600"/>
              </a:spcAft>
            </a:pPr>
            <a:r>
              <a:rPr lang="en-US" sz="2400" dirty="0"/>
              <a:t>What did you notice/observe?</a:t>
            </a:r>
          </a:p>
          <a:p>
            <a:pPr>
              <a:spcBef>
                <a:spcPts val="0"/>
              </a:spcBef>
              <a:spcAft>
                <a:spcPts val="600"/>
              </a:spcAft>
            </a:pPr>
            <a:r>
              <a:rPr lang="en-US" sz="2400" dirty="0"/>
              <a:t>How did your prior reading of the DRDP-K influence your observation?</a:t>
            </a:r>
          </a:p>
          <a:p>
            <a:pPr marL="0" indent="0">
              <a:spcBef>
                <a:spcPts val="0"/>
              </a:spcBef>
              <a:buNone/>
            </a:pPr>
            <a:endParaRPr lang="en-US" dirty="0"/>
          </a:p>
        </p:txBody>
      </p:sp>
      <p:sp>
        <p:nvSpPr>
          <p:cNvPr id="7" name="Content Placeholder 6"/>
          <p:cNvSpPr>
            <a:spLocks noGrp="1"/>
          </p:cNvSpPr>
          <p:nvPr>
            <p:ph sz="half" idx="2"/>
          </p:nvPr>
        </p:nvSpPr>
        <p:spPr>
          <a:xfrm>
            <a:off x="2433709" y="1041009"/>
            <a:ext cx="4276579" cy="3995225"/>
          </a:xfrm>
        </p:spPr>
        <p:txBody>
          <a:bodyPr/>
          <a:lstStyle/>
          <a:p>
            <a:endParaRPr lang="en-US" dirty="0"/>
          </a:p>
        </p:txBody>
      </p:sp>
      <p:sp>
        <p:nvSpPr>
          <p:cNvPr id="4" name="Slide Number Placeholder 3"/>
          <p:cNvSpPr>
            <a:spLocks noGrp="1"/>
          </p:cNvSpPr>
          <p:nvPr>
            <p:ph type="sldNum" sz="quarter" idx="10"/>
          </p:nvPr>
        </p:nvSpPr>
        <p:spPr/>
        <p:txBody>
          <a:bodyPr/>
          <a:lstStyle/>
          <a:p>
            <a:fld id="{F2D3180A-B418-4D78-9645-E0C90C802F25}" type="slidenum">
              <a:rPr lang="en-US" altLang="en-US" smtClean="0"/>
              <a:pPr/>
              <a:t>31</a:t>
            </a:fld>
            <a:endParaRPr lang="en-US" altLang="en-US"/>
          </a:p>
        </p:txBody>
      </p:sp>
    </p:spTree>
    <p:extLst>
      <p:ext uri="{BB962C8B-B14F-4D97-AF65-F5344CB8AC3E}">
        <p14:creationId xmlns:p14="http://schemas.microsoft.com/office/powerpoint/2010/main" val="15190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Content Placeholder 2"/>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145473" y="0"/>
            <a:ext cx="9289473" cy="6908065"/>
          </a:xfrm>
        </p:spPr>
      </p:pic>
      <p:sp>
        <p:nvSpPr>
          <p:cNvPr id="6" name="Title 5"/>
          <p:cNvSpPr>
            <a:spLocks noGrp="1"/>
          </p:cNvSpPr>
          <p:nvPr>
            <p:ph type="title"/>
          </p:nvPr>
        </p:nvSpPr>
        <p:spPr>
          <a:xfrm>
            <a:off x="1880754" y="0"/>
            <a:ext cx="4634346" cy="1186585"/>
          </a:xfrm>
          <a:noFill/>
        </p:spPr>
        <p:txBody>
          <a:bodyPr/>
          <a:lstStyle/>
          <a:p>
            <a:pPr marL="115888">
              <a:defRPr/>
            </a:pPr>
            <a:r>
              <a:rPr lang="en-US" altLang="en-US" dirty="0">
                <a:solidFill>
                  <a:schemeClr val="bg1"/>
                </a:solidFill>
                <a:ea typeface="MS PGothic" charset="-128"/>
              </a:rPr>
              <a:t>English Learners</a:t>
            </a:r>
          </a:p>
        </p:txBody>
      </p:sp>
      <p:sp>
        <p:nvSpPr>
          <p:cNvPr id="2" name="Content Placeholder 1"/>
          <p:cNvSpPr>
            <a:spLocks noGrp="1"/>
          </p:cNvSpPr>
          <p:nvPr>
            <p:ph sz="half" idx="2"/>
          </p:nvPr>
        </p:nvSpPr>
        <p:spPr>
          <a:xfrm>
            <a:off x="-145472" y="4881489"/>
            <a:ext cx="9289472" cy="2026576"/>
          </a:xfrm>
          <a:solidFill>
            <a:srgbClr val="688353">
              <a:alpha val="67000"/>
            </a:srgbClr>
          </a:solidFill>
        </p:spPr>
        <p:txBody>
          <a:bodyPr/>
          <a:lstStyle/>
          <a:p>
            <a:pPr marL="55563" indent="0">
              <a:buNone/>
            </a:pPr>
            <a:r>
              <a:rPr lang="en-US" altLang="en-US" b="1" dirty="0">
                <a:solidFill>
                  <a:schemeClr val="bg1"/>
                </a:solidFill>
                <a:ea typeface="MS PGothic" charset="-128"/>
              </a:rPr>
              <a:t>“The high-quality early childhood practices described in other domains will also benefit preschool [TK] children who are English learners”</a:t>
            </a:r>
            <a:r>
              <a:rPr lang="en-US" altLang="en-US" dirty="0">
                <a:solidFill>
                  <a:schemeClr val="bg1"/>
                </a:solidFill>
                <a:ea typeface="MS PGothic" charset="-128"/>
              </a:rPr>
              <a:t/>
            </a:r>
            <a:br>
              <a:rPr lang="en-US" altLang="en-US" dirty="0">
                <a:solidFill>
                  <a:schemeClr val="bg1"/>
                </a:solidFill>
                <a:ea typeface="MS PGothic" charset="-128"/>
              </a:rPr>
            </a:br>
            <a:r>
              <a:rPr lang="en-US" altLang="en-US" sz="1800" b="1" dirty="0">
                <a:solidFill>
                  <a:schemeClr val="bg1"/>
                </a:solidFill>
                <a:ea typeface="MS PGothic" charset="-128"/>
              </a:rPr>
              <a:t>(PCF, Vol. 1, p. 178).</a:t>
            </a:r>
          </a:p>
          <a:p>
            <a:endParaRPr lang="en-US" dirty="0"/>
          </a:p>
        </p:txBody>
      </p:sp>
      <p:sp>
        <p:nvSpPr>
          <p:cNvPr id="80899" name="Slide Number Placeholder 4"/>
          <p:cNvSpPr>
            <a:spLocks noGrp="1"/>
          </p:cNvSpPr>
          <p:nvPr>
            <p:ph type="sldNum" sz="quarter" idx="10"/>
          </p:nvPr>
        </p:nvSpPr>
        <p:spPr bwMode="auto">
          <a:noFill/>
          <a:ln>
            <a:miter lim="800000"/>
            <a:headEnd/>
            <a:tailEnd/>
          </a:ln>
        </p:spPr>
        <p:txBody>
          <a:bodyPr/>
          <a:lstStyle/>
          <a:p>
            <a:fld id="{AA21A37C-EC9F-42B9-806A-B59DCB1FFC9A}" type="slidenum">
              <a:rPr lang="en-US" altLang="en-US">
                <a:solidFill>
                  <a:schemeClr val="bg1"/>
                </a:solidFill>
                <a:cs typeface="ＭＳ Ｐゴシック" pitchFamily="34" charset="-128"/>
              </a:rPr>
              <a:pPr/>
              <a:t>32</a:t>
            </a:fld>
            <a:endParaRPr lang="en-US" altLang="en-US" dirty="0">
              <a:solidFill>
                <a:schemeClr val="bg1"/>
              </a:solidFill>
              <a:cs typeface="ＭＳ Ｐゴシック" pitchFamily="34" charset="-128"/>
            </a:endParaRPr>
          </a:p>
        </p:txBody>
      </p:sp>
      <p:sp>
        <p:nvSpPr>
          <p:cNvPr id="80900" name="Rectangle 4"/>
          <p:cNvSpPr>
            <a:spLocks noChangeArrowheads="1"/>
          </p:cNvSpPr>
          <p:nvPr/>
        </p:nvSpPr>
        <p:spPr bwMode="auto">
          <a:xfrm>
            <a:off x="0" y="6627813"/>
            <a:ext cx="9144000" cy="230187"/>
          </a:xfrm>
          <a:prstGeom prst="rect">
            <a:avLst/>
          </a:prstGeom>
          <a:noFill/>
          <a:ln w="9525">
            <a:noFill/>
            <a:miter lim="800000"/>
            <a:headEnd/>
            <a:tailEnd/>
          </a:ln>
        </p:spPr>
        <p:txBody>
          <a:bodyPr anchor="ctr">
            <a:spAutoFit/>
          </a:bodyPr>
          <a:lstStyle/>
          <a:p>
            <a:pPr algn="ctr"/>
            <a:r>
              <a:rPr lang="en-US" altLang="en-US" sz="900" dirty="0">
                <a:solidFill>
                  <a:schemeClr val="bg1"/>
                </a:solidFill>
                <a:cs typeface="ＭＳ Ｐゴシック" pitchFamily="34" charset="-128"/>
              </a:rPr>
              <a:t>©2017 California Department of Education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8"/>
          <p:cNvSpPr>
            <a:spLocks noGrp="1"/>
          </p:cNvSpPr>
          <p:nvPr>
            <p:ph type="title"/>
          </p:nvPr>
        </p:nvSpPr>
        <p:spPr/>
        <p:txBody>
          <a:bodyPr/>
          <a:lstStyle/>
          <a:p>
            <a:r>
              <a:rPr lang="en-US" altLang="en-US" dirty="0"/>
              <a:t>Use Drama-Based Vocabulary</a:t>
            </a:r>
          </a:p>
        </p:txBody>
      </p:sp>
      <p:sp>
        <p:nvSpPr>
          <p:cNvPr id="82946" name="Content Placeholder 4"/>
          <p:cNvSpPr>
            <a:spLocks noGrp="1"/>
          </p:cNvSpPr>
          <p:nvPr>
            <p:ph sz="half" idx="1"/>
          </p:nvPr>
        </p:nvSpPr>
        <p:spPr>
          <a:xfrm>
            <a:off x="457200" y="1432401"/>
            <a:ext cx="4550898" cy="4306247"/>
          </a:xfrm>
          <a:solidFill>
            <a:srgbClr val="936FAF"/>
          </a:solidFill>
          <a:ln>
            <a:noFill/>
          </a:ln>
        </p:spPr>
        <p:style>
          <a:lnRef idx="2">
            <a:schemeClr val="dk1"/>
          </a:lnRef>
          <a:fillRef idx="1">
            <a:schemeClr val="lt1"/>
          </a:fillRef>
          <a:effectRef idx="0">
            <a:schemeClr val="dk1"/>
          </a:effectRef>
          <a:fontRef idx="minor">
            <a:schemeClr val="dk1"/>
          </a:fontRef>
        </p:style>
        <p:txBody>
          <a:bodyPr/>
          <a:lstStyle/>
          <a:p>
            <a:pPr marL="115888" indent="-115888">
              <a:buFont typeface="Arial" pitchFamily="34" charset="0"/>
              <a:buNone/>
            </a:pPr>
            <a:r>
              <a:rPr lang="en-US" altLang="en-US" dirty="0">
                <a:solidFill>
                  <a:srgbClr val="FFFFFF"/>
                </a:solidFill>
              </a:rPr>
              <a:t> </a:t>
            </a:r>
            <a:r>
              <a:rPr lang="en-US" altLang="en-US" b="1" dirty="0">
                <a:solidFill>
                  <a:srgbClr val="FFFFFF"/>
                </a:solidFill>
              </a:rPr>
              <a:t>Directions:</a:t>
            </a:r>
          </a:p>
          <a:p>
            <a:r>
              <a:rPr lang="en-US" altLang="en-US" dirty="0">
                <a:solidFill>
                  <a:srgbClr val="FFFFFF"/>
                </a:solidFill>
              </a:rPr>
              <a:t>With your table group, find the paragraph following this interaction and strategy</a:t>
            </a:r>
            <a:r>
              <a:rPr lang="en-US" altLang="en-US" dirty="0">
                <a:solidFill>
                  <a:srgbClr val="FFFFFF"/>
                </a:solidFill>
                <a:cs typeface="ＭＳ Ｐゴシック" pitchFamily="34" charset="-128"/>
              </a:rPr>
              <a:t> in the Preschool Curriculum Framework, Vol. 2, p. 89)</a:t>
            </a:r>
            <a:r>
              <a:rPr lang="en-US" altLang="en-US" dirty="0">
                <a:solidFill>
                  <a:srgbClr val="FFFFFF"/>
                </a:solidFill>
              </a:rPr>
              <a:t>.</a:t>
            </a:r>
          </a:p>
          <a:p>
            <a:r>
              <a:rPr lang="en-US" altLang="en-US" dirty="0">
                <a:solidFill>
                  <a:srgbClr val="FFFFFF"/>
                </a:solidFill>
              </a:rPr>
              <a:t>Chart it!</a:t>
            </a:r>
          </a:p>
        </p:txBody>
      </p:sp>
      <p:pic>
        <p:nvPicPr>
          <p:cNvPr id="82948" name="Content Placeholder 2"/>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124041" y="1432401"/>
            <a:ext cx="3751018" cy="4274847"/>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a:defRPr/>
            </a:pPr>
            <a:r>
              <a:rPr lang="en-US" altLang="en-US" dirty="0">
                <a:ea typeface="MS PGothic" charset="-128"/>
              </a:rPr>
              <a:t>English Learner Strategies</a:t>
            </a:r>
          </a:p>
        </p:txBody>
      </p:sp>
      <p:graphicFrame>
        <p:nvGraphicFramePr>
          <p:cNvPr id="84995" name="Content Placeholder 5"/>
          <p:cNvGraphicFramePr>
            <a:graphicFrameLocks noGrp="1" noChangeAspect="1"/>
          </p:cNvGraphicFramePr>
          <p:nvPr>
            <p:ph sz="half" idx="1"/>
          </p:nvPr>
        </p:nvGraphicFramePr>
        <p:xfrm>
          <a:off x="739775" y="1600200"/>
          <a:ext cx="3473450" cy="4525963"/>
        </p:xfrm>
        <a:graphic>
          <a:graphicData uri="http://schemas.openxmlformats.org/presentationml/2006/ole">
            <mc:AlternateContent xmlns:mc="http://schemas.openxmlformats.org/markup-compatibility/2006">
              <mc:Choice xmlns:v="urn:schemas-microsoft-com:vml" Requires="v">
                <p:oleObj spid="_x0000_s85036" name="Document" r:id="rId5" imgW="6997442" imgH="9118264" progId="Word.Document.12">
                  <p:embed/>
                </p:oleObj>
              </mc:Choice>
              <mc:Fallback>
                <p:oleObj name="Document" r:id="rId5" imgW="6997442" imgH="9118264" progId="Word.Document.12">
                  <p:embed/>
                  <p:pic>
                    <p:nvPicPr>
                      <p:cNvPr id="0" name="Content Placeholder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775" y="1600200"/>
                        <a:ext cx="3473450" cy="45259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84993" name="Content Placeholder 6" descr="pcf1.png"/>
          <p:cNvPicPr>
            <a:picLocks noGrp="1" noChangeAspect="1"/>
          </p:cNvPicPr>
          <p:nvPr>
            <p:ph sz="half" idx="2"/>
          </p:nvPr>
        </p:nvPicPr>
        <p:blipFill>
          <a:blip r:embed="rId7"/>
          <a:stretch>
            <a:fillRect/>
          </a:stretch>
        </p:blipFill>
        <p:spPr>
          <a:xfrm>
            <a:off x="4890663" y="1772426"/>
            <a:ext cx="3553674" cy="4181510"/>
          </a:xfrm>
        </p:spPr>
      </p:pic>
      <p:sp>
        <p:nvSpPr>
          <p:cNvPr id="84994" name="Slide Number Placeholder 4"/>
          <p:cNvSpPr>
            <a:spLocks noGrp="1"/>
          </p:cNvSpPr>
          <p:nvPr>
            <p:ph type="sldNum" sz="quarter" idx="10"/>
          </p:nvPr>
        </p:nvSpPr>
        <p:spPr bwMode="auto">
          <a:noFill/>
          <a:ln>
            <a:miter lim="800000"/>
            <a:headEnd/>
            <a:tailEnd/>
          </a:ln>
        </p:spPr>
        <p:txBody>
          <a:bodyPr/>
          <a:lstStyle/>
          <a:p>
            <a:fld id="{B64EBF7D-555F-45FA-B344-72027E97A9E2}" type="slidenum">
              <a:rPr lang="en-US" altLang="en-US">
                <a:cs typeface="ＭＳ Ｐゴシック" pitchFamily="34" charset="-128"/>
              </a:rPr>
              <a:pPr/>
              <a:t>34</a:t>
            </a:fld>
            <a:endParaRPr lang="en-US" altLang="en-US">
              <a:cs typeface="ＭＳ Ｐゴシック"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9"/>
          <p:cNvSpPr>
            <a:spLocks noGrp="1"/>
          </p:cNvSpPr>
          <p:nvPr>
            <p:ph type="title"/>
          </p:nvPr>
        </p:nvSpPr>
        <p:spPr>
          <a:xfrm>
            <a:off x="457200" y="0"/>
            <a:ext cx="8229600" cy="1143000"/>
          </a:xfrm>
        </p:spPr>
        <p:txBody>
          <a:bodyPr/>
          <a:lstStyle/>
          <a:p>
            <a:r>
              <a:rPr lang="en-US" altLang="en-US" sz="3600" dirty="0"/>
              <a:t>ELD Strategies in the Vignette</a:t>
            </a:r>
          </a:p>
        </p:txBody>
      </p:sp>
      <p:sp>
        <p:nvSpPr>
          <p:cNvPr id="3" name="Content Placeholder 2"/>
          <p:cNvSpPr>
            <a:spLocks noGrp="1"/>
          </p:cNvSpPr>
          <p:nvPr>
            <p:ph sz="half" idx="1"/>
          </p:nvPr>
        </p:nvSpPr>
        <p:spPr>
          <a:xfrm>
            <a:off x="342900" y="1143001"/>
            <a:ext cx="8458200" cy="5032716"/>
          </a:xfrm>
          <a:solidFill>
            <a:srgbClr val="936FAF">
              <a:alpha val="80000"/>
            </a:srgbClr>
          </a:solidFill>
        </p:spPr>
        <p:txBody>
          <a:bodyPr/>
          <a:lstStyle/>
          <a:p>
            <a:pPr marL="514350" indent="-514350">
              <a:buFont typeface="Arial" pitchFamily="34" charset="0"/>
              <a:buNone/>
            </a:pPr>
            <a:r>
              <a:rPr lang="en-US" b="1" dirty="0">
                <a:solidFill>
                  <a:schemeClr val="bg1"/>
                </a:solidFill>
                <a:effectLst>
                  <a:outerShdw blurRad="38100" dist="38100" dir="2700000" algn="tl">
                    <a:srgbClr val="000000"/>
                  </a:outerShdw>
                </a:effectLst>
              </a:rPr>
              <a:t>Directions:</a:t>
            </a:r>
          </a:p>
          <a:p>
            <a:pPr marL="514350" indent="-514350">
              <a:buFont typeface="Arial" pitchFamily="34" charset="0"/>
              <a:buAutoNum type="arabicPeriod"/>
            </a:pPr>
            <a:r>
              <a:rPr lang="en-US" sz="2600" b="1" dirty="0">
                <a:solidFill>
                  <a:schemeClr val="bg1"/>
                </a:solidFill>
                <a:effectLst>
                  <a:outerShdw blurRad="38100" dist="38100" dir="2700000" algn="tl">
                    <a:srgbClr val="000000"/>
                  </a:outerShdw>
                </a:effectLst>
              </a:rPr>
              <a:t>Locate the vignette on page 91 of the PCF, Vol. 2.</a:t>
            </a:r>
          </a:p>
          <a:p>
            <a:pPr marL="514350" indent="-514350">
              <a:buFont typeface="Arial" pitchFamily="34" charset="0"/>
              <a:buAutoNum type="arabicPeriod"/>
            </a:pPr>
            <a:r>
              <a:rPr lang="en-US" sz="2600" b="1" dirty="0">
                <a:solidFill>
                  <a:schemeClr val="bg1"/>
                </a:solidFill>
                <a:effectLst>
                  <a:outerShdw blurRad="38100" dist="38100" dir="2700000" algn="tl">
                    <a:srgbClr val="000000"/>
                  </a:outerShdw>
                </a:effectLst>
              </a:rPr>
              <a:t>Read the vignette with your group.</a:t>
            </a:r>
          </a:p>
          <a:p>
            <a:pPr marL="514350" indent="-514350">
              <a:buFont typeface="Arial" pitchFamily="34" charset="0"/>
              <a:buAutoNum type="arabicPeriod"/>
            </a:pPr>
            <a:r>
              <a:rPr lang="en-US" sz="2600" b="1" dirty="0">
                <a:solidFill>
                  <a:schemeClr val="bg1"/>
                </a:solidFill>
                <a:effectLst>
                  <a:outerShdw blurRad="38100" dist="38100" dir="2700000" algn="tl">
                    <a:srgbClr val="000000"/>
                  </a:outerShdw>
                </a:effectLst>
              </a:rPr>
              <a:t>Review Handout 4: ELD Strategies</a:t>
            </a:r>
          </a:p>
          <a:p>
            <a:pPr marL="514350" indent="-514350">
              <a:buFont typeface="Arial" pitchFamily="34" charset="0"/>
              <a:buAutoNum type="arabicPeriod"/>
            </a:pPr>
            <a:r>
              <a:rPr lang="en-US" sz="2600" b="1" dirty="0">
                <a:solidFill>
                  <a:schemeClr val="bg1"/>
                </a:solidFill>
                <a:effectLst>
                  <a:outerShdw blurRad="38100" dist="38100" dir="2700000" algn="tl">
                    <a:srgbClr val="000000"/>
                  </a:outerShdw>
                </a:effectLst>
              </a:rPr>
              <a:t>Check any strategy in the vignette.</a:t>
            </a:r>
          </a:p>
          <a:p>
            <a:pPr marL="514350" indent="-514350">
              <a:buFont typeface="Arial" pitchFamily="34" charset="0"/>
              <a:buAutoNum type="arabicPeriod"/>
            </a:pPr>
            <a:r>
              <a:rPr lang="en-US" sz="2600" b="1" dirty="0">
                <a:solidFill>
                  <a:schemeClr val="bg1"/>
                </a:solidFill>
                <a:effectLst>
                  <a:outerShdw blurRad="38100" dist="38100" dir="2700000" algn="tl">
                    <a:srgbClr val="000000"/>
                  </a:outerShdw>
                </a:effectLst>
              </a:rPr>
              <a:t>What strategies would enhance this situation for young bilingual learners?</a:t>
            </a:r>
          </a:p>
          <a:p>
            <a:pPr marL="514350" indent="-514350">
              <a:buFont typeface="Arial" pitchFamily="34" charset="0"/>
              <a:buAutoNum type="arabicPeriod"/>
            </a:pPr>
            <a:r>
              <a:rPr lang="en-US" sz="2600" b="1" dirty="0">
                <a:solidFill>
                  <a:schemeClr val="bg1"/>
                </a:solidFill>
                <a:effectLst>
                  <a:outerShdw blurRad="38100" dist="38100" dir="2700000" algn="tl">
                    <a:srgbClr val="000000"/>
                  </a:outerShdw>
                </a:effectLst>
              </a:rPr>
              <a:t>Circle two strategies you would use. </a:t>
            </a:r>
          </a:p>
          <a:p>
            <a:pPr marL="514350" indent="-514350">
              <a:buFont typeface="Arial" pitchFamily="34" charset="0"/>
              <a:buAutoNum type="arabicPeriod"/>
            </a:pPr>
            <a:r>
              <a:rPr lang="en-US" sz="2600" b="1" dirty="0">
                <a:solidFill>
                  <a:schemeClr val="bg1"/>
                </a:solidFill>
                <a:effectLst>
                  <a:outerShdw blurRad="38100" dist="38100" dir="2700000" algn="tl">
                    <a:srgbClr val="000000"/>
                  </a:outerShdw>
                </a:effectLst>
              </a:rPr>
              <a:t>Share a quick description of how you would use these strategies to build on a teachable moment or planned learning opportunity.</a:t>
            </a:r>
          </a:p>
          <a:p>
            <a:pPr marL="514350" indent="-514350">
              <a:buFont typeface="Arial" pitchFamily="34" charset="0"/>
              <a:buAutoNum type="arabicPeriod"/>
            </a:pPr>
            <a:endParaRPr lang="en-US" sz="2400" b="1" dirty="0">
              <a:solidFill>
                <a:schemeClr val="bg1"/>
              </a:solidFill>
              <a:effectLst>
                <a:outerShdw blurRad="38100" dist="38100" dir="2700000" algn="tl">
                  <a:srgbClr val="000000"/>
                </a:outerShdw>
              </a:effectLst>
            </a:endParaRPr>
          </a:p>
          <a:p>
            <a:pPr marL="514350" indent="-514350">
              <a:buFont typeface="Arial" pitchFamily="34" charset="0"/>
              <a:buAutoNum type="arabicPeriod"/>
            </a:pPr>
            <a:endParaRPr lang="en-US" sz="2400" b="1" dirty="0">
              <a:solidFill>
                <a:schemeClr val="bg1"/>
              </a:solidFill>
              <a:effectLst>
                <a:outerShdw blurRad="38100" dist="38100" dir="2700000" algn="tl">
                  <a:srgbClr val="000000"/>
                </a:outerShdw>
              </a:effectLst>
            </a:endParaRPr>
          </a:p>
          <a:p>
            <a:pPr marL="514350" indent="-514350"/>
            <a:endParaRPr lang="en-US" sz="2400" b="1" dirty="0">
              <a:solidFill>
                <a:schemeClr val="bg1"/>
              </a:solidFill>
              <a:effectLst>
                <a:outerShdw blurRad="38100" dist="38100" dir="2700000" algn="tl">
                  <a:srgbClr val="000000"/>
                </a:outerShdw>
              </a:effectLst>
            </a:endParaRPr>
          </a:p>
        </p:txBody>
      </p:sp>
      <p:pic>
        <p:nvPicPr>
          <p:cNvPr id="87043" name="Content Placeholder 8" descr="pcf2.png"/>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918908" y="365125"/>
            <a:ext cx="996492" cy="1260764"/>
          </a:xfrm>
          <a:ln>
            <a:solidFill>
              <a:schemeClr val="tx1"/>
            </a:solidFill>
          </a:ln>
        </p:spPr>
      </p:pic>
      <p:sp>
        <p:nvSpPr>
          <p:cNvPr id="87045" name="Slide Number Placeholder 4"/>
          <p:cNvSpPr>
            <a:spLocks noGrp="1"/>
          </p:cNvSpPr>
          <p:nvPr>
            <p:ph type="sldNum" sz="quarter" idx="10"/>
          </p:nvPr>
        </p:nvSpPr>
        <p:spPr bwMode="auto">
          <a:noFill/>
          <a:ln>
            <a:miter lim="800000"/>
            <a:headEnd/>
            <a:tailEnd/>
          </a:ln>
        </p:spPr>
        <p:txBody>
          <a:bodyPr/>
          <a:lstStyle/>
          <a:p>
            <a:fld id="{FC38A480-EB3C-4B6B-B0E6-57EFD2578257}" type="slidenum">
              <a:rPr lang="en-US" altLang="en-US">
                <a:cs typeface="ＭＳ Ｐゴシック" pitchFamily="34" charset="-128"/>
              </a:rPr>
              <a:pPr/>
              <a:t>35</a:t>
            </a:fld>
            <a:endParaRPr lang="en-US" altLang="en-US">
              <a:cs typeface="ＭＳ Ｐゴシック"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59"/>
          <p:cNvSpPr>
            <a:spLocks noGrp="1"/>
          </p:cNvSpPr>
          <p:nvPr>
            <p:ph type="title"/>
          </p:nvPr>
        </p:nvSpPr>
        <p:spPr/>
        <p:txBody>
          <a:bodyPr/>
          <a:lstStyle/>
          <a:p>
            <a:r>
              <a:rPr lang="en-US" altLang="en-US" dirty="0"/>
              <a:t>Interactions and Strategies</a:t>
            </a:r>
          </a:p>
        </p:txBody>
      </p:sp>
      <p:sp>
        <p:nvSpPr>
          <p:cNvPr id="89090" name="Content Placeholder 79"/>
          <p:cNvSpPr>
            <a:spLocks noGrp="1"/>
          </p:cNvSpPr>
          <p:nvPr>
            <p:ph idx="1"/>
          </p:nvPr>
        </p:nvSpPr>
        <p:spPr/>
        <p:txBody>
          <a:bodyPr/>
          <a:lstStyle/>
          <a:p>
            <a:r>
              <a:rPr lang="en-US" altLang="en-US" sz="2800" dirty="0"/>
              <a:t>Use strategies such as pre-teaching and repetition.</a:t>
            </a:r>
          </a:p>
          <a:p>
            <a:r>
              <a:rPr lang="en-US" altLang="en-US" sz="2800" dirty="0"/>
              <a:t>Incorporate pictures, sign language, and other multisensory enrichment to support new language and concepts.</a:t>
            </a:r>
          </a:p>
          <a:p>
            <a:r>
              <a:rPr lang="en-US" altLang="en-US" sz="2800" dirty="0"/>
              <a:t>Provide space designated for movement with easy to use props and costumes.</a:t>
            </a:r>
          </a:p>
          <a:p>
            <a:r>
              <a:rPr lang="en-US" altLang="en-US" sz="2800" dirty="0"/>
              <a:t>Assign adapted roles for children with specific needs.</a:t>
            </a:r>
          </a:p>
          <a:p>
            <a:pPr marL="520700" indent="-182563">
              <a:spcBef>
                <a:spcPts val="0"/>
              </a:spcBef>
              <a:buFont typeface="Arial" pitchFamily="34" charset="0"/>
              <a:buNone/>
            </a:pPr>
            <a:r>
              <a:rPr lang="en-US" altLang="en-US" sz="1800" dirty="0"/>
              <a:t>(PCF, Vol. 2, p. 95)</a:t>
            </a:r>
          </a:p>
          <a:p>
            <a:pPr>
              <a:buFont typeface="Arial" pitchFamily="34" charset="0"/>
              <a:buNone/>
            </a:pPr>
            <a:endParaRPr lang="en-US" altLang="en-US" sz="2400" dirty="0"/>
          </a:p>
        </p:txBody>
      </p:sp>
      <p:sp>
        <p:nvSpPr>
          <p:cNvPr id="89091" name="Slide Number Placeholder 3"/>
          <p:cNvSpPr>
            <a:spLocks noGrp="1"/>
          </p:cNvSpPr>
          <p:nvPr>
            <p:ph type="sldNum" sz="quarter" idx="10"/>
          </p:nvPr>
        </p:nvSpPr>
        <p:spPr bwMode="auto">
          <a:noFill/>
          <a:ln>
            <a:miter lim="800000"/>
            <a:headEnd/>
            <a:tailEnd/>
          </a:ln>
        </p:spPr>
        <p:txBody>
          <a:bodyPr/>
          <a:lstStyle/>
          <a:p>
            <a:fld id="{EB31E2CA-2B32-4D19-A48D-223C37D0CF8E}" type="slidenum">
              <a:rPr lang="en-US" altLang="en-US">
                <a:cs typeface="ＭＳ Ｐゴシック" pitchFamily="34" charset="-128"/>
              </a:rPr>
              <a:pPr/>
              <a:t>36</a:t>
            </a:fld>
            <a:endParaRPr lang="en-US" altLang="en-US">
              <a:cs typeface="ＭＳ Ｐゴシック"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sz="quarter"/>
          </p:nvPr>
        </p:nvSpPr>
        <p:spPr/>
        <p:txBody>
          <a:bodyPr/>
          <a:lstStyle/>
          <a:p>
            <a:r>
              <a:rPr lang="en-US" altLang="en-US" dirty="0"/>
              <a:t>Environment</a:t>
            </a:r>
          </a:p>
        </p:txBody>
      </p:sp>
      <p:pic>
        <p:nvPicPr>
          <p:cNvPr id="91139" name="Content Placeholder 8" descr="Flowers"/>
          <p:cNvPicPr>
            <a:picLocks noGrp="1" noChangeAspect="1"/>
          </p:cNvPicPr>
          <p:nvPr>
            <p:ph sz="quarter" idx="1"/>
          </p:nvPr>
        </p:nvPicPr>
        <p:blipFill rotWithShape="1">
          <a:blip r:embed="rId3" cstate="screen">
            <a:lum bright="12000" contrast="14000"/>
            <a:extLst>
              <a:ext uri="{28A0092B-C50C-407E-A947-70E740481C1C}">
                <a14:useLocalDpi xmlns:a14="http://schemas.microsoft.com/office/drawing/2010/main"/>
              </a:ext>
            </a:extLst>
          </a:blip>
          <a:srcRect/>
          <a:stretch/>
        </p:blipFill>
        <p:spPr>
          <a:xfrm>
            <a:off x="954599" y="3384476"/>
            <a:ext cx="3443559" cy="2593527"/>
          </a:xfrm>
          <a:ln>
            <a:solidFill>
              <a:schemeClr val="tx1"/>
            </a:solidFill>
          </a:ln>
        </p:spPr>
      </p:pic>
      <p:pic>
        <p:nvPicPr>
          <p:cNvPr id="91138" name="Content Placeholder 10" descr="3.jpg"/>
          <p:cNvPicPr>
            <a:picLocks noGrp="1" noChangeAspect="1"/>
          </p:cNvPicPr>
          <p:nvPr>
            <p:ph sz="quarter" idx="2"/>
          </p:nvPr>
        </p:nvPicPr>
        <p:blipFill rotWithShape="1">
          <a:blip r:embed="rId4" cstate="screen">
            <a:lum bright="20000" contrast="30000"/>
            <a:extLst>
              <a:ext uri="{28A0092B-C50C-407E-A947-70E740481C1C}">
                <a14:useLocalDpi xmlns:a14="http://schemas.microsoft.com/office/drawing/2010/main"/>
              </a:ext>
            </a:extLst>
          </a:blip>
          <a:srcRect l="8038" t="6276" r="7284" b="7723"/>
          <a:stretch/>
        </p:blipFill>
        <p:spPr>
          <a:xfrm>
            <a:off x="4994031" y="2644726"/>
            <a:ext cx="3084140" cy="3433467"/>
          </a:xfrm>
          <a:ln>
            <a:solidFill>
              <a:schemeClr val="tx1"/>
            </a:solidFill>
          </a:ln>
        </p:spPr>
      </p:pic>
      <p:sp>
        <p:nvSpPr>
          <p:cNvPr id="13" name="Content Placeholder 12"/>
          <p:cNvSpPr>
            <a:spLocks noGrp="1"/>
          </p:cNvSpPr>
          <p:nvPr>
            <p:ph sz="quarter" idx="3"/>
          </p:nvPr>
        </p:nvSpPr>
        <p:spPr>
          <a:xfrm>
            <a:off x="457200" y="1435783"/>
            <a:ext cx="8229600" cy="1902262"/>
          </a:xfrm>
          <a:noFill/>
        </p:spPr>
        <p:txBody>
          <a:bodyPr/>
          <a:lstStyle/>
          <a:p>
            <a:pPr marL="0" indent="0">
              <a:buNone/>
            </a:pPr>
            <a:r>
              <a:rPr lang="en-US" sz="3000" dirty="0"/>
              <a:t>“Many things handy in a preschool </a:t>
            </a:r>
            <a:r>
              <a:rPr lang="en-US" dirty="0"/>
              <a:t>[TK]</a:t>
            </a:r>
            <a:r>
              <a:rPr lang="en-US" sz="3000" dirty="0"/>
              <a:t> environment can serve as props for dramatic play and drama”</a:t>
            </a:r>
          </a:p>
          <a:p>
            <a:pPr marL="0" indent="0">
              <a:buFont typeface="Arial" pitchFamily="34" charset="0"/>
              <a:buNone/>
            </a:pPr>
            <a:r>
              <a:rPr lang="en-US" sz="1800" dirty="0"/>
              <a:t>(PCF, Vol. 2, p. 45). </a:t>
            </a:r>
          </a:p>
          <a:p>
            <a:pPr marL="115888" indent="0">
              <a:buFont typeface="Arial" pitchFamily="34" charset="0"/>
              <a:buNone/>
            </a:pPr>
            <a:endParaRPr lang="en-US" sz="1800" dirty="0"/>
          </a:p>
        </p:txBody>
      </p:sp>
      <p:sp>
        <p:nvSpPr>
          <p:cNvPr id="91141" name="Slide Number Placeholder 3"/>
          <p:cNvSpPr>
            <a:spLocks noGrp="1"/>
          </p:cNvSpPr>
          <p:nvPr>
            <p:ph type="sldNum" sz="quarter" idx="10"/>
          </p:nvPr>
        </p:nvSpPr>
        <p:spPr bwMode="auto">
          <a:noFill/>
          <a:ln>
            <a:miter lim="800000"/>
            <a:headEnd/>
            <a:tailEnd/>
          </a:ln>
        </p:spPr>
        <p:txBody>
          <a:bodyPr/>
          <a:lstStyle/>
          <a:p>
            <a:fld id="{EDD264E0-09AA-405F-964D-79508AC0FB86}" type="slidenum">
              <a:rPr lang="en-US" altLang="en-US">
                <a:cs typeface="ＭＳ Ｐゴシック" pitchFamily="34" charset="-128"/>
              </a:rPr>
              <a:pPr/>
              <a:t>37</a:t>
            </a:fld>
            <a:endParaRPr lang="en-US" altLang="en-US">
              <a:cs typeface="ＭＳ Ｐゴシック"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Content Placeholder 2"/>
          <p:cNvPicPr>
            <a:picLocks noGrp="1" noChangeAspect="1"/>
          </p:cNvPicPr>
          <p:nvPr>
            <p:ph sz="half" idx="2"/>
          </p:nvPr>
        </p:nvPicPr>
        <p:blipFill rotWithShape="1">
          <a:blip r:embed="rId3"/>
          <a:srcRect l="6676" r="3210"/>
          <a:stretch/>
        </p:blipFill>
        <p:spPr>
          <a:xfrm>
            <a:off x="0" y="0"/>
            <a:ext cx="9144000" cy="6858001"/>
          </a:xfrm>
          <a:solidFill>
            <a:srgbClr val="DDA40D"/>
          </a:solidFill>
        </p:spPr>
      </p:pic>
      <p:sp>
        <p:nvSpPr>
          <p:cNvPr id="93186" name="Title 4"/>
          <p:cNvSpPr>
            <a:spLocks noGrp="1"/>
          </p:cNvSpPr>
          <p:nvPr>
            <p:ph type="title"/>
          </p:nvPr>
        </p:nvSpPr>
        <p:spPr>
          <a:xfrm>
            <a:off x="0" y="35718"/>
            <a:ext cx="9144000" cy="959364"/>
          </a:xfrm>
          <a:solidFill>
            <a:schemeClr val="tx1">
              <a:lumMod val="65000"/>
              <a:lumOff val="35000"/>
              <a:alpha val="65000"/>
            </a:schemeClr>
          </a:solidFill>
        </p:spPr>
        <p:txBody>
          <a:bodyPr/>
          <a:lstStyle/>
          <a:p>
            <a:r>
              <a:rPr lang="en-US" altLang="en-US" sz="2900" dirty="0">
                <a:solidFill>
                  <a:schemeClr val="bg1"/>
                </a:solidFill>
              </a:rPr>
              <a:t>Adult participation is integral for the environment.</a:t>
            </a:r>
          </a:p>
        </p:txBody>
      </p:sp>
      <p:sp>
        <p:nvSpPr>
          <p:cNvPr id="69635" name="Content Placeholder 5"/>
          <p:cNvSpPr>
            <a:spLocks noGrp="1"/>
          </p:cNvSpPr>
          <p:nvPr>
            <p:ph sz="half" idx="1"/>
          </p:nvPr>
        </p:nvSpPr>
        <p:spPr>
          <a:xfrm>
            <a:off x="0" y="4768948"/>
            <a:ext cx="9144000" cy="2089053"/>
          </a:xfrm>
          <a:solidFill>
            <a:schemeClr val="tx1">
              <a:lumMod val="65000"/>
              <a:lumOff val="35000"/>
              <a:alpha val="33000"/>
            </a:schemeClr>
          </a:solidFill>
        </p:spPr>
        <p:txBody>
          <a:bodyPr/>
          <a:lstStyle/>
          <a:p>
            <a:pPr marL="0" indent="0">
              <a:spcBef>
                <a:spcPts val="0"/>
              </a:spcBef>
              <a:spcAft>
                <a:spcPts val="600"/>
              </a:spcAft>
              <a:buNone/>
              <a:defRPr/>
            </a:pPr>
            <a:r>
              <a:rPr lang="en-US" altLang="en-US" b="1" dirty="0">
                <a:solidFill>
                  <a:schemeClr val="bg1"/>
                </a:solidFill>
                <a:ea typeface="MS PGothic" charset="-128"/>
                <a:cs typeface="MS PGothic" charset="-128"/>
              </a:rPr>
              <a:t>“Model and note appropriate ways of using drama materials”</a:t>
            </a:r>
            <a:r>
              <a:rPr lang="en-US" altLang="en-US" sz="1800" b="1" dirty="0">
                <a:solidFill>
                  <a:schemeClr val="bg1"/>
                </a:solidFill>
                <a:ea typeface="MS PGothic" charset="-128"/>
                <a:cs typeface="MS PGothic" charset="-128"/>
              </a:rPr>
              <a:t>(PCF, Vol. 2, p. 92).</a:t>
            </a:r>
          </a:p>
          <a:p>
            <a:pPr marL="0" indent="0">
              <a:spcBef>
                <a:spcPts val="0"/>
              </a:spcBef>
              <a:buNone/>
              <a:defRPr/>
            </a:pPr>
            <a:r>
              <a:rPr lang="en-US" altLang="en-US" b="1" dirty="0">
                <a:solidFill>
                  <a:schemeClr val="bg1"/>
                </a:solidFill>
                <a:ea typeface="MS PGothic" charset="-128"/>
                <a:cs typeface="MS PGothic" charset="-128"/>
              </a:rPr>
              <a:t>“Use costumes, props, and scenery to inspire dramatic play and drama”</a:t>
            </a:r>
            <a:r>
              <a:rPr lang="en-US" altLang="en-US" sz="1800" b="1" dirty="0">
                <a:solidFill>
                  <a:schemeClr val="bg1"/>
                </a:solidFill>
                <a:ea typeface="MS PGothic" charset="-128"/>
                <a:cs typeface="MS PGothic" charset="-128"/>
              </a:rPr>
              <a:t>(PCF, Vol. 2, p. 96).</a:t>
            </a:r>
          </a:p>
        </p:txBody>
      </p:sp>
      <p:sp>
        <p:nvSpPr>
          <p:cNvPr id="93188" name="Rectangle 4"/>
          <p:cNvSpPr>
            <a:spLocks noChangeArrowheads="1"/>
          </p:cNvSpPr>
          <p:nvPr/>
        </p:nvSpPr>
        <p:spPr bwMode="auto">
          <a:xfrm>
            <a:off x="0" y="6627169"/>
            <a:ext cx="9144000" cy="230832"/>
          </a:xfrm>
          <a:prstGeom prst="rect">
            <a:avLst/>
          </a:prstGeom>
          <a:noFill/>
          <a:ln w="9525">
            <a:noFill/>
            <a:miter lim="800000"/>
            <a:headEnd/>
            <a:tailEnd/>
          </a:ln>
        </p:spPr>
        <p:txBody>
          <a:bodyPr wrap="square" anchor="ctr">
            <a:spAutoFit/>
          </a:bodyPr>
          <a:lstStyle/>
          <a:p>
            <a:pPr algn="ctr"/>
            <a:r>
              <a:rPr lang="en-US" altLang="en-US" sz="900" dirty="0">
                <a:solidFill>
                  <a:schemeClr val="bg1"/>
                </a:solidFill>
                <a:cs typeface="ＭＳ Ｐゴシック" pitchFamily="34" charset="-128"/>
              </a:rPr>
              <a:t>©2017 California Department of Education</a:t>
            </a:r>
          </a:p>
        </p:txBody>
      </p:sp>
      <p:sp>
        <p:nvSpPr>
          <p:cNvPr id="93189" name="Slide Number Placeholder 3"/>
          <p:cNvSpPr txBox="1">
            <a:spLocks/>
          </p:cNvSpPr>
          <p:nvPr/>
        </p:nvSpPr>
        <p:spPr bwMode="auto">
          <a:xfrm>
            <a:off x="8686800" y="0"/>
            <a:ext cx="457200" cy="365125"/>
          </a:xfrm>
          <a:prstGeom prst="rect">
            <a:avLst/>
          </a:prstGeom>
          <a:noFill/>
          <a:ln w="9525">
            <a:noFill/>
            <a:miter lim="800000"/>
            <a:headEnd/>
            <a:tailEnd/>
          </a:ln>
        </p:spPr>
        <p:txBody>
          <a:bodyPr/>
          <a:lstStyle/>
          <a:p>
            <a:pPr algn="r" eaLnBrk="1" hangingPunct="1"/>
            <a:fld id="{E07B9FC5-A9E9-41C9-8318-2C7B79E88E5E}" type="slidenum">
              <a:rPr lang="en-US" altLang="en-US" sz="1200">
                <a:solidFill>
                  <a:schemeClr val="bg1"/>
                </a:solidFill>
                <a:cs typeface="ＭＳ Ｐゴシック" pitchFamily="34" charset="-128"/>
              </a:rPr>
              <a:pPr algn="r" eaLnBrk="1" hangingPunct="1"/>
              <a:t>38</a:t>
            </a:fld>
            <a:endParaRPr lang="en-US" altLang="en-US" sz="1200" dirty="0">
              <a:solidFill>
                <a:schemeClr val="bg1"/>
              </a:solidFill>
              <a:cs typeface="ＭＳ Ｐゴシック" pitchFamily="34"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211014" y="182562"/>
            <a:ext cx="3615399" cy="1143000"/>
          </a:xfrm>
        </p:spPr>
        <p:txBody>
          <a:bodyPr/>
          <a:lstStyle/>
          <a:p>
            <a:r>
              <a:rPr lang="en-US" altLang="en-US" sz="3600" dirty="0">
                <a:solidFill>
                  <a:schemeClr val="tx1"/>
                </a:solidFill>
              </a:rPr>
              <a:t>Environment and Materials</a:t>
            </a:r>
          </a:p>
        </p:txBody>
      </p:sp>
      <p:sp>
        <p:nvSpPr>
          <p:cNvPr id="95235" name="Content Placeholder 2"/>
          <p:cNvSpPr>
            <a:spLocks noGrp="1"/>
          </p:cNvSpPr>
          <p:nvPr>
            <p:ph sz="half" idx="1"/>
          </p:nvPr>
        </p:nvSpPr>
        <p:spPr>
          <a:xfrm>
            <a:off x="211014" y="1405338"/>
            <a:ext cx="3615399" cy="4914900"/>
          </a:xfrm>
        </p:spPr>
        <p:txBody>
          <a:bodyPr/>
          <a:lstStyle/>
          <a:p>
            <a:pPr marL="225425" indent="-225425">
              <a:spcAft>
                <a:spcPts val="1200"/>
              </a:spcAft>
            </a:pPr>
            <a:r>
              <a:rPr lang="en-US" altLang="en-US" dirty="0"/>
              <a:t>“Sufficient open space [is needed] for movement, dance, and theater play” </a:t>
            </a:r>
            <a:r>
              <a:rPr lang="en-US" altLang="en-US" sz="1800" dirty="0"/>
              <a:t>(PCF, Vol. 2, p. 47).</a:t>
            </a:r>
          </a:p>
          <a:p>
            <a:pPr marL="225425" indent="-225425">
              <a:spcAft>
                <a:spcPts val="1200"/>
              </a:spcAft>
            </a:pPr>
            <a:r>
              <a:rPr lang="en-US" altLang="en-US" dirty="0"/>
              <a:t>“Imagination can turn almost anything into something else”   </a:t>
            </a:r>
            <a:r>
              <a:rPr lang="en-US" altLang="en-US" sz="1800" dirty="0"/>
              <a:t>(PCF, Vol. 2, p. 45).</a:t>
            </a:r>
          </a:p>
        </p:txBody>
      </p:sp>
      <p:pic>
        <p:nvPicPr>
          <p:cNvPr id="95233" name="Content Placeholder 11" descr="Dramatic play"/>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038600" y="0"/>
            <a:ext cx="5105400" cy="6858000"/>
          </a:xfrm>
          <a:ln>
            <a:solidFill>
              <a:schemeClr val="tx1"/>
            </a:solidFill>
          </a:ln>
        </p:spPr>
      </p:pic>
      <p:sp>
        <p:nvSpPr>
          <p:cNvPr id="95236" name="Rectangle 4"/>
          <p:cNvSpPr>
            <a:spLocks noChangeArrowheads="1"/>
          </p:cNvSpPr>
          <p:nvPr/>
        </p:nvSpPr>
        <p:spPr bwMode="auto">
          <a:xfrm>
            <a:off x="914399" y="6620945"/>
            <a:ext cx="3096065" cy="230832"/>
          </a:xfrm>
          <a:prstGeom prst="rect">
            <a:avLst/>
          </a:prstGeom>
          <a:solidFill>
            <a:srgbClr val="D7C9E1"/>
          </a:solidFill>
          <a:ln w="9525">
            <a:noFill/>
            <a:miter lim="800000"/>
            <a:headEnd/>
            <a:tailEnd/>
          </a:ln>
        </p:spPr>
        <p:txBody>
          <a:bodyPr wrap="square" anchor="ctr">
            <a:spAutoFit/>
          </a:bodyPr>
          <a:lstStyle/>
          <a:p>
            <a:pPr algn="ctr"/>
            <a:r>
              <a:rPr lang="en-US" altLang="en-US" sz="900" dirty="0">
                <a:cs typeface="ＭＳ Ｐゴシック" pitchFamily="34" charset="-128"/>
              </a:rPr>
              <a:t>©2017 California Department of Education</a:t>
            </a:r>
          </a:p>
        </p:txBody>
      </p:sp>
      <p:sp>
        <p:nvSpPr>
          <p:cNvPr id="95237" name="Slide Number Placeholder 3"/>
          <p:cNvSpPr txBox="1">
            <a:spLocks/>
          </p:cNvSpPr>
          <p:nvPr/>
        </p:nvSpPr>
        <p:spPr bwMode="auto">
          <a:xfrm>
            <a:off x="8686800" y="0"/>
            <a:ext cx="457200" cy="365125"/>
          </a:xfrm>
          <a:prstGeom prst="rect">
            <a:avLst/>
          </a:prstGeom>
          <a:noFill/>
          <a:ln w="9525">
            <a:noFill/>
            <a:miter lim="800000"/>
            <a:headEnd/>
            <a:tailEnd/>
          </a:ln>
        </p:spPr>
        <p:txBody>
          <a:bodyPr/>
          <a:lstStyle/>
          <a:p>
            <a:pPr algn="r" eaLnBrk="1" hangingPunct="1"/>
            <a:fld id="{64906289-C788-49D0-8EE6-F828DB25B7EC}" type="slidenum">
              <a:rPr lang="en-US" altLang="en-US" sz="1200">
                <a:solidFill>
                  <a:schemeClr val="bg1"/>
                </a:solidFill>
                <a:cs typeface="ＭＳ Ｐゴシック" pitchFamily="34" charset="-128"/>
              </a:rPr>
              <a:pPr algn="r" eaLnBrk="1" hangingPunct="1"/>
              <a:t>39</a:t>
            </a:fld>
            <a:endParaRPr lang="en-US" altLang="en-US" sz="1200" dirty="0">
              <a:solidFill>
                <a:schemeClr val="bg1"/>
              </a:solidFill>
              <a:cs typeface="ＭＳ Ｐゴシック"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26258" y="0"/>
            <a:ext cx="9117743" cy="6908516"/>
          </a:xfrm>
        </p:spPr>
      </p:pic>
      <p:sp>
        <p:nvSpPr>
          <p:cNvPr id="2" name="Title 1"/>
          <p:cNvSpPr>
            <a:spLocks noGrp="1"/>
          </p:cNvSpPr>
          <p:nvPr>
            <p:ph type="title"/>
          </p:nvPr>
        </p:nvSpPr>
        <p:spPr>
          <a:xfrm>
            <a:off x="26258" y="0"/>
            <a:ext cx="9117742" cy="904457"/>
          </a:xfrm>
          <a:solidFill>
            <a:schemeClr val="tx2">
              <a:lumMod val="50000"/>
              <a:alpha val="59000"/>
            </a:schemeClr>
          </a:solidFill>
        </p:spPr>
        <p:txBody>
          <a:bodyPr/>
          <a:lstStyle/>
          <a:p>
            <a:pPr marL="115888">
              <a:defRPr/>
            </a:pPr>
            <a:r>
              <a:rPr lang="en-US" altLang="en-US" sz="3600" dirty="0">
                <a:solidFill>
                  <a:srgbClr val="FFFFFF"/>
                </a:solidFill>
                <a:ea typeface="MS PGothic" charset="-128"/>
              </a:rPr>
              <a:t>Key Guiding Principles</a:t>
            </a:r>
          </a:p>
        </p:txBody>
      </p:sp>
      <p:sp>
        <p:nvSpPr>
          <p:cNvPr id="48132" name="Text Placeholder 8"/>
          <p:cNvSpPr>
            <a:spLocks noGrp="1"/>
          </p:cNvSpPr>
          <p:nvPr>
            <p:ph sz="half" idx="2"/>
          </p:nvPr>
        </p:nvSpPr>
        <p:spPr>
          <a:xfrm>
            <a:off x="1" y="4590993"/>
            <a:ext cx="9144000" cy="2317523"/>
          </a:xfrm>
          <a:solidFill>
            <a:srgbClr val="404040">
              <a:alpha val="53000"/>
            </a:srgbClr>
          </a:solidFill>
        </p:spPr>
        <p:txBody>
          <a:bodyPr/>
          <a:lstStyle/>
          <a:p>
            <a:pPr marL="341313" indent="-341313">
              <a:spcBef>
                <a:spcPts val="0"/>
              </a:spcBef>
              <a:buFont typeface="Arial" charset="0"/>
              <a:buChar char="•"/>
              <a:defRPr/>
            </a:pPr>
            <a:r>
              <a:rPr lang="en-US" altLang="en-US" sz="2800" dirty="0">
                <a:solidFill>
                  <a:srgbClr val="FFFFFF"/>
                </a:solidFill>
                <a:ea typeface="MS PGothic" charset="-128"/>
                <a:cs typeface="MS PGothic" charset="-128"/>
              </a:rPr>
              <a:t>The arts reinforce the integrated nature of learning. </a:t>
            </a:r>
          </a:p>
          <a:p>
            <a:pPr marL="341313" indent="-341313">
              <a:spcBef>
                <a:spcPts val="0"/>
              </a:spcBef>
              <a:buFont typeface="Arial" charset="0"/>
              <a:buChar char="•"/>
              <a:defRPr/>
            </a:pPr>
            <a:r>
              <a:rPr lang="en-US" altLang="en-US" sz="2800" dirty="0">
                <a:solidFill>
                  <a:srgbClr val="FFFFFF"/>
                </a:solidFill>
                <a:ea typeface="MS PGothic" charset="-128"/>
                <a:cs typeface="MS PGothic" charset="-128"/>
              </a:rPr>
              <a:t>Art experiences for preschoolers are more about the process than the product.</a:t>
            </a:r>
          </a:p>
          <a:p>
            <a:pPr marL="341313" indent="-341313">
              <a:spcBef>
                <a:spcPts val="0"/>
              </a:spcBef>
              <a:buFont typeface="Arial" charset="0"/>
              <a:buChar char="•"/>
              <a:defRPr/>
            </a:pPr>
            <a:r>
              <a:rPr lang="en-US" altLang="en-US" sz="2800" dirty="0">
                <a:solidFill>
                  <a:srgbClr val="FFFFFF"/>
                </a:solidFill>
                <a:ea typeface="MS PGothic" charset="-128"/>
                <a:cs typeface="MS PGothic" charset="-128"/>
              </a:rPr>
              <a:t>Cultural competence is approached through art.</a:t>
            </a:r>
          </a:p>
          <a:p>
            <a:pPr marL="463550" indent="-231775">
              <a:spcBef>
                <a:spcPts val="0"/>
              </a:spcBef>
              <a:buFont typeface="Arial" charset="0"/>
              <a:buNone/>
              <a:defRPr/>
            </a:pPr>
            <a:r>
              <a:rPr lang="en-US" altLang="en-US" sz="1800" dirty="0">
                <a:solidFill>
                  <a:srgbClr val="FFFFFF"/>
                </a:solidFill>
                <a:ea typeface="MS PGothic" charset="-128"/>
                <a:cs typeface="MS PGothic" charset="-128"/>
              </a:rPr>
              <a:t>  (PCF, Vol. 2, p. 44)</a:t>
            </a:r>
          </a:p>
        </p:txBody>
      </p:sp>
      <p:sp>
        <p:nvSpPr>
          <p:cNvPr id="58372" name="Slide Number Placeholder 6"/>
          <p:cNvSpPr>
            <a:spLocks noGrp="1"/>
          </p:cNvSpPr>
          <p:nvPr>
            <p:ph type="sldNum" sz="quarter" idx="10"/>
          </p:nvPr>
        </p:nvSpPr>
        <p:spPr bwMode="auto">
          <a:noFill/>
          <a:ln>
            <a:miter lim="800000"/>
            <a:headEnd/>
            <a:tailEnd/>
          </a:ln>
        </p:spPr>
        <p:txBody>
          <a:bodyPr/>
          <a:lstStyle/>
          <a:p>
            <a:fld id="{BC171F24-8D16-4CBF-A94F-90340BAD7B01}" type="slidenum">
              <a:rPr lang="en-US" altLang="en-US">
                <a:solidFill>
                  <a:schemeClr val="bg1"/>
                </a:solidFill>
                <a:cs typeface="ＭＳ Ｐゴシック" pitchFamily="34" charset="-128"/>
              </a:rPr>
              <a:pPr/>
              <a:t>4</a:t>
            </a:fld>
            <a:endParaRPr lang="en-US" altLang="en-US" dirty="0">
              <a:solidFill>
                <a:schemeClr val="bg1"/>
              </a:solidFill>
              <a:cs typeface="ＭＳ Ｐゴシック" pitchFamily="34" charset="-128"/>
            </a:endParaRPr>
          </a:p>
        </p:txBody>
      </p:sp>
      <p:sp>
        <p:nvSpPr>
          <p:cNvPr id="58373" name="Rectangle 5"/>
          <p:cNvSpPr>
            <a:spLocks noChangeArrowheads="1"/>
          </p:cNvSpPr>
          <p:nvPr/>
        </p:nvSpPr>
        <p:spPr bwMode="auto">
          <a:xfrm>
            <a:off x="26258" y="6608235"/>
            <a:ext cx="9117742" cy="230832"/>
          </a:xfrm>
          <a:prstGeom prst="rect">
            <a:avLst/>
          </a:prstGeom>
          <a:noFill/>
          <a:ln w="9525">
            <a:noFill/>
            <a:miter lim="800000"/>
            <a:headEnd/>
            <a:tailEnd/>
          </a:ln>
        </p:spPr>
        <p:txBody>
          <a:bodyPr wrap="square" anchor="ctr">
            <a:spAutoFit/>
          </a:bodyPr>
          <a:lstStyle/>
          <a:p>
            <a:pPr algn="ctr"/>
            <a:r>
              <a:rPr lang="en-US" altLang="en-US" sz="900" dirty="0">
                <a:solidFill>
                  <a:schemeClr val="bg1"/>
                </a:solidFill>
                <a:cs typeface="ＭＳ Ｐゴシック" pitchFamily="34" charset="-128"/>
              </a:rPr>
              <a:t>©2017 California Department of Education </a:t>
            </a:r>
          </a:p>
        </p:txBody>
      </p:sp>
    </p:spTree>
    <p:extLst>
      <p:ext uri="{BB962C8B-B14F-4D97-AF65-F5344CB8AC3E}">
        <p14:creationId xmlns:p14="http://schemas.microsoft.com/office/powerpoint/2010/main" val="3647841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tLang="en-US" dirty="0"/>
              <a:t>It’s Just Fabric…or Is It?</a:t>
            </a:r>
          </a:p>
        </p:txBody>
      </p:sp>
      <p:pic>
        <p:nvPicPr>
          <p:cNvPr id="3"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6743" y="1417638"/>
            <a:ext cx="6210514" cy="4525963"/>
          </a:xfrm>
          <a:ln>
            <a:solidFill>
              <a:schemeClr val="tx1"/>
            </a:solidFill>
          </a:ln>
        </p:spPr>
      </p:pic>
      <p:sp>
        <p:nvSpPr>
          <p:cNvPr id="97283" name="Slide Number Placeholder 4"/>
          <p:cNvSpPr>
            <a:spLocks noGrp="1"/>
          </p:cNvSpPr>
          <p:nvPr>
            <p:ph type="sldNum" sz="quarter" idx="10"/>
          </p:nvPr>
        </p:nvSpPr>
        <p:spPr bwMode="auto">
          <a:noFill/>
          <a:ln>
            <a:miter lim="800000"/>
            <a:headEnd/>
            <a:tailEnd/>
          </a:ln>
        </p:spPr>
        <p:txBody>
          <a:bodyPr/>
          <a:lstStyle/>
          <a:p>
            <a:fld id="{CCC8D9F3-2F78-472D-AD53-A1E2BA33FFA2}" type="slidenum">
              <a:rPr lang="en-US" altLang="en-US">
                <a:cs typeface="ＭＳ Ｐゴシック" pitchFamily="34" charset="-128"/>
              </a:rPr>
              <a:pPr/>
              <a:t>40</a:t>
            </a:fld>
            <a:endParaRPr lang="en-US" altLang="en-US">
              <a:cs typeface="ＭＳ Ｐゴシック"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569741" y="182562"/>
            <a:ext cx="8229600" cy="629819"/>
          </a:xfrm>
        </p:spPr>
        <p:txBody>
          <a:bodyPr/>
          <a:lstStyle/>
          <a:p>
            <a:r>
              <a:rPr lang="en-US" altLang="en-US" dirty="0"/>
              <a:t>Suggested Drama Materials</a:t>
            </a:r>
          </a:p>
        </p:txBody>
      </p:sp>
      <p:pic>
        <p:nvPicPr>
          <p:cNvPr id="99330" name="Content Placeholder 6" descr="Art Materials.tiff">
            <a:hlinkClick r:id="rId3"/>
          </p:cNvPr>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b="5136"/>
          <a:stretch/>
        </p:blipFill>
        <p:spPr>
          <a:xfrm>
            <a:off x="1892876" y="956403"/>
            <a:ext cx="5358248" cy="3914658"/>
          </a:xfrm>
          <a:ln>
            <a:solidFill>
              <a:schemeClr val="tx1"/>
            </a:solidFill>
          </a:ln>
        </p:spPr>
      </p:pic>
      <p:sp>
        <p:nvSpPr>
          <p:cNvPr id="99331" name="Content Placeholder 5"/>
          <p:cNvSpPr>
            <a:spLocks noGrp="1"/>
          </p:cNvSpPr>
          <p:nvPr>
            <p:ph sz="half" idx="2"/>
          </p:nvPr>
        </p:nvSpPr>
        <p:spPr>
          <a:xfrm>
            <a:off x="0" y="4871061"/>
            <a:ext cx="9144000" cy="1262454"/>
          </a:xfrm>
        </p:spPr>
        <p:style>
          <a:lnRef idx="2">
            <a:schemeClr val="dk1"/>
          </a:lnRef>
          <a:fillRef idx="1">
            <a:schemeClr val="lt1"/>
          </a:fillRef>
          <a:effectRef idx="0">
            <a:schemeClr val="dk1"/>
          </a:effectRef>
          <a:fontRef idx="minor">
            <a:schemeClr val="dk1"/>
          </a:fontRef>
        </p:style>
        <p:txBody>
          <a:bodyPr/>
          <a:lstStyle/>
          <a:p>
            <a:pPr marL="0" indent="0">
              <a:buFont typeface="Arial" pitchFamily="34" charset="0"/>
              <a:buNone/>
            </a:pPr>
            <a:r>
              <a:rPr lang="en-US" altLang="en-US" sz="2400" dirty="0"/>
              <a:t>What other inexpensive materials could you add to the drama list?</a:t>
            </a:r>
          </a:p>
          <a:p>
            <a:pPr marL="0" indent="0">
              <a:buNone/>
            </a:pPr>
            <a:r>
              <a:rPr lang="en-US" altLang="en-US" sz="2400" dirty="0"/>
              <a:t>Circle three new materials to invite families to bring to the classroom.</a:t>
            </a:r>
          </a:p>
        </p:txBody>
      </p:sp>
      <p:sp>
        <p:nvSpPr>
          <p:cNvPr id="99332" name="Slide Number Placeholder 3"/>
          <p:cNvSpPr>
            <a:spLocks noGrp="1"/>
          </p:cNvSpPr>
          <p:nvPr>
            <p:ph type="sldNum" sz="quarter" idx="10"/>
          </p:nvPr>
        </p:nvSpPr>
        <p:spPr bwMode="auto">
          <a:noFill/>
          <a:ln>
            <a:miter lim="800000"/>
            <a:headEnd/>
            <a:tailEnd/>
          </a:ln>
        </p:spPr>
        <p:txBody>
          <a:bodyPr/>
          <a:lstStyle/>
          <a:p>
            <a:fld id="{C50D6C21-397B-4818-92D4-26361955689E}" type="slidenum">
              <a:rPr lang="en-US" altLang="en-US">
                <a:cs typeface="ＭＳ Ｐゴシック" pitchFamily="34" charset="-128"/>
              </a:rPr>
              <a:pPr/>
              <a:t>41</a:t>
            </a:fld>
            <a:endParaRPr lang="en-US" altLang="en-US">
              <a:cs typeface="ＭＳ Ｐゴシック"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dirty="0"/>
              <a:t>The Helicopter Technique</a:t>
            </a:r>
          </a:p>
        </p:txBody>
      </p:sp>
      <p:sp>
        <p:nvSpPr>
          <p:cNvPr id="5" name="Content Placeholder 4"/>
          <p:cNvSpPr>
            <a:spLocks noGrp="1"/>
          </p:cNvSpPr>
          <p:nvPr>
            <p:ph idx="1"/>
          </p:nvPr>
        </p:nvSpPr>
        <p:spPr>
          <a:xfrm>
            <a:off x="457200" y="1547236"/>
            <a:ext cx="8229600" cy="4525963"/>
          </a:xfrm>
          <a:solidFill>
            <a:srgbClr val="936FAF"/>
          </a:solidFill>
        </p:spPr>
        <p:txBody>
          <a:bodyPr/>
          <a:lstStyle/>
          <a:p>
            <a:pPr marL="115888" indent="0">
              <a:buFont typeface="Arial" pitchFamily="34" charset="0"/>
              <a:buNone/>
            </a:pPr>
            <a:r>
              <a:rPr lang="en-US" altLang="en-US" sz="3000" dirty="0">
                <a:solidFill>
                  <a:schemeClr val="bg1"/>
                </a:solidFill>
                <a:effectLst>
                  <a:outerShdw blurRad="38100" dist="38100" dir="2700000" algn="tl">
                    <a:srgbClr val="000000"/>
                  </a:outerShdw>
                </a:effectLst>
              </a:rPr>
              <a:t>"The classroom has all the elements of theatre, and the observant, self-examining teacher will not need a drama critic to uncover character and plot, and meaning. We are, all of us, the actors trying to find the meaning of the scenes in which we find ourselves. The scripts are not yet fully written, so we must listen with curiosity and great care to the main characters who are, of course, the children.</a:t>
            </a:r>
            <a:r>
              <a:rPr lang="ja-JP" altLang="en-US" sz="3000" dirty="0">
                <a:solidFill>
                  <a:schemeClr val="bg1"/>
                </a:solidFill>
                <a:effectLst>
                  <a:outerShdw blurRad="38100" dist="38100" dir="2700000" algn="tl">
                    <a:srgbClr val="000000"/>
                  </a:outerShdw>
                </a:effectLst>
              </a:rPr>
              <a:t>”</a:t>
            </a:r>
            <a:r>
              <a:rPr lang="en-US" altLang="ja-JP" sz="3000" dirty="0">
                <a:solidFill>
                  <a:schemeClr val="bg1"/>
                </a:solidFill>
                <a:effectLst>
                  <a:outerShdw blurRad="38100" dist="38100" dir="2700000" algn="tl">
                    <a:srgbClr val="000000"/>
                  </a:outerShdw>
                </a:effectLst>
              </a:rPr>
              <a:t> </a:t>
            </a:r>
          </a:p>
          <a:p>
            <a:pPr marL="115888" indent="0">
              <a:buFont typeface="Arial" pitchFamily="34" charset="0"/>
              <a:buNone/>
            </a:pPr>
            <a:r>
              <a:rPr lang="en-US" altLang="ja-JP" sz="1800" dirty="0">
                <a:solidFill>
                  <a:schemeClr val="bg1"/>
                </a:solidFill>
                <a:effectLst>
                  <a:outerShdw blurRad="38100" dist="38100" dir="2700000" algn="tl">
                    <a:srgbClr val="000000"/>
                  </a:outerShdw>
                </a:effectLst>
              </a:rPr>
              <a:t>–Vivian </a:t>
            </a:r>
            <a:r>
              <a:rPr lang="en-US" altLang="ja-JP" sz="1800" dirty="0" err="1">
                <a:solidFill>
                  <a:schemeClr val="bg1"/>
                </a:solidFill>
                <a:effectLst>
                  <a:outerShdw blurRad="38100" dist="38100" dir="2700000" algn="tl">
                    <a:srgbClr val="000000"/>
                  </a:outerShdw>
                </a:effectLst>
              </a:rPr>
              <a:t>Gussin</a:t>
            </a:r>
            <a:r>
              <a:rPr lang="en-US" altLang="ja-JP" sz="1800" dirty="0">
                <a:solidFill>
                  <a:schemeClr val="bg1"/>
                </a:solidFill>
                <a:effectLst>
                  <a:outerShdw blurRad="38100" dist="38100" dir="2700000" algn="tl">
                    <a:srgbClr val="000000"/>
                  </a:outerShdw>
                </a:effectLst>
              </a:rPr>
              <a:t> Paley (NAEYC 2013)</a:t>
            </a:r>
            <a:endParaRPr lang="en-US" altLang="en-US" sz="1800" dirty="0">
              <a:solidFill>
                <a:schemeClr val="bg1"/>
              </a:solidFill>
              <a:effectLst>
                <a:outerShdw blurRad="38100" dist="38100" dir="2700000" algn="tl">
                  <a:srgbClr val="000000"/>
                </a:outerShdw>
              </a:effectLst>
            </a:endParaRPr>
          </a:p>
        </p:txBody>
      </p:sp>
      <p:sp>
        <p:nvSpPr>
          <p:cNvPr id="105477" name="Slide Number Placeholder 3"/>
          <p:cNvSpPr>
            <a:spLocks noGrp="1"/>
          </p:cNvSpPr>
          <p:nvPr>
            <p:ph type="sldNum" sz="quarter" idx="10"/>
          </p:nvPr>
        </p:nvSpPr>
        <p:spPr bwMode="auto">
          <a:noFill/>
          <a:ln>
            <a:miter lim="800000"/>
            <a:headEnd/>
            <a:tailEnd/>
          </a:ln>
        </p:spPr>
        <p:txBody>
          <a:bodyPr/>
          <a:lstStyle/>
          <a:p>
            <a:fld id="{DE8FF08F-1E8C-4D92-8446-1266D7DF7F04}" type="slidenum">
              <a:rPr lang="en-US" altLang="en-US">
                <a:cs typeface="ＭＳ Ｐゴシック" pitchFamily="34" charset="-128"/>
              </a:rPr>
              <a:pPr/>
              <a:t>42</a:t>
            </a:fld>
            <a:endParaRPr lang="en-US" altLang="en-US">
              <a:cs typeface="ＭＳ Ｐゴシック"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Helicopter Technique</a:t>
            </a:r>
          </a:p>
        </p:txBody>
      </p:sp>
      <p:sp>
        <p:nvSpPr>
          <p:cNvPr id="5" name="Slide Number Placeholder 4"/>
          <p:cNvSpPr>
            <a:spLocks noGrp="1"/>
          </p:cNvSpPr>
          <p:nvPr>
            <p:ph type="sldNum" sz="quarter" idx="10"/>
          </p:nvPr>
        </p:nvSpPr>
        <p:spPr/>
        <p:txBody>
          <a:bodyPr/>
          <a:lstStyle/>
          <a:p>
            <a:fld id="{7BED4118-D1C7-4F9D-9ABD-4D9DB350B3D2}" type="slidenum">
              <a:rPr lang="en-US" altLang="en-US" smtClean="0"/>
              <a:pPr/>
              <a:t>43</a:t>
            </a:fld>
            <a:endParaRPr lang="en-US" altLang="en-US"/>
          </a:p>
        </p:txBody>
      </p:sp>
      <p:pic>
        <p:nvPicPr>
          <p:cNvPr id="6" name="Picture 6" descr="helicopter.tiff"/>
          <p:cNvPicPr>
            <a:picLocks noGrp="1" noChangeAspect="1"/>
          </p:cNvPicPr>
          <p:nvPr>
            <p:ph sz="half" idx="1"/>
          </p:nvPr>
        </p:nvPicPr>
        <p:blipFill>
          <a:blip r:embed="rId3"/>
          <a:srcRect/>
          <a:stretch>
            <a:fillRect/>
          </a:stretch>
        </p:blipFill>
        <p:spPr bwMode="auto">
          <a:xfrm>
            <a:off x="1656471" y="1353708"/>
            <a:ext cx="5831058" cy="4266961"/>
          </a:xfrm>
          <a:prstGeom prst="rect">
            <a:avLst/>
          </a:prstGeom>
          <a:noFill/>
          <a:ln w="9525">
            <a:noFill/>
            <a:miter lim="800000"/>
            <a:headEnd/>
            <a:tailEnd/>
          </a:ln>
        </p:spPr>
      </p:pic>
      <p:sp>
        <p:nvSpPr>
          <p:cNvPr id="7" name="Content Placeholder 2"/>
          <p:cNvSpPr>
            <a:spLocks noGrp="1"/>
          </p:cNvSpPr>
          <p:nvPr>
            <p:ph sz="half" idx="2"/>
          </p:nvPr>
        </p:nvSpPr>
        <p:spPr>
          <a:xfrm>
            <a:off x="604911" y="5739618"/>
            <a:ext cx="8081889" cy="569425"/>
          </a:xfrm>
          <a:noFill/>
        </p:spPr>
        <p:txBody>
          <a:bodyPr/>
          <a:lstStyle/>
          <a:p>
            <a:pPr algn="ctr">
              <a:buFont typeface="Arial" pitchFamily="34" charset="0"/>
              <a:buNone/>
            </a:pPr>
            <a:r>
              <a:rPr lang="en-US" altLang="en-US" sz="1800" dirty="0">
                <a:hlinkClick r:id="rId4"/>
              </a:rPr>
              <a:t>http://www.makebelievearts.co.uk/Helicopter</a:t>
            </a:r>
            <a:endParaRPr lang="en-US" altLang="en-US" sz="1800" dirty="0"/>
          </a:p>
          <a:p>
            <a:pPr algn="ctr">
              <a:buFont typeface="Arial" pitchFamily="34" charset="0"/>
              <a:buNone/>
            </a:pPr>
            <a:endParaRPr lang="en-US" altLang="en-US" sz="1800" dirty="0"/>
          </a:p>
        </p:txBody>
      </p:sp>
    </p:spTree>
    <p:extLst>
      <p:ext uri="{BB962C8B-B14F-4D97-AF65-F5344CB8AC3E}">
        <p14:creationId xmlns:p14="http://schemas.microsoft.com/office/powerpoint/2010/main" val="713458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altLang="en-US" sz="4000" dirty="0"/>
              <a:t>Modeling the Helicopter Technique</a:t>
            </a:r>
          </a:p>
        </p:txBody>
      </p:sp>
      <p:sp>
        <p:nvSpPr>
          <p:cNvPr id="11" name="Content Placeholder 10"/>
          <p:cNvSpPr>
            <a:spLocks noGrp="1"/>
          </p:cNvSpPr>
          <p:nvPr>
            <p:ph idx="1"/>
          </p:nvPr>
        </p:nvSpPr>
        <p:spPr>
          <a:xfrm>
            <a:off x="319547" y="1600200"/>
            <a:ext cx="8491943" cy="4525963"/>
          </a:xfrm>
          <a:solidFill>
            <a:srgbClr val="936FAF">
              <a:alpha val="80000"/>
            </a:srgbClr>
          </a:solidFill>
        </p:spPr>
        <p:txBody>
          <a:bodyPr/>
          <a:lstStyle/>
          <a:p>
            <a:r>
              <a:rPr lang="en-US" altLang="en-US" sz="2800" dirty="0">
                <a:solidFill>
                  <a:schemeClr val="bg1"/>
                </a:solidFill>
              </a:rPr>
              <a:t>Please locate: </a:t>
            </a:r>
          </a:p>
          <a:p>
            <a:pPr marL="749300" lvl="1" indent="-292100"/>
            <a:r>
              <a:rPr lang="en-US" altLang="en-US" sz="2400" dirty="0">
                <a:solidFill>
                  <a:schemeClr val="bg1"/>
                </a:solidFill>
                <a:cs typeface="ＭＳ Ｐゴシック" pitchFamily="34" charset="-128"/>
              </a:rPr>
              <a:t>Handout 6: Domain Reflection</a:t>
            </a:r>
          </a:p>
          <a:p>
            <a:pPr marL="749300" lvl="1" indent="-292100"/>
            <a:r>
              <a:rPr lang="en-US" altLang="en-US" sz="2400" dirty="0">
                <a:solidFill>
                  <a:schemeClr val="bg1"/>
                </a:solidFill>
                <a:cs typeface="ＭＳ Ｐゴシック" pitchFamily="34" charset="-128"/>
              </a:rPr>
              <a:t>Handout 7: Helicopter Technique</a:t>
            </a:r>
          </a:p>
          <a:p>
            <a:r>
              <a:rPr lang="en-US" altLang="en-US" sz="2800" dirty="0">
                <a:solidFill>
                  <a:schemeClr val="bg1"/>
                </a:solidFill>
              </a:rPr>
              <a:t>We need eight volunteers!</a:t>
            </a:r>
            <a:r>
              <a:rPr lang="en-US" altLang="en-US" sz="2800" dirty="0">
                <a:solidFill>
                  <a:srgbClr val="FFFFFF"/>
                </a:solidFill>
              </a:rPr>
              <a:t> </a:t>
            </a:r>
          </a:p>
          <a:p>
            <a:r>
              <a:rPr lang="en-US" altLang="en-US" sz="2800" dirty="0">
                <a:solidFill>
                  <a:srgbClr val="FFFFFF"/>
                </a:solidFill>
              </a:rPr>
              <a:t>Use your handout to consider: </a:t>
            </a:r>
          </a:p>
          <a:p>
            <a:pPr lvl="1"/>
            <a:r>
              <a:rPr lang="en-US" altLang="en-US" sz="2400" dirty="0">
                <a:solidFill>
                  <a:srgbClr val="FFFFFF"/>
                </a:solidFill>
              </a:rPr>
              <a:t>What drama foundations were addressed? </a:t>
            </a:r>
          </a:p>
          <a:p>
            <a:pPr lvl="1"/>
            <a:r>
              <a:rPr lang="en-US" altLang="en-US" sz="2400" dirty="0">
                <a:solidFill>
                  <a:srgbClr val="FFFFFF"/>
                </a:solidFill>
              </a:rPr>
              <a:t>What drama vocabulary was used?</a:t>
            </a:r>
          </a:p>
          <a:p>
            <a:pPr lvl="1"/>
            <a:r>
              <a:rPr lang="en-US" altLang="en-US" sz="2400" dirty="0">
                <a:solidFill>
                  <a:srgbClr val="FFFFFF"/>
                </a:solidFill>
              </a:rPr>
              <a:t>What other VPA foundations could be addressed?</a:t>
            </a:r>
          </a:p>
          <a:p>
            <a:pPr lvl="1"/>
            <a:r>
              <a:rPr lang="en-US" altLang="en-US" sz="2400" dirty="0">
                <a:solidFill>
                  <a:srgbClr val="FFFFFF"/>
                </a:solidFill>
              </a:rPr>
              <a:t>What other domains were addressed? </a:t>
            </a:r>
          </a:p>
          <a:p>
            <a:pPr marL="0" indent="0">
              <a:buNone/>
            </a:pPr>
            <a:endParaRPr lang="en-US" altLang="en-US" sz="2800" dirty="0">
              <a:solidFill>
                <a:schemeClr val="bg1"/>
              </a:solidFill>
            </a:endParaRPr>
          </a:p>
        </p:txBody>
      </p:sp>
      <p:sp>
        <p:nvSpPr>
          <p:cNvPr id="107524" name="Slide Number Placeholder 4"/>
          <p:cNvSpPr>
            <a:spLocks noGrp="1"/>
          </p:cNvSpPr>
          <p:nvPr>
            <p:ph type="sldNum" sz="quarter" idx="10"/>
          </p:nvPr>
        </p:nvSpPr>
        <p:spPr bwMode="auto">
          <a:noFill/>
          <a:ln>
            <a:miter lim="800000"/>
            <a:headEnd/>
            <a:tailEnd/>
          </a:ln>
        </p:spPr>
        <p:txBody>
          <a:bodyPr/>
          <a:lstStyle/>
          <a:p>
            <a:fld id="{B3413CAF-6A79-4507-A0A6-C82EE4D168C6}" type="slidenum">
              <a:rPr lang="en-US" altLang="en-US">
                <a:cs typeface="ＭＳ Ｐゴシック" pitchFamily="34" charset="-128"/>
              </a:rPr>
              <a:pPr/>
              <a:t>44</a:t>
            </a:fld>
            <a:endParaRPr lang="en-US" altLang="en-US">
              <a:cs typeface="ＭＳ Ｐゴシック" pitchFamily="34"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4013"/>
            <a:ext cx="9144000" cy="820737"/>
          </a:xfrm>
          <a:solidFill>
            <a:schemeClr val="tx1">
              <a:alpha val="26000"/>
            </a:schemeClr>
          </a:solidFill>
        </p:spPr>
        <p:txBody>
          <a:bodyPr/>
          <a:lstStyle/>
          <a:p>
            <a:pPr>
              <a:defRPr/>
            </a:pPr>
            <a:r>
              <a:rPr lang="en-US" altLang="en-US" sz="3600">
                <a:solidFill>
                  <a:schemeClr val="bg1"/>
                </a:solidFill>
                <a:effectLst>
                  <a:outerShdw blurRad="38100" dist="38100" dir="2700000" algn="tl">
                    <a:srgbClr val="E9E5DC"/>
                  </a:outerShdw>
                </a:effectLst>
                <a:ea typeface="MS PGothic" charset="-128"/>
              </a:rPr>
              <a:t>Reflecting on the Helicopter Technique</a:t>
            </a:r>
          </a:p>
        </p:txBody>
      </p:sp>
      <p:pic>
        <p:nvPicPr>
          <p:cNvPr id="109569" name="Content Placeholder 5" descr="helicopterreflection.tiff"/>
          <p:cNvPicPr>
            <a:picLocks noGrp="1" noChangeAspect="1"/>
          </p:cNvPicPr>
          <p:nvPr>
            <p:ph sz="half" idx="1"/>
          </p:nvPr>
        </p:nvPicPr>
        <p:blipFill>
          <a:blip r:embed="rId3" cstate="screen">
            <a:lum bright="10000" contrast="26000"/>
            <a:extLst>
              <a:ext uri="{28A0092B-C50C-407E-A947-70E740481C1C}">
                <a14:useLocalDpi xmlns:a14="http://schemas.microsoft.com/office/drawing/2010/main"/>
              </a:ext>
            </a:extLst>
          </a:blip>
          <a:srcRect/>
          <a:stretch>
            <a:fillRect/>
          </a:stretch>
        </p:blipFill>
        <p:spPr>
          <a:xfrm>
            <a:off x="0" y="-4763"/>
            <a:ext cx="9144000" cy="6867526"/>
          </a:xfrm>
        </p:spPr>
      </p:pic>
      <p:sp>
        <p:nvSpPr>
          <p:cNvPr id="7" name="Text Placeholder 6"/>
          <p:cNvSpPr>
            <a:spLocks noGrp="1"/>
          </p:cNvSpPr>
          <p:nvPr>
            <p:ph sz="half" idx="2"/>
          </p:nvPr>
        </p:nvSpPr>
        <p:spPr>
          <a:xfrm>
            <a:off x="0" y="3541222"/>
            <a:ext cx="9144000" cy="3341715"/>
          </a:xfrm>
          <a:solidFill>
            <a:srgbClr val="477573">
              <a:alpha val="83000"/>
            </a:srgbClr>
          </a:solidFill>
        </p:spPr>
        <p:txBody>
          <a:bodyPr>
            <a:noAutofit/>
          </a:bodyPr>
          <a:lstStyle/>
          <a:p>
            <a:pPr marL="641350" indent="-514350">
              <a:buFont typeface="+mj-lt"/>
              <a:buAutoNum type="arabicPeriod"/>
            </a:pPr>
            <a:r>
              <a:rPr lang="en-US" sz="2700" dirty="0">
                <a:solidFill>
                  <a:srgbClr val="FFFFFF"/>
                </a:solidFill>
              </a:rPr>
              <a:t>What are the components of the helicopter technique?</a:t>
            </a:r>
          </a:p>
          <a:p>
            <a:pPr marL="641350" indent="-514350">
              <a:buFont typeface="+mj-lt"/>
              <a:buAutoNum type="arabicPeriod"/>
            </a:pPr>
            <a:r>
              <a:rPr lang="en-US" sz="2700" dirty="0">
                <a:solidFill>
                  <a:srgbClr val="FFFFFF"/>
                </a:solidFill>
              </a:rPr>
              <a:t>What do you already do that includes this technique?</a:t>
            </a:r>
          </a:p>
          <a:p>
            <a:pPr marL="641350" indent="-514350">
              <a:buFont typeface="+mj-lt"/>
              <a:buAutoNum type="arabicPeriod"/>
            </a:pPr>
            <a:r>
              <a:rPr lang="en-US" sz="2700" dirty="0">
                <a:solidFill>
                  <a:srgbClr val="FFFFFF"/>
                </a:solidFill>
              </a:rPr>
              <a:t>What is intriguing to you about this technique? </a:t>
            </a:r>
          </a:p>
          <a:p>
            <a:pPr marL="641350" indent="-514350">
              <a:buFont typeface="+mj-lt"/>
              <a:buAutoNum type="arabicPeriod"/>
            </a:pPr>
            <a:r>
              <a:rPr lang="en-US" sz="2700" dirty="0">
                <a:solidFill>
                  <a:srgbClr val="FFFFFF"/>
                </a:solidFill>
              </a:rPr>
              <a:t>Which children in your classroom would enjoy this activity? </a:t>
            </a:r>
          </a:p>
          <a:p>
            <a:pPr marL="641350" indent="-514350">
              <a:buFont typeface="+mj-lt"/>
              <a:buAutoNum type="arabicPeriod"/>
            </a:pPr>
            <a:r>
              <a:rPr lang="en-US" sz="2700" dirty="0">
                <a:solidFill>
                  <a:srgbClr val="FFFFFF"/>
                </a:solidFill>
              </a:rPr>
              <a:t>What would you need to set up in the classroom?</a:t>
            </a:r>
          </a:p>
          <a:p>
            <a:pPr marL="468313" indent="-341313"/>
            <a:endParaRPr lang="en-US" dirty="0"/>
          </a:p>
          <a:p>
            <a:pPr marL="468313" indent="-341313"/>
            <a:endParaRPr lang="en-US" dirty="0"/>
          </a:p>
          <a:p>
            <a:pPr marL="468313" indent="-341313"/>
            <a:endParaRPr lang="en-US" dirty="0"/>
          </a:p>
        </p:txBody>
      </p:sp>
      <p:sp>
        <p:nvSpPr>
          <p:cNvPr id="109572" name="Slide Number Placeholder 4"/>
          <p:cNvSpPr>
            <a:spLocks noGrp="1"/>
          </p:cNvSpPr>
          <p:nvPr>
            <p:ph type="sldNum" sz="quarter" idx="10"/>
          </p:nvPr>
        </p:nvSpPr>
        <p:spPr bwMode="auto">
          <a:noFill/>
          <a:ln>
            <a:miter lim="800000"/>
            <a:headEnd/>
            <a:tailEnd/>
          </a:ln>
        </p:spPr>
        <p:txBody>
          <a:bodyPr/>
          <a:lstStyle/>
          <a:p>
            <a:fld id="{EA54E262-8D15-494F-80E0-8A5A3B1C3E9E}" type="slidenum">
              <a:rPr lang="en-US" altLang="en-US">
                <a:cs typeface="ＭＳ Ｐゴシック" pitchFamily="34" charset="-128"/>
              </a:rPr>
              <a:pPr/>
              <a:t>45</a:t>
            </a:fld>
            <a:endParaRPr lang="en-US" altLang="en-US">
              <a:cs typeface="ＭＳ Ｐゴシック" pitchFamily="34" charset="-128"/>
            </a:endParaRPr>
          </a:p>
        </p:txBody>
      </p:sp>
      <p:sp>
        <p:nvSpPr>
          <p:cNvPr id="109573" name="Rectangle 7"/>
          <p:cNvSpPr>
            <a:spLocks noChangeArrowheads="1"/>
          </p:cNvSpPr>
          <p:nvPr/>
        </p:nvSpPr>
        <p:spPr bwMode="auto">
          <a:xfrm>
            <a:off x="0" y="6627813"/>
            <a:ext cx="9144000" cy="230187"/>
          </a:xfrm>
          <a:prstGeom prst="rect">
            <a:avLst/>
          </a:prstGeom>
          <a:noFill/>
          <a:ln w="9525">
            <a:noFill/>
            <a:miter lim="800000"/>
            <a:headEnd/>
            <a:tailEnd/>
          </a:ln>
        </p:spPr>
        <p:txBody>
          <a:bodyPr anchor="ctr">
            <a:spAutoFit/>
          </a:bodyPr>
          <a:lstStyle/>
          <a:p>
            <a:pPr algn="ctr"/>
            <a:r>
              <a:rPr lang="en-US" altLang="en-US" sz="900" dirty="0">
                <a:solidFill>
                  <a:schemeClr val="bg1"/>
                </a:solidFill>
                <a:cs typeface="ＭＳ Ｐゴシック" pitchFamily="34" charset="-128"/>
              </a:rPr>
              <a:t>©2017 California Department of Education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Content Placeholder 5"/>
          <p:cNvPicPr>
            <a:picLocks noGrp="1" noChangeAspect="1"/>
          </p:cNvPicPr>
          <p:nvPr>
            <p:ph idx="1"/>
          </p:nvPr>
        </p:nvPicPr>
        <p:blipFill>
          <a:blip r:embed="rId3"/>
          <a:srcRect/>
          <a:stretch>
            <a:fillRect/>
          </a:stretch>
        </p:blipFill>
        <p:spPr>
          <a:xfrm>
            <a:off x="0" y="0"/>
            <a:ext cx="9144000" cy="6954838"/>
          </a:xfrm>
        </p:spPr>
      </p:pic>
      <p:sp>
        <p:nvSpPr>
          <p:cNvPr id="2" name="Title 1"/>
          <p:cNvSpPr>
            <a:spLocks noGrp="1"/>
          </p:cNvSpPr>
          <p:nvPr>
            <p:ph type="title"/>
          </p:nvPr>
        </p:nvSpPr>
        <p:spPr>
          <a:xfrm>
            <a:off x="281354" y="0"/>
            <a:ext cx="8595360" cy="1343025"/>
          </a:xfrm>
          <a:solidFill>
            <a:schemeClr val="tx1">
              <a:alpha val="20000"/>
            </a:schemeClr>
          </a:solidFill>
        </p:spPr>
        <p:txBody>
          <a:bodyPr/>
          <a:lstStyle/>
          <a:p>
            <a:pPr marL="115888" algn="ctr">
              <a:defRPr/>
            </a:pPr>
            <a:r>
              <a:rPr lang="en-US" altLang="en-US" sz="4000" dirty="0">
                <a:solidFill>
                  <a:schemeClr val="bg1"/>
                </a:solidFill>
                <a:ea typeface="MS PGothic" charset="-128"/>
              </a:rPr>
              <a:t>What Will You Fit into Your Schedule Next Week?</a:t>
            </a:r>
          </a:p>
        </p:txBody>
      </p:sp>
      <p:sp>
        <p:nvSpPr>
          <p:cNvPr id="111619" name="Slide Number Placeholder 4"/>
          <p:cNvSpPr>
            <a:spLocks noGrp="1"/>
          </p:cNvSpPr>
          <p:nvPr>
            <p:ph type="sldNum" sz="quarter" idx="10"/>
          </p:nvPr>
        </p:nvSpPr>
        <p:spPr bwMode="auto">
          <a:noFill/>
          <a:ln>
            <a:miter lim="800000"/>
            <a:headEnd/>
            <a:tailEnd/>
          </a:ln>
        </p:spPr>
        <p:txBody>
          <a:bodyPr/>
          <a:lstStyle/>
          <a:p>
            <a:fld id="{AE7E2175-3DA7-4395-ABBE-88C603C308FE}" type="slidenum">
              <a:rPr lang="en-US" altLang="en-US">
                <a:solidFill>
                  <a:schemeClr val="bg1"/>
                </a:solidFill>
                <a:cs typeface="ＭＳ Ｐゴシック" pitchFamily="34" charset="-128"/>
              </a:rPr>
              <a:pPr/>
              <a:t>46</a:t>
            </a:fld>
            <a:endParaRPr lang="en-US" altLang="en-US" dirty="0">
              <a:solidFill>
                <a:schemeClr val="bg1"/>
              </a:solidFill>
              <a:cs typeface="ＭＳ Ｐゴシック" pitchFamily="34" charset="-128"/>
            </a:endParaRPr>
          </a:p>
        </p:txBody>
      </p:sp>
      <p:sp>
        <p:nvSpPr>
          <p:cNvPr id="111620" name="Rectangle 5"/>
          <p:cNvSpPr>
            <a:spLocks noChangeArrowheads="1"/>
          </p:cNvSpPr>
          <p:nvPr/>
        </p:nvSpPr>
        <p:spPr bwMode="auto">
          <a:xfrm>
            <a:off x="0" y="6627813"/>
            <a:ext cx="9144000" cy="230187"/>
          </a:xfrm>
          <a:prstGeom prst="rect">
            <a:avLst/>
          </a:prstGeom>
          <a:noFill/>
          <a:ln w="9525">
            <a:noFill/>
            <a:miter lim="800000"/>
            <a:headEnd/>
            <a:tailEnd/>
          </a:ln>
        </p:spPr>
        <p:txBody>
          <a:bodyPr anchor="ctr">
            <a:spAutoFit/>
          </a:bodyPr>
          <a:lstStyle/>
          <a:p>
            <a:pPr algn="ctr"/>
            <a:r>
              <a:rPr lang="en-US" altLang="en-US" sz="900" dirty="0">
                <a:solidFill>
                  <a:schemeClr val="bg1"/>
                </a:solidFill>
                <a:cs typeface="ＭＳ Ｐゴシック" pitchFamily="34" charset="-128"/>
              </a:rPr>
              <a:t>©2017 California Department of Education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9DEE2"/>
        </a:solidFill>
        <a:effectLst/>
      </p:bgPr>
    </p:bg>
    <p:spTree>
      <p:nvGrpSpPr>
        <p:cNvPr id="1" name=""/>
        <p:cNvGrpSpPr/>
        <p:nvPr/>
      </p:nvGrpSpPr>
      <p:grpSpPr>
        <a:xfrm>
          <a:off x="0" y="0"/>
          <a:ext cx="0" cy="0"/>
          <a:chOff x="0" y="0"/>
          <a:chExt cx="0" cy="0"/>
        </a:xfrm>
      </p:grpSpPr>
      <p:pic>
        <p:nvPicPr>
          <p:cNvPr id="113665" name="Content Placeholder 4"/>
          <p:cNvPicPr>
            <a:picLocks noGrp="1" noChangeAspect="1"/>
          </p:cNvPicPr>
          <p:nvPr>
            <p:ph sz="half" idx="1"/>
          </p:nvPr>
        </p:nvPicPr>
        <p:blipFill>
          <a:blip r:embed="rId3"/>
          <a:srcRect/>
          <a:stretch>
            <a:fillRect/>
          </a:stretch>
        </p:blipFill>
        <p:spPr>
          <a:xfrm>
            <a:off x="0" y="0"/>
            <a:ext cx="9240838" cy="6858000"/>
          </a:xfrm>
        </p:spPr>
      </p:pic>
      <p:sp>
        <p:nvSpPr>
          <p:cNvPr id="113666" name="Title 5"/>
          <p:cNvSpPr>
            <a:spLocks noGrp="1"/>
          </p:cNvSpPr>
          <p:nvPr>
            <p:ph type="title"/>
          </p:nvPr>
        </p:nvSpPr>
        <p:spPr>
          <a:xfrm>
            <a:off x="0" y="0"/>
            <a:ext cx="9240838" cy="1238250"/>
          </a:xfrm>
          <a:solidFill>
            <a:schemeClr val="bg1">
              <a:lumMod val="50000"/>
              <a:alpha val="49000"/>
            </a:schemeClr>
          </a:solidFill>
        </p:spPr>
        <p:txBody>
          <a:bodyPr/>
          <a:lstStyle/>
          <a:p>
            <a:r>
              <a:rPr lang="en-US" altLang="en-US" dirty="0">
                <a:solidFill>
                  <a:schemeClr val="bg1"/>
                </a:solidFill>
              </a:rPr>
              <a:t>Thank You for Coming!</a:t>
            </a:r>
          </a:p>
        </p:txBody>
      </p:sp>
      <p:sp>
        <p:nvSpPr>
          <p:cNvPr id="8" name="Content Placeholder 7"/>
          <p:cNvSpPr>
            <a:spLocks noGrp="1"/>
          </p:cNvSpPr>
          <p:nvPr>
            <p:ph sz="half" idx="2"/>
          </p:nvPr>
        </p:nvSpPr>
        <p:spPr>
          <a:xfrm>
            <a:off x="5486400" y="4883872"/>
            <a:ext cx="3657600" cy="1607127"/>
          </a:xfrm>
          <a:solidFill>
            <a:srgbClr val="E4DADC">
              <a:alpha val="85000"/>
            </a:srgbClr>
          </a:solidFill>
        </p:spPr>
        <p:txBody>
          <a:bodyPr/>
          <a:lstStyle/>
          <a:p>
            <a:pPr marL="0" indent="0" algn="ctr">
              <a:buFont typeface="Arial" pitchFamily="34" charset="0"/>
              <a:buNone/>
            </a:pPr>
            <a:r>
              <a:rPr lang="en-US" sz="3200" b="1" dirty="0"/>
              <a:t>What stories will you drive away with today?</a:t>
            </a:r>
          </a:p>
          <a:p>
            <a:pPr marL="347663" indent="0"/>
            <a:endParaRPr lang="en-US" dirty="0">
              <a:solidFill>
                <a:schemeClr val="bg1"/>
              </a:solidFill>
              <a:effectLst>
                <a:outerShdw blurRad="38100" dist="38100" dir="2700000" algn="tl">
                  <a:srgbClr val="C0C0C0"/>
                </a:outerShdw>
              </a:effectLst>
            </a:endParaRPr>
          </a:p>
        </p:txBody>
      </p:sp>
      <p:sp>
        <p:nvSpPr>
          <p:cNvPr id="113668" name="Slide Number Placeholder 4"/>
          <p:cNvSpPr>
            <a:spLocks noGrp="1"/>
          </p:cNvSpPr>
          <p:nvPr>
            <p:ph type="sldNum" sz="quarter" idx="10"/>
          </p:nvPr>
        </p:nvSpPr>
        <p:spPr bwMode="auto">
          <a:noFill/>
          <a:ln>
            <a:miter lim="800000"/>
            <a:headEnd/>
            <a:tailEnd/>
          </a:ln>
        </p:spPr>
        <p:txBody>
          <a:bodyPr/>
          <a:lstStyle/>
          <a:p>
            <a:fld id="{5427A8FB-F9FC-4193-BC9C-4D30DE2A660D}" type="slidenum">
              <a:rPr lang="en-US" altLang="en-US">
                <a:solidFill>
                  <a:schemeClr val="bg1"/>
                </a:solidFill>
                <a:cs typeface="ＭＳ Ｐゴシック" pitchFamily="34" charset="-128"/>
              </a:rPr>
              <a:pPr/>
              <a:t>47</a:t>
            </a:fld>
            <a:endParaRPr lang="en-US" altLang="en-US" dirty="0">
              <a:solidFill>
                <a:schemeClr val="bg1"/>
              </a:solidFill>
              <a:cs typeface="ＭＳ Ｐゴシック" pitchFamily="34" charset="-128"/>
            </a:endParaRPr>
          </a:p>
        </p:txBody>
      </p:sp>
      <p:sp>
        <p:nvSpPr>
          <p:cNvPr id="113669" name="Rectangle 9"/>
          <p:cNvSpPr>
            <a:spLocks noChangeArrowheads="1"/>
          </p:cNvSpPr>
          <p:nvPr/>
        </p:nvSpPr>
        <p:spPr bwMode="auto">
          <a:xfrm>
            <a:off x="0" y="6627813"/>
            <a:ext cx="9144000" cy="230187"/>
          </a:xfrm>
          <a:prstGeom prst="rect">
            <a:avLst/>
          </a:prstGeom>
          <a:noFill/>
          <a:ln w="9525">
            <a:noFill/>
            <a:miter lim="800000"/>
            <a:headEnd/>
            <a:tailEnd/>
          </a:ln>
        </p:spPr>
        <p:txBody>
          <a:bodyPr anchor="ctr">
            <a:spAutoFit/>
          </a:bodyPr>
          <a:lstStyle/>
          <a:p>
            <a:pPr algn="ctr"/>
            <a:r>
              <a:rPr lang="en-US" altLang="en-US" sz="900" dirty="0">
                <a:cs typeface="ＭＳ Ｐゴシック" pitchFamily="34" charset="-128"/>
              </a:rPr>
              <a:t>©2017 California Department of Education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30"/>
            <a:ext cx="9131300" cy="1143000"/>
          </a:xfrm>
        </p:spPr>
        <p:txBody>
          <a:bodyPr/>
          <a:lstStyle/>
          <a:p>
            <a:r>
              <a:rPr lang="en-US" sz="3200" dirty="0"/>
              <a:t>Reference Guide for PowerPoint Citations</a:t>
            </a:r>
          </a:p>
        </p:txBody>
      </p:sp>
      <p:sp>
        <p:nvSpPr>
          <p:cNvPr id="3" name="Content Placeholder 2"/>
          <p:cNvSpPr>
            <a:spLocks noGrp="1"/>
          </p:cNvSpPr>
          <p:nvPr>
            <p:ph idx="1"/>
          </p:nvPr>
        </p:nvSpPr>
        <p:spPr>
          <a:xfrm>
            <a:off x="479425" y="1131870"/>
            <a:ext cx="8172450" cy="4964130"/>
          </a:xfrm>
        </p:spPr>
        <p:txBody>
          <a:bodyPr/>
          <a:lstStyle/>
          <a:p>
            <a:pPr marL="233363" lvl="0" indent="-233363">
              <a:spcBef>
                <a:spcPts val="0"/>
              </a:spcBef>
              <a:spcAft>
                <a:spcPts val="1200"/>
              </a:spcAft>
              <a:buNone/>
            </a:pPr>
            <a:r>
              <a:rPr lang="en-US" sz="1400" dirty="0"/>
              <a:t>California Department of Education. 2013. </a:t>
            </a:r>
            <a:r>
              <a:rPr lang="en-US" sz="1400" i="1" dirty="0"/>
              <a:t>California’s Best Practices for Young Dual Language Learners: Research Overview Papers, </a:t>
            </a:r>
            <a:r>
              <a:rPr lang="en-US" altLang="en-US" sz="1400" dirty="0"/>
              <a:t>Paper 3. </a:t>
            </a:r>
            <a:r>
              <a:rPr lang="en-US" altLang="en-US" sz="1400" dirty="0">
                <a:hlinkClick r:id="rId3"/>
              </a:rPr>
              <a:t>http://www.cde.ca.gov/sp/cd/ce/documents/dllresearchpapers.pdf</a:t>
            </a:r>
            <a:r>
              <a:rPr lang="en-US" altLang="en-US" sz="1400" dirty="0"/>
              <a:t> </a:t>
            </a:r>
            <a:r>
              <a:rPr lang="en-US" sz="1400" dirty="0">
                <a:ea typeface="MS PGothic" panose="020B0600070205080204" pitchFamily="34" charset="-128"/>
                <a:cs typeface="Arial"/>
              </a:rPr>
              <a:t>(accessed January 6, 2017). </a:t>
            </a:r>
            <a:endParaRPr lang="en-US" sz="1400" dirty="0"/>
          </a:p>
          <a:p>
            <a:pPr marL="233363" lvl="0" indent="-233363">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http://www.cde.ca.gov/sp/cd/re/documents/psframeworkvol2.pdf </a:t>
            </a:r>
            <a:r>
              <a:rPr lang="en-US" sz="1400" dirty="0">
                <a:ea typeface="MS PGothic" panose="020B0600070205080204" pitchFamily="34" charset="-128"/>
                <a:cs typeface="Arial"/>
              </a:rPr>
              <a:t>(accessed January 6, 2017). </a:t>
            </a:r>
          </a:p>
          <a:p>
            <a:pPr marL="233363" indent="-233363">
              <a:spcBef>
                <a:spcPts val="0"/>
              </a:spcBef>
              <a:spcAft>
                <a:spcPts val="600"/>
              </a:spcAft>
              <a:buNone/>
            </a:pPr>
            <a:r>
              <a:rPr lang="en-US" sz="1400" dirty="0"/>
              <a:t>California Department of Education. 2008. </a:t>
            </a:r>
            <a:r>
              <a:rPr lang="en-US" sz="1400" i="1" dirty="0"/>
              <a:t>California Preschool Learning Foundations, Volume 2</a:t>
            </a:r>
            <a:r>
              <a:rPr lang="en-US" sz="1400" dirty="0"/>
              <a:t>. http://www.cde.ca.gov/sp/cd/re/documents/psfoundationsvol2.pdf (</a:t>
            </a:r>
            <a:r>
              <a:rPr lang="en-US" sz="1400" dirty="0">
                <a:ea typeface="MS PGothic" panose="020B0600070205080204" pitchFamily="34" charset="-128"/>
                <a:cs typeface="Arial"/>
              </a:rPr>
              <a:t>accessed January 6, 2017</a:t>
            </a:r>
            <a:r>
              <a:rPr lang="en-US" sz="1400" dirty="0"/>
              <a:t>).</a:t>
            </a:r>
          </a:p>
          <a:p>
            <a:pPr marL="233363" indent="-233363">
              <a:spcBef>
                <a:spcPts val="0"/>
              </a:spcBef>
              <a:spcAft>
                <a:spcPts val="1200"/>
              </a:spcAft>
              <a:buNone/>
            </a:pPr>
            <a:r>
              <a:rPr lang="en-US" sz="1400" dirty="0" err="1"/>
              <a:t>Pailey</a:t>
            </a:r>
            <a:r>
              <a:rPr lang="en-US" sz="1400" dirty="0"/>
              <a:t>, Vivian </a:t>
            </a:r>
            <a:r>
              <a:rPr lang="en-US" sz="1400" dirty="0" err="1"/>
              <a:t>Gussin</a:t>
            </a:r>
            <a:r>
              <a:rPr lang="en-US" sz="1400" dirty="0"/>
              <a:t>. "Monsters and superheroes—The Helicopter Technique of Storytelling and Story Acting." NAEYC Annual Conference and Expo, Washington D.C., November 13, 2013. </a:t>
            </a:r>
            <a:endParaRPr lang="en-US" sz="1400" dirty="0">
              <a:ea typeface="MS PGothic" panose="020B0600070205080204" pitchFamily="34" charset="-128"/>
              <a:cs typeface="Arial"/>
            </a:endParaRPr>
          </a:p>
        </p:txBody>
      </p:sp>
      <p:sp>
        <p:nvSpPr>
          <p:cNvPr id="4" name="Slide Number Placeholder 3"/>
          <p:cNvSpPr>
            <a:spLocks noGrp="1"/>
          </p:cNvSpPr>
          <p:nvPr>
            <p:ph type="sldNum" sz="quarter" idx="10"/>
          </p:nvPr>
        </p:nvSpPr>
        <p:spPr/>
        <p:txBody>
          <a:bodyPr/>
          <a:lstStyle/>
          <a:p>
            <a:fld id="{57C10AFF-D030-4D16-8C5E-CED78E88AD20}" type="slidenum">
              <a:rPr lang="en-US" altLang="en-US" smtClean="0"/>
              <a:pPr/>
              <a:t>48</a:t>
            </a:fld>
            <a:endParaRPr lang="en-US" altLang="en-US"/>
          </a:p>
        </p:txBody>
      </p:sp>
    </p:spTree>
    <p:extLst>
      <p:ext uri="{BB962C8B-B14F-4D97-AF65-F5344CB8AC3E}">
        <p14:creationId xmlns:p14="http://schemas.microsoft.com/office/powerpoint/2010/main" val="2143851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tLang="en-US"/>
              <a:t>Guiding Principles Tell a Story</a:t>
            </a:r>
          </a:p>
        </p:txBody>
      </p:sp>
      <p:sp>
        <p:nvSpPr>
          <p:cNvPr id="56322" name="Content Placeholder 5"/>
          <p:cNvSpPr>
            <a:spLocks noGrp="1"/>
          </p:cNvSpPr>
          <p:nvPr>
            <p:ph idx="1"/>
          </p:nvPr>
        </p:nvSpPr>
        <p:spPr>
          <a:xfrm>
            <a:off x="458093" y="1442257"/>
            <a:ext cx="8229600" cy="4525963"/>
          </a:xfrm>
        </p:spPr>
        <p:txBody>
          <a:bodyPr/>
          <a:lstStyle/>
          <a:p>
            <a:pPr marL="457200" indent="-457200">
              <a:spcAft>
                <a:spcPts val="600"/>
              </a:spcAft>
              <a:buFont typeface="Arial" pitchFamily="34" charset="0"/>
              <a:buNone/>
            </a:pPr>
            <a:r>
              <a:rPr lang="en-US" altLang="en-US" sz="2800" b="1" dirty="0"/>
              <a:t>Directions:</a:t>
            </a:r>
          </a:p>
          <a:p>
            <a:pPr marL="457200" indent="-457200">
              <a:spcAft>
                <a:spcPts val="600"/>
              </a:spcAft>
              <a:buFont typeface="Arial" pitchFamily="34" charset="0"/>
              <a:buAutoNum type="arabicPeriod"/>
            </a:pPr>
            <a:r>
              <a:rPr lang="en-US" altLang="en-US" sz="2800" dirty="0"/>
              <a:t>Find the story sticks.</a:t>
            </a:r>
          </a:p>
          <a:p>
            <a:pPr marL="457200" indent="-457200">
              <a:spcAft>
                <a:spcPts val="600"/>
              </a:spcAft>
              <a:buFont typeface="Arial" pitchFamily="34" charset="0"/>
              <a:buAutoNum type="arabicPeriod"/>
            </a:pPr>
            <a:r>
              <a:rPr lang="en-US" altLang="en-US" sz="2800" dirty="0"/>
              <a:t>Each tablemate pull one story stick.</a:t>
            </a:r>
          </a:p>
          <a:p>
            <a:pPr marL="457200" indent="-457200">
              <a:spcAft>
                <a:spcPts val="600"/>
              </a:spcAft>
              <a:buFont typeface="Arial" pitchFamily="34" charset="0"/>
              <a:buAutoNum type="arabicPeriod"/>
            </a:pPr>
            <a:r>
              <a:rPr lang="en-US" altLang="en-US" sz="2800" dirty="0"/>
              <a:t>This is your guiding principle.</a:t>
            </a:r>
          </a:p>
          <a:p>
            <a:pPr marL="457200" indent="-457200">
              <a:spcAft>
                <a:spcPts val="600"/>
              </a:spcAft>
              <a:buFont typeface="Arial" pitchFamily="34" charset="0"/>
              <a:buAutoNum type="arabicPeriod"/>
            </a:pPr>
            <a:r>
              <a:rPr lang="en-US" altLang="en-US" sz="2800" dirty="0"/>
              <a:t>You will each have 30 seconds to SILENTLY dramatize the story of your guiding principle. </a:t>
            </a:r>
          </a:p>
          <a:p>
            <a:pPr marL="457200" indent="-457200">
              <a:spcAft>
                <a:spcPts val="600"/>
              </a:spcAft>
              <a:buFont typeface="Arial" pitchFamily="34" charset="0"/>
              <a:buAutoNum type="arabicPeriod"/>
            </a:pPr>
            <a:r>
              <a:rPr lang="en-US" altLang="en-US" sz="2800" dirty="0"/>
              <a:t>When time is up, each tablemate can guess the guiding principle you were dramatizing.</a:t>
            </a:r>
          </a:p>
        </p:txBody>
      </p:sp>
      <p:sp>
        <p:nvSpPr>
          <p:cNvPr id="56323" name="Slide Number Placeholder 6"/>
          <p:cNvSpPr>
            <a:spLocks noGrp="1"/>
          </p:cNvSpPr>
          <p:nvPr>
            <p:ph type="sldNum" sz="quarter" idx="10"/>
          </p:nvPr>
        </p:nvSpPr>
        <p:spPr bwMode="auto">
          <a:noFill/>
          <a:ln>
            <a:miter lim="800000"/>
            <a:headEnd/>
            <a:tailEnd/>
          </a:ln>
        </p:spPr>
        <p:txBody>
          <a:bodyPr/>
          <a:lstStyle/>
          <a:p>
            <a:fld id="{7C83F69D-F8E0-4974-94F7-A5CF75F9D360}" type="slidenum">
              <a:rPr lang="en-US" altLang="en-US">
                <a:cs typeface="ＭＳ Ｐゴシック" pitchFamily="34" charset="-128"/>
              </a:rPr>
              <a:pPr/>
              <a:t>5</a:t>
            </a:fld>
            <a:endParaRPr lang="en-US" altLang="en-US">
              <a:cs typeface="ＭＳ Ｐゴシック" pitchFamily="34" charset="-128"/>
            </a:endParaRPr>
          </a:p>
        </p:txBody>
      </p:sp>
    </p:spTree>
    <p:extLst>
      <p:ext uri="{BB962C8B-B14F-4D97-AF65-F5344CB8AC3E}">
        <p14:creationId xmlns:p14="http://schemas.microsoft.com/office/powerpoint/2010/main" val="128358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285692" y="4790866"/>
            <a:ext cx="2457356" cy="1351091"/>
          </a:xfrm>
        </p:spPr>
        <p:txBody>
          <a:bodyPr>
            <a:normAutofit/>
          </a:bodyPr>
          <a:lstStyle/>
          <a:p>
            <a:pPr marL="111125" indent="-111125"/>
            <a:r>
              <a:rPr lang="en-US" sz="100" dirty="0"/>
              <a:t>Preschool Learning Foundations</a:t>
            </a:r>
          </a:p>
          <a:p>
            <a:pPr marL="111125" indent="-111125"/>
            <a:r>
              <a:rPr lang="en-US" sz="100" dirty="0"/>
              <a:t>California Common Core State Standards</a:t>
            </a:r>
          </a:p>
          <a:p>
            <a:pPr marL="111125" indent="-111125"/>
            <a:r>
              <a:rPr lang="en-US" sz="100" b="1" kern="1200" dirty="0">
                <a:solidFill>
                  <a:schemeClr val="tx1"/>
                </a:solidFill>
                <a:effectLst/>
              </a:rPr>
              <a:t>Visual and Performing Arts Framework for California Public Schools</a:t>
            </a:r>
            <a:endParaRPr lang="en-US" sz="100" dirty="0">
              <a:effectLst/>
            </a:endParaRPr>
          </a:p>
          <a:p>
            <a:pPr marL="111125" indent="-111125"/>
            <a:r>
              <a:rPr lang="en-US" sz="100" dirty="0"/>
              <a:t>Preschool Curriculum Frameworks</a:t>
            </a:r>
          </a:p>
          <a:p>
            <a:pPr marL="111125" indent="-111125"/>
            <a:r>
              <a:rPr lang="en-US" sz="100" dirty="0"/>
              <a:t>English Language Arts/English Language Development Framework</a:t>
            </a:r>
          </a:p>
          <a:p>
            <a:pPr marL="111125" indent="-111125"/>
            <a:r>
              <a:rPr lang="en-US" sz="100" dirty="0"/>
              <a:t>DRDP Specific to TK and K</a:t>
            </a:r>
          </a:p>
          <a:p>
            <a:pPr marL="111125" indent="-111125"/>
            <a:r>
              <a:rPr lang="en-US" sz="100" dirty="0"/>
              <a:t>Preschool Alignment Document</a:t>
            </a:r>
          </a:p>
          <a:p>
            <a:pPr marL="111125" indent="-111125"/>
            <a:r>
              <a:rPr lang="en-US" sz="100" dirty="0"/>
              <a:t>Preschool English Learners Guide</a:t>
            </a:r>
          </a:p>
          <a:p>
            <a:pPr marL="111125" indent="-111125"/>
            <a:r>
              <a:rPr lang="en-US" sz="100" dirty="0"/>
              <a:t>Transitional Kindergarten Implementation Guide</a:t>
            </a:r>
          </a:p>
          <a:p>
            <a:endParaRPr lang="en-US" sz="1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Visual and Performing Arts Framework for California Public Schools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Aft>
                  <a:spcPct val="35000"/>
                </a:spcAft>
              </a:pPr>
              <a:r>
                <a:rPr lang="en-US" sz="1200" b="1" dirty="0"/>
                <a:t>Visual and Performing Arts Content Standards</a:t>
              </a:r>
              <a:endParaRPr lang="en-US" sz="1200" b="1" kern="1200" dirty="0"/>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946EB0"/>
                </a:gs>
                <a:gs pos="35000">
                  <a:srgbClr val="B9A1CB"/>
                </a:gs>
                <a:gs pos="100000">
                  <a:srgbClr val="DCD2E3"/>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sp>
        <p:nvSpPr>
          <p:cNvPr id="28673" name="Title 1"/>
          <p:cNvSpPr>
            <a:spLocks noGrp="1"/>
          </p:cNvSpPr>
          <p:nvPr>
            <p:ph type="title"/>
          </p:nvPr>
        </p:nvSpPr>
        <p:spPr/>
        <p:txBody>
          <a:bodyPr/>
          <a:lstStyle/>
          <a:p>
            <a:r>
              <a:rPr lang="en-US" altLang="en-US" sz="3200" dirty="0">
                <a:solidFill>
                  <a:srgbClr val="000000"/>
                </a:solidFill>
              </a:rPr>
              <a:t>CDE Publications and Resources that Support TK Implementation</a:t>
            </a:r>
          </a:p>
        </p:txBody>
      </p:sp>
      <p:sp>
        <p:nvSpPr>
          <p:cNvPr id="28675" name="Slide Number Placeholder 4"/>
          <p:cNvSpPr>
            <a:spLocks noGrp="1"/>
          </p:cNvSpPr>
          <p:nvPr>
            <p:ph type="sldNum" sz="quarter" idx="4294967295"/>
          </p:nvPr>
        </p:nvSpPr>
        <p:spPr bwMode="auto">
          <a:xfrm>
            <a:off x="8686800" y="14651"/>
            <a:ext cx="421716" cy="2599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6</a:t>
            </a:fld>
            <a:endParaRPr lang="en-US" altLang="en-US" sz="1200" dirty="0"/>
          </a:p>
        </p:txBody>
      </p:sp>
      <p:pic>
        <p:nvPicPr>
          <p:cNvPr id="28677"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0" name="Picture 10"/>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93322" y="5080312"/>
            <a:ext cx="708050" cy="923544"/>
          </a:xfrm>
          <a:prstGeom prst="rect">
            <a:avLst/>
          </a:prstGeom>
          <a:ln>
            <a:solidFill>
              <a:schemeClr val="tx1"/>
            </a:solidFill>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6828" y="2176953"/>
            <a:ext cx="644190" cy="833204"/>
          </a:xfrm>
          <a:prstGeom prst="rect">
            <a:avLst/>
          </a:prstGeom>
          <a:ln>
            <a:solidFill>
              <a:schemeClr val="tx1"/>
            </a:solidFill>
          </a:ln>
        </p:spPr>
      </p:pic>
      <p:pic>
        <p:nvPicPr>
          <p:cNvPr id="109569" name="Picture 1"/>
          <p:cNvPicPr>
            <a:picLocks noChangeAspect="1" noChangeArrowheads="1"/>
          </p:cNvPicPr>
          <p:nvPr/>
        </p:nvPicPr>
        <p:blipFill>
          <a:blip r:embed="rId9"/>
          <a:srcRect/>
          <a:stretch>
            <a:fillRect/>
          </a:stretch>
        </p:blipFill>
        <p:spPr bwMode="auto">
          <a:xfrm>
            <a:off x="4191327" y="3481349"/>
            <a:ext cx="710045" cy="914400"/>
          </a:xfrm>
          <a:prstGeom prst="rect">
            <a:avLst/>
          </a:prstGeom>
          <a:noFill/>
          <a:ln w="9525">
            <a:noFill/>
            <a:miter lim="800000"/>
            <a:headEnd/>
            <a:tailEnd/>
          </a:ln>
        </p:spPr>
      </p:pic>
      <p:pic>
        <p:nvPicPr>
          <p:cNvPr id="25" name="Picture 10"/>
          <p:cNvPicPr>
            <a:picLocks noGrp="1" noChangeAspect="1" noChangeArrowheads="1"/>
          </p:cNvPicPr>
          <p:nvPr>
            <p:ph sz="half" idx="1"/>
          </p:nvPr>
        </p:nvPicPr>
        <p:blipFill>
          <a:blip r:embed="rId10">
            <a:extLst>
              <a:ext uri="{28A0092B-C50C-407E-A947-70E740481C1C}">
                <a14:useLocalDpi xmlns:a14="http://schemas.microsoft.com/office/drawing/2010/main" val="0"/>
              </a:ext>
            </a:extLst>
          </a:blip>
          <a:srcRect/>
          <a:stretch>
            <a:fillRect/>
          </a:stretch>
        </p:blipFill>
        <p:spPr bwMode="auto">
          <a:xfrm>
            <a:off x="1828051" y="1965440"/>
            <a:ext cx="713814" cy="92354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Lst>
        </p:spPr>
      </p:pic>
      <p:pic>
        <p:nvPicPr>
          <p:cNvPr id="26" name="Content Placeholder 8"/>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1826393" y="3494421"/>
            <a:ext cx="717130"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7793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bwMode="auto">
          <a:xfrm>
            <a:off x="5092950" y="1682873"/>
            <a:ext cx="3365250" cy="409744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fld id="{11EEF7C2-6334-4E7A-B967-5F31FD9C23C6}" type="slidenum">
              <a:rPr lang="en-US" altLang="en-US" smtClean="0"/>
              <a:pPr/>
              <a:t>7</a:t>
            </a:fld>
            <a:endParaRPr lang="en-US" altLang="en-US"/>
          </a:p>
        </p:txBody>
      </p:sp>
    </p:spTree>
    <p:extLst>
      <p:ext uri="{BB962C8B-B14F-4D97-AF65-F5344CB8AC3E}">
        <p14:creationId xmlns:p14="http://schemas.microsoft.com/office/powerpoint/2010/main" val="40766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70123"/>
            <a:ext cx="8229600" cy="1181912"/>
          </a:xfrm>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457200" y="1352034"/>
            <a:ext cx="8144539" cy="5229519"/>
          </a:xfrm>
        </p:spPr>
        <p:txBody>
          <a:bodyPr>
            <a:noAutofit/>
          </a:bodyPr>
          <a:lstStyle/>
          <a:p>
            <a:pPr marL="0" lvl="1" indent="0">
              <a:spcBef>
                <a:spcPts val="0"/>
              </a:spcBef>
              <a:buNone/>
            </a:pPr>
            <a:endParaRPr lang="en-US" sz="600" b="1" dirty="0">
              <a:latin typeface="Arial" panose="020B0604020202020204" pitchFamily="34" charset="0"/>
              <a:cs typeface="Arial" panose="020B0604020202020204" pitchFamily="34" charset="0"/>
            </a:endParaRPr>
          </a:p>
          <a:p>
            <a:pPr marL="0" lvl="1" indent="0">
              <a:spcBef>
                <a:spcPts val="0"/>
              </a:spcBef>
              <a:buNone/>
            </a:pPr>
            <a:r>
              <a:rPr lang="en-US" sz="2800" b="1" dirty="0">
                <a:latin typeface="Arial" panose="020B0604020202020204" pitchFamily="34" charset="0"/>
                <a:cs typeface="Arial" panose="020B0604020202020204" pitchFamily="34" charset="0"/>
              </a:rPr>
              <a:t>Section One </a:t>
            </a:r>
          </a:p>
          <a:p>
            <a:pPr marL="347663" lvl="1" indent="-347663">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Program Structure and Design</a:t>
            </a:r>
          </a:p>
          <a:p>
            <a:pPr marL="0" lvl="1" indent="0">
              <a:spcBef>
                <a:spcPts val="0"/>
              </a:spcBef>
              <a:buNone/>
            </a:pPr>
            <a:endParaRPr lang="en-US" sz="1800" b="1" dirty="0">
              <a:latin typeface="Arial" panose="020B0604020202020204" pitchFamily="34" charset="0"/>
              <a:cs typeface="Arial" panose="020B0604020202020204" pitchFamily="34" charset="0"/>
            </a:endParaRPr>
          </a:p>
          <a:p>
            <a:pPr marL="0" lvl="1" indent="0">
              <a:spcBef>
                <a:spcPts val="0"/>
              </a:spcBef>
              <a:buNone/>
            </a:pPr>
            <a:r>
              <a:rPr lang="en-US" sz="2800" b="1" dirty="0">
                <a:latin typeface="Arial" panose="020B0604020202020204" pitchFamily="34" charset="0"/>
                <a:cs typeface="Arial" panose="020B0604020202020204" pitchFamily="34" charset="0"/>
              </a:rPr>
              <a:t>Section Two </a:t>
            </a:r>
          </a:p>
          <a:p>
            <a:pPr marL="347663" lvl="1" indent="-347663">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The TK Student</a:t>
            </a:r>
          </a:p>
          <a:p>
            <a:pPr marL="347663" lvl="1" indent="-347663">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Curriculum in a TK Program</a:t>
            </a:r>
          </a:p>
          <a:p>
            <a:pPr marL="347663" lvl="1" indent="-347663">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Effective Instruction in a TK Program</a:t>
            </a:r>
          </a:p>
          <a:p>
            <a:pPr marL="347663" lvl="1" indent="-347663">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The TK Learning Environment</a:t>
            </a:r>
          </a:p>
          <a:p>
            <a:pPr marL="347663" lvl="1" indent="-347663">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Assessment and Differentiated Instruction</a:t>
            </a:r>
          </a:p>
          <a:p>
            <a:pPr marL="347663" lvl="1" indent="-347663">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Involving Families and Community Partners</a:t>
            </a:r>
          </a:p>
          <a:p>
            <a:pPr marL="347663" lvl="1" indent="-347663">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Supporting TK Implementation</a:t>
            </a:r>
          </a:p>
          <a:p>
            <a:pPr>
              <a:spcBef>
                <a:spcPts val="0"/>
              </a:spcBef>
            </a:pPr>
            <a:endParaRPr lang="en-US"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8</a:t>
            </a:fld>
            <a:endParaRPr lang="en-US" altLang="en-US"/>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602819" y="1417639"/>
            <a:ext cx="2083981" cy="25374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66425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765300"/>
            <a:ext cx="8077200" cy="4376738"/>
          </a:xfrm>
        </p:spPr>
        <p:txBody>
          <a:bodyPr>
            <a:noAutofit/>
          </a:bodyPr>
          <a:lstStyle/>
          <a:p>
            <a:pPr marL="347472" indent="-347472">
              <a:spcBef>
                <a:spcPts val="0"/>
              </a:spcBef>
              <a:buNone/>
              <a:defRPr/>
            </a:pPr>
            <a:r>
              <a:rPr lang="en-US" sz="3200" dirty="0">
                <a:cs typeface="ＭＳ Ｐゴシック" charset="0"/>
              </a:rPr>
              <a:t>CA Law (EC 48000):</a:t>
            </a:r>
          </a:p>
          <a:p>
            <a:pPr marL="347472" indent="-347472">
              <a:spcBef>
                <a:spcPts val="0"/>
              </a:spcBef>
              <a:spcAft>
                <a:spcPts val="600"/>
              </a:spcAft>
              <a:defRPr/>
            </a:pPr>
            <a:r>
              <a:rPr lang="en-US" dirty="0">
                <a:cs typeface="ＭＳ Ｐゴシック" charset="0"/>
              </a:rPr>
              <a:t>Transitional kindergarten is the first year of a two-year kindergarten program that uses a modified kindergarten curriculum that is age and developmentally appropriate.</a:t>
            </a:r>
          </a:p>
          <a:p>
            <a:pPr marL="347472" indent="-347472">
              <a:spcBef>
                <a:spcPts val="0"/>
              </a:spcBef>
              <a:defRPr/>
            </a:pPr>
            <a:r>
              <a:rPr lang="en-US" dirty="0">
                <a:cs typeface="ＭＳ Ｐゴシック" charset="0"/>
              </a:rPr>
              <a:t>Transitional kindergarten programs are intended,</a:t>
            </a:r>
            <a:r>
              <a:rPr lang="en-US" dirty="0"/>
              <a:t> by legislative action,</a:t>
            </a:r>
            <a:r>
              <a:rPr lang="en-US" dirty="0">
                <a:cs typeface="ＭＳ Ｐゴシック" charset="0"/>
              </a:rPr>
              <a:t> to be aligned to the California Preschool Learning Foundations developed by the California Department of Education.</a:t>
            </a:r>
            <a:endParaRPr lang="en-US" sz="2400" dirty="0">
              <a:ea typeface="ＭＳ Ｐゴシック" pitchFamily="34" charset="-128"/>
              <a:cs typeface="ＭＳ Ｐゴシック" charset="0"/>
            </a:endParaRPr>
          </a:p>
        </p:txBody>
      </p:sp>
      <p:sp>
        <p:nvSpPr>
          <p:cNvPr id="2" name="Slide Number Placeholder 1"/>
          <p:cNvSpPr>
            <a:spLocks noGrp="1"/>
          </p:cNvSpPr>
          <p:nvPr>
            <p:ph type="sldNum" sz="quarter" idx="10"/>
          </p:nvPr>
        </p:nvSpPr>
        <p:spPr/>
        <p:txBody>
          <a:bodyPr/>
          <a:lstStyle/>
          <a:p>
            <a:fld id="{BEBBF190-489A-403C-B44B-DFF113AA7E88}" type="slidenum">
              <a:rPr lang="en-US" altLang="en-US" smtClean="0"/>
              <a:pPr/>
              <a:t>9</a:t>
            </a:fld>
            <a:endParaRPr lang="en-US" altLang="en-US"/>
          </a:p>
        </p:txBody>
      </p:sp>
    </p:spTree>
    <p:extLst>
      <p:ext uri="{BB962C8B-B14F-4D97-AF65-F5344CB8AC3E}">
        <p14:creationId xmlns:p14="http://schemas.microsoft.com/office/powerpoint/2010/main" val="2227183939"/>
      </p:ext>
    </p:extLst>
  </p:cSld>
  <p:clrMapOvr>
    <a:masterClrMapping/>
  </p:clrMapOvr>
</p:sld>
</file>

<file path=ppt/theme/theme1.xml><?xml version="1.0" encoding="utf-8"?>
<a:theme xmlns:a="http://schemas.openxmlformats.org/drawingml/2006/main" name="Theme1">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31121</TotalTime>
  <Words>7752</Words>
  <Application>Microsoft Macintosh PowerPoint</Application>
  <PresentationFormat>On-screen Show (4:3)</PresentationFormat>
  <Paragraphs>994</Paragraphs>
  <Slides>48</Slides>
  <Notes>48</Notes>
  <HiddenSlides>1</HiddenSlides>
  <MMClips>1</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48</vt:i4>
      </vt:variant>
    </vt:vector>
  </HeadingPairs>
  <TitlesOfParts>
    <vt:vector size="59" baseType="lpstr">
      <vt:lpstr>Arial</vt:lpstr>
      <vt:lpstr>Calibri</vt:lpstr>
      <vt:lpstr>Courier New</vt:lpstr>
      <vt:lpstr>MS PGothic</vt:lpstr>
      <vt:lpstr>ＭＳ Ｐゴシック</vt:lpstr>
      <vt:lpstr>Times New Roman</vt:lpstr>
      <vt:lpstr>Theme1</vt:lpstr>
      <vt:lpstr>3_Office Theme</vt:lpstr>
      <vt:lpstr>2_Office Theme</vt:lpstr>
      <vt:lpstr>4_Office Theme</vt:lpstr>
      <vt:lpstr>Document</vt:lpstr>
      <vt:lpstr> Visual and Performing Arts:  Drama in Transitional Kindergarten </vt:lpstr>
      <vt:lpstr>Objectives</vt:lpstr>
      <vt:lpstr>Dramatic Play</vt:lpstr>
      <vt:lpstr>Key Guiding Principles</vt:lpstr>
      <vt:lpstr>Guiding Principles Tell a Story</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Foundations and Framework, Volume 2</vt:lpstr>
      <vt:lpstr>Domain Organization</vt:lpstr>
      <vt:lpstr>PowerPoint Presentation</vt:lpstr>
      <vt:lpstr>Foundations</vt:lpstr>
      <vt:lpstr>Map of the Foundation</vt:lpstr>
      <vt:lpstr>Alignment Document</vt:lpstr>
      <vt:lpstr>Alignment of Developmental Progression</vt:lpstr>
      <vt:lpstr> Guiding Principle “Children make their own meaning”  (PCF, Vol. 2, p. 43). </vt:lpstr>
      <vt:lpstr>Remember the Following Words…</vt:lpstr>
      <vt:lpstr> Preschool Curriculum Framework </vt:lpstr>
      <vt:lpstr>Preschool Curriculum Framework</vt:lpstr>
      <vt:lpstr>Partner with Families</vt:lpstr>
      <vt:lpstr>Drama Engages the Whole Child</vt:lpstr>
      <vt:lpstr> Universal Design for Learning </vt:lpstr>
      <vt:lpstr>Dramatic Play</vt:lpstr>
      <vt:lpstr>The Language Literacy Connection</vt:lpstr>
      <vt:lpstr>Language and Literacy and Drama</vt:lpstr>
      <vt:lpstr>How to Connect the Story of Drama (PART 1)</vt:lpstr>
      <vt:lpstr>How to Connect the Story of Drama (PART 2)</vt:lpstr>
      <vt:lpstr>Key Features of the  DRDP-K (2015)</vt:lpstr>
      <vt:lpstr>DRDP-K (2015)</vt:lpstr>
      <vt:lpstr>Foundations Video Example</vt:lpstr>
      <vt:lpstr>English Learners</vt:lpstr>
      <vt:lpstr>Use Drama-Based Vocabulary</vt:lpstr>
      <vt:lpstr>English Learner Strategies</vt:lpstr>
      <vt:lpstr>ELD Strategies in the Vignette</vt:lpstr>
      <vt:lpstr>Interactions and Strategies</vt:lpstr>
      <vt:lpstr>Environment</vt:lpstr>
      <vt:lpstr>Adult participation is integral for the environment.</vt:lpstr>
      <vt:lpstr>Environment and Materials</vt:lpstr>
      <vt:lpstr>It’s Just Fabric…or Is It?</vt:lpstr>
      <vt:lpstr>Suggested Drama Materials</vt:lpstr>
      <vt:lpstr>The Helicopter Technique</vt:lpstr>
      <vt:lpstr>The Helicopter Technique</vt:lpstr>
      <vt:lpstr>Modeling the Helicopter Technique</vt:lpstr>
      <vt:lpstr>Reflecting on the Helicopter Technique</vt:lpstr>
      <vt:lpstr>What Will You Fit into Your Schedule Next Week?</vt:lpstr>
      <vt:lpstr>Thank You for Coming!</vt:lpstr>
      <vt:lpstr>Reference Guide for PowerPoint Citations</vt:lpstr>
    </vt:vector>
  </TitlesOfParts>
  <Company>WestEd</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 Gandara</dc:creator>
  <cp:lastModifiedBy>Heidi Mendenhall</cp:lastModifiedBy>
  <cp:revision>296</cp:revision>
  <cp:lastPrinted>2013-07-18T18:27:18Z</cp:lastPrinted>
  <dcterms:created xsi:type="dcterms:W3CDTF">2014-05-22T17:31:04Z</dcterms:created>
  <dcterms:modified xsi:type="dcterms:W3CDTF">2017-04-04T18:44:00Z</dcterms:modified>
</cp:coreProperties>
</file>