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89" r:id="rId1"/>
    <p:sldMasterId id="2147484297" r:id="rId2"/>
    <p:sldMasterId id="2147484202" r:id="rId3"/>
    <p:sldMasterId id="2147484310" r:id="rId4"/>
  </p:sldMasterIdLst>
  <p:notesMasterIdLst>
    <p:notesMasterId r:id="rId63"/>
  </p:notesMasterIdLst>
  <p:handoutMasterIdLst>
    <p:handoutMasterId r:id="rId64"/>
  </p:handoutMasterIdLst>
  <p:sldIdLst>
    <p:sldId id="403" r:id="rId5"/>
    <p:sldId id="404" r:id="rId6"/>
    <p:sldId id="459" r:id="rId7"/>
    <p:sldId id="460" r:id="rId8"/>
    <p:sldId id="461" r:id="rId9"/>
    <p:sldId id="462" r:id="rId10"/>
    <p:sldId id="463" r:id="rId11"/>
    <p:sldId id="464" r:id="rId12"/>
    <p:sldId id="411" r:id="rId13"/>
    <p:sldId id="412" r:id="rId14"/>
    <p:sldId id="413" r:id="rId15"/>
    <p:sldId id="414" r:id="rId16"/>
    <p:sldId id="415" r:id="rId17"/>
    <p:sldId id="465" r:id="rId18"/>
    <p:sldId id="417" r:id="rId19"/>
    <p:sldId id="418" r:id="rId20"/>
    <p:sldId id="419" r:id="rId21"/>
    <p:sldId id="420" r:id="rId22"/>
    <p:sldId id="466" r:id="rId23"/>
    <p:sldId id="422" r:id="rId24"/>
    <p:sldId id="468" r:id="rId25"/>
    <p:sldId id="469" r:id="rId26"/>
    <p:sldId id="424" r:id="rId27"/>
    <p:sldId id="425" r:id="rId28"/>
    <p:sldId id="426" r:id="rId29"/>
    <p:sldId id="427" r:id="rId30"/>
    <p:sldId id="428" r:id="rId31"/>
    <p:sldId id="429" r:id="rId32"/>
    <p:sldId id="430" r:id="rId33"/>
    <p:sldId id="431" r:id="rId34"/>
    <p:sldId id="432" r:id="rId35"/>
    <p:sldId id="470" r:id="rId36"/>
    <p:sldId id="434" r:id="rId37"/>
    <p:sldId id="435" r:id="rId38"/>
    <p:sldId id="436" r:id="rId39"/>
    <p:sldId id="437" r:id="rId40"/>
    <p:sldId id="438" r:id="rId41"/>
    <p:sldId id="439" r:id="rId42"/>
    <p:sldId id="440" r:id="rId43"/>
    <p:sldId id="441" r:id="rId44"/>
    <p:sldId id="442" r:id="rId45"/>
    <p:sldId id="443" r:id="rId46"/>
    <p:sldId id="444" r:id="rId47"/>
    <p:sldId id="445" r:id="rId48"/>
    <p:sldId id="471" r:id="rId49"/>
    <p:sldId id="472" r:id="rId50"/>
    <p:sldId id="448" r:id="rId51"/>
    <p:sldId id="449" r:id="rId52"/>
    <p:sldId id="450" r:id="rId53"/>
    <p:sldId id="451" r:id="rId54"/>
    <p:sldId id="452" r:id="rId55"/>
    <p:sldId id="453" r:id="rId56"/>
    <p:sldId id="454" r:id="rId57"/>
    <p:sldId id="455" r:id="rId58"/>
    <p:sldId id="456" r:id="rId59"/>
    <p:sldId id="457" r:id="rId60"/>
    <p:sldId id="458" r:id="rId61"/>
    <p:sldId id="402" r:id="rId62"/>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8F9A"/>
    <a:srgbClr val="A07348"/>
    <a:srgbClr val="CC9869"/>
    <a:srgbClr val="501B00"/>
    <a:srgbClr val="3B8B8C"/>
    <a:srgbClr val="98B5BB"/>
    <a:srgbClr val="3A2004"/>
    <a:srgbClr val="2A2522"/>
    <a:srgbClr val="CA9FE5"/>
    <a:srgbClr val="D7C9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autoAdjust="0"/>
    <p:restoredTop sz="72706" autoAdjust="0"/>
  </p:normalViewPr>
  <p:slideViewPr>
    <p:cSldViewPr snapToGrid="0" snapToObjects="1">
      <p:cViewPr varScale="1">
        <p:scale>
          <a:sx n="79" d="100"/>
          <a:sy n="79" d="100"/>
        </p:scale>
        <p:origin x="1496" y="184"/>
      </p:cViewPr>
      <p:guideLst>
        <p:guide orient="horz" pos="2160"/>
        <p:guide pos="2880"/>
      </p:guideLst>
    </p:cSldViewPr>
  </p:slideViewPr>
  <p:outlineViewPr>
    <p:cViewPr>
      <p:scale>
        <a:sx n="33" d="100"/>
        <a:sy n="33" d="100"/>
      </p:scale>
      <p:origin x="0" y="-19800"/>
    </p:cViewPr>
  </p:outlineViewPr>
  <p:notesTextViewPr>
    <p:cViewPr>
      <p:scale>
        <a:sx n="150" d="100"/>
        <a:sy n="150" d="100"/>
      </p:scale>
      <p:origin x="0" y="0"/>
    </p:cViewPr>
  </p:notesTextViewPr>
  <p:sorterViewPr>
    <p:cViewPr>
      <p:scale>
        <a:sx n="150" d="100"/>
        <a:sy n="150" d="100"/>
      </p:scale>
      <p:origin x="0" y="0"/>
    </p:cViewPr>
  </p:sorterViewPr>
  <p:notesViewPr>
    <p:cSldViewPr snapToGrid="0" snapToObjects="1">
      <p:cViewPr varScale="1">
        <p:scale>
          <a:sx n="66" d="100"/>
          <a:sy n="66" d="100"/>
        </p:scale>
        <p:origin x="2400"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notesMaster" Target="notesMasters/notesMaster1.xml"/><Relationship Id="rId64" Type="http://schemas.openxmlformats.org/officeDocument/2006/relationships/handoutMaster" Target="handoutMasters/handoutMaster1.xml"/><Relationship Id="rId65" Type="http://schemas.openxmlformats.org/officeDocument/2006/relationships/commentAuthors" Target="commentAuthors.xml"/><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1" charset="0"/>
                <a:ea typeface="Arial" pitchFamily="-1" charset="0"/>
                <a:cs typeface="Arial" pitchFamily="-1" charset="0"/>
              </a:defRPr>
            </a:lvl1pPr>
          </a:lstStyle>
          <a:p>
            <a:pPr>
              <a:defRPr/>
            </a:pPr>
            <a:fld id="{F90F8CCB-3C3D-48DC-BE00-A72CB4E20244}" type="datetime1">
              <a:rPr lang="en-US"/>
              <a:pPr>
                <a:defRPr/>
              </a:pPr>
              <a:t>4/11/17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9AD040FD-7F15-4472-A495-DE7332E82CEF}" type="slidenum">
              <a:rPr lang="en-US" altLang="en-US"/>
              <a:pPr>
                <a:defRPr/>
              </a:pPr>
              <a:t>‹#›</a:t>
            </a:fld>
            <a:endParaRPr lang="en-US" altLang="en-US"/>
          </a:p>
        </p:txBody>
      </p:sp>
    </p:spTree>
    <p:extLst>
      <p:ext uri="{BB962C8B-B14F-4D97-AF65-F5344CB8AC3E}">
        <p14:creationId xmlns:p14="http://schemas.microsoft.com/office/powerpoint/2010/main" val="30890065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1" charset="0"/>
                <a:ea typeface="Arial" pitchFamily="-1" charset="0"/>
                <a:cs typeface="Arial" pitchFamily="-1" charset="0"/>
              </a:defRPr>
            </a:lvl1pPr>
          </a:lstStyle>
          <a:p>
            <a:pPr>
              <a:defRPr/>
            </a:pPr>
            <a:fld id="{C7737E68-5B7A-48CC-96AF-CC722DE12841}" type="datetime1">
              <a:rPr lang="en-US"/>
              <a:pPr>
                <a:defRPr/>
              </a:pPr>
              <a:t>4/11/17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BE2B68A9-8518-4B29-A2B2-B9AC23C4138F}" type="slidenum">
              <a:rPr lang="en-US" altLang="en-US"/>
              <a:pPr>
                <a:defRPr/>
              </a:pPr>
              <a:t>‹#›</a:t>
            </a:fld>
            <a:endParaRPr lang="en-US" altLang="en-US"/>
          </a:p>
        </p:txBody>
      </p:sp>
    </p:spTree>
    <p:extLst>
      <p:ext uri="{BB962C8B-B14F-4D97-AF65-F5344CB8AC3E}">
        <p14:creationId xmlns:p14="http://schemas.microsoft.com/office/powerpoint/2010/main" val="3097246777"/>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Arial" pitchFamily="34" charset="0"/>
        <a:ea typeface="MS PGothic" panose="020B0600070205080204" pitchFamily="34" charset="-128"/>
        <a:cs typeface="Arial" pitchFamily="34" charset="0"/>
      </a:defRPr>
    </a:lvl1pPr>
    <a:lvl2pPr marL="457200" algn="l" defTabSz="457200" rtl="0" eaLnBrk="0" fontAlgn="base" hangingPunct="0">
      <a:spcBef>
        <a:spcPct val="30000"/>
      </a:spcBef>
      <a:spcAft>
        <a:spcPct val="0"/>
      </a:spcAft>
      <a:defRPr sz="1200" kern="1200">
        <a:solidFill>
          <a:schemeClr val="tx1"/>
        </a:solidFill>
        <a:latin typeface="Arial" pitchFamily="34" charset="0"/>
        <a:ea typeface="MS PGothic" panose="020B0600070205080204" pitchFamily="34" charset="-128"/>
        <a:cs typeface="Arial" pitchFamily="34" charset="0"/>
      </a:defRPr>
    </a:lvl2pPr>
    <a:lvl3pPr marL="914400" algn="l" defTabSz="457200" rtl="0" eaLnBrk="0" fontAlgn="base" hangingPunct="0">
      <a:spcBef>
        <a:spcPct val="30000"/>
      </a:spcBef>
      <a:spcAft>
        <a:spcPct val="0"/>
      </a:spcAft>
      <a:defRPr sz="1200" kern="1200">
        <a:solidFill>
          <a:schemeClr val="tx1"/>
        </a:solidFill>
        <a:latin typeface="Arial" pitchFamily="34" charset="0"/>
        <a:ea typeface="MS PGothic" panose="020B0600070205080204" pitchFamily="34" charset="-128"/>
        <a:cs typeface="Arial" pitchFamily="34" charset="0"/>
      </a:defRPr>
    </a:lvl3pPr>
    <a:lvl4pPr marL="1371600" algn="l" defTabSz="457200" rtl="0" eaLnBrk="0" fontAlgn="base" hangingPunct="0">
      <a:spcBef>
        <a:spcPct val="30000"/>
      </a:spcBef>
      <a:spcAft>
        <a:spcPct val="0"/>
      </a:spcAft>
      <a:defRPr sz="1200" kern="1200">
        <a:solidFill>
          <a:schemeClr val="tx1"/>
        </a:solidFill>
        <a:latin typeface="Arial" pitchFamily="34" charset="0"/>
        <a:ea typeface="MS PGothic" panose="020B0600070205080204" pitchFamily="34" charset="-128"/>
        <a:cs typeface="Arial" pitchFamily="34" charset="0"/>
      </a:defRPr>
    </a:lvl4pPr>
    <a:lvl5pPr marL="1828800" algn="l" defTabSz="457200" rtl="0" eaLnBrk="0" fontAlgn="base" hangingPunct="0">
      <a:spcBef>
        <a:spcPct val="30000"/>
      </a:spcBef>
      <a:spcAft>
        <a:spcPct val="0"/>
      </a:spcAft>
      <a:defRPr sz="1200" kern="1200">
        <a:solidFill>
          <a:schemeClr val="tx1"/>
        </a:solidFill>
        <a:latin typeface="Arial" pitchFamily="34" charset="0"/>
        <a:ea typeface="MS PGothic" panose="020B0600070205080204" pitchFamily="34" charset="-128"/>
        <a:cs typeface="Arial" pitchFamily="3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Presenter Remarks: </a:t>
            </a:r>
          </a:p>
          <a:p>
            <a:pPr eaLnBrk="1" hangingPunct="1">
              <a:spcBef>
                <a:spcPct val="0"/>
              </a:spcBef>
            </a:pPr>
            <a:r>
              <a:rPr lang="en-US" altLang="en-US" dirty="0"/>
              <a:t>Welcome to Visual and Performing Arts: Visual Art in Transitional Kindergarten—a presentation focusing on the </a:t>
            </a:r>
            <a:r>
              <a:rPr lang="en-US" altLang="en-US" i="1" dirty="0"/>
              <a:t>California Preschool Learning Foundations </a:t>
            </a:r>
            <a:r>
              <a:rPr lang="en-US" altLang="en-US" dirty="0"/>
              <a:t>(Preschool Learning Foundations or PLF), the </a:t>
            </a:r>
            <a:r>
              <a:rPr lang="en-US" altLang="en-US" i="1" dirty="0"/>
              <a:t>California Preschool Curriculum Framework </a:t>
            </a:r>
            <a:r>
              <a:rPr lang="en-US" altLang="en-US" dirty="0"/>
              <a:t>(Preschool Curriculum Framework or PCF), and other California Department of Education (CDE) resources in support of the Visual and Performing Arts domain.</a:t>
            </a:r>
          </a:p>
          <a:p>
            <a:pPr eaLnBrk="1" hangingPunct="1">
              <a:spcBef>
                <a:spcPct val="0"/>
              </a:spcBef>
            </a:pPr>
            <a:endParaRPr lang="en-US" altLang="en-US" dirty="0"/>
          </a:p>
          <a:p>
            <a:pPr>
              <a:spcBef>
                <a:spcPct val="0"/>
              </a:spcBef>
            </a:pPr>
            <a:r>
              <a:rPr lang="en-US" altLang="en-US" dirty="0"/>
              <a:t>This professional learning session is specifically designed to provide TK teachers with exposure to CDE resources that support TK curriculum planning of developmentally appropriate strategies. Classroom environment design recommendations are included to support the content area of visual art. </a:t>
            </a:r>
          </a:p>
          <a:p>
            <a:pPr eaLnBrk="1" hangingPunct="1">
              <a:spcBef>
                <a:spcPct val="0"/>
              </a:spcBef>
            </a:pPr>
            <a:endParaRPr lang="en-US" altLang="en-US" dirty="0"/>
          </a:p>
          <a:p>
            <a:pPr>
              <a:spcBef>
                <a:spcPct val="0"/>
              </a:spcBef>
            </a:pPr>
            <a:endParaRPr lang="en-US" altLang="en-US" dirty="0"/>
          </a:p>
          <a:p>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340CC62-274B-4590-86DF-ECAC5F126C7E}" type="slidenum">
              <a:rPr lang="en-US" altLang="en-US" smtClean="0"/>
              <a:pPr/>
              <a:t>1</a:t>
            </a:fld>
            <a:endParaRPr lang="en-US" altLang="en-US"/>
          </a:p>
        </p:txBody>
      </p:sp>
    </p:spTree>
    <p:extLst>
      <p:ext uri="{BB962C8B-B14F-4D97-AF65-F5344CB8AC3E}">
        <p14:creationId xmlns:p14="http://schemas.microsoft.com/office/powerpoint/2010/main" val="3814506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p:cNvSpPr>
            <a:spLocks noGrp="1"/>
          </p:cNvSpPr>
          <p:nvPr>
            <p:ph type="body" idx="1"/>
          </p:nvPr>
        </p:nvSpPr>
        <p:spPr bwMode="auto">
          <a:xfrm>
            <a:off x="685800" y="4407814"/>
            <a:ext cx="5486400" cy="4244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0"/>
              </a:spcBef>
            </a:pPr>
            <a:r>
              <a:rPr lang="en-US" altLang="en-US" b="1" dirty="0"/>
              <a:t>Presenter Remarks: </a:t>
            </a:r>
          </a:p>
          <a:p>
            <a:pPr eaLnBrk="1" hangingPunct="1">
              <a:spcBef>
                <a:spcPts val="0"/>
              </a:spcBef>
            </a:pPr>
            <a:r>
              <a:rPr lang="en-US" altLang="en-US" dirty="0"/>
              <a:t>The purpose of the foundations is to promote a common understanding of young children</a:t>
            </a:r>
            <a:r>
              <a:rPr lang="en-US" altLang="ja-JP" dirty="0"/>
              <a:t>’s learning and to guide instructional practice. </a:t>
            </a:r>
          </a:p>
          <a:p>
            <a:pPr eaLnBrk="1" hangingPunct="1">
              <a:spcBef>
                <a:spcPts val="0"/>
              </a:spcBef>
              <a:buFontTx/>
              <a:buChar char="•"/>
            </a:pPr>
            <a:endParaRPr lang="en-US" altLang="en-US" dirty="0"/>
          </a:p>
          <a:p>
            <a:pPr>
              <a:spcBef>
                <a:spcPts val="0"/>
              </a:spcBef>
            </a:pPr>
            <a:r>
              <a:rPr lang="en-US" altLang="en-US" dirty="0"/>
              <a:t>As teachers plan learning environments and experiences, the foundations</a:t>
            </a:r>
            <a:r>
              <a:rPr lang="en-US" altLang="en-US" baseline="0" dirty="0"/>
              <a:t> </a:t>
            </a:r>
            <a:r>
              <a:rPr lang="en-US" altLang="en-US" dirty="0"/>
              <a:t>provide the background information to help teachers understand children</a:t>
            </a:r>
            <a:r>
              <a:rPr lang="en-US" altLang="ja-JP" dirty="0"/>
              <a:t>’s developing knowledge and skills.</a:t>
            </a:r>
          </a:p>
          <a:p>
            <a:pPr>
              <a:spcBef>
                <a:spcPts val="0"/>
              </a:spcBef>
            </a:pPr>
            <a:endParaRPr lang="en-US" altLang="ja-JP" dirty="0"/>
          </a:p>
          <a:p>
            <a:pPr eaLnBrk="1" hangingPunct="1">
              <a:spcBef>
                <a:spcPts val="0"/>
              </a:spcBef>
            </a:pPr>
            <a:r>
              <a:rPr lang="en-US" altLang="en-US" dirty="0"/>
              <a:t>The Preschool Learning Foundations were developed with research-based evidence and are enhanced with suggestions and examples from expert practitioners. All foundations were written by a team of researchers with expertise in the various domains. </a:t>
            </a:r>
            <a:endParaRPr lang="en-US" altLang="en-US" dirty="0">
              <a:solidFill>
                <a:srgbClr val="FF0000"/>
              </a:solidFill>
            </a:endParaRP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2230347-FDD4-4B4C-9F15-66B8C6644699}" type="slidenum">
              <a:rPr lang="en-US" altLang="en-US" smtClean="0"/>
              <a:pPr/>
              <a:t>10</a:t>
            </a:fld>
            <a:endParaRPr lang="en-US" altLang="en-US"/>
          </a:p>
        </p:txBody>
      </p:sp>
    </p:spTree>
    <p:extLst>
      <p:ext uri="{BB962C8B-B14F-4D97-AF65-F5344CB8AC3E}">
        <p14:creationId xmlns:p14="http://schemas.microsoft.com/office/powerpoint/2010/main" val="1878283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Rectangle 3"/>
          <p:cNvSpPr>
            <a:spLocks noGrp="1" noChangeArrowheads="1"/>
          </p:cNvSpPr>
          <p:nvPr>
            <p:ph type="body" idx="1"/>
          </p:nvPr>
        </p:nvSpPr>
        <p:spPr bwMode="auto">
          <a:xfrm>
            <a:off x="685800" y="4343400"/>
            <a:ext cx="5486400" cy="443734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eaLnBrk="1" hangingPunct="1">
              <a:spcBef>
                <a:spcPts val="0"/>
              </a:spcBef>
            </a:pPr>
            <a:r>
              <a:rPr lang="en-US" altLang="en-US" b="1" dirty="0"/>
              <a:t>Presenter Remarks: </a:t>
            </a:r>
          </a:p>
          <a:p>
            <a:pPr eaLnBrk="1" hangingPunct="1">
              <a:spcBef>
                <a:spcPts val="0"/>
              </a:spcBef>
            </a:pPr>
            <a:r>
              <a:rPr lang="en-US" altLang="en-US" dirty="0"/>
              <a:t>The Preschool Learning Foundations describe what children should be able to do at around 48 (4 years old) and 60 months (5 years old).</a:t>
            </a:r>
          </a:p>
          <a:p>
            <a:pPr eaLnBrk="1" hangingPunct="1">
              <a:spcBef>
                <a:spcPts val="0"/>
              </a:spcBef>
            </a:pPr>
            <a:endParaRPr lang="en-US" altLang="en-US" dirty="0"/>
          </a:p>
          <a:p>
            <a:pPr>
              <a:spcBef>
                <a:spcPts val="0"/>
              </a:spcBef>
            </a:pPr>
            <a:r>
              <a:rPr lang="en-US" altLang="en-US" dirty="0"/>
              <a:t>The foundations also assume that children have access to appropriate support in high quality programs. This includes:</a:t>
            </a:r>
          </a:p>
          <a:p>
            <a:pPr marL="171450" indent="-171450" eaLnBrk="1" hangingPunct="1">
              <a:spcBef>
                <a:spcPts val="0"/>
              </a:spcBef>
              <a:buFont typeface="Arial" panose="020B0604020202020204" pitchFamily="34" charset="0"/>
              <a:buChar char="•"/>
            </a:pPr>
            <a:r>
              <a:rPr lang="en-US" altLang="en-US" dirty="0"/>
              <a:t>Environments and experiences that encourage active, playful exploration and experimentation</a:t>
            </a:r>
          </a:p>
          <a:p>
            <a:pPr marL="171450" indent="-171450" eaLnBrk="1" hangingPunct="1">
              <a:spcBef>
                <a:spcPts val="0"/>
              </a:spcBef>
              <a:buFont typeface="Arial" panose="020B0604020202020204" pitchFamily="34" charset="0"/>
              <a:buChar char="•"/>
            </a:pPr>
            <a:r>
              <a:rPr lang="en-US" altLang="en-US" dirty="0"/>
              <a:t>Clearly defined learning centers where materials are rotated</a:t>
            </a:r>
          </a:p>
          <a:p>
            <a:pPr marL="171450" indent="-171450" eaLnBrk="1" hangingPunct="1">
              <a:spcBef>
                <a:spcPts val="0"/>
              </a:spcBef>
              <a:buFont typeface="Arial" panose="020B0604020202020204" pitchFamily="34" charset="0"/>
              <a:buChar char="•"/>
            </a:pPr>
            <a:r>
              <a:rPr lang="en-US" altLang="en-US" dirty="0"/>
              <a:t>Purposeful teaching to help children gain knowledge and skills</a:t>
            </a:r>
          </a:p>
          <a:p>
            <a:pPr marL="171450" indent="-171450" eaLnBrk="1" hangingPunct="1">
              <a:spcBef>
                <a:spcPts val="0"/>
              </a:spcBef>
              <a:buFont typeface="Arial" panose="020B0604020202020204" pitchFamily="34" charset="0"/>
              <a:buChar char="•"/>
            </a:pPr>
            <a:r>
              <a:rPr lang="en-US" altLang="en-US" dirty="0"/>
              <a:t>Predictable schedules and routines with large blocks of time for play and skillful integration of curriculum with an intentional focus on content</a:t>
            </a:r>
          </a:p>
          <a:p>
            <a:pPr marL="171450" indent="-171450" eaLnBrk="1" hangingPunct="1">
              <a:spcBef>
                <a:spcPts val="0"/>
              </a:spcBef>
              <a:buFont typeface="Arial" panose="020B0604020202020204" pitchFamily="34" charset="0"/>
              <a:buChar char="•"/>
            </a:pPr>
            <a:r>
              <a:rPr lang="en-US" altLang="en-US" dirty="0"/>
              <a:t>Specific support for English learners with staff that have knowledge of the stages of English-language acquisition</a:t>
            </a:r>
          </a:p>
          <a:p>
            <a:pPr marL="171450" indent="-171450" eaLnBrk="1" hangingPunct="1">
              <a:spcBef>
                <a:spcPts val="0"/>
              </a:spcBef>
              <a:buFont typeface="Arial" panose="020B0604020202020204" pitchFamily="34" charset="0"/>
              <a:buChar char="•"/>
            </a:pPr>
            <a:r>
              <a:rPr lang="en-US" altLang="en-US" dirty="0"/>
              <a:t>Accommodations and adaptations for children with disabilities and additional support when needed</a:t>
            </a:r>
          </a:p>
          <a:p>
            <a:pPr eaLnBrk="1" hangingPunct="1">
              <a:spcBef>
                <a:spcPts val="0"/>
              </a:spcBef>
            </a:pPr>
            <a:endParaRPr lang="en-US" altLang="en-US" dirty="0"/>
          </a:p>
          <a:p>
            <a:pPr eaLnBrk="1" hangingPunct="1">
              <a:spcBef>
                <a:spcPts val="0"/>
              </a:spcBef>
            </a:pPr>
            <a:r>
              <a:rPr lang="en-US" altLang="en-US" dirty="0"/>
              <a:t>Let</a:t>
            </a:r>
            <a:r>
              <a:rPr lang="en-US" altLang="ja-JP" dirty="0"/>
              <a:t>’s take a closer look at one of the foundations as an example. Open the Preschool Learning Foundations and find a page where the age levels appear.</a:t>
            </a:r>
            <a:r>
              <a:rPr lang="en-US" altLang="ja-JP" baseline="0" dirty="0"/>
              <a:t> T</a:t>
            </a:r>
            <a:r>
              <a:rPr lang="en-US" altLang="ja-JP" dirty="0"/>
              <a:t>his is an example of a foundation page. </a:t>
            </a:r>
          </a:p>
          <a:p>
            <a:pPr eaLnBrk="1" hangingPunct="1">
              <a:spcBef>
                <a:spcPts val="0"/>
              </a:spcBef>
            </a:pPr>
            <a:endParaRPr lang="en-US" altLang="en-US" dirty="0"/>
          </a:p>
          <a:p>
            <a:pPr eaLnBrk="1" hangingPunct="1">
              <a:spcBef>
                <a:spcPts val="0"/>
              </a:spcBef>
            </a:pPr>
            <a:r>
              <a:rPr lang="en-US" altLang="en-US" dirty="0"/>
              <a:t>Look across the page at the developmental progression at around 48 months.</a:t>
            </a:r>
            <a:r>
              <a:rPr lang="en-US" altLang="en-US" baseline="0" dirty="0"/>
              <a:t> N</a:t>
            </a:r>
            <a:r>
              <a:rPr lang="en-US" altLang="en-US" dirty="0"/>
              <a:t>otice the changes at 60 months of age. </a:t>
            </a:r>
            <a:r>
              <a:rPr lang="en-US" altLang="en-US" i="1" dirty="0"/>
              <a:t>Solicit a few participants to read what they see.</a:t>
            </a:r>
          </a:p>
          <a:p>
            <a:pPr>
              <a:spcBef>
                <a:spcPts val="0"/>
              </a:spcBef>
            </a:pPr>
            <a:endParaRPr lang="en-US" altLang="en-US" dirty="0"/>
          </a:p>
          <a:p>
            <a:pPr>
              <a:spcBef>
                <a:spcPts val="0"/>
              </a:spcBef>
            </a:pPr>
            <a:r>
              <a:rPr lang="en-US" altLang="en-US" i="1" dirty="0"/>
              <a:t>Summarize the exploration with the following key note: </a:t>
            </a:r>
            <a:r>
              <a:rPr lang="en-US" altLang="en-US" dirty="0"/>
              <a:t>Because children develop at different rates, the foundations were designed to support the belief that certain stages of development will occur at different times for all students. You will notice </a:t>
            </a:r>
            <a:r>
              <a:rPr lang="en-US" altLang="ja-JP" dirty="0"/>
              <a:t>“at around” in the description. It is important to remember this variability occurs.</a:t>
            </a:r>
          </a:p>
          <a:p>
            <a:pPr eaLnBrk="1" hangingPunct="1">
              <a:spcBef>
                <a:spcPts val="0"/>
              </a:spcBef>
            </a:pPr>
            <a:endParaRPr lang="en-US" altLang="en-US" dirty="0"/>
          </a:p>
        </p:txBody>
      </p:sp>
      <p:sp>
        <p:nvSpPr>
          <p:cNvPr id="2" name="Slide Number Placeholder 1"/>
          <p:cNvSpPr>
            <a:spLocks noGrp="1"/>
          </p:cNvSpPr>
          <p:nvPr>
            <p:ph type="sldNum" sz="quarter" idx="10"/>
          </p:nvPr>
        </p:nvSpPr>
        <p:spPr/>
        <p:txBody>
          <a:bodyPr/>
          <a:lstStyle/>
          <a:p>
            <a:pPr>
              <a:defRPr/>
            </a:pPr>
            <a:fld id="{BE2B68A9-8518-4B29-A2B2-B9AC23C4138F}" type="slidenum">
              <a:rPr lang="en-US" altLang="en-US" smtClean="0"/>
              <a:pPr>
                <a:defRPr/>
              </a:pPr>
              <a:t>11</a:t>
            </a:fld>
            <a:endParaRPr lang="en-US" altLang="en-US"/>
          </a:p>
        </p:txBody>
      </p:sp>
    </p:spTree>
    <p:extLst>
      <p:ext uri="{BB962C8B-B14F-4D97-AF65-F5344CB8AC3E}">
        <p14:creationId xmlns:p14="http://schemas.microsoft.com/office/powerpoint/2010/main" val="1492672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47FD414-7052-47AD-9FA5-269D0B1CBDB1}" type="slidenum">
              <a:rPr lang="en-US" altLang="en-US" smtClean="0"/>
              <a:pPr/>
              <a:t>12</a:t>
            </a:fld>
            <a:endParaRPr lang="en-US" altLang="en-US"/>
          </a:p>
        </p:txBody>
      </p:sp>
      <p:sp>
        <p:nvSpPr>
          <p:cNvPr id="522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0"/>
              </a:spcBef>
            </a:pPr>
            <a:r>
              <a:rPr lang="en-US" b="1" dirty="0"/>
              <a:t>Presenter Remarks: </a:t>
            </a:r>
          </a:p>
          <a:p>
            <a:pPr eaLnBrk="1" hangingPunct="1">
              <a:spcBef>
                <a:spcPts val="0"/>
              </a:spcBef>
            </a:pPr>
            <a:r>
              <a:rPr lang="en-US" dirty="0">
                <a:latin typeface="Arial" charset="0"/>
                <a:cs typeface="Arial" charset="0"/>
              </a:rPr>
              <a:t>(Click to reveal Visual Art.) The foundations for visual arts include observing and commenting on art, developing art skills, and creating art (e.g., painting, drawing, sculpting, and collages).</a:t>
            </a:r>
          </a:p>
          <a:p>
            <a:pPr eaLnBrk="1" hangingPunct="1">
              <a:spcBef>
                <a:spcPts val="0"/>
              </a:spcBef>
            </a:pPr>
            <a:endParaRPr lang="en-US" dirty="0">
              <a:latin typeface="Arial" charset="0"/>
              <a:cs typeface="Arial" charset="0"/>
            </a:endParaRPr>
          </a:p>
          <a:p>
            <a:pPr eaLnBrk="1" hangingPunct="1">
              <a:spcBef>
                <a:spcPts val="0"/>
              </a:spcBef>
            </a:pPr>
            <a:r>
              <a:rPr lang="en-US" dirty="0">
                <a:latin typeface="Arial" charset="0"/>
                <a:cs typeface="Arial" charset="0"/>
              </a:rPr>
              <a:t>(Click to reveal Music.) The foundations for music include responding to and recognizing sounds and music, learning music skills, and creating music by keeping a beat with one’s body, by singing, and by using musical instruments. </a:t>
            </a:r>
          </a:p>
          <a:p>
            <a:pPr eaLnBrk="1" hangingPunct="1">
              <a:spcBef>
                <a:spcPts val="0"/>
              </a:spcBef>
            </a:pPr>
            <a:endParaRPr lang="en-US" dirty="0">
              <a:latin typeface="Arial" charset="0"/>
              <a:cs typeface="Arial" charset="0"/>
            </a:endParaRPr>
          </a:p>
          <a:p>
            <a:pPr eaLnBrk="1" hangingPunct="1">
              <a:spcBef>
                <a:spcPts val="0"/>
              </a:spcBef>
            </a:pPr>
            <a:r>
              <a:rPr lang="en-US" dirty="0">
                <a:latin typeface="Arial" charset="0"/>
                <a:cs typeface="Arial" charset="0"/>
              </a:rPr>
              <a:t>(Click to reveal Drama.) The foundations for drama include pretend play and reenacting stories as well as using props, costumes, and roles in play.</a:t>
            </a:r>
          </a:p>
          <a:p>
            <a:pPr eaLnBrk="1" hangingPunct="1">
              <a:spcBef>
                <a:spcPts val="0"/>
              </a:spcBef>
            </a:pPr>
            <a:endParaRPr lang="en-US" dirty="0">
              <a:latin typeface="Arial" charset="0"/>
              <a:cs typeface="Arial" charset="0"/>
            </a:endParaRPr>
          </a:p>
          <a:p>
            <a:pPr eaLnBrk="1" hangingPunct="1">
              <a:spcBef>
                <a:spcPts val="0"/>
              </a:spcBef>
            </a:pPr>
            <a:r>
              <a:rPr lang="en-US" dirty="0">
                <a:latin typeface="Arial" charset="0"/>
                <a:cs typeface="Arial" charset="0"/>
              </a:rPr>
              <a:t>(Click to reveal Dance.) The foundations for dance include engaging in dance movements, being aware of body space, and expressing oneself through dance.</a:t>
            </a:r>
          </a:p>
        </p:txBody>
      </p:sp>
    </p:spTree>
    <p:extLst>
      <p:ext uri="{BB962C8B-B14F-4D97-AF65-F5344CB8AC3E}">
        <p14:creationId xmlns:p14="http://schemas.microsoft.com/office/powerpoint/2010/main" val="2032644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spcBef>
                <a:spcPts val="0"/>
              </a:spcBef>
            </a:pPr>
            <a:r>
              <a:rPr lang="en-US" altLang="en-US" b="1" dirty="0"/>
              <a:t>Presenter Remarks: </a:t>
            </a:r>
          </a:p>
          <a:p>
            <a:pPr>
              <a:spcBef>
                <a:spcPts val="0"/>
              </a:spcBef>
            </a:pPr>
            <a:r>
              <a:rPr lang="en-US" altLang="en-US" dirty="0"/>
              <a:t>Please locate </a:t>
            </a:r>
            <a:r>
              <a:rPr lang="en-US" dirty="0"/>
              <a:t>Handout 1: Visual Art Foundations Map. This handout illustrates the way the foundations are organized. Please f</a:t>
            </a:r>
            <a:r>
              <a:rPr lang="en-US" altLang="en-US" dirty="0"/>
              <a:t>ollow along </a:t>
            </a:r>
            <a:r>
              <a:rPr lang="en-US" dirty="0"/>
              <a:t>while we discuss each component:</a:t>
            </a:r>
            <a:endParaRPr lang="en-US" dirty="0">
              <a:latin typeface="Arial" charset="0"/>
              <a:ea typeface="ＭＳ Ｐゴシック" charset="0"/>
              <a:cs typeface="Arial" charset="0"/>
            </a:endParaRPr>
          </a:p>
          <a:p>
            <a:pPr marL="171450" indent="-171450" eaLnBrk="1" hangingPunct="1">
              <a:spcBef>
                <a:spcPts val="0"/>
              </a:spcBef>
              <a:buFont typeface="Arial" panose="020B0604020202020204" pitchFamily="34" charset="0"/>
              <a:buChar char="•"/>
            </a:pPr>
            <a:r>
              <a:rPr lang="en-US" dirty="0">
                <a:latin typeface="Arial" charset="0"/>
                <a:ea typeface="ＭＳ Ｐゴシック" charset="0"/>
                <a:cs typeface="Arial" charset="0"/>
              </a:rPr>
              <a:t>The name of the domain (Visual and Performing Arts)</a:t>
            </a:r>
          </a:p>
          <a:p>
            <a:pPr marL="171450" indent="-171450" eaLnBrk="1" hangingPunct="1">
              <a:spcBef>
                <a:spcPts val="0"/>
              </a:spcBef>
              <a:buFont typeface="Arial" panose="020B0604020202020204" pitchFamily="34" charset="0"/>
              <a:buChar char="•"/>
              <a:defRPr/>
            </a:pPr>
            <a:r>
              <a:rPr lang="en-US" dirty="0">
                <a:latin typeface="Arial" charset="0"/>
                <a:ea typeface="ＭＳ Ｐゴシック" charset="0"/>
                <a:cs typeface="Arial" charset="0"/>
              </a:rPr>
              <a:t>The name of the strand (Visual Art)</a:t>
            </a:r>
          </a:p>
          <a:p>
            <a:pPr marL="171450" indent="-171450" eaLnBrk="1" hangingPunct="1">
              <a:spcBef>
                <a:spcPts val="0"/>
              </a:spcBef>
              <a:buFont typeface="Arial" panose="020B0604020202020204" pitchFamily="34" charset="0"/>
              <a:buChar char="•"/>
            </a:pPr>
            <a:r>
              <a:rPr lang="en-US" dirty="0">
                <a:latin typeface="Arial" charset="0"/>
                <a:ea typeface="ＭＳ Ｐゴシック" charset="0"/>
                <a:cs typeface="Arial" charset="0"/>
              </a:rPr>
              <a:t>The name of the </a:t>
            </a:r>
            <a:r>
              <a:rPr lang="en-US" dirty="0" err="1">
                <a:latin typeface="Arial" charset="0"/>
                <a:ea typeface="ＭＳ Ｐゴシック" charset="0"/>
                <a:cs typeface="Arial" charset="0"/>
              </a:rPr>
              <a:t>substrand</a:t>
            </a:r>
            <a:r>
              <a:rPr lang="en-US" dirty="0">
                <a:latin typeface="Arial" charset="0"/>
                <a:ea typeface="ＭＳ Ｐゴシック" charset="0"/>
                <a:cs typeface="Arial" charset="0"/>
              </a:rPr>
              <a:t> (Notice, Respond, and Engage)</a:t>
            </a:r>
          </a:p>
          <a:p>
            <a:pPr marL="628650" lvl="1" indent="-171450" eaLnBrk="1" hangingPunct="1">
              <a:spcBef>
                <a:spcPts val="0"/>
              </a:spcBef>
              <a:buFont typeface="Wingdings" panose="05000000000000000000" pitchFamily="2" charset="2"/>
              <a:buChar char="§"/>
            </a:pPr>
            <a:r>
              <a:rPr lang="en-US" dirty="0">
                <a:latin typeface="Arial" charset="0"/>
                <a:ea typeface="ＭＳ Ｐゴシック" charset="0"/>
                <a:cs typeface="Arial" charset="0"/>
              </a:rPr>
              <a:t>Note that </a:t>
            </a:r>
            <a:r>
              <a:rPr lang="en-US" dirty="0" err="1">
                <a:latin typeface="Arial" charset="0"/>
                <a:ea typeface="ＭＳ Ｐゴシック" charset="0"/>
                <a:cs typeface="Arial" charset="0"/>
              </a:rPr>
              <a:t>substrands</a:t>
            </a:r>
            <a:r>
              <a:rPr lang="en-US" dirty="0">
                <a:latin typeface="Arial" charset="0"/>
                <a:ea typeface="ＭＳ Ｐゴシック" charset="0"/>
                <a:cs typeface="Arial" charset="0"/>
              </a:rPr>
              <a:t> always end in “zero.”</a:t>
            </a:r>
          </a:p>
          <a:p>
            <a:pPr marL="171450" indent="-171450" eaLnBrk="1" hangingPunct="1">
              <a:spcBef>
                <a:spcPts val="0"/>
              </a:spcBef>
              <a:buFont typeface="Arial" panose="020B0604020202020204" pitchFamily="34" charset="0"/>
              <a:buChar char="•"/>
            </a:pPr>
            <a:r>
              <a:rPr lang="en-US" dirty="0">
                <a:latin typeface="Arial" charset="0"/>
                <a:ea typeface="ＭＳ Ｐゴシック" charset="0"/>
                <a:cs typeface="Arial" charset="0"/>
              </a:rPr>
              <a:t>The two age levels (at around 48 months and at around 60 months)</a:t>
            </a:r>
          </a:p>
          <a:p>
            <a:pPr marL="628650" lvl="1" indent="-171450" eaLnBrk="1" hangingPunct="1">
              <a:spcBef>
                <a:spcPts val="0"/>
              </a:spcBef>
              <a:buFont typeface="Wingdings" panose="05000000000000000000" pitchFamily="2" charset="2"/>
              <a:buChar char="§"/>
            </a:pPr>
            <a:r>
              <a:rPr lang="en-US" dirty="0">
                <a:latin typeface="Arial" charset="0"/>
                <a:ea typeface="ＭＳ Ｐゴシック" charset="0"/>
                <a:cs typeface="Arial" charset="0"/>
              </a:rPr>
              <a:t>Each foundation describes typical behaviors at around 48 months and at around 60 months or four to five years old.</a:t>
            </a:r>
          </a:p>
          <a:p>
            <a:pPr marL="171450" indent="-171450" eaLnBrk="1" hangingPunct="1">
              <a:spcBef>
                <a:spcPts val="0"/>
              </a:spcBef>
              <a:buFont typeface="Arial" panose="020B0604020202020204" pitchFamily="34" charset="0"/>
              <a:buChar char="•"/>
            </a:pPr>
            <a:r>
              <a:rPr lang="en-US" dirty="0">
                <a:latin typeface="Arial" charset="0"/>
                <a:ea typeface="ＭＳ Ｐゴシック" charset="0"/>
                <a:cs typeface="Arial" charset="0"/>
              </a:rPr>
              <a:t>The foundations for the </a:t>
            </a:r>
            <a:r>
              <a:rPr lang="en-US" dirty="0" err="1">
                <a:latin typeface="Arial" charset="0"/>
                <a:ea typeface="ＭＳ Ｐゴシック" charset="0"/>
                <a:cs typeface="Arial" charset="0"/>
              </a:rPr>
              <a:t>substrand</a:t>
            </a:r>
            <a:endParaRPr lang="en-US" dirty="0">
              <a:latin typeface="Arial" charset="0"/>
              <a:ea typeface="ＭＳ Ｐゴシック" charset="0"/>
              <a:cs typeface="Arial" charset="0"/>
            </a:endParaRPr>
          </a:p>
          <a:p>
            <a:pPr marL="628650" lvl="1" indent="-171450" eaLnBrk="1" hangingPunct="1">
              <a:spcBef>
                <a:spcPts val="0"/>
              </a:spcBef>
              <a:buFont typeface="Wingdings" panose="05000000000000000000" pitchFamily="2" charset="2"/>
              <a:buChar char="§"/>
            </a:pPr>
            <a:r>
              <a:rPr lang="en-US" dirty="0">
                <a:latin typeface="Arial" charset="0"/>
                <a:ea typeface="ＭＳ Ｐゴシック" charset="0"/>
                <a:cs typeface="Arial" charset="0"/>
              </a:rPr>
              <a:t>There are two for each age level on this page (1.1 for 48 months and 1.1 for 60 months, 1.2 for 48 months and 1.2 for 60 months).</a:t>
            </a:r>
          </a:p>
          <a:p>
            <a:pPr marL="171450" lvl="0" indent="-171450" eaLnBrk="1" hangingPunct="1">
              <a:spcBef>
                <a:spcPts val="0"/>
              </a:spcBef>
              <a:buFont typeface="Arial" panose="020B0604020202020204" pitchFamily="34" charset="0"/>
              <a:buChar char="•"/>
            </a:pPr>
            <a:r>
              <a:rPr lang="en-US" dirty="0">
                <a:latin typeface="Arial" charset="0"/>
                <a:ea typeface="ＭＳ Ｐゴシック" charset="0"/>
                <a:cs typeface="Arial" charset="0"/>
              </a:rPr>
              <a:t>The examples for each foundation </a:t>
            </a:r>
          </a:p>
          <a:p>
            <a:pPr marL="628650" lvl="1" indent="-171450" eaLnBrk="1" hangingPunct="1">
              <a:spcBef>
                <a:spcPts val="0"/>
              </a:spcBef>
              <a:buFont typeface="Wingdings" panose="05000000000000000000" pitchFamily="2" charset="2"/>
              <a:buChar char="§"/>
            </a:pPr>
            <a:r>
              <a:rPr lang="en-US" dirty="0">
                <a:latin typeface="Arial" charset="0"/>
                <a:ea typeface="ＭＳ Ｐゴシック" charset="0"/>
                <a:cs typeface="Arial" charset="0"/>
              </a:rPr>
              <a:t>These are only a few of the ways that children may demonstrate the behavior in the foundation.</a:t>
            </a:r>
          </a:p>
          <a:p>
            <a:pPr marL="0" indent="0" eaLnBrk="1" hangingPunct="1">
              <a:spcBef>
                <a:spcPts val="0"/>
              </a:spcBef>
              <a:buFont typeface="Arial" panose="020B0604020202020204" pitchFamily="34" charset="0"/>
              <a:buNone/>
            </a:pPr>
            <a:endParaRPr lang="en-US" dirty="0">
              <a:latin typeface="Arial" charset="0"/>
              <a:ea typeface="ＭＳ Ｐゴシック" charset="0"/>
              <a:cs typeface="Arial" charset="0"/>
            </a:endParaRPr>
          </a:p>
          <a:p>
            <a:endParaRPr lang="en-US" altLang="en-US" dirty="0"/>
          </a:p>
        </p:txBody>
      </p:sp>
      <p:sp>
        <p:nvSpPr>
          <p:cNvPr id="542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3E60644-C711-4F0C-9009-0E15FDCDD8AE}" type="slidenum">
              <a:rPr lang="en-US" altLang="en-US" smtClean="0"/>
              <a:pPr/>
              <a:t>13</a:t>
            </a:fld>
            <a:endParaRPr lang="en-US" altLang="en-US"/>
          </a:p>
        </p:txBody>
      </p:sp>
    </p:spTree>
    <p:extLst>
      <p:ext uri="{BB962C8B-B14F-4D97-AF65-F5344CB8AC3E}">
        <p14:creationId xmlns:p14="http://schemas.microsoft.com/office/powerpoint/2010/main" val="2552204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a:xfrm>
            <a:off x="685800" y="4343399"/>
            <a:ext cx="5486400" cy="4513217"/>
          </a:xfrm>
        </p:spPr>
        <p:txBody>
          <a:bodyPr>
            <a:noAutofit/>
          </a:bodyPr>
          <a:lstStyle/>
          <a:p>
            <a:pPr>
              <a:spcBef>
                <a:spcPts val="0"/>
              </a:spcBef>
            </a:pPr>
            <a:r>
              <a:rPr lang="en-US" altLang="en-US" b="1" dirty="0">
                <a:latin typeface="Arial" panose="020B0604020202020204" pitchFamily="34" charset="0"/>
                <a:cs typeface="Arial" panose="020B0604020202020204" pitchFamily="34" charset="0"/>
              </a:rPr>
              <a:t>Presenter Remarks:</a:t>
            </a:r>
          </a:p>
          <a:p>
            <a:pPr>
              <a:spcBef>
                <a:spcPts val="0"/>
              </a:spcBef>
            </a:pPr>
            <a:r>
              <a:rPr lang="en-US" altLang="en-US" dirty="0">
                <a:latin typeface="Arial" panose="020B0604020202020204" pitchFamily="34" charset="0"/>
                <a:cs typeface="Arial" panose="020B0604020202020204" pitchFamily="34" charset="0"/>
              </a:rPr>
              <a:t>The Alignment Document is another resource that will help us answer questions related to developmental progression. </a:t>
            </a:r>
          </a:p>
          <a:p>
            <a:pPr>
              <a:spcBef>
                <a:spcPts val="0"/>
              </a:spcBef>
            </a:pPr>
            <a:endParaRPr lang="en-US" altLang="en-US" dirty="0">
              <a:latin typeface="Arial" panose="020B0604020202020204" pitchFamily="34" charset="0"/>
              <a:cs typeface="Arial" panose="020B0604020202020204" pitchFamily="34" charset="0"/>
            </a:endParaRPr>
          </a:p>
          <a:p>
            <a:pPr>
              <a:spcBef>
                <a:spcPts val="0"/>
              </a:spcBef>
            </a:pPr>
            <a:r>
              <a:rPr lang="en-US" altLang="en-US" dirty="0">
                <a:latin typeface="Arial" panose="020B0604020202020204" pitchFamily="34" charset="0"/>
                <a:cs typeface="Arial" panose="020B0604020202020204" pitchFamily="34" charset="0"/>
              </a:rPr>
              <a:t>What do you know about this document? How do you use it in your work now?</a:t>
            </a:r>
          </a:p>
          <a:p>
            <a:pPr>
              <a:spcBef>
                <a:spcPts val="0"/>
              </a:spcBef>
            </a:pPr>
            <a:endParaRPr lang="en-US" altLang="en-US" b="1" dirty="0">
              <a:latin typeface="Arial" panose="020B0604020202020204" pitchFamily="34" charset="0"/>
              <a:cs typeface="Arial" panose="020B0604020202020204" pitchFamily="34" charset="0"/>
            </a:endParaRPr>
          </a:p>
          <a:p>
            <a:pPr>
              <a:spcBef>
                <a:spcPts val="0"/>
              </a:spcBef>
            </a:pPr>
            <a:r>
              <a:rPr lang="en-US" altLang="en-US" b="1" dirty="0">
                <a:latin typeface="Arial" panose="020B0604020202020204" pitchFamily="34" charset="0"/>
                <a:cs typeface="Arial" panose="020B0604020202020204" pitchFamily="34" charset="0"/>
              </a:rPr>
              <a:t>Extra Notes:</a:t>
            </a:r>
          </a:p>
          <a:p>
            <a:pPr>
              <a:spcBef>
                <a:spcPts val="0"/>
              </a:spcBef>
            </a:pPr>
            <a:r>
              <a:rPr lang="en-US" altLang="en-US" dirty="0">
                <a:latin typeface="Arial" panose="020B0604020202020204" pitchFamily="34" charset="0"/>
                <a:cs typeface="Arial" panose="020B0604020202020204" pitchFamily="34" charset="0"/>
              </a:rPr>
              <a:t>Depending on the size of the group, participants can share responses with table partners or in pairs.  </a:t>
            </a:r>
          </a:p>
        </p:txBody>
      </p:sp>
      <p:sp>
        <p:nvSpPr>
          <p:cNvPr id="542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F363FC3-0E1E-8E47-A713-88BB1007340D}" type="slidenum">
              <a:rPr lang="en-US" sz="1200">
                <a:cs typeface="Arial" charset="0"/>
              </a:rPr>
              <a:pPr eaLnBrk="1" hangingPunct="1"/>
              <a:t>14</a:t>
            </a:fld>
            <a:endParaRPr lang="en-US" sz="1200">
              <a:cs typeface="Arial" charset="0"/>
            </a:endParaRPr>
          </a:p>
        </p:txBody>
      </p:sp>
    </p:spTree>
    <p:extLst>
      <p:ext uri="{BB962C8B-B14F-4D97-AF65-F5344CB8AC3E}">
        <p14:creationId xmlns:p14="http://schemas.microsoft.com/office/powerpoint/2010/main" val="97115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t>Presenter Remarks:</a:t>
            </a:r>
          </a:p>
          <a:p>
            <a:pPr>
              <a:spcBef>
                <a:spcPts val="0"/>
              </a:spcBef>
            </a:pPr>
            <a:r>
              <a:rPr lang="en-US" altLang="en-US" dirty="0"/>
              <a:t>Look at Handout 2: Alignment Document. </a:t>
            </a:r>
          </a:p>
          <a:p>
            <a:pPr>
              <a:spcBef>
                <a:spcPts val="0"/>
              </a:spcBef>
            </a:pPr>
            <a:endParaRPr lang="en-US" altLang="en-US" dirty="0"/>
          </a:p>
          <a:p>
            <a:pPr>
              <a:spcBef>
                <a:spcPts val="0"/>
              </a:spcBef>
            </a:pPr>
            <a:r>
              <a:rPr lang="en-US" altLang="en-US" dirty="0"/>
              <a:t>This is a screen shot of the alignment in Visual and Performing Arts content between the Infant/Toddler Learning and Development Foundations, the Preschool Learning Foundations, and the California Content Standards for Kindergarten. </a:t>
            </a:r>
          </a:p>
          <a:p>
            <a:pPr>
              <a:spcBef>
                <a:spcPts val="0"/>
              </a:spcBef>
            </a:pPr>
            <a:endParaRPr lang="en-US" altLang="en-US" dirty="0"/>
          </a:p>
          <a:p>
            <a:pPr>
              <a:spcBef>
                <a:spcPts val="0"/>
              </a:spcBef>
            </a:pPr>
            <a:r>
              <a:rPr lang="en-US" altLang="en-US" dirty="0"/>
              <a:t>Teacher scaffolding in visual art enables important connections between the arts and other developments. We need to understand the connections with past and future development in order to effectively scaffold our children. </a:t>
            </a:r>
          </a:p>
          <a:p>
            <a:pPr>
              <a:spcBef>
                <a:spcPts val="0"/>
              </a:spcBef>
            </a:pPr>
            <a:endParaRPr lang="en-US" altLang="en-US" dirty="0"/>
          </a:p>
          <a:p>
            <a:pPr>
              <a:spcBef>
                <a:spcPts val="0"/>
              </a:spcBef>
            </a:pPr>
            <a:r>
              <a:rPr lang="en-US" altLang="en-US" i="1" dirty="0"/>
              <a:t>Optional debrief questions: </a:t>
            </a:r>
          </a:p>
          <a:p>
            <a:pPr>
              <a:spcBef>
                <a:spcPts val="0"/>
              </a:spcBef>
            </a:pPr>
            <a:r>
              <a:rPr lang="en-US" altLang="en-US" dirty="0"/>
              <a:t>Guide participants to turn to page six in Volume 2 of the PLF and read the 48 month and 60 month foundations. What differences do they notice? What different types of conversational prompts or questions might they use respectively? Using the alignment document as a guide, how might they support further development of a child who was still working towards the 48 month foundation? What about the child who is moving to TK or K? </a:t>
            </a:r>
          </a:p>
          <a:p>
            <a:pPr>
              <a:spcBef>
                <a:spcPts val="0"/>
              </a:spcBef>
            </a:pPr>
            <a:endParaRPr lang="en-US" altLang="en-US" dirty="0"/>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07B39B6-DD79-4073-81D0-209C15CE9E01}" type="slidenum">
              <a:rPr lang="en-US" altLang="en-US" smtClean="0"/>
              <a:pPr/>
              <a:t>15</a:t>
            </a:fld>
            <a:endParaRPr lang="en-US" altLang="en-US"/>
          </a:p>
        </p:txBody>
      </p:sp>
    </p:spTree>
    <p:extLst>
      <p:ext uri="{BB962C8B-B14F-4D97-AF65-F5344CB8AC3E}">
        <p14:creationId xmlns:p14="http://schemas.microsoft.com/office/powerpoint/2010/main" val="3592744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0"/>
              </a:spcBef>
            </a:pPr>
            <a:r>
              <a:rPr lang="en-US" altLang="en-US" b="1" dirty="0"/>
              <a:t>Presenter Remarks:</a:t>
            </a:r>
            <a:endParaRPr lang="en-US" altLang="en-US" dirty="0"/>
          </a:p>
          <a:p>
            <a:pPr eaLnBrk="1" hangingPunct="1">
              <a:spcBef>
                <a:spcPts val="0"/>
              </a:spcBef>
            </a:pPr>
            <a:r>
              <a:rPr lang="en-US" altLang="en-US" dirty="0"/>
              <a:t>In order to make today's training reflective and intentional, as well as individually and culturally meaningful, use Handout 3: Painter’s Pallet Action Plan throughout the day to record your thoughts. These thoughts can then be used to intentionally plan for your classroom or program. </a:t>
            </a:r>
          </a:p>
        </p:txBody>
      </p:sp>
      <p:sp>
        <p:nvSpPr>
          <p:cNvPr id="604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2A65371-0EE7-4714-8265-32780D2E0FF6}" type="slidenum">
              <a:rPr lang="en-US" altLang="en-US" smtClean="0"/>
              <a:pPr/>
              <a:t>16</a:t>
            </a:fld>
            <a:endParaRPr lang="en-US" altLang="en-US"/>
          </a:p>
        </p:txBody>
      </p:sp>
    </p:spTree>
    <p:extLst>
      <p:ext uri="{BB962C8B-B14F-4D97-AF65-F5344CB8AC3E}">
        <p14:creationId xmlns:p14="http://schemas.microsoft.com/office/powerpoint/2010/main" val="4118088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Rectangle 3"/>
          <p:cNvSpPr>
            <a:spLocks noGrp="1" noChangeArrowheads="1"/>
          </p:cNvSpPr>
          <p:nvPr>
            <p:ph type="body" idx="1"/>
          </p:nvPr>
        </p:nvSpPr>
        <p:spPr bwMode="auto">
          <a:xfrm>
            <a:off x="685800" y="4343400"/>
            <a:ext cx="5486400" cy="434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a:lnSpc>
                <a:spcPct val="110000"/>
              </a:lnSpc>
              <a:spcBef>
                <a:spcPts val="0"/>
              </a:spcBef>
            </a:pPr>
            <a:r>
              <a:rPr lang="en-US" altLang="en-US" b="1" dirty="0"/>
              <a:t>Presenter Remarks:</a:t>
            </a:r>
            <a:endParaRPr lang="en-US" altLang="en-US" dirty="0"/>
          </a:p>
          <a:p>
            <a:pPr>
              <a:lnSpc>
                <a:spcPct val="110000"/>
              </a:lnSpc>
              <a:spcBef>
                <a:spcPts val="0"/>
              </a:spcBef>
            </a:pPr>
            <a:r>
              <a:rPr lang="en-US" altLang="en-US" dirty="0"/>
              <a:t>As you add ideas to the Painter</a:t>
            </a:r>
            <a:r>
              <a:rPr lang="en-US" altLang="ja-JP" dirty="0"/>
              <a:t>’s Pallet,</a:t>
            </a:r>
            <a:r>
              <a:rPr lang="en-US" altLang="ja-JP" baseline="0" dirty="0"/>
              <a:t> </a:t>
            </a:r>
            <a:r>
              <a:rPr lang="en-US" altLang="ja-JP" dirty="0"/>
              <a:t>consider</a:t>
            </a:r>
            <a:r>
              <a:rPr lang="en-US" altLang="ja-JP" baseline="0" dirty="0"/>
              <a:t> if the art activities are about the </a:t>
            </a:r>
            <a:r>
              <a:rPr lang="en-US" altLang="ja-JP" dirty="0"/>
              <a:t>process</a:t>
            </a:r>
            <a:r>
              <a:rPr lang="en-US" altLang="ja-JP" baseline="0" dirty="0"/>
              <a:t> or the product.</a:t>
            </a:r>
            <a:endParaRPr lang="en-US" altLang="ja-JP" dirty="0"/>
          </a:p>
          <a:p>
            <a:pPr>
              <a:lnSpc>
                <a:spcPct val="110000"/>
              </a:lnSpc>
              <a:spcBef>
                <a:spcPts val="0"/>
              </a:spcBef>
            </a:pPr>
            <a:endParaRPr lang="en-US" altLang="en-US" dirty="0"/>
          </a:p>
          <a:p>
            <a:pPr>
              <a:lnSpc>
                <a:spcPct val="110000"/>
              </a:lnSpc>
              <a:spcBef>
                <a:spcPts val="0"/>
              </a:spcBef>
            </a:pPr>
            <a:r>
              <a:rPr lang="en-US" altLang="en-US" dirty="0"/>
              <a:t>“During the preschool [TK] period, the arts are more about the process (in the sense of participation, engagement, and involvement) than about the product (</a:t>
            </a:r>
            <a:r>
              <a:rPr lang="en-US" altLang="en-US" i="1" dirty="0"/>
              <a:t>click to reveal the </a:t>
            </a:r>
            <a:r>
              <a:rPr lang="en-US" altLang="ja-JP" i="1" dirty="0"/>
              <a:t>‘no’ sign</a:t>
            </a:r>
            <a:r>
              <a:rPr lang="en-US" altLang="ja-JP" dirty="0"/>
              <a:t>), or the end result, of an artistic activity” (PLF, Vol. 2, p. 1).</a:t>
            </a:r>
          </a:p>
          <a:p>
            <a:pPr>
              <a:lnSpc>
                <a:spcPct val="110000"/>
              </a:lnSpc>
              <a:spcBef>
                <a:spcPts val="0"/>
              </a:spcBef>
            </a:pPr>
            <a:endParaRPr lang="en-US" altLang="en-US" dirty="0"/>
          </a:p>
          <a:p>
            <a:pPr>
              <a:lnSpc>
                <a:spcPct val="110000"/>
              </a:lnSpc>
              <a:spcBef>
                <a:spcPts val="0"/>
              </a:spcBef>
            </a:pPr>
            <a:r>
              <a:rPr lang="en-US" altLang="en-US" dirty="0"/>
              <a:t>“Making crafts with children is not the same as teaching visual art. [Visual art] activities should be open-ended…teachers should focus on the process of doing the activity, not on the end product</a:t>
            </a:r>
            <a:r>
              <a:rPr lang="en-US" altLang="ja-JP" dirty="0"/>
              <a:t>” (PCF, Vol. 2, p. 61).</a:t>
            </a:r>
          </a:p>
          <a:p>
            <a:pPr>
              <a:lnSpc>
                <a:spcPct val="110000"/>
              </a:lnSpc>
              <a:spcBef>
                <a:spcPts val="0"/>
              </a:spcBef>
            </a:pPr>
            <a:endParaRPr lang="en-US" altLang="en-US" dirty="0"/>
          </a:p>
          <a:p>
            <a:pPr>
              <a:lnSpc>
                <a:spcPct val="110000"/>
              </a:lnSpc>
              <a:spcBef>
                <a:spcPts val="0"/>
              </a:spcBef>
            </a:pPr>
            <a:r>
              <a:rPr lang="en-US" altLang="en-US" dirty="0"/>
              <a:t>“The visual art framework is designed to encourage creativity; open-ended projects emphasize the process of working with visual materials. In other words, the [visual art] curriculum is not focused on encouraging a child to produce, for example, a specific painting, but rather to practice using a brush on paper without a set outcome” (PCF, Vol. 2, p. 50).</a:t>
            </a:r>
          </a:p>
          <a:p>
            <a:pPr>
              <a:lnSpc>
                <a:spcPct val="110000"/>
              </a:lnSpc>
              <a:spcBef>
                <a:spcPts val="0"/>
              </a:spcBef>
            </a:pPr>
            <a:endParaRPr lang="en-US" altLang="en-US" dirty="0"/>
          </a:p>
          <a:p>
            <a:pPr>
              <a:lnSpc>
                <a:spcPct val="110000"/>
              </a:lnSpc>
              <a:spcBef>
                <a:spcPts val="0"/>
              </a:spcBef>
            </a:pPr>
            <a:r>
              <a:rPr lang="en-US" altLang="en-US" dirty="0"/>
              <a:t>“If children engage in art, that is what matters—regardless of the end result or product. The process may be messy and the result undistinguishable, but the child will likely take much joy in the experience and pride in her accomplishment</a:t>
            </a:r>
            <a:r>
              <a:rPr lang="en-US" altLang="ja-JP" dirty="0"/>
              <a:t>” (PCF, Vol. 2, p. 44).</a:t>
            </a:r>
            <a:endParaRPr lang="en-US" altLang="en-US" dirty="0"/>
          </a:p>
        </p:txBody>
      </p:sp>
      <p:sp>
        <p:nvSpPr>
          <p:cNvPr id="624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039C78B-2BA6-43E3-B552-87AE7AA7116E}" type="slidenum">
              <a:rPr lang="en-US" altLang="en-US" smtClean="0"/>
              <a:pPr/>
              <a:t>17</a:t>
            </a:fld>
            <a:endParaRPr lang="en-US" altLang="en-US"/>
          </a:p>
        </p:txBody>
      </p:sp>
    </p:spTree>
    <p:extLst>
      <p:ext uri="{BB962C8B-B14F-4D97-AF65-F5344CB8AC3E}">
        <p14:creationId xmlns:p14="http://schemas.microsoft.com/office/powerpoint/2010/main" val="780923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t>Presenter Remarks:</a:t>
            </a:r>
            <a:endParaRPr lang="en-US" altLang="en-US" dirty="0"/>
          </a:p>
          <a:p>
            <a:pPr>
              <a:spcBef>
                <a:spcPts val="0"/>
              </a:spcBef>
            </a:pPr>
            <a:r>
              <a:rPr lang="en-US" altLang="en-US" dirty="0"/>
              <a:t>As you add ideas to the Painter’s Pallet, remember to include both child</a:t>
            </a:r>
            <a:r>
              <a:rPr lang="en-US" altLang="en-US" baseline="0" dirty="0"/>
              <a:t>-</a:t>
            </a:r>
            <a:r>
              <a:rPr lang="en-US" altLang="en-US" dirty="0"/>
              <a:t>initiated and teacher</a:t>
            </a:r>
            <a:r>
              <a:rPr lang="en-US" altLang="en-US" baseline="0" dirty="0"/>
              <a:t>-</a:t>
            </a:r>
            <a:r>
              <a:rPr lang="en-US" altLang="en-US" dirty="0"/>
              <a:t>facilitated ideas.</a:t>
            </a:r>
          </a:p>
          <a:p>
            <a:pPr>
              <a:spcBef>
                <a:spcPts val="0"/>
              </a:spcBef>
            </a:pPr>
            <a:endParaRPr lang="en-US" altLang="en-US" dirty="0"/>
          </a:p>
          <a:p>
            <a:pPr>
              <a:spcBef>
                <a:spcPts val="0"/>
              </a:spcBef>
            </a:pPr>
            <a:r>
              <a:rPr lang="en-US" altLang="en-US" dirty="0"/>
              <a:t>“Child-initiated artistic activity is valuable not only because it is so enmeshed with a host of developments for children, but also because children cherish ownership of much of what they do” (PCF, Vol. 2, p. 40).</a:t>
            </a:r>
          </a:p>
          <a:p>
            <a:pPr>
              <a:spcBef>
                <a:spcPts val="0"/>
              </a:spcBef>
            </a:pPr>
            <a:endParaRPr lang="en-US" altLang="en-US" dirty="0"/>
          </a:p>
          <a:p>
            <a:pPr>
              <a:spcBef>
                <a:spcPts val="0"/>
              </a:spcBef>
            </a:pPr>
            <a:r>
              <a:rPr lang="en-US" altLang="en-US" dirty="0"/>
              <a:t>“Although some behaviors and skills in the arts develop more or less naturally through the course of children’s everyday experience, others need the support of adult guidance and intentional teaching: for example, using art implements…” (PLF, Vol. 2, p. 3).</a:t>
            </a:r>
          </a:p>
          <a:p>
            <a:pPr>
              <a:spcBef>
                <a:spcPts val="0"/>
              </a:spcBef>
            </a:pPr>
            <a:endParaRPr lang="en-US" altLang="en-US" dirty="0"/>
          </a:p>
          <a:p>
            <a:pPr>
              <a:spcBef>
                <a:spcPts val="0"/>
              </a:spcBef>
            </a:pPr>
            <a:r>
              <a:rPr lang="en-US" altLang="en-US" dirty="0"/>
              <a:t>“Teachers can and should support young learners in their development.  An element of this scaffolding is creating conditions in the preschool [TK] program in which interesting and important connections between the arts and other developments can take place” (PCF, Vol. 2, p. 41).</a:t>
            </a:r>
          </a:p>
          <a:p>
            <a:pPr>
              <a:spcBef>
                <a:spcPts val="0"/>
              </a:spcBef>
            </a:pPr>
            <a:endParaRPr lang="en-US" altLang="en-US" dirty="0"/>
          </a:p>
          <a:p>
            <a:pPr>
              <a:spcBef>
                <a:spcPts val="0"/>
              </a:spcBef>
            </a:pPr>
            <a:r>
              <a:rPr lang="en-US" altLang="en-US" dirty="0"/>
              <a:t>“[Teachers can] spark actions and reactions on the part of children, to ensure full inclusion of children in the early childhood setting, to bring about specific language learning in a formal, planned way...” (PCF, Vol. 2, p. 41).</a:t>
            </a:r>
          </a:p>
        </p:txBody>
      </p:sp>
      <p:sp>
        <p:nvSpPr>
          <p:cNvPr id="645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A92B079-8B57-463C-8954-1C933D610E6B}" type="slidenum">
              <a:rPr lang="en-US" altLang="en-US" smtClean="0"/>
              <a:pPr/>
              <a:t>18</a:t>
            </a:fld>
            <a:endParaRPr lang="en-US" altLang="en-US"/>
          </a:p>
        </p:txBody>
      </p:sp>
    </p:spTree>
    <p:extLst>
      <p:ext uri="{BB962C8B-B14F-4D97-AF65-F5344CB8AC3E}">
        <p14:creationId xmlns:p14="http://schemas.microsoft.com/office/powerpoint/2010/main" val="1604507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3490" name="Rectangle 3"/>
          <p:cNvSpPr>
            <a:spLocks noGrp="1" noChangeArrowheads="1"/>
          </p:cNvSpPr>
          <p:nvPr>
            <p:ph type="body" idx="1"/>
          </p:nvPr>
        </p:nvSpPr>
        <p:spPr>
          <a:ln/>
          <a:extLst/>
        </p:spPr>
        <p:txBody>
          <a:bodyPr wrap="square" numCol="1" anchor="t" anchorCtr="0" compatLnSpc="1">
            <a:prstTxWarp prst="textNoShape">
              <a:avLst/>
            </a:prstTxWarp>
            <a:noAutofit/>
          </a:bodyPr>
          <a:lstStyle/>
          <a:p>
            <a:pPr>
              <a:spcBef>
                <a:spcPct val="0"/>
              </a:spcBef>
            </a:pPr>
            <a:r>
              <a:rPr lang="en-US" altLang="en-US" b="1" dirty="0"/>
              <a:t>Presenter Remarks: </a:t>
            </a:r>
          </a:p>
          <a:p>
            <a:pPr>
              <a:spcBef>
                <a:spcPct val="0"/>
              </a:spcBef>
            </a:pPr>
            <a:r>
              <a:rPr lang="en-US" altLang="en-US" dirty="0"/>
              <a:t>The Preschool Curriculum Framework offers guidance on how teachers can support the learning and development described in the foundations, through environments, materials, and experiences that are developmentally appropriate, individually and culturally meaningful, and engaging to families.</a:t>
            </a:r>
          </a:p>
          <a:p>
            <a:pPr>
              <a:spcBef>
                <a:spcPct val="0"/>
              </a:spcBef>
            </a:pPr>
            <a:endParaRPr lang="en-US" altLang="en-US" dirty="0"/>
          </a:p>
          <a:p>
            <a:pPr>
              <a:spcBef>
                <a:spcPct val="0"/>
              </a:spcBef>
            </a:pPr>
            <a:r>
              <a:rPr lang="en-US" altLang="ja-JP" dirty="0"/>
              <a:t>“Teachers address ideas and concepts that children can grasp at their developmental level and then progressively build on what children already know and understand. This approach applies to all children, including children with various abilities, disabilities, or other special needs (such as delays in language, cognition, or physical ability)” (</a:t>
            </a:r>
            <a:r>
              <a:rPr lang="en-US" altLang="ja-JP" dirty="0">
                <a:solidFill>
                  <a:srgbClr val="000000"/>
                </a:solidFill>
              </a:rPr>
              <a:t>PCF, Vol. 2, p. </a:t>
            </a:r>
            <a:r>
              <a:rPr lang="en-US" altLang="ja-JP" dirty="0"/>
              <a:t>227).</a:t>
            </a:r>
          </a:p>
          <a:p>
            <a:pPr>
              <a:spcBef>
                <a:spcPct val="0"/>
              </a:spcBef>
            </a:pPr>
            <a:endParaRPr lang="en-US" altLang="en-US" dirty="0"/>
          </a:p>
          <a:p>
            <a:pPr>
              <a:spcBef>
                <a:spcPct val="0"/>
              </a:spcBef>
            </a:pPr>
            <a:r>
              <a:rPr lang="en-US" altLang="en-US" dirty="0"/>
              <a:t>The VPA domain begins with guiding principles that set the tone for the entire chapter. Let</a:t>
            </a:r>
            <a:r>
              <a:rPr lang="en-US" altLang="ja-JP" dirty="0"/>
              <a:t>’s take a moment to look at these guiding principles and see what they are: </a:t>
            </a:r>
          </a:p>
          <a:p>
            <a:pPr marL="171450" indent="-171450">
              <a:spcBef>
                <a:spcPct val="0"/>
              </a:spcBef>
              <a:buFont typeface="Arial" panose="020B0604020202020204" pitchFamily="34" charset="0"/>
              <a:buChar char="•"/>
            </a:pPr>
            <a:r>
              <a:rPr lang="en-US" altLang="en-US" dirty="0"/>
              <a:t>The arts are inclusive of all children.</a:t>
            </a:r>
          </a:p>
          <a:p>
            <a:pPr marL="171450" indent="-171450">
              <a:spcBef>
                <a:spcPct val="0"/>
              </a:spcBef>
              <a:buFont typeface="Arial" panose="020B0604020202020204" pitchFamily="34" charset="0"/>
              <a:buChar char="•"/>
            </a:pPr>
            <a:r>
              <a:rPr lang="en-US" altLang="en-US" dirty="0"/>
              <a:t>The arts are a language that is common to all.</a:t>
            </a:r>
          </a:p>
          <a:p>
            <a:pPr marL="171450" indent="-171450">
              <a:spcBef>
                <a:spcPct val="0"/>
              </a:spcBef>
              <a:buFont typeface="Arial" panose="020B0604020202020204" pitchFamily="34" charset="0"/>
              <a:buChar char="•"/>
            </a:pPr>
            <a:r>
              <a:rPr lang="en-US" altLang="en-US" dirty="0"/>
              <a:t>The arts promote dispositions for learning.</a:t>
            </a:r>
          </a:p>
          <a:p>
            <a:pPr marL="171450" indent="-171450">
              <a:spcBef>
                <a:spcPct val="0"/>
              </a:spcBef>
              <a:buFont typeface="Arial" panose="020B0604020202020204" pitchFamily="34" charset="0"/>
              <a:buChar char="•"/>
            </a:pPr>
            <a:r>
              <a:rPr lang="en-US" altLang="en-US" dirty="0"/>
              <a:t>Children make their own meaning.</a:t>
            </a:r>
          </a:p>
          <a:p>
            <a:pPr marL="171450" indent="-171450">
              <a:spcBef>
                <a:spcPct val="0"/>
              </a:spcBef>
              <a:buFont typeface="Arial" panose="020B0604020202020204" pitchFamily="34" charset="0"/>
              <a:buChar char="•"/>
            </a:pPr>
            <a:r>
              <a:rPr lang="en-US" altLang="en-US" dirty="0"/>
              <a:t>Children are capable of creating original art in all its forms.</a:t>
            </a:r>
          </a:p>
          <a:p>
            <a:pPr marL="171450" indent="-171450">
              <a:spcBef>
                <a:spcPct val="0"/>
              </a:spcBef>
              <a:buFont typeface="Arial" panose="020B0604020202020204" pitchFamily="34" charset="0"/>
              <a:buChar char="•"/>
            </a:pPr>
            <a:r>
              <a:rPr lang="en-US" altLang="en-US" dirty="0"/>
              <a:t>Children learn about human connections, beauty, and appreciation of the arts.</a:t>
            </a:r>
          </a:p>
          <a:p>
            <a:pPr marL="171450" indent="-171450">
              <a:spcBef>
                <a:spcPct val="0"/>
              </a:spcBef>
              <a:buFont typeface="Arial" panose="020B0604020202020204" pitchFamily="34" charset="0"/>
              <a:buChar char="•"/>
            </a:pPr>
            <a:r>
              <a:rPr lang="en-US" altLang="en-US" dirty="0"/>
              <a:t>The child</a:t>
            </a:r>
            <a:r>
              <a:rPr lang="en-US" altLang="ja-JP" dirty="0"/>
              <a:t>’s work is play.</a:t>
            </a:r>
          </a:p>
          <a:p>
            <a:pPr marL="171450" indent="-171450">
              <a:spcBef>
                <a:spcPct val="0"/>
              </a:spcBef>
              <a:buFont typeface="Arial" panose="020B0604020202020204" pitchFamily="34" charset="0"/>
              <a:buChar char="•"/>
            </a:pPr>
            <a:r>
              <a:rPr lang="en-US" altLang="en-US" dirty="0"/>
              <a:t>Children are active learners who thrive when challenged appropriately.</a:t>
            </a:r>
          </a:p>
          <a:p>
            <a:pPr marL="171450" indent="-171450">
              <a:spcBef>
                <a:spcPct val="0"/>
              </a:spcBef>
              <a:buFont typeface="Arial" panose="020B0604020202020204" pitchFamily="34" charset="0"/>
              <a:buChar char="•"/>
            </a:pPr>
            <a:r>
              <a:rPr lang="en-US" altLang="en-US" dirty="0"/>
              <a:t>Arts experiences for [young children] are more about process than product.</a:t>
            </a:r>
          </a:p>
          <a:p>
            <a:pPr marL="171450" indent="-171450">
              <a:spcBef>
                <a:spcPct val="0"/>
              </a:spcBef>
              <a:buFont typeface="Arial" panose="020B0604020202020204" pitchFamily="34" charset="0"/>
              <a:buChar char="•"/>
            </a:pPr>
            <a:r>
              <a:rPr lang="en-US" altLang="en-US" dirty="0"/>
              <a:t>The arts reinforce the integrated nature of learning.</a:t>
            </a:r>
          </a:p>
          <a:p>
            <a:pPr marL="171450" indent="-171450">
              <a:spcBef>
                <a:spcPct val="0"/>
              </a:spcBef>
              <a:buFont typeface="Arial" panose="020B0604020202020204" pitchFamily="34" charset="0"/>
              <a:buChar char="•"/>
            </a:pPr>
            <a:r>
              <a:rPr lang="en-US" altLang="en-US" dirty="0"/>
              <a:t>Cultural competence is approached through art.</a:t>
            </a:r>
          </a:p>
          <a:p>
            <a:pPr marL="171450" indent="-171450">
              <a:spcBef>
                <a:spcPct val="0"/>
              </a:spcBef>
              <a:buFont typeface="Arial" panose="020B0604020202020204" pitchFamily="34" charset="0"/>
              <a:buChar char="•"/>
            </a:pPr>
            <a:r>
              <a:rPr lang="en-US" altLang="en-US" dirty="0"/>
              <a:t>The arts are motivating and engaging for learners.</a:t>
            </a:r>
          </a:p>
          <a:p>
            <a:pPr marL="171450" indent="-171450">
              <a:spcBef>
                <a:spcPct val="0"/>
              </a:spcBef>
              <a:buFont typeface="Arial" panose="020B0604020202020204" pitchFamily="34" charset="0"/>
              <a:buChar char="•"/>
            </a:pPr>
            <a:r>
              <a:rPr lang="en-US" altLang="en-US" dirty="0"/>
              <a:t>Art can nurture the nurturer.</a:t>
            </a:r>
          </a:p>
          <a:p>
            <a:pPr marL="171450" indent="-171450">
              <a:spcBef>
                <a:spcPct val="0"/>
              </a:spcBef>
              <a:buFont typeface="Arial" panose="020B0604020202020204" pitchFamily="34" charset="0"/>
              <a:buChar char="•"/>
            </a:pPr>
            <a:r>
              <a:rPr lang="en-US" altLang="en-US" dirty="0"/>
              <a:t>The arts provide a unique means for families to interact.</a:t>
            </a:r>
          </a:p>
          <a:p>
            <a:pPr marL="0" indent="0">
              <a:spcBef>
                <a:spcPct val="0"/>
              </a:spcBef>
              <a:buFont typeface="Arial" panose="020B0604020202020204" pitchFamily="34" charset="0"/>
              <a:buNone/>
            </a:pPr>
            <a:r>
              <a:rPr lang="en-US" altLang="en-US" dirty="0"/>
              <a:t>    (PCF, Vol. 2, pp. 42-45)</a:t>
            </a:r>
          </a:p>
          <a:p>
            <a:pPr>
              <a:spcBef>
                <a:spcPct val="0"/>
              </a:spcBef>
              <a:buFontTx/>
              <a:buChar char="•"/>
            </a:pPr>
            <a:endParaRPr lang="en-US" altLang="en-US" dirty="0">
              <a:solidFill>
                <a:srgbClr val="000000"/>
              </a:solidFill>
              <a:effectLst>
                <a:outerShdw blurRad="38100" dist="38100" dir="2700000" algn="tl">
                  <a:srgbClr val="C0C0C0"/>
                </a:outerShdw>
              </a:effectLst>
            </a:endParaRPr>
          </a:p>
        </p:txBody>
      </p:sp>
      <p:sp>
        <p:nvSpPr>
          <p:cNvPr id="2" name="Slide Number Placeholder 1"/>
          <p:cNvSpPr>
            <a:spLocks noGrp="1"/>
          </p:cNvSpPr>
          <p:nvPr>
            <p:ph type="sldNum" sz="quarter" idx="10"/>
          </p:nvPr>
        </p:nvSpPr>
        <p:spPr/>
        <p:txBody>
          <a:bodyPr/>
          <a:lstStyle/>
          <a:p>
            <a:pPr>
              <a:defRPr/>
            </a:pPr>
            <a:fld id="{BE2B68A9-8518-4B29-A2B2-B9AC23C4138F}" type="slidenum">
              <a:rPr lang="en-US" altLang="en-US" smtClean="0"/>
              <a:pPr>
                <a:defRPr/>
              </a:pPr>
              <a:t>19</a:t>
            </a:fld>
            <a:endParaRPr lang="en-US" altLang="en-US"/>
          </a:p>
        </p:txBody>
      </p:sp>
    </p:spTree>
    <p:extLst>
      <p:ext uri="{BB962C8B-B14F-4D97-AF65-F5344CB8AC3E}">
        <p14:creationId xmlns:p14="http://schemas.microsoft.com/office/powerpoint/2010/main" val="3085133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Rectangle 3"/>
          <p:cNvSpPr>
            <a:spLocks noGrp="1" noChangeArrowheads="1"/>
          </p:cNvSpPr>
          <p:nvPr>
            <p:ph type="body" idx="1"/>
          </p:nvPr>
        </p:nvSpPr>
        <p:spPr bwMode="auto">
          <a:xfrm>
            <a:off x="685800" y="4343400"/>
            <a:ext cx="5486400" cy="466281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altLang="en-US" b="1" dirty="0"/>
              <a:t>Activity 1: Who Am I?</a:t>
            </a:r>
          </a:p>
          <a:p>
            <a:pPr>
              <a:spcBef>
                <a:spcPts val="0"/>
              </a:spcBef>
            </a:pPr>
            <a:endParaRPr lang="en-US" altLang="en-US" b="1" dirty="0"/>
          </a:p>
          <a:p>
            <a:pPr>
              <a:spcBef>
                <a:spcPts val="0"/>
              </a:spcBef>
            </a:pPr>
            <a:r>
              <a:rPr lang="en-US" altLang="en-US" b="1" dirty="0"/>
              <a:t>Presenter Remarks:</a:t>
            </a:r>
          </a:p>
          <a:p>
            <a:pPr>
              <a:spcBef>
                <a:spcPts val="0"/>
              </a:spcBef>
            </a:pPr>
            <a:r>
              <a:rPr lang="en-US" altLang="en-US" dirty="0"/>
              <a:t>Using the materials on your table, we are going to create our own nametags.</a:t>
            </a:r>
          </a:p>
          <a:p>
            <a:pPr>
              <a:spcBef>
                <a:spcPts val="0"/>
              </a:spcBef>
            </a:pPr>
            <a:endParaRPr lang="en-US" altLang="en-US" b="1" dirty="0"/>
          </a:p>
          <a:p>
            <a:pPr>
              <a:spcBef>
                <a:spcPts val="0"/>
              </a:spcBef>
            </a:pPr>
            <a:r>
              <a:rPr lang="en-US" altLang="en-US" b="1" dirty="0"/>
              <a:t>INTENT:</a:t>
            </a:r>
            <a:r>
              <a:rPr lang="en-US" altLang="en-US" dirty="0"/>
              <a:t> </a:t>
            </a:r>
          </a:p>
          <a:p>
            <a:pPr>
              <a:spcBef>
                <a:spcPts val="0"/>
              </a:spcBef>
            </a:pPr>
            <a:r>
              <a:rPr lang="en-US" altLang="en-US" dirty="0"/>
              <a:t>Gain hands-on experience with visual art. </a:t>
            </a:r>
          </a:p>
          <a:p>
            <a:pPr>
              <a:spcBef>
                <a:spcPts val="0"/>
              </a:spcBef>
            </a:pPr>
            <a:endParaRPr lang="en-US" altLang="en-US" dirty="0"/>
          </a:p>
          <a:p>
            <a:pPr>
              <a:spcBef>
                <a:spcPts val="0"/>
              </a:spcBef>
            </a:pPr>
            <a:r>
              <a:rPr lang="en-US" altLang="en-US" b="1" dirty="0"/>
              <a:t>OUTCOMES:</a:t>
            </a:r>
            <a:r>
              <a:rPr lang="en-US" altLang="en-US" dirty="0"/>
              <a:t> </a:t>
            </a:r>
          </a:p>
          <a:p>
            <a:pPr>
              <a:spcBef>
                <a:spcPts val="0"/>
              </a:spcBef>
            </a:pPr>
            <a:r>
              <a:rPr lang="en-US" altLang="en-US" dirty="0"/>
              <a:t>Become oriented to the topic for today—visual art.</a:t>
            </a:r>
          </a:p>
          <a:p>
            <a:pPr>
              <a:spcBef>
                <a:spcPts val="0"/>
              </a:spcBef>
            </a:pPr>
            <a:endParaRPr lang="en-US" altLang="en-US" dirty="0"/>
          </a:p>
          <a:p>
            <a:pPr>
              <a:spcBef>
                <a:spcPts val="0"/>
              </a:spcBef>
            </a:pPr>
            <a:r>
              <a:rPr lang="en-US" altLang="en-US" b="1" dirty="0"/>
              <a:t>MATERIALS REQUIRED: </a:t>
            </a:r>
          </a:p>
          <a:p>
            <a:pPr marL="171450" indent="-171450">
              <a:spcBef>
                <a:spcPts val="0"/>
              </a:spcBef>
              <a:buFont typeface="Arial" panose="020B0604020202020204" pitchFamily="34" charset="0"/>
              <a:buChar char="•"/>
            </a:pPr>
            <a:r>
              <a:rPr lang="en-US" altLang="en-US" dirty="0"/>
              <a:t>8 ½ x 11 sheets of white paper (one for each participant)</a:t>
            </a:r>
          </a:p>
          <a:p>
            <a:pPr marL="171450" indent="-171450">
              <a:spcBef>
                <a:spcPts val="0"/>
              </a:spcBef>
              <a:buFont typeface="Arial" panose="020B0604020202020204" pitchFamily="34" charset="0"/>
              <a:buChar char="•"/>
            </a:pPr>
            <a:r>
              <a:rPr lang="en-US" altLang="en-US" dirty="0"/>
              <a:t>Variety of colored markers on each table (at least one per table member)</a:t>
            </a:r>
          </a:p>
          <a:p>
            <a:pPr marL="171450" indent="-171450">
              <a:spcBef>
                <a:spcPts val="0"/>
              </a:spcBef>
              <a:buFont typeface="Arial" panose="020B0604020202020204" pitchFamily="34" charset="0"/>
              <a:buChar char="•"/>
            </a:pPr>
            <a:r>
              <a:rPr lang="en-US" altLang="en-US" dirty="0"/>
              <a:t>Tape</a:t>
            </a:r>
          </a:p>
          <a:p>
            <a:pPr>
              <a:spcBef>
                <a:spcPts val="0"/>
              </a:spcBef>
            </a:pPr>
            <a:endParaRPr lang="en-US" altLang="en-US" dirty="0"/>
          </a:p>
          <a:p>
            <a:pPr>
              <a:spcBef>
                <a:spcPts val="0"/>
              </a:spcBef>
            </a:pPr>
            <a:r>
              <a:rPr lang="en-US" altLang="en-US" b="1" dirty="0"/>
              <a:t>TIME:</a:t>
            </a:r>
            <a:r>
              <a:rPr lang="en-US" altLang="en-US" dirty="0"/>
              <a:t> 5 minutes</a:t>
            </a:r>
          </a:p>
          <a:p>
            <a:pPr>
              <a:spcBef>
                <a:spcPts val="0"/>
              </a:spcBef>
            </a:pPr>
            <a:endParaRPr lang="en-US" altLang="en-US" dirty="0"/>
          </a:p>
          <a:p>
            <a:pPr>
              <a:spcBef>
                <a:spcPts val="0"/>
              </a:spcBef>
            </a:pPr>
            <a:r>
              <a:rPr lang="en-US" altLang="en-US" b="1" dirty="0"/>
              <a:t>PROCESS:</a:t>
            </a:r>
            <a:r>
              <a:rPr lang="en-US" altLang="en-US" dirty="0"/>
              <a:t> </a:t>
            </a:r>
          </a:p>
          <a:p>
            <a:pPr marL="171450" indent="-171450">
              <a:spcBef>
                <a:spcPts val="0"/>
              </a:spcBef>
              <a:buFont typeface="Arial" panose="020B0604020202020204" pitchFamily="34" charset="0"/>
              <a:buChar char="•"/>
            </a:pPr>
            <a:r>
              <a:rPr lang="en-US" altLang="en-US" dirty="0"/>
              <a:t>Invite participants to create a name table tent for themselves using the supplied paper, tape, and markers. </a:t>
            </a:r>
          </a:p>
          <a:p>
            <a:pPr marL="171450" indent="-171450">
              <a:spcBef>
                <a:spcPts val="0"/>
              </a:spcBef>
              <a:buFont typeface="Arial" panose="020B0604020202020204" pitchFamily="34" charset="0"/>
              <a:buChar char="•"/>
            </a:pPr>
            <a:r>
              <a:rPr lang="en-US" altLang="en-US" dirty="0"/>
              <a:t>Invite participants to use any additional materials they may have brought.</a:t>
            </a:r>
          </a:p>
          <a:p>
            <a:pPr>
              <a:spcBef>
                <a:spcPts val="0"/>
              </a:spcBef>
            </a:pPr>
            <a:endParaRPr lang="en-US" altLang="en-US" dirty="0"/>
          </a:p>
          <a:p>
            <a:pPr>
              <a:spcBef>
                <a:spcPts val="0"/>
              </a:spcBef>
            </a:pPr>
            <a:r>
              <a:rPr lang="en-US" altLang="en-US" b="1" dirty="0"/>
              <a:t>Debrief:</a:t>
            </a:r>
            <a:r>
              <a:rPr lang="en-US" altLang="en-US" dirty="0"/>
              <a:t> By</a:t>
            </a:r>
            <a:r>
              <a:rPr lang="en-US" altLang="en-US" baseline="0" dirty="0"/>
              <a:t> </a:t>
            </a:r>
            <a:r>
              <a:rPr lang="en-US" altLang="en-US" dirty="0"/>
              <a:t>a raise of hands, ask participants to indicate whether they simply wrote their names on their table tents or if they added artistic elements.  </a:t>
            </a:r>
          </a:p>
          <a:p>
            <a:pPr>
              <a:spcBef>
                <a:spcPts val="0"/>
              </a:spcBef>
            </a:pPr>
            <a:endParaRPr lang="en-US" altLang="en-US" dirty="0"/>
          </a:p>
          <a:p>
            <a:pPr>
              <a:spcBef>
                <a:spcPts val="0"/>
              </a:spcBef>
            </a:pPr>
            <a:endParaRPr lang="en-US" altLang="en-US" dirty="0"/>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E8CF96B-9A9A-44FA-BB18-FB49AD1D313A}" type="slidenum">
              <a:rPr lang="en-US" altLang="en-US" smtClean="0"/>
              <a:pPr/>
              <a:t>2</a:t>
            </a:fld>
            <a:endParaRPr lang="en-US" altLang="en-US"/>
          </a:p>
        </p:txBody>
      </p:sp>
    </p:spTree>
    <p:extLst>
      <p:ext uri="{BB962C8B-B14F-4D97-AF65-F5344CB8AC3E}">
        <p14:creationId xmlns:p14="http://schemas.microsoft.com/office/powerpoint/2010/main" val="3294646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0"/>
              </a:spcBef>
            </a:pPr>
            <a:r>
              <a:rPr lang="en-US" altLang="en-US" b="1" dirty="0"/>
              <a:t>Presenter Remarks:</a:t>
            </a:r>
          </a:p>
          <a:p>
            <a:pPr eaLnBrk="1" hangingPunct="1">
              <a:spcBef>
                <a:spcPts val="0"/>
              </a:spcBef>
            </a:pPr>
            <a:r>
              <a:rPr lang="en-US" altLang="en-US" dirty="0"/>
              <a:t>“The Preschool Curriculum Framework </a:t>
            </a:r>
            <a:r>
              <a:rPr lang="en-US" altLang="ja-JP" dirty="0"/>
              <a:t>presents strategies and information to enrich learning and development opportunities for all of California’s preschool children” (PCF, Vol. 1, p. v).</a:t>
            </a:r>
          </a:p>
          <a:p>
            <a:pPr eaLnBrk="1" hangingPunct="1">
              <a:spcBef>
                <a:spcPts val="0"/>
              </a:spcBef>
            </a:pPr>
            <a:endParaRPr lang="en-US" altLang="en-US" dirty="0"/>
          </a:p>
          <a:p>
            <a:pPr eaLnBrk="1" hangingPunct="1">
              <a:spcBef>
                <a:spcPts val="0"/>
              </a:spcBef>
            </a:pPr>
            <a:r>
              <a:rPr lang="en-US" altLang="en-US" dirty="0"/>
              <a:t>This resource provides teachers with the opportunity to gain ideas and expand their creativity. </a:t>
            </a:r>
          </a:p>
          <a:p>
            <a:pPr eaLnBrk="1" hangingPunct="1"/>
            <a:endParaRPr lang="en-US" altLang="en-US" dirty="0"/>
          </a:p>
        </p:txBody>
      </p:sp>
      <p:sp>
        <p:nvSpPr>
          <p:cNvPr id="686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A5E267B-BE60-4EF4-A40D-F7B79A58A2DA}" type="slidenum">
              <a:rPr lang="en-US" altLang="en-US" smtClean="0"/>
              <a:pPr/>
              <a:t>20</a:t>
            </a:fld>
            <a:endParaRPr lang="en-US" altLang="en-US"/>
          </a:p>
        </p:txBody>
      </p:sp>
    </p:spTree>
    <p:extLst>
      <p:ext uri="{BB962C8B-B14F-4D97-AF65-F5344CB8AC3E}">
        <p14:creationId xmlns:p14="http://schemas.microsoft.com/office/powerpoint/2010/main" val="8993318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a:ln/>
        </p:spPr>
      </p:sp>
      <p:sp>
        <p:nvSpPr>
          <p:cNvPr id="68610" name="Rectangle 3"/>
          <p:cNvSpPr>
            <a:spLocks noGrp="1" noChangeArrowheads="1"/>
          </p:cNvSpPr>
          <p:nvPr>
            <p:ph type="body" idx="1"/>
          </p:nvPr>
        </p:nvSpPr>
        <p:spPr>
          <a:xfrm>
            <a:off x="685800" y="4448175"/>
            <a:ext cx="5486400" cy="404268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marL="0" marR="0" lvl="2" indent="0" algn="l" defTabSz="914318" rtl="0" eaLnBrk="0" fontAlgn="base" latinLnBrk="0" hangingPunct="0">
              <a:lnSpc>
                <a:spcPct val="100000"/>
              </a:lnSpc>
              <a:spcBef>
                <a:spcPts val="0"/>
              </a:spcBef>
              <a:spcAft>
                <a:spcPct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Background Information:</a:t>
            </a:r>
            <a:endParaRPr kumimoji="0" lang="en-US"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endParaRPr>
          </a:p>
          <a:p>
            <a:pPr marL="0" marR="0" lvl="2" indent="0" algn="l" defTabSz="457200" rtl="0" eaLnBrk="0" fontAlgn="base" latinLnBrk="0" hangingPunct="0">
              <a:lnSpc>
                <a:spcPct val="100000"/>
              </a:lnSpc>
              <a:spcBef>
                <a:spcPts val="0"/>
              </a:spcBef>
              <a:spcAft>
                <a:spcPct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itchFamily="34" charset="0"/>
                <a:ea typeface="MS PGothic" charset="0"/>
                <a:cs typeface="Arial" pitchFamily="34" charset="0"/>
              </a:rPr>
              <a:t>PCF, Vol. 2, p. 14</a:t>
            </a:r>
          </a:p>
          <a:p>
            <a:pPr marL="0" marR="0" lvl="0" indent="0" algn="l" defTabSz="914318" rtl="0" eaLnBrk="1" fontAlgn="base" latinLnBrk="0" hangingPunct="1">
              <a:lnSpc>
                <a:spcPct val="100000"/>
              </a:lnSpc>
              <a:spcBef>
                <a:spcPts val="0"/>
              </a:spcBef>
              <a:spcAft>
                <a:spcPct val="0"/>
              </a:spcAft>
              <a:buClrTx/>
              <a:buSzTx/>
              <a:buFontTx/>
              <a:buNone/>
              <a:tabLst/>
              <a:defRPr/>
            </a:pPr>
            <a:endParaRPr kumimoji="0" lang="en-US"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endParaRPr>
          </a:p>
          <a:p>
            <a:pPr marL="0" marR="0" lvl="0" indent="0" algn="l" defTabSz="914318" rtl="0" eaLnBrk="1" fontAlgn="base" latinLnBrk="0" hangingPunct="1">
              <a:lnSpc>
                <a:spcPct val="100000"/>
              </a:lnSpc>
              <a:spcBef>
                <a:spcPts val="0"/>
              </a:spcBef>
              <a:spcAft>
                <a:spcPct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Presenter Remarks:</a:t>
            </a:r>
          </a:p>
          <a:p>
            <a:pPr marL="0" marR="0" lvl="0" indent="0" algn="l" defTabSz="914318" rtl="0" eaLnBrk="1" fontAlgn="base" latinLnBrk="0" hangingPunct="1">
              <a:lnSpc>
                <a:spcPct val="100000"/>
              </a:lnSpc>
              <a:spcBef>
                <a:spcPts val="0"/>
              </a:spcBef>
              <a:spcAft>
                <a:spcPct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The strategies within the Preschool Curriculum Framework include the idea of Universal Design for Learning (UDL). This means there are many suggestions for ways to support learning that teachers can use to provide multiple means of representation, engagement, and expression. </a:t>
            </a:r>
          </a:p>
          <a:p>
            <a:pPr marL="0" marR="0" lvl="0" indent="0" algn="l" defTabSz="914318" rtl="0" eaLnBrk="1" fontAlgn="base" latinLnBrk="0" hangingPunct="1">
              <a:lnSpc>
                <a:spcPct val="100000"/>
              </a:lnSpc>
              <a:spcBef>
                <a:spcPts val="0"/>
              </a:spcBef>
              <a:spcAft>
                <a:spcPct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endParaRPr>
          </a:p>
          <a:p>
            <a:pPr marL="0" marR="0" lvl="2" indent="0" algn="l" defTabSz="457200" rtl="0" eaLnBrk="0" fontAlgn="base" latinLnBrk="0" hangingPunct="0">
              <a:lnSpc>
                <a:spcPct val="100000"/>
              </a:lnSpc>
              <a:spcBef>
                <a:spcPts val="0"/>
              </a:spcBef>
              <a:spcAft>
                <a:spcPct val="0"/>
              </a:spcAft>
              <a:buClrTx/>
              <a:buSzTx/>
              <a:buFontTx/>
              <a:buNone/>
              <a:tabLst/>
              <a:defRPr/>
            </a:pPr>
            <a:r>
              <a:rPr kumimoji="0" lang="en-US" altLang="en-US"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a:t>
            </a:r>
            <a:r>
              <a:rPr kumimoji="0" lang="en-US" altLang="en-US" b="0" i="1"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Multiple means of representation </a:t>
            </a:r>
            <a:r>
              <a:rPr kumimoji="0" lang="en-US" altLang="en-US"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refers to providing information in a variety of ways so the learning needs of all children are met. For example, it is important to speak clearly to children with auditory disabilities while also presenting information visually (such as with objects and pictures).</a:t>
            </a:r>
          </a:p>
          <a:p>
            <a:pPr marL="0" marR="0" lvl="2" indent="0" algn="l" defTabSz="457200" rtl="0" eaLnBrk="0" fontAlgn="base" latinLnBrk="0" hangingPunct="0">
              <a:lnSpc>
                <a:spcPct val="100000"/>
              </a:lnSpc>
              <a:spcBef>
                <a:spcPts val="0"/>
              </a:spcBef>
              <a:spcAft>
                <a:spcPct val="0"/>
              </a:spcAft>
              <a:buClrTx/>
              <a:buSzTx/>
              <a:buFontTx/>
              <a:buNone/>
              <a:tabLst/>
              <a:defRPr/>
            </a:pPr>
            <a:endParaRPr kumimoji="0" lang="en-US" altLang="en-US"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endParaRPr>
          </a:p>
          <a:p>
            <a:pPr marL="0" marR="0" lvl="2" indent="0" algn="l" defTabSz="457200" rtl="0" eaLnBrk="0" fontAlgn="base" latinLnBrk="0" hangingPunct="0">
              <a:lnSpc>
                <a:spcPct val="100000"/>
              </a:lnSpc>
              <a:spcBef>
                <a:spcPts val="0"/>
              </a:spcBef>
              <a:spcAft>
                <a:spcPct val="0"/>
              </a:spcAft>
              <a:buClrTx/>
              <a:buSzTx/>
              <a:buFontTx/>
              <a:buNone/>
              <a:tabLst/>
              <a:defRPr/>
            </a:pPr>
            <a:r>
              <a:rPr kumimoji="0" lang="en-US" altLang="en-US"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a:t>
            </a:r>
            <a:r>
              <a:rPr kumimoji="0" lang="en-US" altLang="en-US" b="0" i="1"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Multiple means of expression </a:t>
            </a:r>
            <a:r>
              <a:rPr kumimoji="0" lang="en-US" altLang="en-US"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refers to allowing children to use alternative ways to communicate or demonstrate what they know or what they are feeling. For example, when a teacher seeks a verbal response, a child may respond in any language, including American Sign Language. A child with special needs who cannot speak may also respond by pointing, by gazing, by gesturing, by using a picture system of communication, or by using any other form of alternative or augmented communication system.</a:t>
            </a:r>
          </a:p>
          <a:p>
            <a:pPr marL="0" marR="0" lvl="2" indent="0" algn="l" defTabSz="457200" rtl="0" eaLnBrk="0" fontAlgn="base" latinLnBrk="0" hangingPunct="0">
              <a:lnSpc>
                <a:spcPct val="100000"/>
              </a:lnSpc>
              <a:spcBef>
                <a:spcPts val="0"/>
              </a:spcBef>
              <a:spcAft>
                <a:spcPct val="0"/>
              </a:spcAft>
              <a:buClrTx/>
              <a:buSzTx/>
              <a:buFontTx/>
              <a:buNone/>
              <a:tabLst/>
              <a:defRPr/>
            </a:pPr>
            <a:endParaRPr kumimoji="0" lang="en-US" altLang="en-US"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endParaRPr>
          </a:p>
          <a:p>
            <a:pPr marL="0" marR="0" lvl="2" indent="0" algn="l" defTabSz="457200" rtl="0" eaLnBrk="0" fontAlgn="base" latinLnBrk="0" hangingPunct="0">
              <a:lnSpc>
                <a:spcPct val="100000"/>
              </a:lnSpc>
              <a:spcBef>
                <a:spcPts val="0"/>
              </a:spcBef>
              <a:spcAft>
                <a:spcPct val="0"/>
              </a:spcAft>
              <a:buClrTx/>
              <a:buSzTx/>
              <a:buFontTx/>
              <a:buNone/>
              <a:tabLst/>
              <a:defRPr/>
            </a:pPr>
            <a:r>
              <a:rPr kumimoji="0" lang="en-US" altLang="en-US"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a:t>
            </a:r>
            <a:r>
              <a:rPr kumimoji="0" lang="en-US" altLang="en-US" b="0" i="1"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Multiple means of engagement </a:t>
            </a:r>
            <a:r>
              <a:rPr kumimoji="0" lang="en-US" altLang="en-US"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refers to providing choices in the setting or program that facilitate learning by building on children’s interests. The information in this curriculum framework has been worded to incorporate multiple means of representation, expression, and engagement” (PCF, Vol. 2, p. 14). </a:t>
            </a:r>
          </a:p>
          <a:p>
            <a:pPr marL="0" marR="0" lvl="2" indent="0" algn="l" defTabSz="457200" rtl="0" eaLnBrk="0" fontAlgn="base" latinLnBrk="0" hangingPunct="0">
              <a:lnSpc>
                <a:spcPct val="100000"/>
              </a:lnSpc>
              <a:spcBef>
                <a:spcPts val="0"/>
              </a:spcBef>
              <a:spcAft>
                <a:spcPct val="0"/>
              </a:spcAft>
              <a:buClrTx/>
              <a:buSzTx/>
              <a:buFontTx/>
              <a:buNone/>
              <a:tabLst/>
              <a:defRPr/>
            </a:pPr>
            <a:endParaRPr kumimoji="0" lang="en-US" altLang="en-US"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endParaRPr>
          </a:p>
          <a:p>
            <a:pPr marL="0" marR="0" lvl="2" indent="0" algn="l" defTabSz="457200" rtl="0" eaLnBrk="0" fontAlgn="base" latinLnBrk="0" hangingPunct="0">
              <a:lnSpc>
                <a:spcPct val="100000"/>
              </a:lnSpc>
              <a:spcBef>
                <a:spcPts val="0"/>
              </a:spcBef>
              <a:spcAft>
                <a:spcPct val="0"/>
              </a:spcAft>
              <a:buClrTx/>
              <a:buSzTx/>
              <a:buFontTx/>
              <a:buNone/>
              <a:tabLst/>
              <a:defRPr/>
            </a:pPr>
            <a:r>
              <a:rPr kumimoji="0" lang="en-US" altLang="en-US"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The three photographs on the slide are examples of multiple means of engagement and expression of color mixing and painting.</a:t>
            </a:r>
          </a:p>
        </p:txBody>
      </p:sp>
      <p:sp>
        <p:nvSpPr>
          <p:cNvPr id="68611" name="Slide Number Placeholder 1"/>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EE745B2-1151-431F-9073-85CDE6C8AA2B}" type="slidenum">
              <a:rPr lang="en-US" altLang="en-US" sz="1200"/>
              <a:pPr/>
              <a:t>21</a:t>
            </a:fld>
            <a:endParaRPr lang="en-US" altLang="en-US" sz="1200"/>
          </a:p>
        </p:txBody>
      </p:sp>
    </p:spTree>
    <p:extLst>
      <p:ext uri="{BB962C8B-B14F-4D97-AF65-F5344CB8AC3E}">
        <p14:creationId xmlns:p14="http://schemas.microsoft.com/office/powerpoint/2010/main" val="19642560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xfrm>
            <a:off x="685800" y="4249738"/>
            <a:ext cx="5486400" cy="4664075"/>
          </a:xfrm>
          <a:noFill/>
          <a:ln/>
        </p:spPr>
        <p:txBody>
          <a:bodyPr>
            <a:normAutofit/>
          </a:bodyPr>
          <a:lstStyle/>
          <a:p>
            <a:pPr marL="0" marR="0" indent="0" algn="l" defTabSz="914400" rtl="0" eaLnBrk="1" fontAlgn="base" latinLnBrk="0" hangingPunct="1">
              <a:spcBef>
                <a:spcPts val="0"/>
              </a:spcBef>
              <a:spcAft>
                <a:spcPct val="0"/>
              </a:spcAft>
              <a:buClrTx/>
              <a:buSzTx/>
              <a:buFontTx/>
              <a:buNone/>
              <a:tabLst/>
              <a:defRPr/>
            </a:pPr>
            <a:r>
              <a:rPr lang="en-US" b="1" dirty="0"/>
              <a:t>Presenter Remarks:</a:t>
            </a:r>
          </a:p>
          <a:p>
            <a:pPr eaLnBrk="1" hangingPunct="1">
              <a:spcBef>
                <a:spcPts val="0"/>
              </a:spcBef>
            </a:pPr>
            <a:r>
              <a:rPr lang="en-US" dirty="0">
                <a:latin typeface="Arial" charset="0"/>
                <a:ea typeface="ＭＳ Ｐゴシック" charset="-128"/>
                <a:cs typeface="ＭＳ Ｐゴシック" charset="-128"/>
              </a:rPr>
              <a:t>Discover strategies to assist in the following tasks:</a:t>
            </a:r>
          </a:p>
          <a:p>
            <a:pPr marL="171450" indent="-171450" eaLnBrk="1" hangingPunct="1">
              <a:spcBef>
                <a:spcPts val="0"/>
              </a:spcBef>
              <a:buFont typeface="Arial" panose="020B0604020202020204" pitchFamily="34" charset="0"/>
              <a:buChar char="•"/>
            </a:pPr>
            <a:r>
              <a:rPr lang="en-US" dirty="0">
                <a:latin typeface="Arial" charset="0"/>
                <a:ea typeface="ＭＳ Ｐゴシック" charset="-128"/>
                <a:cs typeface="ＭＳ Ｐゴシック" charset="-128"/>
              </a:rPr>
              <a:t>Setting up environments </a:t>
            </a:r>
          </a:p>
          <a:p>
            <a:pPr marL="171450" indent="-171450" eaLnBrk="1" hangingPunct="1">
              <a:spcBef>
                <a:spcPts val="0"/>
              </a:spcBef>
              <a:buFont typeface="Arial" panose="020B0604020202020204" pitchFamily="34" charset="0"/>
              <a:buChar char="•"/>
            </a:pPr>
            <a:r>
              <a:rPr lang="en-US" dirty="0">
                <a:latin typeface="Arial" charset="0"/>
                <a:ea typeface="ＭＳ Ｐゴシック" charset="-128"/>
                <a:cs typeface="ＭＳ Ｐゴシック" charset="-128"/>
              </a:rPr>
              <a:t>Encouraging and expanding self-initiated play</a:t>
            </a:r>
          </a:p>
          <a:p>
            <a:pPr marL="171450" indent="-171450" eaLnBrk="1" hangingPunct="1">
              <a:spcBef>
                <a:spcPts val="0"/>
              </a:spcBef>
              <a:buFont typeface="Arial" panose="020B0604020202020204" pitchFamily="34" charset="0"/>
              <a:buChar char="•"/>
            </a:pPr>
            <a:r>
              <a:rPr lang="en-US" dirty="0">
                <a:latin typeface="Arial" charset="0"/>
                <a:ea typeface="ＭＳ Ｐゴシック" charset="-128"/>
                <a:cs typeface="ＭＳ Ｐゴシック" charset="-128"/>
              </a:rPr>
              <a:t>Selecting appropriate materials</a:t>
            </a:r>
          </a:p>
          <a:p>
            <a:pPr marL="171450" indent="-171450" eaLnBrk="1" hangingPunct="1">
              <a:spcBef>
                <a:spcPts val="0"/>
              </a:spcBef>
              <a:buFont typeface="Arial" panose="020B0604020202020204" pitchFamily="34" charset="0"/>
              <a:buChar char="•"/>
            </a:pPr>
            <a:r>
              <a:rPr lang="en-US" dirty="0">
                <a:latin typeface="Arial" charset="0"/>
                <a:ea typeface="ＭＳ Ｐゴシック" charset="-128"/>
                <a:cs typeface="ＭＳ Ｐゴシック" charset="-128"/>
              </a:rPr>
              <a:t>Planning and implementing teacher-guided learning activities</a:t>
            </a:r>
          </a:p>
          <a:p>
            <a:pPr eaLnBrk="1" hangingPunct="1">
              <a:spcBef>
                <a:spcPts val="0"/>
              </a:spcBef>
            </a:pPr>
            <a:endParaRPr lang="en-US" dirty="0">
              <a:latin typeface="Arial" charset="0"/>
              <a:ea typeface="ＭＳ Ｐゴシック" charset="-128"/>
              <a:cs typeface="ＭＳ Ｐゴシック" charset="-128"/>
            </a:endParaRPr>
          </a:p>
          <a:p>
            <a:pPr eaLnBrk="1" hangingPunct="1">
              <a:spcBef>
                <a:spcPts val="0"/>
              </a:spcBef>
            </a:pPr>
            <a:r>
              <a:rPr lang="en-US" dirty="0">
                <a:latin typeface="Arial" charset="0"/>
                <a:ea typeface="ＭＳ Ｐゴシック" charset="-128"/>
                <a:cs typeface="ＭＳ Ｐゴシック" charset="-128"/>
              </a:rPr>
              <a:t>Each strategy incorporates UDL concepts.  </a:t>
            </a:r>
          </a:p>
        </p:txBody>
      </p:sp>
      <p:sp>
        <p:nvSpPr>
          <p:cNvPr id="2" name="Slide Number Placeholder 1"/>
          <p:cNvSpPr>
            <a:spLocks noGrp="1"/>
          </p:cNvSpPr>
          <p:nvPr>
            <p:ph type="sldNum" sz="quarter" idx="10"/>
          </p:nvPr>
        </p:nvSpPr>
        <p:spPr/>
        <p:txBody>
          <a:bodyPr/>
          <a:lstStyle/>
          <a:p>
            <a:fld id="{EF32236E-DBDE-4F84-8A8D-B4FE3BF401E9}" type="slidenum">
              <a:rPr lang="en-US" altLang="en-US" smtClean="0"/>
              <a:pPr/>
              <a:t>22</a:t>
            </a:fld>
            <a:endParaRPr lang="en-US" altLang="en-US"/>
          </a:p>
        </p:txBody>
      </p:sp>
    </p:spTree>
    <p:extLst>
      <p:ext uri="{BB962C8B-B14F-4D97-AF65-F5344CB8AC3E}">
        <p14:creationId xmlns:p14="http://schemas.microsoft.com/office/powerpoint/2010/main" val="637982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spcBef>
                <a:spcPts val="0"/>
              </a:spcBef>
              <a:spcAft>
                <a:spcPct val="0"/>
              </a:spcAft>
              <a:buClrTx/>
              <a:buSzTx/>
              <a:buFontTx/>
              <a:buNone/>
              <a:tabLst/>
              <a:defRPr/>
            </a:pPr>
            <a:r>
              <a:rPr lang="en-US" b="1" dirty="0"/>
              <a:t>Presenter Remarks:</a:t>
            </a:r>
          </a:p>
          <a:p>
            <a:pPr>
              <a:spcBef>
                <a:spcPts val="0"/>
              </a:spcBef>
            </a:pPr>
            <a:r>
              <a:rPr lang="en-US" altLang="en-US" dirty="0"/>
              <a:t>The arts are inclusive and integrated</a:t>
            </a:r>
            <a:r>
              <a:rPr lang="en-US" altLang="en-US" baseline="0" dirty="0"/>
              <a:t>, meaning </a:t>
            </a:r>
            <a:r>
              <a:rPr lang="en-US" altLang="en-US" dirty="0"/>
              <a:t>that all children can enjoy them </a:t>
            </a:r>
            <a:r>
              <a:rPr lang="en-US" sz="1200" kern="1200" dirty="0">
                <a:solidFill>
                  <a:schemeClr val="tx1"/>
                </a:solidFill>
                <a:effectLst/>
                <a:latin typeface="Arial" pitchFamily="34" charset="0"/>
                <a:ea typeface="MS PGothic" panose="020B0600070205080204" pitchFamily="34" charset="-128"/>
                <a:cs typeface="Arial" pitchFamily="34" charset="0"/>
              </a:rPr>
              <a:t>and art can be integrated into other subjects throughout the day</a:t>
            </a:r>
            <a:r>
              <a:rPr lang="en-US" altLang="en-US" dirty="0"/>
              <a:t>. Art is a way for children to express themselves.</a:t>
            </a:r>
          </a:p>
        </p:txBody>
      </p:sp>
      <p:sp>
        <p:nvSpPr>
          <p:cNvPr id="147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7B9D345-C0FB-4006-8650-B6CF08806948}" type="slidenum">
              <a:rPr lang="en-US" altLang="en-US" smtClean="0"/>
              <a:pPr/>
              <a:t>23</a:t>
            </a:fld>
            <a:endParaRPr lang="en-US" altLang="en-US"/>
          </a:p>
        </p:txBody>
      </p:sp>
    </p:spTree>
    <p:extLst>
      <p:ext uri="{BB962C8B-B14F-4D97-AF65-F5344CB8AC3E}">
        <p14:creationId xmlns:p14="http://schemas.microsoft.com/office/powerpoint/2010/main" val="30510333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6"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t>Presenter Remarks:</a:t>
            </a:r>
            <a:endParaRPr lang="en-US" altLang="en-US" dirty="0"/>
          </a:p>
          <a:p>
            <a:pPr>
              <a:spcBef>
                <a:spcPts val="0"/>
              </a:spcBef>
            </a:pPr>
            <a:r>
              <a:rPr lang="en-US" altLang="en-US" dirty="0"/>
              <a:t>“The arts are a means to explore, take risks, communicate, and define personal perspectives and preferences regardless of culture, development status, or ability” (PCF, Vol. 2, p. 44).</a:t>
            </a:r>
          </a:p>
          <a:p>
            <a:pPr>
              <a:spcBef>
                <a:spcPts val="0"/>
              </a:spcBef>
            </a:pPr>
            <a:endParaRPr lang="en-US" altLang="en-US" dirty="0"/>
          </a:p>
          <a:p>
            <a:pPr>
              <a:spcBef>
                <a:spcPts val="0"/>
              </a:spcBef>
            </a:pPr>
            <a:r>
              <a:rPr lang="en-US" altLang="en-US" dirty="0"/>
              <a:t>Think about a time when you had the opportunity to participate in an “art” activity. What did you create? Did the ideas come from your culture? Was it something that was personal to you? Did you use the opportunity to communicate something? </a:t>
            </a:r>
          </a:p>
          <a:p>
            <a:pPr>
              <a:spcBef>
                <a:spcPts val="0"/>
              </a:spcBef>
            </a:pPr>
            <a:endParaRPr lang="en-US" altLang="en-US" dirty="0"/>
          </a:p>
          <a:p>
            <a:pPr>
              <a:spcBef>
                <a:spcPts val="0"/>
              </a:spcBef>
            </a:pPr>
            <a:r>
              <a:rPr lang="en-US" altLang="en-US" dirty="0"/>
              <a:t>“In groups where children speak multiple languages and may not share common words, visual art can create connections and a way of communicating. Art can be a way for people to connect across cultures to their common humanity; an appreciation for it may begin in preschool [TK]” (PCF, Vol. 2, p. 50).</a:t>
            </a:r>
          </a:p>
          <a:p>
            <a:pPr>
              <a:spcBef>
                <a:spcPts val="0"/>
              </a:spcBef>
            </a:pPr>
            <a:endParaRPr lang="en-US" altLang="en-US" dirty="0"/>
          </a:p>
          <a:p>
            <a:pPr>
              <a:spcBef>
                <a:spcPts val="0"/>
              </a:spcBef>
            </a:pPr>
            <a:r>
              <a:rPr lang="en-US" altLang="en-US" dirty="0"/>
              <a:t>Think about the art projects in your classroom. Do you provide opportunities for children to work together? What about providing opportunities for them to share their art work? Art provides another opportunity for English language learners to develop and strengthen their vocabulary, as well as their communication skills.</a:t>
            </a:r>
          </a:p>
          <a:p>
            <a:pPr>
              <a:spcBef>
                <a:spcPts val="0"/>
              </a:spcBef>
            </a:pPr>
            <a:endParaRPr lang="en-US" altLang="en-US" dirty="0"/>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D38E787-0D0E-46A2-A2AB-A7AC0691DEA8}" type="slidenum">
              <a:rPr lang="en-US" altLang="en-US" smtClean="0"/>
              <a:pPr/>
              <a:t>24</a:t>
            </a:fld>
            <a:endParaRPr lang="en-US" altLang="en-US"/>
          </a:p>
        </p:txBody>
      </p:sp>
    </p:spTree>
    <p:extLst>
      <p:ext uri="{BB962C8B-B14F-4D97-AF65-F5344CB8AC3E}">
        <p14:creationId xmlns:p14="http://schemas.microsoft.com/office/powerpoint/2010/main" val="27865590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t>Background:</a:t>
            </a:r>
          </a:p>
          <a:p>
            <a:pPr>
              <a:spcBef>
                <a:spcPts val="0"/>
              </a:spcBef>
            </a:pPr>
            <a:r>
              <a:rPr lang="en-US" altLang="en-US" dirty="0"/>
              <a:t>Prior to the training, embed the video, Initiative in Learning 5.1. This video is from the social emotional foundations DVD, Volume 1. </a:t>
            </a:r>
          </a:p>
          <a:p>
            <a:pPr>
              <a:spcBef>
                <a:spcPts val="0"/>
              </a:spcBef>
            </a:pPr>
            <a:endParaRPr lang="en-US" altLang="en-US" dirty="0"/>
          </a:p>
          <a:p>
            <a:pPr>
              <a:spcBef>
                <a:spcPts val="0"/>
              </a:spcBef>
            </a:pPr>
            <a:r>
              <a:rPr lang="en-US" altLang="en-US" b="1" dirty="0"/>
              <a:t>Presenter Remarks:</a:t>
            </a:r>
          </a:p>
          <a:p>
            <a:pPr>
              <a:spcBef>
                <a:spcPts val="0"/>
              </a:spcBef>
            </a:pPr>
            <a:r>
              <a:rPr lang="en-US" altLang="en-US" dirty="0"/>
              <a:t>The first 2 minutes and 45 seconds of the video provide an example of an activity that facilitates initiative in learning as well as visual art development. </a:t>
            </a:r>
          </a:p>
          <a:p>
            <a:pPr>
              <a:spcBef>
                <a:spcPts val="0"/>
              </a:spcBef>
            </a:pPr>
            <a:endParaRPr lang="en-US" altLang="en-US" dirty="0"/>
          </a:p>
          <a:p>
            <a:pPr>
              <a:spcBef>
                <a:spcPts val="0"/>
              </a:spcBef>
            </a:pPr>
            <a:r>
              <a:rPr lang="en-US" altLang="en-US" dirty="0"/>
              <a:t>In addition, the child in the video provides a clear example of how all children can participate in the visual and performing arts. </a:t>
            </a:r>
          </a:p>
        </p:txBody>
      </p:sp>
      <p:sp>
        <p:nvSpPr>
          <p:cNvPr id="747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E358A0C-348D-4524-8280-6C7896EE455A}" type="slidenum">
              <a:rPr lang="en-US" altLang="en-US" smtClean="0"/>
              <a:pPr/>
              <a:t>25</a:t>
            </a:fld>
            <a:endParaRPr lang="en-US" altLang="en-US"/>
          </a:p>
        </p:txBody>
      </p:sp>
    </p:spTree>
    <p:extLst>
      <p:ext uri="{BB962C8B-B14F-4D97-AF65-F5344CB8AC3E}">
        <p14:creationId xmlns:p14="http://schemas.microsoft.com/office/powerpoint/2010/main" val="40860651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bwMode="auto">
          <a:xfrm>
            <a:off x="1143000" y="8016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b="1" dirty="0"/>
              <a:t>Activity 2: Integrated Partner Visual Art  </a:t>
            </a:r>
          </a:p>
          <a:p>
            <a:pPr>
              <a:spcBef>
                <a:spcPts val="0"/>
              </a:spcBef>
            </a:pPr>
            <a:endParaRPr lang="en-US" dirty="0"/>
          </a:p>
          <a:p>
            <a:pPr>
              <a:spcBef>
                <a:spcPts val="0"/>
              </a:spcBef>
            </a:pPr>
            <a:r>
              <a:rPr lang="en-US" altLang="en-US" b="1" dirty="0"/>
              <a:t>Presenter Remarks:</a:t>
            </a:r>
          </a:p>
          <a:p>
            <a:pPr>
              <a:spcBef>
                <a:spcPts val="0"/>
              </a:spcBef>
            </a:pPr>
            <a:r>
              <a:rPr lang="en-US" altLang="en-US" dirty="0"/>
              <a:t>The arts are also inclusive of all domains. </a:t>
            </a:r>
          </a:p>
          <a:p>
            <a:pPr>
              <a:spcBef>
                <a:spcPts val="0"/>
              </a:spcBef>
            </a:pPr>
            <a:endParaRPr lang="en-US" altLang="en-US" dirty="0"/>
          </a:p>
          <a:p>
            <a:pPr>
              <a:spcBef>
                <a:spcPts val="0"/>
              </a:spcBef>
            </a:pPr>
            <a:r>
              <a:rPr lang="en-US" altLang="en-US" dirty="0"/>
              <a:t>As we explore the Painter’s Pallet together, you may also want to reflect on all the domains that are addressed or facilitated through the arts. </a:t>
            </a:r>
          </a:p>
          <a:p>
            <a:pPr>
              <a:spcBef>
                <a:spcPts val="0"/>
              </a:spcBef>
            </a:pPr>
            <a:endParaRPr lang="en-US" altLang="en-US" dirty="0"/>
          </a:p>
          <a:p>
            <a:pPr>
              <a:spcBef>
                <a:spcPts val="0"/>
              </a:spcBef>
            </a:pPr>
            <a:r>
              <a:rPr lang="en-US" altLang="en-US" dirty="0"/>
              <a:t>This chart is on the back side of the Painter’s Pallet. You can put a check mark next to them throughout the day or just use the sheet to reflect. </a:t>
            </a:r>
          </a:p>
          <a:p>
            <a:pPr>
              <a:spcBef>
                <a:spcPts val="0"/>
              </a:spcBef>
            </a:pPr>
            <a:r>
              <a:rPr lang="en-US" dirty="0">
                <a:effectLst/>
              </a:rPr>
              <a:t/>
            </a:r>
            <a:br>
              <a:rPr lang="en-US" dirty="0">
                <a:effectLst/>
              </a:rPr>
            </a:br>
            <a:r>
              <a:rPr lang="en-US" sz="1200" b="1" kern="1200" cap="all" dirty="0">
                <a:solidFill>
                  <a:schemeClr val="tx1"/>
                </a:solidFill>
                <a:effectLst/>
                <a:latin typeface="Arial" pitchFamily="34" charset="0"/>
                <a:ea typeface="MS PGothic" panose="020B0600070205080204" pitchFamily="34" charset="-128"/>
                <a:cs typeface="Arial" pitchFamily="34" charset="0"/>
              </a:rPr>
              <a:t>intent: </a:t>
            </a:r>
            <a:endParaRPr lang="en-US" sz="1200" kern="1200" dirty="0">
              <a:solidFill>
                <a:schemeClr val="tx1"/>
              </a:solidFill>
              <a:effectLst/>
              <a:latin typeface="Arial" pitchFamily="34" charset="0"/>
              <a:ea typeface="MS PGothic" panose="020B0600070205080204" pitchFamily="34" charset="-128"/>
              <a:cs typeface="Arial" pitchFamily="34" charset="0"/>
            </a:endParaRPr>
          </a:p>
          <a:p>
            <a:pPr>
              <a:spcBef>
                <a:spcPts val="0"/>
              </a:spcBef>
            </a:pPr>
            <a:r>
              <a:rPr lang="en-US" sz="1200" kern="1200" dirty="0">
                <a:solidFill>
                  <a:schemeClr val="tx1"/>
                </a:solidFill>
                <a:effectLst/>
                <a:latin typeface="Arial" pitchFamily="34" charset="0"/>
                <a:ea typeface="MS PGothic" panose="020B0600070205080204" pitchFamily="34" charset="-128"/>
                <a:cs typeface="Arial" pitchFamily="34" charset="0"/>
              </a:rPr>
              <a:t>Gain hands-on experience with visual art. </a:t>
            </a:r>
          </a:p>
          <a:p>
            <a:pPr>
              <a:spcBef>
                <a:spcPts val="0"/>
              </a:spcBef>
            </a:pPr>
            <a:r>
              <a:rPr lang="en-US" sz="1200" b="1" kern="1200" dirty="0">
                <a:solidFill>
                  <a:schemeClr val="tx1"/>
                </a:solidFill>
                <a:effectLst/>
                <a:latin typeface="Arial" pitchFamily="34" charset="0"/>
                <a:ea typeface="MS PGothic" panose="020B0600070205080204" pitchFamily="34" charset="-128"/>
                <a:cs typeface="Arial" pitchFamily="34" charset="0"/>
              </a:rPr>
              <a:t> </a:t>
            </a:r>
            <a:endParaRPr lang="en-US" sz="1200" kern="1200" dirty="0">
              <a:solidFill>
                <a:schemeClr val="tx1"/>
              </a:solidFill>
              <a:effectLst/>
              <a:latin typeface="Arial" pitchFamily="34" charset="0"/>
              <a:ea typeface="MS PGothic" panose="020B0600070205080204" pitchFamily="34" charset="-128"/>
              <a:cs typeface="Arial" pitchFamily="34" charset="0"/>
            </a:endParaRPr>
          </a:p>
          <a:p>
            <a:pPr>
              <a:spcBef>
                <a:spcPts val="0"/>
              </a:spcBef>
            </a:pPr>
            <a:r>
              <a:rPr lang="en-US" sz="1200" b="1" kern="1200" dirty="0">
                <a:solidFill>
                  <a:schemeClr val="tx1"/>
                </a:solidFill>
                <a:effectLst/>
                <a:latin typeface="Arial" pitchFamily="34" charset="0"/>
                <a:ea typeface="MS PGothic" panose="020B0600070205080204" pitchFamily="34" charset="-128"/>
                <a:cs typeface="Arial" pitchFamily="34" charset="0"/>
              </a:rPr>
              <a:t>OUTCOME: </a:t>
            </a:r>
            <a:endParaRPr lang="en-US" sz="1200" kern="1200" dirty="0">
              <a:solidFill>
                <a:schemeClr val="tx1"/>
              </a:solidFill>
              <a:effectLst/>
              <a:latin typeface="Arial" pitchFamily="34" charset="0"/>
              <a:ea typeface="MS PGothic" panose="020B0600070205080204" pitchFamily="34" charset="-128"/>
              <a:cs typeface="Arial" pitchFamily="34" charset="0"/>
            </a:endParaRPr>
          </a:p>
          <a:p>
            <a:pPr>
              <a:spcBef>
                <a:spcPts val="0"/>
              </a:spcBef>
            </a:pPr>
            <a:r>
              <a:rPr lang="en-US" sz="1200" kern="1200" dirty="0">
                <a:solidFill>
                  <a:schemeClr val="tx1"/>
                </a:solidFill>
                <a:effectLst/>
                <a:latin typeface="Arial" pitchFamily="34" charset="0"/>
                <a:ea typeface="MS PGothic" panose="020B0600070205080204" pitchFamily="34" charset="-128"/>
                <a:cs typeface="Arial" pitchFamily="34" charset="0"/>
              </a:rPr>
              <a:t>Participants experience visual art in an integrated manner.</a:t>
            </a:r>
          </a:p>
          <a:p>
            <a:pPr>
              <a:spcBef>
                <a:spcPts val="0"/>
              </a:spcBef>
            </a:pPr>
            <a:r>
              <a:rPr lang="en-US" sz="1200" kern="1200" dirty="0">
                <a:solidFill>
                  <a:schemeClr val="tx1"/>
                </a:solidFill>
                <a:effectLst/>
                <a:latin typeface="Arial" pitchFamily="34" charset="0"/>
                <a:ea typeface="MS PGothic" panose="020B0600070205080204" pitchFamily="34" charset="-128"/>
                <a:cs typeface="Arial" pitchFamily="34" charset="0"/>
              </a:rPr>
              <a:t> </a:t>
            </a:r>
          </a:p>
          <a:p>
            <a:pPr>
              <a:spcBef>
                <a:spcPts val="0"/>
              </a:spcBef>
            </a:pPr>
            <a:r>
              <a:rPr lang="en-US" sz="1200" b="1" kern="1200" cap="all" dirty="0">
                <a:solidFill>
                  <a:schemeClr val="tx1"/>
                </a:solidFill>
                <a:effectLst/>
                <a:latin typeface="Arial" pitchFamily="34" charset="0"/>
                <a:ea typeface="MS PGothic" panose="020B0600070205080204" pitchFamily="34" charset="-128"/>
                <a:cs typeface="Arial" pitchFamily="34" charset="0"/>
              </a:rPr>
              <a:t>Materials Required: </a:t>
            </a:r>
            <a:endParaRPr lang="en-US" sz="1200" kern="1200" dirty="0">
              <a:solidFill>
                <a:schemeClr val="tx1"/>
              </a:solidFill>
              <a:effectLst/>
              <a:latin typeface="Arial" pitchFamily="34" charset="0"/>
              <a:ea typeface="MS PGothic" panose="020B0600070205080204" pitchFamily="34" charset="-128"/>
              <a:cs typeface="Arial" pitchFamily="34" charset="0"/>
            </a:endParaRPr>
          </a:p>
          <a:p>
            <a:pPr marL="171450" lvl="0" indent="-171450">
              <a:spcBef>
                <a:spcPts val="0"/>
              </a:spcBef>
              <a:buFont typeface="Arial" panose="020B0604020202020204" pitchFamily="34" charset="0"/>
              <a:buChar char="•"/>
            </a:pPr>
            <a:r>
              <a:rPr lang="en-US" sz="1200" kern="1200" dirty="0">
                <a:solidFill>
                  <a:schemeClr val="tx1"/>
                </a:solidFill>
                <a:effectLst/>
                <a:latin typeface="Arial" pitchFamily="34" charset="0"/>
                <a:ea typeface="MS PGothic" panose="020B0600070205080204" pitchFamily="34" charset="-128"/>
                <a:cs typeface="Arial" pitchFamily="34" charset="0"/>
              </a:rPr>
              <a:t>Paint</a:t>
            </a:r>
          </a:p>
          <a:p>
            <a:pPr marL="171450" lvl="0" indent="-171450">
              <a:spcBef>
                <a:spcPts val="0"/>
              </a:spcBef>
              <a:buFont typeface="Arial" panose="020B0604020202020204" pitchFamily="34" charset="0"/>
              <a:buChar char="•"/>
            </a:pPr>
            <a:r>
              <a:rPr lang="en-US" sz="1200" kern="1200" dirty="0">
                <a:solidFill>
                  <a:schemeClr val="tx1"/>
                </a:solidFill>
                <a:effectLst/>
                <a:latin typeface="Arial" pitchFamily="34" charset="0"/>
                <a:ea typeface="MS PGothic" panose="020B0600070205080204" pitchFamily="34" charset="-128"/>
                <a:cs typeface="Arial" pitchFamily="34" charset="0"/>
              </a:rPr>
              <a:t>Huge box</a:t>
            </a:r>
          </a:p>
          <a:p>
            <a:pPr marL="171450" lvl="0" indent="-171450">
              <a:spcBef>
                <a:spcPts val="0"/>
              </a:spcBef>
              <a:buFont typeface="Arial" panose="020B0604020202020204" pitchFamily="34" charset="0"/>
              <a:buChar char="•"/>
            </a:pPr>
            <a:r>
              <a:rPr lang="en-US" sz="1200" kern="1200" dirty="0">
                <a:solidFill>
                  <a:schemeClr val="tx1"/>
                </a:solidFill>
                <a:effectLst/>
                <a:latin typeface="Arial" pitchFamily="34" charset="0"/>
                <a:ea typeface="MS PGothic" panose="020B0600070205080204" pitchFamily="34" charset="-128"/>
                <a:cs typeface="Arial" pitchFamily="34" charset="0"/>
              </a:rPr>
              <a:t>Marbles</a:t>
            </a:r>
          </a:p>
          <a:p>
            <a:pPr marL="171450" lvl="0" indent="-171450">
              <a:spcBef>
                <a:spcPts val="0"/>
              </a:spcBef>
              <a:buFont typeface="Arial" panose="020B0604020202020204" pitchFamily="34" charset="0"/>
              <a:buChar char="•"/>
            </a:pPr>
            <a:r>
              <a:rPr lang="en-US" sz="1200" kern="1200" dirty="0">
                <a:solidFill>
                  <a:schemeClr val="tx1"/>
                </a:solidFill>
                <a:effectLst/>
                <a:latin typeface="Arial" pitchFamily="34" charset="0"/>
                <a:ea typeface="MS PGothic" panose="020B0600070205080204" pitchFamily="34" charset="-128"/>
                <a:cs typeface="Arial" pitchFamily="34" charset="0"/>
              </a:rPr>
              <a:t>Ping pong balls</a:t>
            </a:r>
          </a:p>
          <a:p>
            <a:pPr marL="171450" lvl="0" indent="-171450">
              <a:spcBef>
                <a:spcPts val="0"/>
              </a:spcBef>
              <a:buFont typeface="Arial" panose="020B0604020202020204" pitchFamily="34" charset="0"/>
              <a:buChar char="•"/>
            </a:pPr>
            <a:r>
              <a:rPr lang="en-US" sz="1200" kern="1200" dirty="0">
                <a:solidFill>
                  <a:schemeClr val="tx1"/>
                </a:solidFill>
                <a:effectLst/>
                <a:latin typeface="Arial" pitchFamily="34" charset="0"/>
                <a:ea typeface="MS PGothic" panose="020B0600070205080204" pitchFamily="34" charset="-128"/>
                <a:cs typeface="Arial" pitchFamily="34" charset="0"/>
              </a:rPr>
              <a:t>Other items that roll</a:t>
            </a:r>
          </a:p>
          <a:p>
            <a:pPr marL="171450" lvl="0" indent="-171450">
              <a:spcBef>
                <a:spcPts val="0"/>
              </a:spcBef>
              <a:buFont typeface="Arial" panose="020B0604020202020204" pitchFamily="34" charset="0"/>
              <a:buChar char="•"/>
            </a:pPr>
            <a:r>
              <a:rPr lang="en-US" sz="1200" kern="1200" dirty="0">
                <a:solidFill>
                  <a:schemeClr val="tx1"/>
                </a:solidFill>
                <a:effectLst/>
                <a:latin typeface="Arial" pitchFamily="34" charset="0"/>
                <a:ea typeface="MS PGothic" panose="020B0600070205080204" pitchFamily="34" charset="-128"/>
                <a:cs typeface="Arial" pitchFamily="34" charset="0"/>
              </a:rPr>
              <a:t>Paper to fit in the box</a:t>
            </a:r>
          </a:p>
          <a:p>
            <a:pPr>
              <a:spcBef>
                <a:spcPts val="0"/>
              </a:spcBef>
            </a:pPr>
            <a:r>
              <a:rPr lang="en-US" sz="1200" b="1" kern="1200" cap="all" dirty="0">
                <a:solidFill>
                  <a:schemeClr val="tx1"/>
                </a:solidFill>
                <a:effectLst/>
                <a:latin typeface="Arial" pitchFamily="34" charset="0"/>
                <a:ea typeface="MS PGothic" panose="020B0600070205080204" pitchFamily="34" charset="-128"/>
                <a:cs typeface="Arial" pitchFamily="34" charset="0"/>
              </a:rPr>
              <a:t>                                                                </a:t>
            </a:r>
            <a:endParaRPr lang="en-US" sz="1200" kern="1200" dirty="0">
              <a:solidFill>
                <a:schemeClr val="tx1"/>
              </a:solidFill>
              <a:effectLst/>
              <a:latin typeface="Arial" pitchFamily="34" charset="0"/>
              <a:ea typeface="MS PGothic" panose="020B0600070205080204" pitchFamily="34" charset="-128"/>
              <a:cs typeface="Arial" pitchFamily="34" charset="0"/>
            </a:endParaRPr>
          </a:p>
          <a:p>
            <a:pPr>
              <a:spcBef>
                <a:spcPts val="0"/>
              </a:spcBef>
            </a:pPr>
            <a:r>
              <a:rPr lang="en-US" sz="1200" b="1" kern="1200" cap="all" dirty="0">
                <a:solidFill>
                  <a:schemeClr val="tx1"/>
                </a:solidFill>
                <a:effectLst/>
                <a:latin typeface="Arial" pitchFamily="34" charset="0"/>
                <a:ea typeface="MS PGothic" panose="020B0600070205080204" pitchFamily="34" charset="-128"/>
                <a:cs typeface="Arial" pitchFamily="34" charset="0"/>
              </a:rPr>
              <a:t>Time:</a:t>
            </a:r>
            <a:r>
              <a:rPr lang="en-US" sz="1200" kern="1200" dirty="0">
                <a:solidFill>
                  <a:schemeClr val="tx1"/>
                </a:solidFill>
                <a:effectLst/>
                <a:latin typeface="Arial" pitchFamily="34" charset="0"/>
                <a:ea typeface="MS PGothic" panose="020B0600070205080204" pitchFamily="34" charset="-128"/>
                <a:cs typeface="Arial" pitchFamily="34" charset="0"/>
              </a:rPr>
              <a:t> 5 minutes</a:t>
            </a:r>
          </a:p>
          <a:p>
            <a:pPr>
              <a:spcBef>
                <a:spcPts val="0"/>
              </a:spcBef>
            </a:pPr>
            <a:endParaRPr lang="en-US" sz="1200" b="1" kern="1200" cap="all" dirty="0">
              <a:solidFill>
                <a:schemeClr val="tx1"/>
              </a:solidFill>
              <a:effectLst/>
              <a:latin typeface="Arial" pitchFamily="34" charset="0"/>
              <a:ea typeface="MS PGothic" panose="020B0600070205080204" pitchFamily="34" charset="-128"/>
              <a:cs typeface="Arial" pitchFamily="34" charset="0"/>
            </a:endParaRPr>
          </a:p>
          <a:p>
            <a:pPr>
              <a:spcBef>
                <a:spcPts val="0"/>
              </a:spcBef>
            </a:pPr>
            <a:r>
              <a:rPr lang="en-US" sz="1200" b="1" kern="1200" cap="all" dirty="0">
                <a:solidFill>
                  <a:schemeClr val="tx1"/>
                </a:solidFill>
                <a:effectLst/>
                <a:latin typeface="Arial" pitchFamily="34" charset="0"/>
                <a:ea typeface="MS PGothic" panose="020B0600070205080204" pitchFamily="34" charset="-128"/>
                <a:cs typeface="Arial" pitchFamily="34" charset="0"/>
              </a:rPr>
              <a:t>Process: </a:t>
            </a:r>
            <a:endParaRPr lang="en-US" sz="1200" kern="1200" dirty="0">
              <a:solidFill>
                <a:schemeClr val="tx1"/>
              </a:solidFill>
              <a:effectLst/>
              <a:latin typeface="Arial" pitchFamily="34" charset="0"/>
              <a:ea typeface="MS PGothic" panose="020B0600070205080204" pitchFamily="34" charset="-128"/>
              <a:cs typeface="Arial" pitchFamily="34" charset="0"/>
            </a:endParaRPr>
          </a:p>
          <a:p>
            <a:pPr marL="171450" lvl="0" indent="-171450">
              <a:spcBef>
                <a:spcPts val="0"/>
              </a:spcBef>
              <a:buFont typeface="Arial" panose="020B0604020202020204" pitchFamily="34" charset="0"/>
              <a:buChar char="•"/>
            </a:pPr>
            <a:r>
              <a:rPr lang="en-US" sz="1200" kern="1200" dirty="0">
                <a:solidFill>
                  <a:schemeClr val="tx1"/>
                </a:solidFill>
                <a:effectLst/>
                <a:latin typeface="Arial" pitchFamily="34" charset="0"/>
                <a:ea typeface="MS PGothic" panose="020B0600070205080204" pitchFamily="34" charset="-128"/>
                <a:cs typeface="Arial" pitchFamily="34" charset="0"/>
              </a:rPr>
              <a:t>Share materials that are available for partners to create art together including boxes, paper, marbles, paints etc. </a:t>
            </a:r>
          </a:p>
          <a:p>
            <a:pPr marL="171450" lvl="0" indent="-171450">
              <a:spcBef>
                <a:spcPts val="0"/>
              </a:spcBef>
              <a:buFont typeface="Arial" panose="020B0604020202020204" pitchFamily="34" charset="0"/>
              <a:buChar char="•"/>
            </a:pPr>
            <a:r>
              <a:rPr lang="en-US" sz="1200" kern="1200" dirty="0">
                <a:solidFill>
                  <a:schemeClr val="tx1"/>
                </a:solidFill>
                <a:effectLst/>
                <a:latin typeface="Arial" pitchFamily="34" charset="0"/>
                <a:ea typeface="MS PGothic" panose="020B0600070205080204" pitchFamily="34" charset="-128"/>
                <a:cs typeface="Arial" pitchFamily="34" charset="0"/>
              </a:rPr>
              <a:t>Invite participants to find a partner and gather materials to create together.</a:t>
            </a:r>
          </a:p>
          <a:p>
            <a:pPr marL="171450" lvl="0" indent="-171450">
              <a:spcBef>
                <a:spcPts val="0"/>
              </a:spcBef>
              <a:buFont typeface="Arial" panose="020B0604020202020204" pitchFamily="34" charset="0"/>
              <a:buChar char="•"/>
            </a:pPr>
            <a:r>
              <a:rPr lang="en-US" sz="1200" kern="1200" dirty="0">
                <a:solidFill>
                  <a:schemeClr val="tx1"/>
                </a:solidFill>
                <a:effectLst/>
                <a:latin typeface="Arial" pitchFamily="34" charset="0"/>
                <a:ea typeface="MS PGothic" panose="020B0600070205080204" pitchFamily="34" charset="-128"/>
                <a:cs typeface="Arial" pitchFamily="34" charset="0"/>
              </a:rPr>
              <a:t>After participants create partner art, invite them to discuss the domains they experienced. </a:t>
            </a:r>
          </a:p>
          <a:p>
            <a:pPr marL="171450" lvl="0" indent="-171450">
              <a:spcBef>
                <a:spcPts val="0"/>
              </a:spcBef>
              <a:buFont typeface="Arial" panose="020B0604020202020204" pitchFamily="34" charset="0"/>
              <a:buChar char="•"/>
            </a:pPr>
            <a:r>
              <a:rPr lang="en-US" sz="1200" kern="1200" dirty="0">
                <a:solidFill>
                  <a:schemeClr val="tx1"/>
                </a:solidFill>
                <a:effectLst/>
                <a:latin typeface="Arial" pitchFamily="34" charset="0"/>
                <a:ea typeface="MS PGothic" panose="020B0600070205080204" pitchFamily="34" charset="-128"/>
                <a:cs typeface="Arial" pitchFamily="34" charset="0"/>
              </a:rPr>
              <a:t>For support, they can look at the sample domains art relates to on the slide.</a:t>
            </a:r>
          </a:p>
          <a:p>
            <a:pPr>
              <a:spcBef>
                <a:spcPts val="0"/>
              </a:spcBef>
            </a:pPr>
            <a:r>
              <a:rPr lang="en-US" sz="1200" b="1" kern="1200" dirty="0">
                <a:solidFill>
                  <a:schemeClr val="tx1"/>
                </a:solidFill>
                <a:effectLst/>
                <a:latin typeface="Arial" pitchFamily="34" charset="0"/>
                <a:ea typeface="MS PGothic" panose="020B0600070205080204" pitchFamily="34" charset="-128"/>
                <a:cs typeface="Arial" pitchFamily="34" charset="0"/>
              </a:rPr>
              <a:t> </a:t>
            </a:r>
            <a:endParaRPr lang="en-US" sz="1200" kern="1200" dirty="0">
              <a:solidFill>
                <a:schemeClr val="tx1"/>
              </a:solidFill>
              <a:effectLst/>
              <a:latin typeface="Arial" pitchFamily="34" charset="0"/>
              <a:ea typeface="MS PGothic" panose="020B0600070205080204" pitchFamily="34" charset="-128"/>
              <a:cs typeface="Arial" pitchFamily="34" charset="0"/>
            </a:endParaRPr>
          </a:p>
          <a:p>
            <a:pPr>
              <a:spcBef>
                <a:spcPts val="0"/>
              </a:spcBef>
            </a:pPr>
            <a:r>
              <a:rPr lang="en-US" sz="1200" b="1" kern="1200" dirty="0">
                <a:solidFill>
                  <a:schemeClr val="tx1"/>
                </a:solidFill>
                <a:effectLst/>
                <a:latin typeface="Arial" pitchFamily="34" charset="0"/>
                <a:ea typeface="MS PGothic" panose="020B0600070205080204" pitchFamily="34" charset="-128"/>
                <a:cs typeface="Arial" pitchFamily="34" charset="0"/>
              </a:rPr>
              <a:t> </a:t>
            </a:r>
            <a:endParaRPr lang="en-US" sz="1200" kern="1200" dirty="0">
              <a:solidFill>
                <a:schemeClr val="tx1"/>
              </a:solidFill>
              <a:effectLst/>
              <a:latin typeface="Arial" pitchFamily="34" charset="0"/>
              <a:ea typeface="MS PGothic" panose="020B0600070205080204" pitchFamily="34" charset="-128"/>
              <a:cs typeface="Arial" pitchFamily="34" charset="0"/>
            </a:endParaRPr>
          </a:p>
          <a:p>
            <a:pPr>
              <a:spcBef>
                <a:spcPts val="0"/>
              </a:spcBef>
            </a:pPr>
            <a:r>
              <a:rPr lang="en-US" sz="1200" kern="1200" dirty="0">
                <a:solidFill>
                  <a:schemeClr val="tx1"/>
                </a:solidFill>
                <a:effectLst/>
                <a:latin typeface="Arial" pitchFamily="34" charset="0"/>
                <a:ea typeface="MS PGothic" panose="020B0600070205080204" pitchFamily="34" charset="-128"/>
                <a:cs typeface="Arial" pitchFamily="34" charset="0"/>
              </a:rPr>
              <a:t> </a:t>
            </a:r>
          </a:p>
          <a:p>
            <a:pPr>
              <a:spcBef>
                <a:spcPts val="0"/>
              </a:spcBef>
            </a:pPr>
            <a:r>
              <a:rPr lang="en-US" sz="1200" kern="1200" dirty="0">
                <a:solidFill>
                  <a:schemeClr val="tx1"/>
                </a:solidFill>
                <a:effectLst/>
                <a:latin typeface="Arial" pitchFamily="34" charset="0"/>
                <a:ea typeface="MS PGothic" panose="020B0600070205080204" pitchFamily="34" charset="-128"/>
                <a:cs typeface="Arial" pitchFamily="34" charset="0"/>
              </a:rPr>
              <a:t> </a:t>
            </a:r>
          </a:p>
          <a:p>
            <a:pPr>
              <a:spcBef>
                <a:spcPts val="0"/>
              </a:spcBef>
            </a:pPr>
            <a:r>
              <a:rPr lang="en-US" sz="1200" kern="1200" dirty="0">
                <a:solidFill>
                  <a:schemeClr val="tx1"/>
                </a:solidFill>
                <a:effectLst/>
                <a:latin typeface="Arial" pitchFamily="34" charset="0"/>
                <a:ea typeface="MS PGothic" panose="020B0600070205080204" pitchFamily="34" charset="-128"/>
                <a:cs typeface="Arial" pitchFamily="34" charset="0"/>
              </a:rPr>
              <a:t> </a:t>
            </a:r>
          </a:p>
          <a:p>
            <a:pPr>
              <a:spcBef>
                <a:spcPts val="0"/>
              </a:spcBef>
            </a:pPr>
            <a:r>
              <a:rPr lang="en-US" sz="1200" kern="1200" dirty="0">
                <a:solidFill>
                  <a:schemeClr val="tx1"/>
                </a:solidFill>
                <a:effectLst/>
                <a:latin typeface="Arial" pitchFamily="34" charset="0"/>
                <a:ea typeface="MS PGothic" panose="020B0600070205080204" pitchFamily="34" charset="-128"/>
                <a:cs typeface="Arial" pitchFamily="34" charset="0"/>
              </a:rPr>
              <a:t> </a:t>
            </a:r>
          </a:p>
          <a:p>
            <a:pPr>
              <a:spcBef>
                <a:spcPts val="0"/>
              </a:spcBef>
            </a:pPr>
            <a:r>
              <a:rPr lang="en-US" sz="1200" kern="1200" dirty="0">
                <a:solidFill>
                  <a:schemeClr val="tx1"/>
                </a:solidFill>
                <a:effectLst/>
                <a:latin typeface="Arial" pitchFamily="34" charset="0"/>
                <a:ea typeface="MS PGothic" panose="020B0600070205080204" pitchFamily="34" charset="-128"/>
                <a:cs typeface="Arial" pitchFamily="34" charset="0"/>
              </a:rPr>
              <a:t> </a:t>
            </a:r>
          </a:p>
          <a:p>
            <a:pPr>
              <a:spcBef>
                <a:spcPts val="0"/>
              </a:spcBef>
            </a:pPr>
            <a:endParaRPr lang="en-US" altLang="en-US" dirty="0"/>
          </a:p>
          <a:p>
            <a:pPr>
              <a:spcBef>
                <a:spcPts val="0"/>
              </a:spcBef>
            </a:pPr>
            <a:endParaRPr lang="en-US" altLang="en-US" dirty="0"/>
          </a:p>
          <a:p>
            <a:pPr>
              <a:spcBef>
                <a:spcPts val="0"/>
              </a:spcBef>
            </a:pPr>
            <a:endParaRPr lang="en-US" altLang="en-US" dirty="0"/>
          </a:p>
        </p:txBody>
      </p:sp>
      <p:sp>
        <p:nvSpPr>
          <p:cNvPr id="768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C156720-3BA9-43C6-A7D5-4F76D294D4A0}" type="slidenum">
              <a:rPr lang="en-US" altLang="en-US" smtClean="0"/>
              <a:pPr/>
              <a:t>26</a:t>
            </a:fld>
            <a:endParaRPr lang="en-US" altLang="en-US"/>
          </a:p>
        </p:txBody>
      </p:sp>
    </p:spTree>
    <p:extLst>
      <p:ext uri="{BB962C8B-B14F-4D97-AF65-F5344CB8AC3E}">
        <p14:creationId xmlns:p14="http://schemas.microsoft.com/office/powerpoint/2010/main" val="1557656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0BDB781-3658-41A1-9D8B-CE70F6F1C96D}" type="slidenum">
              <a:rPr lang="en-US" altLang="en-US" smtClean="0"/>
              <a:pPr/>
              <a:t>27</a:t>
            </a:fld>
            <a:endParaRPr lang="en-US" altLang="en-US"/>
          </a:p>
        </p:txBody>
      </p:sp>
      <p:sp>
        <p:nvSpPr>
          <p:cNvPr id="788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Rectangle 3"/>
          <p:cNvSpPr>
            <a:spLocks noGrp="1" noChangeArrowheads="1"/>
          </p:cNvSpPr>
          <p:nvPr>
            <p:ph type="body" idx="1"/>
          </p:nvPr>
        </p:nvSpPr>
        <p:spPr bwMode="auto">
          <a:xfrm>
            <a:off x="685800" y="4343400"/>
            <a:ext cx="5486400" cy="4600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ts val="0"/>
              </a:spcBef>
            </a:pPr>
            <a:r>
              <a:rPr lang="en-US" altLang="en-US" b="1" dirty="0"/>
              <a:t>Presenter Remarks:</a:t>
            </a:r>
          </a:p>
          <a:p>
            <a:pPr eaLnBrk="1" hangingPunct="1">
              <a:spcBef>
                <a:spcPts val="0"/>
              </a:spcBef>
            </a:pPr>
            <a:r>
              <a:rPr lang="en-US" altLang="en-US" dirty="0"/>
              <a:t>What do each of the </a:t>
            </a:r>
            <a:r>
              <a:rPr lang="en-US" altLang="en-US" dirty="0" err="1"/>
              <a:t>substrands</a:t>
            </a:r>
            <a:r>
              <a:rPr lang="en-US" altLang="en-US" dirty="0"/>
              <a:t> mean?</a:t>
            </a:r>
          </a:p>
          <a:p>
            <a:pPr eaLnBrk="1" hangingPunct="1">
              <a:spcBef>
                <a:spcPts val="0"/>
              </a:spcBef>
            </a:pPr>
            <a:endParaRPr lang="en-US" altLang="en-US" dirty="0"/>
          </a:p>
          <a:p>
            <a:pPr marL="171450" indent="-171450" eaLnBrk="1" hangingPunct="1">
              <a:spcBef>
                <a:spcPts val="0"/>
              </a:spcBef>
              <a:buFont typeface="Arial" panose="020B0604020202020204" pitchFamily="34" charset="0"/>
              <a:buChar char="•"/>
            </a:pPr>
            <a:r>
              <a:rPr lang="en-US" altLang="en-US" i="1" dirty="0"/>
              <a:t>Notice, Respond, and Engage </a:t>
            </a:r>
            <a:r>
              <a:rPr lang="en-US" altLang="en-US" dirty="0"/>
              <a:t>describes children</a:t>
            </a:r>
            <a:r>
              <a:rPr lang="en-US" altLang="ja-JP" dirty="0"/>
              <a:t>’s interest and enjoyment in the arts. For example, a child might notice a drawing of a horse in a book and say, “This looks like Nana’s horse. Nana lets me ride it.”</a:t>
            </a:r>
          </a:p>
          <a:p>
            <a:pPr marL="171450" indent="-171450" eaLnBrk="1" hangingPunct="1">
              <a:spcBef>
                <a:spcPts val="0"/>
              </a:spcBef>
              <a:buFont typeface="Arial" panose="020B0604020202020204" pitchFamily="34" charset="0"/>
              <a:buChar char="•"/>
            </a:pPr>
            <a:endParaRPr lang="en-US" altLang="ja-JP" dirty="0"/>
          </a:p>
          <a:p>
            <a:pPr marL="171450" indent="-171450" eaLnBrk="1" hangingPunct="1">
              <a:spcBef>
                <a:spcPts val="0"/>
              </a:spcBef>
              <a:buFont typeface="Arial" panose="020B0604020202020204" pitchFamily="34" charset="0"/>
              <a:buChar char="•"/>
            </a:pPr>
            <a:r>
              <a:rPr lang="en-US" altLang="en-US" i="1" dirty="0"/>
              <a:t>Develop Skills </a:t>
            </a:r>
            <a:r>
              <a:rPr lang="en-US" altLang="en-US" dirty="0"/>
              <a:t>explores the basic skills preschool [TK] children need to develop in order to create their own art. Examples are learning how to draw a circle, singing along at group time, and moving in time to the music.</a:t>
            </a:r>
          </a:p>
          <a:p>
            <a:pPr marL="171450" indent="-171450" eaLnBrk="1" hangingPunct="1">
              <a:spcBef>
                <a:spcPts val="0"/>
              </a:spcBef>
              <a:buFont typeface="Arial" panose="020B0604020202020204" pitchFamily="34" charset="0"/>
              <a:buChar char="•"/>
            </a:pPr>
            <a:endParaRPr lang="en-US" altLang="en-US" dirty="0"/>
          </a:p>
          <a:p>
            <a:pPr marL="171450" indent="-171450" eaLnBrk="1" hangingPunct="1">
              <a:spcBef>
                <a:spcPts val="0"/>
              </a:spcBef>
              <a:buFont typeface="Arial" panose="020B0604020202020204" pitchFamily="34" charset="0"/>
              <a:buChar char="•"/>
            </a:pPr>
            <a:r>
              <a:rPr lang="en-US" altLang="en-US" i="1" dirty="0"/>
              <a:t>Create, Invent, and Express </a:t>
            </a:r>
            <a:r>
              <a:rPr lang="en-US" altLang="en-US" dirty="0"/>
              <a:t>means using the skills children have developed to do things like creating a pizza out of play dough, using a table as a drum, and inventing a dance about a thunderstorm.</a:t>
            </a:r>
          </a:p>
          <a:p>
            <a:pPr eaLnBrk="1" hangingPunct="1">
              <a:spcBef>
                <a:spcPts val="0"/>
              </a:spcBef>
              <a:buFontTx/>
              <a:buNone/>
            </a:pPr>
            <a:endParaRPr lang="en-US" altLang="en-US" b="1" dirty="0"/>
          </a:p>
          <a:p>
            <a:pPr eaLnBrk="1" hangingPunct="1">
              <a:spcBef>
                <a:spcPts val="0"/>
              </a:spcBef>
            </a:pPr>
            <a:r>
              <a:rPr lang="en-US" altLang="en-US" b="1" dirty="0"/>
              <a:t>Extra Note:  </a:t>
            </a:r>
          </a:p>
          <a:p>
            <a:pPr eaLnBrk="1" hangingPunct="1">
              <a:spcBef>
                <a:spcPts val="0"/>
              </a:spcBef>
            </a:pPr>
            <a:r>
              <a:rPr lang="en-US" altLang="en-US" dirty="0"/>
              <a:t>You may take the time to show the foundation map here, if your group is new to foundations. </a:t>
            </a:r>
          </a:p>
          <a:p>
            <a:pPr eaLnBrk="1" hangingPunct="1">
              <a:spcBef>
                <a:spcPts val="0"/>
              </a:spcBef>
              <a:buFontTx/>
              <a:buChar char="•"/>
            </a:pPr>
            <a:endParaRPr lang="en-US" altLang="en-US" dirty="0"/>
          </a:p>
          <a:p>
            <a:pPr eaLnBrk="1" hangingPunct="1">
              <a:spcBef>
                <a:spcPts val="0"/>
              </a:spcBef>
              <a:buFontTx/>
              <a:buChar char="•"/>
            </a:pPr>
            <a:endParaRPr lang="en-US" altLang="en-US" dirty="0"/>
          </a:p>
          <a:p>
            <a:pPr eaLnBrk="1" hangingPunct="1">
              <a:spcBef>
                <a:spcPts val="0"/>
              </a:spcBef>
            </a:pPr>
            <a:endParaRPr lang="en-US" altLang="en-US" dirty="0"/>
          </a:p>
        </p:txBody>
      </p:sp>
    </p:spTree>
    <p:extLst>
      <p:ext uri="{BB962C8B-B14F-4D97-AF65-F5344CB8AC3E}">
        <p14:creationId xmlns:p14="http://schemas.microsoft.com/office/powerpoint/2010/main" val="1845717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Presenter Remarks:</a:t>
            </a:r>
          </a:p>
          <a:p>
            <a:pPr>
              <a:spcBef>
                <a:spcPts val="0"/>
              </a:spcBef>
            </a:pPr>
            <a:r>
              <a:rPr lang="en-US" altLang="en-US" dirty="0"/>
              <a:t>“This </a:t>
            </a:r>
            <a:r>
              <a:rPr lang="en-US" altLang="en-US" dirty="0" err="1"/>
              <a:t>substrand</a:t>
            </a:r>
            <a:r>
              <a:rPr lang="en-US" altLang="en-US" dirty="0"/>
              <a:t> describes children’s interest and enjoyment in the visual arts (for example, in drawing, making sculptures, or painting)” (PCF, Vol. 2, p. 51).</a:t>
            </a:r>
          </a:p>
          <a:p>
            <a:pPr>
              <a:spcBef>
                <a:spcPts val="0"/>
              </a:spcBef>
            </a:pPr>
            <a:endParaRPr lang="en-US" altLang="en-US" dirty="0"/>
          </a:p>
          <a:p>
            <a:pPr>
              <a:spcBef>
                <a:spcPts val="0"/>
              </a:spcBef>
            </a:pPr>
            <a:r>
              <a:rPr lang="en-US" dirty="0"/>
              <a:t>Ask participants to look at the </a:t>
            </a:r>
            <a:r>
              <a:rPr lang="en-US" dirty="0" err="1"/>
              <a:t>substrand</a:t>
            </a:r>
            <a:r>
              <a:rPr lang="en-US" dirty="0"/>
              <a:t> 1.1 Notice, Respond, and Engage on page 5 of PLF.</a:t>
            </a:r>
          </a:p>
          <a:p>
            <a:pPr>
              <a:spcBef>
                <a:spcPts val="0"/>
              </a:spcBef>
            </a:pPr>
            <a:endParaRPr lang="en-US" altLang="en-US" dirty="0"/>
          </a:p>
          <a:p>
            <a:pPr>
              <a:spcBef>
                <a:spcPts val="0"/>
              </a:spcBef>
            </a:pPr>
            <a:r>
              <a:rPr lang="en-US" altLang="en-US" dirty="0"/>
              <a:t>Do a quick whip around your table group with each person saying one type of visual art that brings them joy. </a:t>
            </a:r>
          </a:p>
          <a:p>
            <a:pPr>
              <a:spcBef>
                <a:spcPts val="0"/>
              </a:spcBef>
            </a:pPr>
            <a:endParaRPr lang="en-US" altLang="en-US" dirty="0"/>
          </a:p>
          <a:p>
            <a:pPr>
              <a:spcBef>
                <a:spcPts val="0"/>
              </a:spcBef>
            </a:pPr>
            <a:r>
              <a:rPr lang="en-US" altLang="en-US" dirty="0"/>
              <a:t>Think about what your tablemates said and decide which responses are about the process.  </a:t>
            </a:r>
          </a:p>
        </p:txBody>
      </p:sp>
      <p:sp>
        <p:nvSpPr>
          <p:cNvPr id="808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A169F7E-FE50-4E89-AD10-63F1189C2908}" type="slidenum">
              <a:rPr lang="en-US" altLang="en-US" smtClean="0"/>
              <a:pPr/>
              <a:t>28</a:t>
            </a:fld>
            <a:endParaRPr lang="en-US" altLang="en-US"/>
          </a:p>
        </p:txBody>
      </p:sp>
    </p:spTree>
    <p:extLst>
      <p:ext uri="{BB962C8B-B14F-4D97-AF65-F5344CB8AC3E}">
        <p14:creationId xmlns:p14="http://schemas.microsoft.com/office/powerpoint/2010/main" val="14293791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t>Background:</a:t>
            </a:r>
          </a:p>
          <a:p>
            <a:pPr>
              <a:spcBef>
                <a:spcPts val="0"/>
              </a:spcBef>
            </a:pPr>
            <a:r>
              <a:rPr lang="en-US" altLang="en-US" dirty="0"/>
              <a:t>Prior to the training, embed video VisualArtNoticeRespondAndEngage_1.3.mp4</a:t>
            </a:r>
          </a:p>
          <a:p>
            <a:pPr>
              <a:spcBef>
                <a:spcPts val="0"/>
              </a:spcBef>
            </a:pPr>
            <a:endParaRPr lang="en-US" altLang="en-US" b="1" dirty="0"/>
          </a:p>
          <a:p>
            <a:pPr>
              <a:spcBef>
                <a:spcPts val="0"/>
              </a:spcBef>
            </a:pPr>
            <a:r>
              <a:rPr lang="en-US" altLang="en-US" b="1" dirty="0"/>
              <a:t>Presenter Remarks:</a:t>
            </a:r>
          </a:p>
          <a:p>
            <a:pPr>
              <a:spcBef>
                <a:spcPts val="0"/>
              </a:spcBef>
            </a:pPr>
            <a:r>
              <a:rPr lang="en-US" altLang="en-US" dirty="0"/>
              <a:t>Let’s watch the video to see the developmental shift between 48 months and 60 months.</a:t>
            </a:r>
          </a:p>
        </p:txBody>
      </p:sp>
      <p:sp>
        <p:nvSpPr>
          <p:cNvPr id="829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82C2D17-60A6-4D56-9DEE-C4EA87129D45}" type="slidenum">
              <a:rPr lang="en-US" altLang="en-US" smtClean="0"/>
              <a:pPr/>
              <a:t>29</a:t>
            </a:fld>
            <a:endParaRPr lang="en-US" altLang="en-US"/>
          </a:p>
        </p:txBody>
      </p:sp>
    </p:spTree>
    <p:extLst>
      <p:ext uri="{BB962C8B-B14F-4D97-AF65-F5344CB8AC3E}">
        <p14:creationId xmlns:p14="http://schemas.microsoft.com/office/powerpoint/2010/main" val="1065814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pPr>
            <a:r>
              <a:rPr lang="en-US" b="1" dirty="0"/>
              <a:t>Presenter Remarks:</a:t>
            </a:r>
          </a:p>
          <a:p>
            <a:pPr>
              <a:spcBef>
                <a:spcPts val="0"/>
              </a:spcBef>
            </a:pPr>
            <a:r>
              <a:rPr lang="en-US" dirty="0"/>
              <a:t>This slide shows what we will cover in today’s training. </a:t>
            </a:r>
          </a:p>
          <a:p>
            <a:pPr>
              <a:spcBef>
                <a:spcPts val="0"/>
              </a:spcBef>
            </a:pPr>
            <a:r>
              <a:rPr lang="en-US" dirty="0"/>
              <a:t>Objectives:</a:t>
            </a:r>
          </a:p>
          <a:p>
            <a:pPr marL="171450" marR="0" lvl="0" indent="-171450" algn="l" defTabSz="457200" rtl="0" eaLnBrk="0" fontAlgn="base" latinLnBrk="0" hangingPunct="0">
              <a:spcBef>
                <a:spcPts val="0"/>
              </a:spcBef>
              <a:spcAft>
                <a:spcPct val="0"/>
              </a:spcAft>
              <a:buClrTx/>
              <a:buSzTx/>
              <a:buFont typeface="Arial" panose="020B0604020202020204" pitchFamily="34" charset="0"/>
              <a:buChar char="•"/>
              <a:tabLst/>
              <a:defRPr/>
            </a:pPr>
            <a:r>
              <a:rPr kumimoji="0" lang="en-US" altLang="en-US" b="0" i="0" u="none" strike="noStrike" kern="1200" cap="none" spc="0" normalizeH="0" baseline="0" noProof="0" dirty="0">
                <a:ln>
                  <a:noFill/>
                </a:ln>
                <a:solidFill>
                  <a:prstClr val="black"/>
                </a:solidFill>
                <a:effectLst/>
                <a:uLnTx/>
                <a:uFillTx/>
                <a:latin typeface="Arial"/>
              </a:rPr>
              <a:t>Gain understanding of key concepts from the </a:t>
            </a:r>
            <a:r>
              <a:rPr kumimoji="0" lang="en-US" altLang="en-US" b="0" i="1" u="none" strike="noStrike" kern="1200" cap="none" spc="0" normalizeH="0" baseline="0" noProof="0" dirty="0">
                <a:ln>
                  <a:noFill/>
                </a:ln>
                <a:solidFill>
                  <a:prstClr val="black"/>
                </a:solidFill>
                <a:effectLst/>
                <a:uLnTx/>
                <a:uFillTx/>
                <a:latin typeface="Arial"/>
              </a:rPr>
              <a:t>California Preschool Learning Foundations, Volume 2 and the California Preschool Curriculum Framework, Volume 2—</a:t>
            </a:r>
            <a:r>
              <a:rPr kumimoji="0" lang="en-US" altLang="en-US" b="0" i="0" u="none" strike="noStrike" kern="1200" cap="none" spc="0" normalizeH="0" baseline="0" noProof="0" dirty="0">
                <a:ln>
                  <a:noFill/>
                </a:ln>
                <a:solidFill>
                  <a:prstClr val="black"/>
                </a:solidFill>
                <a:effectLst/>
                <a:uLnTx/>
                <a:uFillTx/>
                <a:latin typeface="Arial"/>
              </a:rPr>
              <a:t>Visual and Performing Arts domain, Visual Art strand.</a:t>
            </a:r>
          </a:p>
          <a:p>
            <a:pPr marR="0" lvl="0" algn="l" defTabSz="457200" rtl="0" eaLnBrk="0" fontAlgn="base" latinLnBrk="0" hangingPunct="0">
              <a:spcBef>
                <a:spcPts val="0"/>
              </a:spcBef>
              <a:spcAft>
                <a:spcPct val="0"/>
              </a:spcAft>
              <a:buClrTx/>
              <a:buSzTx/>
              <a:tabLst/>
              <a:defRPr/>
            </a:pPr>
            <a:endParaRPr kumimoji="0" lang="en-US" altLang="en-US" b="0" i="0" u="none" strike="noStrike" kern="1200" cap="none" spc="0" normalizeH="0" baseline="0" noProof="0" dirty="0">
              <a:ln>
                <a:noFill/>
              </a:ln>
              <a:solidFill>
                <a:prstClr val="black"/>
              </a:solidFill>
              <a:effectLst/>
              <a:uLnTx/>
              <a:uFillTx/>
              <a:latin typeface="Arial"/>
            </a:endParaRPr>
          </a:p>
          <a:p>
            <a:pPr marL="171450" marR="0" lvl="0" indent="-171450" algn="l" defTabSz="457200" rtl="0" eaLnBrk="0" fontAlgn="base" latinLnBrk="0" hangingPunct="0">
              <a:spcBef>
                <a:spcPts val="0"/>
              </a:spcBef>
              <a:spcAft>
                <a:spcPct val="0"/>
              </a:spcAft>
              <a:buClrTx/>
              <a:buSzTx/>
              <a:buFont typeface="Arial" panose="020B0604020202020204" pitchFamily="34" charset="0"/>
              <a:buChar char="•"/>
              <a:tabLst/>
              <a:defRPr/>
            </a:pPr>
            <a:r>
              <a:rPr kumimoji="0" lang="en-US" altLang="en-US" b="0" i="0" u="none" strike="noStrike" kern="1200" cap="none" spc="0" normalizeH="0" baseline="0" noProof="0" dirty="0">
                <a:ln>
                  <a:noFill/>
                </a:ln>
                <a:solidFill>
                  <a:prstClr val="black"/>
                </a:solidFill>
                <a:effectLst/>
                <a:uLnTx/>
                <a:uFillTx/>
                <a:latin typeface="Arial"/>
              </a:rPr>
              <a:t>Observe, read, and discuss the developmental continuum for visual art and develop strategies that will guide instruction and learning in Transitional Kindergarten (TK).</a:t>
            </a:r>
          </a:p>
          <a:p>
            <a:pPr marR="0" lvl="0" algn="l" defTabSz="457200" rtl="0" eaLnBrk="0" fontAlgn="base" latinLnBrk="0" hangingPunct="0">
              <a:spcBef>
                <a:spcPts val="0"/>
              </a:spcBef>
              <a:spcAft>
                <a:spcPct val="0"/>
              </a:spcAft>
              <a:buClrTx/>
              <a:buSzTx/>
              <a:tabLst/>
              <a:defRPr/>
            </a:pPr>
            <a:endParaRPr kumimoji="0" lang="en-US" altLang="en-US" b="0" i="0" u="none" strike="noStrike" kern="1200" cap="none" spc="0" normalizeH="0" baseline="0" noProof="0" dirty="0">
              <a:ln>
                <a:noFill/>
              </a:ln>
              <a:solidFill>
                <a:prstClr val="black"/>
              </a:solidFill>
              <a:effectLst/>
              <a:uLnTx/>
              <a:uFillTx/>
              <a:latin typeface="Arial"/>
            </a:endParaRPr>
          </a:p>
          <a:p>
            <a:pPr marL="171450" marR="0" lvl="0" indent="-171450" algn="l" defTabSz="457200" rtl="0" eaLnBrk="0" fontAlgn="base" latinLnBrk="0" hangingPunct="0">
              <a:spcBef>
                <a:spcPts val="0"/>
              </a:spcBef>
              <a:spcAft>
                <a:spcPct val="0"/>
              </a:spcAft>
              <a:buClrTx/>
              <a:buSzTx/>
              <a:buFont typeface="Arial" panose="020B0604020202020204" pitchFamily="34" charset="0"/>
              <a:buChar char="•"/>
              <a:tabLst/>
              <a:defRPr/>
            </a:pPr>
            <a:r>
              <a:rPr kumimoji="0" lang="en-US" altLang="en-US" b="0" i="0" u="none" strike="noStrike" kern="1200" cap="none" spc="0" normalizeH="0" baseline="0" noProof="0" dirty="0">
                <a:ln>
                  <a:noFill/>
                </a:ln>
                <a:solidFill>
                  <a:prstClr val="black"/>
                </a:solidFill>
                <a:effectLst/>
                <a:uLnTx/>
                <a:uFillTx/>
                <a:latin typeface="Arial"/>
              </a:rPr>
              <a:t>Practice using the Preschool Learning Foundations and Preschool Curriculum Framework to intentionally plan developmentally appropriate, cultural, and inclusive strategies that promote the development of </a:t>
            </a:r>
            <a:r>
              <a:rPr kumimoji="0" lang="en-US" b="0" i="0" u="none" strike="noStrike" kern="1200" cap="none" spc="0" normalizeH="0" baseline="0" noProof="0" dirty="0">
                <a:ln>
                  <a:noFill/>
                </a:ln>
                <a:solidFill>
                  <a:prstClr val="black"/>
                </a:solidFill>
                <a:effectLst/>
                <a:uLnTx/>
                <a:uFillTx/>
                <a:latin typeface="Arial"/>
                <a:ea typeface="ＭＳ Ｐゴシック" pitchFamily="34" charset="-128"/>
              </a:rPr>
              <a:t>skills, knowledge, and behaviors related to visual art.</a:t>
            </a:r>
          </a:p>
          <a:p>
            <a:pPr>
              <a:spcBef>
                <a:spcPts val="0"/>
              </a:spcBef>
            </a:pPr>
            <a:endParaRPr lang="en-US" dirty="0"/>
          </a:p>
          <a:p>
            <a:pPr>
              <a:spcBef>
                <a:spcPts val="0"/>
              </a:spcBef>
            </a:pPr>
            <a:endParaRPr lang="en-US" dirty="0"/>
          </a:p>
        </p:txBody>
      </p:sp>
      <p:sp>
        <p:nvSpPr>
          <p:cNvPr id="4" name="Slide Number Placeholder 3"/>
          <p:cNvSpPr>
            <a:spLocks noGrp="1"/>
          </p:cNvSpPr>
          <p:nvPr>
            <p:ph type="sldNum" sz="quarter" idx="10"/>
          </p:nvPr>
        </p:nvSpPr>
        <p:spPr/>
        <p:txBody>
          <a:bodyPr/>
          <a:lstStyle/>
          <a:p>
            <a:fld id="{EF32236E-DBDE-4F84-8A8D-B4FE3BF401E9}" type="slidenum">
              <a:rPr lang="en-US" altLang="en-US" smtClean="0"/>
              <a:pPr/>
              <a:t>3</a:t>
            </a:fld>
            <a:endParaRPr lang="en-US" altLang="en-US"/>
          </a:p>
        </p:txBody>
      </p:sp>
    </p:spTree>
    <p:extLst>
      <p:ext uri="{BB962C8B-B14F-4D97-AF65-F5344CB8AC3E}">
        <p14:creationId xmlns:p14="http://schemas.microsoft.com/office/powerpoint/2010/main" val="7230216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t>Presenter Remarks: </a:t>
            </a:r>
            <a:endParaRPr lang="en-US" altLang="en-US" dirty="0"/>
          </a:p>
          <a:p>
            <a:pPr>
              <a:spcBef>
                <a:spcPts val="0"/>
              </a:spcBef>
            </a:pPr>
            <a:r>
              <a:rPr lang="en-US" altLang="en-US" dirty="0"/>
              <a:t>Let’s take a few minutes and discuss these questions with your tablemates.</a:t>
            </a:r>
          </a:p>
          <a:p>
            <a:pPr>
              <a:spcBef>
                <a:spcPts val="0"/>
              </a:spcBef>
            </a:pPr>
            <a:endParaRPr lang="en-US" altLang="en-US" dirty="0"/>
          </a:p>
          <a:p>
            <a:pPr>
              <a:spcBef>
                <a:spcPts val="0"/>
              </a:spcBef>
            </a:pPr>
            <a:r>
              <a:rPr lang="en-US" altLang="en-US" i="1" dirty="0"/>
              <a:t>After the discussion, have a few people share their answers with the group.</a:t>
            </a:r>
            <a:endParaRPr lang="en-US" altLang="en-US" b="1" i="1" dirty="0"/>
          </a:p>
        </p:txBody>
      </p:sp>
      <p:sp>
        <p:nvSpPr>
          <p:cNvPr id="849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3678EC0-2693-4312-971F-2CC852EA762E}" type="slidenum">
              <a:rPr lang="en-US" altLang="en-US" smtClean="0"/>
              <a:pPr/>
              <a:t>30</a:t>
            </a:fld>
            <a:endParaRPr lang="en-US" altLang="en-US"/>
          </a:p>
        </p:txBody>
      </p:sp>
    </p:spTree>
    <p:extLst>
      <p:ext uri="{BB962C8B-B14F-4D97-AF65-F5344CB8AC3E}">
        <p14:creationId xmlns:p14="http://schemas.microsoft.com/office/powerpoint/2010/main" val="8635191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is-IS" altLang="en-US" b="1" dirty="0"/>
              <a:t>Presenter Remarks:</a:t>
            </a:r>
          </a:p>
          <a:p>
            <a:pPr>
              <a:spcBef>
                <a:spcPts val="0"/>
              </a:spcBef>
            </a:pPr>
            <a:r>
              <a:rPr lang="en-US" altLang="en-US" dirty="0"/>
              <a:t>“The arts can help children reflect on their own cultures and origins as well as those of others…All children are empowered by sharing each other’s family art traditions” (PCF, Vol. 2, p. 44).</a:t>
            </a:r>
          </a:p>
          <a:p>
            <a:pPr>
              <a:spcBef>
                <a:spcPts val="0"/>
              </a:spcBef>
            </a:pPr>
            <a:endParaRPr lang="en-US" altLang="en-US" dirty="0"/>
          </a:p>
          <a:p>
            <a:pPr>
              <a:spcBef>
                <a:spcPts val="0"/>
              </a:spcBef>
            </a:pPr>
            <a:r>
              <a:rPr lang="en-US" altLang="en-US" dirty="0"/>
              <a:t>“Inviting families into the environment to share works of art from the home is an opportunity to build a bridge to the home” (PCF, Vol. 2, p. 50).</a:t>
            </a:r>
          </a:p>
          <a:p>
            <a:pPr>
              <a:spcBef>
                <a:spcPts val="0"/>
              </a:spcBef>
            </a:pPr>
            <a:endParaRPr lang="en-US" altLang="en-US" dirty="0"/>
          </a:p>
          <a:p>
            <a:pPr>
              <a:spcBef>
                <a:spcPts val="0"/>
              </a:spcBef>
            </a:pPr>
            <a:r>
              <a:rPr lang="en-US" altLang="en-US" dirty="0"/>
              <a:t>Reflection: Do you have a family art tradition you share with your children? Think about what makes this joy-filled tradition meaningful.</a:t>
            </a:r>
            <a:r>
              <a:rPr lang="en-US" altLang="en-US" baseline="0" dirty="0"/>
              <a:t> I</a:t>
            </a:r>
            <a:r>
              <a:rPr lang="en-US" altLang="en-US" dirty="0"/>
              <a:t>s it about the process or product?</a:t>
            </a:r>
          </a:p>
          <a:p>
            <a:pPr>
              <a:spcBef>
                <a:spcPts val="0"/>
              </a:spcBef>
            </a:pPr>
            <a:endParaRPr lang="en-US" altLang="en-US" dirty="0"/>
          </a:p>
          <a:p>
            <a:pPr>
              <a:spcBef>
                <a:spcPts val="0"/>
              </a:spcBef>
            </a:pPr>
            <a:r>
              <a:rPr lang="en-US" altLang="en-US" dirty="0"/>
              <a:t>Trainer note: if you have a family art tradition you may want to share it here.</a:t>
            </a:r>
          </a:p>
          <a:p>
            <a:pPr>
              <a:spcBef>
                <a:spcPts val="0"/>
              </a:spcBef>
            </a:pPr>
            <a:endParaRPr lang="en-US" altLang="en-US" dirty="0"/>
          </a:p>
        </p:txBody>
      </p:sp>
      <p:sp>
        <p:nvSpPr>
          <p:cNvPr id="870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DB88EBE-E1BC-46FB-A7F7-FB3157168E72}" type="slidenum">
              <a:rPr lang="en-US" altLang="en-US" smtClean="0"/>
              <a:pPr/>
              <a:t>31</a:t>
            </a:fld>
            <a:endParaRPr lang="en-US" altLang="en-US"/>
          </a:p>
        </p:txBody>
      </p:sp>
    </p:spTree>
    <p:extLst>
      <p:ext uri="{BB962C8B-B14F-4D97-AF65-F5344CB8AC3E}">
        <p14:creationId xmlns:p14="http://schemas.microsoft.com/office/powerpoint/2010/main" val="105463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pPr>
            <a:r>
              <a:rPr lang="en-US" altLang="en-US" b="1" dirty="0"/>
              <a:t>Presenter Remarks: </a:t>
            </a:r>
          </a:p>
          <a:p>
            <a:pPr>
              <a:spcBef>
                <a:spcPts val="0"/>
              </a:spcBef>
            </a:pPr>
            <a:r>
              <a:rPr lang="en-US" dirty="0"/>
              <a:t>In order to effectively build on children's existing strengths, we must understand them. To do this, we need to </a:t>
            </a:r>
            <a:r>
              <a:rPr lang="en-US" dirty="0">
                <a:latin typeface="Arial" charset="0"/>
                <a:ea typeface="MS PGothic" charset="0"/>
              </a:rPr>
              <a:t>partner with families to learn about their children’s strengths.</a:t>
            </a:r>
          </a:p>
          <a:p>
            <a:pPr>
              <a:spcBef>
                <a:spcPts val="0"/>
              </a:spcBef>
            </a:pPr>
            <a:endParaRPr lang="en-US" dirty="0"/>
          </a:p>
          <a:p>
            <a:pPr>
              <a:spcBef>
                <a:spcPts val="0"/>
              </a:spcBef>
            </a:pPr>
            <a:r>
              <a:rPr lang="en-US" dirty="0"/>
              <a:t>The resources on this slide are specifically beneficial for partnering with families. You may want to take a picture of this slide and refer to it later. </a:t>
            </a:r>
          </a:p>
          <a:p>
            <a:pPr>
              <a:spcBef>
                <a:spcPts val="0"/>
              </a:spcBef>
            </a:pPr>
            <a:endParaRPr lang="en-US" altLang="en-US" dirty="0"/>
          </a:p>
          <a:p>
            <a:pPr>
              <a:spcBef>
                <a:spcPts val="0"/>
              </a:spcBef>
            </a:pPr>
            <a:r>
              <a:rPr lang="en-US" altLang="en-US" b="1" dirty="0"/>
              <a:t>Optional: </a:t>
            </a:r>
          </a:p>
          <a:p>
            <a:pPr>
              <a:spcBef>
                <a:spcPts val="0"/>
              </a:spcBef>
            </a:pPr>
            <a:r>
              <a:rPr lang="en-US" altLang="en-US" dirty="0"/>
              <a:t>Create a gallery table with examples of documents.</a:t>
            </a:r>
          </a:p>
          <a:p>
            <a:pPr>
              <a:spcBef>
                <a:spcPts val="0"/>
              </a:spcBef>
            </a:pPr>
            <a:endParaRPr lang="en-US" altLang="en-US" dirty="0"/>
          </a:p>
          <a:p>
            <a:pPr>
              <a:spcBef>
                <a:spcPts val="0"/>
              </a:spcBef>
            </a:pPr>
            <a:r>
              <a:rPr lang="en-US" altLang="en-US" b="1" dirty="0"/>
              <a:t>Extra Note: </a:t>
            </a:r>
          </a:p>
          <a:p>
            <a:pPr>
              <a:spcBef>
                <a:spcPts val="0"/>
              </a:spcBef>
            </a:pPr>
            <a:r>
              <a:rPr lang="en-US" altLang="en-US" dirty="0"/>
              <a:t>The resources are hyperlinked. If Wi-Fi access is available, display the resources and do a walkthrough.</a:t>
            </a:r>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32</a:t>
            </a:fld>
            <a:endParaRPr lang="en-US" dirty="0"/>
          </a:p>
        </p:txBody>
      </p:sp>
    </p:spTree>
    <p:extLst>
      <p:ext uri="{BB962C8B-B14F-4D97-AF65-F5344CB8AC3E}">
        <p14:creationId xmlns:p14="http://schemas.microsoft.com/office/powerpoint/2010/main" val="33980842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is-IS" altLang="en-US" b="1" dirty="0"/>
              <a:t>Presenter Remarks:</a:t>
            </a:r>
          </a:p>
          <a:p>
            <a:pPr>
              <a:spcBef>
                <a:spcPts val="0"/>
              </a:spcBef>
            </a:pPr>
            <a:r>
              <a:rPr lang="en-US" altLang="en-US" dirty="0"/>
              <a:t>“Research suggests that learning and development in the arts provides an underpinning for literacy and language development, in part, through cultivating representation skills” (PLF, Vol. 2, p. 2).</a:t>
            </a:r>
          </a:p>
          <a:p>
            <a:pPr>
              <a:spcBef>
                <a:spcPts val="0"/>
              </a:spcBef>
            </a:pPr>
            <a:endParaRPr lang="en-US" altLang="en-US" dirty="0"/>
          </a:p>
          <a:p>
            <a:pPr>
              <a:spcBef>
                <a:spcPts val="0"/>
              </a:spcBef>
            </a:pPr>
            <a:r>
              <a:rPr lang="en-US" altLang="en-US" dirty="0"/>
              <a:t>In this picture, the student used visual art to represent the important take-away from a story that was read.</a:t>
            </a:r>
          </a:p>
          <a:p>
            <a:pPr>
              <a:spcBef>
                <a:spcPts val="0"/>
              </a:spcBef>
            </a:pPr>
            <a:endParaRPr lang="en-US" altLang="en-US" dirty="0"/>
          </a:p>
          <a:p>
            <a:pPr>
              <a:spcBef>
                <a:spcPts val="0"/>
              </a:spcBef>
            </a:pPr>
            <a:r>
              <a:rPr lang="en-US" dirty="0"/>
              <a:t>What representation art skills do you see children engaging in-in the classroom? How do you think those skills provide</a:t>
            </a:r>
            <a:r>
              <a:rPr lang="en-US" altLang="en-US" dirty="0"/>
              <a:t> the groundwork for language and literacy development? Find someone at another table and share your thoughts.</a:t>
            </a:r>
          </a:p>
          <a:p>
            <a:pPr>
              <a:spcBef>
                <a:spcPts val="0"/>
              </a:spcBef>
            </a:pPr>
            <a:endParaRPr lang="en-US" altLang="en-US" dirty="0"/>
          </a:p>
          <a:p>
            <a:pPr>
              <a:spcBef>
                <a:spcPts val="0"/>
              </a:spcBef>
            </a:pPr>
            <a:endParaRPr lang="en-US" altLang="en-US" dirty="0"/>
          </a:p>
          <a:p>
            <a:pPr>
              <a:spcBef>
                <a:spcPts val="0"/>
              </a:spcBef>
            </a:pPr>
            <a:endParaRPr lang="en-US" altLang="en-US" dirty="0"/>
          </a:p>
        </p:txBody>
      </p:sp>
      <p:sp>
        <p:nvSpPr>
          <p:cNvPr id="911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CAA94C6-67DF-4399-B4FE-2F23324D7090}" type="slidenum">
              <a:rPr lang="en-US" altLang="en-US" smtClean="0"/>
              <a:pPr/>
              <a:t>33</a:t>
            </a:fld>
            <a:endParaRPr lang="en-US" altLang="en-US"/>
          </a:p>
        </p:txBody>
      </p:sp>
    </p:spTree>
    <p:extLst>
      <p:ext uri="{BB962C8B-B14F-4D97-AF65-F5344CB8AC3E}">
        <p14:creationId xmlns:p14="http://schemas.microsoft.com/office/powerpoint/2010/main" val="23735321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is-IS" altLang="en-US" b="1" dirty="0"/>
              <a:t>Presenter Remarks:</a:t>
            </a:r>
          </a:p>
          <a:p>
            <a:pPr>
              <a:spcBef>
                <a:spcPts val="0"/>
              </a:spcBef>
            </a:pPr>
            <a:r>
              <a:rPr lang="en-US" altLang="en-US" dirty="0"/>
              <a:t>Visual arts can be beneficial for language and literacy development if students are given the opportunity to discuss their work.</a:t>
            </a:r>
          </a:p>
          <a:p>
            <a:pPr>
              <a:spcBef>
                <a:spcPts val="0"/>
              </a:spcBef>
            </a:pPr>
            <a:endParaRPr lang="en-US" altLang="en-US" dirty="0"/>
          </a:p>
          <a:p>
            <a:pPr>
              <a:spcBef>
                <a:spcPts val="0"/>
              </a:spcBef>
            </a:pPr>
            <a:r>
              <a:rPr lang="en-US" altLang="en-US" dirty="0"/>
              <a:t>“Encourage children to talk in their own language about what they have drawn. In describing or communicating about their work, children develop their vocabulary and perception of art” (PCF, Vol. 2, p. 53).</a:t>
            </a:r>
          </a:p>
          <a:p>
            <a:pPr>
              <a:spcBef>
                <a:spcPts val="0"/>
              </a:spcBef>
            </a:pPr>
            <a:endParaRPr lang="en-US" altLang="en-US" dirty="0"/>
          </a:p>
          <a:p>
            <a:pPr>
              <a:spcBef>
                <a:spcPts val="0"/>
              </a:spcBef>
            </a:pPr>
            <a:r>
              <a:rPr lang="en-US" altLang="en-US" dirty="0"/>
              <a:t>This is further supported by current research: </a:t>
            </a:r>
          </a:p>
          <a:p>
            <a:pPr>
              <a:spcBef>
                <a:spcPts val="0"/>
              </a:spcBef>
            </a:pPr>
            <a:r>
              <a:rPr lang="en-US" altLang="en-US" dirty="0"/>
              <a:t>“DLL families can promote their children’s language development through everyday conversations and verbal exchanges with them. Responses to children’s queries and efforts to explain events and elaborate verbally on children’s experiences expand children’s vocabulary and language skills” (Linda Halgunseth, Gisela </a:t>
            </a:r>
            <a:r>
              <a:rPr lang="en-US" altLang="en-US" dirty="0" err="1"/>
              <a:t>Jia</a:t>
            </a:r>
            <a:r>
              <a:rPr lang="en-US" altLang="en-US" dirty="0"/>
              <a:t>, and Oscar Barbarin, </a:t>
            </a:r>
            <a:r>
              <a:rPr lang="en-US" altLang="en-US" i="1" dirty="0"/>
              <a:t>California’s Best Practices for Young Dual Language Learners Research Overview Papers</a:t>
            </a:r>
            <a:r>
              <a:rPr lang="en-US" altLang="en-US" dirty="0"/>
              <a:t> [CDE], p. 148).</a:t>
            </a:r>
          </a:p>
          <a:p>
            <a:pPr>
              <a:spcBef>
                <a:spcPts val="0"/>
              </a:spcBef>
            </a:pPr>
            <a:endParaRPr lang="en-US" altLang="en-US" dirty="0"/>
          </a:p>
          <a:p>
            <a:pPr>
              <a:spcBef>
                <a:spcPts val="0"/>
              </a:spcBef>
              <a:buFontTx/>
              <a:buChar char="•"/>
            </a:pPr>
            <a:endParaRPr lang="en-US" altLang="en-US" dirty="0"/>
          </a:p>
          <a:p>
            <a:pPr>
              <a:spcBef>
                <a:spcPts val="0"/>
              </a:spcBef>
              <a:buFontTx/>
              <a:buChar char="•"/>
            </a:pPr>
            <a:endParaRPr lang="en-US" altLang="en-US" dirty="0"/>
          </a:p>
        </p:txBody>
      </p:sp>
      <p:sp>
        <p:nvSpPr>
          <p:cNvPr id="931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6D3C373-E482-468B-B417-4DE44D08880E}" type="slidenum">
              <a:rPr lang="en-US" altLang="en-US" smtClean="0"/>
              <a:pPr/>
              <a:t>34</a:t>
            </a:fld>
            <a:endParaRPr lang="en-US" altLang="en-US"/>
          </a:p>
        </p:txBody>
      </p:sp>
    </p:spTree>
    <p:extLst>
      <p:ext uri="{BB962C8B-B14F-4D97-AF65-F5344CB8AC3E}">
        <p14:creationId xmlns:p14="http://schemas.microsoft.com/office/powerpoint/2010/main" val="19477192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6" name="Notes Placeholder 2"/>
          <p:cNvSpPr>
            <a:spLocks noGrp="1"/>
          </p:cNvSpPr>
          <p:nvPr>
            <p:ph type="body" idx="1"/>
          </p:nvPr>
        </p:nvSpPr>
        <p:spPr bwMode="auto">
          <a:xfrm>
            <a:off x="685800" y="4343400"/>
            <a:ext cx="5486400" cy="47990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altLang="en-US" b="1" dirty="0"/>
              <a:t>Activity 3: Let’s Face It, “Talk Counts!”</a:t>
            </a:r>
          </a:p>
          <a:p>
            <a:pPr>
              <a:spcBef>
                <a:spcPts val="0"/>
              </a:spcBef>
            </a:pPr>
            <a:endParaRPr lang="en-US" altLang="en-US" b="1" dirty="0"/>
          </a:p>
          <a:p>
            <a:pPr>
              <a:spcBef>
                <a:spcPts val="0"/>
              </a:spcBef>
            </a:pPr>
            <a:r>
              <a:rPr lang="en-US" altLang="en-US" b="1" dirty="0"/>
              <a:t>Presenter Remarks:</a:t>
            </a:r>
          </a:p>
          <a:p>
            <a:pPr lvl="0">
              <a:spcBef>
                <a:spcPts val="0"/>
              </a:spcBef>
            </a:pPr>
            <a:r>
              <a:rPr lang="en-US" dirty="0"/>
              <a:t>Picasso is one of the most famous artists of all time. He was a child prodigy and became famous for an art style called Cubism in which paintings resemble broken glass. Today, we will create Cubist drawings and then practice teacher language interactions with the drawings. </a:t>
            </a:r>
          </a:p>
          <a:p>
            <a:pPr>
              <a:spcBef>
                <a:spcPts val="0"/>
              </a:spcBef>
            </a:pPr>
            <a:endParaRPr lang="en-US" altLang="en-US" b="1" dirty="0"/>
          </a:p>
          <a:p>
            <a:pPr>
              <a:spcBef>
                <a:spcPts val="0"/>
              </a:spcBef>
            </a:pPr>
            <a:r>
              <a:rPr lang="en-US" b="1" cap="all" dirty="0"/>
              <a:t>intent: </a:t>
            </a:r>
            <a:endParaRPr lang="en-US" dirty="0"/>
          </a:p>
          <a:p>
            <a:pPr>
              <a:spcBef>
                <a:spcPts val="0"/>
              </a:spcBef>
            </a:pPr>
            <a:r>
              <a:rPr lang="en-US" dirty="0"/>
              <a:t>Experience a new art activity and identify the importance of teacher conversation in enhancing the visual art experience.</a:t>
            </a:r>
          </a:p>
          <a:p>
            <a:pPr>
              <a:spcBef>
                <a:spcPts val="0"/>
              </a:spcBef>
            </a:pPr>
            <a:r>
              <a:rPr lang="en-US" b="1" dirty="0"/>
              <a:t> </a:t>
            </a:r>
            <a:endParaRPr lang="en-US" dirty="0"/>
          </a:p>
          <a:p>
            <a:pPr>
              <a:spcBef>
                <a:spcPts val="0"/>
              </a:spcBef>
            </a:pPr>
            <a:r>
              <a:rPr lang="en-US" b="1" dirty="0"/>
              <a:t>OUTCOME: </a:t>
            </a:r>
            <a:endParaRPr lang="en-US" dirty="0"/>
          </a:p>
          <a:p>
            <a:pPr>
              <a:spcBef>
                <a:spcPts val="0"/>
              </a:spcBef>
            </a:pPr>
            <a:r>
              <a:rPr lang="en-US" dirty="0"/>
              <a:t>Participants think intentionally about new art experiences as they are facilitated through teacher language interactions.</a:t>
            </a:r>
          </a:p>
          <a:p>
            <a:pPr>
              <a:spcBef>
                <a:spcPts val="0"/>
              </a:spcBef>
            </a:pPr>
            <a:r>
              <a:rPr lang="en-US" b="1" cap="all" dirty="0"/>
              <a:t> </a:t>
            </a:r>
            <a:endParaRPr lang="en-US" dirty="0"/>
          </a:p>
          <a:p>
            <a:pPr>
              <a:spcBef>
                <a:spcPts val="0"/>
              </a:spcBef>
            </a:pPr>
            <a:r>
              <a:rPr lang="en-US" b="1" cap="all" dirty="0"/>
              <a:t>Materials Required: </a:t>
            </a:r>
            <a:endParaRPr lang="en-US" dirty="0"/>
          </a:p>
          <a:p>
            <a:pPr marL="171450" lvl="0" indent="-171450">
              <a:spcBef>
                <a:spcPts val="0"/>
              </a:spcBef>
              <a:buFont typeface="Arial" panose="020B0604020202020204" pitchFamily="34" charset="0"/>
              <a:buChar char="•"/>
            </a:pPr>
            <a:r>
              <a:rPr lang="en-US" dirty="0"/>
              <a:t>White drawing paper</a:t>
            </a:r>
            <a:endParaRPr lang="en-US" sz="1600" dirty="0"/>
          </a:p>
          <a:p>
            <a:pPr marL="171450" lvl="0" indent="-171450">
              <a:spcBef>
                <a:spcPts val="0"/>
              </a:spcBef>
              <a:buFont typeface="Arial" panose="020B0604020202020204" pitchFamily="34" charset="0"/>
              <a:buChar char="•"/>
            </a:pPr>
            <a:r>
              <a:rPr lang="en-US" dirty="0"/>
              <a:t>Crayons, colored pencils, chalk, markers</a:t>
            </a:r>
            <a:endParaRPr lang="en-US" sz="1600" dirty="0"/>
          </a:p>
          <a:p>
            <a:pPr marL="171450" lvl="0" indent="-171450">
              <a:spcBef>
                <a:spcPts val="0"/>
              </a:spcBef>
              <a:buFont typeface="Arial" panose="020B0604020202020204" pitchFamily="34" charset="0"/>
              <a:buChar char="•"/>
            </a:pPr>
            <a:r>
              <a:rPr lang="en-US" dirty="0"/>
              <a:t>Scissors</a:t>
            </a:r>
            <a:endParaRPr lang="en-US" sz="1600" dirty="0"/>
          </a:p>
          <a:p>
            <a:pPr marL="171450" lvl="0" indent="-171450">
              <a:spcBef>
                <a:spcPts val="0"/>
              </a:spcBef>
              <a:buFont typeface="Arial" panose="020B0604020202020204" pitchFamily="34" charset="0"/>
              <a:buChar char="•"/>
            </a:pPr>
            <a:r>
              <a:rPr lang="en-US" dirty="0"/>
              <a:t>White glue</a:t>
            </a:r>
            <a:endParaRPr lang="en-US" sz="1600" dirty="0"/>
          </a:p>
          <a:p>
            <a:pPr marL="171450" lvl="0" indent="-171450">
              <a:spcBef>
                <a:spcPts val="0"/>
              </a:spcBef>
              <a:buFont typeface="Arial" panose="020B0604020202020204" pitchFamily="34" charset="0"/>
              <a:buChar char="•"/>
            </a:pPr>
            <a:r>
              <a:rPr lang="en-US" dirty="0"/>
              <a:t>PowerPoint</a:t>
            </a:r>
            <a:endParaRPr lang="en-US" sz="1600" dirty="0"/>
          </a:p>
          <a:p>
            <a:pPr marL="171450" lvl="0" indent="-171450">
              <a:spcBef>
                <a:spcPts val="0"/>
              </a:spcBef>
              <a:buFont typeface="Arial" panose="020B0604020202020204" pitchFamily="34" charset="0"/>
              <a:buChar char="•"/>
            </a:pPr>
            <a:r>
              <a:rPr lang="en-US" dirty="0"/>
              <a:t>Handout 4: Talking to Young Children About Art</a:t>
            </a:r>
            <a:endParaRPr lang="en-US" sz="1600" dirty="0"/>
          </a:p>
          <a:p>
            <a:pPr marL="171450" lvl="0" indent="-171450">
              <a:spcBef>
                <a:spcPts val="0"/>
              </a:spcBef>
              <a:buFont typeface="Arial" panose="020B0604020202020204" pitchFamily="34" charset="0"/>
              <a:buChar char="•"/>
            </a:pPr>
            <a:r>
              <a:rPr lang="en-US" dirty="0"/>
              <a:t>Chart paper</a:t>
            </a:r>
            <a:endParaRPr lang="en-US" sz="1600" dirty="0"/>
          </a:p>
          <a:p>
            <a:pPr>
              <a:spcBef>
                <a:spcPts val="0"/>
              </a:spcBef>
            </a:pPr>
            <a:r>
              <a:rPr lang="en-US" b="1" dirty="0"/>
              <a:t> </a:t>
            </a:r>
            <a:endParaRPr lang="en-US" sz="1600" dirty="0"/>
          </a:p>
          <a:p>
            <a:pPr>
              <a:spcBef>
                <a:spcPts val="0"/>
              </a:spcBef>
            </a:pPr>
            <a:r>
              <a:rPr lang="en-US" b="1" cap="all" dirty="0"/>
              <a:t>Time:</a:t>
            </a:r>
            <a:r>
              <a:rPr lang="en-US" dirty="0"/>
              <a:t> 20 minutes</a:t>
            </a:r>
          </a:p>
          <a:p>
            <a:pPr>
              <a:spcBef>
                <a:spcPts val="0"/>
              </a:spcBef>
            </a:pPr>
            <a:endParaRPr lang="en-US" b="1" cap="all" dirty="0"/>
          </a:p>
          <a:p>
            <a:pPr>
              <a:spcBef>
                <a:spcPts val="0"/>
              </a:spcBef>
            </a:pPr>
            <a:r>
              <a:rPr lang="en-US" b="1" cap="all" dirty="0"/>
              <a:t>Process: </a:t>
            </a:r>
            <a:endParaRPr lang="en-US" dirty="0"/>
          </a:p>
          <a:p>
            <a:pPr>
              <a:spcBef>
                <a:spcPts val="0"/>
              </a:spcBef>
            </a:pPr>
            <a:r>
              <a:rPr lang="en-US" b="1" dirty="0"/>
              <a:t>Introduction:</a:t>
            </a:r>
            <a:endParaRPr lang="en-US" dirty="0"/>
          </a:p>
          <a:p>
            <a:pPr marL="171450" lvl="0" indent="-171450">
              <a:spcBef>
                <a:spcPts val="0"/>
              </a:spcBef>
              <a:buFont typeface="Arial" panose="020B0604020202020204" pitchFamily="34" charset="0"/>
              <a:buChar char="•"/>
            </a:pPr>
            <a:r>
              <a:rPr lang="en-US" dirty="0"/>
              <a:t>Front-load participants by sharing the Picasso PowerPoint slide.</a:t>
            </a:r>
          </a:p>
          <a:p>
            <a:pPr marL="171450" lvl="0" indent="-171450">
              <a:spcBef>
                <a:spcPts val="0"/>
              </a:spcBef>
              <a:buFont typeface="Arial" panose="020B0604020202020204" pitchFamily="34" charset="0"/>
              <a:buChar char="•"/>
            </a:pPr>
            <a:r>
              <a:rPr lang="en-US" dirty="0"/>
              <a:t>Share that Picasso is one of the most famous artists of all time. He was a child prodigy and became famous for an art style called Cubism in which paintings resemble broken glass. </a:t>
            </a:r>
          </a:p>
          <a:p>
            <a:pPr marL="171450" lvl="0" indent="-171450">
              <a:spcBef>
                <a:spcPts val="0"/>
              </a:spcBef>
              <a:buFont typeface="Arial" panose="020B0604020202020204" pitchFamily="34" charset="0"/>
              <a:buChar char="•"/>
            </a:pPr>
            <a:r>
              <a:rPr lang="en-US" dirty="0"/>
              <a:t>Tell participants that we will create Cubist drawings today. Then we will enhance this experience by practicing teacher language interactions with the drawings. </a:t>
            </a:r>
          </a:p>
          <a:p>
            <a:pPr>
              <a:spcBef>
                <a:spcPts val="0"/>
              </a:spcBef>
            </a:pPr>
            <a:r>
              <a:rPr lang="en-US" b="1" dirty="0"/>
              <a:t>Part 1:</a:t>
            </a:r>
            <a:endParaRPr lang="en-US" dirty="0"/>
          </a:p>
          <a:p>
            <a:pPr marL="171450" lvl="0" indent="-171450">
              <a:spcBef>
                <a:spcPts val="0"/>
              </a:spcBef>
              <a:buFont typeface="Arial" panose="020B0604020202020204" pitchFamily="34" charset="0"/>
              <a:buChar char="•"/>
            </a:pPr>
            <a:r>
              <a:rPr lang="en-US" dirty="0"/>
              <a:t>Invite participants to get into partners and use the art materials at their table (white paper, pencils, crayons, makers, etc.) to draw face portraits of each other. (5-8 minutes)</a:t>
            </a:r>
          </a:p>
          <a:p>
            <a:pPr marL="171450" lvl="0" indent="-171450">
              <a:spcBef>
                <a:spcPts val="0"/>
              </a:spcBef>
              <a:buFont typeface="Arial" panose="020B0604020202020204" pitchFamily="34" charset="0"/>
              <a:buChar char="•"/>
            </a:pPr>
            <a:r>
              <a:rPr lang="en-US" dirty="0"/>
              <a:t>When participants have finished, have them cut their portraits up into “broken glass” sections. </a:t>
            </a:r>
          </a:p>
          <a:p>
            <a:pPr marL="171450" lvl="0" indent="-171450">
              <a:spcBef>
                <a:spcPts val="0"/>
              </a:spcBef>
              <a:buFont typeface="Arial" panose="020B0604020202020204" pitchFamily="34" charset="0"/>
              <a:buChar char="•"/>
            </a:pPr>
            <a:r>
              <a:rPr lang="en-US" dirty="0"/>
              <a:t>Mix up the sections and glue them on the second piece of paper, creating a cubist broken glass portrait.</a:t>
            </a:r>
          </a:p>
          <a:p>
            <a:pPr>
              <a:spcBef>
                <a:spcPts val="0"/>
              </a:spcBef>
            </a:pPr>
            <a:r>
              <a:rPr lang="en-US" b="1" dirty="0"/>
              <a:t> </a:t>
            </a:r>
            <a:endParaRPr lang="en-US" dirty="0"/>
          </a:p>
          <a:p>
            <a:pPr>
              <a:spcBef>
                <a:spcPts val="0"/>
              </a:spcBef>
            </a:pPr>
            <a:r>
              <a:rPr lang="en-US" b="1" dirty="0"/>
              <a:t>Part 2: </a:t>
            </a:r>
            <a:endParaRPr lang="en-US" dirty="0"/>
          </a:p>
          <a:p>
            <a:pPr marL="171450" indent="-171450">
              <a:spcBef>
                <a:spcPts val="0"/>
              </a:spcBef>
              <a:buFont typeface="Arial" panose="020B0604020202020204" pitchFamily="34" charset="0"/>
              <a:buChar char="•"/>
            </a:pPr>
            <a:r>
              <a:rPr lang="en-US" dirty="0"/>
              <a:t>Highlight the Preschool Curriculum Framework interaction and strategy around language. </a:t>
            </a:r>
          </a:p>
          <a:p>
            <a:pPr marL="171450" indent="-171450">
              <a:spcBef>
                <a:spcPts val="0"/>
              </a:spcBef>
              <a:buFont typeface="Arial" panose="020B0604020202020204" pitchFamily="34" charset="0"/>
              <a:buChar char="•"/>
            </a:pPr>
            <a:r>
              <a:rPr lang="en-US" dirty="0"/>
              <a:t>Invite participants to practice enhancing the art experience through teacher talk. </a:t>
            </a:r>
          </a:p>
          <a:p>
            <a:pPr marL="171450" indent="-171450">
              <a:spcBef>
                <a:spcPts val="0"/>
              </a:spcBef>
              <a:buFont typeface="Arial" panose="020B0604020202020204" pitchFamily="34" charset="0"/>
              <a:buChar char="•"/>
            </a:pPr>
            <a:r>
              <a:rPr lang="en-US" dirty="0"/>
              <a:t>Ask participants to list all of the natural things they discussed with their partner while creating their portraits.</a:t>
            </a:r>
          </a:p>
          <a:p>
            <a:pPr marL="628650" lvl="1" indent="-171450">
              <a:spcBef>
                <a:spcPts val="0"/>
              </a:spcBef>
              <a:buFont typeface="Courier New" panose="02070309020205020404" pitchFamily="49" charset="0"/>
              <a:buChar char="o"/>
            </a:pPr>
            <a:r>
              <a:rPr lang="en-US" dirty="0"/>
              <a:t>Have participants use Handout 4: Talking to Young Children About Art and circle three new things they would like to focus on in this activity.</a:t>
            </a:r>
          </a:p>
          <a:p>
            <a:pPr marL="628650" lvl="1" indent="-171450">
              <a:spcBef>
                <a:spcPts val="0"/>
              </a:spcBef>
              <a:buFont typeface="Courier New" panose="02070309020205020404" pitchFamily="49" charset="0"/>
              <a:buChar char="o"/>
            </a:pPr>
            <a:r>
              <a:rPr lang="en-US" dirty="0"/>
              <a:t>To push their limits, ask them to choose things they may not naturally talk about.</a:t>
            </a:r>
          </a:p>
          <a:p>
            <a:pPr marL="171450" indent="-171450">
              <a:spcBef>
                <a:spcPts val="0"/>
              </a:spcBef>
              <a:buFont typeface="Arial" panose="020B0604020202020204" pitchFamily="34" charset="0"/>
              <a:buChar char="•"/>
            </a:pPr>
            <a:r>
              <a:rPr lang="en-US" dirty="0"/>
              <a:t>We will now role-play (one person as the student and one as the teacher).</a:t>
            </a:r>
          </a:p>
          <a:p>
            <a:pPr marL="628650" lvl="1" indent="-171450">
              <a:spcBef>
                <a:spcPts val="0"/>
              </a:spcBef>
              <a:buFont typeface="Courier New" panose="02070309020205020404" pitchFamily="49" charset="0"/>
              <a:buChar char="o"/>
            </a:pPr>
            <a:r>
              <a:rPr lang="en-US" dirty="0"/>
              <a:t>The teacher will use Handout 4: Talking to Young Children About Art and the three items circled to facilitate conversation.</a:t>
            </a:r>
          </a:p>
          <a:p>
            <a:pPr marL="628650" lvl="1" indent="-171450">
              <a:spcBef>
                <a:spcPts val="0"/>
              </a:spcBef>
              <a:buFont typeface="Courier New" panose="02070309020205020404" pitchFamily="49" charset="0"/>
              <a:buChar char="o"/>
            </a:pPr>
            <a:r>
              <a:rPr lang="en-US" dirty="0"/>
              <a:t>The student will engage with the teacher and expand as they feel necessary. Ready, go! (2-3 minutes)</a:t>
            </a:r>
          </a:p>
          <a:p>
            <a:pPr marL="628650" lvl="1" indent="-171450">
              <a:spcBef>
                <a:spcPts val="0"/>
              </a:spcBef>
              <a:buFont typeface="Courier New" panose="02070309020205020404" pitchFamily="49" charset="0"/>
              <a:buChar char="o"/>
            </a:pPr>
            <a:r>
              <a:rPr lang="en-US" dirty="0"/>
              <a:t>Now switch roles. Ready, go! (2-3 minutes)</a:t>
            </a:r>
          </a:p>
          <a:p>
            <a:pPr marL="171450" indent="-171450">
              <a:spcBef>
                <a:spcPts val="0"/>
              </a:spcBef>
              <a:buFont typeface="Arial" panose="020B0604020202020204" pitchFamily="34" charset="0"/>
              <a:buChar char="•"/>
            </a:pPr>
            <a:r>
              <a:rPr lang="en-US" dirty="0"/>
              <a:t>Remind presenters to talk about the </a:t>
            </a:r>
            <a:r>
              <a:rPr lang="en-US" dirty="0" err="1"/>
              <a:t>substrand</a:t>
            </a:r>
            <a:r>
              <a:rPr lang="en-US" dirty="0"/>
              <a:t> 1.1 so that teachers make the connections to notice, respond and engage-- and understand the reason this activity supports using the elements of art in their conversations with children.</a:t>
            </a:r>
          </a:p>
          <a:p>
            <a:pPr marL="171450" indent="-171450">
              <a:spcBef>
                <a:spcPts val="0"/>
              </a:spcBef>
              <a:buFont typeface="Arial" panose="020B0604020202020204" pitchFamily="34" charset="0"/>
              <a:buChar char="•"/>
            </a:pPr>
            <a:r>
              <a:rPr lang="en-US" dirty="0"/>
              <a:t>Take a moment and quietly think about this experience. What are you going to take away?</a:t>
            </a:r>
          </a:p>
          <a:p>
            <a:pPr marL="171450" indent="-171450">
              <a:spcBef>
                <a:spcPts val="0"/>
              </a:spcBef>
              <a:buFont typeface="Arial" panose="020B0604020202020204" pitchFamily="34" charset="0"/>
              <a:buChar char="•"/>
            </a:pPr>
            <a:r>
              <a:rPr lang="en-US" dirty="0"/>
              <a:t>Chart responses at front of room.</a:t>
            </a:r>
          </a:p>
          <a:p>
            <a:pPr marL="171450" indent="-171450">
              <a:spcBef>
                <a:spcPts val="0"/>
              </a:spcBef>
              <a:buFont typeface="Arial" panose="020B0604020202020204" pitchFamily="34" charset="0"/>
              <a:buChar char="•"/>
            </a:pPr>
            <a:r>
              <a:rPr lang="en-US" dirty="0"/>
              <a:t>Participants can chart responses on Handout 3: Painter’s Pallet Action Plan.</a:t>
            </a:r>
          </a:p>
          <a:p>
            <a:pPr>
              <a:spcBef>
                <a:spcPts val="0"/>
              </a:spcBef>
            </a:pPr>
            <a:r>
              <a:rPr lang="en-US" dirty="0"/>
              <a:t> </a:t>
            </a:r>
          </a:p>
          <a:p>
            <a:pPr>
              <a:spcBef>
                <a:spcPts val="0"/>
              </a:spcBef>
            </a:pPr>
            <a:r>
              <a:rPr lang="en-US" dirty="0"/>
              <a:t> </a:t>
            </a:r>
          </a:p>
          <a:p>
            <a:pPr>
              <a:spcBef>
                <a:spcPts val="0"/>
              </a:spcBef>
            </a:pPr>
            <a:r>
              <a:rPr lang="en-US" dirty="0"/>
              <a:t> </a:t>
            </a:r>
          </a:p>
          <a:p>
            <a:pPr>
              <a:spcBef>
                <a:spcPts val="0"/>
              </a:spcBef>
            </a:pPr>
            <a:r>
              <a:rPr lang="en-US" dirty="0"/>
              <a:t> </a:t>
            </a:r>
          </a:p>
          <a:p>
            <a:pPr>
              <a:spcBef>
                <a:spcPts val="0"/>
              </a:spcBef>
            </a:pPr>
            <a:r>
              <a:rPr lang="en-US" dirty="0"/>
              <a:t> </a:t>
            </a:r>
          </a:p>
          <a:p>
            <a:pPr>
              <a:spcBef>
                <a:spcPts val="0"/>
              </a:spcBef>
            </a:pPr>
            <a:r>
              <a:rPr lang="en-US" dirty="0"/>
              <a:t> </a:t>
            </a:r>
          </a:p>
          <a:p>
            <a:pPr>
              <a:spcBef>
                <a:spcPts val="0"/>
              </a:spcBef>
            </a:pPr>
            <a:r>
              <a:rPr lang="en-US" dirty="0"/>
              <a:t> </a:t>
            </a:r>
          </a:p>
          <a:p>
            <a:pPr>
              <a:spcBef>
                <a:spcPts val="0"/>
              </a:spcBef>
            </a:pPr>
            <a:r>
              <a:rPr lang="en-US" dirty="0"/>
              <a:t> </a:t>
            </a:r>
          </a:p>
          <a:p>
            <a:pPr>
              <a:spcBef>
                <a:spcPts val="0"/>
              </a:spcBef>
            </a:pPr>
            <a:r>
              <a:rPr lang="en-US" dirty="0"/>
              <a:t> </a:t>
            </a:r>
          </a:p>
          <a:p>
            <a:pPr>
              <a:spcBef>
                <a:spcPts val="0"/>
              </a:spcBef>
            </a:pPr>
            <a:r>
              <a:rPr lang="en-US" dirty="0"/>
              <a:t> </a:t>
            </a:r>
          </a:p>
          <a:p>
            <a:pPr>
              <a:spcBef>
                <a:spcPts val="0"/>
              </a:spcBef>
            </a:pPr>
            <a:r>
              <a:rPr lang="en-US" dirty="0"/>
              <a:t> </a:t>
            </a:r>
          </a:p>
          <a:p>
            <a:pPr>
              <a:spcBef>
                <a:spcPts val="0"/>
              </a:spcBef>
            </a:pPr>
            <a:r>
              <a:rPr lang="en-US" dirty="0"/>
              <a:t> </a:t>
            </a:r>
          </a:p>
          <a:p>
            <a:pPr>
              <a:spcBef>
                <a:spcPts val="0"/>
              </a:spcBef>
            </a:pPr>
            <a:r>
              <a:rPr lang="en-US" dirty="0"/>
              <a:t> </a:t>
            </a:r>
          </a:p>
          <a:p>
            <a:pPr>
              <a:spcBef>
                <a:spcPts val="0"/>
              </a:spcBef>
            </a:pPr>
            <a:r>
              <a:rPr lang="en-US" dirty="0"/>
              <a:t> </a:t>
            </a:r>
          </a:p>
          <a:p>
            <a:pPr>
              <a:spcBef>
                <a:spcPts val="0"/>
              </a:spcBef>
            </a:pPr>
            <a:r>
              <a:rPr lang="en-US" dirty="0"/>
              <a:t> </a:t>
            </a:r>
          </a:p>
          <a:p>
            <a:pPr>
              <a:spcBef>
                <a:spcPts val="0"/>
              </a:spcBef>
            </a:pPr>
            <a:r>
              <a:rPr lang="en-US" dirty="0"/>
              <a:t> </a:t>
            </a:r>
          </a:p>
          <a:p>
            <a:pPr>
              <a:spcBef>
                <a:spcPts val="0"/>
              </a:spcBef>
            </a:pPr>
            <a:endParaRPr lang="en-US" altLang="en-US" dirty="0"/>
          </a:p>
        </p:txBody>
      </p:sp>
      <p:sp>
        <p:nvSpPr>
          <p:cNvPr id="952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C9C15FF-A8F3-47DB-8264-CD793BA349BC}" type="slidenum">
              <a:rPr lang="en-US" altLang="en-US" smtClean="0"/>
              <a:pPr/>
              <a:t>35</a:t>
            </a:fld>
            <a:endParaRPr lang="en-US" altLang="en-US"/>
          </a:p>
        </p:txBody>
      </p:sp>
    </p:spTree>
    <p:extLst>
      <p:ext uri="{BB962C8B-B14F-4D97-AF65-F5344CB8AC3E}">
        <p14:creationId xmlns:p14="http://schemas.microsoft.com/office/powerpoint/2010/main" val="16510879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is-IS" altLang="en-US" b="1" dirty="0"/>
              <a:t>Presenter Remarks:</a:t>
            </a:r>
          </a:p>
          <a:p>
            <a:pPr>
              <a:spcBef>
                <a:spcPts val="0"/>
              </a:spcBef>
            </a:pPr>
            <a:r>
              <a:rPr lang="en-US" altLang="en-US" dirty="0"/>
              <a:t>“Encourage discussion of particular works by the group” (PCF, Vol. 2, p. 53).  </a:t>
            </a:r>
          </a:p>
          <a:p>
            <a:pPr>
              <a:spcBef>
                <a:spcPts val="0"/>
              </a:spcBef>
            </a:pPr>
            <a:endParaRPr lang="en-US" altLang="en-US" dirty="0"/>
          </a:p>
          <a:p>
            <a:pPr>
              <a:spcBef>
                <a:spcPts val="0"/>
              </a:spcBef>
            </a:pPr>
            <a:r>
              <a:rPr lang="en-US" altLang="en-US" dirty="0"/>
              <a:t>This provides an opportunity for children to have a discussion about their work which helps with vocabulary development and with social interactions as well.</a:t>
            </a:r>
          </a:p>
          <a:p>
            <a:pPr>
              <a:spcBef>
                <a:spcPts val="0"/>
              </a:spcBef>
            </a:pPr>
            <a:endParaRPr lang="en-US" altLang="en-US" dirty="0"/>
          </a:p>
          <a:p>
            <a:pPr>
              <a:spcBef>
                <a:spcPts val="0"/>
              </a:spcBef>
            </a:pPr>
            <a:r>
              <a:rPr lang="en-US" altLang="en-US" dirty="0"/>
              <a:t>This slide shows a photo of a school who invites families in once a month for an art show. If you were this teacher how might you facilitate large group discussions about the art displayed? Where and when would you have these conversations? (Welcome meeting? Farewell meeting? A tour around the class with everyone?) Star your thoughts at your table group, then have facilitator solicit one idea form each table.</a:t>
            </a:r>
          </a:p>
        </p:txBody>
      </p:sp>
      <p:sp>
        <p:nvSpPr>
          <p:cNvPr id="972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2728296-9FF5-4D37-8E29-924AB75DE74E}" type="slidenum">
              <a:rPr lang="en-US" altLang="en-US" smtClean="0"/>
              <a:pPr/>
              <a:t>36</a:t>
            </a:fld>
            <a:endParaRPr lang="en-US" altLang="en-US"/>
          </a:p>
        </p:txBody>
      </p:sp>
    </p:spTree>
    <p:extLst>
      <p:ext uri="{BB962C8B-B14F-4D97-AF65-F5344CB8AC3E}">
        <p14:creationId xmlns:p14="http://schemas.microsoft.com/office/powerpoint/2010/main" val="34788622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eaLnBrk="1" hangingPunct="1">
              <a:spcBef>
                <a:spcPts val="0"/>
              </a:spcBef>
              <a:defRPr/>
            </a:pPr>
            <a:r>
              <a:rPr lang="is-IS" altLang="en-US" b="1" dirty="0">
                <a:ea typeface="MS PGothic" charset="-128"/>
              </a:rPr>
              <a:t>Presenter Remarks:</a:t>
            </a:r>
          </a:p>
          <a:p>
            <a:pPr eaLnBrk="1" hangingPunct="1">
              <a:spcBef>
                <a:spcPts val="0"/>
              </a:spcBef>
              <a:defRPr/>
            </a:pPr>
            <a:r>
              <a:rPr lang="en-US" altLang="en-US" dirty="0">
                <a:ea typeface="ＭＳ Ｐゴシック" charset="-128"/>
              </a:rPr>
              <a:t>Stop and reflect with </a:t>
            </a:r>
            <a:r>
              <a:rPr lang="en-US" sz="1200" kern="1200" dirty="0">
                <a:solidFill>
                  <a:schemeClr val="tx1"/>
                </a:solidFill>
                <a:effectLst/>
                <a:latin typeface="Arial" pitchFamily="34" charset="0"/>
                <a:ea typeface="MS PGothic" panose="020B0600070205080204" pitchFamily="34" charset="-128"/>
                <a:cs typeface="Arial" pitchFamily="34" charset="0"/>
              </a:rPr>
              <a:t>Handout 3: Painter’s </a:t>
            </a:r>
            <a:r>
              <a:rPr lang="en-US" dirty="0"/>
              <a:t>P</a:t>
            </a:r>
            <a:r>
              <a:rPr lang="en-US" sz="1200" kern="1200" dirty="0">
                <a:solidFill>
                  <a:schemeClr val="tx1"/>
                </a:solidFill>
                <a:effectLst/>
                <a:latin typeface="Arial" pitchFamily="34" charset="0"/>
                <a:ea typeface="MS PGothic" panose="020B0600070205080204" pitchFamily="34" charset="-128"/>
                <a:cs typeface="Arial" pitchFamily="34" charset="0"/>
              </a:rPr>
              <a:t>allet Action Plan. </a:t>
            </a:r>
            <a:endParaRPr lang="en-US" altLang="ja-JP" dirty="0">
              <a:ea typeface="ＭＳ Ｐゴシック" charset="-128"/>
            </a:endParaRPr>
          </a:p>
          <a:p>
            <a:pPr eaLnBrk="1" hangingPunct="1">
              <a:spcBef>
                <a:spcPts val="0"/>
              </a:spcBef>
              <a:defRPr/>
            </a:pPr>
            <a:endParaRPr lang="en-US" altLang="en-US" dirty="0">
              <a:solidFill>
                <a:srgbClr val="FFFFFF"/>
              </a:solidFill>
              <a:effectLst>
                <a:outerShdw blurRad="38100" dist="38100" dir="2700000" algn="tl">
                  <a:srgbClr val="C0C0C0"/>
                </a:outerShdw>
              </a:effectLst>
              <a:ea typeface="ＭＳ Ｐゴシック" charset="-128"/>
            </a:endParaRPr>
          </a:p>
          <a:p>
            <a:pPr eaLnBrk="1" hangingPunct="1">
              <a:spcBef>
                <a:spcPts val="0"/>
              </a:spcBef>
              <a:defRPr/>
            </a:pPr>
            <a:r>
              <a:rPr lang="en-US" sz="1200" kern="1200" dirty="0">
                <a:solidFill>
                  <a:schemeClr val="tx1"/>
                </a:solidFill>
                <a:effectLst/>
                <a:latin typeface="Arial" pitchFamily="34" charset="0"/>
                <a:ea typeface="MS PGothic" panose="020B0600070205080204" pitchFamily="34" charset="-128"/>
                <a:cs typeface="Arial" pitchFamily="34" charset="0"/>
              </a:rPr>
              <a:t>You may also flip the pallet over and jot down new learning, or notice</a:t>
            </a:r>
            <a:r>
              <a:rPr lang="en-US" sz="1200" kern="1200" baseline="0" dirty="0">
                <a:solidFill>
                  <a:schemeClr val="tx1"/>
                </a:solidFill>
                <a:effectLst/>
                <a:latin typeface="Arial" pitchFamily="34" charset="0"/>
                <a:ea typeface="ＭＳ Ｐゴシック" charset="-128"/>
                <a:cs typeface="Arial" pitchFamily="34" charset="0"/>
              </a:rPr>
              <a:t> </a:t>
            </a:r>
            <a:r>
              <a:rPr lang="en-US" altLang="en-US" dirty="0">
                <a:ea typeface="ＭＳ Ｐゴシック" charset="-128"/>
              </a:rPr>
              <a:t>the other domains that may be supported, when you implement your idea.</a:t>
            </a:r>
          </a:p>
        </p:txBody>
      </p:sp>
      <p:sp>
        <p:nvSpPr>
          <p:cNvPr id="993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5D38E5D-C8D5-4DD2-96FB-EA34B808D697}" type="slidenum">
              <a:rPr lang="en-US" altLang="en-US" smtClean="0"/>
              <a:pPr/>
              <a:t>37</a:t>
            </a:fld>
            <a:endParaRPr lang="en-US" altLang="en-US"/>
          </a:p>
        </p:txBody>
      </p:sp>
    </p:spTree>
    <p:extLst>
      <p:ext uri="{BB962C8B-B14F-4D97-AF65-F5344CB8AC3E}">
        <p14:creationId xmlns:p14="http://schemas.microsoft.com/office/powerpoint/2010/main" val="41276968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t>Background Information:</a:t>
            </a:r>
          </a:p>
          <a:p>
            <a:pPr>
              <a:spcBef>
                <a:spcPts val="0"/>
              </a:spcBef>
            </a:pPr>
            <a:r>
              <a:rPr lang="en-US" altLang="en-US" dirty="0"/>
              <a:t>This information comes from the Preschool Curriculum Framework, Volume 2, p. 59.</a:t>
            </a:r>
          </a:p>
          <a:p>
            <a:pPr>
              <a:spcBef>
                <a:spcPts val="0"/>
              </a:spcBef>
            </a:pPr>
            <a:endParaRPr lang="en-US" altLang="en-US" dirty="0"/>
          </a:p>
          <a:p>
            <a:pPr>
              <a:spcBef>
                <a:spcPts val="0"/>
              </a:spcBef>
            </a:pPr>
            <a:r>
              <a:rPr lang="is-IS" altLang="en-US" b="1" dirty="0"/>
              <a:t>Presenter Remarks:</a:t>
            </a:r>
          </a:p>
          <a:p>
            <a:pPr>
              <a:spcBef>
                <a:spcPts val="0"/>
              </a:spcBef>
            </a:pPr>
            <a:r>
              <a:rPr lang="en-US" altLang="en-US" dirty="0"/>
              <a:t>This quote clearly does not take away from the experience or process, but rather adds to the process by illuminating the contribution art has on cognition.</a:t>
            </a:r>
          </a:p>
          <a:p>
            <a:pPr>
              <a:spcBef>
                <a:spcPts val="0"/>
              </a:spcBef>
            </a:pPr>
            <a:endParaRPr lang="en-US" altLang="en-US" dirty="0"/>
          </a:p>
          <a:p>
            <a:pPr>
              <a:spcBef>
                <a:spcPts val="0"/>
              </a:spcBef>
            </a:pPr>
            <a:r>
              <a:rPr lang="en-US" altLang="en-US" b="1" dirty="0"/>
              <a:t>Extra Notes:</a:t>
            </a:r>
          </a:p>
          <a:p>
            <a:pPr>
              <a:spcBef>
                <a:spcPts val="0"/>
              </a:spcBef>
            </a:pPr>
            <a:r>
              <a:rPr lang="en-US" altLang="en-US" dirty="0"/>
              <a:t>Invite participants to read the full research highlight. This will lay the foundation for the following activity that allows participants practice using an everyday art experience (play dough) to plan for integration of art and a cognitive domain (math, literacy, or science).</a:t>
            </a:r>
          </a:p>
          <a:p>
            <a:pPr>
              <a:spcBef>
                <a:spcPts val="0"/>
              </a:spcBef>
            </a:pPr>
            <a:endParaRPr lang="en-US" altLang="en-US" dirty="0"/>
          </a:p>
        </p:txBody>
      </p:sp>
      <p:sp>
        <p:nvSpPr>
          <p:cNvPr id="1013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A591509-8A9A-4EEE-9321-CA47298AB3CE}" type="slidenum">
              <a:rPr lang="en-US" altLang="en-US" smtClean="0"/>
              <a:pPr/>
              <a:t>38</a:t>
            </a:fld>
            <a:endParaRPr lang="en-US" altLang="en-US"/>
          </a:p>
        </p:txBody>
      </p:sp>
    </p:spTree>
    <p:extLst>
      <p:ext uri="{BB962C8B-B14F-4D97-AF65-F5344CB8AC3E}">
        <p14:creationId xmlns:p14="http://schemas.microsoft.com/office/powerpoint/2010/main" val="30519257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is-IS" altLang="en-US" b="1" dirty="0"/>
              <a:t>Presenter Remarks:</a:t>
            </a:r>
          </a:p>
          <a:p>
            <a:pPr>
              <a:spcBef>
                <a:spcPts val="0"/>
              </a:spcBef>
            </a:pPr>
            <a:r>
              <a:rPr lang="en-US" altLang="en-US" dirty="0"/>
              <a:t>“Art is a cognitive activity, requiring thinking, problem solving, communicating, and intent. And learning in art is frequently tied to learning in language as well as culture” (PCF, Vol. 2, p. 59).</a:t>
            </a:r>
          </a:p>
          <a:p>
            <a:pPr>
              <a:spcBef>
                <a:spcPts val="0"/>
              </a:spcBef>
            </a:pPr>
            <a:endParaRPr lang="en-US" altLang="en-US" dirty="0"/>
          </a:p>
          <a:p>
            <a:pPr>
              <a:spcBef>
                <a:spcPts val="0"/>
              </a:spcBef>
            </a:pPr>
            <a:r>
              <a:rPr lang="en-US" altLang="en-US" dirty="0"/>
              <a:t>“Through the arts, children draw upon their interests, experiences, and personalities as they express themselves, create with others, and participate in their preschool [TK] community” (PLF, Vol. 2, p. 1).</a:t>
            </a:r>
          </a:p>
          <a:p>
            <a:pPr>
              <a:spcBef>
                <a:spcPts val="0"/>
              </a:spcBef>
            </a:pPr>
            <a:endParaRPr lang="en-US" altLang="en-US" dirty="0"/>
          </a:p>
          <a:p>
            <a:pPr>
              <a:spcBef>
                <a:spcPts val="0"/>
              </a:spcBef>
            </a:pPr>
            <a:r>
              <a:rPr lang="en-US" altLang="en-US" i="1" dirty="0"/>
              <a:t>Reflection question for the entire group:  </a:t>
            </a:r>
          </a:p>
          <a:p>
            <a:pPr>
              <a:spcBef>
                <a:spcPts val="0"/>
              </a:spcBef>
            </a:pPr>
            <a:r>
              <a:rPr lang="en-US" altLang="en-US" dirty="0"/>
              <a:t>When you look at this map, what other domains do you see visual and performing arts being tied to? </a:t>
            </a:r>
          </a:p>
          <a:p>
            <a:pPr>
              <a:spcBef>
                <a:spcPts val="0"/>
              </a:spcBef>
            </a:pPr>
            <a:endParaRPr lang="en-US" altLang="en-US" dirty="0"/>
          </a:p>
          <a:p>
            <a:pPr>
              <a:spcBef>
                <a:spcPts val="0"/>
              </a:spcBef>
            </a:pPr>
            <a:r>
              <a:rPr lang="en-US" altLang="en-US" dirty="0"/>
              <a:t>Use the back of Handout</a:t>
            </a:r>
            <a:r>
              <a:rPr lang="en-US" altLang="en-US" baseline="0" dirty="0"/>
              <a:t> 3:</a:t>
            </a:r>
            <a:r>
              <a:rPr lang="en-US" altLang="en-US" dirty="0"/>
              <a:t> Painter’s Pallet Action Plan to help guide your thinking.</a:t>
            </a:r>
          </a:p>
        </p:txBody>
      </p:sp>
      <p:sp>
        <p:nvSpPr>
          <p:cNvPr id="1034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EE63246-23EB-4221-AFCA-AB2346D3EFE0}" type="slidenum">
              <a:rPr lang="en-US" altLang="en-US" smtClean="0"/>
              <a:pPr/>
              <a:t>39</a:t>
            </a:fld>
            <a:endParaRPr lang="en-US" altLang="en-US"/>
          </a:p>
        </p:txBody>
      </p:sp>
    </p:spTree>
    <p:extLst>
      <p:ext uri="{BB962C8B-B14F-4D97-AF65-F5344CB8AC3E}">
        <p14:creationId xmlns:p14="http://schemas.microsoft.com/office/powerpoint/2010/main" val="3539039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685800" y="4138179"/>
            <a:ext cx="5486400" cy="4905613"/>
          </a:xfrm>
        </p:spPr>
        <p:txBody>
          <a:bodyPr>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rPr>
              <a:t>Presenter Remarks: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b="0" i="0" u="none" strike="noStrike" kern="1200" cap="none" spc="0" normalizeH="0" baseline="0" noProof="0" dirty="0">
                <a:ln>
                  <a:noFill/>
                </a:ln>
                <a:solidFill>
                  <a:prstClr val="black"/>
                </a:solidFill>
                <a:effectLst/>
                <a:uLnTx/>
                <a:uFillTx/>
                <a:ea typeface="ＭＳ Ｐゴシック" pitchFamily="34" charset="-128"/>
              </a:rPr>
              <a:t>The </a:t>
            </a:r>
            <a:r>
              <a:rPr kumimoji="0" lang="en-US" altLang="en-US" b="0" i="0" u="none" strike="noStrike" kern="1200" cap="none" spc="0" normalizeH="0" baseline="0" noProof="0" dirty="0">
                <a:ln>
                  <a:noFill/>
                </a:ln>
                <a:solidFill>
                  <a:srgbClr val="000000"/>
                </a:solidFill>
                <a:effectLst/>
                <a:uLnTx/>
                <a:uFillTx/>
                <a:ea typeface="ＭＳ Ｐゴシック" pitchFamily="34" charset="-128"/>
              </a:rPr>
              <a:t>California Department of Education has developed many publications, resources, and supports that enable teachers to facilitate the most positive outcomes for students.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500" b="0" i="0" u="none" strike="noStrike" kern="1200" cap="none" spc="0" normalizeH="0" baseline="0" noProof="0" dirty="0">
              <a:ln>
                <a:noFill/>
              </a:ln>
              <a:solidFill>
                <a:srgbClr val="000000"/>
              </a:solidFill>
              <a:effectLst/>
              <a:uLnTx/>
              <a:uFillTx/>
              <a:ea typeface="ＭＳ Ｐゴシック"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b="0" i="0" u="none" strike="noStrike" kern="1200" cap="none" spc="0" normalizeH="0" baseline="0" noProof="0" dirty="0">
                <a:ln>
                  <a:noFill/>
                </a:ln>
                <a:solidFill>
                  <a:srgbClr val="000000"/>
                </a:solidFill>
                <a:effectLst/>
                <a:uLnTx/>
                <a:uFillTx/>
                <a:ea typeface="ＭＳ Ｐゴシック" pitchFamily="34" charset="-128"/>
              </a:rPr>
              <a:t>Today our main focus will be on the Preschool Learning Foundations and the Preschool Curriculum Framework, Volume 2—Visual and Performing Arts domain.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700" b="0" i="0" u="none" strike="noStrike" kern="1200" cap="none" spc="0" normalizeH="0" baseline="0" noProof="0" dirty="0">
              <a:ln>
                <a:noFill/>
              </a:ln>
              <a:solidFill>
                <a:srgbClr val="000000"/>
              </a:solidFill>
              <a:effectLst/>
              <a:uLnTx/>
              <a:uFillTx/>
              <a:ea typeface="ＭＳ Ｐゴシック" pitchFamily="34" charset="-128"/>
            </a:endParaRPr>
          </a:p>
          <a:p>
            <a:pPr marL="0" marR="0" lvl="0" indent="0" algn="l" defTabSz="455613"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b="0" i="0" u="none" strike="noStrike" kern="1200" cap="none" spc="0" normalizeH="0" baseline="0" noProof="0" dirty="0">
                <a:ln>
                  <a:noFill/>
                </a:ln>
                <a:solidFill>
                  <a:srgbClr val="000000"/>
                </a:solidFill>
                <a:effectLst/>
                <a:uLnTx/>
                <a:uFillTx/>
                <a:ea typeface="ＭＳ Ｐゴシック" pitchFamily="34" charset="-128"/>
              </a:rPr>
              <a:t>There are additional key resources that support </a:t>
            </a:r>
            <a:r>
              <a:rPr lang="en-US" dirty="0">
                <a:effectLst/>
                <a:latin typeface="Arial" panose="020B0604020202020204" pitchFamily="34" charset="0"/>
                <a:ea typeface="Times New Roman" panose="02020603050405020304" pitchFamily="18" charset="0"/>
              </a:rPr>
              <a:t>visual art development </a:t>
            </a:r>
            <a:r>
              <a:rPr kumimoji="0" lang="en-US" altLang="en-US" b="0" i="0" u="none" strike="noStrike" kern="1200" cap="none" spc="0" normalizeH="0" baseline="0" noProof="0" dirty="0">
                <a:ln>
                  <a:noFill/>
                </a:ln>
                <a:solidFill>
                  <a:srgbClr val="000000"/>
                </a:solidFill>
                <a:effectLst/>
                <a:uLnTx/>
                <a:uFillTx/>
                <a:ea typeface="ＭＳ Ｐゴシック" pitchFamily="34" charset="-128"/>
              </a:rPr>
              <a:t>in young children. We will also discuss alignment with CA standards and make connections to additional resources pictured in the graphic (name and hold up each resource): </a:t>
            </a:r>
          </a:p>
          <a:p>
            <a:pPr marL="171450" marR="0" lvl="0" indent="-171450" algn="l" defTabSz="45561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b="0" i="1" u="none" strike="noStrike" kern="1200" cap="none" spc="0" normalizeH="0" baseline="0" noProof="0" dirty="0">
                <a:ln>
                  <a:noFill/>
                </a:ln>
                <a:solidFill>
                  <a:prstClr val="black"/>
                </a:solidFill>
                <a:effectLst/>
                <a:uLnTx/>
                <a:uFillTx/>
                <a:ea typeface="ＭＳ Ｐゴシック" pitchFamily="34" charset="-128"/>
              </a:rPr>
              <a:t>The Alignment of the California Preschool Learning Foundations with Key Early Education Resources </a:t>
            </a:r>
            <a:r>
              <a:rPr kumimoji="0" lang="en-US" altLang="en-US" b="0" i="0" u="none" strike="noStrike" kern="1200" cap="none" spc="0" normalizeH="0" baseline="0" noProof="0" dirty="0">
                <a:ln>
                  <a:noFill/>
                </a:ln>
                <a:solidFill>
                  <a:srgbClr val="000000"/>
                </a:solidFill>
                <a:effectLst/>
                <a:uLnTx/>
                <a:uFillTx/>
                <a:ea typeface="ＭＳ Ｐゴシック" pitchFamily="34" charset="-128"/>
              </a:rPr>
              <a:t>(Alignment Document)</a:t>
            </a:r>
            <a:endParaRPr kumimoji="0" lang="en-US" altLang="en-US" b="0" i="1" u="none" strike="noStrike" kern="1200" cap="none" spc="0" normalizeH="0" baseline="0" noProof="0" dirty="0">
              <a:ln>
                <a:noFill/>
              </a:ln>
              <a:solidFill>
                <a:prstClr val="black"/>
              </a:solidFill>
              <a:effectLst/>
              <a:uLnTx/>
              <a:uFillTx/>
              <a:ea typeface="ＭＳ Ｐゴシック" pitchFamily="34" charset="-128"/>
            </a:endParaRPr>
          </a:p>
          <a:p>
            <a:pPr marL="171450" marR="0" lvl="0" indent="-171450" algn="l" defTabSz="45561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b="0" i="0" u="none" strike="noStrike" kern="1200" cap="none" spc="0" normalizeH="0" baseline="0" noProof="0" dirty="0">
                <a:ln>
                  <a:noFill/>
                </a:ln>
                <a:solidFill>
                  <a:srgbClr val="000000"/>
                </a:solidFill>
                <a:effectLst/>
                <a:uLnTx/>
                <a:uFillTx/>
                <a:ea typeface="ＭＳ Ｐゴシック" pitchFamily="34" charset="-128"/>
              </a:rPr>
              <a:t>California Common Core State Standards (CA CCSS)</a:t>
            </a:r>
          </a:p>
          <a:p>
            <a:pPr marL="171450" marR="0" lvl="0" indent="-171450" algn="l" defTabSz="455613"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b="0" i="1" kern="1200" dirty="0"/>
              <a:t>Visual and Performing Arts </a:t>
            </a:r>
            <a:r>
              <a:rPr lang="en-US" i="1" kern="1200" baseline="0" dirty="0">
                <a:solidFill>
                  <a:schemeClr val="tx1"/>
                </a:solidFill>
                <a:latin typeface="Arial" pitchFamily="34" charset="0"/>
                <a:ea typeface="ＭＳ Ｐゴシック" pitchFamily="34" charset="-128"/>
                <a:cs typeface="Arial" pitchFamily="34" charset="0"/>
              </a:rPr>
              <a:t>Content Standards for California Public Schools, Kindergarten Through Grade Twelve </a:t>
            </a:r>
            <a:r>
              <a:rPr lang="en-US" altLang="en-US" b="0" i="1" dirty="0">
                <a:solidFill>
                  <a:srgbClr val="000000"/>
                </a:solidFill>
              </a:rPr>
              <a:t>(CA VPA Standards)</a:t>
            </a:r>
            <a:endParaRPr lang="en-US" dirty="0"/>
          </a:p>
          <a:p>
            <a:pPr marL="171450" marR="0" lvl="0" indent="-171450" algn="l" defTabSz="45561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b="0" i="1" u="none" strike="noStrike" kern="1200" cap="none" spc="0" normalizeH="0" baseline="0" noProof="0" dirty="0">
                <a:ln>
                  <a:noFill/>
                </a:ln>
                <a:solidFill>
                  <a:srgbClr val="000000"/>
                </a:solidFill>
                <a:effectLst/>
                <a:uLnTx/>
                <a:uFillTx/>
                <a:latin typeface="Arial" charset="0"/>
                <a:ea typeface="ＭＳ Ｐゴシック" panose="020B0600070205080204" pitchFamily="34" charset="-128"/>
              </a:rPr>
              <a:t>Preschool English Learners: Principles and Practices to Promote Language, Literacy, and Learning—A Resource Guide (Second Edition) </a:t>
            </a:r>
            <a:r>
              <a:rPr kumimoji="0" lang="en-US" b="0" i="0" u="none" strike="noStrike" kern="1200" cap="none" spc="0" normalizeH="0" baseline="0" noProof="0" dirty="0">
                <a:ln>
                  <a:noFill/>
                </a:ln>
                <a:solidFill>
                  <a:srgbClr val="000000"/>
                </a:solidFill>
                <a:effectLst/>
                <a:uLnTx/>
                <a:uFillTx/>
                <a:latin typeface="Arial" charset="0"/>
                <a:ea typeface="ＭＳ Ｐゴシック" panose="020B0600070205080204" pitchFamily="34" charset="-128"/>
              </a:rPr>
              <a:t>(PEL Resource Guide)</a:t>
            </a:r>
          </a:p>
          <a:p>
            <a:pPr marL="171450" marR="0" lvl="0" indent="-171450" algn="l" defTabSz="45561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b="0" i="1" u="none" strike="noStrike" kern="1200" cap="none" spc="0" normalizeH="0" baseline="0" noProof="0" dirty="0">
                <a:ln>
                  <a:noFill/>
                </a:ln>
                <a:solidFill>
                  <a:srgbClr val="000000"/>
                </a:solidFill>
                <a:effectLst/>
                <a:uLnTx/>
                <a:uFillTx/>
                <a:ea typeface="ＭＳ Ｐゴシック" pitchFamily="34" charset="-128"/>
              </a:rPr>
              <a:t>Visual and Performing Arts Framework for California Public Schools, Kindergarten Through Grade Twelve </a:t>
            </a:r>
            <a:r>
              <a:rPr kumimoji="0" lang="en-US" altLang="en-US" b="0" i="0" u="none" strike="noStrike" kern="1200" cap="none" spc="0" normalizeH="0" baseline="0" noProof="0" dirty="0">
                <a:ln>
                  <a:noFill/>
                </a:ln>
                <a:solidFill>
                  <a:srgbClr val="000000"/>
                </a:solidFill>
                <a:effectLst/>
                <a:uLnTx/>
                <a:uFillTx/>
                <a:ea typeface="ＭＳ Ｐゴシック" pitchFamily="34" charset="-128"/>
              </a:rPr>
              <a:t>(VPA Framework)</a:t>
            </a:r>
            <a:endParaRPr kumimoji="0" lang="en-US" altLang="en-US" b="0" i="1" u="none" strike="noStrike" kern="1200" cap="none" spc="0" normalizeH="0" baseline="0" noProof="0" dirty="0">
              <a:ln>
                <a:noFill/>
              </a:ln>
              <a:solidFill>
                <a:srgbClr val="000000"/>
              </a:solidFill>
              <a:effectLst/>
              <a:uLnTx/>
              <a:uFillTx/>
              <a:ea typeface="ＭＳ Ｐゴシック" pitchFamily="34" charset="-128"/>
            </a:endParaRPr>
          </a:p>
          <a:p>
            <a:pPr marL="171450" marR="0" lvl="0" indent="-171450" algn="l" defTabSz="45561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b="0" i="0" u="none" strike="noStrike" kern="1200" cap="none" spc="0" normalizeH="0" baseline="0" noProof="0" dirty="0">
                <a:ln>
                  <a:noFill/>
                </a:ln>
                <a:solidFill>
                  <a:srgbClr val="000000"/>
                </a:solidFill>
                <a:effectLst/>
                <a:uLnTx/>
                <a:uFillTx/>
                <a:ea typeface="ＭＳ Ｐゴシック" pitchFamily="34" charset="-128"/>
              </a:rPr>
              <a:t>Desired Results Developmental Profile—Kindergarten (2015): A Developmental Continuum for Kindergarten (DRDP-K [2015])</a:t>
            </a:r>
          </a:p>
          <a:p>
            <a:pPr marL="171450" marR="0" lvl="0" indent="-171450" algn="l" defTabSz="45561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b="0" i="1" u="none" strike="noStrike" kern="1200" cap="none" spc="0" normalizeH="0" baseline="0" noProof="0" dirty="0">
                <a:ln>
                  <a:noFill/>
                </a:ln>
                <a:solidFill>
                  <a:srgbClr val="000000"/>
                </a:solidFill>
                <a:effectLst/>
                <a:uLnTx/>
                <a:uFillTx/>
                <a:ea typeface="ＭＳ Ｐゴシック" pitchFamily="34" charset="-128"/>
              </a:rPr>
              <a:t>Transitional Kindergarten Implementation Guide – A Resource for Public School District Administrators and Teachers </a:t>
            </a:r>
            <a:r>
              <a:rPr kumimoji="0" lang="en-US" altLang="en-US" b="0" i="0" u="none" strike="noStrike" kern="1200" cap="none" spc="0" normalizeH="0" baseline="0" noProof="0" dirty="0">
                <a:ln>
                  <a:noFill/>
                </a:ln>
                <a:solidFill>
                  <a:srgbClr val="000000"/>
                </a:solidFill>
                <a:effectLst/>
                <a:uLnTx/>
                <a:uFillTx/>
                <a:ea typeface="ＭＳ Ｐゴシック" pitchFamily="34" charset="-128"/>
              </a:rPr>
              <a:t>(TK Implementation Guide)</a:t>
            </a:r>
          </a:p>
          <a:p>
            <a:pPr marL="0" marR="0" lvl="0" indent="0" algn="l" defTabSz="457200" rtl="0" eaLnBrk="1" fontAlgn="base" latinLnBrk="0" hangingPunct="1">
              <a:lnSpc>
                <a:spcPct val="100000"/>
              </a:lnSpc>
              <a:spcBef>
                <a:spcPts val="0"/>
              </a:spcBef>
              <a:spcAft>
                <a:spcPct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charset="0"/>
              <a:ea typeface="MS PGothic" charset="0"/>
            </a:endParaRPr>
          </a:p>
        </p:txBody>
      </p:sp>
      <p:sp>
        <p:nvSpPr>
          <p:cNvPr id="29699"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4400A56-6546-4966-8364-8CD5F366C37F}" type="slidenum">
              <a:rPr lang="en-US" altLang="en-US" sz="1200">
                <a:cs typeface="Arial" panose="020B0604020202020204" pitchFamily="34" charset="0"/>
              </a:rPr>
              <a:pPr/>
              <a:t>4</a:t>
            </a:fld>
            <a:endParaRPr lang="en-US" altLang="en-US" sz="1200">
              <a:cs typeface="Arial" panose="020B0604020202020204" pitchFamily="34" charset="0"/>
            </a:endParaRPr>
          </a:p>
        </p:txBody>
      </p:sp>
    </p:spTree>
    <p:extLst>
      <p:ext uri="{BB962C8B-B14F-4D97-AF65-F5344CB8AC3E}">
        <p14:creationId xmlns:p14="http://schemas.microsoft.com/office/powerpoint/2010/main" val="15727080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6" name="Notes Placeholder 2"/>
          <p:cNvSpPr>
            <a:spLocks noGrp="1"/>
          </p:cNvSpPr>
          <p:nvPr>
            <p:ph type="body" idx="1"/>
          </p:nvPr>
        </p:nvSpPr>
        <p:spPr bwMode="auto">
          <a:xfrm>
            <a:off x="685800" y="4343400"/>
            <a:ext cx="5486400" cy="47990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b="1" dirty="0"/>
              <a:t>Activity 4: The Art of Double Dipping with Play Dough  </a:t>
            </a:r>
            <a:endParaRPr lang="en-US" sz="1000" b="1" dirty="0"/>
          </a:p>
          <a:p>
            <a:pPr>
              <a:spcBef>
                <a:spcPts val="0"/>
              </a:spcBef>
            </a:pPr>
            <a:endParaRPr lang="en-US" dirty="0"/>
          </a:p>
          <a:p>
            <a:pPr>
              <a:spcBef>
                <a:spcPts val="0"/>
              </a:spcBef>
            </a:pPr>
            <a:r>
              <a:rPr lang="is-IS" altLang="en-US" b="1" dirty="0"/>
              <a:t>Presenter Remarks:</a:t>
            </a:r>
          </a:p>
          <a:p>
            <a:pPr>
              <a:spcBef>
                <a:spcPts val="0"/>
              </a:spcBef>
            </a:pPr>
            <a:r>
              <a:rPr lang="is-IS" altLang="en-US" dirty="0"/>
              <a:t>I invite you to choose a partner and find some play dough to play with.</a:t>
            </a:r>
          </a:p>
          <a:p>
            <a:pPr>
              <a:spcBef>
                <a:spcPts val="0"/>
              </a:spcBef>
            </a:pPr>
            <a:r>
              <a:rPr lang="en-US" dirty="0"/>
              <a:t/>
            </a:r>
            <a:br>
              <a:rPr lang="en-US" dirty="0"/>
            </a:br>
            <a:r>
              <a:rPr lang="en-US" b="1" cap="all" dirty="0"/>
              <a:t>intent: </a:t>
            </a:r>
            <a:endParaRPr lang="en-US" dirty="0"/>
          </a:p>
          <a:p>
            <a:pPr>
              <a:spcBef>
                <a:spcPts val="0"/>
              </a:spcBef>
            </a:pPr>
            <a:r>
              <a:rPr lang="en-US" dirty="0"/>
              <a:t>Take an everyday TK</a:t>
            </a:r>
            <a:r>
              <a:rPr lang="en-US" baseline="0" dirty="0"/>
              <a:t> </a:t>
            </a:r>
            <a:r>
              <a:rPr lang="en-US" dirty="0"/>
              <a:t>experience (working with play dough) and enhance the intentionality of the activity through opportunities in visual art as well other cognitive domains (language, literacy, math, science, etc.). </a:t>
            </a:r>
          </a:p>
          <a:p>
            <a:pPr>
              <a:spcBef>
                <a:spcPts val="0"/>
              </a:spcBef>
            </a:pPr>
            <a:r>
              <a:rPr lang="en-US" b="1" dirty="0"/>
              <a:t> </a:t>
            </a:r>
            <a:endParaRPr lang="en-US" dirty="0"/>
          </a:p>
          <a:p>
            <a:pPr>
              <a:spcBef>
                <a:spcPts val="0"/>
              </a:spcBef>
            </a:pPr>
            <a:r>
              <a:rPr lang="en-US" b="1" dirty="0"/>
              <a:t>OUTCOME: </a:t>
            </a:r>
            <a:endParaRPr lang="en-US" dirty="0"/>
          </a:p>
          <a:p>
            <a:pPr>
              <a:spcBef>
                <a:spcPts val="0"/>
              </a:spcBef>
            </a:pPr>
            <a:r>
              <a:rPr lang="en-US" dirty="0"/>
              <a:t>Engage in play and use a curriculum web with two intentional goals (visual art and language, literacy, math, or science). </a:t>
            </a:r>
            <a:endParaRPr lang="en-US" sz="1600" dirty="0"/>
          </a:p>
          <a:p>
            <a:pPr>
              <a:spcBef>
                <a:spcPts val="0"/>
              </a:spcBef>
            </a:pPr>
            <a:r>
              <a:rPr lang="en-US" b="1" cap="all" dirty="0"/>
              <a:t> </a:t>
            </a:r>
            <a:endParaRPr lang="en-US" dirty="0"/>
          </a:p>
          <a:p>
            <a:pPr>
              <a:spcBef>
                <a:spcPts val="0"/>
              </a:spcBef>
            </a:pPr>
            <a:r>
              <a:rPr lang="en-US" b="1" cap="all" dirty="0"/>
              <a:t>Materials Required: </a:t>
            </a:r>
            <a:endParaRPr lang="en-US" dirty="0"/>
          </a:p>
          <a:p>
            <a:pPr marL="171450" lvl="0" indent="-171450">
              <a:spcBef>
                <a:spcPts val="0"/>
              </a:spcBef>
              <a:buFont typeface="Arial" panose="020B0604020202020204" pitchFamily="34" charset="0"/>
              <a:buChar char="•"/>
            </a:pPr>
            <a:r>
              <a:rPr lang="en-US" dirty="0"/>
              <a:t>Play dough and materials (sticks, molds, rollers, cutting utensils, etc.)</a:t>
            </a:r>
            <a:endParaRPr lang="en-US" sz="1600" dirty="0"/>
          </a:p>
          <a:p>
            <a:pPr marL="171450" lvl="0" indent="-171450">
              <a:spcBef>
                <a:spcPts val="0"/>
              </a:spcBef>
              <a:buFont typeface="Arial" panose="020B0604020202020204" pitchFamily="34" charset="0"/>
              <a:buChar char="•"/>
            </a:pPr>
            <a:r>
              <a:rPr lang="en-US" dirty="0"/>
              <a:t>Markers</a:t>
            </a:r>
            <a:endParaRPr lang="en-US" sz="1600" dirty="0"/>
          </a:p>
          <a:p>
            <a:pPr marL="171450" lvl="0" indent="-171450">
              <a:spcBef>
                <a:spcPts val="0"/>
              </a:spcBef>
              <a:buFont typeface="Arial" panose="020B0604020202020204" pitchFamily="34" charset="0"/>
              <a:buChar char="•"/>
            </a:pPr>
            <a:r>
              <a:rPr lang="en-US" dirty="0"/>
              <a:t>Chart paper</a:t>
            </a:r>
            <a:endParaRPr lang="en-US" sz="1600" dirty="0"/>
          </a:p>
          <a:p>
            <a:pPr marL="171450" lvl="0" indent="-171450">
              <a:spcBef>
                <a:spcPts val="0"/>
              </a:spcBef>
              <a:buFont typeface="Arial" panose="020B0604020202020204" pitchFamily="34" charset="0"/>
              <a:buChar char="•"/>
            </a:pPr>
            <a:r>
              <a:rPr lang="en-US" dirty="0"/>
              <a:t>PowerPoint</a:t>
            </a:r>
            <a:endParaRPr lang="en-US" sz="1600" dirty="0"/>
          </a:p>
          <a:p>
            <a:pPr marL="171450" lvl="0" indent="-171450">
              <a:spcBef>
                <a:spcPts val="0"/>
              </a:spcBef>
              <a:buFont typeface="Arial" panose="020B0604020202020204" pitchFamily="34" charset="0"/>
              <a:buChar char="•"/>
            </a:pPr>
            <a:r>
              <a:rPr lang="en-US" dirty="0"/>
              <a:t>Preschool Learning Foundations (PLF), Volume 2</a:t>
            </a:r>
            <a:endParaRPr lang="en-US" sz="1600" dirty="0"/>
          </a:p>
          <a:p>
            <a:pPr marL="171450" lvl="0" indent="-171450">
              <a:spcBef>
                <a:spcPts val="0"/>
              </a:spcBef>
              <a:buFont typeface="Arial" panose="020B0604020202020204" pitchFamily="34" charset="0"/>
              <a:buChar char="•"/>
            </a:pPr>
            <a:r>
              <a:rPr lang="en-US" dirty="0"/>
              <a:t>Preschool Curriculum Framework (PCF), Volume 2</a:t>
            </a:r>
            <a:endParaRPr lang="en-US" sz="1600" dirty="0"/>
          </a:p>
          <a:p>
            <a:pPr>
              <a:spcBef>
                <a:spcPts val="0"/>
              </a:spcBef>
            </a:pPr>
            <a:endParaRPr lang="en-US" b="1" cap="all" dirty="0"/>
          </a:p>
          <a:p>
            <a:pPr>
              <a:spcBef>
                <a:spcPts val="0"/>
              </a:spcBef>
            </a:pPr>
            <a:r>
              <a:rPr lang="en-US" b="1" cap="all" dirty="0"/>
              <a:t>Time:</a:t>
            </a:r>
            <a:r>
              <a:rPr lang="en-US" dirty="0"/>
              <a:t> 15 minutes</a:t>
            </a:r>
          </a:p>
          <a:p>
            <a:pPr>
              <a:spcBef>
                <a:spcPts val="0"/>
              </a:spcBef>
            </a:pPr>
            <a:r>
              <a:rPr lang="en-US" b="1" cap="all" dirty="0"/>
              <a:t>Process: </a:t>
            </a:r>
            <a:endParaRPr lang="en-US" dirty="0"/>
          </a:p>
          <a:p>
            <a:pPr marL="171450" indent="-171450">
              <a:spcBef>
                <a:spcPts val="0"/>
              </a:spcBef>
              <a:buFont typeface="Arial" panose="020B0604020202020204" pitchFamily="34" charset="0"/>
              <a:buChar char="•"/>
            </a:pPr>
            <a:r>
              <a:rPr lang="en-US" dirty="0"/>
              <a:t>Invite participants to choose partners, find play dough, and begin “playing.” </a:t>
            </a:r>
          </a:p>
          <a:p>
            <a:pPr marL="171450" indent="-171450">
              <a:spcBef>
                <a:spcPts val="0"/>
              </a:spcBef>
              <a:buFont typeface="Arial" panose="020B0604020202020204" pitchFamily="34" charset="0"/>
              <a:buChar char="•"/>
            </a:pPr>
            <a:r>
              <a:rPr lang="en-US" dirty="0"/>
              <a:t>While they are playing, ask participants to observe what strands the play dough enables them to experience (notice, respond, and engage, develop skills, etc.).</a:t>
            </a:r>
          </a:p>
          <a:p>
            <a:pPr marL="171450" lvl="0" indent="-171450">
              <a:spcBef>
                <a:spcPts val="0"/>
              </a:spcBef>
              <a:buFont typeface="Arial" panose="020B0604020202020204" pitchFamily="34" charset="0"/>
              <a:buChar char="•"/>
            </a:pPr>
            <a:r>
              <a:rPr lang="en-US" dirty="0"/>
              <a:t>Roll the domain dice.</a:t>
            </a:r>
          </a:p>
          <a:p>
            <a:pPr marL="171450" lvl="0" indent="-171450">
              <a:spcBef>
                <a:spcPts val="0"/>
              </a:spcBef>
              <a:buFont typeface="Arial" panose="020B0604020202020204" pitchFamily="34" charset="0"/>
              <a:buChar char="•"/>
            </a:pPr>
            <a:r>
              <a:rPr lang="en-US" dirty="0"/>
              <a:t>As a group, participants choose a </a:t>
            </a:r>
            <a:r>
              <a:rPr lang="en-US" dirty="0" err="1"/>
              <a:t>substrand</a:t>
            </a:r>
            <a:r>
              <a:rPr lang="en-US" dirty="0"/>
              <a:t> of the visual art domain, combining it with the domain their dice landed on to plan an intentional learning opportunity for children. </a:t>
            </a:r>
          </a:p>
          <a:p>
            <a:pPr marL="171450" lvl="0" indent="-171450">
              <a:spcBef>
                <a:spcPts val="0"/>
              </a:spcBef>
              <a:buFont typeface="Arial" panose="020B0604020202020204" pitchFamily="34" charset="0"/>
              <a:buChar char="•"/>
            </a:pPr>
            <a:r>
              <a:rPr lang="en-US" dirty="0"/>
              <a:t>The learning opportunity should enhance both the visual art </a:t>
            </a:r>
            <a:r>
              <a:rPr lang="en-US" dirty="0" err="1"/>
              <a:t>substrand</a:t>
            </a:r>
            <a:r>
              <a:rPr lang="en-US" dirty="0"/>
              <a:t> they chose and the domain they rolled. </a:t>
            </a:r>
          </a:p>
          <a:p>
            <a:pPr marL="171450" lvl="0" indent="-171450">
              <a:spcBef>
                <a:spcPts val="0"/>
              </a:spcBef>
              <a:buFont typeface="Arial" panose="020B0604020202020204" pitchFamily="34" charset="0"/>
              <a:buChar char="•"/>
            </a:pPr>
            <a:r>
              <a:rPr lang="en-US" dirty="0"/>
              <a:t>Once participants have designed an art activity, have them review all the teacher strategies used and add one strategy to specifically support a child in their classroom who:</a:t>
            </a:r>
          </a:p>
          <a:p>
            <a:pPr marL="628650" lvl="1" indent="-171450">
              <a:spcBef>
                <a:spcPts val="0"/>
              </a:spcBef>
              <a:buFont typeface="Courier New" panose="02070309020205020404" pitchFamily="49" charset="0"/>
              <a:buChar char="o"/>
            </a:pPr>
            <a:r>
              <a:rPr lang="en-US" dirty="0"/>
              <a:t>Has sensory integration needs</a:t>
            </a:r>
          </a:p>
          <a:p>
            <a:pPr marL="628650" lvl="1" indent="-171450">
              <a:spcBef>
                <a:spcPts val="0"/>
              </a:spcBef>
              <a:buFont typeface="Courier New" panose="02070309020205020404" pitchFamily="49" charset="0"/>
              <a:buChar char="o"/>
            </a:pPr>
            <a:r>
              <a:rPr lang="en-US" dirty="0"/>
              <a:t>Has language development needs</a:t>
            </a:r>
          </a:p>
          <a:p>
            <a:pPr marL="628650" lvl="1" indent="-171450">
              <a:spcBef>
                <a:spcPts val="0"/>
              </a:spcBef>
              <a:buFont typeface="Courier New" panose="02070309020205020404" pitchFamily="49" charset="0"/>
              <a:buChar char="o"/>
            </a:pPr>
            <a:r>
              <a:rPr lang="en-US" dirty="0"/>
              <a:t>Is developing English as a second language (Specify for which stage of language development this might be most beneficial.)</a:t>
            </a:r>
          </a:p>
          <a:p>
            <a:pPr marL="171450" lvl="0" indent="-171450">
              <a:spcBef>
                <a:spcPts val="0"/>
              </a:spcBef>
              <a:buFont typeface="Arial" panose="020B0604020202020204" pitchFamily="34" charset="0"/>
              <a:buChar char="•"/>
            </a:pPr>
            <a:r>
              <a:rPr lang="en-US" dirty="0"/>
              <a:t>Participants chart the learning opportunity on their chart paper. (Be ready to share-out with the group.)</a:t>
            </a:r>
          </a:p>
          <a:p>
            <a:pPr marL="171450" lvl="0" indent="-171450">
              <a:spcBef>
                <a:spcPts val="0"/>
              </a:spcBef>
              <a:buFont typeface="Arial" panose="020B0604020202020204" pitchFamily="34" charset="0"/>
              <a:buChar char="•"/>
            </a:pPr>
            <a:r>
              <a:rPr lang="en-US" dirty="0"/>
              <a:t>Share-out options: </a:t>
            </a:r>
          </a:p>
          <a:p>
            <a:pPr marL="628650" lvl="1" indent="-171450">
              <a:spcBef>
                <a:spcPts val="0"/>
              </a:spcBef>
              <a:buFont typeface="Courier New" panose="02070309020205020404" pitchFamily="49" charset="0"/>
              <a:buChar char="o"/>
            </a:pPr>
            <a:r>
              <a:rPr lang="en-US" dirty="0"/>
              <a:t>Invite each table to share-out their learning opportunity.</a:t>
            </a:r>
          </a:p>
          <a:p>
            <a:pPr marL="628650" lvl="1" indent="-171450">
              <a:spcBef>
                <a:spcPts val="0"/>
              </a:spcBef>
              <a:buFont typeface="Courier New" panose="02070309020205020404" pitchFamily="49" charset="0"/>
              <a:buChar char="o"/>
            </a:pPr>
            <a:r>
              <a:rPr lang="en-US" dirty="0"/>
              <a:t>Ask table groups to hang up charts around the room and invite participants to do a gallery walk.</a:t>
            </a:r>
          </a:p>
          <a:p>
            <a:pPr marL="628650" lvl="1" indent="-171450">
              <a:spcBef>
                <a:spcPts val="0"/>
              </a:spcBef>
              <a:buFont typeface="Courier New" panose="02070309020205020404" pitchFamily="49" charset="0"/>
              <a:buChar char="o"/>
            </a:pPr>
            <a:r>
              <a:rPr lang="en-US" dirty="0"/>
              <a:t>Roll a domain dice and then invite one group per domain to share out their learning opportunity.</a:t>
            </a:r>
          </a:p>
          <a:p>
            <a:pPr>
              <a:spcBef>
                <a:spcPts val="0"/>
              </a:spcBef>
            </a:pPr>
            <a:r>
              <a:rPr lang="en-US" dirty="0"/>
              <a:t> </a:t>
            </a:r>
          </a:p>
          <a:p>
            <a:pPr>
              <a:spcBef>
                <a:spcPts val="0"/>
              </a:spcBef>
            </a:pPr>
            <a:endParaRPr lang="en-US" altLang="en-US" sz="300" dirty="0"/>
          </a:p>
        </p:txBody>
      </p:sp>
      <p:sp>
        <p:nvSpPr>
          <p:cNvPr id="1054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8D7F968-13C4-4DCA-8767-B777FD6283CB}" type="slidenum">
              <a:rPr lang="en-US" altLang="en-US" smtClean="0"/>
              <a:pPr/>
              <a:t>40</a:t>
            </a:fld>
            <a:endParaRPr lang="en-US" altLang="en-US" dirty="0"/>
          </a:p>
        </p:txBody>
      </p:sp>
    </p:spTree>
    <p:extLst>
      <p:ext uri="{BB962C8B-B14F-4D97-AF65-F5344CB8AC3E}">
        <p14:creationId xmlns:p14="http://schemas.microsoft.com/office/powerpoint/2010/main" val="22698387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4" name="Notes Placeholder 2"/>
          <p:cNvSpPr>
            <a:spLocks noGrp="1"/>
          </p:cNvSpPr>
          <p:nvPr>
            <p:ph type="body" idx="1"/>
          </p:nvPr>
        </p:nvSpPr>
        <p:spPr bwMode="auto">
          <a:xfrm>
            <a:off x="685800" y="4343400"/>
            <a:ext cx="5486400" cy="45243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altLang="en-US" b="1" dirty="0"/>
              <a:t>Background Information:</a:t>
            </a:r>
          </a:p>
          <a:p>
            <a:pPr>
              <a:spcBef>
                <a:spcPts val="0"/>
              </a:spcBef>
            </a:pPr>
            <a:r>
              <a:rPr lang="en-US" altLang="en-US" dirty="0"/>
              <a:t>These teacher tips are from chapter 5 of the PEL Resource Guide, pp. 45-52.</a:t>
            </a:r>
          </a:p>
          <a:p>
            <a:pPr>
              <a:spcBef>
                <a:spcPts val="0"/>
              </a:spcBef>
            </a:pPr>
            <a:endParaRPr lang="en-US" altLang="en-US" dirty="0"/>
          </a:p>
          <a:p>
            <a:pPr>
              <a:spcBef>
                <a:spcPts val="0"/>
              </a:spcBef>
            </a:pPr>
            <a:r>
              <a:rPr lang="is-IS" altLang="en-US" b="1" dirty="0"/>
              <a:t>Presenter Remarks:</a:t>
            </a:r>
          </a:p>
          <a:p>
            <a:pPr>
              <a:spcBef>
                <a:spcPts val="0"/>
              </a:spcBef>
            </a:pPr>
            <a:r>
              <a:rPr lang="en-US" altLang="en-US" dirty="0"/>
              <a:t>There are four stages of second-language acquisition. Children do not necessarily follow these stages in a linear fashion; they often move in and out of these stages depending on the types of supports available to them in any particular interaction or setting.</a:t>
            </a:r>
          </a:p>
          <a:p>
            <a:pPr>
              <a:spcBef>
                <a:spcPts val="0"/>
              </a:spcBef>
            </a:pPr>
            <a:endParaRPr lang="en-US" altLang="en-US" dirty="0"/>
          </a:p>
          <a:p>
            <a:pPr>
              <a:spcBef>
                <a:spcPts val="0"/>
              </a:spcBef>
            </a:pPr>
            <a:r>
              <a:rPr lang="en-US" altLang="en-US" dirty="0"/>
              <a:t>Home language use teaching tips: </a:t>
            </a:r>
          </a:p>
          <a:p>
            <a:pPr marL="171450" indent="-171450">
              <a:spcBef>
                <a:spcPts val="0"/>
              </a:spcBef>
              <a:buFont typeface="Arial" panose="020B0604020202020204" pitchFamily="34" charset="0"/>
              <a:buChar char="•"/>
            </a:pPr>
            <a:r>
              <a:rPr lang="en-US" altLang="en-US" dirty="0"/>
              <a:t>Activities should focus on listening comprehension</a:t>
            </a:r>
          </a:p>
          <a:p>
            <a:pPr marL="171450" indent="-171450">
              <a:spcBef>
                <a:spcPts val="0"/>
              </a:spcBef>
              <a:buFont typeface="Arial" panose="020B0604020202020204" pitchFamily="34" charset="0"/>
              <a:buChar char="•"/>
            </a:pPr>
            <a:r>
              <a:rPr lang="en-US" altLang="en-US" dirty="0"/>
              <a:t>Activities should build receptive vocabulary</a:t>
            </a:r>
          </a:p>
          <a:p>
            <a:pPr>
              <a:spcBef>
                <a:spcPts val="0"/>
              </a:spcBef>
            </a:pPr>
            <a:endParaRPr lang="en-US" altLang="en-US" dirty="0"/>
          </a:p>
          <a:p>
            <a:pPr>
              <a:spcBef>
                <a:spcPts val="0"/>
              </a:spcBef>
            </a:pPr>
            <a:r>
              <a:rPr lang="en-US" altLang="en-US" dirty="0"/>
              <a:t>Observational and listening period teaching tips:</a:t>
            </a:r>
          </a:p>
          <a:p>
            <a:pPr marL="171450" indent="-171450">
              <a:spcBef>
                <a:spcPts val="0"/>
              </a:spcBef>
              <a:buFont typeface="Arial" panose="020B0604020202020204" pitchFamily="34" charset="0"/>
              <a:buChar char="•"/>
            </a:pPr>
            <a:r>
              <a:rPr lang="en-US" altLang="en-US" dirty="0"/>
              <a:t>Activities should expand receptive vocabulary</a:t>
            </a:r>
          </a:p>
          <a:p>
            <a:pPr marL="171450" indent="-171450">
              <a:spcBef>
                <a:spcPts val="0"/>
              </a:spcBef>
              <a:buFont typeface="Arial" panose="020B0604020202020204" pitchFamily="34" charset="0"/>
              <a:buChar char="•"/>
            </a:pPr>
            <a:r>
              <a:rPr lang="en-US" altLang="en-US" dirty="0"/>
              <a:t>Activities should be designed to motivate children to produce vocabulary which they already understand</a:t>
            </a:r>
          </a:p>
          <a:p>
            <a:pPr>
              <a:spcBef>
                <a:spcPts val="0"/>
              </a:spcBef>
            </a:pPr>
            <a:endParaRPr lang="en-US" altLang="en-US" dirty="0"/>
          </a:p>
          <a:p>
            <a:pPr>
              <a:spcBef>
                <a:spcPts val="0"/>
              </a:spcBef>
            </a:pPr>
            <a:r>
              <a:rPr lang="en-US" altLang="en-US" dirty="0"/>
              <a:t>Telegraphic and formulaic speech teaching tips:</a:t>
            </a:r>
          </a:p>
          <a:p>
            <a:pPr marL="171450" indent="-171450">
              <a:spcBef>
                <a:spcPts val="0"/>
              </a:spcBef>
              <a:buFont typeface="Arial" panose="020B0604020202020204" pitchFamily="34" charset="0"/>
              <a:buChar char="•"/>
            </a:pPr>
            <a:r>
              <a:rPr lang="en-US" altLang="en-US" dirty="0"/>
              <a:t>Activities should expand receptive vocabulary</a:t>
            </a:r>
          </a:p>
          <a:p>
            <a:pPr marL="171450" indent="-171450">
              <a:spcBef>
                <a:spcPts val="0"/>
              </a:spcBef>
              <a:buFont typeface="Arial" panose="020B0604020202020204" pitchFamily="34" charset="0"/>
              <a:buChar char="•"/>
            </a:pPr>
            <a:r>
              <a:rPr lang="en-US" altLang="en-US" dirty="0"/>
              <a:t>Activities are designed to develop higher levels of language use</a:t>
            </a:r>
          </a:p>
          <a:p>
            <a:pPr marL="171450" indent="-171450">
              <a:spcBef>
                <a:spcPts val="0"/>
              </a:spcBef>
              <a:buFont typeface="Arial" panose="020B0604020202020204" pitchFamily="34" charset="0"/>
              <a:buChar char="•"/>
            </a:pPr>
            <a:r>
              <a:rPr lang="en-US" altLang="en-US" dirty="0"/>
              <a:t>Introduce language experience activities</a:t>
            </a:r>
          </a:p>
          <a:p>
            <a:pPr>
              <a:spcBef>
                <a:spcPts val="0"/>
              </a:spcBef>
            </a:pPr>
            <a:endParaRPr lang="en-US" altLang="en-US" dirty="0"/>
          </a:p>
          <a:p>
            <a:pPr>
              <a:spcBef>
                <a:spcPts val="0"/>
              </a:spcBef>
            </a:pPr>
            <a:r>
              <a:rPr lang="en-US" altLang="en-US" dirty="0"/>
              <a:t>Fluid language use teaching tips:</a:t>
            </a:r>
          </a:p>
          <a:p>
            <a:pPr marL="171450" indent="-171450">
              <a:spcBef>
                <a:spcPts val="0"/>
              </a:spcBef>
              <a:buFont typeface="Arial" panose="020B0604020202020204" pitchFamily="34" charset="0"/>
              <a:buChar char="•"/>
            </a:pPr>
            <a:r>
              <a:rPr lang="en-US" altLang="en-US" dirty="0"/>
              <a:t>Activities should expand receptive vocabulary</a:t>
            </a:r>
          </a:p>
          <a:p>
            <a:pPr marL="171450" indent="-171450">
              <a:spcBef>
                <a:spcPts val="0"/>
              </a:spcBef>
              <a:buFont typeface="Arial" panose="020B0604020202020204" pitchFamily="34" charset="0"/>
              <a:buChar char="•"/>
            </a:pPr>
            <a:r>
              <a:rPr lang="en-US" altLang="en-US" dirty="0"/>
              <a:t>Activities are designed to develop higher levels of language use in content areas</a:t>
            </a:r>
          </a:p>
          <a:p>
            <a:pPr>
              <a:spcBef>
                <a:spcPts val="0"/>
              </a:spcBef>
              <a:buFontTx/>
              <a:buChar char="-"/>
            </a:pPr>
            <a:endParaRPr lang="en-US" altLang="en-US" dirty="0"/>
          </a:p>
          <a:p>
            <a:pPr>
              <a:spcBef>
                <a:spcPts val="0"/>
              </a:spcBef>
            </a:pPr>
            <a:r>
              <a:rPr lang="en-US" altLang="en-US" dirty="0"/>
              <a:t>Using Handout 4B: Let’s Face It, “Talk counts!”, reflect on the following questions:</a:t>
            </a:r>
          </a:p>
          <a:p>
            <a:pPr marL="171450" indent="-171450">
              <a:spcBef>
                <a:spcPts val="0"/>
              </a:spcBef>
              <a:buFont typeface="Arial" panose="020B0604020202020204" pitchFamily="34" charset="0"/>
              <a:buChar char="•"/>
            </a:pPr>
            <a:r>
              <a:rPr lang="en-US" altLang="en-US" dirty="0"/>
              <a:t>Take a moment to consider the play dough learning opportunities.</a:t>
            </a:r>
            <a:r>
              <a:rPr lang="en-US" altLang="en-US" baseline="0" dirty="0"/>
              <a:t> H</a:t>
            </a:r>
            <a:r>
              <a:rPr lang="en-US" altLang="en-US" dirty="0"/>
              <a:t>ow might you implement one of these teacher tips into your activity?</a:t>
            </a:r>
          </a:p>
          <a:p>
            <a:pPr marL="171450" indent="-171450">
              <a:spcBef>
                <a:spcPts val="0"/>
              </a:spcBef>
              <a:buFont typeface="Arial" panose="020B0604020202020204" pitchFamily="34" charset="0"/>
              <a:buChar char="•"/>
            </a:pPr>
            <a:r>
              <a:rPr lang="en-US" altLang="en-US" dirty="0"/>
              <a:t>At which stage are the majority of your English learners in your program? </a:t>
            </a:r>
          </a:p>
          <a:p>
            <a:pPr>
              <a:spcBef>
                <a:spcPts val="0"/>
              </a:spcBef>
            </a:pPr>
            <a:endParaRPr lang="en-US" altLang="en-US" dirty="0"/>
          </a:p>
          <a:p>
            <a:pPr>
              <a:spcBef>
                <a:spcPts val="0"/>
              </a:spcBef>
            </a:pPr>
            <a:r>
              <a:rPr lang="en-US" altLang="en-US" dirty="0"/>
              <a:t>Now specifically think about those teaching tips. With your elbow partner, think of two ways to enhance your play dough activity utilizing the teaching tips.</a:t>
            </a:r>
          </a:p>
          <a:p>
            <a:pPr>
              <a:spcBef>
                <a:spcPts val="0"/>
              </a:spcBef>
            </a:pPr>
            <a:endParaRPr lang="en-US" altLang="en-US" dirty="0"/>
          </a:p>
          <a:p>
            <a:pPr>
              <a:spcBef>
                <a:spcPts val="0"/>
              </a:spcBef>
            </a:pPr>
            <a:endParaRPr lang="en-US" altLang="en-US" dirty="0"/>
          </a:p>
          <a:p>
            <a:pPr>
              <a:spcBef>
                <a:spcPts val="0"/>
              </a:spcBef>
            </a:pPr>
            <a:endParaRPr lang="en-US" altLang="en-US" dirty="0"/>
          </a:p>
          <a:p>
            <a:pPr>
              <a:spcBef>
                <a:spcPts val="0"/>
              </a:spcBef>
            </a:pPr>
            <a:endParaRPr lang="en-US" altLang="en-US" dirty="0"/>
          </a:p>
        </p:txBody>
      </p:sp>
      <p:sp>
        <p:nvSpPr>
          <p:cNvPr id="1075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46843AA-A3DC-4886-88D3-4AD310510586}" type="slidenum">
              <a:rPr lang="en-US" altLang="en-US" smtClean="0"/>
              <a:pPr/>
              <a:t>41</a:t>
            </a:fld>
            <a:endParaRPr lang="en-US" altLang="en-US"/>
          </a:p>
        </p:txBody>
      </p:sp>
    </p:spTree>
    <p:extLst>
      <p:ext uri="{BB962C8B-B14F-4D97-AF65-F5344CB8AC3E}">
        <p14:creationId xmlns:p14="http://schemas.microsoft.com/office/powerpoint/2010/main" val="23501859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eaLnBrk="1" hangingPunct="1">
              <a:spcBef>
                <a:spcPts val="0"/>
              </a:spcBef>
              <a:defRPr/>
            </a:pPr>
            <a:r>
              <a:rPr lang="is-IS" altLang="en-US" b="1" dirty="0">
                <a:latin typeface="Arial" charset="0"/>
                <a:ea typeface="MS PGothic" charset="-128"/>
              </a:rPr>
              <a:t>Presenter Remarks:</a:t>
            </a:r>
          </a:p>
          <a:p>
            <a:pPr eaLnBrk="1" hangingPunct="1">
              <a:spcBef>
                <a:spcPts val="0"/>
              </a:spcBef>
              <a:defRPr/>
            </a:pPr>
            <a:r>
              <a:rPr lang="en-US" altLang="en-US" b="0" dirty="0">
                <a:latin typeface="Arial" charset="0"/>
                <a:ea typeface="ＭＳ Ｐゴシック" charset="-128"/>
              </a:rPr>
              <a:t>Take a moment now to add ideas </a:t>
            </a:r>
            <a:r>
              <a:rPr lang="en-US" altLang="en-US" dirty="0"/>
              <a:t>to the P</a:t>
            </a:r>
            <a:r>
              <a:rPr lang="en-US" sz="1200" b="0" kern="1200" dirty="0">
                <a:solidFill>
                  <a:schemeClr val="tx1"/>
                </a:solidFill>
                <a:effectLst/>
                <a:latin typeface="Arial" pitchFamily="34" charset="0"/>
                <a:ea typeface="MS PGothic" panose="020B0600070205080204" pitchFamily="34" charset="-128"/>
                <a:cs typeface="Arial" pitchFamily="34" charset="0"/>
              </a:rPr>
              <a:t>ainter’s </a:t>
            </a:r>
            <a:r>
              <a:rPr lang="en-US" dirty="0"/>
              <a:t>P</a:t>
            </a:r>
            <a:r>
              <a:rPr lang="en-US" sz="1200" b="0" kern="1200" dirty="0">
                <a:solidFill>
                  <a:schemeClr val="tx1"/>
                </a:solidFill>
                <a:effectLst/>
                <a:latin typeface="Arial" pitchFamily="34" charset="0"/>
                <a:ea typeface="MS PGothic" panose="020B0600070205080204" pitchFamily="34" charset="-128"/>
                <a:cs typeface="Arial" pitchFamily="34" charset="0"/>
              </a:rPr>
              <a:t>allet. </a:t>
            </a:r>
            <a:r>
              <a:rPr lang="en-US" altLang="ja-JP" b="0" dirty="0">
                <a:latin typeface="Arial" charset="0"/>
                <a:ea typeface="ＭＳ Ｐゴシック" charset="-128"/>
              </a:rPr>
              <a:t> </a:t>
            </a:r>
          </a:p>
          <a:p>
            <a:pPr eaLnBrk="1" hangingPunct="1">
              <a:spcBef>
                <a:spcPts val="0"/>
              </a:spcBef>
              <a:defRPr/>
            </a:pPr>
            <a:endParaRPr lang="en-US" altLang="en-US" b="0" dirty="0">
              <a:latin typeface="Arial" charset="0"/>
              <a:ea typeface="ＭＳ Ｐゴシック" charset="-128"/>
            </a:endParaRPr>
          </a:p>
          <a:p>
            <a:pPr eaLnBrk="1" hangingPunct="1">
              <a:spcBef>
                <a:spcPts val="0"/>
              </a:spcBef>
              <a:defRPr/>
            </a:pPr>
            <a:r>
              <a:rPr lang="en-US" sz="1200" b="0" kern="1200" dirty="0">
                <a:solidFill>
                  <a:schemeClr val="tx1"/>
                </a:solidFill>
                <a:effectLst/>
                <a:latin typeface="Arial" pitchFamily="34" charset="0"/>
                <a:ea typeface="MS PGothic" panose="020B0600070205080204" pitchFamily="34" charset="-128"/>
                <a:cs typeface="Arial" pitchFamily="34" charset="0"/>
              </a:rPr>
              <a:t>You may also flip the pallet over and jot down new learning, or notice</a:t>
            </a:r>
            <a:r>
              <a:rPr lang="en-US" sz="1200" b="0" kern="1200" baseline="0" dirty="0">
                <a:solidFill>
                  <a:schemeClr val="tx1"/>
                </a:solidFill>
                <a:effectLst/>
                <a:latin typeface="Arial" pitchFamily="34" charset="0"/>
                <a:ea typeface="MS PGothic" panose="020B0600070205080204" pitchFamily="34" charset="-128"/>
                <a:cs typeface="Arial" pitchFamily="34" charset="0"/>
              </a:rPr>
              <a:t> </a:t>
            </a:r>
            <a:r>
              <a:rPr lang="en-US" altLang="en-US" b="0" dirty="0">
                <a:latin typeface="Arial" charset="0"/>
                <a:ea typeface="ＭＳ Ｐゴシック" charset="-128"/>
              </a:rPr>
              <a:t>the other domains that may be supported when implementing ideas.</a:t>
            </a:r>
          </a:p>
          <a:p>
            <a:pPr eaLnBrk="1" hangingPunct="1">
              <a:spcBef>
                <a:spcPts val="0"/>
              </a:spcBef>
              <a:defRPr/>
            </a:pPr>
            <a:endParaRPr lang="en-US" altLang="en-US" dirty="0">
              <a:solidFill>
                <a:srgbClr val="FFFFFF"/>
              </a:solidFill>
              <a:effectLst>
                <a:outerShdw blurRad="38100" dist="38100" dir="2700000" algn="tl">
                  <a:srgbClr val="C0C0C0"/>
                </a:outerShdw>
              </a:effectLst>
              <a:latin typeface="Arial" charset="0"/>
              <a:ea typeface="ＭＳ Ｐゴシック" charset="-128"/>
            </a:endParaRPr>
          </a:p>
        </p:txBody>
      </p:sp>
      <p:sp>
        <p:nvSpPr>
          <p:cNvPr id="1095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4D34346-317C-4AF1-8CE5-FE9142B27E53}" type="slidenum">
              <a:rPr lang="en-US" altLang="en-US" smtClean="0"/>
              <a:pPr/>
              <a:t>42</a:t>
            </a:fld>
            <a:endParaRPr lang="en-US" altLang="en-US"/>
          </a:p>
        </p:txBody>
      </p:sp>
    </p:spTree>
    <p:extLst>
      <p:ext uri="{BB962C8B-B14F-4D97-AF65-F5344CB8AC3E}">
        <p14:creationId xmlns:p14="http://schemas.microsoft.com/office/powerpoint/2010/main" val="41032217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t>Background:</a:t>
            </a:r>
          </a:p>
          <a:p>
            <a:pPr>
              <a:spcBef>
                <a:spcPts val="0"/>
              </a:spcBef>
            </a:pPr>
            <a:r>
              <a:rPr lang="en-US" altLang="en-US" dirty="0"/>
              <a:t>Prior to the training, embed video DevelopSkillsInVisualArt_2.3.mp4</a:t>
            </a:r>
          </a:p>
          <a:p>
            <a:pPr>
              <a:spcBef>
                <a:spcPts val="0"/>
              </a:spcBef>
            </a:pPr>
            <a:endParaRPr lang="en-US" altLang="en-US" b="1" dirty="0"/>
          </a:p>
          <a:p>
            <a:pPr>
              <a:spcBef>
                <a:spcPts val="0"/>
              </a:spcBef>
            </a:pPr>
            <a:r>
              <a:rPr lang="en-US" altLang="en-US" b="1" dirty="0"/>
              <a:t>Presenter Remarks:</a:t>
            </a:r>
          </a:p>
          <a:p>
            <a:pPr>
              <a:spcBef>
                <a:spcPts val="0"/>
              </a:spcBef>
            </a:pPr>
            <a:r>
              <a:rPr lang="en-US" altLang="en-US" dirty="0"/>
              <a:t>Let’s watch the video to see the developmental shift between 48 months and 60 months.</a:t>
            </a:r>
          </a:p>
        </p:txBody>
      </p:sp>
      <p:sp>
        <p:nvSpPr>
          <p:cNvPr id="1116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95ACC9D-CA6F-46D9-9D3F-DE11165B725E}" type="slidenum">
              <a:rPr lang="en-US" altLang="en-US" smtClean="0"/>
              <a:pPr/>
              <a:t>43</a:t>
            </a:fld>
            <a:endParaRPr lang="en-US" altLang="en-US"/>
          </a:p>
        </p:txBody>
      </p:sp>
    </p:spTree>
    <p:extLst>
      <p:ext uri="{BB962C8B-B14F-4D97-AF65-F5344CB8AC3E}">
        <p14:creationId xmlns:p14="http://schemas.microsoft.com/office/powerpoint/2010/main" val="13761708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t>Presenter Remarks: </a:t>
            </a:r>
            <a:endParaRPr lang="en-US" altLang="en-US" dirty="0"/>
          </a:p>
          <a:p>
            <a:pPr>
              <a:spcBef>
                <a:spcPts val="0"/>
              </a:spcBef>
            </a:pPr>
            <a:r>
              <a:rPr lang="en-US" altLang="en-US" dirty="0"/>
              <a:t>Let’s take a few minutes and discuss these questions with your tablemates.</a:t>
            </a:r>
          </a:p>
          <a:p>
            <a:pPr>
              <a:spcBef>
                <a:spcPts val="0"/>
              </a:spcBef>
            </a:pPr>
            <a:endParaRPr lang="en-US" altLang="en-US" dirty="0"/>
          </a:p>
          <a:p>
            <a:pPr>
              <a:spcBef>
                <a:spcPts val="0"/>
              </a:spcBef>
            </a:pPr>
            <a:r>
              <a:rPr lang="en-US" altLang="en-US" dirty="0"/>
              <a:t>After the discussion, have a few people share their answers with the group.</a:t>
            </a:r>
            <a:endParaRPr lang="en-US" altLang="en-US" b="1" dirty="0"/>
          </a:p>
        </p:txBody>
      </p:sp>
      <p:sp>
        <p:nvSpPr>
          <p:cNvPr id="1136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EF746B7-640E-4264-B33C-987231A05017}" type="slidenum">
              <a:rPr lang="en-US" altLang="en-US" smtClean="0"/>
              <a:pPr/>
              <a:t>44</a:t>
            </a:fld>
            <a:endParaRPr lang="en-US" altLang="en-US"/>
          </a:p>
        </p:txBody>
      </p:sp>
    </p:spTree>
    <p:extLst>
      <p:ext uri="{BB962C8B-B14F-4D97-AF65-F5344CB8AC3E}">
        <p14:creationId xmlns:p14="http://schemas.microsoft.com/office/powerpoint/2010/main" val="19608813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0" name="Notes Placeholder 2"/>
          <p:cNvSpPr>
            <a:spLocks noGrp="1"/>
          </p:cNvSpPr>
          <p:nvPr>
            <p:ph type="body" idx="1"/>
          </p:nvPr>
        </p:nvSpPr>
        <p:spPr bwMode="auto">
          <a:xfrm>
            <a:off x="685800" y="4459288"/>
            <a:ext cx="5486400" cy="41084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altLang="en-US" b="1" dirty="0"/>
              <a:t>Presenter Remarks:</a:t>
            </a:r>
          </a:p>
          <a:p>
            <a:pPr>
              <a:spcBef>
                <a:spcPts val="0"/>
              </a:spcBef>
            </a:pPr>
            <a:r>
              <a:rPr lang="en-US" altLang="en-US" dirty="0"/>
              <a:t>The Desired Results Developmental Profile-Kindergarten (2015)</a:t>
            </a:r>
            <a:r>
              <a:rPr lang="en-US" altLang="en-US" baseline="30000" dirty="0"/>
              <a:t>©</a:t>
            </a:r>
            <a:r>
              <a:rPr lang="en-US" altLang="en-US" dirty="0"/>
              <a:t> informs teachers understanding of the developmental continuum. It can be used with the Alignment document we looked at to expand upon the developmental continuum.</a:t>
            </a:r>
            <a:endParaRPr lang="en-US" altLang="en-US" b="1" dirty="0"/>
          </a:p>
          <a:p>
            <a:pPr>
              <a:spcBef>
                <a:spcPts val="0"/>
              </a:spcBef>
            </a:pPr>
            <a:endParaRPr lang="en-US" altLang="en-US" dirty="0"/>
          </a:p>
          <a:p>
            <a:pPr>
              <a:spcBef>
                <a:spcPts val="0"/>
              </a:spcBef>
            </a:pPr>
            <a:r>
              <a:rPr lang="en-US" altLang="en-US" dirty="0"/>
              <a:t>One key feature of the DRDP-K to consider is that it is an observation-based assessment and not a test. It is used to support children</a:t>
            </a:r>
            <a:r>
              <a:rPr lang="en-US" altLang="ja-JP" dirty="0"/>
              <a:t>’s learning. Observing and documenting children's progress provides teachers the information needed to differentiate instruction and experiences. It also provides information to individualize.</a:t>
            </a:r>
          </a:p>
          <a:p>
            <a:pPr>
              <a:spcBef>
                <a:spcPts val="0"/>
              </a:spcBef>
            </a:pPr>
            <a:endParaRPr lang="en-US" altLang="en-US" b="1" dirty="0"/>
          </a:p>
          <a:p>
            <a:pPr eaLnBrk="1" hangingPunct="1">
              <a:spcBef>
                <a:spcPts val="0"/>
              </a:spcBef>
            </a:pPr>
            <a:r>
              <a:rPr lang="en-US" altLang="en-US" dirty="0"/>
              <a:t>Observational tools are preferred over criterion-referenced tools because the information gathered by observation more accurately reflects what children are able to do.</a:t>
            </a:r>
          </a:p>
          <a:p>
            <a:pPr>
              <a:spcBef>
                <a:spcPts val="0"/>
              </a:spcBef>
            </a:pPr>
            <a:endParaRPr lang="en-US" altLang="en-US" dirty="0"/>
          </a:p>
          <a:p>
            <a:pPr>
              <a:spcBef>
                <a:spcPts val="0"/>
              </a:spcBef>
            </a:pPr>
            <a:r>
              <a:rPr lang="en-US" altLang="en-US" dirty="0"/>
              <a:t>Documentation provides concrete evidence of what children are able to do. With this documentation, we are then able to better plan activities that will meet and appropriately challenge children's developmental needs.</a:t>
            </a:r>
          </a:p>
          <a:p>
            <a:pPr marL="228600" lvl="1">
              <a:spcBef>
                <a:spcPts val="0"/>
              </a:spcBef>
            </a:pPr>
            <a:endParaRPr lang="en-US" altLang="en-US" dirty="0"/>
          </a:p>
          <a:p>
            <a:pPr>
              <a:spcBef>
                <a:spcPts val="0"/>
              </a:spcBef>
            </a:pPr>
            <a:r>
              <a:rPr lang="en-US" altLang="en-US" dirty="0"/>
              <a:t>Other features of the DRDP-K include:</a:t>
            </a:r>
          </a:p>
          <a:p>
            <a:pPr marL="171450" indent="-171450">
              <a:spcBef>
                <a:spcPts val="0"/>
              </a:spcBef>
              <a:buFont typeface="Arial" panose="020B0604020202020204" pitchFamily="34" charset="0"/>
              <a:buChar char="•"/>
            </a:pPr>
            <a:r>
              <a:rPr lang="en-US" altLang="en-US" dirty="0"/>
              <a:t>It is an individual child assessment that can be shared with families. </a:t>
            </a:r>
          </a:p>
          <a:p>
            <a:pPr marL="171450" indent="-171450">
              <a:spcBef>
                <a:spcPts val="0"/>
              </a:spcBef>
              <a:buFont typeface="Arial" panose="020B0604020202020204" pitchFamily="34" charset="0"/>
              <a:buChar char="•"/>
            </a:pPr>
            <a:r>
              <a:rPr lang="en-US" altLang="en-US" dirty="0"/>
              <a:t>It is aligned with the Preschool Learning Foundations. </a:t>
            </a:r>
          </a:p>
          <a:p>
            <a:pPr marL="171450" indent="-171450">
              <a:spcBef>
                <a:spcPts val="0"/>
              </a:spcBef>
              <a:buFont typeface="Arial" panose="020B0604020202020204" pitchFamily="34" charset="0"/>
              <a:buChar char="•"/>
            </a:pPr>
            <a:r>
              <a:rPr lang="en-US" altLang="en-US" dirty="0"/>
              <a:t>It opens up the opportunity for articulation between preschool and TK teachers. </a:t>
            </a:r>
          </a:p>
          <a:p>
            <a:pPr marL="400050" lvl="1" indent="-171450">
              <a:spcBef>
                <a:spcPts val="0"/>
              </a:spcBef>
              <a:buFont typeface="Courier New" panose="02070309020205020404" pitchFamily="49" charset="0"/>
              <a:buChar char="o"/>
            </a:pPr>
            <a:r>
              <a:rPr lang="en-US" altLang="en-US" dirty="0"/>
              <a:t>Sharing information as to where children are on the developmental continuum can better prepare the TK teacher to work with students.</a:t>
            </a:r>
          </a:p>
          <a:p>
            <a:pPr marL="400050" lvl="1" indent="-171450">
              <a:spcBef>
                <a:spcPts val="0"/>
              </a:spcBef>
              <a:buFont typeface="Courier New" panose="02070309020205020404" pitchFamily="49" charset="0"/>
              <a:buChar char="o"/>
            </a:pPr>
            <a:r>
              <a:rPr lang="en-US" altLang="en-US" dirty="0"/>
              <a:t>A teacher can include a request form for previous records as part of the TK registration to help support the relationship between preschool, family, and TK.</a:t>
            </a:r>
          </a:p>
          <a:p>
            <a:pPr>
              <a:spcBef>
                <a:spcPts val="0"/>
              </a:spcBef>
              <a:buFontTx/>
              <a:buChar char="•"/>
            </a:pPr>
            <a:endParaRPr lang="en-US" altLang="en-US" dirty="0"/>
          </a:p>
          <a:p>
            <a:pPr eaLnBrk="1" hangingPunct="1">
              <a:spcBef>
                <a:spcPts val="0"/>
              </a:spcBef>
            </a:pPr>
            <a:r>
              <a:rPr lang="en-US" altLang="en-US" dirty="0"/>
              <a:t>The DRDP-K has been developed with world renowned experts. It is based on research and knowledge of what is most important for predicting school success.</a:t>
            </a:r>
          </a:p>
          <a:p>
            <a:pPr eaLnBrk="1" hangingPunct="1">
              <a:spcBef>
                <a:spcPts val="0"/>
              </a:spcBef>
            </a:pPr>
            <a:endParaRPr lang="en-US" altLang="en-US" dirty="0"/>
          </a:p>
          <a:p>
            <a:pPr eaLnBrk="1" hangingPunct="1">
              <a:spcBef>
                <a:spcPts val="0"/>
              </a:spcBef>
            </a:pPr>
            <a:endParaRPr lang="en-US" altLang="en-US" dirty="0"/>
          </a:p>
        </p:txBody>
      </p:sp>
      <p:sp>
        <p:nvSpPr>
          <p:cNvPr id="1157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90B032D-284A-42C7-81D7-3B6C4E2A002F}" type="slidenum">
              <a:rPr lang="en-US" altLang="en-US" smtClean="0">
                <a:solidFill>
                  <a:srgbClr val="000000"/>
                </a:solidFill>
                <a:latin typeface="Calibri" panose="020F0502020204030204" pitchFamily="34" charset="0"/>
              </a:rPr>
              <a:pPr/>
              <a:t>45</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6940843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Presenter Remarks:</a:t>
            </a:r>
            <a:endParaRPr lang="en-US" altLang="en-US" dirty="0"/>
          </a:p>
          <a:p>
            <a:pPr>
              <a:spcBef>
                <a:spcPct val="0"/>
              </a:spcBef>
            </a:pPr>
            <a:r>
              <a:rPr lang="en-US" altLang="en-US" dirty="0"/>
              <a:t>The DRDP-K gives TK teachers a lens to measure TK children</a:t>
            </a:r>
            <a:r>
              <a:rPr lang="en-US" altLang="ja-JP" dirty="0"/>
              <a:t>’s developing capacity to understand details and ideas from age-appropriate text presented by adults. </a:t>
            </a:r>
          </a:p>
          <a:p>
            <a:pPr>
              <a:spcBef>
                <a:spcPct val="0"/>
              </a:spcBef>
            </a:pPr>
            <a:endParaRPr lang="en-US" altLang="en-US" dirty="0"/>
          </a:p>
          <a:p>
            <a:pPr>
              <a:spcBef>
                <a:spcPct val="0"/>
              </a:spcBef>
            </a:pPr>
            <a:r>
              <a:rPr lang="en-US" altLang="en-US" dirty="0"/>
              <a:t>The measurements show the, </a:t>
            </a:r>
            <a:r>
              <a:rPr lang="en-US" altLang="ja-JP" dirty="0"/>
              <a:t>‟…series of stages that ultimately lead to [TK children] making sense of stories and the world around them” (PLF, Vol.</a:t>
            </a:r>
            <a:r>
              <a:rPr lang="en-US" altLang="ja-JP" baseline="0" dirty="0"/>
              <a:t> 1</a:t>
            </a:r>
            <a:r>
              <a:rPr lang="en-US" altLang="ja-JP" dirty="0"/>
              <a:t>, p. 53). </a:t>
            </a:r>
          </a:p>
          <a:p>
            <a:pPr>
              <a:spcBef>
                <a:spcPct val="0"/>
              </a:spcBef>
            </a:pPr>
            <a:endParaRPr lang="en-US" altLang="ja-JP" dirty="0"/>
          </a:p>
          <a:p>
            <a:pPr>
              <a:spcBef>
                <a:spcPct val="0"/>
              </a:spcBef>
            </a:pPr>
            <a:r>
              <a:rPr lang="en-US" altLang="en-US" dirty="0"/>
              <a:t>Take out Handout 5: DRDP-K Measure VPA 1: Visual Art. This handout</a:t>
            </a:r>
            <a:r>
              <a:rPr lang="en-US" altLang="ja-JP" dirty="0"/>
              <a:t> is a copy of the DRDP-K measure that most closely relates to the foundations for Visual Art. </a:t>
            </a:r>
          </a:p>
          <a:p>
            <a:pPr>
              <a:spcBef>
                <a:spcPct val="0"/>
              </a:spcBef>
            </a:pPr>
            <a:endParaRPr lang="en-US" altLang="ja-JP" dirty="0"/>
          </a:p>
          <a:p>
            <a:pPr>
              <a:spcBef>
                <a:spcPct val="0"/>
              </a:spcBef>
            </a:pPr>
            <a:r>
              <a:rPr lang="en-US" altLang="ja-JP" dirty="0"/>
              <a:t>Look closely at this DRDP-K measure. Take a few minutes to read each stage along with a few of the examples. Underline examples that you have seen in your classroom.</a:t>
            </a:r>
          </a:p>
          <a:p>
            <a:pPr>
              <a:spcBef>
                <a:spcPct val="0"/>
              </a:spcBef>
            </a:pPr>
            <a:endParaRPr lang="en-US" altLang="ja-JP" dirty="0"/>
          </a:p>
        </p:txBody>
      </p:sp>
      <p:sp>
        <p:nvSpPr>
          <p:cNvPr id="2" name="Slide Number Placeholder 1"/>
          <p:cNvSpPr>
            <a:spLocks noGrp="1"/>
          </p:cNvSpPr>
          <p:nvPr>
            <p:ph type="sldNum" sz="quarter" idx="10"/>
          </p:nvPr>
        </p:nvSpPr>
        <p:spPr/>
        <p:txBody>
          <a:bodyPr/>
          <a:lstStyle/>
          <a:p>
            <a:pPr>
              <a:defRPr/>
            </a:pPr>
            <a:fld id="{BE2B68A9-8518-4B29-A2B2-B9AC23C4138F}" type="slidenum">
              <a:rPr lang="en-US" altLang="en-US" smtClean="0"/>
              <a:pPr>
                <a:defRPr/>
              </a:pPr>
              <a:t>46</a:t>
            </a:fld>
            <a:endParaRPr lang="en-US" altLang="en-US"/>
          </a:p>
        </p:txBody>
      </p:sp>
    </p:spTree>
    <p:extLst>
      <p:ext uri="{BB962C8B-B14F-4D97-AF65-F5344CB8AC3E}">
        <p14:creationId xmlns:p14="http://schemas.microsoft.com/office/powerpoint/2010/main" val="28677561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is-IS" altLang="en-US" b="1" dirty="0"/>
              <a:t>Presenter Remarks:</a:t>
            </a:r>
          </a:p>
          <a:p>
            <a:pPr>
              <a:spcBef>
                <a:spcPts val="0"/>
              </a:spcBef>
            </a:pPr>
            <a:r>
              <a:rPr lang="en-US" altLang="en-US" dirty="0"/>
              <a:t>“This </a:t>
            </a:r>
            <a:r>
              <a:rPr lang="en-US" altLang="en-US" dirty="0" err="1"/>
              <a:t>substrand</a:t>
            </a:r>
            <a:r>
              <a:rPr lang="en-US" altLang="en-US" dirty="0"/>
              <a:t> refers to the basic skills needed to invent and create through visual art. Examples of skills include the ability to draw a line or circle, to use a paintbrush, to chose and mix colors, and to combine materials together to create an assemblage” (PCF, Vol. 2, p. 54).</a:t>
            </a:r>
          </a:p>
          <a:p>
            <a:pPr>
              <a:spcBef>
                <a:spcPts val="0"/>
              </a:spcBef>
            </a:pPr>
            <a:endParaRPr lang="en-US" altLang="en-US" dirty="0"/>
          </a:p>
          <a:p>
            <a:pPr>
              <a:spcBef>
                <a:spcPts val="0"/>
              </a:spcBef>
            </a:pPr>
            <a:r>
              <a:rPr lang="en-US" altLang="en-US" dirty="0"/>
              <a:t>Teachers need to be specific in creating environments and scaffolding opportunities to support the development of skills. </a:t>
            </a:r>
          </a:p>
          <a:p>
            <a:pPr>
              <a:spcBef>
                <a:spcPts val="0"/>
              </a:spcBef>
            </a:pPr>
            <a:endParaRPr lang="en-US" altLang="en-US" dirty="0"/>
          </a:p>
          <a:p>
            <a:pPr>
              <a:spcBef>
                <a:spcPts val="0"/>
              </a:spcBef>
            </a:pPr>
            <a:r>
              <a:rPr lang="en-US" altLang="en-US" dirty="0"/>
              <a:t>Part of creating environments and scaffolding opportunities for children is to provide adaptions for those with disabilities.  </a:t>
            </a:r>
          </a:p>
          <a:p>
            <a:pPr>
              <a:spcBef>
                <a:spcPts val="0"/>
              </a:spcBef>
            </a:pPr>
            <a:endParaRPr lang="en-US" altLang="en-US" dirty="0"/>
          </a:p>
          <a:p>
            <a:pPr>
              <a:spcBef>
                <a:spcPts val="0"/>
              </a:spcBef>
            </a:pPr>
            <a:r>
              <a:rPr lang="en-US" altLang="en-US" dirty="0"/>
              <a:t>Look at Handout 6: Adaptations for Children with Disabilities. Take a moment to read over it. </a:t>
            </a:r>
          </a:p>
          <a:p>
            <a:pPr>
              <a:spcBef>
                <a:spcPts val="0"/>
              </a:spcBef>
            </a:pPr>
            <a:endParaRPr lang="en-US" altLang="en-US" dirty="0"/>
          </a:p>
          <a:p>
            <a:pPr>
              <a:spcBef>
                <a:spcPts val="0"/>
              </a:spcBef>
            </a:pPr>
            <a:r>
              <a:rPr lang="en-US" altLang="en-US" dirty="0"/>
              <a:t>Discuss with your table group: What are some things that you all ready do?  What did you see that was new? What might you try in your classroom?</a:t>
            </a:r>
          </a:p>
        </p:txBody>
      </p:sp>
      <p:sp>
        <p:nvSpPr>
          <p:cNvPr id="1198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2ADF4A2-1B88-49E3-819E-17AEAE24A0DC}" type="slidenum">
              <a:rPr lang="en-US" altLang="en-US" smtClean="0"/>
              <a:pPr/>
              <a:t>47</a:t>
            </a:fld>
            <a:endParaRPr lang="en-US" altLang="en-US"/>
          </a:p>
        </p:txBody>
      </p:sp>
    </p:spTree>
    <p:extLst>
      <p:ext uri="{BB962C8B-B14F-4D97-AF65-F5344CB8AC3E}">
        <p14:creationId xmlns:p14="http://schemas.microsoft.com/office/powerpoint/2010/main" val="5682883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is-IS" altLang="en-US" b="1" dirty="0"/>
              <a:t>Presenter Remarks:</a:t>
            </a:r>
          </a:p>
          <a:p>
            <a:pPr>
              <a:spcBef>
                <a:spcPts val="0"/>
              </a:spcBef>
            </a:pPr>
            <a:r>
              <a:rPr lang="en-US" altLang="en-US" dirty="0"/>
              <a:t>“Help children acquire painting skills through practice with the tools.  In the beginning, simply show children how to make a mark with paint and a brush without dripping paint in unwanted places” (PCF, Vol. 2, p. 55).</a:t>
            </a:r>
          </a:p>
          <a:p>
            <a:pPr>
              <a:spcBef>
                <a:spcPts val="0"/>
              </a:spcBef>
            </a:pPr>
            <a:endParaRPr lang="en-US" altLang="en-US" dirty="0"/>
          </a:p>
          <a:p>
            <a:pPr>
              <a:spcBef>
                <a:spcPts val="0"/>
              </a:spcBef>
            </a:pPr>
            <a:r>
              <a:rPr lang="en-US" altLang="en-US" dirty="0"/>
              <a:t>“Stimulate children’s interest in color and application of paint through other forms of painting. Teach children about colors and paint by spraying color onto a mural wall or providing paint stamping activities. Encourage children to try mixing colors.  Isolate the skill of using a brush to make marks by giving the children time to paint with only water” (PCF, Vol. 2, p. 55).</a:t>
            </a:r>
          </a:p>
          <a:p>
            <a:pPr>
              <a:spcBef>
                <a:spcPts val="0"/>
              </a:spcBef>
            </a:pPr>
            <a:endParaRPr lang="en-US" altLang="en-US" dirty="0"/>
          </a:p>
          <a:p>
            <a:pPr>
              <a:spcBef>
                <a:spcPts val="0"/>
              </a:spcBef>
            </a:pPr>
            <a:r>
              <a:rPr lang="en-US" altLang="en-US" dirty="0"/>
              <a:t>Take a moment to look at your domain chart. If you were to use one of these interactions and strategies, what other domains might potentially be supported? </a:t>
            </a:r>
          </a:p>
          <a:p>
            <a:pPr>
              <a:spcBef>
                <a:spcPts val="0"/>
              </a:spcBef>
            </a:pPr>
            <a:endParaRPr lang="en-US" altLang="en-US" dirty="0"/>
          </a:p>
          <a:p>
            <a:pPr>
              <a:spcBef>
                <a:spcPts val="0"/>
              </a:spcBef>
            </a:pPr>
            <a:r>
              <a:rPr lang="en-US" sz="1200" b="0" i="0" kern="1200" dirty="0">
                <a:solidFill>
                  <a:schemeClr val="tx1"/>
                </a:solidFill>
                <a:effectLst/>
                <a:latin typeface="Arial" pitchFamily="34" charset="0"/>
                <a:ea typeface="MS PGothic" panose="020B0600070205080204" pitchFamily="34" charset="-128"/>
                <a:cs typeface="Arial" pitchFamily="34" charset="0"/>
              </a:rPr>
              <a:t>The Physical Development domain can be easily integrated with the Visual Art strand. It is important to note that the developmental sequence of cutting is addressed in the Fundamental Movement strand of the Physical Development domain in the Preschool Learning Foundations and Curriculum Framework.</a:t>
            </a:r>
            <a:r>
              <a:rPr lang="en-US" dirty="0"/>
              <a:t/>
            </a:r>
            <a:br>
              <a:rPr lang="en-US" dirty="0"/>
            </a:br>
            <a:endParaRPr lang="en-US" altLang="en-US" dirty="0"/>
          </a:p>
        </p:txBody>
      </p:sp>
      <p:sp>
        <p:nvSpPr>
          <p:cNvPr id="1218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B90C285-D7DC-47D6-B097-0BBFD52B8048}" type="slidenum">
              <a:rPr lang="en-US" altLang="en-US" smtClean="0"/>
              <a:pPr/>
              <a:t>48</a:t>
            </a:fld>
            <a:endParaRPr lang="en-US" altLang="en-US"/>
          </a:p>
        </p:txBody>
      </p:sp>
    </p:spTree>
    <p:extLst>
      <p:ext uri="{BB962C8B-B14F-4D97-AF65-F5344CB8AC3E}">
        <p14:creationId xmlns:p14="http://schemas.microsoft.com/office/powerpoint/2010/main" val="15558198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t>Background:</a:t>
            </a:r>
          </a:p>
          <a:p>
            <a:pPr>
              <a:spcBef>
                <a:spcPts val="0"/>
              </a:spcBef>
            </a:pPr>
            <a:r>
              <a:rPr lang="en-US" altLang="en-US" dirty="0"/>
              <a:t>Prior to the training, embed video</a:t>
            </a:r>
            <a:r>
              <a:rPr lang="is-IS" altLang="en-US" dirty="0"/>
              <a:t> IMG0668edited.mp4 in </a:t>
            </a:r>
            <a:r>
              <a:rPr lang="en-US" altLang="en-US" dirty="0"/>
              <a:t>Video Files All Final Clips, TK Modules, TK VPA Module.</a:t>
            </a:r>
            <a:endParaRPr lang="is-IS" altLang="en-US" dirty="0"/>
          </a:p>
          <a:p>
            <a:pPr>
              <a:spcBef>
                <a:spcPts val="0"/>
              </a:spcBef>
            </a:pPr>
            <a:endParaRPr lang="is-IS" altLang="en-US" dirty="0"/>
          </a:p>
          <a:p>
            <a:pPr>
              <a:spcBef>
                <a:spcPts val="0"/>
              </a:spcBef>
            </a:pPr>
            <a:r>
              <a:rPr lang="is-IS" altLang="en-US" b="1" dirty="0"/>
              <a:t>Presenter Remarks:</a:t>
            </a:r>
          </a:p>
          <a:p>
            <a:pPr>
              <a:spcBef>
                <a:spcPts val="0"/>
              </a:spcBef>
            </a:pPr>
            <a:r>
              <a:rPr lang="en-US" altLang="en-US" dirty="0"/>
              <a:t>“Create opportunities for children to work with dough, clay, or wet sand. Creating sculptures begins as a tactile, sensory experience” (PCF, Vol. 2, p. 55). </a:t>
            </a:r>
          </a:p>
          <a:p>
            <a:pPr>
              <a:spcBef>
                <a:spcPts val="0"/>
              </a:spcBef>
            </a:pPr>
            <a:endParaRPr lang="en-US" altLang="en-US" dirty="0"/>
          </a:p>
          <a:p>
            <a:pPr>
              <a:spcBef>
                <a:spcPts val="0"/>
              </a:spcBef>
            </a:pPr>
            <a:r>
              <a:rPr lang="en-US" altLang="en-US" dirty="0"/>
              <a:t>”Provide only malleable material, without tools, during children’s initial explorations of sculpting so that children have a chance to explore through touch” (PCF, Vol. 2, p. 55). </a:t>
            </a:r>
          </a:p>
          <a:p>
            <a:pPr>
              <a:spcBef>
                <a:spcPts val="0"/>
              </a:spcBef>
            </a:pPr>
            <a:endParaRPr lang="en-US" altLang="en-US" dirty="0"/>
          </a:p>
          <a:p>
            <a:pPr>
              <a:spcBef>
                <a:spcPts val="0"/>
              </a:spcBef>
            </a:pPr>
            <a:r>
              <a:rPr lang="en-US" altLang="en-US" dirty="0"/>
              <a:t>This video is an example of this strategy. Watch the video and observe how the teacher facilitates this opportunity for children to work with clay and how she supports their development of sculpting and exploration of visual art. </a:t>
            </a:r>
          </a:p>
          <a:p>
            <a:pPr>
              <a:spcBef>
                <a:spcPts val="0"/>
              </a:spcBef>
            </a:pPr>
            <a:endParaRPr lang="en-US" altLang="en-US" dirty="0"/>
          </a:p>
        </p:txBody>
      </p:sp>
      <p:sp>
        <p:nvSpPr>
          <p:cNvPr id="1239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860EB6A-B80B-45E9-B2FD-DC26604AD5AC}" type="slidenum">
              <a:rPr lang="en-US" altLang="en-US" smtClean="0"/>
              <a:pPr/>
              <a:t>49</a:t>
            </a:fld>
            <a:endParaRPr lang="en-US" altLang="en-US"/>
          </a:p>
        </p:txBody>
      </p:sp>
    </p:spTree>
    <p:extLst>
      <p:ext uri="{BB962C8B-B14F-4D97-AF65-F5344CB8AC3E}">
        <p14:creationId xmlns:p14="http://schemas.microsoft.com/office/powerpoint/2010/main" val="2903150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a:spcBef>
                <a:spcPct val="0"/>
              </a:spcBef>
              <a:defRPr/>
            </a:pPr>
            <a:r>
              <a:rPr lang="en-US" b="1" dirty="0">
                <a:latin typeface="Arial" charset="0"/>
                <a:ea typeface="Arial" charset="0"/>
                <a:cs typeface="Arial" charset="0"/>
              </a:rPr>
              <a:t>Presenter Remarks:</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rPr>
              <a:t>The TK Implementation Guide is a resource that focuses on the essential components for school district administrators and teachers to consider for TK programs. The TK Implementation Guide, published by the California Department of Education, is a resource to support implementation of comprehensive TK programs. </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rPr>
              <a:t>This publication provides resources and guidance in the areas of program design, curriculum, instruction, assessment, and family/community partnerships.</a:t>
            </a:r>
          </a:p>
        </p:txBody>
      </p:sp>
      <p:sp>
        <p:nvSpPr>
          <p:cNvPr id="4" name="Slide Number Placeholder 3"/>
          <p:cNvSpPr>
            <a:spLocks noGrp="1"/>
          </p:cNvSpPr>
          <p:nvPr>
            <p:ph type="sldNum" sz="quarter" idx="10"/>
          </p:nvPr>
        </p:nvSpPr>
        <p:spPr/>
        <p:txBody>
          <a:bodyPr/>
          <a:lstStyle/>
          <a:p>
            <a:fld id="{C97BDEB4-3C8D-4D4E-BA50-91D785A10A5F}" type="slidenum">
              <a:rPr lang="en-US" smtClean="0"/>
              <a:t>5</a:t>
            </a:fld>
            <a:endParaRPr lang="en-US"/>
          </a:p>
        </p:txBody>
      </p:sp>
    </p:spTree>
    <p:extLst>
      <p:ext uri="{BB962C8B-B14F-4D97-AF65-F5344CB8AC3E}">
        <p14:creationId xmlns:p14="http://schemas.microsoft.com/office/powerpoint/2010/main" val="38941371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8"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is-IS" altLang="en-US" b="1" dirty="0"/>
              <a:t>Presenter Remarks:</a:t>
            </a:r>
          </a:p>
          <a:p>
            <a:pPr>
              <a:spcBef>
                <a:spcPts val="0"/>
              </a:spcBef>
            </a:pPr>
            <a:r>
              <a:rPr lang="en-US" altLang="en-US" dirty="0"/>
              <a:t>In the video you observed, the teacher provided a safe space for exploration and skill development with clay. </a:t>
            </a:r>
          </a:p>
          <a:p>
            <a:pPr>
              <a:spcBef>
                <a:spcPts val="0"/>
              </a:spcBef>
            </a:pPr>
            <a:endParaRPr lang="en-US" altLang="en-US" dirty="0"/>
          </a:p>
          <a:p>
            <a:pPr>
              <a:spcBef>
                <a:spcPts val="0"/>
              </a:spcBef>
            </a:pPr>
            <a:r>
              <a:rPr lang="en-US" altLang="en-US" dirty="0"/>
              <a:t>Sculpting skills can be supported in multiple ways. </a:t>
            </a:r>
          </a:p>
          <a:p>
            <a:pPr>
              <a:spcBef>
                <a:spcPts val="0"/>
              </a:spcBef>
            </a:pPr>
            <a:endParaRPr lang="en-US" altLang="en-US" dirty="0"/>
          </a:p>
          <a:p>
            <a:pPr>
              <a:spcBef>
                <a:spcPts val="0"/>
              </a:spcBef>
            </a:pPr>
            <a:r>
              <a:rPr lang="en-US" altLang="en-US" dirty="0"/>
              <a:t>“A good example of a tactile clay activity is a push-pot. Prepare several ping-pong-sized balls of clay for each child. Then, demonstrate how to push the center down with a finger and pinch the sides to open the “pot.” Set the pot down on the table until the bottom is flattened and the pot stands” (PCF, Vol. 2, p. 55).</a:t>
            </a:r>
          </a:p>
          <a:p>
            <a:pPr>
              <a:spcBef>
                <a:spcPts val="0"/>
              </a:spcBef>
            </a:pPr>
            <a:endParaRPr lang="en-US" altLang="en-US" dirty="0"/>
          </a:p>
          <a:p>
            <a:pPr>
              <a:spcBef>
                <a:spcPts val="0"/>
              </a:spcBef>
            </a:pPr>
            <a:r>
              <a:rPr lang="en-US" altLang="en-US" dirty="0"/>
              <a:t>This is a great example of a skill building activity that a visual step schedule would benefit. You can see an example here in the gallery. Take a moment to think about what other skill building visual art activities you do that may benefit from a visual schedule. Can you think specifically about a child in your program that this strategy might work well for?</a:t>
            </a:r>
          </a:p>
          <a:p>
            <a:pPr>
              <a:spcBef>
                <a:spcPts val="0"/>
              </a:spcBef>
            </a:pPr>
            <a:endParaRPr lang="en-US" altLang="en-US" dirty="0"/>
          </a:p>
          <a:p>
            <a:pPr>
              <a:spcBef>
                <a:spcPts val="0"/>
              </a:spcBef>
            </a:pPr>
            <a:r>
              <a:rPr lang="en-US" altLang="en-US" b="1" dirty="0"/>
              <a:t>Extra Note: </a:t>
            </a:r>
          </a:p>
          <a:p>
            <a:pPr>
              <a:spcBef>
                <a:spcPts val="0"/>
              </a:spcBef>
            </a:pPr>
            <a:r>
              <a:rPr lang="en-US" altLang="en-US" dirty="0"/>
              <a:t>Many times children receiving special education services may have a service provider that utilizes visual schedules. However, it is often even more beneficial for the general education teacher to create mini schedules for individual activities such as this push-pot activity that may benefit the entire class. </a:t>
            </a:r>
          </a:p>
          <a:p>
            <a:pPr>
              <a:spcBef>
                <a:spcPts val="0"/>
              </a:spcBef>
            </a:pPr>
            <a:endParaRPr lang="en-US" altLang="en-US" dirty="0"/>
          </a:p>
        </p:txBody>
      </p:sp>
      <p:sp>
        <p:nvSpPr>
          <p:cNvPr id="1259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A351920-7025-4AFA-A423-19ACB88D1D4F}" type="slidenum">
              <a:rPr lang="en-US" altLang="en-US" smtClean="0"/>
              <a:pPr/>
              <a:t>50</a:t>
            </a:fld>
            <a:endParaRPr lang="en-US" altLang="en-US"/>
          </a:p>
        </p:txBody>
      </p:sp>
    </p:spTree>
    <p:extLst>
      <p:ext uri="{BB962C8B-B14F-4D97-AF65-F5344CB8AC3E}">
        <p14:creationId xmlns:p14="http://schemas.microsoft.com/office/powerpoint/2010/main" val="33470595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is-IS" altLang="en-US" b="1" dirty="0"/>
              <a:t>Presenter Remarks:</a:t>
            </a:r>
          </a:p>
          <a:p>
            <a:pPr>
              <a:spcBef>
                <a:spcPts val="0"/>
              </a:spcBef>
            </a:pPr>
            <a:r>
              <a:rPr lang="en-US" altLang="en-US" dirty="0"/>
              <a:t>“The environment and materials should support the choices children typically make to pursue visual art…and also need to support what teachers wish to bring to artistic activities in the classrooms” (PCF, Vol. 2, p. 41).</a:t>
            </a:r>
          </a:p>
          <a:p>
            <a:pPr>
              <a:spcBef>
                <a:spcPts val="0"/>
              </a:spcBef>
            </a:pPr>
            <a:endParaRPr lang="en-US" altLang="en-US" dirty="0"/>
          </a:p>
          <a:p>
            <a:pPr>
              <a:spcBef>
                <a:spcPts val="0"/>
              </a:spcBef>
            </a:pPr>
            <a:r>
              <a:rPr lang="en-US" altLang="en-US" dirty="0"/>
              <a:t>“Provide [both] indoor and outdoor environments for creating art. Children will find inspiration from variety…Choices of materials and settings will allow children an array of opportunities to [create] in varying light” (PCF, Vol. 2, p. 47). </a:t>
            </a:r>
          </a:p>
          <a:p>
            <a:pPr>
              <a:spcBef>
                <a:spcPts val="0"/>
              </a:spcBef>
            </a:pPr>
            <a:endParaRPr lang="en-US" altLang="en-US" dirty="0"/>
          </a:p>
          <a:p>
            <a:pPr>
              <a:spcBef>
                <a:spcPts val="0"/>
              </a:spcBef>
            </a:pPr>
            <a:r>
              <a:rPr lang="en-US" altLang="en-US" dirty="0"/>
              <a:t>“Children need flat places to draw and paint—tabletops, the floor, or outdoor surfaces, such as fences” (PCF, Vol. 2 p. 46).</a:t>
            </a:r>
          </a:p>
        </p:txBody>
      </p:sp>
      <p:sp>
        <p:nvSpPr>
          <p:cNvPr id="1280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149F615-E0DC-482C-B36E-5DB30B2759A6}" type="slidenum">
              <a:rPr lang="en-US" altLang="en-US" smtClean="0"/>
              <a:pPr/>
              <a:t>51</a:t>
            </a:fld>
            <a:endParaRPr lang="en-US" altLang="en-US"/>
          </a:p>
        </p:txBody>
      </p:sp>
    </p:spTree>
    <p:extLst>
      <p:ext uri="{BB962C8B-B14F-4D97-AF65-F5344CB8AC3E}">
        <p14:creationId xmlns:p14="http://schemas.microsoft.com/office/powerpoint/2010/main" val="29663159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is-IS" altLang="en-US" b="1" dirty="0"/>
              <a:t>Presenter Remarks:</a:t>
            </a:r>
          </a:p>
          <a:p>
            <a:pPr>
              <a:spcBef>
                <a:spcPts val="0"/>
              </a:spcBef>
            </a:pPr>
            <a:r>
              <a:rPr lang="en-US" altLang="en-US" dirty="0"/>
              <a:t>Take a few minutes to do the Suggested Art Materials checklist (handout 7) activity. If desired and if time permits, ask for volunteers to share what they will add to their art areas.</a:t>
            </a:r>
          </a:p>
          <a:p>
            <a:pPr>
              <a:spcBef>
                <a:spcPts val="0"/>
              </a:spcBef>
            </a:pPr>
            <a:endParaRPr lang="en-US" altLang="en-US" dirty="0"/>
          </a:p>
          <a:p>
            <a:pPr>
              <a:spcBef>
                <a:spcPts val="0"/>
              </a:spcBef>
            </a:pPr>
            <a:r>
              <a:rPr lang="en-US" altLang="en-US" b="1" dirty="0"/>
              <a:t>Extra Notes:</a:t>
            </a:r>
          </a:p>
          <a:p>
            <a:pPr>
              <a:spcBef>
                <a:spcPts val="0"/>
              </a:spcBef>
            </a:pPr>
            <a:r>
              <a:rPr lang="en-US" altLang="en-US" dirty="0"/>
              <a:t>Provide movement by inviting participants to stand up in response to the following questions:</a:t>
            </a:r>
          </a:p>
          <a:p>
            <a:pPr marL="171450" indent="-171450">
              <a:spcBef>
                <a:spcPts val="0"/>
              </a:spcBef>
              <a:buFont typeface="Arial" panose="020B0604020202020204" pitchFamily="34" charset="0"/>
              <a:buChar char="•"/>
            </a:pPr>
            <a:r>
              <a:rPr lang="en-US" altLang="en-US" dirty="0"/>
              <a:t>Stand up if you added </a:t>
            </a:r>
            <a:r>
              <a:rPr lang="en-US" altLang="en-US" i="1" dirty="0"/>
              <a:t>assemblage </a:t>
            </a:r>
            <a:r>
              <a:rPr lang="en-US" altLang="en-US" dirty="0"/>
              <a:t>supplies</a:t>
            </a:r>
            <a:r>
              <a:rPr lang="en-US" altLang="en-US" i="1" dirty="0"/>
              <a:t>.</a:t>
            </a:r>
          </a:p>
          <a:p>
            <a:pPr marL="171450" indent="-171450">
              <a:spcBef>
                <a:spcPts val="0"/>
              </a:spcBef>
              <a:buFont typeface="Arial" panose="020B0604020202020204" pitchFamily="34" charset="0"/>
              <a:buChar char="•"/>
            </a:pPr>
            <a:r>
              <a:rPr lang="en-US" altLang="en-US" dirty="0"/>
              <a:t>Stand up if you added </a:t>
            </a:r>
            <a:r>
              <a:rPr lang="en-US" altLang="en-US" i="1" dirty="0"/>
              <a:t>painting</a:t>
            </a:r>
            <a:r>
              <a:rPr lang="en-US" altLang="en-US" dirty="0"/>
              <a:t> supplies.</a:t>
            </a:r>
          </a:p>
          <a:p>
            <a:pPr marL="171450" indent="-171450">
              <a:spcBef>
                <a:spcPts val="0"/>
              </a:spcBef>
              <a:buFont typeface="Arial" panose="020B0604020202020204" pitchFamily="34" charset="0"/>
              <a:buChar char="•"/>
            </a:pPr>
            <a:r>
              <a:rPr lang="en-US" altLang="en-US" dirty="0"/>
              <a:t>Stand up if you added </a:t>
            </a:r>
            <a:r>
              <a:rPr lang="en-US" altLang="en-US" i="1" dirty="0"/>
              <a:t>modeling</a:t>
            </a:r>
            <a:r>
              <a:rPr lang="en-US" altLang="en-US" dirty="0"/>
              <a:t> supplies.</a:t>
            </a:r>
          </a:p>
          <a:p>
            <a:pPr marL="171450" indent="-171450">
              <a:spcBef>
                <a:spcPts val="0"/>
              </a:spcBef>
              <a:buFont typeface="Arial" panose="020B0604020202020204" pitchFamily="34" charset="0"/>
              <a:buChar char="•"/>
            </a:pPr>
            <a:r>
              <a:rPr lang="en-US" altLang="en-US" dirty="0"/>
              <a:t>Stand up if you added </a:t>
            </a:r>
            <a:r>
              <a:rPr lang="en-US" altLang="en-US" i="1" dirty="0"/>
              <a:t>drawing</a:t>
            </a:r>
            <a:r>
              <a:rPr lang="en-US" altLang="en-US" dirty="0"/>
              <a:t> supplies.</a:t>
            </a:r>
          </a:p>
        </p:txBody>
      </p:sp>
      <p:sp>
        <p:nvSpPr>
          <p:cNvPr id="1300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1E19ED7-0C95-4238-B955-5E5A3609D27F}" type="slidenum">
              <a:rPr lang="en-US" altLang="en-US" smtClean="0"/>
              <a:pPr/>
              <a:t>52</a:t>
            </a:fld>
            <a:endParaRPr lang="en-US" altLang="en-US"/>
          </a:p>
        </p:txBody>
      </p:sp>
    </p:spTree>
    <p:extLst>
      <p:ext uri="{BB962C8B-B14F-4D97-AF65-F5344CB8AC3E}">
        <p14:creationId xmlns:p14="http://schemas.microsoft.com/office/powerpoint/2010/main" val="15790102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is-IS" altLang="en-US" b="1" dirty="0"/>
              <a:t>Presenter Remarks:</a:t>
            </a:r>
          </a:p>
          <a:p>
            <a:pPr>
              <a:spcBef>
                <a:spcPts val="0"/>
              </a:spcBef>
            </a:pPr>
            <a:r>
              <a:rPr lang="en-US" altLang="en-US" dirty="0"/>
              <a:t>“This </a:t>
            </a:r>
            <a:r>
              <a:rPr lang="en-US" altLang="en-US" dirty="0" err="1"/>
              <a:t>substrand</a:t>
            </a:r>
            <a:r>
              <a:rPr lang="en-US" altLang="en-US" dirty="0"/>
              <a:t> describes how children use their skills to participate, express, invent, and create through the arts” (PCF, Vol. 2, p. 58).</a:t>
            </a:r>
          </a:p>
          <a:p>
            <a:pPr>
              <a:spcBef>
                <a:spcPts val="0"/>
              </a:spcBef>
            </a:pPr>
            <a:endParaRPr lang="en-US" altLang="en-US" dirty="0"/>
          </a:p>
          <a:p>
            <a:pPr>
              <a:spcBef>
                <a:spcPts val="0"/>
              </a:spcBef>
            </a:pPr>
            <a:r>
              <a:rPr lang="en-US" altLang="en-US" dirty="0"/>
              <a:t>The pictures show that this creation does not have to result in a product such as the bubbles, but it may result in a product like the popsicles stick straw building. Furthermore, these photographs show the integration of visual art and the sciences.</a:t>
            </a:r>
          </a:p>
        </p:txBody>
      </p:sp>
      <p:sp>
        <p:nvSpPr>
          <p:cNvPr id="1320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A1909D2-2B1B-47BA-9CBD-AF37BA8C957F}" type="slidenum">
              <a:rPr lang="en-US" altLang="en-US" smtClean="0"/>
              <a:pPr/>
              <a:t>53</a:t>
            </a:fld>
            <a:endParaRPr lang="en-US" altLang="en-US"/>
          </a:p>
        </p:txBody>
      </p:sp>
    </p:spTree>
    <p:extLst>
      <p:ext uri="{BB962C8B-B14F-4D97-AF65-F5344CB8AC3E}">
        <p14:creationId xmlns:p14="http://schemas.microsoft.com/office/powerpoint/2010/main" val="29572066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t>Background Information:</a:t>
            </a:r>
          </a:p>
          <a:p>
            <a:pPr>
              <a:spcBef>
                <a:spcPts val="0"/>
              </a:spcBef>
            </a:pPr>
            <a:r>
              <a:rPr lang="en-US" altLang="en-US" dirty="0"/>
              <a:t>Information is from the Preschool Curriculum Framework, Volume 2, pp. 58-60.</a:t>
            </a:r>
            <a:endParaRPr lang="is-IS" altLang="en-US" b="1" dirty="0"/>
          </a:p>
          <a:p>
            <a:pPr>
              <a:spcBef>
                <a:spcPts val="0"/>
              </a:spcBef>
            </a:pPr>
            <a:endParaRPr lang="is-IS" altLang="en-US" b="1" dirty="0"/>
          </a:p>
          <a:p>
            <a:pPr>
              <a:spcBef>
                <a:spcPts val="0"/>
              </a:spcBef>
            </a:pPr>
            <a:r>
              <a:rPr lang="is-IS" altLang="en-US" b="1" dirty="0"/>
              <a:t>Presenter Remarks:</a:t>
            </a:r>
          </a:p>
          <a:p>
            <a:pPr>
              <a:spcBef>
                <a:spcPts val="0"/>
              </a:spcBef>
            </a:pPr>
            <a:r>
              <a:rPr lang="en-US" altLang="en-US" dirty="0"/>
              <a:t>In this </a:t>
            </a:r>
            <a:r>
              <a:rPr lang="en-US" altLang="en-US" dirty="0" err="1"/>
              <a:t>substrand</a:t>
            </a:r>
            <a:r>
              <a:rPr lang="en-US" altLang="en-US" dirty="0"/>
              <a:t>, children have moved beyond simply experimenting with art materials to planning and intentionally creating works of art to represent things or feelings. </a:t>
            </a:r>
          </a:p>
          <a:p>
            <a:pPr>
              <a:spcBef>
                <a:spcPts val="0"/>
              </a:spcBef>
            </a:pPr>
            <a:endParaRPr lang="en-US" altLang="en-US" dirty="0"/>
          </a:p>
          <a:p>
            <a:pPr>
              <a:spcBef>
                <a:spcPts val="0"/>
              </a:spcBef>
            </a:pPr>
            <a:r>
              <a:rPr lang="en-US" altLang="en-US" dirty="0"/>
              <a:t>The work may be as simple as painting the sky by using a marker to make a blue line at the top of the paper or as complex as building a house out of boxes, tape, and paint.</a:t>
            </a:r>
          </a:p>
          <a:p>
            <a:pPr>
              <a:spcBef>
                <a:spcPts val="0"/>
              </a:spcBef>
            </a:pPr>
            <a:endParaRPr lang="en-US" altLang="en-US" dirty="0"/>
          </a:p>
          <a:p>
            <a:pPr>
              <a:spcBef>
                <a:spcPts val="0"/>
              </a:spcBef>
            </a:pPr>
            <a:r>
              <a:rPr lang="en-US" altLang="en-US" dirty="0"/>
              <a:t>Not all art projects are representations of “things.” A child may decide to represent the “feeling” of a thunderstorm by making dark scribbles on their paper. </a:t>
            </a:r>
          </a:p>
          <a:p>
            <a:pPr>
              <a:spcBef>
                <a:spcPts val="0"/>
              </a:spcBef>
            </a:pPr>
            <a:endParaRPr lang="en-US" altLang="en-US" dirty="0"/>
          </a:p>
        </p:txBody>
      </p:sp>
      <p:sp>
        <p:nvSpPr>
          <p:cNvPr id="1341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AE8B9CE-B6AF-4280-9AF6-1D30262E1EE2}" type="slidenum">
              <a:rPr lang="en-US" altLang="en-US" smtClean="0"/>
              <a:pPr/>
              <a:t>54</a:t>
            </a:fld>
            <a:endParaRPr lang="en-US" altLang="en-US"/>
          </a:p>
        </p:txBody>
      </p:sp>
    </p:spTree>
    <p:extLst>
      <p:ext uri="{BB962C8B-B14F-4D97-AF65-F5344CB8AC3E}">
        <p14:creationId xmlns:p14="http://schemas.microsoft.com/office/powerpoint/2010/main" val="14980498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0" name="Notes Placeholder 2"/>
          <p:cNvSpPr>
            <a:spLocks noGrp="1"/>
          </p:cNvSpPr>
          <p:nvPr>
            <p:ph type="body" idx="1"/>
          </p:nvPr>
        </p:nvSpPr>
        <p:spPr bwMode="auto">
          <a:xfrm>
            <a:off x="685800" y="4343400"/>
            <a:ext cx="5486400" cy="462643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altLang="en-US" b="1" dirty="0"/>
              <a:t>Activity 5: Using the Masters to Enhance the Joy of Art (Part 1)</a:t>
            </a:r>
          </a:p>
          <a:p>
            <a:pPr>
              <a:spcBef>
                <a:spcPts val="0"/>
              </a:spcBef>
            </a:pPr>
            <a:endParaRPr lang="is-IS" altLang="en-US" sz="900" b="1" dirty="0"/>
          </a:p>
          <a:p>
            <a:pPr>
              <a:spcBef>
                <a:spcPts val="0"/>
              </a:spcBef>
            </a:pPr>
            <a:r>
              <a:rPr lang="is-IS" altLang="en-US" b="1" dirty="0"/>
              <a:t>Presenter Remarks:</a:t>
            </a:r>
          </a:p>
          <a:p>
            <a:pPr>
              <a:spcBef>
                <a:spcPts val="0"/>
              </a:spcBef>
            </a:pPr>
            <a:r>
              <a:rPr lang="is-IS" altLang="en-US" dirty="0"/>
              <a:t>In this activity, we will </a:t>
            </a:r>
            <a:r>
              <a:rPr lang="en-US" altLang="en-US" dirty="0"/>
              <a:t>u</a:t>
            </a:r>
            <a:r>
              <a:rPr lang="en-US" dirty="0"/>
              <a:t>se influences from the masters of art to support the development of visual art foundations.</a:t>
            </a:r>
            <a:endParaRPr lang="is-IS" altLang="en-US" b="1" dirty="0"/>
          </a:p>
          <a:p>
            <a:pPr>
              <a:spcBef>
                <a:spcPts val="0"/>
              </a:spcBef>
            </a:pPr>
            <a:r>
              <a:rPr lang="en-US" sz="1000" dirty="0"/>
              <a:t/>
            </a:r>
            <a:br>
              <a:rPr lang="en-US" sz="1000" dirty="0"/>
            </a:br>
            <a:r>
              <a:rPr lang="en-US" b="1" cap="all" dirty="0"/>
              <a:t>intent: </a:t>
            </a:r>
            <a:endParaRPr lang="en-US" dirty="0"/>
          </a:p>
          <a:p>
            <a:pPr>
              <a:spcBef>
                <a:spcPts val="0"/>
              </a:spcBef>
            </a:pPr>
            <a:r>
              <a:rPr lang="en-US" dirty="0"/>
              <a:t>Use influences from the masters of art to support the development of visual art foundations in an activity. </a:t>
            </a:r>
          </a:p>
          <a:p>
            <a:pPr>
              <a:spcBef>
                <a:spcPts val="0"/>
              </a:spcBef>
            </a:pPr>
            <a:r>
              <a:rPr lang="en-US" sz="600" b="1" dirty="0"/>
              <a:t> </a:t>
            </a:r>
            <a:endParaRPr lang="en-US" sz="600" dirty="0"/>
          </a:p>
          <a:p>
            <a:pPr>
              <a:spcBef>
                <a:spcPts val="0"/>
              </a:spcBef>
            </a:pPr>
            <a:r>
              <a:rPr lang="en-US" b="1" dirty="0"/>
              <a:t>OUTCOME: </a:t>
            </a:r>
            <a:endParaRPr lang="en-US" dirty="0"/>
          </a:p>
          <a:p>
            <a:pPr>
              <a:spcBef>
                <a:spcPts val="0"/>
              </a:spcBef>
            </a:pPr>
            <a:r>
              <a:rPr lang="en-US" dirty="0"/>
              <a:t>Experience three different forms of visual art and apply practice toward the facilitation of the visual art foundation.</a:t>
            </a:r>
          </a:p>
          <a:p>
            <a:pPr>
              <a:spcBef>
                <a:spcPts val="0"/>
              </a:spcBef>
            </a:pPr>
            <a:endParaRPr lang="en-US" sz="700" b="1" cap="all" dirty="0"/>
          </a:p>
          <a:p>
            <a:pPr>
              <a:spcBef>
                <a:spcPts val="0"/>
              </a:spcBef>
            </a:pPr>
            <a:r>
              <a:rPr lang="en-US" b="1" cap="all" dirty="0"/>
              <a:t>Materials Required: </a:t>
            </a:r>
            <a:endParaRPr lang="en-US" dirty="0"/>
          </a:p>
          <a:p>
            <a:pPr marL="171450" lvl="0" indent="-171450">
              <a:spcBef>
                <a:spcPts val="0"/>
              </a:spcBef>
              <a:buFont typeface="Arial" panose="020B0604020202020204" pitchFamily="34" charset="0"/>
              <a:buChar char="•"/>
            </a:pPr>
            <a:r>
              <a:rPr lang="en-US" dirty="0"/>
              <a:t>Handout 8: Masters of Art</a:t>
            </a:r>
          </a:p>
          <a:p>
            <a:pPr marL="171450" lvl="0" indent="-171450">
              <a:spcBef>
                <a:spcPts val="0"/>
              </a:spcBef>
              <a:buFont typeface="Arial" panose="020B0604020202020204" pitchFamily="34" charset="0"/>
              <a:buChar char="•"/>
            </a:pPr>
            <a:r>
              <a:rPr lang="en-US" dirty="0"/>
              <a:t>Preschool Learning Foundations (PLF), Volume 2</a:t>
            </a:r>
          </a:p>
          <a:p>
            <a:pPr marL="171450" lvl="0" indent="-171450">
              <a:spcBef>
                <a:spcPts val="0"/>
              </a:spcBef>
              <a:buFont typeface="Arial" panose="020B0604020202020204" pitchFamily="34" charset="0"/>
              <a:buChar char="•"/>
            </a:pPr>
            <a:r>
              <a:rPr lang="en-US" dirty="0"/>
              <a:t>Preschool Curriculum Framework (PCF), Volume 2</a:t>
            </a:r>
          </a:p>
          <a:p>
            <a:pPr>
              <a:spcBef>
                <a:spcPts val="0"/>
              </a:spcBef>
            </a:pPr>
            <a:r>
              <a:rPr lang="en-US" sz="900" b="1" dirty="0"/>
              <a:t> </a:t>
            </a:r>
            <a:endParaRPr lang="en-US" sz="900" dirty="0"/>
          </a:p>
          <a:p>
            <a:pPr>
              <a:spcBef>
                <a:spcPts val="0"/>
              </a:spcBef>
            </a:pPr>
            <a:r>
              <a:rPr lang="en-US" b="1" cap="all" dirty="0"/>
              <a:t>Time:</a:t>
            </a:r>
            <a:r>
              <a:rPr lang="en-US" dirty="0"/>
              <a:t> 15 minutes</a:t>
            </a:r>
          </a:p>
          <a:p>
            <a:pPr>
              <a:spcBef>
                <a:spcPts val="0"/>
              </a:spcBef>
            </a:pPr>
            <a:endParaRPr lang="en-US" sz="700" b="1" cap="all" dirty="0"/>
          </a:p>
          <a:p>
            <a:pPr>
              <a:spcBef>
                <a:spcPts val="0"/>
              </a:spcBef>
            </a:pPr>
            <a:r>
              <a:rPr lang="en-US" b="1" cap="all" dirty="0"/>
              <a:t>Process</a:t>
            </a:r>
            <a:r>
              <a:rPr lang="en-US" dirty="0"/>
              <a:t> (</a:t>
            </a:r>
            <a:r>
              <a:rPr lang="en-US" b="1" dirty="0"/>
              <a:t>Part 1):</a:t>
            </a:r>
            <a:endParaRPr lang="en-US" dirty="0"/>
          </a:p>
          <a:p>
            <a:pPr>
              <a:spcBef>
                <a:spcPts val="0"/>
              </a:spcBef>
            </a:pPr>
            <a:r>
              <a:rPr lang="en-US" dirty="0"/>
              <a:t>Participants:</a:t>
            </a:r>
          </a:p>
          <a:p>
            <a:pPr marL="171450" indent="-171450">
              <a:spcBef>
                <a:spcPts val="0"/>
              </a:spcBef>
              <a:buFont typeface="Arial" panose="020B0604020202020204" pitchFamily="34" charset="0"/>
              <a:buChar char="•"/>
            </a:pPr>
            <a:r>
              <a:rPr lang="en-US" altLang="en-US" dirty="0"/>
              <a:t>Determine which master group you are in.</a:t>
            </a:r>
          </a:p>
          <a:p>
            <a:pPr marL="171450" indent="-171450">
              <a:spcBef>
                <a:spcPts val="0"/>
              </a:spcBef>
              <a:buFont typeface="Arial" panose="020B0604020202020204" pitchFamily="34" charset="0"/>
              <a:buChar char="•"/>
            </a:pPr>
            <a:r>
              <a:rPr lang="en-US" dirty="0"/>
              <a:t>Follow instructions to experience a new art activity inspired by your art master.</a:t>
            </a:r>
          </a:p>
          <a:p>
            <a:pPr marL="171450" indent="-171450">
              <a:spcBef>
                <a:spcPts val="0"/>
              </a:spcBef>
              <a:buFont typeface="Arial" panose="020B0604020202020204" pitchFamily="34" charset="0"/>
              <a:buChar char="•"/>
            </a:pPr>
            <a:r>
              <a:rPr lang="en-US" dirty="0"/>
              <a:t>Discuss and answer the reflection questions on the chart paper. </a:t>
            </a:r>
          </a:p>
          <a:p>
            <a:pPr>
              <a:spcBef>
                <a:spcPts val="0"/>
              </a:spcBef>
            </a:pPr>
            <a:r>
              <a:rPr lang="en-US" b="1" dirty="0"/>
              <a:t> </a:t>
            </a:r>
            <a:endParaRPr lang="en-US" dirty="0"/>
          </a:p>
          <a:p>
            <a:pPr>
              <a:spcBef>
                <a:spcPts val="0"/>
              </a:spcBef>
            </a:pPr>
            <a:r>
              <a:rPr lang="en-US" dirty="0"/>
              <a:t> </a:t>
            </a:r>
          </a:p>
          <a:p>
            <a:pPr>
              <a:spcBef>
                <a:spcPts val="0"/>
              </a:spcBef>
            </a:pPr>
            <a:r>
              <a:rPr lang="en-US" dirty="0"/>
              <a:t> </a:t>
            </a:r>
          </a:p>
          <a:p>
            <a:pPr>
              <a:spcBef>
                <a:spcPts val="0"/>
              </a:spcBef>
            </a:pPr>
            <a:r>
              <a:rPr lang="en-US" dirty="0"/>
              <a:t> </a:t>
            </a:r>
          </a:p>
          <a:p>
            <a:pPr>
              <a:spcBef>
                <a:spcPts val="0"/>
              </a:spcBef>
            </a:pPr>
            <a:r>
              <a:rPr lang="en-US" dirty="0"/>
              <a:t> </a:t>
            </a:r>
          </a:p>
          <a:p>
            <a:pPr>
              <a:spcBef>
                <a:spcPts val="0"/>
              </a:spcBef>
            </a:pPr>
            <a:r>
              <a:rPr lang="en-US" dirty="0"/>
              <a:t> </a:t>
            </a:r>
          </a:p>
          <a:p>
            <a:pPr>
              <a:spcBef>
                <a:spcPts val="0"/>
              </a:spcBef>
            </a:pPr>
            <a:endParaRPr lang="en-US" altLang="en-US" dirty="0"/>
          </a:p>
        </p:txBody>
      </p:sp>
      <p:sp>
        <p:nvSpPr>
          <p:cNvPr id="1361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B9537F9-DE69-479B-BC7F-EB39646055E7}" type="slidenum">
              <a:rPr lang="en-US" altLang="en-US" smtClean="0"/>
              <a:pPr/>
              <a:t>55</a:t>
            </a:fld>
            <a:endParaRPr lang="en-US" altLang="en-US"/>
          </a:p>
        </p:txBody>
      </p:sp>
    </p:spTree>
    <p:extLst>
      <p:ext uri="{BB962C8B-B14F-4D97-AF65-F5344CB8AC3E}">
        <p14:creationId xmlns:p14="http://schemas.microsoft.com/office/powerpoint/2010/main" val="35882399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8" name="Notes Placeholder 2"/>
          <p:cNvSpPr>
            <a:spLocks noGrp="1"/>
          </p:cNvSpPr>
          <p:nvPr>
            <p:ph type="body" idx="1"/>
          </p:nvPr>
        </p:nvSpPr>
        <p:spPr bwMode="auto">
          <a:xfrm>
            <a:off x="685800" y="4343400"/>
            <a:ext cx="5486400" cy="43418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lnSpc>
                <a:spcPct val="90000"/>
              </a:lnSpc>
            </a:pPr>
            <a:r>
              <a:rPr lang="en-US" altLang="en-US" b="1" dirty="0"/>
              <a:t>Using the Masters to Enhance the Joy of Art (Part 2)</a:t>
            </a:r>
          </a:p>
          <a:p>
            <a:pPr>
              <a:spcBef>
                <a:spcPts val="0"/>
              </a:spcBef>
            </a:pPr>
            <a:endParaRPr lang="en-US" b="1" dirty="0"/>
          </a:p>
          <a:p>
            <a:pPr>
              <a:spcBef>
                <a:spcPts val="0"/>
              </a:spcBef>
            </a:pPr>
            <a:r>
              <a:rPr lang="is-IS" altLang="en-US" b="1" dirty="0"/>
              <a:t>Presenter Remarks:</a:t>
            </a:r>
          </a:p>
          <a:p>
            <a:pPr>
              <a:spcBef>
                <a:spcPts val="0"/>
              </a:spcBef>
            </a:pPr>
            <a:r>
              <a:rPr lang="is-IS" altLang="en-US" dirty="0"/>
              <a:t>Please return to your seats and share your experience with your tablemates.</a:t>
            </a:r>
          </a:p>
          <a:p>
            <a:pPr>
              <a:spcBef>
                <a:spcPts val="0"/>
              </a:spcBef>
            </a:pPr>
            <a:endParaRPr lang="en-US" b="1" dirty="0"/>
          </a:p>
          <a:p>
            <a:pPr>
              <a:spcBef>
                <a:spcPts val="0"/>
              </a:spcBef>
            </a:pPr>
            <a:r>
              <a:rPr lang="en-US" b="1" dirty="0"/>
              <a:t>PROCESS (Part 2):</a:t>
            </a:r>
            <a:endParaRPr lang="en-US" dirty="0"/>
          </a:p>
          <a:p>
            <a:pPr>
              <a:spcBef>
                <a:spcPts val="0"/>
              </a:spcBef>
            </a:pPr>
            <a:r>
              <a:rPr lang="en-US" dirty="0"/>
              <a:t>Participants return to seats and share experiences with tablemates using the following questions: </a:t>
            </a:r>
          </a:p>
          <a:p>
            <a:pPr marL="171450" indent="-171450">
              <a:spcBef>
                <a:spcPts val="0"/>
              </a:spcBef>
              <a:buFont typeface="Arial" panose="020B0604020202020204" pitchFamily="34" charset="0"/>
              <a:buChar char="•"/>
            </a:pPr>
            <a:r>
              <a:rPr lang="en-US" dirty="0"/>
              <a:t>What was joyful about this experience to you? Why was it joyful? How might you recreate this joy for children?</a:t>
            </a:r>
          </a:p>
          <a:p>
            <a:pPr marL="171450" indent="-171450">
              <a:spcBef>
                <a:spcPts val="0"/>
              </a:spcBef>
              <a:buFont typeface="Arial" panose="020B0604020202020204" pitchFamily="34" charset="0"/>
              <a:buChar char="•"/>
            </a:pPr>
            <a:r>
              <a:rPr lang="en-US" dirty="0"/>
              <a:t>How you might change the experience to be more developmentally appropriate?</a:t>
            </a:r>
          </a:p>
          <a:p>
            <a:pPr marL="171450" indent="-171450">
              <a:spcBef>
                <a:spcPts val="0"/>
              </a:spcBef>
              <a:buFont typeface="Arial" panose="020B0604020202020204" pitchFamily="34" charset="0"/>
              <a:buChar char="•"/>
            </a:pPr>
            <a:r>
              <a:rPr lang="en-US" dirty="0"/>
              <a:t>Why might this experience specifically benefit a child with a disability in your program?</a:t>
            </a:r>
          </a:p>
          <a:p>
            <a:pPr marL="171450" indent="-171450">
              <a:spcBef>
                <a:spcPts val="0"/>
              </a:spcBef>
              <a:buFont typeface="Arial" panose="020B0604020202020204" pitchFamily="34" charset="0"/>
              <a:buChar char="•"/>
            </a:pPr>
            <a:r>
              <a:rPr lang="en-US" dirty="0"/>
              <a:t>Which </a:t>
            </a:r>
            <a:r>
              <a:rPr lang="en-US" dirty="0" err="1"/>
              <a:t>substrand</a:t>
            </a:r>
            <a:r>
              <a:rPr lang="en-US" dirty="0"/>
              <a:t> of the visual art foundation does this experience specifically enhance?</a:t>
            </a:r>
          </a:p>
          <a:p>
            <a:pPr marL="171450" indent="-171450">
              <a:spcBef>
                <a:spcPts val="0"/>
              </a:spcBef>
              <a:buFont typeface="Arial" panose="020B0604020202020204" pitchFamily="34" charset="0"/>
              <a:buChar char="•"/>
            </a:pPr>
            <a:r>
              <a:rPr lang="en-US" dirty="0"/>
              <a:t>What materials would you need on hand</a:t>
            </a:r>
            <a:r>
              <a:rPr lang="en-US" baseline="0" dirty="0"/>
              <a:t> </a:t>
            </a:r>
            <a:r>
              <a:rPr lang="en-US" dirty="0"/>
              <a:t>to make this opportunity available to children? </a:t>
            </a:r>
          </a:p>
          <a:p>
            <a:pPr>
              <a:spcBef>
                <a:spcPts val="0"/>
              </a:spcBef>
            </a:pPr>
            <a:r>
              <a:rPr lang="en-US" dirty="0"/>
              <a:t>Remember to jot down ideas on the Painter’s Pallet.</a:t>
            </a:r>
          </a:p>
          <a:p>
            <a:pPr>
              <a:lnSpc>
                <a:spcPct val="70000"/>
              </a:lnSpc>
            </a:pPr>
            <a:endParaRPr lang="en-US" altLang="en-US" dirty="0"/>
          </a:p>
        </p:txBody>
      </p:sp>
      <p:sp>
        <p:nvSpPr>
          <p:cNvPr id="1382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BD4E452-DBA9-470E-A780-E43E15A49891}" type="slidenum">
              <a:rPr lang="en-US" altLang="en-US" smtClean="0"/>
              <a:pPr/>
              <a:t>56</a:t>
            </a:fld>
            <a:endParaRPr lang="en-US" altLang="en-US"/>
          </a:p>
        </p:txBody>
      </p:sp>
    </p:spTree>
    <p:extLst>
      <p:ext uri="{BB962C8B-B14F-4D97-AF65-F5344CB8AC3E}">
        <p14:creationId xmlns:p14="http://schemas.microsoft.com/office/powerpoint/2010/main" val="13971779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is-IS" altLang="en-US" b="1" dirty="0"/>
              <a:t>Presenter Remarks:</a:t>
            </a:r>
          </a:p>
          <a:p>
            <a:pPr>
              <a:spcBef>
                <a:spcPts val="0"/>
              </a:spcBef>
            </a:pPr>
            <a:r>
              <a:rPr lang="en-US" altLang="en-US" dirty="0"/>
              <a:t>Please take a moment now to reflect on the JOY of today. As you look at the Painter’s Pallet one last time, please think about what made today joyful. </a:t>
            </a:r>
          </a:p>
          <a:p>
            <a:pPr>
              <a:spcBef>
                <a:spcPts val="0"/>
              </a:spcBef>
            </a:pPr>
            <a:endParaRPr lang="en-US" altLang="en-US" dirty="0"/>
          </a:p>
          <a:p>
            <a:pPr>
              <a:spcBef>
                <a:spcPts val="0"/>
              </a:spcBef>
            </a:pPr>
            <a:r>
              <a:rPr lang="en-US" altLang="en-US" dirty="0"/>
              <a:t>Consider all the ideas we discussed for increasing the joy of visual art, as well as increasing the teacher scaffolding of visual art. We discussed many specific techniques to support teachers, enhance the experience of English learners, and provide a more accessible environment for children with special needs.  </a:t>
            </a:r>
          </a:p>
          <a:p>
            <a:pPr>
              <a:spcBef>
                <a:spcPts val="0"/>
              </a:spcBef>
            </a:pPr>
            <a:endParaRPr lang="en-US" altLang="en-US" dirty="0"/>
          </a:p>
          <a:p>
            <a:pPr>
              <a:spcBef>
                <a:spcPts val="0"/>
              </a:spcBef>
            </a:pPr>
            <a:r>
              <a:rPr lang="en-US" altLang="en-US" dirty="0"/>
              <a:t>Turn to your elbow partner and share the most meaningful addition to your painter’s pallet from the day. </a:t>
            </a:r>
          </a:p>
          <a:p>
            <a:pPr>
              <a:spcBef>
                <a:spcPts val="0"/>
              </a:spcBef>
            </a:pPr>
            <a:endParaRPr lang="en-US" altLang="en-US" dirty="0"/>
          </a:p>
          <a:p>
            <a:pPr>
              <a:spcBef>
                <a:spcPts val="0"/>
              </a:spcBef>
            </a:pPr>
            <a:r>
              <a:rPr lang="en-US" altLang="en-US" dirty="0"/>
              <a:t>Thank you for coming! We hope your pallet of ideas and knowledge has expanded!</a:t>
            </a:r>
          </a:p>
        </p:txBody>
      </p:sp>
      <p:sp>
        <p:nvSpPr>
          <p:cNvPr id="1402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7C7991E-33C3-44CC-A635-962BB2EA55DC}" type="slidenum">
              <a:rPr lang="en-US" altLang="en-US" smtClean="0"/>
              <a:pPr/>
              <a:t>57</a:t>
            </a:fld>
            <a:endParaRPr lang="en-US" altLang="en-US"/>
          </a:p>
        </p:txBody>
      </p:sp>
    </p:spTree>
    <p:extLst>
      <p:ext uri="{BB962C8B-B14F-4D97-AF65-F5344CB8AC3E}">
        <p14:creationId xmlns:p14="http://schemas.microsoft.com/office/powerpoint/2010/main" val="17970130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endParaRPr lang="en-US" dirty="0"/>
          </a:p>
        </p:txBody>
      </p:sp>
      <p:sp>
        <p:nvSpPr>
          <p:cNvPr id="4" name="Slide Number Placeholder 3"/>
          <p:cNvSpPr>
            <a:spLocks noGrp="1"/>
          </p:cNvSpPr>
          <p:nvPr>
            <p:ph type="sldNum" sz="quarter" idx="10"/>
          </p:nvPr>
        </p:nvSpPr>
        <p:spPr/>
        <p:txBody>
          <a:bodyPr/>
          <a:lstStyle/>
          <a:p>
            <a:pPr>
              <a:defRPr/>
            </a:pPr>
            <a:fld id="{5D3C4FBD-C711-A849-8589-3F2561AFF9A3}" type="slidenum">
              <a:rPr lang="en-US" smtClean="0"/>
              <a:pPr>
                <a:defRPr/>
              </a:pPr>
              <a:t>58</a:t>
            </a:fld>
            <a:endParaRPr lang="en-US"/>
          </a:p>
        </p:txBody>
      </p:sp>
    </p:spTree>
    <p:extLst>
      <p:ext uri="{BB962C8B-B14F-4D97-AF65-F5344CB8AC3E}">
        <p14:creationId xmlns:p14="http://schemas.microsoft.com/office/powerpoint/2010/main" val="520058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205515"/>
          </a:xfrm>
        </p:spPr>
        <p:txBody>
          <a:bodyPr>
            <a:noAutofit/>
          </a:bodyPr>
          <a:lstStyle/>
          <a:p>
            <a:pPr fontAlgn="ctr">
              <a:spcBef>
                <a:spcPts val="0"/>
              </a:spcBef>
            </a:pPr>
            <a:r>
              <a:rPr lang="en-US" b="1" dirty="0">
                <a:latin typeface="Arial" charset="0"/>
                <a:ea typeface="Arial" charset="0"/>
                <a:cs typeface="Arial" charset="0"/>
              </a:rPr>
              <a:t>Presenter Remarks:</a:t>
            </a:r>
          </a:p>
          <a:p>
            <a:pPr fontAlgn="ctr">
              <a:spcBef>
                <a:spcPts val="0"/>
              </a:spcBef>
            </a:pPr>
            <a:r>
              <a:rPr lang="en-US" dirty="0">
                <a:latin typeface="Arial" charset="0"/>
                <a:ea typeface="Arial" charset="0"/>
                <a:cs typeface="Arial" charset="0"/>
              </a:rPr>
              <a:t>The TK Implementation Guide is organized into the following two sections: </a:t>
            </a:r>
          </a:p>
          <a:p>
            <a:pPr marL="171450" indent="-171450" fontAlgn="ctr">
              <a:spcBef>
                <a:spcPts val="0"/>
              </a:spcBef>
              <a:buFont typeface="Arial" panose="020B0604020202020204" pitchFamily="34" charset="0"/>
              <a:buChar char="•"/>
            </a:pPr>
            <a:r>
              <a:rPr lang="en-US" dirty="0">
                <a:latin typeface="Arial" charset="0"/>
                <a:ea typeface="Arial" charset="0"/>
                <a:cs typeface="Arial" charset="0"/>
              </a:rPr>
              <a:t>Section 1 is covered in Chapter 1.</a:t>
            </a:r>
            <a:r>
              <a:rPr lang="en-US" baseline="0" dirty="0">
                <a:latin typeface="Arial" charset="0"/>
                <a:ea typeface="Arial" charset="0"/>
                <a:cs typeface="Arial" charset="0"/>
              </a:rPr>
              <a:t> </a:t>
            </a:r>
            <a:r>
              <a:rPr lang="en-US" dirty="0">
                <a:latin typeface="Arial" charset="0"/>
                <a:ea typeface="Arial" charset="0"/>
                <a:cs typeface="Arial" charset="0"/>
              </a:rPr>
              <a:t>The information in this section was developed with the administrator in mind and focuses on program structure and design.</a:t>
            </a:r>
          </a:p>
          <a:p>
            <a:pPr marL="171450" indent="-171450" fontAlgn="ctr">
              <a:spcBef>
                <a:spcPts val="0"/>
              </a:spcBef>
              <a:buFont typeface="Arial" panose="020B0604020202020204" pitchFamily="34" charset="0"/>
              <a:buChar char="•"/>
            </a:pPr>
            <a:r>
              <a:rPr lang="en-US" dirty="0">
                <a:latin typeface="Arial" charset="0"/>
                <a:ea typeface="Arial" charset="0"/>
                <a:cs typeface="Arial" charset="0"/>
              </a:rPr>
              <a:t>Section 2 is covered in Chapters 2-8. This section is a resource for both teachers and administrators and focuses on building a comprehensive TK program by addressing curriculum, instruction environment, assessment and partnership with families and community.</a:t>
            </a:r>
          </a:p>
          <a:p>
            <a:pPr fontAlgn="ctr">
              <a:spcBef>
                <a:spcPts val="0"/>
              </a:spcBef>
            </a:pPr>
            <a:endParaRPr lang="en-US" dirty="0">
              <a:latin typeface="Arial" charset="0"/>
              <a:ea typeface="Arial" charset="0"/>
              <a:cs typeface="Arial" charset="0"/>
            </a:endParaRPr>
          </a:p>
          <a:p>
            <a:pPr fontAlgn="ctr">
              <a:spcBef>
                <a:spcPts val="0"/>
              </a:spcBef>
            </a:pPr>
            <a:r>
              <a:rPr lang="en-US" dirty="0">
                <a:latin typeface="Arial" charset="0"/>
                <a:ea typeface="Arial" charset="0"/>
                <a:cs typeface="Arial" charset="0"/>
              </a:rPr>
              <a:t>Within each of these chapters, vignettes, highlighted boxes, and resource boxes are included to illustrate examples of the information covered in each of the chapters.</a:t>
            </a:r>
          </a:p>
          <a:p>
            <a:pPr fontAlgn="ctr">
              <a:spcBef>
                <a:spcPts val="0"/>
              </a:spcBef>
            </a:pPr>
            <a:endParaRPr lang="en-US" dirty="0">
              <a:latin typeface="Arial" charset="0"/>
              <a:ea typeface="Arial" charset="0"/>
              <a:cs typeface="Arial" charset="0"/>
            </a:endParaRPr>
          </a:p>
          <a:p>
            <a:pPr fontAlgn="ctr">
              <a:spcBef>
                <a:spcPts val="0"/>
              </a:spcBef>
            </a:pPr>
            <a:r>
              <a:rPr lang="en-US" dirty="0">
                <a:latin typeface="Arial" charset="0"/>
                <a:ea typeface="Arial" charset="0"/>
                <a:cs typeface="Arial" charset="0"/>
              </a:rPr>
              <a:t>A PDF copy of the document can be accessed at the California Department of Education Web page (</a:t>
            </a:r>
            <a:r>
              <a:rPr lang="en-US" b="1" dirty="0">
                <a:latin typeface="Arial" charset="0"/>
                <a:ea typeface="Arial" charset="0"/>
                <a:cs typeface="Arial" charset="0"/>
              </a:rPr>
              <a:t>www.cde.ca.gov/ci/gs/em/documents/tkguide.pdf</a:t>
            </a:r>
            <a:r>
              <a:rPr lang="en-US" b="0" dirty="0">
                <a:latin typeface="Arial" charset="0"/>
                <a:ea typeface="Arial" charset="0"/>
                <a:cs typeface="Arial" charset="0"/>
              </a:rPr>
              <a:t>).</a:t>
            </a:r>
          </a:p>
          <a:p>
            <a:pPr>
              <a:spcBef>
                <a:spcPts val="0"/>
              </a:spcBef>
            </a:pPr>
            <a:endParaRPr lang="en-US" dirty="0">
              <a:latin typeface="Arial" charset="0"/>
              <a:ea typeface="Arial" charset="0"/>
              <a:cs typeface="Arial" charset="0"/>
            </a:endParaRPr>
          </a:p>
          <a:p>
            <a:pPr>
              <a:spcBef>
                <a:spcPts val="0"/>
              </a:spcBef>
            </a:pPr>
            <a:r>
              <a:rPr lang="en-US" dirty="0">
                <a:latin typeface="Arial" charset="0"/>
                <a:ea typeface="Arial" charset="0"/>
                <a:cs typeface="Arial" charset="0"/>
              </a:rPr>
              <a:t>Video footage for each chapter can be accessed at the California Department of Education.</a:t>
            </a:r>
            <a:r>
              <a:rPr lang="en-US" baseline="0" dirty="0">
                <a:latin typeface="Arial" charset="0"/>
                <a:ea typeface="Arial" charset="0"/>
                <a:cs typeface="Arial" charset="0"/>
              </a:rPr>
              <a:t> The video clips include footage of TK classrooms and interviews with teachers, administrators, and parents.</a:t>
            </a:r>
            <a:r>
              <a:rPr lang="en-US" dirty="0">
                <a:latin typeface="Arial" charset="0"/>
                <a:ea typeface="Arial" charset="0"/>
                <a:cs typeface="Arial" charset="0"/>
              </a:rPr>
              <a:t> https://</a:t>
            </a:r>
            <a:r>
              <a:rPr lang="en-US" dirty="0" err="1">
                <a:latin typeface="Arial" charset="0"/>
                <a:ea typeface="Arial" charset="0"/>
                <a:cs typeface="Arial" charset="0"/>
              </a:rPr>
              <a:t>www.youtube.com</a:t>
            </a:r>
            <a:r>
              <a:rPr lang="en-US" dirty="0">
                <a:latin typeface="Arial" charset="0"/>
                <a:ea typeface="Arial" charset="0"/>
                <a:cs typeface="Arial" charset="0"/>
              </a:rPr>
              <a:t>/user/</a:t>
            </a:r>
            <a:r>
              <a:rPr lang="en-US" dirty="0" err="1">
                <a:latin typeface="Arial" charset="0"/>
                <a:ea typeface="Arial" charset="0"/>
                <a:cs typeface="Arial" charset="0"/>
              </a:rPr>
              <a:t>caeducation</a:t>
            </a:r>
            <a:r>
              <a:rPr lang="en-US" dirty="0">
                <a:latin typeface="Arial" charset="0"/>
                <a:ea typeface="Arial" charset="0"/>
                <a:cs typeface="Arial" charset="0"/>
              </a:rPr>
              <a:t/>
            </a:r>
            <a:br>
              <a:rPr lang="en-US" dirty="0">
                <a:latin typeface="Arial" charset="0"/>
                <a:ea typeface="Arial" charset="0"/>
                <a:cs typeface="Arial" charset="0"/>
              </a:rPr>
            </a:br>
            <a:r>
              <a:rPr lang="en-US" dirty="0">
                <a:latin typeface="Arial" charset="0"/>
                <a:ea typeface="Arial" charset="0"/>
                <a:cs typeface="Arial" charset="0"/>
              </a:rPr>
              <a:t>https://</a:t>
            </a:r>
            <a:r>
              <a:rPr lang="en-US" dirty="0" err="1">
                <a:latin typeface="Arial" charset="0"/>
                <a:ea typeface="Arial" charset="0"/>
                <a:cs typeface="Arial" charset="0"/>
              </a:rPr>
              <a:t>www.youtube.com</a:t>
            </a:r>
            <a:r>
              <a:rPr lang="en-US" dirty="0">
                <a:latin typeface="Arial" charset="0"/>
                <a:ea typeface="Arial" charset="0"/>
                <a:cs typeface="Arial" charset="0"/>
              </a:rPr>
              <a:t>/</a:t>
            </a:r>
            <a:r>
              <a:rPr lang="en-US" dirty="0" err="1">
                <a:latin typeface="Arial" charset="0"/>
                <a:ea typeface="Arial" charset="0"/>
                <a:cs typeface="Arial" charset="0"/>
              </a:rPr>
              <a:t>results?search_query</a:t>
            </a:r>
            <a:r>
              <a:rPr lang="en-US" dirty="0">
                <a:latin typeface="Arial" charset="0"/>
                <a:ea typeface="Arial" charset="0"/>
                <a:cs typeface="Arial" charset="0"/>
              </a:rPr>
              <a:t>=</a:t>
            </a:r>
            <a:r>
              <a:rPr lang="en-US" dirty="0" err="1">
                <a:latin typeface="Arial" charset="0"/>
                <a:ea typeface="Arial" charset="0"/>
                <a:cs typeface="Arial" charset="0"/>
              </a:rPr>
              <a:t>tk+implmentation+guide</a:t>
            </a:r>
            <a:endParaRPr lang="en-US" sz="1150"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C97BDEB4-3C8D-4D4E-BA50-91D785A10A5F}" type="slidenum">
              <a:rPr lang="en-US" smtClean="0"/>
              <a:t>6</a:t>
            </a:fld>
            <a:endParaRPr lang="en-US"/>
          </a:p>
        </p:txBody>
      </p:sp>
    </p:spTree>
    <p:extLst>
      <p:ext uri="{BB962C8B-B14F-4D97-AF65-F5344CB8AC3E}">
        <p14:creationId xmlns:p14="http://schemas.microsoft.com/office/powerpoint/2010/main" val="2835516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483" name="Notes Placeholder 2"/>
          <p:cNvSpPr>
            <a:spLocks noGrp="1"/>
          </p:cNvSpPr>
          <p:nvPr>
            <p:ph type="body" idx="1"/>
          </p:nvPr>
        </p:nvSpPr>
        <p:spPr bwMode="auto">
          <a:xfrm>
            <a:off x="685800" y="4376738"/>
            <a:ext cx="5486400" cy="404653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t>Background Information: </a:t>
            </a:r>
          </a:p>
          <a:p>
            <a:pPr>
              <a:spcBef>
                <a:spcPct val="0"/>
              </a:spcBef>
            </a:pPr>
            <a:r>
              <a:rPr lang="en-US" altLang="en-US" dirty="0"/>
              <a:t>http://cde.ca.gov/ci/gs/em/kinderfaq.asp#program </a:t>
            </a:r>
          </a:p>
          <a:p>
            <a:pPr>
              <a:spcBef>
                <a:spcPct val="0"/>
              </a:spcBef>
            </a:pPr>
            <a:endParaRPr lang="en-US" altLang="en-US" b="1" dirty="0"/>
          </a:p>
          <a:p>
            <a:pPr>
              <a:spcBef>
                <a:spcPct val="0"/>
              </a:spcBef>
            </a:pPr>
            <a:r>
              <a:rPr lang="en-US" altLang="en-US" b="1" dirty="0"/>
              <a:t>Presenter Remarks:</a:t>
            </a:r>
          </a:p>
          <a:p>
            <a:pPr>
              <a:spcBef>
                <a:spcPct val="0"/>
              </a:spcBef>
            </a:pPr>
            <a:r>
              <a:rPr lang="en-US" altLang="en-US" dirty="0"/>
              <a:t>The state of California provides guidance on utilizing the Preschool Learning Foundations and the Preschool Curriculum Framework as planning and curriculum resources in the TK classroom.</a:t>
            </a:r>
          </a:p>
          <a:p>
            <a:pPr>
              <a:spcBef>
                <a:spcPct val="0"/>
              </a:spcBef>
            </a:pPr>
            <a:endParaRPr lang="en-US" altLang="en-US" dirty="0"/>
          </a:p>
        </p:txBody>
      </p:sp>
      <p:sp>
        <p:nvSpPr>
          <p:cNvPr id="204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343F598-F188-464C-9423-DD08DB86C74B}" type="slidenum">
              <a:rPr lang="en-US" altLang="en-US" smtClean="0">
                <a:cs typeface="Arial" panose="020B0604020202020204" pitchFamily="34" charset="0"/>
              </a:rPr>
              <a:pPr/>
              <a:t>7</a:t>
            </a:fld>
            <a:endParaRPr lang="en-US" altLang="en-US">
              <a:cs typeface="Arial" panose="020B0604020202020204" pitchFamily="34" charset="0"/>
            </a:endParaRPr>
          </a:p>
        </p:txBody>
      </p:sp>
    </p:spTree>
    <p:extLst>
      <p:ext uri="{BB962C8B-B14F-4D97-AF65-F5344CB8AC3E}">
        <p14:creationId xmlns:p14="http://schemas.microsoft.com/office/powerpoint/2010/main" val="3979943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339" name="Rectangle 3"/>
          <p:cNvSpPr>
            <a:spLocks noGrp="1" noChangeArrowheads="1"/>
          </p:cNvSpPr>
          <p:nvPr>
            <p:ph type="body" idx="1"/>
          </p:nvPr>
        </p:nvSpPr>
        <p:spPr>
          <a:xfrm>
            <a:off x="731838" y="4529138"/>
            <a:ext cx="5486400" cy="3504519"/>
          </a:xfrm>
          <a:ln/>
          <a:extLst/>
        </p:spPr>
        <p:txBody>
          <a:bodyPr>
            <a:noAutofit/>
          </a:bodyPr>
          <a:lstStyle/>
          <a:p>
            <a:pPr eaLnBrk="1" hangingPunct="1">
              <a:spcBef>
                <a:spcPts val="0"/>
              </a:spcBef>
              <a:spcAft>
                <a:spcPts val="0"/>
              </a:spcAft>
              <a:defRPr/>
            </a:pPr>
            <a:r>
              <a:rPr lang="en-US" b="1" dirty="0"/>
              <a:t>Presenter Remarks: </a:t>
            </a:r>
            <a:endParaRPr lang="en-US" b="1" dirty="0">
              <a:cs typeface="Arial" charset="0"/>
            </a:endParaRPr>
          </a:p>
          <a:p>
            <a:pPr eaLnBrk="1" hangingPunct="1">
              <a:spcBef>
                <a:spcPts val="0"/>
              </a:spcBef>
              <a:spcAft>
                <a:spcPts val="0"/>
              </a:spcAft>
              <a:defRPr/>
            </a:pPr>
            <a:r>
              <a:rPr lang="en-US" dirty="0">
                <a:cs typeface="Arial" charset="0"/>
              </a:rPr>
              <a:t>The purposes of the Preschool Learning Foundations are to promote a common understanding of TK children'</a:t>
            </a:r>
            <a:r>
              <a:rPr lang="en-US" altLang="ja-JP" dirty="0">
                <a:cs typeface="Arial" charset="0"/>
              </a:rPr>
              <a:t>s learning and to guide instructional practice.</a:t>
            </a:r>
            <a:r>
              <a:rPr lang="en-US" altLang="ja-JP" baseline="0" dirty="0">
                <a:cs typeface="Arial" charset="0"/>
              </a:rPr>
              <a:t> T</a:t>
            </a:r>
            <a:r>
              <a:rPr lang="en-US" altLang="ja-JP" dirty="0">
                <a:cs typeface="Arial" charset="0"/>
              </a:rPr>
              <a:t>hey describe the knowledge and skills that young children typically develop when provided with developmentally, culturally, and linguistically appropriate learning experiences. </a:t>
            </a:r>
          </a:p>
          <a:p>
            <a:pPr eaLnBrk="1" hangingPunct="1">
              <a:spcBef>
                <a:spcPts val="0"/>
              </a:spcBef>
              <a:spcAft>
                <a:spcPts val="0"/>
              </a:spcAft>
              <a:defRPr/>
            </a:pPr>
            <a:endParaRPr lang="en-US" altLang="ja-JP" dirty="0">
              <a:cs typeface="Arial" charset="0"/>
            </a:endParaRPr>
          </a:p>
          <a:p>
            <a:pPr eaLnBrk="1" hangingPunct="1">
              <a:spcBef>
                <a:spcPts val="0"/>
              </a:spcBef>
              <a:spcAft>
                <a:spcPts val="0"/>
              </a:spcAft>
              <a:defRPr/>
            </a:pPr>
            <a:r>
              <a:rPr lang="en-US" altLang="ja-JP" dirty="0">
                <a:cs typeface="Arial" charset="0"/>
              </a:rPr>
              <a:t>T</a:t>
            </a:r>
            <a:r>
              <a:rPr lang="en-US" altLang="ja-JP" dirty="0"/>
              <a:t>he Preschool Curriculum Framework </a:t>
            </a:r>
            <a:r>
              <a:rPr lang="en-US" altLang="ja-JP" dirty="0">
                <a:cs typeface="Arial" charset="0"/>
              </a:rPr>
              <a:t>was created as a companion to the Preschool Learning Foundations. </a:t>
            </a:r>
            <a:r>
              <a:rPr lang="en-US" altLang="ja-JP" dirty="0"/>
              <a:t>The framework ". . . presents strategies and information to enrich learning and development opportunities for all children" (PCF, Vol. 2, </a:t>
            </a:r>
            <a:r>
              <a:rPr lang="en-US" dirty="0">
                <a:latin typeface="Arial" pitchFamily="-1" charset="0"/>
                <a:ea typeface="ＭＳ Ｐゴシック" pitchFamily="-1" charset="-128"/>
                <a:cs typeface="ＭＳ Ｐゴシック" pitchFamily="-1" charset="-128"/>
              </a:rPr>
              <a:t>p. </a:t>
            </a:r>
            <a:r>
              <a:rPr lang="en-US" altLang="ja-JP" dirty="0"/>
              <a:t>v). </a:t>
            </a:r>
          </a:p>
          <a:p>
            <a:pPr eaLnBrk="1" hangingPunct="1">
              <a:spcBef>
                <a:spcPts val="0"/>
              </a:spcBef>
              <a:spcAft>
                <a:spcPts val="0"/>
              </a:spcAft>
              <a:defRPr/>
            </a:pPr>
            <a:endParaRPr lang="en-US" dirty="0">
              <a:cs typeface="Arial" charset="0"/>
            </a:endParaRPr>
          </a:p>
          <a:p>
            <a:pPr eaLnBrk="1" hangingPunct="1">
              <a:spcBef>
                <a:spcPts val="0"/>
              </a:spcBef>
              <a:spcAft>
                <a:spcPts val="0"/>
              </a:spcAft>
              <a:defRPr/>
            </a:pPr>
            <a:r>
              <a:rPr lang="en-US" dirty="0">
                <a:cs typeface="Arial" charset="0"/>
              </a:rPr>
              <a:t>The Preschool Learning Foundations and the Preschool Curriculum Framework are designed to work together. While the foundations provide the background information to understand children's developing knowledge and skills (the "what"), the framework offers guidance on how teachers and programs can support the learning and development that are described in the foundations (the "how").</a:t>
            </a:r>
          </a:p>
          <a:p>
            <a:pPr>
              <a:spcBef>
                <a:spcPts val="0"/>
              </a:spcBef>
              <a:spcAft>
                <a:spcPts val="0"/>
              </a:spcAft>
              <a:defRPr/>
            </a:pPr>
            <a:endParaRPr lang="en-US" b="1" dirty="0"/>
          </a:p>
          <a:p>
            <a:pPr>
              <a:spcBef>
                <a:spcPts val="0"/>
              </a:spcBef>
              <a:spcAft>
                <a:spcPts val="0"/>
              </a:spcAft>
              <a:defRPr/>
            </a:pPr>
            <a:r>
              <a:rPr lang="en-US" b="1" dirty="0"/>
              <a:t>Extra Notes:</a:t>
            </a:r>
            <a:endParaRPr lang="en-US" dirty="0"/>
          </a:p>
          <a:p>
            <a:pPr eaLnBrk="1" hangingPunct="1">
              <a:spcBef>
                <a:spcPts val="0"/>
              </a:spcBef>
              <a:spcAft>
                <a:spcPts val="0"/>
              </a:spcAft>
              <a:defRPr/>
            </a:pPr>
            <a:r>
              <a:rPr lang="en-US" dirty="0"/>
              <a:t>The Preschool Learning Foundations were developed with research-based evidence and are enhanced with expert practitioners' suggestions and examples. All foundations were written by a team of researchers with expertise in the given domain. A complete reference list of the source materials, along with detailed bibliographic notes for each of the developmental domains, can be found in the Preschool Learning Foundations. Sources used in the development of the foundations include: </a:t>
            </a:r>
          </a:p>
          <a:p>
            <a:pPr marL="171450" indent="-171450" eaLnBrk="1" hangingPunct="1">
              <a:spcBef>
                <a:spcPts val="0"/>
              </a:spcBef>
              <a:spcAft>
                <a:spcPts val="0"/>
              </a:spcAft>
              <a:buFont typeface="Arial" panose="020B0604020202020204" pitchFamily="34" charset="0"/>
              <a:buChar char="•"/>
              <a:defRPr/>
            </a:pPr>
            <a:r>
              <a:rPr lang="en-US" dirty="0"/>
              <a:t>Documents from the California Department of Education, such as the </a:t>
            </a:r>
            <a:r>
              <a:rPr lang="en-US" i="1" dirty="0"/>
              <a:t>English-Language Arts Content Standards for California Public Schools, Kindergarten Through Grade Twelve</a:t>
            </a:r>
            <a:r>
              <a:rPr lang="en-US" dirty="0"/>
              <a:t> (Language and Literacy, Introduction, p. 48, left column)</a:t>
            </a:r>
          </a:p>
          <a:p>
            <a:pPr marL="171450" indent="-171450" eaLnBrk="1" hangingPunct="1">
              <a:spcBef>
                <a:spcPts val="0"/>
              </a:spcBef>
              <a:spcAft>
                <a:spcPts val="0"/>
              </a:spcAft>
              <a:buFont typeface="Arial" panose="020B0604020202020204" pitchFamily="34" charset="0"/>
              <a:buChar char="•"/>
              <a:defRPr/>
            </a:pPr>
            <a:r>
              <a:rPr lang="en-US" dirty="0"/>
              <a:t>Well-validated assessment tools such as the </a:t>
            </a:r>
            <a:r>
              <a:rPr lang="en-US" i="1" dirty="0"/>
              <a:t>Ages &amp; Stages Questionnaires (ASQ): A Parent-Completed, Child-Monitoring System</a:t>
            </a:r>
            <a:r>
              <a:rPr lang="en-US" dirty="0"/>
              <a:t> (Social-Emotional, References and Source Materials, p. 36)</a:t>
            </a:r>
          </a:p>
          <a:p>
            <a:pPr marL="171450" indent="-171450" eaLnBrk="1" hangingPunct="1">
              <a:spcBef>
                <a:spcPts val="0"/>
              </a:spcBef>
              <a:spcAft>
                <a:spcPts val="0"/>
              </a:spcAft>
              <a:buFont typeface="Arial" panose="020B0604020202020204" pitchFamily="34" charset="0"/>
              <a:buChar char="•"/>
              <a:defRPr/>
            </a:pPr>
            <a:r>
              <a:rPr lang="en-US" dirty="0"/>
              <a:t>General sources such as the </a:t>
            </a:r>
            <a:r>
              <a:rPr lang="en-US" i="1" dirty="0"/>
              <a:t>Report of the National Reading Panel 2000</a:t>
            </a:r>
            <a:r>
              <a:rPr lang="en-US" dirty="0"/>
              <a:t> (Language and Literacy, Introduction, p. 73, left column)</a:t>
            </a:r>
          </a:p>
          <a:p>
            <a:pPr marL="171450" indent="-171450" eaLnBrk="1" hangingPunct="1">
              <a:spcBef>
                <a:spcPts val="0"/>
              </a:spcBef>
              <a:spcAft>
                <a:spcPts val="0"/>
              </a:spcAft>
              <a:buFont typeface="Arial" panose="020B0604020202020204" pitchFamily="34" charset="0"/>
              <a:buChar char="•"/>
              <a:defRPr/>
            </a:pPr>
            <a:r>
              <a:rPr lang="en-US" dirty="0"/>
              <a:t>Early childhood education standards from other states such as Hawaii and Texas (Social-Emotional, Introduction, p. 5, footnote).</a:t>
            </a:r>
          </a:p>
        </p:txBody>
      </p:sp>
      <p:sp>
        <p:nvSpPr>
          <p:cNvPr id="36869" name="Slide Number Placeholder 1"/>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84225" indent="-30162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208088" indent="-24130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90688" indent="-24130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174875" indent="-24130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632075" indent="-241300" defTabSz="4572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3089275" indent="-241300" defTabSz="4572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546475" indent="-241300" defTabSz="4572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4003675" indent="-241300" defTabSz="4572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pPr>
            <a:fld id="{67FB1BB6-B87A-4D92-AAB4-FDC89C54E249}" type="slidenum">
              <a:rPr lang="en-US" altLang="en-US" sz="1300" smtClean="0"/>
              <a:pPr>
                <a:spcBef>
                  <a:spcPct val="0"/>
                </a:spcBef>
              </a:pPr>
              <a:t>8</a:t>
            </a:fld>
            <a:endParaRPr lang="en-US" altLang="en-US" sz="1300"/>
          </a:p>
        </p:txBody>
      </p:sp>
    </p:spTree>
    <p:extLst>
      <p:ext uri="{BB962C8B-B14F-4D97-AF65-F5344CB8AC3E}">
        <p14:creationId xmlns:p14="http://schemas.microsoft.com/office/powerpoint/2010/main" val="1968453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Presenter Remarks:</a:t>
            </a:r>
            <a:endParaRPr lang="en-US" altLang="en-US" dirty="0"/>
          </a:p>
          <a:p>
            <a:r>
              <a:rPr lang="en-US" altLang="en-US" dirty="0"/>
              <a:t>“</a:t>
            </a:r>
            <a:r>
              <a:rPr lang="en-US" altLang="ja-JP" dirty="0"/>
              <a:t>Research shows that creativity in humans peaks at approximately 54 months of age (four-and-a-half years old). Encouraging the practice and development of visual art capacities is one way teachers can extend and develop creativity in preschool [TK] children</a:t>
            </a:r>
            <a:r>
              <a:rPr lang="en-US" altLang="en-US" dirty="0"/>
              <a:t>”</a:t>
            </a:r>
            <a:r>
              <a:rPr lang="en-US" altLang="ja-JP" dirty="0"/>
              <a:t> (PCF, Vol. 2, p. 61).</a:t>
            </a:r>
          </a:p>
          <a:p>
            <a:endParaRPr lang="en-US" altLang="en-US" dirty="0"/>
          </a:p>
          <a:p>
            <a:r>
              <a:rPr lang="en-US" altLang="en-US" dirty="0"/>
              <a:t>Take a moment to read the quote on the slide. Share your reaction with an elbow partner.</a:t>
            </a:r>
          </a:p>
        </p:txBody>
      </p:sp>
      <p:sp>
        <p:nvSpPr>
          <p:cNvPr id="4608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47F120DC-8ADF-43E2-83BA-99CE664C4F6F}" type="slidenum">
              <a:rPr lang="en-US" altLang="en-US" sz="1200"/>
              <a:pPr algn="r" eaLnBrk="1" hangingPunct="1"/>
              <a:t>9</a:t>
            </a:fld>
            <a:endParaRPr lang="en-US" altLang="en-US" sz="1200"/>
          </a:p>
        </p:txBody>
      </p:sp>
      <p:sp>
        <p:nvSpPr>
          <p:cNvPr id="2" name="Slide Number Placeholder 1"/>
          <p:cNvSpPr>
            <a:spLocks noGrp="1"/>
          </p:cNvSpPr>
          <p:nvPr>
            <p:ph type="sldNum" sz="quarter" idx="10"/>
          </p:nvPr>
        </p:nvSpPr>
        <p:spPr/>
        <p:txBody>
          <a:bodyPr/>
          <a:lstStyle/>
          <a:p>
            <a:pPr>
              <a:defRPr/>
            </a:pPr>
            <a:fld id="{BE2B68A9-8518-4B29-A2B2-B9AC23C4138F}" type="slidenum">
              <a:rPr lang="en-US" altLang="en-US" smtClean="0"/>
              <a:pPr>
                <a:defRPr/>
              </a:pPr>
              <a:t>9</a:t>
            </a:fld>
            <a:endParaRPr lang="en-US" altLang="en-US"/>
          </a:p>
        </p:txBody>
      </p:sp>
    </p:spTree>
    <p:extLst>
      <p:ext uri="{BB962C8B-B14F-4D97-AF65-F5344CB8AC3E}">
        <p14:creationId xmlns:p14="http://schemas.microsoft.com/office/powerpoint/2010/main" val="2225316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300DF9CE-E2A5-4781-99ED-A4C7EB768C69}" type="slidenum">
              <a:rPr lang="en-US" altLang="en-US"/>
              <a:pPr>
                <a:defRPr/>
              </a:pPr>
              <a:t>‹#›</a:t>
            </a:fld>
            <a:endParaRPr lang="en-US" altLang="en-US"/>
          </a:p>
        </p:txBody>
      </p:sp>
    </p:spTree>
    <p:extLst>
      <p:ext uri="{BB962C8B-B14F-4D97-AF65-F5344CB8AC3E}">
        <p14:creationId xmlns:p14="http://schemas.microsoft.com/office/powerpoint/2010/main" val="3001101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1903B626-A950-4391-AC5A-1170CEEACB62}" type="slidenum">
              <a:rPr lang="en-US" altLang="en-US"/>
              <a:pPr>
                <a:defRPr/>
              </a:pPr>
              <a:t>‹#›</a:t>
            </a:fld>
            <a:endParaRPr lang="en-US" altLang="en-US"/>
          </a:p>
        </p:txBody>
      </p:sp>
    </p:spTree>
    <p:extLst>
      <p:ext uri="{BB962C8B-B14F-4D97-AF65-F5344CB8AC3E}">
        <p14:creationId xmlns:p14="http://schemas.microsoft.com/office/powerpoint/2010/main" val="1613062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D4254C26-A673-432D-814E-89464CCA8A3B}" type="slidenum">
              <a:rPr lang="en-US" altLang="en-US"/>
              <a:pPr>
                <a:defRPr/>
              </a:pPr>
              <a:t>‹#›</a:t>
            </a:fld>
            <a:endParaRPr lang="en-US" altLang="en-US"/>
          </a:p>
        </p:txBody>
      </p:sp>
    </p:spTree>
    <p:extLst>
      <p:ext uri="{BB962C8B-B14F-4D97-AF65-F5344CB8AC3E}">
        <p14:creationId xmlns:p14="http://schemas.microsoft.com/office/powerpoint/2010/main" val="2532976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smtClean="0"/>
            </a:lvl1pPr>
          </a:lstStyle>
          <a:p>
            <a:pPr>
              <a:defRPr/>
            </a:pPr>
            <a:fld id="{E913D679-EB27-4612-B880-6F09DFF9B342}" type="slidenum">
              <a:rPr lang="en-US" altLang="en-US"/>
              <a:pPr>
                <a:defRPr/>
              </a:pPr>
              <a:t>‹#›</a:t>
            </a:fld>
            <a:endParaRPr lang="en-US" altLang="en-US"/>
          </a:p>
        </p:txBody>
      </p:sp>
    </p:spTree>
    <p:extLst>
      <p:ext uri="{BB962C8B-B14F-4D97-AF65-F5344CB8AC3E}">
        <p14:creationId xmlns:p14="http://schemas.microsoft.com/office/powerpoint/2010/main" val="17039259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8458200" y="0"/>
            <a:ext cx="685800" cy="476250"/>
          </a:xfrm>
        </p:spPr>
        <p:txBody>
          <a:bodyPr/>
          <a:lstStyle>
            <a:lvl1pPr>
              <a:defRPr/>
            </a:lvl1pPr>
          </a:lstStyle>
          <a:p>
            <a:pPr>
              <a:defRPr/>
            </a:pPr>
            <a:fld id="{BB36BFDC-6E6E-48DF-83F0-D25DE82292EF}" type="slidenum">
              <a:rPr lang="en-US" altLang="en-US"/>
              <a:pPr>
                <a:defRPr/>
              </a:pPr>
              <a:t>‹#›</a:t>
            </a:fld>
            <a:endParaRPr lang="en-US" altLang="en-US"/>
          </a:p>
        </p:txBody>
      </p:sp>
    </p:spTree>
    <p:extLst>
      <p:ext uri="{BB962C8B-B14F-4D97-AF65-F5344CB8AC3E}">
        <p14:creationId xmlns:p14="http://schemas.microsoft.com/office/powerpoint/2010/main" val="4801611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13258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13258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57200" y="3124201"/>
            <a:ext cx="4038600" cy="14630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124202"/>
            <a:ext cx="4038600" cy="14630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4"/>
          <p:cNvSpPr>
            <a:spLocks noGrp="1"/>
          </p:cNvSpPr>
          <p:nvPr>
            <p:ph sz="quarter" idx="10"/>
          </p:nvPr>
        </p:nvSpPr>
        <p:spPr>
          <a:xfrm>
            <a:off x="457200" y="4739641"/>
            <a:ext cx="4038600" cy="14630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4"/>
          <p:cNvSpPr>
            <a:spLocks noGrp="1"/>
          </p:cNvSpPr>
          <p:nvPr>
            <p:ph sz="quarter" idx="11"/>
          </p:nvPr>
        </p:nvSpPr>
        <p:spPr>
          <a:xfrm>
            <a:off x="4648200" y="4739641"/>
            <a:ext cx="4038600" cy="14630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4"/>
          <p:cNvSpPr>
            <a:spLocks noGrp="1"/>
          </p:cNvSpPr>
          <p:nvPr>
            <p:ph sz="quarter" idx="12"/>
          </p:nvPr>
        </p:nvSpPr>
        <p:spPr>
          <a:xfrm>
            <a:off x="457200" y="6355081"/>
            <a:ext cx="4038600" cy="14630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4"/>
          <p:cNvSpPr>
            <a:spLocks noGrp="1"/>
          </p:cNvSpPr>
          <p:nvPr>
            <p:ph sz="quarter" idx="13"/>
          </p:nvPr>
        </p:nvSpPr>
        <p:spPr>
          <a:xfrm>
            <a:off x="4648200" y="6355081"/>
            <a:ext cx="4038600" cy="14630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1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smtClean="0"/>
            </a:lvl1pPr>
          </a:lstStyle>
          <a:p>
            <a:pPr>
              <a:defRPr/>
            </a:pPr>
            <a:fld id="{E913D679-EB27-4612-B880-6F09DFF9B342}" type="slidenum">
              <a:rPr lang="en-US" altLang="en-US"/>
              <a:pPr>
                <a:defRPr/>
              </a:pPr>
              <a:t>‹#›</a:t>
            </a:fld>
            <a:endParaRPr lang="en-US" altLang="en-US"/>
          </a:p>
        </p:txBody>
      </p:sp>
    </p:spTree>
    <p:extLst>
      <p:ext uri="{BB962C8B-B14F-4D97-AF65-F5344CB8AC3E}">
        <p14:creationId xmlns:p14="http://schemas.microsoft.com/office/powerpoint/2010/main" val="2348092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DA2A6FFF-FF64-45E9-BA9C-D67AE5010B2B}" type="slidenum">
              <a:rPr lang="en-US" altLang="en-US"/>
              <a:pPr>
                <a:defRPr/>
              </a:pPr>
              <a:t>‹#›</a:t>
            </a:fld>
            <a:endParaRPr lang="en-US" altLang="en-US"/>
          </a:p>
        </p:txBody>
      </p:sp>
    </p:spTree>
    <p:extLst>
      <p:ext uri="{BB962C8B-B14F-4D97-AF65-F5344CB8AC3E}">
        <p14:creationId xmlns:p14="http://schemas.microsoft.com/office/powerpoint/2010/main" val="31352446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B83A770B-8EC4-43AF-9846-1BB2C7B0917F}" type="slidenum">
              <a:rPr lang="en-US" altLang="en-US"/>
              <a:pPr>
                <a:defRPr/>
              </a:pPr>
              <a:t>‹#›</a:t>
            </a:fld>
            <a:endParaRPr lang="en-US" altLang="en-US"/>
          </a:p>
        </p:txBody>
      </p:sp>
    </p:spTree>
    <p:extLst>
      <p:ext uri="{BB962C8B-B14F-4D97-AF65-F5344CB8AC3E}">
        <p14:creationId xmlns:p14="http://schemas.microsoft.com/office/powerpoint/2010/main" val="33192429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A9B7CBB8-9CCF-4506-8AE5-3E6A253F15A9}" type="slidenum">
              <a:rPr lang="en-US" altLang="en-US"/>
              <a:pPr>
                <a:defRPr/>
              </a:pPr>
              <a:t>‹#›</a:t>
            </a:fld>
            <a:endParaRPr lang="en-US" altLang="en-US"/>
          </a:p>
        </p:txBody>
      </p:sp>
    </p:spTree>
    <p:extLst>
      <p:ext uri="{BB962C8B-B14F-4D97-AF65-F5344CB8AC3E}">
        <p14:creationId xmlns:p14="http://schemas.microsoft.com/office/powerpoint/2010/main" val="11339167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46622ACD-4980-4125-B5AB-21DE161F8E71}" type="slidenum">
              <a:rPr lang="en-US" altLang="en-US"/>
              <a:pPr>
                <a:defRPr/>
              </a:pPr>
              <a:t>‹#›</a:t>
            </a:fld>
            <a:endParaRPr lang="en-US" altLang="en-US"/>
          </a:p>
        </p:txBody>
      </p:sp>
    </p:spTree>
    <p:extLst>
      <p:ext uri="{BB962C8B-B14F-4D97-AF65-F5344CB8AC3E}">
        <p14:creationId xmlns:p14="http://schemas.microsoft.com/office/powerpoint/2010/main" val="3949645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CD33CAD4-1050-4AF5-B3B9-30B64C8A4C57}" type="slidenum">
              <a:rPr lang="en-US" altLang="en-US"/>
              <a:pPr>
                <a:defRPr/>
              </a:pPr>
              <a:t>‹#›</a:t>
            </a:fld>
            <a:endParaRPr lang="en-US" altLang="en-US"/>
          </a:p>
        </p:txBody>
      </p:sp>
    </p:spTree>
    <p:extLst>
      <p:ext uri="{BB962C8B-B14F-4D97-AF65-F5344CB8AC3E}">
        <p14:creationId xmlns:p14="http://schemas.microsoft.com/office/powerpoint/2010/main" val="259726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6568919D-8346-4681-A41B-F493D62A64C9}" type="slidenum">
              <a:rPr lang="en-US" altLang="en-US"/>
              <a:pPr>
                <a:defRPr/>
              </a:pPr>
              <a:t>‹#›</a:t>
            </a:fld>
            <a:endParaRPr lang="en-US" altLang="en-US"/>
          </a:p>
        </p:txBody>
      </p:sp>
    </p:spTree>
    <p:extLst>
      <p:ext uri="{BB962C8B-B14F-4D97-AF65-F5344CB8AC3E}">
        <p14:creationId xmlns:p14="http://schemas.microsoft.com/office/powerpoint/2010/main" val="2784753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8232CC74-79DA-4D02-945C-328B2A1EF118}" type="slidenum">
              <a:rPr lang="en-US" altLang="en-US"/>
              <a:pPr>
                <a:defRPr/>
              </a:pPr>
              <a:t>‹#›</a:t>
            </a:fld>
            <a:endParaRPr lang="en-US" altLang="en-US"/>
          </a:p>
        </p:txBody>
      </p:sp>
    </p:spTree>
    <p:extLst>
      <p:ext uri="{BB962C8B-B14F-4D97-AF65-F5344CB8AC3E}">
        <p14:creationId xmlns:p14="http://schemas.microsoft.com/office/powerpoint/2010/main" val="4118597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BD0D6C3E-A6A3-4DB3-9F38-E177677002C9}" type="slidenum">
              <a:rPr lang="en-US" altLang="en-US"/>
              <a:pPr>
                <a:defRPr/>
              </a:pPr>
              <a:t>‹#›</a:t>
            </a:fld>
            <a:endParaRPr lang="en-US" altLang="en-US"/>
          </a:p>
        </p:txBody>
      </p:sp>
    </p:spTree>
    <p:extLst>
      <p:ext uri="{BB962C8B-B14F-4D97-AF65-F5344CB8AC3E}">
        <p14:creationId xmlns:p14="http://schemas.microsoft.com/office/powerpoint/2010/main" val="14936339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26286088-BBBC-4FA1-9BCF-910BC4565553}" type="slidenum">
              <a:rPr lang="en-US" altLang="en-US"/>
              <a:pPr>
                <a:defRPr/>
              </a:pPr>
              <a:t>‹#›</a:t>
            </a:fld>
            <a:endParaRPr lang="en-US" altLang="en-US"/>
          </a:p>
        </p:txBody>
      </p:sp>
    </p:spTree>
    <p:extLst>
      <p:ext uri="{BB962C8B-B14F-4D97-AF65-F5344CB8AC3E}">
        <p14:creationId xmlns:p14="http://schemas.microsoft.com/office/powerpoint/2010/main" val="37826594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98F14139-2647-4E7E-AF3A-35ECFD5EBB04}" type="slidenum">
              <a:rPr lang="en-US" altLang="en-US"/>
              <a:pPr>
                <a:defRPr/>
              </a:pPr>
              <a:t>‹#›</a:t>
            </a:fld>
            <a:endParaRPr lang="en-US" altLang="en-US"/>
          </a:p>
        </p:txBody>
      </p:sp>
    </p:spTree>
    <p:extLst>
      <p:ext uri="{BB962C8B-B14F-4D97-AF65-F5344CB8AC3E}">
        <p14:creationId xmlns:p14="http://schemas.microsoft.com/office/powerpoint/2010/main" val="40647177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AB2C03EE-A550-43CE-8C9D-D959723555F2}" type="slidenum">
              <a:rPr lang="en-US" altLang="en-US"/>
              <a:pPr>
                <a:defRPr/>
              </a:pPr>
              <a:t>‹#›</a:t>
            </a:fld>
            <a:endParaRPr lang="en-US" altLang="en-US"/>
          </a:p>
        </p:txBody>
      </p:sp>
    </p:spTree>
    <p:extLst>
      <p:ext uri="{BB962C8B-B14F-4D97-AF65-F5344CB8AC3E}">
        <p14:creationId xmlns:p14="http://schemas.microsoft.com/office/powerpoint/2010/main" val="18410925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835C1179-9A25-451D-8E14-510340A135FF}" type="slidenum">
              <a:rPr lang="en-US" altLang="en-US"/>
              <a:pPr>
                <a:defRPr/>
              </a:pPr>
              <a:t>‹#›</a:t>
            </a:fld>
            <a:endParaRPr lang="en-US" altLang="en-US"/>
          </a:p>
        </p:txBody>
      </p:sp>
    </p:spTree>
    <p:extLst>
      <p:ext uri="{BB962C8B-B14F-4D97-AF65-F5344CB8AC3E}">
        <p14:creationId xmlns:p14="http://schemas.microsoft.com/office/powerpoint/2010/main" val="41688027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17137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B57D80E7-1083-407C-B689-CBF56364BAC6}" type="slidenum">
              <a:rPr lang="en-US" altLang="en-US"/>
              <a:pPr>
                <a:defRPr/>
              </a:pPr>
              <a:t>‹#›</a:t>
            </a:fld>
            <a:endParaRPr lang="en-US" altLang="en-US"/>
          </a:p>
        </p:txBody>
      </p:sp>
    </p:spTree>
    <p:extLst>
      <p:ext uri="{BB962C8B-B14F-4D97-AF65-F5344CB8AC3E}">
        <p14:creationId xmlns:p14="http://schemas.microsoft.com/office/powerpoint/2010/main" val="3488830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8C6F5C7A-3ED8-41EB-A238-667ABAF3F3D9}" type="slidenum">
              <a:rPr lang="en-US" altLang="en-US"/>
              <a:pPr>
                <a:defRPr/>
              </a:pPr>
              <a:t>‹#›</a:t>
            </a:fld>
            <a:endParaRPr lang="en-US" altLang="en-US"/>
          </a:p>
        </p:txBody>
      </p:sp>
    </p:spTree>
    <p:extLst>
      <p:ext uri="{BB962C8B-B14F-4D97-AF65-F5344CB8AC3E}">
        <p14:creationId xmlns:p14="http://schemas.microsoft.com/office/powerpoint/2010/main" val="19610767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1339E6FB-29C5-4FAC-83C1-B1E9B96F91AE}" type="slidenum">
              <a:rPr lang="en-US" altLang="en-US"/>
              <a:pPr>
                <a:defRPr/>
              </a:pPr>
              <a:t>‹#›</a:t>
            </a:fld>
            <a:endParaRPr lang="en-US" altLang="en-US"/>
          </a:p>
        </p:txBody>
      </p:sp>
    </p:spTree>
    <p:extLst>
      <p:ext uri="{BB962C8B-B14F-4D97-AF65-F5344CB8AC3E}">
        <p14:creationId xmlns:p14="http://schemas.microsoft.com/office/powerpoint/2010/main" val="2523181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ADD4E07C-510E-482B-A969-D3F66B88B651}" type="slidenum">
              <a:rPr lang="en-US" altLang="en-US"/>
              <a:pPr>
                <a:defRPr/>
              </a:pPr>
              <a:t>‹#›</a:t>
            </a:fld>
            <a:endParaRPr lang="en-US" altLang="en-US"/>
          </a:p>
        </p:txBody>
      </p:sp>
    </p:spTree>
    <p:extLst>
      <p:ext uri="{BB962C8B-B14F-4D97-AF65-F5344CB8AC3E}">
        <p14:creationId xmlns:p14="http://schemas.microsoft.com/office/powerpoint/2010/main" val="14933585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EFD9F740-1568-4951-9ABC-D1406BC2C09F}" type="slidenum">
              <a:rPr lang="en-US" altLang="en-US"/>
              <a:pPr>
                <a:defRPr/>
              </a:pPr>
              <a:t>‹#›</a:t>
            </a:fld>
            <a:endParaRPr lang="en-US" altLang="en-US"/>
          </a:p>
        </p:txBody>
      </p:sp>
    </p:spTree>
    <p:extLst>
      <p:ext uri="{BB962C8B-B14F-4D97-AF65-F5344CB8AC3E}">
        <p14:creationId xmlns:p14="http://schemas.microsoft.com/office/powerpoint/2010/main" val="23012434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3FBB40BC-7D6F-449A-AC11-2D56D06E6569}" type="slidenum">
              <a:rPr lang="en-US" altLang="en-US"/>
              <a:pPr>
                <a:defRPr/>
              </a:pPr>
              <a:t>‹#›</a:t>
            </a:fld>
            <a:endParaRPr lang="en-US" altLang="en-US"/>
          </a:p>
        </p:txBody>
      </p:sp>
    </p:spTree>
    <p:extLst>
      <p:ext uri="{BB962C8B-B14F-4D97-AF65-F5344CB8AC3E}">
        <p14:creationId xmlns:p14="http://schemas.microsoft.com/office/powerpoint/2010/main" val="38312739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295B2C7D-84DF-4310-A211-E978C1D5E057}" type="slidenum">
              <a:rPr lang="en-US" altLang="en-US"/>
              <a:pPr>
                <a:defRPr/>
              </a:pPr>
              <a:t>‹#›</a:t>
            </a:fld>
            <a:endParaRPr lang="en-US" altLang="en-US"/>
          </a:p>
        </p:txBody>
      </p:sp>
    </p:spTree>
    <p:extLst>
      <p:ext uri="{BB962C8B-B14F-4D97-AF65-F5344CB8AC3E}">
        <p14:creationId xmlns:p14="http://schemas.microsoft.com/office/powerpoint/2010/main" val="41278732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E3F9A4DF-5421-40E3-9CA0-36400F02C377}" type="slidenum">
              <a:rPr lang="en-US" altLang="en-US"/>
              <a:pPr>
                <a:defRPr/>
              </a:pPr>
              <a:t>‹#›</a:t>
            </a:fld>
            <a:endParaRPr lang="en-US" altLang="en-US"/>
          </a:p>
        </p:txBody>
      </p:sp>
    </p:spTree>
    <p:extLst>
      <p:ext uri="{BB962C8B-B14F-4D97-AF65-F5344CB8AC3E}">
        <p14:creationId xmlns:p14="http://schemas.microsoft.com/office/powerpoint/2010/main" val="2000335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B89D7209-B5C8-4B02-A98C-A98B5F449A3B}" type="slidenum">
              <a:rPr lang="en-US" altLang="en-US"/>
              <a:pPr>
                <a:defRPr/>
              </a:pPr>
              <a:t>‹#›</a:t>
            </a:fld>
            <a:endParaRPr lang="en-US" altLang="en-US"/>
          </a:p>
        </p:txBody>
      </p:sp>
    </p:spTree>
    <p:extLst>
      <p:ext uri="{BB962C8B-B14F-4D97-AF65-F5344CB8AC3E}">
        <p14:creationId xmlns:p14="http://schemas.microsoft.com/office/powerpoint/2010/main" val="26994053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C20B532B-9C85-4B0B-A78B-E141A0772DCE}" type="slidenum">
              <a:rPr lang="en-US" altLang="en-US"/>
              <a:pPr>
                <a:defRPr/>
              </a:pPr>
              <a:t>‹#›</a:t>
            </a:fld>
            <a:endParaRPr lang="en-US" altLang="en-US"/>
          </a:p>
        </p:txBody>
      </p:sp>
    </p:spTree>
    <p:extLst>
      <p:ext uri="{BB962C8B-B14F-4D97-AF65-F5344CB8AC3E}">
        <p14:creationId xmlns:p14="http://schemas.microsoft.com/office/powerpoint/2010/main" val="18523569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53A82B7E-D311-49E2-BCC9-67F5BEEDAE4B}" type="slidenum">
              <a:rPr lang="en-US" altLang="en-US"/>
              <a:pPr>
                <a:defRPr/>
              </a:pPr>
              <a:t>‹#›</a:t>
            </a:fld>
            <a:endParaRPr lang="en-US" altLang="en-US"/>
          </a:p>
        </p:txBody>
      </p:sp>
    </p:spTree>
    <p:extLst>
      <p:ext uri="{BB962C8B-B14F-4D97-AF65-F5344CB8AC3E}">
        <p14:creationId xmlns:p14="http://schemas.microsoft.com/office/powerpoint/2010/main" val="26628954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F08E1DE3-0218-4B1C-B02F-89EF6A679911}" type="slidenum">
              <a:rPr lang="en-US" altLang="en-US"/>
              <a:pPr>
                <a:defRPr/>
              </a:pPr>
              <a:t>‹#›</a:t>
            </a:fld>
            <a:endParaRPr lang="en-US" altLang="en-US"/>
          </a:p>
        </p:txBody>
      </p:sp>
    </p:spTree>
    <p:extLst>
      <p:ext uri="{BB962C8B-B14F-4D97-AF65-F5344CB8AC3E}">
        <p14:creationId xmlns:p14="http://schemas.microsoft.com/office/powerpoint/2010/main" val="1867986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0134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87F8D02A-EB48-4783-AB1B-9949C207F820}" type="slidenum">
              <a:rPr lang="en-US" altLang="en-US"/>
              <a:pPr>
                <a:defRPr/>
              </a:pPr>
              <a:t>‹#›</a:t>
            </a:fld>
            <a:endParaRPr lang="en-US" altLang="en-US"/>
          </a:p>
        </p:txBody>
      </p:sp>
    </p:spTree>
    <p:extLst>
      <p:ext uri="{BB962C8B-B14F-4D97-AF65-F5344CB8AC3E}">
        <p14:creationId xmlns:p14="http://schemas.microsoft.com/office/powerpoint/2010/main" val="3150397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2D3CCAB5-0745-40CB-8326-C9D9DBA2797E}" type="slidenum">
              <a:rPr lang="en-US" altLang="en-US"/>
              <a:pPr>
                <a:defRPr/>
              </a:pPr>
              <a:t>‹#›</a:t>
            </a:fld>
            <a:endParaRPr lang="en-US" altLang="en-US"/>
          </a:p>
        </p:txBody>
      </p:sp>
    </p:spTree>
    <p:extLst>
      <p:ext uri="{BB962C8B-B14F-4D97-AF65-F5344CB8AC3E}">
        <p14:creationId xmlns:p14="http://schemas.microsoft.com/office/powerpoint/2010/main" val="24555977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D69AB5BD-D9E4-4F27-B303-7EBF6BA57DE2}" type="slidenum">
              <a:rPr lang="en-US" altLang="en-US"/>
              <a:pPr>
                <a:defRPr/>
              </a:pPr>
              <a:t>‹#›</a:t>
            </a:fld>
            <a:endParaRPr lang="en-US" altLang="en-US"/>
          </a:p>
        </p:txBody>
      </p:sp>
    </p:spTree>
    <p:extLst>
      <p:ext uri="{BB962C8B-B14F-4D97-AF65-F5344CB8AC3E}">
        <p14:creationId xmlns:p14="http://schemas.microsoft.com/office/powerpoint/2010/main" val="21758941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05E9BF00-8CCC-4227-BB7E-617B81F530CB}" type="slidenum">
              <a:rPr lang="en-US" altLang="en-US"/>
              <a:pPr>
                <a:defRPr/>
              </a:pPr>
              <a:t>‹#›</a:t>
            </a:fld>
            <a:endParaRPr lang="en-US" altLang="en-US"/>
          </a:p>
        </p:txBody>
      </p:sp>
    </p:spTree>
    <p:extLst>
      <p:ext uri="{BB962C8B-B14F-4D97-AF65-F5344CB8AC3E}">
        <p14:creationId xmlns:p14="http://schemas.microsoft.com/office/powerpoint/2010/main" val="35031115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0AC8D823-F853-43A2-B6AE-AA0E93C88E74}" type="slidenum">
              <a:rPr lang="en-US" altLang="en-US"/>
              <a:pPr>
                <a:defRPr/>
              </a:pPr>
              <a:t>‹#›</a:t>
            </a:fld>
            <a:endParaRPr lang="en-US" altLang="en-US"/>
          </a:p>
        </p:txBody>
      </p:sp>
    </p:spTree>
    <p:extLst>
      <p:ext uri="{BB962C8B-B14F-4D97-AF65-F5344CB8AC3E}">
        <p14:creationId xmlns:p14="http://schemas.microsoft.com/office/powerpoint/2010/main" val="27640660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82748C0F-024C-49F6-8324-A94292AC229B}" type="slidenum">
              <a:rPr lang="en-US" altLang="en-US"/>
              <a:pPr>
                <a:defRPr/>
              </a:pPr>
              <a:t>‹#›</a:t>
            </a:fld>
            <a:endParaRPr lang="en-US" altLang="en-US"/>
          </a:p>
        </p:txBody>
      </p:sp>
    </p:spTree>
    <p:extLst>
      <p:ext uri="{BB962C8B-B14F-4D97-AF65-F5344CB8AC3E}">
        <p14:creationId xmlns:p14="http://schemas.microsoft.com/office/powerpoint/2010/main" val="28065817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E8082814-68F9-4864-972A-8D4DE0FC6073}" type="slidenum">
              <a:rPr lang="en-US" altLang="en-US"/>
              <a:pPr>
                <a:defRPr/>
              </a:pPr>
              <a:t>‹#›</a:t>
            </a:fld>
            <a:endParaRPr lang="en-US" altLang="en-US"/>
          </a:p>
        </p:txBody>
      </p:sp>
    </p:spTree>
    <p:extLst>
      <p:ext uri="{BB962C8B-B14F-4D97-AF65-F5344CB8AC3E}">
        <p14:creationId xmlns:p14="http://schemas.microsoft.com/office/powerpoint/2010/main" val="23010066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B65BF1A8-CA19-4509-A722-66660D29F7C9}" type="slidenum">
              <a:rPr lang="en-US" altLang="en-US"/>
              <a:pPr>
                <a:defRPr/>
              </a:pPr>
              <a:t>‹#›</a:t>
            </a:fld>
            <a:endParaRPr lang="en-US" altLang="en-US"/>
          </a:p>
        </p:txBody>
      </p:sp>
    </p:spTree>
    <p:extLst>
      <p:ext uri="{BB962C8B-B14F-4D97-AF65-F5344CB8AC3E}">
        <p14:creationId xmlns:p14="http://schemas.microsoft.com/office/powerpoint/2010/main" val="25428885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BA783C90-A66C-4FE7-8928-87F1E2C3D4EA}" type="slidenum">
              <a:rPr lang="en-US" altLang="en-US"/>
              <a:pPr>
                <a:defRPr/>
              </a:pPr>
              <a:t>‹#›</a:t>
            </a:fld>
            <a:endParaRPr lang="en-US" altLang="en-US"/>
          </a:p>
        </p:txBody>
      </p:sp>
    </p:spTree>
    <p:extLst>
      <p:ext uri="{BB962C8B-B14F-4D97-AF65-F5344CB8AC3E}">
        <p14:creationId xmlns:p14="http://schemas.microsoft.com/office/powerpoint/2010/main" val="38466055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1A58B212-E830-49E6-9FF5-0B5E591DB026}" type="slidenum">
              <a:rPr lang="en-US" altLang="en-US"/>
              <a:pPr>
                <a:defRPr/>
              </a:pPr>
              <a:t>‹#›</a:t>
            </a:fld>
            <a:endParaRPr lang="en-US" altLang="en-US"/>
          </a:p>
        </p:txBody>
      </p:sp>
    </p:spTree>
    <p:extLst>
      <p:ext uri="{BB962C8B-B14F-4D97-AF65-F5344CB8AC3E}">
        <p14:creationId xmlns:p14="http://schemas.microsoft.com/office/powerpoint/2010/main" val="26465024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7E9A8123-0204-4A9B-B613-14D1BD068DD2}" type="slidenum">
              <a:rPr lang="en-US" altLang="en-US"/>
              <a:pPr>
                <a:defRPr/>
              </a:pPr>
              <a:t>‹#›</a:t>
            </a:fld>
            <a:endParaRPr lang="en-US" altLang="en-US"/>
          </a:p>
        </p:txBody>
      </p:sp>
    </p:spTree>
    <p:extLst>
      <p:ext uri="{BB962C8B-B14F-4D97-AF65-F5344CB8AC3E}">
        <p14:creationId xmlns:p14="http://schemas.microsoft.com/office/powerpoint/2010/main" val="12691591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81DAA0C4-2BF9-438E-8D80-47F36D8A55AD}" type="slidenum">
              <a:rPr lang="en-US" altLang="en-US"/>
              <a:pPr>
                <a:defRPr/>
              </a:pPr>
              <a:t>‹#›</a:t>
            </a:fld>
            <a:endParaRPr lang="en-US" altLang="en-US"/>
          </a:p>
        </p:txBody>
      </p:sp>
    </p:spTree>
    <p:extLst>
      <p:ext uri="{BB962C8B-B14F-4D97-AF65-F5344CB8AC3E}">
        <p14:creationId xmlns:p14="http://schemas.microsoft.com/office/powerpoint/2010/main" val="2705294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341E3F99-966A-4FDD-A69F-E280ECA8B592}" type="slidenum">
              <a:rPr lang="en-US" altLang="en-US"/>
              <a:pPr>
                <a:defRPr/>
              </a:pPr>
              <a:t>‹#›</a:t>
            </a:fld>
            <a:endParaRPr lang="en-US" altLang="en-US"/>
          </a:p>
        </p:txBody>
      </p:sp>
    </p:spTree>
    <p:extLst>
      <p:ext uri="{BB962C8B-B14F-4D97-AF65-F5344CB8AC3E}">
        <p14:creationId xmlns:p14="http://schemas.microsoft.com/office/powerpoint/2010/main" val="18652156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4305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8B2F211E-0782-432A-A929-95C9FBBCF539}" type="slidenum">
              <a:rPr lang="en-US" altLang="en-US"/>
              <a:pPr>
                <a:defRPr/>
              </a:pPr>
              <a:t>‹#›</a:t>
            </a:fld>
            <a:endParaRPr lang="en-US" altLang="en-US"/>
          </a:p>
        </p:txBody>
      </p:sp>
    </p:spTree>
    <p:extLst>
      <p:ext uri="{BB962C8B-B14F-4D97-AF65-F5344CB8AC3E}">
        <p14:creationId xmlns:p14="http://schemas.microsoft.com/office/powerpoint/2010/main" val="3308334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6D6DC341-A109-4A35-94CA-B36502E32A11}" type="slidenum">
              <a:rPr lang="en-US" altLang="en-US"/>
              <a:pPr>
                <a:defRPr/>
              </a:pPr>
              <a:t>‹#›</a:t>
            </a:fld>
            <a:endParaRPr lang="en-US" altLang="en-US"/>
          </a:p>
        </p:txBody>
      </p:sp>
    </p:spTree>
    <p:extLst>
      <p:ext uri="{BB962C8B-B14F-4D97-AF65-F5344CB8AC3E}">
        <p14:creationId xmlns:p14="http://schemas.microsoft.com/office/powerpoint/2010/main" val="4238275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C7A529BC-A308-4666-8260-B0852156EC01}" type="slidenum">
              <a:rPr lang="en-US" altLang="en-US"/>
              <a:pPr>
                <a:defRPr/>
              </a:pPr>
              <a:t>‹#›</a:t>
            </a:fld>
            <a:endParaRPr lang="en-US" altLang="en-US"/>
          </a:p>
        </p:txBody>
      </p:sp>
    </p:spTree>
    <p:extLst>
      <p:ext uri="{BB962C8B-B14F-4D97-AF65-F5344CB8AC3E}">
        <p14:creationId xmlns:p14="http://schemas.microsoft.com/office/powerpoint/2010/main" val="2573955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FD262858-538E-4534-8478-F58E795DBC2C}" type="slidenum">
              <a:rPr lang="en-US" altLang="en-US"/>
              <a:pPr>
                <a:defRPr/>
              </a:pPr>
              <a:t>‹#›</a:t>
            </a:fld>
            <a:endParaRPr lang="en-US" altLang="en-US"/>
          </a:p>
        </p:txBody>
      </p:sp>
    </p:spTree>
    <p:extLst>
      <p:ext uri="{BB962C8B-B14F-4D97-AF65-F5344CB8AC3E}">
        <p14:creationId xmlns:p14="http://schemas.microsoft.com/office/powerpoint/2010/main" val="16750498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theme" Target="../theme/theme2.xml"/><Relationship Id="rId14" Type="http://schemas.openxmlformats.org/officeDocument/2006/relationships/image" Target="../media/image1.png"/><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theme" Target="../theme/theme3.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9.xml"/><Relationship Id="rId12" Type="http://schemas.openxmlformats.org/officeDocument/2006/relationships/slideLayout" Target="../slideLayouts/slideLayout50.xml"/><Relationship Id="rId13" Type="http://schemas.openxmlformats.org/officeDocument/2006/relationships/theme" Target="../theme/theme4.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9" Type="http://schemas.openxmlformats.org/officeDocument/2006/relationships/slideLayout" Target="../slideLayouts/slideLayout47.xml"/><Relationship Id="rId10"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D7C9E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smtClean="0"/>
            </a:lvl1pPr>
          </a:lstStyle>
          <a:p>
            <a:pPr>
              <a:defRPr/>
            </a:pPr>
            <a:fld id="{E913D679-EB27-4612-B880-6F09DFF9B342}" type="slidenum">
              <a:rPr lang="en-US" altLang="en-US"/>
              <a:pPr>
                <a:defRPr/>
              </a:pPr>
              <a:t>‹#›</a:t>
            </a:fld>
            <a:endParaRPr lang="en-US" altLang="en-US"/>
          </a:p>
        </p:txBody>
      </p:sp>
      <p:sp>
        <p:nvSpPr>
          <p:cNvPr id="1029" name="Rectangle 5"/>
          <p:cNvSpPr>
            <a:spLocks noChangeArrowheads="1"/>
          </p:cNvSpPr>
          <p:nvPr userDrawn="1"/>
        </p:nvSpPr>
        <p:spPr bwMode="auto">
          <a:xfrm>
            <a:off x="0" y="6619875"/>
            <a:ext cx="9144000" cy="23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900" dirty="0">
                <a:cs typeface="Times New Roman" panose="02020603050405020304" pitchFamily="18" charset="0"/>
              </a:rPr>
              <a:t>©2017 California Department of Education</a:t>
            </a:r>
            <a:endParaRPr lang="en-US" altLang="en-US" sz="900" dirty="0"/>
          </a:p>
        </p:txBody>
      </p:sp>
      <p:pic>
        <p:nvPicPr>
          <p:cNvPr id="1030" name="Picture 1"/>
          <p:cNvPicPr>
            <a:picLocks noChangeAspect="1"/>
          </p:cNvPicPr>
          <p:nvPr userDrawn="1"/>
        </p:nvPicPr>
        <p:blipFill>
          <a:blip r:embed="rId16">
            <a:extLst>
              <a:ext uri="{28A0092B-C50C-407E-A947-70E740481C1C}">
                <a14:useLocalDpi xmlns:a14="http://schemas.microsoft.com/office/drawing/2010/main" val="0"/>
              </a:ext>
            </a:extLst>
          </a:blip>
          <a:srcRect l="5563" t="8659" r="6046" b="5093"/>
          <a:stretch>
            <a:fillRect/>
          </a:stretch>
        </p:blipFill>
        <p:spPr bwMode="auto">
          <a:xfrm>
            <a:off x="0" y="6126163"/>
            <a:ext cx="823913"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 id="2147484330" r:id="rId4"/>
    <p:sldLayoutId id="2147484331" r:id="rId5"/>
    <p:sldLayoutId id="2147484332" r:id="rId6"/>
    <p:sldLayoutId id="2147484333" r:id="rId7"/>
    <p:sldLayoutId id="2147484334" r:id="rId8"/>
    <p:sldLayoutId id="2147484335" r:id="rId9"/>
    <p:sldLayoutId id="2147484336" r:id="rId10"/>
    <p:sldLayoutId id="2147484337" r:id="rId11"/>
    <p:sldLayoutId id="2147484371" r:id="rId12"/>
    <p:sldLayoutId id="2147484375" r:id="rId13"/>
    <p:sldLayoutId id="2147484376" r:id="rId14"/>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MS PGothic" panose="020B0600070205080204" pitchFamily="34" charset="-128"/>
          <a:cs typeface="MS PGothic" pitchFamily="34" charset="-128"/>
        </a:defRPr>
      </a:lvl1pPr>
      <a:lvl2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2pPr>
      <a:lvl3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3pPr>
      <a:lvl4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4pPr>
      <a:lvl5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7C9E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319088"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smtClean="0"/>
            </a:lvl1pPr>
          </a:lstStyle>
          <a:p>
            <a:pPr>
              <a:defRPr/>
            </a:pPr>
            <a:fld id="{444EDB84-9AFF-4D2F-916C-4405D86E8CF2}" type="slidenum">
              <a:rPr lang="en-US" altLang="en-US"/>
              <a:pPr>
                <a:defRPr/>
              </a:pPr>
              <a:t>‹#›</a:t>
            </a:fld>
            <a:endParaRPr lang="en-US" altLang="en-US"/>
          </a:p>
        </p:txBody>
      </p:sp>
      <p:pic>
        <p:nvPicPr>
          <p:cNvPr id="2053" name="Picture 1"/>
          <p:cNvPicPr>
            <a:picLocks noChangeAspect="1"/>
          </p:cNvPicPr>
          <p:nvPr userDrawn="1"/>
        </p:nvPicPr>
        <p:blipFill>
          <a:blip r:embed="rId14">
            <a:extLst>
              <a:ext uri="{28A0092B-C50C-407E-A947-70E740481C1C}">
                <a14:useLocalDpi xmlns:a14="http://schemas.microsoft.com/office/drawing/2010/main" val="0"/>
              </a:ext>
            </a:extLst>
          </a:blip>
          <a:srcRect l="5563" t="8659" r="6046" b="5093"/>
          <a:stretch>
            <a:fillRect/>
          </a:stretch>
        </p:blipFill>
        <p:spPr bwMode="auto">
          <a:xfrm>
            <a:off x="0" y="6126163"/>
            <a:ext cx="823913"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38" r:id="rId1"/>
    <p:sldLayoutId id="2147484339" r:id="rId2"/>
    <p:sldLayoutId id="2147484340" r:id="rId3"/>
    <p:sldLayoutId id="2147484341" r:id="rId4"/>
    <p:sldLayoutId id="2147484342" r:id="rId5"/>
    <p:sldLayoutId id="2147484343" r:id="rId6"/>
    <p:sldLayoutId id="2147484344" r:id="rId7"/>
    <p:sldLayoutId id="2147484345" r:id="rId8"/>
    <p:sldLayoutId id="2147484346" r:id="rId9"/>
    <p:sldLayoutId id="2147484347" r:id="rId10"/>
    <p:sldLayoutId id="2147484348" r:id="rId11"/>
    <p:sldLayoutId id="2147484372" r:id="rId12"/>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MS PGothic" panose="020B0600070205080204" pitchFamily="34" charset="-128"/>
          <a:cs typeface="MS PGothic" pitchFamily="34" charset="-128"/>
        </a:defRPr>
      </a:lvl1pPr>
      <a:lvl2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2pPr>
      <a:lvl3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3pPr>
      <a:lvl4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4pPr>
      <a:lvl5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D7C9E1">
            <a:alpha val="70979"/>
          </a:srgbClr>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smtClean="0"/>
            </a:lvl1pPr>
          </a:lstStyle>
          <a:p>
            <a:pPr>
              <a:defRPr/>
            </a:pPr>
            <a:fld id="{A748600D-F35D-4961-B3C4-5F873BAA9CBF}" type="slidenum">
              <a:rPr lang="en-US" altLang="en-US"/>
              <a:pPr>
                <a:defRPr/>
              </a:pPr>
              <a:t>‹#›</a:t>
            </a:fld>
            <a:endParaRPr lang="en-US" altLang="en-US"/>
          </a:p>
        </p:txBody>
      </p:sp>
      <p:sp>
        <p:nvSpPr>
          <p:cNvPr id="3077" name="Rectangle 5"/>
          <p:cNvSpPr>
            <a:spLocks noChangeArrowheads="1"/>
          </p:cNvSpPr>
          <p:nvPr userDrawn="1"/>
        </p:nvSpPr>
        <p:spPr bwMode="auto">
          <a:xfrm>
            <a:off x="0" y="6619875"/>
            <a:ext cx="9144000" cy="23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900">
                <a:cs typeface="Times New Roman" panose="02020603050405020304" pitchFamily="18" charset="0"/>
              </a:rPr>
              <a:t>©2016 California Department of Education</a:t>
            </a:r>
            <a:endParaRPr lang="en-US" altLang="en-US" sz="900"/>
          </a:p>
        </p:txBody>
      </p:sp>
    </p:spTree>
  </p:cSld>
  <p:clrMap bg1="lt1" tx1="dk1" bg2="lt2" tx2="dk2" accent1="accent1" accent2="accent2" accent3="accent3" accent4="accent4" accent5="accent5" accent6="accent6" hlink="hlink" folHlink="folHlink"/>
  <p:sldLayoutIdLst>
    <p:sldLayoutId id="2147484349" r:id="rId1"/>
    <p:sldLayoutId id="2147484350" r:id="rId2"/>
    <p:sldLayoutId id="2147484351" r:id="rId3"/>
    <p:sldLayoutId id="2147484352" r:id="rId4"/>
    <p:sldLayoutId id="2147484353" r:id="rId5"/>
    <p:sldLayoutId id="2147484354" r:id="rId6"/>
    <p:sldLayoutId id="2147484355" r:id="rId7"/>
    <p:sldLayoutId id="2147484356" r:id="rId8"/>
    <p:sldLayoutId id="2147484357" r:id="rId9"/>
    <p:sldLayoutId id="2147484358" r:id="rId10"/>
    <p:sldLayoutId id="2147484359" r:id="rId11"/>
    <p:sldLayoutId id="2147484373" r:id="rId12"/>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MS PGothic" panose="020B0600070205080204" pitchFamily="34" charset="-128"/>
          <a:cs typeface="MS PGothic" pitchFamily="34" charset="-128"/>
        </a:defRPr>
      </a:lvl1pPr>
      <a:lvl2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2pPr>
      <a:lvl3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3pPr>
      <a:lvl4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4pPr>
      <a:lvl5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D7C9E1">
            <a:alpha val="70979"/>
          </a:srgbClr>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smtClean="0"/>
            </a:lvl1pPr>
          </a:lstStyle>
          <a:p>
            <a:pPr>
              <a:defRPr/>
            </a:pPr>
            <a:fld id="{CB60A692-6C4B-47EF-A2D2-6F473585666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360" r:id="rId1"/>
    <p:sldLayoutId id="2147484361" r:id="rId2"/>
    <p:sldLayoutId id="2147484362" r:id="rId3"/>
    <p:sldLayoutId id="2147484363" r:id="rId4"/>
    <p:sldLayoutId id="2147484364" r:id="rId5"/>
    <p:sldLayoutId id="2147484365" r:id="rId6"/>
    <p:sldLayoutId id="2147484366" r:id="rId7"/>
    <p:sldLayoutId id="2147484367" r:id="rId8"/>
    <p:sldLayoutId id="2147484368" r:id="rId9"/>
    <p:sldLayoutId id="2147484369" r:id="rId10"/>
    <p:sldLayoutId id="2147484370" r:id="rId11"/>
    <p:sldLayoutId id="2147484374" r:id="rId12"/>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MS PGothic" panose="020B0600070205080204" pitchFamily="34" charset="-128"/>
          <a:cs typeface="MS PGothic" pitchFamily="34" charset="-128"/>
        </a:defRPr>
      </a:lvl1pPr>
      <a:lvl2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2pPr>
      <a:lvl3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3pPr>
      <a:lvl4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4pPr>
      <a:lvl5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7.tiff"/></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oleObject" Target="../embeddings/oleObject1.bin"/><Relationship Id="rId5" Type="http://schemas.openxmlformats.org/officeDocument/2006/relationships/image" Target="../media/image26.png"/><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9.tiff"/><Relationship Id="rId4" Type="http://schemas.openxmlformats.org/officeDocument/2006/relationships/image" Target="../media/image30.jpeg"/><Relationship Id="rId1" Type="http://schemas.openxmlformats.org/officeDocument/2006/relationships/slideLayout" Target="../slideLayouts/slideLayout1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hyperlink" Target="http://www.cde.ca.gov/sp/cd/re/documents/psframeworkkvol1.pdf" TargetMode="External"/><Relationship Id="rId4" Type="http://schemas.openxmlformats.org/officeDocument/2006/relationships/image" Target="../media/image31.jpeg"/><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4" Type="http://schemas.microsoft.com/office/2007/relationships/hdphoto" Target="../media/hdphoto1.wdp"/><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4" Type="http://schemas.microsoft.com/office/2007/relationships/hdphoto" Target="../media/hdphoto2.wdp"/><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5.xml"/><Relationship Id="rId5" Type="http://schemas.openxmlformats.org/officeDocument/2006/relationships/image" Target="../media/image39.png"/><Relationship Id="rId1" Type="http://schemas.microsoft.com/office/2007/relationships/media" Target="\Users\hmenden2\Downloads\Initiative%20In%20Learning%205-1.mp4" TargetMode="External"/><Relationship Id="rId2" Type="http://schemas.openxmlformats.org/officeDocument/2006/relationships/video" Target="\Users\hmenden2\Downloads\Initiative%20In%20Learning%205-1.mp4" TargetMode="Externa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oleObject" Target="../embeddings/oleObject2.bin"/><Relationship Id="rId5" Type="http://schemas.openxmlformats.org/officeDocument/2006/relationships/image" Target="../media/image40.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4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4" Type="http://schemas.microsoft.com/office/2007/relationships/hdphoto" Target="../media/hdphoto3.wdp"/><Relationship Id="rId5" Type="http://schemas.openxmlformats.org/officeDocument/2006/relationships/hyperlink" Target="https://www.google.com/url?sa=t&amp;rct=j&amp;q=&amp;esrc=s&amp;source=web&amp;cd=1&amp;cad=rja&amp;uact=8&amp;ved=0ahUKEwjqlfOBv7fOAhUCKGMKHcYjCBoQFggcMAA&amp;url=https://allaboutyoungchildren.org/english/&amp;usg=AFQjCNGZjAeHHuqyd4jwZ4mjXsYkX4jnYQ&amp;bvm=bv.129389765,d.cGc" TargetMode="External"/><Relationship Id="rId6" Type="http://schemas.openxmlformats.org/officeDocument/2006/relationships/hyperlink" Target="https://www.google.com/url?sa=t&amp;rct=j&amp;q=&amp;esrc=s&amp;source=web&amp;cd=1&amp;cad=rja&amp;uact=8&amp;ved=0ahUKEwjvuJOtv7fOAhUK32MKHb-cCDsQFgghMAA&amp;url=http://www.cde.ca.gov/sp/cd/re/documents/familypartnerships.pdf&amp;usg=AFQjCNE4pI6AWAIjG4YTNT4JE4KiR_Xa0g&amp;bvm=bv.129389765,d.cGc" TargetMode="External"/><Relationship Id="rId7" Type="http://schemas.openxmlformats.org/officeDocument/2006/relationships/hyperlink" Target="https://www.google.com/url?sa=t&amp;rct=j&amp;q=&amp;esrc=s&amp;source=web&amp;cd=1&amp;cad=rja&amp;uact=8&amp;ved=0ahUKEwjluf-Wv7fOAhVU-GMKHZy0ChcQFggcMAA&amp;url=http://www.cde.ca.gov/ci/gs/em/documents/tkguide.pdf&amp;usg=AFQjCNGLkZjjCSncKT0z-jzu9UjYFR5yfQ&amp;bvm=bv.129389765,d.cGc" TargetMode="External"/><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4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4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8.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49.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oleObject" Target="../embeddings/oleObject3.bin"/><Relationship Id="rId5" Type="http://schemas.openxmlformats.org/officeDocument/2006/relationships/image" Target="../media/image26.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jpe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oleObject" Target="../embeddings/oleObject4.bin"/><Relationship Id="rId5" Type="http://schemas.openxmlformats.org/officeDocument/2006/relationships/image" Target="../media/image26.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1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58.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59.jpe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9.xml"/><Relationship Id="rId5" Type="http://schemas.openxmlformats.org/officeDocument/2006/relationships/image" Target="../media/image60.png"/><Relationship Id="rId1" Type="http://schemas.microsoft.com/office/2007/relationships/media" Target="\Users\hmenden2\Downloads\IMG_0668edited(1).mp4" TargetMode="External"/><Relationship Id="rId2" Type="http://schemas.openxmlformats.org/officeDocument/2006/relationships/video" Target="\Users\hmenden2\Downloads\IMG_0668edited(1).mp4"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6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62.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4.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65.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66.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67.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hyperlink" Target="http://www.cde.ca.gov/sp/cd/re/documents/psenglearnersed2.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5211763" y="0"/>
            <a:ext cx="3932237" cy="6858000"/>
          </a:xfrm>
        </p:spPr>
        <p:txBody>
          <a:bodyPr/>
          <a:lstStyle/>
          <a:p>
            <a:pPr>
              <a:defRPr/>
            </a:pPr>
            <a:r>
              <a:rPr lang="en-US" altLang="en-US" sz="3200" dirty="0">
                <a:effectLst>
                  <a:outerShdw blurRad="38100" dist="38100" dir="2700000" algn="tl">
                    <a:srgbClr val="FFFFFF"/>
                  </a:outerShdw>
                </a:effectLst>
                <a:ea typeface="ＭＳ Ｐゴシック" charset="-128"/>
              </a:rPr>
              <a:t/>
            </a:r>
            <a:br>
              <a:rPr lang="en-US" altLang="en-US" sz="3200" dirty="0">
                <a:effectLst>
                  <a:outerShdw blurRad="38100" dist="38100" dir="2700000" algn="tl">
                    <a:srgbClr val="FFFFFF"/>
                  </a:outerShdw>
                </a:effectLst>
                <a:ea typeface="ＭＳ Ｐゴシック" charset="-128"/>
              </a:rPr>
            </a:br>
            <a:r>
              <a:rPr lang="en-US" altLang="en-US" sz="3200" dirty="0">
                <a:effectLst>
                  <a:outerShdw blurRad="38100" dist="38100" dir="2700000" algn="tl">
                    <a:srgbClr val="FFFFFF"/>
                  </a:outerShdw>
                </a:effectLst>
                <a:ea typeface="ＭＳ Ｐゴシック" charset="-128"/>
              </a:rPr>
              <a:t/>
            </a:r>
            <a:br>
              <a:rPr lang="en-US" altLang="en-US" sz="3200" dirty="0">
                <a:effectLst>
                  <a:outerShdw blurRad="38100" dist="38100" dir="2700000" algn="tl">
                    <a:srgbClr val="FFFFFF"/>
                  </a:outerShdw>
                </a:effectLst>
                <a:ea typeface="ＭＳ Ｐゴシック" charset="-128"/>
              </a:rPr>
            </a:br>
            <a:r>
              <a:rPr lang="en-US" altLang="en-US" sz="3200" dirty="0">
                <a:effectLst>
                  <a:outerShdw blurRad="38100" dist="38100" dir="2700000" algn="tl">
                    <a:srgbClr val="FFFFFF"/>
                  </a:outerShdw>
                </a:effectLst>
                <a:ea typeface="ＭＳ Ｐゴシック" charset="-128"/>
              </a:rPr>
              <a:t/>
            </a:r>
            <a:br>
              <a:rPr lang="en-US" altLang="en-US" sz="3200" dirty="0">
                <a:effectLst>
                  <a:outerShdw blurRad="38100" dist="38100" dir="2700000" algn="tl">
                    <a:srgbClr val="FFFFFF"/>
                  </a:outerShdw>
                </a:effectLst>
                <a:ea typeface="ＭＳ Ｐゴシック" charset="-128"/>
              </a:rPr>
            </a:br>
            <a:r>
              <a:rPr lang="en-US" altLang="en-US" sz="3200" dirty="0">
                <a:effectLst>
                  <a:outerShdw blurRad="38100" dist="38100" dir="2700000" algn="tl">
                    <a:srgbClr val="FFFFFF"/>
                  </a:outerShdw>
                </a:effectLst>
                <a:ea typeface="ＭＳ Ｐゴシック" charset="-128"/>
              </a:rPr>
              <a:t/>
            </a:r>
            <a:br>
              <a:rPr lang="en-US" altLang="en-US" sz="3200" dirty="0">
                <a:effectLst>
                  <a:outerShdw blurRad="38100" dist="38100" dir="2700000" algn="tl">
                    <a:srgbClr val="FFFFFF"/>
                  </a:outerShdw>
                </a:effectLst>
                <a:ea typeface="ＭＳ Ｐゴシック" charset="-128"/>
              </a:rPr>
            </a:br>
            <a:r>
              <a:rPr lang="en-US" altLang="en-US" sz="3200" dirty="0">
                <a:effectLst>
                  <a:outerShdw blurRad="38100" dist="38100" dir="2700000" algn="tl">
                    <a:srgbClr val="FFFFFF"/>
                  </a:outerShdw>
                </a:effectLst>
                <a:ea typeface="ＭＳ Ｐゴシック" charset="-128"/>
              </a:rPr>
              <a:t/>
            </a:r>
            <a:br>
              <a:rPr lang="en-US" altLang="en-US" sz="3200" dirty="0">
                <a:effectLst>
                  <a:outerShdw blurRad="38100" dist="38100" dir="2700000" algn="tl">
                    <a:srgbClr val="FFFFFF"/>
                  </a:outerShdw>
                </a:effectLst>
                <a:ea typeface="ＭＳ Ｐゴシック" charset="-128"/>
              </a:rPr>
            </a:br>
            <a:r>
              <a:rPr lang="en-US" altLang="en-US" sz="3200" dirty="0">
                <a:effectLst>
                  <a:outerShdw blurRad="38100" dist="38100" dir="2700000" algn="tl">
                    <a:srgbClr val="FFFFFF"/>
                  </a:outerShdw>
                </a:effectLst>
                <a:ea typeface="ＭＳ Ｐゴシック" charset="-128"/>
              </a:rPr>
              <a:t/>
            </a:r>
            <a:br>
              <a:rPr lang="en-US" altLang="en-US" sz="3200" dirty="0">
                <a:effectLst>
                  <a:outerShdw blurRad="38100" dist="38100" dir="2700000" algn="tl">
                    <a:srgbClr val="FFFFFF"/>
                  </a:outerShdw>
                </a:effectLst>
                <a:ea typeface="ＭＳ Ｐゴシック" charset="-128"/>
              </a:rPr>
            </a:br>
            <a:r>
              <a:rPr lang="en-US" altLang="en-US" sz="3200" dirty="0">
                <a:effectLst>
                  <a:outerShdw blurRad="38100" dist="38100" dir="2700000" algn="tl">
                    <a:srgbClr val="FFFFFF"/>
                  </a:outerShdw>
                </a:effectLst>
                <a:ea typeface="ＭＳ Ｐゴシック" charset="-128"/>
              </a:rPr>
              <a:t/>
            </a:r>
            <a:br>
              <a:rPr lang="en-US" altLang="en-US" sz="3200" dirty="0">
                <a:effectLst>
                  <a:outerShdw blurRad="38100" dist="38100" dir="2700000" algn="tl">
                    <a:srgbClr val="FFFFFF"/>
                  </a:outerShdw>
                </a:effectLst>
                <a:ea typeface="ＭＳ Ｐゴシック" charset="-128"/>
              </a:rPr>
            </a:br>
            <a:r>
              <a:rPr lang="en-US" altLang="en-US" sz="3200" dirty="0">
                <a:effectLst>
                  <a:outerShdw blurRad="38100" dist="38100" dir="2700000" algn="tl">
                    <a:srgbClr val="FFFFFF"/>
                  </a:outerShdw>
                </a:effectLst>
                <a:ea typeface="ＭＳ Ｐゴシック" charset="-128"/>
              </a:rPr>
              <a:t/>
            </a:r>
            <a:br>
              <a:rPr lang="en-US" altLang="en-US" sz="3200" dirty="0">
                <a:effectLst>
                  <a:outerShdw blurRad="38100" dist="38100" dir="2700000" algn="tl">
                    <a:srgbClr val="FFFFFF"/>
                  </a:outerShdw>
                </a:effectLst>
                <a:ea typeface="ＭＳ Ｐゴシック" charset="-128"/>
              </a:rPr>
            </a:br>
            <a:r>
              <a:rPr lang="en-US" altLang="en-US" sz="3200" dirty="0">
                <a:effectLst>
                  <a:outerShdw blurRad="38100" dist="38100" dir="2700000" algn="tl">
                    <a:srgbClr val="FFFFFF"/>
                  </a:outerShdw>
                </a:effectLst>
                <a:ea typeface="ＭＳ Ｐゴシック" charset="-128"/>
              </a:rPr>
              <a:t/>
            </a:r>
            <a:br>
              <a:rPr lang="en-US" altLang="en-US" sz="3200" dirty="0">
                <a:effectLst>
                  <a:outerShdw blurRad="38100" dist="38100" dir="2700000" algn="tl">
                    <a:srgbClr val="FFFFFF"/>
                  </a:outerShdw>
                </a:effectLst>
                <a:ea typeface="ＭＳ Ｐゴシック" charset="-128"/>
              </a:rPr>
            </a:br>
            <a:r>
              <a:rPr lang="en-US" altLang="en-US" sz="3200" dirty="0">
                <a:effectLst>
                  <a:outerShdw blurRad="38100" dist="38100" dir="2700000" algn="tl">
                    <a:srgbClr val="FFFFFF"/>
                  </a:outerShdw>
                </a:effectLst>
                <a:ea typeface="ＭＳ Ｐゴシック" charset="-128"/>
              </a:rPr>
              <a:t/>
            </a:r>
            <a:br>
              <a:rPr lang="en-US" altLang="en-US" sz="3200" dirty="0">
                <a:effectLst>
                  <a:outerShdw blurRad="38100" dist="38100" dir="2700000" algn="tl">
                    <a:srgbClr val="FFFFFF"/>
                  </a:outerShdw>
                </a:effectLst>
                <a:ea typeface="ＭＳ Ｐゴシック" charset="-128"/>
              </a:rPr>
            </a:br>
            <a:r>
              <a:rPr lang="en-US" altLang="en-US" sz="3200" dirty="0">
                <a:effectLst>
                  <a:outerShdw blurRad="38100" dist="38100" dir="2700000" algn="tl">
                    <a:srgbClr val="FFFFFF"/>
                  </a:outerShdw>
                </a:effectLst>
                <a:ea typeface="ＭＳ Ｐゴシック" charset="-128"/>
              </a:rPr>
              <a:t/>
            </a:r>
            <a:br>
              <a:rPr lang="en-US" altLang="en-US" sz="3200" dirty="0">
                <a:effectLst>
                  <a:outerShdw blurRad="38100" dist="38100" dir="2700000" algn="tl">
                    <a:srgbClr val="FFFFFF"/>
                  </a:outerShdw>
                </a:effectLst>
                <a:ea typeface="ＭＳ Ｐゴシック" charset="-128"/>
              </a:rPr>
            </a:br>
            <a:r>
              <a:rPr lang="en-US" altLang="en-US" sz="3200" dirty="0">
                <a:effectLst>
                  <a:outerShdw blurRad="38100" dist="38100" dir="2700000" algn="tl">
                    <a:srgbClr val="FFFFFF"/>
                  </a:outerShdw>
                </a:effectLst>
                <a:ea typeface="ＭＳ Ｐゴシック" charset="-128"/>
              </a:rPr>
              <a:t/>
            </a:r>
            <a:br>
              <a:rPr lang="en-US" altLang="en-US" sz="3200" dirty="0">
                <a:effectLst>
                  <a:outerShdw blurRad="38100" dist="38100" dir="2700000" algn="tl">
                    <a:srgbClr val="FFFFFF"/>
                  </a:outerShdw>
                </a:effectLst>
                <a:ea typeface="ＭＳ Ｐゴシック" charset="-128"/>
              </a:rPr>
            </a:br>
            <a:r>
              <a:rPr lang="en-US" altLang="en-US" sz="3200" b="0" dirty="0"/>
              <a:t>Visual and Performing Arts in Transitional Kindergarten</a:t>
            </a:r>
            <a:r>
              <a:rPr lang="en-US" altLang="en-US" sz="3200" dirty="0"/>
              <a:t/>
            </a:r>
            <a:br>
              <a:rPr lang="en-US" altLang="en-US" sz="3200" dirty="0"/>
            </a:br>
            <a:r>
              <a:rPr lang="en-US" altLang="en-US" sz="4400" dirty="0">
                <a:ea typeface="ＭＳ Ｐゴシック" charset="-128"/>
              </a:rPr>
              <a:t>Visual Art</a:t>
            </a:r>
            <a:br>
              <a:rPr lang="en-US" altLang="en-US" sz="4400" dirty="0">
                <a:ea typeface="ＭＳ Ｐゴシック" charset="-128"/>
              </a:rPr>
            </a:br>
            <a:r>
              <a:rPr lang="en-US" altLang="en-US" sz="4400" dirty="0">
                <a:ea typeface="ＭＳ Ｐゴシック" charset="-128"/>
              </a:rPr>
              <a:t/>
            </a:r>
            <a:br>
              <a:rPr lang="en-US" altLang="en-US" sz="4400" dirty="0">
                <a:ea typeface="ＭＳ Ｐゴシック" charset="-128"/>
              </a:rPr>
            </a:br>
            <a:r>
              <a:rPr lang="en-US" altLang="en-US" b="0" dirty="0">
                <a:ea typeface="ＭＳ Ｐゴシック" charset="-128"/>
              </a:rPr>
              <a:t/>
            </a:r>
            <a:br>
              <a:rPr lang="en-US" altLang="en-US" b="0" dirty="0">
                <a:ea typeface="ＭＳ Ｐゴシック" charset="-128"/>
              </a:rPr>
            </a:br>
            <a:r>
              <a:rPr lang="en-US" altLang="en-US" dirty="0">
                <a:ea typeface="ＭＳ Ｐゴシック" charset="-128"/>
              </a:rPr>
              <a:t/>
            </a:r>
            <a:br>
              <a:rPr lang="en-US" altLang="en-US" dirty="0">
                <a:ea typeface="ＭＳ Ｐゴシック" charset="-128"/>
              </a:rPr>
            </a:br>
            <a:r>
              <a:rPr lang="en-US" altLang="en-US" dirty="0">
                <a:ea typeface="ＭＳ Ｐゴシック" charset="-128"/>
              </a:rPr>
              <a:t/>
            </a:r>
            <a:br>
              <a:rPr lang="en-US" altLang="en-US" dirty="0">
                <a:ea typeface="ＭＳ Ｐゴシック" charset="-128"/>
              </a:rPr>
            </a:br>
            <a:r>
              <a:rPr lang="en-US" altLang="en-US" dirty="0">
                <a:ea typeface="ＭＳ Ｐゴシック" charset="-128"/>
              </a:rPr>
              <a:t/>
            </a:r>
            <a:br>
              <a:rPr lang="en-US" altLang="en-US" dirty="0">
                <a:ea typeface="ＭＳ Ｐゴシック" charset="-128"/>
              </a:rPr>
            </a:br>
            <a:r>
              <a:rPr lang="en-US" altLang="en-US" dirty="0">
                <a:ea typeface="ＭＳ Ｐゴシック" charset="-128"/>
              </a:rPr>
              <a:t/>
            </a:r>
            <a:br>
              <a:rPr lang="en-US" altLang="en-US" dirty="0">
                <a:ea typeface="ＭＳ Ｐゴシック" charset="-128"/>
              </a:rPr>
            </a:br>
            <a:r>
              <a:rPr lang="en-US" altLang="en-US" dirty="0">
                <a:ea typeface="ＭＳ Ｐゴシック" charset="-128"/>
              </a:rPr>
              <a:t/>
            </a:r>
            <a:br>
              <a:rPr lang="en-US" altLang="en-US" dirty="0">
                <a:ea typeface="ＭＳ Ｐゴシック" charset="-128"/>
              </a:rPr>
            </a:br>
            <a:r>
              <a:rPr lang="en-US" altLang="en-US" dirty="0">
                <a:ea typeface="ＭＳ Ｐゴシック" charset="-128"/>
              </a:rPr>
              <a:t/>
            </a:r>
            <a:br>
              <a:rPr lang="en-US" altLang="en-US" dirty="0">
                <a:ea typeface="ＭＳ Ｐゴシック" charset="-128"/>
              </a:rPr>
            </a:br>
            <a:r>
              <a:rPr lang="en-US" altLang="en-US" dirty="0">
                <a:ea typeface="ＭＳ Ｐゴシック" charset="-128"/>
              </a:rPr>
              <a:t/>
            </a:r>
            <a:br>
              <a:rPr lang="en-US" altLang="en-US" dirty="0">
                <a:ea typeface="ＭＳ Ｐゴシック" charset="-128"/>
              </a:rPr>
            </a:br>
            <a:r>
              <a:rPr lang="en-US" altLang="en-US" dirty="0">
                <a:ea typeface="ＭＳ Ｐゴシック" charset="-128"/>
              </a:rPr>
              <a:t/>
            </a:r>
            <a:br>
              <a:rPr lang="en-US" altLang="en-US" dirty="0">
                <a:ea typeface="ＭＳ Ｐゴシック" charset="-128"/>
              </a:rPr>
            </a:br>
            <a:r>
              <a:rPr lang="en-US" altLang="en-US" dirty="0">
                <a:ea typeface="ＭＳ Ｐゴシック" charset="-128"/>
              </a:rPr>
              <a:t/>
            </a:r>
            <a:br>
              <a:rPr lang="en-US" altLang="en-US" dirty="0">
                <a:ea typeface="ＭＳ Ｐゴシック" charset="-128"/>
              </a:rPr>
            </a:br>
            <a:endParaRPr lang="en-US" altLang="en-US" dirty="0">
              <a:ea typeface="ＭＳ Ｐゴシック" charset="-128"/>
            </a:endParaRPr>
          </a:p>
        </p:txBody>
      </p:sp>
      <p:pic>
        <p:nvPicPr>
          <p:cNvPr id="28674" name="Picture 4" descr="Girl with clay"/>
          <p:cNvPicPr>
            <a:picLocks noGrp="1" noChangeAspect="1"/>
          </p:cNvPicPr>
          <p:nvPr>
            <p:ph idx="1"/>
          </p:nvPr>
        </p:nvPicPr>
        <p:blipFill>
          <a:blip r:embed="rId3">
            <a:extLst>
              <a:ext uri="{28A0092B-C50C-407E-A947-70E740481C1C}">
                <a14:useLocalDpi xmlns:a14="http://schemas.microsoft.com/office/drawing/2010/main" val="0"/>
              </a:ext>
            </a:extLst>
          </a:blip>
          <a:srcRect l="31863" r="18216" b="12000"/>
          <a:stretch>
            <a:fillRect/>
          </a:stretch>
        </p:blipFill>
        <p:spPr>
          <a:xfrm>
            <a:off x="0" y="0"/>
            <a:ext cx="5211763" cy="6891338"/>
          </a:xfrm>
          <a:noFill/>
        </p:spPr>
      </p:pic>
      <p:sp useBgFill="1">
        <p:nvSpPr>
          <p:cNvPr id="28675" name="Rectangle 5"/>
          <p:cNvSpPr>
            <a:spLocks noChangeArrowheads="1"/>
          </p:cNvSpPr>
          <p:nvPr/>
        </p:nvSpPr>
        <p:spPr bwMode="auto">
          <a:xfrm>
            <a:off x="5211762" y="6570813"/>
            <a:ext cx="3932237" cy="230832"/>
          </a:xfrm>
          <a:prstGeom prst="rect">
            <a:avLst/>
          </a:prstGeom>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900" dirty="0"/>
              <a:t>©2017 California Department of Education </a:t>
            </a:r>
          </a:p>
        </p:txBody>
      </p:sp>
    </p:spTree>
    <p:extLst>
      <p:ext uri="{BB962C8B-B14F-4D97-AF65-F5344CB8AC3E}">
        <p14:creationId xmlns:p14="http://schemas.microsoft.com/office/powerpoint/2010/main" val="3352773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pPr>
              <a:defRPr/>
            </a:pPr>
            <a:r>
              <a:rPr lang="en-US" altLang="en-US" sz="2300" dirty="0">
                <a:effectLst>
                  <a:outerShdw blurRad="38100" dist="38100" dir="2700000" algn="tl">
                    <a:srgbClr val="FFFFFF"/>
                  </a:outerShdw>
                </a:effectLst>
                <a:ea typeface="ＭＳ Ｐゴシック" charset="-128"/>
              </a:rPr>
              <a:t/>
            </a:r>
            <a:br>
              <a:rPr lang="en-US" altLang="en-US" sz="2300" dirty="0">
                <a:effectLst>
                  <a:outerShdw blurRad="38100" dist="38100" dir="2700000" algn="tl">
                    <a:srgbClr val="FFFFFF"/>
                  </a:outerShdw>
                </a:effectLst>
                <a:ea typeface="ＭＳ Ｐゴシック" charset="-128"/>
              </a:rPr>
            </a:br>
            <a:r>
              <a:rPr lang="en-US" altLang="en-US" dirty="0">
                <a:ea typeface="ＭＳ Ｐゴシック" charset="-128"/>
              </a:rPr>
              <a:t>The Purpose of the Foundations</a:t>
            </a:r>
            <a:endParaRPr lang="en-US" altLang="en-US" sz="2300" dirty="0">
              <a:ea typeface="ＭＳ Ｐゴシック" charset="-128"/>
            </a:endParaRPr>
          </a:p>
        </p:txBody>
      </p:sp>
      <p:pic>
        <p:nvPicPr>
          <p:cNvPr id="47109" name="Content Placeholder 3"/>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29551" t="13808" r="24871"/>
          <a:stretch/>
        </p:blipFill>
        <p:spPr>
          <a:xfrm>
            <a:off x="707018" y="1600200"/>
            <a:ext cx="3413720" cy="4317299"/>
          </a:xfrm>
          <a:ln>
            <a:solidFill>
              <a:schemeClr val="tx1"/>
            </a:solidFill>
          </a:ln>
        </p:spPr>
      </p:pic>
      <p:sp>
        <p:nvSpPr>
          <p:cNvPr id="47106" name="Content Placeholder 4"/>
          <p:cNvSpPr>
            <a:spLocks noGrp="1"/>
          </p:cNvSpPr>
          <p:nvPr>
            <p:ph sz="half" idx="2"/>
          </p:nvPr>
        </p:nvSpPr>
        <p:spPr/>
        <p:txBody>
          <a:bodyPr/>
          <a:lstStyle/>
          <a:p>
            <a:pPr marL="0" indent="0">
              <a:buFont typeface="Arial" panose="020B0604020202020204" pitchFamily="34" charset="0"/>
              <a:buNone/>
            </a:pPr>
            <a:r>
              <a:rPr lang="en-US" altLang="en-US" sz="3200" dirty="0"/>
              <a:t>The purpose of the foundations is to promote a common understanding of young children’</a:t>
            </a:r>
            <a:r>
              <a:rPr lang="en-US" altLang="ja-JP" sz="3200" dirty="0"/>
              <a:t>s learning and to guide instructional practice. </a:t>
            </a:r>
            <a:br>
              <a:rPr lang="en-US" altLang="ja-JP" sz="3200" dirty="0"/>
            </a:br>
            <a:r>
              <a:rPr lang="en-US" altLang="ja-JP" sz="2400" dirty="0"/>
              <a:t/>
            </a:r>
            <a:br>
              <a:rPr lang="en-US" altLang="ja-JP" sz="2400" dirty="0"/>
            </a:br>
            <a:endParaRPr lang="en-US" altLang="en-US" sz="3200" dirty="0"/>
          </a:p>
        </p:txBody>
      </p:sp>
      <p:sp>
        <p:nvSpPr>
          <p:cNvPr id="47107"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D07E29E-751D-425D-8859-E53803068FDF}" type="slidenum">
              <a:rPr lang="en-US" altLang="en-US" sz="1200" smtClean="0"/>
              <a:pPr>
                <a:spcBef>
                  <a:spcPct val="0"/>
                </a:spcBef>
                <a:buFontTx/>
                <a:buNone/>
              </a:pPr>
              <a:t>10</a:t>
            </a:fld>
            <a:endParaRPr lang="en-US" altLang="en-US" sz="1200"/>
          </a:p>
        </p:txBody>
      </p:sp>
    </p:spTree>
    <p:extLst>
      <p:ext uri="{BB962C8B-B14F-4D97-AF65-F5344CB8AC3E}">
        <p14:creationId xmlns:p14="http://schemas.microsoft.com/office/powerpoint/2010/main" val="3867857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3"/>
          <p:cNvPicPr>
            <a:picLocks noGrp="1" noChangeAspect="1"/>
          </p:cNvPicPr>
          <p:nvPr>
            <p:ph sz="quarter" idx="3"/>
          </p:nvPr>
        </p:nvPicPr>
        <p:blipFill rotWithShape="1">
          <a:blip r:embed="rId3"/>
          <a:srcRect l="12661"/>
          <a:stretch/>
        </p:blipFill>
        <p:spPr>
          <a:xfrm>
            <a:off x="25166" y="0"/>
            <a:ext cx="9011118" cy="6867525"/>
          </a:xfrm>
          <a:prstGeom prst="rect">
            <a:avLst/>
          </a:prstGeom>
        </p:spPr>
      </p:pic>
      <p:sp>
        <p:nvSpPr>
          <p:cNvPr id="21506" name="Rectangle 4"/>
          <p:cNvSpPr>
            <a:spLocks noGrp="1" noChangeArrowheads="1"/>
          </p:cNvSpPr>
          <p:nvPr>
            <p:ph type="title" sz="quarter"/>
          </p:nvPr>
        </p:nvSpPr>
        <p:spPr>
          <a:xfrm>
            <a:off x="0" y="0"/>
            <a:ext cx="9036284" cy="1143000"/>
          </a:xfrm>
          <a:solidFill>
            <a:schemeClr val="tx2">
              <a:alpha val="56000"/>
            </a:schemeClr>
          </a:solidFill>
        </p:spPr>
        <p:txBody>
          <a:bodyPr/>
          <a:lstStyle/>
          <a:p>
            <a:pPr>
              <a:defRPr/>
            </a:pPr>
            <a:r>
              <a:rPr lang="en-US" altLang="en-US" dirty="0">
                <a:solidFill>
                  <a:schemeClr val="bg1"/>
                </a:solidFill>
                <a:effectLst>
                  <a:outerShdw blurRad="38100" dist="38100" dir="2700000" algn="tl">
                    <a:srgbClr val="000000"/>
                  </a:outerShdw>
                </a:effectLst>
                <a:ea typeface="ＭＳ Ｐゴシック" charset="-128"/>
              </a:rPr>
              <a:t>Foundations</a:t>
            </a:r>
          </a:p>
        </p:txBody>
      </p:sp>
      <p:sp>
        <p:nvSpPr>
          <p:cNvPr id="6" name="Content Placeholder 5"/>
          <p:cNvSpPr>
            <a:spLocks noGrp="1"/>
          </p:cNvSpPr>
          <p:nvPr>
            <p:ph sz="quarter" idx="4"/>
          </p:nvPr>
        </p:nvSpPr>
        <p:spPr>
          <a:xfrm>
            <a:off x="-165100" y="2253872"/>
            <a:ext cx="9226550" cy="834241"/>
          </a:xfrm>
        </p:spPr>
        <p:txBody>
          <a:bodyPr/>
          <a:lstStyle/>
          <a:p>
            <a:pPr algn="r">
              <a:buFont typeface="Arial" charset="0"/>
              <a:buChar char="•"/>
              <a:defRPr/>
            </a:pPr>
            <a:r>
              <a:rPr lang="en-US" altLang="en-US" b="1" dirty="0">
                <a:solidFill>
                  <a:schemeClr val="bg1"/>
                </a:solidFill>
                <a:effectLst>
                  <a:outerShdw blurRad="38100" dist="38100" dir="2700000" algn="tl">
                    <a:srgbClr val="000000"/>
                  </a:outerShdw>
                </a:effectLst>
                <a:ea typeface="MS PGothic" charset="-128"/>
              </a:rPr>
              <a:t>High-quality program</a:t>
            </a:r>
          </a:p>
        </p:txBody>
      </p:sp>
      <p:sp>
        <p:nvSpPr>
          <p:cNvPr id="49156" name="Slide Number Placeholder 2"/>
          <p:cNvSpPr>
            <a:spLocks noGrp="1"/>
          </p:cNvSpPr>
          <p:nvPr>
            <p:ph type="sldNum" sz="quarter" idx="4"/>
          </p:nvPr>
        </p:nvSpPr>
        <p:spPr bwMode="auto">
          <a:xfrm>
            <a:off x="8686800" y="1"/>
            <a:ext cx="457200" cy="30875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r">
              <a:spcBef>
                <a:spcPct val="0"/>
              </a:spcBef>
              <a:buFontTx/>
              <a:buNone/>
            </a:pPr>
            <a:fld id="{7E1FB283-38DF-41AE-BA39-447F6707B1D9}" type="slidenum">
              <a:rPr lang="en-US" altLang="en-US" sz="1200" smtClean="0">
                <a:solidFill>
                  <a:schemeClr val="bg1"/>
                </a:solidFill>
              </a:rPr>
              <a:pPr algn="r">
                <a:spcBef>
                  <a:spcPct val="0"/>
                </a:spcBef>
                <a:buFontTx/>
                <a:buNone/>
              </a:pPr>
              <a:t>11</a:t>
            </a:fld>
            <a:endParaRPr lang="en-US" altLang="en-US" sz="1200" dirty="0">
              <a:solidFill>
                <a:schemeClr val="bg1"/>
              </a:solidFill>
            </a:endParaRPr>
          </a:p>
        </p:txBody>
      </p:sp>
      <p:sp>
        <p:nvSpPr>
          <p:cNvPr id="8" name="Content Placeholder 7"/>
          <p:cNvSpPr>
            <a:spLocks noGrp="1"/>
          </p:cNvSpPr>
          <p:nvPr>
            <p:ph sz="quarter" idx="2"/>
          </p:nvPr>
        </p:nvSpPr>
        <p:spPr>
          <a:xfrm>
            <a:off x="-82550" y="1266992"/>
            <a:ext cx="8997950" cy="1480119"/>
          </a:xfrm>
        </p:spPr>
        <p:txBody>
          <a:bodyPr/>
          <a:lstStyle/>
          <a:p>
            <a:pPr algn="r">
              <a:buFont typeface="Arial" charset="0"/>
              <a:buChar char="•"/>
              <a:defRPr/>
            </a:pPr>
            <a:r>
              <a:rPr lang="en-US" altLang="en-US" b="1" dirty="0">
                <a:solidFill>
                  <a:schemeClr val="bg1"/>
                </a:solidFill>
                <a:effectLst>
                  <a:outerShdw blurRad="38100" dist="38100" dir="2700000" algn="tl">
                    <a:srgbClr val="000000"/>
                  </a:outerShdw>
                </a:effectLst>
                <a:ea typeface="MS PGothic" charset="-128"/>
              </a:rPr>
              <a:t>With appropriate support</a:t>
            </a:r>
          </a:p>
        </p:txBody>
      </p:sp>
      <p:sp>
        <p:nvSpPr>
          <p:cNvPr id="49158" name="Rectangle 14"/>
          <p:cNvSpPr>
            <a:spLocks noChangeArrowheads="1"/>
          </p:cNvSpPr>
          <p:nvPr/>
        </p:nvSpPr>
        <p:spPr bwMode="auto">
          <a:xfrm>
            <a:off x="0" y="6637338"/>
            <a:ext cx="91440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900" dirty="0">
                <a:solidFill>
                  <a:schemeClr val="bg1"/>
                </a:solidFill>
              </a:rPr>
              <a:t>©2017 California Department of Education</a:t>
            </a:r>
          </a:p>
        </p:txBody>
      </p:sp>
    </p:spTree>
    <p:extLst>
      <p:ext uri="{BB962C8B-B14F-4D97-AF65-F5344CB8AC3E}">
        <p14:creationId xmlns:p14="http://schemas.microsoft.com/office/powerpoint/2010/main" val="1541599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40" name="Rectangle 4"/>
          <p:cNvSpPr>
            <a:spLocks noGrp="1" noChangeArrowheads="1"/>
          </p:cNvSpPr>
          <p:nvPr>
            <p:ph type="title" sz="quarter" idx="4294967295"/>
          </p:nvPr>
        </p:nvSpPr>
        <p:spPr/>
        <p:txBody>
          <a:bodyPr/>
          <a:lstStyle/>
          <a:p>
            <a:pPr eaLnBrk="1" hangingPunct="1"/>
            <a:r>
              <a:rPr lang="en-US" altLang="en-US" sz="4000"/>
              <a:t>What are the visual and performing arts?</a:t>
            </a:r>
          </a:p>
        </p:txBody>
      </p:sp>
      <p:pic>
        <p:nvPicPr>
          <p:cNvPr id="244759" name="Picture 23" descr="Modeling with clay"/>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62488"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60" name="Picture 24" descr="Picture1"/>
          <p:cNvPicPr>
            <a:picLocks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4572000" y="0"/>
            <a:ext cx="4662488"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61" name="Picture 25" descr="Picture1"/>
          <p:cNvPicPr>
            <a:picLocks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0" y="3448050"/>
            <a:ext cx="4662488" cy="343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62" name="Picture 26" descr="Picture1"/>
          <p:cNvPicPr>
            <a:picLocks noChangeArrowheads="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4572000" y="3448050"/>
            <a:ext cx="4662488" cy="343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Rectangle 5"/>
          <p:cNvSpPr>
            <a:spLocks noChangeArrowheads="1"/>
          </p:cNvSpPr>
          <p:nvPr/>
        </p:nvSpPr>
        <p:spPr bwMode="auto">
          <a:xfrm>
            <a:off x="2331244" y="6617753"/>
            <a:ext cx="45720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900" dirty="0">
                <a:solidFill>
                  <a:schemeClr val="bg1"/>
                </a:solidFill>
              </a:rPr>
              <a:t>©2017 California Department of Education </a:t>
            </a:r>
          </a:p>
        </p:txBody>
      </p:sp>
      <p:sp>
        <p:nvSpPr>
          <p:cNvPr id="51207" name="Slide Number Placeholder 5"/>
          <p:cNvSpPr txBox="1">
            <a:spLocks noGrp="1"/>
          </p:cNvSpPr>
          <p:nvPr/>
        </p:nvSpPr>
        <p:spPr bwMode="auto">
          <a:xfrm>
            <a:off x="8458200" y="0"/>
            <a:ext cx="685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FontTx/>
              <a:buNone/>
            </a:pPr>
            <a:fld id="{30B2F4C8-9681-4461-B12F-8231890F9F32}" type="slidenum">
              <a:rPr lang="en-US" altLang="en-US" sz="1100"/>
              <a:pPr algn="r" eaLnBrk="1" hangingPunct="1">
                <a:spcBef>
                  <a:spcPct val="0"/>
                </a:spcBef>
                <a:buFontTx/>
                <a:buNone/>
              </a:pPr>
              <a:t>12</a:t>
            </a:fld>
            <a:endParaRPr lang="en-US" altLang="en-US" sz="1400" dirty="0"/>
          </a:p>
        </p:txBody>
      </p:sp>
    </p:spTree>
    <p:extLst>
      <p:ext uri="{BB962C8B-B14F-4D97-AF65-F5344CB8AC3E}">
        <p14:creationId xmlns:p14="http://schemas.microsoft.com/office/powerpoint/2010/main" val="7234007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4759"/>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44740"/>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4476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4476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447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4"/>
          <p:cNvSpPr>
            <a:spLocks noGrp="1"/>
          </p:cNvSpPr>
          <p:nvPr>
            <p:ph type="title" sz="quarter"/>
          </p:nvPr>
        </p:nvSpPr>
        <p:spPr>
          <a:xfrm>
            <a:off x="457200" y="65417"/>
            <a:ext cx="8229600" cy="1143000"/>
          </a:xfrm>
        </p:spPr>
        <p:txBody>
          <a:bodyPr/>
          <a:lstStyle/>
          <a:p>
            <a:r>
              <a:rPr lang="en-US" altLang="en-US" sz="3600" dirty="0"/>
              <a:t>Map of the Foundation</a:t>
            </a:r>
          </a:p>
        </p:txBody>
      </p:sp>
      <p:pic>
        <p:nvPicPr>
          <p:cNvPr id="53251" name="Content Placeholder 5"/>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2149599" y="926668"/>
            <a:ext cx="5182610" cy="5692624"/>
          </a:xfrm>
        </p:spPr>
      </p:pic>
      <p:sp>
        <p:nvSpPr>
          <p:cNvPr id="21" name="AutoShape 16"/>
          <p:cNvSpPr>
            <a:spLocks noGrp="1" noChangeArrowheads="1"/>
          </p:cNvSpPr>
          <p:nvPr>
            <p:ph sz="quarter" idx="2"/>
          </p:nvPr>
        </p:nvSpPr>
        <p:spPr>
          <a:xfrm>
            <a:off x="7550370" y="1816924"/>
            <a:ext cx="1329630" cy="402981"/>
          </a:xfrm>
          <a:prstGeom prst="wedgeRectCallout">
            <a:avLst>
              <a:gd name="adj1" fmla="val -80459"/>
              <a:gd name="adj2" fmla="val -22957"/>
            </a:avLst>
          </a:prstGeom>
          <a:solidFill>
            <a:srgbClr val="7030A0"/>
          </a:solidFill>
          <a:ln>
            <a:solidFill>
              <a:schemeClr val="tx1"/>
            </a:solidFill>
            <a:miter lim="800000"/>
            <a:headEnd/>
            <a:tailEnd/>
          </a:ln>
        </p:spPr>
        <p:txBody>
          <a:bodyPr>
            <a:normAutofit/>
          </a:bodyPr>
          <a:lstStyle/>
          <a:p>
            <a:pPr marL="0" indent="0" algn="ctr" eaLnBrk="1" hangingPunct="1">
              <a:lnSpc>
                <a:spcPct val="90000"/>
              </a:lnSpc>
              <a:buFont typeface="Arial" charset="0"/>
              <a:buNone/>
              <a:defRPr/>
            </a:pPr>
            <a:r>
              <a:rPr lang="en-US" altLang="en-US" sz="1900" b="1">
                <a:solidFill>
                  <a:schemeClr val="bg1"/>
                </a:solidFill>
                <a:effectLst>
                  <a:outerShdw blurRad="38100" dist="38100" dir="2700000" algn="tl">
                    <a:srgbClr val="000000"/>
                  </a:outerShdw>
                </a:effectLst>
                <a:ea typeface="MS PGothic" charset="-128"/>
              </a:rPr>
              <a:t>Domain</a:t>
            </a:r>
          </a:p>
        </p:txBody>
      </p:sp>
      <p:sp>
        <p:nvSpPr>
          <p:cNvPr id="22" name="AutoShape 10"/>
          <p:cNvSpPr>
            <a:spLocks noGrp="1" noChangeArrowheads="1"/>
          </p:cNvSpPr>
          <p:nvPr>
            <p:ph sz="quarter" idx="3"/>
          </p:nvPr>
        </p:nvSpPr>
        <p:spPr>
          <a:xfrm>
            <a:off x="7303299" y="804497"/>
            <a:ext cx="1233616" cy="381160"/>
          </a:xfrm>
          <a:prstGeom prst="wedgeRectCallout">
            <a:avLst>
              <a:gd name="adj1" fmla="val -222858"/>
              <a:gd name="adj2" fmla="val 159153"/>
            </a:avLst>
          </a:prstGeom>
          <a:solidFill>
            <a:srgbClr val="7030A0"/>
          </a:solidFill>
          <a:ln>
            <a:solidFill>
              <a:schemeClr val="tx1"/>
            </a:solidFill>
            <a:miter lim="800000"/>
            <a:headEnd/>
            <a:tailEnd/>
          </a:ln>
        </p:spPr>
        <p:txBody>
          <a:bodyPr/>
          <a:lstStyle/>
          <a:p>
            <a:pPr marL="0" indent="0" algn="ctr" eaLnBrk="1" hangingPunct="1">
              <a:buFont typeface="Arial" charset="0"/>
              <a:buNone/>
              <a:defRPr/>
            </a:pPr>
            <a:r>
              <a:rPr lang="en-US" altLang="en-US" sz="2000" b="1">
                <a:solidFill>
                  <a:schemeClr val="bg1"/>
                </a:solidFill>
                <a:effectLst>
                  <a:outerShdw blurRad="38100" dist="38100" dir="2700000" algn="tl">
                    <a:srgbClr val="000000"/>
                  </a:outerShdw>
                </a:effectLst>
                <a:ea typeface="MS PGothic" charset="-128"/>
              </a:rPr>
              <a:t>Strand</a:t>
            </a:r>
          </a:p>
        </p:txBody>
      </p:sp>
      <p:sp>
        <p:nvSpPr>
          <p:cNvPr id="23" name="AutoShape 9"/>
          <p:cNvSpPr>
            <a:spLocks noGrp="1" noChangeArrowheads="1"/>
          </p:cNvSpPr>
          <p:nvPr>
            <p:ph sz="quarter" idx="4"/>
          </p:nvPr>
        </p:nvSpPr>
        <p:spPr>
          <a:xfrm>
            <a:off x="154052" y="913406"/>
            <a:ext cx="2100649" cy="381159"/>
          </a:xfrm>
          <a:prstGeom prst="wedgeRectCallout">
            <a:avLst>
              <a:gd name="adj1" fmla="val 84135"/>
              <a:gd name="adj2" fmla="val 186917"/>
            </a:avLst>
          </a:prstGeom>
          <a:solidFill>
            <a:srgbClr val="7030A0"/>
          </a:solidFill>
          <a:ln>
            <a:solidFill>
              <a:schemeClr val="tx1"/>
            </a:solidFill>
            <a:miter lim="800000"/>
            <a:headEnd/>
            <a:tailEnd/>
          </a:ln>
        </p:spPr>
        <p:txBody>
          <a:bodyPr/>
          <a:lstStyle/>
          <a:p>
            <a:pPr marL="0" indent="0" algn="ctr" eaLnBrk="1" hangingPunct="1">
              <a:buFont typeface="Arial" charset="0"/>
              <a:buNone/>
              <a:defRPr/>
            </a:pPr>
            <a:r>
              <a:rPr lang="en-US" altLang="en-US" sz="2000" b="1">
                <a:solidFill>
                  <a:schemeClr val="bg1"/>
                </a:solidFill>
                <a:effectLst>
                  <a:outerShdw blurRad="38100" dist="38100" dir="2700000" algn="tl">
                    <a:srgbClr val="000000"/>
                  </a:outerShdw>
                </a:effectLst>
                <a:ea typeface="MS PGothic" charset="-128"/>
              </a:rPr>
              <a:t>Substrand</a:t>
            </a:r>
          </a:p>
        </p:txBody>
      </p:sp>
      <p:sp>
        <p:nvSpPr>
          <p:cNvPr id="24" name="AutoShape 11"/>
          <p:cNvSpPr>
            <a:spLocks noGrp="1" noChangeArrowheads="1"/>
          </p:cNvSpPr>
          <p:nvPr>
            <p:ph sz="quarter" idx="10"/>
          </p:nvPr>
        </p:nvSpPr>
        <p:spPr>
          <a:xfrm>
            <a:off x="629461" y="1451844"/>
            <a:ext cx="897577" cy="426125"/>
          </a:xfrm>
          <a:prstGeom prst="wedgeRectCallout">
            <a:avLst>
              <a:gd name="adj1" fmla="val 191266"/>
              <a:gd name="adj2" fmla="val 109634"/>
            </a:avLst>
          </a:prstGeom>
          <a:solidFill>
            <a:srgbClr val="7030A0"/>
          </a:solidFill>
          <a:ln>
            <a:solidFill>
              <a:schemeClr val="tx1"/>
            </a:solidFill>
            <a:miter lim="800000"/>
            <a:headEnd/>
            <a:tailEnd/>
          </a:ln>
        </p:spPr>
        <p:txBody>
          <a:bodyPr/>
          <a:lstStyle/>
          <a:p>
            <a:pPr marL="0" indent="0" algn="ctr" eaLnBrk="1" hangingPunct="1">
              <a:buFont typeface="Arial" charset="0"/>
              <a:buNone/>
              <a:defRPr/>
            </a:pPr>
            <a:r>
              <a:rPr lang="en-US" altLang="en-US" sz="2000" b="1">
                <a:solidFill>
                  <a:schemeClr val="bg1"/>
                </a:solidFill>
                <a:effectLst>
                  <a:outerShdw blurRad="38100" dist="38100" dir="2700000" algn="tl">
                    <a:srgbClr val="000000"/>
                  </a:outerShdw>
                </a:effectLst>
                <a:ea typeface="MS PGothic" charset="-128"/>
              </a:rPr>
              <a:t>Age</a:t>
            </a:r>
          </a:p>
        </p:txBody>
      </p:sp>
      <p:sp>
        <p:nvSpPr>
          <p:cNvPr id="25" name="AutoShape 12"/>
          <p:cNvSpPr>
            <a:spLocks noGrp="1" noChangeArrowheads="1"/>
          </p:cNvSpPr>
          <p:nvPr>
            <p:ph sz="quarter" idx="11"/>
          </p:nvPr>
        </p:nvSpPr>
        <p:spPr>
          <a:xfrm>
            <a:off x="200355" y="2681254"/>
            <a:ext cx="1902941" cy="709689"/>
          </a:xfrm>
          <a:prstGeom prst="wedgeRectCallout">
            <a:avLst>
              <a:gd name="adj1" fmla="val 96999"/>
              <a:gd name="adj2" fmla="val -75668"/>
            </a:avLst>
          </a:prstGeom>
          <a:solidFill>
            <a:srgbClr val="7030A0"/>
          </a:solidFill>
          <a:ln>
            <a:solidFill>
              <a:schemeClr val="tx1"/>
            </a:solidFill>
            <a:miter lim="800000"/>
            <a:headEnd/>
            <a:tailEnd/>
          </a:ln>
        </p:spPr>
        <p:txBody>
          <a:bodyPr>
            <a:normAutofit lnSpcReduction="10000"/>
          </a:bodyPr>
          <a:lstStyle/>
          <a:p>
            <a:pPr marL="0" indent="0" algn="ctr" eaLnBrk="1" hangingPunct="1">
              <a:buFont typeface="Arial" charset="0"/>
              <a:buNone/>
              <a:defRPr/>
            </a:pPr>
            <a:r>
              <a:rPr lang="en-US" sz="2000" b="1" dirty="0">
                <a:solidFill>
                  <a:schemeClr val="bg1"/>
                </a:solidFill>
                <a:ea typeface="MS PGothic" pitchFamily="34" charset="-128"/>
                <a:cs typeface="Arial" charset="0"/>
              </a:rPr>
              <a:t>Foundation </a:t>
            </a:r>
          </a:p>
          <a:p>
            <a:pPr marL="0" indent="0" algn="ctr" eaLnBrk="1" hangingPunct="1">
              <a:buFont typeface="Arial" charset="0"/>
              <a:buNone/>
              <a:defRPr/>
            </a:pPr>
            <a:r>
              <a:rPr lang="en-US" sz="2000" b="1" dirty="0">
                <a:solidFill>
                  <a:schemeClr val="bg1"/>
                </a:solidFill>
                <a:ea typeface="MS PGothic" pitchFamily="34" charset="-128"/>
                <a:cs typeface="Arial" charset="0"/>
              </a:rPr>
              <a:t>Description</a:t>
            </a:r>
          </a:p>
        </p:txBody>
      </p:sp>
      <p:sp>
        <p:nvSpPr>
          <p:cNvPr id="26" name="AutoShape 13"/>
          <p:cNvSpPr>
            <a:spLocks noGrp="1" noChangeArrowheads="1"/>
          </p:cNvSpPr>
          <p:nvPr>
            <p:ph sz="quarter" idx="12"/>
          </p:nvPr>
        </p:nvSpPr>
        <p:spPr>
          <a:xfrm>
            <a:off x="359548" y="2065811"/>
            <a:ext cx="1610096" cy="361790"/>
          </a:xfrm>
          <a:prstGeom prst="wedgeRectCallout">
            <a:avLst>
              <a:gd name="adj1" fmla="val 100520"/>
              <a:gd name="adj2" fmla="val 17292"/>
            </a:avLst>
          </a:prstGeom>
          <a:solidFill>
            <a:srgbClr val="7030A0"/>
          </a:solidFill>
          <a:ln>
            <a:solidFill>
              <a:schemeClr val="tx1"/>
            </a:solidFill>
            <a:miter lim="800000"/>
            <a:headEnd/>
            <a:tailEnd/>
          </a:ln>
        </p:spPr>
        <p:txBody>
          <a:bodyPr/>
          <a:lstStyle/>
          <a:p>
            <a:pPr marL="0" indent="0" algn="ctr" eaLnBrk="1" hangingPunct="1">
              <a:buFont typeface="Arial" charset="0"/>
              <a:buNone/>
              <a:defRPr/>
            </a:pPr>
            <a:r>
              <a:rPr lang="en-US" altLang="en-US" sz="2000" b="1" dirty="0">
                <a:solidFill>
                  <a:schemeClr val="bg1"/>
                </a:solidFill>
                <a:effectLst>
                  <a:outerShdw blurRad="38100" dist="38100" dir="2700000" algn="tl">
                    <a:srgbClr val="000000"/>
                  </a:outerShdw>
                </a:effectLst>
                <a:ea typeface="MS PGothic" charset="-128"/>
              </a:rPr>
              <a:t>Foundation</a:t>
            </a:r>
          </a:p>
        </p:txBody>
      </p:sp>
      <p:sp>
        <p:nvSpPr>
          <p:cNvPr id="27" name="AutoShape 14"/>
          <p:cNvSpPr>
            <a:spLocks noGrp="1" noChangeArrowheads="1"/>
          </p:cNvSpPr>
          <p:nvPr>
            <p:ph sz="quarter" idx="13"/>
          </p:nvPr>
        </p:nvSpPr>
        <p:spPr>
          <a:xfrm>
            <a:off x="7048113" y="3069049"/>
            <a:ext cx="1478692" cy="417080"/>
          </a:xfrm>
          <a:prstGeom prst="wedgeRectCallout">
            <a:avLst>
              <a:gd name="adj1" fmla="val -111738"/>
              <a:gd name="adj2" fmla="val 63565"/>
            </a:avLst>
          </a:prstGeom>
          <a:solidFill>
            <a:srgbClr val="7030A0"/>
          </a:solidFill>
          <a:ln>
            <a:solidFill>
              <a:schemeClr val="tx1"/>
            </a:solidFill>
            <a:miter lim="800000"/>
            <a:headEnd/>
            <a:tailEnd/>
          </a:ln>
        </p:spPr>
        <p:txBody>
          <a:bodyPr/>
          <a:lstStyle/>
          <a:p>
            <a:pPr marL="0" indent="0" algn="ctr" eaLnBrk="1" hangingPunct="1">
              <a:buFont typeface="Arial" charset="0"/>
              <a:buNone/>
              <a:defRPr/>
            </a:pPr>
            <a:r>
              <a:rPr lang="en-US" altLang="en-US" sz="2000" b="1">
                <a:solidFill>
                  <a:schemeClr val="bg1"/>
                </a:solidFill>
                <a:effectLst>
                  <a:outerShdw blurRad="38100" dist="38100" dir="2700000" algn="tl">
                    <a:srgbClr val="000000"/>
                  </a:outerShdw>
                </a:effectLst>
                <a:ea typeface="MS PGothic" charset="-128"/>
              </a:rPr>
              <a:t>Examples</a:t>
            </a:r>
          </a:p>
        </p:txBody>
      </p:sp>
      <p:sp>
        <p:nvSpPr>
          <p:cNvPr id="53249" name="Slide Number Placeholder 3"/>
          <p:cNvSpPr>
            <a:spLocks noGrp="1"/>
          </p:cNvSpPr>
          <p:nvPr>
            <p:ph type="sldNum" sz="quarter" idx="14"/>
          </p:nvPr>
        </p:nvSpPr>
        <p:spPr bwMode="auto">
          <a:xfrm>
            <a:off x="8686800" y="795"/>
            <a:ext cx="457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indent="0" algn="l" eaLnBrk="0" hangingPunct="0">
              <a:buNone/>
            </a:pPr>
            <a:fld id="{1FFE3C52-70EC-4F86-A0C5-819B4B8F50BF}" type="slidenum">
              <a:rPr lang="en-US" altLang="en-US" sz="1200" smtClean="0"/>
              <a:pPr marL="0" indent="0" algn="l" eaLnBrk="0" hangingPunct="0">
                <a:buNone/>
              </a:pPr>
              <a:t>13</a:t>
            </a:fld>
            <a:endParaRPr lang="en-US" altLang="en-US" sz="1200" dirty="0"/>
          </a:p>
        </p:txBody>
      </p:sp>
    </p:spTree>
    <p:extLst>
      <p:ext uri="{BB962C8B-B14F-4D97-AF65-F5344CB8AC3E}">
        <p14:creationId xmlns:p14="http://schemas.microsoft.com/office/powerpoint/2010/main" val="4212385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bg/>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7">
                                            <p:bg/>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animBg="1"/>
      <p:bldP spid="22" grpId="0" build="p" animBg="1"/>
      <p:bldP spid="23" grpId="0" build="p" animBg="1"/>
      <p:bldP spid="24" grpId="0" build="p" animBg="1"/>
      <p:bldP spid="25" grpId="0" build="p" animBg="1"/>
      <p:bldP spid="26" grpId="0" build="p" animBg="1"/>
      <p:bldP spid="27"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457200" y="0"/>
            <a:ext cx="8229600" cy="1027700"/>
          </a:xfrm>
        </p:spPr>
        <p:txBody>
          <a:bodyPr/>
          <a:lstStyle/>
          <a:p>
            <a:r>
              <a:rPr lang="en-US" sz="4000" dirty="0">
                <a:latin typeface="Arial" charset="0"/>
                <a:ea typeface="ＭＳ Ｐゴシック" charset="0"/>
                <a:cs typeface="ＭＳ Ｐゴシック" charset="0"/>
              </a:rPr>
              <a:t>Alignment Document</a:t>
            </a:r>
          </a:p>
        </p:txBody>
      </p:sp>
      <p:sp>
        <p:nvSpPr>
          <p:cNvPr id="2" name="Slide Number Placeholder 1"/>
          <p:cNvSpPr>
            <a:spLocks noGrp="1"/>
          </p:cNvSpPr>
          <p:nvPr>
            <p:ph type="sldNum" sz="quarter" idx="10"/>
          </p:nvPr>
        </p:nvSpPr>
        <p:spPr/>
        <p:txBody>
          <a:bodyPr/>
          <a:lstStyle/>
          <a:p>
            <a:fld id="{57C10AFF-D030-4D16-8C5E-CED78E88AD20}" type="slidenum">
              <a:rPr lang="en-US" altLang="en-US" smtClean="0"/>
              <a:pPr/>
              <a:t>14</a:t>
            </a:fld>
            <a:endParaRPr lang="en-US" alt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27728" y="1027699"/>
            <a:ext cx="4170783" cy="5470603"/>
          </a:xfrm>
          <a:prstGeom prst="rect">
            <a:avLst/>
          </a:prstGeom>
          <a:ln>
            <a:solidFill>
              <a:srgbClr val="000000"/>
            </a:solidFill>
          </a:ln>
        </p:spPr>
      </p:pic>
    </p:spTree>
    <p:extLst>
      <p:ext uri="{BB962C8B-B14F-4D97-AF65-F5344CB8AC3E}">
        <p14:creationId xmlns:p14="http://schemas.microsoft.com/office/powerpoint/2010/main" val="2238730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a:xfrm>
            <a:off x="457200" y="0"/>
            <a:ext cx="8229600" cy="871538"/>
          </a:xfrm>
        </p:spPr>
        <p:txBody>
          <a:bodyPr/>
          <a:lstStyle/>
          <a:p>
            <a:r>
              <a:rPr lang="en-US" altLang="en-US" sz="3600" b="0"/>
              <a:t>Alignment Document</a:t>
            </a:r>
          </a:p>
        </p:txBody>
      </p:sp>
      <p:sp>
        <p:nvSpPr>
          <p:cNvPr id="57346"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38B6F8A-E7D2-4F62-A85C-6AA6E9D5285A}" type="slidenum">
              <a:rPr lang="en-US" altLang="en-US" sz="1200" smtClean="0"/>
              <a:pPr>
                <a:spcBef>
                  <a:spcPct val="0"/>
                </a:spcBef>
                <a:buFontTx/>
                <a:buNone/>
              </a:pPr>
              <a:t>15</a:t>
            </a:fld>
            <a:endParaRPr lang="en-US" altLang="en-US" sz="1200"/>
          </a:p>
        </p:txBody>
      </p:sp>
      <p:pic>
        <p:nvPicPr>
          <p:cNvPr id="57347" name="Content Placeholder 10" descr="alignment2.tiff"/>
          <p:cNvPicPr>
            <a:picLocks noGrp="1" noChangeAspect="1"/>
          </p:cNvPicPr>
          <p:nvPr>
            <p:ph sz="half" idx="2"/>
          </p:nvPr>
        </p:nvPicPr>
        <p:blipFill>
          <a:blip r:embed="rId3">
            <a:extLst>
              <a:ext uri="{28A0092B-C50C-407E-A947-70E740481C1C}">
                <a14:useLocalDpi xmlns:a14="http://schemas.microsoft.com/office/drawing/2010/main" val="0"/>
              </a:ext>
            </a:extLst>
          </a:blip>
          <a:srcRect t="6467"/>
          <a:stretch>
            <a:fillRect/>
          </a:stretch>
        </p:blipFill>
        <p:spPr>
          <a:xfrm>
            <a:off x="1119188" y="265113"/>
            <a:ext cx="7034212" cy="2406650"/>
          </a:xfrm>
        </p:spPr>
      </p:pic>
      <p:pic>
        <p:nvPicPr>
          <p:cNvPr id="57348" name="Content Placeholder 12" descr="alignment.tiff"/>
          <p:cNvPicPr>
            <a:picLocks noGrp="1" noChangeAspect="1"/>
          </p:cNvPicPr>
          <p:nvPr>
            <p:ph sz="half" idx="1"/>
          </p:nvPr>
        </p:nvPicPr>
        <p:blipFill>
          <a:blip r:embed="rId4">
            <a:extLst>
              <a:ext uri="{28A0092B-C50C-407E-A947-70E740481C1C}">
                <a14:useLocalDpi xmlns:a14="http://schemas.microsoft.com/office/drawing/2010/main" val="0"/>
              </a:ext>
            </a:extLst>
          </a:blip>
          <a:srcRect l="5286" t="3993" r="3242" b="14642"/>
          <a:stretch>
            <a:fillRect/>
          </a:stretch>
        </p:blipFill>
        <p:spPr>
          <a:xfrm>
            <a:off x="1119188" y="2593975"/>
            <a:ext cx="7034212" cy="4033838"/>
          </a:xfrm>
        </p:spPr>
      </p:pic>
    </p:spTree>
    <p:extLst>
      <p:ext uri="{BB962C8B-B14F-4D97-AF65-F5344CB8AC3E}">
        <p14:creationId xmlns:p14="http://schemas.microsoft.com/office/powerpoint/2010/main" val="169296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p:txBody>
          <a:bodyPr/>
          <a:lstStyle/>
          <a:p>
            <a:r>
              <a:rPr lang="en-US" altLang="en-US" dirty="0"/>
              <a:t>Reflective Painter’s Pallet</a:t>
            </a:r>
          </a:p>
        </p:txBody>
      </p:sp>
      <p:sp>
        <p:nvSpPr>
          <p:cNvPr id="3" name="Content Placeholder 2"/>
          <p:cNvSpPr>
            <a:spLocks noGrp="1"/>
          </p:cNvSpPr>
          <p:nvPr>
            <p:ph sz="half" idx="1"/>
          </p:nvPr>
        </p:nvSpPr>
        <p:spPr/>
        <p:txBody>
          <a:bodyPr/>
          <a:lstStyle/>
          <a:p>
            <a:pPr eaLnBrk="1" hangingPunct="1">
              <a:lnSpc>
                <a:spcPct val="90000"/>
              </a:lnSpc>
              <a:buFont typeface="Arial" charset="0"/>
              <a:buChar char="•"/>
              <a:defRPr/>
            </a:pPr>
            <a:endParaRPr lang="en-US">
              <a:solidFill>
                <a:srgbClr val="FFFFFF"/>
              </a:solidFill>
              <a:effectLst>
                <a:outerShdw blurRad="38100" dist="38100" dir="2700000" algn="tl">
                  <a:srgbClr val="000000"/>
                </a:outerShdw>
              </a:effectLst>
              <a:ea typeface="ＭＳ Ｐゴシック" charset="0"/>
              <a:cs typeface="ＭＳ Ｐゴシック" charset="0"/>
            </a:endParaRPr>
          </a:p>
          <a:p>
            <a:pPr>
              <a:buFont typeface="Arial" charset="0"/>
              <a:buChar char="•"/>
              <a:defRPr/>
            </a:pPr>
            <a:endParaRPr lang="en-US">
              <a:ea typeface="ＭＳ Ｐゴシック" charset="0"/>
              <a:cs typeface="ＭＳ Ｐゴシック" charset="0"/>
            </a:endParaRPr>
          </a:p>
        </p:txBody>
      </p:sp>
      <p:sp>
        <p:nvSpPr>
          <p:cNvPr id="59395"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24B1326-78BE-41C4-95A1-08854587708C}" type="slidenum">
              <a:rPr lang="en-US" altLang="en-US" sz="1200" smtClean="0"/>
              <a:pPr>
                <a:spcBef>
                  <a:spcPct val="0"/>
                </a:spcBef>
                <a:buFontTx/>
                <a:buNone/>
              </a:pPr>
              <a:t>16</a:t>
            </a:fld>
            <a:endParaRPr lang="en-US" altLang="en-US" sz="1200"/>
          </a:p>
        </p:txBody>
      </p:sp>
      <p:graphicFrame>
        <p:nvGraphicFramePr>
          <p:cNvPr id="59396" name="Content Placeholder 6"/>
          <p:cNvGraphicFramePr>
            <a:graphicFrameLocks noGrp="1" noChangeAspect="1"/>
          </p:cNvGraphicFramePr>
          <p:nvPr>
            <p:ph sz="half" idx="2"/>
          </p:nvPr>
        </p:nvGraphicFramePr>
        <p:xfrm>
          <a:off x="960438" y="1600200"/>
          <a:ext cx="7313612" cy="4841875"/>
        </p:xfrm>
        <a:graphic>
          <a:graphicData uri="http://schemas.openxmlformats.org/presentationml/2006/ole">
            <mc:AlternateContent xmlns:mc="http://schemas.openxmlformats.org/markup-compatibility/2006">
              <mc:Choice xmlns:v="urn:schemas-microsoft-com:vml" Requires="v">
                <p:oleObj spid="_x0000_s2092" name="Document" r:id="rId4" imgW="16457143" imgH="10895238" progId="Word.Document.12">
                  <p:embed/>
                </p:oleObj>
              </mc:Choice>
              <mc:Fallback>
                <p:oleObj name="Document" r:id="rId4" imgW="16457143" imgH="10895238" progId="Word.Document.12">
                  <p:embed/>
                  <p:pic>
                    <p:nvPicPr>
                      <p:cNvPr id="59396" name="Content Placeholder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438" y="1600200"/>
                        <a:ext cx="7313612" cy="4841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16522803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sz="quarter"/>
          </p:nvPr>
        </p:nvSpPr>
        <p:spPr/>
        <p:txBody>
          <a:bodyPr/>
          <a:lstStyle/>
          <a:p>
            <a:r>
              <a:rPr lang="en-US" altLang="en-US" sz="4000" dirty="0"/>
              <a:t>What Is Visual Art?</a:t>
            </a:r>
          </a:p>
        </p:txBody>
      </p:sp>
      <p:pic>
        <p:nvPicPr>
          <p:cNvPr id="61442" name="Picture 6" descr="Working with clay"/>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1186774" y="1600200"/>
            <a:ext cx="2109471" cy="28126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1443" name="Picture 5" descr="Bird crafts"/>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tretch>
            <a:fillRect/>
          </a:stretch>
        </p:blipFill>
        <p:spPr>
          <a:xfrm>
            <a:off x="4655294" y="1600199"/>
            <a:ext cx="3469531" cy="2602149"/>
          </a:xfrm>
          <a:ln w="66675">
            <a:solidFill>
              <a:schemeClr val="tx1"/>
            </a:solidFill>
            <a:miter lim="800000"/>
            <a:headEnd/>
            <a:tailEnd/>
          </a:ln>
        </p:spPr>
      </p:pic>
      <p:sp>
        <p:nvSpPr>
          <p:cNvPr id="47107" name="Rectangle 3"/>
          <p:cNvSpPr>
            <a:spLocks noGrp="1" noChangeArrowheads="1"/>
          </p:cNvSpPr>
          <p:nvPr>
            <p:ph sz="quarter" idx="3"/>
          </p:nvPr>
        </p:nvSpPr>
        <p:spPr>
          <a:xfrm>
            <a:off x="1031132" y="4595643"/>
            <a:ext cx="3464668" cy="1340154"/>
          </a:xfrm>
        </p:spPr>
        <p:txBody>
          <a:bodyPr/>
          <a:lstStyle/>
          <a:p>
            <a:pPr marL="0" indent="0">
              <a:buFontTx/>
              <a:buNone/>
              <a:defRPr/>
            </a:pPr>
            <a:r>
              <a:rPr lang="en-US" sz="2800" b="1" dirty="0">
                <a:ea typeface="MS PGothic" pitchFamily="34" charset="-128"/>
              </a:rPr>
              <a:t>Visual art </a:t>
            </a:r>
            <a:r>
              <a:rPr lang="en-US" sz="2800" b="1" i="1" dirty="0">
                <a:effectLst>
                  <a:outerShdw blurRad="38100" dist="38100" dir="2700000" algn="tl">
                    <a:srgbClr val="FFFFFF"/>
                  </a:outerShdw>
                </a:effectLst>
              </a:rPr>
              <a:t>is</a:t>
            </a:r>
            <a:r>
              <a:rPr lang="en-US" sz="2800" b="1" dirty="0">
                <a:effectLst>
                  <a:outerShdw blurRad="38100" dist="38100" dir="2700000" algn="tl">
                    <a:srgbClr val="000000">
                      <a:alpha val="43137"/>
                    </a:srgbClr>
                  </a:outerShdw>
                </a:effectLst>
                <a:ea typeface="MS PGothic" pitchFamily="34" charset="-128"/>
              </a:rPr>
              <a:t> </a:t>
            </a:r>
            <a:r>
              <a:rPr lang="en-US" sz="2800" b="1" dirty="0">
                <a:ea typeface="MS PGothic" pitchFamily="34" charset="-128"/>
              </a:rPr>
              <a:t>about participation, engagement, and involvement.</a:t>
            </a:r>
          </a:p>
        </p:txBody>
      </p:sp>
      <p:sp>
        <p:nvSpPr>
          <p:cNvPr id="47108" name="Rectangle 4"/>
          <p:cNvSpPr>
            <a:spLocks noGrp="1" noChangeArrowheads="1"/>
          </p:cNvSpPr>
          <p:nvPr>
            <p:ph sz="quarter" idx="4"/>
          </p:nvPr>
        </p:nvSpPr>
        <p:spPr>
          <a:xfrm>
            <a:off x="4674394" y="4595643"/>
            <a:ext cx="3450431" cy="1340154"/>
          </a:xfrm>
        </p:spPr>
        <p:txBody>
          <a:bodyPr/>
          <a:lstStyle/>
          <a:p>
            <a:pPr marL="0" indent="0">
              <a:buFontTx/>
              <a:buNone/>
              <a:defRPr/>
            </a:pPr>
            <a:r>
              <a:rPr lang="en-US" sz="2800" b="1" dirty="0">
                <a:ea typeface="ＭＳ Ｐゴシック" charset="0"/>
                <a:cs typeface="ＭＳ Ｐゴシック" charset="0"/>
              </a:rPr>
              <a:t>Visual art </a:t>
            </a:r>
            <a:r>
              <a:rPr lang="en-US" sz="2800" b="1" i="1" dirty="0">
                <a:effectLst>
                  <a:outerShdw blurRad="38100" dist="38100" dir="2700000" algn="tl">
                    <a:srgbClr val="FFFFFF"/>
                  </a:outerShdw>
                </a:effectLst>
                <a:ea typeface="ＭＳ Ｐゴシック" charset="0"/>
                <a:cs typeface="ＭＳ Ｐゴシック" charset="0"/>
              </a:rPr>
              <a:t>is not</a:t>
            </a:r>
            <a:r>
              <a:rPr lang="en-US" sz="2800" b="1" dirty="0">
                <a:effectLst>
                  <a:outerShdw blurRad="38100" dist="38100" dir="2700000" algn="tl">
                    <a:srgbClr val="FFFFFF"/>
                  </a:outerShdw>
                </a:effectLst>
                <a:ea typeface="ＭＳ Ｐゴシック" charset="0"/>
                <a:cs typeface="ＭＳ Ｐゴシック" charset="0"/>
              </a:rPr>
              <a:t> </a:t>
            </a:r>
            <a:r>
              <a:rPr lang="en-US" sz="2800" b="1" dirty="0">
                <a:ea typeface="ＭＳ Ｐゴシック" charset="0"/>
                <a:cs typeface="ＭＳ Ｐゴシック" charset="0"/>
              </a:rPr>
              <a:t>about  product or crafts.</a:t>
            </a:r>
          </a:p>
          <a:p>
            <a:pPr marL="0" indent="0" algn="ctr">
              <a:buFontTx/>
              <a:buNone/>
              <a:defRPr/>
            </a:pPr>
            <a:endParaRPr lang="en-US" sz="2800" b="1" dirty="0">
              <a:ea typeface="ＭＳ Ｐゴシック" charset="0"/>
              <a:cs typeface="ＭＳ Ｐゴシック" charset="0"/>
            </a:endParaRPr>
          </a:p>
        </p:txBody>
      </p:sp>
      <p:sp>
        <p:nvSpPr>
          <p:cNvPr id="233479" name="AutoShape 7"/>
          <p:cNvSpPr>
            <a:spLocks noChangeArrowheads="1"/>
          </p:cNvSpPr>
          <p:nvPr/>
        </p:nvSpPr>
        <p:spPr bwMode="auto">
          <a:xfrm>
            <a:off x="4655294" y="1600199"/>
            <a:ext cx="3443337" cy="2602150"/>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gradFill rotWithShape="1">
            <a:gsLst>
              <a:gs pos="0">
                <a:srgbClr val="FF0000"/>
              </a:gs>
              <a:gs pos="100000">
                <a:srgbClr val="FFFFFF"/>
              </a:gs>
            </a:gsLst>
            <a:lin ang="0" scaled="1"/>
          </a:gradFill>
          <a:ln w="9525">
            <a:solidFill>
              <a:schemeClr val="tx1"/>
            </a:solidFill>
            <a:miter lim="800000"/>
            <a:headEnd/>
            <a:tailEnd/>
          </a:ln>
        </p:spPr>
        <p:txBody>
          <a:bodyPr wrap="none" anchor="ctr"/>
          <a:lstStyle/>
          <a:p>
            <a:endParaRPr lang="en-US"/>
          </a:p>
        </p:txBody>
      </p:sp>
      <p:sp>
        <p:nvSpPr>
          <p:cNvPr id="61447" name="Slide Number Placeholder 4"/>
          <p:cNvSpPr txBox="1">
            <a:spLocks/>
          </p:cNvSpPr>
          <p:nvPr/>
        </p:nvSpPr>
        <p:spPr bwMode="auto">
          <a:xfrm>
            <a:off x="8686800" y="0"/>
            <a:ext cx="457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fld id="{51EDEF5A-5E08-45AF-90C0-D0CFE0CEFD08}" type="slidenum">
              <a:rPr lang="en-US" altLang="en-US" sz="1200"/>
              <a:pPr algn="ctr" eaLnBrk="1" hangingPunct="1">
                <a:spcBef>
                  <a:spcPct val="0"/>
                </a:spcBef>
                <a:buFontTx/>
                <a:buNone/>
              </a:pPr>
              <a:t>17</a:t>
            </a:fld>
            <a:endParaRPr lang="en-US" altLang="en-US" sz="1200"/>
          </a:p>
        </p:txBody>
      </p:sp>
    </p:spTree>
    <p:extLst>
      <p:ext uri="{BB962C8B-B14F-4D97-AF65-F5344CB8AC3E}">
        <p14:creationId xmlns:p14="http://schemas.microsoft.com/office/powerpoint/2010/main" val="448887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34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title"/>
          </p:nvPr>
        </p:nvSpPr>
        <p:spPr/>
        <p:txBody>
          <a:bodyPr/>
          <a:lstStyle/>
          <a:p>
            <a:r>
              <a:rPr lang="en-US" altLang="en-US" sz="4000" dirty="0"/>
              <a:t/>
            </a:r>
            <a:br>
              <a:rPr lang="en-US" altLang="en-US" sz="4000" dirty="0"/>
            </a:br>
            <a:r>
              <a:rPr lang="en-US" altLang="en-US" sz="4000" dirty="0"/>
              <a:t>Visual Art Is…</a:t>
            </a:r>
            <a:br>
              <a:rPr lang="en-US" altLang="en-US" sz="4000" dirty="0"/>
            </a:br>
            <a:endParaRPr lang="en-US" altLang="en-US" sz="4000" dirty="0"/>
          </a:p>
        </p:txBody>
      </p:sp>
      <p:sp>
        <p:nvSpPr>
          <p:cNvPr id="63492" name="Text Placeholder 4"/>
          <p:cNvSpPr>
            <a:spLocks noGrp="1"/>
          </p:cNvSpPr>
          <p:nvPr>
            <p:ph type="body" idx="1"/>
          </p:nvPr>
        </p:nvSpPr>
        <p:spPr/>
        <p:txBody>
          <a:bodyPr/>
          <a:lstStyle/>
          <a:p>
            <a:pPr marL="0" indent="0" algn="ctr">
              <a:buFont typeface="Arial" panose="020B0604020202020204" pitchFamily="34" charset="0"/>
              <a:buNone/>
            </a:pPr>
            <a:r>
              <a:rPr lang="en-US" altLang="en-US" sz="2400" dirty="0"/>
              <a:t>Child-initiated</a:t>
            </a:r>
          </a:p>
        </p:txBody>
      </p:sp>
      <p:pic>
        <p:nvPicPr>
          <p:cNvPr id="3" name="Content Placeholder 2"/>
          <p:cNvPicPr>
            <a:picLocks noGrp="1" noChangeAspect="1"/>
          </p:cNvPicPr>
          <p:nvPr>
            <p:ph sz="half" idx="2"/>
          </p:nvPr>
        </p:nvPicPr>
        <p:blipFill rotWithShape="1">
          <a:blip r:embed="rId3"/>
          <a:stretch/>
        </p:blipFill>
        <p:spPr>
          <a:xfrm>
            <a:off x="457200" y="2805894"/>
            <a:ext cx="4040188" cy="2689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3493" name="Text Placeholder 5"/>
          <p:cNvSpPr>
            <a:spLocks noGrp="1"/>
          </p:cNvSpPr>
          <p:nvPr>
            <p:ph type="body" sz="quarter" idx="3"/>
          </p:nvPr>
        </p:nvSpPr>
        <p:spPr/>
        <p:txBody>
          <a:bodyPr/>
          <a:lstStyle/>
          <a:p>
            <a:pPr algn="ctr">
              <a:buFont typeface="Arial" panose="020B0604020202020204" pitchFamily="34" charset="0"/>
              <a:buNone/>
            </a:pPr>
            <a:r>
              <a:rPr lang="en-US" altLang="en-US" sz="2400" dirty="0"/>
              <a:t>Teacher-facilitated</a:t>
            </a:r>
          </a:p>
        </p:txBody>
      </p:sp>
      <p:pic>
        <p:nvPicPr>
          <p:cNvPr id="63491" name="Picture 8" descr="Gluing "/>
          <p:cNvPicPr>
            <a:picLocks noGrp="1" noChangeAspect="1" noChangeArrowheads="1"/>
          </p:cNvPicPr>
          <p:nvPr>
            <p:ph sz="quarter" idx="4"/>
          </p:nvPr>
        </p:nvPicPr>
        <p:blipFill rotWithShape="1">
          <a:blip r:embed="rId4">
            <a:extLst>
              <a:ext uri="{28A0092B-C50C-407E-A947-70E740481C1C}">
                <a14:useLocalDpi xmlns:a14="http://schemas.microsoft.com/office/drawing/2010/main" val="0"/>
              </a:ext>
            </a:extLst>
          </a:blip>
          <a:stretch/>
        </p:blipFill>
        <p:spPr>
          <a:xfrm>
            <a:off x="5184179" y="2174875"/>
            <a:ext cx="2963466" cy="39512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3494" name="Slide Number Placeholder 5"/>
          <p:cNvSpPr txBox="1">
            <a:spLocks noGrp="1"/>
          </p:cNvSpPr>
          <p:nvPr/>
        </p:nvSpPr>
        <p:spPr bwMode="auto">
          <a:xfrm>
            <a:off x="8458200" y="0"/>
            <a:ext cx="685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FontTx/>
              <a:buNone/>
            </a:pPr>
            <a:fld id="{12EA3550-914D-4F17-9356-AD5BCBBE0995}" type="slidenum">
              <a:rPr lang="en-US" altLang="en-US" sz="1400"/>
              <a:pPr algn="r" eaLnBrk="1" hangingPunct="1">
                <a:spcBef>
                  <a:spcPct val="0"/>
                </a:spcBef>
                <a:buFontTx/>
                <a:buNone/>
              </a:pPr>
              <a:t>18</a:t>
            </a:fld>
            <a:endParaRPr lang="en-US" altLang="en-US" sz="1400"/>
          </a:p>
        </p:txBody>
      </p:sp>
    </p:spTree>
    <p:extLst>
      <p:ext uri="{BB962C8B-B14F-4D97-AF65-F5344CB8AC3E}">
        <p14:creationId xmlns:p14="http://schemas.microsoft.com/office/powerpoint/2010/main" val="850601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p:txBody>
          <a:bodyPr/>
          <a:lstStyle/>
          <a:p>
            <a:r>
              <a:rPr lang="en-US" altLang="en-US" dirty="0"/>
              <a:t>Framework Strategies</a:t>
            </a:r>
          </a:p>
        </p:txBody>
      </p:sp>
      <p:sp>
        <p:nvSpPr>
          <p:cNvPr id="66562" name="Rectangle 3"/>
          <p:cNvSpPr>
            <a:spLocks noGrp="1" noChangeArrowheads="1"/>
          </p:cNvSpPr>
          <p:nvPr>
            <p:ph sz="half" idx="1"/>
          </p:nvPr>
        </p:nvSpPr>
        <p:spPr/>
        <p:txBody>
          <a:bodyPr/>
          <a:lstStyle/>
          <a:p>
            <a:r>
              <a:rPr lang="en-US" altLang="en-US" dirty="0">
                <a:solidFill>
                  <a:srgbClr val="000000"/>
                </a:solidFill>
              </a:rPr>
              <a:t>Developmentally appropriate</a:t>
            </a:r>
          </a:p>
          <a:p>
            <a:r>
              <a:rPr lang="en-US" altLang="en-US" dirty="0">
                <a:solidFill>
                  <a:srgbClr val="000000"/>
                </a:solidFill>
              </a:rPr>
              <a:t>Reflective and intentional</a:t>
            </a:r>
          </a:p>
          <a:p>
            <a:r>
              <a:rPr lang="en-US" altLang="en-US" dirty="0">
                <a:solidFill>
                  <a:srgbClr val="000000"/>
                </a:solidFill>
              </a:rPr>
              <a:t>Individually and culturally meaningful</a:t>
            </a:r>
          </a:p>
          <a:p>
            <a:r>
              <a:rPr lang="en-US" altLang="en-US" dirty="0">
                <a:solidFill>
                  <a:srgbClr val="000000"/>
                </a:solidFill>
              </a:rPr>
              <a:t>Inclusive</a:t>
            </a:r>
            <a:r>
              <a:rPr lang="en-US" dirty="0"/>
              <a:t> of children with disabilities or other special needs </a:t>
            </a:r>
            <a:endParaRPr lang="en-US" altLang="en-US" dirty="0">
              <a:solidFill>
                <a:srgbClr val="000000"/>
              </a:solidFill>
            </a:endParaRPr>
          </a:p>
        </p:txBody>
      </p:sp>
      <p:pic>
        <p:nvPicPr>
          <p:cNvPr id="66563" name="Picture 40" descr="Cover_ppt">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a:xfrm>
            <a:off x="4913689" y="1600200"/>
            <a:ext cx="3507621" cy="4525963"/>
          </a:xfrm>
          <a:ln>
            <a:solidFill>
              <a:schemeClr val="tx1"/>
            </a:solidFill>
            <a:miter lim="800000"/>
            <a:headEnd/>
            <a:tailEnd/>
          </a:ln>
        </p:spPr>
      </p:pic>
      <p:sp>
        <p:nvSpPr>
          <p:cNvPr id="2" name="Slide Number Placeholder 1"/>
          <p:cNvSpPr>
            <a:spLocks noGrp="1"/>
          </p:cNvSpPr>
          <p:nvPr>
            <p:ph type="sldNum" sz="quarter" idx="10"/>
          </p:nvPr>
        </p:nvSpPr>
        <p:spPr/>
        <p:txBody>
          <a:bodyPr/>
          <a:lstStyle/>
          <a:p>
            <a:pPr>
              <a:defRPr/>
            </a:pPr>
            <a:fld id="{2D3CCAB5-0745-40CB-8326-C9D9DBA2797E}" type="slidenum">
              <a:rPr lang="en-US" altLang="en-US" smtClean="0"/>
              <a:pPr>
                <a:defRPr/>
              </a:pPr>
              <a:t>19</a:t>
            </a:fld>
            <a:endParaRPr lang="en-US" altLang="en-US"/>
          </a:p>
        </p:txBody>
      </p:sp>
    </p:spTree>
    <p:extLst>
      <p:ext uri="{BB962C8B-B14F-4D97-AF65-F5344CB8AC3E}">
        <p14:creationId xmlns:p14="http://schemas.microsoft.com/office/powerpoint/2010/main" val="1539498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sz="quarter"/>
          </p:nvPr>
        </p:nvSpPr>
        <p:spPr/>
        <p:txBody>
          <a:bodyPr/>
          <a:lstStyle/>
          <a:p>
            <a:r>
              <a:rPr lang="en-US" altLang="en-US" dirty="0"/>
              <a:t>As You Settle in…</a:t>
            </a:r>
          </a:p>
        </p:txBody>
      </p:sp>
      <p:sp>
        <p:nvSpPr>
          <p:cNvPr id="30722" name="Rectangle 3"/>
          <p:cNvSpPr>
            <a:spLocks noGrp="1" noChangeArrowheads="1"/>
          </p:cNvSpPr>
          <p:nvPr>
            <p:ph sz="quarter" idx="1"/>
          </p:nvPr>
        </p:nvSpPr>
        <p:spPr>
          <a:xfrm>
            <a:off x="457200" y="1600199"/>
            <a:ext cx="3740728" cy="3969327"/>
          </a:xfrm>
        </p:spPr>
        <p:txBody>
          <a:bodyPr/>
          <a:lstStyle/>
          <a:p>
            <a:pPr marL="0" indent="0">
              <a:buFontTx/>
              <a:buNone/>
            </a:pPr>
            <a:r>
              <a:rPr lang="en-US" altLang="en-US" dirty="0"/>
              <a:t>Use the markers and paper on the table (and any other materials you may have brought) to create name tags on your “painter’s pallet.”</a:t>
            </a:r>
          </a:p>
        </p:txBody>
      </p:sp>
      <p:pic>
        <p:nvPicPr>
          <p:cNvPr id="30723" name="Picture 7" descr="ANd9GcT9kMf5jRjsXILFPaELBbeNIPvXxKx1fHe8lFL-nlqyrGwi8XW6"/>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tretch>
            <a:fillRect/>
          </a:stretch>
        </p:blipFill>
        <p:spPr>
          <a:xfrm>
            <a:off x="5001490" y="1683834"/>
            <a:ext cx="3400425" cy="1343025"/>
          </a:xfrm>
          <a:noFill/>
        </p:spPr>
      </p:pic>
      <p:pic>
        <p:nvPicPr>
          <p:cNvPr id="30724" name="Picture 5" descr="002"/>
          <p:cNvPicPr>
            <a:picLocks noGrp="1" noChangeAspect="1" noChangeArrowheads="1"/>
          </p:cNvPicPr>
          <p:nvPr>
            <p:ph sz="quarter" idx="3"/>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14801" y="3205885"/>
            <a:ext cx="4800599" cy="3200399"/>
          </a:xfrm>
          <a:noFill/>
        </p:spPr>
      </p:pic>
      <p:sp>
        <p:nvSpPr>
          <p:cNvPr id="30725" name="Slide Number Placeholder 3"/>
          <p:cNvSpPr txBox="1">
            <a:spLocks/>
          </p:cNvSpPr>
          <p:nvPr/>
        </p:nvSpPr>
        <p:spPr bwMode="auto">
          <a:xfrm>
            <a:off x="8686800" y="0"/>
            <a:ext cx="457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fld id="{4F77980F-CC3D-49ED-AB13-24964CC6F1A4}" type="slidenum">
              <a:rPr lang="en-US" altLang="en-US" sz="1200"/>
              <a:pPr algn="ctr" eaLnBrk="1" hangingPunct="1">
                <a:spcBef>
                  <a:spcPct val="0"/>
                </a:spcBef>
                <a:buFontTx/>
                <a:buNone/>
              </a:pPr>
              <a:t>2</a:t>
            </a:fld>
            <a:endParaRPr lang="en-US" altLang="en-US" sz="1200"/>
          </a:p>
        </p:txBody>
      </p:sp>
    </p:spTree>
    <p:extLst>
      <p:ext uri="{BB962C8B-B14F-4D97-AF65-F5344CB8AC3E}">
        <p14:creationId xmlns:p14="http://schemas.microsoft.com/office/powerpoint/2010/main" val="14923061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a:xfrm>
            <a:off x="5117690" y="274638"/>
            <a:ext cx="3569110" cy="1143000"/>
          </a:xfrm>
        </p:spPr>
        <p:txBody>
          <a:bodyPr>
            <a:normAutofit fontScale="90000"/>
          </a:bodyPr>
          <a:lstStyle/>
          <a:p>
            <a:pPr marL="114300" eaLnBrk="1" hangingPunct="1">
              <a:defRPr/>
            </a:pPr>
            <a:r>
              <a:rPr lang="en-US" sz="4000" dirty="0">
                <a:ea typeface="ＭＳ Ｐゴシック" charset="0"/>
                <a:cs typeface="Arial" charset="0"/>
              </a:rPr>
              <a:t/>
            </a:r>
            <a:br>
              <a:rPr lang="en-US" sz="4000" dirty="0">
                <a:ea typeface="ＭＳ Ｐゴシック" charset="0"/>
                <a:cs typeface="Arial" charset="0"/>
              </a:rPr>
            </a:br>
            <a:r>
              <a:rPr lang="en-US" dirty="0">
                <a:ea typeface="ＭＳ Ｐゴシック" charset="0"/>
                <a:cs typeface="Arial" charset="0"/>
              </a:rPr>
              <a:t>The Preschool Curriculum Framework:</a:t>
            </a:r>
            <a:endParaRPr lang="en-US" sz="3200" dirty="0">
              <a:ea typeface="ＭＳ Ｐゴシック" charset="0"/>
              <a:cs typeface="Arial" charset="0"/>
            </a:endParaRPr>
          </a:p>
        </p:txBody>
      </p:sp>
      <p:pic>
        <p:nvPicPr>
          <p:cNvPr id="67588" name="Content Placeholder 2"/>
          <p:cNvPicPr>
            <a:picLocks noGrp="1" noChangeAspect="1"/>
          </p:cNvPicPr>
          <p:nvPr>
            <p:ph sz="half" idx="1"/>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p:blipFill>
        <p:spPr>
          <a:xfrm>
            <a:off x="-1" y="0"/>
            <a:ext cx="4749083" cy="6858000"/>
          </a:xfrm>
          <a:ln>
            <a:solidFill>
              <a:schemeClr val="tx1"/>
            </a:solidFill>
          </a:ln>
        </p:spPr>
      </p:pic>
      <p:sp>
        <p:nvSpPr>
          <p:cNvPr id="67586" name="Rectangle 3"/>
          <p:cNvSpPr>
            <a:spLocks noGrp="1" noChangeArrowheads="1"/>
          </p:cNvSpPr>
          <p:nvPr>
            <p:ph sz="half" idx="2"/>
          </p:nvPr>
        </p:nvSpPr>
        <p:spPr>
          <a:xfrm>
            <a:off x="4973944" y="2280637"/>
            <a:ext cx="3919333" cy="4296623"/>
          </a:xfrm>
        </p:spPr>
        <p:txBody>
          <a:bodyPr/>
          <a:lstStyle/>
          <a:p>
            <a:pPr marL="0" indent="0" eaLnBrk="1" hangingPunct="1">
              <a:buFontTx/>
              <a:buNone/>
            </a:pPr>
            <a:r>
              <a:rPr lang="en-US" altLang="ja-JP" sz="3000" dirty="0"/>
              <a:t>“…presents strategies and information to enrich learning and development opportunities for all of California’s preschool children”</a:t>
            </a:r>
            <a:endParaRPr lang="en-US" altLang="en-US" sz="1500" dirty="0"/>
          </a:p>
          <a:p>
            <a:pPr marL="0" indent="0" eaLnBrk="1" hangingPunct="1">
              <a:buFontTx/>
              <a:buNone/>
            </a:pPr>
            <a:r>
              <a:rPr lang="en-US" altLang="en-US" sz="1800" dirty="0"/>
              <a:t>(PCF, Vol. 1, p. v).</a:t>
            </a:r>
          </a:p>
        </p:txBody>
      </p:sp>
      <p:sp useBgFill="1">
        <p:nvSpPr>
          <p:cNvPr id="6" name="Rectangle 5"/>
          <p:cNvSpPr>
            <a:spLocks noChangeArrowheads="1"/>
          </p:cNvSpPr>
          <p:nvPr/>
        </p:nvSpPr>
        <p:spPr bwMode="auto">
          <a:xfrm>
            <a:off x="4749082" y="6602214"/>
            <a:ext cx="4394918" cy="230832"/>
          </a:xfrm>
          <a:prstGeom prst="rect">
            <a:avLst/>
          </a:prstGeom>
          <a:ln>
            <a:noFill/>
          </a:ln>
        </p:spPr>
        <p:txBody>
          <a:bodyPr wrap="square" anchor="ct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900" dirty="0"/>
              <a:t>©2017 California Department of Education</a:t>
            </a:r>
          </a:p>
        </p:txBody>
      </p:sp>
      <p:sp>
        <p:nvSpPr>
          <p:cNvPr id="2" name="Slide Number Placeholder 1"/>
          <p:cNvSpPr>
            <a:spLocks noGrp="1"/>
          </p:cNvSpPr>
          <p:nvPr>
            <p:ph type="sldNum" sz="quarter" idx="10"/>
          </p:nvPr>
        </p:nvSpPr>
        <p:spPr/>
        <p:txBody>
          <a:bodyPr/>
          <a:lstStyle/>
          <a:p>
            <a:pPr>
              <a:defRPr/>
            </a:pPr>
            <a:fld id="{2D3CCAB5-0745-40CB-8326-C9D9DBA2797E}" type="slidenum">
              <a:rPr lang="en-US" altLang="en-US" smtClean="0"/>
              <a:pPr>
                <a:defRPr/>
              </a:pPr>
              <a:t>20</a:t>
            </a:fld>
            <a:endParaRPr lang="en-US" altLang="en-US"/>
          </a:p>
        </p:txBody>
      </p:sp>
    </p:spTree>
    <p:extLst>
      <p:ext uri="{BB962C8B-B14F-4D97-AF65-F5344CB8AC3E}">
        <p14:creationId xmlns:p14="http://schemas.microsoft.com/office/powerpoint/2010/main" val="3429035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2"/>
          <p:cNvSpPr>
            <a:spLocks noGrp="1" noChangeArrowheads="1"/>
          </p:cNvSpPr>
          <p:nvPr>
            <p:ph type="title" sz="quarter"/>
          </p:nvPr>
        </p:nvSpPr>
        <p:spPr/>
        <p:txBody>
          <a:bodyPr/>
          <a:lstStyle/>
          <a:p>
            <a:pPr eaLnBrk="1" hangingPunct="1"/>
            <a:r>
              <a:rPr lang="en-US" altLang="en-US" dirty="0">
                <a:solidFill>
                  <a:srgbClr val="000000"/>
                </a:solidFill>
                <a:ea typeface="ＭＳ Ｐゴシック" panose="020B0600070205080204" pitchFamily="34" charset="-128"/>
              </a:rPr>
              <a:t>Universal Design for Learning</a:t>
            </a:r>
          </a:p>
        </p:txBody>
      </p:sp>
      <p:sp>
        <p:nvSpPr>
          <p:cNvPr id="4" name="Content Placeholder 3"/>
          <p:cNvSpPr>
            <a:spLocks noGrp="1"/>
          </p:cNvSpPr>
          <p:nvPr>
            <p:ph sz="quarter" idx="1"/>
          </p:nvPr>
        </p:nvSpPr>
        <p:spPr>
          <a:xfrm>
            <a:off x="1876301" y="4599093"/>
            <a:ext cx="5391398" cy="1580934"/>
          </a:xfrm>
        </p:spPr>
        <p:txBody>
          <a:bodyPr/>
          <a:lstStyle/>
          <a:p>
            <a:pPr algn="ctr">
              <a:lnSpc>
                <a:spcPct val="90000"/>
              </a:lnSpc>
              <a:buFontTx/>
              <a:buNone/>
            </a:pPr>
            <a:r>
              <a:rPr lang="en-US" sz="2800" dirty="0">
                <a:latin typeface="Arial" charset="0"/>
                <a:cs typeface="ＭＳ Ｐゴシック" charset="0"/>
              </a:rPr>
              <a:t>Multiple means of:</a:t>
            </a:r>
          </a:p>
          <a:p>
            <a:pPr algn="ctr">
              <a:lnSpc>
                <a:spcPct val="90000"/>
              </a:lnSpc>
            </a:pPr>
            <a:r>
              <a:rPr lang="en-US" sz="2400" dirty="0">
                <a:latin typeface="Arial" charset="0"/>
                <a:cs typeface="ＭＳ Ｐゴシック" charset="0"/>
              </a:rPr>
              <a:t>Representation</a:t>
            </a:r>
          </a:p>
          <a:p>
            <a:pPr algn="ctr">
              <a:lnSpc>
                <a:spcPct val="90000"/>
              </a:lnSpc>
            </a:pPr>
            <a:r>
              <a:rPr lang="en-US" sz="2400" dirty="0">
                <a:latin typeface="Arial" charset="0"/>
                <a:cs typeface="ＭＳ Ｐゴシック" charset="0"/>
              </a:rPr>
              <a:t>Engagement    </a:t>
            </a:r>
          </a:p>
          <a:p>
            <a:pPr algn="ctr">
              <a:lnSpc>
                <a:spcPct val="90000"/>
              </a:lnSpc>
            </a:pPr>
            <a:r>
              <a:rPr lang="en-US" sz="2400" dirty="0">
                <a:latin typeface="Arial" charset="0"/>
                <a:cs typeface="ＭＳ Ｐゴシック" charset="0"/>
              </a:rPr>
              <a:t>Expression</a:t>
            </a:r>
          </a:p>
          <a:p>
            <a:pPr algn="ctr"/>
            <a:endParaRPr lang="en-US" sz="2800" dirty="0"/>
          </a:p>
        </p:txBody>
      </p:sp>
      <p:pic>
        <p:nvPicPr>
          <p:cNvPr id="8" name="Content Placeholder 7"/>
          <p:cNvPicPr>
            <a:picLocks noGrp="1" noChangeAspect="1"/>
          </p:cNvPicPr>
          <p:nvPr>
            <p:ph sz="quarter" idx="2"/>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p:blipFill>
        <p:spPr>
          <a:xfrm>
            <a:off x="3480802" y="1646611"/>
            <a:ext cx="2314754" cy="2723994"/>
          </a:xfrm>
          <a:prstGeom prst="rect">
            <a:avLst/>
          </a:prstGeom>
          <a:ln>
            <a:solidFill>
              <a:srgbClr val="000000"/>
            </a:solidFill>
          </a:ln>
        </p:spPr>
      </p:pic>
      <p:pic>
        <p:nvPicPr>
          <p:cNvPr id="9" name="Content Placeholder 6" descr="Eggcrate painting"/>
          <p:cNvPicPr>
            <a:picLocks noGrp="1" noChangeAspect="1"/>
          </p:cNvPicPr>
          <p:nvPr>
            <p:ph sz="quarter" idx="3"/>
          </p:nvPr>
        </p:nvPicPr>
        <p:blipFill rotWithShape="1">
          <a:blip r:embed="rId5">
            <a:extLst>
              <a:ext uri="{28A0092B-C50C-407E-A947-70E740481C1C}">
                <a14:useLocalDpi xmlns:a14="http://schemas.microsoft.com/office/drawing/2010/main" val="0"/>
              </a:ext>
            </a:extLst>
          </a:blip>
          <a:srcRect l="20796"/>
          <a:stretch/>
        </p:blipFill>
        <p:spPr>
          <a:xfrm>
            <a:off x="118001" y="1637239"/>
            <a:ext cx="2948933" cy="2732880"/>
          </a:xfrm>
          <a:noFill/>
          <a:ln>
            <a:solidFill>
              <a:schemeClr val="tx1"/>
            </a:solidFill>
            <a:miter lim="800000"/>
            <a:headEnd/>
            <a:tailEnd/>
          </a:ln>
        </p:spPr>
      </p:pic>
      <p:sp>
        <p:nvSpPr>
          <p:cNvPr id="67589" name="Slide Number Placeholder 1"/>
          <p:cNvSpPr>
            <a:spLocks noGrp="1"/>
          </p:cNvSpPr>
          <p:nvPr>
            <p:ph type="sldNum" sz="quarter" idx="10"/>
          </p:nvPr>
        </p:nvSpPr>
        <p:spPr bwMode="auto">
          <a:xfrm>
            <a:off x="8686800" y="0"/>
            <a:ext cx="4572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8FD4EF4-9386-41AE-958B-AE1C9B6A8E35}" type="slidenum">
              <a:rPr lang="en-US" altLang="en-US" sz="1200"/>
              <a:pPr/>
              <a:t>21</a:t>
            </a:fld>
            <a:endParaRPr lang="en-US" altLang="en-US" sz="1200" dirty="0"/>
          </a:p>
        </p:txBody>
      </p:sp>
      <p:pic>
        <p:nvPicPr>
          <p:cNvPr id="12" name="Content Placeholder 2"/>
          <p:cNvPicPr>
            <a:picLocks noGrp="1" noChangeAspect="1"/>
          </p:cNvPicPr>
          <p:nvPr>
            <p:ph sz="quarter" idx="4"/>
          </p:nvPr>
        </p:nvPicPr>
        <p:blipFill rotWithShape="1">
          <a:blip r:embed="rId6">
            <a:extLst>
              <a:ext uri="{28A0092B-C50C-407E-A947-70E740481C1C}">
                <a14:useLocalDpi xmlns:a14="http://schemas.microsoft.com/office/drawing/2010/main" val="0"/>
              </a:ext>
            </a:extLst>
          </a:blip>
          <a:srcRect l="49865"/>
          <a:stretch/>
        </p:blipFill>
        <p:spPr>
          <a:xfrm>
            <a:off x="6218370" y="1637239"/>
            <a:ext cx="2650417" cy="27328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70852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Grp="1" noChangeArrowheads="1"/>
          </p:cNvSpPr>
          <p:nvPr>
            <p:ph type="title"/>
          </p:nvPr>
        </p:nvSpPr>
        <p:spPr/>
        <p:txBody>
          <a:bodyPr/>
          <a:lstStyle/>
          <a:p>
            <a:r>
              <a:rPr lang="en-US" dirty="0">
                <a:solidFill>
                  <a:srgbClr val="1F1F1B"/>
                </a:solidFill>
                <a:ea typeface="ＭＳ Ｐゴシック" charset="-128"/>
                <a:cs typeface="ＭＳ Ｐゴシック" charset="-128"/>
              </a:rPr>
              <a:t>Discover Strategies</a:t>
            </a:r>
          </a:p>
        </p:txBody>
      </p:sp>
      <p:pic>
        <p:nvPicPr>
          <p:cNvPr id="9" name="Shape 334"/>
          <p:cNvPicPr preferRelativeResize="0">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tretch/>
        </p:blipFill>
        <p:spPr bwMode="auto">
          <a:xfrm>
            <a:off x="4801837" y="2738180"/>
            <a:ext cx="4038600" cy="2692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05509" name="Rectangle 5"/>
          <p:cNvSpPr>
            <a:spLocks noGrp="1" noChangeArrowheads="1"/>
          </p:cNvSpPr>
          <p:nvPr>
            <p:ph sz="half" idx="2"/>
          </p:nvPr>
        </p:nvSpPr>
        <p:spPr>
          <a:xfrm>
            <a:off x="457199" y="1334510"/>
            <a:ext cx="4589813" cy="4525963"/>
          </a:xfrm>
          <a:noFill/>
        </p:spPr>
        <p:txBody>
          <a:bodyPr/>
          <a:lstStyle/>
          <a:p>
            <a:pPr marL="0" indent="0" eaLnBrk="1" hangingPunct="1">
              <a:buNone/>
            </a:pPr>
            <a:r>
              <a:rPr lang="en-US" dirty="0">
                <a:latin typeface="Arial" charset="0"/>
                <a:ea typeface="ＭＳ Ｐゴシック" charset="-128"/>
                <a:cs typeface="ＭＳ Ｐゴシック" charset="-128"/>
              </a:rPr>
              <a:t>Discover strategies to assist in the following tasks:</a:t>
            </a:r>
          </a:p>
          <a:p>
            <a:pPr marL="519113" indent="-352425" eaLnBrk="1" hangingPunct="1">
              <a:buFontTx/>
              <a:buChar char="•"/>
            </a:pPr>
            <a:r>
              <a:rPr lang="en-US" sz="2600" dirty="0">
                <a:latin typeface="Arial" charset="0"/>
                <a:ea typeface="ＭＳ Ｐゴシック" charset="-128"/>
                <a:cs typeface="ＭＳ Ｐゴシック" charset="-128"/>
              </a:rPr>
              <a:t>Setting up environments </a:t>
            </a:r>
          </a:p>
          <a:p>
            <a:pPr marL="519113" indent="-352425" eaLnBrk="1" hangingPunct="1">
              <a:buFontTx/>
              <a:buChar char="•"/>
            </a:pPr>
            <a:r>
              <a:rPr lang="en-US" sz="2600" dirty="0">
                <a:latin typeface="Arial" charset="0"/>
                <a:ea typeface="ＭＳ Ｐゴシック" charset="-128"/>
                <a:cs typeface="ＭＳ Ｐゴシック" charset="-128"/>
              </a:rPr>
              <a:t>Encouraging and expanding self-initiated play</a:t>
            </a:r>
          </a:p>
          <a:p>
            <a:pPr marL="519113" indent="-352425" eaLnBrk="1" hangingPunct="1">
              <a:buFontTx/>
              <a:buChar char="•"/>
            </a:pPr>
            <a:r>
              <a:rPr lang="en-US" sz="2600" dirty="0">
                <a:latin typeface="Arial" charset="0"/>
                <a:ea typeface="ＭＳ Ｐゴシック" charset="-128"/>
                <a:cs typeface="ＭＳ Ｐゴシック" charset="-128"/>
              </a:rPr>
              <a:t>Selecting appropriate materials</a:t>
            </a:r>
          </a:p>
          <a:p>
            <a:pPr marL="519113" indent="-352425" eaLnBrk="1" hangingPunct="1">
              <a:buFontTx/>
              <a:buChar char="•"/>
            </a:pPr>
            <a:r>
              <a:rPr lang="en-US" sz="2600" dirty="0">
                <a:latin typeface="Arial" charset="0"/>
                <a:ea typeface="ＭＳ Ｐゴシック" charset="-128"/>
                <a:cs typeface="ＭＳ Ｐゴシック" charset="-128"/>
              </a:rPr>
              <a:t>Planning and implementing teacher-guided learning activities</a:t>
            </a:r>
          </a:p>
        </p:txBody>
      </p:sp>
      <p:sp>
        <p:nvSpPr>
          <p:cNvPr id="47110" name="Slide Number Placeholder 4"/>
          <p:cNvSpPr txBox="1">
            <a:spLocks noGrp="1"/>
          </p:cNvSpPr>
          <p:nvPr/>
        </p:nvSpPr>
        <p:spPr bwMode="auto">
          <a:xfrm>
            <a:off x="8458200" y="0"/>
            <a:ext cx="685800" cy="476250"/>
          </a:xfrm>
          <a:prstGeom prst="rect">
            <a:avLst/>
          </a:prstGeom>
          <a:noFill/>
          <a:ln w="9525">
            <a:noFill/>
            <a:miter lim="800000"/>
            <a:headEnd/>
            <a:tailEnd/>
          </a:ln>
        </p:spPr>
        <p:txBody>
          <a:bodyPr>
            <a:prstTxWarp prst="textNoShape">
              <a:avLst/>
            </a:prstTxWarp>
          </a:bodyPr>
          <a:lstStyle/>
          <a:p>
            <a:pPr algn="r"/>
            <a:fld id="{B32D5390-838C-4492-8084-FAB4B94B5111}" type="slidenum">
              <a:rPr lang="en-US" sz="1400"/>
              <a:pPr algn="r"/>
              <a:t>22</a:t>
            </a:fld>
            <a:endParaRPr lang="en-US" sz="1400"/>
          </a:p>
        </p:txBody>
      </p:sp>
    </p:spTree>
    <p:extLst>
      <p:ext uri="{BB962C8B-B14F-4D97-AF65-F5344CB8AC3E}">
        <p14:creationId xmlns:p14="http://schemas.microsoft.com/office/powerpoint/2010/main" val="1624718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Content Placeholder 8"/>
          <p:cNvPicPr>
            <a:picLocks noGrp="1" noChangeAspect="1"/>
          </p:cNvPicPr>
          <p:nvPr>
            <p:ph idx="1"/>
          </p:nvPr>
        </p:nvPicPr>
        <p:blipFill rotWithShape="1">
          <a:blip r:embed="rId3">
            <a:extLst>
              <a:ext uri="{28A0092B-C50C-407E-A947-70E740481C1C}">
                <a14:useLocalDpi xmlns:a14="http://schemas.microsoft.com/office/drawing/2010/main" val="0"/>
              </a:ext>
            </a:extLst>
          </a:blip>
          <a:srcRect l="2" r="5396"/>
          <a:stretch/>
        </p:blipFill>
        <p:spPr>
          <a:xfrm>
            <a:off x="-1" y="0"/>
            <a:ext cx="9144001" cy="6858000"/>
          </a:xfrm>
        </p:spPr>
      </p:pic>
      <p:sp>
        <p:nvSpPr>
          <p:cNvPr id="146434" name="Title 6"/>
          <p:cNvSpPr>
            <a:spLocks noGrp="1"/>
          </p:cNvSpPr>
          <p:nvPr>
            <p:ph type="title"/>
          </p:nvPr>
        </p:nvSpPr>
        <p:spPr>
          <a:xfrm>
            <a:off x="0" y="3439886"/>
            <a:ext cx="5704114" cy="3418114"/>
          </a:xfrm>
          <a:solidFill>
            <a:schemeClr val="tx1">
              <a:lumMod val="65000"/>
              <a:lumOff val="35000"/>
              <a:alpha val="68000"/>
            </a:schemeClr>
          </a:solidFill>
        </p:spPr>
        <p:txBody>
          <a:bodyPr/>
          <a:lstStyle/>
          <a:p>
            <a:r>
              <a:rPr lang="en-US" altLang="en-US" dirty="0">
                <a:solidFill>
                  <a:schemeClr val="bg1"/>
                </a:solidFill>
              </a:rPr>
              <a:t>The Arts Are Inclusive and Integrated</a:t>
            </a:r>
          </a:p>
        </p:txBody>
      </p:sp>
      <p:sp>
        <p:nvSpPr>
          <p:cNvPr id="2" name="Slide Number Placeholder 1"/>
          <p:cNvSpPr>
            <a:spLocks noGrp="1"/>
          </p:cNvSpPr>
          <p:nvPr>
            <p:ph type="sldNum" sz="quarter" idx="10"/>
          </p:nvPr>
        </p:nvSpPr>
        <p:spPr/>
        <p:txBody>
          <a:bodyPr/>
          <a:lstStyle/>
          <a:p>
            <a:pPr>
              <a:defRPr/>
            </a:pPr>
            <a:fld id="{6568919D-8346-4681-A41B-F493D62A64C9}" type="slidenum">
              <a:rPr lang="en-US" altLang="en-US" smtClean="0"/>
              <a:pPr>
                <a:defRPr/>
              </a:pPr>
              <a:t>23</a:t>
            </a:fld>
            <a:endParaRPr lang="en-US" altLang="en-US"/>
          </a:p>
        </p:txBody>
      </p:sp>
    </p:spTree>
    <p:extLst>
      <p:ext uri="{BB962C8B-B14F-4D97-AF65-F5344CB8AC3E}">
        <p14:creationId xmlns:p14="http://schemas.microsoft.com/office/powerpoint/2010/main" val="1699930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Content Placeholder 9" descr="fingerpain.png"/>
          <p:cNvPicPr>
            <a:picLocks noGrp="1" noChangeAspect="1"/>
          </p:cNvPicPr>
          <p:nvPr>
            <p:ph sz="quarter" idx="1"/>
          </p:nvPr>
        </p:nvPicPr>
        <p:blipFill rotWithShape="1">
          <a:blip r:embed="rId3">
            <a:extLst>
              <a:ext uri="{28A0092B-C50C-407E-A947-70E740481C1C}">
                <a14:useLocalDpi xmlns:a14="http://schemas.microsoft.com/office/drawing/2010/main" val="0"/>
              </a:ext>
            </a:extLst>
          </a:blip>
          <a:srcRect l="7589" r="7589"/>
          <a:stretch/>
        </p:blipFill>
        <p:spPr>
          <a:xfrm>
            <a:off x="0" y="-84508"/>
            <a:ext cx="9144000" cy="6942508"/>
          </a:xfrm>
        </p:spPr>
      </p:pic>
      <p:sp>
        <p:nvSpPr>
          <p:cNvPr id="71681" name="Title 9"/>
          <p:cNvSpPr>
            <a:spLocks noGrp="1"/>
          </p:cNvSpPr>
          <p:nvPr>
            <p:ph type="title" sz="quarter"/>
          </p:nvPr>
        </p:nvSpPr>
        <p:spPr/>
        <p:txBody>
          <a:bodyPr/>
          <a:lstStyle/>
          <a:p>
            <a:r>
              <a:rPr lang="en-US" altLang="en-US" dirty="0">
                <a:solidFill>
                  <a:schemeClr val="bg1"/>
                </a:solidFill>
              </a:rPr>
              <a:t>Inclusiveness of Art</a:t>
            </a:r>
          </a:p>
        </p:txBody>
      </p:sp>
      <p:sp>
        <p:nvSpPr>
          <p:cNvPr id="2053" name="Text Placeholder 7" descr="Q-tip drawing"/>
          <p:cNvSpPr>
            <a:spLocks noGrp="1"/>
          </p:cNvSpPr>
          <p:nvPr>
            <p:ph sz="quarter" idx="2"/>
          </p:nvPr>
        </p:nvSpPr>
        <p:spPr>
          <a:xfrm>
            <a:off x="0" y="2802194"/>
            <a:ext cx="3288890" cy="4031994"/>
          </a:xfrm>
          <a:solidFill>
            <a:srgbClr val="3B8B8C">
              <a:alpha val="52000"/>
            </a:srgbClr>
          </a:solidFill>
        </p:spPr>
        <p:txBody>
          <a:bodyPr/>
          <a:lstStyle/>
          <a:p>
            <a:pPr marL="0" indent="0">
              <a:buFont typeface="Arial" charset="0"/>
              <a:buNone/>
              <a:defRPr/>
            </a:pPr>
            <a:r>
              <a:rPr lang="en-US" altLang="en-US" b="1" dirty="0">
                <a:solidFill>
                  <a:schemeClr val="bg1"/>
                </a:solidFill>
                <a:ea typeface="ＭＳ Ｐゴシック" charset="-128"/>
              </a:rPr>
              <a:t>“The arts are inclusive of all children… [they] are a language that is common to all” </a:t>
            </a:r>
          </a:p>
          <a:p>
            <a:pPr marL="0" indent="0">
              <a:buFont typeface="Arial" charset="0"/>
              <a:buNone/>
              <a:defRPr/>
            </a:pPr>
            <a:r>
              <a:rPr lang="en-US" altLang="en-US" sz="1800" b="1" dirty="0">
                <a:solidFill>
                  <a:schemeClr val="bg1"/>
                </a:solidFill>
                <a:ea typeface="ＭＳ Ｐゴシック" charset="-128"/>
              </a:rPr>
              <a:t>(PCF, Vol. 2, p. 42).</a:t>
            </a:r>
          </a:p>
          <a:p>
            <a:pPr marL="228600" indent="0">
              <a:buFont typeface="Arial" charset="0"/>
              <a:buNone/>
              <a:defRPr/>
            </a:pPr>
            <a:endParaRPr lang="en-US" altLang="en-US" dirty="0">
              <a:ea typeface="ＭＳ Ｐゴシック" charset="-128"/>
            </a:endParaRPr>
          </a:p>
        </p:txBody>
      </p:sp>
      <p:sp>
        <p:nvSpPr>
          <p:cNvPr id="71684" name="Rectangle 5"/>
          <p:cNvSpPr>
            <a:spLocks noChangeArrowheads="1"/>
          </p:cNvSpPr>
          <p:nvPr/>
        </p:nvSpPr>
        <p:spPr bwMode="auto">
          <a:xfrm>
            <a:off x="0" y="6604000"/>
            <a:ext cx="91440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900" dirty="0">
                <a:solidFill>
                  <a:schemeClr val="bg1"/>
                </a:solidFill>
              </a:rPr>
              <a:t>©2017 California Department of Education </a:t>
            </a:r>
          </a:p>
        </p:txBody>
      </p:sp>
      <p:sp>
        <p:nvSpPr>
          <p:cNvPr id="6" name="Slide Number Placeholder 5"/>
          <p:cNvSpPr>
            <a:spLocks noGrp="1"/>
          </p:cNvSpPr>
          <p:nvPr>
            <p:ph type="sldNum" sz="quarter" idx="10"/>
          </p:nvPr>
        </p:nvSpPr>
        <p:spPr/>
        <p:txBody>
          <a:bodyPr/>
          <a:lstStyle/>
          <a:p>
            <a:pPr>
              <a:defRPr/>
            </a:pPr>
            <a:fld id="{E913D679-EB27-4612-B880-6F09DFF9B342}" type="slidenum">
              <a:rPr lang="en-US" altLang="en-US" smtClean="0"/>
              <a:pPr>
                <a:defRPr/>
              </a:pPr>
              <a:t>24</a:t>
            </a:fld>
            <a:endParaRPr lang="en-US" altLang="en-US"/>
          </a:p>
        </p:txBody>
      </p:sp>
    </p:spTree>
    <p:extLst>
      <p:ext uri="{BB962C8B-B14F-4D97-AF65-F5344CB8AC3E}">
        <p14:creationId xmlns:p14="http://schemas.microsoft.com/office/powerpoint/2010/main" val="16200949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6"/>
          <p:cNvSpPr>
            <a:spLocks noGrp="1"/>
          </p:cNvSpPr>
          <p:nvPr>
            <p:ph type="title"/>
          </p:nvPr>
        </p:nvSpPr>
        <p:spPr/>
        <p:txBody>
          <a:bodyPr/>
          <a:lstStyle/>
          <a:p>
            <a:r>
              <a:rPr lang="en-US" altLang="en-US" dirty="0"/>
              <a:t>The Arts Are Inclusive and Integrated</a:t>
            </a:r>
          </a:p>
        </p:txBody>
      </p:sp>
      <p:pic>
        <p:nvPicPr>
          <p:cNvPr id="56324" name="Initiative%20In%20Learning%205-1.mp4" descr="Macintosh HD:Users:hmenden2:Downloads:Initiative In Learning 5-1.mp4">
            <a:hlinkClick r:id="" action="ppaction://media"/>
          </p:cNvPr>
          <p:cNvPicPr>
            <a:picLocks noGrp="1" noChangeAspect="1" noChangeArrowheads="1"/>
          </p:cNvPicPr>
          <p:nvPr>
            <p:ph idx="1"/>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a:xfrm>
            <a:off x="2074863" y="2259013"/>
            <a:ext cx="4935537" cy="3702050"/>
          </a:xfrm>
        </p:spPr>
      </p:pic>
    </p:spTree>
    <p:extLst>
      <p:ext uri="{BB962C8B-B14F-4D97-AF65-F5344CB8AC3E}">
        <p14:creationId xmlns:p14="http://schemas.microsoft.com/office/powerpoint/2010/main" val="40746333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632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56324"/>
                                        </p:tgtEl>
                                      </p:cBhvr>
                                    </p:cmd>
                                  </p:childTnLst>
                                </p:cTn>
                              </p:par>
                            </p:childTnLst>
                          </p:cTn>
                        </p:par>
                      </p:childTnLst>
                    </p:cTn>
                  </p:par>
                </p:childTnLst>
              </p:cTn>
              <p:nextCondLst>
                <p:cond evt="onClick" delay="0">
                  <p:tgtEl>
                    <p:spTgt spid="56324"/>
                  </p:tgtEl>
                </p:cond>
              </p:nextCondLst>
            </p:seq>
            <p:video>
              <p:cMediaNode vol="80000">
                <p:cTn id="7" fill="hold" display="0">
                  <p:stCondLst>
                    <p:cond delay="indefinite"/>
                  </p:stCondLst>
                </p:cTn>
                <p:tgtEl>
                  <p:spTgt spid="5632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7"/>
          <p:cNvSpPr>
            <a:spLocks noGrp="1"/>
          </p:cNvSpPr>
          <p:nvPr>
            <p:ph type="title"/>
          </p:nvPr>
        </p:nvSpPr>
        <p:spPr/>
        <p:txBody>
          <a:bodyPr/>
          <a:lstStyle/>
          <a:p>
            <a:r>
              <a:rPr lang="en-US" altLang="en-US" dirty="0"/>
              <a:t>The Arts Are Integrated</a:t>
            </a:r>
          </a:p>
        </p:txBody>
      </p:sp>
      <p:graphicFrame>
        <p:nvGraphicFramePr>
          <p:cNvPr id="75778" name="Content Placeholder 6"/>
          <p:cNvGraphicFramePr>
            <a:graphicFrameLocks noGrp="1" noChangeAspect="1"/>
          </p:cNvGraphicFramePr>
          <p:nvPr>
            <p:ph idx="1"/>
            <p:extLst>
              <p:ext uri="{D42A27DB-BD31-4B8C-83A1-F6EECF244321}">
                <p14:modId xmlns:p14="http://schemas.microsoft.com/office/powerpoint/2010/main" val="3808403249"/>
              </p:ext>
            </p:extLst>
          </p:nvPr>
        </p:nvGraphicFramePr>
        <p:xfrm>
          <a:off x="2576945" y="1288392"/>
          <a:ext cx="3895107" cy="5231412"/>
        </p:xfrm>
        <a:graphic>
          <a:graphicData uri="http://schemas.openxmlformats.org/presentationml/2006/ole">
            <mc:AlternateContent xmlns:mc="http://schemas.openxmlformats.org/markup-compatibility/2006">
              <mc:Choice xmlns:v="urn:schemas-microsoft-com:vml" Requires="v">
                <p:oleObj spid="_x0000_s3118" name="Document" r:id="rId4" imgW="12139683" imgH="16304762" progId="Word.Document.12">
                  <p:embed/>
                </p:oleObj>
              </mc:Choice>
              <mc:Fallback>
                <p:oleObj name="Document" r:id="rId4" imgW="12139683" imgH="16304762" progId="Word.Document.12">
                  <p:embed/>
                  <p:pic>
                    <p:nvPicPr>
                      <p:cNvPr id="75778" name="Content Placeholder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6945" y="1288392"/>
                        <a:ext cx="3895107" cy="5231412"/>
                      </a:xfrm>
                      <a:prstGeom prst="rect">
                        <a:avLst/>
                      </a:prstGeom>
                      <a:noFill/>
                      <a:ln w="9525">
                        <a:solidFill>
                          <a:schemeClr val="tx1"/>
                        </a:solidFill>
                        <a:miter lim="800000"/>
                        <a:headEnd/>
                        <a:tailEnd/>
                      </a:ln>
                      <a:effectLst/>
                      <a:extLst/>
                    </p:spPr>
                  </p:pic>
                </p:oleObj>
              </mc:Fallback>
            </mc:AlternateContent>
          </a:graphicData>
        </a:graphic>
      </p:graphicFrame>
    </p:spTree>
    <p:extLst>
      <p:ext uri="{BB962C8B-B14F-4D97-AF65-F5344CB8AC3E}">
        <p14:creationId xmlns:p14="http://schemas.microsoft.com/office/powerpoint/2010/main" val="37700223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9"/>
          <p:cNvSpPr>
            <a:spLocks noGrp="1" noChangeArrowheads="1"/>
          </p:cNvSpPr>
          <p:nvPr>
            <p:ph type="title"/>
          </p:nvPr>
        </p:nvSpPr>
        <p:spPr/>
        <p:txBody>
          <a:bodyPr/>
          <a:lstStyle/>
          <a:p>
            <a:pPr eaLnBrk="1" hangingPunct="1"/>
            <a:r>
              <a:rPr lang="en-US" altLang="en-US" dirty="0"/>
              <a:t>Visual Art</a:t>
            </a:r>
          </a:p>
        </p:txBody>
      </p:sp>
      <p:graphicFrame>
        <p:nvGraphicFramePr>
          <p:cNvPr id="17" name="Content Placeholder 16"/>
          <p:cNvGraphicFramePr>
            <a:graphicFrameLocks noGrp="1"/>
          </p:cNvGraphicFramePr>
          <p:nvPr>
            <p:ph idx="1"/>
            <p:extLst>
              <p:ext uri="{D42A27DB-BD31-4B8C-83A1-F6EECF244321}">
                <p14:modId xmlns:p14="http://schemas.microsoft.com/office/powerpoint/2010/main" val="1430129885"/>
              </p:ext>
            </p:extLst>
          </p:nvPr>
        </p:nvGraphicFramePr>
        <p:xfrm>
          <a:off x="457200" y="1417638"/>
          <a:ext cx="8229600" cy="4393226"/>
        </p:xfrm>
        <a:graphic>
          <a:graphicData uri="http://schemas.openxmlformats.org/drawingml/2006/table">
            <a:tbl>
              <a:tblPr/>
              <a:tblGrid>
                <a:gridCol w="1489587">
                  <a:extLst>
                    <a:ext uri="{9D8B030D-6E8A-4147-A177-3AD203B41FA5}">
                      <a16:colId xmlns:a16="http://schemas.microsoft.com/office/drawing/2014/main" xmlns="" val="20000"/>
                    </a:ext>
                  </a:extLst>
                </a:gridCol>
                <a:gridCol w="2492478">
                  <a:extLst>
                    <a:ext uri="{9D8B030D-6E8A-4147-A177-3AD203B41FA5}">
                      <a16:colId xmlns:a16="http://schemas.microsoft.com/office/drawing/2014/main" xmlns="" val="20001"/>
                    </a:ext>
                  </a:extLst>
                </a:gridCol>
                <a:gridCol w="4247535">
                  <a:extLst>
                    <a:ext uri="{9D8B030D-6E8A-4147-A177-3AD203B41FA5}">
                      <a16:colId xmlns:a16="http://schemas.microsoft.com/office/drawing/2014/main" xmlns="" val="20002"/>
                    </a:ext>
                  </a:extLst>
                </a:gridCol>
              </a:tblGrid>
              <a:tr h="423291">
                <a:tc>
                  <a:txBody>
                    <a:bodyPr/>
                    <a:lstStyle>
                      <a:lvl1pPr>
                        <a:spcBef>
                          <a:spcPct val="20000"/>
                        </a:spcBef>
                        <a:buFont typeface="Arial" charset="0"/>
                        <a:defRPr sz="2800">
                          <a:solidFill>
                            <a:schemeClr val="tx1"/>
                          </a:solidFill>
                          <a:latin typeface="Arial" charset="0"/>
                          <a:ea typeface="MS PGothic" charset="-128"/>
                        </a:defRPr>
                      </a:lvl1pPr>
                      <a:lvl2pPr marL="742950" indent="-285750">
                        <a:spcBef>
                          <a:spcPct val="20000"/>
                        </a:spcBef>
                        <a:buFont typeface="Arial" charset="0"/>
                        <a:defRPr sz="2400">
                          <a:solidFill>
                            <a:schemeClr val="tx1"/>
                          </a:solidFill>
                          <a:latin typeface="Arial" charset="0"/>
                          <a:ea typeface="MS PGothic" charset="-128"/>
                        </a:defRPr>
                      </a:lvl2pPr>
                      <a:lvl3pPr marL="1143000" indent="-228600">
                        <a:spcBef>
                          <a:spcPct val="20000"/>
                        </a:spcBef>
                        <a:buFont typeface="Arial" charset="0"/>
                        <a:defRPr sz="2000">
                          <a:solidFill>
                            <a:schemeClr val="tx1"/>
                          </a:solidFill>
                          <a:latin typeface="Arial" charset="0"/>
                          <a:ea typeface="MS PGothic" charset="-128"/>
                        </a:defRPr>
                      </a:lvl3pPr>
                      <a:lvl4pPr marL="1600200" indent="-228600">
                        <a:spcBef>
                          <a:spcPct val="20000"/>
                        </a:spcBef>
                        <a:buFont typeface="Arial" charset="0"/>
                        <a:defRPr>
                          <a:solidFill>
                            <a:schemeClr val="tx1"/>
                          </a:solidFill>
                          <a:latin typeface="Arial" charset="0"/>
                          <a:ea typeface="MS PGothic" charset="-128"/>
                        </a:defRPr>
                      </a:lvl4pPr>
                      <a:lvl5pPr marL="2057400" indent="-228600">
                        <a:spcBef>
                          <a:spcPct val="20000"/>
                        </a:spcBef>
                        <a:buFont typeface="Arial" charset="0"/>
                        <a:defRPr>
                          <a:solidFill>
                            <a:schemeClr val="tx1"/>
                          </a:solidFill>
                          <a:latin typeface="Arial"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Arial"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Arial"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Arial"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Arial"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charset="0"/>
                          <a:ea typeface="ＭＳ Ｐゴシック" charset="-128"/>
                        </a:rPr>
                        <a:t>Foundation</a:t>
                      </a:r>
                    </a:p>
                  </a:txBody>
                  <a:tcPr marL="85134" marR="851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charset="0"/>
                        <a:defRPr sz="2800">
                          <a:solidFill>
                            <a:schemeClr val="tx1"/>
                          </a:solidFill>
                          <a:latin typeface="Arial" charset="0"/>
                          <a:ea typeface="MS PGothic" charset="-128"/>
                        </a:defRPr>
                      </a:lvl1pPr>
                      <a:lvl2pPr marL="742950" indent="-285750">
                        <a:spcBef>
                          <a:spcPct val="20000"/>
                        </a:spcBef>
                        <a:buFont typeface="Arial" charset="0"/>
                        <a:defRPr sz="2400">
                          <a:solidFill>
                            <a:schemeClr val="tx1"/>
                          </a:solidFill>
                          <a:latin typeface="Arial" charset="0"/>
                          <a:ea typeface="MS PGothic" charset="-128"/>
                        </a:defRPr>
                      </a:lvl2pPr>
                      <a:lvl3pPr marL="1143000" indent="-228600">
                        <a:spcBef>
                          <a:spcPct val="20000"/>
                        </a:spcBef>
                        <a:buFont typeface="Arial" charset="0"/>
                        <a:defRPr sz="2000">
                          <a:solidFill>
                            <a:schemeClr val="tx1"/>
                          </a:solidFill>
                          <a:latin typeface="Arial" charset="0"/>
                          <a:ea typeface="MS PGothic" charset="-128"/>
                        </a:defRPr>
                      </a:lvl3pPr>
                      <a:lvl4pPr marL="1600200" indent="-228600">
                        <a:spcBef>
                          <a:spcPct val="20000"/>
                        </a:spcBef>
                        <a:buFont typeface="Arial" charset="0"/>
                        <a:defRPr>
                          <a:solidFill>
                            <a:schemeClr val="tx1"/>
                          </a:solidFill>
                          <a:latin typeface="Arial" charset="0"/>
                          <a:ea typeface="MS PGothic" charset="-128"/>
                        </a:defRPr>
                      </a:lvl4pPr>
                      <a:lvl5pPr marL="2057400" indent="-228600">
                        <a:spcBef>
                          <a:spcPct val="20000"/>
                        </a:spcBef>
                        <a:buFont typeface="Arial" charset="0"/>
                        <a:defRPr>
                          <a:solidFill>
                            <a:schemeClr val="tx1"/>
                          </a:solidFill>
                          <a:latin typeface="Arial"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Arial"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Arial"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Arial"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Arial"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charset="0"/>
                          <a:ea typeface="ＭＳ Ｐゴシック" charset="-128"/>
                        </a:rPr>
                        <a:t>Substrand</a:t>
                      </a:r>
                    </a:p>
                  </a:txBody>
                  <a:tcPr marL="85134" marR="851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charset="0"/>
                        <a:defRPr sz="2800">
                          <a:solidFill>
                            <a:schemeClr val="tx1"/>
                          </a:solidFill>
                          <a:latin typeface="Arial" charset="0"/>
                          <a:ea typeface="MS PGothic" charset="-128"/>
                        </a:defRPr>
                      </a:lvl1pPr>
                      <a:lvl2pPr marL="742950" indent="-285750">
                        <a:spcBef>
                          <a:spcPct val="20000"/>
                        </a:spcBef>
                        <a:buFont typeface="Arial" charset="0"/>
                        <a:defRPr sz="2400">
                          <a:solidFill>
                            <a:schemeClr val="tx1"/>
                          </a:solidFill>
                          <a:latin typeface="Arial" charset="0"/>
                          <a:ea typeface="MS PGothic" charset="-128"/>
                        </a:defRPr>
                      </a:lvl2pPr>
                      <a:lvl3pPr marL="1143000" indent="-228600">
                        <a:spcBef>
                          <a:spcPct val="20000"/>
                        </a:spcBef>
                        <a:buFont typeface="Arial" charset="0"/>
                        <a:defRPr sz="2000">
                          <a:solidFill>
                            <a:schemeClr val="tx1"/>
                          </a:solidFill>
                          <a:latin typeface="Arial" charset="0"/>
                          <a:ea typeface="MS PGothic" charset="-128"/>
                        </a:defRPr>
                      </a:lvl3pPr>
                      <a:lvl4pPr marL="1600200" indent="-228600">
                        <a:spcBef>
                          <a:spcPct val="20000"/>
                        </a:spcBef>
                        <a:buFont typeface="Arial" charset="0"/>
                        <a:defRPr>
                          <a:solidFill>
                            <a:schemeClr val="tx1"/>
                          </a:solidFill>
                          <a:latin typeface="Arial" charset="0"/>
                          <a:ea typeface="MS PGothic" charset="-128"/>
                        </a:defRPr>
                      </a:lvl4pPr>
                      <a:lvl5pPr marL="2057400" indent="-228600">
                        <a:spcBef>
                          <a:spcPct val="20000"/>
                        </a:spcBef>
                        <a:buFont typeface="Arial" charset="0"/>
                        <a:defRPr>
                          <a:solidFill>
                            <a:schemeClr val="tx1"/>
                          </a:solidFill>
                          <a:latin typeface="Arial"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Arial"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Arial"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Arial"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Arial"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charset="0"/>
                          <a:ea typeface="ＭＳ Ｐゴシック" charset="-128"/>
                        </a:rPr>
                        <a:t>Substrand Definition</a:t>
                      </a:r>
                    </a:p>
                  </a:txBody>
                  <a:tcPr marL="85134" marR="851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xmlns="" val="10000"/>
                  </a:ext>
                </a:extLst>
              </a:tr>
              <a:tr h="1234391">
                <a:tc>
                  <a:txBody>
                    <a:bodyPr/>
                    <a:lstStyle>
                      <a:lvl1pPr>
                        <a:spcBef>
                          <a:spcPct val="20000"/>
                        </a:spcBef>
                        <a:buFont typeface="Arial" charset="0"/>
                        <a:defRPr sz="2800">
                          <a:solidFill>
                            <a:schemeClr val="tx1"/>
                          </a:solidFill>
                          <a:latin typeface="Arial" charset="0"/>
                          <a:ea typeface="MS PGothic" charset="-128"/>
                        </a:defRPr>
                      </a:lvl1pPr>
                      <a:lvl2pPr marL="742950" indent="-285750">
                        <a:spcBef>
                          <a:spcPct val="20000"/>
                        </a:spcBef>
                        <a:buFont typeface="Arial" charset="0"/>
                        <a:defRPr sz="2400">
                          <a:solidFill>
                            <a:schemeClr val="tx1"/>
                          </a:solidFill>
                          <a:latin typeface="Arial" charset="0"/>
                          <a:ea typeface="MS PGothic" charset="-128"/>
                        </a:defRPr>
                      </a:lvl2pPr>
                      <a:lvl3pPr marL="1143000" indent="-228600">
                        <a:spcBef>
                          <a:spcPct val="20000"/>
                        </a:spcBef>
                        <a:buFont typeface="Arial" charset="0"/>
                        <a:defRPr sz="2000">
                          <a:solidFill>
                            <a:schemeClr val="tx1"/>
                          </a:solidFill>
                          <a:latin typeface="Arial" charset="0"/>
                          <a:ea typeface="MS PGothic" charset="-128"/>
                        </a:defRPr>
                      </a:lvl3pPr>
                      <a:lvl4pPr marL="1600200" indent="-228600">
                        <a:spcBef>
                          <a:spcPct val="20000"/>
                        </a:spcBef>
                        <a:buFont typeface="Arial" charset="0"/>
                        <a:defRPr>
                          <a:solidFill>
                            <a:schemeClr val="tx1"/>
                          </a:solidFill>
                          <a:latin typeface="Arial" charset="0"/>
                          <a:ea typeface="MS PGothic" charset="-128"/>
                        </a:defRPr>
                      </a:lvl4pPr>
                      <a:lvl5pPr marL="2057400" indent="-228600">
                        <a:spcBef>
                          <a:spcPct val="20000"/>
                        </a:spcBef>
                        <a:buFont typeface="Arial" charset="0"/>
                        <a:defRPr>
                          <a:solidFill>
                            <a:schemeClr val="tx1"/>
                          </a:solidFill>
                          <a:latin typeface="Arial"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Arial"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Arial"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Arial"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Arial"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00000"/>
                          </a:solidFill>
                          <a:effectLst/>
                          <a:latin typeface="Arial" charset="0"/>
                          <a:ea typeface="ＭＳ Ｐゴシック" charset="-128"/>
                        </a:rPr>
                        <a:t>48 months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00000"/>
                          </a:solidFill>
                          <a:effectLst/>
                          <a:latin typeface="Arial" charset="0"/>
                          <a:ea typeface="ＭＳ Ｐゴシック" charset="-128"/>
                        </a:rPr>
                        <a:t>60 months</a:t>
                      </a:r>
                    </a:p>
                  </a:txBody>
                  <a:tcPr marL="85134" marR="851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3C9FF"/>
                    </a:solidFill>
                  </a:tcPr>
                </a:tc>
                <a:tc>
                  <a:txBody>
                    <a:bodyPr/>
                    <a:lstStyle>
                      <a:lvl1pPr>
                        <a:spcBef>
                          <a:spcPct val="20000"/>
                        </a:spcBef>
                        <a:buFont typeface="Arial" charset="0"/>
                        <a:defRPr sz="2800">
                          <a:solidFill>
                            <a:schemeClr val="tx1"/>
                          </a:solidFill>
                          <a:latin typeface="Arial" charset="0"/>
                          <a:ea typeface="MS PGothic" charset="-128"/>
                        </a:defRPr>
                      </a:lvl1pPr>
                      <a:lvl2pPr marL="742950" indent="-285750">
                        <a:spcBef>
                          <a:spcPct val="20000"/>
                        </a:spcBef>
                        <a:buFont typeface="Arial" charset="0"/>
                        <a:defRPr sz="2400">
                          <a:solidFill>
                            <a:schemeClr val="tx1"/>
                          </a:solidFill>
                          <a:latin typeface="Arial" charset="0"/>
                          <a:ea typeface="MS PGothic" charset="-128"/>
                        </a:defRPr>
                      </a:lvl2pPr>
                      <a:lvl3pPr marL="1143000" indent="-228600">
                        <a:spcBef>
                          <a:spcPct val="20000"/>
                        </a:spcBef>
                        <a:buFont typeface="Arial" charset="0"/>
                        <a:defRPr sz="2000">
                          <a:solidFill>
                            <a:schemeClr val="tx1"/>
                          </a:solidFill>
                          <a:latin typeface="Arial" charset="0"/>
                          <a:ea typeface="MS PGothic" charset="-128"/>
                        </a:defRPr>
                      </a:lvl3pPr>
                      <a:lvl4pPr marL="1600200" indent="-228600">
                        <a:spcBef>
                          <a:spcPct val="20000"/>
                        </a:spcBef>
                        <a:buFont typeface="Arial" charset="0"/>
                        <a:defRPr>
                          <a:solidFill>
                            <a:schemeClr val="tx1"/>
                          </a:solidFill>
                          <a:latin typeface="Arial" charset="0"/>
                          <a:ea typeface="MS PGothic" charset="-128"/>
                        </a:defRPr>
                      </a:lvl4pPr>
                      <a:lvl5pPr marL="2057400" indent="-228600">
                        <a:spcBef>
                          <a:spcPct val="20000"/>
                        </a:spcBef>
                        <a:buFont typeface="Arial" charset="0"/>
                        <a:defRPr>
                          <a:solidFill>
                            <a:schemeClr val="tx1"/>
                          </a:solidFill>
                          <a:latin typeface="Arial"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Arial"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Arial"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Arial"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Arial" charset="0"/>
                          <a:ea typeface="MS PGothic"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128"/>
                        </a:rPr>
                        <a:t>Notice, Respond, and Engage</a:t>
                      </a:r>
                    </a:p>
                  </a:txBody>
                  <a:tcPr marL="117034" marR="1170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33078"/>
                    </a:solidFill>
                  </a:tcPr>
                </a:tc>
                <a:tc>
                  <a:txBody>
                    <a:bodyPr/>
                    <a:lstStyle>
                      <a:lvl1pPr>
                        <a:spcBef>
                          <a:spcPct val="20000"/>
                        </a:spcBef>
                        <a:buFont typeface="Arial" charset="0"/>
                        <a:defRPr sz="2800">
                          <a:solidFill>
                            <a:schemeClr val="tx1"/>
                          </a:solidFill>
                          <a:latin typeface="Arial" charset="0"/>
                          <a:ea typeface="MS PGothic" charset="-128"/>
                        </a:defRPr>
                      </a:lvl1pPr>
                      <a:lvl2pPr marL="742950" indent="-285750">
                        <a:spcBef>
                          <a:spcPct val="20000"/>
                        </a:spcBef>
                        <a:buFont typeface="Arial" charset="0"/>
                        <a:defRPr sz="2400">
                          <a:solidFill>
                            <a:schemeClr val="tx1"/>
                          </a:solidFill>
                          <a:latin typeface="Arial" charset="0"/>
                          <a:ea typeface="MS PGothic" charset="-128"/>
                        </a:defRPr>
                      </a:lvl2pPr>
                      <a:lvl3pPr marL="1143000" indent="-228600">
                        <a:spcBef>
                          <a:spcPct val="20000"/>
                        </a:spcBef>
                        <a:buFont typeface="Arial" charset="0"/>
                        <a:defRPr sz="2000">
                          <a:solidFill>
                            <a:schemeClr val="tx1"/>
                          </a:solidFill>
                          <a:latin typeface="Arial" charset="0"/>
                          <a:ea typeface="MS PGothic" charset="-128"/>
                        </a:defRPr>
                      </a:lvl3pPr>
                      <a:lvl4pPr marL="1600200" indent="-228600">
                        <a:spcBef>
                          <a:spcPct val="20000"/>
                        </a:spcBef>
                        <a:buFont typeface="Arial" charset="0"/>
                        <a:defRPr>
                          <a:solidFill>
                            <a:schemeClr val="tx1"/>
                          </a:solidFill>
                          <a:latin typeface="Arial" charset="0"/>
                          <a:ea typeface="MS PGothic" charset="-128"/>
                        </a:defRPr>
                      </a:lvl4pPr>
                      <a:lvl5pPr marL="2057400" indent="-228600">
                        <a:spcBef>
                          <a:spcPct val="20000"/>
                        </a:spcBef>
                        <a:buFont typeface="Arial" charset="0"/>
                        <a:defRPr>
                          <a:solidFill>
                            <a:schemeClr val="tx1"/>
                          </a:solidFill>
                          <a:latin typeface="Arial"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Arial"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Arial"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Arial"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Arial" charset="0"/>
                          <a:ea typeface="MS PGothic"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Arial" charset="0"/>
                          <a:ea typeface="ＭＳ Ｐゴシック" charset="-128"/>
                        </a:rPr>
                        <a:t>Notice, interact, and be interested in</a:t>
                      </a:r>
                    </a:p>
                  </a:txBody>
                  <a:tcPr marL="117034" marR="1170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6A6A6"/>
                    </a:solidFill>
                  </a:tcPr>
                </a:tc>
                <a:extLst>
                  <a:ext uri="{0D108BD9-81ED-4DB2-BD59-A6C34878D82A}">
                    <a16:rowId xmlns:a16="http://schemas.microsoft.com/office/drawing/2014/main" xmlns="" val="10001"/>
                  </a:ext>
                </a:extLst>
              </a:tr>
              <a:tr h="1624791">
                <a:tc>
                  <a:txBody>
                    <a:bodyPr/>
                    <a:lstStyle>
                      <a:lvl1pPr>
                        <a:spcBef>
                          <a:spcPct val="20000"/>
                        </a:spcBef>
                        <a:buFont typeface="Arial" charset="0"/>
                        <a:defRPr sz="2800">
                          <a:solidFill>
                            <a:schemeClr val="tx1"/>
                          </a:solidFill>
                          <a:latin typeface="Arial" charset="0"/>
                          <a:ea typeface="MS PGothic" charset="-128"/>
                        </a:defRPr>
                      </a:lvl1pPr>
                      <a:lvl2pPr marL="742950" indent="-285750">
                        <a:spcBef>
                          <a:spcPct val="20000"/>
                        </a:spcBef>
                        <a:buFont typeface="Arial" charset="0"/>
                        <a:defRPr sz="2400">
                          <a:solidFill>
                            <a:schemeClr val="tx1"/>
                          </a:solidFill>
                          <a:latin typeface="Arial" charset="0"/>
                          <a:ea typeface="MS PGothic" charset="-128"/>
                        </a:defRPr>
                      </a:lvl2pPr>
                      <a:lvl3pPr marL="1143000" indent="-228600">
                        <a:spcBef>
                          <a:spcPct val="20000"/>
                        </a:spcBef>
                        <a:buFont typeface="Arial" charset="0"/>
                        <a:defRPr sz="2000">
                          <a:solidFill>
                            <a:schemeClr val="tx1"/>
                          </a:solidFill>
                          <a:latin typeface="Arial" charset="0"/>
                          <a:ea typeface="MS PGothic" charset="-128"/>
                        </a:defRPr>
                      </a:lvl3pPr>
                      <a:lvl4pPr marL="1600200" indent="-228600">
                        <a:spcBef>
                          <a:spcPct val="20000"/>
                        </a:spcBef>
                        <a:buFont typeface="Arial" charset="0"/>
                        <a:defRPr>
                          <a:solidFill>
                            <a:schemeClr val="tx1"/>
                          </a:solidFill>
                          <a:latin typeface="Arial" charset="0"/>
                          <a:ea typeface="MS PGothic" charset="-128"/>
                        </a:defRPr>
                      </a:lvl4pPr>
                      <a:lvl5pPr marL="2057400" indent="-228600">
                        <a:spcBef>
                          <a:spcPct val="20000"/>
                        </a:spcBef>
                        <a:buFont typeface="Arial" charset="0"/>
                        <a:defRPr>
                          <a:solidFill>
                            <a:schemeClr val="tx1"/>
                          </a:solidFill>
                          <a:latin typeface="Arial"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Arial"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Arial"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Arial"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Arial"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00000"/>
                          </a:solidFill>
                          <a:effectLst/>
                          <a:latin typeface="Arial" charset="0"/>
                          <a:ea typeface="ＭＳ Ｐゴシック" charset="-128"/>
                        </a:rPr>
                        <a:t>48 months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00000"/>
                          </a:solidFill>
                          <a:effectLst/>
                          <a:latin typeface="Arial" charset="0"/>
                          <a:ea typeface="ＭＳ Ｐゴシック" charset="-128"/>
                        </a:rPr>
                        <a:t>60 months</a:t>
                      </a:r>
                    </a:p>
                  </a:txBody>
                  <a:tcPr marL="85134" marR="851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3C9FF"/>
                    </a:solidFill>
                  </a:tcPr>
                </a:tc>
                <a:tc>
                  <a:txBody>
                    <a:bodyPr/>
                    <a:lstStyle>
                      <a:lvl1pPr>
                        <a:spcBef>
                          <a:spcPct val="20000"/>
                        </a:spcBef>
                        <a:buFont typeface="Arial" charset="0"/>
                        <a:defRPr sz="2800">
                          <a:solidFill>
                            <a:schemeClr val="tx1"/>
                          </a:solidFill>
                          <a:latin typeface="Arial" charset="0"/>
                          <a:ea typeface="MS PGothic" charset="-128"/>
                        </a:defRPr>
                      </a:lvl1pPr>
                      <a:lvl2pPr marL="742950" indent="-285750">
                        <a:spcBef>
                          <a:spcPct val="20000"/>
                        </a:spcBef>
                        <a:buFont typeface="Arial" charset="0"/>
                        <a:defRPr sz="2400">
                          <a:solidFill>
                            <a:schemeClr val="tx1"/>
                          </a:solidFill>
                          <a:latin typeface="Arial" charset="0"/>
                          <a:ea typeface="MS PGothic" charset="-128"/>
                        </a:defRPr>
                      </a:lvl2pPr>
                      <a:lvl3pPr marL="1143000" indent="-228600">
                        <a:spcBef>
                          <a:spcPct val="20000"/>
                        </a:spcBef>
                        <a:buFont typeface="Arial" charset="0"/>
                        <a:defRPr sz="2000">
                          <a:solidFill>
                            <a:schemeClr val="tx1"/>
                          </a:solidFill>
                          <a:latin typeface="Arial" charset="0"/>
                          <a:ea typeface="MS PGothic" charset="-128"/>
                        </a:defRPr>
                      </a:lvl3pPr>
                      <a:lvl4pPr marL="1600200" indent="-228600">
                        <a:spcBef>
                          <a:spcPct val="20000"/>
                        </a:spcBef>
                        <a:buFont typeface="Arial" charset="0"/>
                        <a:defRPr>
                          <a:solidFill>
                            <a:schemeClr val="tx1"/>
                          </a:solidFill>
                          <a:latin typeface="Arial" charset="0"/>
                          <a:ea typeface="MS PGothic" charset="-128"/>
                        </a:defRPr>
                      </a:lvl4pPr>
                      <a:lvl5pPr marL="2057400" indent="-228600">
                        <a:spcBef>
                          <a:spcPct val="20000"/>
                        </a:spcBef>
                        <a:buFont typeface="Arial" charset="0"/>
                        <a:defRPr>
                          <a:solidFill>
                            <a:schemeClr val="tx1"/>
                          </a:solidFill>
                          <a:latin typeface="Arial"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Arial"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Arial"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Arial"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Arial" charset="0"/>
                          <a:ea typeface="MS PGothic"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128"/>
                        </a:rPr>
                        <a:t>Develop Skills</a:t>
                      </a:r>
                    </a:p>
                  </a:txBody>
                  <a:tcPr marL="117034" marR="1170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33078"/>
                    </a:solidFill>
                  </a:tcPr>
                </a:tc>
                <a:tc>
                  <a:txBody>
                    <a:bodyPr/>
                    <a:lstStyle>
                      <a:lvl1pPr>
                        <a:spcBef>
                          <a:spcPct val="20000"/>
                        </a:spcBef>
                        <a:buFont typeface="Arial" charset="0"/>
                        <a:defRPr sz="2800">
                          <a:solidFill>
                            <a:schemeClr val="tx1"/>
                          </a:solidFill>
                          <a:latin typeface="Arial" charset="0"/>
                          <a:ea typeface="MS PGothic" charset="-128"/>
                        </a:defRPr>
                      </a:lvl1pPr>
                      <a:lvl2pPr marL="742950" indent="-285750">
                        <a:spcBef>
                          <a:spcPct val="20000"/>
                        </a:spcBef>
                        <a:buFont typeface="Arial" charset="0"/>
                        <a:defRPr sz="2400">
                          <a:solidFill>
                            <a:schemeClr val="tx1"/>
                          </a:solidFill>
                          <a:latin typeface="Arial" charset="0"/>
                          <a:ea typeface="MS PGothic" charset="-128"/>
                        </a:defRPr>
                      </a:lvl2pPr>
                      <a:lvl3pPr marL="1143000" indent="-228600">
                        <a:spcBef>
                          <a:spcPct val="20000"/>
                        </a:spcBef>
                        <a:buFont typeface="Arial" charset="0"/>
                        <a:defRPr sz="2000">
                          <a:solidFill>
                            <a:schemeClr val="tx1"/>
                          </a:solidFill>
                          <a:latin typeface="Arial" charset="0"/>
                          <a:ea typeface="MS PGothic" charset="-128"/>
                        </a:defRPr>
                      </a:lvl3pPr>
                      <a:lvl4pPr marL="1600200" indent="-228600">
                        <a:spcBef>
                          <a:spcPct val="20000"/>
                        </a:spcBef>
                        <a:buFont typeface="Arial" charset="0"/>
                        <a:defRPr>
                          <a:solidFill>
                            <a:schemeClr val="tx1"/>
                          </a:solidFill>
                          <a:latin typeface="Arial" charset="0"/>
                          <a:ea typeface="MS PGothic" charset="-128"/>
                        </a:defRPr>
                      </a:lvl4pPr>
                      <a:lvl5pPr marL="2057400" indent="-228600">
                        <a:spcBef>
                          <a:spcPct val="20000"/>
                        </a:spcBef>
                        <a:buFont typeface="Arial" charset="0"/>
                        <a:defRPr>
                          <a:solidFill>
                            <a:schemeClr val="tx1"/>
                          </a:solidFill>
                          <a:latin typeface="Arial"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Arial"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Arial"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Arial"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Arial" charset="0"/>
                          <a:ea typeface="MS PGothic"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Arial" charset="0"/>
                          <a:ea typeface="ＭＳ Ｐゴシック" charset="-128"/>
                        </a:rPr>
                        <a:t>Learn the basic skills of performing, inventing, and creating, such as using a paintbrush</a:t>
                      </a:r>
                    </a:p>
                  </a:txBody>
                  <a:tcPr marL="117034" marR="1170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6A6A6"/>
                    </a:solidFill>
                  </a:tcPr>
                </a:tc>
                <a:extLst>
                  <a:ext uri="{0D108BD9-81ED-4DB2-BD59-A6C34878D82A}">
                    <a16:rowId xmlns:a16="http://schemas.microsoft.com/office/drawing/2014/main" xmlns="" val="10002"/>
                  </a:ext>
                </a:extLst>
              </a:tr>
              <a:tr h="1110753">
                <a:tc>
                  <a:txBody>
                    <a:bodyPr/>
                    <a:lstStyle>
                      <a:lvl1pPr>
                        <a:spcBef>
                          <a:spcPct val="20000"/>
                        </a:spcBef>
                        <a:buFont typeface="Arial" charset="0"/>
                        <a:defRPr sz="2800">
                          <a:solidFill>
                            <a:schemeClr val="tx1"/>
                          </a:solidFill>
                          <a:latin typeface="Arial" charset="0"/>
                          <a:ea typeface="MS PGothic" charset="-128"/>
                        </a:defRPr>
                      </a:lvl1pPr>
                      <a:lvl2pPr marL="742950" indent="-285750">
                        <a:spcBef>
                          <a:spcPct val="20000"/>
                        </a:spcBef>
                        <a:buFont typeface="Arial" charset="0"/>
                        <a:defRPr sz="2400">
                          <a:solidFill>
                            <a:schemeClr val="tx1"/>
                          </a:solidFill>
                          <a:latin typeface="Arial" charset="0"/>
                          <a:ea typeface="MS PGothic" charset="-128"/>
                        </a:defRPr>
                      </a:lvl2pPr>
                      <a:lvl3pPr marL="1143000" indent="-228600">
                        <a:spcBef>
                          <a:spcPct val="20000"/>
                        </a:spcBef>
                        <a:buFont typeface="Arial" charset="0"/>
                        <a:defRPr sz="2000">
                          <a:solidFill>
                            <a:schemeClr val="tx1"/>
                          </a:solidFill>
                          <a:latin typeface="Arial" charset="0"/>
                          <a:ea typeface="MS PGothic" charset="-128"/>
                        </a:defRPr>
                      </a:lvl3pPr>
                      <a:lvl4pPr marL="1600200" indent="-228600">
                        <a:spcBef>
                          <a:spcPct val="20000"/>
                        </a:spcBef>
                        <a:buFont typeface="Arial" charset="0"/>
                        <a:defRPr>
                          <a:solidFill>
                            <a:schemeClr val="tx1"/>
                          </a:solidFill>
                          <a:latin typeface="Arial" charset="0"/>
                          <a:ea typeface="MS PGothic" charset="-128"/>
                        </a:defRPr>
                      </a:lvl4pPr>
                      <a:lvl5pPr marL="2057400" indent="-228600">
                        <a:spcBef>
                          <a:spcPct val="20000"/>
                        </a:spcBef>
                        <a:buFont typeface="Arial" charset="0"/>
                        <a:defRPr>
                          <a:solidFill>
                            <a:schemeClr val="tx1"/>
                          </a:solidFill>
                          <a:latin typeface="Arial"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Arial"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Arial"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Arial"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Arial"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00000"/>
                          </a:solidFill>
                          <a:effectLst/>
                          <a:latin typeface="Arial" charset="0"/>
                          <a:ea typeface="ＭＳ Ｐゴシック" charset="-128"/>
                        </a:rPr>
                        <a:t>48 months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00000"/>
                          </a:solidFill>
                          <a:effectLst/>
                          <a:latin typeface="Arial" charset="0"/>
                          <a:ea typeface="ＭＳ Ｐゴシック" charset="-128"/>
                        </a:rPr>
                        <a:t>60 months</a:t>
                      </a:r>
                    </a:p>
                  </a:txBody>
                  <a:tcPr marL="85134" marR="851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3C9FF"/>
                    </a:solidFill>
                  </a:tcPr>
                </a:tc>
                <a:tc>
                  <a:txBody>
                    <a:bodyPr/>
                    <a:lstStyle>
                      <a:lvl1pPr>
                        <a:spcBef>
                          <a:spcPct val="20000"/>
                        </a:spcBef>
                        <a:buFont typeface="Arial" charset="0"/>
                        <a:defRPr sz="2800">
                          <a:solidFill>
                            <a:schemeClr val="tx1"/>
                          </a:solidFill>
                          <a:latin typeface="Arial" charset="0"/>
                          <a:ea typeface="MS PGothic" charset="-128"/>
                        </a:defRPr>
                      </a:lvl1pPr>
                      <a:lvl2pPr marL="742950" indent="-285750">
                        <a:spcBef>
                          <a:spcPct val="20000"/>
                        </a:spcBef>
                        <a:buFont typeface="Arial" charset="0"/>
                        <a:defRPr sz="2400">
                          <a:solidFill>
                            <a:schemeClr val="tx1"/>
                          </a:solidFill>
                          <a:latin typeface="Arial" charset="0"/>
                          <a:ea typeface="MS PGothic" charset="-128"/>
                        </a:defRPr>
                      </a:lvl2pPr>
                      <a:lvl3pPr marL="1143000" indent="-228600">
                        <a:spcBef>
                          <a:spcPct val="20000"/>
                        </a:spcBef>
                        <a:buFont typeface="Arial" charset="0"/>
                        <a:defRPr sz="2000">
                          <a:solidFill>
                            <a:schemeClr val="tx1"/>
                          </a:solidFill>
                          <a:latin typeface="Arial" charset="0"/>
                          <a:ea typeface="MS PGothic" charset="-128"/>
                        </a:defRPr>
                      </a:lvl3pPr>
                      <a:lvl4pPr marL="1600200" indent="-228600">
                        <a:spcBef>
                          <a:spcPct val="20000"/>
                        </a:spcBef>
                        <a:buFont typeface="Arial" charset="0"/>
                        <a:defRPr>
                          <a:solidFill>
                            <a:schemeClr val="tx1"/>
                          </a:solidFill>
                          <a:latin typeface="Arial" charset="0"/>
                          <a:ea typeface="MS PGothic" charset="-128"/>
                        </a:defRPr>
                      </a:lvl4pPr>
                      <a:lvl5pPr marL="2057400" indent="-228600">
                        <a:spcBef>
                          <a:spcPct val="20000"/>
                        </a:spcBef>
                        <a:buFont typeface="Arial" charset="0"/>
                        <a:defRPr>
                          <a:solidFill>
                            <a:schemeClr val="tx1"/>
                          </a:solidFill>
                          <a:latin typeface="Arial"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Arial"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Arial"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Arial"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Arial" charset="0"/>
                          <a:ea typeface="MS PGothic"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128"/>
                        </a:rPr>
                        <a:t>Create, Invent, and Express</a:t>
                      </a:r>
                    </a:p>
                  </a:txBody>
                  <a:tcPr marL="117034" marR="1170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33078"/>
                    </a:solidFill>
                  </a:tcPr>
                </a:tc>
                <a:tc>
                  <a:txBody>
                    <a:bodyPr/>
                    <a:lstStyle>
                      <a:lvl1pPr>
                        <a:spcBef>
                          <a:spcPct val="20000"/>
                        </a:spcBef>
                        <a:buFont typeface="Arial" charset="0"/>
                        <a:defRPr sz="2800">
                          <a:solidFill>
                            <a:schemeClr val="tx1"/>
                          </a:solidFill>
                          <a:latin typeface="Arial" charset="0"/>
                          <a:ea typeface="MS PGothic" charset="-128"/>
                        </a:defRPr>
                      </a:lvl1pPr>
                      <a:lvl2pPr marL="742950" indent="-285750">
                        <a:spcBef>
                          <a:spcPct val="20000"/>
                        </a:spcBef>
                        <a:buFont typeface="Arial" charset="0"/>
                        <a:defRPr sz="2400">
                          <a:solidFill>
                            <a:schemeClr val="tx1"/>
                          </a:solidFill>
                          <a:latin typeface="Arial" charset="0"/>
                          <a:ea typeface="MS PGothic" charset="-128"/>
                        </a:defRPr>
                      </a:lvl2pPr>
                      <a:lvl3pPr marL="1143000" indent="-228600">
                        <a:spcBef>
                          <a:spcPct val="20000"/>
                        </a:spcBef>
                        <a:buFont typeface="Arial" charset="0"/>
                        <a:defRPr sz="2000">
                          <a:solidFill>
                            <a:schemeClr val="tx1"/>
                          </a:solidFill>
                          <a:latin typeface="Arial" charset="0"/>
                          <a:ea typeface="MS PGothic" charset="-128"/>
                        </a:defRPr>
                      </a:lvl3pPr>
                      <a:lvl4pPr marL="1600200" indent="-228600">
                        <a:spcBef>
                          <a:spcPct val="20000"/>
                        </a:spcBef>
                        <a:buFont typeface="Arial" charset="0"/>
                        <a:defRPr>
                          <a:solidFill>
                            <a:schemeClr val="tx1"/>
                          </a:solidFill>
                          <a:latin typeface="Arial" charset="0"/>
                          <a:ea typeface="MS PGothic" charset="-128"/>
                        </a:defRPr>
                      </a:lvl4pPr>
                      <a:lvl5pPr marL="2057400" indent="-228600">
                        <a:spcBef>
                          <a:spcPct val="20000"/>
                        </a:spcBef>
                        <a:buFont typeface="Arial" charset="0"/>
                        <a:defRPr>
                          <a:solidFill>
                            <a:schemeClr val="tx1"/>
                          </a:solidFill>
                          <a:latin typeface="Arial"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Arial"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Arial"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Arial"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Arial" charset="0"/>
                          <a:ea typeface="MS PGothic"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charset="0"/>
                          <a:ea typeface="ＭＳ Ｐゴシック" charset="-128"/>
                        </a:rPr>
                        <a:t>Use skills to participate, express, invent, and create</a:t>
                      </a:r>
                    </a:p>
                  </a:txBody>
                  <a:tcPr marL="117034" marR="1170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6A6A6"/>
                    </a:solidFill>
                  </a:tcPr>
                </a:tc>
                <a:extLst>
                  <a:ext uri="{0D108BD9-81ED-4DB2-BD59-A6C34878D82A}">
                    <a16:rowId xmlns:a16="http://schemas.microsoft.com/office/drawing/2014/main" xmlns="" val="10003"/>
                  </a:ext>
                </a:extLst>
              </a:tr>
            </a:tbl>
          </a:graphicData>
        </a:graphic>
      </p:graphicFrame>
      <p:sp>
        <p:nvSpPr>
          <p:cNvPr id="77848"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r">
              <a:spcBef>
                <a:spcPct val="0"/>
              </a:spcBef>
              <a:buFontTx/>
              <a:buNone/>
            </a:pPr>
            <a:fld id="{8AFBDBD9-693C-4FFF-8781-96D9C24146F9}" type="slidenum">
              <a:rPr lang="en-US" altLang="en-US" sz="1200" smtClean="0"/>
              <a:pPr algn="r">
                <a:spcBef>
                  <a:spcPct val="0"/>
                </a:spcBef>
                <a:buFontTx/>
                <a:buNone/>
              </a:pPr>
              <a:t>27</a:t>
            </a:fld>
            <a:endParaRPr lang="en-US" altLang="en-US" sz="1200"/>
          </a:p>
        </p:txBody>
      </p:sp>
    </p:spTree>
    <p:extLst>
      <p:ext uri="{BB962C8B-B14F-4D97-AF65-F5344CB8AC3E}">
        <p14:creationId xmlns:p14="http://schemas.microsoft.com/office/powerpoint/2010/main" val="17107354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Content Placeholder 5" descr="12623831044_bacae5d15f.jpg"/>
          <p:cNvPicPr>
            <a:picLocks noGrp="1" noChangeAspect="1"/>
          </p:cNvPicPr>
          <p:nvPr>
            <p:ph idx="1"/>
          </p:nvPr>
        </p:nvPicPr>
        <p:blipFill>
          <a:blip r:embed="rId3">
            <a:extLst>
              <a:ext uri="{28A0092B-C50C-407E-A947-70E740481C1C}">
                <a14:useLocalDpi xmlns:a14="http://schemas.microsoft.com/office/drawing/2010/main" val="0"/>
              </a:ext>
            </a:extLst>
          </a:blip>
          <a:srcRect l="4320" r="2879" b="5760"/>
          <a:stretch>
            <a:fillRect/>
          </a:stretch>
        </p:blipFill>
        <p:spPr>
          <a:xfrm>
            <a:off x="0" y="-38100"/>
            <a:ext cx="9144000" cy="6872288"/>
          </a:xfrm>
        </p:spPr>
      </p:pic>
      <p:sp>
        <p:nvSpPr>
          <p:cNvPr id="23555" name="Rectangle 2"/>
          <p:cNvSpPr>
            <a:spLocks noGrp="1" noChangeArrowheads="1"/>
          </p:cNvSpPr>
          <p:nvPr>
            <p:ph type="title"/>
          </p:nvPr>
        </p:nvSpPr>
        <p:spPr>
          <a:xfrm>
            <a:off x="0" y="0"/>
            <a:ext cx="5307980" cy="1360449"/>
          </a:xfrm>
          <a:solidFill>
            <a:schemeClr val="tx1">
              <a:alpha val="34000"/>
            </a:schemeClr>
          </a:solidFill>
        </p:spPr>
        <p:txBody>
          <a:bodyPr/>
          <a:lstStyle/>
          <a:p>
            <a:pPr algn="l">
              <a:defRPr/>
            </a:pPr>
            <a:r>
              <a:rPr lang="en-US" altLang="en-US" sz="4000" dirty="0">
                <a:solidFill>
                  <a:schemeClr val="bg1"/>
                </a:solidFill>
                <a:ea typeface="MS PGothic" charset="-128"/>
              </a:rPr>
              <a:t>1.0 Notice, Respond, and Engage</a:t>
            </a:r>
          </a:p>
        </p:txBody>
      </p:sp>
      <p:sp>
        <p:nvSpPr>
          <p:cNvPr id="79875" name="Rectangle 3"/>
          <p:cNvSpPr>
            <a:spLocks noChangeArrowheads="1"/>
          </p:cNvSpPr>
          <p:nvPr/>
        </p:nvSpPr>
        <p:spPr bwMode="auto">
          <a:xfrm>
            <a:off x="0" y="6604000"/>
            <a:ext cx="91440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900" dirty="0"/>
              <a:t>©2017 California Department of Education</a:t>
            </a:r>
          </a:p>
        </p:txBody>
      </p:sp>
      <p:sp>
        <p:nvSpPr>
          <p:cNvPr id="2" name="Slide Number Placeholder 1"/>
          <p:cNvSpPr>
            <a:spLocks noGrp="1"/>
          </p:cNvSpPr>
          <p:nvPr>
            <p:ph type="sldNum" sz="quarter" idx="10"/>
          </p:nvPr>
        </p:nvSpPr>
        <p:spPr/>
        <p:txBody>
          <a:bodyPr/>
          <a:lstStyle/>
          <a:p>
            <a:pPr>
              <a:defRPr/>
            </a:pPr>
            <a:fld id="{6568919D-8346-4681-A41B-F493D62A64C9}" type="slidenum">
              <a:rPr lang="en-US" altLang="en-US" smtClean="0">
                <a:solidFill>
                  <a:schemeClr val="bg1"/>
                </a:solidFill>
              </a:rPr>
              <a:pPr>
                <a:defRPr/>
              </a:pPr>
              <a:t>28</a:t>
            </a:fld>
            <a:endParaRPr lang="en-US" altLang="en-US" dirty="0">
              <a:solidFill>
                <a:schemeClr val="bg1"/>
              </a:solidFill>
            </a:endParaRPr>
          </a:p>
        </p:txBody>
      </p:sp>
    </p:spTree>
    <p:extLst>
      <p:ext uri="{BB962C8B-B14F-4D97-AF65-F5344CB8AC3E}">
        <p14:creationId xmlns:p14="http://schemas.microsoft.com/office/powerpoint/2010/main" val="4112317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p:cNvSpPr>
          <p:nvPr>
            <p:ph type="title"/>
          </p:nvPr>
        </p:nvSpPr>
        <p:spPr/>
        <p:txBody>
          <a:bodyPr/>
          <a:lstStyle/>
          <a:p>
            <a:r>
              <a:rPr lang="en-US" altLang="en-US"/>
              <a:t>Video</a:t>
            </a:r>
          </a:p>
        </p:txBody>
      </p:sp>
      <p:pic>
        <p:nvPicPr>
          <p:cNvPr id="81922"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98475" y="1310268"/>
            <a:ext cx="8188325" cy="4525963"/>
          </a:xfrm>
        </p:spPr>
      </p:pic>
      <p:sp>
        <p:nvSpPr>
          <p:cNvPr id="81923"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F0F836F-ABEE-48EE-AE60-AE50433C25B7}" type="slidenum">
              <a:rPr lang="en-US" altLang="en-US" sz="1200" smtClean="0"/>
              <a:pPr>
                <a:spcBef>
                  <a:spcPct val="0"/>
                </a:spcBef>
                <a:buFontTx/>
                <a:buNone/>
              </a:pPr>
              <a:t>29</a:t>
            </a:fld>
            <a:endParaRPr lang="en-US" altLang="en-US" sz="1200"/>
          </a:p>
        </p:txBody>
      </p:sp>
    </p:spTree>
    <p:extLst>
      <p:ext uri="{BB962C8B-B14F-4D97-AF65-F5344CB8AC3E}">
        <p14:creationId xmlns:p14="http://schemas.microsoft.com/office/powerpoint/2010/main" val="2438229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73394"/>
          </a:xfrm>
        </p:spPr>
        <p:txBody>
          <a:bodyPr/>
          <a:lstStyle/>
          <a:p>
            <a:r>
              <a:rPr lang="en-US" dirty="0"/>
              <a:t>Objectives</a:t>
            </a:r>
          </a:p>
        </p:txBody>
      </p:sp>
      <p:sp>
        <p:nvSpPr>
          <p:cNvPr id="3" name="Content Placeholder 2"/>
          <p:cNvSpPr>
            <a:spLocks noGrp="1"/>
          </p:cNvSpPr>
          <p:nvPr>
            <p:ph idx="1"/>
          </p:nvPr>
        </p:nvSpPr>
        <p:spPr>
          <a:xfrm>
            <a:off x="388374" y="973394"/>
            <a:ext cx="8229600" cy="5053780"/>
          </a:xfrm>
        </p:spPr>
        <p:txBody>
          <a:bodyPr/>
          <a:lstStyle/>
          <a:p>
            <a:pPr lvl="0"/>
            <a:r>
              <a:rPr lang="en-US" altLang="en-US" sz="2400" dirty="0">
                <a:solidFill>
                  <a:prstClr val="black"/>
                </a:solidFill>
                <a:ea typeface="MS PGothic" panose="020B0600070205080204" pitchFamily="34" charset="-128"/>
              </a:rPr>
              <a:t>Gain understanding of key concepts from the </a:t>
            </a:r>
            <a:r>
              <a:rPr lang="en-US" altLang="en-US" sz="2400" i="1" dirty="0">
                <a:solidFill>
                  <a:prstClr val="black"/>
                </a:solidFill>
                <a:ea typeface="MS PGothic" panose="020B0600070205080204" pitchFamily="34" charset="-128"/>
              </a:rPr>
              <a:t>California Preschool Learning Foundations, Volume 2  and the California Preschool Curriculum Framework, Volume 2—</a:t>
            </a:r>
            <a:r>
              <a:rPr lang="en-US" altLang="en-US" sz="2400" dirty="0">
                <a:solidFill>
                  <a:prstClr val="black"/>
                </a:solidFill>
                <a:ea typeface="MS PGothic" panose="020B0600070205080204" pitchFamily="34" charset="-128"/>
              </a:rPr>
              <a:t>Visual and Performing Arts domain, Visual Art strand.</a:t>
            </a:r>
          </a:p>
          <a:p>
            <a:pPr lvl="0"/>
            <a:r>
              <a:rPr lang="en-US" altLang="en-US" sz="2400" dirty="0">
                <a:solidFill>
                  <a:prstClr val="black"/>
                </a:solidFill>
                <a:ea typeface="MS PGothic" panose="020B0600070205080204" pitchFamily="34" charset="-128"/>
              </a:rPr>
              <a:t>Observe, read, and discuss the developmental continuum for visual art and develop strategies that will guide instruction and learning in Transitional Kindergarten (TK).</a:t>
            </a:r>
          </a:p>
          <a:p>
            <a:r>
              <a:rPr lang="en-US" altLang="en-US" sz="2400" dirty="0">
                <a:solidFill>
                  <a:prstClr val="black"/>
                </a:solidFill>
                <a:ea typeface="MS PGothic" panose="020B0600070205080204" pitchFamily="34" charset="-128"/>
              </a:rPr>
              <a:t>Practice using the Preschool Learning Foundations and Preschool Curriculum Framework to intentionally plan developmentally appropriate, cultural, and inclusive strategies that promote the development of </a:t>
            </a:r>
            <a:r>
              <a:rPr lang="en-US" sz="2400" dirty="0"/>
              <a:t>skills, knowledge, and behaviors related to visual art.</a:t>
            </a:r>
          </a:p>
          <a:p>
            <a:pPr lvl="0"/>
            <a:endParaRPr lang="en-US" altLang="en-US" sz="2400" dirty="0">
              <a:solidFill>
                <a:prstClr val="black"/>
              </a:solidFill>
              <a:ea typeface="MS PGothic" panose="020B0600070205080204" pitchFamily="34" charset="-128"/>
            </a:endParaRPr>
          </a:p>
          <a:p>
            <a:endParaRPr lang="en-US" dirty="0"/>
          </a:p>
        </p:txBody>
      </p:sp>
      <p:sp>
        <p:nvSpPr>
          <p:cNvPr id="4" name="Slide Number Placeholder 3"/>
          <p:cNvSpPr>
            <a:spLocks noGrp="1"/>
          </p:cNvSpPr>
          <p:nvPr>
            <p:ph type="sldNum" sz="quarter" idx="10"/>
          </p:nvPr>
        </p:nvSpPr>
        <p:spPr/>
        <p:txBody>
          <a:bodyPr/>
          <a:lstStyle/>
          <a:p>
            <a:fld id="{894E3918-0C58-4BC1-A1C2-4C804A6662F9}" type="slidenum">
              <a:rPr lang="en-US" altLang="en-US" smtClean="0"/>
              <a:pPr/>
              <a:t>3</a:t>
            </a:fld>
            <a:endParaRPr lang="en-US" altLang="en-US"/>
          </a:p>
        </p:txBody>
      </p:sp>
    </p:spTree>
    <p:extLst>
      <p:ext uri="{BB962C8B-B14F-4D97-AF65-F5344CB8AC3E}">
        <p14:creationId xmlns:p14="http://schemas.microsoft.com/office/powerpoint/2010/main" val="23743473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p:cNvSpPr>
            <a:spLocks noGrp="1"/>
          </p:cNvSpPr>
          <p:nvPr>
            <p:ph type="title"/>
          </p:nvPr>
        </p:nvSpPr>
        <p:spPr/>
        <p:txBody>
          <a:bodyPr/>
          <a:lstStyle/>
          <a:p>
            <a:r>
              <a:rPr lang="en-US" altLang="en-US" dirty="0"/>
              <a:t>Reflection</a:t>
            </a:r>
          </a:p>
        </p:txBody>
      </p:sp>
      <p:sp>
        <p:nvSpPr>
          <p:cNvPr id="83970" name="Content Placeholder 2"/>
          <p:cNvSpPr>
            <a:spLocks noGrp="1"/>
          </p:cNvSpPr>
          <p:nvPr>
            <p:ph sz="half" idx="1"/>
          </p:nvPr>
        </p:nvSpPr>
        <p:spPr>
          <a:xfrm>
            <a:off x="334537" y="1171575"/>
            <a:ext cx="4576763" cy="4954588"/>
          </a:xfrm>
        </p:spPr>
        <p:txBody>
          <a:bodyPr/>
          <a:lstStyle/>
          <a:p>
            <a:r>
              <a:rPr lang="en-US" altLang="en-US" dirty="0"/>
              <a:t>What shifts did you see between 48 months and 60 months?</a:t>
            </a:r>
          </a:p>
          <a:p>
            <a:r>
              <a:rPr lang="en-US" altLang="en-US" dirty="0"/>
              <a:t>What did the teacher do to scaffold the child’s engagement with the art?</a:t>
            </a:r>
          </a:p>
          <a:p>
            <a:r>
              <a:rPr lang="en-US" altLang="en-US" dirty="0"/>
              <a:t>What examples have you seen in your own classroom of children noticing, responding, and engaging with art?</a:t>
            </a:r>
          </a:p>
        </p:txBody>
      </p:sp>
      <p:pic>
        <p:nvPicPr>
          <p:cNvPr id="83971" name="Content Placeholder 5"/>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639" r="17475"/>
          <a:stretch/>
        </p:blipFill>
        <p:spPr>
          <a:xfrm>
            <a:off x="5262563" y="1692276"/>
            <a:ext cx="3652837" cy="3161275"/>
          </a:xfrm>
          <a:ln>
            <a:solidFill>
              <a:schemeClr val="tx1"/>
            </a:solidFill>
          </a:ln>
        </p:spPr>
      </p:pic>
      <p:sp>
        <p:nvSpPr>
          <p:cNvPr id="83972"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B2062CD-F6FC-42EF-9CE3-25863BE226B6}" type="slidenum">
              <a:rPr lang="en-US" altLang="en-US" sz="1200" smtClean="0"/>
              <a:pPr>
                <a:spcBef>
                  <a:spcPct val="0"/>
                </a:spcBef>
                <a:buFontTx/>
                <a:buNone/>
              </a:pPr>
              <a:t>30</a:t>
            </a:fld>
            <a:endParaRPr lang="en-US" altLang="en-US" sz="1200"/>
          </a:p>
        </p:txBody>
      </p:sp>
    </p:spTree>
    <p:extLst>
      <p:ext uri="{BB962C8B-B14F-4D97-AF65-F5344CB8AC3E}">
        <p14:creationId xmlns:p14="http://schemas.microsoft.com/office/powerpoint/2010/main" val="33498330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Content Placeholder 7" descr="12624809043_d54c893f33.jpg"/>
          <p:cNvPicPr>
            <a:picLocks noGrp="1" noChangeAspect="1"/>
          </p:cNvPicPr>
          <p:nvPr>
            <p:ph sz="half" idx="2"/>
          </p:nvPr>
        </p:nvPicPr>
        <p:blipFill>
          <a:blip r:embed="rId3">
            <a:extLst>
              <a:ext uri="{28A0092B-C50C-407E-A947-70E740481C1C}">
                <a14:useLocalDpi xmlns:a14="http://schemas.microsoft.com/office/drawing/2010/main" val="0"/>
              </a:ext>
            </a:extLst>
          </a:blip>
          <a:srcRect t="11520" r="12959"/>
          <a:stretch>
            <a:fillRect/>
          </a:stretch>
        </p:blipFill>
        <p:spPr>
          <a:xfrm>
            <a:off x="0" y="0"/>
            <a:ext cx="9144000" cy="6964363"/>
          </a:xfrm>
        </p:spPr>
      </p:pic>
      <p:sp>
        <p:nvSpPr>
          <p:cNvPr id="86018" name="Rectangle 4"/>
          <p:cNvSpPr>
            <a:spLocks noGrp="1" noChangeArrowheads="1"/>
          </p:cNvSpPr>
          <p:nvPr>
            <p:ph type="title"/>
          </p:nvPr>
        </p:nvSpPr>
        <p:spPr>
          <a:xfrm>
            <a:off x="4073235" y="3545719"/>
            <a:ext cx="5070763" cy="1143000"/>
          </a:xfrm>
        </p:spPr>
        <p:txBody>
          <a:bodyPr/>
          <a:lstStyle/>
          <a:p>
            <a:pPr algn="l"/>
            <a:r>
              <a:rPr lang="en-US" altLang="en-US" dirty="0"/>
              <a:t>Cultural Traditions</a:t>
            </a:r>
          </a:p>
        </p:txBody>
      </p:sp>
      <p:sp>
        <p:nvSpPr>
          <p:cNvPr id="5" name="Content Placeholder 4"/>
          <p:cNvSpPr>
            <a:spLocks noGrp="1"/>
          </p:cNvSpPr>
          <p:nvPr>
            <p:ph sz="half" idx="1"/>
          </p:nvPr>
        </p:nvSpPr>
        <p:spPr>
          <a:xfrm flipH="1">
            <a:off x="4073234" y="4505894"/>
            <a:ext cx="5070763" cy="1916265"/>
          </a:xfrm>
        </p:spPr>
        <p:txBody>
          <a:bodyPr/>
          <a:lstStyle/>
          <a:p>
            <a:pPr marL="0" indent="0">
              <a:buNone/>
              <a:defRPr/>
            </a:pPr>
            <a:r>
              <a:rPr lang="en-US" altLang="en-US" sz="3200" b="1" dirty="0">
                <a:solidFill>
                  <a:srgbClr val="000000"/>
                </a:solidFill>
                <a:ea typeface="ＭＳ Ｐゴシック" charset="-128"/>
              </a:rPr>
              <a:t>“All children are empowered by sharing each other’</a:t>
            </a:r>
            <a:r>
              <a:rPr lang="en-US" altLang="ja-JP" sz="3200" b="1" dirty="0">
                <a:solidFill>
                  <a:srgbClr val="000000"/>
                </a:solidFill>
                <a:ea typeface="ＭＳ Ｐゴシック" charset="-128"/>
              </a:rPr>
              <a:t>s family art traditions” </a:t>
            </a:r>
            <a:r>
              <a:rPr lang="en-US" altLang="en-US" sz="1800" b="1" dirty="0">
                <a:solidFill>
                  <a:srgbClr val="000000"/>
                </a:solidFill>
                <a:ea typeface="ＭＳ Ｐゴシック" charset="-128"/>
              </a:rPr>
              <a:t>(PCF, Vol. 2, p. 44).</a:t>
            </a:r>
          </a:p>
          <a:p>
            <a:pPr marL="1768475" indent="-336550">
              <a:buFont typeface="Arial" charset="0"/>
              <a:buNone/>
              <a:defRPr/>
            </a:pPr>
            <a:r>
              <a:rPr lang="en-US" altLang="ja-JP" sz="3200" b="1" dirty="0">
                <a:solidFill>
                  <a:srgbClr val="000000"/>
                </a:solidFill>
                <a:ea typeface="ＭＳ Ｐゴシック" charset="-128"/>
              </a:rPr>
              <a:t> </a:t>
            </a:r>
          </a:p>
          <a:p>
            <a:pPr marL="1768475" indent="-336550">
              <a:buFont typeface="Arial" charset="0"/>
              <a:buNone/>
              <a:defRPr/>
            </a:pPr>
            <a:endParaRPr lang="en-US" altLang="en-US" b="1" dirty="0">
              <a:solidFill>
                <a:srgbClr val="000000"/>
              </a:solidFill>
              <a:effectLst>
                <a:outerShdw blurRad="38100" dist="38100" dir="2700000" algn="tl">
                  <a:srgbClr val="FFFFFF"/>
                </a:outerShdw>
              </a:effectLst>
              <a:ea typeface="ＭＳ Ｐゴシック" charset="-128"/>
            </a:endParaRPr>
          </a:p>
        </p:txBody>
      </p:sp>
      <p:sp>
        <p:nvSpPr>
          <p:cNvPr id="86020" name="Rectangle 5"/>
          <p:cNvSpPr>
            <a:spLocks noChangeArrowheads="1"/>
          </p:cNvSpPr>
          <p:nvPr/>
        </p:nvSpPr>
        <p:spPr bwMode="auto">
          <a:xfrm>
            <a:off x="0" y="6604000"/>
            <a:ext cx="91440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900" dirty="0"/>
              <a:t>©2017 California Department of Education </a:t>
            </a:r>
          </a:p>
        </p:txBody>
      </p:sp>
      <p:sp>
        <p:nvSpPr>
          <p:cNvPr id="2" name="Slide Number Placeholder 1"/>
          <p:cNvSpPr>
            <a:spLocks noGrp="1"/>
          </p:cNvSpPr>
          <p:nvPr>
            <p:ph type="sldNum" sz="quarter" idx="10"/>
          </p:nvPr>
        </p:nvSpPr>
        <p:spPr/>
        <p:txBody>
          <a:bodyPr/>
          <a:lstStyle/>
          <a:p>
            <a:pPr>
              <a:defRPr/>
            </a:pPr>
            <a:fld id="{2D3CCAB5-0745-40CB-8326-C9D9DBA2797E}" type="slidenum">
              <a:rPr lang="en-US" altLang="en-US" smtClean="0"/>
              <a:pPr>
                <a:defRPr/>
              </a:pPr>
              <a:t>31</a:t>
            </a:fld>
            <a:endParaRPr lang="en-US" altLang="en-US"/>
          </a:p>
        </p:txBody>
      </p:sp>
    </p:spTree>
    <p:extLst>
      <p:ext uri="{BB962C8B-B14F-4D97-AF65-F5344CB8AC3E}">
        <p14:creationId xmlns:p14="http://schemas.microsoft.com/office/powerpoint/2010/main" val="31959207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a:xfrm>
            <a:off x="0" y="13818"/>
            <a:ext cx="9131300" cy="1303748"/>
          </a:xfrm>
        </p:spPr>
        <p:txBody>
          <a:bodyPr>
            <a:noAutofit/>
          </a:bodyPr>
          <a:lstStyle/>
          <a:p>
            <a:r>
              <a:rPr lang="en-US" sz="4000" dirty="0">
                <a:latin typeface="Arial" charset="0"/>
                <a:ea typeface="MS PGothic" charset="0"/>
              </a:rPr>
              <a:t>Partner with Families</a:t>
            </a:r>
          </a:p>
        </p:txBody>
      </p:sp>
      <p:sp>
        <p:nvSpPr>
          <p:cNvPr id="73730" name="Content Placeholder 2"/>
          <p:cNvSpPr>
            <a:spLocks noGrp="1"/>
          </p:cNvSpPr>
          <p:nvPr>
            <p:ph sz="half" idx="1"/>
          </p:nvPr>
        </p:nvSpPr>
        <p:spPr>
          <a:xfrm>
            <a:off x="532912" y="1317566"/>
            <a:ext cx="4114800" cy="5105400"/>
          </a:xfrm>
        </p:spPr>
        <p:txBody>
          <a:bodyPr/>
          <a:lstStyle/>
          <a:p>
            <a:pPr>
              <a:spcAft>
                <a:spcPts val="0"/>
              </a:spcAft>
            </a:pPr>
            <a:r>
              <a:rPr lang="en-US" dirty="0">
                <a:latin typeface="Arial" charset="0"/>
                <a:ea typeface="MS PGothic" charset="0"/>
              </a:rPr>
              <a:t>Engaging Families: Preschool Curriculum Framework</a:t>
            </a:r>
            <a:endParaRPr lang="en-US" dirty="0">
              <a:latin typeface="Arial" charset="0"/>
              <a:ea typeface="MS PGothic" charset="0"/>
              <a:hlinkClick r:id="" action="ppaction://noaction"/>
            </a:endParaRPr>
          </a:p>
          <a:p>
            <a:pPr>
              <a:spcAft>
                <a:spcPts val="0"/>
              </a:spcAft>
            </a:pPr>
            <a:r>
              <a:rPr lang="en-US" dirty="0">
                <a:latin typeface="Arial" charset="0"/>
                <a:ea typeface="MS PGothic" charset="0"/>
              </a:rPr>
              <a:t>All About Young Children</a:t>
            </a:r>
          </a:p>
          <a:p>
            <a:pPr>
              <a:spcAft>
                <a:spcPts val="0"/>
              </a:spcAft>
            </a:pPr>
            <a:r>
              <a:rPr lang="en-US" dirty="0">
                <a:latin typeface="Arial" charset="0"/>
                <a:ea typeface="MS PGothic" charset="0"/>
              </a:rPr>
              <a:t>Best Practices for Planning Curriculum: Family Partnerships and Culture</a:t>
            </a:r>
          </a:p>
          <a:p>
            <a:pPr>
              <a:spcAft>
                <a:spcPts val="0"/>
              </a:spcAft>
            </a:pPr>
            <a:r>
              <a:rPr lang="en-US" dirty="0">
                <a:latin typeface="Arial" charset="0"/>
                <a:ea typeface="MS PGothic" charset="0"/>
              </a:rPr>
              <a:t>TK Implementation Guide</a:t>
            </a:r>
          </a:p>
        </p:txBody>
      </p:sp>
      <p:pic>
        <p:nvPicPr>
          <p:cNvPr id="4" name="Content Placeholder 3"/>
          <p:cNvPicPr>
            <a:picLocks noGrp="1" noChangeAspect="1"/>
          </p:cNvPicPr>
          <p:nvPr>
            <p:ph sz="half" idx="2"/>
          </p:nvPr>
        </p:nvPicPr>
        <p:blipFill rotWithShape="1">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8372" t="773" r="16087" b="1059"/>
          <a:stretch/>
        </p:blipFill>
        <p:spPr>
          <a:xfrm>
            <a:off x="4913616" y="1427045"/>
            <a:ext cx="3573379" cy="4131274"/>
          </a:xfrm>
          <a:ln>
            <a:solidFill>
              <a:schemeClr val="dk1"/>
            </a:solidFill>
          </a:ln>
        </p:spPr>
      </p:pic>
      <p:sp>
        <p:nvSpPr>
          <p:cNvPr id="2" name="Slide Number Placeholder 1"/>
          <p:cNvSpPr>
            <a:spLocks noGrp="1"/>
          </p:cNvSpPr>
          <p:nvPr>
            <p:ph type="sldNum" sz="quarter" idx="10"/>
          </p:nvPr>
        </p:nvSpPr>
        <p:spPr/>
        <p:txBody>
          <a:bodyPr/>
          <a:lstStyle/>
          <a:p>
            <a:fld id="{BEBBF190-489A-403C-B44B-DFF113AA7E88}" type="slidenum">
              <a:rPr lang="en-US" altLang="en-US" smtClean="0"/>
              <a:pPr/>
              <a:t>32</a:t>
            </a:fld>
            <a:endParaRPr lang="en-US" altLang="en-US"/>
          </a:p>
        </p:txBody>
      </p:sp>
      <p:sp>
        <p:nvSpPr>
          <p:cNvPr id="3" name="Rectangle 2">
            <a:hlinkClick r:id="rId5"/>
          </p:cNvPr>
          <p:cNvSpPr/>
          <p:nvPr/>
        </p:nvSpPr>
        <p:spPr>
          <a:xfrm>
            <a:off x="951470" y="2718486"/>
            <a:ext cx="2582562" cy="84026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hlinkClick r:id="rId6"/>
          </p:cNvPr>
          <p:cNvSpPr/>
          <p:nvPr/>
        </p:nvSpPr>
        <p:spPr>
          <a:xfrm>
            <a:off x="951470" y="3669957"/>
            <a:ext cx="3484606" cy="17175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hlinkClick r:id="rId7"/>
          </p:cNvPr>
          <p:cNvSpPr/>
          <p:nvPr/>
        </p:nvSpPr>
        <p:spPr>
          <a:xfrm>
            <a:off x="951470" y="5387546"/>
            <a:ext cx="3212757" cy="88968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66431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p:txBody>
          <a:bodyPr/>
          <a:lstStyle/>
          <a:p>
            <a:r>
              <a:rPr lang="en-US" altLang="en-US" dirty="0"/>
              <a:t>The Arts and Language Development</a:t>
            </a:r>
          </a:p>
        </p:txBody>
      </p:sp>
      <p:sp>
        <p:nvSpPr>
          <p:cNvPr id="6" name="Rectangle 11"/>
          <p:cNvSpPr>
            <a:spLocks noGrp="1" noChangeArrowheads="1"/>
          </p:cNvSpPr>
          <p:nvPr>
            <p:ph sz="half" idx="1"/>
          </p:nvPr>
        </p:nvSpPr>
        <p:spPr>
          <a:xfrm>
            <a:off x="457199" y="1600200"/>
            <a:ext cx="3587263" cy="4525963"/>
          </a:xfrm>
          <a:noFill/>
        </p:spPr>
        <p:txBody>
          <a:bodyPr/>
          <a:lstStyle/>
          <a:p>
            <a:pPr marL="0" indent="0">
              <a:buFont typeface="Arial" charset="0"/>
              <a:buNone/>
              <a:defRPr/>
            </a:pPr>
            <a:r>
              <a:rPr lang="en-US" altLang="en-US" dirty="0">
                <a:ea typeface="ＭＳ Ｐゴシック" charset="-128"/>
              </a:rPr>
              <a:t>“Research suggests that learning and development in the arts provides an underpinning for literacy and language development, in part, through cultivating representation skills”</a:t>
            </a:r>
            <a:endParaRPr lang="en-US" altLang="en-US" sz="2000" dirty="0">
              <a:effectLst>
                <a:outerShdw blurRad="38100" dist="38100" dir="2700000" algn="tl">
                  <a:srgbClr val="E9E5DC"/>
                </a:outerShdw>
              </a:effectLst>
              <a:ea typeface="ＭＳ Ｐゴシック" charset="-128"/>
            </a:endParaRPr>
          </a:p>
          <a:p>
            <a:pPr marL="0" indent="0">
              <a:buFont typeface="Arial" charset="0"/>
              <a:buNone/>
              <a:defRPr/>
            </a:pPr>
            <a:r>
              <a:rPr lang="en-US" altLang="en-US" sz="1800" dirty="0">
                <a:ea typeface="ＭＳ Ｐゴシック" charset="-128"/>
              </a:rPr>
              <a:t>(PLF, Vol. 2, p. 2).</a:t>
            </a:r>
          </a:p>
        </p:txBody>
      </p:sp>
      <p:sp>
        <p:nvSpPr>
          <p:cNvPr id="90115"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6DAC198-7AD9-45F6-9DA0-9A2227DF7634}" type="slidenum">
              <a:rPr lang="en-US" altLang="en-US" sz="1200" smtClean="0"/>
              <a:pPr>
                <a:spcBef>
                  <a:spcPct val="0"/>
                </a:spcBef>
                <a:buFontTx/>
                <a:buNone/>
              </a:pPr>
              <a:t>33</a:t>
            </a:fld>
            <a:endParaRPr lang="en-US" altLang="en-US" sz="1200"/>
          </a:p>
        </p:txBody>
      </p:sp>
      <p:pic>
        <p:nvPicPr>
          <p:cNvPr id="8" name="Picture 1"/>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6282" t="7961" r="12899" b="5697"/>
          <a:stretch/>
        </p:blipFill>
        <p:spPr bwMode="auto">
          <a:xfrm>
            <a:off x="4337538" y="1793630"/>
            <a:ext cx="4466494" cy="364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49110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title"/>
          </p:nvPr>
        </p:nvSpPr>
        <p:spPr>
          <a:xfrm>
            <a:off x="457200" y="191598"/>
            <a:ext cx="3575538" cy="971184"/>
          </a:xfrm>
        </p:spPr>
        <p:txBody>
          <a:bodyPr/>
          <a:lstStyle/>
          <a:p>
            <a:r>
              <a:rPr lang="en-US" altLang="en-US" dirty="0"/>
              <a:t>Reflection</a:t>
            </a:r>
          </a:p>
        </p:txBody>
      </p:sp>
      <p:sp>
        <p:nvSpPr>
          <p:cNvPr id="92162" name="Content Placeholder 4"/>
          <p:cNvSpPr>
            <a:spLocks noGrp="1"/>
          </p:cNvSpPr>
          <p:nvPr>
            <p:ph sz="half" idx="1"/>
          </p:nvPr>
        </p:nvSpPr>
        <p:spPr>
          <a:xfrm>
            <a:off x="225669" y="1162782"/>
            <a:ext cx="4205654" cy="4525963"/>
          </a:xfrm>
        </p:spPr>
        <p:txBody>
          <a:bodyPr/>
          <a:lstStyle/>
          <a:p>
            <a:pPr marL="0" indent="0">
              <a:buFont typeface="Arial" panose="020B0604020202020204" pitchFamily="34" charset="0"/>
              <a:buNone/>
            </a:pPr>
            <a:r>
              <a:rPr lang="en-US" altLang="en-US" dirty="0"/>
              <a:t>“Encourage children to talk in their own language about what they have drawn. In describing or communicating about their work, children develop their vocabulary and perception of art”</a:t>
            </a:r>
          </a:p>
          <a:p>
            <a:pPr marL="0" indent="0">
              <a:buFont typeface="Arial" panose="020B0604020202020204" pitchFamily="34" charset="0"/>
              <a:buNone/>
            </a:pPr>
            <a:r>
              <a:rPr lang="en-US" altLang="en-US" sz="2000" dirty="0"/>
              <a:t>(PCF, Vol. 2, p. 53).</a:t>
            </a:r>
          </a:p>
        </p:txBody>
      </p:sp>
      <p:pic>
        <p:nvPicPr>
          <p:cNvPr id="92163" name="Picture 7" descr="Child's drawing"/>
          <p:cNvPicPr>
            <a:picLocks noGrp="1" noChangeAspect="1" noChangeArrowheads="1"/>
          </p:cNvPicPr>
          <p:nvPr>
            <p:ph sz="half" idx="2"/>
          </p:nvPr>
        </p:nvPicPr>
        <p:blipFill rotWithShape="1">
          <a:blip r:embed="rId3">
            <a:lum bright="24000" contrast="30000"/>
            <a:extLst>
              <a:ext uri="{28A0092B-C50C-407E-A947-70E740481C1C}">
                <a14:useLocalDpi xmlns:a14="http://schemas.microsoft.com/office/drawing/2010/main" val="0"/>
              </a:ext>
            </a:extLst>
          </a:blip>
          <a:srcRect l="23333" r="28974" b="5324"/>
          <a:stretch/>
        </p:blipFill>
        <p:spPr>
          <a:xfrm>
            <a:off x="4560750" y="1"/>
            <a:ext cx="4606224" cy="6858000"/>
          </a:xfrm>
          <a:ln w="19050">
            <a:solidFill>
              <a:schemeClr val="tx1"/>
            </a:solidFill>
            <a:miter lim="800000"/>
            <a:headEnd/>
            <a:tailEnd/>
          </a:ln>
        </p:spPr>
      </p:pic>
      <p:sp>
        <p:nvSpPr>
          <p:cNvPr id="92164"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6B7562F-9999-452A-9859-61CF36C0AE16}" type="slidenum">
              <a:rPr lang="en-US" altLang="en-US" sz="1200" smtClean="0"/>
              <a:pPr>
                <a:spcBef>
                  <a:spcPct val="0"/>
                </a:spcBef>
                <a:buFontTx/>
                <a:buNone/>
              </a:pPr>
              <a:t>34</a:t>
            </a:fld>
            <a:endParaRPr lang="en-US" altLang="en-US" sz="1200"/>
          </a:p>
        </p:txBody>
      </p:sp>
      <p:sp useBgFill="1">
        <p:nvSpPr>
          <p:cNvPr id="92165" name="Rectangle 7"/>
          <p:cNvSpPr>
            <a:spLocks noChangeArrowheads="1"/>
          </p:cNvSpPr>
          <p:nvPr/>
        </p:nvSpPr>
        <p:spPr bwMode="auto">
          <a:xfrm>
            <a:off x="820615" y="6592404"/>
            <a:ext cx="3716216" cy="230832"/>
          </a:xfrm>
          <a:prstGeom prst="rect">
            <a:avLst/>
          </a:prstGeom>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900" dirty="0"/>
              <a:t>©2017 California Department of Education </a:t>
            </a:r>
          </a:p>
        </p:txBody>
      </p:sp>
    </p:spTree>
    <p:extLst>
      <p:ext uri="{BB962C8B-B14F-4D97-AF65-F5344CB8AC3E}">
        <p14:creationId xmlns:p14="http://schemas.microsoft.com/office/powerpoint/2010/main" val="7097882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a:spLocks noGrp="1"/>
          </p:cNvSpPr>
          <p:nvPr>
            <p:ph type="title"/>
          </p:nvPr>
        </p:nvSpPr>
        <p:spPr>
          <a:noFill/>
        </p:spPr>
        <p:txBody>
          <a:bodyPr/>
          <a:lstStyle/>
          <a:p>
            <a:pPr>
              <a:defRPr/>
            </a:pPr>
            <a:r>
              <a:rPr lang="en-US" altLang="en-US" dirty="0">
                <a:latin typeface="+mn-lt"/>
                <a:ea typeface="ＭＳ Ｐゴシック" charset="-128"/>
              </a:rPr>
              <a:t>Let’</a:t>
            </a:r>
            <a:r>
              <a:rPr lang="en-US" altLang="ja-JP" dirty="0">
                <a:latin typeface="+mn-lt"/>
                <a:ea typeface="ＭＳ Ｐゴシック" charset="-128"/>
              </a:rPr>
              <a:t>s Face It, </a:t>
            </a:r>
            <a:r>
              <a:rPr lang="ja-JP" altLang="en-US" dirty="0">
                <a:latin typeface="+mn-lt"/>
                <a:ea typeface="ＭＳ Ｐゴシック" charset="-128"/>
              </a:rPr>
              <a:t>“</a:t>
            </a:r>
            <a:r>
              <a:rPr lang="en-US" altLang="ja-JP" dirty="0">
                <a:latin typeface="+mn-lt"/>
                <a:ea typeface="ＭＳ Ｐゴシック" charset="-128"/>
              </a:rPr>
              <a:t>Talk counts!</a:t>
            </a:r>
            <a:r>
              <a:rPr lang="ja-JP" altLang="en-US" dirty="0">
                <a:latin typeface="+mn-lt"/>
                <a:ea typeface="ＭＳ Ｐゴシック" charset="-128"/>
              </a:rPr>
              <a:t>”</a:t>
            </a:r>
            <a:endParaRPr lang="en-US" altLang="en-US" dirty="0">
              <a:latin typeface="+mn-lt"/>
              <a:ea typeface="ＭＳ Ｐゴシック" charset="-128"/>
            </a:endParaRPr>
          </a:p>
        </p:txBody>
      </p:sp>
      <p:pic>
        <p:nvPicPr>
          <p:cNvPr id="4" name="Content Placeholder 3"/>
          <p:cNvPicPr>
            <a:picLocks noGrp="1" noChangeAspect="1"/>
          </p:cNvPicPr>
          <p:nvPr>
            <p:ph idx="1"/>
          </p:nvPr>
        </p:nvPicPr>
        <p:blipFill>
          <a:blip r:embed="rId3"/>
          <a:stretch>
            <a:fillRect/>
          </a:stretch>
        </p:blipFill>
        <p:spPr>
          <a:xfrm>
            <a:off x="1554691" y="1600200"/>
            <a:ext cx="6034617" cy="4525963"/>
          </a:xfrm>
          <a:prstGeom prst="rect">
            <a:avLst/>
          </a:prstGeom>
          <a:ln>
            <a:solidFill>
              <a:schemeClr val="tx1"/>
            </a:solidFill>
          </a:ln>
        </p:spPr>
      </p:pic>
      <p:sp>
        <p:nvSpPr>
          <p:cNvPr id="94211"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004C71A-534F-46E6-A89C-015172213962}" type="slidenum">
              <a:rPr lang="en-US" altLang="en-US" sz="1200" smtClean="0"/>
              <a:pPr>
                <a:spcBef>
                  <a:spcPct val="0"/>
                </a:spcBef>
                <a:buFontTx/>
                <a:buNone/>
              </a:pPr>
              <a:t>35</a:t>
            </a:fld>
            <a:endParaRPr lang="en-US" altLang="en-US" sz="1200" dirty="0"/>
          </a:p>
        </p:txBody>
      </p:sp>
    </p:spTree>
    <p:extLst>
      <p:ext uri="{BB962C8B-B14F-4D97-AF65-F5344CB8AC3E}">
        <p14:creationId xmlns:p14="http://schemas.microsoft.com/office/powerpoint/2010/main" val="10930027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6" descr="Art show display"/>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r="11250"/>
          <a:stretch/>
        </p:blipFill>
        <p:spPr>
          <a:xfrm>
            <a:off x="0" y="1"/>
            <a:ext cx="9144000" cy="6858000"/>
          </a:xfrm>
        </p:spPr>
      </p:pic>
      <p:sp>
        <p:nvSpPr>
          <p:cNvPr id="96257" name="Rectangle 4"/>
          <p:cNvSpPr>
            <a:spLocks noGrp="1" noChangeArrowheads="1"/>
          </p:cNvSpPr>
          <p:nvPr>
            <p:ph type="title"/>
          </p:nvPr>
        </p:nvSpPr>
        <p:spPr>
          <a:xfrm>
            <a:off x="4876800" y="144892"/>
            <a:ext cx="4038600" cy="1143000"/>
          </a:xfrm>
        </p:spPr>
        <p:txBody>
          <a:bodyPr/>
          <a:lstStyle/>
          <a:p>
            <a:r>
              <a:rPr lang="en-US" altLang="en-US" sz="700" dirty="0">
                <a:solidFill>
                  <a:srgbClr val="FFFFFF"/>
                </a:solidFill>
              </a:rPr>
              <a:t/>
            </a:r>
            <a:br>
              <a:rPr lang="en-US" altLang="en-US" sz="700" dirty="0">
                <a:solidFill>
                  <a:srgbClr val="FFFFFF"/>
                </a:solidFill>
              </a:rPr>
            </a:br>
            <a:r>
              <a:rPr lang="en-US" altLang="en-US" sz="3600" dirty="0">
                <a:solidFill>
                  <a:srgbClr val="FFFFFF"/>
                </a:solidFill>
              </a:rPr>
              <a:t>Teacher Scaffolding Tip</a:t>
            </a:r>
          </a:p>
        </p:txBody>
      </p:sp>
      <p:sp>
        <p:nvSpPr>
          <p:cNvPr id="4" name="Content Placeholder 3"/>
          <p:cNvSpPr>
            <a:spLocks noGrp="1"/>
          </p:cNvSpPr>
          <p:nvPr>
            <p:ph sz="half" idx="2"/>
          </p:nvPr>
        </p:nvSpPr>
        <p:spPr>
          <a:xfrm>
            <a:off x="4648200" y="1422769"/>
            <a:ext cx="4495800" cy="2141046"/>
          </a:xfrm>
          <a:solidFill>
            <a:schemeClr val="tx1">
              <a:alpha val="19000"/>
            </a:schemeClr>
          </a:solidFill>
        </p:spPr>
        <p:txBody>
          <a:bodyPr/>
          <a:lstStyle/>
          <a:p>
            <a:pPr marL="0" indent="0">
              <a:buFont typeface="Arial" charset="0"/>
              <a:buNone/>
              <a:defRPr/>
            </a:pPr>
            <a:r>
              <a:rPr lang="en-US" altLang="en-US" b="1" dirty="0">
                <a:solidFill>
                  <a:srgbClr val="FFFFFF"/>
                </a:solidFill>
                <a:ea typeface="ＭＳ Ｐゴシック" charset="-128"/>
              </a:rPr>
              <a:t>“Encourage discussion of particular works by the group”</a:t>
            </a:r>
            <a:br>
              <a:rPr lang="en-US" altLang="en-US" b="1" dirty="0">
                <a:solidFill>
                  <a:srgbClr val="FFFFFF"/>
                </a:solidFill>
                <a:ea typeface="ＭＳ Ｐゴシック" charset="-128"/>
              </a:rPr>
            </a:br>
            <a:r>
              <a:rPr lang="en-US" altLang="en-US" sz="1800" b="1" dirty="0">
                <a:solidFill>
                  <a:srgbClr val="FFFFFF"/>
                </a:solidFill>
                <a:ea typeface="ＭＳ Ｐゴシック" charset="-128"/>
              </a:rPr>
              <a:t>(PCF, Vol. 2, p. 53).</a:t>
            </a:r>
            <a:endParaRPr lang="en-US" altLang="en-US" sz="2000" b="1" dirty="0">
              <a:ea typeface="ＭＳ Ｐゴシック" charset="-128"/>
            </a:endParaRPr>
          </a:p>
        </p:txBody>
      </p:sp>
      <p:sp>
        <p:nvSpPr>
          <p:cNvPr id="96260" name="Rectangle 4"/>
          <p:cNvSpPr>
            <a:spLocks noChangeArrowheads="1"/>
          </p:cNvSpPr>
          <p:nvPr/>
        </p:nvSpPr>
        <p:spPr bwMode="auto">
          <a:xfrm>
            <a:off x="0" y="6627813"/>
            <a:ext cx="91440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900" dirty="0">
                <a:solidFill>
                  <a:schemeClr val="bg1"/>
                </a:solidFill>
              </a:rPr>
              <a:t>©2017 California Department of Education </a:t>
            </a:r>
          </a:p>
        </p:txBody>
      </p:sp>
      <p:sp>
        <p:nvSpPr>
          <p:cNvPr id="2" name="Slide Number Placeholder 1"/>
          <p:cNvSpPr>
            <a:spLocks noGrp="1"/>
          </p:cNvSpPr>
          <p:nvPr>
            <p:ph type="sldNum" sz="quarter" idx="10"/>
          </p:nvPr>
        </p:nvSpPr>
        <p:spPr/>
        <p:txBody>
          <a:bodyPr/>
          <a:lstStyle/>
          <a:p>
            <a:pPr>
              <a:defRPr/>
            </a:pPr>
            <a:fld id="{2D3CCAB5-0745-40CB-8326-C9D9DBA2797E}" type="slidenum">
              <a:rPr lang="en-US" altLang="en-US" smtClean="0">
                <a:solidFill>
                  <a:schemeClr val="bg1"/>
                </a:solidFill>
              </a:rPr>
              <a:pPr>
                <a:defRPr/>
              </a:pPr>
              <a:t>36</a:t>
            </a:fld>
            <a:endParaRPr lang="en-US" altLang="en-US" dirty="0">
              <a:solidFill>
                <a:schemeClr val="bg1"/>
              </a:solidFill>
            </a:endParaRPr>
          </a:p>
        </p:txBody>
      </p:sp>
    </p:spTree>
    <p:extLst>
      <p:ext uri="{BB962C8B-B14F-4D97-AF65-F5344CB8AC3E}">
        <p14:creationId xmlns:p14="http://schemas.microsoft.com/office/powerpoint/2010/main" val="22846525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r>
              <a:rPr lang="en-US" altLang="en-US" dirty="0"/>
              <a:t>Reflective Painter’s Pallet Handout</a:t>
            </a:r>
          </a:p>
        </p:txBody>
      </p:sp>
      <p:sp>
        <p:nvSpPr>
          <p:cNvPr id="3" name="Content Placeholder 2"/>
          <p:cNvSpPr>
            <a:spLocks noGrp="1"/>
          </p:cNvSpPr>
          <p:nvPr>
            <p:ph idx="1"/>
          </p:nvPr>
        </p:nvSpPr>
        <p:spPr/>
        <p:txBody>
          <a:bodyPr/>
          <a:lstStyle/>
          <a:p>
            <a:pPr eaLnBrk="1" hangingPunct="1">
              <a:lnSpc>
                <a:spcPct val="90000"/>
              </a:lnSpc>
              <a:buFont typeface="Arial" charset="0"/>
              <a:buChar char="•"/>
              <a:defRPr/>
            </a:pPr>
            <a:endParaRPr lang="en-US">
              <a:solidFill>
                <a:srgbClr val="FFFFFF"/>
              </a:solidFill>
              <a:effectLst>
                <a:outerShdw blurRad="38100" dist="38100" dir="2700000" algn="tl">
                  <a:srgbClr val="000000"/>
                </a:outerShdw>
              </a:effectLst>
              <a:ea typeface="ＭＳ Ｐゴシック" charset="0"/>
              <a:cs typeface="ＭＳ Ｐゴシック" charset="0"/>
            </a:endParaRPr>
          </a:p>
          <a:p>
            <a:pPr>
              <a:buFont typeface="Arial" charset="0"/>
              <a:buChar char="•"/>
              <a:defRPr/>
            </a:pPr>
            <a:endParaRPr lang="en-US">
              <a:ea typeface="ＭＳ Ｐゴシック" charset="0"/>
              <a:cs typeface="ＭＳ Ｐゴシック" charset="0"/>
            </a:endParaRPr>
          </a:p>
        </p:txBody>
      </p:sp>
      <p:sp>
        <p:nvSpPr>
          <p:cNvPr id="98307"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AD73FF6-9448-44E6-B9E8-4C427F70014D}" type="slidenum">
              <a:rPr lang="en-US" altLang="en-US" sz="1200" smtClean="0"/>
              <a:pPr>
                <a:spcBef>
                  <a:spcPct val="0"/>
                </a:spcBef>
                <a:buFontTx/>
                <a:buNone/>
              </a:pPr>
              <a:t>37</a:t>
            </a:fld>
            <a:endParaRPr lang="en-US" altLang="en-US" sz="1200"/>
          </a:p>
        </p:txBody>
      </p:sp>
      <p:graphicFrame>
        <p:nvGraphicFramePr>
          <p:cNvPr id="98308" name="Content Placeholder 6"/>
          <p:cNvGraphicFramePr>
            <a:graphicFrameLocks noGrp="1" noChangeAspect="1"/>
          </p:cNvGraphicFramePr>
          <p:nvPr>
            <p:ph sz="half" idx="4294967295"/>
          </p:nvPr>
        </p:nvGraphicFramePr>
        <p:xfrm>
          <a:off x="949325" y="1600200"/>
          <a:ext cx="7313613" cy="4841875"/>
        </p:xfrm>
        <a:graphic>
          <a:graphicData uri="http://schemas.openxmlformats.org/presentationml/2006/ole">
            <mc:AlternateContent xmlns:mc="http://schemas.openxmlformats.org/markup-compatibility/2006">
              <mc:Choice xmlns:v="urn:schemas-microsoft-com:vml" Requires="v">
                <p:oleObj spid="_x0000_s4140" name="Document" r:id="rId4" imgW="16457143" imgH="10895238" progId="Word.Document.12">
                  <p:embed/>
                </p:oleObj>
              </mc:Choice>
              <mc:Fallback>
                <p:oleObj name="Document" r:id="rId4" imgW="16457143" imgH="10895238" progId="Word.Document.12">
                  <p:embed/>
                  <p:pic>
                    <p:nvPicPr>
                      <p:cNvPr id="98308" name="Content Placeholder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9325" y="1600200"/>
                        <a:ext cx="7313613" cy="4841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17734417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5"/>
          <p:cNvSpPr>
            <a:spLocks noGrp="1"/>
          </p:cNvSpPr>
          <p:nvPr>
            <p:ph type="title"/>
          </p:nvPr>
        </p:nvSpPr>
        <p:spPr/>
        <p:txBody>
          <a:bodyPr/>
          <a:lstStyle/>
          <a:p>
            <a:r>
              <a:rPr lang="en-US" altLang="en-US"/>
              <a:t>Research Highlight</a:t>
            </a:r>
          </a:p>
        </p:txBody>
      </p:sp>
      <p:sp>
        <p:nvSpPr>
          <p:cNvPr id="100356" name="Content Placeholder 6"/>
          <p:cNvSpPr>
            <a:spLocks noGrp="1"/>
          </p:cNvSpPr>
          <p:nvPr>
            <p:ph idx="1"/>
          </p:nvPr>
        </p:nvSpPr>
        <p:spPr>
          <a:xfrm>
            <a:off x="550985" y="1423501"/>
            <a:ext cx="8229600" cy="4347908"/>
          </a:xfrm>
          <a:solidFill>
            <a:schemeClr val="bg1"/>
          </a:solidFill>
          <a:ln w="28575">
            <a:solidFill>
              <a:schemeClr val="tx1"/>
            </a:solidFill>
          </a:ln>
        </p:spPr>
        <p:txBody>
          <a:bodyPr/>
          <a:lstStyle/>
          <a:p>
            <a:pPr marL="0" indent="0">
              <a:buNone/>
            </a:pPr>
            <a:r>
              <a:rPr lang="en-US" sz="2800" dirty="0"/>
              <a:t>“Over the years, the work of Nelson Goodman and Howard Gardner at Harvard University’s Project Zero has helped to demystify children’s art. Those scholars view art through the lens of </a:t>
            </a:r>
            <a:r>
              <a:rPr lang="en-US" sz="2800" i="1" dirty="0"/>
              <a:t>cognition </a:t>
            </a:r>
            <a:r>
              <a:rPr lang="en-US" sz="2800" dirty="0"/>
              <a:t>rather than through a value-driven critique of aesthetics. Art is a cognitive activity, requiring thinking, problem solving, communication, and intent. And learning in art is frequently tied to learning in language as well as culture” </a:t>
            </a:r>
          </a:p>
          <a:p>
            <a:pPr marL="0" indent="0">
              <a:buNone/>
            </a:pPr>
            <a:r>
              <a:rPr lang="en-US" altLang="en-US" sz="1800" dirty="0">
                <a:solidFill>
                  <a:srgbClr val="1C1911"/>
                </a:solidFill>
              </a:rPr>
              <a:t>(PCF, Vol. 2, p. 59).</a:t>
            </a:r>
          </a:p>
          <a:p>
            <a:pPr>
              <a:buFont typeface="Arial" panose="020B0604020202020204" pitchFamily="34" charset="0"/>
              <a:buNone/>
            </a:pPr>
            <a:endParaRPr lang="en-US" altLang="en-US" dirty="0"/>
          </a:p>
        </p:txBody>
      </p:sp>
      <p:sp>
        <p:nvSpPr>
          <p:cNvPr id="100354"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DFD75DC-0E1D-48CC-B4DD-2FD2B5FC468A}" type="slidenum">
              <a:rPr lang="en-US" altLang="en-US" sz="1200" smtClean="0"/>
              <a:pPr>
                <a:spcBef>
                  <a:spcPct val="0"/>
                </a:spcBef>
                <a:buFontTx/>
                <a:buNone/>
              </a:pPr>
              <a:t>38</a:t>
            </a:fld>
            <a:endParaRPr lang="en-US" altLang="en-US" sz="1200"/>
          </a:p>
        </p:txBody>
      </p:sp>
    </p:spTree>
    <p:extLst>
      <p:ext uri="{BB962C8B-B14F-4D97-AF65-F5344CB8AC3E}">
        <p14:creationId xmlns:p14="http://schemas.microsoft.com/office/powerpoint/2010/main" val="19302836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16" descr="Papertowel rolls"/>
          <p:cNvPicPr>
            <a:picLocks noGrp="1" noChangeAspect="1"/>
          </p:cNvPicPr>
          <p:nvPr>
            <p:ph sz="quarter" idx="13"/>
          </p:nvPr>
        </p:nvPicPr>
        <p:blipFill>
          <a:blip r:embed="rId3">
            <a:extLst>
              <a:ext uri="{28A0092B-C50C-407E-A947-70E740481C1C}">
                <a14:useLocalDpi xmlns:a14="http://schemas.microsoft.com/office/drawing/2010/main" val="0"/>
              </a:ext>
            </a:extLst>
          </a:blip>
          <a:srcRect/>
          <a:stretch>
            <a:fillRect/>
          </a:stretch>
        </p:blipFill>
        <p:spPr>
          <a:xfrm>
            <a:off x="-56915" y="-21616"/>
            <a:ext cx="9211042" cy="6879616"/>
          </a:xfrm>
          <a:noFill/>
        </p:spPr>
      </p:pic>
      <p:sp>
        <p:nvSpPr>
          <p:cNvPr id="102401" name="Title 17"/>
          <p:cNvSpPr>
            <a:spLocks noGrp="1"/>
          </p:cNvSpPr>
          <p:nvPr>
            <p:ph type="title" sz="quarter"/>
          </p:nvPr>
        </p:nvSpPr>
        <p:spPr>
          <a:xfrm>
            <a:off x="520958" y="213190"/>
            <a:ext cx="8229600" cy="839692"/>
          </a:xfrm>
        </p:spPr>
        <p:txBody>
          <a:bodyPr/>
          <a:lstStyle/>
          <a:p>
            <a:r>
              <a:rPr lang="en-US" altLang="en-US" dirty="0">
                <a:solidFill>
                  <a:schemeClr val="bg1"/>
                </a:solidFill>
              </a:rPr>
              <a:t>Links to Art</a:t>
            </a:r>
          </a:p>
        </p:txBody>
      </p:sp>
      <p:grpSp>
        <p:nvGrpSpPr>
          <p:cNvPr id="102403" name="Group 5"/>
          <p:cNvGrpSpPr>
            <a:grpSpLocks noGrp="1" noChangeAspect="1"/>
          </p:cNvGrpSpPr>
          <p:nvPr/>
        </p:nvGrpSpPr>
        <p:grpSpPr bwMode="auto">
          <a:xfrm>
            <a:off x="367162" y="1984481"/>
            <a:ext cx="7038975" cy="4502150"/>
            <a:chOff x="1615" y="1452"/>
            <a:chExt cx="2075" cy="2109"/>
          </a:xfrm>
        </p:grpSpPr>
        <p:sp>
          <p:nvSpPr>
            <p:cNvPr id="102411" name="AutoShape 4"/>
            <p:cNvSpPr>
              <a:spLocks noChangeAspect="1" noChangeArrowheads="1" noTextEdit="1"/>
            </p:cNvSpPr>
            <p:nvPr/>
          </p:nvSpPr>
          <p:spPr bwMode="auto">
            <a:xfrm>
              <a:off x="1615" y="1962"/>
              <a:ext cx="2075" cy="1599"/>
            </a:xfrm>
            <a:prstGeom prst="rect">
              <a:avLst/>
            </a:prstGeom>
            <a:solidFill>
              <a:schemeClr val="bg1">
                <a:alpha val="0"/>
              </a:schemeClr>
            </a:solidFill>
            <a:ln>
              <a:noFill/>
            </a:ln>
            <a:extLst>
              <a:ext uri="{91240B29-F687-4F45-9708-019B960494DF}">
                <a14:hiddenLine xmlns:a14="http://schemas.microsoft.com/office/drawing/2010/main" w="38100">
                  <a:solidFill>
                    <a:srgbClr val="000000"/>
                  </a:solidFill>
                  <a:miter lim="800000"/>
                  <a:headEnd/>
                  <a:tailEnd/>
                </a14:hiddenLine>
              </a:ext>
            </a:extLst>
          </p:spPr>
          <p:txBody>
            <a:bodyPr/>
            <a:lstStyle/>
            <a:p>
              <a:endParaRPr lang="en-US"/>
            </a:p>
          </p:txBody>
        </p:sp>
        <p:sp>
          <p:nvSpPr>
            <p:cNvPr id="102412" name="_s226322"/>
            <p:cNvSpPr>
              <a:spLocks noChangeShapeType="1"/>
            </p:cNvSpPr>
            <p:nvPr/>
          </p:nvSpPr>
          <p:spPr bwMode="auto">
            <a:xfrm flipH="1" flipV="1">
              <a:off x="2269" y="1792"/>
              <a:ext cx="296" cy="17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102413" name="_s226320"/>
            <p:cNvSpPr>
              <a:spLocks noChangeShapeType="1"/>
            </p:cNvSpPr>
            <p:nvPr/>
          </p:nvSpPr>
          <p:spPr bwMode="auto">
            <a:xfrm flipH="1">
              <a:off x="2270" y="2301"/>
              <a:ext cx="296" cy="17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102414" name="_s226318"/>
            <p:cNvSpPr>
              <a:spLocks noChangeShapeType="1"/>
            </p:cNvSpPr>
            <p:nvPr/>
          </p:nvSpPr>
          <p:spPr bwMode="auto">
            <a:xfrm>
              <a:off x="2859" y="2469"/>
              <a:ext cx="0" cy="34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102415" name="_s226316"/>
            <p:cNvSpPr>
              <a:spLocks noChangeShapeType="1"/>
            </p:cNvSpPr>
            <p:nvPr/>
          </p:nvSpPr>
          <p:spPr bwMode="auto">
            <a:xfrm>
              <a:off x="3151" y="2300"/>
              <a:ext cx="296" cy="17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102416" name="_s226314"/>
            <p:cNvSpPr>
              <a:spLocks noChangeShapeType="1"/>
            </p:cNvSpPr>
            <p:nvPr/>
          </p:nvSpPr>
          <p:spPr bwMode="auto">
            <a:xfrm flipV="1">
              <a:off x="3151" y="1791"/>
              <a:ext cx="295" cy="17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102417" name="_s226312"/>
            <p:cNvSpPr>
              <a:spLocks noChangeShapeType="1"/>
            </p:cNvSpPr>
            <p:nvPr/>
          </p:nvSpPr>
          <p:spPr bwMode="auto">
            <a:xfrm flipV="1">
              <a:off x="2858" y="1452"/>
              <a:ext cx="0" cy="34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41" name="_s226310"/>
            <p:cNvSpPr>
              <a:spLocks noChangeArrowheads="1"/>
            </p:cNvSpPr>
            <p:nvPr/>
          </p:nvSpPr>
          <p:spPr bwMode="auto">
            <a:xfrm>
              <a:off x="2519" y="1793"/>
              <a:ext cx="680" cy="679"/>
            </a:xfrm>
            <a:prstGeom prst="ellipse">
              <a:avLst/>
            </a:prstGeom>
            <a:solidFill>
              <a:schemeClr val="bg1"/>
            </a:solidFill>
            <a:ln w="9525">
              <a:solidFill>
                <a:schemeClr val="tx1"/>
              </a:solidFill>
              <a:round/>
              <a:headEnd/>
              <a:tailEnd/>
            </a:ln>
          </p:spPr>
          <p:txBody>
            <a:bodyPr wrap="none" lIns="0" tIns="0" rIns="0" bIns="0" anchor="ctr"/>
            <a:lstStyle/>
            <a:p>
              <a:pPr algn="ctr" eaLnBrk="1" hangingPunct="1">
                <a:defRPr/>
              </a:pPr>
              <a:r>
                <a:rPr lang="en-US" sz="3600" b="1" dirty="0">
                  <a:latin typeface="Arial" pitchFamily="-1" charset="0"/>
                  <a:ea typeface="Arial" pitchFamily="-1" charset="0"/>
                  <a:cs typeface="Arial" pitchFamily="-1" charset="0"/>
                </a:rPr>
                <a:t>ART</a:t>
              </a:r>
            </a:p>
          </p:txBody>
        </p:sp>
      </p:grpSp>
      <p:sp>
        <p:nvSpPr>
          <p:cNvPr id="102404" name="_s226321"/>
          <p:cNvSpPr>
            <a:spLocks noGrp="1" noChangeArrowheads="1"/>
          </p:cNvSpPr>
          <p:nvPr>
            <p:ph sz="quarter" idx="2"/>
          </p:nvPr>
        </p:nvSpPr>
        <p:spPr>
          <a:xfrm>
            <a:off x="1077981" y="2341566"/>
            <a:ext cx="1537261" cy="823324"/>
          </a:xfrm>
          <a:prstGeom prst="ellipse">
            <a:avLst/>
          </a:prstGeom>
          <a:solidFill>
            <a:schemeClr val="bg1"/>
          </a:solidFill>
          <a:ln>
            <a:solidFill>
              <a:schemeClr val="tx1"/>
            </a:solidFill>
            <a:round/>
            <a:headEnd/>
            <a:tailEnd/>
          </a:ln>
        </p:spPr>
        <p:txBody>
          <a:bodyPr wrap="none" lIns="0" tIns="0" rIns="0" bIns="0" anchor="ctr"/>
          <a:lstStyle/>
          <a:p>
            <a:pPr algn="ctr">
              <a:buFont typeface="Arial" panose="020B0604020202020204" pitchFamily="34" charset="0"/>
              <a:buNone/>
            </a:pPr>
            <a:r>
              <a:rPr lang="en-US" altLang="en-US" sz="1800"/>
              <a:t>Culture</a:t>
            </a:r>
          </a:p>
        </p:txBody>
      </p:sp>
      <p:sp>
        <p:nvSpPr>
          <p:cNvPr id="102405" name="_s226311"/>
          <p:cNvSpPr>
            <a:spLocks noGrp="1" noChangeArrowheads="1"/>
          </p:cNvSpPr>
          <p:nvPr>
            <p:ph sz="quarter" idx="3"/>
          </p:nvPr>
        </p:nvSpPr>
        <p:spPr>
          <a:xfrm>
            <a:off x="3886650" y="1183452"/>
            <a:ext cx="1498215" cy="801029"/>
          </a:xfrm>
          <a:prstGeom prst="ellipse">
            <a:avLst/>
          </a:prstGeom>
          <a:solidFill>
            <a:schemeClr val="bg1"/>
          </a:solidFill>
          <a:ln>
            <a:solidFill>
              <a:schemeClr val="tx1"/>
            </a:solidFill>
            <a:round/>
            <a:headEnd/>
            <a:tailEnd/>
          </a:ln>
        </p:spPr>
        <p:txBody>
          <a:bodyPr wrap="none" lIns="0" tIns="0" rIns="0" bIns="0" anchor="ctr"/>
          <a:lstStyle/>
          <a:p>
            <a:pPr algn="ctr">
              <a:buFont typeface="Arial" panose="020B0604020202020204" pitchFamily="34" charset="0"/>
              <a:buNone/>
            </a:pPr>
            <a:r>
              <a:rPr lang="en-US" altLang="en-US" sz="1800" dirty="0"/>
              <a:t>Thinking</a:t>
            </a:r>
          </a:p>
        </p:txBody>
      </p:sp>
      <p:sp>
        <p:nvSpPr>
          <p:cNvPr id="102406" name="_s226313"/>
          <p:cNvSpPr>
            <a:spLocks noGrp="1" noChangeArrowheads="1"/>
          </p:cNvSpPr>
          <p:nvPr>
            <p:ph sz="quarter" idx="4"/>
          </p:nvPr>
        </p:nvSpPr>
        <p:spPr>
          <a:xfrm>
            <a:off x="6612199" y="2237985"/>
            <a:ext cx="1587876" cy="801029"/>
          </a:xfrm>
          <a:prstGeom prst="ellipse">
            <a:avLst/>
          </a:prstGeom>
          <a:solidFill>
            <a:schemeClr val="bg1"/>
          </a:solidFill>
          <a:ln>
            <a:solidFill>
              <a:schemeClr val="tx1"/>
            </a:solidFill>
            <a:round/>
            <a:headEnd/>
            <a:tailEnd/>
          </a:ln>
        </p:spPr>
        <p:txBody>
          <a:bodyPr wrap="none" lIns="0" tIns="0" rIns="0" bIns="0" anchor="ctr"/>
          <a:lstStyle/>
          <a:p>
            <a:pPr algn="ctr">
              <a:buFont typeface="Arial" panose="020B0604020202020204" pitchFamily="34" charset="0"/>
              <a:buNone/>
            </a:pPr>
            <a:r>
              <a:rPr lang="en-US" altLang="en-US" sz="1800" dirty="0"/>
              <a:t>Problem </a:t>
            </a:r>
          </a:p>
          <a:p>
            <a:pPr algn="ctr">
              <a:buFont typeface="Arial" panose="020B0604020202020204" pitchFamily="34" charset="0"/>
              <a:buNone/>
            </a:pPr>
            <a:r>
              <a:rPr lang="en-US" altLang="en-US" sz="1800" dirty="0"/>
              <a:t>solving</a:t>
            </a:r>
          </a:p>
        </p:txBody>
      </p:sp>
      <p:sp>
        <p:nvSpPr>
          <p:cNvPr id="102407" name="_s226315"/>
          <p:cNvSpPr>
            <a:spLocks noGrp="1" noChangeArrowheads="1"/>
          </p:cNvSpPr>
          <p:nvPr>
            <p:ph sz="quarter" idx="10"/>
          </p:nvPr>
        </p:nvSpPr>
        <p:spPr>
          <a:xfrm>
            <a:off x="6487750" y="3806544"/>
            <a:ext cx="1581527" cy="850595"/>
          </a:xfrm>
          <a:prstGeom prst="ellipse">
            <a:avLst/>
          </a:prstGeom>
          <a:solidFill>
            <a:schemeClr val="bg1"/>
          </a:solidFill>
          <a:ln>
            <a:solidFill>
              <a:schemeClr val="tx1"/>
            </a:solidFill>
            <a:round/>
            <a:headEnd/>
            <a:tailEnd/>
          </a:ln>
        </p:spPr>
        <p:txBody>
          <a:bodyPr wrap="none" lIns="0" tIns="0" rIns="0" bIns="0" anchor="ctr"/>
          <a:lstStyle/>
          <a:p>
            <a:pPr algn="ctr">
              <a:buFont typeface="Arial" panose="020B0604020202020204" pitchFamily="34" charset="0"/>
              <a:buNone/>
            </a:pPr>
            <a:r>
              <a:rPr lang="en-US" altLang="en-US" sz="1700" dirty="0"/>
              <a:t>Communication</a:t>
            </a:r>
          </a:p>
        </p:txBody>
      </p:sp>
      <p:sp>
        <p:nvSpPr>
          <p:cNvPr id="102408" name="_s226317"/>
          <p:cNvSpPr>
            <a:spLocks noGrp="1" noChangeArrowheads="1"/>
          </p:cNvSpPr>
          <p:nvPr>
            <p:ph sz="quarter" idx="11"/>
          </p:nvPr>
        </p:nvSpPr>
        <p:spPr>
          <a:xfrm>
            <a:off x="3841820" y="4895852"/>
            <a:ext cx="1587876" cy="823325"/>
          </a:xfrm>
          <a:prstGeom prst="ellipse">
            <a:avLst/>
          </a:prstGeom>
          <a:solidFill>
            <a:schemeClr val="bg1"/>
          </a:solidFill>
          <a:ln>
            <a:solidFill>
              <a:schemeClr val="tx1"/>
            </a:solidFill>
            <a:round/>
            <a:headEnd/>
            <a:tailEnd/>
          </a:ln>
        </p:spPr>
        <p:txBody>
          <a:bodyPr wrap="none" lIns="0" tIns="0" rIns="0" bIns="0" anchor="ctr"/>
          <a:lstStyle/>
          <a:p>
            <a:pPr algn="ctr">
              <a:buFont typeface="Arial" panose="020B0604020202020204" pitchFamily="34" charset="0"/>
              <a:buNone/>
            </a:pPr>
            <a:r>
              <a:rPr lang="en-US" altLang="en-US" sz="1800" dirty="0"/>
              <a:t>Intent</a:t>
            </a:r>
          </a:p>
        </p:txBody>
      </p:sp>
      <p:sp>
        <p:nvSpPr>
          <p:cNvPr id="102409" name="_s226319"/>
          <p:cNvSpPr>
            <a:spLocks noGrp="1" noChangeArrowheads="1"/>
          </p:cNvSpPr>
          <p:nvPr>
            <p:ph sz="quarter" idx="12"/>
          </p:nvPr>
        </p:nvSpPr>
        <p:spPr>
          <a:xfrm>
            <a:off x="1019245" y="3817890"/>
            <a:ext cx="1587876" cy="839249"/>
          </a:xfrm>
          <a:prstGeom prst="ellipse">
            <a:avLst/>
          </a:prstGeom>
          <a:solidFill>
            <a:schemeClr val="bg1"/>
          </a:solidFill>
          <a:ln>
            <a:solidFill>
              <a:schemeClr val="tx1"/>
            </a:solidFill>
            <a:round/>
            <a:headEnd/>
            <a:tailEnd/>
          </a:ln>
        </p:spPr>
        <p:txBody>
          <a:bodyPr wrap="none" lIns="0" tIns="0" rIns="0" bIns="0" anchor="ctr"/>
          <a:lstStyle/>
          <a:p>
            <a:pPr algn="ctr">
              <a:buFont typeface="Arial" panose="020B0604020202020204" pitchFamily="34" charset="0"/>
              <a:buNone/>
            </a:pPr>
            <a:r>
              <a:rPr lang="en-US" altLang="en-US" sz="1800"/>
              <a:t>Language</a:t>
            </a:r>
          </a:p>
        </p:txBody>
      </p:sp>
      <p:sp>
        <p:nvSpPr>
          <p:cNvPr id="102410" name="Rectangle 51"/>
          <p:cNvSpPr>
            <a:spLocks noChangeArrowheads="1"/>
          </p:cNvSpPr>
          <p:nvPr/>
        </p:nvSpPr>
        <p:spPr bwMode="auto">
          <a:xfrm>
            <a:off x="0" y="6627813"/>
            <a:ext cx="91440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900" dirty="0">
                <a:solidFill>
                  <a:srgbClr val="1C1911"/>
                </a:solidFill>
              </a:rPr>
              <a:t>©2017 California Department of Education </a:t>
            </a:r>
          </a:p>
        </p:txBody>
      </p:sp>
    </p:spTree>
    <p:extLst>
      <p:ext uri="{BB962C8B-B14F-4D97-AF65-F5344CB8AC3E}">
        <p14:creationId xmlns:p14="http://schemas.microsoft.com/office/powerpoint/2010/main" val="3533262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6285692" y="4790866"/>
            <a:ext cx="2457356" cy="1351091"/>
          </a:xfrm>
        </p:spPr>
        <p:txBody>
          <a:bodyPr>
            <a:normAutofit/>
          </a:bodyPr>
          <a:lstStyle/>
          <a:p>
            <a:pPr marL="111125" indent="-111125"/>
            <a:r>
              <a:rPr lang="en-US" sz="100" dirty="0"/>
              <a:t>Preschool Learning Foundations</a:t>
            </a:r>
          </a:p>
          <a:p>
            <a:pPr marL="111125" indent="-111125"/>
            <a:r>
              <a:rPr lang="en-US" sz="100" dirty="0"/>
              <a:t>California Common Core State Standards</a:t>
            </a:r>
          </a:p>
          <a:p>
            <a:pPr marL="111125" indent="-111125"/>
            <a:r>
              <a:rPr lang="en-US" sz="100" b="1" kern="1200" dirty="0">
                <a:solidFill>
                  <a:schemeClr val="tx1"/>
                </a:solidFill>
                <a:effectLst/>
              </a:rPr>
              <a:t>Visual and Performing Arts Framework for California Public Schools</a:t>
            </a:r>
            <a:endParaRPr lang="en-US" sz="100" dirty="0">
              <a:effectLst/>
            </a:endParaRPr>
          </a:p>
          <a:p>
            <a:pPr marL="111125" indent="-111125"/>
            <a:r>
              <a:rPr lang="en-US" sz="100" dirty="0"/>
              <a:t>Preschool Curriculum Frameworks</a:t>
            </a:r>
          </a:p>
          <a:p>
            <a:pPr marL="111125" indent="-111125"/>
            <a:r>
              <a:rPr lang="en-US" sz="100" dirty="0"/>
              <a:t>English Language Arts/English Language Development Framework</a:t>
            </a:r>
          </a:p>
          <a:p>
            <a:pPr marL="111125" indent="-111125"/>
            <a:r>
              <a:rPr lang="en-US" sz="100" dirty="0"/>
              <a:t>DRDP Specific to TK and K</a:t>
            </a:r>
          </a:p>
          <a:p>
            <a:pPr marL="111125" indent="-111125"/>
            <a:r>
              <a:rPr lang="en-US" sz="100" dirty="0"/>
              <a:t>Preschool Alignment Document</a:t>
            </a:r>
          </a:p>
          <a:p>
            <a:pPr marL="111125" indent="-111125"/>
            <a:r>
              <a:rPr lang="en-US" sz="100" dirty="0"/>
              <a:t>Preschool English Learners Guide</a:t>
            </a:r>
          </a:p>
          <a:p>
            <a:pPr marL="111125" indent="-111125"/>
            <a:r>
              <a:rPr lang="en-US" sz="100" dirty="0"/>
              <a:t>Transitional Kindergarten Implementation Guide</a:t>
            </a:r>
          </a:p>
          <a:p>
            <a:endParaRPr lang="en-US" sz="100" dirty="0"/>
          </a:p>
        </p:txBody>
      </p:sp>
      <p:grpSp>
        <p:nvGrpSpPr>
          <p:cNvPr id="8" name="Group 7"/>
          <p:cNvGrpSpPr/>
          <p:nvPr/>
        </p:nvGrpSpPr>
        <p:grpSpPr>
          <a:xfrm>
            <a:off x="61163" y="1081506"/>
            <a:ext cx="9021673" cy="5557840"/>
            <a:chOff x="35484" y="1081506"/>
            <a:chExt cx="9021673" cy="5557840"/>
          </a:xfrm>
        </p:grpSpPr>
        <p:sp>
          <p:nvSpPr>
            <p:cNvPr id="9" name="Rectangle 8"/>
            <p:cNvSpPr/>
            <p:nvPr/>
          </p:nvSpPr>
          <p:spPr>
            <a:xfrm>
              <a:off x="35484" y="1081506"/>
              <a:ext cx="9021673" cy="5557840"/>
            </a:xfrm>
            <a:prstGeom prst="rect">
              <a:avLst/>
            </a:prstGeom>
            <a:noFill/>
          </p:spPr>
        </p:sp>
        <p:sp>
          <p:nvSpPr>
            <p:cNvPr id="10" name="Freeform 9"/>
            <p:cNvSpPr/>
            <p:nvPr/>
          </p:nvSpPr>
          <p:spPr>
            <a:xfrm>
              <a:off x="1144024" y="1588390"/>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946EB0"/>
                </a:gs>
                <a:gs pos="35000">
                  <a:srgbClr val="B9A1CB"/>
                </a:gs>
                <a:gs pos="100000">
                  <a:srgbClr val="DCD2E3"/>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Learning Foundations</a:t>
              </a:r>
            </a:p>
          </p:txBody>
        </p:sp>
        <p:sp>
          <p:nvSpPr>
            <p:cNvPr id="11" name="Freeform 10"/>
            <p:cNvSpPr/>
            <p:nvPr/>
          </p:nvSpPr>
          <p:spPr>
            <a:xfrm>
              <a:off x="1119673" y="4601711"/>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946EB0"/>
                </a:gs>
                <a:gs pos="35000">
                  <a:srgbClr val="B9A1CB"/>
                </a:gs>
                <a:gs pos="100000">
                  <a:srgbClr val="DCD2E3"/>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Alignment Document</a:t>
              </a:r>
            </a:p>
          </p:txBody>
        </p:sp>
        <p:sp>
          <p:nvSpPr>
            <p:cNvPr id="13" name="Freeform 12"/>
            <p:cNvSpPr/>
            <p:nvPr/>
          </p:nvSpPr>
          <p:spPr>
            <a:xfrm>
              <a:off x="3522855" y="1588390"/>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946EB0"/>
                </a:gs>
                <a:gs pos="35000">
                  <a:srgbClr val="B9A1CB"/>
                </a:gs>
                <a:gs pos="100000">
                  <a:srgbClr val="DCD2E3"/>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California Common Core State Standards</a:t>
              </a:r>
            </a:p>
          </p:txBody>
        </p:sp>
        <p:sp>
          <p:nvSpPr>
            <p:cNvPr id="14" name="Freeform 13"/>
            <p:cNvSpPr/>
            <p:nvPr/>
          </p:nvSpPr>
          <p:spPr>
            <a:xfrm>
              <a:off x="5977642" y="158082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946EB0"/>
                </a:gs>
                <a:gs pos="35000">
                  <a:srgbClr val="B9A1CB"/>
                </a:gs>
                <a:gs pos="100000">
                  <a:srgbClr val="DCD2E3"/>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Visual and Performing Arts Framework for California Public Schools</a:t>
              </a:r>
            </a:p>
          </p:txBody>
        </p:sp>
        <p:sp>
          <p:nvSpPr>
            <p:cNvPr id="15" name="Freeform 14"/>
            <p:cNvSpPr/>
            <p:nvPr/>
          </p:nvSpPr>
          <p:spPr>
            <a:xfrm>
              <a:off x="1119673" y="3097739"/>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946EB0"/>
                </a:gs>
                <a:gs pos="35000">
                  <a:srgbClr val="B9A1CB"/>
                </a:gs>
                <a:gs pos="100000">
                  <a:srgbClr val="DCD2E3"/>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Curriculum Framework</a:t>
              </a:r>
            </a:p>
          </p:txBody>
        </p:sp>
        <p:sp>
          <p:nvSpPr>
            <p:cNvPr id="16" name="Freeform 15"/>
            <p:cNvSpPr/>
            <p:nvPr/>
          </p:nvSpPr>
          <p:spPr>
            <a:xfrm>
              <a:off x="3506347" y="307339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946EB0"/>
                </a:gs>
                <a:gs pos="35000">
                  <a:srgbClr val="B9A1CB"/>
                </a:gs>
                <a:gs pos="100000">
                  <a:srgbClr val="DCD2E3"/>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Aft>
                  <a:spcPct val="35000"/>
                </a:spcAft>
              </a:pPr>
              <a:r>
                <a:rPr lang="en-US" sz="1200" b="1" dirty="0"/>
                <a:t>Visual and Performing Arts Content Standards</a:t>
              </a:r>
              <a:endParaRPr lang="en-US" sz="1200" b="1" kern="1200" dirty="0"/>
            </a:p>
          </p:txBody>
        </p:sp>
        <p:sp>
          <p:nvSpPr>
            <p:cNvPr id="17" name="Freeform 16"/>
            <p:cNvSpPr/>
            <p:nvPr/>
          </p:nvSpPr>
          <p:spPr>
            <a:xfrm>
              <a:off x="5923931" y="453862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946EB0"/>
                </a:gs>
                <a:gs pos="35000">
                  <a:srgbClr val="B9A1CB"/>
                </a:gs>
                <a:gs pos="100000">
                  <a:srgbClr val="DCD2E3"/>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Transitional Kindergarten Implementation Guide</a:t>
              </a:r>
            </a:p>
          </p:txBody>
        </p:sp>
        <p:sp>
          <p:nvSpPr>
            <p:cNvPr id="18" name="Freeform 17"/>
            <p:cNvSpPr/>
            <p:nvPr/>
          </p:nvSpPr>
          <p:spPr>
            <a:xfrm>
              <a:off x="5923932" y="3097739"/>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946EB0"/>
                </a:gs>
                <a:gs pos="35000">
                  <a:srgbClr val="B9A1CB"/>
                </a:gs>
                <a:gs pos="100000">
                  <a:srgbClr val="DCD2E3"/>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a:t>DRDP Specific to TK and K</a:t>
              </a:r>
              <a:endParaRPr lang="en-US" sz="1200" b="1" kern="1200" dirty="0"/>
            </a:p>
          </p:txBody>
        </p:sp>
        <p:sp>
          <p:nvSpPr>
            <p:cNvPr id="20" name="Freeform 19"/>
            <p:cNvSpPr/>
            <p:nvPr/>
          </p:nvSpPr>
          <p:spPr>
            <a:xfrm>
              <a:off x="3501849" y="4601711"/>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946EB0"/>
                </a:gs>
                <a:gs pos="35000">
                  <a:srgbClr val="B9A1CB"/>
                </a:gs>
                <a:gs pos="100000">
                  <a:srgbClr val="DCD2E3"/>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English Learners Guide</a:t>
              </a:r>
            </a:p>
          </p:txBody>
        </p:sp>
      </p:grpSp>
      <p:sp>
        <p:nvSpPr>
          <p:cNvPr id="28673" name="Title 1"/>
          <p:cNvSpPr>
            <a:spLocks noGrp="1"/>
          </p:cNvSpPr>
          <p:nvPr>
            <p:ph type="title"/>
          </p:nvPr>
        </p:nvSpPr>
        <p:spPr/>
        <p:txBody>
          <a:bodyPr/>
          <a:lstStyle/>
          <a:p>
            <a:r>
              <a:rPr lang="en-US" altLang="en-US" sz="3200" dirty="0">
                <a:solidFill>
                  <a:srgbClr val="000000"/>
                </a:solidFill>
              </a:rPr>
              <a:t>CDE Publications and Resources that Support TK Implementation</a:t>
            </a:r>
          </a:p>
        </p:txBody>
      </p:sp>
      <p:sp>
        <p:nvSpPr>
          <p:cNvPr id="28675" name="Slide Number Placeholder 4"/>
          <p:cNvSpPr>
            <a:spLocks noGrp="1"/>
          </p:cNvSpPr>
          <p:nvPr>
            <p:ph type="sldNum" sz="quarter" idx="4294967295"/>
          </p:nvPr>
        </p:nvSpPr>
        <p:spPr bwMode="auto">
          <a:xfrm>
            <a:off x="8686800" y="14651"/>
            <a:ext cx="421716" cy="259987"/>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fld id="{3054CF32-EC5E-41E2-8BB8-EDE8B489556B}" type="slidenum">
              <a:rPr lang="en-US" altLang="en-US" sz="1200"/>
              <a:pPr algn="ctr"/>
              <a:t>4</a:t>
            </a:fld>
            <a:endParaRPr lang="en-US" altLang="en-US" sz="1200" dirty="0"/>
          </a:p>
        </p:txBody>
      </p:sp>
      <p:pic>
        <p:nvPicPr>
          <p:cNvPr id="28677" name="Picture 7"/>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6636930" y="4964933"/>
            <a:ext cx="704088" cy="924165"/>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28680" name="Picture 10"/>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1837777" y="5030993"/>
            <a:ext cx="704088" cy="923544"/>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12" name="Picture 1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492203" y="3481349"/>
            <a:ext cx="1003752" cy="777051"/>
          </a:xfrm>
          <a:prstGeom prst="rect">
            <a:avLst/>
          </a:prstGeom>
          <a:ln>
            <a:solidFill>
              <a:schemeClr val="tx1"/>
            </a:solidFill>
          </a:ln>
        </p:spPr>
      </p:pic>
      <p:pic>
        <p:nvPicPr>
          <p:cNvPr id="28683"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66857" y="2065393"/>
            <a:ext cx="1052293" cy="814790"/>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2" name="Picture 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193322" y="5080312"/>
            <a:ext cx="708050" cy="923544"/>
          </a:xfrm>
          <a:prstGeom prst="rect">
            <a:avLst/>
          </a:prstGeom>
          <a:ln>
            <a:solidFill>
              <a:schemeClr val="tx1"/>
            </a:solidFill>
          </a:ln>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96828" y="2176953"/>
            <a:ext cx="644190" cy="833204"/>
          </a:xfrm>
          <a:prstGeom prst="rect">
            <a:avLst/>
          </a:prstGeom>
          <a:ln>
            <a:solidFill>
              <a:schemeClr val="tx1"/>
            </a:solidFill>
          </a:ln>
        </p:spPr>
      </p:pic>
      <p:pic>
        <p:nvPicPr>
          <p:cNvPr id="109569" name="Picture 1"/>
          <p:cNvPicPr>
            <a:picLocks noChangeAspect="1" noChangeArrowheads="1"/>
          </p:cNvPicPr>
          <p:nvPr/>
        </p:nvPicPr>
        <p:blipFill>
          <a:blip r:embed="rId9"/>
          <a:srcRect/>
          <a:stretch>
            <a:fillRect/>
          </a:stretch>
        </p:blipFill>
        <p:spPr bwMode="auto">
          <a:xfrm>
            <a:off x="4191327" y="3481349"/>
            <a:ext cx="710045" cy="914400"/>
          </a:xfrm>
          <a:prstGeom prst="rect">
            <a:avLst/>
          </a:prstGeom>
          <a:noFill/>
          <a:ln w="9525">
            <a:noFill/>
            <a:miter lim="800000"/>
            <a:headEnd/>
            <a:tailEnd/>
          </a:ln>
        </p:spPr>
      </p:pic>
      <p:pic>
        <p:nvPicPr>
          <p:cNvPr id="25" name="Picture 10"/>
          <p:cNvPicPr>
            <a:picLocks noGrp="1" noChangeAspect="1" noChangeArrowheads="1"/>
          </p:cNvPicPr>
          <p:nvPr>
            <p:ph sz="half" idx="1"/>
          </p:nvPr>
        </p:nvPicPr>
        <p:blipFill>
          <a:blip r:embed="rId10">
            <a:extLst>
              <a:ext uri="{28A0092B-C50C-407E-A947-70E740481C1C}">
                <a14:useLocalDpi xmlns:a14="http://schemas.microsoft.com/office/drawing/2010/main" val="0"/>
              </a:ext>
            </a:extLst>
          </a:blip>
          <a:srcRect/>
          <a:stretch>
            <a:fillRect/>
          </a:stretch>
        </p:blipFill>
        <p:spPr bwMode="auto">
          <a:xfrm>
            <a:off x="1828051" y="1965440"/>
            <a:ext cx="713814" cy="923544"/>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Lst>
        </p:spPr>
      </p:pic>
      <p:pic>
        <p:nvPicPr>
          <p:cNvPr id="26" name="Content Placeholder 8"/>
          <p:cNvPicPr>
            <a:picLocks noChangeAspect="1"/>
          </p:cNvPicPr>
          <p:nvPr/>
        </p:nvPicPr>
        <p:blipFill>
          <a:blip r:embed="rId11">
            <a:extLst>
              <a:ext uri="{28A0092B-C50C-407E-A947-70E740481C1C}">
                <a14:useLocalDpi xmlns:a14="http://schemas.microsoft.com/office/drawing/2010/main" val="0"/>
              </a:ext>
            </a:extLst>
          </a:blip>
          <a:stretch>
            <a:fillRect/>
          </a:stretch>
        </p:blipFill>
        <p:spPr bwMode="auto">
          <a:xfrm>
            <a:off x="1826393" y="3494421"/>
            <a:ext cx="717130" cy="923544"/>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54647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1" name="Content Placeholder 6" descr="play dough 2&#10;"/>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164013" y="0"/>
            <a:ext cx="4979987" cy="6858000"/>
          </a:xfrm>
          <a:noFill/>
        </p:spPr>
      </p:pic>
      <p:pic>
        <p:nvPicPr>
          <p:cNvPr id="104449" name="Content Placeholder 5" descr="play dough 1"/>
          <p:cNvPicPr>
            <a:picLocks noGrp="1" noChangeAspect="1"/>
          </p:cNvPicPr>
          <p:nvPr>
            <p:ph sz="half" idx="1"/>
          </p:nvPr>
        </p:nvPicPr>
        <p:blipFill>
          <a:blip r:embed="rId4">
            <a:extLst>
              <a:ext uri="{28A0092B-C50C-407E-A947-70E740481C1C}">
                <a14:useLocalDpi xmlns:a14="http://schemas.microsoft.com/office/drawing/2010/main" val="0"/>
              </a:ext>
            </a:extLst>
          </a:blip>
          <a:srcRect l="8865"/>
          <a:stretch>
            <a:fillRect/>
          </a:stretch>
        </p:blipFill>
        <p:spPr>
          <a:xfrm>
            <a:off x="0" y="0"/>
            <a:ext cx="4294188" cy="6858000"/>
          </a:xfrm>
        </p:spPr>
      </p:pic>
      <p:sp>
        <p:nvSpPr>
          <p:cNvPr id="104450"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21AFAAF-00C7-43CC-9C16-4B4BA162FA51}" type="slidenum">
              <a:rPr lang="en-US" altLang="en-US" sz="1200" smtClean="0">
                <a:solidFill>
                  <a:schemeClr val="bg1"/>
                </a:solidFill>
              </a:rPr>
              <a:pPr>
                <a:spcBef>
                  <a:spcPct val="0"/>
                </a:spcBef>
                <a:buFontTx/>
                <a:buNone/>
              </a:pPr>
              <a:t>40</a:t>
            </a:fld>
            <a:endParaRPr lang="en-US" altLang="en-US" sz="1200" dirty="0">
              <a:solidFill>
                <a:schemeClr val="bg1"/>
              </a:solidFill>
            </a:endParaRPr>
          </a:p>
        </p:txBody>
      </p:sp>
      <p:sp>
        <p:nvSpPr>
          <p:cNvPr id="2" name="Title 5"/>
          <p:cNvSpPr>
            <a:spLocks noGrp="1"/>
          </p:cNvSpPr>
          <p:nvPr>
            <p:ph type="title"/>
          </p:nvPr>
        </p:nvSpPr>
        <p:spPr>
          <a:xfrm>
            <a:off x="0" y="-1"/>
            <a:ext cx="6013938" cy="1406769"/>
          </a:xfrm>
          <a:solidFill>
            <a:schemeClr val="tx1">
              <a:alpha val="25000"/>
            </a:schemeClr>
          </a:solidFill>
        </p:spPr>
        <p:txBody>
          <a:bodyPr/>
          <a:lstStyle/>
          <a:p>
            <a:pPr marL="176213" algn="l">
              <a:defRPr/>
            </a:pPr>
            <a:r>
              <a:rPr lang="en-US" altLang="en-US" sz="3200" dirty="0">
                <a:solidFill>
                  <a:srgbClr val="FFFFFF"/>
                </a:solidFill>
                <a:effectLst>
                  <a:outerShdw blurRad="38100" dist="38100" dir="2700000" algn="tl">
                    <a:srgbClr val="E9E5DC"/>
                  </a:outerShdw>
                </a:effectLst>
                <a:ea typeface="ＭＳ Ｐゴシック" charset="-128"/>
              </a:rPr>
              <a:t/>
            </a:r>
            <a:br>
              <a:rPr lang="en-US" altLang="en-US" sz="3200" dirty="0">
                <a:solidFill>
                  <a:srgbClr val="FFFFFF"/>
                </a:solidFill>
                <a:effectLst>
                  <a:outerShdw blurRad="38100" dist="38100" dir="2700000" algn="tl">
                    <a:srgbClr val="E9E5DC"/>
                  </a:outerShdw>
                </a:effectLst>
                <a:ea typeface="ＭＳ Ｐゴシック" charset="-128"/>
              </a:rPr>
            </a:br>
            <a:r>
              <a:rPr lang="en-US" altLang="en-US" sz="3600" dirty="0">
                <a:solidFill>
                  <a:srgbClr val="FFFFFF"/>
                </a:solidFill>
                <a:ea typeface="ＭＳ Ｐゴシック" charset="-128"/>
              </a:rPr>
              <a:t>The Art of Double Dipping with Play Dough</a:t>
            </a:r>
            <a:r>
              <a:rPr lang="en-US" altLang="en-US" sz="1400" dirty="0">
                <a:effectLst>
                  <a:outerShdw blurRad="38100" dist="38100" dir="2700000" algn="tl">
                    <a:srgbClr val="FFFFFF"/>
                  </a:outerShdw>
                </a:effectLst>
                <a:ea typeface="ＭＳ Ｐゴシック" charset="-128"/>
              </a:rPr>
              <a:t/>
            </a:r>
            <a:br>
              <a:rPr lang="en-US" altLang="en-US" sz="1400" dirty="0">
                <a:effectLst>
                  <a:outerShdw blurRad="38100" dist="38100" dir="2700000" algn="tl">
                    <a:srgbClr val="FFFFFF"/>
                  </a:outerShdw>
                </a:effectLst>
                <a:ea typeface="ＭＳ Ｐゴシック" charset="-128"/>
              </a:rPr>
            </a:br>
            <a:endParaRPr lang="en-US" altLang="en-US" dirty="0">
              <a:effectLst>
                <a:outerShdw blurRad="38100" dist="38100" dir="2700000" algn="tl">
                  <a:srgbClr val="FFFFFF"/>
                </a:outerShdw>
              </a:effectLst>
              <a:ea typeface="ＭＳ Ｐゴシック" charset="-128"/>
            </a:endParaRPr>
          </a:p>
        </p:txBody>
      </p:sp>
      <p:sp>
        <p:nvSpPr>
          <p:cNvPr id="104453" name="Rectangle 7"/>
          <p:cNvSpPr>
            <a:spLocks noChangeArrowheads="1"/>
          </p:cNvSpPr>
          <p:nvPr/>
        </p:nvSpPr>
        <p:spPr bwMode="auto">
          <a:xfrm>
            <a:off x="0" y="6627813"/>
            <a:ext cx="91440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900" dirty="0">
                <a:solidFill>
                  <a:srgbClr val="1C1911"/>
                </a:solidFill>
              </a:rPr>
              <a:t>©2017 California Department of Education </a:t>
            </a:r>
          </a:p>
        </p:txBody>
      </p:sp>
    </p:spTree>
    <p:extLst>
      <p:ext uri="{BB962C8B-B14F-4D97-AF65-F5344CB8AC3E}">
        <p14:creationId xmlns:p14="http://schemas.microsoft.com/office/powerpoint/2010/main" val="5587134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sz="quarter"/>
          </p:nvPr>
        </p:nvSpPr>
        <p:spPr>
          <a:noFill/>
          <a:ln>
            <a:miter lim="800000"/>
            <a:headEnd/>
            <a:tailEnd/>
          </a:ln>
          <a:scene3d>
            <a:camera prst="orthographicFront"/>
            <a:lightRig rig="threePt" dir="t"/>
          </a:scene3d>
          <a:sp3d>
            <a:bevelT prst="relaxedInset"/>
          </a:sp3d>
          <a:extLst>
            <a:ext uri="{FAA26D3D-D897-4be2-8F04-BA451C77F1D7}">
              <ma14:placeholderFlag xmlns:ma14="http://schemas.microsoft.com/office/mac/drawingml/2011/main" val="1"/>
            </a:ext>
            <a:ext uri="{909E8E84-426E-40dd-AFC4-6F175D3DCCD1}"/>
            <a:ext uri="{91240B29-F687-4f45-9708-019B960494DF}"/>
          </a:extLst>
        </p:spPr>
        <p:txBody>
          <a:bodyPr/>
          <a:lstStyle/>
          <a:p>
            <a:pPr>
              <a:defRPr/>
            </a:pPr>
            <a:r>
              <a:rPr lang="en-US" sz="3600" dirty="0">
                <a:ea typeface="MS PGothic" pitchFamily="34" charset="-128"/>
              </a:rPr>
              <a:t>Teacher Tips: Stages of Second Language Acquisition</a:t>
            </a:r>
          </a:p>
        </p:txBody>
      </p:sp>
      <p:sp>
        <p:nvSpPr>
          <p:cNvPr id="54276" name="Content Placeholder 3"/>
          <p:cNvSpPr>
            <a:spLocks noGrp="1"/>
          </p:cNvSpPr>
          <p:nvPr>
            <p:ph sz="quarter" idx="1"/>
          </p:nvPr>
        </p:nvSpPr>
        <p:spPr>
          <a:solidFill>
            <a:schemeClr val="bg1"/>
          </a:solidFill>
          <a:ln>
            <a:miter lim="800000"/>
            <a:headEnd/>
            <a:tailEnd/>
          </a:ln>
          <a:scene3d>
            <a:camera prst="orthographicFront"/>
            <a:lightRig rig="threePt" dir="t"/>
          </a:scene3d>
          <a:sp3d>
            <a:bevelT/>
          </a:sp3d>
          <a:extLst>
            <a:ext uri="{FAA26D3D-D897-4be2-8F04-BA451C77F1D7}">
              <ma14:placeholderFlag xmlns:ma14="http://schemas.microsoft.com/office/mac/drawingml/2011/main" val="1"/>
            </a:ext>
            <a:ext uri="{91240B29-F687-4f45-9708-019B960494DF}"/>
          </a:extLst>
        </p:spPr>
        <p:txBody>
          <a:bodyPr/>
          <a:lstStyle/>
          <a:p>
            <a:pPr marL="119063" indent="0">
              <a:buFont typeface="Arial" pitchFamily="-1" charset="0"/>
              <a:buNone/>
              <a:defRPr/>
            </a:pPr>
            <a:r>
              <a:rPr lang="en-US" sz="1800" b="1" dirty="0">
                <a:ea typeface="MS PGothic" pitchFamily="34" charset="-128"/>
                <a:cs typeface="Arial" pitchFamily="-1" charset="0"/>
              </a:rPr>
              <a:t>Home Language Use Teaching Tips:</a:t>
            </a:r>
          </a:p>
          <a:p>
            <a:pPr marL="457200" indent="-228600">
              <a:buFont typeface="Arial" pitchFamily="-65" charset="0"/>
              <a:buChar char="•"/>
              <a:defRPr/>
            </a:pPr>
            <a:r>
              <a:rPr lang="en-US" sz="1800" dirty="0">
                <a:ea typeface="MS PGothic" pitchFamily="34" charset="-128"/>
                <a:cs typeface="Arial" pitchFamily="-1" charset="0"/>
              </a:rPr>
              <a:t>Activities should focus on listening comprehension.</a:t>
            </a:r>
          </a:p>
          <a:p>
            <a:pPr marL="457200" indent="-228600">
              <a:buFont typeface="Arial" pitchFamily="-65" charset="0"/>
              <a:buChar char="•"/>
              <a:defRPr/>
            </a:pPr>
            <a:r>
              <a:rPr lang="en-US" sz="1800" dirty="0">
                <a:ea typeface="MS PGothic" pitchFamily="34" charset="-128"/>
                <a:cs typeface="Arial" pitchFamily="-1" charset="0"/>
              </a:rPr>
              <a:t>Activities should build receptive vocabulary.</a:t>
            </a:r>
          </a:p>
        </p:txBody>
      </p:sp>
      <p:sp>
        <p:nvSpPr>
          <p:cNvPr id="6" name="Content Placeholder 5"/>
          <p:cNvSpPr>
            <a:spLocks noGrp="1"/>
          </p:cNvSpPr>
          <p:nvPr>
            <p:ph sz="quarter" idx="2"/>
          </p:nvPr>
        </p:nvSpPr>
        <p:spPr>
          <a:solidFill>
            <a:schemeClr val="bg1"/>
          </a:solidFill>
          <a:ln>
            <a:miter lim="800000"/>
            <a:headEnd/>
            <a:tailEnd/>
          </a:ln>
          <a:scene3d>
            <a:camera prst="orthographicFront"/>
            <a:lightRig rig="threePt" dir="t"/>
          </a:scene3d>
          <a:sp3d>
            <a:bevelT/>
          </a:sp3d>
          <a:extLst>
            <a:ext uri="{FAA26D3D-D897-4be2-8F04-BA451C77F1D7}">
              <ma14:placeholderFlag xmlns:ma14="http://schemas.microsoft.com/office/mac/drawingml/2011/main" val="1"/>
            </a:ext>
            <a:ext uri="{91240B29-F687-4f45-9708-019B960494DF}"/>
          </a:extLst>
        </p:spPr>
        <p:txBody>
          <a:bodyPr/>
          <a:lstStyle>
            <a:lvl1pPr marL="119063">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indent="0">
              <a:buFont typeface="Arial" charset="0"/>
              <a:buNone/>
              <a:defRPr/>
            </a:pPr>
            <a:r>
              <a:rPr lang="en-US" sz="1800" b="1" dirty="0">
                <a:cs typeface="ＭＳ Ｐゴシック" charset="0"/>
              </a:rPr>
              <a:t>Observational and Listening Period Teaching Tips:</a:t>
            </a:r>
          </a:p>
          <a:p>
            <a:pPr marL="404813" indent="-285750">
              <a:defRPr/>
            </a:pPr>
            <a:r>
              <a:rPr lang="en-US" sz="1800" dirty="0">
                <a:cs typeface="ＭＳ Ｐゴシック" charset="0"/>
              </a:rPr>
              <a:t>Activities should expand receptive vocabulary.</a:t>
            </a:r>
          </a:p>
          <a:p>
            <a:pPr marL="404813" indent="-285750">
              <a:defRPr/>
            </a:pPr>
            <a:r>
              <a:rPr lang="en-US" sz="1800" dirty="0">
                <a:cs typeface="ＭＳ Ｐゴシック" charset="0"/>
              </a:rPr>
              <a:t>Activities should be designed to motivate children.</a:t>
            </a:r>
          </a:p>
          <a:p>
            <a:pPr indent="0">
              <a:buFont typeface="Arial" charset="0"/>
              <a:buChar char="•"/>
              <a:defRPr/>
            </a:pPr>
            <a:endParaRPr lang="en-US" sz="1800" dirty="0">
              <a:cs typeface="ＭＳ Ｐゴシック" charset="0"/>
            </a:endParaRPr>
          </a:p>
        </p:txBody>
      </p:sp>
      <p:sp>
        <p:nvSpPr>
          <p:cNvPr id="7" name="Content Placeholder 6"/>
          <p:cNvSpPr>
            <a:spLocks noGrp="1"/>
          </p:cNvSpPr>
          <p:nvPr>
            <p:ph sz="quarter" idx="3"/>
          </p:nvPr>
        </p:nvSpPr>
        <p:spPr>
          <a:xfrm>
            <a:off x="4648200" y="3881665"/>
            <a:ext cx="4038600" cy="2187574"/>
          </a:xfrm>
          <a:solidFill>
            <a:schemeClr val="bg1"/>
          </a:solidFill>
          <a:ln>
            <a:miter lim="800000"/>
            <a:headEnd/>
            <a:tailEnd/>
          </a:ln>
          <a:effectLst/>
          <a:scene3d>
            <a:camera prst="orthographicFront"/>
            <a:lightRig rig="threePt" dir="t"/>
          </a:scene3d>
          <a:sp3d>
            <a:bevelT/>
          </a:sp3d>
          <a:extLst>
            <a:ext uri="{FAA26D3D-D897-4be2-8F04-BA451C77F1D7}">
              <ma14:placeholderFlag xmlns:ma14="http://schemas.microsoft.com/office/mac/drawingml/2011/main" val="1"/>
            </a:ext>
            <a:ext uri="{91240B29-F687-4f45-9708-019B960494DF}"/>
          </a:extLst>
        </p:spPr>
        <p:txBody>
          <a:bodyPr/>
          <a:lstStyle>
            <a:lvl1pPr marL="119063">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indent="0">
              <a:buFont typeface="Arial" charset="0"/>
              <a:buNone/>
              <a:defRPr/>
            </a:pPr>
            <a:r>
              <a:rPr lang="en-US" sz="1800" b="1" dirty="0">
                <a:cs typeface="ＭＳ Ｐゴシック" charset="0"/>
              </a:rPr>
              <a:t>Fluid Language Use Teaching Tips:</a:t>
            </a:r>
          </a:p>
          <a:p>
            <a:pPr marL="404813" indent="-285750">
              <a:defRPr/>
            </a:pPr>
            <a:r>
              <a:rPr lang="en-US" sz="1800" dirty="0">
                <a:cs typeface="ＭＳ Ｐゴシック" charset="0"/>
              </a:rPr>
              <a:t>Activities should expand receptive vocabulary.</a:t>
            </a:r>
          </a:p>
          <a:p>
            <a:pPr marL="404813" indent="-285750">
              <a:defRPr/>
            </a:pPr>
            <a:r>
              <a:rPr lang="en-US" sz="1800" dirty="0">
                <a:cs typeface="ＭＳ Ｐゴシック" charset="0"/>
              </a:rPr>
              <a:t>Activities are designed to develop higher levels of language use in content areas.</a:t>
            </a:r>
          </a:p>
          <a:p>
            <a:pPr indent="0">
              <a:buFont typeface="Arial" charset="0"/>
              <a:buChar char="•"/>
              <a:defRPr/>
            </a:pPr>
            <a:endParaRPr lang="en-US" sz="1800" dirty="0">
              <a:cs typeface="ＭＳ Ｐゴシック" charset="0"/>
            </a:endParaRPr>
          </a:p>
        </p:txBody>
      </p:sp>
      <p:sp>
        <p:nvSpPr>
          <p:cNvPr id="8" name="Content Placeholder 7"/>
          <p:cNvSpPr>
            <a:spLocks noGrp="1"/>
          </p:cNvSpPr>
          <p:nvPr>
            <p:ph sz="quarter" idx="4"/>
          </p:nvPr>
        </p:nvSpPr>
        <p:spPr>
          <a:xfrm>
            <a:off x="457200" y="3881664"/>
            <a:ext cx="4038600" cy="2187575"/>
          </a:xfrm>
          <a:solidFill>
            <a:schemeClr val="bg1"/>
          </a:solidFill>
          <a:ln>
            <a:miter lim="800000"/>
            <a:headEnd/>
            <a:tailEnd/>
          </a:ln>
          <a:scene3d>
            <a:camera prst="orthographicFront"/>
            <a:lightRig rig="threePt" dir="t"/>
          </a:scene3d>
          <a:sp3d>
            <a:bevelT/>
          </a:sp3d>
          <a:extLst>
            <a:ext uri="{FAA26D3D-D897-4be2-8F04-BA451C77F1D7}">
              <ma14:placeholderFlag xmlns:ma14="http://schemas.microsoft.com/office/mac/drawingml/2011/main" val="1"/>
            </a:ext>
            <a:ext uri="{91240B29-F687-4f45-9708-019B960494DF}"/>
          </a:extLst>
        </p:spPr>
        <p:txBody>
          <a:bodyPr/>
          <a:lstStyle>
            <a:lvl1pPr marL="119063">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indent="0">
              <a:buFont typeface="Arial" charset="0"/>
              <a:buNone/>
              <a:defRPr/>
            </a:pPr>
            <a:r>
              <a:rPr lang="en-US" sz="1800" b="1" dirty="0">
                <a:cs typeface="ＭＳ Ｐゴシック" charset="0"/>
              </a:rPr>
              <a:t>Telegraphic and Formulaic Speech Teaching Tips: </a:t>
            </a:r>
          </a:p>
          <a:p>
            <a:pPr marL="404813" indent="-285750">
              <a:defRPr/>
            </a:pPr>
            <a:r>
              <a:rPr lang="en-US" sz="1800" dirty="0">
                <a:cs typeface="ＭＳ Ｐゴシック" charset="0"/>
              </a:rPr>
              <a:t>Activities should expand receptive vocabulary.</a:t>
            </a:r>
          </a:p>
          <a:p>
            <a:pPr marL="404813" indent="-285750">
              <a:defRPr/>
            </a:pPr>
            <a:r>
              <a:rPr lang="en-US" sz="1800" dirty="0">
                <a:cs typeface="ＭＳ Ｐゴシック" charset="0"/>
              </a:rPr>
              <a:t>Activities are designed to develop higher levels of language use.</a:t>
            </a:r>
          </a:p>
          <a:p>
            <a:pPr indent="0">
              <a:buFont typeface="Arial" charset="0"/>
              <a:buChar char="•"/>
              <a:defRPr/>
            </a:pPr>
            <a:endParaRPr lang="en-US" sz="1800" dirty="0">
              <a:cs typeface="ＭＳ Ｐゴシック" charset="0"/>
            </a:endParaRPr>
          </a:p>
        </p:txBody>
      </p:sp>
      <p:sp>
        <p:nvSpPr>
          <p:cNvPr id="106512" name="Slide Number Placeholder 4"/>
          <p:cNvSpPr txBox="1">
            <a:spLocks/>
          </p:cNvSpPr>
          <p:nvPr/>
        </p:nvSpPr>
        <p:spPr bwMode="auto">
          <a:xfrm>
            <a:off x="8686800" y="0"/>
            <a:ext cx="457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fld id="{A81852B9-E0F7-44CA-9C38-A94C247033A2}" type="slidenum">
              <a:rPr lang="en-US" altLang="en-US" sz="1200"/>
              <a:pPr algn="ctr" eaLnBrk="1" hangingPunct="1">
                <a:spcBef>
                  <a:spcPct val="0"/>
                </a:spcBef>
                <a:buFontTx/>
                <a:buNone/>
              </a:pPr>
              <a:t>41</a:t>
            </a:fld>
            <a:endParaRPr lang="en-US" altLang="en-US" sz="1200"/>
          </a:p>
        </p:txBody>
      </p:sp>
    </p:spTree>
    <p:extLst>
      <p:ext uri="{BB962C8B-B14F-4D97-AF65-F5344CB8AC3E}">
        <p14:creationId xmlns:p14="http://schemas.microsoft.com/office/powerpoint/2010/main" val="26105830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p:txBody>
          <a:bodyPr/>
          <a:lstStyle/>
          <a:p>
            <a:r>
              <a:rPr lang="en-US" altLang="en-US" dirty="0"/>
              <a:t>Reflective Painter’s Pallet Handout</a:t>
            </a:r>
          </a:p>
        </p:txBody>
      </p:sp>
      <p:sp>
        <p:nvSpPr>
          <p:cNvPr id="3" name="Content Placeholder 2"/>
          <p:cNvSpPr>
            <a:spLocks noGrp="1"/>
          </p:cNvSpPr>
          <p:nvPr>
            <p:ph idx="1"/>
          </p:nvPr>
        </p:nvSpPr>
        <p:spPr/>
        <p:txBody>
          <a:bodyPr/>
          <a:lstStyle/>
          <a:p>
            <a:pPr eaLnBrk="1" hangingPunct="1">
              <a:lnSpc>
                <a:spcPct val="90000"/>
              </a:lnSpc>
              <a:buFont typeface="Arial" charset="0"/>
              <a:buChar char="•"/>
              <a:defRPr/>
            </a:pPr>
            <a:endParaRPr lang="en-US">
              <a:solidFill>
                <a:srgbClr val="FFFFFF"/>
              </a:solidFill>
              <a:effectLst>
                <a:outerShdw blurRad="38100" dist="38100" dir="2700000" algn="tl">
                  <a:srgbClr val="000000"/>
                </a:outerShdw>
              </a:effectLst>
              <a:ea typeface="ＭＳ Ｐゴシック" charset="0"/>
              <a:cs typeface="ＭＳ Ｐゴシック" charset="0"/>
            </a:endParaRPr>
          </a:p>
          <a:p>
            <a:pPr>
              <a:buFont typeface="Arial" charset="0"/>
              <a:buChar char="•"/>
              <a:defRPr/>
            </a:pPr>
            <a:endParaRPr lang="en-US">
              <a:ea typeface="ＭＳ Ｐゴシック" charset="0"/>
              <a:cs typeface="ＭＳ Ｐゴシック" charset="0"/>
            </a:endParaRPr>
          </a:p>
        </p:txBody>
      </p:sp>
      <p:sp>
        <p:nvSpPr>
          <p:cNvPr id="108547"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B7F6226-F693-46F0-87AA-50096BCA6306}" type="slidenum">
              <a:rPr lang="en-US" altLang="en-US" sz="1200" smtClean="0"/>
              <a:pPr>
                <a:spcBef>
                  <a:spcPct val="0"/>
                </a:spcBef>
                <a:buFontTx/>
                <a:buNone/>
              </a:pPr>
              <a:t>42</a:t>
            </a:fld>
            <a:endParaRPr lang="en-US" altLang="en-US" sz="1200" dirty="0"/>
          </a:p>
        </p:txBody>
      </p:sp>
      <p:graphicFrame>
        <p:nvGraphicFramePr>
          <p:cNvPr id="108548" name="Content Placeholder 6"/>
          <p:cNvGraphicFramePr>
            <a:graphicFrameLocks noGrp="1" noChangeAspect="1"/>
          </p:cNvGraphicFramePr>
          <p:nvPr>
            <p:ph sz="half" idx="4294967295"/>
          </p:nvPr>
        </p:nvGraphicFramePr>
        <p:xfrm>
          <a:off x="927100" y="1600200"/>
          <a:ext cx="7313613" cy="4841875"/>
        </p:xfrm>
        <a:graphic>
          <a:graphicData uri="http://schemas.openxmlformats.org/presentationml/2006/ole">
            <mc:AlternateContent xmlns:mc="http://schemas.openxmlformats.org/markup-compatibility/2006">
              <mc:Choice xmlns:v="urn:schemas-microsoft-com:vml" Requires="v">
                <p:oleObj spid="_x0000_s5166" name="Document" r:id="rId4" imgW="16457143" imgH="10895238" progId="Word.Document.12">
                  <p:embed/>
                </p:oleObj>
              </mc:Choice>
              <mc:Fallback>
                <p:oleObj name="Document" r:id="rId4" imgW="16457143" imgH="10895238" progId="Word.Document.12">
                  <p:embed/>
                  <p:pic>
                    <p:nvPicPr>
                      <p:cNvPr id="108548" name="Content Placeholder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100" y="1600200"/>
                        <a:ext cx="7313613" cy="4841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16378103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p:cNvSpPr>
            <a:spLocks noGrp="1"/>
          </p:cNvSpPr>
          <p:nvPr>
            <p:ph type="title"/>
          </p:nvPr>
        </p:nvSpPr>
        <p:spPr/>
        <p:txBody>
          <a:bodyPr/>
          <a:lstStyle/>
          <a:p>
            <a:r>
              <a:rPr lang="en-US" altLang="en-US"/>
              <a:t>Video</a:t>
            </a:r>
          </a:p>
        </p:txBody>
      </p:sp>
      <p:pic>
        <p:nvPicPr>
          <p:cNvPr id="110594"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14350" y="1600200"/>
            <a:ext cx="8115300" cy="4525963"/>
          </a:xfrm>
        </p:spPr>
      </p:pic>
      <p:sp>
        <p:nvSpPr>
          <p:cNvPr id="110595"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7154AC3-A993-4D0F-B009-FB6A12171EE3}" type="slidenum">
              <a:rPr lang="en-US" altLang="en-US" sz="1200" smtClean="0"/>
              <a:pPr>
                <a:spcBef>
                  <a:spcPct val="0"/>
                </a:spcBef>
                <a:buFontTx/>
                <a:buNone/>
              </a:pPr>
              <a:t>43</a:t>
            </a:fld>
            <a:endParaRPr lang="en-US" altLang="en-US" sz="1200"/>
          </a:p>
        </p:txBody>
      </p:sp>
    </p:spTree>
    <p:extLst>
      <p:ext uri="{BB962C8B-B14F-4D97-AF65-F5344CB8AC3E}">
        <p14:creationId xmlns:p14="http://schemas.microsoft.com/office/powerpoint/2010/main" val="29202781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p:cNvSpPr>
            <a:spLocks noGrp="1"/>
          </p:cNvSpPr>
          <p:nvPr>
            <p:ph type="title" sz="quarter"/>
          </p:nvPr>
        </p:nvSpPr>
        <p:spPr/>
        <p:txBody>
          <a:bodyPr/>
          <a:lstStyle/>
          <a:p>
            <a:r>
              <a:rPr lang="en-US" altLang="en-US" dirty="0"/>
              <a:t>Reflection</a:t>
            </a:r>
          </a:p>
        </p:txBody>
      </p:sp>
      <p:sp>
        <p:nvSpPr>
          <p:cNvPr id="112642" name="Content Placeholder 2"/>
          <p:cNvSpPr>
            <a:spLocks noGrp="1"/>
          </p:cNvSpPr>
          <p:nvPr>
            <p:ph sz="quarter" idx="1"/>
          </p:nvPr>
        </p:nvSpPr>
        <p:spPr>
          <a:xfrm>
            <a:off x="457200" y="1417638"/>
            <a:ext cx="4314091" cy="4303224"/>
          </a:xfrm>
        </p:spPr>
        <p:txBody>
          <a:bodyPr/>
          <a:lstStyle/>
          <a:p>
            <a:r>
              <a:rPr lang="en-US" altLang="en-US" sz="2800" dirty="0"/>
              <a:t>What shifts did you see between 48 months and 60 months?</a:t>
            </a:r>
          </a:p>
          <a:p>
            <a:r>
              <a:rPr lang="en-US" altLang="en-US" sz="2800" dirty="0"/>
              <a:t>What was the teacher’s role in scaffolding the children’s skills?</a:t>
            </a:r>
          </a:p>
          <a:p>
            <a:r>
              <a:rPr lang="en-US" altLang="en-US" sz="2800" dirty="0"/>
              <a:t>What do you do in your classroom to help children in this area? </a:t>
            </a:r>
          </a:p>
        </p:txBody>
      </p:sp>
      <p:pic>
        <p:nvPicPr>
          <p:cNvPr id="112643" name="Content Placeholder 7"/>
          <p:cNvPicPr>
            <a:picLocks noGrp="1" noChangeAspect="1"/>
          </p:cNvPicPr>
          <p:nvPr>
            <p:ph sz="quarter" idx="2"/>
          </p:nvPr>
        </p:nvPicPr>
        <p:blipFill rotWithShape="1">
          <a:blip r:embed="rId3">
            <a:extLst>
              <a:ext uri="{28A0092B-C50C-407E-A947-70E740481C1C}">
                <a14:useLocalDpi xmlns:a14="http://schemas.microsoft.com/office/drawing/2010/main" val="0"/>
              </a:ext>
            </a:extLst>
          </a:blip>
          <a:srcRect l="11166" t="11530" r="13845" b="10174"/>
          <a:stretch/>
        </p:blipFill>
        <p:spPr>
          <a:xfrm>
            <a:off x="5056608" y="1417638"/>
            <a:ext cx="3344875" cy="2325484"/>
          </a:xfrm>
          <a:ln w="19050">
            <a:solidFill>
              <a:schemeClr val="tx1"/>
            </a:solidFill>
          </a:ln>
        </p:spPr>
      </p:pic>
      <p:pic>
        <p:nvPicPr>
          <p:cNvPr id="112644" name="Content Placeholder 10"/>
          <p:cNvPicPr>
            <a:picLocks noGrp="1" noChangeAspect="1"/>
          </p:cNvPicPr>
          <p:nvPr>
            <p:ph sz="quarter" idx="4"/>
          </p:nvPr>
        </p:nvPicPr>
        <p:blipFill rotWithShape="1">
          <a:blip r:embed="rId4">
            <a:extLst>
              <a:ext uri="{28A0092B-C50C-407E-A947-70E740481C1C}">
                <a14:useLocalDpi xmlns:a14="http://schemas.microsoft.com/office/drawing/2010/main" val="0"/>
              </a:ext>
            </a:extLst>
          </a:blip>
          <a:srcRect l="13700" t="6983" r="3892" b="11024"/>
          <a:stretch/>
        </p:blipFill>
        <p:spPr>
          <a:xfrm>
            <a:off x="5056608" y="3868616"/>
            <a:ext cx="3344875" cy="2309446"/>
          </a:xfrm>
          <a:ln w="19050">
            <a:solidFill>
              <a:schemeClr val="tx1"/>
            </a:solidFill>
          </a:ln>
        </p:spPr>
      </p:pic>
      <p:sp>
        <p:nvSpPr>
          <p:cNvPr id="112645" name="Slide Number Placeholder 3"/>
          <p:cNvSpPr>
            <a:spLocks noGrp="1"/>
          </p:cNvSpPr>
          <p:nvPr>
            <p:ph type="sldNum" sz="quarter" idx="4"/>
          </p:nvPr>
        </p:nvSpPr>
        <p:spPr bwMode="auto">
          <a:xfrm>
            <a:off x="8686800" y="0"/>
            <a:ext cx="433754" cy="37550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fld id="{8F408029-A0D0-4033-9ED7-351C5CDBE627}" type="slidenum">
              <a:rPr lang="en-US" altLang="en-US" sz="1200" smtClean="0"/>
              <a:pPr algn="ctr">
                <a:spcBef>
                  <a:spcPct val="0"/>
                </a:spcBef>
                <a:buFontTx/>
                <a:buNone/>
              </a:pPr>
              <a:t>44</a:t>
            </a:fld>
            <a:endParaRPr lang="en-US" altLang="en-US" sz="1200" dirty="0"/>
          </a:p>
        </p:txBody>
      </p:sp>
    </p:spTree>
    <p:extLst>
      <p:ext uri="{BB962C8B-B14F-4D97-AF65-F5344CB8AC3E}">
        <p14:creationId xmlns:p14="http://schemas.microsoft.com/office/powerpoint/2010/main" val="35267315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2"/>
          <p:cNvSpPr>
            <a:spLocks noGrp="1"/>
          </p:cNvSpPr>
          <p:nvPr>
            <p:ph type="title"/>
          </p:nvPr>
        </p:nvSpPr>
        <p:spPr/>
        <p:txBody>
          <a:bodyPr/>
          <a:lstStyle/>
          <a:p>
            <a:r>
              <a:rPr lang="en-US" altLang="en-US" sz="4000"/>
              <a:t>Key Features of the DRDP-K</a:t>
            </a:r>
          </a:p>
        </p:txBody>
      </p:sp>
      <p:sp>
        <p:nvSpPr>
          <p:cNvPr id="114690" name="Content Placeholder 1"/>
          <p:cNvSpPr>
            <a:spLocks noGrp="1"/>
          </p:cNvSpPr>
          <p:nvPr>
            <p:ph idx="1"/>
          </p:nvPr>
        </p:nvSpPr>
        <p:spPr/>
        <p:txBody>
          <a:bodyPr/>
          <a:lstStyle/>
          <a:p>
            <a:pPr marL="341313" indent="-341313">
              <a:spcAft>
                <a:spcPts val="600"/>
              </a:spcAft>
            </a:pPr>
            <a:r>
              <a:rPr lang="en-US" altLang="en-US" sz="2600"/>
              <a:t>An observation-based assessment tool, </a:t>
            </a:r>
            <a:br>
              <a:rPr lang="en-US" altLang="en-US" sz="2600"/>
            </a:br>
            <a:r>
              <a:rPr lang="en-US" altLang="en-US" sz="2600" b="1" i="1"/>
              <a:t>not</a:t>
            </a:r>
            <a:r>
              <a:rPr lang="en-US" altLang="en-US" sz="2600" i="1"/>
              <a:t> </a:t>
            </a:r>
            <a:r>
              <a:rPr lang="en-US" altLang="en-US" sz="2600"/>
              <a:t>a test</a:t>
            </a:r>
          </a:p>
          <a:p>
            <a:pPr marL="341313" indent="-341313">
              <a:spcAft>
                <a:spcPts val="600"/>
              </a:spcAft>
            </a:pPr>
            <a:r>
              <a:rPr lang="en-US" altLang="en-US" sz="2600"/>
              <a:t>Individual child assessment</a:t>
            </a:r>
          </a:p>
          <a:p>
            <a:pPr marL="341313" indent="-341313">
              <a:spcAft>
                <a:spcPts val="600"/>
              </a:spcAft>
            </a:pPr>
            <a:r>
              <a:rPr lang="en-US" altLang="en-US" sz="2600"/>
              <a:t>Completed by each child</a:t>
            </a:r>
            <a:r>
              <a:rPr lang="ja-JP" altLang="en-US" sz="2600"/>
              <a:t>’</a:t>
            </a:r>
            <a:r>
              <a:rPr lang="en-US" altLang="ja-JP" sz="2600"/>
              <a:t>s teacher</a:t>
            </a:r>
          </a:p>
          <a:p>
            <a:pPr marL="341313" indent="-341313">
              <a:spcAft>
                <a:spcPts val="600"/>
              </a:spcAft>
            </a:pPr>
            <a:r>
              <a:rPr lang="en-US" altLang="en-US" sz="2600"/>
              <a:t>Based on developmental research and theory</a:t>
            </a:r>
          </a:p>
          <a:p>
            <a:pPr marL="341313" indent="-341313">
              <a:spcAft>
                <a:spcPts val="600"/>
              </a:spcAft>
            </a:pPr>
            <a:r>
              <a:rPr lang="en-US" altLang="en-US" sz="2600"/>
              <a:t>Includes developmental sequences of behaviors along a continuum</a:t>
            </a:r>
          </a:p>
          <a:p>
            <a:pPr marL="341313" indent="-341313">
              <a:spcAft>
                <a:spcPts val="600"/>
              </a:spcAft>
            </a:pPr>
            <a:r>
              <a:rPr lang="en-US" altLang="en-US" sz="2600"/>
              <a:t>Spans the developmental continuum of children in a two-year kindergarten program (TK)</a:t>
            </a:r>
          </a:p>
          <a:p>
            <a:pPr marL="341313" indent="-341313">
              <a:lnSpc>
                <a:spcPct val="80000"/>
              </a:lnSpc>
              <a:buFontTx/>
              <a:buNone/>
            </a:pPr>
            <a:endParaRPr lang="en-US" altLang="en-US" sz="2600"/>
          </a:p>
        </p:txBody>
      </p:sp>
      <p:pic>
        <p:nvPicPr>
          <p:cNvPr id="65539" name="Picture 4"/>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858000" y="1600200"/>
            <a:ext cx="1987550" cy="1539875"/>
          </a:xfrm>
          <a:prstGeom prst="rect">
            <a:avLst/>
          </a:prstGeom>
          <a:noFill/>
          <a:ln>
            <a:solidFill>
              <a:schemeClr val="dk1">
                <a:hueOff val="0"/>
                <a:satOff val="0"/>
                <a:lumOff val="0"/>
              </a:schemeClr>
            </a:solidFill>
          </a:ln>
          <a:extLst/>
        </p:spPr>
      </p:pic>
      <p:sp>
        <p:nvSpPr>
          <p:cNvPr id="114692"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6996834-E416-420B-A94A-71F1F1D0355C}" type="slidenum">
              <a:rPr lang="en-US" altLang="en-US" sz="1200" smtClean="0"/>
              <a:pPr>
                <a:spcBef>
                  <a:spcPct val="0"/>
                </a:spcBef>
                <a:buFontTx/>
                <a:buNone/>
              </a:pPr>
              <a:t>45</a:t>
            </a:fld>
            <a:endParaRPr lang="en-US" altLang="en-US" sz="1200"/>
          </a:p>
        </p:txBody>
      </p:sp>
    </p:spTree>
    <p:extLst>
      <p:ext uri="{BB962C8B-B14F-4D97-AF65-F5344CB8AC3E}">
        <p14:creationId xmlns:p14="http://schemas.microsoft.com/office/powerpoint/2010/main" val="118836102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4"/>
          <p:cNvSpPr>
            <a:spLocks noGrp="1" noChangeArrowheads="1"/>
          </p:cNvSpPr>
          <p:nvPr>
            <p:ph type="title"/>
          </p:nvPr>
        </p:nvSpPr>
        <p:spPr>
          <a:xfrm>
            <a:off x="457200" y="15558"/>
            <a:ext cx="8229600" cy="1143000"/>
          </a:xfrm>
        </p:spPr>
        <p:txBody>
          <a:bodyPr>
            <a:normAutofit/>
          </a:bodyPr>
          <a:lstStyle/>
          <a:p>
            <a:pPr>
              <a:defRPr/>
            </a:pPr>
            <a:r>
              <a:rPr lang="en-US" dirty="0">
                <a:ea typeface="MS PGothic" pitchFamily="34" charset="-128"/>
                <a:cs typeface="ＭＳ Ｐゴシック" charset="0"/>
              </a:rPr>
              <a:t>DRDP-K (2015)</a:t>
            </a:r>
          </a:p>
        </p:txBody>
      </p:sp>
      <p:pic>
        <p:nvPicPr>
          <p:cNvPr id="116739"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75360" y="1013962"/>
            <a:ext cx="7168896" cy="5511135"/>
          </a:xfrm>
          <a:ln>
            <a:solidFill>
              <a:schemeClr val="tx1"/>
            </a:solidFill>
          </a:ln>
        </p:spPr>
      </p:pic>
      <p:sp>
        <p:nvSpPr>
          <p:cNvPr id="116738"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9255A1E-D3D6-4885-AF03-38CC12069307}" type="slidenum">
              <a:rPr lang="en-US" altLang="en-US" sz="1200" smtClean="0"/>
              <a:pPr>
                <a:spcBef>
                  <a:spcPct val="0"/>
                </a:spcBef>
                <a:buFontTx/>
                <a:buNone/>
              </a:pPr>
              <a:t>46</a:t>
            </a:fld>
            <a:endParaRPr lang="en-US" altLang="en-US" sz="1200"/>
          </a:p>
        </p:txBody>
      </p:sp>
    </p:spTree>
    <p:extLst>
      <p:ext uri="{BB962C8B-B14F-4D97-AF65-F5344CB8AC3E}">
        <p14:creationId xmlns:p14="http://schemas.microsoft.com/office/powerpoint/2010/main" val="4166405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3"/>
          <a:srcRect t="48404" r="3678" b="5124"/>
          <a:stretch/>
        </p:blipFill>
        <p:spPr>
          <a:xfrm>
            <a:off x="-1" y="1"/>
            <a:ext cx="9144001" cy="6858000"/>
          </a:xfrm>
          <a:prstGeom prst="rect">
            <a:avLst/>
          </a:prstGeom>
        </p:spPr>
      </p:pic>
      <p:sp>
        <p:nvSpPr>
          <p:cNvPr id="35843" name="Rectangle 2"/>
          <p:cNvSpPr>
            <a:spLocks noGrp="1" noChangeArrowheads="1"/>
          </p:cNvSpPr>
          <p:nvPr>
            <p:ph type="title"/>
          </p:nvPr>
        </p:nvSpPr>
        <p:spPr>
          <a:xfrm>
            <a:off x="0" y="4963886"/>
            <a:ext cx="9144000" cy="1322615"/>
          </a:xfrm>
        </p:spPr>
        <p:txBody>
          <a:bodyPr/>
          <a:lstStyle/>
          <a:p>
            <a:pPr algn="r">
              <a:defRPr/>
            </a:pPr>
            <a:r>
              <a:rPr lang="en-US" altLang="en-US">
                <a:solidFill>
                  <a:schemeClr val="bg1"/>
                </a:solidFill>
                <a:effectLst>
                  <a:outerShdw blurRad="38100" dist="38100" dir="2700000" algn="tl">
                    <a:srgbClr val="000000"/>
                  </a:outerShdw>
                </a:effectLst>
                <a:ea typeface="MS PGothic" charset="-128"/>
              </a:rPr>
              <a:t>2.0 Develop Skills</a:t>
            </a:r>
          </a:p>
        </p:txBody>
      </p:sp>
      <p:sp>
        <p:nvSpPr>
          <p:cNvPr id="118787" name="Rectangle 3"/>
          <p:cNvSpPr>
            <a:spLocks noChangeArrowheads="1"/>
          </p:cNvSpPr>
          <p:nvPr/>
        </p:nvSpPr>
        <p:spPr bwMode="auto">
          <a:xfrm>
            <a:off x="0" y="6627813"/>
            <a:ext cx="91440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900" dirty="0">
                <a:solidFill>
                  <a:srgbClr val="1C1911"/>
                </a:solidFill>
              </a:rPr>
              <a:t>©2017 California Department of Education </a:t>
            </a:r>
          </a:p>
        </p:txBody>
      </p:sp>
    </p:spTree>
    <p:extLst>
      <p:ext uri="{BB962C8B-B14F-4D97-AF65-F5344CB8AC3E}">
        <p14:creationId xmlns:p14="http://schemas.microsoft.com/office/powerpoint/2010/main" val="32179303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Content Placeholder 15" descr="image.jpe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853" r="5001"/>
          <a:stretch/>
        </p:blipFill>
        <p:spPr>
          <a:xfrm>
            <a:off x="0" y="0"/>
            <a:ext cx="9184041" cy="6858001"/>
          </a:xfrm>
        </p:spPr>
      </p:pic>
      <p:sp>
        <p:nvSpPr>
          <p:cNvPr id="37891" name="Rectangle 2"/>
          <p:cNvSpPr>
            <a:spLocks noGrp="1" noChangeArrowheads="1"/>
          </p:cNvSpPr>
          <p:nvPr>
            <p:ph type="title"/>
          </p:nvPr>
        </p:nvSpPr>
        <p:spPr>
          <a:xfrm>
            <a:off x="714689" y="68978"/>
            <a:ext cx="7754661" cy="1417638"/>
          </a:xfrm>
          <a:solidFill>
            <a:srgbClr val="A07348">
              <a:alpha val="22000"/>
            </a:srgbClr>
          </a:solidFill>
        </p:spPr>
        <p:txBody>
          <a:bodyPr/>
          <a:lstStyle/>
          <a:p>
            <a:pPr>
              <a:defRPr/>
            </a:pPr>
            <a:r>
              <a:rPr lang="en-US" altLang="en-US" sz="3600" dirty="0">
                <a:solidFill>
                  <a:schemeClr val="bg1"/>
                </a:solidFill>
                <a:ea typeface="MS PGothic" charset="-128"/>
              </a:rPr>
              <a:t>Helping Children Acquire Painting Skills</a:t>
            </a:r>
          </a:p>
        </p:txBody>
      </p:sp>
      <p:sp>
        <p:nvSpPr>
          <p:cNvPr id="90116" name="Content Placeholder 16"/>
          <p:cNvSpPr>
            <a:spLocks noGrp="1"/>
          </p:cNvSpPr>
          <p:nvPr>
            <p:ph sz="half" idx="2"/>
          </p:nvPr>
        </p:nvSpPr>
        <p:spPr>
          <a:xfrm>
            <a:off x="0" y="3352373"/>
            <a:ext cx="3456878" cy="3505627"/>
          </a:xfrm>
          <a:solidFill>
            <a:srgbClr val="A07348">
              <a:alpha val="64000"/>
            </a:srgbClr>
          </a:solidFill>
        </p:spPr>
        <p:txBody>
          <a:bodyPr/>
          <a:lstStyle/>
          <a:p>
            <a:pPr marL="0" indent="0" defTabSz="282575">
              <a:buFont typeface="Arial" charset="0"/>
              <a:buNone/>
              <a:defRPr/>
            </a:pPr>
            <a:r>
              <a:rPr lang="en-US" b="1" dirty="0">
                <a:solidFill>
                  <a:schemeClr val="bg1"/>
                </a:solidFill>
                <a:effectLst>
                  <a:outerShdw blurRad="38100" dist="38100" dir="2700000" algn="tl">
                    <a:srgbClr val="000000"/>
                  </a:outerShdw>
                </a:effectLst>
                <a:ea typeface="ＭＳ Ｐゴシック" charset="0"/>
                <a:cs typeface="Arial" charset="0"/>
              </a:rPr>
              <a:t>“Help children acquire painting skills through:</a:t>
            </a:r>
          </a:p>
          <a:p>
            <a:pPr marL="401638" lvl="1" indent="-290513" defTabSz="282575">
              <a:defRPr/>
            </a:pPr>
            <a:r>
              <a:rPr lang="en-US" b="1" dirty="0">
                <a:solidFill>
                  <a:schemeClr val="bg1"/>
                </a:solidFill>
                <a:effectLst>
                  <a:outerShdw blurRad="38100" dist="38100" dir="2700000" algn="tl">
                    <a:srgbClr val="000000"/>
                  </a:outerShdw>
                </a:effectLst>
                <a:ea typeface="ＭＳ Ｐゴシック" charset="0"/>
                <a:cs typeface="Arial" charset="0"/>
              </a:rPr>
              <a:t>Demonstration</a:t>
            </a:r>
          </a:p>
          <a:p>
            <a:pPr marL="401638" lvl="1" indent="-290513" defTabSz="282575">
              <a:defRPr/>
            </a:pPr>
            <a:r>
              <a:rPr lang="en-US" b="1" dirty="0">
                <a:solidFill>
                  <a:schemeClr val="bg1"/>
                </a:solidFill>
                <a:effectLst>
                  <a:outerShdw blurRad="38100" dist="38100" dir="2700000" algn="tl">
                    <a:srgbClr val="000000"/>
                  </a:outerShdw>
                </a:effectLst>
                <a:ea typeface="ＭＳ Ｐゴシック" charset="0"/>
                <a:cs typeface="Arial" charset="0"/>
              </a:rPr>
              <a:t>Encouragement to mix colors</a:t>
            </a:r>
          </a:p>
          <a:p>
            <a:pPr marL="401638" lvl="1" indent="-290513" defTabSz="282575">
              <a:defRPr/>
            </a:pPr>
            <a:r>
              <a:rPr lang="en-US" b="1" dirty="0">
                <a:solidFill>
                  <a:schemeClr val="bg1"/>
                </a:solidFill>
                <a:effectLst>
                  <a:outerShdw blurRad="38100" dist="38100" dir="2700000" algn="tl">
                    <a:srgbClr val="000000"/>
                  </a:outerShdw>
                </a:effectLst>
                <a:ea typeface="ＭＳ Ｐゴシック" charset="0"/>
                <a:cs typeface="Arial" charset="0"/>
              </a:rPr>
              <a:t>Time to explore”</a:t>
            </a:r>
          </a:p>
          <a:p>
            <a:pPr marL="457200" lvl="1" indent="-457200" defTabSz="282575">
              <a:buNone/>
              <a:defRPr/>
            </a:pPr>
            <a:r>
              <a:rPr lang="en-US" sz="1800" b="1" dirty="0">
                <a:solidFill>
                  <a:schemeClr val="bg1"/>
                </a:solidFill>
                <a:effectLst>
                  <a:outerShdw blurRad="38100" dist="38100" dir="2700000" algn="tl">
                    <a:srgbClr val="000000"/>
                  </a:outerShdw>
                </a:effectLst>
                <a:ea typeface="ＭＳ Ｐゴシック" charset="0"/>
                <a:cs typeface="ＭＳ Ｐゴシック" charset="0"/>
              </a:rPr>
              <a:t>      (PCF, Vol. 2, p. 55).</a:t>
            </a:r>
          </a:p>
          <a:p>
            <a:pPr marL="509587" lvl="1" indent="0" defTabSz="282575">
              <a:buNone/>
              <a:defRPr/>
            </a:pPr>
            <a:endParaRPr lang="en-US" b="1" dirty="0">
              <a:solidFill>
                <a:schemeClr val="bg1"/>
              </a:solidFill>
              <a:effectLst>
                <a:outerShdw blurRad="38100" dist="38100" dir="2700000" algn="tl">
                  <a:srgbClr val="000000"/>
                </a:outerShdw>
              </a:effectLst>
              <a:ea typeface="ＭＳ Ｐゴシック" charset="0"/>
              <a:cs typeface="Arial" charset="0"/>
            </a:endParaRPr>
          </a:p>
          <a:p>
            <a:pPr marL="457200" indent="-347663" defTabSz="282575">
              <a:buFont typeface="Arial" charset="0"/>
              <a:buNone/>
              <a:defRPr/>
            </a:pPr>
            <a:endParaRPr lang="en-US" b="1" dirty="0">
              <a:solidFill>
                <a:schemeClr val="bg1"/>
              </a:solidFill>
              <a:effectLst>
                <a:outerShdw blurRad="38100" dist="38100" dir="2700000" algn="tl">
                  <a:srgbClr val="000000"/>
                </a:outerShdw>
              </a:effectLst>
              <a:ea typeface="ＭＳ Ｐゴシック" charset="0"/>
              <a:cs typeface="Arial" charset="0"/>
            </a:endParaRPr>
          </a:p>
        </p:txBody>
      </p:sp>
      <p:sp>
        <p:nvSpPr>
          <p:cNvPr id="120837" name="Rectangle 4"/>
          <p:cNvSpPr>
            <a:spLocks noChangeArrowheads="1"/>
          </p:cNvSpPr>
          <p:nvPr/>
        </p:nvSpPr>
        <p:spPr bwMode="auto">
          <a:xfrm>
            <a:off x="0" y="6627813"/>
            <a:ext cx="91440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900" dirty="0">
                <a:solidFill>
                  <a:schemeClr val="bg1"/>
                </a:solidFill>
              </a:rPr>
              <a:t>©2017 California Department of Education </a:t>
            </a:r>
          </a:p>
        </p:txBody>
      </p:sp>
      <p:sp>
        <p:nvSpPr>
          <p:cNvPr id="5" name="Slide Number Placeholder 4"/>
          <p:cNvSpPr>
            <a:spLocks noGrp="1"/>
          </p:cNvSpPr>
          <p:nvPr>
            <p:ph type="sldNum" sz="quarter" idx="10"/>
          </p:nvPr>
        </p:nvSpPr>
        <p:spPr/>
        <p:txBody>
          <a:bodyPr/>
          <a:lstStyle/>
          <a:p>
            <a:pPr>
              <a:defRPr/>
            </a:pPr>
            <a:fld id="{2D3CCAB5-0745-40CB-8326-C9D9DBA2797E}" type="slidenum">
              <a:rPr lang="en-US" altLang="en-US" smtClean="0"/>
              <a:pPr>
                <a:defRPr/>
              </a:pPr>
              <a:t>48</a:t>
            </a:fld>
            <a:endParaRPr lang="en-US" altLang="en-US"/>
          </a:p>
        </p:txBody>
      </p:sp>
    </p:spTree>
    <p:extLst>
      <p:ext uri="{BB962C8B-B14F-4D97-AF65-F5344CB8AC3E}">
        <p14:creationId xmlns:p14="http://schemas.microsoft.com/office/powerpoint/2010/main" val="24830031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3" name="IMG_0668edited(1).mp4" descr="Macintosh HD:Users:hmenden2:Downloads:IMG_0668edited(1).mp4">
            <a:hlinkClick r:id="" action="ppaction://media"/>
          </p:cNvPr>
          <p:cNvPicPr>
            <a:picLocks noGrp="1" noChangeAspect="1" noChangeArrowheads="1"/>
          </p:cNvPicPr>
          <p:nvPr>
            <p:ph idx="1"/>
            <a:videoFile r:link="rId2"/>
            <p:extLst>
              <p:ext uri="{DAA4B4D4-6D71-4841-9C94-3DE7FCFB9230}">
                <p14:media xmlns:p14="http://schemas.microsoft.com/office/powerpoint/2010/main" r:link="rId1"/>
              </p:ext>
            </p:extLst>
          </p:nvPr>
        </p:nvPicPr>
        <p:blipFill rotWithShape="1">
          <a:blip r:embed="rId5">
            <a:extLst>
              <a:ext uri="{28A0092B-C50C-407E-A947-70E740481C1C}">
                <a14:useLocalDpi xmlns:a14="http://schemas.microsoft.com/office/drawing/2010/main" val="0"/>
              </a:ext>
            </a:extLst>
          </a:blip>
          <a:srcRect l="12792" r="5264"/>
          <a:stretch/>
        </p:blipFill>
        <p:spPr>
          <a:xfrm>
            <a:off x="0" y="-1"/>
            <a:ext cx="9629033" cy="6858001"/>
          </a:xfrm>
          <a:ln>
            <a:solidFill>
              <a:schemeClr val="tx1"/>
            </a:solidFill>
            <a:miter lim="800000"/>
            <a:headEnd/>
            <a:tailEnd/>
          </a:ln>
        </p:spPr>
      </p:pic>
      <p:sp>
        <p:nvSpPr>
          <p:cNvPr id="122881" name="Title 1"/>
          <p:cNvSpPr>
            <a:spLocks noGrp="1"/>
          </p:cNvSpPr>
          <p:nvPr>
            <p:ph type="title"/>
          </p:nvPr>
        </p:nvSpPr>
        <p:spPr>
          <a:xfrm>
            <a:off x="0" y="-2"/>
            <a:ext cx="3796945" cy="1438507"/>
          </a:xfrm>
          <a:solidFill>
            <a:srgbClr val="8E8F9A">
              <a:alpha val="75000"/>
            </a:srgbClr>
          </a:solidFill>
        </p:spPr>
        <p:txBody>
          <a:bodyPr/>
          <a:lstStyle/>
          <a:p>
            <a:r>
              <a:rPr lang="en-US" altLang="en-US" sz="4000" dirty="0">
                <a:solidFill>
                  <a:schemeClr val="bg1"/>
                </a:solidFill>
                <a:effectLst>
                  <a:outerShdw blurRad="38100" dist="38100" dir="2700000" algn="tl">
                    <a:srgbClr val="000000">
                      <a:alpha val="43137"/>
                    </a:srgbClr>
                  </a:outerShdw>
                </a:effectLst>
              </a:rPr>
              <a:t>Interactions and Strategies</a:t>
            </a:r>
            <a:r>
              <a:rPr lang="en-US" altLang="en-US" sz="4000" b="0" dirty="0">
                <a:solidFill>
                  <a:schemeClr val="bg1"/>
                </a:solidFill>
                <a:effectLst>
                  <a:outerShdw blurRad="38100" dist="38100" dir="2700000" algn="tl">
                    <a:srgbClr val="000000">
                      <a:alpha val="43137"/>
                    </a:srgbClr>
                  </a:outerShdw>
                </a:effectLst>
              </a:rPr>
              <a:t> </a:t>
            </a:r>
          </a:p>
        </p:txBody>
      </p:sp>
      <p:sp>
        <p:nvSpPr>
          <p:cNvPr id="2" name="Slide Number Placeholder 1"/>
          <p:cNvSpPr>
            <a:spLocks noGrp="1"/>
          </p:cNvSpPr>
          <p:nvPr>
            <p:ph type="sldNum" sz="quarter" idx="10"/>
          </p:nvPr>
        </p:nvSpPr>
        <p:spPr>
          <a:xfrm>
            <a:off x="9143955" y="0"/>
            <a:ext cx="457200" cy="365125"/>
          </a:xfrm>
        </p:spPr>
        <p:txBody>
          <a:bodyPr/>
          <a:lstStyle/>
          <a:p>
            <a:pPr>
              <a:defRPr/>
            </a:pPr>
            <a:fld id="{6568919D-8346-4681-A41B-F493D62A64C9}" type="slidenum">
              <a:rPr lang="en-US" altLang="en-US" smtClean="0"/>
              <a:pPr>
                <a:defRPr/>
              </a:pPr>
              <a:t>49</a:t>
            </a:fld>
            <a:endParaRPr lang="en-US" altLang="en-US" dirty="0"/>
          </a:p>
        </p:txBody>
      </p:sp>
      <p:sp>
        <p:nvSpPr>
          <p:cNvPr id="5" name="Rectangle 4"/>
          <p:cNvSpPr>
            <a:spLocks noChangeArrowheads="1"/>
          </p:cNvSpPr>
          <p:nvPr/>
        </p:nvSpPr>
        <p:spPr bwMode="auto">
          <a:xfrm>
            <a:off x="0" y="6627813"/>
            <a:ext cx="91440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900" dirty="0">
                <a:solidFill>
                  <a:schemeClr val="bg1"/>
                </a:solidFill>
              </a:rPr>
              <a:t>©2017 California Department of Education </a:t>
            </a:r>
          </a:p>
        </p:txBody>
      </p:sp>
    </p:spTree>
    <p:extLst>
      <p:ext uri="{BB962C8B-B14F-4D97-AF65-F5344CB8AC3E}">
        <p14:creationId xmlns:p14="http://schemas.microsoft.com/office/powerpoint/2010/main" val="2192394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728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97283"/>
                                        </p:tgtEl>
                                      </p:cBhvr>
                                    </p:cmd>
                                  </p:childTnLst>
                                </p:cTn>
                              </p:par>
                            </p:childTnLst>
                          </p:cTn>
                        </p:par>
                      </p:childTnLst>
                    </p:cTn>
                  </p:par>
                </p:childTnLst>
              </p:cTn>
              <p:nextCondLst>
                <p:cond evt="onClick" delay="0">
                  <p:tgtEl>
                    <p:spTgt spid="97283"/>
                  </p:tgtEl>
                </p:cond>
              </p:nextCondLst>
            </p:seq>
            <p:video>
              <p:cMediaNode vol="80000">
                <p:cTn id="7" fill="hold" display="0">
                  <p:stCondLst>
                    <p:cond delay="indefinite"/>
                  </p:stCondLst>
                </p:cTn>
                <p:tgtEl>
                  <p:spTgt spid="9728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pPr algn="ctr"/>
            <a:r>
              <a:rPr lang="en-US" dirty="0">
                <a:latin typeface="Arial" charset="0"/>
                <a:cs typeface="Arial" charset="0"/>
              </a:rPr>
              <a:t> Transitional Kindergarten Implementation Guide</a:t>
            </a:r>
          </a:p>
        </p:txBody>
      </p:sp>
      <p:sp>
        <p:nvSpPr>
          <p:cNvPr id="5" name="Content Placeholder 4"/>
          <p:cNvSpPr>
            <a:spLocks noGrp="1"/>
          </p:cNvSpPr>
          <p:nvPr>
            <p:ph sz="half" idx="1"/>
          </p:nvPr>
        </p:nvSpPr>
        <p:spPr>
          <a:xfrm>
            <a:off x="311102" y="1738632"/>
            <a:ext cx="4953229" cy="2723313"/>
          </a:xfrm>
        </p:spPr>
        <p:txBody>
          <a:bodyPr>
            <a:normAutofit/>
          </a:bodyPr>
          <a:lstStyle/>
          <a:p>
            <a:pPr marL="0" indent="0" defTabSz="342900">
              <a:spcBef>
                <a:spcPct val="0"/>
              </a:spcBef>
              <a:buNone/>
              <a:defRPr/>
            </a:pPr>
            <a:r>
              <a:rPr lang="en-US" dirty="0">
                <a:latin typeface="Arial" charset="0"/>
                <a:ea typeface="Arial" charset="0"/>
                <a:cs typeface="Arial" charset="0"/>
              </a:rPr>
              <a:t>The TK Implementation Guide is a resource for California public school district administrators and teachers to support implementation of comprehensive TK programs.</a:t>
            </a:r>
          </a:p>
        </p:txBody>
      </p:sp>
      <p:sp>
        <p:nvSpPr>
          <p:cNvPr id="2" name="Slide Number Placeholder 1"/>
          <p:cNvSpPr>
            <a:spLocks noGrp="1"/>
          </p:cNvSpPr>
          <p:nvPr>
            <p:ph type="sldNum" sz="quarter" idx="10"/>
          </p:nvPr>
        </p:nvSpPr>
        <p:spPr/>
        <p:txBody>
          <a:bodyPr/>
          <a:lstStyle/>
          <a:p>
            <a:fld id="{11EEF7C2-6334-4E7A-B967-5F31FD9C23C6}" type="slidenum">
              <a:rPr lang="en-US" altLang="en-US" smtClean="0"/>
              <a:pPr/>
              <a:t>5</a:t>
            </a:fld>
            <a:endParaRPr lang="en-US" altLang="en-US"/>
          </a:p>
        </p:txBody>
      </p:sp>
      <p:pic>
        <p:nvPicPr>
          <p:cNvPr id="8" name="Picture 8"/>
          <p:cNvPicPr>
            <a:picLocks noGrp="1" noChangeAspect="1"/>
          </p:cNvPicPr>
          <p:nvPr>
            <p:ph sz="half" idx="2"/>
          </p:nvPr>
        </p:nvPicPr>
        <p:blipFill>
          <a:blip r:embed="rId3" cstate="email">
            <a:extLst>
              <a:ext uri="{28A0092B-C50C-407E-A947-70E740481C1C}">
                <a14:useLocalDpi xmlns:a14="http://schemas.microsoft.com/office/drawing/2010/main" val="0"/>
              </a:ext>
            </a:extLst>
          </a:blip>
          <a:srcRect/>
          <a:stretch>
            <a:fillRect/>
          </a:stretch>
        </p:blipFill>
        <p:spPr bwMode="auto">
          <a:xfrm>
            <a:off x="5523334" y="1838428"/>
            <a:ext cx="3248526" cy="4233657"/>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9996327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title"/>
          </p:nvPr>
        </p:nvSpPr>
        <p:spPr/>
        <p:txBody>
          <a:bodyPr/>
          <a:lstStyle/>
          <a:p>
            <a:r>
              <a:rPr lang="en-US" altLang="en-US" sz="4000" dirty="0"/>
              <a:t>Sculpting the Push-Pot</a:t>
            </a:r>
          </a:p>
        </p:txBody>
      </p:sp>
      <p:sp>
        <p:nvSpPr>
          <p:cNvPr id="92164" name="Text Placeholder 4"/>
          <p:cNvSpPr>
            <a:spLocks noGrp="1"/>
          </p:cNvSpPr>
          <p:nvPr>
            <p:ph sz="half" idx="2"/>
          </p:nvPr>
        </p:nvSpPr>
        <p:spPr>
          <a:xfrm>
            <a:off x="4343400" y="1600200"/>
            <a:ext cx="4201886" cy="4525963"/>
          </a:xfrm>
          <a:solidFill>
            <a:schemeClr val="bg1"/>
          </a:solidFill>
          <a:ln>
            <a:solidFill>
              <a:schemeClr val="tx1"/>
            </a:solidFill>
            <a:miter lim="800000"/>
            <a:headEnd/>
            <a:tailEnd/>
          </a:ln>
          <a:effectLst>
            <a:outerShdw blurRad="50800" dist="38100" dir="2700000" algn="tl" rotWithShape="0">
              <a:srgbClr val="000000">
                <a:alpha val="43000"/>
              </a:srgbClr>
            </a:outerShdw>
          </a:effectLst>
          <a:scene3d>
            <a:camera prst="orthographicFront"/>
            <a:lightRig rig="threePt" dir="t"/>
          </a:scene3d>
          <a:sp3d>
            <a:bevelT/>
          </a:sp3d>
          <a:extLst>
            <a:ext uri="{FAA26D3D-D897-4be2-8F04-BA451C77F1D7}">
              <ma14:placeholderFlag xmlns:ma14="http://schemas.microsoft.com/office/mac/drawingml/2011/main" val="1"/>
            </a:ext>
          </a:extLst>
        </p:spPr>
        <p:txBody>
          <a:bodyPr/>
          <a:lstStyle>
            <a:lvl1pPr marL="403225" indent="-403225">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buFont typeface="Arial" charset="0"/>
              <a:buAutoNum type="arabicPeriod"/>
              <a:defRPr/>
            </a:pPr>
            <a:r>
              <a:rPr lang="en-US" dirty="0">
                <a:cs typeface="ＭＳ Ｐゴシック" charset="0"/>
              </a:rPr>
              <a:t>Prepare ping-pong-sized balls of clay.</a:t>
            </a:r>
          </a:p>
          <a:p>
            <a:pPr>
              <a:buFont typeface="Arial" charset="0"/>
              <a:buAutoNum type="arabicPeriod"/>
              <a:defRPr/>
            </a:pPr>
            <a:r>
              <a:rPr lang="en-US" dirty="0">
                <a:cs typeface="ＭＳ Ｐゴシック" charset="0"/>
              </a:rPr>
              <a:t>Push the center down with one finger.</a:t>
            </a:r>
          </a:p>
          <a:p>
            <a:pPr>
              <a:buFont typeface="Arial" charset="0"/>
              <a:buAutoNum type="arabicPeriod"/>
              <a:defRPr/>
            </a:pPr>
            <a:r>
              <a:rPr lang="en-US" dirty="0">
                <a:cs typeface="ＭＳ Ｐゴシック" charset="0"/>
              </a:rPr>
              <a:t>Pinch the sides to open the pot.</a:t>
            </a:r>
          </a:p>
          <a:p>
            <a:pPr>
              <a:buFont typeface="Arial" charset="0"/>
              <a:buAutoNum type="arabicPeriod"/>
              <a:defRPr/>
            </a:pPr>
            <a:r>
              <a:rPr lang="en-US" dirty="0">
                <a:cs typeface="ＭＳ Ｐゴシック" charset="0"/>
              </a:rPr>
              <a:t>Set the pot down until the bottom is flattened.</a:t>
            </a:r>
            <a:endParaRPr lang="en-US" sz="600" dirty="0">
              <a:cs typeface="ＭＳ Ｐゴシック" charset="0"/>
            </a:endParaRPr>
          </a:p>
          <a:p>
            <a:pPr>
              <a:buFont typeface="Arial" charset="0"/>
              <a:buNone/>
              <a:defRPr/>
            </a:pPr>
            <a:r>
              <a:rPr lang="en-US" sz="2000" dirty="0">
                <a:cs typeface="ＭＳ Ｐゴシック" charset="0"/>
              </a:rPr>
              <a:t>	(PCF, Vol. 2, p. 55)</a:t>
            </a:r>
          </a:p>
          <a:p>
            <a:pPr>
              <a:buFont typeface="Arial" charset="0"/>
              <a:buChar char="•"/>
              <a:defRPr/>
            </a:pPr>
            <a:endParaRPr lang="en-US" dirty="0">
              <a:cs typeface="ＭＳ Ｐゴシック" charset="0"/>
            </a:endParaRPr>
          </a:p>
          <a:p>
            <a:pPr>
              <a:buFont typeface="Arial" charset="0"/>
              <a:buChar char="•"/>
              <a:defRPr/>
            </a:pPr>
            <a:endParaRPr lang="en-US" dirty="0">
              <a:cs typeface="ＭＳ Ｐゴシック" charset="0"/>
            </a:endParaRPr>
          </a:p>
          <a:p>
            <a:pPr>
              <a:buFont typeface="Arial" charset="0"/>
              <a:buChar char="•"/>
              <a:defRPr/>
            </a:pPr>
            <a:endParaRPr lang="en-US" dirty="0">
              <a:cs typeface="ＭＳ Ｐゴシック" charset="0"/>
            </a:endParaRPr>
          </a:p>
          <a:p>
            <a:pPr>
              <a:buFont typeface="Arial" charset="0"/>
              <a:buChar char="•"/>
              <a:defRPr/>
            </a:pPr>
            <a:endParaRPr lang="en-US" dirty="0">
              <a:cs typeface="ＭＳ Ｐゴシック" charset="0"/>
            </a:endParaRPr>
          </a:p>
        </p:txBody>
      </p:sp>
      <p:sp>
        <p:nvSpPr>
          <p:cNvPr id="124933"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0030E16-9C94-4C94-8B0D-E7BAB38F666C}" type="slidenum">
              <a:rPr lang="en-US" altLang="en-US" sz="1200" smtClean="0"/>
              <a:pPr>
                <a:spcBef>
                  <a:spcPct val="0"/>
                </a:spcBef>
                <a:buFontTx/>
                <a:buNone/>
              </a:pPr>
              <a:t>50</a:t>
            </a:fld>
            <a:endParaRPr lang="en-US" altLang="en-US" sz="1200"/>
          </a:p>
        </p:txBody>
      </p:sp>
      <p:pic>
        <p:nvPicPr>
          <p:cNvPr id="124934" name="Content Placeholder 6" descr="photo.JPG"/>
          <p:cNvPicPr>
            <a:picLocks noGrp="1" noChangeAspect="1"/>
          </p:cNvPicPr>
          <p:nvPr>
            <p:ph sz="half" idx="1"/>
          </p:nvPr>
        </p:nvPicPr>
        <p:blipFill>
          <a:blip r:embed="rId3">
            <a:extLst>
              <a:ext uri="{28A0092B-C50C-407E-A947-70E740481C1C}">
                <a14:useLocalDpi xmlns:a14="http://schemas.microsoft.com/office/drawing/2010/main" val="0"/>
              </a:ext>
            </a:extLst>
          </a:blip>
          <a:srcRect l="-16714" r="-16714"/>
          <a:stretch>
            <a:fillRect/>
          </a:stretch>
        </p:blipFill>
        <p:spPr/>
      </p:pic>
    </p:spTree>
    <p:extLst>
      <p:ext uri="{BB962C8B-B14F-4D97-AF65-F5344CB8AC3E}">
        <p14:creationId xmlns:p14="http://schemas.microsoft.com/office/powerpoint/2010/main" val="8913353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6" descr="Gluin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36867" name="Rectangle 2"/>
          <p:cNvSpPr>
            <a:spLocks noGrp="1" noChangeArrowheads="1"/>
          </p:cNvSpPr>
          <p:nvPr>
            <p:ph type="title"/>
          </p:nvPr>
        </p:nvSpPr>
        <p:spPr>
          <a:xfrm>
            <a:off x="457200" y="141288"/>
            <a:ext cx="5715000" cy="1173162"/>
          </a:xfrm>
        </p:spPr>
        <p:txBody>
          <a:bodyPr/>
          <a:lstStyle/>
          <a:p>
            <a:pPr algn="l">
              <a:defRPr/>
            </a:pPr>
            <a:r>
              <a:rPr lang="en-US" altLang="en-US">
                <a:solidFill>
                  <a:schemeClr val="bg1"/>
                </a:solidFill>
                <a:effectLst>
                  <a:outerShdw blurRad="38100" dist="38100" dir="2700000" algn="tl">
                    <a:srgbClr val="000000"/>
                  </a:outerShdw>
                </a:effectLst>
                <a:ea typeface="MS PGothic" charset="-128"/>
              </a:rPr>
              <a:t>Environment and Materials</a:t>
            </a:r>
          </a:p>
        </p:txBody>
      </p:sp>
      <p:sp>
        <p:nvSpPr>
          <p:cNvPr id="126979" name="Content Placeholder 3"/>
          <p:cNvSpPr>
            <a:spLocks noGrp="1"/>
          </p:cNvSpPr>
          <p:nvPr>
            <p:ph sz="half" idx="2"/>
          </p:nvPr>
        </p:nvSpPr>
        <p:spPr>
          <a:xfrm>
            <a:off x="0" y="4224338"/>
            <a:ext cx="6488113" cy="2633662"/>
          </a:xfrm>
          <a:solidFill>
            <a:schemeClr val="tx1">
              <a:alpha val="43137"/>
            </a:schemeClr>
          </a:solidFill>
        </p:spPr>
        <p:txBody>
          <a:bodyPr/>
          <a:lstStyle/>
          <a:p>
            <a:pPr marL="0" indent="0">
              <a:buFont typeface="Arial" panose="020B0604020202020204" pitchFamily="34" charset="0"/>
              <a:buNone/>
            </a:pPr>
            <a:r>
              <a:rPr lang="en-US" altLang="en-US" dirty="0">
                <a:solidFill>
                  <a:schemeClr val="bg1"/>
                </a:solidFill>
              </a:rPr>
              <a:t>“The environment and materials should support the choices children typically make to pursue visual art…and also need to support what teachers wish to bring to artistic activities in the classrooms” </a:t>
            </a:r>
            <a:r>
              <a:rPr lang="en-US" altLang="en-US" sz="1800" dirty="0">
                <a:solidFill>
                  <a:schemeClr val="bg1"/>
                </a:solidFill>
              </a:rPr>
              <a:t>(</a:t>
            </a:r>
            <a:r>
              <a:rPr lang="en-US" altLang="en-US" sz="1000" dirty="0">
                <a:solidFill>
                  <a:schemeClr val="bg1"/>
                </a:solidFill>
              </a:rPr>
              <a:t> </a:t>
            </a:r>
            <a:r>
              <a:rPr lang="en-US" altLang="en-US" sz="1600" dirty="0">
                <a:solidFill>
                  <a:schemeClr val="bg1"/>
                </a:solidFill>
              </a:rPr>
              <a:t>PCF, Vol. 2, p. 41).</a:t>
            </a:r>
            <a:endParaRPr lang="en-US" altLang="en-US" sz="1600" dirty="0"/>
          </a:p>
        </p:txBody>
      </p:sp>
      <p:sp>
        <p:nvSpPr>
          <p:cNvPr id="126980" name="Rectangle 4"/>
          <p:cNvSpPr>
            <a:spLocks noChangeArrowheads="1"/>
          </p:cNvSpPr>
          <p:nvPr/>
        </p:nvSpPr>
        <p:spPr bwMode="auto">
          <a:xfrm>
            <a:off x="6488113" y="6627168"/>
            <a:ext cx="265588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900" dirty="0">
                <a:solidFill>
                  <a:schemeClr val="bg1"/>
                </a:solidFill>
              </a:rPr>
              <a:t>©2017 California Department of Education</a:t>
            </a:r>
          </a:p>
        </p:txBody>
      </p:sp>
      <p:sp>
        <p:nvSpPr>
          <p:cNvPr id="2" name="Slide Number Placeholder 1"/>
          <p:cNvSpPr>
            <a:spLocks noGrp="1"/>
          </p:cNvSpPr>
          <p:nvPr>
            <p:ph type="sldNum" sz="quarter" idx="10"/>
          </p:nvPr>
        </p:nvSpPr>
        <p:spPr/>
        <p:txBody>
          <a:bodyPr/>
          <a:lstStyle/>
          <a:p>
            <a:pPr>
              <a:defRPr/>
            </a:pPr>
            <a:fld id="{2D3CCAB5-0745-40CB-8326-C9D9DBA2797E}" type="slidenum">
              <a:rPr lang="en-US" altLang="en-US" smtClean="0">
                <a:solidFill>
                  <a:schemeClr val="bg1"/>
                </a:solidFill>
              </a:rPr>
              <a:pPr>
                <a:defRPr/>
              </a:pPr>
              <a:t>51</a:t>
            </a:fld>
            <a:endParaRPr lang="en-US" altLang="en-US" dirty="0">
              <a:solidFill>
                <a:schemeClr val="bg1"/>
              </a:solidFill>
            </a:endParaRPr>
          </a:p>
        </p:txBody>
      </p:sp>
    </p:spTree>
    <p:extLst>
      <p:ext uri="{BB962C8B-B14F-4D97-AF65-F5344CB8AC3E}">
        <p14:creationId xmlns:p14="http://schemas.microsoft.com/office/powerpoint/2010/main" val="6402130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Grp="1" noChangeArrowheads="1"/>
          </p:cNvSpPr>
          <p:nvPr>
            <p:ph type="title"/>
          </p:nvPr>
        </p:nvSpPr>
        <p:spPr/>
        <p:txBody>
          <a:bodyPr/>
          <a:lstStyle/>
          <a:p>
            <a:pPr algn="l"/>
            <a:r>
              <a:rPr lang="en-US" altLang="en-US" sz="4000" dirty="0"/>
              <a:t>What do I have? What do I need?</a:t>
            </a:r>
          </a:p>
        </p:txBody>
      </p:sp>
      <p:sp>
        <p:nvSpPr>
          <p:cNvPr id="129026" name="Rectangle 3"/>
          <p:cNvSpPr>
            <a:spLocks noGrp="1" noChangeArrowheads="1"/>
          </p:cNvSpPr>
          <p:nvPr>
            <p:ph idx="1"/>
          </p:nvPr>
        </p:nvSpPr>
        <p:spPr/>
        <p:txBody>
          <a:bodyPr/>
          <a:lstStyle/>
          <a:p>
            <a:r>
              <a:rPr lang="en-US" altLang="en-US" dirty="0"/>
              <a:t>Please take out your Suggested Art Materials checklist.</a:t>
            </a:r>
          </a:p>
          <a:p>
            <a:r>
              <a:rPr lang="en-US" dirty="0"/>
              <a:t>Put a checkmark next to those things you have that are always, or often available, for children to use.</a:t>
            </a:r>
          </a:p>
          <a:p>
            <a:r>
              <a:rPr lang="en-US" dirty="0"/>
              <a:t>Circle the materials you want to add to the art center.</a:t>
            </a:r>
            <a:endParaRPr lang="en-US" altLang="en-US" dirty="0"/>
          </a:p>
        </p:txBody>
      </p:sp>
      <p:sp>
        <p:nvSpPr>
          <p:cNvPr id="129027" name="Slide Number Placeholder 5"/>
          <p:cNvSpPr txBox="1">
            <a:spLocks noGrp="1"/>
          </p:cNvSpPr>
          <p:nvPr/>
        </p:nvSpPr>
        <p:spPr bwMode="auto">
          <a:xfrm>
            <a:off x="8458200" y="0"/>
            <a:ext cx="685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FontTx/>
              <a:buNone/>
            </a:pPr>
            <a:fld id="{A627C18E-14C4-42FE-B43E-073418D6ABDF}" type="slidenum">
              <a:rPr lang="en-US" altLang="en-US" sz="1400"/>
              <a:pPr algn="r" eaLnBrk="1" hangingPunct="1">
                <a:spcBef>
                  <a:spcPct val="0"/>
                </a:spcBef>
                <a:buFontTx/>
                <a:buNone/>
              </a:pPr>
              <a:t>52</a:t>
            </a:fld>
            <a:endParaRPr lang="en-US" altLang="en-US" sz="1400"/>
          </a:p>
        </p:txBody>
      </p:sp>
    </p:spTree>
    <p:extLst>
      <p:ext uri="{BB962C8B-B14F-4D97-AF65-F5344CB8AC3E}">
        <p14:creationId xmlns:p14="http://schemas.microsoft.com/office/powerpoint/2010/main" val="36122753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a:xfrm>
            <a:off x="144966" y="115888"/>
            <a:ext cx="4761571" cy="2668587"/>
          </a:xfrm>
        </p:spPr>
        <p:txBody>
          <a:bodyPr/>
          <a:lstStyle/>
          <a:p>
            <a:pPr>
              <a:defRPr/>
            </a:pPr>
            <a:r>
              <a:rPr lang="en-US" altLang="en-US" sz="4000" dirty="0">
                <a:ea typeface="MS PGothic" charset="-128"/>
              </a:rPr>
              <a:t>3.0 Create, Invent, and Express</a:t>
            </a:r>
          </a:p>
        </p:txBody>
      </p:sp>
      <p:pic>
        <p:nvPicPr>
          <p:cNvPr id="131074" name="Content Placeholder 2"/>
          <p:cNvPicPr>
            <a:picLocks noGrp="1" noChangeAspect="1"/>
          </p:cNvPicPr>
          <p:nvPr>
            <p:ph sz="half" idx="1"/>
          </p:nvPr>
        </p:nvPicPr>
        <p:blipFill>
          <a:blip r:embed="rId3">
            <a:extLst>
              <a:ext uri="{28A0092B-C50C-407E-A947-70E740481C1C}">
                <a14:useLocalDpi xmlns:a14="http://schemas.microsoft.com/office/drawing/2010/main" val="0"/>
              </a:ext>
            </a:extLst>
          </a:blip>
          <a:srcRect l="27249" r="5769" b="36797"/>
          <a:stretch>
            <a:fillRect/>
          </a:stretch>
        </p:blipFill>
        <p:spPr>
          <a:xfrm>
            <a:off x="341313" y="3054427"/>
            <a:ext cx="5422900" cy="2860675"/>
          </a:xfrm>
          <a:ln w="19050">
            <a:solidFill>
              <a:schemeClr val="tx1"/>
            </a:solidFill>
          </a:ln>
        </p:spPr>
      </p:pic>
      <p:pic>
        <p:nvPicPr>
          <p:cNvPr id="131075"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rcRect l="12257" t="18469" r="20377" b="41774"/>
          <a:stretch>
            <a:fillRect/>
          </a:stretch>
        </p:blipFill>
        <p:spPr>
          <a:xfrm>
            <a:off x="5030788" y="662878"/>
            <a:ext cx="3803650" cy="2994025"/>
          </a:xfrm>
          <a:ln w="19050">
            <a:solidFill>
              <a:schemeClr val="tx1"/>
            </a:solidFill>
          </a:ln>
        </p:spPr>
      </p:pic>
    </p:spTree>
    <p:extLst>
      <p:ext uri="{BB962C8B-B14F-4D97-AF65-F5344CB8AC3E}">
        <p14:creationId xmlns:p14="http://schemas.microsoft.com/office/powerpoint/2010/main" val="34871899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12" descr="Easle paintin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1207" r="22702" b="14465"/>
          <a:stretch>
            <a:fillRect/>
          </a:stretch>
        </p:blipFill>
        <p:spPr>
          <a:xfrm>
            <a:off x="0" y="0"/>
            <a:ext cx="9144000" cy="6858000"/>
          </a:xfrm>
        </p:spPr>
      </p:pic>
      <p:sp>
        <p:nvSpPr>
          <p:cNvPr id="41987" name="Rectangle 4"/>
          <p:cNvSpPr>
            <a:spLocks noGrp="1" noChangeArrowheads="1"/>
          </p:cNvSpPr>
          <p:nvPr>
            <p:ph type="title"/>
          </p:nvPr>
        </p:nvSpPr>
        <p:spPr>
          <a:xfrm>
            <a:off x="0" y="0"/>
            <a:ext cx="3950677" cy="1557338"/>
          </a:xfrm>
          <a:solidFill>
            <a:schemeClr val="tx1">
              <a:alpha val="13000"/>
            </a:schemeClr>
          </a:solidFill>
        </p:spPr>
        <p:txBody>
          <a:bodyPr/>
          <a:lstStyle/>
          <a:p>
            <a:pPr marL="228600" algn="l">
              <a:defRPr/>
            </a:pPr>
            <a:r>
              <a:rPr lang="en-US" altLang="en-US" dirty="0">
                <a:solidFill>
                  <a:schemeClr val="bg1"/>
                </a:solidFill>
                <a:ea typeface="MS PGothic" charset="-128"/>
              </a:rPr>
              <a:t>Creating with </a:t>
            </a:r>
            <a:br>
              <a:rPr lang="en-US" altLang="en-US" dirty="0">
                <a:solidFill>
                  <a:schemeClr val="bg1"/>
                </a:solidFill>
                <a:ea typeface="MS PGothic" charset="-128"/>
              </a:rPr>
            </a:br>
            <a:r>
              <a:rPr lang="en-US" altLang="en-US" dirty="0">
                <a:solidFill>
                  <a:schemeClr val="bg1"/>
                </a:solidFill>
                <a:ea typeface="MS PGothic" charset="-128"/>
              </a:rPr>
              <a:t>Intention</a:t>
            </a:r>
          </a:p>
        </p:txBody>
      </p:sp>
      <p:sp>
        <p:nvSpPr>
          <p:cNvPr id="6" name="Content Placeholder 5"/>
          <p:cNvSpPr>
            <a:spLocks noGrp="1"/>
          </p:cNvSpPr>
          <p:nvPr>
            <p:ph sz="half" idx="2"/>
          </p:nvPr>
        </p:nvSpPr>
        <p:spPr>
          <a:xfrm>
            <a:off x="156117" y="1378918"/>
            <a:ext cx="3679903" cy="1275072"/>
          </a:xfrm>
          <a:solidFill>
            <a:schemeClr val="tx1">
              <a:alpha val="13000"/>
            </a:schemeClr>
          </a:solidFill>
        </p:spPr>
        <p:txBody>
          <a:bodyPr/>
          <a:lstStyle/>
          <a:p>
            <a:pPr marL="0" indent="0">
              <a:buFont typeface="Arial" charset="0"/>
              <a:buNone/>
              <a:defRPr/>
            </a:pPr>
            <a:endParaRPr lang="en-US" sz="800" b="1" dirty="0">
              <a:solidFill>
                <a:schemeClr val="bg1"/>
              </a:solidFill>
              <a:ea typeface="ＭＳ Ｐゴシック" charset="0"/>
              <a:cs typeface="ＭＳ Ｐゴシック" charset="0"/>
            </a:endParaRPr>
          </a:p>
          <a:p>
            <a:pPr marL="0" indent="0">
              <a:buNone/>
              <a:defRPr/>
            </a:pPr>
            <a:r>
              <a:rPr lang="en-US" b="1" dirty="0">
                <a:solidFill>
                  <a:schemeClr val="bg1"/>
                </a:solidFill>
                <a:ea typeface="ＭＳ Ｐゴシック" charset="0"/>
                <a:cs typeface="ＭＳ Ｐゴシック" charset="0"/>
              </a:rPr>
              <a:t>Plans and creates a  figure or object</a:t>
            </a:r>
          </a:p>
          <a:p>
            <a:pPr marL="0" indent="0">
              <a:buFont typeface="Arial" charset="0"/>
              <a:buChar char="•"/>
              <a:defRPr/>
            </a:pPr>
            <a:endParaRPr lang="en-US" dirty="0">
              <a:ea typeface="ＭＳ Ｐゴシック" charset="0"/>
              <a:cs typeface="ＭＳ Ｐゴシック" charset="0"/>
            </a:endParaRPr>
          </a:p>
        </p:txBody>
      </p:sp>
      <p:sp>
        <p:nvSpPr>
          <p:cNvPr id="133124" name="Rectangle 6"/>
          <p:cNvSpPr>
            <a:spLocks noChangeArrowheads="1"/>
          </p:cNvSpPr>
          <p:nvPr/>
        </p:nvSpPr>
        <p:spPr bwMode="auto">
          <a:xfrm>
            <a:off x="0" y="6627813"/>
            <a:ext cx="91440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900" dirty="0">
                <a:solidFill>
                  <a:schemeClr val="bg1"/>
                </a:solidFill>
              </a:rPr>
              <a:t>©2017 California Department of Education </a:t>
            </a:r>
          </a:p>
        </p:txBody>
      </p:sp>
      <p:sp>
        <p:nvSpPr>
          <p:cNvPr id="2" name="Slide Number Placeholder 1"/>
          <p:cNvSpPr>
            <a:spLocks noGrp="1"/>
          </p:cNvSpPr>
          <p:nvPr>
            <p:ph type="sldNum" sz="quarter" idx="10"/>
          </p:nvPr>
        </p:nvSpPr>
        <p:spPr/>
        <p:txBody>
          <a:bodyPr/>
          <a:lstStyle/>
          <a:p>
            <a:pPr>
              <a:defRPr/>
            </a:pPr>
            <a:fld id="{2D3CCAB5-0745-40CB-8326-C9D9DBA2797E}" type="slidenum">
              <a:rPr lang="en-US" altLang="en-US" smtClean="0">
                <a:solidFill>
                  <a:schemeClr val="bg1"/>
                </a:solidFill>
              </a:rPr>
              <a:pPr>
                <a:defRPr/>
              </a:pPr>
              <a:t>54</a:t>
            </a:fld>
            <a:endParaRPr lang="en-US" altLang="en-US" dirty="0">
              <a:solidFill>
                <a:schemeClr val="bg1"/>
              </a:solidFill>
            </a:endParaRPr>
          </a:p>
        </p:txBody>
      </p:sp>
    </p:spTree>
    <p:extLst>
      <p:ext uri="{BB962C8B-B14F-4D97-AF65-F5344CB8AC3E}">
        <p14:creationId xmlns:p14="http://schemas.microsoft.com/office/powerpoint/2010/main" val="31397162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itle 5"/>
          <p:cNvSpPr>
            <a:spLocks noGrp="1"/>
          </p:cNvSpPr>
          <p:nvPr>
            <p:ph type="title"/>
          </p:nvPr>
        </p:nvSpPr>
        <p:spPr>
          <a:xfrm>
            <a:off x="114300" y="182562"/>
            <a:ext cx="3856038" cy="1763469"/>
          </a:xfrm>
        </p:spPr>
        <p:txBody>
          <a:bodyPr/>
          <a:lstStyle/>
          <a:p>
            <a:r>
              <a:rPr lang="en-US" altLang="en-US" sz="3600" dirty="0"/>
              <a:t>Developing Skills with the Masters of Art</a:t>
            </a:r>
          </a:p>
        </p:txBody>
      </p:sp>
      <p:sp>
        <p:nvSpPr>
          <p:cNvPr id="135170" name="Content Placeholder 7"/>
          <p:cNvSpPr>
            <a:spLocks noGrp="1"/>
          </p:cNvSpPr>
          <p:nvPr>
            <p:ph sz="half" idx="2"/>
          </p:nvPr>
        </p:nvSpPr>
        <p:spPr>
          <a:xfrm>
            <a:off x="228600" y="2046531"/>
            <a:ext cx="3627438" cy="3915509"/>
          </a:xfrm>
        </p:spPr>
        <p:txBody>
          <a:bodyPr/>
          <a:lstStyle/>
          <a:p>
            <a:pPr marL="514350" indent="-514350">
              <a:buFont typeface="+mj-lt"/>
              <a:buAutoNum type="arabicPeriod"/>
            </a:pPr>
            <a:r>
              <a:rPr lang="en-US" altLang="en-US" dirty="0"/>
              <a:t>Determine which master group you are in.</a:t>
            </a:r>
          </a:p>
          <a:p>
            <a:pPr marL="514350" indent="-514350">
              <a:buFont typeface="Arial" panose="020B0604020202020204" pitchFamily="34" charset="0"/>
              <a:buAutoNum type="arabicPeriod"/>
            </a:pPr>
            <a:r>
              <a:rPr lang="en-US" altLang="en-US" dirty="0"/>
              <a:t>Complete the activity.</a:t>
            </a:r>
          </a:p>
          <a:p>
            <a:pPr marL="514350" indent="-514350">
              <a:buFont typeface="Arial" panose="020B0604020202020204" pitchFamily="34" charset="0"/>
              <a:buAutoNum type="arabicPeriod"/>
            </a:pPr>
            <a:r>
              <a:rPr lang="en-US" altLang="en-US" dirty="0"/>
              <a:t>Discuss the activity with the group.</a:t>
            </a:r>
          </a:p>
          <a:p>
            <a:pPr marL="514350" indent="-514350"/>
            <a:endParaRPr lang="en-US" altLang="en-US" dirty="0"/>
          </a:p>
        </p:txBody>
      </p:sp>
      <p:sp>
        <p:nvSpPr>
          <p:cNvPr id="135171"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143BAB6-74EC-4AE6-BB2A-22340E605D5E}" type="slidenum">
              <a:rPr lang="en-US" altLang="en-US" sz="1200" smtClean="0"/>
              <a:pPr>
                <a:spcBef>
                  <a:spcPct val="0"/>
                </a:spcBef>
                <a:buFontTx/>
                <a:buNone/>
              </a:pPr>
              <a:t>55</a:t>
            </a:fld>
            <a:endParaRPr lang="en-US" altLang="en-US" sz="1200"/>
          </a:p>
        </p:txBody>
      </p:sp>
      <p:pic>
        <p:nvPicPr>
          <p:cNvPr id="135172" name="Content Placeholder 8" descr="artists.jpg"/>
          <p:cNvPicPr>
            <a:picLocks noGrp="1" noChangeAspect="1"/>
          </p:cNvPicPr>
          <p:nvPr>
            <p:ph sz="half" idx="1"/>
          </p:nvPr>
        </p:nvPicPr>
        <p:blipFill>
          <a:blip r:embed="rId3">
            <a:extLst>
              <a:ext uri="{28A0092B-C50C-407E-A947-70E740481C1C}">
                <a14:useLocalDpi xmlns:a14="http://schemas.microsoft.com/office/drawing/2010/main" val="0"/>
              </a:ext>
            </a:extLst>
          </a:blip>
          <a:srcRect l="8490" t="5045" r="5229" b="11784"/>
          <a:stretch>
            <a:fillRect/>
          </a:stretch>
        </p:blipFill>
        <p:spPr>
          <a:xfrm>
            <a:off x="4084638" y="384175"/>
            <a:ext cx="4602162" cy="5741988"/>
          </a:xfrm>
          <a:ln w="38100">
            <a:solidFill>
              <a:schemeClr val="tx1"/>
            </a:solidFill>
            <a:miter lim="800000"/>
            <a:headEnd/>
            <a:tailEnd/>
          </a:ln>
        </p:spPr>
      </p:pic>
    </p:spTree>
    <p:extLst>
      <p:ext uri="{BB962C8B-B14F-4D97-AF65-F5344CB8AC3E}">
        <p14:creationId xmlns:p14="http://schemas.microsoft.com/office/powerpoint/2010/main" val="20290593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itle 1"/>
          <p:cNvSpPr>
            <a:spLocks noGrp="1"/>
          </p:cNvSpPr>
          <p:nvPr>
            <p:ph type="title" sz="quarter"/>
          </p:nvPr>
        </p:nvSpPr>
        <p:spPr>
          <a:xfrm>
            <a:off x="457200" y="141288"/>
            <a:ext cx="8229600" cy="912812"/>
          </a:xfrm>
        </p:spPr>
        <p:txBody>
          <a:bodyPr/>
          <a:lstStyle/>
          <a:p>
            <a:r>
              <a:rPr lang="en-US" altLang="en-US" sz="4000" dirty="0"/>
              <a:t/>
            </a:r>
            <a:br>
              <a:rPr lang="en-US" altLang="en-US" sz="4000" dirty="0"/>
            </a:br>
            <a:r>
              <a:rPr lang="en-US" altLang="en-US" sz="4000" dirty="0"/>
              <a:t>Masters of Art Reflection </a:t>
            </a:r>
            <a:br>
              <a:rPr lang="en-US" altLang="en-US" sz="4000" dirty="0"/>
            </a:br>
            <a:endParaRPr lang="en-US" altLang="en-US" sz="4000" dirty="0"/>
          </a:p>
        </p:txBody>
      </p:sp>
      <p:sp>
        <p:nvSpPr>
          <p:cNvPr id="137218" name="Content Placeholder 4"/>
          <p:cNvSpPr>
            <a:spLocks noGrp="1"/>
          </p:cNvSpPr>
          <p:nvPr>
            <p:ph sz="quarter" idx="2"/>
          </p:nvPr>
        </p:nvSpPr>
        <p:spPr>
          <a:xfrm>
            <a:off x="457200" y="1185863"/>
            <a:ext cx="3668713" cy="2658349"/>
          </a:xfrm>
          <a:solidFill>
            <a:srgbClr val="873AC0"/>
          </a:solidFill>
          <a:ln w="60325">
            <a:solidFill>
              <a:schemeClr val="tx1"/>
            </a:solidFill>
            <a:miter lim="800000"/>
            <a:headEnd/>
            <a:tailEnd/>
          </a:ln>
        </p:spPr>
        <p:txBody>
          <a:bodyPr/>
          <a:lstStyle/>
          <a:p>
            <a:pPr>
              <a:buFont typeface="Arial" panose="020B0604020202020204" pitchFamily="34" charset="0"/>
              <a:buNone/>
            </a:pPr>
            <a:r>
              <a:rPr lang="en-US" altLang="en-US" sz="2400" b="1" dirty="0">
                <a:solidFill>
                  <a:schemeClr val="bg1"/>
                </a:solidFill>
              </a:rPr>
              <a:t>JOY:</a:t>
            </a:r>
          </a:p>
          <a:p>
            <a:r>
              <a:rPr lang="en-US" altLang="en-US" sz="2400" dirty="0">
                <a:solidFill>
                  <a:schemeClr val="bg1"/>
                </a:solidFill>
              </a:rPr>
              <a:t>What did you enjoy?</a:t>
            </a:r>
          </a:p>
          <a:p>
            <a:r>
              <a:rPr lang="en-US" altLang="en-US" sz="2400" dirty="0">
                <a:solidFill>
                  <a:schemeClr val="bg1"/>
                </a:solidFill>
              </a:rPr>
              <a:t>Why was it joyful?</a:t>
            </a:r>
          </a:p>
          <a:p>
            <a:r>
              <a:rPr lang="en-US" altLang="en-US" sz="2400" dirty="0">
                <a:solidFill>
                  <a:schemeClr val="bg1"/>
                </a:solidFill>
              </a:rPr>
              <a:t>How might you recreate the same joy for children?</a:t>
            </a:r>
          </a:p>
          <a:p>
            <a:endParaRPr lang="en-US" altLang="en-US" sz="2400" dirty="0"/>
          </a:p>
        </p:txBody>
      </p:sp>
      <p:sp>
        <p:nvSpPr>
          <p:cNvPr id="137219" name="Content Placeholder 5"/>
          <p:cNvSpPr>
            <a:spLocks noGrp="1"/>
          </p:cNvSpPr>
          <p:nvPr>
            <p:ph sz="quarter" idx="3"/>
          </p:nvPr>
        </p:nvSpPr>
        <p:spPr>
          <a:xfrm>
            <a:off x="4702629" y="1185863"/>
            <a:ext cx="3984171" cy="2658349"/>
          </a:xfrm>
          <a:solidFill>
            <a:srgbClr val="B686DA"/>
          </a:solidFill>
          <a:ln w="60325">
            <a:solidFill>
              <a:schemeClr val="tx1"/>
            </a:solidFill>
            <a:miter lim="800000"/>
            <a:headEnd/>
            <a:tailEnd/>
          </a:ln>
        </p:spPr>
        <p:txBody>
          <a:bodyPr/>
          <a:lstStyle/>
          <a:p>
            <a:pPr>
              <a:buFont typeface="Arial" panose="020B0604020202020204" pitchFamily="34" charset="0"/>
              <a:buNone/>
            </a:pPr>
            <a:r>
              <a:rPr lang="en-US" altLang="en-US" sz="2400" b="1" dirty="0"/>
              <a:t>SCAFFOLDING:</a:t>
            </a:r>
          </a:p>
          <a:p>
            <a:r>
              <a:rPr lang="en-US" altLang="en-US" sz="2400" dirty="0"/>
              <a:t>How might you scaffold this activity for children?</a:t>
            </a:r>
          </a:p>
          <a:p>
            <a:r>
              <a:rPr lang="en-US" altLang="en-US" sz="2400" dirty="0"/>
              <a:t>What specifically might be adapted for a child with a special need?</a:t>
            </a:r>
          </a:p>
          <a:p>
            <a:endParaRPr lang="en-US" altLang="en-US" sz="2400" dirty="0"/>
          </a:p>
        </p:txBody>
      </p:sp>
      <p:sp>
        <p:nvSpPr>
          <p:cNvPr id="7" name="Content Placeholder 6"/>
          <p:cNvSpPr>
            <a:spLocks noGrp="1"/>
          </p:cNvSpPr>
          <p:nvPr>
            <p:ph sz="quarter" idx="4"/>
          </p:nvPr>
        </p:nvSpPr>
        <p:spPr>
          <a:xfrm>
            <a:off x="457200" y="4156334"/>
            <a:ext cx="8229600" cy="1938338"/>
          </a:xfrm>
          <a:solidFill>
            <a:srgbClr val="CBA9E5"/>
          </a:solidFill>
          <a:ln w="60325">
            <a:solidFill>
              <a:schemeClr val="tx1"/>
            </a:solidFill>
          </a:ln>
        </p:spPr>
        <p:txBody>
          <a:bodyPr/>
          <a:lstStyle/>
          <a:p>
            <a:pPr>
              <a:buFont typeface="Arial" panose="020B0604020202020204" pitchFamily="34" charset="0"/>
              <a:buNone/>
              <a:defRPr/>
            </a:pPr>
            <a:r>
              <a:rPr lang="en-US" sz="2400" b="1" dirty="0">
                <a:ea typeface="MS PGothic" pitchFamily="34" charset="-128"/>
              </a:rPr>
              <a:t>MATERIALS:</a:t>
            </a:r>
          </a:p>
          <a:p>
            <a:pPr indent="-223838">
              <a:defRPr/>
            </a:pPr>
            <a:r>
              <a:rPr lang="en-US" sz="2400" dirty="0">
                <a:ea typeface="MS PGothic" pitchFamily="34" charset="-128"/>
              </a:rPr>
              <a:t>What materials do you already have for this activity?</a:t>
            </a:r>
          </a:p>
          <a:p>
            <a:pPr indent="-223838">
              <a:defRPr/>
            </a:pPr>
            <a:r>
              <a:rPr lang="en-US" sz="2400" dirty="0">
                <a:ea typeface="MS PGothic" pitchFamily="34" charset="-128"/>
              </a:rPr>
              <a:t>What materials do you need?</a:t>
            </a:r>
          </a:p>
          <a:p>
            <a:pPr indent="-223838">
              <a:defRPr/>
            </a:pPr>
            <a:r>
              <a:rPr lang="en-US" sz="2400" dirty="0">
                <a:ea typeface="MS PGothic" pitchFamily="34" charset="-128"/>
              </a:rPr>
              <a:t>How will you obtain these materials?</a:t>
            </a:r>
          </a:p>
        </p:txBody>
      </p:sp>
      <p:sp>
        <p:nvSpPr>
          <p:cNvPr id="137221" name="Slide Number Placeholder 4"/>
          <p:cNvSpPr>
            <a:spLocks noGrp="1"/>
          </p:cNvSpPr>
          <p:nvPr>
            <p:ph type="sldNum" sz="quarter" idx="4"/>
          </p:nvPr>
        </p:nvSpPr>
        <p:spPr bwMode="auto">
          <a:xfrm>
            <a:off x="8452338" y="0"/>
            <a:ext cx="691662" cy="45481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r">
              <a:spcBef>
                <a:spcPct val="0"/>
              </a:spcBef>
              <a:buFontTx/>
              <a:buNone/>
            </a:pPr>
            <a:fld id="{CD4E74F9-9347-4618-9CD2-303C0A292D46}" type="slidenum">
              <a:rPr lang="en-US" altLang="en-US" sz="1200" smtClean="0"/>
              <a:pPr algn="r">
                <a:spcBef>
                  <a:spcPct val="0"/>
                </a:spcBef>
                <a:buFontTx/>
                <a:buNone/>
              </a:pPr>
              <a:t>56</a:t>
            </a:fld>
            <a:endParaRPr lang="en-US" altLang="en-US" sz="1200" dirty="0"/>
          </a:p>
        </p:txBody>
      </p:sp>
    </p:spTree>
    <p:extLst>
      <p:ext uri="{BB962C8B-B14F-4D97-AF65-F5344CB8AC3E}">
        <p14:creationId xmlns:p14="http://schemas.microsoft.com/office/powerpoint/2010/main" val="31113231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7" descr="Easle paintin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15598" t="16798" r="21024" b="11958"/>
          <a:stretch>
            <a:fillRect/>
          </a:stretch>
        </p:blipFill>
        <p:spPr>
          <a:xfrm>
            <a:off x="0" y="0"/>
            <a:ext cx="9144000" cy="6858000"/>
          </a:xfrm>
          <a:noFill/>
        </p:spPr>
      </p:pic>
      <p:sp>
        <p:nvSpPr>
          <p:cNvPr id="13" name="Content Placeholder 12"/>
          <p:cNvSpPr>
            <a:spLocks noGrp="1"/>
          </p:cNvSpPr>
          <p:nvPr>
            <p:ph sz="half" idx="1"/>
          </p:nvPr>
        </p:nvSpPr>
        <p:spPr>
          <a:xfrm>
            <a:off x="1" y="2503"/>
            <a:ext cx="3927230" cy="2330389"/>
          </a:xfrm>
          <a:solidFill>
            <a:schemeClr val="tx1">
              <a:alpha val="44000"/>
            </a:schemeClr>
          </a:solidFill>
        </p:spPr>
        <p:txBody>
          <a:bodyPr/>
          <a:lstStyle/>
          <a:p>
            <a:pPr marL="58738" indent="0">
              <a:buFont typeface="Arial" charset="0"/>
              <a:buNone/>
              <a:defRPr/>
            </a:pPr>
            <a:r>
              <a:rPr lang="ja-JP" altLang="en-US" b="1" i="1" dirty="0">
                <a:solidFill>
                  <a:schemeClr val="bg1"/>
                </a:solidFill>
                <a:effectLst>
                  <a:outerShdw blurRad="38100" dist="38100" dir="2700000" algn="tl">
                    <a:srgbClr val="E9E5DC"/>
                  </a:outerShdw>
                </a:effectLst>
                <a:ea typeface="ＭＳ Ｐゴシック" charset="-128"/>
              </a:rPr>
              <a:t>“</a:t>
            </a:r>
            <a:r>
              <a:rPr lang="en-US" altLang="ja-JP" b="1" i="1" dirty="0">
                <a:solidFill>
                  <a:schemeClr val="bg1"/>
                </a:solidFill>
                <a:effectLst>
                  <a:outerShdw blurRad="38100" dist="38100" dir="2700000" algn="tl">
                    <a:srgbClr val="E9E5DC"/>
                  </a:outerShdw>
                </a:effectLst>
                <a:ea typeface="ＭＳ Ｐゴシック" charset="-128"/>
              </a:rPr>
              <a:t>It took me four years to paint like Raphael, but a lifetime to paint like a child.</a:t>
            </a:r>
            <a:r>
              <a:rPr lang="ja-JP" altLang="en-US" b="1" i="1" dirty="0">
                <a:solidFill>
                  <a:schemeClr val="bg1"/>
                </a:solidFill>
                <a:effectLst>
                  <a:outerShdw blurRad="38100" dist="38100" dir="2700000" algn="tl">
                    <a:srgbClr val="E9E5DC"/>
                  </a:outerShdw>
                </a:effectLst>
                <a:ea typeface="ＭＳ Ｐゴシック" charset="-128"/>
              </a:rPr>
              <a:t>”</a:t>
            </a:r>
            <a:endParaRPr lang="en-US" altLang="ja-JP" b="1" i="1" dirty="0">
              <a:solidFill>
                <a:schemeClr val="bg1"/>
              </a:solidFill>
              <a:effectLst>
                <a:outerShdw blurRad="38100" dist="38100" dir="2700000" algn="tl">
                  <a:srgbClr val="E9E5DC"/>
                </a:outerShdw>
              </a:effectLst>
              <a:ea typeface="ＭＳ Ｐゴシック" charset="-128"/>
            </a:endParaRPr>
          </a:p>
          <a:p>
            <a:pPr marL="58738" indent="0">
              <a:buFont typeface="Arial" charset="0"/>
              <a:buNone/>
              <a:defRPr/>
            </a:pPr>
            <a:r>
              <a:rPr lang="en-US" altLang="en-US" b="1" i="1" dirty="0">
                <a:solidFill>
                  <a:schemeClr val="bg1"/>
                </a:solidFill>
                <a:effectLst>
                  <a:outerShdw blurRad="38100" dist="38100" dir="2700000" algn="tl">
                    <a:srgbClr val="E9E5DC"/>
                  </a:outerShdw>
                </a:effectLst>
                <a:ea typeface="ＭＳ Ｐゴシック" charset="-128"/>
              </a:rPr>
              <a:t> - Pablo Picasso</a:t>
            </a:r>
            <a:r>
              <a:rPr lang="en-US" altLang="en-US" b="1" dirty="0">
                <a:solidFill>
                  <a:schemeClr val="bg1"/>
                </a:solidFill>
                <a:effectLst>
                  <a:outerShdw blurRad="38100" dist="38100" dir="2700000" algn="tl">
                    <a:srgbClr val="E9E5DC"/>
                  </a:outerShdw>
                </a:effectLst>
                <a:ea typeface="ＭＳ Ｐゴシック" charset="-128"/>
              </a:rPr>
              <a:t> </a:t>
            </a:r>
          </a:p>
          <a:p>
            <a:pPr marL="228600" indent="0">
              <a:buFont typeface="Arial" charset="0"/>
              <a:buNone/>
              <a:defRPr/>
            </a:pPr>
            <a:r>
              <a:rPr lang="en-US" altLang="en-US" b="1" dirty="0">
                <a:solidFill>
                  <a:schemeClr val="bg1"/>
                </a:solidFill>
                <a:ea typeface="ＭＳ Ｐゴシック" charset="-128"/>
              </a:rPr>
              <a:t/>
            </a:r>
            <a:br>
              <a:rPr lang="en-US" altLang="en-US" b="1" dirty="0">
                <a:solidFill>
                  <a:schemeClr val="bg1"/>
                </a:solidFill>
                <a:ea typeface="ＭＳ Ｐゴシック" charset="-128"/>
              </a:rPr>
            </a:br>
            <a:endParaRPr lang="en-US" altLang="en-US" dirty="0">
              <a:ea typeface="ＭＳ Ｐゴシック" charset="-128"/>
            </a:endParaRPr>
          </a:p>
        </p:txBody>
      </p:sp>
      <p:sp>
        <p:nvSpPr>
          <p:cNvPr id="5124" name="Title 1"/>
          <p:cNvSpPr>
            <a:spLocks noGrp="1"/>
          </p:cNvSpPr>
          <p:nvPr>
            <p:ph type="title"/>
          </p:nvPr>
        </p:nvSpPr>
        <p:spPr>
          <a:xfrm>
            <a:off x="3927231" y="4928332"/>
            <a:ext cx="4811712" cy="1327150"/>
          </a:xfrm>
        </p:spPr>
        <p:txBody>
          <a:bodyPr/>
          <a:lstStyle/>
          <a:p>
            <a:pPr algn="r">
              <a:defRPr/>
            </a:pPr>
            <a:r>
              <a:rPr lang="en-US" sz="4400" dirty="0">
                <a:solidFill>
                  <a:schemeClr val="bg1"/>
                </a:solidFill>
                <a:ea typeface="ＭＳ Ｐゴシック" charset="0"/>
                <a:cs typeface="Arial" charset="0"/>
              </a:rPr>
              <a:t/>
            </a:r>
            <a:br>
              <a:rPr lang="en-US" sz="4400" dirty="0">
                <a:solidFill>
                  <a:schemeClr val="bg1"/>
                </a:solidFill>
                <a:ea typeface="ＭＳ Ｐゴシック" charset="0"/>
                <a:cs typeface="Arial" charset="0"/>
              </a:rPr>
            </a:br>
            <a:r>
              <a:rPr lang="en-US" sz="4400" dirty="0">
                <a:solidFill>
                  <a:schemeClr val="bg1"/>
                </a:solidFill>
                <a:effectLst>
                  <a:outerShdw blurRad="38100" dist="38100" dir="2700000" algn="tl">
                    <a:srgbClr val="000000"/>
                  </a:outerShdw>
                </a:effectLst>
                <a:ea typeface="ＭＳ Ｐゴシック" charset="0"/>
                <a:cs typeface="Arial" charset="0"/>
              </a:rPr>
              <a:t>Thank You for Coming!</a:t>
            </a:r>
            <a:r>
              <a:rPr lang="en-US" sz="4400" dirty="0">
                <a:ea typeface="ＭＳ Ｐゴシック" charset="0"/>
                <a:cs typeface="Arial" charset="0"/>
              </a:rPr>
              <a:t/>
            </a:r>
            <a:br>
              <a:rPr lang="en-US" sz="4400" dirty="0">
                <a:ea typeface="ＭＳ Ｐゴシック" charset="0"/>
                <a:cs typeface="Arial" charset="0"/>
              </a:rPr>
            </a:br>
            <a:endParaRPr lang="en-US" sz="4400" dirty="0">
              <a:solidFill>
                <a:schemeClr val="bg1"/>
              </a:solidFill>
              <a:ea typeface="ＭＳ Ｐゴシック" charset="0"/>
              <a:cs typeface="Arial" charset="0"/>
            </a:endParaRPr>
          </a:p>
        </p:txBody>
      </p:sp>
      <p:sp>
        <p:nvSpPr>
          <p:cNvPr id="139268"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FD84014-1AFE-47E4-BD63-94F2759C1200}" type="slidenum">
              <a:rPr lang="en-US" altLang="en-US" sz="1200" smtClean="0"/>
              <a:pPr>
                <a:spcBef>
                  <a:spcPct val="0"/>
                </a:spcBef>
                <a:buFontTx/>
                <a:buNone/>
              </a:pPr>
              <a:t>57</a:t>
            </a:fld>
            <a:endParaRPr lang="en-US" altLang="en-US" sz="1200"/>
          </a:p>
        </p:txBody>
      </p:sp>
      <p:sp>
        <p:nvSpPr>
          <p:cNvPr id="139269" name="Rectangle 13"/>
          <p:cNvSpPr>
            <a:spLocks noChangeArrowheads="1"/>
          </p:cNvSpPr>
          <p:nvPr/>
        </p:nvSpPr>
        <p:spPr bwMode="auto">
          <a:xfrm>
            <a:off x="0" y="6627813"/>
            <a:ext cx="91440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900" dirty="0">
                <a:solidFill>
                  <a:schemeClr val="bg1"/>
                </a:solidFill>
              </a:rPr>
              <a:t>©2017 California Department of Education </a:t>
            </a:r>
          </a:p>
        </p:txBody>
      </p:sp>
    </p:spTree>
    <p:extLst>
      <p:ext uri="{BB962C8B-B14F-4D97-AF65-F5344CB8AC3E}">
        <p14:creationId xmlns:p14="http://schemas.microsoft.com/office/powerpoint/2010/main" val="20723195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1130"/>
            <a:ext cx="9131300" cy="1143000"/>
          </a:xfrm>
        </p:spPr>
        <p:txBody>
          <a:bodyPr/>
          <a:lstStyle/>
          <a:p>
            <a:r>
              <a:rPr lang="en-US" sz="3200" dirty="0"/>
              <a:t>Reference Guide for PowerPoint Citations</a:t>
            </a:r>
          </a:p>
        </p:txBody>
      </p:sp>
      <p:sp>
        <p:nvSpPr>
          <p:cNvPr id="3" name="Content Placeholder 2"/>
          <p:cNvSpPr>
            <a:spLocks noGrp="1"/>
          </p:cNvSpPr>
          <p:nvPr>
            <p:ph idx="1"/>
          </p:nvPr>
        </p:nvSpPr>
        <p:spPr>
          <a:xfrm>
            <a:off x="479425" y="1131870"/>
            <a:ext cx="8172450" cy="4964130"/>
          </a:xfrm>
        </p:spPr>
        <p:txBody>
          <a:bodyPr/>
          <a:lstStyle/>
          <a:p>
            <a:pPr marL="233363" indent="-233363">
              <a:spcBef>
                <a:spcPts val="0"/>
              </a:spcBef>
              <a:spcAft>
                <a:spcPts val="1200"/>
              </a:spcAft>
              <a:buNone/>
            </a:pPr>
            <a:r>
              <a:rPr lang="en-US" sz="1400" dirty="0">
                <a:cs typeface="Arial"/>
              </a:rPr>
              <a:t>California Department of Education. 2013. </a:t>
            </a:r>
            <a:r>
              <a:rPr lang="en-US" sz="1400" i="1" dirty="0"/>
              <a:t>California’s Best Practices for Young Dual Language Learners: Research Overview Papers. </a:t>
            </a:r>
            <a:r>
              <a:rPr lang="en-US" sz="1400" dirty="0"/>
              <a:t>http://www.cde.ca.gov/sp/cd/ce/documents/dllresearchpapers.pdf (accessed March 8, 2017). </a:t>
            </a:r>
          </a:p>
          <a:p>
            <a:pPr marL="233363" indent="-233363">
              <a:spcBef>
                <a:spcPts val="0"/>
              </a:spcBef>
              <a:spcAft>
                <a:spcPts val="1200"/>
              </a:spcAft>
              <a:buNone/>
            </a:pPr>
            <a:r>
              <a:rPr lang="en-US" sz="1400" dirty="0">
                <a:cs typeface="Arial"/>
              </a:rPr>
              <a:t>California Department of Education. 2010</a:t>
            </a:r>
            <a:r>
              <a:rPr lang="en-US" sz="1400" i="1" dirty="0">
                <a:cs typeface="Arial"/>
              </a:rPr>
              <a:t>. California Preschool Curriculum Framework, Volume 1</a:t>
            </a:r>
            <a:r>
              <a:rPr lang="en-US" sz="1400" dirty="0">
                <a:cs typeface="Arial"/>
              </a:rPr>
              <a:t>. http://www.cde.ca.gov/sp/cd/re/documents/psframeworkkvol1.pdf (accessed January 7, 2016).</a:t>
            </a:r>
          </a:p>
          <a:p>
            <a:pPr marL="233363" lvl="0" indent="-233363">
              <a:spcBef>
                <a:spcPts val="0"/>
              </a:spcBef>
              <a:spcAft>
                <a:spcPts val="1200"/>
              </a:spcAft>
              <a:buNone/>
            </a:pPr>
            <a:r>
              <a:rPr lang="en-US" sz="1400" dirty="0">
                <a:ea typeface="MS PGothic" panose="020B0600070205080204" pitchFamily="34" charset="-128"/>
                <a:cs typeface="Arial"/>
              </a:rPr>
              <a:t>California Department of Education. 2011. </a:t>
            </a:r>
            <a:r>
              <a:rPr lang="en-US" sz="1400" i="1" dirty="0">
                <a:ea typeface="MS PGothic" panose="020B0600070205080204" pitchFamily="34" charset="-128"/>
                <a:cs typeface="Arial"/>
              </a:rPr>
              <a:t>California Preschool Curriculum Framework, Volume 2</a:t>
            </a:r>
            <a:r>
              <a:rPr lang="en-US" sz="1400" dirty="0">
                <a:ea typeface="MS PGothic" panose="020B0600070205080204" pitchFamily="34" charset="-128"/>
                <a:cs typeface="Arial"/>
              </a:rPr>
              <a:t>. </a:t>
            </a:r>
            <a:r>
              <a:rPr lang="en-US" sz="1400" dirty="0"/>
              <a:t>http://www.cde.ca.gov/sp/cd/re/documents/psframeworkvol2.pdf </a:t>
            </a:r>
            <a:r>
              <a:rPr lang="en-US" sz="1400" dirty="0">
                <a:ea typeface="MS PGothic" panose="020B0600070205080204" pitchFamily="34" charset="-128"/>
                <a:cs typeface="Arial"/>
              </a:rPr>
              <a:t>(accessed January 6, 2017). </a:t>
            </a:r>
          </a:p>
          <a:p>
            <a:pPr marL="233363" indent="-233363">
              <a:spcBef>
                <a:spcPts val="0"/>
              </a:spcBef>
              <a:spcAft>
                <a:spcPts val="600"/>
              </a:spcAft>
              <a:buNone/>
            </a:pPr>
            <a:r>
              <a:rPr lang="en-US" sz="1400" dirty="0"/>
              <a:t>California Department of Education. 2008. </a:t>
            </a:r>
            <a:r>
              <a:rPr lang="en-US" sz="1400" i="1" dirty="0"/>
              <a:t>California Preschool Learning Foundations, Volume 2</a:t>
            </a:r>
            <a:r>
              <a:rPr lang="en-US" sz="1400" dirty="0"/>
              <a:t>. http://www.cde.ca.gov/sp/cd/re/documents/psfoundationsvol2.pdf (</a:t>
            </a:r>
            <a:r>
              <a:rPr lang="en-US" sz="1400" dirty="0">
                <a:ea typeface="MS PGothic" panose="020B0600070205080204" pitchFamily="34" charset="-128"/>
                <a:cs typeface="Arial"/>
              </a:rPr>
              <a:t>accessed January 6, 2017</a:t>
            </a:r>
            <a:r>
              <a:rPr lang="en-US" sz="1400" dirty="0"/>
              <a:t>).</a:t>
            </a:r>
          </a:p>
          <a:p>
            <a:pPr marL="233363" indent="-233363">
              <a:spcBef>
                <a:spcPts val="0"/>
              </a:spcBef>
              <a:spcAft>
                <a:spcPts val="600"/>
              </a:spcAft>
              <a:buNone/>
            </a:pPr>
            <a:r>
              <a:rPr lang="en-US" sz="1400" dirty="0"/>
              <a:t>California Department of Education. 2009. </a:t>
            </a:r>
            <a:r>
              <a:rPr lang="en-US" sz="1400" i="1" dirty="0"/>
              <a:t>Preschool English Learners: Principles and Practices to Promote Language, Literacy, and Learning—A Resource Guide </a:t>
            </a:r>
            <a:r>
              <a:rPr lang="en-US" sz="1400" dirty="0"/>
              <a:t>(Second Edition). </a:t>
            </a:r>
            <a:r>
              <a:rPr lang="en-US" sz="1400" dirty="0">
                <a:hlinkClick r:id="rId3"/>
              </a:rPr>
              <a:t>http://www.cde.ca.gov/sp/cd/re/documents/psenglearnersed2.pdf</a:t>
            </a:r>
            <a:r>
              <a:rPr lang="en-US" sz="1400" dirty="0"/>
              <a:t> (</a:t>
            </a:r>
            <a:r>
              <a:rPr lang="en-US" sz="1400" dirty="0">
                <a:cs typeface="Arial"/>
              </a:rPr>
              <a:t>accessed January 6, 2017</a:t>
            </a:r>
            <a:r>
              <a:rPr lang="en-US" sz="1400" dirty="0"/>
              <a:t>).</a:t>
            </a:r>
          </a:p>
          <a:p>
            <a:pPr marL="233363" indent="-233363">
              <a:spcBef>
                <a:spcPts val="0"/>
              </a:spcBef>
              <a:spcAft>
                <a:spcPts val="600"/>
              </a:spcAft>
              <a:buNone/>
            </a:pPr>
            <a:endParaRPr lang="en-US" sz="1400" dirty="0"/>
          </a:p>
          <a:p>
            <a:pPr marL="233363" lvl="0" indent="-233363">
              <a:spcBef>
                <a:spcPts val="0"/>
              </a:spcBef>
              <a:spcAft>
                <a:spcPts val="1200"/>
              </a:spcAft>
              <a:buNone/>
            </a:pPr>
            <a:endParaRPr lang="en-US" sz="1400" dirty="0">
              <a:ea typeface="MS PGothic" panose="020B0600070205080204" pitchFamily="34" charset="-128"/>
              <a:cs typeface="Arial"/>
            </a:endParaRPr>
          </a:p>
        </p:txBody>
      </p:sp>
      <p:sp>
        <p:nvSpPr>
          <p:cNvPr id="4" name="Slide Number Placeholder 3"/>
          <p:cNvSpPr>
            <a:spLocks noGrp="1"/>
          </p:cNvSpPr>
          <p:nvPr>
            <p:ph type="sldNum" sz="quarter" idx="10"/>
          </p:nvPr>
        </p:nvSpPr>
        <p:spPr/>
        <p:txBody>
          <a:bodyPr/>
          <a:lstStyle/>
          <a:p>
            <a:fld id="{57C10AFF-D030-4D16-8C5E-CED78E88AD20}" type="slidenum">
              <a:rPr lang="en-US" altLang="en-US" smtClean="0"/>
              <a:pPr/>
              <a:t>58</a:t>
            </a:fld>
            <a:endParaRPr lang="en-US" altLang="en-US"/>
          </a:p>
        </p:txBody>
      </p:sp>
    </p:spTree>
    <p:extLst>
      <p:ext uri="{BB962C8B-B14F-4D97-AF65-F5344CB8AC3E}">
        <p14:creationId xmlns:p14="http://schemas.microsoft.com/office/powerpoint/2010/main" val="34064331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prstClr val="black"/>
                </a:solidFill>
                <a:latin typeface="Arial" charset="0"/>
                <a:cs typeface="Arial" charset="0"/>
              </a:rPr>
              <a:t> Overview of the Transitional Kindergarten Implementation Guide</a:t>
            </a:r>
            <a:endParaRPr lang="en-US" sz="2700" dirty="0">
              <a:latin typeface="Arial" charset="0"/>
              <a:cs typeface="Arial" charset="0"/>
            </a:endParaRPr>
          </a:p>
        </p:txBody>
      </p:sp>
      <p:sp>
        <p:nvSpPr>
          <p:cNvPr id="3" name="Content Placeholder 2"/>
          <p:cNvSpPr>
            <a:spLocks noGrp="1"/>
          </p:cNvSpPr>
          <p:nvPr>
            <p:ph sz="half" idx="1"/>
          </p:nvPr>
        </p:nvSpPr>
        <p:spPr>
          <a:xfrm>
            <a:off x="457199" y="1600200"/>
            <a:ext cx="7184571" cy="4525963"/>
          </a:xfrm>
        </p:spPr>
        <p:txBody>
          <a:bodyPr>
            <a:noAutofit/>
          </a:bodyPr>
          <a:lstStyle/>
          <a:p>
            <a:pPr marL="0" lvl="1" indent="0">
              <a:buNone/>
            </a:pPr>
            <a:r>
              <a:rPr lang="en-US" sz="2600" b="1" dirty="0">
                <a:latin typeface="Arial" panose="020B0604020202020204" pitchFamily="34" charset="0"/>
                <a:cs typeface="Arial" panose="020B0604020202020204" pitchFamily="34" charset="0"/>
              </a:rPr>
              <a:t>Section One </a:t>
            </a:r>
          </a:p>
          <a:p>
            <a:pPr marL="457200" lvl="1" indent="-457200">
              <a:buFont typeface="Arial" panose="020B0604020202020204" pitchFamily="34" charset="0"/>
              <a:buChar char="•"/>
            </a:pPr>
            <a:r>
              <a:rPr lang="en-US" sz="2600" dirty="0">
                <a:latin typeface="Arial" panose="020B0604020202020204" pitchFamily="34" charset="0"/>
                <a:cs typeface="Arial" panose="020B0604020202020204" pitchFamily="34" charset="0"/>
              </a:rPr>
              <a:t>Program Structure and Design</a:t>
            </a:r>
          </a:p>
          <a:p>
            <a:pPr marL="0" lvl="1" indent="0">
              <a:spcBef>
                <a:spcPts val="1800"/>
              </a:spcBef>
              <a:buNone/>
            </a:pPr>
            <a:r>
              <a:rPr lang="en-US" sz="2600" b="1" dirty="0">
                <a:latin typeface="Arial" panose="020B0604020202020204" pitchFamily="34" charset="0"/>
                <a:cs typeface="Arial" panose="020B0604020202020204" pitchFamily="34" charset="0"/>
              </a:rPr>
              <a:t>Section Two </a:t>
            </a:r>
          </a:p>
          <a:p>
            <a:pPr marL="457200" lvl="1" indent="-457200">
              <a:spcBef>
                <a:spcPts val="0"/>
              </a:spcBef>
              <a:buFont typeface="Arial" panose="020B0604020202020204" pitchFamily="34" charset="0"/>
              <a:buChar char="•"/>
            </a:pPr>
            <a:r>
              <a:rPr lang="en-US" sz="2600" dirty="0">
                <a:latin typeface="Arial" panose="020B0604020202020204" pitchFamily="34" charset="0"/>
                <a:cs typeface="Arial" panose="020B0604020202020204" pitchFamily="34" charset="0"/>
              </a:rPr>
              <a:t>The TK Student</a:t>
            </a:r>
          </a:p>
          <a:p>
            <a:pPr marL="457200" lvl="1" indent="-457200">
              <a:spcBef>
                <a:spcPts val="0"/>
              </a:spcBef>
              <a:buFont typeface="Arial" panose="020B0604020202020204" pitchFamily="34" charset="0"/>
              <a:buChar char="•"/>
            </a:pPr>
            <a:r>
              <a:rPr lang="en-US" sz="2600" dirty="0">
                <a:latin typeface="Arial" panose="020B0604020202020204" pitchFamily="34" charset="0"/>
                <a:cs typeface="Arial" panose="020B0604020202020204" pitchFamily="34" charset="0"/>
              </a:rPr>
              <a:t>Curriculum in a TK Program</a:t>
            </a:r>
          </a:p>
          <a:p>
            <a:pPr marL="457200" lvl="1" indent="-457200">
              <a:spcBef>
                <a:spcPts val="0"/>
              </a:spcBef>
              <a:buFont typeface="Arial" panose="020B0604020202020204" pitchFamily="34" charset="0"/>
              <a:buChar char="•"/>
            </a:pPr>
            <a:r>
              <a:rPr lang="en-US" sz="2600" dirty="0">
                <a:latin typeface="Arial" panose="020B0604020202020204" pitchFamily="34" charset="0"/>
                <a:cs typeface="Arial" panose="020B0604020202020204" pitchFamily="34" charset="0"/>
              </a:rPr>
              <a:t>Effective Instruction in a TK Program</a:t>
            </a:r>
          </a:p>
          <a:p>
            <a:pPr marL="457200" lvl="1" indent="-457200">
              <a:spcBef>
                <a:spcPts val="0"/>
              </a:spcBef>
              <a:buFont typeface="Arial" panose="020B0604020202020204" pitchFamily="34" charset="0"/>
              <a:buChar char="•"/>
            </a:pPr>
            <a:r>
              <a:rPr lang="en-US" sz="2600" dirty="0">
                <a:latin typeface="Arial" panose="020B0604020202020204" pitchFamily="34" charset="0"/>
                <a:cs typeface="Arial" panose="020B0604020202020204" pitchFamily="34" charset="0"/>
              </a:rPr>
              <a:t>The TK Learning Environment</a:t>
            </a:r>
          </a:p>
          <a:p>
            <a:pPr marL="457200" lvl="1" indent="-457200">
              <a:spcBef>
                <a:spcPts val="0"/>
              </a:spcBef>
              <a:buFont typeface="Arial" panose="020B0604020202020204" pitchFamily="34" charset="0"/>
              <a:buChar char="•"/>
            </a:pPr>
            <a:r>
              <a:rPr lang="en-US" sz="2600" dirty="0">
                <a:latin typeface="Arial" panose="020B0604020202020204" pitchFamily="34" charset="0"/>
                <a:cs typeface="Arial" panose="020B0604020202020204" pitchFamily="34" charset="0"/>
              </a:rPr>
              <a:t>Assessment and Differentiated Instruction</a:t>
            </a:r>
          </a:p>
          <a:p>
            <a:pPr marL="457200" lvl="1" indent="-457200">
              <a:spcBef>
                <a:spcPts val="0"/>
              </a:spcBef>
              <a:buFont typeface="Arial" panose="020B0604020202020204" pitchFamily="34" charset="0"/>
              <a:buChar char="•"/>
            </a:pPr>
            <a:r>
              <a:rPr lang="en-US" sz="2600" dirty="0">
                <a:latin typeface="Arial" panose="020B0604020202020204" pitchFamily="34" charset="0"/>
                <a:cs typeface="Arial" panose="020B0604020202020204" pitchFamily="34" charset="0"/>
              </a:rPr>
              <a:t>Involving Families and Community Partners</a:t>
            </a:r>
          </a:p>
          <a:p>
            <a:pPr marL="457200" lvl="1" indent="-457200">
              <a:spcBef>
                <a:spcPts val="0"/>
              </a:spcBef>
              <a:buFont typeface="Arial" panose="020B0604020202020204" pitchFamily="34" charset="0"/>
              <a:buChar char="•"/>
            </a:pPr>
            <a:r>
              <a:rPr lang="en-US" sz="2600" dirty="0">
                <a:latin typeface="Arial" panose="020B0604020202020204" pitchFamily="34" charset="0"/>
                <a:cs typeface="Arial" panose="020B0604020202020204" pitchFamily="34" charset="0"/>
              </a:rPr>
              <a:t>Supporting TK Implementation</a:t>
            </a:r>
          </a:p>
          <a:p>
            <a:endParaRPr lang="en-US" dirty="0"/>
          </a:p>
        </p:txBody>
      </p:sp>
      <p:pic>
        <p:nvPicPr>
          <p:cNvPr id="10" name="Picture 8"/>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bwMode="auto">
          <a:xfrm>
            <a:off x="6639210" y="1692276"/>
            <a:ext cx="2200567" cy="2679353"/>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sp>
        <p:nvSpPr>
          <p:cNvPr id="4" name="Slide Number Placeholder 3"/>
          <p:cNvSpPr>
            <a:spLocks noGrp="1"/>
          </p:cNvSpPr>
          <p:nvPr>
            <p:ph type="sldNum" sz="quarter" idx="10"/>
          </p:nvPr>
        </p:nvSpPr>
        <p:spPr/>
        <p:txBody>
          <a:bodyPr/>
          <a:lstStyle/>
          <a:p>
            <a:fld id="{894E3918-0C58-4BC1-A1C2-4C804A6662F9}" type="slidenum">
              <a:rPr lang="en-US" altLang="en-US" smtClean="0"/>
              <a:pPr/>
              <a:t>6</a:t>
            </a:fld>
            <a:endParaRPr lang="en-US" altLang="en-US"/>
          </a:p>
        </p:txBody>
      </p:sp>
    </p:spTree>
    <p:extLst>
      <p:ext uri="{BB962C8B-B14F-4D97-AF65-F5344CB8AC3E}">
        <p14:creationId xmlns:p14="http://schemas.microsoft.com/office/powerpoint/2010/main" val="3322161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dirty="0">
                <a:solidFill>
                  <a:srgbClr val="000000"/>
                </a:solidFill>
              </a:rPr>
              <a:t>Why Use the Preschool Learning Foundations for TK?</a:t>
            </a:r>
            <a:endParaRPr lang="en-US" altLang="en-US" dirty="0"/>
          </a:p>
        </p:txBody>
      </p:sp>
      <p:sp>
        <p:nvSpPr>
          <p:cNvPr id="3" name="Content Placeholder 2"/>
          <p:cNvSpPr>
            <a:spLocks noGrp="1"/>
          </p:cNvSpPr>
          <p:nvPr>
            <p:ph idx="1"/>
          </p:nvPr>
        </p:nvSpPr>
        <p:spPr>
          <a:xfrm>
            <a:off x="457200" y="1692276"/>
            <a:ext cx="8229600" cy="4433887"/>
          </a:xfrm>
        </p:spPr>
        <p:txBody>
          <a:bodyPr>
            <a:noAutofit/>
          </a:bodyPr>
          <a:lstStyle/>
          <a:p>
            <a:pPr marL="0" indent="0">
              <a:spcBef>
                <a:spcPts val="0"/>
              </a:spcBef>
              <a:spcAft>
                <a:spcPts val="1200"/>
              </a:spcAft>
              <a:buFont typeface="Arial" panose="020B0604020202020204" pitchFamily="34" charset="0"/>
              <a:buNone/>
              <a:defRPr/>
            </a:pPr>
            <a:r>
              <a:rPr lang="en-US" sz="2800" dirty="0">
                <a:solidFill>
                  <a:prstClr val="black"/>
                </a:solidFill>
                <a:ea typeface="ＭＳ Ｐゴシック" pitchFamily="34" charset="-128"/>
              </a:rPr>
              <a:t>CA Law (EC 48000):</a:t>
            </a:r>
          </a:p>
          <a:p>
            <a:pPr>
              <a:spcBef>
                <a:spcPts val="0"/>
              </a:spcBef>
              <a:spcAft>
                <a:spcPts val="1200"/>
              </a:spcAft>
              <a:defRPr/>
            </a:pPr>
            <a:r>
              <a:rPr lang="en-US" sz="2800" dirty="0">
                <a:solidFill>
                  <a:prstClr val="black"/>
                </a:solidFill>
                <a:ea typeface="ＭＳ Ｐゴシック" pitchFamily="34" charset="-128"/>
              </a:rPr>
              <a:t>Transitional kindergarten is the first year of a two-year kindergarten program that uses a modified kindergarten curriculum that is age and developmentally appropriate.</a:t>
            </a:r>
          </a:p>
          <a:p>
            <a:pPr>
              <a:spcBef>
                <a:spcPts val="0"/>
              </a:spcBef>
              <a:spcAft>
                <a:spcPts val="1200"/>
              </a:spcAft>
              <a:defRPr/>
            </a:pPr>
            <a:r>
              <a:rPr lang="en-US" sz="2800" dirty="0"/>
              <a:t>Transitional kindergarten programs are intended to be aligned, by legislative action, to the California Preschool Learning Foundations developed by the California Department of Education.</a:t>
            </a:r>
            <a:endParaRPr lang="en-US" sz="2800" dirty="0">
              <a:solidFill>
                <a:prstClr val="black"/>
              </a:solidFill>
              <a:ea typeface="ＭＳ Ｐゴシック" pitchFamily="34" charset="-128"/>
            </a:endParaRPr>
          </a:p>
        </p:txBody>
      </p:sp>
      <p:sp>
        <p:nvSpPr>
          <p:cNvPr id="4" name="Slide Number Placeholder 3"/>
          <p:cNvSpPr>
            <a:spLocks noGrp="1"/>
          </p:cNvSpPr>
          <p:nvPr>
            <p:ph type="sldNum" sz="quarter" idx="10"/>
          </p:nvPr>
        </p:nvSpPr>
        <p:spPr/>
        <p:txBody>
          <a:bodyPr/>
          <a:lstStyle/>
          <a:p>
            <a:pPr>
              <a:defRPr/>
            </a:pPr>
            <a:fld id="{03D519C9-7D47-44BD-AE09-25DCB8EDDB43}" type="slidenum">
              <a:rPr lang="en-US" altLang="en-US" smtClean="0"/>
              <a:pPr>
                <a:defRPr/>
              </a:pPr>
              <a:t>7</a:t>
            </a:fld>
            <a:endParaRPr lang="en-US" altLang="en-US"/>
          </a:p>
        </p:txBody>
      </p:sp>
    </p:spTree>
    <p:extLst>
      <p:ext uri="{BB962C8B-B14F-4D97-AF65-F5344CB8AC3E}">
        <p14:creationId xmlns:p14="http://schemas.microsoft.com/office/powerpoint/2010/main" val="2397254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Grp="1" noChangeArrowheads="1"/>
          </p:cNvSpPr>
          <p:nvPr>
            <p:ph type="title"/>
          </p:nvPr>
        </p:nvSpPr>
        <p:spPr>
          <a:xfrm>
            <a:off x="0" y="1"/>
            <a:ext cx="9144000" cy="1341119"/>
          </a:xfrm>
        </p:spPr>
        <p:txBody>
          <a:bodyPr/>
          <a:lstStyle/>
          <a:p>
            <a:pPr eaLnBrk="1" hangingPunct="1"/>
            <a:r>
              <a:rPr lang="en-US" altLang="en-US" sz="3600" dirty="0"/>
              <a:t>Foundations and Framework, Volume 2</a:t>
            </a:r>
          </a:p>
        </p:txBody>
      </p:sp>
      <p:sp>
        <p:nvSpPr>
          <p:cNvPr id="2" name="Slide Number Placeholder 1"/>
          <p:cNvSpPr>
            <a:spLocks noGrp="1"/>
          </p:cNvSpPr>
          <p:nvPr>
            <p:ph type="sldNum" sz="quarter" idx="10"/>
          </p:nvPr>
        </p:nvSpPr>
        <p:spPr/>
        <p:txBody>
          <a:bodyPr/>
          <a:lstStyle/>
          <a:p>
            <a:pPr>
              <a:defRPr/>
            </a:pPr>
            <a:fld id="{F46A5A40-63EC-476F-A0E9-9E03980C44D0}" type="slidenum">
              <a:rPr lang="en-US" altLang="en-US" smtClean="0"/>
              <a:pPr>
                <a:defRPr/>
              </a:pPr>
              <a:t>8</a:t>
            </a:fld>
            <a:endParaRPr lang="en-US" altLang="en-US" dirty="0"/>
          </a:p>
        </p:txBody>
      </p:sp>
      <p:pic>
        <p:nvPicPr>
          <p:cNvPr id="7" name="Picture 1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727423" y="1341120"/>
            <a:ext cx="3498154" cy="4525963"/>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Lst>
        </p:spPr>
      </p:pic>
      <p:pic>
        <p:nvPicPr>
          <p:cNvPr id="9" name="Content Placeholder 8"/>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953000" y="1341120"/>
            <a:ext cx="3514399" cy="4525963"/>
          </a:xfrm>
          <a:prstGeom prst="rect">
            <a:avLst/>
          </a:prstGeom>
          <a:ln>
            <a:solidFill>
              <a:schemeClr val="tx1"/>
            </a:solidFill>
          </a:ln>
        </p:spPr>
      </p:pic>
      <p:sp>
        <p:nvSpPr>
          <p:cNvPr id="3" name="Right Arrow 2"/>
          <p:cNvSpPr/>
          <p:nvPr/>
        </p:nvSpPr>
        <p:spPr>
          <a:xfrm>
            <a:off x="111212" y="1341120"/>
            <a:ext cx="616212" cy="438253"/>
          </a:xfrm>
          <a:prstGeom prst="rightArrow">
            <a:avLst/>
          </a:prstGeom>
          <a:solidFill>
            <a:srgbClr val="936FAF"/>
          </a:solidFill>
          <a:ln>
            <a:solidFill>
              <a:srgbClr val="4F2DA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a:off x="4336788" y="1332882"/>
            <a:ext cx="616212" cy="446491"/>
          </a:xfrm>
          <a:prstGeom prst="rightArrow">
            <a:avLst/>
          </a:prstGeom>
          <a:solidFill>
            <a:srgbClr val="936FAF"/>
          </a:solidFill>
          <a:ln>
            <a:solidFill>
              <a:srgbClr val="4F2DA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7031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p:spPr>
        <p:txBody>
          <a:bodyPr/>
          <a:lstStyle/>
          <a:p>
            <a:pPr>
              <a:defRPr/>
            </a:pPr>
            <a:r>
              <a:rPr lang="en-US" dirty="0">
                <a:ea typeface="ＭＳ Ｐゴシック" charset="0"/>
                <a:cs typeface="Arial" charset="0"/>
              </a:rPr>
              <a:t>Every Child Is </a:t>
            </a:r>
            <a:r>
              <a:rPr lang="en-US">
                <a:ea typeface="ＭＳ Ｐゴシック" charset="0"/>
                <a:cs typeface="Arial" charset="0"/>
              </a:rPr>
              <a:t>an </a:t>
            </a:r>
            <a:r>
              <a:rPr lang="en-US" smtClean="0">
                <a:ea typeface="ＭＳ Ｐゴシック" charset="0"/>
                <a:cs typeface="Arial" charset="0"/>
              </a:rPr>
              <a:t>Artist</a:t>
            </a:r>
            <a:endParaRPr lang="en-US" dirty="0">
              <a:ea typeface="ＭＳ Ｐゴシック" charset="0"/>
              <a:cs typeface="Arial" charset="0"/>
            </a:endParaRPr>
          </a:p>
        </p:txBody>
      </p:sp>
      <p:sp>
        <p:nvSpPr>
          <p:cNvPr id="45058" name="Rectangle 3"/>
          <p:cNvSpPr>
            <a:spLocks noGrp="1" noChangeArrowheads="1"/>
          </p:cNvSpPr>
          <p:nvPr>
            <p:ph type="body" sz="half" idx="1"/>
          </p:nvPr>
        </p:nvSpPr>
        <p:spPr>
          <a:xfrm>
            <a:off x="457200" y="2039815"/>
            <a:ext cx="3938954" cy="3171948"/>
          </a:xfrm>
          <a:solidFill>
            <a:schemeClr val="bg1">
              <a:alpha val="27058"/>
            </a:schemeClr>
          </a:solidFill>
          <a:ln>
            <a:solidFill>
              <a:schemeClr val="tx1"/>
            </a:solidFill>
            <a:miter lim="800000"/>
            <a:headEnd/>
            <a:tailEnd/>
          </a:ln>
        </p:spPr>
        <p:txBody>
          <a:bodyPr/>
          <a:lstStyle/>
          <a:p>
            <a:pPr marL="0" indent="0">
              <a:buFontTx/>
              <a:buNone/>
            </a:pPr>
            <a:r>
              <a:rPr lang="en-US" altLang="en-US" dirty="0"/>
              <a:t>“Every child is an artist. The problem is how we remain an artist once we grow up.”</a:t>
            </a:r>
          </a:p>
          <a:p>
            <a:pPr marL="0" indent="0">
              <a:buFontTx/>
              <a:buNone/>
            </a:pPr>
            <a:r>
              <a:rPr lang="en-US" altLang="en-US" sz="2800" dirty="0"/>
              <a:t>              -Pablo Picasso</a:t>
            </a:r>
          </a:p>
          <a:p>
            <a:pPr algn="ctr">
              <a:buFontTx/>
              <a:buNone/>
            </a:pPr>
            <a:endParaRPr lang="en-US" altLang="en-US" sz="2800" dirty="0"/>
          </a:p>
        </p:txBody>
      </p:sp>
      <p:pic>
        <p:nvPicPr>
          <p:cNvPr id="124933" name="Picture 5" descr="Painting"/>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tretch/>
        </p:blipFill>
        <p:spPr>
          <a:xfrm>
            <a:off x="4700633" y="1417638"/>
            <a:ext cx="3763497" cy="5017996"/>
          </a:xfrm>
          <a:ln>
            <a:solidFill>
              <a:schemeClr val="tx1"/>
            </a:solidFill>
            <a:miter lim="800000"/>
            <a:headEnd/>
            <a:tailEnd/>
          </a:ln>
          <a:effectLst>
            <a:outerShdw blurRad="63500" dist="38100" dir="2700000" algn="tl" rotWithShape="0">
              <a:srgbClr val="000000">
                <a:alpha val="42998"/>
              </a:srgbClr>
            </a:outerShdw>
          </a:effectLst>
        </p:spPr>
      </p:pic>
      <p:sp>
        <p:nvSpPr>
          <p:cNvPr id="45059" name="Slide Number Placeholder 5"/>
          <p:cNvSpPr txBox="1">
            <a:spLocks noGrp="1"/>
          </p:cNvSpPr>
          <p:nvPr/>
        </p:nvSpPr>
        <p:spPr bwMode="auto">
          <a:xfrm>
            <a:off x="8458200" y="0"/>
            <a:ext cx="685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FontTx/>
              <a:buNone/>
            </a:pPr>
            <a:fld id="{586B756F-FDFD-42A4-B898-8305D9F8D2A1}" type="slidenum">
              <a:rPr lang="en-US" altLang="en-US" sz="1400"/>
              <a:pPr algn="r" eaLnBrk="1" hangingPunct="1">
                <a:spcBef>
                  <a:spcPct val="0"/>
                </a:spcBef>
                <a:buFontTx/>
                <a:buNone/>
              </a:pPr>
              <a:t>9</a:t>
            </a:fld>
            <a:endParaRPr lang="en-US" altLang="en-US" sz="1400"/>
          </a:p>
        </p:txBody>
      </p:sp>
    </p:spTree>
    <p:extLst>
      <p:ext uri="{BB962C8B-B14F-4D97-AF65-F5344CB8AC3E}">
        <p14:creationId xmlns:p14="http://schemas.microsoft.com/office/powerpoint/2010/main" val="1283358962"/>
      </p:ext>
    </p:extLst>
  </p:cSld>
  <p:clrMapOvr>
    <a:masterClrMapping/>
  </p:clrMapOvr>
</p:sld>
</file>

<file path=ppt/theme/theme1.xml><?xml version="1.0" encoding="utf-8"?>
<a:theme xmlns:a="http://schemas.openxmlformats.org/drawingml/2006/main" name="1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9011</Words>
  <Application>Microsoft Macintosh PowerPoint</Application>
  <PresentationFormat>On-screen Show (4:3)</PresentationFormat>
  <Paragraphs>990</Paragraphs>
  <Slides>58</Slides>
  <Notes>58</Notes>
  <HiddenSlides>1</HiddenSlides>
  <MMClips>2</MMClips>
  <ScaleCrop>false</ScaleCrop>
  <HeadingPairs>
    <vt:vector size="8" baseType="variant">
      <vt:variant>
        <vt:lpstr>Fonts Used</vt:lpstr>
      </vt:variant>
      <vt:variant>
        <vt:i4>7</vt:i4>
      </vt:variant>
      <vt:variant>
        <vt:lpstr>Theme</vt:lpstr>
      </vt:variant>
      <vt:variant>
        <vt:i4>4</vt:i4>
      </vt:variant>
      <vt:variant>
        <vt:lpstr>Embedded OLE Servers</vt:lpstr>
      </vt:variant>
      <vt:variant>
        <vt:i4>1</vt:i4>
      </vt:variant>
      <vt:variant>
        <vt:lpstr>Slide Titles</vt:lpstr>
      </vt:variant>
      <vt:variant>
        <vt:i4>58</vt:i4>
      </vt:variant>
    </vt:vector>
  </HeadingPairs>
  <TitlesOfParts>
    <vt:vector size="70" baseType="lpstr">
      <vt:lpstr>Calibri</vt:lpstr>
      <vt:lpstr>Courier New</vt:lpstr>
      <vt:lpstr>MS PGothic</vt:lpstr>
      <vt:lpstr>ＭＳ Ｐゴシック</vt:lpstr>
      <vt:lpstr>Wingdings</vt:lpstr>
      <vt:lpstr>Arial</vt:lpstr>
      <vt:lpstr>Times New Roman</vt:lpstr>
      <vt:lpstr>1_Office Theme</vt:lpstr>
      <vt:lpstr>3_Office Theme</vt:lpstr>
      <vt:lpstr>2_Office Theme</vt:lpstr>
      <vt:lpstr>4_Office Theme</vt:lpstr>
      <vt:lpstr>Document</vt:lpstr>
      <vt:lpstr>            Visual and Performing Arts in Transitional Kindergarten Visual Art            </vt:lpstr>
      <vt:lpstr>As You Settle in…</vt:lpstr>
      <vt:lpstr>Objectives</vt:lpstr>
      <vt:lpstr>CDE Publications and Resources that Support TK Implementation</vt:lpstr>
      <vt:lpstr> Transitional Kindergarten Implementation Guide</vt:lpstr>
      <vt:lpstr> Overview of the Transitional Kindergarten Implementation Guide</vt:lpstr>
      <vt:lpstr>Why Use the Preschool Learning Foundations for TK?</vt:lpstr>
      <vt:lpstr>Foundations and Framework, Volume 2</vt:lpstr>
      <vt:lpstr>Every Child Is an Artist</vt:lpstr>
      <vt:lpstr> The Purpose of the Foundations</vt:lpstr>
      <vt:lpstr>Foundations</vt:lpstr>
      <vt:lpstr>What are the visual and performing arts?</vt:lpstr>
      <vt:lpstr>Map of the Foundation</vt:lpstr>
      <vt:lpstr>Alignment Document</vt:lpstr>
      <vt:lpstr>Alignment Document</vt:lpstr>
      <vt:lpstr>Reflective Painter’s Pallet</vt:lpstr>
      <vt:lpstr>What Is Visual Art?</vt:lpstr>
      <vt:lpstr> Visual Art Is… </vt:lpstr>
      <vt:lpstr>Framework Strategies</vt:lpstr>
      <vt:lpstr> The Preschool Curriculum Framework:</vt:lpstr>
      <vt:lpstr>Universal Design for Learning</vt:lpstr>
      <vt:lpstr>Discover Strategies</vt:lpstr>
      <vt:lpstr>The Arts Are Inclusive and Integrated</vt:lpstr>
      <vt:lpstr>Inclusiveness of Art</vt:lpstr>
      <vt:lpstr>The Arts Are Inclusive and Integrated</vt:lpstr>
      <vt:lpstr>The Arts Are Integrated</vt:lpstr>
      <vt:lpstr>Visual Art</vt:lpstr>
      <vt:lpstr>1.0 Notice, Respond, and Engage</vt:lpstr>
      <vt:lpstr>Video</vt:lpstr>
      <vt:lpstr>Reflection</vt:lpstr>
      <vt:lpstr>Cultural Traditions</vt:lpstr>
      <vt:lpstr>Partner with Families</vt:lpstr>
      <vt:lpstr>The Arts and Language Development</vt:lpstr>
      <vt:lpstr>Reflection</vt:lpstr>
      <vt:lpstr>Let’s Face It, “Talk counts!”</vt:lpstr>
      <vt:lpstr> Teacher Scaffolding Tip</vt:lpstr>
      <vt:lpstr>Reflective Painter’s Pallet Handout</vt:lpstr>
      <vt:lpstr>Research Highlight</vt:lpstr>
      <vt:lpstr>Links to Art</vt:lpstr>
      <vt:lpstr> The Art of Double Dipping with Play Dough </vt:lpstr>
      <vt:lpstr>Teacher Tips: Stages of Second Language Acquisition</vt:lpstr>
      <vt:lpstr>Reflective Painter’s Pallet Handout</vt:lpstr>
      <vt:lpstr>Video</vt:lpstr>
      <vt:lpstr>Reflection</vt:lpstr>
      <vt:lpstr>Key Features of the DRDP-K</vt:lpstr>
      <vt:lpstr>DRDP-K (2015)</vt:lpstr>
      <vt:lpstr>2.0 Develop Skills</vt:lpstr>
      <vt:lpstr>Helping Children Acquire Painting Skills</vt:lpstr>
      <vt:lpstr>Interactions and Strategies </vt:lpstr>
      <vt:lpstr>Sculpting the Push-Pot</vt:lpstr>
      <vt:lpstr>Environment and Materials</vt:lpstr>
      <vt:lpstr>What do I have? What do I need?</vt:lpstr>
      <vt:lpstr>3.0 Create, Invent, and Express</vt:lpstr>
      <vt:lpstr>Creating with  Intention</vt:lpstr>
      <vt:lpstr>Developing Skills with the Masters of Art</vt:lpstr>
      <vt:lpstr> Masters of Art Reflection  </vt:lpstr>
      <vt:lpstr> Thank You for Coming! </vt:lpstr>
      <vt:lpstr>Reference Guide for PowerPoint Citations</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cp:lastPrinted>2014-10-21T20:59:18Z</cp:lastPrinted>
  <dcterms:created xsi:type="dcterms:W3CDTF">2014-11-04T07:14:03Z</dcterms:created>
  <dcterms:modified xsi:type="dcterms:W3CDTF">2017-04-12T15:47:43Z</dcterms:modified>
</cp:coreProperties>
</file>