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89" r:id="rId1"/>
    <p:sldMasterId id="2147484297" r:id="rId2"/>
    <p:sldMasterId id="2147484202" r:id="rId3"/>
    <p:sldMasterId id="2147484310" r:id="rId4"/>
  </p:sldMasterIdLst>
  <p:notesMasterIdLst>
    <p:notesMasterId r:id="rId77"/>
  </p:notesMasterIdLst>
  <p:handoutMasterIdLst>
    <p:handoutMasterId r:id="rId78"/>
  </p:handoutMasterIdLst>
  <p:sldIdLst>
    <p:sldId id="319" r:id="rId5"/>
    <p:sldId id="320" r:id="rId6"/>
    <p:sldId id="392" r:id="rId7"/>
    <p:sldId id="393" r:id="rId8"/>
    <p:sldId id="394" r:id="rId9"/>
    <p:sldId id="401" r:id="rId10"/>
    <p:sldId id="400" r:id="rId11"/>
    <p:sldId id="326" r:id="rId12"/>
    <p:sldId id="327" r:id="rId13"/>
    <p:sldId id="328" r:id="rId14"/>
    <p:sldId id="329" r:id="rId15"/>
    <p:sldId id="330" r:id="rId16"/>
    <p:sldId id="331" r:id="rId17"/>
    <p:sldId id="332" r:id="rId18"/>
    <p:sldId id="333" r:id="rId19"/>
    <p:sldId id="334" r:id="rId20"/>
    <p:sldId id="335" r:id="rId21"/>
    <p:sldId id="336" r:id="rId22"/>
    <p:sldId id="337" r:id="rId23"/>
    <p:sldId id="338" r:id="rId24"/>
    <p:sldId id="339" r:id="rId25"/>
    <p:sldId id="340" r:id="rId26"/>
    <p:sldId id="341" r:id="rId27"/>
    <p:sldId id="342" r:id="rId28"/>
    <p:sldId id="343" r:id="rId29"/>
    <p:sldId id="344" r:id="rId30"/>
    <p:sldId id="345" r:id="rId31"/>
    <p:sldId id="346" r:id="rId32"/>
    <p:sldId id="347" r:id="rId33"/>
    <p:sldId id="348" r:id="rId34"/>
    <p:sldId id="350" r:id="rId35"/>
    <p:sldId id="351" r:id="rId36"/>
    <p:sldId id="352" r:id="rId37"/>
    <p:sldId id="353" r:id="rId38"/>
    <p:sldId id="354" r:id="rId39"/>
    <p:sldId id="355" r:id="rId40"/>
    <p:sldId id="356" r:id="rId41"/>
    <p:sldId id="357" r:id="rId42"/>
    <p:sldId id="358" r:id="rId43"/>
    <p:sldId id="359" r:id="rId44"/>
    <p:sldId id="360" r:id="rId45"/>
    <p:sldId id="361" r:id="rId46"/>
    <p:sldId id="395" r:id="rId47"/>
    <p:sldId id="363" r:id="rId48"/>
    <p:sldId id="364" r:id="rId49"/>
    <p:sldId id="365" r:id="rId50"/>
    <p:sldId id="366" r:id="rId51"/>
    <p:sldId id="367" r:id="rId52"/>
    <p:sldId id="368" r:id="rId53"/>
    <p:sldId id="369" r:id="rId54"/>
    <p:sldId id="370" r:id="rId55"/>
    <p:sldId id="371" r:id="rId56"/>
    <p:sldId id="372" r:id="rId57"/>
    <p:sldId id="373" r:id="rId58"/>
    <p:sldId id="374" r:id="rId59"/>
    <p:sldId id="375" r:id="rId60"/>
    <p:sldId id="376" r:id="rId61"/>
    <p:sldId id="397" r:id="rId62"/>
    <p:sldId id="398" r:id="rId63"/>
    <p:sldId id="380" r:id="rId64"/>
    <p:sldId id="381" r:id="rId65"/>
    <p:sldId id="382" r:id="rId66"/>
    <p:sldId id="383" r:id="rId67"/>
    <p:sldId id="384" r:id="rId68"/>
    <p:sldId id="385" r:id="rId69"/>
    <p:sldId id="386" r:id="rId70"/>
    <p:sldId id="387" r:id="rId71"/>
    <p:sldId id="399" r:id="rId72"/>
    <p:sldId id="389" r:id="rId73"/>
    <p:sldId id="390" r:id="rId74"/>
    <p:sldId id="391" r:id="rId75"/>
    <p:sldId id="402" r:id="rId76"/>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2522"/>
    <a:srgbClr val="501B00"/>
    <a:srgbClr val="CA9FE5"/>
    <a:srgbClr val="D7C9E1"/>
    <a:srgbClr val="765191"/>
    <a:srgbClr val="936FAF"/>
    <a:srgbClr val="E7E1F7"/>
    <a:srgbClr val="4F2DA3"/>
    <a:srgbClr val="762CA4"/>
    <a:srgbClr val="FAF0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85" autoAdjust="0"/>
    <p:restoredTop sz="26087" autoAdjust="0"/>
  </p:normalViewPr>
  <p:slideViewPr>
    <p:cSldViewPr snapToGrid="0" snapToObjects="1">
      <p:cViewPr varScale="1">
        <p:scale>
          <a:sx n="11" d="100"/>
          <a:sy n="11" d="100"/>
        </p:scale>
        <p:origin x="2358" y="36"/>
      </p:cViewPr>
      <p:guideLst>
        <p:guide orient="horz" pos="2160"/>
        <p:guide pos="2880"/>
      </p:guideLst>
    </p:cSldViewPr>
  </p:slideViewPr>
  <p:outlineViewPr>
    <p:cViewPr>
      <p:scale>
        <a:sx n="33" d="100"/>
        <a:sy n="33" d="100"/>
      </p:scale>
      <p:origin x="0" y="-19800"/>
    </p:cViewPr>
  </p:outlineViewPr>
  <p:notesTextViewPr>
    <p:cViewPr>
      <p:scale>
        <a:sx n="150" d="100"/>
        <a:sy n="150" d="100"/>
      </p:scale>
      <p:origin x="0" y="-864"/>
    </p:cViewPr>
  </p:notesTextViewPr>
  <p:sorterViewPr>
    <p:cViewPr>
      <p:scale>
        <a:sx n="150" d="100"/>
        <a:sy n="150" d="100"/>
      </p:scale>
      <p:origin x="0" y="-43386"/>
    </p:cViewPr>
  </p:sorterViewPr>
  <p:notesViewPr>
    <p:cSldViewPr snapToGrid="0" snapToObjects="1">
      <p:cViewPr>
        <p:scale>
          <a:sx n="77" d="100"/>
          <a:sy n="77" d="100"/>
        </p:scale>
        <p:origin x="2328" y="-64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1" charset="0"/>
                <a:ea typeface="Arial" pitchFamily="-1" charset="0"/>
                <a:cs typeface="Arial" pitchFamily="-1" charset="0"/>
              </a:defRPr>
            </a:lvl1pPr>
          </a:lstStyle>
          <a:p>
            <a:pPr>
              <a:defRPr/>
            </a:pPr>
            <a:fld id="{F90F8CCB-3C3D-48DC-BE00-A72CB4E20244}" type="datetime1">
              <a:rPr lang="en-US"/>
              <a:pPr>
                <a:defRPr/>
              </a:pPr>
              <a:t>3/1/2017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9AD040FD-7F15-4472-A495-DE7332E82CEF}" type="slidenum">
              <a:rPr lang="en-US" altLang="en-US"/>
              <a:pPr>
                <a:defRPr/>
              </a:pPr>
              <a:t>‹#›</a:t>
            </a:fld>
            <a:endParaRPr lang="en-US" altLang="en-US"/>
          </a:p>
        </p:txBody>
      </p:sp>
    </p:spTree>
    <p:extLst>
      <p:ext uri="{BB962C8B-B14F-4D97-AF65-F5344CB8AC3E}">
        <p14:creationId xmlns:p14="http://schemas.microsoft.com/office/powerpoint/2010/main" val="30890065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1" charset="0"/>
                <a:ea typeface="Arial" pitchFamily="-1" charset="0"/>
                <a:cs typeface="Arial" pitchFamily="-1" charset="0"/>
              </a:defRPr>
            </a:lvl1pPr>
          </a:lstStyle>
          <a:p>
            <a:pPr>
              <a:defRPr/>
            </a:pPr>
            <a:fld id="{C7737E68-5B7A-48CC-96AF-CC722DE12841}" type="datetime1">
              <a:rPr lang="en-US"/>
              <a:pPr>
                <a:defRPr/>
              </a:pPr>
              <a:t>3/1/2017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E2B68A9-8518-4B29-A2B2-B9AC23C4138F}" type="slidenum">
              <a:rPr lang="en-US" altLang="en-US"/>
              <a:pPr>
                <a:defRPr/>
              </a:pPr>
              <a:t>‹#›</a:t>
            </a:fld>
            <a:endParaRPr lang="en-US" altLang="en-US"/>
          </a:p>
        </p:txBody>
      </p:sp>
    </p:spTree>
    <p:extLst>
      <p:ext uri="{BB962C8B-B14F-4D97-AF65-F5344CB8AC3E}">
        <p14:creationId xmlns:p14="http://schemas.microsoft.com/office/powerpoint/2010/main" val="309724677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eaLnBrk="1" hangingPunct="1">
              <a:spcBef>
                <a:spcPct val="0"/>
              </a:spcBef>
            </a:pPr>
            <a:r>
              <a:rPr lang="en-US" altLang="en-US" b="1" dirty="0"/>
              <a:t>Presenter Remarks: </a:t>
            </a:r>
          </a:p>
          <a:p>
            <a:pPr eaLnBrk="1" hangingPunct="1">
              <a:spcBef>
                <a:spcPct val="0"/>
              </a:spcBef>
            </a:pPr>
            <a:r>
              <a:rPr lang="en-US" altLang="en-US" dirty="0"/>
              <a:t>Welcome to Visual and Performing Arts in Transitional Kindergarten: An Overview—a presentation focusing on the </a:t>
            </a:r>
            <a:r>
              <a:rPr lang="en-US" altLang="en-US" i="1" dirty="0"/>
              <a:t>California Preschool Learning Foundations </a:t>
            </a:r>
            <a:r>
              <a:rPr lang="en-US" altLang="en-US" dirty="0"/>
              <a:t>(Preschool Learning Foundations or PLF), the </a:t>
            </a:r>
            <a:r>
              <a:rPr lang="en-US" altLang="en-US" i="1" dirty="0"/>
              <a:t>California Preschool Curriculum Framework </a:t>
            </a:r>
            <a:r>
              <a:rPr lang="en-US" altLang="en-US" dirty="0"/>
              <a:t>(Preschool Curriculum Framework or PCF), and other California Department of Education (CDE) resources in support of the Visual and Performing Arts domain.</a:t>
            </a:r>
          </a:p>
          <a:p>
            <a:pPr eaLnBrk="1" hangingPunct="1">
              <a:spcBef>
                <a:spcPct val="0"/>
              </a:spcBef>
            </a:pPr>
            <a:endParaRPr lang="en-US" altLang="en-US" dirty="0"/>
          </a:p>
          <a:p>
            <a:pPr>
              <a:spcBef>
                <a:spcPct val="0"/>
              </a:spcBef>
            </a:pPr>
            <a:r>
              <a:rPr lang="en-US" altLang="en-US" dirty="0"/>
              <a:t>This professional learning session is specifically designed to provide TK teachers exposure to California Department of Education resources that support transitional kindergarten curriculum planning, developmentally appropriate strategies, and classroom environment design recommendations that support the visual and performing arts.</a:t>
            </a:r>
          </a:p>
          <a:p>
            <a:pPr>
              <a:spcBef>
                <a:spcPct val="0"/>
              </a:spcBef>
            </a:pPr>
            <a:endParaRPr lang="en-US" altLang="en-US" dirty="0"/>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75541B-5B64-456E-8F4C-3E8110BA539D}" type="slidenum">
              <a:rPr lang="en-US" altLang="en-US">
                <a:ea typeface="ＭＳ Ｐゴシック" panose="020B0600070205080204" pitchFamily="34" charset="-128"/>
              </a:rPr>
              <a:pPr/>
              <a:t>1</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4192148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1DA1C79-87A4-47DD-AA67-FE0EBF54A900}" type="slidenum">
              <a:rPr lang="en-US" altLang="en-US"/>
              <a:pPr>
                <a:spcBef>
                  <a:spcPct val="0"/>
                </a:spcBef>
              </a:pPr>
              <a:t>10</a:t>
            </a:fld>
            <a:endParaRPr lang="en-US" alt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i="1" dirty="0"/>
              <a:t>Click to reveal each quotation.</a:t>
            </a:r>
          </a:p>
          <a:p>
            <a:pPr eaLnBrk="1" hangingPunct="1">
              <a:spcBef>
                <a:spcPts val="0"/>
              </a:spcBef>
            </a:pPr>
            <a:endParaRPr lang="en-US" altLang="en-US" dirty="0"/>
          </a:p>
          <a:p>
            <a:pPr eaLnBrk="1" hangingPunct="1">
              <a:spcBef>
                <a:spcPts val="0"/>
              </a:spcBef>
            </a:pPr>
            <a:r>
              <a:rPr lang="en-US" altLang="en-US" dirty="0"/>
              <a:t>You will have seven minutes to discuss these two quotes at your table. We will then have a few tables share their thoughts.</a:t>
            </a:r>
          </a:p>
          <a:p>
            <a:pPr eaLnBrk="1" hangingPunct="1">
              <a:spcBef>
                <a:spcPts val="0"/>
              </a:spcBef>
            </a:pPr>
            <a:endParaRPr lang="en-US" altLang="en-US" dirty="0"/>
          </a:p>
          <a:p>
            <a:pPr eaLnBrk="1" hangingPunct="1">
              <a:spcBef>
                <a:spcPts val="0"/>
              </a:spcBef>
            </a:pPr>
            <a:r>
              <a:rPr lang="en-US" altLang="en-US" b="1" dirty="0"/>
              <a:t>Option: </a:t>
            </a:r>
          </a:p>
          <a:p>
            <a:pPr eaLnBrk="1" hangingPunct="1">
              <a:spcBef>
                <a:spcPts val="0"/>
              </a:spcBef>
            </a:pPr>
            <a:r>
              <a:rPr lang="en-US" altLang="en-US" dirty="0"/>
              <a:t>Have participants discuss one quote, debrief, and then reveal and discuss the second quote.</a:t>
            </a:r>
          </a:p>
        </p:txBody>
      </p:sp>
    </p:spTree>
    <p:extLst>
      <p:ext uri="{BB962C8B-B14F-4D97-AF65-F5344CB8AC3E}">
        <p14:creationId xmlns:p14="http://schemas.microsoft.com/office/powerpoint/2010/main" val="2610994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ED0FEE4-1DEE-4ED6-B77D-D89CFAC6914F}" type="slidenum">
              <a:rPr lang="en-US" altLang="en-US"/>
              <a:pPr>
                <a:spcBef>
                  <a:spcPct val="0"/>
                </a:spcBef>
              </a:pPr>
              <a:t>11</a:t>
            </a:fld>
            <a:endParaRPr lang="en-US" alt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spcBef>
                <a:spcPts val="0"/>
              </a:spcBef>
            </a:pPr>
            <a:r>
              <a:rPr lang="en-US" altLang="en-US" b="1" dirty="0"/>
              <a:t>Presenter Remarks: </a:t>
            </a:r>
          </a:p>
          <a:p>
            <a:pPr eaLnBrk="1" hangingPunct="1">
              <a:spcBef>
                <a:spcPts val="0"/>
              </a:spcBef>
            </a:pPr>
            <a:r>
              <a:rPr lang="en-US" altLang="en-US" dirty="0"/>
              <a:t>“Arts reinforce the integrated nature of learning” (PCF, Vol. 2, p. 44). </a:t>
            </a:r>
          </a:p>
          <a:p>
            <a:pPr eaLnBrk="1" hangingPunct="1">
              <a:spcBef>
                <a:spcPts val="0"/>
              </a:spcBef>
            </a:pPr>
            <a:r>
              <a:rPr lang="en-US" altLang="en-US" dirty="0"/>
              <a:t>This photograph is an example of visual art. What other domains of learning may have been experienced in the process </a:t>
            </a:r>
            <a:r>
              <a:rPr lang="en-US" altLang="en-US"/>
              <a:t>of  creating this </a:t>
            </a:r>
            <a:r>
              <a:rPr lang="en-US" altLang="en-US" dirty="0"/>
              <a:t>art??</a:t>
            </a:r>
          </a:p>
          <a:p>
            <a:pPr eaLnBrk="1" hangingPunct="1">
              <a:spcBef>
                <a:spcPts val="0"/>
              </a:spcBef>
            </a:pPr>
            <a:endParaRPr lang="en-US" altLang="en-US" sz="1050" dirty="0"/>
          </a:p>
          <a:p>
            <a:pPr eaLnBrk="1" hangingPunct="1">
              <a:spcBef>
                <a:spcPts val="0"/>
              </a:spcBef>
            </a:pPr>
            <a:r>
              <a:rPr lang="en-US" altLang="en-US" dirty="0"/>
              <a:t>This guiding principle is an introduction to the following five slides.</a:t>
            </a:r>
          </a:p>
          <a:p>
            <a:pPr eaLnBrk="1" hangingPunct="1">
              <a:spcBef>
                <a:spcPts val="0"/>
              </a:spcBef>
            </a:pPr>
            <a:endParaRPr lang="en-US" altLang="en-US" sz="1000" b="1" dirty="0"/>
          </a:p>
          <a:p>
            <a:pPr marL="171450" indent="-171450" eaLnBrk="1" hangingPunct="1">
              <a:spcBef>
                <a:spcPts val="0"/>
              </a:spcBef>
              <a:buFont typeface="Arial" panose="020B0604020202020204" pitchFamily="34" charset="0"/>
              <a:buChar char="•"/>
            </a:pPr>
            <a:r>
              <a:rPr lang="en-US" altLang="en-US" dirty="0"/>
              <a:t>“The arts are a unique way of knowing, but they also support learning across the curriculum. </a:t>
            </a:r>
          </a:p>
          <a:p>
            <a:pPr marL="171450" indent="-171450" eaLnBrk="1" hangingPunct="1">
              <a:spcBef>
                <a:spcPts val="0"/>
              </a:spcBef>
              <a:buFont typeface="Arial" panose="020B0604020202020204" pitchFamily="34" charset="0"/>
              <a:buChar char="•"/>
            </a:pPr>
            <a:endParaRPr lang="en-US" altLang="en-US" dirty="0"/>
          </a:p>
          <a:p>
            <a:pPr marL="171450" indent="-171450" eaLnBrk="1" hangingPunct="1">
              <a:spcBef>
                <a:spcPts val="0"/>
              </a:spcBef>
              <a:buFont typeface="Arial" panose="020B0604020202020204" pitchFamily="34" charset="0"/>
              <a:buChar char="•"/>
            </a:pPr>
            <a:r>
              <a:rPr lang="en-US" altLang="en-US" dirty="0"/>
              <a:t>Engagement in the arts can be an effective means through which important early childhood skills and dispositions are developed—such as empathy and cooperation, curiosity in and knowledge about linguistic and cultural differences, ease with differences among people, vocabulary, symbolic understanding, and math-related concepts such as number, size and shape.</a:t>
            </a:r>
          </a:p>
          <a:p>
            <a:pPr marL="171450" indent="-171450" eaLnBrk="1" hangingPunct="1">
              <a:spcBef>
                <a:spcPts val="0"/>
              </a:spcBef>
              <a:buFont typeface="Arial" panose="020B0604020202020204" pitchFamily="34" charset="0"/>
              <a:buChar char="•"/>
            </a:pPr>
            <a:endParaRPr lang="en-US" altLang="en-US" dirty="0"/>
          </a:p>
          <a:p>
            <a:pPr marL="171450" indent="-171450" eaLnBrk="1" hangingPunct="1">
              <a:spcBef>
                <a:spcPts val="0"/>
              </a:spcBef>
              <a:buFont typeface="Arial" panose="020B0604020202020204" pitchFamily="34" charset="0"/>
              <a:buChar char="•"/>
            </a:pPr>
            <a:r>
              <a:rPr lang="en-US" altLang="en-US" dirty="0"/>
              <a:t>Because children learn holistically, the arts should be presented in a way that is integrated with other domains of learning. </a:t>
            </a:r>
          </a:p>
          <a:p>
            <a:pPr marL="171450" indent="-171450" eaLnBrk="1" hangingPunct="1">
              <a:spcBef>
                <a:spcPts val="0"/>
              </a:spcBef>
              <a:buFont typeface="Arial" panose="020B0604020202020204" pitchFamily="34" charset="0"/>
              <a:buChar char="•"/>
            </a:pPr>
            <a:endParaRPr lang="en-US" altLang="en-US" dirty="0"/>
          </a:p>
          <a:p>
            <a:pPr marL="171450" indent="-171450" eaLnBrk="1" hangingPunct="1">
              <a:spcBef>
                <a:spcPts val="0"/>
              </a:spcBef>
              <a:buFont typeface="Arial" panose="020B0604020202020204" pitchFamily="34" charset="0"/>
              <a:buChar char="•"/>
            </a:pPr>
            <a:r>
              <a:rPr lang="en-US" altLang="en-US" dirty="0"/>
              <a:t>Artistic expression and products connect to other domains in the preschool curriculum, and these connections can be emphasized at strategic times during arts activities” (PCF, Vol. 2, p. 44).</a:t>
            </a:r>
          </a:p>
          <a:p>
            <a:pPr marL="171450" indent="-171450" eaLnBrk="1" hangingPunct="1">
              <a:spcBef>
                <a:spcPts val="0"/>
              </a:spcBef>
              <a:buFont typeface="Arial" panose="020B0604020202020204" pitchFamily="34" charset="0"/>
              <a:buChar char="•"/>
            </a:pPr>
            <a:endParaRPr lang="en-US" altLang="en-US" dirty="0"/>
          </a:p>
          <a:p>
            <a:pPr marL="0" indent="0" eaLnBrk="1" hangingPunct="1">
              <a:spcBef>
                <a:spcPts val="0"/>
              </a:spcBef>
              <a:buFont typeface="Arial" panose="020B0604020202020204" pitchFamily="34" charset="0"/>
              <a:buNone/>
            </a:pPr>
            <a:r>
              <a:rPr lang="en-US" altLang="en-US" dirty="0"/>
              <a:t>Let’s look at specific</a:t>
            </a:r>
            <a:r>
              <a:rPr lang="en-US" altLang="en-US" baseline="0" dirty="0"/>
              <a:t> ways that the arts connect to other areas in preschool.  The next four slides provide information on these areas.</a:t>
            </a:r>
            <a:endParaRPr lang="en-US" altLang="en-US" dirty="0"/>
          </a:p>
          <a:p>
            <a:pPr eaLnBrk="1" hangingPunct="1">
              <a:spcBef>
                <a:spcPts val="0"/>
              </a:spcBef>
            </a:pPr>
            <a:endParaRPr lang="en-US" altLang="en-US" dirty="0"/>
          </a:p>
        </p:txBody>
      </p:sp>
    </p:spTree>
    <p:extLst>
      <p:ext uri="{BB962C8B-B14F-4D97-AF65-F5344CB8AC3E}">
        <p14:creationId xmlns:p14="http://schemas.microsoft.com/office/powerpoint/2010/main" val="275980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3437A31-F847-41F5-B701-C61A041EC1B3}" type="slidenum">
              <a:rPr lang="en-US" altLang="en-US"/>
              <a:pPr>
                <a:spcBef>
                  <a:spcPct val="0"/>
                </a:spcBef>
              </a:pPr>
              <a:t>12</a:t>
            </a:fld>
            <a:endParaRPr lang="en-US" alt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The arts help children build problem solving and critical thinking skills. In </a:t>
            </a:r>
            <a:r>
              <a:rPr lang="en-US" altLang="en-US" baseline="0" dirty="0"/>
              <a:t>the dramatic play center, children must be able to think through the play, decide on parts, and resolve problems.</a:t>
            </a:r>
          </a:p>
          <a:p>
            <a:pPr eaLnBrk="1" hangingPunct="1">
              <a:spcBef>
                <a:spcPts val="0"/>
              </a:spcBef>
            </a:pPr>
            <a:endParaRPr lang="en-US" altLang="en-US" baseline="0" dirty="0"/>
          </a:p>
          <a:p>
            <a:pPr eaLnBrk="1" hangingPunct="1">
              <a:spcBef>
                <a:spcPts val="0"/>
              </a:spcBef>
            </a:pPr>
            <a:r>
              <a:rPr lang="en-US" altLang="en-US" baseline="0" dirty="0"/>
              <a:t>One example:  “Many teachable moments in story dramatizations occur when a story is half-told, such as when the teacher uses a book or story as a starting point—but not a blueprint—for an episode.  This provides enriching opportunity for creativity and problem solving. Children must think of ways the story can continue and eventually end as they act out the story” (PCF, Vol. 2, p. 96).</a:t>
            </a:r>
            <a:endParaRPr lang="en-US" altLang="en-US" dirty="0"/>
          </a:p>
          <a:p>
            <a:pPr eaLnBrk="1" hangingPunct="1">
              <a:spcBef>
                <a:spcPts val="0"/>
              </a:spcBef>
            </a:pPr>
            <a:endParaRPr lang="en-US" altLang="en-US" dirty="0"/>
          </a:p>
        </p:txBody>
      </p:sp>
    </p:spTree>
    <p:extLst>
      <p:ext uri="{BB962C8B-B14F-4D97-AF65-F5344CB8AC3E}">
        <p14:creationId xmlns:p14="http://schemas.microsoft.com/office/powerpoint/2010/main" val="1098883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0DAAA8A-D755-4FA8-9C66-C240D6DEDE41}" type="slidenum">
              <a:rPr lang="en-US" altLang="en-US"/>
              <a:pPr>
                <a:spcBef>
                  <a:spcPct val="0"/>
                </a:spcBef>
              </a:pPr>
              <a:t>13</a:t>
            </a:fld>
            <a:endParaRPr lang="en-US" alt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Participation in the arts helps in the development of language and communication. When children work together in the arts they have to communicate. This participation</a:t>
            </a:r>
            <a:r>
              <a:rPr lang="en-US" altLang="en-US" baseline="0" dirty="0"/>
              <a:t> provides an opportunity for children to learn how to speak with others, communicate their thoughts, and listen to others.  It also provides an opportunity for children learning the English language to hear English and practice speaking English. Such peer interactions are incredibly important for language acquisition.</a:t>
            </a:r>
            <a:endParaRPr lang="en-US" altLang="en-US" dirty="0"/>
          </a:p>
        </p:txBody>
      </p:sp>
    </p:spTree>
    <p:extLst>
      <p:ext uri="{BB962C8B-B14F-4D97-AF65-F5344CB8AC3E}">
        <p14:creationId xmlns:p14="http://schemas.microsoft.com/office/powerpoint/2010/main" val="2008682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ACA61C5-3414-4501-8CC0-5691B49C3C51}" type="slidenum">
              <a:rPr lang="en-US" altLang="en-US"/>
              <a:pPr>
                <a:spcBef>
                  <a:spcPct val="0"/>
                </a:spcBef>
              </a:pPr>
              <a:t>14</a:t>
            </a:fld>
            <a:endParaRPr lang="en-US" alt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lnSpcReduction="10000"/>
          </a:bodyPr>
          <a:lstStyle/>
          <a:p>
            <a:pPr eaLnBrk="1" hangingPunct="1">
              <a:lnSpc>
                <a:spcPct val="110000"/>
              </a:lnSpc>
              <a:spcBef>
                <a:spcPts val="0"/>
              </a:spcBef>
            </a:pPr>
            <a:r>
              <a:rPr lang="en-US" altLang="en-US" b="1" dirty="0"/>
              <a:t>Presenter Remarks: </a:t>
            </a:r>
          </a:p>
          <a:p>
            <a:pPr eaLnBrk="1" hangingPunct="1">
              <a:lnSpc>
                <a:spcPct val="110000"/>
              </a:lnSpc>
              <a:spcBef>
                <a:spcPts val="0"/>
              </a:spcBef>
            </a:pPr>
            <a:r>
              <a:rPr lang="en-US" altLang="en-US" dirty="0"/>
              <a:t>The arts help children develop mathematical concepts. This photograph demonstrates the integrated nature of math and visual art. This may be a student directed visual art activity in which the child choose to categorize and use math concepts, or it may have been a teacher directed math activity in which</a:t>
            </a:r>
            <a:r>
              <a:rPr lang="en-US" altLang="en-US" baseline="0" dirty="0"/>
              <a:t> the student had the opportunity to categorize and explore visual art materials.</a:t>
            </a:r>
            <a:endParaRPr lang="en-US" altLang="en-US" dirty="0"/>
          </a:p>
          <a:p>
            <a:pPr>
              <a:lnSpc>
                <a:spcPct val="110000"/>
              </a:lnSpc>
              <a:spcBef>
                <a:spcPts val="0"/>
              </a:spcBef>
            </a:pPr>
            <a:endParaRPr lang="en-US" sz="1200" b="0" i="0" u="none" strike="noStrike" kern="1200" baseline="0" dirty="0">
              <a:solidFill>
                <a:schemeClr val="tx1"/>
              </a:solidFill>
              <a:latin typeface="Arial" pitchFamily="34" charset="0"/>
              <a:ea typeface="MS PGothic" panose="020B0600070205080204" pitchFamily="34" charset="-128"/>
              <a:cs typeface="Arial" pitchFamily="34" charset="0"/>
            </a:endParaRPr>
          </a:p>
          <a:p>
            <a:pPr>
              <a:lnSpc>
                <a:spcPct val="110000"/>
              </a:lnSpc>
              <a:spcBef>
                <a:spcPts val="0"/>
              </a:spcBef>
            </a:pPr>
            <a:r>
              <a:rPr lang="en-US" sz="1200" b="0" i="0" u="none" strike="noStrike" kern="1200" baseline="0" dirty="0">
                <a:solidFill>
                  <a:schemeClr val="tx1"/>
                </a:solidFill>
                <a:latin typeface="Arial" pitchFamily="34" charset="0"/>
                <a:ea typeface="MS PGothic" panose="020B0600070205080204" pitchFamily="34" charset="-128"/>
                <a:cs typeface="Arial" pitchFamily="34" charset="0"/>
              </a:rPr>
              <a:t>Here are some examples:</a:t>
            </a:r>
          </a:p>
          <a:p>
            <a:pPr>
              <a:lnSpc>
                <a:spcPct val="110000"/>
              </a:lnSpc>
              <a:spcBef>
                <a:spcPts val="0"/>
              </a:spcBef>
            </a:pPr>
            <a:endParaRPr lang="en-US" sz="1200" b="0" i="0" u="none" strike="noStrike" kern="1200" baseline="0" dirty="0">
              <a:solidFill>
                <a:schemeClr val="tx1"/>
              </a:solidFill>
              <a:latin typeface="Arial" pitchFamily="34" charset="0"/>
              <a:ea typeface="MS PGothic" panose="020B0600070205080204" pitchFamily="34" charset="-128"/>
              <a:cs typeface="Arial" pitchFamily="34" charset="0"/>
            </a:endParaRPr>
          </a:p>
          <a:p>
            <a:pPr>
              <a:lnSpc>
                <a:spcPct val="110000"/>
              </a:lnSpc>
              <a:spcBef>
                <a:spcPts val="0"/>
              </a:spcBef>
            </a:pPr>
            <a:r>
              <a:rPr lang="en-US" sz="1200" b="0" i="0" u="none" strike="noStrike" kern="1200" baseline="0" dirty="0">
                <a:solidFill>
                  <a:schemeClr val="tx1"/>
                </a:solidFill>
                <a:latin typeface="Arial" pitchFamily="34" charset="0"/>
                <a:ea typeface="MS PGothic" panose="020B0600070205080204" pitchFamily="34" charset="-128"/>
                <a:cs typeface="Arial" pitchFamily="34" charset="0"/>
              </a:rPr>
              <a:t>“By asking children what shapes they see in the flowers, the teacher encourages children to observe and describe the flower (before painting it) and to recognize the shapes of leaves, petals, and stems. Opportunities to talk about shapes of objects and describe their attributes develop children’s ability to identify and know the names for different shapes and to use shapes in creating their own drawings” (PCF, Vol. 2, p. 61). </a:t>
            </a:r>
          </a:p>
          <a:p>
            <a:pPr>
              <a:lnSpc>
                <a:spcPct val="110000"/>
              </a:lnSpc>
              <a:spcBef>
                <a:spcPts val="0"/>
              </a:spcBef>
            </a:pPr>
            <a:endParaRPr lang="en-US" altLang="en-US" sz="1200" b="0" i="0" u="none" strike="noStrike" kern="1200" baseline="0" dirty="0">
              <a:solidFill>
                <a:schemeClr val="tx1"/>
              </a:solidFill>
              <a:latin typeface="Arial" pitchFamily="34" charset="0"/>
              <a:ea typeface="MS PGothic" panose="020B0600070205080204" pitchFamily="34" charset="-128"/>
              <a:cs typeface="Arial" pitchFamily="34" charset="0"/>
            </a:endParaRPr>
          </a:p>
          <a:p>
            <a:pPr>
              <a:lnSpc>
                <a:spcPct val="110000"/>
              </a:lnSpc>
              <a:spcBef>
                <a:spcPts val="0"/>
              </a:spcBef>
            </a:pPr>
            <a:r>
              <a:rPr lang="en-US" altLang="en-US" dirty="0"/>
              <a:t>“</a:t>
            </a:r>
            <a:r>
              <a:rPr lang="is-IS" altLang="en-US" dirty="0"/>
              <a:t>…through singing and expressing music with different</a:t>
            </a:r>
            <a:r>
              <a:rPr lang="is-IS" altLang="en-US" baseline="0" dirty="0"/>
              <a:t> instruments, children may learn about mathematical concepts related to numbers and patterns. Repetiton of phrases in music signals patterns in the music; children’s songs frequently involve counting” </a:t>
            </a:r>
            <a:r>
              <a:rPr lang="en-US" sz="1200" b="0" i="0" u="none" strike="noStrike" kern="1200" baseline="0" dirty="0">
                <a:solidFill>
                  <a:schemeClr val="tx1"/>
                </a:solidFill>
                <a:latin typeface="Arial" pitchFamily="34" charset="0"/>
                <a:ea typeface="MS PGothic" panose="020B0600070205080204" pitchFamily="34" charset="-128"/>
                <a:cs typeface="Arial" pitchFamily="34" charset="0"/>
              </a:rPr>
              <a:t>(PCF, Vol. 2, p. 84). </a:t>
            </a:r>
            <a:r>
              <a:rPr lang="is-IS" altLang="en-US" baseline="0" dirty="0"/>
              <a:t>  </a:t>
            </a:r>
            <a:endParaRPr lang="en-US" altLang="en-US" dirty="0"/>
          </a:p>
        </p:txBody>
      </p:sp>
    </p:spTree>
    <p:extLst>
      <p:ext uri="{BB962C8B-B14F-4D97-AF65-F5344CB8AC3E}">
        <p14:creationId xmlns:p14="http://schemas.microsoft.com/office/powerpoint/2010/main" val="659401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D11A742-3032-4ACE-9757-3BB6BBE6C41A}" type="slidenum">
              <a:rPr lang="en-US" altLang="en-US"/>
              <a:pPr>
                <a:spcBef>
                  <a:spcPct val="0"/>
                </a:spcBef>
              </a:pPr>
              <a:t>15</a:t>
            </a:fld>
            <a:endParaRPr lang="en-US" alt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The arts promote the development of social and emotional skills. </a:t>
            </a:r>
          </a:p>
          <a:p>
            <a:pPr eaLnBrk="1" hangingPunct="1">
              <a:spcBef>
                <a:spcPts val="0"/>
              </a:spcBef>
            </a:pPr>
            <a:endParaRPr lang="en-US" altLang="en-US" dirty="0"/>
          </a:p>
          <a:p>
            <a:pPr>
              <a:spcBef>
                <a:spcPts val="0"/>
              </a:spcBef>
            </a:pPr>
            <a:r>
              <a:rPr lang="en-US" sz="1200" b="0" i="0" u="none" strike="noStrike" kern="1200" baseline="0" dirty="0">
                <a:solidFill>
                  <a:schemeClr val="tx1"/>
                </a:solidFill>
                <a:latin typeface="Arial" pitchFamily="34" charset="0"/>
                <a:ea typeface="MS PGothic" panose="020B0600070205080204" pitchFamily="34" charset="-128"/>
                <a:cs typeface="Arial" pitchFamily="34" charset="0"/>
              </a:rPr>
              <a:t>The “social–emotional substrands of cooperation and self-regulation grow as children negotiate with peers about their roles in making art and in artistic play and as children reflect on their preschool experiences more generally” (PCF, Vol. 2, p. 117). </a:t>
            </a:r>
          </a:p>
          <a:p>
            <a:pPr>
              <a:spcBef>
                <a:spcPts val="0"/>
              </a:spcBef>
            </a:pPr>
            <a:endParaRPr lang="en-US" altLang="en-US" sz="1200" b="0" i="0" u="none" strike="noStrike" kern="1200" baseline="0" dirty="0">
              <a:solidFill>
                <a:schemeClr val="tx1"/>
              </a:solidFill>
              <a:latin typeface="Arial" pitchFamily="34" charset="0"/>
              <a:ea typeface="MS PGothic" panose="020B0600070205080204" pitchFamily="34" charset="-128"/>
              <a:cs typeface="Arial" pitchFamily="34" charset="0"/>
            </a:endParaRPr>
          </a:p>
          <a:p>
            <a:pPr>
              <a:spcBef>
                <a:spcPts val="0"/>
              </a:spcBef>
            </a:pPr>
            <a:endParaRPr lang="en-US" altLang="en-US" dirty="0"/>
          </a:p>
        </p:txBody>
      </p:sp>
    </p:spTree>
    <p:extLst>
      <p:ext uri="{BB962C8B-B14F-4D97-AF65-F5344CB8AC3E}">
        <p14:creationId xmlns:p14="http://schemas.microsoft.com/office/powerpoint/2010/main" val="1348533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45662D2-D21D-4CE9-A5A1-0071E020B3D4}" type="slidenum">
              <a:rPr lang="en-US" altLang="en-US"/>
              <a:pPr>
                <a:spcBef>
                  <a:spcPct val="0"/>
                </a:spcBef>
              </a:pPr>
              <a:t>16</a:t>
            </a:fld>
            <a:endParaRPr lang="en-US" alt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ts val="0"/>
              </a:spcBef>
            </a:pPr>
            <a:r>
              <a:rPr lang="en-US" altLang="en-US" b="1" dirty="0"/>
              <a:t>Presenter Remarks: </a:t>
            </a:r>
          </a:p>
          <a:p>
            <a:pPr eaLnBrk="1" hangingPunct="1">
              <a:spcBef>
                <a:spcPts val="0"/>
              </a:spcBef>
            </a:pPr>
            <a:r>
              <a:rPr lang="en-US" altLang="en-US" dirty="0"/>
              <a:t>What do we do now that we understand the importance of including the arts in an early childhood program?</a:t>
            </a:r>
          </a:p>
          <a:p>
            <a:pPr eaLnBrk="1" hangingPunct="1">
              <a:spcBef>
                <a:spcPts val="0"/>
              </a:spcBef>
            </a:pPr>
            <a:endParaRPr lang="en-US" altLang="en-US" dirty="0"/>
          </a:p>
          <a:p>
            <a:pPr marL="228600" indent="-228600" eaLnBrk="1" hangingPunct="1">
              <a:spcBef>
                <a:spcPts val="0"/>
              </a:spcBef>
            </a:pPr>
            <a:r>
              <a:rPr lang="en-US" altLang="en-US" i="1" dirty="0"/>
              <a:t>Click to reveal each of the following in turn, explaining each as you reveal.</a:t>
            </a:r>
          </a:p>
          <a:p>
            <a:pPr marL="228600" indent="-228600" eaLnBrk="1" hangingPunct="1">
              <a:spcBef>
                <a:spcPts val="0"/>
              </a:spcBef>
            </a:pPr>
            <a:endParaRPr lang="en-US" altLang="en-US" i="1" dirty="0"/>
          </a:p>
          <a:p>
            <a:pPr marL="228600" indent="-228600" eaLnBrk="1" hangingPunct="1">
              <a:spcBef>
                <a:spcPts val="0"/>
              </a:spcBef>
              <a:buFontTx/>
              <a:buAutoNum type="arabicPeriod"/>
            </a:pPr>
            <a:r>
              <a:rPr lang="en-US" altLang="en-US" dirty="0"/>
              <a:t>First we need to figure out the Guiding Principles for how to integrate the arts into the curriculum.  </a:t>
            </a:r>
          </a:p>
          <a:p>
            <a:pPr marL="228600" indent="-228600" eaLnBrk="1" hangingPunct="1">
              <a:spcBef>
                <a:spcPts val="0"/>
              </a:spcBef>
              <a:buFontTx/>
              <a:buAutoNum type="arabicPeriod"/>
            </a:pPr>
            <a:r>
              <a:rPr lang="en-US" altLang="en-US" dirty="0"/>
              <a:t>Then we need to take a look at the classroom to make sure we have set up the environment and have the materials children need to develop skills and knowledge in visual and performing arts.</a:t>
            </a:r>
          </a:p>
          <a:p>
            <a:pPr marL="228600" indent="-228600" eaLnBrk="1" hangingPunct="1">
              <a:spcBef>
                <a:spcPts val="0"/>
              </a:spcBef>
              <a:buFontTx/>
              <a:buAutoNum type="arabicPeriod"/>
            </a:pPr>
            <a:r>
              <a:rPr lang="en-US" altLang="en-US" dirty="0"/>
              <a:t>Third, we need to become aware of how to build on children’s spontaneous play to support development of the arts.</a:t>
            </a:r>
          </a:p>
          <a:p>
            <a:pPr marL="228600" indent="-228600" eaLnBrk="1" hangingPunct="1">
              <a:spcBef>
                <a:spcPts val="0"/>
              </a:spcBef>
              <a:buFontTx/>
              <a:buAutoNum type="arabicPeriod"/>
            </a:pPr>
            <a:r>
              <a:rPr lang="en-US" altLang="en-US" dirty="0"/>
              <a:t>Finally, we need to think about planning learning opportunities to support children’s development of knowledge and skills in the visual and performing arts.</a:t>
            </a:r>
          </a:p>
          <a:p>
            <a:pPr marL="228600" indent="-228600" eaLnBrk="1" hangingPunct="1">
              <a:spcBef>
                <a:spcPts val="0"/>
              </a:spcBef>
              <a:buFontTx/>
              <a:buAutoNum type="arabicPeriod"/>
            </a:pPr>
            <a:r>
              <a:rPr lang="en-US" altLang="en-US" dirty="0"/>
              <a:t>This information is in the Preschool Curriculum Framework, Volume 2. </a:t>
            </a:r>
          </a:p>
        </p:txBody>
      </p:sp>
    </p:spTree>
    <p:extLst>
      <p:ext uri="{BB962C8B-B14F-4D97-AF65-F5344CB8AC3E}">
        <p14:creationId xmlns:p14="http://schemas.microsoft.com/office/powerpoint/2010/main" val="848594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53B7826-A756-4EDD-B3B2-088B7198F007}" type="slidenum">
              <a:rPr lang="en-US" altLang="en-US"/>
              <a:pPr>
                <a:spcBef>
                  <a:spcPct val="0"/>
                </a:spcBef>
              </a:pPr>
              <a:t>17</a:t>
            </a:fld>
            <a:endParaRPr lang="en-US" alt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Let’s look first at the Guiding Principles to Support Learning in the Visual and Performing Arts domain. This section begins on page 42 in the Preschool Curriculum Framework, Volume 2. Please find that section now.</a:t>
            </a:r>
          </a:p>
        </p:txBody>
      </p:sp>
    </p:spTree>
    <p:extLst>
      <p:ext uri="{BB962C8B-B14F-4D97-AF65-F5344CB8AC3E}">
        <p14:creationId xmlns:p14="http://schemas.microsoft.com/office/powerpoint/2010/main" val="4053757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77C8C6C-EABB-4695-86B9-70FA14B5A46B}" type="slidenum">
              <a:rPr lang="en-US" altLang="en-US"/>
              <a:pPr>
                <a:spcBef>
                  <a:spcPct val="0"/>
                </a:spcBef>
              </a:pPr>
              <a:t>18</a:t>
            </a:fld>
            <a:endParaRPr lang="en-US" alt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spcBef>
                <a:spcPts val="0"/>
              </a:spcBef>
            </a:pPr>
            <a:r>
              <a:rPr lang="en-US" altLang="en-US" b="1" dirty="0"/>
              <a:t>Activity 2: Guiding Principles—Each One Teach One</a:t>
            </a:r>
          </a:p>
          <a:p>
            <a:pPr eaLnBrk="1" hangingPunct="1">
              <a:spcBef>
                <a:spcPts val="0"/>
              </a:spcBef>
            </a:pPr>
            <a:endParaRPr lang="en-US" altLang="en-US" b="1" dirty="0"/>
          </a:p>
          <a:p>
            <a:pPr eaLnBrk="1" hangingPunct="1">
              <a:spcBef>
                <a:spcPts val="0"/>
              </a:spcBef>
            </a:pPr>
            <a:r>
              <a:rPr lang="en-US" altLang="en-US" b="1" dirty="0"/>
              <a:t>Presenter Remarks: </a:t>
            </a:r>
          </a:p>
          <a:p>
            <a:pPr eaLnBrk="1" hangingPunct="1">
              <a:spcBef>
                <a:spcPts val="0"/>
              </a:spcBef>
            </a:pPr>
            <a:r>
              <a:rPr lang="en-US" dirty="0"/>
              <a:t>Find a paintbrush with one principle taped to it. Read that </a:t>
            </a:r>
            <a:r>
              <a:rPr lang="en-US" dirty="0">
                <a:ea typeface="Times New Roman" panose="02020603050405020304" pitchFamily="18" charset="0"/>
              </a:rPr>
              <a:t>guiding principle </a:t>
            </a:r>
            <a:r>
              <a:rPr lang="en-US" dirty="0"/>
              <a:t>paragraph and then go find someone with a different principle and share with each other. Once finished, switch brushes and find a new person with whom to share.</a:t>
            </a:r>
          </a:p>
          <a:p>
            <a:pPr>
              <a:spcBef>
                <a:spcPts val="0"/>
              </a:spcBef>
            </a:pPr>
            <a:endParaRPr lang="en-US" dirty="0"/>
          </a:p>
          <a:p>
            <a:pPr marL="0" marR="0">
              <a:spcBef>
                <a:spcPts val="0"/>
              </a:spcBef>
              <a:spcAft>
                <a:spcPts val="0"/>
              </a:spcAft>
            </a:pPr>
            <a:r>
              <a:rPr lang="en-US" b="1" cap="all" dirty="0">
                <a:ea typeface="Times New Roman" panose="02020603050405020304" pitchFamily="18" charset="0"/>
              </a:rPr>
              <a:t>intent: </a:t>
            </a:r>
          </a:p>
          <a:p>
            <a:pPr marL="0" marR="0">
              <a:spcBef>
                <a:spcPts val="0"/>
              </a:spcBef>
              <a:spcAft>
                <a:spcPts val="0"/>
              </a:spcAft>
            </a:pPr>
            <a:r>
              <a:rPr lang="en-US" dirty="0">
                <a:ea typeface="Times New Roman" panose="02020603050405020304" pitchFamily="18" charset="0"/>
              </a:rPr>
              <a:t>The intent of this activity is to have participants become familiar with the Guiding Principles. </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dirty="0">
                <a:solidFill>
                  <a:srgbClr val="000000"/>
                </a:solidFill>
                <a:ea typeface="Times New Roman" panose="02020603050405020304" pitchFamily="18" charset="0"/>
              </a:rPr>
              <a:t> </a:t>
            </a:r>
            <a:endParaRPr lang="en-US" dirty="0">
              <a:solidFill>
                <a:srgbClr val="000000"/>
              </a:solidFill>
              <a:latin typeface="Helvetica" pitchFamily="34" charset="0"/>
              <a:ea typeface="Times New Roman" panose="02020603050405020304" pitchFamily="18" charset="0"/>
            </a:endParaRPr>
          </a:p>
          <a:p>
            <a:pPr marL="0" marR="0">
              <a:spcBef>
                <a:spcPts val="0"/>
              </a:spcBef>
              <a:spcAft>
                <a:spcPts val="0"/>
              </a:spcAft>
            </a:pPr>
            <a:r>
              <a:rPr lang="en-US" b="1" dirty="0">
                <a:solidFill>
                  <a:srgbClr val="000000"/>
                </a:solidFill>
                <a:ea typeface="Times New Roman" panose="02020603050405020304" pitchFamily="18" charset="0"/>
                <a:cs typeface="Helvetica" pitchFamily="34" charset="0"/>
              </a:rPr>
              <a:t>OUTCOME: </a:t>
            </a:r>
          </a:p>
          <a:p>
            <a:pPr marL="0" marR="0">
              <a:spcBef>
                <a:spcPts val="0"/>
              </a:spcBef>
              <a:spcAft>
                <a:spcPts val="0"/>
              </a:spcAft>
            </a:pPr>
            <a:r>
              <a:rPr lang="en-US" dirty="0">
                <a:solidFill>
                  <a:srgbClr val="000000"/>
                </a:solidFill>
                <a:ea typeface="Times New Roman" panose="02020603050405020304" pitchFamily="18" charset="0"/>
                <a:cs typeface="Helvetica" pitchFamily="34" charset="0"/>
              </a:rPr>
              <a:t>Participants will interact with each other to analyze the Guiding Principles.</a:t>
            </a:r>
            <a:endParaRPr lang="en-US" dirty="0">
              <a:solidFill>
                <a:srgbClr val="000000"/>
              </a:solidFill>
              <a:latin typeface="Helvetica" pitchFamily="34" charset="0"/>
              <a:ea typeface="Times New Roman" panose="02020603050405020304" pitchFamily="18" charset="0"/>
            </a:endParaRPr>
          </a:p>
          <a:p>
            <a:pPr marL="0" marR="0">
              <a:spcBef>
                <a:spcPts val="0"/>
              </a:spcBef>
              <a:spcAft>
                <a:spcPts val="0"/>
              </a:spcAft>
            </a:pPr>
            <a:endParaRPr lang="en-US" b="1" cap="all" dirty="0">
              <a:ea typeface="Times New Roman" panose="02020603050405020304" pitchFamily="18" charset="0"/>
              <a:cs typeface="Times New Roman" panose="02020603050405020304" pitchFamily="18" charset="0"/>
            </a:endParaRPr>
          </a:p>
          <a:p>
            <a:pPr marL="0" marR="0">
              <a:spcBef>
                <a:spcPts val="0"/>
              </a:spcBef>
              <a:spcAft>
                <a:spcPts val="0"/>
              </a:spcAft>
            </a:pPr>
            <a:r>
              <a:rPr lang="en-US" b="1" cap="all" dirty="0">
                <a:ea typeface="Times New Roman" panose="02020603050405020304" pitchFamily="18" charset="0"/>
                <a:cs typeface="Times New Roman" panose="02020603050405020304" pitchFamily="18" charset="0"/>
              </a:rPr>
              <a:t>Materials Required: </a:t>
            </a:r>
            <a:endParaRPr lang="en-US" dirty="0">
              <a:latin typeface="Times New Roman" panose="02020603050405020304" pitchFamily="18" charset="0"/>
              <a:ea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857250" algn="l"/>
              </a:tabLst>
            </a:pPr>
            <a:r>
              <a:rPr lang="en-US" dirty="0">
                <a:ea typeface="Times" pitchFamily="18" charset="0"/>
                <a:cs typeface="Times New Roman" panose="02020603050405020304" pitchFamily="18" charset="0"/>
              </a:rPr>
              <a:t>Paintbrushes with one Guiding Principle taped on each (one for each participant)</a:t>
            </a:r>
            <a:endParaRPr lang="en-US" sz="1600" dirty="0">
              <a:latin typeface="Times" pitchFamily="18" charset="0"/>
              <a:ea typeface="Times" pitchFamily="18" charset="0"/>
              <a:cs typeface="Times New Roman" panose="02020603050405020304" pitchFamily="18" charset="0"/>
            </a:endParaRPr>
          </a:p>
          <a:p>
            <a:pPr marL="171450" lvl="0" indent="-171450">
              <a:spcBef>
                <a:spcPts val="0"/>
              </a:spcBef>
              <a:spcAft>
                <a:spcPts val="0"/>
              </a:spcAft>
              <a:buFont typeface="Arial" panose="020B0604020202020204" pitchFamily="34" charset="0"/>
              <a:buChar char="•"/>
              <a:tabLst>
                <a:tab pos="857250" algn="l"/>
              </a:tabLst>
            </a:pPr>
            <a:r>
              <a:rPr lang="en-US" dirty="0">
                <a:ea typeface="Times" pitchFamily="18" charset="0"/>
                <a:cs typeface="Times New Roman" panose="02020603050405020304" pitchFamily="18" charset="0"/>
              </a:rPr>
              <a:t>(Alternative) Visual and Performing Arts Guiding Principles section of Preschool Curriculum Framework, Volume 2</a:t>
            </a:r>
            <a:endParaRPr lang="en-US" sz="1600" dirty="0">
              <a:latin typeface="Times" pitchFamily="18" charset="0"/>
              <a:ea typeface="Times" pitchFamily="18" charset="0"/>
              <a:cs typeface="Times New Roman" panose="02020603050405020304" pitchFamily="18" charset="0"/>
            </a:endParaRPr>
          </a:p>
          <a:p>
            <a:pPr>
              <a:spcBef>
                <a:spcPts val="0"/>
              </a:spcBef>
              <a:spcAft>
                <a:spcPts val="0"/>
              </a:spcAft>
            </a:pPr>
            <a:endParaRPr lang="en-US" dirty="0">
              <a:ea typeface="Times New Roman" panose="02020603050405020304" pitchFamily="18" charset="0"/>
              <a:cs typeface="Times New Roman" panose="02020603050405020304" pitchFamily="18" charset="0"/>
            </a:endParaRPr>
          </a:p>
          <a:p>
            <a:pPr>
              <a:spcBef>
                <a:spcPts val="0"/>
              </a:spcBef>
              <a:spcAft>
                <a:spcPts val="0"/>
              </a:spcAft>
            </a:pPr>
            <a:r>
              <a:rPr lang="en-US" b="1" cap="all" dirty="0">
                <a:ea typeface="Times New Roman" panose="02020603050405020304" pitchFamily="18" charset="0"/>
                <a:cs typeface="Times New Roman" panose="02020603050405020304" pitchFamily="18" charset="0"/>
              </a:rPr>
              <a:t>Time:</a:t>
            </a:r>
            <a:r>
              <a:rPr lang="en-US" dirty="0">
                <a:ea typeface="Times New Roman" panose="02020603050405020304" pitchFamily="18" charset="0"/>
                <a:cs typeface="Times New Roman" panose="02020603050405020304" pitchFamily="18" charset="0"/>
              </a:rPr>
              <a:t> </a:t>
            </a:r>
          </a:p>
          <a:p>
            <a:pPr>
              <a:spcBef>
                <a:spcPts val="0"/>
              </a:spcBef>
              <a:spcAft>
                <a:spcPts val="0"/>
              </a:spcAft>
            </a:pPr>
            <a:r>
              <a:rPr lang="en-US" dirty="0">
                <a:ea typeface="Times New Roman" panose="02020603050405020304" pitchFamily="18" charset="0"/>
                <a:cs typeface="Times New Roman" panose="02020603050405020304" pitchFamily="18" charset="0"/>
              </a:rPr>
              <a:t>20 minutes</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endParaRPr lang="en-US" b="1" cap="all" dirty="0">
              <a:ea typeface="Times New Roman" panose="02020603050405020304" pitchFamily="18" charset="0"/>
              <a:cs typeface="Times New Roman" panose="02020603050405020304" pitchFamily="18" charset="0"/>
            </a:endParaRPr>
          </a:p>
          <a:p>
            <a:pPr marL="0" marR="0">
              <a:spcBef>
                <a:spcPts val="0"/>
              </a:spcBef>
              <a:spcAft>
                <a:spcPts val="0"/>
              </a:spcAft>
            </a:pPr>
            <a:r>
              <a:rPr lang="en-US" b="1" cap="all" dirty="0">
                <a:ea typeface="Times New Roman" panose="02020603050405020304" pitchFamily="18" charset="0"/>
                <a:cs typeface="Times New Roman" panose="02020603050405020304" pitchFamily="18" charset="0"/>
              </a:rPr>
              <a:t>Process: </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dirty="0">
                <a:ea typeface="Times New Roman" panose="02020603050405020304" pitchFamily="18" charset="0"/>
                <a:cs typeface="Times New Roman" panose="02020603050405020304" pitchFamily="18" charset="0"/>
              </a:rPr>
              <a:t>Ask participants to take the following steps:</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914400" algn="l"/>
              </a:tabLst>
            </a:pPr>
            <a:r>
              <a:rPr lang="en-US" dirty="0">
                <a:ea typeface="Times New Roman" panose="02020603050405020304" pitchFamily="18" charset="0"/>
              </a:rPr>
              <a:t>Find a paintbrush with one principle taped to it. </a:t>
            </a:r>
          </a:p>
          <a:p>
            <a:pPr marL="171450" marR="0" lvl="0" indent="-171450">
              <a:spcBef>
                <a:spcPts val="0"/>
              </a:spcBef>
              <a:spcAft>
                <a:spcPts val="0"/>
              </a:spcAft>
              <a:buFont typeface="Arial" panose="020B0604020202020204" pitchFamily="34" charset="0"/>
              <a:buChar char="•"/>
              <a:tabLst>
                <a:tab pos="914400" algn="l"/>
              </a:tabLst>
            </a:pPr>
            <a:r>
              <a:rPr lang="en-US" dirty="0">
                <a:ea typeface="Times New Roman" panose="02020603050405020304" pitchFamily="18" charset="0"/>
              </a:rPr>
              <a:t>Read that guiding principle paragraph and then go find someone with a different principle and share with each other. </a:t>
            </a:r>
          </a:p>
          <a:p>
            <a:pPr marL="171450" marR="0" lvl="0" indent="-171450">
              <a:spcBef>
                <a:spcPts val="0"/>
              </a:spcBef>
              <a:spcAft>
                <a:spcPts val="0"/>
              </a:spcAft>
              <a:buFont typeface="Arial" panose="020B0604020202020204" pitchFamily="34" charset="0"/>
              <a:buChar char="•"/>
              <a:tabLst>
                <a:tab pos="914400" algn="l"/>
              </a:tabLst>
            </a:pPr>
            <a:r>
              <a:rPr lang="en-US" dirty="0">
                <a:ea typeface="Times New Roman" panose="02020603050405020304" pitchFamily="18" charset="0"/>
              </a:rPr>
              <a:t>Switch brushes and find a new person with whom to share.</a:t>
            </a:r>
          </a:p>
          <a:p>
            <a:pPr marL="171450" marR="0" lvl="0" indent="-171450">
              <a:spcBef>
                <a:spcPts val="0"/>
              </a:spcBef>
              <a:spcAft>
                <a:spcPts val="0"/>
              </a:spcAft>
              <a:buFont typeface="Arial" panose="020B0604020202020204" pitchFamily="34" charset="0"/>
              <a:buChar char="•"/>
              <a:tabLst>
                <a:tab pos="914400" algn="l"/>
              </a:tabLst>
            </a:pPr>
            <a:r>
              <a:rPr lang="en-US" dirty="0">
                <a:ea typeface="Times New Roman" panose="02020603050405020304" pitchFamily="18" charset="0"/>
              </a:rPr>
              <a:t>Repeat the process 3-5 times. </a:t>
            </a:r>
          </a:p>
          <a:p>
            <a:pPr marL="171450" marR="0" lvl="0" indent="-171450">
              <a:spcBef>
                <a:spcPts val="0"/>
              </a:spcBef>
              <a:spcAft>
                <a:spcPts val="0"/>
              </a:spcAft>
              <a:buFont typeface="Arial" panose="020B0604020202020204" pitchFamily="34" charset="0"/>
              <a:buChar char="•"/>
              <a:tabLst>
                <a:tab pos="914400" algn="l"/>
              </a:tabLst>
            </a:pPr>
            <a:r>
              <a:rPr lang="en-US" dirty="0">
                <a:ea typeface="Times New Roman" panose="02020603050405020304" pitchFamily="18" charset="0"/>
              </a:rPr>
              <a:t>Have participants return to their tables. </a:t>
            </a:r>
          </a:p>
          <a:p>
            <a:pPr marL="171450" marR="0" lvl="0" indent="-171450">
              <a:spcBef>
                <a:spcPts val="0"/>
              </a:spcBef>
              <a:spcAft>
                <a:spcPts val="0"/>
              </a:spcAft>
              <a:buFont typeface="Arial" panose="020B0604020202020204" pitchFamily="34" charset="0"/>
              <a:buChar char="•"/>
              <a:tabLst>
                <a:tab pos="914400" algn="l"/>
              </a:tabLst>
            </a:pPr>
            <a:endParaRPr lang="en-US" b="1" dirty="0">
              <a:ea typeface="Times New Roman" panose="02020603050405020304" pitchFamily="18" charset="0"/>
              <a:cs typeface="Times New Roman" panose="02020603050405020304" pitchFamily="18" charset="0"/>
            </a:endParaRPr>
          </a:p>
          <a:p>
            <a:pPr marR="0" lvl="0">
              <a:spcBef>
                <a:spcPts val="0"/>
              </a:spcBef>
              <a:spcAft>
                <a:spcPts val="0"/>
              </a:spcAft>
              <a:tabLst>
                <a:tab pos="914400" algn="l"/>
              </a:tabLst>
            </a:pPr>
            <a:r>
              <a:rPr lang="en-US" b="1" dirty="0">
                <a:ea typeface="Times New Roman" panose="02020603050405020304" pitchFamily="18" charset="0"/>
                <a:cs typeface="Times New Roman" panose="02020603050405020304" pitchFamily="18" charset="0"/>
              </a:rPr>
              <a:t>OPTIONS:</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685800" algn="l"/>
                <a:tab pos="742950" algn="l"/>
              </a:tabLst>
            </a:pPr>
            <a:r>
              <a:rPr lang="en-US" dirty="0">
                <a:ea typeface="Times New Roman" panose="02020603050405020304" pitchFamily="18" charset="0"/>
                <a:cs typeface="Times New Roman" panose="02020603050405020304" pitchFamily="18" charset="0"/>
              </a:rPr>
              <a:t>Each table group chooses one preferred guiding principle.</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685800" algn="l"/>
                <a:tab pos="742950" algn="l"/>
              </a:tabLst>
            </a:pPr>
            <a:r>
              <a:rPr lang="en-US" dirty="0">
                <a:ea typeface="Times New Roman" panose="02020603050405020304" pitchFamily="18" charset="0"/>
                <a:cs typeface="Times New Roman" panose="02020603050405020304" pitchFamily="18" charset="0"/>
              </a:rPr>
              <a:t>Participants read the paragraph in the framework and discuss daily experiences that they have related to that guiding principle.</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685800" algn="l"/>
                <a:tab pos="742950" algn="l"/>
              </a:tabLst>
            </a:pPr>
            <a:r>
              <a:rPr lang="en-US" dirty="0">
                <a:ea typeface="Times New Roman" panose="02020603050405020304" pitchFamily="18" charset="0"/>
                <a:cs typeface="Times New Roman" panose="02020603050405020304" pitchFamily="18" charset="0"/>
              </a:rPr>
              <a:t>Next, each table group has 8-10 </a:t>
            </a:r>
            <a:r>
              <a:rPr lang="en-US" dirty="0">
                <a:ea typeface="Times New Roman" panose="02020603050405020304" pitchFamily="18" charset="0"/>
              </a:rPr>
              <a:t>minutes to develop a representation of their guiding principle using dance, music, art or drama.</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685800" algn="l"/>
                <a:tab pos="742950" algn="l"/>
              </a:tabLst>
            </a:pPr>
            <a:r>
              <a:rPr lang="en-US" dirty="0">
                <a:ea typeface="Times New Roman" panose="02020603050405020304" pitchFamily="18" charset="0"/>
                <a:cs typeface="Times New Roman" panose="02020603050405020304" pitchFamily="18" charset="0"/>
              </a:rPr>
              <a:t>Each group has up to 60 seconds to present their creation to the full group.</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dirty="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dirty="0">
                <a:latin typeface="Times New Roman" panose="02020603050405020304" pitchFamily="18" charset="0"/>
                <a:ea typeface="Times New Roman" panose="02020603050405020304" pitchFamily="18" charset="0"/>
              </a:rPr>
              <a:t> </a:t>
            </a:r>
          </a:p>
          <a:p>
            <a:pPr eaLnBrk="1" hangingPunct="1">
              <a:spcBef>
                <a:spcPts val="0"/>
              </a:spcBef>
            </a:pPr>
            <a:endParaRPr lang="en-US" altLang="en-US" b="1" dirty="0"/>
          </a:p>
        </p:txBody>
      </p:sp>
    </p:spTree>
    <p:extLst>
      <p:ext uri="{BB962C8B-B14F-4D97-AF65-F5344CB8AC3E}">
        <p14:creationId xmlns:p14="http://schemas.microsoft.com/office/powerpoint/2010/main" val="554564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0093D3B-3DA2-41B0-AFEE-5B6B9152AD61}" type="slidenum">
              <a:rPr lang="en-US" altLang="en-US"/>
              <a:pPr>
                <a:spcBef>
                  <a:spcPct val="0"/>
                </a:spcBef>
              </a:pPr>
              <a:t>19</a:t>
            </a:fld>
            <a:endParaRPr lang="en-US" alt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What are the important points to take away from Activity 1:</a:t>
            </a:r>
            <a:r>
              <a:rPr lang="en-US" altLang="en-US" b="1" dirty="0"/>
              <a:t> </a:t>
            </a:r>
            <a:r>
              <a:rPr lang="en-US" altLang="en-US" dirty="0"/>
              <a:t>Guiding Principles—Each One Teach One?</a:t>
            </a:r>
          </a:p>
          <a:p>
            <a:pPr eaLnBrk="1" hangingPunct="1">
              <a:spcBef>
                <a:spcPts val="0"/>
              </a:spcBef>
            </a:pPr>
            <a:endParaRPr lang="en-US" altLang="en-US" i="1" dirty="0"/>
          </a:p>
          <a:p>
            <a:pPr eaLnBrk="1" hangingPunct="1">
              <a:spcBef>
                <a:spcPts val="0"/>
              </a:spcBef>
            </a:pPr>
            <a:r>
              <a:rPr lang="en-US" altLang="en-US" i="1" dirty="0"/>
              <a:t>Chart the responses.</a:t>
            </a:r>
            <a:r>
              <a:rPr lang="en-US" altLang="en-US" dirty="0"/>
              <a:t> </a:t>
            </a:r>
            <a:r>
              <a:rPr lang="en-US" altLang="en-US" i="1" dirty="0"/>
              <a:t>Prompt/Add the following points if they have been missed:</a:t>
            </a:r>
          </a:p>
          <a:p>
            <a:pPr eaLnBrk="1" hangingPunct="1">
              <a:spcBef>
                <a:spcPts val="0"/>
              </a:spcBef>
            </a:pPr>
            <a:endParaRPr lang="en-US" altLang="en-US" i="1" dirty="0"/>
          </a:p>
          <a:p>
            <a:pPr marL="171450" indent="-171450" eaLnBrk="1" hangingPunct="1">
              <a:spcBef>
                <a:spcPts val="0"/>
              </a:spcBef>
              <a:buFont typeface="Arial" panose="020B0604020202020204" pitchFamily="34" charset="0"/>
              <a:buChar char="•"/>
            </a:pPr>
            <a:r>
              <a:rPr lang="en-US" altLang="en-US" dirty="0"/>
              <a:t>The Guiding Principles are based on contemporary theories of learning and child development.</a:t>
            </a:r>
          </a:p>
          <a:p>
            <a:pPr marL="171450" indent="-171450" eaLnBrk="1" hangingPunct="1">
              <a:spcBef>
                <a:spcPts val="0"/>
              </a:spcBef>
              <a:buFont typeface="Arial" panose="020B0604020202020204" pitchFamily="34" charset="0"/>
              <a:buChar char="•"/>
            </a:pPr>
            <a:r>
              <a:rPr lang="en-US" altLang="en-US" dirty="0"/>
              <a:t>The principles emphasize the importance of knowing each child. </a:t>
            </a:r>
          </a:p>
          <a:p>
            <a:pPr marL="171450" indent="-171450" eaLnBrk="1" hangingPunct="1">
              <a:spcBef>
                <a:spcPts val="0"/>
              </a:spcBef>
              <a:buFont typeface="Arial" panose="020B0604020202020204" pitchFamily="34" charset="0"/>
              <a:buChar char="•"/>
            </a:pPr>
            <a:r>
              <a:rPr lang="en-US" altLang="en-US" dirty="0"/>
              <a:t>The arts are inclusive of all children.</a:t>
            </a:r>
          </a:p>
          <a:p>
            <a:pPr marL="171450" indent="-171450" eaLnBrk="1" hangingPunct="1">
              <a:spcBef>
                <a:spcPts val="0"/>
              </a:spcBef>
              <a:buFont typeface="Arial" panose="020B0604020202020204" pitchFamily="34" charset="0"/>
              <a:buChar char="•"/>
            </a:pPr>
            <a:r>
              <a:rPr lang="en-US" altLang="en-US" dirty="0"/>
              <a:t>They remind us of children’s innate enthusiasm for the arts.</a:t>
            </a:r>
          </a:p>
          <a:p>
            <a:pPr marL="171450" indent="-171450" eaLnBrk="1" hangingPunct="1">
              <a:spcBef>
                <a:spcPts val="0"/>
              </a:spcBef>
              <a:buFont typeface="Arial" panose="020B0604020202020204" pitchFamily="34" charset="0"/>
              <a:buChar char="•"/>
            </a:pPr>
            <a:r>
              <a:rPr lang="en-US" altLang="en-US" dirty="0"/>
              <a:t>They emphasize the value of the creative process over the end product.</a:t>
            </a:r>
          </a:p>
          <a:p>
            <a:pPr eaLnBrk="1" hangingPunct="1">
              <a:spcBef>
                <a:spcPts val="0"/>
              </a:spcBef>
            </a:pPr>
            <a:endParaRPr lang="en-US" altLang="en-US" dirty="0"/>
          </a:p>
        </p:txBody>
      </p:sp>
    </p:spTree>
    <p:extLst>
      <p:ext uri="{BB962C8B-B14F-4D97-AF65-F5344CB8AC3E}">
        <p14:creationId xmlns:p14="http://schemas.microsoft.com/office/powerpoint/2010/main" val="1094175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D1DF08E-2BC1-424E-98C1-2188D78E3D4C}" type="slidenum">
              <a:rPr lang="en-US" altLang="en-US"/>
              <a:pPr>
                <a:spcBef>
                  <a:spcPct val="0"/>
                </a:spcBef>
              </a:pPr>
              <a:t>2</a:t>
            </a:fld>
            <a:endParaRPr lang="en-US" altLang="en-US"/>
          </a:p>
        </p:txBody>
      </p:sp>
      <p:sp>
        <p:nvSpPr>
          <p:cNvPr id="35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D0D15025-35F5-4D0F-80D8-33E4F010C93D}" type="slidenum">
              <a:rPr lang="en-US" altLang="en-US"/>
              <a:pPr algn="r" eaLnBrk="1" hangingPunct="1">
                <a:spcBef>
                  <a:spcPct val="0"/>
                </a:spcBef>
              </a:pPr>
              <a:t>2</a:t>
            </a:fld>
            <a:endParaRPr lang="en-US" alt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a:spcBef>
                <a:spcPts val="0"/>
              </a:spcBef>
            </a:pPr>
            <a:r>
              <a:rPr lang="en-US" b="1" dirty="0"/>
              <a:t>Presenter Remarks:</a:t>
            </a:r>
          </a:p>
          <a:p>
            <a:pPr>
              <a:spcBef>
                <a:spcPts val="0"/>
              </a:spcBef>
            </a:pPr>
            <a:r>
              <a:rPr lang="en-US" dirty="0"/>
              <a:t>This slide shows what we will cover in today’s training. </a:t>
            </a:r>
          </a:p>
          <a:p>
            <a:pPr>
              <a:spcBef>
                <a:spcPts val="0"/>
              </a:spcBef>
            </a:pPr>
            <a:r>
              <a:rPr lang="en-US" dirty="0"/>
              <a:t>Objectives:</a:t>
            </a:r>
          </a:p>
          <a:p>
            <a:pPr marL="171450" lvl="0" indent="-171450">
              <a:spcBef>
                <a:spcPts val="0"/>
              </a:spcBef>
              <a:buFont typeface="Arial" panose="020B0604020202020204" pitchFamily="34" charset="0"/>
              <a:buChar char="•"/>
              <a:defRPr/>
            </a:pPr>
            <a:r>
              <a:rPr lang="en-US" altLang="en-US" dirty="0">
                <a:solidFill>
                  <a:prstClr val="black"/>
                </a:solidFill>
                <a:latin typeface="Arial"/>
              </a:rPr>
              <a:t>Gain understanding of key concepts from the </a:t>
            </a:r>
            <a:r>
              <a:rPr lang="en-US" altLang="en-US" i="1" dirty="0">
                <a:solidFill>
                  <a:prstClr val="black"/>
                </a:solidFill>
                <a:latin typeface="Arial"/>
              </a:rPr>
              <a:t>California Preschool Learning Foundations, Volume 2 and the California Preschool Curriculum Framework, Volume 2—</a:t>
            </a:r>
            <a:r>
              <a:rPr lang="en-US" altLang="en-US" dirty="0">
                <a:solidFill>
                  <a:prstClr val="black"/>
                </a:solidFill>
                <a:latin typeface="Arial"/>
              </a:rPr>
              <a:t>Visual and Performing Arts domain.</a:t>
            </a:r>
          </a:p>
          <a:p>
            <a:pPr marL="171450" lvl="0" indent="-171450">
              <a:spcBef>
                <a:spcPts val="0"/>
              </a:spcBef>
              <a:buFont typeface="Arial" panose="020B0604020202020204" pitchFamily="34" charset="0"/>
              <a:buChar char="•"/>
              <a:defRPr/>
            </a:pPr>
            <a:r>
              <a:rPr lang="en-US" altLang="en-US" dirty="0">
                <a:solidFill>
                  <a:prstClr val="black"/>
                </a:solidFill>
                <a:latin typeface="Arial"/>
              </a:rPr>
              <a:t>Observe, read, and discuss the developmental continuum that will guide instruction and learning of the visual arts in the Transitional Kindergarten (TK).</a:t>
            </a:r>
          </a:p>
          <a:p>
            <a:pPr marL="171450" lvl="0" indent="-171450">
              <a:spcBef>
                <a:spcPts val="0"/>
              </a:spcBef>
              <a:buFont typeface="Arial" panose="020B0604020202020204" pitchFamily="34" charset="0"/>
              <a:buChar char="•"/>
              <a:defRPr/>
            </a:pPr>
            <a:r>
              <a:rPr lang="en-US" altLang="en-US" dirty="0">
                <a:solidFill>
                  <a:prstClr val="black"/>
                </a:solidFill>
                <a:latin typeface="Arial"/>
              </a:rPr>
              <a:t>Practice using the Preschool Learning Foundations and Preschool Curriculum Framework to intentionally plan developmentally appropriate, cultural, and inclusive strategies that promote the development of </a:t>
            </a:r>
            <a:r>
              <a:rPr lang="en-US" dirty="0">
                <a:solidFill>
                  <a:prstClr val="black"/>
                </a:solidFill>
                <a:latin typeface="Arial"/>
                <a:ea typeface="ＭＳ Ｐゴシック" pitchFamily="34" charset="-128"/>
              </a:rPr>
              <a:t>skills, knowledge, and behaviors in the arts.</a:t>
            </a:r>
          </a:p>
          <a:p>
            <a:pPr eaLnBrk="1" hangingPunct="1">
              <a:spcBef>
                <a:spcPts val="0"/>
              </a:spcBef>
            </a:pPr>
            <a:endParaRPr lang="en-US" altLang="en-US" dirty="0"/>
          </a:p>
        </p:txBody>
      </p:sp>
    </p:spTree>
    <p:extLst>
      <p:ext uri="{BB962C8B-B14F-4D97-AF65-F5344CB8AC3E}">
        <p14:creationId xmlns:p14="http://schemas.microsoft.com/office/powerpoint/2010/main" val="3581221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706362E-A97A-46F6-AEB6-9051E9C8A029}" type="slidenum">
              <a:rPr lang="en-US" altLang="en-US"/>
              <a:pPr>
                <a:spcBef>
                  <a:spcPct val="0"/>
                </a:spcBef>
              </a:pPr>
              <a:t>20</a:t>
            </a:fld>
            <a:endParaRPr lang="en-US" alt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Let’s look now at Environments and Materials to Support Creative Learning and Learning Through Creative Experiences. </a:t>
            </a:r>
          </a:p>
          <a:p>
            <a:pPr eaLnBrk="1" hangingPunct="1">
              <a:spcBef>
                <a:spcPts val="0"/>
              </a:spcBef>
            </a:pPr>
            <a:endParaRPr lang="en-US" altLang="en-US" dirty="0"/>
          </a:p>
          <a:p>
            <a:pPr eaLnBrk="1" hangingPunct="1">
              <a:spcBef>
                <a:spcPts val="0"/>
              </a:spcBef>
            </a:pPr>
            <a:r>
              <a:rPr lang="en-US" altLang="en-US" dirty="0"/>
              <a:t>This section begins on page 45 in the Preschool Curriculum Framework, Volume 2. Please find that section now.</a:t>
            </a:r>
          </a:p>
        </p:txBody>
      </p:sp>
    </p:spTree>
    <p:extLst>
      <p:ext uri="{BB962C8B-B14F-4D97-AF65-F5344CB8AC3E}">
        <p14:creationId xmlns:p14="http://schemas.microsoft.com/office/powerpoint/2010/main" val="176236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B029D9F-7A42-4BF6-A411-E4F632B157A8}" type="slidenum">
              <a:rPr lang="en-US" altLang="en-US"/>
              <a:pPr>
                <a:spcBef>
                  <a:spcPct val="0"/>
                </a:spcBef>
              </a:pPr>
              <a:t>21</a:t>
            </a:fld>
            <a:endParaRPr lang="en-US" alt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Both environments and materials will serve to support the choices children typically make to pursue visual art, music, drama, and dance. </a:t>
            </a:r>
          </a:p>
          <a:p>
            <a:pPr eaLnBrk="1" hangingPunct="1">
              <a:spcBef>
                <a:spcPts val="0"/>
              </a:spcBef>
            </a:pPr>
            <a:endParaRPr lang="en-US" altLang="en-US" dirty="0"/>
          </a:p>
          <a:p>
            <a:pPr eaLnBrk="1" hangingPunct="1">
              <a:spcBef>
                <a:spcPts val="0"/>
              </a:spcBef>
            </a:pPr>
            <a:r>
              <a:rPr lang="en-US" altLang="en-US" dirty="0"/>
              <a:t>“Environmental conditions and material provisions also need to support what teachers wish to bring to artistic activities in their classrooms” (PLF, Volume 2, p. 41).</a:t>
            </a:r>
          </a:p>
          <a:p>
            <a:pPr eaLnBrk="1" hangingPunct="1">
              <a:spcBef>
                <a:spcPts val="0"/>
              </a:spcBef>
            </a:pPr>
            <a:endParaRPr lang="en-US" altLang="en-US" dirty="0"/>
          </a:p>
          <a:p>
            <a:pPr eaLnBrk="1" hangingPunct="1">
              <a:spcBef>
                <a:spcPts val="0"/>
              </a:spcBef>
            </a:pPr>
            <a:r>
              <a:rPr lang="en-US" altLang="en-US" dirty="0"/>
              <a:t>Think about your classroom. How does the environment support child choice? </a:t>
            </a:r>
            <a:r>
              <a:rPr lang="en-US" sz="1200" kern="1200" dirty="0">
                <a:solidFill>
                  <a:schemeClr val="tx1"/>
                </a:solidFill>
                <a:effectLst/>
                <a:latin typeface="Arial" pitchFamily="34" charset="0"/>
                <a:ea typeface="MS PGothic" panose="020B0600070205080204" pitchFamily="34" charset="-128"/>
                <a:cs typeface="Arial" pitchFamily="34" charset="0"/>
              </a:rPr>
              <a:t>Do materials in the classroom support and encourage artistic activities during free choice?</a:t>
            </a:r>
            <a:endParaRPr lang="en-US" altLang="en-US" dirty="0"/>
          </a:p>
        </p:txBody>
      </p:sp>
    </p:spTree>
    <p:extLst>
      <p:ext uri="{BB962C8B-B14F-4D97-AF65-F5344CB8AC3E}">
        <p14:creationId xmlns:p14="http://schemas.microsoft.com/office/powerpoint/2010/main" val="1590455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EF28088-182A-4A00-A522-54A08D8EB7B1}" type="slidenum">
              <a:rPr lang="en-US" altLang="en-US"/>
              <a:pPr>
                <a:spcBef>
                  <a:spcPct val="0"/>
                </a:spcBef>
              </a:pPr>
              <a:t>22</a:t>
            </a:fld>
            <a:endParaRPr lang="en-US" alt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Materials and props may include these features:</a:t>
            </a:r>
          </a:p>
          <a:p>
            <a:pPr marL="171450" indent="-171450" eaLnBrk="1" hangingPunct="1">
              <a:spcBef>
                <a:spcPts val="0"/>
              </a:spcBef>
              <a:buFont typeface="Arial" panose="020B0604020202020204" pitchFamily="34" charset="0"/>
              <a:buChar char="•"/>
            </a:pPr>
            <a:r>
              <a:rPr lang="en-US" altLang="en-US" dirty="0"/>
              <a:t>Are often inexpensive and homemade</a:t>
            </a:r>
          </a:p>
          <a:p>
            <a:pPr marL="171450" indent="-171450" eaLnBrk="1" hangingPunct="1">
              <a:spcBef>
                <a:spcPts val="0"/>
              </a:spcBef>
              <a:buFont typeface="Arial" panose="020B0604020202020204" pitchFamily="34" charset="0"/>
              <a:buChar char="•"/>
            </a:pPr>
            <a:r>
              <a:rPr lang="en-US" altLang="en-US" dirty="0"/>
              <a:t>Can be inclusive of varying cultures</a:t>
            </a:r>
          </a:p>
          <a:p>
            <a:pPr marL="171450" indent="-171450" eaLnBrk="1" hangingPunct="1">
              <a:spcBef>
                <a:spcPts val="0"/>
              </a:spcBef>
              <a:buFont typeface="Arial" panose="020B0604020202020204" pitchFamily="34" charset="0"/>
              <a:buChar char="•"/>
            </a:pPr>
            <a:r>
              <a:rPr lang="en-US" altLang="en-US" dirty="0"/>
              <a:t>Can be used or adapted for children with varying abilities </a:t>
            </a:r>
          </a:p>
          <a:p>
            <a:pPr marL="171450" indent="-171450" eaLnBrk="1" hangingPunct="1">
              <a:spcBef>
                <a:spcPts val="0"/>
              </a:spcBef>
              <a:buFont typeface="Arial" panose="020B0604020202020204" pitchFamily="34" charset="0"/>
              <a:buChar char="•"/>
            </a:pPr>
            <a:r>
              <a:rPr lang="en-US" altLang="en-US" dirty="0"/>
              <a:t>Can often be shared across visual arts, music, dance, and drama</a:t>
            </a:r>
          </a:p>
          <a:p>
            <a:pPr eaLnBrk="1" hangingPunct="1">
              <a:spcBef>
                <a:spcPts val="0"/>
              </a:spcBef>
            </a:pPr>
            <a:r>
              <a:rPr lang="en-US" altLang="en-US" dirty="0"/>
              <a:t>(PCF, Vol. 2, pp. 45-48)</a:t>
            </a:r>
          </a:p>
          <a:p>
            <a:pPr eaLnBrk="1" hangingPunct="1">
              <a:spcBef>
                <a:spcPts val="0"/>
              </a:spcBef>
            </a:pPr>
            <a:endParaRPr lang="en-US" altLang="en-US" dirty="0"/>
          </a:p>
          <a:p>
            <a:pPr eaLnBrk="1" hangingPunct="1">
              <a:spcBef>
                <a:spcPts val="0"/>
              </a:spcBef>
            </a:pPr>
            <a:endParaRPr lang="en-US" altLang="en-US" dirty="0"/>
          </a:p>
        </p:txBody>
      </p:sp>
    </p:spTree>
    <p:extLst>
      <p:ext uri="{BB962C8B-B14F-4D97-AF65-F5344CB8AC3E}">
        <p14:creationId xmlns:p14="http://schemas.microsoft.com/office/powerpoint/2010/main" val="2106493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9AA48C4-8001-49AF-830B-4F2088A5631A}" type="slidenum">
              <a:rPr lang="en-US" altLang="en-US"/>
              <a:pPr>
                <a:spcBef>
                  <a:spcPct val="0"/>
                </a:spcBef>
              </a:pPr>
              <a:t>23</a:t>
            </a:fld>
            <a:endParaRPr lang="en-US" altLang="en-US"/>
          </a:p>
        </p:txBody>
      </p:sp>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spcBef>
                <a:spcPts val="0"/>
              </a:spcBef>
              <a:spcAft>
                <a:spcPts val="0"/>
              </a:spcAft>
            </a:pPr>
            <a:r>
              <a:rPr lang="en-US" altLang="en-US" b="1" dirty="0"/>
              <a:t>Activity 3A: Environment and Materials (Option A)</a:t>
            </a:r>
          </a:p>
          <a:p>
            <a:pPr eaLnBrk="1" hangingPunct="1">
              <a:spcBef>
                <a:spcPts val="0"/>
              </a:spcBef>
              <a:spcAft>
                <a:spcPts val="0"/>
              </a:spcAft>
            </a:pPr>
            <a:endParaRPr lang="en-US" altLang="en-US" b="1" dirty="0"/>
          </a:p>
          <a:p>
            <a:pPr>
              <a:spcBef>
                <a:spcPts val="0"/>
              </a:spcBef>
              <a:spcAft>
                <a:spcPts val="0"/>
              </a:spcAft>
            </a:pPr>
            <a:r>
              <a:rPr lang="en-US" altLang="en-US" b="1" dirty="0"/>
              <a:t>Presenter Remarks: </a:t>
            </a:r>
          </a:p>
          <a:p>
            <a:pPr marL="0" marR="0">
              <a:spcBef>
                <a:spcPts val="0"/>
              </a:spcBef>
              <a:spcAft>
                <a:spcPts val="0"/>
              </a:spcAft>
            </a:pPr>
            <a:r>
              <a:rPr lang="en-US" dirty="0">
                <a:ea typeface="Times New Roman" panose="02020603050405020304" pitchFamily="18" charset="0"/>
              </a:rPr>
              <a:t>We will begin this activity by reading the section of appendix A that corresponds to the strand on your table tent.</a:t>
            </a:r>
          </a:p>
          <a:p>
            <a:pPr>
              <a:spcBef>
                <a:spcPts val="0"/>
              </a:spcBef>
              <a:spcAft>
                <a:spcPts val="0"/>
              </a:spcAft>
            </a:pPr>
            <a:endParaRPr lang="en-US" dirty="0"/>
          </a:p>
          <a:p>
            <a:pPr>
              <a:spcBef>
                <a:spcPts val="0"/>
              </a:spcBef>
              <a:spcAft>
                <a:spcPts val="0"/>
              </a:spcAft>
            </a:pPr>
            <a:r>
              <a:rPr lang="en-US" b="1" cap="all" dirty="0"/>
              <a:t>intent: </a:t>
            </a:r>
          </a:p>
          <a:p>
            <a:pPr>
              <a:spcBef>
                <a:spcPts val="0"/>
              </a:spcBef>
              <a:spcAft>
                <a:spcPts val="0"/>
              </a:spcAft>
            </a:pPr>
            <a:r>
              <a:rPr lang="en-US" dirty="0"/>
              <a:t>Explore the environments and materials that support creative learning and learning through creative experiences. </a:t>
            </a:r>
          </a:p>
          <a:p>
            <a:pPr>
              <a:spcBef>
                <a:spcPts val="0"/>
              </a:spcBef>
              <a:spcAft>
                <a:spcPts val="0"/>
              </a:spcAft>
            </a:pPr>
            <a:r>
              <a:rPr lang="en-US" dirty="0"/>
              <a:t> </a:t>
            </a:r>
          </a:p>
          <a:p>
            <a:pPr>
              <a:spcBef>
                <a:spcPts val="0"/>
              </a:spcBef>
              <a:spcAft>
                <a:spcPts val="0"/>
              </a:spcAft>
            </a:pPr>
            <a:r>
              <a:rPr lang="en-US" b="1" dirty="0"/>
              <a:t>OUTCOMES: </a:t>
            </a:r>
          </a:p>
          <a:p>
            <a:pPr>
              <a:spcBef>
                <a:spcPts val="0"/>
              </a:spcBef>
              <a:spcAft>
                <a:spcPts val="0"/>
              </a:spcAft>
            </a:pPr>
            <a:r>
              <a:rPr lang="en-US" dirty="0"/>
              <a:t>Participants interact as they review lists of materials that can be used to support creative learning and learning through creative experiences. They also create a “to-do list” of materials to add to their classroom environment.</a:t>
            </a:r>
          </a:p>
          <a:p>
            <a:pPr>
              <a:spcBef>
                <a:spcPts val="0"/>
              </a:spcBef>
              <a:spcAft>
                <a:spcPts val="0"/>
              </a:spcAft>
            </a:pPr>
            <a:r>
              <a:rPr lang="en-US" dirty="0"/>
              <a:t> </a:t>
            </a:r>
          </a:p>
          <a:p>
            <a:pPr>
              <a:spcBef>
                <a:spcPts val="0"/>
              </a:spcBef>
              <a:spcAft>
                <a:spcPts val="0"/>
              </a:spcAft>
            </a:pPr>
            <a:r>
              <a:rPr lang="en-US" b="1" cap="all" dirty="0"/>
              <a:t>Materials Required: </a:t>
            </a:r>
            <a:endParaRPr lang="en-US" dirty="0"/>
          </a:p>
          <a:p>
            <a:pPr marL="171450" lvl="0" indent="-171450">
              <a:spcBef>
                <a:spcPts val="0"/>
              </a:spcBef>
              <a:spcAft>
                <a:spcPts val="0"/>
              </a:spcAft>
              <a:buFont typeface="Arial" panose="020B0604020202020204" pitchFamily="34" charset="0"/>
              <a:buChar char="•"/>
            </a:pPr>
            <a:r>
              <a:rPr lang="en-US" dirty="0"/>
              <a:t>Table tent cards with one strand name on each card</a:t>
            </a:r>
          </a:p>
          <a:p>
            <a:pPr marL="171450" lvl="0" indent="-171450">
              <a:spcBef>
                <a:spcPts val="0"/>
              </a:spcBef>
              <a:spcAft>
                <a:spcPts val="0"/>
              </a:spcAft>
              <a:buFont typeface="Arial" panose="020B0604020202020204" pitchFamily="34" charset="0"/>
              <a:buChar char="•"/>
            </a:pPr>
            <a:r>
              <a:rPr lang="en-US" dirty="0"/>
              <a:t>Handout 1: Visual and Performing Arts Materials Action Plan</a:t>
            </a:r>
          </a:p>
          <a:p>
            <a:pPr marL="171450" lvl="0" indent="-171450">
              <a:spcBef>
                <a:spcPts val="0"/>
              </a:spcBef>
              <a:spcAft>
                <a:spcPts val="0"/>
              </a:spcAft>
              <a:buFont typeface="Arial" panose="020B0604020202020204" pitchFamily="34" charset="0"/>
              <a:buChar char="•"/>
            </a:pPr>
            <a:r>
              <a:rPr lang="en-US" dirty="0"/>
              <a:t>Appendix A of the Visual and Performing Arts chapter </a:t>
            </a:r>
          </a:p>
          <a:p>
            <a:pPr>
              <a:spcBef>
                <a:spcPts val="0"/>
              </a:spcBef>
              <a:spcAft>
                <a:spcPts val="0"/>
              </a:spcAft>
            </a:pPr>
            <a:endParaRPr lang="en-US" b="1" dirty="0"/>
          </a:p>
          <a:p>
            <a:pPr>
              <a:spcBef>
                <a:spcPts val="0"/>
              </a:spcBef>
              <a:spcAft>
                <a:spcPts val="0"/>
              </a:spcAft>
            </a:pPr>
            <a:r>
              <a:rPr lang="en-US" b="1" cap="all" dirty="0"/>
              <a:t>Time:</a:t>
            </a:r>
            <a:r>
              <a:rPr lang="en-US" dirty="0"/>
              <a:t> 20 minutes</a:t>
            </a:r>
          </a:p>
          <a:p>
            <a:pPr>
              <a:spcBef>
                <a:spcPts val="0"/>
              </a:spcBef>
              <a:spcAft>
                <a:spcPts val="0"/>
              </a:spcAft>
            </a:pPr>
            <a:endParaRPr lang="en-US" dirty="0"/>
          </a:p>
          <a:p>
            <a:pPr>
              <a:spcBef>
                <a:spcPts val="0"/>
              </a:spcBef>
              <a:spcAft>
                <a:spcPts val="0"/>
              </a:spcAft>
            </a:pPr>
            <a:r>
              <a:rPr lang="en-US" b="1" cap="all" dirty="0"/>
              <a:t>Process: </a:t>
            </a:r>
            <a:endParaRPr lang="en-US" dirty="0"/>
          </a:p>
          <a:p>
            <a:pPr marL="171450" lvl="0" indent="-171450">
              <a:spcBef>
                <a:spcPts val="0"/>
              </a:spcBef>
              <a:spcAft>
                <a:spcPts val="0"/>
              </a:spcAft>
              <a:buFont typeface="Arial" panose="020B0604020202020204" pitchFamily="34" charset="0"/>
              <a:buChar char="•"/>
            </a:pPr>
            <a:r>
              <a:rPr lang="en-US" dirty="0"/>
              <a:t>Participants read the section of appendix A that corresponds to the strand on their table tent.</a:t>
            </a:r>
          </a:p>
          <a:p>
            <a:pPr marL="171450" lvl="0" indent="-171450">
              <a:spcBef>
                <a:spcPts val="0"/>
              </a:spcBef>
              <a:spcAft>
                <a:spcPts val="0"/>
              </a:spcAft>
              <a:buFont typeface="Arial" panose="020B0604020202020204" pitchFamily="34" charset="0"/>
              <a:buChar char="•"/>
            </a:pPr>
            <a:r>
              <a:rPr lang="en-US" dirty="0"/>
              <a:t>Together, they highlight all of the materials that anyone at the table is currently or has used in the classroom.</a:t>
            </a:r>
          </a:p>
          <a:p>
            <a:pPr marL="171450" indent="-171450">
              <a:spcBef>
                <a:spcPts val="0"/>
              </a:spcBef>
              <a:spcAft>
                <a:spcPts val="0"/>
              </a:spcAft>
              <a:buFont typeface="Arial" panose="020B0604020202020204" pitchFamily="34" charset="0"/>
              <a:buChar char="•"/>
            </a:pPr>
            <a:r>
              <a:rPr lang="en-US" dirty="0"/>
              <a:t>Each individual should note on Handout 1: Visual and Performing Arts Action Materials Plan one or more new items to add to the classroom in the following week. </a:t>
            </a:r>
          </a:p>
          <a:p>
            <a:pPr>
              <a:spcBef>
                <a:spcPts val="0"/>
              </a:spcBef>
              <a:spcAft>
                <a:spcPts val="0"/>
              </a:spcAft>
            </a:pPr>
            <a:r>
              <a:rPr lang="en-US" b="1" dirty="0"/>
              <a:t> </a:t>
            </a:r>
            <a:endParaRPr lang="en-US" dirty="0"/>
          </a:p>
          <a:p>
            <a:pPr>
              <a:spcBef>
                <a:spcPts val="0"/>
              </a:spcBef>
              <a:spcAft>
                <a:spcPts val="0"/>
              </a:spcAft>
            </a:pPr>
            <a:r>
              <a:rPr lang="en-US" b="1" dirty="0"/>
              <a:t>OPTION:</a:t>
            </a:r>
            <a:endParaRPr lang="en-US" dirty="0"/>
          </a:p>
          <a:p>
            <a:pPr>
              <a:spcBef>
                <a:spcPts val="0"/>
              </a:spcBef>
              <a:spcAft>
                <a:spcPts val="0"/>
              </a:spcAft>
            </a:pPr>
            <a:r>
              <a:rPr lang="en-US" dirty="0"/>
              <a:t>See option two on Activity 3B: Environment and Materials.</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a:spcBef>
                <a:spcPts val="0"/>
              </a:spcBef>
              <a:spcAft>
                <a:spcPts val="0"/>
              </a:spcAft>
            </a:pPr>
            <a:r>
              <a:rPr lang="en-US" dirty="0"/>
              <a:t> </a:t>
            </a:r>
          </a:p>
          <a:p>
            <a:pPr eaLnBrk="1" hangingPunct="1">
              <a:spcBef>
                <a:spcPts val="0"/>
              </a:spcBef>
              <a:spcAft>
                <a:spcPts val="0"/>
              </a:spcAft>
            </a:pPr>
            <a:endParaRPr lang="en-US" altLang="en-US" b="1" dirty="0"/>
          </a:p>
        </p:txBody>
      </p:sp>
      <p:sp>
        <p:nvSpPr>
          <p:cNvPr id="7475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9462E344-A90E-4780-B74C-DF54BD398E07}" type="slidenum">
              <a:rPr lang="en-US" altLang="en-US"/>
              <a:pPr algn="r" eaLnBrk="1" hangingPunct="1">
                <a:spcBef>
                  <a:spcPct val="0"/>
                </a:spcBef>
              </a:pPr>
              <a:t>23</a:t>
            </a:fld>
            <a:endParaRPr lang="en-US" altLang="en-US"/>
          </a:p>
        </p:txBody>
      </p:sp>
    </p:spTree>
    <p:extLst>
      <p:ext uri="{BB962C8B-B14F-4D97-AF65-F5344CB8AC3E}">
        <p14:creationId xmlns:p14="http://schemas.microsoft.com/office/powerpoint/2010/main" val="467985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480B98E-5949-431C-BBFA-420B9B856976}" type="slidenum">
              <a:rPr lang="en-US" altLang="en-US"/>
              <a:pPr>
                <a:spcBef>
                  <a:spcPct val="0"/>
                </a:spcBef>
              </a:pPr>
              <a:t>24</a:t>
            </a:fld>
            <a:endParaRPr lang="en-US" alt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spcBef>
                <a:spcPts val="0"/>
              </a:spcBef>
            </a:pPr>
            <a:r>
              <a:rPr lang="en-US" altLang="en-US" b="1" dirty="0"/>
              <a:t>Activity 3B: Environment and Materials (Option B)</a:t>
            </a:r>
          </a:p>
          <a:p>
            <a:pPr eaLnBrk="1" hangingPunct="1">
              <a:spcBef>
                <a:spcPts val="0"/>
              </a:spcBef>
            </a:pPr>
            <a:endParaRPr lang="en-US" altLang="en-US" b="1" dirty="0"/>
          </a:p>
          <a:p>
            <a:pPr eaLnBrk="1" hangingPunct="1">
              <a:spcBef>
                <a:spcPts val="0"/>
              </a:spcBef>
            </a:pPr>
            <a:r>
              <a:rPr lang="en-US" altLang="en-US" b="1" dirty="0"/>
              <a:t>Presenter Remarks: </a:t>
            </a:r>
          </a:p>
          <a:p>
            <a:pPr eaLnBrk="1" hangingPunct="1">
              <a:spcBef>
                <a:spcPts val="0"/>
              </a:spcBef>
            </a:pPr>
            <a:r>
              <a:rPr lang="en-US" altLang="en-US" dirty="0"/>
              <a:t>Each </a:t>
            </a:r>
            <a:r>
              <a:rPr lang="en-US" dirty="0"/>
              <a:t>table group is going to send one member to get the box of materials that matches the strand on their table tent. We’ll spend 10 minutes using and experiencing the materials individually and with others at the table.</a:t>
            </a:r>
            <a:endParaRPr lang="en-US" altLang="en-US" dirty="0"/>
          </a:p>
          <a:p>
            <a:pPr>
              <a:spcBef>
                <a:spcPts val="0"/>
              </a:spcBef>
            </a:pPr>
            <a:endParaRPr lang="en-US" dirty="0"/>
          </a:p>
          <a:p>
            <a:pPr>
              <a:spcBef>
                <a:spcPts val="0"/>
              </a:spcBef>
            </a:pPr>
            <a:r>
              <a:rPr lang="en-US" b="1" cap="all" dirty="0"/>
              <a:t>intent: </a:t>
            </a:r>
          </a:p>
          <a:p>
            <a:pPr>
              <a:spcBef>
                <a:spcPts val="0"/>
              </a:spcBef>
            </a:pPr>
            <a:r>
              <a:rPr lang="en-US" dirty="0"/>
              <a:t>Explore the environments and materials that support creative learning and learning through creative experiences. </a:t>
            </a:r>
          </a:p>
          <a:p>
            <a:pPr>
              <a:spcBef>
                <a:spcPts val="0"/>
              </a:spcBef>
            </a:pPr>
            <a:r>
              <a:rPr lang="en-US" b="1" dirty="0"/>
              <a:t> </a:t>
            </a:r>
            <a:endParaRPr lang="en-US" dirty="0"/>
          </a:p>
          <a:p>
            <a:pPr>
              <a:spcBef>
                <a:spcPts val="0"/>
              </a:spcBef>
            </a:pPr>
            <a:r>
              <a:rPr lang="en-US" b="1" dirty="0"/>
              <a:t>OUTCOMES: </a:t>
            </a:r>
          </a:p>
          <a:p>
            <a:pPr>
              <a:spcBef>
                <a:spcPts val="0"/>
              </a:spcBef>
            </a:pPr>
            <a:r>
              <a:rPr lang="en-US" dirty="0"/>
              <a:t>Participants interact with materials that can be used to support creative learning and learning through creative experiences. They also create a “to-do list” of materials to add to their classroom environment.</a:t>
            </a:r>
          </a:p>
          <a:p>
            <a:pPr>
              <a:spcBef>
                <a:spcPts val="0"/>
              </a:spcBef>
            </a:pPr>
            <a:r>
              <a:rPr lang="en-US" b="1" cap="all" dirty="0"/>
              <a:t> </a:t>
            </a:r>
            <a:endParaRPr lang="en-US" dirty="0"/>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Table tent cards with one strand name</a:t>
            </a:r>
          </a:p>
          <a:p>
            <a:pPr marL="171450" lvl="0" indent="-171450">
              <a:spcBef>
                <a:spcPts val="0"/>
              </a:spcBef>
              <a:buFont typeface="Arial" panose="020B0604020202020204" pitchFamily="34" charset="0"/>
              <a:buChar char="•"/>
            </a:pPr>
            <a:r>
              <a:rPr lang="en-US" dirty="0"/>
              <a:t>Boxes of materials for each strand (Make enough boxes so that each table can work with one box. For ideas on materials, see appendix A.)</a:t>
            </a:r>
          </a:p>
          <a:p>
            <a:pPr marL="171450" lvl="0" indent="-171450">
              <a:spcBef>
                <a:spcPts val="0"/>
              </a:spcBef>
              <a:buFont typeface="Arial" panose="020B0604020202020204" pitchFamily="34" charset="0"/>
              <a:buChar char="•"/>
            </a:pPr>
            <a:r>
              <a:rPr lang="en-US" dirty="0"/>
              <a:t>Handout 1: </a:t>
            </a:r>
            <a:r>
              <a:rPr lang="en-US" dirty="0">
                <a:ea typeface="Times New Roman" panose="02020603050405020304" pitchFamily="18" charset="0"/>
                <a:cs typeface="Times New Roman" panose="02020603050405020304" pitchFamily="18" charset="0"/>
              </a:rPr>
              <a:t>Visual and Performing Arts Materials Action Plan</a:t>
            </a:r>
          </a:p>
          <a:p>
            <a:pPr marL="0" lvl="0" indent="0">
              <a:spcBef>
                <a:spcPts val="0"/>
              </a:spcBef>
              <a:buFont typeface="Arial" panose="020B0604020202020204" pitchFamily="34" charset="0"/>
              <a:buNone/>
            </a:pPr>
            <a:endParaRPr lang="en-US" dirty="0"/>
          </a:p>
          <a:p>
            <a:pPr>
              <a:spcBef>
                <a:spcPts val="0"/>
              </a:spcBef>
            </a:pPr>
            <a:r>
              <a:rPr lang="en-US" b="1" cap="all" dirty="0"/>
              <a:t>Time:</a:t>
            </a:r>
            <a:r>
              <a:rPr lang="en-US" dirty="0"/>
              <a:t> </a:t>
            </a:r>
          </a:p>
          <a:p>
            <a:pPr>
              <a:spcBef>
                <a:spcPts val="0"/>
              </a:spcBef>
            </a:pPr>
            <a:r>
              <a:rPr lang="en-US" dirty="0"/>
              <a:t>20 minutes</a:t>
            </a:r>
          </a:p>
          <a:p>
            <a:pPr>
              <a:spcBef>
                <a:spcPts val="0"/>
              </a:spcBef>
            </a:pPr>
            <a:r>
              <a:rPr lang="en-US" b="1" cap="all" dirty="0"/>
              <a:t> </a:t>
            </a:r>
            <a:endParaRPr lang="en-US" dirty="0"/>
          </a:p>
          <a:p>
            <a:pPr>
              <a:spcBef>
                <a:spcPts val="0"/>
              </a:spcBef>
            </a:pPr>
            <a:r>
              <a:rPr lang="en-US" b="1" cap="all" dirty="0"/>
              <a:t>Process: </a:t>
            </a:r>
            <a:endParaRPr lang="en-US" dirty="0"/>
          </a:p>
          <a:p>
            <a:pPr marL="171450" lvl="0" indent="-171450">
              <a:spcBef>
                <a:spcPts val="0"/>
              </a:spcBef>
              <a:buFont typeface="Arial" panose="020B0604020202020204" pitchFamily="34" charset="0"/>
              <a:buChar char="•"/>
            </a:pPr>
            <a:r>
              <a:rPr lang="en-US" dirty="0"/>
              <a:t>Each table group sends one member to get the box of materials that matches the strand on their table tent.</a:t>
            </a:r>
          </a:p>
          <a:p>
            <a:pPr marL="171450" lvl="0" indent="-171450">
              <a:spcBef>
                <a:spcPts val="0"/>
              </a:spcBef>
              <a:buFont typeface="Arial" panose="020B0604020202020204" pitchFamily="34" charset="0"/>
              <a:buChar char="•"/>
            </a:pPr>
            <a:r>
              <a:rPr lang="en-US" dirty="0"/>
              <a:t>Participants spend 10 minutes using and experiencing the materials individually and with others at the table.</a:t>
            </a:r>
          </a:p>
          <a:p>
            <a:pPr marL="171450" lvl="0" indent="-171450">
              <a:spcBef>
                <a:spcPts val="0"/>
              </a:spcBef>
              <a:buFont typeface="Arial" panose="020B0604020202020204" pitchFamily="34" charset="0"/>
              <a:buChar char="•"/>
            </a:pPr>
            <a:r>
              <a:rPr lang="en-US" dirty="0"/>
              <a:t>As they work, participants discuss the “processing questions” on the slide.</a:t>
            </a:r>
          </a:p>
          <a:p>
            <a:pPr marL="171450" lvl="0" indent="-171450">
              <a:spcBef>
                <a:spcPts val="0"/>
              </a:spcBef>
              <a:buFont typeface="Arial" panose="020B0604020202020204" pitchFamily="34" charset="0"/>
              <a:buChar char="•"/>
            </a:pPr>
            <a:r>
              <a:rPr lang="en-US" dirty="0"/>
              <a:t>Each individual should note on Handout 1: Visual and Performing Arts Materials Action Plan one or more new items to add to the classroom in the following week. </a:t>
            </a:r>
          </a:p>
          <a:p>
            <a:pPr>
              <a:spcBef>
                <a:spcPts val="0"/>
              </a:spcBef>
            </a:pPr>
            <a:r>
              <a:rPr lang="en-US" b="1" dirty="0"/>
              <a:t> </a:t>
            </a:r>
            <a:endParaRPr lang="en-US" dirty="0"/>
          </a:p>
          <a:p>
            <a:pPr>
              <a:spcBef>
                <a:spcPts val="0"/>
              </a:spcBef>
            </a:pPr>
            <a:r>
              <a:rPr lang="en-US" b="1" dirty="0"/>
              <a:t>OPTIONS: </a:t>
            </a:r>
            <a:endParaRPr lang="en-US" dirty="0"/>
          </a:p>
          <a:p>
            <a:pPr marL="171450" lvl="0" indent="-171450">
              <a:spcBef>
                <a:spcPts val="0"/>
              </a:spcBef>
              <a:buFont typeface="Arial" panose="020B0604020202020204" pitchFamily="34" charset="0"/>
              <a:buChar char="•"/>
            </a:pPr>
            <a:r>
              <a:rPr lang="en-US" dirty="0"/>
              <a:t>Ask each table group to discuss these questions.</a:t>
            </a:r>
          </a:p>
          <a:p>
            <a:pPr marL="171450" lvl="0" indent="-171450">
              <a:spcBef>
                <a:spcPts val="0"/>
              </a:spcBef>
              <a:buFont typeface="Arial" panose="020B0604020202020204" pitchFamily="34" charset="0"/>
              <a:buChar char="•"/>
            </a:pPr>
            <a:r>
              <a:rPr lang="en-US" dirty="0"/>
              <a:t>Ask each question verbally and have the table </a:t>
            </a:r>
            <a:r>
              <a:rPr lang="en-US" sz="1200" kern="1200" dirty="0">
                <a:solidFill>
                  <a:schemeClr val="tx1"/>
                </a:solidFill>
                <a:effectLst/>
                <a:latin typeface="Arial" pitchFamily="34" charset="0"/>
                <a:ea typeface="MS PGothic" panose="020B0600070205080204" pitchFamily="34" charset="-128"/>
                <a:cs typeface="Arial" pitchFamily="34" charset="0"/>
              </a:rPr>
              <a:t>discuss each question verbally as a table group one question at a time.</a:t>
            </a:r>
          </a:p>
          <a:p>
            <a:pPr marL="171450" lvl="0" indent="-171450">
              <a:spcBef>
                <a:spcPts val="0"/>
              </a:spcBef>
              <a:buFont typeface="Arial" panose="020B0604020202020204" pitchFamily="34" charset="0"/>
              <a:buChar char="•"/>
            </a:pPr>
            <a:r>
              <a:rPr lang="en-US" dirty="0"/>
              <a:t>Ask each question verbally and have a few people share out on their experience.</a:t>
            </a:r>
          </a:p>
          <a:p>
            <a:pPr marL="171450" lvl="0" indent="-171450">
              <a:spcBef>
                <a:spcPts val="0"/>
              </a:spcBef>
              <a:buFont typeface="Arial" panose="020B0604020202020204" pitchFamily="34" charset="0"/>
              <a:buChar char="•"/>
            </a:pPr>
            <a:r>
              <a:rPr lang="en-US" dirty="0"/>
              <a:t>Ask participants to silently process each question for 30 seconds. Presenter reads the question, says, “Thinking time for 30 seconds,” and then provides 30 seconds to share thoughts with a neighbor.</a:t>
            </a:r>
          </a:p>
          <a:p>
            <a:pPr>
              <a:spcBef>
                <a:spcPts val="0"/>
              </a:spcBef>
            </a:pPr>
            <a:r>
              <a:rPr lang="en-US" dirty="0"/>
              <a:t> </a:t>
            </a:r>
          </a:p>
          <a:p>
            <a:pPr>
              <a:spcBef>
                <a:spcPts val="0"/>
              </a:spcBef>
            </a:pPr>
            <a:r>
              <a:rPr lang="en-US" dirty="0"/>
              <a:t> </a:t>
            </a:r>
          </a:p>
          <a:p>
            <a:pPr>
              <a:spcBef>
                <a:spcPts val="0"/>
              </a:spcBef>
            </a:pPr>
            <a:r>
              <a:rPr lang="en-US" dirty="0"/>
              <a:t> </a:t>
            </a:r>
          </a:p>
          <a:p>
            <a:pPr eaLnBrk="1" hangingPunct="1">
              <a:spcBef>
                <a:spcPts val="0"/>
              </a:spcBef>
              <a:buFontTx/>
              <a:buChar char="•"/>
            </a:pPr>
            <a:endParaRPr lang="en-US" altLang="en-US" dirty="0"/>
          </a:p>
        </p:txBody>
      </p:sp>
    </p:spTree>
    <p:extLst>
      <p:ext uri="{BB962C8B-B14F-4D97-AF65-F5344CB8AC3E}">
        <p14:creationId xmlns:p14="http://schemas.microsoft.com/office/powerpoint/2010/main" val="3777301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03FE6F0-895E-40E4-87E8-D655C775AC0E}" type="slidenum">
              <a:rPr lang="en-US" altLang="en-US"/>
              <a:pPr>
                <a:spcBef>
                  <a:spcPct val="0"/>
                </a:spcBef>
              </a:pPr>
              <a:t>25</a:t>
            </a:fld>
            <a:endParaRPr lang="en-US" alt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Let’s turn now to thinking about how to build on children’s play and plan learning opportunities to help children develop the skills and knowledge they need in the visual and performing arts.</a:t>
            </a:r>
          </a:p>
        </p:txBody>
      </p:sp>
    </p:spTree>
    <p:extLst>
      <p:ext uri="{BB962C8B-B14F-4D97-AF65-F5344CB8AC3E}">
        <p14:creationId xmlns:p14="http://schemas.microsoft.com/office/powerpoint/2010/main" val="912162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ln/>
        </p:spPr>
      </p:sp>
      <p:sp>
        <p:nvSpPr>
          <p:cNvPr id="8089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spcBef>
                <a:spcPts val="0"/>
              </a:spcBef>
            </a:pPr>
            <a:r>
              <a:rPr lang="en-US" altLang="en-US" b="1" dirty="0"/>
              <a:t>Presenter Remarks: </a:t>
            </a:r>
          </a:p>
          <a:p>
            <a:pPr eaLnBrk="1" hangingPunct="1">
              <a:spcBef>
                <a:spcPts val="0"/>
              </a:spcBef>
            </a:pPr>
            <a:r>
              <a:rPr lang="en-US" altLang="en-US" dirty="0"/>
              <a:t>The Preschool Learning Foundations describe what children should know and be able to do at around 48 (4 years old) and 60 months (5 years old).</a:t>
            </a:r>
          </a:p>
          <a:p>
            <a:pPr eaLnBrk="1" hangingPunct="1">
              <a:spcBef>
                <a:spcPts val="0"/>
              </a:spcBef>
            </a:pPr>
            <a:endParaRPr lang="en-US" altLang="en-US" dirty="0"/>
          </a:p>
          <a:p>
            <a:pPr>
              <a:spcBef>
                <a:spcPts val="0"/>
              </a:spcBef>
            </a:pPr>
            <a:r>
              <a:rPr lang="en-US" altLang="en-US" dirty="0"/>
              <a:t>The foundations also assume that children have access to appropriate support in high quality programs, including:</a:t>
            </a:r>
          </a:p>
          <a:p>
            <a:pPr marL="171450" indent="-171450" eaLnBrk="1" hangingPunct="1">
              <a:spcBef>
                <a:spcPts val="0"/>
              </a:spcBef>
              <a:buFont typeface="Arial" panose="020B0604020202020204" pitchFamily="34" charset="0"/>
              <a:buChar char="•"/>
            </a:pPr>
            <a:r>
              <a:rPr lang="en-US" altLang="en-US" dirty="0"/>
              <a:t>Environments and experiences that encourage active, playful exploration and experimentation</a:t>
            </a:r>
          </a:p>
          <a:p>
            <a:pPr marL="171450" indent="-171450" eaLnBrk="1" hangingPunct="1">
              <a:spcBef>
                <a:spcPts val="0"/>
              </a:spcBef>
              <a:buFont typeface="Arial" panose="020B0604020202020204" pitchFamily="34" charset="0"/>
              <a:buChar char="•"/>
            </a:pPr>
            <a:r>
              <a:rPr lang="en-US" altLang="en-US" dirty="0"/>
              <a:t>Clearly defined learning centers where materials are rotated</a:t>
            </a:r>
          </a:p>
          <a:p>
            <a:pPr marL="171450" indent="-171450" eaLnBrk="1" hangingPunct="1">
              <a:spcBef>
                <a:spcPts val="0"/>
              </a:spcBef>
              <a:buFont typeface="Arial" panose="020B0604020202020204" pitchFamily="34" charset="0"/>
              <a:buChar char="•"/>
            </a:pPr>
            <a:r>
              <a:rPr lang="en-US" altLang="en-US" dirty="0"/>
              <a:t>Purposeful teaching to help children gain knowledge and skills</a:t>
            </a:r>
          </a:p>
          <a:p>
            <a:pPr marL="171450" indent="-171450" eaLnBrk="1" hangingPunct="1">
              <a:spcBef>
                <a:spcPts val="0"/>
              </a:spcBef>
              <a:buFont typeface="Arial" panose="020B0604020202020204" pitchFamily="34" charset="0"/>
              <a:buChar char="•"/>
            </a:pPr>
            <a:r>
              <a:rPr lang="en-US" altLang="en-US" dirty="0"/>
              <a:t>Predictable schedules and routines with large blocks of time for play and skillful integration of curriculum with an intentional focus on content</a:t>
            </a:r>
          </a:p>
          <a:p>
            <a:pPr marL="171450" indent="-171450" eaLnBrk="1" hangingPunct="1">
              <a:spcBef>
                <a:spcPts val="0"/>
              </a:spcBef>
              <a:buFont typeface="Arial" panose="020B0604020202020204" pitchFamily="34" charset="0"/>
              <a:buChar char="•"/>
            </a:pPr>
            <a:r>
              <a:rPr lang="en-US" altLang="en-US" dirty="0"/>
              <a:t>Specific support for English learners with staff that have knowledge of the stages of English-language acquisition</a:t>
            </a:r>
          </a:p>
          <a:p>
            <a:pPr marL="171450" indent="-171450" eaLnBrk="1" hangingPunct="1">
              <a:spcBef>
                <a:spcPts val="0"/>
              </a:spcBef>
              <a:buFont typeface="Arial" panose="020B0604020202020204" pitchFamily="34" charset="0"/>
              <a:buChar char="•"/>
            </a:pPr>
            <a:r>
              <a:rPr lang="en-US" altLang="en-US" dirty="0"/>
              <a:t>Accommodations and adaptations for children with disabilities and additional support when needed</a:t>
            </a:r>
          </a:p>
          <a:p>
            <a:pPr eaLnBrk="1" hangingPunct="1">
              <a:spcBef>
                <a:spcPts val="0"/>
              </a:spcBef>
            </a:pPr>
            <a:endParaRPr lang="en-US" altLang="en-US" dirty="0"/>
          </a:p>
          <a:p>
            <a:pPr eaLnBrk="1" hangingPunct="1">
              <a:spcBef>
                <a:spcPts val="0"/>
              </a:spcBef>
            </a:pPr>
            <a:r>
              <a:rPr lang="en-US" altLang="en-US" dirty="0"/>
              <a:t>Let’s take a closer look at one of the foundations for an example. Open the Preschool Learning Foundations, Volume 2 and </a:t>
            </a:r>
            <a:r>
              <a:rPr lang="en-US" dirty="0">
                <a:ea typeface="Times New Roman" panose="02020603050405020304" pitchFamily="18" charset="0"/>
              </a:rPr>
              <a:t>find a page in the purple section where the age </a:t>
            </a:r>
            <a:r>
              <a:rPr lang="en-US" altLang="en-US" dirty="0"/>
              <a:t>levels appear.</a:t>
            </a:r>
            <a:r>
              <a:rPr lang="en-US" altLang="en-US" baseline="0" dirty="0"/>
              <a:t> T</a:t>
            </a:r>
            <a:r>
              <a:rPr lang="en-US" altLang="en-US" dirty="0"/>
              <a:t>his is an example of a foundation page. </a:t>
            </a:r>
          </a:p>
          <a:p>
            <a:pPr eaLnBrk="1" hangingPunct="1">
              <a:spcBef>
                <a:spcPts val="0"/>
              </a:spcBef>
            </a:pPr>
            <a:endParaRPr lang="en-US" altLang="en-US" dirty="0"/>
          </a:p>
          <a:p>
            <a:pPr eaLnBrk="1" hangingPunct="1">
              <a:spcBef>
                <a:spcPts val="0"/>
              </a:spcBef>
            </a:pPr>
            <a:r>
              <a:rPr lang="en-US" altLang="en-US" dirty="0"/>
              <a:t>Look across the page at the developmental progression at around 48 months.</a:t>
            </a:r>
            <a:r>
              <a:rPr lang="en-US" altLang="en-US" baseline="0" dirty="0"/>
              <a:t> N</a:t>
            </a:r>
            <a:r>
              <a:rPr lang="en-US" altLang="en-US" dirty="0"/>
              <a:t>otice the changes at 60 months of age. </a:t>
            </a:r>
            <a:r>
              <a:rPr lang="en-US" altLang="en-US" i="1" dirty="0"/>
              <a:t>Solicit a few participants to read what they see.</a:t>
            </a:r>
          </a:p>
          <a:p>
            <a:pPr eaLnBrk="1" hangingPunct="1">
              <a:spcBef>
                <a:spcPts val="0"/>
              </a:spcBef>
            </a:pPr>
            <a:endParaRPr lang="en-US" altLang="en-US" dirty="0"/>
          </a:p>
          <a:p>
            <a:pPr>
              <a:spcBef>
                <a:spcPts val="0"/>
              </a:spcBef>
            </a:pPr>
            <a:r>
              <a:rPr lang="en-US" altLang="en-US" i="1" dirty="0"/>
              <a:t>Summarize the exploration with the following key note:</a:t>
            </a:r>
          </a:p>
          <a:p>
            <a:pPr>
              <a:spcBef>
                <a:spcPts val="0"/>
              </a:spcBef>
            </a:pPr>
            <a:r>
              <a:rPr lang="en-US" altLang="en-US" dirty="0"/>
              <a:t>Because children develop at different rates, the foundations were designed to support the belief that at certain stages development will occur at different times for all students. You will notice “at or around” in the description. It is important to remember this variability occurs.</a:t>
            </a:r>
          </a:p>
          <a:p>
            <a:pPr eaLnBrk="1" hangingPunct="1">
              <a:spcBef>
                <a:spcPts val="0"/>
              </a:spcBef>
            </a:pPr>
            <a:endParaRPr lang="en-US" altLang="en-US" dirty="0"/>
          </a:p>
        </p:txBody>
      </p:sp>
    </p:spTree>
    <p:extLst>
      <p:ext uri="{BB962C8B-B14F-4D97-AF65-F5344CB8AC3E}">
        <p14:creationId xmlns:p14="http://schemas.microsoft.com/office/powerpoint/2010/main" val="3762064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953C2B0-6E22-4F8C-AF6E-B5F74C0EBD1C}" type="slidenum">
              <a:rPr lang="en-US" altLang="en-US"/>
              <a:pPr>
                <a:spcBef>
                  <a:spcPct val="0"/>
                </a:spcBef>
              </a:pPr>
              <a:t>27</a:t>
            </a:fld>
            <a:endParaRPr lang="en-US" alt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In the visual and performing arts chapter of the Preschool Learning Foundations, Volume 2 we find out what children should know and be able to do in each of the four strands (Visual Art, Music, Drama, and Dance) at around 48 months old and at around 60 months old. </a:t>
            </a:r>
          </a:p>
          <a:p>
            <a:pPr eaLnBrk="1" hangingPunct="1">
              <a:spcBef>
                <a:spcPts val="0"/>
              </a:spcBef>
            </a:pPr>
            <a:endParaRPr lang="en-US" altLang="en-US" dirty="0"/>
          </a:p>
          <a:p>
            <a:pPr eaLnBrk="1" hangingPunct="1">
              <a:spcBef>
                <a:spcPts val="0"/>
              </a:spcBef>
            </a:pPr>
            <a:r>
              <a:rPr lang="en-US" altLang="en-US" dirty="0"/>
              <a:t>These foundations are found on pages 5-21. </a:t>
            </a:r>
          </a:p>
          <a:p>
            <a:pPr eaLnBrk="1" hangingPunct="1">
              <a:spcBef>
                <a:spcPts val="0"/>
              </a:spcBef>
            </a:pPr>
            <a:endParaRPr lang="en-US" altLang="en-US" dirty="0"/>
          </a:p>
          <a:p>
            <a:pPr eaLnBrk="1" hangingPunct="1">
              <a:spcBef>
                <a:spcPts val="0"/>
              </a:spcBef>
            </a:pPr>
            <a:r>
              <a:rPr lang="en-US" altLang="en-US" dirty="0"/>
              <a:t>Take about 5 minutes to look over the foundations now with an elbow partner.</a:t>
            </a:r>
          </a:p>
          <a:p>
            <a:pPr eaLnBrk="1" hangingPunct="1">
              <a:spcBef>
                <a:spcPts val="0"/>
              </a:spcBef>
            </a:pPr>
            <a:endParaRPr lang="en-US" altLang="en-US" dirty="0"/>
          </a:p>
        </p:txBody>
      </p:sp>
    </p:spTree>
    <p:extLst>
      <p:ext uri="{BB962C8B-B14F-4D97-AF65-F5344CB8AC3E}">
        <p14:creationId xmlns:p14="http://schemas.microsoft.com/office/powerpoint/2010/main" val="3447296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B88EE44-7A5E-4019-B2D6-CF2EEB543C2D}" type="slidenum">
              <a:rPr lang="en-US" altLang="en-US"/>
              <a:pPr>
                <a:spcBef>
                  <a:spcPct val="0"/>
                </a:spcBef>
              </a:pPr>
              <a:t>28</a:t>
            </a:fld>
            <a:endParaRPr lang="en-US" alt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eaLnBrk="1" hangingPunct="1">
              <a:spcBef>
                <a:spcPts val="0"/>
              </a:spcBef>
            </a:pPr>
            <a:r>
              <a:rPr lang="en-US" altLang="en-US" b="1" dirty="0"/>
              <a:t>Presenter Remarks: </a:t>
            </a:r>
          </a:p>
          <a:p>
            <a:pPr eaLnBrk="1" hangingPunct="1">
              <a:spcBef>
                <a:spcPts val="0"/>
              </a:spcBef>
            </a:pPr>
            <a:r>
              <a:rPr lang="en-US" altLang="en-US" dirty="0"/>
              <a:t>Please take out Handout 2: VPA Foundations Map Music and follow along as I explain the features. </a:t>
            </a:r>
          </a:p>
          <a:p>
            <a:pPr eaLnBrk="1" hangingPunct="1">
              <a:spcBef>
                <a:spcPts val="0"/>
              </a:spcBef>
            </a:pPr>
            <a:endParaRPr lang="en-US" altLang="en-US" i="1" dirty="0"/>
          </a:p>
          <a:p>
            <a:pPr eaLnBrk="1" hangingPunct="1">
              <a:spcBef>
                <a:spcPts val="0"/>
              </a:spcBef>
            </a:pPr>
            <a:r>
              <a:rPr lang="en-US" altLang="en-US" i="1" dirty="0"/>
              <a:t>Option: Use the fill-in-the-blanks version of the foundations map handout and have participants fill in the blanks as you go over the map.</a:t>
            </a:r>
          </a:p>
          <a:p>
            <a:pPr marL="0" lvl="1" eaLnBrk="1" hangingPunct="1">
              <a:spcBef>
                <a:spcPts val="0"/>
              </a:spcBef>
            </a:pPr>
            <a:endParaRPr lang="en-US" altLang="en-US" dirty="0"/>
          </a:p>
          <a:p>
            <a:pPr marL="0" lvl="1" eaLnBrk="1" hangingPunct="1">
              <a:spcBef>
                <a:spcPts val="0"/>
              </a:spcBef>
            </a:pPr>
            <a:r>
              <a:rPr lang="en-US" altLang="en-US" dirty="0"/>
              <a:t>Click to reveal domain name, strand name, and the </a:t>
            </a:r>
            <a:r>
              <a:rPr lang="en-US" altLang="en-US" dirty="0" err="1"/>
              <a:t>substrand</a:t>
            </a:r>
            <a:r>
              <a:rPr lang="en-US" altLang="en-US" dirty="0"/>
              <a:t> name.</a:t>
            </a:r>
            <a:r>
              <a:rPr lang="en-US" altLang="en-US" dirty="0">
                <a:ea typeface="ＭＳ Ｐゴシック" panose="020B0600070205080204" pitchFamily="34" charset="-128"/>
              </a:rPr>
              <a:t> </a:t>
            </a:r>
            <a:r>
              <a:rPr lang="en-US" altLang="en-US" dirty="0" err="1">
                <a:ea typeface="ＭＳ Ｐゴシック" panose="020B0600070205080204" pitchFamily="34" charset="-128"/>
              </a:rPr>
              <a:t>Substrands</a:t>
            </a:r>
            <a:r>
              <a:rPr lang="en-US" altLang="en-US" dirty="0">
                <a:ea typeface="ＭＳ Ｐゴシック" panose="020B0600070205080204" pitchFamily="34" charset="-128"/>
              </a:rPr>
              <a:t> always end in a zero (1.0, 2.0, 3.0, etc.)  </a:t>
            </a:r>
            <a:endParaRPr lang="en-US" altLang="en-US" dirty="0"/>
          </a:p>
          <a:p>
            <a:pPr eaLnBrk="1" hangingPunct="1">
              <a:spcBef>
                <a:spcPts val="0"/>
              </a:spcBef>
            </a:pPr>
            <a:endParaRPr lang="en-US" altLang="en-US" dirty="0"/>
          </a:p>
          <a:p>
            <a:pPr marL="0" marR="0" indent="0" algn="l" defTabSz="457200" rtl="0" eaLnBrk="1" fontAlgn="base" latinLnBrk="0" hangingPunct="1">
              <a:lnSpc>
                <a:spcPct val="100000"/>
              </a:lnSpc>
              <a:spcBef>
                <a:spcPts val="0"/>
              </a:spcBef>
              <a:spcAft>
                <a:spcPct val="0"/>
              </a:spcAft>
              <a:buClrTx/>
              <a:buSzTx/>
              <a:buFontTx/>
              <a:buNone/>
              <a:tabLst/>
              <a:defRPr/>
            </a:pPr>
            <a:r>
              <a:rPr lang="en-US" altLang="en-US" dirty="0"/>
              <a:t>The footnote area also includes notes to explain unfamiliar terms and cultural traditions. </a:t>
            </a:r>
            <a:r>
              <a:rPr lang="en-US" altLang="en-US" dirty="0">
                <a:ea typeface="ＭＳ Ｐゴシック" panose="020B0600070205080204" pitchFamily="34" charset="-128"/>
              </a:rPr>
              <a:t>The examples under each column separate the foundation into discrete skills. It is important to remember that the examples provide only a few ways that children may demonstrate the foundation. Since skills, knowledge, and behaviors in the language and literacy foundations may be demonstrated in the home language, a variety of home languages are used in the examples.</a:t>
            </a:r>
            <a:endParaRPr lang="en-US" altLang="en-US" dirty="0"/>
          </a:p>
          <a:p>
            <a:pPr eaLnBrk="1" hangingPunct="1">
              <a:spcBef>
                <a:spcPts val="0"/>
              </a:spcBef>
            </a:pPr>
            <a:endParaRPr lang="en-US" altLang="en-US" dirty="0"/>
          </a:p>
          <a:p>
            <a:pPr eaLnBrk="1" hangingPunct="1">
              <a:spcBef>
                <a:spcPts val="0"/>
              </a:spcBef>
            </a:pPr>
            <a:r>
              <a:rPr lang="en-US" altLang="en-US" dirty="0"/>
              <a:t>Look at foundations and examples after we go deeper into strands and </a:t>
            </a:r>
            <a:r>
              <a:rPr lang="en-US" altLang="en-US" dirty="0" err="1"/>
              <a:t>substrands</a:t>
            </a:r>
            <a:r>
              <a:rPr lang="en-US" altLang="en-US" dirty="0"/>
              <a:t>.</a:t>
            </a:r>
          </a:p>
          <a:p>
            <a:pPr eaLnBrk="1" hangingPunct="1">
              <a:spcBef>
                <a:spcPts val="0"/>
              </a:spcBef>
            </a:pPr>
            <a:endParaRPr lang="en-US" altLang="en-US" dirty="0"/>
          </a:p>
          <a:p>
            <a:pPr eaLnBrk="1" hangingPunct="1">
              <a:spcBef>
                <a:spcPts val="0"/>
              </a:spcBef>
            </a:pPr>
            <a:r>
              <a:rPr lang="en-US" altLang="en-US" i="1" dirty="0"/>
              <a:t>Go to next slide.</a:t>
            </a:r>
          </a:p>
          <a:p>
            <a:pPr eaLnBrk="1" hangingPunct="1">
              <a:spcBef>
                <a:spcPts val="0"/>
              </a:spcBef>
            </a:pPr>
            <a:endParaRPr lang="en-US" altLang="en-US" dirty="0"/>
          </a:p>
          <a:p>
            <a:pPr eaLnBrk="1" hangingPunct="1">
              <a:spcBef>
                <a:spcPts val="0"/>
              </a:spcBef>
            </a:pPr>
            <a:endParaRPr lang="en-US" altLang="en-US" dirty="0"/>
          </a:p>
          <a:p>
            <a:pPr eaLnBrk="1" hangingPunct="1">
              <a:spcBef>
                <a:spcPts val="0"/>
              </a:spcBef>
            </a:pPr>
            <a:endParaRPr lang="en-US" altLang="en-US" dirty="0"/>
          </a:p>
          <a:p>
            <a:pPr eaLnBrk="1" hangingPunct="1">
              <a:spcBef>
                <a:spcPts val="0"/>
              </a:spcBef>
            </a:pPr>
            <a:endParaRPr lang="en-US" altLang="en-US" dirty="0"/>
          </a:p>
          <a:p>
            <a:pPr eaLnBrk="1" hangingPunct="1">
              <a:spcBef>
                <a:spcPts val="0"/>
              </a:spcBef>
            </a:pPr>
            <a:endParaRPr lang="en-US" altLang="en-US" dirty="0"/>
          </a:p>
        </p:txBody>
      </p:sp>
    </p:spTree>
    <p:extLst>
      <p:ext uri="{BB962C8B-B14F-4D97-AF65-F5344CB8AC3E}">
        <p14:creationId xmlns:p14="http://schemas.microsoft.com/office/powerpoint/2010/main" val="3009025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BC4C49B-3A6F-415D-B4E0-2F7783F6A41F}" type="slidenum">
              <a:rPr lang="en-US" altLang="en-US"/>
              <a:pPr>
                <a:spcBef>
                  <a:spcPct val="0"/>
                </a:spcBef>
              </a:pPr>
              <a:t>29</a:t>
            </a:fld>
            <a:endParaRPr lang="en-US" alt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On the screen are the strands and </a:t>
            </a:r>
            <a:r>
              <a:rPr lang="en-US" altLang="en-US" dirty="0" err="1"/>
              <a:t>substrands</a:t>
            </a:r>
            <a:r>
              <a:rPr lang="en-US" altLang="en-US" dirty="0"/>
              <a:t> for Visual and Performing Arts domain. These strands and </a:t>
            </a:r>
            <a:r>
              <a:rPr lang="en-US" altLang="en-US" dirty="0" err="1"/>
              <a:t>substrands</a:t>
            </a:r>
            <a:r>
              <a:rPr lang="en-US" altLang="en-US" dirty="0"/>
              <a:t> are the same for both the foundations and the framework. </a:t>
            </a:r>
          </a:p>
          <a:p>
            <a:pPr eaLnBrk="1" hangingPunct="1">
              <a:spcBef>
                <a:spcPts val="0"/>
              </a:spcBef>
            </a:pPr>
            <a:endParaRPr lang="en-US" altLang="en-US" dirty="0"/>
          </a:p>
          <a:p>
            <a:pPr eaLnBrk="1" hangingPunct="1">
              <a:spcBef>
                <a:spcPts val="0"/>
              </a:spcBef>
            </a:pPr>
            <a:r>
              <a:rPr lang="en-US" altLang="en-US" dirty="0"/>
              <a:t>Please take out Handout 3: Strand and </a:t>
            </a:r>
            <a:r>
              <a:rPr lang="en-US" altLang="en-US" dirty="0" err="1"/>
              <a:t>Substrand</a:t>
            </a:r>
            <a:r>
              <a:rPr lang="en-US" altLang="en-US" dirty="0"/>
              <a:t> to follow along. Along the top of the table are the four strands: Visual Art, Music, Drama, and Dance. These are the same strands used in Activity 1: Find Your Inner Artist. These strands are the four topics covered in the Visual and Performing Arts domain of both the foundations and framework.</a:t>
            </a:r>
          </a:p>
          <a:p>
            <a:pPr eaLnBrk="1" hangingPunct="1">
              <a:spcBef>
                <a:spcPts val="0"/>
              </a:spcBef>
            </a:pPr>
            <a:endParaRPr lang="en-US" altLang="en-US" dirty="0"/>
          </a:p>
          <a:p>
            <a:pPr eaLnBrk="1" hangingPunct="1">
              <a:spcBef>
                <a:spcPts val="0"/>
              </a:spcBef>
            </a:pPr>
            <a:r>
              <a:rPr lang="en-US" altLang="en-US" dirty="0"/>
              <a:t>Under each strand are two or three </a:t>
            </a:r>
            <a:r>
              <a:rPr lang="en-US" altLang="en-US" dirty="0" err="1"/>
              <a:t>substrands</a:t>
            </a:r>
            <a:r>
              <a:rPr lang="en-US" altLang="en-US" dirty="0"/>
              <a:t>. In this domain, the </a:t>
            </a:r>
            <a:r>
              <a:rPr lang="en-US" altLang="en-US" dirty="0" err="1"/>
              <a:t>substrands</a:t>
            </a:r>
            <a:r>
              <a:rPr lang="en-US" altLang="en-US" dirty="0"/>
              <a:t> are very similar to each other. Discuss briefly with a table partner about how the </a:t>
            </a:r>
            <a:r>
              <a:rPr lang="en-US" altLang="en-US" dirty="0" err="1"/>
              <a:t>substrands</a:t>
            </a:r>
            <a:r>
              <a:rPr lang="en-US" altLang="en-US" dirty="0"/>
              <a:t> in drama are different from the </a:t>
            </a:r>
            <a:r>
              <a:rPr lang="en-US" altLang="en-US" dirty="0" err="1"/>
              <a:t>substrands</a:t>
            </a:r>
            <a:r>
              <a:rPr lang="en-US" altLang="en-US" dirty="0"/>
              <a:t> in visual art, music, and dance.</a:t>
            </a:r>
          </a:p>
          <a:p>
            <a:pPr eaLnBrk="1" hangingPunct="1">
              <a:spcBef>
                <a:spcPts val="0"/>
              </a:spcBef>
            </a:pPr>
            <a:endParaRPr lang="en-US" altLang="en-US" b="1" dirty="0"/>
          </a:p>
          <a:p>
            <a:pPr eaLnBrk="1" hangingPunct="1">
              <a:spcBef>
                <a:spcPts val="0"/>
              </a:spcBef>
            </a:pPr>
            <a:r>
              <a:rPr lang="en-US" altLang="en-US" b="1" dirty="0"/>
              <a:t>Extra Notes:</a:t>
            </a:r>
          </a:p>
          <a:p>
            <a:pPr eaLnBrk="1" hangingPunct="1">
              <a:spcBef>
                <a:spcPts val="0"/>
              </a:spcBef>
            </a:pPr>
            <a:r>
              <a:rPr lang="en-US" altLang="en-US" dirty="0"/>
              <a:t>Give participants a few minutes to chat. Solicit feedback from participants. Clarify if needed on the unique structure of the drama </a:t>
            </a:r>
            <a:r>
              <a:rPr lang="en-US" altLang="en-US" dirty="0" err="1"/>
              <a:t>substrands</a:t>
            </a:r>
            <a:r>
              <a:rPr lang="en-US" altLang="en-US" dirty="0"/>
              <a:t>. (It combines the second and third </a:t>
            </a:r>
            <a:r>
              <a:rPr lang="en-US" altLang="en-US" dirty="0" err="1"/>
              <a:t>substrands</a:t>
            </a:r>
            <a:r>
              <a:rPr lang="en-US" altLang="en-US" dirty="0"/>
              <a:t> of the other strands into one </a:t>
            </a:r>
            <a:r>
              <a:rPr lang="en-US" altLang="en-US" dirty="0" err="1"/>
              <a:t>substrand</a:t>
            </a:r>
            <a:r>
              <a:rPr lang="en-US" altLang="en-US" dirty="0"/>
              <a:t>.).</a:t>
            </a:r>
          </a:p>
        </p:txBody>
      </p:sp>
    </p:spTree>
    <p:extLst>
      <p:ext uri="{BB962C8B-B14F-4D97-AF65-F5344CB8AC3E}">
        <p14:creationId xmlns:p14="http://schemas.microsoft.com/office/powerpoint/2010/main" val="3465486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685800" y="4138179"/>
            <a:ext cx="5486400" cy="4609649"/>
          </a:xfrm>
        </p:spPr>
        <p:txBody>
          <a:bodyP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Presenter Remarks: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ea typeface="ＭＳ Ｐゴシック" pitchFamily="34" charset="-128"/>
              </a:rPr>
              <a:t>The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California Department of Education has developed many publications, resources, and supports that enable teachers to facilitate the most positive outcomes for students.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500" b="0" i="0" u="none" strike="noStrike" kern="1200" cap="none" spc="0" normalizeH="0" baseline="0" noProof="0" dirty="0">
              <a:ln>
                <a:noFill/>
              </a:ln>
              <a:solidFill>
                <a:srgbClr val="000000"/>
              </a:solidFill>
              <a:effectLst/>
              <a:uLnTx/>
              <a:uFillTx/>
              <a:ea typeface="ＭＳ Ｐゴシック"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Today our main focus will be on the Preschool Learning Foundations and the Preschool Curriculum Framework, Volume 2—Visual and Performing Arts domain.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700" b="0" i="0" u="none" strike="noStrike" kern="1200" cap="none" spc="0" normalizeH="0" baseline="0" noProof="0" dirty="0">
              <a:ln>
                <a:noFill/>
              </a:ln>
              <a:solidFill>
                <a:srgbClr val="000000"/>
              </a:solidFill>
              <a:effectLst/>
              <a:uLnTx/>
              <a:uFillTx/>
              <a:ea typeface="ＭＳ Ｐゴシック" pitchFamily="34" charset="-128"/>
            </a:endParaRPr>
          </a:p>
          <a:p>
            <a:pPr marL="0" marR="0" lvl="0" indent="0" algn="l" defTabSz="455613"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There are additional key resources that support </a:t>
            </a:r>
            <a:r>
              <a:rPr lang="en-US" dirty="0">
                <a:effectLst/>
                <a:latin typeface="Arial" panose="020B0604020202020204" pitchFamily="34" charset="0"/>
                <a:ea typeface="Times New Roman" panose="02020603050405020304" pitchFamily="18" charset="0"/>
              </a:rPr>
              <a:t>visual arts development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in young children. We will also discuss alignment with CA standards and make connections to additional resources pictured in the graphic (name and hold up each resource): </a:t>
            </a: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1" u="none" strike="noStrike" kern="1200" cap="none" spc="0" normalizeH="0" baseline="0" noProof="0" dirty="0">
                <a:ln>
                  <a:noFill/>
                </a:ln>
                <a:solidFill>
                  <a:prstClr val="black"/>
                </a:solidFill>
                <a:effectLst/>
                <a:uLnTx/>
                <a:uFillTx/>
                <a:ea typeface="ＭＳ Ｐゴシック" pitchFamily="34" charset="-128"/>
              </a:rPr>
              <a:t>The Alignment of the California Preschool Learning Foundations with Key Early Education Resources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(Alignment Document)</a:t>
            </a:r>
            <a:endParaRPr kumimoji="0" lang="en-US" altLang="en-US" b="0" i="1" u="none" strike="noStrike" kern="1200" cap="none" spc="0" normalizeH="0" baseline="0" noProof="0" dirty="0">
              <a:ln>
                <a:noFill/>
              </a:ln>
              <a:solidFill>
                <a:prstClr val="black"/>
              </a:solidFill>
              <a:effectLst/>
              <a:uLnTx/>
              <a:uFillTx/>
              <a:ea typeface="ＭＳ Ｐゴシック" pitchFamily="34" charset="-128"/>
            </a:endParaRP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California Common Core State Standards (CA CCSS)</a:t>
            </a: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b="0" i="1" kern="1200" dirty="0"/>
              <a:t>Visual and Performing Arts </a:t>
            </a:r>
            <a:r>
              <a:rPr lang="en-US" i="1" kern="1200" baseline="0" dirty="0">
                <a:solidFill>
                  <a:schemeClr val="tx1"/>
                </a:solidFill>
                <a:latin typeface="Arial" pitchFamily="34" charset="0"/>
                <a:ea typeface="ＭＳ Ｐゴシック" pitchFamily="34" charset="-128"/>
                <a:cs typeface="Arial" pitchFamily="34" charset="0"/>
              </a:rPr>
              <a:t>Content Standards for California Public Schools, Kindergarten Through Grade Twelve </a:t>
            </a:r>
            <a:r>
              <a:rPr lang="en-US" altLang="en-US" b="0" i="1" dirty="0">
                <a:solidFill>
                  <a:srgbClr val="000000"/>
                </a:solidFill>
              </a:rPr>
              <a:t>(CA VPA Standards)</a:t>
            </a:r>
            <a:endParaRPr lang="en-US" dirty="0"/>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Preschool English Learners: Principles and Practices to Promote Language, Literacy, and Learning—A Resource Guide (Second Edition) </a:t>
            </a:r>
            <a:r>
              <a:rPr kumimoji="0" lang="en-US"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(PEL Resource Guide)</a:t>
            </a: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1" u="none" strike="noStrike" kern="1200" cap="none" spc="0" normalizeH="0" baseline="0" noProof="0" dirty="0">
                <a:ln>
                  <a:noFill/>
                </a:ln>
                <a:solidFill>
                  <a:srgbClr val="000000"/>
                </a:solidFill>
                <a:effectLst/>
                <a:uLnTx/>
                <a:uFillTx/>
                <a:ea typeface="ＭＳ Ｐゴシック" pitchFamily="34" charset="-128"/>
              </a:rPr>
              <a:t>Visual and Performing Arts Framework for California Public Schools, Kindergarten Through Grade Twelve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(VPA Framework)</a:t>
            </a:r>
            <a:endParaRPr kumimoji="0" lang="en-US" altLang="en-US" b="0" i="1" u="none" strike="noStrike" kern="1200" cap="none" spc="0" normalizeH="0" baseline="0" noProof="0" dirty="0">
              <a:ln>
                <a:noFill/>
              </a:ln>
              <a:solidFill>
                <a:srgbClr val="000000"/>
              </a:solidFill>
              <a:effectLst/>
              <a:uLnTx/>
              <a:uFillTx/>
              <a:ea typeface="ＭＳ Ｐゴシック" pitchFamily="34" charset="-128"/>
            </a:endParaRP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Desired Results Developmental Profile—Kindergarten (2015): A Developmental Continuum for Kindergarten (DRDP-K [2015])</a:t>
            </a: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1" u="none" strike="noStrike" kern="1200" cap="none" spc="0" normalizeH="0" baseline="0" noProof="0" dirty="0">
                <a:ln>
                  <a:noFill/>
                </a:ln>
                <a:solidFill>
                  <a:srgbClr val="000000"/>
                </a:solidFill>
                <a:effectLst/>
                <a:uLnTx/>
                <a:uFillTx/>
                <a:ea typeface="ＭＳ Ｐゴシック" pitchFamily="34" charset="-128"/>
              </a:rPr>
              <a:t>Transitional Kindergarten Implementation Guide – A Resource for Public School District Administrators and Teachers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(TK Implementation Guide)</a:t>
            </a:r>
          </a:p>
          <a:p>
            <a:pPr marL="0" marR="0" lvl="0" indent="0" algn="l" defTabSz="457200" rtl="0" eaLnBrk="1" fontAlgn="base" latinLnBrk="0" hangingPunct="1">
              <a:lnSpc>
                <a:spcPct val="100000"/>
              </a:lnSpc>
              <a:spcBef>
                <a:spcPts val="0"/>
              </a:spcBef>
              <a:spcAft>
                <a:spcPct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charset="0"/>
              <a:ea typeface="MS PGothic" charset="0"/>
            </a:endParaRPr>
          </a:p>
        </p:txBody>
      </p:sp>
      <p:sp>
        <p:nvSpPr>
          <p:cNvPr id="29699"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400A56-6546-4966-8364-8CD5F366C37F}" type="slidenum">
              <a:rPr lang="en-US" altLang="en-US" sz="1200">
                <a:cs typeface="Arial" panose="020B0604020202020204" pitchFamily="34" charset="0"/>
              </a:rPr>
              <a:pPr/>
              <a:t>3</a:t>
            </a:fld>
            <a:endParaRPr lang="en-US" altLang="en-US" sz="1200">
              <a:cs typeface="Arial" panose="020B0604020202020204" pitchFamily="34" charset="0"/>
            </a:endParaRPr>
          </a:p>
        </p:txBody>
      </p:sp>
    </p:spTree>
    <p:extLst>
      <p:ext uri="{BB962C8B-B14F-4D97-AF65-F5344CB8AC3E}">
        <p14:creationId xmlns:p14="http://schemas.microsoft.com/office/powerpoint/2010/main" val="3724866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40A8836-204B-4545-A6A8-432AB936D4B7}" type="slidenum">
              <a:rPr lang="en-US" altLang="en-US"/>
              <a:pPr>
                <a:spcBef>
                  <a:spcPct val="0"/>
                </a:spcBef>
              </a:pPr>
              <a:t>30</a:t>
            </a:fld>
            <a:endParaRPr lang="en-US" alt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What do each of the </a:t>
            </a:r>
            <a:r>
              <a:rPr lang="en-US" altLang="en-US" dirty="0" err="1"/>
              <a:t>substrands</a:t>
            </a:r>
            <a:r>
              <a:rPr lang="en-US" altLang="en-US" dirty="0"/>
              <a:t> mean?</a:t>
            </a:r>
          </a:p>
          <a:p>
            <a:pPr eaLnBrk="1" hangingPunct="1">
              <a:spcBef>
                <a:spcPts val="0"/>
              </a:spcBef>
            </a:pPr>
            <a:endParaRPr lang="en-US" altLang="en-US" dirty="0"/>
          </a:p>
          <a:p>
            <a:pPr marL="171450" indent="-171450" eaLnBrk="1" hangingPunct="1">
              <a:spcBef>
                <a:spcPts val="0"/>
              </a:spcBef>
              <a:buFont typeface="Arial" panose="020B0604020202020204" pitchFamily="34" charset="0"/>
              <a:buChar char="•"/>
            </a:pPr>
            <a:r>
              <a:rPr lang="en-US" altLang="en-US" i="1" dirty="0"/>
              <a:t>Notice, respond, and engage </a:t>
            </a:r>
            <a:r>
              <a:rPr lang="en-US" altLang="en-US" dirty="0"/>
              <a:t>describes children’s interest and enjoyment in the arts. For example, a child might notice a drawing of a horse in a book and say, “This looks like Nana’s horse. Nana lets me ride it.”</a:t>
            </a:r>
          </a:p>
          <a:p>
            <a:pPr marL="171450" indent="-171450" eaLnBrk="1" hangingPunct="1">
              <a:spcBef>
                <a:spcPts val="0"/>
              </a:spcBef>
              <a:buFont typeface="Arial" panose="020B0604020202020204" pitchFamily="34" charset="0"/>
              <a:buChar char="•"/>
            </a:pPr>
            <a:endParaRPr lang="en-US" altLang="en-US" dirty="0"/>
          </a:p>
          <a:p>
            <a:pPr marL="171450" indent="-171450" eaLnBrk="1" hangingPunct="1">
              <a:spcBef>
                <a:spcPts val="0"/>
              </a:spcBef>
              <a:buFont typeface="Arial" panose="020B0604020202020204" pitchFamily="34" charset="0"/>
              <a:buChar char="•"/>
            </a:pPr>
            <a:r>
              <a:rPr lang="en-US" altLang="en-US" i="1" dirty="0"/>
              <a:t>Develop skills </a:t>
            </a:r>
            <a:r>
              <a:rPr lang="en-US" altLang="en-US" dirty="0"/>
              <a:t>considers all the basic skills preschool children need to develop in order to create their own art. Examples are learning how to draw a circle, singing along at group time, and moving in time to the music.</a:t>
            </a:r>
          </a:p>
          <a:p>
            <a:pPr marL="171450" indent="-171450" eaLnBrk="1" hangingPunct="1">
              <a:spcBef>
                <a:spcPts val="0"/>
              </a:spcBef>
              <a:buFont typeface="Arial" panose="020B0604020202020204" pitchFamily="34" charset="0"/>
              <a:buChar char="•"/>
            </a:pPr>
            <a:endParaRPr lang="en-US" altLang="en-US" dirty="0"/>
          </a:p>
          <a:p>
            <a:pPr marL="171450" indent="-171450" eaLnBrk="1" hangingPunct="1">
              <a:spcBef>
                <a:spcPts val="0"/>
              </a:spcBef>
              <a:buFont typeface="Arial" panose="020B0604020202020204" pitchFamily="34" charset="0"/>
              <a:buChar char="•"/>
            </a:pPr>
            <a:r>
              <a:rPr lang="en-US" altLang="en-US" i="1" dirty="0"/>
              <a:t>Create, invent, and express </a:t>
            </a:r>
            <a:r>
              <a:rPr lang="en-US" altLang="en-US" dirty="0"/>
              <a:t>means using the skills children have developed to do things like creating a pizza out of play dough, using the table as a drum, and inventing a dance about a thunderstorm.</a:t>
            </a:r>
          </a:p>
          <a:p>
            <a:pPr marL="171450" indent="-171450" eaLnBrk="1" hangingPunct="1">
              <a:spcBef>
                <a:spcPts val="0"/>
              </a:spcBef>
              <a:buFont typeface="Arial" panose="020B0604020202020204" pitchFamily="34" charset="0"/>
              <a:buChar char="•"/>
            </a:pPr>
            <a:endParaRPr lang="en-US" altLang="en-US" dirty="0"/>
          </a:p>
          <a:p>
            <a:pPr eaLnBrk="1" hangingPunct="1">
              <a:spcBef>
                <a:spcPts val="0"/>
              </a:spcBef>
            </a:pPr>
            <a:r>
              <a:rPr lang="en-US" altLang="en-US" dirty="0"/>
              <a:t>In the Drama strand, developing skills is combined with using skills to create, invent, and express. For example, a child might build a boat out of blocks, and sit inside it pretending to go fishing in the lake. </a:t>
            </a:r>
          </a:p>
          <a:p>
            <a:pPr eaLnBrk="1" hangingPunct="1">
              <a:spcBef>
                <a:spcPts val="0"/>
              </a:spcBef>
              <a:buFontTx/>
              <a:buChar char="•"/>
            </a:pPr>
            <a:endParaRPr lang="en-US" altLang="en-US" dirty="0"/>
          </a:p>
          <a:p>
            <a:pPr eaLnBrk="1" hangingPunct="1">
              <a:spcBef>
                <a:spcPts val="0"/>
              </a:spcBef>
            </a:pPr>
            <a:endParaRPr lang="en-US" altLang="en-US" dirty="0"/>
          </a:p>
        </p:txBody>
      </p:sp>
    </p:spTree>
    <p:extLst>
      <p:ext uri="{BB962C8B-B14F-4D97-AF65-F5344CB8AC3E}">
        <p14:creationId xmlns:p14="http://schemas.microsoft.com/office/powerpoint/2010/main" val="769848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altLang="en-US" b="1" dirty="0">
                <a:ea typeface="ＭＳ Ｐゴシック" panose="020B0600070205080204" pitchFamily="34" charset="-128"/>
              </a:rPr>
              <a:t>Presenter Remarks:</a:t>
            </a:r>
          </a:p>
          <a:p>
            <a:pPr>
              <a:spcBef>
                <a:spcPct val="0"/>
              </a:spcBef>
            </a:pPr>
            <a:r>
              <a:rPr lang="en-US" altLang="en-US" dirty="0">
                <a:ea typeface="ＭＳ Ｐゴシック" panose="020B0600070205080204" pitchFamily="34" charset="-128"/>
              </a:rPr>
              <a:t>Now let’s look at how the Preschool Learning Foundations are aligned with the state standards.</a:t>
            </a:r>
          </a:p>
          <a:p>
            <a:pPr>
              <a:spcBef>
                <a:spcPct val="0"/>
              </a:spcBef>
            </a:pPr>
            <a:endParaRPr lang="en-US" altLang="en-US" dirty="0">
              <a:ea typeface="ＭＳ Ｐゴシック" panose="020B0600070205080204" pitchFamily="34" charset="-128"/>
            </a:endParaRPr>
          </a:p>
          <a:p>
            <a:pPr>
              <a:spcBef>
                <a:spcPct val="0"/>
              </a:spcBef>
            </a:pPr>
            <a:r>
              <a:rPr lang="en-US" altLang="en-US" dirty="0">
                <a:ea typeface="ＭＳ Ｐゴシック" panose="020B0600070205080204" pitchFamily="34" charset="-128"/>
              </a:rPr>
              <a:t>Please refer to Handout 4: </a:t>
            </a:r>
            <a:r>
              <a:rPr lang="fr-FR" altLang="en-US" dirty="0" err="1">
                <a:ea typeface="ＭＳ Ｐゴシック" panose="020B0600070205080204" pitchFamily="34" charset="-128"/>
              </a:rPr>
              <a:t>Alignment</a:t>
            </a:r>
            <a:r>
              <a:rPr lang="fr-FR" altLang="en-US" dirty="0">
                <a:ea typeface="ＭＳ Ｐゴシック" panose="020B0600070205080204" pitchFamily="34" charset="-128"/>
              </a:rPr>
              <a:t> Document Tables 1.12 and 1.13. This </a:t>
            </a:r>
            <a:r>
              <a:rPr lang="fr-FR" altLang="en-US" dirty="0" err="1">
                <a:ea typeface="ＭＳ Ｐゴシック" panose="020B0600070205080204" pitchFamily="34" charset="-128"/>
              </a:rPr>
              <a:t>is</a:t>
            </a:r>
            <a:r>
              <a:rPr lang="fr-FR" altLang="en-US" dirty="0">
                <a:ea typeface="ＭＳ Ｐゴシック" panose="020B0600070205080204" pitchFamily="34" charset="-128"/>
              </a:rPr>
              <a:t> the Visual Art </a:t>
            </a:r>
            <a:r>
              <a:rPr lang="fr-FR" altLang="en-US" dirty="0" err="1">
                <a:ea typeface="ＭＳ Ｐゴシック" panose="020B0600070205080204" pitchFamily="34" charset="-128"/>
              </a:rPr>
              <a:t>strand</a:t>
            </a:r>
            <a:r>
              <a:rPr lang="fr-FR" altLang="en-US" dirty="0">
                <a:ea typeface="ＭＳ Ｐゴシック" panose="020B0600070205080204" pitchFamily="34" charset="-128"/>
              </a:rPr>
              <a:t>.  </a:t>
            </a:r>
            <a:endParaRPr lang="en-US" altLang="en-US" dirty="0">
              <a:ea typeface="ＭＳ Ｐゴシック" panose="020B0600070205080204" pitchFamily="34" charset="-128"/>
            </a:endParaRPr>
          </a:p>
          <a:p>
            <a:pPr>
              <a:spcBef>
                <a:spcPct val="0"/>
              </a:spcBef>
            </a:pPr>
            <a:endParaRPr lang="en-US" altLang="en-US" b="1" dirty="0">
              <a:ea typeface="ＭＳ Ｐゴシック" panose="020B0600070205080204" pitchFamily="34" charset="-128"/>
            </a:endParaRPr>
          </a:p>
          <a:p>
            <a:pPr>
              <a:spcBef>
                <a:spcPct val="0"/>
              </a:spcBef>
            </a:pPr>
            <a:r>
              <a:rPr lang="en-US" altLang="en-US" dirty="0">
                <a:ea typeface="ＭＳ Ｐゴシック" panose="020B0600070205080204" pitchFamily="34" charset="-128"/>
              </a:rPr>
              <a:t>Table 1.12</a:t>
            </a:r>
            <a:r>
              <a:rPr lang="en-US" altLang="en-US" b="1" dirty="0">
                <a:ea typeface="ＭＳ Ｐゴシック" panose="020B0600070205080204" pitchFamily="34" charset="-128"/>
              </a:rPr>
              <a:t> </a:t>
            </a:r>
            <a:r>
              <a:rPr lang="en-US" altLang="en-US" dirty="0">
                <a:ea typeface="ＭＳ Ｐゴシック" panose="020B0600070205080204" pitchFamily="34" charset="-128"/>
              </a:rPr>
              <a:t>shows the alignment between strands and </a:t>
            </a:r>
            <a:r>
              <a:rPr lang="en-US" altLang="en-US" dirty="0" err="1">
                <a:ea typeface="ＭＳ Ｐゴシック" panose="020B0600070205080204" pitchFamily="34" charset="-128"/>
              </a:rPr>
              <a:t>substrands</a:t>
            </a:r>
            <a:r>
              <a:rPr lang="en-US" altLang="en-US" dirty="0">
                <a:ea typeface="ＭＳ Ｐゴシック" panose="020B0600070205080204" pitchFamily="34" charset="-128"/>
              </a:rPr>
              <a:t> in the Preschool Learning Foundations and the content categories in the California Common Core State Standards (CA CCSS) for </a:t>
            </a:r>
            <a:r>
              <a:rPr lang="en-US" dirty="0">
                <a:ea typeface="Times New Roman" panose="02020603050405020304" pitchFamily="18" charset="0"/>
              </a:rPr>
              <a:t>Visual and Performing Arts: Visual Arts, Music, Theatre and Dance</a:t>
            </a:r>
            <a:r>
              <a:rPr lang="en-US" altLang="en-US" dirty="0">
                <a:ea typeface="ＭＳ Ｐゴシック" panose="020B0600070205080204" pitchFamily="34" charset="-128"/>
              </a:rPr>
              <a:t>. </a:t>
            </a:r>
          </a:p>
          <a:p>
            <a:pPr>
              <a:spcBef>
                <a:spcPct val="0"/>
              </a:spcBef>
            </a:pPr>
            <a:endParaRPr lang="en-US" altLang="en-US" dirty="0">
              <a:ea typeface="ＭＳ Ｐゴシック" panose="020B0600070205080204" pitchFamily="34" charset="-128"/>
            </a:endParaRPr>
          </a:p>
          <a:p>
            <a:pPr>
              <a:spcBef>
                <a:spcPct val="0"/>
              </a:spcBef>
            </a:pPr>
            <a:r>
              <a:rPr lang="en-US" altLang="en-US" dirty="0">
                <a:ea typeface="ＭＳ Ｐゴシック" panose="020B0600070205080204" pitchFamily="34" charset="-128"/>
              </a:rPr>
              <a:t>Table 1.13 details alignment between specific preschool foundations and specific kindergarten standards in the CA CCSS for Visual and Performing Arts. </a:t>
            </a:r>
          </a:p>
          <a:p>
            <a:pPr>
              <a:spcBef>
                <a:spcPct val="0"/>
              </a:spcBef>
            </a:pPr>
            <a:endParaRPr lang="en-US" altLang="en-US" dirty="0">
              <a:ea typeface="ＭＳ Ｐゴシック" panose="020B0600070205080204" pitchFamily="34" charset="-128"/>
            </a:endParaRPr>
          </a:p>
          <a:p>
            <a:pPr>
              <a:spcBef>
                <a:spcPct val="0"/>
              </a:spcBef>
            </a:pPr>
            <a:r>
              <a:rPr lang="en-US" altLang="en-US" dirty="0">
                <a:ea typeface="ＭＳ Ｐゴシック" panose="020B0600070205080204" pitchFamily="34" charset="-128"/>
              </a:rPr>
              <a:t>For every </a:t>
            </a:r>
            <a:r>
              <a:rPr lang="en-US" altLang="en-US" dirty="0" err="1">
                <a:ea typeface="ＭＳ Ｐゴシック" panose="020B0600070205080204" pitchFamily="34" charset="-128"/>
              </a:rPr>
              <a:t>substrand</a:t>
            </a:r>
            <a:r>
              <a:rPr lang="en-US" altLang="en-US" dirty="0">
                <a:ea typeface="ＭＳ Ｐゴシック" panose="020B0600070205080204" pitchFamily="34" charset="-128"/>
              </a:rPr>
              <a:t> of the Preschool Learning Foundations, there is a category in the CA CCSS with corresponding content. </a:t>
            </a:r>
            <a:endParaRPr lang="en-US" altLang="en-US" b="1" dirty="0">
              <a:ea typeface="ＭＳ Ｐゴシック" panose="020B0600070205080204" pitchFamily="34" charset="-128"/>
            </a:endParaRPr>
          </a:p>
          <a:p>
            <a:pPr>
              <a:spcBef>
                <a:spcPct val="0"/>
              </a:spcBef>
            </a:pPr>
            <a:endParaRPr lang="en-US" altLang="en-US" dirty="0">
              <a:ea typeface="ＭＳ Ｐゴシック" panose="020B0600070205080204" pitchFamily="34" charset="-128"/>
            </a:endParaRPr>
          </a:p>
          <a:p>
            <a:pPr>
              <a:spcBef>
                <a:spcPct val="0"/>
              </a:spcBef>
            </a:pPr>
            <a:r>
              <a:rPr lang="en-US" altLang="en-US" dirty="0">
                <a:ea typeface="ＭＳ Ｐゴシック" panose="020B0600070205080204" pitchFamily="34" charset="-128"/>
              </a:rPr>
              <a:t>Find one or two people in your group and talk about what you find interesting in Handout 4: </a:t>
            </a:r>
            <a:r>
              <a:rPr lang="fr-FR" altLang="en-US" dirty="0" err="1">
                <a:ea typeface="ＭＳ Ｐゴシック" panose="020B0600070205080204" pitchFamily="34" charset="-128"/>
              </a:rPr>
              <a:t>Alignment</a:t>
            </a:r>
            <a:r>
              <a:rPr lang="fr-FR" altLang="en-US" dirty="0">
                <a:ea typeface="ＭＳ Ｐゴシック" panose="020B0600070205080204" pitchFamily="34" charset="-128"/>
              </a:rPr>
              <a:t> Document Tables 1.12 and 1.13.</a:t>
            </a:r>
            <a:endParaRPr lang="en-US" altLang="en-US" dirty="0">
              <a:ea typeface="ＭＳ Ｐゴシック" panose="020B0600070205080204" pitchFamily="34" charset="-128"/>
            </a:endParaRPr>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97C2672-CB45-4444-A757-16F9166A4A62}" type="slidenum">
              <a:rPr lang="en-US" altLang="en-US">
                <a:ea typeface="ＭＳ Ｐゴシック" panose="020B0600070205080204" pitchFamily="34" charset="-128"/>
              </a:rPr>
              <a:pPr>
                <a:spcBef>
                  <a:spcPct val="0"/>
                </a:spcBef>
              </a:pPr>
              <a:t>31</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4114066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C208B54-6295-459B-9060-43D5AEBBF517}" type="slidenum">
              <a:rPr lang="en-US" altLang="en-US"/>
              <a:pPr>
                <a:spcBef>
                  <a:spcPct val="0"/>
                </a:spcBef>
              </a:pPr>
              <a:t>32</a:t>
            </a:fld>
            <a:endParaRPr lang="en-US" alt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The first strand we will look at is Dance.</a:t>
            </a:r>
          </a:p>
          <a:p>
            <a:pPr eaLnBrk="1" hangingPunct="1">
              <a:spcBef>
                <a:spcPts val="0"/>
              </a:spcBef>
              <a:buFontTx/>
              <a:buChar char="•"/>
            </a:pPr>
            <a:endParaRPr lang="en-US" altLang="en-US" dirty="0"/>
          </a:p>
          <a:p>
            <a:pPr eaLnBrk="1" hangingPunct="1">
              <a:spcBef>
                <a:spcPts val="0"/>
              </a:spcBef>
            </a:pPr>
            <a:r>
              <a:rPr lang="en-US" altLang="en-US" dirty="0"/>
              <a:t>“The Dance domain for preschool [TK] is interested in the creative and often expressive use of movement. Movement is explored in all its range (e.g., small and large, fast or slow, hopping or marching) and for various purposes, such as learning math or language skills, or for the joy of moving. Dance can be a nonverbal tool for expressing ideas, telling stories, or communicating emotions. It is often rhythmic and accompanied by music” (PCF, Vol. 2, p. 49).</a:t>
            </a:r>
          </a:p>
        </p:txBody>
      </p:sp>
    </p:spTree>
    <p:extLst>
      <p:ext uri="{BB962C8B-B14F-4D97-AF65-F5344CB8AC3E}">
        <p14:creationId xmlns:p14="http://schemas.microsoft.com/office/powerpoint/2010/main" val="2448002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69FB35A-80EC-41BC-A503-060194076BBB}" type="slidenum">
              <a:rPr lang="en-US" altLang="en-US"/>
              <a:pPr>
                <a:spcBef>
                  <a:spcPct val="0"/>
                </a:spcBef>
              </a:pPr>
              <a:t>33</a:t>
            </a:fld>
            <a:endParaRPr lang="en-US" altLang="en-US"/>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eaLnBrk="1" hangingPunct="1">
              <a:lnSpc>
                <a:spcPct val="90000"/>
              </a:lnSpc>
              <a:spcBef>
                <a:spcPts val="0"/>
              </a:spcBef>
            </a:pPr>
            <a:r>
              <a:rPr lang="en-US" altLang="en-US" b="1" dirty="0"/>
              <a:t>Presenter Remarks: </a:t>
            </a:r>
            <a:endParaRPr lang="en-US" altLang="en-US" dirty="0"/>
          </a:p>
          <a:p>
            <a:pPr eaLnBrk="1" hangingPunct="1">
              <a:spcBef>
                <a:spcPts val="0"/>
              </a:spcBef>
            </a:pPr>
            <a:r>
              <a:rPr lang="en-US" altLang="en-US" dirty="0"/>
              <a:t>Take a minute to read the quote and then discuss it at your table for three minutes. </a:t>
            </a:r>
          </a:p>
          <a:p>
            <a:pPr eaLnBrk="1" hangingPunct="1">
              <a:spcBef>
                <a:spcPts val="0"/>
              </a:spcBef>
            </a:pPr>
            <a:endParaRPr lang="en-US" altLang="en-US" dirty="0"/>
          </a:p>
          <a:p>
            <a:pPr eaLnBrk="1" hangingPunct="1">
              <a:spcBef>
                <a:spcPts val="0"/>
              </a:spcBef>
            </a:pPr>
            <a:r>
              <a:rPr lang="en-US" altLang="en-US" i="1" dirty="0"/>
              <a:t>Briefly solicit comments.</a:t>
            </a:r>
          </a:p>
        </p:txBody>
      </p:sp>
    </p:spTree>
    <p:extLst>
      <p:ext uri="{BB962C8B-B14F-4D97-AF65-F5344CB8AC3E}">
        <p14:creationId xmlns:p14="http://schemas.microsoft.com/office/powerpoint/2010/main" val="40929024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A91D302-F3E3-483F-86FE-B86A0D6B6FF4}" type="slidenum">
              <a:rPr lang="en-US" altLang="en-US"/>
              <a:pPr>
                <a:spcBef>
                  <a:spcPct val="0"/>
                </a:spcBef>
              </a:pPr>
              <a:t>34</a:t>
            </a:fld>
            <a:endParaRPr lang="en-US" altLang="en-US"/>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Background Information:</a:t>
            </a:r>
            <a:endParaRPr lang="en-US" altLang="en-US" i="1" dirty="0"/>
          </a:p>
          <a:p>
            <a:pPr eaLnBrk="1" hangingPunct="1">
              <a:spcBef>
                <a:spcPts val="0"/>
              </a:spcBef>
            </a:pPr>
            <a:r>
              <a:rPr lang="en-US" altLang="en-US" i="1" dirty="0"/>
              <a:t>This is an optional Brain Break activity.</a:t>
            </a:r>
          </a:p>
          <a:p>
            <a:pPr eaLnBrk="1" hangingPunct="1">
              <a:spcBef>
                <a:spcPts val="0"/>
              </a:spcBef>
            </a:pPr>
            <a:endParaRPr lang="en-US" altLang="en-US" dirty="0"/>
          </a:p>
          <a:p>
            <a:pPr eaLnBrk="1" hangingPunct="1">
              <a:spcBef>
                <a:spcPts val="0"/>
              </a:spcBef>
            </a:pPr>
            <a:r>
              <a:rPr lang="en-US" altLang="en-US" dirty="0"/>
              <a:t>Prepare tables in the front or back of the room. Place butcher paper on each table like a table cloth. Choose any music that will inspire your group.</a:t>
            </a:r>
          </a:p>
          <a:p>
            <a:pPr eaLnBrk="1" hangingPunct="1">
              <a:spcBef>
                <a:spcPts val="0"/>
              </a:spcBef>
            </a:pPr>
            <a:endParaRPr lang="en-US" altLang="en-US" b="1" dirty="0"/>
          </a:p>
          <a:p>
            <a:pPr eaLnBrk="1" hangingPunct="1">
              <a:spcBef>
                <a:spcPts val="0"/>
              </a:spcBef>
            </a:pPr>
            <a:r>
              <a:rPr lang="en-US" altLang="en-US" b="1" dirty="0"/>
              <a:t>Presenter Remarks:</a:t>
            </a:r>
          </a:p>
          <a:p>
            <a:pPr eaLnBrk="1" hangingPunct="1">
              <a:spcBef>
                <a:spcPts val="0"/>
              </a:spcBef>
            </a:pPr>
            <a:r>
              <a:rPr lang="en-US" altLang="en-US" dirty="0"/>
              <a:t>Take a marker from your table and go stand by one of the four tables with butcher paper in the back. When the music starts, walk around the table and dance with your marker.</a:t>
            </a:r>
          </a:p>
          <a:p>
            <a:pPr eaLnBrk="1" hangingPunct="1">
              <a:spcBef>
                <a:spcPts val="0"/>
              </a:spcBef>
            </a:pPr>
            <a:endParaRPr lang="en-US" altLang="en-US" b="1" dirty="0"/>
          </a:p>
          <a:p>
            <a:pPr eaLnBrk="1" hangingPunct="1">
              <a:spcBef>
                <a:spcPts val="0"/>
              </a:spcBef>
            </a:pPr>
            <a:r>
              <a:rPr lang="en-US" altLang="en-US" b="1" dirty="0"/>
              <a:t>Options: </a:t>
            </a:r>
          </a:p>
          <a:p>
            <a:pPr marL="171450" indent="-171450" eaLnBrk="1" hangingPunct="1">
              <a:spcBef>
                <a:spcPts val="0"/>
              </a:spcBef>
              <a:buFont typeface="Arial" panose="020B0604020202020204" pitchFamily="34" charset="0"/>
              <a:buChar char="•"/>
            </a:pPr>
            <a:r>
              <a:rPr lang="en-US" altLang="en-US" dirty="0"/>
              <a:t>Put your folder and books on your chair and push your chair about two feet away form the table. Take a marker from the box in the middle of the table. When the music starts, walk around the table and dance with your marker.</a:t>
            </a:r>
          </a:p>
          <a:p>
            <a:pPr marL="171450" indent="-171450" eaLnBrk="1" hangingPunct="1">
              <a:spcBef>
                <a:spcPts val="0"/>
              </a:spcBef>
              <a:buFont typeface="Arial" panose="020B0604020202020204" pitchFamily="34" charset="0"/>
              <a:buChar char="•"/>
            </a:pPr>
            <a:endParaRPr lang="en-US" altLang="en-US" dirty="0"/>
          </a:p>
          <a:p>
            <a:pPr marL="171450" indent="-171450" eaLnBrk="1" hangingPunct="1">
              <a:spcBef>
                <a:spcPts val="0"/>
              </a:spcBef>
              <a:buFont typeface="Arial" panose="020B0604020202020204" pitchFamily="34" charset="0"/>
              <a:buChar char="•"/>
            </a:pPr>
            <a:r>
              <a:rPr lang="en-US" altLang="en-US" dirty="0"/>
              <a:t>Take a marker from your table and stand by one of the strips of butcher paper hanging on the walls. When the music starts, walk around the table and dance with your marker.</a:t>
            </a:r>
          </a:p>
          <a:p>
            <a:pPr eaLnBrk="1" hangingPunct="1">
              <a:spcBef>
                <a:spcPts val="0"/>
              </a:spcBef>
            </a:pPr>
            <a:endParaRPr lang="en-US" altLang="en-US" sz="1000" dirty="0"/>
          </a:p>
        </p:txBody>
      </p:sp>
    </p:spTree>
    <p:extLst>
      <p:ext uri="{BB962C8B-B14F-4D97-AF65-F5344CB8AC3E}">
        <p14:creationId xmlns:p14="http://schemas.microsoft.com/office/powerpoint/2010/main" val="26766943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F6515BD-89D1-42E7-8B3B-049477B6D49B}" type="slidenum">
              <a:rPr lang="en-US" altLang="en-US"/>
              <a:pPr>
                <a:spcBef>
                  <a:spcPct val="0"/>
                </a:spcBef>
              </a:pPr>
              <a:t>35</a:t>
            </a:fld>
            <a:endParaRPr lang="en-US" altLang="en-US"/>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xfrm>
            <a:off x="685800" y="4333081"/>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spcBef>
                <a:spcPts val="0"/>
              </a:spcBef>
            </a:pPr>
            <a:r>
              <a:rPr lang="en-US" altLang="en-US" b="1" dirty="0"/>
              <a:t>Presenter Remarks: </a:t>
            </a:r>
          </a:p>
          <a:p>
            <a:pPr eaLnBrk="1" hangingPunct="1">
              <a:spcBef>
                <a:spcPts val="0"/>
              </a:spcBef>
            </a:pPr>
            <a:r>
              <a:rPr lang="en-US" altLang="en-US" dirty="0"/>
              <a:t>Research highlights are scattered throughout the Preschool Curriculum Framework, Volume 2. Turn to page 102 to look at one of these highlights. </a:t>
            </a:r>
            <a:r>
              <a:rPr lang="en-US" dirty="0">
                <a:ea typeface="Times New Roman" panose="02020603050405020304" pitchFamily="18" charset="0"/>
              </a:rPr>
              <a:t>The quote on this slide comes from the research highlight found on page 102.</a:t>
            </a:r>
          </a:p>
          <a:p>
            <a:pPr eaLnBrk="1" hangingPunct="1">
              <a:spcBef>
                <a:spcPts val="0"/>
              </a:spcBef>
            </a:pPr>
            <a:endParaRPr lang="en-US" altLang="en-US" dirty="0"/>
          </a:p>
          <a:p>
            <a:pPr eaLnBrk="1" hangingPunct="1">
              <a:spcBef>
                <a:spcPts val="0"/>
              </a:spcBef>
            </a:pPr>
            <a:r>
              <a:rPr lang="en-US" altLang="en-US" dirty="0"/>
              <a:t>“Research supports the inclusion of dance in a preschool curriculum for a number of reasons, not the least of these being the social-emotional benefits gained from dancing at an early age.</a:t>
            </a:r>
          </a:p>
          <a:p>
            <a:pPr eaLnBrk="1" hangingPunct="1">
              <a:spcBef>
                <a:spcPts val="0"/>
              </a:spcBef>
              <a:buFontTx/>
              <a:buChar char="•"/>
            </a:pPr>
            <a:endParaRPr lang="en-US" altLang="en-US" dirty="0"/>
          </a:p>
          <a:p>
            <a:pPr eaLnBrk="1" hangingPunct="1">
              <a:spcBef>
                <a:spcPts val="0"/>
              </a:spcBef>
            </a:pPr>
            <a:r>
              <a:rPr lang="en-US" altLang="en-US" dirty="0"/>
              <a:t>In </a:t>
            </a:r>
            <a:r>
              <a:rPr lang="en-US" altLang="en-US" i="1" dirty="0"/>
              <a:t>The Feeling of What Happens, </a:t>
            </a:r>
            <a:r>
              <a:rPr lang="en-US" altLang="en-US" dirty="0"/>
              <a:t>neuroscientist Antonio </a:t>
            </a:r>
            <a:r>
              <a:rPr lang="en-US" altLang="en-US" dirty="0" err="1"/>
              <a:t>Damasio</a:t>
            </a:r>
            <a:r>
              <a:rPr lang="en-US" altLang="en-US" dirty="0"/>
              <a:t> describes the body as</a:t>
            </a:r>
            <a:r>
              <a:rPr lang="en-US" altLang="en-US" i="1" dirty="0"/>
              <a:t> </a:t>
            </a:r>
            <a:r>
              <a:rPr lang="en-US" altLang="en-US" dirty="0"/>
              <a:t>the</a:t>
            </a:r>
            <a:r>
              <a:rPr lang="en-US" altLang="en-US" i="1" dirty="0"/>
              <a:t> theater for emotions </a:t>
            </a:r>
            <a:r>
              <a:rPr lang="en-US" altLang="en-US" dirty="0"/>
              <a:t>and considers emotional responses to be responsible for profound changes in the body’s (and the brain’s) landscape. </a:t>
            </a:r>
          </a:p>
          <a:p>
            <a:pPr eaLnBrk="1" hangingPunct="1">
              <a:spcBef>
                <a:spcPts val="0"/>
              </a:spcBef>
            </a:pPr>
            <a:endParaRPr lang="en-US" altLang="en-US" dirty="0"/>
          </a:p>
          <a:p>
            <a:pPr eaLnBrk="1" hangingPunct="1">
              <a:spcBef>
                <a:spcPts val="0"/>
              </a:spcBef>
            </a:pPr>
            <a:r>
              <a:rPr lang="en-US" altLang="en-US" dirty="0" err="1"/>
              <a:t>Damasio</a:t>
            </a:r>
            <a:r>
              <a:rPr lang="en-US" altLang="en-US" dirty="0"/>
              <a:t> creates three distinct classifications for emotions based on the source of the emotion and the physical response to the emotion: </a:t>
            </a:r>
            <a:r>
              <a:rPr lang="en-US" altLang="en-US" i="1" dirty="0"/>
              <a:t>primary, secondary, </a:t>
            </a:r>
            <a:r>
              <a:rPr lang="en-US" altLang="en-US" dirty="0"/>
              <a:t>and </a:t>
            </a:r>
            <a:r>
              <a:rPr lang="en-US" altLang="en-US" i="1" dirty="0"/>
              <a:t>background </a:t>
            </a:r>
            <a:r>
              <a:rPr lang="en-US" altLang="en-US" dirty="0"/>
              <a:t>emotions. </a:t>
            </a:r>
          </a:p>
          <a:p>
            <a:pPr marL="171450" indent="-171450" eaLnBrk="1" hangingPunct="1">
              <a:spcBef>
                <a:spcPts val="0"/>
              </a:spcBef>
              <a:buFont typeface="Arial" panose="020B0604020202020204" pitchFamily="34" charset="0"/>
              <a:buChar char="•"/>
            </a:pPr>
            <a:r>
              <a:rPr lang="en-US" altLang="en-US" dirty="0"/>
              <a:t>The primary emotions are the familiar emotions recognizable in preschoolers and adults alike: happiness, sadness, fear, anger, and surprise. </a:t>
            </a:r>
          </a:p>
          <a:p>
            <a:pPr marL="171450" indent="-171450" eaLnBrk="1" hangingPunct="1">
              <a:spcBef>
                <a:spcPts val="0"/>
              </a:spcBef>
              <a:buFont typeface="Arial" panose="020B0604020202020204" pitchFamily="34" charset="0"/>
              <a:buChar char="•"/>
            </a:pPr>
            <a:r>
              <a:rPr lang="en-US" altLang="en-US" dirty="0" err="1"/>
              <a:t>Damasio</a:t>
            </a:r>
            <a:r>
              <a:rPr lang="en-US" altLang="en-US" dirty="0"/>
              <a:t> describes </a:t>
            </a:r>
            <a:r>
              <a:rPr lang="en-US" altLang="en-US" i="1" dirty="0"/>
              <a:t>secondary emotions </a:t>
            </a:r>
            <a:r>
              <a:rPr lang="en-US" altLang="en-US" dirty="0"/>
              <a:t>as </a:t>
            </a:r>
            <a:r>
              <a:rPr lang="en-US" altLang="en-US" i="1" dirty="0"/>
              <a:t>social </a:t>
            </a:r>
            <a:r>
              <a:rPr lang="en-US" altLang="en-US" dirty="0"/>
              <a:t>emotions, such as jealousy or envy when a child is eyeing a friend’s toy or feelings of pride when accomplishing a difficult task. </a:t>
            </a:r>
          </a:p>
          <a:p>
            <a:pPr marL="171450" indent="-171450" eaLnBrk="1" hangingPunct="1">
              <a:spcBef>
                <a:spcPts val="0"/>
              </a:spcBef>
              <a:buFont typeface="Arial" panose="020B0604020202020204" pitchFamily="34" charset="0"/>
              <a:buChar char="•"/>
            </a:pPr>
            <a:r>
              <a:rPr lang="en-US" altLang="en-US" dirty="0"/>
              <a:t>And of particular interest in a discussion of dance are the background emotions-much like moods. These refer to indications that a person feels </a:t>
            </a:r>
            <a:r>
              <a:rPr lang="en-US" altLang="en-US" i="1" dirty="0"/>
              <a:t>down, tense, cheerful, discouraged, or calm, </a:t>
            </a:r>
            <a:r>
              <a:rPr lang="en-US" altLang="en-US" dirty="0"/>
              <a:t>and others. </a:t>
            </a:r>
          </a:p>
          <a:p>
            <a:pPr marL="171450" indent="-171450" eaLnBrk="1" hangingPunct="1">
              <a:spcBef>
                <a:spcPts val="0"/>
              </a:spcBef>
              <a:buFont typeface="Arial" panose="020B0604020202020204" pitchFamily="34" charset="0"/>
              <a:buChar char="•"/>
            </a:pPr>
            <a:r>
              <a:rPr lang="en-US" altLang="en-US" dirty="0"/>
              <a:t>Background emotions do not use the differentiated repertoire of explicit facial expressions that easily define primary and social emotions; they are also richly expressed in musculoskeletal changes, for instance, in subtle body posture and overall shaping of body movement. Movement and dance are natural vehicles for expression of these emotions” (PCF, Vol. 2, p. 102).</a:t>
            </a:r>
          </a:p>
          <a:p>
            <a:pPr eaLnBrk="1" hangingPunct="1">
              <a:spcBef>
                <a:spcPts val="0"/>
              </a:spcBef>
            </a:pPr>
            <a:endParaRPr lang="en-US" altLang="en-US" dirty="0"/>
          </a:p>
        </p:txBody>
      </p:sp>
    </p:spTree>
    <p:extLst>
      <p:ext uri="{BB962C8B-B14F-4D97-AF65-F5344CB8AC3E}">
        <p14:creationId xmlns:p14="http://schemas.microsoft.com/office/powerpoint/2010/main" val="4242319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D274829-43C5-4ACB-97E6-C29976EFB5B9}" type="slidenum">
              <a:rPr lang="en-US" altLang="en-US"/>
              <a:pPr>
                <a:spcBef>
                  <a:spcPct val="0"/>
                </a:spcBef>
              </a:pPr>
              <a:t>36</a:t>
            </a:fld>
            <a:endParaRPr lang="en-US" alt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Dance is important for development in other domains. Let’s look at three areas: physical development, language acquisition, and the joy of movement.</a:t>
            </a:r>
          </a:p>
          <a:p>
            <a:pPr eaLnBrk="1" hangingPunct="1">
              <a:spcBef>
                <a:spcPts val="0"/>
              </a:spcBef>
            </a:pPr>
            <a:endParaRPr lang="en-US" altLang="en-US" dirty="0"/>
          </a:p>
          <a:p>
            <a:pPr eaLnBrk="1" hangingPunct="1">
              <a:spcBef>
                <a:spcPts val="0"/>
              </a:spcBef>
            </a:pPr>
            <a:r>
              <a:rPr lang="en-US" altLang="en-US" dirty="0"/>
              <a:t>“Requiring thinking, social interaction, and physical exercise, dance is a motivating way for preschoolers to engage in learning” (PCF, Vol. 2, p. 49).  </a:t>
            </a:r>
          </a:p>
          <a:p>
            <a:pPr eaLnBrk="1" hangingPunct="1">
              <a:spcBef>
                <a:spcPts val="0"/>
              </a:spcBef>
            </a:pPr>
            <a:endParaRPr lang="en-US" altLang="en-US" dirty="0"/>
          </a:p>
          <a:p>
            <a:pPr eaLnBrk="1" hangingPunct="1">
              <a:spcBef>
                <a:spcPts val="0"/>
              </a:spcBef>
            </a:pPr>
            <a:r>
              <a:rPr lang="en-US" altLang="en-US" dirty="0"/>
              <a:t>“Dance can serve a variety of learning purposes, such as physical development and language acquisition. As part of this learning, children gain increased confidence with movement and language and benefit emotionally as they better understand their body and use newfound skills to communicate with others…Teachers and families will likely observe these developments, along with others, as dance enhances children’s learning. However, although these positive outcomes are important, the children’s immediate experience will highlight the primary reason to learn dance: for the joy of movement and appreciation of an art form” (PCF, Vol. 2, p. 101).</a:t>
            </a:r>
          </a:p>
          <a:p>
            <a:pPr eaLnBrk="1" hangingPunct="1">
              <a:spcBef>
                <a:spcPts val="0"/>
              </a:spcBef>
            </a:pPr>
            <a:endParaRPr lang="en-US" altLang="en-US" dirty="0"/>
          </a:p>
        </p:txBody>
      </p:sp>
    </p:spTree>
    <p:extLst>
      <p:ext uri="{BB962C8B-B14F-4D97-AF65-F5344CB8AC3E}">
        <p14:creationId xmlns:p14="http://schemas.microsoft.com/office/powerpoint/2010/main" val="25334266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5DCDA57-29C2-475E-AE68-7AF3AAA432D8}" type="slidenum">
              <a:rPr lang="en-US" altLang="en-US"/>
              <a:pPr>
                <a:spcBef>
                  <a:spcPct val="0"/>
                </a:spcBef>
              </a:pPr>
              <a:t>37</a:t>
            </a:fld>
            <a:endParaRPr lang="en-US" altLang="en-US"/>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xfrm>
            <a:off x="685800" y="41148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spcBef>
                <a:spcPts val="0"/>
              </a:spcBef>
            </a:pPr>
            <a:r>
              <a:rPr lang="en-US" altLang="en-US" sz="1300" b="1" dirty="0"/>
              <a:t>Activity 4: Dance Foundations Practice</a:t>
            </a:r>
          </a:p>
          <a:p>
            <a:pPr>
              <a:spcBef>
                <a:spcPts val="0"/>
              </a:spcBef>
            </a:pPr>
            <a:endParaRPr lang="en-US" dirty="0"/>
          </a:p>
          <a:p>
            <a:pPr>
              <a:spcBef>
                <a:spcPts val="0"/>
              </a:spcBef>
            </a:pPr>
            <a:r>
              <a:rPr lang="en-US" b="1" dirty="0"/>
              <a:t>Presenter Remarks:</a:t>
            </a:r>
          </a:p>
          <a:p>
            <a:pPr>
              <a:spcBef>
                <a:spcPts val="0"/>
              </a:spcBef>
            </a:pPr>
            <a:r>
              <a:rPr lang="en-US" dirty="0"/>
              <a:t>Next we will view a video clip of a teacher leading children in a dance activity.</a:t>
            </a:r>
          </a:p>
          <a:p>
            <a:pPr>
              <a:spcBef>
                <a:spcPts val="0"/>
              </a:spcBef>
            </a:pPr>
            <a:br>
              <a:rPr lang="en-US" sz="1100" dirty="0"/>
            </a:br>
            <a:r>
              <a:rPr lang="en-US" b="1" cap="all" dirty="0"/>
              <a:t>intent: </a:t>
            </a:r>
          </a:p>
          <a:p>
            <a:pPr>
              <a:spcBef>
                <a:spcPts val="0"/>
              </a:spcBef>
            </a:pPr>
            <a:r>
              <a:rPr lang="en-US" dirty="0"/>
              <a:t>Learn how to identify the foundations supported by an activity. </a:t>
            </a:r>
          </a:p>
          <a:p>
            <a:pPr>
              <a:spcBef>
                <a:spcPts val="0"/>
              </a:spcBef>
            </a:pPr>
            <a:r>
              <a:rPr lang="en-US" b="1" dirty="0"/>
              <a:t> </a:t>
            </a:r>
            <a:endParaRPr lang="en-US" dirty="0"/>
          </a:p>
          <a:p>
            <a:pPr>
              <a:spcBef>
                <a:spcPts val="0"/>
              </a:spcBef>
            </a:pPr>
            <a:r>
              <a:rPr lang="en-US" b="1" dirty="0"/>
              <a:t>OUTCOME: </a:t>
            </a:r>
          </a:p>
          <a:p>
            <a:pPr>
              <a:spcBef>
                <a:spcPts val="0"/>
              </a:spcBef>
            </a:pPr>
            <a:r>
              <a:rPr lang="en-US" dirty="0"/>
              <a:t>Participants become familiar with the dance foundations and are able to identify foundations supported by a given activity. </a:t>
            </a:r>
          </a:p>
          <a:p>
            <a:pPr>
              <a:spcBef>
                <a:spcPts val="0"/>
              </a:spcBef>
            </a:pPr>
            <a:r>
              <a:rPr lang="en-US" b="1" cap="all" dirty="0"/>
              <a:t> </a:t>
            </a:r>
            <a:endParaRPr lang="en-US" dirty="0"/>
          </a:p>
          <a:p>
            <a:pPr>
              <a:spcBef>
                <a:spcPts val="0"/>
              </a:spcBef>
            </a:pPr>
            <a:r>
              <a:rPr lang="en-US" b="1" cap="all" dirty="0"/>
              <a:t>Materials Required: </a:t>
            </a:r>
            <a:endParaRPr lang="en-US" dirty="0"/>
          </a:p>
          <a:p>
            <a:pPr lvl="0">
              <a:spcBef>
                <a:spcPts val="0"/>
              </a:spcBef>
            </a:pPr>
            <a:r>
              <a:rPr lang="en-US" dirty="0"/>
              <a:t>Table Materials Dance Foundation Observation worksheets for strands 1.0, 2.0,</a:t>
            </a:r>
            <a:r>
              <a:rPr lang="en-US" b="1" dirty="0"/>
              <a:t> </a:t>
            </a:r>
            <a:r>
              <a:rPr lang="en-US" dirty="0"/>
              <a:t>and 3.0</a:t>
            </a:r>
          </a:p>
          <a:p>
            <a:pPr>
              <a:spcBef>
                <a:spcPts val="0"/>
              </a:spcBef>
            </a:pPr>
            <a:r>
              <a:rPr lang="en-US" b="1" dirty="0"/>
              <a:t> </a:t>
            </a:r>
            <a:endParaRPr lang="en-US" dirty="0"/>
          </a:p>
          <a:p>
            <a:pPr>
              <a:spcBef>
                <a:spcPts val="0"/>
              </a:spcBef>
            </a:pPr>
            <a:r>
              <a:rPr lang="en-US" b="1" cap="all" dirty="0"/>
              <a:t>Time:</a:t>
            </a:r>
            <a:r>
              <a:rPr lang="en-US" dirty="0"/>
              <a:t> </a:t>
            </a:r>
          </a:p>
          <a:p>
            <a:pPr>
              <a:spcBef>
                <a:spcPts val="0"/>
              </a:spcBef>
            </a:pPr>
            <a:r>
              <a:rPr lang="en-US" dirty="0"/>
              <a:t>20 minutes</a:t>
            </a:r>
          </a:p>
          <a:p>
            <a:pPr>
              <a:spcBef>
                <a:spcPts val="0"/>
              </a:spcBef>
            </a:pPr>
            <a:endParaRPr lang="en-US" b="1" cap="all" dirty="0"/>
          </a:p>
          <a:p>
            <a:pPr>
              <a:spcBef>
                <a:spcPts val="0"/>
              </a:spcBef>
            </a:pPr>
            <a:r>
              <a:rPr lang="en-US" b="1" cap="all" dirty="0"/>
              <a:t>Process: </a:t>
            </a:r>
            <a:endParaRPr lang="en-US" dirty="0"/>
          </a:p>
          <a:p>
            <a:pPr marL="171450" lvl="0" indent="-171450">
              <a:spcBef>
                <a:spcPts val="0"/>
              </a:spcBef>
              <a:buFont typeface="Arial" panose="020B0604020202020204" pitchFamily="34" charset="0"/>
              <a:buChar char="•"/>
            </a:pPr>
            <a:r>
              <a:rPr lang="en-US" dirty="0"/>
              <a:t>Prior to the training give each table one of the versions of the Dance Observation worksheet, one for each table member.</a:t>
            </a:r>
          </a:p>
          <a:p>
            <a:pPr marL="171450" lvl="0" indent="-171450">
              <a:spcBef>
                <a:spcPts val="0"/>
              </a:spcBef>
              <a:buFont typeface="Arial" panose="020B0604020202020204" pitchFamily="34" charset="0"/>
              <a:buChar char="•"/>
            </a:pPr>
            <a:r>
              <a:rPr lang="en-US" dirty="0"/>
              <a:t>Inform group that they will view a video clip of a teacher leading children in a dance activity during which they need to take notes of what they see and hear. </a:t>
            </a:r>
          </a:p>
          <a:p>
            <a:pPr marL="171450" lvl="0" indent="-171450">
              <a:spcBef>
                <a:spcPts val="0"/>
              </a:spcBef>
              <a:buFont typeface="Arial" panose="020B0604020202020204" pitchFamily="34" charset="0"/>
              <a:buChar char="•"/>
            </a:pPr>
            <a:r>
              <a:rPr lang="en-US" dirty="0"/>
              <a:t>Give participants three minutes to read over the foundations on their worksheet before showing the video.</a:t>
            </a:r>
          </a:p>
          <a:p>
            <a:pPr marL="171450" lvl="0" indent="-171450">
              <a:spcBef>
                <a:spcPts val="0"/>
              </a:spcBef>
              <a:buFont typeface="Arial" panose="020B0604020202020204" pitchFamily="34" charset="0"/>
              <a:buChar char="•"/>
            </a:pPr>
            <a:r>
              <a:rPr lang="en-US" dirty="0"/>
              <a:t>After showing the video, give participants seven minutes to discuss observations at their table and decide which foundations from the worksheet were addressed.</a:t>
            </a:r>
          </a:p>
          <a:p>
            <a:pPr marL="171450" lvl="0" indent="-171450">
              <a:spcBef>
                <a:spcPts val="0"/>
              </a:spcBef>
              <a:buFont typeface="Arial" panose="020B0604020202020204" pitchFamily="34" charset="0"/>
              <a:buChar char="•"/>
            </a:pPr>
            <a:r>
              <a:rPr lang="en-US" dirty="0"/>
              <a:t>At the end of the work time, ask for feedback from the group, beginning with the first strand and moving on to the second and third strands. As each group identifies a foundation, follow up by asking for evidence they saw or heard. </a:t>
            </a:r>
          </a:p>
          <a:p>
            <a:pPr>
              <a:spcBef>
                <a:spcPts val="0"/>
              </a:spcBef>
            </a:pPr>
            <a:r>
              <a:rPr lang="en-US" b="1" dirty="0"/>
              <a:t> </a:t>
            </a:r>
            <a:br>
              <a:rPr lang="en-US" sz="1100" dirty="0"/>
            </a:br>
            <a:r>
              <a:rPr lang="en-US" b="1" dirty="0"/>
              <a:t>OPTIONS: </a:t>
            </a:r>
          </a:p>
          <a:p>
            <a:pPr>
              <a:spcBef>
                <a:spcPts val="0"/>
              </a:spcBef>
            </a:pPr>
            <a:r>
              <a:rPr lang="en-US" dirty="0"/>
              <a:t>Give each table copies of all three </a:t>
            </a:r>
            <a:r>
              <a:rPr lang="en-US" dirty="0" err="1"/>
              <a:t>substrands</a:t>
            </a:r>
            <a:r>
              <a:rPr lang="en-US" dirty="0"/>
              <a:t> to distribute among the table members.</a:t>
            </a:r>
          </a:p>
          <a:p>
            <a:pPr>
              <a:spcBef>
                <a:spcPts val="0"/>
              </a:spcBef>
            </a:pPr>
            <a:r>
              <a:rPr lang="en-US" dirty="0"/>
              <a:t> </a:t>
            </a:r>
          </a:p>
          <a:p>
            <a:pPr>
              <a:spcBef>
                <a:spcPts val="0"/>
              </a:spcBef>
            </a:pPr>
            <a:r>
              <a:rPr lang="en-US" dirty="0"/>
              <a:t> </a:t>
            </a:r>
          </a:p>
          <a:p>
            <a:pPr eaLnBrk="1" hangingPunct="1">
              <a:spcBef>
                <a:spcPts val="0"/>
              </a:spcBef>
            </a:pPr>
            <a:endParaRPr lang="en-US" altLang="en-US" sz="1100" dirty="0"/>
          </a:p>
        </p:txBody>
      </p:sp>
    </p:spTree>
    <p:extLst>
      <p:ext uri="{BB962C8B-B14F-4D97-AF65-F5344CB8AC3E}">
        <p14:creationId xmlns:p14="http://schemas.microsoft.com/office/powerpoint/2010/main" val="3723842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37EFC3E-92DB-48A2-B7C9-65C28E7776E7}" type="slidenum">
              <a:rPr lang="en-US" altLang="en-US"/>
              <a:pPr>
                <a:spcBef>
                  <a:spcPct val="0"/>
                </a:spcBef>
              </a:pPr>
              <a:t>38</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We are going to watch this video twice. The first time you should watch it to get a feel for what is happening. The second time, take notes on what you see and hear.</a:t>
            </a:r>
          </a:p>
          <a:p>
            <a:pPr eaLnBrk="1" hangingPunct="1">
              <a:spcBef>
                <a:spcPts val="0"/>
              </a:spcBef>
            </a:pPr>
            <a:endParaRPr lang="en-US" altLang="en-US" dirty="0"/>
          </a:p>
          <a:p>
            <a:pPr eaLnBrk="1" hangingPunct="1">
              <a:spcBef>
                <a:spcPts val="0"/>
              </a:spcBef>
            </a:pPr>
            <a:r>
              <a:rPr lang="en-US" altLang="en-US" i="1" dirty="0"/>
              <a:t>Embed VPA field\video clips\scarves.wmv</a:t>
            </a:r>
          </a:p>
        </p:txBody>
      </p:sp>
    </p:spTree>
    <p:extLst>
      <p:ext uri="{BB962C8B-B14F-4D97-AF65-F5344CB8AC3E}">
        <p14:creationId xmlns:p14="http://schemas.microsoft.com/office/powerpoint/2010/main" val="1224299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092B7C7-A041-4B9A-B976-E7FC3C58BC92}" type="slidenum">
              <a:rPr lang="en-US" altLang="en-US"/>
              <a:pPr>
                <a:spcBef>
                  <a:spcPct val="0"/>
                </a:spcBef>
              </a:pPr>
              <a:t>39</a:t>
            </a:fld>
            <a:endParaRPr lang="en-US" alt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Background Information:</a:t>
            </a:r>
          </a:p>
          <a:p>
            <a:pPr eaLnBrk="1" hangingPunct="1">
              <a:spcBef>
                <a:spcPts val="0"/>
              </a:spcBef>
            </a:pPr>
            <a:r>
              <a:rPr lang="en-US" altLang="en-US" dirty="0"/>
              <a:t>Show video again (2</a:t>
            </a:r>
            <a:r>
              <a:rPr lang="en-US" altLang="en-US" baseline="30000" dirty="0"/>
              <a:t>nd</a:t>
            </a:r>
            <a:r>
              <a:rPr lang="en-US" altLang="en-US" dirty="0"/>
              <a:t> viewing).</a:t>
            </a:r>
          </a:p>
          <a:p>
            <a:pPr eaLnBrk="1" hangingPunct="1">
              <a:spcBef>
                <a:spcPts val="0"/>
              </a:spcBef>
            </a:pPr>
            <a:endParaRPr lang="en-US" altLang="en-US" b="1" dirty="0"/>
          </a:p>
          <a:p>
            <a:pPr eaLnBrk="1" hangingPunct="1">
              <a:spcBef>
                <a:spcPts val="0"/>
              </a:spcBef>
            </a:pPr>
            <a:r>
              <a:rPr lang="en-US" altLang="en-US" b="1" dirty="0"/>
              <a:t>Presenter Remarks: </a:t>
            </a:r>
            <a:endParaRPr lang="en-US" altLang="en-US" dirty="0"/>
          </a:p>
          <a:p>
            <a:pPr eaLnBrk="1" hangingPunct="1">
              <a:spcBef>
                <a:spcPts val="0"/>
              </a:spcBef>
            </a:pPr>
            <a:r>
              <a:rPr lang="en-US" altLang="en-US" dirty="0"/>
              <a:t>For the next seven minutes, discuss your observations and decide which foundations from the worksheet were addressed.</a:t>
            </a:r>
          </a:p>
          <a:p>
            <a:pPr eaLnBrk="1" hangingPunct="1">
              <a:spcBef>
                <a:spcPts val="0"/>
              </a:spcBef>
            </a:pPr>
            <a:endParaRPr lang="en-US" altLang="en-US" dirty="0"/>
          </a:p>
          <a:p>
            <a:pPr eaLnBrk="1" hangingPunct="1">
              <a:spcBef>
                <a:spcPts val="0"/>
              </a:spcBef>
            </a:pPr>
            <a:r>
              <a:rPr lang="en-US" altLang="en-US" b="1" dirty="0"/>
              <a:t>Extra Notes:</a:t>
            </a:r>
          </a:p>
          <a:p>
            <a:pPr eaLnBrk="1" hangingPunct="1">
              <a:spcBef>
                <a:spcPts val="0"/>
              </a:spcBef>
            </a:pPr>
            <a:r>
              <a:rPr lang="en-US" altLang="en-US" dirty="0"/>
              <a:t>At the end of the work time, ask for feedback from the group, beginning with the first strand, and moving on to the second and third strands. As each group identifies a foundation they saw, follow up by asking for evidence they saw or heard. </a:t>
            </a:r>
            <a:endParaRPr lang="en-US" altLang="en-US" b="1" dirty="0"/>
          </a:p>
          <a:p>
            <a:pPr eaLnBrk="1" hangingPunct="1">
              <a:spcBef>
                <a:spcPts val="0"/>
              </a:spcBef>
            </a:pPr>
            <a:endParaRPr lang="en-US" altLang="en-US" dirty="0"/>
          </a:p>
        </p:txBody>
      </p:sp>
    </p:spTree>
    <p:extLst>
      <p:ext uri="{BB962C8B-B14F-4D97-AF65-F5344CB8AC3E}">
        <p14:creationId xmlns:p14="http://schemas.microsoft.com/office/powerpoint/2010/main" val="1485260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spcBef>
                <a:spcPct val="0"/>
              </a:spcBef>
              <a:defRPr/>
            </a:pPr>
            <a:r>
              <a:rPr lang="en-US" b="1" dirty="0">
                <a:latin typeface="Arial" charset="0"/>
                <a:ea typeface="Arial" charset="0"/>
                <a:cs typeface="Arial" charset="0"/>
              </a:rPr>
              <a:t>Presenter Remarks:</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The TK Implementation Guide is a resource that focuses on the essential components for school district administrators and teachers to consider for TK programs. The TK Implementation Guide, published by the California Department of Education, is a resource to support implementation of comprehensive TK programs.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This publication provides resources and guidance in the areas of program design, curriculum, instruction, assessment, and family/community partnerships.</a:t>
            </a:r>
          </a:p>
        </p:txBody>
      </p:sp>
      <p:sp>
        <p:nvSpPr>
          <p:cNvPr id="4" name="Slide Number Placeholder 3"/>
          <p:cNvSpPr>
            <a:spLocks noGrp="1"/>
          </p:cNvSpPr>
          <p:nvPr>
            <p:ph type="sldNum" sz="quarter" idx="10"/>
          </p:nvPr>
        </p:nvSpPr>
        <p:spPr/>
        <p:txBody>
          <a:bodyPr/>
          <a:lstStyle/>
          <a:p>
            <a:fld id="{C97BDEB4-3C8D-4D4E-BA50-91D785A10A5F}" type="slidenum">
              <a:rPr lang="en-US" smtClean="0"/>
              <a:pPr/>
              <a:t>4</a:t>
            </a:fld>
            <a:endParaRPr lang="en-US"/>
          </a:p>
        </p:txBody>
      </p:sp>
    </p:spTree>
    <p:extLst>
      <p:ext uri="{BB962C8B-B14F-4D97-AF65-F5344CB8AC3E}">
        <p14:creationId xmlns:p14="http://schemas.microsoft.com/office/powerpoint/2010/main" val="1267524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A1D158F-AD64-4EC3-BFFC-173BF51B1A15}" type="slidenum">
              <a:rPr lang="en-US" altLang="en-US"/>
              <a:pPr>
                <a:spcBef>
                  <a:spcPct val="0"/>
                </a:spcBef>
              </a:pPr>
              <a:t>40</a:t>
            </a:fld>
            <a:endParaRPr lang="en-US" altLang="en-US"/>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Let’s look now at the Visual Arts strand.</a:t>
            </a:r>
          </a:p>
          <a:p>
            <a:pPr eaLnBrk="1" hangingPunct="1">
              <a:spcBef>
                <a:spcPts val="0"/>
              </a:spcBef>
            </a:pPr>
            <a:endParaRPr lang="en-US" altLang="en-US" dirty="0"/>
          </a:p>
          <a:p>
            <a:pPr eaLnBrk="1" hangingPunct="1">
              <a:spcBef>
                <a:spcPts val="0"/>
              </a:spcBef>
            </a:pPr>
            <a:r>
              <a:rPr lang="en-US" altLang="en-US" dirty="0"/>
              <a:t>“The Visual Arts domain includes the practice of drawing, painting, sculpting, and assembling collages in two or three dimensions. Preschool [TK] visual art is process-based and open-ended, allowing children to explore by using a variety of materials. The product is not the focus, though the children will likely view their creation as a masterpiece!” (PCF, Vol. 2, p. 48).</a:t>
            </a:r>
          </a:p>
        </p:txBody>
      </p:sp>
    </p:spTree>
    <p:extLst>
      <p:ext uri="{BB962C8B-B14F-4D97-AF65-F5344CB8AC3E}">
        <p14:creationId xmlns:p14="http://schemas.microsoft.com/office/powerpoint/2010/main" val="42076408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B7F42A0-93B9-43AC-A09C-2F838DE83B1E}" type="slidenum">
              <a:rPr lang="en-US" altLang="en-US"/>
              <a:pPr>
                <a:spcBef>
                  <a:spcPct val="0"/>
                </a:spcBef>
              </a:pPr>
              <a:t>41</a:t>
            </a:fld>
            <a:endParaRPr lang="en-US" altLang="en-U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Let’s look again at the photograph on the previous slide. What visual arts </a:t>
            </a:r>
            <a:r>
              <a:rPr lang="en-US" altLang="en-US" dirty="0" err="1"/>
              <a:t>substrand</a:t>
            </a:r>
            <a:r>
              <a:rPr lang="en-US" altLang="en-US" dirty="0"/>
              <a:t> might this illustrate? Turn to pp. 5-10 of the Preschool Learning Foundations, Volume 2</a:t>
            </a:r>
            <a:r>
              <a:rPr lang="en-US" altLang="en-US" baseline="0" dirty="0"/>
              <a:t> </a:t>
            </a:r>
            <a:r>
              <a:rPr lang="en-US" altLang="en-US" dirty="0"/>
              <a:t>as a reference. Take a few minutes to discuss your answer with an elbow partner.</a:t>
            </a:r>
          </a:p>
          <a:p>
            <a:pPr eaLnBrk="1" hangingPunct="1">
              <a:spcBef>
                <a:spcPts val="0"/>
              </a:spcBef>
            </a:pPr>
            <a:endParaRPr lang="en-US" altLang="en-US" dirty="0"/>
          </a:p>
          <a:p>
            <a:pPr eaLnBrk="1" hangingPunct="1">
              <a:spcBef>
                <a:spcPts val="0"/>
              </a:spcBef>
            </a:pPr>
            <a:r>
              <a:rPr lang="en-US" altLang="en-US" b="1" dirty="0"/>
              <a:t>Extra Notes:</a:t>
            </a:r>
          </a:p>
          <a:p>
            <a:pPr eaLnBrk="1" hangingPunct="1">
              <a:spcBef>
                <a:spcPts val="0"/>
              </a:spcBef>
            </a:pPr>
            <a:r>
              <a:rPr lang="en-US" altLang="en-US" dirty="0"/>
              <a:t>After a few moments, solicit feedback from the group. Ask for evidence for their decision.</a:t>
            </a:r>
          </a:p>
        </p:txBody>
      </p:sp>
    </p:spTree>
    <p:extLst>
      <p:ext uri="{BB962C8B-B14F-4D97-AF65-F5344CB8AC3E}">
        <p14:creationId xmlns:p14="http://schemas.microsoft.com/office/powerpoint/2010/main" val="19229152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04D2D28-1A19-4519-8ED7-E6F410DE734C}" type="slidenum">
              <a:rPr lang="en-US" altLang="en-US"/>
              <a:pPr>
                <a:spcBef>
                  <a:spcPct val="0"/>
                </a:spcBef>
              </a:pPr>
              <a:t>42</a:t>
            </a:fld>
            <a:endParaRPr lang="en-US" altLang="en-US"/>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eaLnBrk="1" hangingPunct="1">
              <a:lnSpc>
                <a:spcPct val="110000"/>
              </a:lnSpc>
              <a:spcBef>
                <a:spcPts val="0"/>
              </a:spcBef>
            </a:pPr>
            <a:r>
              <a:rPr lang="en-US" altLang="en-US" b="1" dirty="0"/>
              <a:t>Background Information:</a:t>
            </a:r>
          </a:p>
          <a:p>
            <a:pPr eaLnBrk="1" hangingPunct="1">
              <a:lnSpc>
                <a:spcPct val="110000"/>
              </a:lnSpc>
              <a:spcBef>
                <a:spcPts val="0"/>
              </a:spcBef>
            </a:pPr>
            <a:r>
              <a:rPr lang="en-US" altLang="en-US" dirty="0"/>
              <a:t>Optional video clip. Needs internet access to youtube.com. Click picture to start video (2 minutes 13 seconds). “I am an Artist” movie trailer about visual arts and children with special needs.</a:t>
            </a:r>
          </a:p>
          <a:p>
            <a:pPr eaLnBrk="1" hangingPunct="1">
              <a:lnSpc>
                <a:spcPct val="110000"/>
              </a:lnSpc>
              <a:spcBef>
                <a:spcPts val="0"/>
              </a:spcBef>
            </a:pPr>
            <a:endParaRPr lang="en-US" altLang="en-US" b="1" dirty="0"/>
          </a:p>
          <a:p>
            <a:pPr eaLnBrk="1" hangingPunct="1">
              <a:lnSpc>
                <a:spcPct val="110000"/>
              </a:lnSpc>
              <a:spcBef>
                <a:spcPts val="0"/>
              </a:spcBef>
            </a:pPr>
            <a:r>
              <a:rPr lang="en-US" altLang="en-US" b="1" dirty="0"/>
              <a:t>Presenter Remarks: </a:t>
            </a:r>
          </a:p>
          <a:p>
            <a:pPr eaLnBrk="1" hangingPunct="1">
              <a:lnSpc>
                <a:spcPct val="110000"/>
              </a:lnSpc>
              <a:spcBef>
                <a:spcPts val="0"/>
              </a:spcBef>
            </a:pPr>
            <a:r>
              <a:rPr lang="en-US" altLang="en-US" dirty="0"/>
              <a:t>Whether or not the clip is shown, explain the following from the Preschool Curriculum Framework, Volume 2, Guiding Principles, p. 42</a:t>
            </a:r>
          </a:p>
          <a:p>
            <a:pPr eaLnBrk="1" hangingPunct="1">
              <a:lnSpc>
                <a:spcPct val="110000"/>
              </a:lnSpc>
              <a:spcBef>
                <a:spcPts val="0"/>
              </a:spcBef>
            </a:pPr>
            <a:endParaRPr lang="en-US" altLang="en-US" b="1" dirty="0"/>
          </a:p>
          <a:p>
            <a:pPr eaLnBrk="1" hangingPunct="1">
              <a:lnSpc>
                <a:spcPct val="110000"/>
              </a:lnSpc>
              <a:spcBef>
                <a:spcPts val="0"/>
              </a:spcBef>
            </a:pPr>
            <a:r>
              <a:rPr lang="en-US" altLang="en-US" b="1" dirty="0"/>
              <a:t>“The arts are inclusive of all children. </a:t>
            </a:r>
            <a:r>
              <a:rPr lang="en-US" altLang="en-US" dirty="0"/>
              <a:t>The arts allow all children to participate in a meaningful and significant way and can help in developing a collaborative preschool environment. All individuals, including children with disabilities or other special needs can find the arts satisfying and enjoyable. Accomplished artists with disabilities—Henri de Toulouse-Lautrec, Chuck Close (Wylie Coyote), Frida Kahlo, and </a:t>
            </a:r>
            <a:r>
              <a:rPr lang="en-US" altLang="en-US" dirty="0" err="1"/>
              <a:t>Itzhak</a:t>
            </a:r>
            <a:r>
              <a:rPr lang="en-US" altLang="en-US" dirty="0"/>
              <a:t> Perlman among others—can serve as inspiration to all child artists, especially those with a shared experience of a disability” (PCF, Vol. 2, p. 42).</a:t>
            </a:r>
          </a:p>
          <a:p>
            <a:pPr eaLnBrk="1" hangingPunct="1">
              <a:lnSpc>
                <a:spcPct val="110000"/>
              </a:lnSpc>
              <a:spcBef>
                <a:spcPts val="0"/>
              </a:spcBef>
            </a:pPr>
            <a:endParaRPr lang="en-US" altLang="en-US" dirty="0"/>
          </a:p>
        </p:txBody>
      </p:sp>
    </p:spTree>
    <p:extLst>
      <p:ext uri="{BB962C8B-B14F-4D97-AF65-F5344CB8AC3E}">
        <p14:creationId xmlns:p14="http://schemas.microsoft.com/office/powerpoint/2010/main" val="3061472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505325"/>
          </a:xfrm>
        </p:spPr>
        <p:txBody>
          <a:bodyPr>
            <a:noAutofit/>
          </a:bodyPr>
          <a:lstStyle/>
          <a:p>
            <a:pPr>
              <a:spcBef>
                <a:spcPts val="0"/>
              </a:spcBef>
            </a:pPr>
            <a:r>
              <a:rPr lang="en-US" b="1" dirty="0"/>
              <a:t>Background Information:</a:t>
            </a:r>
          </a:p>
          <a:p>
            <a:pPr>
              <a:spcBef>
                <a:spcPts val="0"/>
              </a:spcBef>
            </a:pPr>
            <a:r>
              <a:rPr lang="en-US" dirty="0"/>
              <a:t>This information comes from the Preschool Curriculum Framework, Volume 2, p. 14.</a:t>
            </a:r>
          </a:p>
          <a:p>
            <a:pPr>
              <a:spcBef>
                <a:spcPts val="0"/>
              </a:spcBef>
            </a:pPr>
            <a:endParaRPr lang="en-US" dirty="0"/>
          </a:p>
          <a:p>
            <a:pPr>
              <a:spcBef>
                <a:spcPts val="0"/>
              </a:spcBef>
            </a:pPr>
            <a:r>
              <a:rPr lang="en-US" b="1" dirty="0"/>
              <a:t>Presenter Remarks:</a:t>
            </a:r>
          </a:p>
          <a:p>
            <a:pPr>
              <a:spcBef>
                <a:spcPts val="0"/>
              </a:spcBef>
            </a:pPr>
            <a:r>
              <a:rPr lang="en-US" dirty="0"/>
              <a:t>The strategies within the Preschool Curriculum Framework include the idea of Universal Design for Learning (UDL). This means there are many suggestions for ways to support learning that teachers can use to provide multiple means of representation, engagement, and expression. </a:t>
            </a:r>
          </a:p>
          <a:p>
            <a:pPr>
              <a:spcBef>
                <a:spcPts val="0"/>
              </a:spcBef>
            </a:pPr>
            <a:endParaRPr lang="en-US" dirty="0"/>
          </a:p>
          <a:p>
            <a:pPr>
              <a:spcBef>
                <a:spcPts val="0"/>
              </a:spcBef>
            </a:pPr>
            <a:r>
              <a:rPr lang="en-US" dirty="0"/>
              <a:t>“Multiple means of representation refers to providing information in a variety of ways so the learning needs of all children are met. For example, it is important to speak clearly to children with auditory disabilities while also presenting information visually (such as with objects and pictures).</a:t>
            </a:r>
          </a:p>
          <a:p>
            <a:pPr>
              <a:spcBef>
                <a:spcPts val="0"/>
              </a:spcBef>
            </a:pPr>
            <a:endParaRPr lang="en-US" dirty="0"/>
          </a:p>
          <a:p>
            <a:pPr>
              <a:spcBef>
                <a:spcPts val="0"/>
              </a:spcBef>
            </a:pPr>
            <a:r>
              <a:rPr lang="en-US" dirty="0"/>
              <a:t>Multiple means of expression 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 by gazing, by gesturing, by using a picture system of communication, or by using any other form of alternative or augmented communication system.</a:t>
            </a:r>
          </a:p>
          <a:p>
            <a:pPr>
              <a:spcBef>
                <a:spcPts val="0"/>
              </a:spcBef>
            </a:pPr>
            <a:endParaRPr lang="en-US" dirty="0"/>
          </a:p>
          <a:p>
            <a:pPr>
              <a:spcBef>
                <a:spcPts val="0"/>
              </a:spcBef>
            </a:pPr>
            <a:r>
              <a:rPr lang="en-US" dirty="0"/>
              <a:t>Multiple means of engagement refers to providing choices in the setting or program that facilitate learning by building on children’s interests. The information in this curriculum framework has been worded to incorporate multiple means of representation, expression, and engagement” (PCF, Vol. 2, p. 14). </a:t>
            </a:r>
          </a:p>
          <a:p>
            <a:pPr>
              <a:spcBef>
                <a:spcPts val="0"/>
              </a:spcBef>
            </a:pPr>
            <a:endParaRPr lang="en-US" dirty="0"/>
          </a:p>
          <a:p>
            <a:pPr>
              <a:spcBef>
                <a:spcPts val="0"/>
              </a:spcBef>
            </a:pPr>
            <a:r>
              <a:rPr lang="en-US" dirty="0"/>
              <a:t>Find</a:t>
            </a:r>
            <a:r>
              <a:rPr lang="en-US" baseline="0" dirty="0"/>
              <a:t> Handout 5: Suggested Visual Arts Materials. The lists of materials on this handout demonstrate the principles of Universal Design for Learning. Look at the list of materials under modeling supplies. Providing a variety of materials that can be used for modeling enables more students to participate. For example, students developing hand strength may choose easy-to-mold materials like playdoh while students who require higher levels of sensory feedback may choose stiffer materials such as clay. </a:t>
            </a:r>
            <a:endParaRPr lang="en-US" dirty="0"/>
          </a:p>
        </p:txBody>
      </p:sp>
      <p:sp>
        <p:nvSpPr>
          <p:cNvPr id="4" name="Slide Number Placeholder 3"/>
          <p:cNvSpPr>
            <a:spLocks noGrp="1"/>
          </p:cNvSpPr>
          <p:nvPr>
            <p:ph type="sldNum" sz="quarter" idx="10"/>
          </p:nvPr>
        </p:nvSpPr>
        <p:spPr/>
        <p:txBody>
          <a:bodyPr/>
          <a:lstStyle/>
          <a:p>
            <a:pPr>
              <a:defRPr/>
            </a:pPr>
            <a:fld id="{BE2B68A9-8518-4B29-A2B2-B9AC23C4138F}" type="slidenum">
              <a:rPr lang="en-US" altLang="en-US" smtClean="0"/>
              <a:pPr>
                <a:defRPr/>
              </a:pPr>
              <a:t>43</a:t>
            </a:fld>
            <a:endParaRPr lang="en-US" altLang="en-US"/>
          </a:p>
        </p:txBody>
      </p:sp>
    </p:spTree>
    <p:extLst>
      <p:ext uri="{BB962C8B-B14F-4D97-AF65-F5344CB8AC3E}">
        <p14:creationId xmlns:p14="http://schemas.microsoft.com/office/powerpoint/2010/main" val="8170151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D4D2CCC-68DB-43E7-BE30-498ABEFF0C89}" type="slidenum">
              <a:rPr lang="en-US" altLang="en-US"/>
              <a:pPr>
                <a:spcBef>
                  <a:spcPct val="0"/>
                </a:spcBef>
              </a:pPr>
              <a:t>44</a:t>
            </a:fld>
            <a:endParaRPr lang="en-US" alt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Visual arts promote thinking, problem solving, communication, intent, language learning, and cultural learning.</a:t>
            </a:r>
          </a:p>
          <a:p>
            <a:pPr eaLnBrk="1" hangingPunct="1">
              <a:spcBef>
                <a:spcPts val="0"/>
              </a:spcBef>
            </a:pPr>
            <a:endParaRPr lang="en-US" altLang="en-US" dirty="0"/>
          </a:p>
          <a:p>
            <a:pPr eaLnBrk="1" hangingPunct="1">
              <a:spcBef>
                <a:spcPts val="0"/>
              </a:spcBef>
            </a:pPr>
            <a:r>
              <a:rPr lang="en-US" altLang="en-US" dirty="0"/>
              <a:t>“Over the years, the work of Nelson Goodman and Howard Gardner at Harvard University’s Project Zero has helped to demystify children’s art. These scholars view art through the lens of </a:t>
            </a:r>
            <a:r>
              <a:rPr lang="en-US" altLang="en-US" i="1" dirty="0"/>
              <a:t>cognition </a:t>
            </a:r>
            <a:r>
              <a:rPr lang="en-US" altLang="en-US" dirty="0"/>
              <a:t>rather than through a value-driven critique of aesthetics. Art is a cognitive activity, requiring thinking, problem solving, communication, and intent. And learning in art is frequently tied to learning in language as well as culture” (PCF, Vol. 2, p. 59).</a:t>
            </a:r>
          </a:p>
          <a:p>
            <a:pPr eaLnBrk="1" hangingPunct="1">
              <a:spcBef>
                <a:spcPts val="0"/>
              </a:spcBef>
            </a:pPr>
            <a:endParaRPr lang="en-US" altLang="en-US" dirty="0"/>
          </a:p>
        </p:txBody>
      </p:sp>
    </p:spTree>
    <p:extLst>
      <p:ext uri="{BB962C8B-B14F-4D97-AF65-F5344CB8AC3E}">
        <p14:creationId xmlns:p14="http://schemas.microsoft.com/office/powerpoint/2010/main" val="2515297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1751C3C-F9DC-4455-A958-F132979ECF9B}" type="slidenum">
              <a:rPr lang="en-US" altLang="en-US"/>
              <a:pPr>
                <a:spcBef>
                  <a:spcPct val="0"/>
                </a:spcBef>
              </a:pPr>
              <a:t>45</a:t>
            </a:fld>
            <a:endParaRPr lang="en-US" altLang="en-US"/>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Background Information:</a:t>
            </a:r>
          </a:p>
          <a:p>
            <a:pPr eaLnBrk="1" hangingPunct="1">
              <a:spcBef>
                <a:spcPts val="0"/>
              </a:spcBef>
            </a:pPr>
            <a:r>
              <a:rPr lang="en-US" altLang="en-US" dirty="0"/>
              <a:t>Guide participants to </a:t>
            </a:r>
            <a:r>
              <a:rPr lang="en-US" dirty="0"/>
              <a:t>the Preschool Curriculum Framework, Volume 2, </a:t>
            </a:r>
            <a:r>
              <a:rPr lang="en-US" altLang="en-US" dirty="0"/>
              <a:t>p. 59, and highlight the information below.</a:t>
            </a:r>
          </a:p>
          <a:p>
            <a:pPr eaLnBrk="1" hangingPunct="1">
              <a:spcBef>
                <a:spcPts val="0"/>
              </a:spcBef>
            </a:pPr>
            <a:endParaRPr lang="en-US" altLang="en-US" b="1" i="1" dirty="0"/>
          </a:p>
          <a:p>
            <a:pPr eaLnBrk="1" hangingPunct="1">
              <a:spcBef>
                <a:spcPts val="0"/>
              </a:spcBef>
            </a:pPr>
            <a:r>
              <a:rPr lang="en-US" altLang="en-US" b="1" dirty="0"/>
              <a:t>Presenter Remarks: </a:t>
            </a:r>
            <a:endParaRPr lang="en-US" altLang="en-US" dirty="0"/>
          </a:p>
          <a:p>
            <a:pPr eaLnBrk="1" hangingPunct="1">
              <a:spcBef>
                <a:spcPts val="0"/>
              </a:spcBef>
            </a:pPr>
            <a:r>
              <a:rPr lang="en-US" altLang="en-US" dirty="0"/>
              <a:t>“Appearing commonly in drawings of children, especially those of two- or three-year-olds, is the </a:t>
            </a:r>
            <a:r>
              <a:rPr lang="en-US" altLang="en-US" i="1" dirty="0"/>
              <a:t>mandala</a:t>
            </a:r>
            <a:r>
              <a:rPr lang="en-US" altLang="en-US" dirty="0"/>
              <a:t>, a term used to designate symbolic representations that include a circular motif typically incorporating a </a:t>
            </a:r>
            <a:r>
              <a:rPr lang="en-US" altLang="en-US" dirty="0" err="1"/>
              <a:t>crosslike</a:t>
            </a:r>
            <a:r>
              <a:rPr lang="en-US" altLang="en-US" dirty="0"/>
              <a:t> figure. For the child, the mandala is a well-balanced, pleasing form that lies </a:t>
            </a:r>
            <a:r>
              <a:rPr lang="en-US" altLang="en-US" dirty="0" err="1"/>
              <a:t>en</a:t>
            </a:r>
            <a:r>
              <a:rPr lang="en-US" altLang="en-US" dirty="0"/>
              <a:t> route to genuine representation. The contrasting, superimposed elements of the circle and cross are precursors to the figure’s metamorphoses to rounded figures with legs, arms, and facial details” (PCF, Vol. 2, p. 59).</a:t>
            </a:r>
            <a:endParaRPr lang="en-US" altLang="en-US" i="1" dirty="0"/>
          </a:p>
          <a:p>
            <a:pPr eaLnBrk="1" hangingPunct="1">
              <a:spcBef>
                <a:spcPts val="0"/>
              </a:spcBef>
            </a:pPr>
            <a:endParaRPr lang="en-US" altLang="en-US" dirty="0"/>
          </a:p>
        </p:txBody>
      </p:sp>
    </p:spTree>
    <p:extLst>
      <p:ext uri="{BB962C8B-B14F-4D97-AF65-F5344CB8AC3E}">
        <p14:creationId xmlns:p14="http://schemas.microsoft.com/office/powerpoint/2010/main" val="26076251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a:ln/>
        </p:spPr>
      </p:sp>
      <p:sp>
        <p:nvSpPr>
          <p:cNvPr id="1239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ea typeface="ＭＳ Ｐゴシック" panose="020B0600070205080204" pitchFamily="34" charset="-128"/>
              </a:rPr>
              <a:t>Presenter Remarks:</a:t>
            </a:r>
          </a:p>
          <a:p>
            <a:pPr>
              <a:spcBef>
                <a:spcPts val="0"/>
              </a:spcBef>
            </a:pPr>
            <a:r>
              <a:rPr lang="en-US" altLang="en-US" dirty="0">
                <a:ea typeface="ＭＳ Ｐゴシック" panose="020B0600070205080204" pitchFamily="34" charset="-128"/>
              </a:rPr>
              <a:t>“Language is a tool of communication used in all developmental domains. Children who are English learners need to be supported not only in activities focused on language and literacy, but across the entire curriculum” (PCF, Vol. 1, p. 181).</a:t>
            </a:r>
          </a:p>
          <a:p>
            <a:pPr>
              <a:spcBef>
                <a:spcPts val="0"/>
              </a:spcBef>
            </a:pPr>
            <a:endParaRPr lang="en-US" altLang="en-US" dirty="0">
              <a:ea typeface="ＭＳ Ｐゴシック" panose="020B0600070205080204" pitchFamily="34" charset="-128"/>
            </a:endParaRPr>
          </a:p>
          <a:p>
            <a:pPr>
              <a:spcBef>
                <a:spcPts val="0"/>
              </a:spcBef>
            </a:pPr>
            <a:r>
              <a:rPr lang="en-US" altLang="en-US" dirty="0">
                <a:ea typeface="ＭＳ Ｐゴシック" panose="020B0600070205080204" pitchFamily="34" charset="-128"/>
              </a:rPr>
              <a:t>“All children, particularly children at the beginning and middle levels of English-language acquisition, may show knowledge and skills in other domains, such as the visual and performing arts or mathematics, using their home language. The Desired Results Developmental Profile (DRDP) recognizes this possibility by considering children’s demonstration of knowledge, and skills in their home language as evidence of developmental progress” (PCF, Vol. 2, p. 13).</a:t>
            </a:r>
          </a:p>
          <a:p>
            <a:pPr>
              <a:spcBef>
                <a:spcPts val="0"/>
              </a:spcBef>
            </a:pPr>
            <a:endParaRPr lang="en-US" altLang="en-US" dirty="0">
              <a:ea typeface="ＭＳ Ｐゴシック" panose="020B0600070205080204" pitchFamily="34" charset="-128"/>
            </a:endParaRPr>
          </a:p>
          <a:p>
            <a:pPr>
              <a:spcBef>
                <a:spcPts val="0"/>
              </a:spcBef>
            </a:pPr>
            <a:r>
              <a:rPr lang="en-US" altLang="en-US" dirty="0">
                <a:ea typeface="ＭＳ Ｐゴシック" panose="020B0600070205080204" pitchFamily="34" charset="-128"/>
              </a:rPr>
              <a:t>Think about the arts in your classroom. How</a:t>
            </a:r>
            <a:r>
              <a:rPr lang="en-US" altLang="en-US" baseline="0" dirty="0">
                <a:ea typeface="ＭＳ Ｐゴシック" panose="020B0600070205080204" pitchFamily="34" charset="-128"/>
              </a:rPr>
              <a:t> might you engage and support a child who is learning English as a second language? Do you include songs in the home language? Do you act out stories available in the home language? Do you play music that includes words from the home language for dancing? Think about these examples and discuss with your elbow partner.</a:t>
            </a:r>
            <a:endParaRPr lang="en-US" altLang="en-US" dirty="0">
              <a:ea typeface="ＭＳ Ｐゴシック" panose="020B0600070205080204" pitchFamily="34" charset="-128"/>
            </a:endParaRPr>
          </a:p>
        </p:txBody>
      </p:sp>
      <p:sp>
        <p:nvSpPr>
          <p:cNvPr id="1239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E029CE7-35C6-49A7-B76B-FD449D0E37A2}" type="slidenum">
              <a:rPr lang="en-US" altLang="en-US">
                <a:ea typeface="ＭＳ Ｐゴシック" panose="020B0600070205080204" pitchFamily="34" charset="-128"/>
              </a:rPr>
              <a:pPr/>
              <a:t>46</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39463526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3C53C0C-6A2B-40B4-9929-693E8DAE6958}" type="slidenum">
              <a:rPr lang="en-US" altLang="en-US"/>
              <a:pPr>
                <a:spcBef>
                  <a:spcPct val="0"/>
                </a:spcBef>
              </a:pPr>
              <a:t>47</a:t>
            </a:fld>
            <a:endParaRPr lang="en-US" alt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xfrm>
            <a:off x="685800" y="4343399"/>
            <a:ext cx="5486400" cy="44672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spcBef>
                <a:spcPts val="0"/>
              </a:spcBef>
            </a:pPr>
            <a:r>
              <a:rPr lang="en-US" altLang="en-US" b="1" dirty="0"/>
              <a:t>Presenter Remarks: </a:t>
            </a:r>
          </a:p>
          <a:p>
            <a:pPr eaLnBrk="1" hangingPunct="1">
              <a:spcBef>
                <a:spcPts val="0"/>
              </a:spcBef>
            </a:pPr>
            <a:r>
              <a:rPr lang="en-US" altLang="en-US" sz="1150" dirty="0"/>
              <a:t>As I click each of the examples of interaction and strategies on the slide, think about what it means to you. What examples have you seen? What do you do in your classroom? </a:t>
            </a:r>
            <a:r>
              <a:rPr lang="en-US" altLang="en-US" sz="1150" i="1" dirty="0"/>
              <a:t>Give the opportunity for discussion on each topic.</a:t>
            </a:r>
          </a:p>
          <a:p>
            <a:pPr eaLnBrk="1" hangingPunct="1">
              <a:spcBef>
                <a:spcPts val="0"/>
              </a:spcBef>
            </a:pPr>
            <a:endParaRPr lang="en-US" altLang="en-US" sz="1150" i="1" dirty="0"/>
          </a:p>
          <a:p>
            <a:pPr eaLnBrk="1" hangingPunct="1">
              <a:spcBef>
                <a:spcPts val="0"/>
              </a:spcBef>
            </a:pPr>
            <a:r>
              <a:rPr lang="en-US" altLang="en-US" sz="1150" dirty="0"/>
              <a:t>“Encourage engagement with art on all levels. Make comments or questions that stress the different ways that similar or same things can be represented through drawings. Encourage mutual respect for the individual choices involved.</a:t>
            </a:r>
          </a:p>
          <a:p>
            <a:pPr eaLnBrk="1" hangingPunct="1">
              <a:spcBef>
                <a:spcPts val="0"/>
              </a:spcBef>
            </a:pPr>
            <a:endParaRPr lang="en-US" altLang="en-US" sz="1150" dirty="0"/>
          </a:p>
          <a:p>
            <a:pPr eaLnBrk="1" hangingPunct="1">
              <a:spcBef>
                <a:spcPts val="0"/>
              </a:spcBef>
            </a:pPr>
            <a:r>
              <a:rPr lang="en-US" altLang="en-US" sz="1150" dirty="0"/>
              <a:t>Respect individual developmental, cultural, and linguistic differences, and encourage children to respect them. Children may respond to art in a wide variety of ways depending on individual preferences, developmental differences, and cultural background. [Some] children may have sensitivities to different textures and need an opportunity to observe or participate in other ways. </a:t>
            </a:r>
          </a:p>
          <a:p>
            <a:pPr eaLnBrk="1" hangingPunct="1">
              <a:spcBef>
                <a:spcPts val="0"/>
              </a:spcBef>
            </a:pPr>
            <a:endParaRPr lang="en-US" altLang="en-US" sz="1150" dirty="0"/>
          </a:p>
          <a:p>
            <a:pPr eaLnBrk="1" hangingPunct="1">
              <a:spcBef>
                <a:spcPts val="0"/>
              </a:spcBef>
            </a:pPr>
            <a:r>
              <a:rPr lang="en-US" altLang="en-US" sz="1150" dirty="0"/>
              <a:t>Give children the time and space they need to explore their creativity. Some children will not be able to complete their work in a single block of time and will want to continue into the next day. Create a safe place for works in process.</a:t>
            </a:r>
          </a:p>
          <a:p>
            <a:pPr eaLnBrk="1" hangingPunct="1">
              <a:spcBef>
                <a:spcPts val="0"/>
              </a:spcBef>
            </a:pPr>
            <a:endParaRPr lang="en-US" altLang="en-US" sz="1150" dirty="0"/>
          </a:p>
          <a:p>
            <a:pPr eaLnBrk="1" hangingPunct="1">
              <a:spcBef>
                <a:spcPts val="0"/>
              </a:spcBef>
            </a:pPr>
            <a:r>
              <a:rPr lang="en-US" altLang="en-US" sz="1150" dirty="0"/>
              <a:t>Provide an environment that makes the practice of art comfortable. Engaging visual art activities capitalize on young children’s need for sensory-motor exploration and physical development. For example, when working with sculpture, children need space to pinch, pound, pull, roll, flatten, and punch the clay. When painting, children need a large standup easel for sweeping arm movements” </a:t>
            </a:r>
            <a:r>
              <a:rPr lang="nl-NL" altLang="en-US" sz="1150" dirty="0"/>
              <a:t>(PCF, Vol. 2, pp. 59-60).</a:t>
            </a:r>
          </a:p>
          <a:p>
            <a:pPr eaLnBrk="1" hangingPunct="1">
              <a:spcBef>
                <a:spcPts val="0"/>
              </a:spcBef>
            </a:pPr>
            <a:endParaRPr lang="en-US" altLang="en-US" dirty="0"/>
          </a:p>
          <a:p>
            <a:pPr eaLnBrk="1" hangingPunct="1">
              <a:spcBef>
                <a:spcPts val="0"/>
              </a:spcBef>
            </a:pPr>
            <a:endParaRPr lang="en-US" altLang="en-US" sz="900" b="1" dirty="0"/>
          </a:p>
          <a:p>
            <a:pPr eaLnBrk="1" hangingPunct="1">
              <a:spcBef>
                <a:spcPts val="0"/>
              </a:spcBef>
            </a:pPr>
            <a:endParaRPr lang="en-US" altLang="en-US" sz="900" b="1" dirty="0"/>
          </a:p>
        </p:txBody>
      </p:sp>
    </p:spTree>
    <p:extLst>
      <p:ext uri="{BB962C8B-B14F-4D97-AF65-F5344CB8AC3E}">
        <p14:creationId xmlns:p14="http://schemas.microsoft.com/office/powerpoint/2010/main" val="11259292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4F642E1-A917-48C4-BB0B-B5D432657CB4}" type="slidenum">
              <a:rPr lang="en-US" altLang="en-US"/>
              <a:pPr>
                <a:spcBef>
                  <a:spcPct val="0"/>
                </a:spcBef>
              </a:pPr>
              <a:t>48</a:t>
            </a:fld>
            <a:endParaRPr lang="en-US" alt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spcBef>
                <a:spcPts val="0"/>
              </a:spcBef>
            </a:pPr>
            <a:r>
              <a:rPr lang="en-US" altLang="en-US" b="1" dirty="0"/>
              <a:t>Activity 5: Visual Arts Invitations through the Environment</a:t>
            </a:r>
          </a:p>
          <a:p>
            <a:pPr eaLnBrk="1" hangingPunct="1">
              <a:spcBef>
                <a:spcPts val="0"/>
              </a:spcBef>
            </a:pPr>
            <a:endParaRPr lang="en-US" altLang="en-US" b="1" dirty="0"/>
          </a:p>
          <a:p>
            <a:pPr eaLnBrk="1" hangingPunct="1">
              <a:spcBef>
                <a:spcPts val="0"/>
              </a:spcBef>
            </a:pPr>
            <a:r>
              <a:rPr lang="en-US" altLang="en-US" b="1" dirty="0"/>
              <a:t>Presenter Remarks: </a:t>
            </a:r>
          </a:p>
          <a:p>
            <a:pPr>
              <a:spcBef>
                <a:spcPts val="0"/>
              </a:spcBef>
            </a:pPr>
            <a:r>
              <a:rPr lang="en-US" dirty="0"/>
              <a:t>Next, each table group is going to jot down ideas to infuse visual art opportunities through the classroom environment. Turn to pages 54-56 in the Preschool Curriculum Framework, Volume 2 to stimulate your thinking. </a:t>
            </a:r>
          </a:p>
          <a:p>
            <a:pPr>
              <a:spcBef>
                <a:spcPts val="0"/>
              </a:spcBef>
            </a:pPr>
            <a:br>
              <a:rPr lang="en-US" dirty="0"/>
            </a:br>
            <a:r>
              <a:rPr lang="en-US" b="1" cap="all" dirty="0"/>
              <a:t>intent: </a:t>
            </a:r>
          </a:p>
          <a:p>
            <a:pPr>
              <a:spcBef>
                <a:spcPts val="0"/>
              </a:spcBef>
            </a:pPr>
            <a:r>
              <a:rPr lang="en-US" dirty="0"/>
              <a:t>Consider how to infuse visual arts opportunities throughout the entire classroom environment.</a:t>
            </a:r>
          </a:p>
          <a:p>
            <a:pPr>
              <a:spcBef>
                <a:spcPts val="0"/>
              </a:spcBef>
            </a:pPr>
            <a:r>
              <a:rPr lang="en-US" b="1" dirty="0"/>
              <a:t> </a:t>
            </a:r>
            <a:endParaRPr lang="en-US" dirty="0"/>
          </a:p>
          <a:p>
            <a:pPr>
              <a:spcBef>
                <a:spcPts val="0"/>
              </a:spcBef>
            </a:pPr>
            <a:r>
              <a:rPr lang="en-US" b="1" dirty="0"/>
              <a:t>OUTCOME: </a:t>
            </a:r>
          </a:p>
          <a:p>
            <a:pPr>
              <a:spcBef>
                <a:spcPts val="0"/>
              </a:spcBef>
            </a:pPr>
            <a:r>
              <a:rPr lang="en-US" dirty="0"/>
              <a:t>Participants explore ways to infuse opportunities for children to develop skills and knowledge in visual arts throughout all areas in the classroom environment.</a:t>
            </a:r>
          </a:p>
          <a:p>
            <a:pPr>
              <a:spcBef>
                <a:spcPts val="0"/>
              </a:spcBef>
            </a:pPr>
            <a:endParaRPr lang="en-US" b="1" cap="all" dirty="0"/>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Handout 5: Suggested Visual Arts Materials </a:t>
            </a:r>
            <a:r>
              <a:rPr lang="en-US" dirty="0"/>
              <a:t>(optional)</a:t>
            </a:r>
          </a:p>
          <a:p>
            <a:pPr marL="171450" lvl="0" indent="-171450">
              <a:spcBef>
                <a:spcPts val="0"/>
              </a:spcBef>
              <a:buFont typeface="Arial" panose="020B0604020202020204" pitchFamily="34" charset="0"/>
              <a:buChar char="•"/>
            </a:pPr>
            <a:r>
              <a:rPr lang="en-US" dirty="0"/>
              <a:t>Handout 6: Visual Arts Invitations through the Environment worksheet (one copy for each participant)</a:t>
            </a:r>
          </a:p>
          <a:p>
            <a:pPr marL="171450" lvl="0" indent="-171450">
              <a:spcBef>
                <a:spcPts val="0"/>
              </a:spcBef>
              <a:buFont typeface="Arial" panose="020B0604020202020204" pitchFamily="34" charset="0"/>
              <a:buChar char="•"/>
            </a:pPr>
            <a:r>
              <a:rPr lang="en-US" dirty="0"/>
              <a:t>Preschool Curriculum Framework, Volume 2</a:t>
            </a:r>
          </a:p>
          <a:p>
            <a:pPr>
              <a:spcBef>
                <a:spcPts val="0"/>
              </a:spcBef>
            </a:pPr>
            <a:r>
              <a:rPr lang="en-US" b="1" dirty="0"/>
              <a:t> </a:t>
            </a:r>
            <a:endParaRPr lang="en-US" dirty="0"/>
          </a:p>
          <a:p>
            <a:pPr>
              <a:spcBef>
                <a:spcPts val="0"/>
              </a:spcBef>
            </a:pPr>
            <a:r>
              <a:rPr lang="en-US" b="1" cap="all" dirty="0"/>
              <a:t>Time:</a:t>
            </a:r>
            <a:r>
              <a:rPr lang="en-US" dirty="0"/>
              <a:t> 20-40 minutes</a:t>
            </a:r>
          </a:p>
          <a:p>
            <a:pPr>
              <a:spcBef>
                <a:spcPts val="0"/>
              </a:spcBef>
            </a:pPr>
            <a:endParaRPr lang="en-US" b="1" cap="all" dirty="0"/>
          </a:p>
          <a:p>
            <a:pPr>
              <a:spcBef>
                <a:spcPts val="0"/>
              </a:spcBef>
            </a:pPr>
            <a:r>
              <a:rPr lang="en-US" b="1" cap="all" dirty="0"/>
              <a:t>Process: </a:t>
            </a:r>
            <a:endParaRPr lang="en-US" dirty="0"/>
          </a:p>
          <a:p>
            <a:pPr marL="171450" lvl="0" indent="-171450">
              <a:spcBef>
                <a:spcPts val="0"/>
              </a:spcBef>
              <a:buFont typeface="Arial" panose="020B0604020202020204" pitchFamily="34" charset="0"/>
              <a:buChar char="•"/>
            </a:pPr>
            <a:r>
              <a:rPr lang="en-US" dirty="0"/>
              <a:t>Give each participant a copy of Handout 6: Visual Arts Invitations through the Environment worksheet.</a:t>
            </a:r>
          </a:p>
          <a:p>
            <a:pPr marL="171450" lvl="0" indent="-171450">
              <a:spcBef>
                <a:spcPts val="0"/>
              </a:spcBef>
              <a:buFont typeface="Arial" panose="020B0604020202020204" pitchFamily="34" charset="0"/>
              <a:buChar char="•"/>
            </a:pPr>
            <a:r>
              <a:rPr lang="en-US" dirty="0"/>
              <a:t>Ask each table team to jot down ideas to infuse visual art opportunities through the classroom environment. Direct participants to pages 54-56 in the Preschool Curriculum Framework, Volume 2, to stimulate thinking.</a:t>
            </a:r>
          </a:p>
          <a:p>
            <a:pPr marL="171450" lvl="0" indent="-171450">
              <a:spcBef>
                <a:spcPts val="0"/>
              </a:spcBef>
              <a:buFont typeface="Arial" panose="020B0604020202020204" pitchFamily="34" charset="0"/>
              <a:buChar char="•"/>
            </a:pPr>
            <a:r>
              <a:rPr lang="en-US" dirty="0"/>
              <a:t>Model the activity by saying something like, “Let’s look for an example from the interactions and strategies. Can someone read the section, </a:t>
            </a:r>
            <a:r>
              <a:rPr lang="en-US" i="1" dirty="0"/>
              <a:t>Help children acquire painting skills through practice with the tools</a:t>
            </a:r>
            <a:r>
              <a:rPr lang="en-US" dirty="0"/>
              <a:t>. What area of the environment might this take place?  What other ideas do you have for integrating art around the classroom and outside?” Solicit one or two responses from the group and say, “Remember, visual arts include things like drawing, painting, chalk, sculpting, collage work, and making three dimensional art works. Think of opportunities to view visual art, build visual art skills, and create visual art.”</a:t>
            </a:r>
          </a:p>
          <a:p>
            <a:pPr marL="171450" lvl="0" indent="-171450">
              <a:spcBef>
                <a:spcPts val="0"/>
              </a:spcBef>
              <a:buFont typeface="Arial" panose="020B0604020202020204" pitchFamily="34" charset="0"/>
              <a:buChar char="•"/>
            </a:pPr>
            <a:r>
              <a:rPr lang="en-US" dirty="0"/>
              <a:t>Give participants 20 minutes to jot down ideas.</a:t>
            </a:r>
          </a:p>
          <a:p>
            <a:pPr marL="171450" lvl="0" indent="-171450">
              <a:spcBef>
                <a:spcPts val="0"/>
              </a:spcBef>
              <a:buFont typeface="Arial" panose="020B0604020202020204" pitchFamily="34" charset="0"/>
              <a:buChar char="•"/>
            </a:pPr>
            <a:r>
              <a:rPr lang="en-US" dirty="0"/>
              <a:t>Then ask each group to share out five best ideas. Ask each participant to write down one idea they would like to try on the action plan. (If no action plan is provided, just ask them to create one.)</a:t>
            </a:r>
          </a:p>
          <a:p>
            <a:pPr>
              <a:spcBef>
                <a:spcPts val="0"/>
              </a:spcBef>
            </a:pPr>
            <a:r>
              <a:rPr lang="en-US" dirty="0"/>
              <a:t> </a:t>
            </a:r>
          </a:p>
          <a:p>
            <a:pPr>
              <a:spcBef>
                <a:spcPts val="0"/>
              </a:spcBef>
            </a:pPr>
            <a:r>
              <a:rPr lang="en-US" b="1" dirty="0"/>
              <a:t>OPTIONS:</a:t>
            </a:r>
            <a:endParaRPr lang="en-US" dirty="0"/>
          </a:p>
          <a:p>
            <a:pPr lvl="0">
              <a:spcBef>
                <a:spcPts val="0"/>
              </a:spcBef>
            </a:pPr>
            <a:r>
              <a:rPr lang="en-US" dirty="0"/>
              <a:t>Ask each group to choose one area on which to focus. </a:t>
            </a:r>
          </a:p>
          <a:p>
            <a:pPr lvl="0">
              <a:spcBef>
                <a:spcPts val="0"/>
              </a:spcBef>
            </a:pPr>
            <a:r>
              <a:rPr lang="en-US" dirty="0"/>
              <a:t>Participants split up the areas within their table group. Each participant uses the Preschool Curriculum Framework, Volume 2 to fill in ideas they would use to enhance their assigned area. After 10 minutes, table participants share out ideas. End with each person at the table verbally committing to try one new thing.</a:t>
            </a:r>
          </a:p>
          <a:p>
            <a:pPr>
              <a:spcBef>
                <a:spcPts val="0"/>
              </a:spcBef>
            </a:pPr>
            <a:endParaRPr lang="en-US" dirty="0"/>
          </a:p>
          <a:p>
            <a:pPr>
              <a:spcBef>
                <a:spcPts val="0"/>
              </a:spcBef>
            </a:pPr>
            <a:r>
              <a:rPr lang="en-US" dirty="0"/>
              <a:t> </a:t>
            </a:r>
          </a:p>
          <a:p>
            <a:pPr eaLnBrk="1" hangingPunct="1">
              <a:spcBef>
                <a:spcPts val="0"/>
              </a:spcBef>
            </a:pPr>
            <a:endParaRPr lang="en-US" altLang="en-US" b="1" dirty="0"/>
          </a:p>
          <a:p>
            <a:pPr eaLnBrk="1" hangingPunct="1">
              <a:spcBef>
                <a:spcPts val="0"/>
              </a:spcBef>
            </a:pPr>
            <a:endParaRPr lang="en-US" altLang="en-US" dirty="0"/>
          </a:p>
        </p:txBody>
      </p:sp>
    </p:spTree>
    <p:extLst>
      <p:ext uri="{BB962C8B-B14F-4D97-AF65-F5344CB8AC3E}">
        <p14:creationId xmlns:p14="http://schemas.microsoft.com/office/powerpoint/2010/main" val="13689676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42C1D7C-2B61-41BC-8A8A-6CDD1E8F5FE7}" type="slidenum">
              <a:rPr lang="en-US" altLang="en-US"/>
              <a:pPr>
                <a:spcBef>
                  <a:spcPct val="0"/>
                </a:spcBef>
              </a:pPr>
              <a:t>49</a:t>
            </a:fld>
            <a:endParaRPr lang="en-US" altLang="en-US"/>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“Preschoolers [transitional kindergartners] love to listen to music as well as sing along and move with music. Music learning in preschool is a time to make new discoveries. Preschoolers [transitional kindergartners] can engage in music making, performing rhythms, musical sounds and passages with a variety of instruments, or simply sing along to a favorite tune” (PCF, Vol. 2, p. 48).</a:t>
            </a:r>
          </a:p>
        </p:txBody>
      </p:sp>
    </p:spTree>
    <p:extLst>
      <p:ext uri="{BB962C8B-B14F-4D97-AF65-F5344CB8AC3E}">
        <p14:creationId xmlns:p14="http://schemas.microsoft.com/office/powerpoint/2010/main" val="1075195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205515"/>
          </a:xfrm>
        </p:spPr>
        <p:txBody>
          <a:bodyPr>
            <a:noAutofit/>
          </a:bodyPr>
          <a:lstStyle/>
          <a:p>
            <a:pPr fontAlgn="ctr">
              <a:spcBef>
                <a:spcPts val="0"/>
              </a:spcBef>
            </a:pPr>
            <a:r>
              <a:rPr lang="en-US" b="1" dirty="0">
                <a:latin typeface="Arial" charset="0"/>
                <a:ea typeface="Arial" charset="0"/>
                <a:cs typeface="Arial" charset="0"/>
              </a:rPr>
              <a:t>Presenter Remarks:</a:t>
            </a:r>
          </a:p>
          <a:p>
            <a:pPr fontAlgn="ctr">
              <a:spcBef>
                <a:spcPts val="0"/>
              </a:spcBef>
            </a:pPr>
            <a:r>
              <a:rPr lang="en-US" dirty="0">
                <a:latin typeface="Arial" charset="0"/>
                <a:ea typeface="Arial" charset="0"/>
                <a:cs typeface="Arial" charset="0"/>
              </a:rPr>
              <a:t>The TK Implementation Guide is organized into the following two sections: </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1 is covered in chapter 1. The information in this section was developed with the administrator in mind and focuses on the program structure and design.</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2 is covered in chapters 2-8. This section is a resource for both teachers and administrators and focuses on building a comprehensive TK programs by addressing curriculum, instruction, environment, assessment and partnership with families and community.</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Within each of these chapters, vignettes, highlighted boxes, and resource boxes are included to illustrate examples of the information covered in each of the chapters.</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A PDF copy of the document can be accessed at the California Department of Education Web page (www.cde.ca.gov/ci/gs/em/documents/tkguide.pdf).</a:t>
            </a:r>
          </a:p>
          <a:p>
            <a:pPr>
              <a:spcBef>
                <a:spcPts val="0"/>
              </a:spcBef>
            </a:pPr>
            <a:endParaRPr lang="en-US" dirty="0">
              <a:latin typeface="Arial" charset="0"/>
              <a:ea typeface="Arial" charset="0"/>
              <a:cs typeface="Arial" charset="0"/>
            </a:endParaRPr>
          </a:p>
          <a:p>
            <a:pPr>
              <a:spcBef>
                <a:spcPts val="0"/>
              </a:spcBef>
            </a:pPr>
            <a:r>
              <a:rPr lang="en-US" dirty="0">
                <a:latin typeface="Arial" charset="0"/>
                <a:ea typeface="Arial" charset="0"/>
                <a:cs typeface="Arial" charset="0"/>
              </a:rPr>
              <a:t>Video footage for each chapter can be accessed at the California Department of Education.</a:t>
            </a:r>
            <a:r>
              <a:rPr lang="en-US" baseline="0" dirty="0">
                <a:latin typeface="Arial" charset="0"/>
                <a:ea typeface="Arial" charset="0"/>
                <a:cs typeface="Arial" charset="0"/>
              </a:rPr>
              <a:t> The video clips include footage of TK classrooms and interviews with teachers, administrators, and parents.</a:t>
            </a:r>
            <a:r>
              <a:rPr lang="en-US" dirty="0">
                <a:latin typeface="Arial" charset="0"/>
                <a:ea typeface="Arial" charset="0"/>
                <a:cs typeface="Arial" charset="0"/>
              </a:rPr>
              <a:t> https://</a:t>
            </a:r>
            <a:r>
              <a:rPr lang="en-US" dirty="0" err="1">
                <a:latin typeface="Arial" charset="0"/>
                <a:ea typeface="Arial" charset="0"/>
                <a:cs typeface="Arial" charset="0"/>
              </a:rPr>
              <a:t>www.youtube.com</a:t>
            </a:r>
            <a:r>
              <a:rPr lang="en-US" dirty="0">
                <a:latin typeface="Arial" charset="0"/>
                <a:ea typeface="Arial" charset="0"/>
                <a:cs typeface="Arial" charset="0"/>
              </a:rPr>
              <a:t>/user/</a:t>
            </a:r>
            <a:r>
              <a:rPr lang="en-US" dirty="0" err="1">
                <a:latin typeface="Arial" charset="0"/>
                <a:ea typeface="Arial" charset="0"/>
                <a:cs typeface="Arial" charset="0"/>
              </a:rPr>
              <a:t>caeducation</a:t>
            </a:r>
            <a:br>
              <a:rPr lang="en-US" dirty="0">
                <a:latin typeface="Arial" charset="0"/>
                <a:ea typeface="Arial" charset="0"/>
                <a:cs typeface="Arial" charset="0"/>
              </a:rPr>
            </a:br>
            <a:r>
              <a:rPr lang="en-US" dirty="0">
                <a:latin typeface="Arial" charset="0"/>
                <a:ea typeface="Arial" charset="0"/>
                <a:cs typeface="Arial" charset="0"/>
              </a:rPr>
              <a:t>https://</a:t>
            </a:r>
            <a:r>
              <a:rPr lang="en-US" dirty="0" err="1">
                <a:latin typeface="Arial" charset="0"/>
                <a:ea typeface="Arial" charset="0"/>
                <a:cs typeface="Arial" charset="0"/>
              </a:rPr>
              <a:t>www.youtube.com</a:t>
            </a:r>
            <a:r>
              <a:rPr lang="en-US" dirty="0">
                <a:latin typeface="Arial" charset="0"/>
                <a:ea typeface="Arial" charset="0"/>
                <a:cs typeface="Arial" charset="0"/>
              </a:rPr>
              <a:t>/</a:t>
            </a:r>
            <a:r>
              <a:rPr lang="en-US" dirty="0" err="1">
                <a:latin typeface="Arial" charset="0"/>
                <a:ea typeface="Arial" charset="0"/>
                <a:cs typeface="Arial" charset="0"/>
              </a:rPr>
              <a:t>results?search_query</a:t>
            </a:r>
            <a:r>
              <a:rPr lang="en-US" dirty="0">
                <a:latin typeface="Arial" charset="0"/>
                <a:ea typeface="Arial" charset="0"/>
                <a:cs typeface="Arial" charset="0"/>
              </a:rPr>
              <a:t>=</a:t>
            </a:r>
            <a:r>
              <a:rPr lang="en-US" dirty="0" err="1">
                <a:latin typeface="Arial" charset="0"/>
                <a:ea typeface="Arial" charset="0"/>
                <a:cs typeface="Arial" charset="0"/>
              </a:rPr>
              <a:t>tk+implmentation+guide</a:t>
            </a:r>
            <a:endParaRPr lang="en-US" sz="115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C97BDEB4-3C8D-4D4E-BA50-91D785A10A5F}" type="slidenum">
              <a:rPr lang="en-US" smtClean="0"/>
              <a:pPr/>
              <a:t>5</a:t>
            </a:fld>
            <a:endParaRPr lang="en-US"/>
          </a:p>
        </p:txBody>
      </p:sp>
    </p:spTree>
    <p:extLst>
      <p:ext uri="{BB962C8B-B14F-4D97-AF65-F5344CB8AC3E}">
        <p14:creationId xmlns:p14="http://schemas.microsoft.com/office/powerpoint/2010/main" val="41729767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34866F1-EA36-4E0B-8BDD-F842FA49290B}" type="slidenum">
              <a:rPr lang="en-US" altLang="en-US"/>
              <a:pPr>
                <a:spcBef>
                  <a:spcPct val="0"/>
                </a:spcBef>
              </a:pPr>
              <a:t>50</a:t>
            </a:fld>
            <a:endParaRPr lang="en-US" altLang="en-US"/>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Background Information:</a:t>
            </a:r>
          </a:p>
          <a:p>
            <a:pPr eaLnBrk="1" hangingPunct="1">
              <a:spcBef>
                <a:spcPts val="0"/>
              </a:spcBef>
            </a:pPr>
            <a:r>
              <a:rPr lang="en-US" altLang="en-US" dirty="0"/>
              <a:t>Read the excerpt from the Research Highlight in the Preschool Curriculum Framework, Volume 2, p. 84.</a:t>
            </a:r>
          </a:p>
          <a:p>
            <a:pPr eaLnBrk="1" hangingPunct="1">
              <a:spcBef>
                <a:spcPts val="0"/>
              </a:spcBef>
            </a:pPr>
            <a:endParaRPr lang="en-US" altLang="en-US" b="1" dirty="0"/>
          </a:p>
          <a:p>
            <a:pPr eaLnBrk="1" hangingPunct="1">
              <a:spcBef>
                <a:spcPts val="0"/>
              </a:spcBef>
            </a:pPr>
            <a:r>
              <a:rPr lang="en-US" altLang="en-US" b="1" dirty="0"/>
              <a:t>Presenter Remarks: </a:t>
            </a:r>
            <a:endParaRPr lang="en-US" altLang="en-US" i="1" dirty="0"/>
          </a:p>
          <a:p>
            <a:pPr eaLnBrk="1" hangingPunct="1">
              <a:spcBef>
                <a:spcPts val="0"/>
              </a:spcBef>
            </a:pPr>
            <a:r>
              <a:rPr lang="en-US" altLang="en-US" dirty="0"/>
              <a:t>The takeaway message is that we can see,</a:t>
            </a:r>
            <a:r>
              <a:rPr lang="en-US" altLang="en-US" baseline="0" dirty="0"/>
              <a:t> </a:t>
            </a:r>
            <a:r>
              <a:rPr lang="en-US" altLang="en-US" dirty="0"/>
              <a:t>through the research, that music isn’t only valuable for its aesthetic sense, but it also helps children develop social and emotional skills such as cooperating and working well with others.</a:t>
            </a:r>
          </a:p>
          <a:p>
            <a:pPr eaLnBrk="1" hangingPunct="1">
              <a:spcBef>
                <a:spcPts val="0"/>
              </a:spcBef>
            </a:pPr>
            <a:endParaRPr lang="en-US" altLang="en-US" dirty="0"/>
          </a:p>
        </p:txBody>
      </p:sp>
    </p:spTree>
    <p:extLst>
      <p:ext uri="{BB962C8B-B14F-4D97-AF65-F5344CB8AC3E}">
        <p14:creationId xmlns:p14="http://schemas.microsoft.com/office/powerpoint/2010/main" val="38776947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C9F7816-56F7-4B13-B114-025E5A828A7D}" type="slidenum">
              <a:rPr lang="en-US" altLang="en-US"/>
              <a:pPr>
                <a:spcBef>
                  <a:spcPct val="0"/>
                </a:spcBef>
              </a:pPr>
              <a:t>51</a:t>
            </a:fld>
            <a:endParaRPr lang="en-US" altLang="en-US"/>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“When children have opportunities to participate in music activities, it stimulates and strengthens parts of the brain that help children with phonological awareness, learning how to sequence, and learning how to read. Let’s see, then, how we can provide children with music opportunities throughout the program day, and not only at special music times” (PCF, Vol. 2, p. 71).</a:t>
            </a:r>
          </a:p>
          <a:p>
            <a:pPr eaLnBrk="1" hangingPunct="1">
              <a:spcBef>
                <a:spcPts val="0"/>
              </a:spcBef>
            </a:pPr>
            <a:endParaRPr lang="en-US" altLang="en-US" dirty="0"/>
          </a:p>
        </p:txBody>
      </p:sp>
    </p:spTree>
    <p:extLst>
      <p:ext uri="{BB962C8B-B14F-4D97-AF65-F5344CB8AC3E}">
        <p14:creationId xmlns:p14="http://schemas.microsoft.com/office/powerpoint/2010/main" val="35437295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518FE1E-AADD-403D-8EAC-D9D4334F173B}" type="slidenum">
              <a:rPr lang="en-US" altLang="en-US"/>
              <a:pPr>
                <a:spcBef>
                  <a:spcPct val="0"/>
                </a:spcBef>
              </a:pPr>
              <a:t>52</a:t>
            </a:fld>
            <a:endParaRPr lang="en-US" altLang="en-U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xfrm>
            <a:off x="685800" y="4343400"/>
            <a:ext cx="5486400" cy="3905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Time is key for the success of facilitating visual and performing arts development. </a:t>
            </a:r>
          </a:p>
          <a:p>
            <a:pPr eaLnBrk="1" hangingPunct="1">
              <a:spcBef>
                <a:spcPts val="0"/>
              </a:spcBef>
            </a:pPr>
            <a:endParaRPr lang="en-US" altLang="en-US" dirty="0"/>
          </a:p>
          <a:p>
            <a:pPr eaLnBrk="1" hangingPunct="1">
              <a:spcBef>
                <a:spcPts val="0"/>
              </a:spcBef>
            </a:pPr>
            <a:r>
              <a:rPr lang="en-US" altLang="en-US" dirty="0"/>
              <a:t>“Children need ample blocks of time for sustained involvement with the artistic and creative process. Some children will not be able to complete their work in a single block of time and will want to continue into the next day” (PCF, Vol. 2, p. 60).</a:t>
            </a:r>
          </a:p>
          <a:p>
            <a:pPr eaLnBrk="1" hangingPunct="1">
              <a:spcBef>
                <a:spcPts val="0"/>
              </a:spcBef>
            </a:pPr>
            <a:endParaRPr lang="en-US" altLang="en-US" dirty="0"/>
          </a:p>
          <a:p>
            <a:pPr eaLnBrk="1" hangingPunct="1">
              <a:spcBef>
                <a:spcPts val="0"/>
              </a:spcBef>
            </a:pPr>
            <a:r>
              <a:rPr lang="en-US" altLang="en-US" dirty="0"/>
              <a:t>How will you provide these times for children?</a:t>
            </a:r>
          </a:p>
          <a:p>
            <a:pPr marL="171450" indent="-171450" eaLnBrk="1" hangingPunct="1">
              <a:spcBef>
                <a:spcPts val="0"/>
              </a:spcBef>
              <a:buFont typeface="Arial" panose="020B0604020202020204" pitchFamily="34" charset="0"/>
              <a:buChar char="•"/>
            </a:pPr>
            <a:r>
              <a:rPr lang="en-US" altLang="en-US" dirty="0"/>
              <a:t>Efficient use of time is essential for teachers to provide ample opportunities for children to engage and experience all types of art during the school day. </a:t>
            </a:r>
          </a:p>
          <a:p>
            <a:pPr marL="171450" indent="-171450" eaLnBrk="1" hangingPunct="1">
              <a:spcBef>
                <a:spcPts val="0"/>
              </a:spcBef>
              <a:buFont typeface="Arial" panose="020B0604020202020204" pitchFamily="34" charset="0"/>
              <a:buChar char="•"/>
            </a:pPr>
            <a:r>
              <a:rPr lang="en-US" altLang="en-US" dirty="0"/>
              <a:t>Time is necessary for children to appropriately engage and experience art materials.</a:t>
            </a:r>
          </a:p>
          <a:p>
            <a:pPr marL="171450" indent="-171450" eaLnBrk="1" hangingPunct="1">
              <a:spcBef>
                <a:spcPts val="0"/>
              </a:spcBef>
              <a:buFont typeface="Arial" panose="020B0604020202020204" pitchFamily="34" charset="0"/>
              <a:buChar char="•"/>
            </a:pPr>
            <a:r>
              <a:rPr lang="en-US" altLang="en-US" dirty="0"/>
              <a:t>Time is necessary for children to “wind down” from the often exciting and emotional experiences, particularly from dance and performing arts.</a:t>
            </a:r>
          </a:p>
          <a:p>
            <a:pPr marL="171450" indent="-171450" eaLnBrk="1" hangingPunct="1">
              <a:spcBef>
                <a:spcPts val="0"/>
              </a:spcBef>
              <a:buFont typeface="Arial" panose="020B0604020202020204" pitchFamily="34" charset="0"/>
              <a:buChar char="•"/>
            </a:pPr>
            <a:r>
              <a:rPr lang="en-US" altLang="en-US" dirty="0"/>
              <a:t>What does your schedule look like? Have you provided the time that children need for opportunities, engagement, and winding down?</a:t>
            </a:r>
          </a:p>
        </p:txBody>
      </p:sp>
    </p:spTree>
    <p:extLst>
      <p:ext uri="{BB962C8B-B14F-4D97-AF65-F5344CB8AC3E}">
        <p14:creationId xmlns:p14="http://schemas.microsoft.com/office/powerpoint/2010/main" val="35083145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C6FA535-1CE2-45EC-B5B2-4A29DBBD23DB}" type="slidenum">
              <a:rPr lang="en-US" altLang="en-US"/>
              <a:pPr>
                <a:spcBef>
                  <a:spcPct val="0"/>
                </a:spcBef>
              </a:pPr>
              <a:t>53</a:t>
            </a:fld>
            <a:endParaRPr lang="en-US" altLang="en-U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This is an example of how one teacher infuses music into transition times.</a:t>
            </a:r>
          </a:p>
          <a:p>
            <a:pPr eaLnBrk="1" hangingPunct="1">
              <a:spcBef>
                <a:spcPts val="0"/>
              </a:spcBef>
            </a:pPr>
            <a:endParaRPr lang="en-US" altLang="en-US" dirty="0"/>
          </a:p>
          <a:p>
            <a:pPr eaLnBrk="1" hangingPunct="1">
              <a:spcBef>
                <a:spcPts val="0"/>
              </a:spcBef>
            </a:pPr>
            <a:r>
              <a:rPr lang="en-US" altLang="en-US" b="1" dirty="0"/>
              <a:t>Extra Notes:</a:t>
            </a:r>
          </a:p>
          <a:p>
            <a:pPr eaLnBrk="1" hangingPunct="1">
              <a:spcBef>
                <a:spcPts val="0"/>
              </a:spcBef>
            </a:pPr>
            <a:r>
              <a:rPr lang="en-US" altLang="en-US" dirty="0"/>
              <a:t>Embed video VPA field\video clips\musictrans.wmv</a:t>
            </a:r>
          </a:p>
        </p:txBody>
      </p:sp>
    </p:spTree>
    <p:extLst>
      <p:ext uri="{BB962C8B-B14F-4D97-AF65-F5344CB8AC3E}">
        <p14:creationId xmlns:p14="http://schemas.microsoft.com/office/powerpoint/2010/main" val="29743558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1967334-E303-4A48-B918-3FA1A24AC747}" type="slidenum">
              <a:rPr lang="en-US" altLang="en-US"/>
              <a:pPr>
                <a:spcBef>
                  <a:spcPct val="0"/>
                </a:spcBef>
              </a:pPr>
              <a:t>54</a:t>
            </a:fld>
            <a:endParaRPr lang="en-US" altLang="en-US"/>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Turn to pp. 11-14 in the Preschool Learning Foundations, Volume 2. As a table group, find one foundation that the music transition activity might illustrate.</a:t>
            </a:r>
          </a:p>
          <a:p>
            <a:pPr eaLnBrk="1" hangingPunct="1">
              <a:spcBef>
                <a:spcPts val="0"/>
              </a:spcBef>
            </a:pPr>
            <a:endParaRPr lang="en-US" altLang="en-US" dirty="0"/>
          </a:p>
          <a:p>
            <a:pPr eaLnBrk="1" hangingPunct="1">
              <a:spcBef>
                <a:spcPts val="0"/>
              </a:spcBef>
            </a:pPr>
            <a:r>
              <a:rPr lang="en-US" altLang="en-US" b="1" dirty="0"/>
              <a:t>Extra Notes:</a:t>
            </a:r>
          </a:p>
          <a:p>
            <a:pPr eaLnBrk="1" hangingPunct="1">
              <a:spcBef>
                <a:spcPts val="0"/>
              </a:spcBef>
            </a:pPr>
            <a:r>
              <a:rPr lang="en-US" altLang="en-US" dirty="0"/>
              <a:t>Give the group a few minutes to work. Solicit responses and ask for evidence. There will be multiple responses to this question. </a:t>
            </a:r>
          </a:p>
        </p:txBody>
      </p:sp>
    </p:spTree>
    <p:extLst>
      <p:ext uri="{BB962C8B-B14F-4D97-AF65-F5344CB8AC3E}">
        <p14:creationId xmlns:p14="http://schemas.microsoft.com/office/powerpoint/2010/main" val="8130125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D2F383A-8295-4ED3-A116-1D2B5BB833F6}" type="slidenum">
              <a:rPr lang="en-US" altLang="en-US"/>
              <a:pPr>
                <a:spcBef>
                  <a:spcPct val="0"/>
                </a:spcBef>
              </a:pPr>
              <a:t>55</a:t>
            </a:fld>
            <a:endParaRPr lang="en-US" altLang="en-US"/>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xfrm>
            <a:off x="663575"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spcBef>
                <a:spcPts val="0"/>
              </a:spcBef>
            </a:pPr>
            <a:r>
              <a:rPr lang="en-US" altLang="en-US" b="1" dirty="0"/>
              <a:t>Activity 6: Opportunities for Music Development throughout the Daily Routines</a:t>
            </a:r>
          </a:p>
          <a:p>
            <a:pPr>
              <a:spcBef>
                <a:spcPts val="0"/>
              </a:spcBef>
            </a:pPr>
            <a:endParaRPr lang="en-US" dirty="0"/>
          </a:p>
          <a:p>
            <a:pPr>
              <a:spcBef>
                <a:spcPts val="0"/>
              </a:spcBef>
            </a:pPr>
            <a:r>
              <a:rPr lang="en-US" b="1" dirty="0"/>
              <a:t>Presenter Remarks:</a:t>
            </a:r>
          </a:p>
          <a:p>
            <a:pPr>
              <a:spcBef>
                <a:spcPts val="0"/>
              </a:spcBef>
            </a:pPr>
            <a:r>
              <a:rPr lang="en-US" dirty="0"/>
              <a:t>Now each table group is going to jot down ideas to infuse music opportunities through the classroom environment. Turn to page 65 in the Preschool Curriculum Framework, Volume 2 to stimulate your thinking. </a:t>
            </a:r>
          </a:p>
          <a:p>
            <a:pPr>
              <a:spcBef>
                <a:spcPts val="0"/>
              </a:spcBef>
            </a:pPr>
            <a:br>
              <a:rPr lang="en-US" dirty="0"/>
            </a:br>
            <a:r>
              <a:rPr lang="en-US" b="1" cap="all" dirty="0"/>
              <a:t>intent: </a:t>
            </a:r>
            <a:br>
              <a:rPr lang="en-US" b="1" cap="all" dirty="0"/>
            </a:br>
            <a:r>
              <a:rPr lang="en-US" dirty="0"/>
              <a:t>Consider how to infuse music opportunities throughout the entire daily routine. </a:t>
            </a:r>
          </a:p>
          <a:p>
            <a:pPr>
              <a:spcBef>
                <a:spcPts val="0"/>
              </a:spcBef>
            </a:pPr>
            <a:r>
              <a:rPr lang="en-US" b="1" dirty="0"/>
              <a:t> </a:t>
            </a:r>
            <a:endParaRPr lang="en-US" dirty="0"/>
          </a:p>
          <a:p>
            <a:pPr>
              <a:spcBef>
                <a:spcPts val="0"/>
              </a:spcBef>
            </a:pPr>
            <a:r>
              <a:rPr lang="en-US" b="1" dirty="0"/>
              <a:t>OUTCOME: </a:t>
            </a:r>
          </a:p>
          <a:p>
            <a:pPr>
              <a:spcBef>
                <a:spcPts val="0"/>
              </a:spcBef>
            </a:pPr>
            <a:r>
              <a:rPr lang="en-US" dirty="0"/>
              <a:t>Participants explore ways to infuse opportunities for children to develop skills and knowledge in music throughout all parts of the program day.</a:t>
            </a:r>
          </a:p>
          <a:p>
            <a:pPr>
              <a:spcBef>
                <a:spcPts val="0"/>
              </a:spcBef>
            </a:pPr>
            <a:r>
              <a:rPr lang="en-US" b="1" cap="all" dirty="0"/>
              <a:t> </a:t>
            </a:r>
            <a:endParaRPr lang="en-US" dirty="0"/>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Handout 5: Suggested </a:t>
            </a:r>
            <a:r>
              <a:rPr lang="en-US" sz="1200" dirty="0">
                <a:effectLst/>
                <a:latin typeface="Arial" panose="020B0604020202020204" pitchFamily="34" charset="0"/>
                <a:ea typeface="Times New Roman" panose="02020603050405020304" pitchFamily="18" charset="0"/>
              </a:rPr>
              <a:t>Visual Arts</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Materials </a:t>
            </a:r>
            <a:r>
              <a:rPr lang="en-US" dirty="0"/>
              <a:t>(optional)</a:t>
            </a:r>
          </a:p>
          <a:p>
            <a:pPr marL="171450" lvl="0" indent="-171450">
              <a:spcBef>
                <a:spcPts val="0"/>
              </a:spcBef>
              <a:buFont typeface="Arial" panose="020B0604020202020204" pitchFamily="34" charset="0"/>
              <a:buChar char="•"/>
            </a:pPr>
            <a:r>
              <a:rPr lang="en-US" dirty="0"/>
              <a:t>Handout 7: Opportunities for Music Development throughout the Daily Routine (one copy for each participant)</a:t>
            </a:r>
          </a:p>
          <a:p>
            <a:pPr marL="171450" lvl="0" indent="-171450">
              <a:spcBef>
                <a:spcPts val="0"/>
              </a:spcBef>
              <a:buFont typeface="Arial" panose="020B0604020202020204" pitchFamily="34" charset="0"/>
              <a:buChar char="•"/>
            </a:pPr>
            <a:r>
              <a:rPr lang="en-US" dirty="0"/>
              <a:t>Preschool Curriculum Framework, Volume 2</a:t>
            </a:r>
          </a:p>
          <a:p>
            <a:pPr>
              <a:spcBef>
                <a:spcPts val="0"/>
              </a:spcBef>
            </a:pPr>
            <a:r>
              <a:rPr lang="en-US" b="1" dirty="0"/>
              <a:t> </a:t>
            </a:r>
            <a:endParaRPr lang="en-US" dirty="0"/>
          </a:p>
          <a:p>
            <a:pPr>
              <a:spcBef>
                <a:spcPts val="0"/>
              </a:spcBef>
            </a:pPr>
            <a:r>
              <a:rPr lang="en-US" b="1" cap="all" dirty="0"/>
              <a:t>Time:</a:t>
            </a:r>
            <a:r>
              <a:rPr lang="en-US" dirty="0"/>
              <a:t> 20-40 minutes</a:t>
            </a:r>
          </a:p>
          <a:p>
            <a:pPr>
              <a:spcBef>
                <a:spcPts val="0"/>
              </a:spcBef>
            </a:pPr>
            <a:endParaRPr lang="en-US" dirty="0"/>
          </a:p>
          <a:p>
            <a:pPr>
              <a:spcBef>
                <a:spcPts val="0"/>
              </a:spcBef>
            </a:pPr>
            <a:r>
              <a:rPr lang="en-US" b="1" dirty="0"/>
              <a:t>PROCESS:</a:t>
            </a:r>
            <a:endParaRPr lang="en-US" b="1" cap="all" dirty="0"/>
          </a:p>
          <a:p>
            <a:pPr marL="171450" marR="0" lvl="0" indent="-171450">
              <a:spcBef>
                <a:spcPts val="0"/>
              </a:spcBef>
              <a:spcAft>
                <a:spcPts val="0"/>
              </a:spcAft>
              <a:buFont typeface="Arial" panose="020B0604020202020204" pitchFamily="34" charset="0"/>
              <a:buChar char="•"/>
              <a:tabLst>
                <a:tab pos="457200" algn="l"/>
              </a:tabLst>
            </a:pPr>
            <a:r>
              <a:rPr lang="en-US" dirty="0">
                <a:ea typeface="Times New Roman" panose="02020603050405020304" pitchFamily="18" charset="0"/>
                <a:cs typeface="Times New Roman" panose="02020603050405020304" pitchFamily="18" charset="0"/>
              </a:rPr>
              <a:t>Give each participant Handout 7: Opportunities for Music Development throughout the Daily Routine worksheet.</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457200" algn="l"/>
              </a:tabLst>
            </a:pPr>
            <a:r>
              <a:rPr lang="en-US" dirty="0">
                <a:ea typeface="Times New Roman" panose="02020603050405020304" pitchFamily="18" charset="0"/>
                <a:cs typeface="Times New Roman" panose="02020603050405020304" pitchFamily="18" charset="0"/>
              </a:rPr>
              <a:t>Ask each table group to jot down ideas to infuse music opportunities throughout the day. Direct them to </a:t>
            </a:r>
            <a:r>
              <a:rPr lang="en-US" dirty="0">
                <a:ea typeface="Times New Roman" panose="02020603050405020304" pitchFamily="18" charset="0"/>
              </a:rPr>
              <a:t>Interactions and Strategies,</a:t>
            </a:r>
            <a:r>
              <a:rPr lang="en-US" dirty="0">
                <a:ea typeface="Times New Roman" panose="02020603050405020304" pitchFamily="18" charset="0"/>
                <a:cs typeface="Times New Roman" panose="02020603050405020304" pitchFamily="18" charset="0"/>
              </a:rPr>
              <a:t> page 65, in the Preschool Curriculum Framework, Volume 2, to stimulate thinking.</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457200" algn="l"/>
              </a:tabLst>
            </a:pPr>
            <a:r>
              <a:rPr lang="en-US" dirty="0">
                <a:ea typeface="Times New Roman" panose="02020603050405020304" pitchFamily="18" charset="0"/>
                <a:cs typeface="Times New Roman" panose="02020603050405020304" pitchFamily="18" charset="0"/>
              </a:rPr>
              <a:t>Model the activity by saying, “Let’s look for an example at outdoor time. Page 65 talks about making instruments for outdoor musical play. So we might think of adding a box of cans and containers to the outdoor environment and inviting children to make drums for an outdoor parade. What other ideas do you have for children to participate in visual arts outside?” Solicit responses from the group and remind them, “Music includes things like listening to music, singing, keeping a beat, playing musical instruments, making sound effects, moving to music, and drawing pictures to music. Think of opportunities to listen to, build skills, and create music.”</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457200" algn="l"/>
              </a:tabLst>
            </a:pPr>
            <a:r>
              <a:rPr lang="en-US" dirty="0">
                <a:ea typeface="Times New Roman" panose="02020603050405020304" pitchFamily="18" charset="0"/>
              </a:rPr>
              <a:t>Give participants 20 minutes to jot down their ideas</a:t>
            </a:r>
            <a:r>
              <a:rPr lang="en-US" dirty="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457200" algn="l"/>
              </a:tabLst>
            </a:pPr>
            <a:r>
              <a:rPr lang="en-US" dirty="0">
                <a:ea typeface="Times New Roman" panose="02020603050405020304" pitchFamily="18" charset="0"/>
                <a:cs typeface="Times New Roman" panose="02020603050405020304" pitchFamily="18" charset="0"/>
              </a:rPr>
              <a:t>Then ask each group to share out their five best ideas. Ask each participant to write down one idea they would like to try on the action plan. (If no action plan is provided, ask them to create one.)</a:t>
            </a:r>
            <a:endParaRPr lang="en-US" dirty="0">
              <a:latin typeface="Times New Roman" panose="02020603050405020304" pitchFamily="18" charset="0"/>
              <a:ea typeface="Times New Roman" panose="02020603050405020304" pitchFamily="18" charset="0"/>
            </a:endParaRPr>
          </a:p>
          <a:p>
            <a:pPr marL="457200" marR="0">
              <a:spcBef>
                <a:spcPts val="0"/>
              </a:spcBef>
              <a:spcAft>
                <a:spcPts val="0"/>
              </a:spcAft>
              <a:tabLst>
                <a:tab pos="457200" algn="l"/>
              </a:tabLst>
            </a:pPr>
            <a:endParaRPr lang="en-US" b="1" dirty="0">
              <a:ea typeface="Times New Roman" panose="02020603050405020304" pitchFamily="18" charset="0"/>
              <a:cs typeface="Times New Roman" panose="02020603050405020304" pitchFamily="18" charset="0"/>
            </a:endParaRPr>
          </a:p>
          <a:p>
            <a:pPr marL="457200" marR="0" indent="-457200">
              <a:spcBef>
                <a:spcPts val="0"/>
              </a:spcBef>
              <a:spcAft>
                <a:spcPts val="0"/>
              </a:spcAft>
              <a:tabLst>
                <a:tab pos="457200" algn="l"/>
              </a:tabLst>
            </a:pPr>
            <a:r>
              <a:rPr lang="en-US" b="1" dirty="0">
                <a:ea typeface="Times New Roman" panose="02020603050405020304" pitchFamily="18" charset="0"/>
                <a:cs typeface="Times New Roman" panose="02020603050405020304" pitchFamily="18" charset="0"/>
              </a:rPr>
              <a:t>OPTIONS:</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457200" algn="l"/>
                <a:tab pos="914400" algn="l"/>
              </a:tabLst>
            </a:pPr>
            <a:r>
              <a:rPr lang="en-US" dirty="0">
                <a:ea typeface="Times New Roman" panose="02020603050405020304" pitchFamily="18" charset="0"/>
              </a:rPr>
              <a:t>Have participants divide the times on the daily schedule within the table group.</a:t>
            </a:r>
            <a:r>
              <a:rPr lang="en-US" dirty="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tabLst>
                <a:tab pos="457200" algn="l"/>
                <a:tab pos="914400" algn="l"/>
              </a:tabLst>
            </a:pPr>
            <a:r>
              <a:rPr lang="en-US" dirty="0">
                <a:ea typeface="Times New Roman" panose="02020603050405020304" pitchFamily="18" charset="0"/>
                <a:cs typeface="Times New Roman" panose="02020603050405020304" pitchFamily="18" charset="0"/>
              </a:rPr>
              <a:t>Have participants split up times of day within the table group. Then use the framework to fill in ideas to add music opportunities to that time of day. After 10 minutes, table participants share out ideas. End with each person at the table verbally committing to try one new thing.</a:t>
            </a:r>
            <a:endParaRPr lang="en-US" dirty="0">
              <a:latin typeface="Times New Roman" panose="02020603050405020304" pitchFamily="18" charset="0"/>
              <a:ea typeface="Times New Roman" panose="02020603050405020304" pitchFamily="18" charset="0"/>
            </a:endParaRPr>
          </a:p>
          <a:p>
            <a:pPr marR="0">
              <a:spcBef>
                <a:spcPts val="0"/>
              </a:spcBef>
              <a:spcAft>
                <a:spcPts val="0"/>
              </a:spcAft>
            </a:pPr>
            <a:endParaRPr lang="en-US" dirty="0">
              <a:latin typeface="Times New Roman" panose="02020603050405020304" pitchFamily="18" charset="0"/>
              <a:ea typeface="Times New Roman" panose="02020603050405020304" pitchFamily="18" charset="0"/>
            </a:endParaRPr>
          </a:p>
          <a:p>
            <a:pPr marL="171450" lvl="0" indent="-171450">
              <a:spcBef>
                <a:spcPts val="0"/>
              </a:spcBef>
              <a:buFont typeface="Arial" panose="020B0604020202020204" pitchFamily="34" charset="0"/>
              <a:buChar char="•"/>
            </a:pPr>
            <a:endParaRPr lang="en-US" dirty="0"/>
          </a:p>
          <a:p>
            <a:pPr>
              <a:spcBef>
                <a:spcPts val="0"/>
              </a:spcBef>
            </a:pPr>
            <a:r>
              <a:rPr lang="en-US" dirty="0"/>
              <a:t> </a:t>
            </a:r>
          </a:p>
          <a:p>
            <a:pPr eaLnBrk="1" hangingPunct="1">
              <a:spcBef>
                <a:spcPts val="0"/>
              </a:spcBef>
            </a:pPr>
            <a:endParaRPr lang="en-US" altLang="en-US" b="1" dirty="0"/>
          </a:p>
        </p:txBody>
      </p:sp>
    </p:spTree>
    <p:extLst>
      <p:ext uri="{BB962C8B-B14F-4D97-AF65-F5344CB8AC3E}">
        <p14:creationId xmlns:p14="http://schemas.microsoft.com/office/powerpoint/2010/main" val="16807959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9DC1E9B-C4AE-4ADE-A32C-1C1C591CF1E4}" type="slidenum">
              <a:rPr lang="en-US" altLang="en-US"/>
              <a:pPr>
                <a:spcBef>
                  <a:spcPct val="0"/>
                </a:spcBef>
              </a:pPr>
              <a:t>56</a:t>
            </a:fld>
            <a:endParaRPr lang="en-US" alt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“For preschoolers, this domain involves both spontaneous dramatic play and teacher-structured drama, each of which inspires the other. Preschoolers are naturally inclined to engage in </a:t>
            </a:r>
            <a:r>
              <a:rPr lang="en-US" altLang="en-US" b="1" dirty="0"/>
              <a:t>solitary</a:t>
            </a:r>
            <a:r>
              <a:rPr lang="en-US" altLang="en-US" dirty="0"/>
              <a:t>, </a:t>
            </a:r>
            <a:r>
              <a:rPr lang="en-US" altLang="en-US" b="1" dirty="0"/>
              <a:t>parallel</a:t>
            </a:r>
            <a:r>
              <a:rPr lang="en-US" altLang="en-US" dirty="0"/>
              <a:t>, and </a:t>
            </a:r>
            <a:r>
              <a:rPr lang="en-US" altLang="en-US" b="1" dirty="0"/>
              <a:t>group play</a:t>
            </a:r>
            <a:r>
              <a:rPr lang="en-US" altLang="en-US" dirty="0"/>
              <a:t>, and draw on these experiences when acting out situations and using props (with teacher guidance). Similarly, engaging in drama feeds children’s imagination and inspires dramatic play. A goal in dramatic play and drama for preschoolers is unleashing the child’s imagination. Thus, the focus is on children’s creative engagement in drama rather than on actual performance or ‘the theater’” (PCF, Vol. 2, p. 48).</a:t>
            </a:r>
          </a:p>
        </p:txBody>
      </p:sp>
    </p:spTree>
    <p:extLst>
      <p:ext uri="{BB962C8B-B14F-4D97-AF65-F5344CB8AC3E}">
        <p14:creationId xmlns:p14="http://schemas.microsoft.com/office/powerpoint/2010/main" val="16949455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1DE0292-4394-4C91-9601-1134EBD64553}" type="slidenum">
              <a:rPr lang="en-US" altLang="en-US"/>
              <a:pPr>
                <a:spcBef>
                  <a:spcPct val="0"/>
                </a:spcBef>
              </a:pPr>
              <a:t>57</a:t>
            </a:fld>
            <a:endParaRPr lang="en-US" alt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Background Information:</a:t>
            </a:r>
          </a:p>
          <a:p>
            <a:pPr marL="0" marR="0" lvl="0" indent="0" algn="l" defTabSz="457200" rtl="0" eaLnBrk="1" fontAlgn="base" latinLnBrk="0" hangingPunct="1">
              <a:lnSpc>
                <a:spcPct val="100000"/>
              </a:lnSpc>
              <a:spcBef>
                <a:spcPts val="0"/>
              </a:spcBef>
              <a:spcAft>
                <a:spcPct val="0"/>
              </a:spcAft>
              <a:buClrTx/>
              <a:buSzTx/>
              <a:buFontTx/>
              <a:buNone/>
              <a:tabLst/>
              <a:defRPr/>
            </a:pPr>
            <a:r>
              <a:rPr lang="en-US" altLang="en-US" dirty="0"/>
              <a:t>“Drama is…a great way to create a culture that embraces and celebrates all children” (PCF, Vol. 2, p. 87).</a:t>
            </a:r>
          </a:p>
          <a:p>
            <a:pPr eaLnBrk="1" hangingPunct="1">
              <a:spcBef>
                <a:spcPts val="0"/>
              </a:spcBef>
            </a:pPr>
            <a:endParaRPr lang="en-US" altLang="en-US" dirty="0"/>
          </a:p>
          <a:p>
            <a:pPr eaLnBrk="1" hangingPunct="1">
              <a:spcBef>
                <a:spcPts val="0"/>
              </a:spcBef>
            </a:pPr>
            <a:r>
              <a:rPr lang="en-US" altLang="en-US" dirty="0"/>
              <a:t>Optional video clip. Needs internet access to youtube.com. Click picture to start video (2 minutes, 40 seconds) Daddy Ross Preschool, Bueno Aires, Argentina, Drama and dual language learners.</a:t>
            </a:r>
          </a:p>
          <a:p>
            <a:pPr eaLnBrk="1" hangingPunct="1">
              <a:spcBef>
                <a:spcPts val="0"/>
              </a:spcBef>
            </a:pPr>
            <a:endParaRPr lang="en-US" altLang="en-US" dirty="0"/>
          </a:p>
          <a:p>
            <a:pPr eaLnBrk="1" hangingPunct="1">
              <a:spcBef>
                <a:spcPts val="0"/>
              </a:spcBef>
            </a:pPr>
            <a:r>
              <a:rPr lang="en-US" altLang="en-US" dirty="0"/>
              <a:t>Whether or not you show the clip, remind participants that there will not be a section titled “English Learner” in this chapter, but that great ideas are embedded within all the interaction and strategies.</a:t>
            </a:r>
          </a:p>
          <a:p>
            <a:pPr eaLnBrk="1" hangingPunct="1">
              <a:spcBef>
                <a:spcPts val="0"/>
              </a:spcBef>
            </a:pPr>
            <a:endParaRPr lang="en-US" altLang="en-US" b="1" dirty="0"/>
          </a:p>
          <a:p>
            <a:pPr eaLnBrk="1" hangingPunct="1">
              <a:spcBef>
                <a:spcPts val="0"/>
              </a:spcBef>
            </a:pPr>
            <a:r>
              <a:rPr lang="en-US" altLang="en-US" b="1" dirty="0"/>
              <a:t>Presenter Remarks: </a:t>
            </a:r>
            <a:endParaRPr lang="en-US" altLang="en-US" dirty="0"/>
          </a:p>
          <a:p>
            <a:pPr eaLnBrk="1" hangingPunct="1">
              <a:spcBef>
                <a:spcPts val="0"/>
              </a:spcBef>
            </a:pPr>
            <a:r>
              <a:rPr lang="en-US" altLang="en-US" i="1" dirty="0"/>
              <a:t>Read</a:t>
            </a:r>
            <a:r>
              <a:rPr lang="en-US" altLang="en-US" i="1" baseline="0" dirty="0"/>
              <a:t> quote and see Background Information.</a:t>
            </a:r>
            <a:endParaRPr lang="en-US" altLang="en-US" i="1" dirty="0"/>
          </a:p>
        </p:txBody>
      </p:sp>
    </p:spTree>
    <p:extLst>
      <p:ext uri="{BB962C8B-B14F-4D97-AF65-F5344CB8AC3E}">
        <p14:creationId xmlns:p14="http://schemas.microsoft.com/office/powerpoint/2010/main" val="21301170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xfrm>
            <a:off x="685800" y="4459288"/>
            <a:ext cx="5486400" cy="41084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a:spcBef>
                <a:spcPts val="0"/>
              </a:spcBef>
            </a:pPr>
            <a:r>
              <a:rPr lang="en-US" b="1" dirty="0"/>
              <a:t>Presenter Remarks:</a:t>
            </a:r>
          </a:p>
          <a:p>
            <a:pPr marL="0" marR="0" indent="0" algn="l" defTabSz="914400" rtl="0" eaLnBrk="0" fontAlgn="base" latinLnBrk="0" hangingPunct="0">
              <a:spcBef>
                <a:spcPts val="0"/>
              </a:spcBef>
              <a:spcAft>
                <a:spcPct val="0"/>
              </a:spcAft>
              <a:buClrTx/>
              <a:buSzTx/>
              <a:buFontTx/>
              <a:buNone/>
              <a:tabLst/>
              <a:defRPr/>
            </a:pPr>
            <a:r>
              <a:rPr lang="en-US" dirty="0">
                <a:latin typeface="Arial" charset="0"/>
                <a:cs typeface="Arial" charset="0"/>
              </a:rPr>
              <a:t>One </a:t>
            </a:r>
            <a:r>
              <a:rPr lang="en-US" baseline="0" dirty="0">
                <a:latin typeface="Arial" charset="0"/>
                <a:cs typeface="Arial" charset="0"/>
              </a:rPr>
              <a:t>resource that is used to support children’s development is the </a:t>
            </a:r>
            <a:r>
              <a:rPr lang="en-US" dirty="0"/>
              <a:t>Desired Results Developmental Profile-Kindergarten (2015)</a:t>
            </a:r>
            <a:r>
              <a:rPr lang="en-US" baseline="30000" dirty="0"/>
              <a:t>©</a:t>
            </a:r>
            <a:r>
              <a:rPr lang="en-US" baseline="0" dirty="0"/>
              <a:t> (DRDP-K)</a:t>
            </a:r>
            <a:r>
              <a:rPr lang="en-US" baseline="0" dirty="0">
                <a:latin typeface="Arial" charset="0"/>
                <a:cs typeface="Arial" charset="0"/>
              </a:rPr>
              <a:t>.  This is especially helpful for English learners.</a:t>
            </a:r>
            <a:endParaRPr lang="en-US" dirty="0">
              <a:latin typeface="Arial" charset="0"/>
              <a:cs typeface="Arial" charset="0"/>
            </a:endParaRPr>
          </a:p>
          <a:p>
            <a:pPr>
              <a:spcBef>
                <a:spcPts val="0"/>
              </a:spcBef>
            </a:pPr>
            <a:endParaRPr lang="en-US" dirty="0"/>
          </a:p>
          <a:p>
            <a:pPr>
              <a:spcBef>
                <a:spcPts val="0"/>
              </a:spcBef>
            </a:pPr>
            <a:r>
              <a:rPr lang="en-US" dirty="0"/>
              <a:t>The </a:t>
            </a:r>
            <a:r>
              <a:rPr lang="en-US" baseline="0" dirty="0"/>
              <a:t>DRDP-K in</a:t>
            </a:r>
            <a:r>
              <a:rPr lang="en-US" dirty="0"/>
              <a:t>forms teachers understanding of the</a:t>
            </a:r>
            <a:r>
              <a:rPr lang="en-US" baseline="0" dirty="0"/>
              <a:t> d</a:t>
            </a:r>
            <a:r>
              <a:rPr lang="en-US" dirty="0"/>
              <a:t>evelopmental continuum. It can be</a:t>
            </a:r>
            <a:r>
              <a:rPr lang="en-US" baseline="0" dirty="0"/>
              <a:t> used with the Alignment </a:t>
            </a:r>
            <a:r>
              <a:rPr lang="en-US" dirty="0"/>
              <a:t>d</a:t>
            </a:r>
            <a:r>
              <a:rPr lang="en-US" baseline="0" dirty="0"/>
              <a:t>ocument we just looked at to expand upon the developmental continuum.</a:t>
            </a:r>
            <a:endParaRPr lang="en-US" b="1" dirty="0"/>
          </a:p>
          <a:p>
            <a:pPr>
              <a:spcBef>
                <a:spcPts val="0"/>
              </a:spcBef>
            </a:pPr>
            <a:endParaRPr lang="en-US" dirty="0"/>
          </a:p>
          <a:p>
            <a:pPr>
              <a:spcBef>
                <a:spcPts val="0"/>
              </a:spcBef>
            </a:pPr>
            <a:r>
              <a:rPr lang="en-US" dirty="0"/>
              <a:t>One key feature of the DRDP-K to consider is that it is an observation-based assessment and not a test. It is used to support children’s learning. Observing and documenting children's progress provides teachers the information needed to differentiate instruction and experiences. It also provides information to individualize.</a:t>
            </a:r>
          </a:p>
          <a:p>
            <a:pPr>
              <a:spcBef>
                <a:spcPts val="0"/>
              </a:spcBef>
            </a:pPr>
            <a:endParaRPr lang="en-US" b="1" dirty="0"/>
          </a:p>
          <a:p>
            <a:pPr eaLnBrk="1" hangingPunct="1">
              <a:spcBef>
                <a:spcPts val="0"/>
              </a:spcBef>
            </a:pPr>
            <a:r>
              <a:rPr lang="en-US" dirty="0"/>
              <a:t>Observational tools are preferred over criterion-referenced tools because the information gathered by observation more accurately reflects what children are able to do.</a:t>
            </a:r>
          </a:p>
          <a:p>
            <a:pPr>
              <a:spcBef>
                <a:spcPts val="0"/>
              </a:spcBef>
              <a:buFontTx/>
              <a:buNone/>
            </a:pPr>
            <a:endParaRPr lang="en-US" dirty="0"/>
          </a:p>
          <a:p>
            <a:pPr>
              <a:spcBef>
                <a:spcPts val="0"/>
              </a:spcBef>
              <a:buFontTx/>
              <a:buNone/>
            </a:pPr>
            <a:r>
              <a:rPr lang="en-US" dirty="0"/>
              <a:t>Documentation provides concrete evidence of what children are able to do. With</a:t>
            </a:r>
            <a:r>
              <a:rPr lang="en-US" baseline="0" dirty="0"/>
              <a:t> this documentation, w</a:t>
            </a:r>
            <a:r>
              <a:rPr lang="en-US" dirty="0"/>
              <a:t>e are then able to better plan activities that will meet and appropriately challenge children's developmental needs.</a:t>
            </a:r>
          </a:p>
          <a:p>
            <a:pPr marL="228600" lvl="1">
              <a:spcBef>
                <a:spcPts val="0"/>
              </a:spcBef>
            </a:pPr>
            <a:endParaRPr lang="en-US" dirty="0"/>
          </a:p>
          <a:p>
            <a:pPr>
              <a:spcBef>
                <a:spcPts val="0"/>
              </a:spcBef>
            </a:pPr>
            <a:r>
              <a:rPr lang="en-US" dirty="0"/>
              <a:t>Other features of the DRDP-K include:</a:t>
            </a:r>
          </a:p>
          <a:p>
            <a:pPr marL="171450" indent="-171450">
              <a:spcBef>
                <a:spcPts val="0"/>
              </a:spcBef>
              <a:buFont typeface="Arial" panose="020B0604020202020204" pitchFamily="34" charset="0"/>
              <a:buChar char="•"/>
            </a:pPr>
            <a:r>
              <a:rPr lang="en-US" dirty="0"/>
              <a:t>It is an individual child assessment that can be shared with families. </a:t>
            </a:r>
          </a:p>
          <a:p>
            <a:pPr marL="171450" indent="-171450">
              <a:spcBef>
                <a:spcPts val="0"/>
              </a:spcBef>
              <a:buFont typeface="Arial" panose="020B0604020202020204" pitchFamily="34" charset="0"/>
              <a:buChar char="•"/>
            </a:pPr>
            <a:r>
              <a:rPr lang="en-US" dirty="0"/>
              <a:t>It</a:t>
            </a:r>
            <a:r>
              <a:rPr lang="en-US" baseline="0" dirty="0"/>
              <a:t> is </a:t>
            </a:r>
            <a:r>
              <a:rPr lang="en-US" dirty="0"/>
              <a:t>aligned with the Preschool Learning Foundations. </a:t>
            </a:r>
          </a:p>
          <a:p>
            <a:pPr marL="171450" indent="-171450">
              <a:spcBef>
                <a:spcPts val="0"/>
              </a:spcBef>
              <a:buFont typeface="Arial" panose="020B0604020202020204" pitchFamily="34" charset="0"/>
              <a:buChar char="•"/>
            </a:pPr>
            <a:r>
              <a:rPr lang="en-US" dirty="0"/>
              <a:t>It</a:t>
            </a:r>
            <a:r>
              <a:rPr lang="en-US" baseline="0" dirty="0"/>
              <a:t> </a:t>
            </a:r>
            <a:r>
              <a:rPr lang="en-US" dirty="0"/>
              <a:t>opens up the opportunity for articulation between preschool and TK teachers. </a:t>
            </a:r>
          </a:p>
          <a:p>
            <a:pPr marL="628650" lvl="1" indent="-171450">
              <a:spcBef>
                <a:spcPts val="0"/>
              </a:spcBef>
              <a:buFontTx/>
              <a:buChar char="-"/>
            </a:pPr>
            <a:r>
              <a:rPr lang="en-US" dirty="0"/>
              <a:t>Sharing information as to where children are on the developmental continuum can better prepare the TK teacher to work with students.</a:t>
            </a:r>
          </a:p>
          <a:p>
            <a:pPr marL="628650" lvl="1" indent="-171450">
              <a:spcBef>
                <a:spcPts val="0"/>
              </a:spcBef>
              <a:buFontTx/>
              <a:buChar char="-"/>
            </a:pPr>
            <a:r>
              <a:rPr lang="en-US" dirty="0"/>
              <a:t>A teacher can include a request form for previous records as part of the TK registration to help support the relationship between preschool, family, and TK.</a:t>
            </a:r>
          </a:p>
          <a:p>
            <a:pPr>
              <a:spcBef>
                <a:spcPts val="0"/>
              </a:spcBef>
              <a:buFontTx/>
              <a:buChar char="•"/>
            </a:pPr>
            <a:endParaRPr lang="en-US" dirty="0"/>
          </a:p>
          <a:p>
            <a:pPr eaLnBrk="1" hangingPunct="1">
              <a:spcBef>
                <a:spcPts val="0"/>
              </a:spcBef>
            </a:pPr>
            <a:r>
              <a:rPr lang="en-US" dirty="0"/>
              <a:t>The DRDP-K has been developed with world renowned experts. It is based on research and knowledge of what is most important for predicting school success.</a:t>
            </a:r>
          </a:p>
          <a:p>
            <a:pPr eaLnBrk="1" hangingPunct="1">
              <a:spcBef>
                <a:spcPts val="0"/>
              </a:spcBef>
            </a:pPr>
            <a:endParaRPr lang="en-US" dirty="0"/>
          </a:p>
          <a:p>
            <a:pPr eaLnBrk="1" hangingPunct="1">
              <a:spcBef>
                <a:spcPts val="0"/>
              </a:spcBef>
            </a:pPr>
            <a:endParaRPr lang="en-US" dirty="0"/>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2930D78D-AC3C-CB42-A1E4-90EC367EB041}" type="slidenum">
              <a:rPr lang="en-US">
                <a:solidFill>
                  <a:srgbClr val="000000"/>
                </a:solidFill>
                <a:latin typeface="Calibri" charset="0"/>
                <a:cs typeface="Arial" charset="0"/>
              </a:rPr>
              <a:pPr/>
              <a:t>58</a:t>
            </a:fld>
            <a:endParaRPr lang="en-US">
              <a:solidFill>
                <a:srgbClr val="000000"/>
              </a:solidFill>
              <a:latin typeface="Calibri" charset="0"/>
              <a:cs typeface="Arial" charset="0"/>
            </a:endParaRPr>
          </a:p>
        </p:txBody>
      </p:sp>
    </p:spTree>
    <p:extLst>
      <p:ext uri="{BB962C8B-B14F-4D97-AF65-F5344CB8AC3E}">
        <p14:creationId xmlns:p14="http://schemas.microsoft.com/office/powerpoint/2010/main" val="21221739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421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Background Info:</a:t>
            </a:r>
          </a:p>
          <a:p>
            <a:pPr>
              <a:spcBef>
                <a:spcPts val="0"/>
              </a:spcBef>
            </a:pPr>
            <a:r>
              <a:rPr lang="en-US" altLang="ja-JP" dirty="0"/>
              <a:t>Preschool Learning Foundations, Volume 2, page 104</a:t>
            </a:r>
          </a:p>
          <a:p>
            <a:pPr>
              <a:spcBef>
                <a:spcPts val="0"/>
              </a:spcBef>
            </a:pPr>
            <a:endParaRPr lang="en-US" altLang="en-US" b="1" dirty="0"/>
          </a:p>
          <a:p>
            <a:pPr>
              <a:spcBef>
                <a:spcPts val="0"/>
              </a:spcBef>
            </a:pPr>
            <a:r>
              <a:rPr lang="en-US" altLang="en-US" b="1" dirty="0"/>
              <a:t>Presenter Remarks:</a:t>
            </a:r>
            <a:endParaRPr lang="en-US" altLang="en-US" dirty="0"/>
          </a:p>
          <a:p>
            <a:pPr>
              <a:spcBef>
                <a:spcPct val="0"/>
              </a:spcBef>
              <a:buFontTx/>
              <a:buNone/>
            </a:pPr>
            <a:r>
              <a:rPr lang="en-US" dirty="0"/>
              <a:t>The DRDP-K gives TK teachers a lens to measure TK children’s developing capacity to understand details and ideas from age-appropriate text presented by adults. </a:t>
            </a:r>
          </a:p>
          <a:p>
            <a:pPr>
              <a:spcBef>
                <a:spcPct val="0"/>
              </a:spcBef>
              <a:buFontTx/>
              <a:buNone/>
            </a:pPr>
            <a:endParaRPr lang="en-US" dirty="0"/>
          </a:p>
          <a:p>
            <a:pPr lvl="0">
              <a:spcBef>
                <a:spcPct val="0"/>
              </a:spcBef>
              <a:defRPr/>
            </a:pPr>
            <a:r>
              <a:rPr lang="en-US" dirty="0"/>
              <a:t>The measurements show the, “…</a:t>
            </a:r>
            <a:r>
              <a:rPr lang="en-US" dirty="0">
                <a:latin typeface="Arial" charset="0"/>
                <a:cs typeface="Arial" charset="0"/>
              </a:rPr>
              <a:t>series of stages that ultimately lead to [preschool children] making sense of stories and the world around them” (PLF, Vol.1, 53). </a:t>
            </a:r>
          </a:p>
          <a:p>
            <a:pPr>
              <a:spcBef>
                <a:spcPts val="0"/>
              </a:spcBef>
            </a:pPr>
            <a:endParaRPr lang="en-US" altLang="ja-JP" dirty="0"/>
          </a:p>
          <a:p>
            <a:pPr>
              <a:spcBef>
                <a:spcPts val="0"/>
              </a:spcBef>
            </a:pPr>
            <a:r>
              <a:rPr lang="en-US" altLang="en-US" dirty="0"/>
              <a:t>Take out Handout 4: Alignment Document and Handout 8: DRDP-K Drama. The last page of this handout</a:t>
            </a:r>
            <a:r>
              <a:rPr lang="en-US" altLang="ja-JP" dirty="0"/>
              <a:t> is a copy of the DRDP-K measure that most closely relates to the dance foundations. </a:t>
            </a:r>
          </a:p>
          <a:p>
            <a:pPr>
              <a:spcBef>
                <a:spcPts val="0"/>
              </a:spcBef>
            </a:pPr>
            <a:endParaRPr lang="en-US" altLang="ja-JP" dirty="0"/>
          </a:p>
          <a:p>
            <a:pPr>
              <a:spcBef>
                <a:spcPts val="0"/>
              </a:spcBef>
            </a:pPr>
            <a:r>
              <a:rPr lang="en-US" altLang="ja-JP" dirty="0"/>
              <a:t>Look closely at this DRDP-K measure. Take a few minutes to read each stage along with a few of the examples. Underline examples that you have seen in your classroom.</a:t>
            </a:r>
          </a:p>
          <a:p>
            <a:pPr>
              <a:spcBef>
                <a:spcPts val="0"/>
              </a:spcBef>
            </a:pPr>
            <a:endParaRPr lang="en-US" altLang="ja-JP" dirty="0"/>
          </a:p>
        </p:txBody>
      </p:sp>
      <p:sp>
        <p:nvSpPr>
          <p:cNvPr id="2" name="Slide Number Placeholder 1"/>
          <p:cNvSpPr>
            <a:spLocks noGrp="1"/>
          </p:cNvSpPr>
          <p:nvPr>
            <p:ph type="sldNum" sz="quarter" idx="10"/>
          </p:nvPr>
        </p:nvSpPr>
        <p:spPr/>
        <p:txBody>
          <a:bodyPr/>
          <a:lstStyle/>
          <a:p>
            <a:pPr>
              <a:defRPr/>
            </a:pPr>
            <a:fld id="{BE2B68A9-8518-4B29-A2B2-B9AC23C4138F}" type="slidenum">
              <a:rPr lang="en-US" altLang="en-US" smtClean="0"/>
              <a:pPr>
                <a:defRPr/>
              </a:pPr>
              <a:t>59</a:t>
            </a:fld>
            <a:endParaRPr lang="en-US" altLang="en-US"/>
          </a:p>
        </p:txBody>
      </p:sp>
    </p:spTree>
    <p:extLst>
      <p:ext uri="{BB962C8B-B14F-4D97-AF65-F5344CB8AC3E}">
        <p14:creationId xmlns:p14="http://schemas.microsoft.com/office/powerpoint/2010/main" val="297785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483" name="Notes Placeholder 2"/>
          <p:cNvSpPr>
            <a:spLocks noGrp="1"/>
          </p:cNvSpPr>
          <p:nvPr>
            <p:ph type="body" idx="1"/>
          </p:nvPr>
        </p:nvSpPr>
        <p:spPr bwMode="auto">
          <a:xfrm>
            <a:off x="685800" y="4376738"/>
            <a:ext cx="5486400" cy="40465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Background Information: </a:t>
            </a:r>
          </a:p>
          <a:p>
            <a:pPr>
              <a:spcBef>
                <a:spcPct val="0"/>
              </a:spcBef>
            </a:pPr>
            <a:r>
              <a:rPr lang="en-US" altLang="en-US" dirty="0"/>
              <a:t>http://cde.ca.gov/ci/gs/em/kinderfaq.asp#program </a:t>
            </a:r>
          </a:p>
          <a:p>
            <a:pPr>
              <a:spcBef>
                <a:spcPct val="0"/>
              </a:spcBef>
            </a:pPr>
            <a:endParaRPr lang="en-US" altLang="en-US" b="1" dirty="0"/>
          </a:p>
          <a:p>
            <a:pPr>
              <a:spcBef>
                <a:spcPct val="0"/>
              </a:spcBef>
            </a:pPr>
            <a:r>
              <a:rPr lang="en-US" altLang="en-US" b="1" dirty="0"/>
              <a:t>Presenter Remarks:</a:t>
            </a:r>
          </a:p>
          <a:p>
            <a:pPr>
              <a:spcBef>
                <a:spcPct val="0"/>
              </a:spcBef>
            </a:pPr>
            <a:r>
              <a:rPr lang="en-US" altLang="en-US" dirty="0"/>
              <a:t>The state of California provides guidance on utilizing the Preschool Learning Foundations and the Preschool Curriculum Framework as planning and curriculum resources in the TK classroom.</a:t>
            </a:r>
          </a:p>
          <a:p>
            <a:pPr>
              <a:spcBef>
                <a:spcPct val="0"/>
              </a:spcBef>
            </a:pPr>
            <a:endParaRPr lang="en-US" altLang="en-US" dirty="0"/>
          </a:p>
          <a:p>
            <a:pPr lvl="0">
              <a:spcBef>
                <a:spcPts val="0"/>
              </a:spcBef>
              <a:defRPr/>
            </a:pPr>
            <a:r>
              <a:rPr lang="en-US" dirty="0">
                <a:solidFill>
                  <a:prstClr val="black"/>
                </a:solidFill>
              </a:rPr>
              <a:t>In addition, the following publications and resources </a:t>
            </a:r>
            <a:r>
              <a:rPr lang="en-US" dirty="0">
                <a:solidFill>
                  <a:prstClr val="black"/>
                </a:solidFill>
                <a:ea typeface="ＭＳ Ｐゴシック" pitchFamily="34" charset="-128"/>
              </a:rPr>
              <a:t>are available to support age and developmentally appropriate TK curriculum</a:t>
            </a:r>
            <a:r>
              <a:rPr lang="en-US" dirty="0">
                <a:solidFill>
                  <a:prstClr val="black"/>
                </a:solidFill>
              </a:rPr>
              <a:t>:</a:t>
            </a:r>
          </a:p>
          <a:p>
            <a:pPr marL="181240" lvl="0" indent="-181240">
              <a:spcBef>
                <a:spcPts val="0"/>
              </a:spcBef>
              <a:buFont typeface="Arial"/>
              <a:buChar char="•"/>
              <a:defRPr/>
            </a:pPr>
            <a:r>
              <a:rPr lang="en-US" altLang="en-US" dirty="0">
                <a:solidFill>
                  <a:srgbClr val="000000"/>
                </a:solidFill>
                <a:ea typeface="ＭＳ Ｐゴシック" pitchFamily="34" charset="-128"/>
              </a:rPr>
              <a:t>Alignment Document</a:t>
            </a:r>
          </a:p>
          <a:p>
            <a:pPr marL="181240" lvl="0" indent="-181240">
              <a:spcBef>
                <a:spcPts val="0"/>
              </a:spcBef>
              <a:buFont typeface="Arial"/>
              <a:buChar char="•"/>
              <a:defRPr/>
            </a:pPr>
            <a:r>
              <a:rPr lang="en-US" altLang="en-US" dirty="0">
                <a:solidFill>
                  <a:srgbClr val="000000"/>
                </a:solidFill>
                <a:ea typeface="ＭＳ Ｐゴシック" pitchFamily="34" charset="-128"/>
              </a:rPr>
              <a:t>TK Implementation Guide</a:t>
            </a:r>
          </a:p>
          <a:p>
            <a:pPr marL="181240" lvl="0" indent="-181240">
              <a:spcBef>
                <a:spcPts val="0"/>
              </a:spcBef>
              <a:buFont typeface="Arial"/>
              <a:buChar char="•"/>
              <a:defRPr/>
            </a:pPr>
            <a:r>
              <a:rPr lang="en-US" dirty="0">
                <a:solidFill>
                  <a:prstClr val="black"/>
                </a:solidFill>
              </a:rPr>
              <a:t>DRDP-K (2015)</a:t>
            </a:r>
          </a:p>
          <a:p>
            <a:pPr marL="181240" lvl="0" indent="-181240">
              <a:spcBef>
                <a:spcPts val="0"/>
              </a:spcBef>
              <a:buFont typeface="Arial"/>
              <a:buChar char="•"/>
              <a:defRPr/>
            </a:pPr>
            <a:r>
              <a:rPr lang="en-US" dirty="0">
                <a:solidFill>
                  <a:prstClr val="black"/>
                </a:solidFill>
              </a:rPr>
              <a:t>VPA Framework</a:t>
            </a:r>
          </a:p>
          <a:p>
            <a:pPr marL="181240" lvl="0" indent="-181240">
              <a:spcBef>
                <a:spcPts val="0"/>
              </a:spcBef>
              <a:buFont typeface="Arial"/>
              <a:buChar char="•"/>
              <a:defRPr/>
            </a:pPr>
            <a:r>
              <a:rPr lang="en-US" altLang="en-US" dirty="0">
                <a:solidFill>
                  <a:srgbClr val="000000"/>
                </a:solidFill>
              </a:rPr>
              <a:t>CA VPA Standards</a:t>
            </a:r>
            <a:endParaRPr lang="en-US" dirty="0">
              <a:solidFill>
                <a:prstClr val="black"/>
              </a:solidFill>
            </a:endParaRPr>
          </a:p>
          <a:p>
            <a:pPr marL="181240" lvl="0" indent="-181240">
              <a:spcBef>
                <a:spcPts val="0"/>
              </a:spcBef>
              <a:buFont typeface="Arial"/>
              <a:buChar char="•"/>
              <a:defRPr/>
            </a:pPr>
            <a:r>
              <a:rPr lang="en-US" altLang="en-US" dirty="0">
                <a:solidFill>
                  <a:srgbClr val="000000"/>
                </a:solidFill>
                <a:ea typeface="ＭＳ Ｐゴシック" pitchFamily="34" charset="-128"/>
              </a:rPr>
              <a:t>CA CCSS</a:t>
            </a:r>
          </a:p>
          <a:p>
            <a:pPr>
              <a:spcBef>
                <a:spcPct val="0"/>
              </a:spcBef>
            </a:pPr>
            <a:endParaRPr lang="en-US" altLang="en-US" dirty="0"/>
          </a:p>
          <a:p>
            <a:pPr>
              <a:spcBef>
                <a:spcPct val="0"/>
              </a:spcBef>
            </a:pPr>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343F598-F188-464C-9423-DD08DB86C74B}" type="slidenum">
              <a:rPr lang="en-US" altLang="en-US" smtClean="0">
                <a:cs typeface="Arial" panose="020B0604020202020204" pitchFamily="34" charset="0"/>
              </a:rPr>
              <a:pPr/>
              <a:t>6</a:t>
            </a:fld>
            <a:endParaRPr lang="en-US" altLang="en-US">
              <a:cs typeface="Arial" panose="020B0604020202020204" pitchFamily="34" charset="0"/>
            </a:endParaRPr>
          </a:p>
        </p:txBody>
      </p:sp>
    </p:spTree>
    <p:extLst>
      <p:ext uri="{BB962C8B-B14F-4D97-AF65-F5344CB8AC3E}">
        <p14:creationId xmlns:p14="http://schemas.microsoft.com/office/powerpoint/2010/main" val="10549534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761DF1B-F417-4295-8CB6-7CDA8848857D}" type="slidenum">
              <a:rPr lang="en-US" altLang="en-US"/>
              <a:pPr>
                <a:spcBef>
                  <a:spcPct val="0"/>
                </a:spcBef>
              </a:pPr>
              <a:t>60</a:t>
            </a:fld>
            <a:endParaRPr lang="en-US" alt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r>
              <a:rPr lang="en-US" dirty="0"/>
              <a:t>“In addition to being fun and enjoyable, drama has numerous benefits for preschool-age children. When participating in dramatic play and drama with others, children must work together to decide a plot, choose characters, and act out a situation or story. Completing these tasks gives children valuable practice in interacting with others. Reflection on a dramatic play or drama experience also enhances self-awareness by helping children to think about their actions and choices</a:t>
            </a:r>
            <a:r>
              <a:rPr lang="en-US" altLang="en-US" dirty="0"/>
              <a:t>” (PCF, Vol. 2, p. 87).</a:t>
            </a:r>
          </a:p>
          <a:p>
            <a:pPr eaLnBrk="1" hangingPunct="1">
              <a:spcBef>
                <a:spcPts val="0"/>
              </a:spcBef>
            </a:pPr>
            <a:endParaRPr lang="en-US" altLang="en-US" dirty="0"/>
          </a:p>
        </p:txBody>
      </p:sp>
    </p:spTree>
    <p:extLst>
      <p:ext uri="{BB962C8B-B14F-4D97-AF65-F5344CB8AC3E}">
        <p14:creationId xmlns:p14="http://schemas.microsoft.com/office/powerpoint/2010/main" val="1017156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629B271-20E5-425F-B7FF-3889BEB229A4}" type="slidenum">
              <a:rPr lang="en-US" altLang="en-US"/>
              <a:pPr>
                <a:spcBef>
                  <a:spcPct val="0"/>
                </a:spcBef>
              </a:pPr>
              <a:t>61</a:t>
            </a:fld>
            <a:endParaRPr lang="en-US" alt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spcBef>
                <a:spcPts val="0"/>
              </a:spcBef>
            </a:pPr>
            <a:r>
              <a:rPr lang="en-US" altLang="en-US" b="1" dirty="0"/>
              <a:t>Presenter Remarks: </a:t>
            </a:r>
          </a:p>
          <a:p>
            <a:pPr eaLnBrk="1" hangingPunct="1">
              <a:spcBef>
                <a:spcPts val="0"/>
              </a:spcBef>
            </a:pPr>
            <a:r>
              <a:rPr lang="en-US" altLang="en-US" dirty="0"/>
              <a:t>Read the following Research Highlight in the Preschool Curriculum Framework, Volume 2, p. 94. What key takeaways do you see?</a:t>
            </a:r>
          </a:p>
          <a:p>
            <a:pPr eaLnBrk="1" hangingPunct="1">
              <a:spcBef>
                <a:spcPts val="0"/>
              </a:spcBef>
            </a:pPr>
            <a:endParaRPr lang="en-US" altLang="en-US" dirty="0"/>
          </a:p>
          <a:p>
            <a:pPr eaLnBrk="1" hangingPunct="1">
              <a:spcBef>
                <a:spcPts val="0"/>
              </a:spcBef>
            </a:pPr>
            <a:r>
              <a:rPr lang="en-US" altLang="en-US" dirty="0"/>
              <a:t>It is important that children be given the opportunity to make decisions and determine the course of action during dramatic play and drama, as this helps cultivate social-emotional skills such as taking initiative in one’s learning. </a:t>
            </a:r>
          </a:p>
          <a:p>
            <a:pPr eaLnBrk="1" hangingPunct="1">
              <a:spcBef>
                <a:spcPts val="0"/>
              </a:spcBef>
            </a:pPr>
            <a:endParaRPr lang="en-US" altLang="en-US" dirty="0"/>
          </a:p>
          <a:p>
            <a:pPr eaLnBrk="1" hangingPunct="1">
              <a:spcBef>
                <a:spcPts val="0"/>
              </a:spcBef>
            </a:pPr>
            <a:r>
              <a:rPr lang="en-US" altLang="en-US" dirty="0"/>
              <a:t>However, look for opportunities to participate in children’s play often. The teacher’s participation adds an important dimension to children’s play. Research suggests that young children derive greater benefits from dramatic play when the teacher or other adult is involved that is, monitoring and assisting children in engaging in fruitful play, rather than just observing passively.</a:t>
            </a:r>
          </a:p>
          <a:p>
            <a:pPr eaLnBrk="1" hangingPunct="1">
              <a:spcBef>
                <a:spcPts val="0"/>
              </a:spcBef>
              <a:buFontTx/>
              <a:buChar char="•"/>
            </a:pPr>
            <a:endParaRPr lang="en-US" altLang="en-US" dirty="0"/>
          </a:p>
          <a:p>
            <a:pPr eaLnBrk="1" hangingPunct="1">
              <a:spcBef>
                <a:spcPts val="0"/>
              </a:spcBef>
            </a:pPr>
            <a:r>
              <a:rPr lang="en-US" altLang="en-US" dirty="0"/>
              <a:t>What are some ways that teachers can join in ongoing dramatic play?</a:t>
            </a:r>
          </a:p>
          <a:p>
            <a:pPr eaLnBrk="1" hangingPunct="1">
              <a:spcBef>
                <a:spcPts val="0"/>
              </a:spcBef>
            </a:pPr>
            <a:r>
              <a:rPr lang="en-US" altLang="en-US" i="1" dirty="0"/>
              <a:t>Possible answers:</a:t>
            </a:r>
          </a:p>
          <a:p>
            <a:pPr marL="171450" indent="-171450" eaLnBrk="1" hangingPunct="1">
              <a:spcBef>
                <a:spcPts val="0"/>
              </a:spcBef>
              <a:buFont typeface="Arial" panose="020B0604020202020204" pitchFamily="34" charset="0"/>
              <a:buChar char="•"/>
            </a:pPr>
            <a:r>
              <a:rPr lang="en-US" altLang="en-US" dirty="0"/>
              <a:t>Model roles</a:t>
            </a:r>
          </a:p>
          <a:p>
            <a:pPr marL="171450" indent="-171450" eaLnBrk="1" hangingPunct="1">
              <a:spcBef>
                <a:spcPts val="0"/>
              </a:spcBef>
              <a:buFont typeface="Arial" panose="020B0604020202020204" pitchFamily="34" charset="0"/>
              <a:buChar char="•"/>
            </a:pPr>
            <a:r>
              <a:rPr lang="en-US" altLang="en-US" dirty="0"/>
              <a:t>Give helpful suggestions and comments</a:t>
            </a:r>
          </a:p>
          <a:p>
            <a:pPr marL="171450" indent="-171450" eaLnBrk="1" hangingPunct="1">
              <a:spcBef>
                <a:spcPts val="0"/>
              </a:spcBef>
              <a:buFont typeface="Arial" panose="020B0604020202020204" pitchFamily="34" charset="0"/>
              <a:buChar char="•"/>
            </a:pPr>
            <a:r>
              <a:rPr lang="en-US" dirty="0">
                <a:ea typeface="Times New Roman" panose="02020603050405020304" pitchFamily="18" charset="0"/>
              </a:rPr>
              <a:t>Teach children how to engage in dramatic play who do not have previous experiences</a:t>
            </a:r>
          </a:p>
          <a:p>
            <a:pPr marL="171450" indent="-171450" eaLnBrk="1" hangingPunct="1">
              <a:spcBef>
                <a:spcPts val="0"/>
              </a:spcBef>
              <a:buFont typeface="Arial" panose="020B0604020202020204" pitchFamily="34" charset="0"/>
              <a:buChar char="•"/>
            </a:pPr>
            <a:r>
              <a:rPr lang="en-US" altLang="en-US" dirty="0"/>
              <a:t>Enhance language</a:t>
            </a:r>
          </a:p>
          <a:p>
            <a:pPr marL="171450" indent="-171450" eaLnBrk="1" hangingPunct="1">
              <a:spcBef>
                <a:spcPts val="0"/>
              </a:spcBef>
              <a:buFont typeface="Arial" panose="020B0604020202020204" pitchFamily="34" charset="0"/>
              <a:buChar char="•"/>
            </a:pPr>
            <a:r>
              <a:rPr lang="en-US" altLang="en-US" dirty="0"/>
              <a:t>Refresh play by adding new themes and/or props</a:t>
            </a:r>
          </a:p>
          <a:p>
            <a:pPr marL="171450" indent="-171450" eaLnBrk="1" hangingPunct="1">
              <a:spcBef>
                <a:spcPts val="0"/>
              </a:spcBef>
              <a:buFont typeface="Arial" panose="020B0604020202020204" pitchFamily="34" charset="0"/>
              <a:buChar char="•"/>
            </a:pPr>
            <a:r>
              <a:rPr lang="en-US" altLang="en-US" dirty="0"/>
              <a:t>Join into the play by playing a role (PCF, Vol. 2, p. 93-94)</a:t>
            </a:r>
          </a:p>
          <a:p>
            <a:pPr eaLnBrk="1" hangingPunct="1">
              <a:spcBef>
                <a:spcPts val="0"/>
              </a:spcBef>
            </a:pPr>
            <a:endParaRPr lang="en-US" altLang="en-US" dirty="0"/>
          </a:p>
        </p:txBody>
      </p:sp>
    </p:spTree>
    <p:extLst>
      <p:ext uri="{BB962C8B-B14F-4D97-AF65-F5344CB8AC3E}">
        <p14:creationId xmlns:p14="http://schemas.microsoft.com/office/powerpoint/2010/main" val="36475606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3A3550F-B425-4638-87EA-FAC04731094F}" type="slidenum">
              <a:rPr lang="en-US" altLang="en-US"/>
              <a:pPr>
                <a:spcBef>
                  <a:spcPct val="0"/>
                </a:spcBef>
              </a:pPr>
              <a:t>62</a:t>
            </a:fld>
            <a:endParaRPr lang="en-US" altLang="en-US"/>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“In the 17 studies…children listened to a story and either acted it out or listened to the story a second time, </a:t>
            </a:r>
            <a:r>
              <a:rPr lang="en-US" altLang="en-US" dirty="0" err="1"/>
              <a:t>Podlozny</a:t>
            </a:r>
            <a:r>
              <a:rPr lang="en-US" altLang="en-US" dirty="0"/>
              <a:t> found not only that children displayed greater story understanding and recall when acting out the story rather than just hearing it, but that story understanding was greatest when the teacher or other adult was in-role, working with the children during the drama” (PCF, Vol. 2, p. 94).</a:t>
            </a:r>
          </a:p>
          <a:p>
            <a:pPr eaLnBrk="1" hangingPunct="1">
              <a:spcBef>
                <a:spcPts val="0"/>
              </a:spcBef>
            </a:pPr>
            <a:endParaRPr lang="en-US" altLang="en-US" dirty="0"/>
          </a:p>
          <a:p>
            <a:pPr eaLnBrk="1" hangingPunct="1">
              <a:spcBef>
                <a:spcPts val="0"/>
              </a:spcBef>
            </a:pPr>
            <a:endParaRPr lang="en-US" altLang="en-US" dirty="0"/>
          </a:p>
          <a:p>
            <a:pPr eaLnBrk="1" hangingPunct="1">
              <a:spcBef>
                <a:spcPts val="0"/>
              </a:spcBef>
            </a:pPr>
            <a:endParaRPr lang="en-US" altLang="en-US" dirty="0"/>
          </a:p>
          <a:p>
            <a:pPr eaLnBrk="1" hangingPunct="1">
              <a:spcBef>
                <a:spcPts val="0"/>
              </a:spcBef>
            </a:pPr>
            <a:endParaRPr lang="en-US" altLang="en-US" dirty="0"/>
          </a:p>
        </p:txBody>
      </p:sp>
    </p:spTree>
    <p:extLst>
      <p:ext uri="{BB962C8B-B14F-4D97-AF65-F5344CB8AC3E}">
        <p14:creationId xmlns:p14="http://schemas.microsoft.com/office/powerpoint/2010/main" val="15817117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8217008-D1B3-45D9-96FC-63C74E3E262A}" type="slidenum">
              <a:rPr lang="en-US" altLang="en-US"/>
              <a:pPr>
                <a:spcBef>
                  <a:spcPct val="0"/>
                </a:spcBef>
              </a:pPr>
              <a:t>63</a:t>
            </a:fld>
            <a:endParaRPr lang="en-US" altLang="en-U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How can we tie together the visual and performing arts and one of the other domains? </a:t>
            </a:r>
          </a:p>
          <a:p>
            <a:pPr eaLnBrk="1" hangingPunct="1">
              <a:spcBef>
                <a:spcPts val="0"/>
              </a:spcBef>
            </a:pPr>
            <a:endParaRPr lang="en-US" altLang="en-US" dirty="0"/>
          </a:p>
          <a:p>
            <a:pPr eaLnBrk="1" hangingPunct="1">
              <a:spcBef>
                <a:spcPts val="0"/>
              </a:spcBef>
            </a:pPr>
            <a:r>
              <a:rPr lang="en-US" altLang="en-US" dirty="0"/>
              <a:t>We’re going to use the book </a:t>
            </a:r>
            <a:r>
              <a:rPr lang="en-US" altLang="en-US" i="1" dirty="0"/>
              <a:t>Who Took the Cookies from the Cookie Jar </a:t>
            </a:r>
            <a:r>
              <a:rPr lang="en-US" altLang="en-US" dirty="0"/>
              <a:t>as our inspiration and starting point.</a:t>
            </a:r>
            <a:endParaRPr lang="en-US" altLang="en-US" i="1" dirty="0"/>
          </a:p>
        </p:txBody>
      </p:sp>
    </p:spTree>
    <p:extLst>
      <p:ext uri="{BB962C8B-B14F-4D97-AF65-F5344CB8AC3E}">
        <p14:creationId xmlns:p14="http://schemas.microsoft.com/office/powerpoint/2010/main" val="9807013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4F32307-01B8-48F7-B3E4-765A716E47DE}" type="slidenum">
              <a:rPr lang="en-US" altLang="en-US"/>
              <a:pPr>
                <a:spcBef>
                  <a:spcPct val="0"/>
                </a:spcBef>
              </a:pPr>
              <a:t>64</a:t>
            </a:fld>
            <a:endParaRPr lang="en-US" alt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We will combine the Drama strand with the Mathematics domain.</a:t>
            </a:r>
          </a:p>
          <a:p>
            <a:pPr eaLnBrk="1" hangingPunct="1">
              <a:spcBef>
                <a:spcPts val="0"/>
              </a:spcBef>
            </a:pPr>
            <a:endParaRPr lang="en-US" altLang="en-US" dirty="0"/>
          </a:p>
          <a:p>
            <a:pPr eaLnBrk="1" hangingPunct="1">
              <a:spcBef>
                <a:spcPts val="0"/>
              </a:spcBef>
            </a:pPr>
            <a:r>
              <a:rPr lang="en-US" altLang="en-US" i="1" dirty="0"/>
              <a:t>Click to activate the visual effect.</a:t>
            </a:r>
          </a:p>
        </p:txBody>
      </p:sp>
    </p:spTree>
    <p:extLst>
      <p:ext uri="{BB962C8B-B14F-4D97-AF65-F5344CB8AC3E}">
        <p14:creationId xmlns:p14="http://schemas.microsoft.com/office/powerpoint/2010/main" val="28948063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B45A310-0F5C-498B-AC80-27C9F9DE8C18}" type="slidenum">
              <a:rPr lang="en-US" altLang="en-US"/>
              <a:pPr>
                <a:spcBef>
                  <a:spcPct val="0"/>
                </a:spcBef>
              </a:pPr>
              <a:t>65</a:t>
            </a:fld>
            <a:endParaRPr lang="en-US" altLang="en-US"/>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dirty="0"/>
              <a:t>I am going to read a book aloud and as you listen, think of activities you can do with this book that might address the development of skills and knowledge in drama, math, or both.</a:t>
            </a:r>
          </a:p>
          <a:p>
            <a:pPr eaLnBrk="1" hangingPunct="1">
              <a:spcBef>
                <a:spcPts val="0"/>
              </a:spcBef>
            </a:pPr>
            <a:endParaRPr lang="en-US" altLang="en-US" dirty="0"/>
          </a:p>
          <a:p>
            <a:pPr eaLnBrk="1" hangingPunct="1">
              <a:spcBef>
                <a:spcPts val="0"/>
              </a:spcBef>
            </a:pPr>
            <a:r>
              <a:rPr lang="en-US" altLang="en-US" b="1" dirty="0"/>
              <a:t>Extra Notes:</a:t>
            </a:r>
          </a:p>
          <a:p>
            <a:pPr marL="171450" indent="-171450" eaLnBrk="1" hangingPunct="1">
              <a:spcBef>
                <a:spcPts val="0"/>
              </a:spcBef>
              <a:buFont typeface="Arial" panose="020B0604020202020204" pitchFamily="34" charset="0"/>
              <a:buChar char="•"/>
            </a:pPr>
            <a:r>
              <a:rPr lang="en-US" altLang="en-US" dirty="0"/>
              <a:t>Read the book aloud to the group.</a:t>
            </a:r>
          </a:p>
          <a:p>
            <a:pPr marL="171450" indent="-171450" eaLnBrk="1" hangingPunct="1">
              <a:spcBef>
                <a:spcPts val="0"/>
              </a:spcBef>
              <a:buFont typeface="Arial" panose="020B0604020202020204" pitchFamily="34" charset="0"/>
              <a:buChar char="•"/>
            </a:pPr>
            <a:r>
              <a:rPr lang="en-US" altLang="en-US" dirty="0"/>
              <a:t>Give the group 5 minutes to brainstorm after the reading. Go around the room and ask each table to contribute one idea.</a:t>
            </a:r>
          </a:p>
          <a:p>
            <a:pPr marL="171450" indent="-171450" eaLnBrk="1" hangingPunct="1">
              <a:spcBef>
                <a:spcPts val="0"/>
              </a:spcBef>
              <a:buFont typeface="Arial" panose="020B0604020202020204" pitchFamily="34" charset="0"/>
              <a:buChar char="•"/>
            </a:pPr>
            <a:r>
              <a:rPr lang="en-US" altLang="en-US" dirty="0"/>
              <a:t>Click to reveal ideas on the slide. They will dissolve one after the other.</a:t>
            </a:r>
          </a:p>
          <a:p>
            <a:pPr marL="171450" indent="-171450" eaLnBrk="1" hangingPunct="1">
              <a:spcBef>
                <a:spcPts val="0"/>
              </a:spcBef>
              <a:buFont typeface="Arial" panose="020B0604020202020204" pitchFamily="34" charset="0"/>
              <a:buChar char="•"/>
            </a:pPr>
            <a:r>
              <a:rPr lang="en-US" altLang="en-US" dirty="0"/>
              <a:t>Talk about ideas the group thought of that are not on the slide, and vice versa.</a:t>
            </a:r>
          </a:p>
          <a:p>
            <a:pPr marL="171450" indent="-171450" eaLnBrk="1" hangingPunct="1">
              <a:spcBef>
                <a:spcPts val="0"/>
              </a:spcBef>
              <a:buFont typeface="Arial" panose="020B0604020202020204" pitchFamily="34" charset="0"/>
              <a:buChar char="•"/>
            </a:pPr>
            <a:r>
              <a:rPr lang="en-US" altLang="en-US" dirty="0"/>
              <a:t>Explain:</a:t>
            </a:r>
          </a:p>
          <a:p>
            <a:pPr marL="463550" lvl="1" indent="-238125" eaLnBrk="1" hangingPunct="1">
              <a:spcBef>
                <a:spcPts val="0"/>
              </a:spcBef>
              <a:buFont typeface="Courier New" panose="02070309020205020404" pitchFamily="49" charset="0"/>
              <a:buChar char="o"/>
            </a:pPr>
            <a:r>
              <a:rPr lang="en-US" altLang="en-US" dirty="0"/>
              <a:t>Now it’s your turn to take a popular children’s picture book and brainstorm activities to integrate one of the arts with another domain. </a:t>
            </a:r>
          </a:p>
          <a:p>
            <a:pPr marL="463550" lvl="1" indent="-238125" eaLnBrk="1" hangingPunct="1">
              <a:spcBef>
                <a:spcPts val="0"/>
              </a:spcBef>
              <a:buFont typeface="Courier New" panose="02070309020205020404" pitchFamily="49" charset="0"/>
              <a:buChar char="o"/>
            </a:pPr>
            <a:r>
              <a:rPr lang="en-US" altLang="en-US" dirty="0"/>
              <a:t>Each table will get one picture book along with a card suggesting an art strand and another domain that they might try.</a:t>
            </a:r>
          </a:p>
          <a:p>
            <a:pPr marL="463550" lvl="1" indent="-238125" eaLnBrk="1" hangingPunct="1">
              <a:spcBef>
                <a:spcPts val="0"/>
              </a:spcBef>
              <a:buFont typeface="Courier New" panose="02070309020205020404" pitchFamily="49" charset="0"/>
              <a:buChar char="o"/>
            </a:pPr>
            <a:r>
              <a:rPr lang="en-US" altLang="en-US" dirty="0"/>
              <a:t>They should feel free to choose a different art strand and domain. The ideas on the card are only a suggestion.</a:t>
            </a:r>
          </a:p>
          <a:p>
            <a:pPr eaLnBrk="1" hangingPunct="1">
              <a:spcBef>
                <a:spcPts val="0"/>
              </a:spcBef>
            </a:pPr>
            <a:endParaRPr lang="en-US" altLang="en-US" dirty="0"/>
          </a:p>
        </p:txBody>
      </p:sp>
    </p:spTree>
    <p:extLst>
      <p:ext uri="{BB962C8B-B14F-4D97-AF65-F5344CB8AC3E}">
        <p14:creationId xmlns:p14="http://schemas.microsoft.com/office/powerpoint/2010/main" val="6135848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6A04420-37DF-489A-B0E8-31ED0A63D3D6}" type="slidenum">
              <a:rPr lang="en-US" altLang="en-US"/>
              <a:pPr>
                <a:spcBef>
                  <a:spcPct val="0"/>
                </a:spcBef>
              </a:pPr>
              <a:t>66</a:t>
            </a:fld>
            <a:endParaRPr lang="en-US" alt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spcBef>
                <a:spcPts val="0"/>
              </a:spcBef>
            </a:pPr>
            <a:r>
              <a:rPr lang="en-US" altLang="en-US" b="1" dirty="0"/>
              <a:t>Activity 7: Culminating Activity - Putting it All Together  </a:t>
            </a:r>
          </a:p>
          <a:p>
            <a:pPr>
              <a:spcBef>
                <a:spcPts val="0"/>
              </a:spcBef>
            </a:pPr>
            <a:endParaRPr lang="en-US" dirty="0"/>
          </a:p>
          <a:p>
            <a:pPr>
              <a:spcBef>
                <a:spcPts val="0"/>
              </a:spcBef>
            </a:pPr>
            <a:r>
              <a:rPr lang="en-US" altLang="en-US" b="1" dirty="0"/>
              <a:t>Presenter Remarks: </a:t>
            </a:r>
          </a:p>
          <a:p>
            <a:pPr>
              <a:spcBef>
                <a:spcPts val="0"/>
              </a:spcBef>
            </a:pPr>
            <a:r>
              <a:rPr lang="en-US" dirty="0"/>
              <a:t>We are going to spend 15 minutes using picture books as a starting point for one or more activities that combine the visual and performing arts with another domain.</a:t>
            </a:r>
          </a:p>
          <a:p>
            <a:pPr>
              <a:spcBef>
                <a:spcPts val="0"/>
              </a:spcBef>
            </a:pPr>
            <a:br>
              <a:rPr lang="en-US" sz="1000" dirty="0"/>
            </a:br>
            <a:r>
              <a:rPr lang="en-US" b="1" cap="all" dirty="0"/>
              <a:t>intent: </a:t>
            </a:r>
          </a:p>
          <a:p>
            <a:pPr>
              <a:spcBef>
                <a:spcPts val="0"/>
              </a:spcBef>
            </a:pPr>
            <a:r>
              <a:rPr lang="en-US" dirty="0"/>
              <a:t>Practice integrating creative learning and learning through creative experiences with other domains. </a:t>
            </a:r>
          </a:p>
          <a:p>
            <a:pPr>
              <a:spcBef>
                <a:spcPts val="0"/>
              </a:spcBef>
            </a:pPr>
            <a:r>
              <a:rPr lang="en-US" b="1" dirty="0"/>
              <a:t> </a:t>
            </a:r>
            <a:endParaRPr lang="en-US" dirty="0"/>
          </a:p>
          <a:p>
            <a:pPr>
              <a:spcBef>
                <a:spcPts val="0"/>
              </a:spcBef>
            </a:pPr>
            <a:r>
              <a:rPr lang="en-US" b="1" dirty="0"/>
              <a:t>OUTCOME:</a:t>
            </a:r>
          </a:p>
          <a:p>
            <a:pPr>
              <a:spcBef>
                <a:spcPts val="0"/>
              </a:spcBef>
            </a:pPr>
            <a:r>
              <a:rPr lang="en-US" dirty="0"/>
              <a:t>Participants use children’s literature as a starting point as they work in groups to create classroom activities that integrate the visual and performing arts (VPA) with other domains. </a:t>
            </a:r>
          </a:p>
          <a:p>
            <a:pPr>
              <a:spcBef>
                <a:spcPts val="0"/>
              </a:spcBef>
            </a:pPr>
            <a:r>
              <a:rPr lang="en-US" b="1" cap="all" dirty="0"/>
              <a:t> </a:t>
            </a:r>
            <a:endParaRPr lang="en-US" dirty="0"/>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Picture books</a:t>
            </a:r>
          </a:p>
          <a:p>
            <a:pPr marL="171450" lvl="0" indent="-171450">
              <a:spcBef>
                <a:spcPts val="0"/>
              </a:spcBef>
              <a:buFont typeface="Arial" panose="020B0604020202020204" pitchFamily="34" charset="0"/>
              <a:buChar char="•"/>
            </a:pPr>
            <a:r>
              <a:rPr lang="en-US" dirty="0"/>
              <a:t>Handout 9: Putting it All Together </a:t>
            </a:r>
          </a:p>
          <a:p>
            <a:pPr marL="171450" lvl="0" indent="-171450">
              <a:spcBef>
                <a:spcPts val="0"/>
              </a:spcBef>
              <a:buFont typeface="Arial" panose="020B0604020202020204" pitchFamily="34" charset="0"/>
              <a:buChar char="•"/>
            </a:pPr>
            <a:r>
              <a:rPr lang="en-US" dirty="0"/>
              <a:t>Materials and props (optional)</a:t>
            </a:r>
          </a:p>
          <a:p>
            <a:pPr>
              <a:spcBef>
                <a:spcPts val="0"/>
              </a:spcBef>
            </a:pPr>
            <a:r>
              <a:rPr lang="en-US" b="1" dirty="0"/>
              <a:t> </a:t>
            </a:r>
            <a:endParaRPr lang="en-US" dirty="0"/>
          </a:p>
          <a:p>
            <a:pPr>
              <a:spcBef>
                <a:spcPts val="0"/>
              </a:spcBef>
            </a:pPr>
            <a:r>
              <a:rPr lang="en-US" b="1" cap="all" dirty="0"/>
              <a:t>Time:</a:t>
            </a:r>
            <a:r>
              <a:rPr lang="en-US" dirty="0"/>
              <a:t> </a:t>
            </a:r>
          </a:p>
          <a:p>
            <a:pPr>
              <a:spcBef>
                <a:spcPts val="0"/>
              </a:spcBef>
            </a:pPr>
            <a:r>
              <a:rPr lang="en-US" dirty="0"/>
              <a:t>30 minutes</a:t>
            </a:r>
          </a:p>
          <a:p>
            <a:pPr>
              <a:spcBef>
                <a:spcPts val="0"/>
              </a:spcBef>
            </a:pPr>
            <a:r>
              <a:rPr lang="en-US" b="1" cap="all" dirty="0"/>
              <a:t> </a:t>
            </a:r>
            <a:endParaRPr lang="en-US" dirty="0"/>
          </a:p>
          <a:p>
            <a:pPr>
              <a:spcBef>
                <a:spcPts val="0"/>
              </a:spcBef>
            </a:pPr>
            <a:r>
              <a:rPr lang="en-US" b="1" cap="all" dirty="0"/>
              <a:t>Process: </a:t>
            </a:r>
            <a:endParaRPr lang="en-US" dirty="0"/>
          </a:p>
          <a:p>
            <a:pPr marL="171450" lvl="0" indent="-171450">
              <a:spcBef>
                <a:spcPts val="0"/>
              </a:spcBef>
              <a:buFont typeface="Arial" panose="020B0604020202020204" pitchFamily="34" charset="0"/>
              <a:buChar char="•"/>
            </a:pPr>
            <a:r>
              <a:rPr lang="en-US" dirty="0"/>
              <a:t>Give each table a copy of a picture book that can be used for both visual and performing arts and another domain, such as mathematics, language and literacy, social-emotional development, or English-language development.</a:t>
            </a:r>
          </a:p>
          <a:p>
            <a:pPr marL="171450" lvl="0" indent="-171450">
              <a:spcBef>
                <a:spcPts val="0"/>
              </a:spcBef>
              <a:buFont typeface="Arial" panose="020B0604020202020204" pitchFamily="34" charset="0"/>
              <a:buChar char="•"/>
            </a:pPr>
            <a:r>
              <a:rPr lang="en-US" dirty="0"/>
              <a:t>Have one table member read the book aloud to the table group.</a:t>
            </a:r>
          </a:p>
          <a:p>
            <a:pPr marL="171450" lvl="0" indent="-171450">
              <a:spcBef>
                <a:spcPts val="0"/>
              </a:spcBef>
              <a:buFont typeface="Arial" panose="020B0604020202020204" pitchFamily="34" charset="0"/>
              <a:buChar char="•"/>
            </a:pPr>
            <a:r>
              <a:rPr lang="en-US" dirty="0"/>
              <a:t>Ask them to spend 15 minutes using the picture book as a starting point for one or more activities that combine the visual and performing arts with another domain.</a:t>
            </a:r>
          </a:p>
          <a:p>
            <a:pPr marL="171450" lvl="0" indent="-171450">
              <a:spcBef>
                <a:spcPts val="0"/>
              </a:spcBef>
              <a:buFont typeface="Arial" panose="020B0604020202020204" pitchFamily="34" charset="0"/>
              <a:buChar char="•"/>
            </a:pPr>
            <a:r>
              <a:rPr lang="en-US" dirty="0"/>
              <a:t>Participants can use Handout 9: Putting it All Together as a template for brain storming.</a:t>
            </a:r>
          </a:p>
          <a:p>
            <a:pPr marL="171450" lvl="0" indent="-171450">
              <a:spcBef>
                <a:spcPts val="0"/>
              </a:spcBef>
              <a:buFont typeface="Arial" panose="020B0604020202020204" pitchFamily="34" charset="0"/>
              <a:buChar char="•"/>
            </a:pPr>
            <a:r>
              <a:rPr lang="en-US" dirty="0"/>
              <a:t>After groups are finished documenting their ideas invite each group to present their ideas to </a:t>
            </a:r>
            <a:r>
              <a:rPr lang="en-US" sz="1200" dirty="0">
                <a:effectLst/>
                <a:latin typeface="Arial" panose="020B0604020202020204" pitchFamily="34" charset="0"/>
                <a:ea typeface="Times New Roman" panose="02020603050405020304" pitchFamily="18" charset="0"/>
              </a:rPr>
              <a:t>all participants.</a:t>
            </a:r>
            <a:endParaRPr lang="en-US" dirty="0"/>
          </a:p>
          <a:p>
            <a:pPr marL="171450" lvl="0" indent="-171450">
              <a:spcBef>
                <a:spcPts val="0"/>
              </a:spcBef>
              <a:buFont typeface="Arial" panose="020B0604020202020204" pitchFamily="34" charset="0"/>
              <a:buChar char="•"/>
            </a:pPr>
            <a:r>
              <a:rPr lang="en-US" dirty="0"/>
              <a:t>Encourage table groups to demonstrate their best idea.</a:t>
            </a:r>
          </a:p>
          <a:p>
            <a:pPr marL="171450" indent="-171450">
              <a:spcBef>
                <a:spcPts val="0"/>
              </a:spcBef>
              <a:buFont typeface="Arial" panose="020B0604020202020204" pitchFamily="34" charset="0"/>
              <a:buChar char="•"/>
            </a:pPr>
            <a:endParaRPr lang="en-US" dirty="0"/>
          </a:p>
          <a:p>
            <a:pPr>
              <a:spcBef>
                <a:spcPts val="0"/>
              </a:spcBef>
            </a:pPr>
            <a:r>
              <a:rPr lang="en-US" b="1" dirty="0"/>
              <a:t>OPTIONS:</a:t>
            </a:r>
            <a:endParaRPr lang="en-US" dirty="0"/>
          </a:p>
          <a:p>
            <a:pPr marL="171450" lvl="0" indent="-171450">
              <a:spcBef>
                <a:spcPts val="0"/>
              </a:spcBef>
              <a:buFont typeface="Arial" panose="020B0604020202020204" pitchFamily="34" charset="0"/>
              <a:buChar char="•"/>
            </a:pPr>
            <a:r>
              <a:rPr lang="en-US" dirty="0"/>
              <a:t>Assign table groups specific VPA strands and domains </a:t>
            </a:r>
            <a:r>
              <a:rPr lang="en-US" sz="1200" dirty="0">
                <a:effectLst/>
                <a:latin typeface="Arial" panose="020B0604020202020204" pitchFamily="34" charset="0"/>
                <a:ea typeface="Times New Roman" panose="02020603050405020304" pitchFamily="18" charset="0"/>
              </a:rPr>
              <a:t>rather than having each group to select their own.</a:t>
            </a:r>
            <a:endParaRPr lang="en-US" dirty="0"/>
          </a:p>
          <a:p>
            <a:pPr marL="171450" lvl="0" indent="-171450">
              <a:spcBef>
                <a:spcPts val="0"/>
              </a:spcBef>
              <a:buFont typeface="Arial" panose="020B0604020202020204" pitchFamily="34" charset="0"/>
              <a:buChar char="•"/>
            </a:pPr>
            <a:r>
              <a:rPr lang="en-US" dirty="0"/>
              <a:t>Give table groups boxes with materials and props to work with as they complete this task.</a:t>
            </a:r>
          </a:p>
          <a:p>
            <a:pPr>
              <a:spcBef>
                <a:spcPts val="0"/>
              </a:spcBef>
            </a:pPr>
            <a:r>
              <a:rPr lang="en-US" dirty="0"/>
              <a:t> </a:t>
            </a:r>
          </a:p>
          <a:p>
            <a:pPr>
              <a:spcBef>
                <a:spcPts val="0"/>
              </a:spcBef>
            </a:pPr>
            <a:r>
              <a:rPr lang="en-US" dirty="0"/>
              <a:t> </a:t>
            </a:r>
          </a:p>
          <a:p>
            <a:pPr eaLnBrk="1" hangingPunct="1">
              <a:spcBef>
                <a:spcPts val="0"/>
              </a:spcBef>
            </a:pPr>
            <a:endParaRPr lang="en-US" altLang="en-US" sz="1000" dirty="0"/>
          </a:p>
        </p:txBody>
      </p:sp>
    </p:spTree>
    <p:extLst>
      <p:ext uri="{BB962C8B-B14F-4D97-AF65-F5344CB8AC3E}">
        <p14:creationId xmlns:p14="http://schemas.microsoft.com/office/powerpoint/2010/main" val="34324780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a:ln/>
        </p:spPr>
      </p:sp>
      <p:sp>
        <p:nvSpPr>
          <p:cNvPr id="1689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lnSpcReduction="10000"/>
          </a:bodyPr>
          <a:lstStyle/>
          <a:p>
            <a:pPr>
              <a:lnSpc>
                <a:spcPct val="110000"/>
              </a:lnSpc>
              <a:spcBef>
                <a:spcPts val="0"/>
              </a:spcBef>
            </a:pPr>
            <a:r>
              <a:rPr lang="en-US" altLang="en-US" b="1" dirty="0"/>
              <a:t>Presenter Remarks:</a:t>
            </a:r>
          </a:p>
          <a:p>
            <a:pPr>
              <a:lnSpc>
                <a:spcPct val="110000"/>
              </a:lnSpc>
              <a:spcBef>
                <a:spcPts val="0"/>
              </a:spcBef>
            </a:pPr>
            <a:r>
              <a:rPr lang="en-US" altLang="en-US" dirty="0"/>
              <a:t>“For children from diverse linguistic or cultural communities, arts-based activities can provide a link between home and preschool. Teachers welcome children’s cultures to preschool programs when they encourage children and families to share songs, dances, poems, music, visual art, or art-related objects and practices from home. Programs serving diverse children can create positive learning opportunities, culturally relevant curricula, and a sense of community by including visual and performing arts that represent the children’s home cultures” (PLF, Vol. 2, p. 2).</a:t>
            </a:r>
          </a:p>
          <a:p>
            <a:pPr>
              <a:lnSpc>
                <a:spcPct val="110000"/>
              </a:lnSpc>
              <a:spcBef>
                <a:spcPts val="0"/>
              </a:spcBef>
            </a:pPr>
            <a:endParaRPr lang="en-US" altLang="en-US" dirty="0"/>
          </a:p>
          <a:p>
            <a:pPr marL="0" indent="0">
              <a:lnSpc>
                <a:spcPct val="110000"/>
              </a:lnSpc>
              <a:spcBef>
                <a:spcPts val="0"/>
              </a:spcBef>
              <a:buNone/>
            </a:pPr>
            <a:r>
              <a:rPr lang="en-US" altLang="en-US" dirty="0"/>
              <a:t>“</a:t>
            </a:r>
            <a:r>
              <a:rPr lang="en-US" sz="1200" kern="1200" dirty="0">
                <a:solidFill>
                  <a:schemeClr val="tx1"/>
                </a:solidFill>
                <a:effectLst/>
                <a:latin typeface="Arial" pitchFamily="34" charset="0"/>
                <a:ea typeface="MS PGothic" panose="020B0600070205080204" pitchFamily="34" charset="-128"/>
                <a:cs typeface="Arial" pitchFamily="34" charset="0"/>
              </a:rPr>
              <a:t>Diversity is an essential quality of human existence and the visual arts and performing arts provide excellent opportunities to learn, understand, and express diversity!” </a:t>
            </a:r>
            <a:r>
              <a:rPr lang="en-US" altLang="en-US" sz="1200" dirty="0"/>
              <a:t>(PLF, Vol. 2, p. 2).</a:t>
            </a:r>
          </a:p>
          <a:p>
            <a:pPr marL="0" marR="0" indent="0" algn="l" defTabSz="457200" rtl="0" eaLnBrk="0" fontAlgn="base" latinLnBrk="0" hangingPunct="0">
              <a:lnSpc>
                <a:spcPct val="110000"/>
              </a:lnSpc>
              <a:spcBef>
                <a:spcPts val="0"/>
              </a:spcBef>
              <a:spcAft>
                <a:spcPct val="0"/>
              </a:spcAft>
              <a:buClrTx/>
              <a:buSzTx/>
              <a:buFontTx/>
              <a:buNone/>
              <a:tabLst/>
              <a:defRPr/>
            </a:pPr>
            <a:endParaRPr lang="en-US" altLang="en-US" dirty="0"/>
          </a:p>
          <a:p>
            <a:pPr marL="171450" indent="-171450">
              <a:lnSpc>
                <a:spcPct val="110000"/>
              </a:lnSpc>
              <a:spcBef>
                <a:spcPts val="0"/>
              </a:spcBef>
              <a:buFont typeface="Arial"/>
              <a:buChar char="•"/>
            </a:pPr>
            <a:r>
              <a:rPr lang="en-US" altLang="en-US" dirty="0"/>
              <a:t>How could you use what we’ve talked about today to connect with families? </a:t>
            </a:r>
          </a:p>
          <a:p>
            <a:pPr lvl="1" indent="-228600">
              <a:lnSpc>
                <a:spcPct val="110000"/>
              </a:lnSpc>
              <a:spcBef>
                <a:spcPts val="0"/>
              </a:spcBef>
              <a:buFont typeface="Courier New" panose="02070309020205020404" pitchFamily="49" charset="0"/>
              <a:buChar char="o"/>
            </a:pPr>
            <a:r>
              <a:rPr lang="en-US" altLang="en-US" dirty="0"/>
              <a:t>T</a:t>
            </a:r>
            <a:r>
              <a:rPr lang="en-US" dirty="0">
                <a:ea typeface="Times New Roman" panose="02020603050405020304" pitchFamily="18" charset="0"/>
              </a:rPr>
              <a:t>urn to pages 115 to 116 and read the Engaging Families section for suggestions families can use at home to promote the arts.</a:t>
            </a:r>
          </a:p>
          <a:p>
            <a:pPr lvl="1" indent="-228600">
              <a:lnSpc>
                <a:spcPct val="110000"/>
              </a:lnSpc>
              <a:spcBef>
                <a:spcPts val="0"/>
              </a:spcBef>
              <a:buFont typeface="Courier New" panose="02070309020205020404" pitchFamily="49" charset="0"/>
              <a:buChar char="o"/>
            </a:pPr>
            <a:r>
              <a:rPr lang="en-US" kern="1200" dirty="0">
                <a:solidFill>
                  <a:schemeClr val="tx1"/>
                </a:solidFill>
                <a:effectLst/>
                <a:latin typeface="Arial" pitchFamily="34" charset="0"/>
                <a:ea typeface="MS PGothic" panose="020B0600070205080204" pitchFamily="34" charset="-128"/>
                <a:cs typeface="Arial" pitchFamily="34" charset="0"/>
              </a:rPr>
              <a:t>Turn to p. 123 and tab the End Notes to return to and read later.</a:t>
            </a:r>
          </a:p>
          <a:p>
            <a:pPr lvl="1" indent="-228600">
              <a:lnSpc>
                <a:spcPct val="110000"/>
              </a:lnSpc>
              <a:spcBef>
                <a:spcPts val="0"/>
              </a:spcBef>
              <a:buFont typeface="Courier New" panose="02070309020205020404" pitchFamily="49" charset="0"/>
              <a:buChar char="o"/>
            </a:pPr>
            <a:r>
              <a:rPr lang="en-US" kern="1200" dirty="0">
                <a:solidFill>
                  <a:schemeClr val="tx1"/>
                </a:solidFill>
                <a:effectLst/>
                <a:latin typeface="Arial" pitchFamily="34" charset="0"/>
                <a:ea typeface="MS PGothic" panose="020B0600070205080204" pitchFamily="34" charset="-128"/>
                <a:cs typeface="Arial" pitchFamily="34" charset="0"/>
              </a:rPr>
              <a:t>Turn to p. 119</a:t>
            </a:r>
            <a:r>
              <a:rPr lang="en-US" kern="1200" baseline="0" dirty="0">
                <a:solidFill>
                  <a:schemeClr val="tx1"/>
                </a:solidFill>
                <a:effectLst/>
                <a:latin typeface="Arial" pitchFamily="34" charset="0"/>
                <a:ea typeface="MS PGothic" panose="020B0600070205080204" pitchFamily="34" charset="-128"/>
                <a:cs typeface="Arial" pitchFamily="34" charset="0"/>
              </a:rPr>
              <a:t> and tab the</a:t>
            </a:r>
            <a:r>
              <a:rPr lang="en-US" kern="1200" dirty="0">
                <a:solidFill>
                  <a:schemeClr val="tx1"/>
                </a:solidFill>
                <a:effectLst/>
                <a:latin typeface="Arial" pitchFamily="34" charset="0"/>
                <a:ea typeface="MS PGothic" panose="020B0600070205080204" pitchFamily="34" charset="-128"/>
                <a:cs typeface="Arial" pitchFamily="34" charset="0"/>
              </a:rPr>
              <a:t> Teacher Resources to return to and read later.</a:t>
            </a:r>
          </a:p>
          <a:p>
            <a:pPr lvl="1" indent="-228600">
              <a:lnSpc>
                <a:spcPct val="110000"/>
              </a:lnSpc>
              <a:spcBef>
                <a:spcPts val="0"/>
              </a:spcBef>
              <a:buFont typeface="Courier New" panose="02070309020205020404" pitchFamily="49" charset="0"/>
              <a:buChar char="o"/>
            </a:pPr>
            <a:r>
              <a:rPr lang="en-US" kern="1200" dirty="0">
                <a:solidFill>
                  <a:schemeClr val="tx1"/>
                </a:solidFill>
                <a:effectLst/>
                <a:latin typeface="Arial" pitchFamily="34" charset="0"/>
                <a:ea typeface="MS PGothic" panose="020B0600070205080204" pitchFamily="34" charset="-128"/>
                <a:cs typeface="Arial" pitchFamily="34" charset="0"/>
              </a:rPr>
              <a:t>Turn to p. 116</a:t>
            </a:r>
            <a:r>
              <a:rPr lang="en-US" kern="1200" baseline="0" dirty="0">
                <a:solidFill>
                  <a:schemeClr val="tx1"/>
                </a:solidFill>
                <a:effectLst/>
                <a:latin typeface="Arial" pitchFamily="34" charset="0"/>
                <a:ea typeface="MS PGothic" panose="020B0600070205080204" pitchFamily="34" charset="-128"/>
                <a:cs typeface="Arial" pitchFamily="34" charset="0"/>
              </a:rPr>
              <a:t> and tab the </a:t>
            </a:r>
            <a:r>
              <a:rPr lang="en-US" kern="1200" dirty="0">
                <a:solidFill>
                  <a:schemeClr val="tx1"/>
                </a:solidFill>
                <a:effectLst/>
                <a:latin typeface="Arial" pitchFamily="34" charset="0"/>
                <a:ea typeface="MS PGothic" panose="020B0600070205080204" pitchFamily="34" charset="-128"/>
                <a:cs typeface="Arial" pitchFamily="34" charset="0"/>
              </a:rPr>
              <a:t>Questions for Reflection to return to and read later.</a:t>
            </a:r>
            <a:endParaRPr lang="en-US" dirty="0">
              <a:ea typeface="Times New Roman" panose="02020603050405020304" pitchFamily="18" charset="0"/>
            </a:endParaRPr>
          </a:p>
          <a:p>
            <a:pPr marL="628650" lvl="1" indent="-171450">
              <a:lnSpc>
                <a:spcPct val="110000"/>
              </a:lnSpc>
              <a:spcBef>
                <a:spcPts val="0"/>
              </a:spcBef>
              <a:buFont typeface="Arial"/>
              <a:buChar char="•"/>
            </a:pPr>
            <a:endParaRPr lang="en-US" altLang="en-US" dirty="0">
              <a:ea typeface="Times New Roman" panose="02020603050405020304" pitchFamily="18" charset="0"/>
            </a:endParaRPr>
          </a:p>
          <a:p>
            <a:pPr marL="628650" lvl="1" indent="-171450">
              <a:lnSpc>
                <a:spcPct val="110000"/>
              </a:lnSpc>
              <a:spcBef>
                <a:spcPts val="0"/>
              </a:spcBef>
              <a:buFont typeface="Arial"/>
              <a:buChar char="•"/>
            </a:pPr>
            <a:endParaRPr lang="en-US" altLang="en-US" dirty="0"/>
          </a:p>
        </p:txBody>
      </p:sp>
      <p:sp>
        <p:nvSpPr>
          <p:cNvPr id="1689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932A1A-5609-4F7D-A221-94729137C707}" type="slidenum">
              <a:rPr lang="en-US" altLang="en-US"/>
              <a:pPr/>
              <a:t>67</a:t>
            </a:fld>
            <a:endParaRPr lang="en-US" altLang="en-US"/>
          </a:p>
        </p:txBody>
      </p:sp>
    </p:spTree>
    <p:extLst>
      <p:ext uri="{BB962C8B-B14F-4D97-AF65-F5344CB8AC3E}">
        <p14:creationId xmlns:p14="http://schemas.microsoft.com/office/powerpoint/2010/main" val="13871714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altLang="en-US" b="1" dirty="0"/>
              <a:t>Presenter Remarks: </a:t>
            </a:r>
          </a:p>
          <a:p>
            <a:pPr>
              <a:spcBef>
                <a:spcPts val="0"/>
              </a:spcBef>
            </a:pPr>
            <a:r>
              <a:rPr lang="en-US" dirty="0"/>
              <a:t>In order to effectively build on children's existing strengths, we must understand them. To do this, we need to </a:t>
            </a:r>
            <a:r>
              <a:rPr lang="en-US" dirty="0">
                <a:latin typeface="Arial" charset="0"/>
                <a:ea typeface="MS PGothic" charset="0"/>
              </a:rPr>
              <a:t>partner with families to learn about their children’s strengths.</a:t>
            </a:r>
          </a:p>
          <a:p>
            <a:pPr>
              <a:spcBef>
                <a:spcPts val="0"/>
              </a:spcBef>
            </a:pPr>
            <a:endParaRPr lang="en-US" dirty="0"/>
          </a:p>
          <a:p>
            <a:pPr>
              <a:spcBef>
                <a:spcPts val="0"/>
              </a:spcBef>
            </a:pPr>
            <a:r>
              <a:rPr lang="en-US" dirty="0"/>
              <a:t>The resources on this slide are specifically beneficial for partnering with families. You may want to take a picture of this slide and refer to it later. </a:t>
            </a:r>
          </a:p>
          <a:p>
            <a:pPr>
              <a:spcBef>
                <a:spcPts val="0"/>
              </a:spcBef>
            </a:pPr>
            <a:endParaRPr lang="en-US" altLang="en-US" dirty="0"/>
          </a:p>
          <a:p>
            <a:pPr>
              <a:spcBef>
                <a:spcPts val="0"/>
              </a:spcBef>
            </a:pPr>
            <a:r>
              <a:rPr lang="en-US" altLang="en-US" b="1" dirty="0"/>
              <a:t>Optional: </a:t>
            </a:r>
          </a:p>
          <a:p>
            <a:pPr>
              <a:spcBef>
                <a:spcPts val="0"/>
              </a:spcBef>
            </a:pPr>
            <a:r>
              <a:rPr lang="en-US" altLang="en-US" dirty="0"/>
              <a:t>Create a gallery table and include examples of documents.</a:t>
            </a:r>
          </a:p>
          <a:p>
            <a:pPr>
              <a:spcBef>
                <a:spcPts val="0"/>
              </a:spcBef>
            </a:pPr>
            <a:endParaRPr lang="en-US" altLang="en-US" dirty="0"/>
          </a:p>
          <a:p>
            <a:pPr>
              <a:spcBef>
                <a:spcPts val="0"/>
              </a:spcBef>
            </a:pPr>
            <a:r>
              <a:rPr lang="en-US" altLang="en-US" b="1" dirty="0"/>
              <a:t>Extra Notes: </a:t>
            </a:r>
          </a:p>
          <a:p>
            <a:pPr>
              <a:spcBef>
                <a:spcPts val="0"/>
              </a:spcBef>
            </a:pPr>
            <a:r>
              <a:rPr lang="en-US" altLang="en-US" dirty="0"/>
              <a:t>The resources are hyperlinked. If Wi-Fi access is available, display the resources and do a walkthrough.</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68</a:t>
            </a:fld>
            <a:endParaRPr lang="en-US" dirty="0"/>
          </a:p>
        </p:txBody>
      </p:sp>
    </p:spTree>
    <p:extLst>
      <p:ext uri="{BB962C8B-B14F-4D97-AF65-F5344CB8AC3E}">
        <p14:creationId xmlns:p14="http://schemas.microsoft.com/office/powerpoint/2010/main" val="9914516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9B95526-6AF9-4037-8E63-D3C205CB7361}" type="slidenum">
              <a:rPr lang="en-US" altLang="en-US"/>
              <a:pPr>
                <a:spcBef>
                  <a:spcPct val="0"/>
                </a:spcBef>
              </a:pPr>
              <a:t>69</a:t>
            </a:fld>
            <a:endParaRPr lang="en-US" alt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 </a:t>
            </a:r>
          </a:p>
          <a:p>
            <a:pPr eaLnBrk="1" hangingPunct="1">
              <a:spcBef>
                <a:spcPts val="0"/>
              </a:spcBef>
            </a:pPr>
            <a:r>
              <a:rPr lang="en-US" altLang="en-US" i="1" dirty="0"/>
              <a:t>Click to reveal text. </a:t>
            </a:r>
          </a:p>
          <a:p>
            <a:pPr eaLnBrk="1" hangingPunct="1">
              <a:spcBef>
                <a:spcPts val="0"/>
              </a:spcBef>
            </a:pPr>
            <a:endParaRPr lang="en-US" altLang="en-US" i="1" dirty="0"/>
          </a:p>
          <a:p>
            <a:pPr eaLnBrk="1" hangingPunct="1">
              <a:spcBef>
                <a:spcPts val="0"/>
              </a:spcBef>
            </a:pPr>
            <a:r>
              <a:rPr lang="en-US" altLang="en-US" dirty="0"/>
              <a:t>“The many strategies, examples, illustrations of developmental patterns, and links to the insights of researchers offered in this chapter will help the teacher capitalize on what adults and children together bring to the learning process. The benefits of shaping clay, drawing, imagining, pretending, making music, and moving the body support the development of the whole child. Children with rich arts-involvement in preschool [transitional kindergarten] experiences become adults full of possibility” (PCF, Vol. 2, p. 117).</a:t>
            </a:r>
          </a:p>
          <a:p>
            <a:pPr eaLnBrk="1" hangingPunct="1">
              <a:spcBef>
                <a:spcPts val="0"/>
              </a:spcBef>
            </a:pPr>
            <a:endParaRPr lang="en-US" altLang="en-US" dirty="0"/>
          </a:p>
          <a:p>
            <a:pPr eaLnBrk="1" hangingPunct="1">
              <a:spcBef>
                <a:spcPts val="0"/>
              </a:spcBef>
            </a:pPr>
            <a:r>
              <a:rPr lang="en-US" altLang="en-US" b="1" dirty="0"/>
              <a:t>Discussion: </a:t>
            </a:r>
          </a:p>
          <a:p>
            <a:pPr marL="0" marR="0" indent="0" algn="l" defTabSz="457200" rtl="0" eaLnBrk="1" fontAlgn="base" latinLnBrk="0" hangingPunct="1">
              <a:lnSpc>
                <a:spcPct val="100000"/>
              </a:lnSpc>
              <a:spcBef>
                <a:spcPts val="0"/>
              </a:spcBef>
              <a:spcAft>
                <a:spcPct val="0"/>
              </a:spcAft>
              <a:buClrTx/>
              <a:buSzTx/>
              <a:buFontTx/>
              <a:buNone/>
              <a:tabLst/>
              <a:defRPr/>
            </a:pPr>
            <a:r>
              <a:rPr lang="en-US" altLang="en-US" dirty="0"/>
              <a:t>Invite participants to think back to opening Activity</a:t>
            </a:r>
            <a:r>
              <a:rPr lang="en-US" altLang="en-US" b="0" baseline="0" dirty="0"/>
              <a:t> </a:t>
            </a:r>
            <a:r>
              <a:rPr lang="en-US" altLang="en-US" sz="1200" b="0" dirty="0"/>
              <a:t>1: Where Do You Stand?</a:t>
            </a:r>
            <a:r>
              <a:rPr lang="en-US" altLang="en-US" sz="1200" b="0" baseline="0" dirty="0"/>
              <a:t> </a:t>
            </a:r>
            <a:r>
              <a:rPr lang="en-US" altLang="en-US" baseline="0" dirty="0"/>
              <a:t>Has their comfort level shifted? Invite participants to return to the chart that was their least strong art and discuss new ideas for integrated and support this type of art in their classroom.</a:t>
            </a:r>
            <a:endParaRPr lang="en-US" altLang="en-US" dirty="0"/>
          </a:p>
          <a:p>
            <a:pPr eaLnBrk="1" hangingPunct="1">
              <a:spcBef>
                <a:spcPts val="0"/>
              </a:spcBef>
            </a:pPr>
            <a:endParaRPr lang="en-US" altLang="en-US" i="1" dirty="0"/>
          </a:p>
          <a:p>
            <a:pPr eaLnBrk="1" hangingPunct="1">
              <a:spcBef>
                <a:spcPts val="0"/>
              </a:spcBef>
            </a:pPr>
            <a:endParaRPr lang="en-US" altLang="en-US" dirty="0"/>
          </a:p>
        </p:txBody>
      </p:sp>
    </p:spTree>
    <p:extLst>
      <p:ext uri="{BB962C8B-B14F-4D97-AF65-F5344CB8AC3E}">
        <p14:creationId xmlns:p14="http://schemas.microsoft.com/office/powerpoint/2010/main" val="766578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339" name="Rectangle 3"/>
          <p:cNvSpPr>
            <a:spLocks noGrp="1" noChangeArrowheads="1"/>
          </p:cNvSpPr>
          <p:nvPr>
            <p:ph type="body" idx="1"/>
          </p:nvPr>
        </p:nvSpPr>
        <p:spPr>
          <a:xfrm>
            <a:off x="731838" y="4376738"/>
            <a:ext cx="5486400" cy="3504519"/>
          </a:xfrm>
          <a:ln/>
          <a:extLst/>
        </p:spPr>
        <p:txBody>
          <a:bodyPr>
            <a:noAutofit/>
          </a:bodyPr>
          <a:lstStyle/>
          <a:p>
            <a:pPr eaLnBrk="1" hangingPunct="1">
              <a:spcBef>
                <a:spcPts val="0"/>
              </a:spcBef>
              <a:spcAft>
                <a:spcPts val="0"/>
              </a:spcAft>
              <a:defRPr/>
            </a:pPr>
            <a:r>
              <a:rPr lang="en-US" b="1" dirty="0"/>
              <a:t>Presenter Remarks: </a:t>
            </a:r>
            <a:endParaRPr lang="en-US" b="1" dirty="0">
              <a:cs typeface="Arial" charset="0"/>
            </a:endParaRPr>
          </a:p>
          <a:p>
            <a:pPr eaLnBrk="1" hangingPunct="1">
              <a:spcBef>
                <a:spcPts val="0"/>
              </a:spcBef>
              <a:spcAft>
                <a:spcPts val="0"/>
              </a:spcAft>
              <a:defRPr/>
            </a:pPr>
            <a:r>
              <a:rPr lang="en-US" dirty="0">
                <a:cs typeface="Arial" charset="0"/>
              </a:rPr>
              <a:t>The purposes of the Preschool Learning Foundations are to promote a common understanding of TK children'</a:t>
            </a:r>
            <a:r>
              <a:rPr lang="en-US" altLang="ja-JP" dirty="0">
                <a:cs typeface="Arial" charset="0"/>
              </a:rPr>
              <a:t>s learning and to guide instructional practice.</a:t>
            </a:r>
            <a:r>
              <a:rPr lang="en-US" altLang="ja-JP" baseline="0" dirty="0">
                <a:cs typeface="Arial" charset="0"/>
              </a:rPr>
              <a:t> T</a:t>
            </a:r>
            <a:r>
              <a:rPr lang="en-US" altLang="ja-JP" dirty="0">
                <a:cs typeface="Arial" charset="0"/>
              </a:rPr>
              <a:t>hey describe the knowledge and skills that young children typically develop when provided with developmentally, culturally, and linguistically appropriate learning experiences. </a:t>
            </a:r>
          </a:p>
          <a:p>
            <a:pPr eaLnBrk="1" hangingPunct="1">
              <a:spcBef>
                <a:spcPts val="0"/>
              </a:spcBef>
              <a:spcAft>
                <a:spcPts val="0"/>
              </a:spcAft>
              <a:defRPr/>
            </a:pPr>
            <a:endParaRPr lang="en-US" altLang="ja-JP" dirty="0">
              <a:cs typeface="Arial" charset="0"/>
            </a:endParaRPr>
          </a:p>
          <a:p>
            <a:pPr eaLnBrk="1" hangingPunct="1">
              <a:spcBef>
                <a:spcPts val="0"/>
              </a:spcBef>
              <a:spcAft>
                <a:spcPts val="0"/>
              </a:spcAft>
              <a:defRPr/>
            </a:pPr>
            <a:r>
              <a:rPr lang="en-US" altLang="ja-JP" dirty="0">
                <a:cs typeface="Arial" charset="0"/>
              </a:rPr>
              <a:t>T</a:t>
            </a:r>
            <a:r>
              <a:rPr lang="en-US" altLang="ja-JP" dirty="0"/>
              <a:t>he Preschool Curriculum Framework </a:t>
            </a:r>
            <a:r>
              <a:rPr lang="en-US" altLang="ja-JP" dirty="0">
                <a:cs typeface="Arial" charset="0"/>
              </a:rPr>
              <a:t>was created as a companion to the Preschool Learning Foundations. </a:t>
            </a:r>
            <a:r>
              <a:rPr lang="en-US" altLang="ja-JP" dirty="0"/>
              <a:t>The framework ". . . presents strategies and information to enrich learning and development opportunities for all children" (PCF, Vol. 2, </a:t>
            </a:r>
            <a:r>
              <a:rPr lang="en-US" dirty="0">
                <a:latin typeface="Arial" pitchFamily="-1" charset="0"/>
                <a:ea typeface="ＭＳ Ｐゴシック" pitchFamily="-1" charset="-128"/>
                <a:cs typeface="ＭＳ Ｐゴシック" pitchFamily="-1" charset="-128"/>
              </a:rPr>
              <a:t>p. </a:t>
            </a:r>
            <a:r>
              <a:rPr lang="en-US" altLang="ja-JP" dirty="0"/>
              <a:t>v). </a:t>
            </a:r>
          </a:p>
          <a:p>
            <a:pPr eaLnBrk="1" hangingPunct="1">
              <a:spcBef>
                <a:spcPts val="0"/>
              </a:spcBef>
              <a:spcAft>
                <a:spcPts val="0"/>
              </a:spcAft>
              <a:defRPr/>
            </a:pPr>
            <a:endParaRPr lang="en-US" dirty="0">
              <a:cs typeface="Arial" charset="0"/>
            </a:endParaRPr>
          </a:p>
          <a:p>
            <a:pPr eaLnBrk="1" hangingPunct="1">
              <a:spcBef>
                <a:spcPts val="0"/>
              </a:spcBef>
              <a:spcAft>
                <a:spcPts val="0"/>
              </a:spcAft>
              <a:defRPr/>
            </a:pPr>
            <a:r>
              <a:rPr lang="en-US" dirty="0">
                <a:cs typeface="Arial" charset="0"/>
              </a:rPr>
              <a:t>The Preschool Learning Foundations and the Preschool Curriculum Framework are designed to work together. While </a:t>
            </a:r>
            <a:r>
              <a:rPr lang="en-US">
                <a:cs typeface="Arial" charset="0"/>
              </a:rPr>
              <a:t>the foundations </a:t>
            </a:r>
            <a:r>
              <a:rPr lang="en-US" dirty="0">
                <a:cs typeface="Arial" charset="0"/>
              </a:rPr>
              <a:t>provide the background information to understand children's developing knowledge and skills (the "what"), the framework offers guidance on how teachers and programs can support the learning and development that are described in the foundations (the "how").</a:t>
            </a:r>
          </a:p>
          <a:p>
            <a:pPr>
              <a:spcBef>
                <a:spcPts val="0"/>
              </a:spcBef>
              <a:spcAft>
                <a:spcPts val="0"/>
              </a:spcAft>
              <a:defRPr/>
            </a:pPr>
            <a:endParaRPr lang="en-US" b="1" dirty="0"/>
          </a:p>
          <a:p>
            <a:pPr>
              <a:spcBef>
                <a:spcPts val="0"/>
              </a:spcBef>
              <a:spcAft>
                <a:spcPts val="0"/>
              </a:spcAft>
              <a:defRPr/>
            </a:pPr>
            <a:r>
              <a:rPr lang="en-US" b="1" dirty="0"/>
              <a:t>Extra Notes:</a:t>
            </a:r>
            <a:endParaRPr lang="en-US" dirty="0"/>
          </a:p>
          <a:p>
            <a:pPr eaLnBrk="1" hangingPunct="1">
              <a:spcBef>
                <a:spcPts val="0"/>
              </a:spcBef>
              <a:spcAft>
                <a:spcPts val="0"/>
              </a:spcAft>
              <a:defRPr/>
            </a:pPr>
            <a:r>
              <a:rPr lang="en-US" dirty="0"/>
              <a:t>The Preschool Learning Foundations were developed with research-based evidence and are enhanced with expert practitioners' suggestions and examples. All foundations were written by a team of researchers with expertise in the given domain. A complete reference list of the source materials, along with detailed bibliographic notes for each of the developmental domains, can be found in the Preschool Learning Foundations. Sources used in the development of the foundations include: </a:t>
            </a:r>
          </a:p>
          <a:p>
            <a:pPr marL="171450" indent="-171450" eaLnBrk="1" hangingPunct="1">
              <a:spcBef>
                <a:spcPts val="0"/>
              </a:spcBef>
              <a:spcAft>
                <a:spcPts val="0"/>
              </a:spcAft>
              <a:buFont typeface="Arial" panose="020B0604020202020204" pitchFamily="34" charset="0"/>
              <a:buChar char="•"/>
              <a:defRPr/>
            </a:pPr>
            <a:r>
              <a:rPr lang="en-US" dirty="0"/>
              <a:t>Documents from the California Department of Education, such as the </a:t>
            </a:r>
            <a:r>
              <a:rPr lang="en-US" i="1" dirty="0"/>
              <a:t>English-Language Arts Content Standards for California Public Schools, Kindergarten Through Grade Twelve</a:t>
            </a:r>
            <a:r>
              <a:rPr lang="en-US" dirty="0"/>
              <a:t> (Language and Literacy, Introduction, p. 48, left column).</a:t>
            </a:r>
          </a:p>
          <a:p>
            <a:pPr marL="171450" indent="-171450" eaLnBrk="1" hangingPunct="1">
              <a:spcBef>
                <a:spcPts val="0"/>
              </a:spcBef>
              <a:spcAft>
                <a:spcPts val="0"/>
              </a:spcAft>
              <a:buFont typeface="Arial" panose="020B0604020202020204" pitchFamily="34" charset="0"/>
              <a:buChar char="•"/>
              <a:defRPr/>
            </a:pPr>
            <a:r>
              <a:rPr lang="en-US" dirty="0"/>
              <a:t>Well-validated assessment tools such as the </a:t>
            </a:r>
            <a:r>
              <a:rPr lang="en-US" i="1" dirty="0"/>
              <a:t>Ages &amp; Stages Questionnaires (ASQ): A Parent-Completed, Child-Monitoring System</a:t>
            </a:r>
            <a:r>
              <a:rPr lang="en-US" dirty="0"/>
              <a:t> (Social-Emotional, References and Source Materials, p. 36).</a:t>
            </a:r>
          </a:p>
          <a:p>
            <a:pPr marL="171450" indent="-171450" eaLnBrk="1" hangingPunct="1">
              <a:spcBef>
                <a:spcPts val="0"/>
              </a:spcBef>
              <a:spcAft>
                <a:spcPts val="0"/>
              </a:spcAft>
              <a:buFont typeface="Arial" panose="020B0604020202020204" pitchFamily="34" charset="0"/>
              <a:buChar char="•"/>
              <a:defRPr/>
            </a:pPr>
            <a:r>
              <a:rPr lang="en-US" dirty="0"/>
              <a:t>General sources such as the </a:t>
            </a:r>
            <a:r>
              <a:rPr lang="en-US" i="1" dirty="0"/>
              <a:t>Report of the National Reading Panel 2000</a:t>
            </a:r>
            <a:r>
              <a:rPr lang="en-US" dirty="0"/>
              <a:t> (Language and Literacy, Introduction, p. 73, left column).</a:t>
            </a:r>
          </a:p>
          <a:p>
            <a:pPr marL="171450" indent="-171450" eaLnBrk="1" hangingPunct="1">
              <a:spcBef>
                <a:spcPts val="0"/>
              </a:spcBef>
              <a:spcAft>
                <a:spcPts val="0"/>
              </a:spcAft>
              <a:buFont typeface="Arial" panose="020B0604020202020204" pitchFamily="34" charset="0"/>
              <a:buChar char="•"/>
              <a:defRPr/>
            </a:pPr>
            <a:r>
              <a:rPr lang="en-US" dirty="0"/>
              <a:t>Early childhood education standards from other states such as Hawaii and Texas (Social-Emotional, Introduction, p. 5, footnote).</a:t>
            </a:r>
          </a:p>
        </p:txBody>
      </p:sp>
      <p:sp>
        <p:nvSpPr>
          <p:cNvPr id="36869" name="Slide Number Placeholder 1"/>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84225" indent="-30162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208088" indent="-2413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90688" indent="-2413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174875" indent="-2413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6320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30892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5464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40036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67FB1BB6-B87A-4D92-AAB4-FDC89C54E249}" type="slidenum">
              <a:rPr lang="en-US" altLang="en-US" sz="1300" smtClean="0"/>
              <a:pPr>
                <a:spcBef>
                  <a:spcPct val="0"/>
                </a:spcBef>
              </a:pPr>
              <a:t>7</a:t>
            </a:fld>
            <a:endParaRPr lang="en-US" altLang="en-US" sz="1300"/>
          </a:p>
        </p:txBody>
      </p:sp>
    </p:spTree>
    <p:extLst>
      <p:ext uri="{BB962C8B-B14F-4D97-AF65-F5344CB8AC3E}">
        <p14:creationId xmlns:p14="http://schemas.microsoft.com/office/powerpoint/2010/main" val="37859745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276F790-058F-4DBF-B77B-A791C2C22947}" type="slidenum">
              <a:rPr lang="en-US" altLang="en-US"/>
              <a:pPr>
                <a:spcBef>
                  <a:spcPct val="0"/>
                </a:spcBef>
              </a:pPr>
              <a:t>70</a:t>
            </a:fld>
            <a:endParaRPr lang="en-US" altLang="en-US"/>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Background Information:</a:t>
            </a:r>
          </a:p>
          <a:p>
            <a:pPr eaLnBrk="1" hangingPunct="1">
              <a:spcBef>
                <a:spcPts val="0"/>
              </a:spcBef>
            </a:pPr>
            <a:r>
              <a:rPr lang="en-US" altLang="en-US" dirty="0"/>
              <a:t>Click to reveal thought bubbles.</a:t>
            </a:r>
          </a:p>
          <a:p>
            <a:pPr eaLnBrk="1" hangingPunct="1">
              <a:spcBef>
                <a:spcPts val="0"/>
              </a:spcBef>
            </a:pPr>
            <a:endParaRPr lang="en-US" altLang="en-US" b="1" dirty="0"/>
          </a:p>
          <a:p>
            <a:pPr eaLnBrk="1" hangingPunct="1">
              <a:spcBef>
                <a:spcPts val="0"/>
              </a:spcBef>
            </a:pPr>
            <a:r>
              <a:rPr lang="en-US" altLang="en-US" b="1" dirty="0"/>
              <a:t>Presenter Remarks: </a:t>
            </a:r>
          </a:p>
          <a:p>
            <a:pPr eaLnBrk="1" hangingPunct="1">
              <a:spcBef>
                <a:spcPts val="0"/>
              </a:spcBef>
            </a:pPr>
            <a:r>
              <a:rPr lang="en-US" altLang="en-US" dirty="0"/>
              <a:t>What questions or thoughts do you have regarding the Visual and Performing Arts domain?</a:t>
            </a:r>
          </a:p>
        </p:txBody>
      </p:sp>
    </p:spTree>
    <p:extLst>
      <p:ext uri="{BB962C8B-B14F-4D97-AF65-F5344CB8AC3E}">
        <p14:creationId xmlns:p14="http://schemas.microsoft.com/office/powerpoint/2010/main" val="3396521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5B4317D-66B1-43E9-88A6-E5C5B682EDC3}" type="slidenum">
              <a:rPr lang="en-US" altLang="en-US"/>
              <a:pPr>
                <a:spcBef>
                  <a:spcPct val="0"/>
                </a:spcBef>
              </a:pPr>
              <a:t>71</a:t>
            </a:fld>
            <a:endParaRPr lang="en-US" alt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2512825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72</a:t>
            </a:fld>
            <a:endParaRPr lang="en-US"/>
          </a:p>
        </p:txBody>
      </p:sp>
    </p:spTree>
    <p:extLst>
      <p:ext uri="{BB962C8B-B14F-4D97-AF65-F5344CB8AC3E}">
        <p14:creationId xmlns:p14="http://schemas.microsoft.com/office/powerpoint/2010/main" val="520058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E8EE797-02B0-4937-8933-6F3AD5C6585F}" type="slidenum">
              <a:rPr lang="en-US" altLang="en-US"/>
              <a:pPr>
                <a:spcBef>
                  <a:spcPct val="0"/>
                </a:spcBef>
              </a:pPr>
              <a:t>8</a:t>
            </a:fld>
            <a:endParaRPr lang="en-US" alt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b="1" dirty="0"/>
              <a:t>Presenter Remarks: </a:t>
            </a:r>
          </a:p>
          <a:p>
            <a:pPr eaLnBrk="1" hangingPunct="1">
              <a:spcBef>
                <a:spcPts val="0"/>
              </a:spcBef>
            </a:pPr>
            <a:r>
              <a:rPr lang="en-US" sz="1200" kern="1200" dirty="0">
                <a:solidFill>
                  <a:schemeClr val="tx1"/>
                </a:solidFill>
                <a:effectLst/>
                <a:latin typeface="Arial" pitchFamily="34" charset="0"/>
                <a:ea typeface="MS PGothic" panose="020B0600070205080204" pitchFamily="34" charset="-128"/>
                <a:cs typeface="Arial" pitchFamily="34" charset="0"/>
              </a:rPr>
              <a:t>Find Handout 1: Strands and </a:t>
            </a:r>
            <a:r>
              <a:rPr lang="en-US" sz="1200" kern="1200" dirty="0" err="1">
                <a:solidFill>
                  <a:schemeClr val="tx1"/>
                </a:solidFill>
                <a:effectLst/>
                <a:latin typeface="Arial" pitchFamily="34" charset="0"/>
                <a:ea typeface="MS PGothic" panose="020B0600070205080204" pitchFamily="34" charset="-128"/>
                <a:cs typeface="Arial" pitchFamily="34" charset="0"/>
              </a:rPr>
              <a:t>Substrands</a:t>
            </a:r>
            <a:r>
              <a:rPr lang="en-US" sz="1200" kern="1200" dirty="0">
                <a:solidFill>
                  <a:schemeClr val="tx1"/>
                </a:solidFill>
                <a:effectLst/>
                <a:latin typeface="Arial" pitchFamily="34" charset="0"/>
                <a:ea typeface="MS PGothic" panose="020B0600070205080204" pitchFamily="34" charset="-128"/>
                <a:cs typeface="Arial" pitchFamily="34" charset="0"/>
              </a:rPr>
              <a:t> and follow along.</a:t>
            </a:r>
            <a:r>
              <a:rPr lang="en-US" dirty="0">
                <a:effectLst/>
              </a:rPr>
              <a:t> </a:t>
            </a:r>
            <a:endParaRPr lang="en-US" b="1" dirty="0"/>
          </a:p>
          <a:p>
            <a:pPr eaLnBrk="1" hangingPunct="1">
              <a:spcBef>
                <a:spcPts val="0"/>
              </a:spcBef>
            </a:pPr>
            <a:endParaRPr lang="en-US" dirty="0">
              <a:latin typeface="Arial" charset="0"/>
              <a:cs typeface="Arial" charset="0"/>
            </a:endParaRPr>
          </a:p>
          <a:p>
            <a:pPr eaLnBrk="1" hangingPunct="1">
              <a:spcBef>
                <a:spcPts val="0"/>
              </a:spcBef>
            </a:pPr>
            <a:r>
              <a:rPr lang="en-US" dirty="0">
                <a:latin typeface="Arial" charset="0"/>
                <a:cs typeface="Arial" charset="0"/>
              </a:rPr>
              <a:t>(Click to reveal Visual Art.) The foundations for visual arts include observing and commenting on art, developing art skills, and creating art (e.g., painting, drawing, sculpting, and collages).</a:t>
            </a:r>
          </a:p>
          <a:p>
            <a:pPr eaLnBrk="1" hangingPunct="1">
              <a:spcBef>
                <a:spcPts val="0"/>
              </a:spcBef>
            </a:pPr>
            <a:endParaRPr lang="en-US" dirty="0">
              <a:latin typeface="Arial" charset="0"/>
              <a:cs typeface="Arial" charset="0"/>
            </a:endParaRPr>
          </a:p>
          <a:p>
            <a:pPr eaLnBrk="1" hangingPunct="1">
              <a:spcBef>
                <a:spcPts val="0"/>
              </a:spcBef>
            </a:pPr>
            <a:r>
              <a:rPr lang="en-US" dirty="0">
                <a:latin typeface="Arial" charset="0"/>
                <a:cs typeface="Arial" charset="0"/>
              </a:rPr>
              <a:t>(Click to reveal Music.) The foundations for music include responding to and recognizing sounds and music, learning music skills, and creating music by keeping a beat </a:t>
            </a:r>
            <a:r>
              <a:rPr lang="en-US">
                <a:latin typeface="Arial" charset="0"/>
                <a:cs typeface="Arial" charset="0"/>
              </a:rPr>
              <a:t>with one’s </a:t>
            </a:r>
            <a:r>
              <a:rPr lang="en-US" dirty="0">
                <a:latin typeface="Arial" charset="0"/>
                <a:cs typeface="Arial" charset="0"/>
              </a:rPr>
              <a:t>body, by singing, and by using musical instruments. </a:t>
            </a:r>
          </a:p>
          <a:p>
            <a:pPr eaLnBrk="1" hangingPunct="1">
              <a:spcBef>
                <a:spcPts val="0"/>
              </a:spcBef>
            </a:pPr>
            <a:endParaRPr lang="en-US" dirty="0">
              <a:latin typeface="Arial" charset="0"/>
              <a:cs typeface="Arial" charset="0"/>
            </a:endParaRPr>
          </a:p>
          <a:p>
            <a:pPr eaLnBrk="1" hangingPunct="1">
              <a:spcBef>
                <a:spcPts val="0"/>
              </a:spcBef>
            </a:pPr>
            <a:r>
              <a:rPr lang="en-US" dirty="0">
                <a:latin typeface="Arial" charset="0"/>
                <a:cs typeface="Arial" charset="0"/>
              </a:rPr>
              <a:t>(Click to reveal Drama.) The foundations for drama include pretend play and reenacting stories as well as using props, costumes, and roles in play.</a:t>
            </a:r>
          </a:p>
          <a:p>
            <a:pPr eaLnBrk="1" hangingPunct="1">
              <a:spcBef>
                <a:spcPts val="0"/>
              </a:spcBef>
            </a:pPr>
            <a:endParaRPr lang="en-US" dirty="0">
              <a:latin typeface="Arial" charset="0"/>
              <a:cs typeface="Arial" charset="0"/>
            </a:endParaRPr>
          </a:p>
          <a:p>
            <a:pPr eaLnBrk="1" hangingPunct="1">
              <a:spcBef>
                <a:spcPts val="0"/>
              </a:spcBef>
            </a:pPr>
            <a:r>
              <a:rPr lang="en-US" dirty="0">
                <a:latin typeface="Arial" charset="0"/>
                <a:cs typeface="Arial" charset="0"/>
              </a:rPr>
              <a:t>(Click to reveal Dance.) The foundations for dance include engaging in dance movements, being aware of body space, and expressing oneself through dance.</a:t>
            </a:r>
          </a:p>
        </p:txBody>
      </p:sp>
    </p:spTree>
    <p:extLst>
      <p:ext uri="{BB962C8B-B14F-4D97-AF65-F5344CB8AC3E}">
        <p14:creationId xmlns:p14="http://schemas.microsoft.com/office/powerpoint/2010/main" val="1433910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04A7445-73C2-4AE8-8340-3969562E23F8}" type="slidenum">
              <a:rPr lang="en-US" altLang="en-US"/>
              <a:pPr>
                <a:spcBef>
                  <a:spcPct val="0"/>
                </a:spcBef>
              </a:pPr>
              <a:t>9</a:t>
            </a:fld>
            <a:endParaRPr lang="en-US" alt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spcBef>
                <a:spcPts val="0"/>
              </a:spcBef>
            </a:pPr>
            <a:r>
              <a:rPr lang="en-US" altLang="en-US" sz="1300" b="1" dirty="0"/>
              <a:t>Activity 1: Where Do You Stand?</a:t>
            </a:r>
          </a:p>
          <a:p>
            <a:pPr>
              <a:spcBef>
                <a:spcPts val="0"/>
              </a:spcBef>
            </a:pPr>
            <a:endParaRPr lang="en-US" b="1" dirty="0"/>
          </a:p>
          <a:p>
            <a:pPr>
              <a:spcBef>
                <a:spcPts val="0"/>
              </a:spcBef>
            </a:pPr>
            <a:r>
              <a:rPr lang="en-US" b="1" dirty="0"/>
              <a:t>Presenter Remarks: </a:t>
            </a:r>
          </a:p>
          <a:p>
            <a:pPr>
              <a:spcBef>
                <a:spcPts val="0"/>
              </a:spcBef>
            </a:pPr>
            <a:r>
              <a:rPr lang="en-US" dirty="0"/>
              <a:t>For the first round of this activity, please go and stand by the strand you enjoy the most. </a:t>
            </a:r>
            <a:r>
              <a:rPr lang="en-US" sz="1200" kern="1200" dirty="0">
                <a:solidFill>
                  <a:schemeClr val="tx1"/>
                </a:solidFill>
                <a:effectLst/>
                <a:latin typeface="Arial" pitchFamily="34" charset="0"/>
                <a:ea typeface="MS PGothic" panose="020B0600070205080204" pitchFamily="34" charset="-128"/>
                <a:cs typeface="Arial" pitchFamily="34" charset="0"/>
              </a:rPr>
              <a:t>Think of yourself both as an audience member and as an art creator.</a:t>
            </a:r>
            <a:endParaRPr lang="en-US" dirty="0"/>
          </a:p>
          <a:p>
            <a:pPr>
              <a:spcBef>
                <a:spcPts val="0"/>
              </a:spcBef>
            </a:pPr>
            <a:endParaRPr lang="en-US" dirty="0"/>
          </a:p>
          <a:p>
            <a:pPr>
              <a:spcBef>
                <a:spcPts val="0"/>
              </a:spcBef>
            </a:pPr>
            <a:r>
              <a:rPr lang="en-US" b="1" cap="all" dirty="0"/>
              <a:t>intent: </a:t>
            </a:r>
            <a:r>
              <a:rPr lang="en-US" dirty="0"/>
              <a:t>Reflect on personal attitudes towards visual and performing arts and connect with other participants. </a:t>
            </a:r>
          </a:p>
          <a:p>
            <a:pPr>
              <a:spcBef>
                <a:spcPts val="0"/>
              </a:spcBef>
            </a:pPr>
            <a:r>
              <a:rPr lang="en-US" dirty="0"/>
              <a:t> </a:t>
            </a:r>
          </a:p>
          <a:p>
            <a:pPr>
              <a:spcBef>
                <a:spcPts val="0"/>
              </a:spcBef>
            </a:pPr>
            <a:r>
              <a:rPr lang="en-US" b="1" dirty="0"/>
              <a:t>OUTCOME: </a:t>
            </a:r>
            <a:r>
              <a:rPr lang="en-US" dirty="0"/>
              <a:t>Participants reflect on their personal comfort with the four strands of visual and performing arts: visual arts, music, drama, and dance. This activity will help launch module content.</a:t>
            </a:r>
          </a:p>
          <a:p>
            <a:pPr>
              <a:spcBef>
                <a:spcPts val="0"/>
              </a:spcBef>
            </a:pPr>
            <a:r>
              <a:rPr lang="en-US" dirty="0"/>
              <a:t> </a:t>
            </a:r>
          </a:p>
          <a:p>
            <a:pPr>
              <a:spcBef>
                <a:spcPts val="0"/>
              </a:spcBef>
            </a:pPr>
            <a:r>
              <a:rPr lang="en-US" b="1" cap="all" dirty="0"/>
              <a:t>Materials Required: </a:t>
            </a:r>
            <a:endParaRPr lang="en-US" dirty="0"/>
          </a:p>
          <a:p>
            <a:pPr lvl="0">
              <a:spcBef>
                <a:spcPts val="0"/>
              </a:spcBef>
            </a:pPr>
            <a:r>
              <a:rPr lang="en-US" dirty="0"/>
              <a:t>Four signs - one each for visual arts, music, drama, and dance</a:t>
            </a:r>
          </a:p>
          <a:p>
            <a:pPr lvl="0">
              <a:spcBef>
                <a:spcPts val="0"/>
              </a:spcBef>
            </a:pPr>
            <a:r>
              <a:rPr lang="en-US" dirty="0"/>
              <a:t>Paint brushes</a:t>
            </a:r>
          </a:p>
          <a:p>
            <a:pPr lvl="0">
              <a:spcBef>
                <a:spcPts val="0"/>
              </a:spcBef>
            </a:pPr>
            <a:r>
              <a:rPr lang="en-US" dirty="0"/>
              <a:t>Markers</a:t>
            </a:r>
          </a:p>
          <a:p>
            <a:pPr>
              <a:spcBef>
                <a:spcPts val="0"/>
              </a:spcBef>
            </a:pPr>
            <a:r>
              <a:rPr lang="en-US" dirty="0"/>
              <a:t> </a:t>
            </a:r>
          </a:p>
          <a:p>
            <a:pPr>
              <a:spcBef>
                <a:spcPts val="0"/>
              </a:spcBef>
            </a:pPr>
            <a:r>
              <a:rPr lang="en-US" b="1" cap="all" dirty="0"/>
              <a:t>Time:</a:t>
            </a:r>
            <a:r>
              <a:rPr lang="en-US" dirty="0"/>
              <a:t> 20 minutes</a:t>
            </a:r>
          </a:p>
          <a:p>
            <a:pPr>
              <a:spcBef>
                <a:spcPts val="0"/>
              </a:spcBef>
            </a:pPr>
            <a:endParaRPr lang="en-US" dirty="0"/>
          </a:p>
          <a:p>
            <a:pPr>
              <a:spcBef>
                <a:spcPts val="0"/>
              </a:spcBef>
            </a:pPr>
            <a:r>
              <a:rPr lang="en-US" b="1" cap="all" dirty="0"/>
              <a:t>Process: </a:t>
            </a:r>
            <a:r>
              <a:rPr lang="en-US" dirty="0"/>
              <a:t>Place the signs high on wall around the room with as much space as possible in between signs so participants can have focused conversations and not be distracted by other groups.</a:t>
            </a:r>
            <a:r>
              <a:rPr lang="en-US" b="1" cap="all" dirty="0"/>
              <a:t> </a:t>
            </a:r>
            <a:r>
              <a:rPr lang="en-US" dirty="0"/>
              <a:t>For the first round, participants stand by the strand they enjoy the most. </a:t>
            </a:r>
            <a:r>
              <a:rPr lang="en-US" b="1" dirty="0"/>
              <a:t>Emphasize that they should think of themselves both as audience members and as art creators.</a:t>
            </a:r>
            <a:r>
              <a:rPr lang="en-US" dirty="0"/>
              <a:t> Once in groups, participants discuss:</a:t>
            </a:r>
          </a:p>
          <a:p>
            <a:pPr marL="171450" lvl="0" indent="-171450">
              <a:spcBef>
                <a:spcPts val="0"/>
              </a:spcBef>
              <a:buFont typeface="Arial" panose="020B0604020202020204" pitchFamily="34" charset="0"/>
              <a:buChar char="•"/>
            </a:pPr>
            <a:r>
              <a:rPr lang="en-US" dirty="0"/>
              <a:t>“What artistic experiences do you remember as a child?” </a:t>
            </a:r>
          </a:p>
          <a:p>
            <a:pPr marL="171450" lvl="0" indent="-171450">
              <a:spcBef>
                <a:spcPts val="0"/>
              </a:spcBef>
              <a:buFont typeface="Arial" panose="020B0604020202020204" pitchFamily="34" charset="0"/>
              <a:buChar char="•"/>
            </a:pPr>
            <a:r>
              <a:rPr lang="en-US" dirty="0"/>
              <a:t>“Did you have a teacher who influenced this enjoyment?” </a:t>
            </a:r>
          </a:p>
          <a:p>
            <a:pPr marL="171450" lvl="0" indent="-171450">
              <a:spcBef>
                <a:spcPts val="0"/>
              </a:spcBef>
              <a:buFont typeface="Arial" panose="020B0604020202020204" pitchFamily="34" charset="0"/>
              <a:buChar char="•"/>
            </a:pPr>
            <a:r>
              <a:rPr lang="en-US" dirty="0"/>
              <a:t>“What do you do now that makes you enjoy this type of art?”</a:t>
            </a:r>
          </a:p>
          <a:p>
            <a:pPr marL="171450" lvl="0" indent="-171450">
              <a:spcBef>
                <a:spcPts val="0"/>
              </a:spcBef>
              <a:buFont typeface="Arial" panose="020B0604020202020204" pitchFamily="34" charset="0"/>
              <a:buChar char="•"/>
            </a:pPr>
            <a:r>
              <a:rPr lang="en-US" dirty="0"/>
              <a:t>“What do you do in your classroom that is influenced by this enjoyment?”</a:t>
            </a:r>
          </a:p>
          <a:p>
            <a:pPr>
              <a:spcBef>
                <a:spcPts val="0"/>
              </a:spcBef>
            </a:pPr>
            <a:r>
              <a:rPr lang="en-US" dirty="0"/>
              <a:t> </a:t>
            </a:r>
          </a:p>
          <a:p>
            <a:pPr>
              <a:spcBef>
                <a:spcPts val="0"/>
              </a:spcBef>
            </a:pPr>
            <a:r>
              <a:rPr lang="en-US" dirty="0"/>
              <a:t>For the second round, participants stand by the strand they enjoy the least. Once in groups, have participants discuss:</a:t>
            </a:r>
          </a:p>
          <a:p>
            <a:pPr marL="171450" lvl="0" indent="-171450">
              <a:spcBef>
                <a:spcPts val="0"/>
              </a:spcBef>
              <a:buFont typeface="Arial" panose="020B0604020202020204" pitchFamily="34" charset="0"/>
              <a:buChar char="•"/>
            </a:pPr>
            <a:r>
              <a:rPr lang="en-US" dirty="0"/>
              <a:t>“What artistic experiences do you remember as a child?” </a:t>
            </a:r>
          </a:p>
          <a:p>
            <a:pPr marL="171450" lvl="0" indent="-171450">
              <a:spcBef>
                <a:spcPts val="0"/>
              </a:spcBef>
              <a:buFont typeface="Arial" panose="020B0604020202020204" pitchFamily="34" charset="0"/>
              <a:buChar char="•"/>
            </a:pPr>
            <a:r>
              <a:rPr lang="en-US" dirty="0"/>
              <a:t>“How do you feel now when you are asked to participate in this experience?”</a:t>
            </a:r>
          </a:p>
          <a:p>
            <a:pPr marL="171450" lvl="0" indent="-171450">
              <a:spcBef>
                <a:spcPts val="0"/>
              </a:spcBef>
              <a:buFont typeface="Arial" panose="020B0604020202020204" pitchFamily="34" charset="0"/>
              <a:buChar char="•"/>
            </a:pPr>
            <a:r>
              <a:rPr lang="en-US" dirty="0"/>
              <a:t>“What do you do, or not do, in your classroom that is influenced by your feelings?”</a:t>
            </a:r>
          </a:p>
          <a:p>
            <a:pPr>
              <a:spcBef>
                <a:spcPts val="0"/>
              </a:spcBef>
            </a:pPr>
            <a:r>
              <a:rPr lang="en-US" dirty="0"/>
              <a:t> </a:t>
            </a:r>
          </a:p>
          <a:p>
            <a:pPr>
              <a:spcBef>
                <a:spcPts val="0"/>
              </a:spcBef>
            </a:pPr>
            <a:r>
              <a:rPr lang="en-US" dirty="0"/>
              <a:t>Participants return to their tables. </a:t>
            </a:r>
          </a:p>
          <a:p>
            <a:pPr>
              <a:spcBef>
                <a:spcPts val="0"/>
              </a:spcBef>
            </a:pPr>
            <a:endParaRPr lang="en-US" b="1" dirty="0"/>
          </a:p>
          <a:p>
            <a:pPr>
              <a:spcBef>
                <a:spcPts val="0"/>
              </a:spcBef>
            </a:pPr>
            <a:r>
              <a:rPr lang="en-US" b="1" dirty="0"/>
              <a:t>OPTIONS:</a:t>
            </a:r>
            <a:endParaRPr lang="en-US" dirty="0"/>
          </a:p>
          <a:p>
            <a:pPr>
              <a:spcBef>
                <a:spcPts val="0"/>
              </a:spcBef>
            </a:pPr>
            <a:r>
              <a:rPr lang="en-US" dirty="0"/>
              <a:t>Ask participants to engage in this activity again at the end of the session to see if their feelings have changed towards the visual and performing arts.</a:t>
            </a:r>
          </a:p>
        </p:txBody>
      </p:sp>
    </p:spTree>
    <p:extLst>
      <p:ext uri="{BB962C8B-B14F-4D97-AF65-F5344CB8AC3E}">
        <p14:creationId xmlns:p14="http://schemas.microsoft.com/office/powerpoint/2010/main" val="509246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300DF9CE-E2A5-4781-99ED-A4C7EB768C69}" type="slidenum">
              <a:rPr lang="en-US" altLang="en-US"/>
              <a:pPr>
                <a:defRPr/>
              </a:pPr>
              <a:t>‹#›</a:t>
            </a:fld>
            <a:endParaRPr lang="en-US" altLang="en-US"/>
          </a:p>
        </p:txBody>
      </p:sp>
    </p:spTree>
    <p:extLst>
      <p:ext uri="{BB962C8B-B14F-4D97-AF65-F5344CB8AC3E}">
        <p14:creationId xmlns:p14="http://schemas.microsoft.com/office/powerpoint/2010/main" val="3001101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1903B626-A950-4391-AC5A-1170CEEACB62}" type="slidenum">
              <a:rPr lang="en-US" altLang="en-US"/>
              <a:pPr>
                <a:defRPr/>
              </a:pPr>
              <a:t>‹#›</a:t>
            </a:fld>
            <a:endParaRPr lang="en-US" altLang="en-US"/>
          </a:p>
        </p:txBody>
      </p:sp>
    </p:spTree>
    <p:extLst>
      <p:ext uri="{BB962C8B-B14F-4D97-AF65-F5344CB8AC3E}">
        <p14:creationId xmlns:p14="http://schemas.microsoft.com/office/powerpoint/2010/main" val="1613062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D4254C26-A673-432D-814E-89464CCA8A3B}" type="slidenum">
              <a:rPr lang="en-US" altLang="en-US"/>
              <a:pPr>
                <a:defRPr/>
              </a:pPr>
              <a:t>‹#›</a:t>
            </a:fld>
            <a:endParaRPr lang="en-US" altLang="en-US"/>
          </a:p>
        </p:txBody>
      </p:sp>
    </p:spTree>
    <p:extLst>
      <p:ext uri="{BB962C8B-B14F-4D97-AF65-F5344CB8AC3E}">
        <p14:creationId xmlns:p14="http://schemas.microsoft.com/office/powerpoint/2010/main" val="2532976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3925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DA2A6FFF-FF64-45E9-BA9C-D67AE5010B2B}" type="slidenum">
              <a:rPr lang="en-US" altLang="en-US"/>
              <a:pPr>
                <a:defRPr/>
              </a:pPr>
              <a:t>‹#›</a:t>
            </a:fld>
            <a:endParaRPr lang="en-US" altLang="en-US"/>
          </a:p>
        </p:txBody>
      </p:sp>
    </p:spTree>
    <p:extLst>
      <p:ext uri="{BB962C8B-B14F-4D97-AF65-F5344CB8AC3E}">
        <p14:creationId xmlns:p14="http://schemas.microsoft.com/office/powerpoint/2010/main" val="3135244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B83A770B-8EC4-43AF-9846-1BB2C7B0917F}" type="slidenum">
              <a:rPr lang="en-US" altLang="en-US"/>
              <a:pPr>
                <a:defRPr/>
              </a:pPr>
              <a:t>‹#›</a:t>
            </a:fld>
            <a:endParaRPr lang="en-US" altLang="en-US"/>
          </a:p>
        </p:txBody>
      </p:sp>
    </p:spTree>
    <p:extLst>
      <p:ext uri="{BB962C8B-B14F-4D97-AF65-F5344CB8AC3E}">
        <p14:creationId xmlns:p14="http://schemas.microsoft.com/office/powerpoint/2010/main" val="3319242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A9B7CBB8-9CCF-4506-8AE5-3E6A253F15A9}" type="slidenum">
              <a:rPr lang="en-US" altLang="en-US"/>
              <a:pPr>
                <a:defRPr/>
              </a:pPr>
              <a:t>‹#›</a:t>
            </a:fld>
            <a:endParaRPr lang="en-US" altLang="en-US"/>
          </a:p>
        </p:txBody>
      </p:sp>
    </p:spTree>
    <p:extLst>
      <p:ext uri="{BB962C8B-B14F-4D97-AF65-F5344CB8AC3E}">
        <p14:creationId xmlns:p14="http://schemas.microsoft.com/office/powerpoint/2010/main" val="1133916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46622ACD-4980-4125-B5AB-21DE161F8E71}" type="slidenum">
              <a:rPr lang="en-US" altLang="en-US"/>
              <a:pPr>
                <a:defRPr/>
              </a:pPr>
              <a:t>‹#›</a:t>
            </a:fld>
            <a:endParaRPr lang="en-US" altLang="en-US"/>
          </a:p>
        </p:txBody>
      </p:sp>
    </p:spTree>
    <p:extLst>
      <p:ext uri="{BB962C8B-B14F-4D97-AF65-F5344CB8AC3E}">
        <p14:creationId xmlns:p14="http://schemas.microsoft.com/office/powerpoint/2010/main" val="394964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CD33CAD4-1050-4AF5-B3B9-30B64C8A4C57}" type="slidenum">
              <a:rPr lang="en-US" altLang="en-US"/>
              <a:pPr>
                <a:defRPr/>
              </a:pPr>
              <a:t>‹#›</a:t>
            </a:fld>
            <a:endParaRPr lang="en-US" altLang="en-US"/>
          </a:p>
        </p:txBody>
      </p:sp>
    </p:spTree>
    <p:extLst>
      <p:ext uri="{BB962C8B-B14F-4D97-AF65-F5344CB8AC3E}">
        <p14:creationId xmlns:p14="http://schemas.microsoft.com/office/powerpoint/2010/main" val="259726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8232CC74-79DA-4D02-945C-328B2A1EF118}" type="slidenum">
              <a:rPr lang="en-US" altLang="en-US"/>
              <a:pPr>
                <a:defRPr/>
              </a:pPr>
              <a:t>‹#›</a:t>
            </a:fld>
            <a:endParaRPr lang="en-US" altLang="en-US"/>
          </a:p>
        </p:txBody>
      </p:sp>
    </p:spTree>
    <p:extLst>
      <p:ext uri="{BB962C8B-B14F-4D97-AF65-F5344CB8AC3E}">
        <p14:creationId xmlns:p14="http://schemas.microsoft.com/office/powerpoint/2010/main" val="4118597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BD0D6C3E-A6A3-4DB3-9F38-E177677002C9}" type="slidenum">
              <a:rPr lang="en-US" altLang="en-US"/>
              <a:pPr>
                <a:defRPr/>
              </a:pPr>
              <a:t>‹#›</a:t>
            </a:fld>
            <a:endParaRPr lang="en-US" altLang="en-US"/>
          </a:p>
        </p:txBody>
      </p:sp>
    </p:spTree>
    <p:extLst>
      <p:ext uri="{BB962C8B-B14F-4D97-AF65-F5344CB8AC3E}">
        <p14:creationId xmlns:p14="http://schemas.microsoft.com/office/powerpoint/2010/main" val="1493633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6568919D-8346-4681-A41B-F493D62A64C9}" type="slidenum">
              <a:rPr lang="en-US" altLang="en-US"/>
              <a:pPr>
                <a:defRPr/>
              </a:pPr>
              <a:t>‹#›</a:t>
            </a:fld>
            <a:endParaRPr lang="en-US" altLang="en-US"/>
          </a:p>
        </p:txBody>
      </p:sp>
    </p:spTree>
    <p:extLst>
      <p:ext uri="{BB962C8B-B14F-4D97-AF65-F5344CB8AC3E}">
        <p14:creationId xmlns:p14="http://schemas.microsoft.com/office/powerpoint/2010/main" val="2784753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26286088-BBBC-4FA1-9BCF-910BC4565553}" type="slidenum">
              <a:rPr lang="en-US" altLang="en-US"/>
              <a:pPr>
                <a:defRPr/>
              </a:pPr>
              <a:t>‹#›</a:t>
            </a:fld>
            <a:endParaRPr lang="en-US" altLang="en-US"/>
          </a:p>
        </p:txBody>
      </p:sp>
    </p:spTree>
    <p:extLst>
      <p:ext uri="{BB962C8B-B14F-4D97-AF65-F5344CB8AC3E}">
        <p14:creationId xmlns:p14="http://schemas.microsoft.com/office/powerpoint/2010/main" val="3782659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98F14139-2647-4E7E-AF3A-35ECFD5EBB04}" type="slidenum">
              <a:rPr lang="en-US" altLang="en-US"/>
              <a:pPr>
                <a:defRPr/>
              </a:pPr>
              <a:t>‹#›</a:t>
            </a:fld>
            <a:endParaRPr lang="en-US" altLang="en-US"/>
          </a:p>
        </p:txBody>
      </p:sp>
    </p:spTree>
    <p:extLst>
      <p:ext uri="{BB962C8B-B14F-4D97-AF65-F5344CB8AC3E}">
        <p14:creationId xmlns:p14="http://schemas.microsoft.com/office/powerpoint/2010/main" val="4064717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AB2C03EE-A550-43CE-8C9D-D959723555F2}" type="slidenum">
              <a:rPr lang="en-US" altLang="en-US"/>
              <a:pPr>
                <a:defRPr/>
              </a:pPr>
              <a:t>‹#›</a:t>
            </a:fld>
            <a:endParaRPr lang="en-US" altLang="en-US"/>
          </a:p>
        </p:txBody>
      </p:sp>
    </p:spTree>
    <p:extLst>
      <p:ext uri="{BB962C8B-B14F-4D97-AF65-F5344CB8AC3E}">
        <p14:creationId xmlns:p14="http://schemas.microsoft.com/office/powerpoint/2010/main" val="1841092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835C1179-9A25-451D-8E14-510340A135FF}" type="slidenum">
              <a:rPr lang="en-US" altLang="en-US"/>
              <a:pPr>
                <a:defRPr/>
              </a:pPr>
              <a:t>‹#›</a:t>
            </a:fld>
            <a:endParaRPr lang="en-US" altLang="en-US"/>
          </a:p>
        </p:txBody>
      </p:sp>
    </p:spTree>
    <p:extLst>
      <p:ext uri="{BB962C8B-B14F-4D97-AF65-F5344CB8AC3E}">
        <p14:creationId xmlns:p14="http://schemas.microsoft.com/office/powerpoint/2010/main" val="4168802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1713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B57D80E7-1083-407C-B689-CBF56364BAC6}" type="slidenum">
              <a:rPr lang="en-US" altLang="en-US"/>
              <a:pPr>
                <a:defRPr/>
              </a:pPr>
              <a:t>‹#›</a:t>
            </a:fld>
            <a:endParaRPr lang="en-US" altLang="en-US"/>
          </a:p>
        </p:txBody>
      </p:sp>
    </p:spTree>
    <p:extLst>
      <p:ext uri="{BB962C8B-B14F-4D97-AF65-F5344CB8AC3E}">
        <p14:creationId xmlns:p14="http://schemas.microsoft.com/office/powerpoint/2010/main" val="348883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8C6F5C7A-3ED8-41EB-A238-667ABAF3F3D9}" type="slidenum">
              <a:rPr lang="en-US" altLang="en-US"/>
              <a:pPr>
                <a:defRPr/>
              </a:pPr>
              <a:t>‹#›</a:t>
            </a:fld>
            <a:endParaRPr lang="en-US" altLang="en-US"/>
          </a:p>
        </p:txBody>
      </p:sp>
    </p:spTree>
    <p:extLst>
      <p:ext uri="{BB962C8B-B14F-4D97-AF65-F5344CB8AC3E}">
        <p14:creationId xmlns:p14="http://schemas.microsoft.com/office/powerpoint/2010/main" val="1961076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1339E6FB-29C5-4FAC-83C1-B1E9B96F91AE}" type="slidenum">
              <a:rPr lang="en-US" altLang="en-US"/>
              <a:pPr>
                <a:defRPr/>
              </a:pPr>
              <a:t>‹#›</a:t>
            </a:fld>
            <a:endParaRPr lang="en-US" altLang="en-US"/>
          </a:p>
        </p:txBody>
      </p:sp>
    </p:spTree>
    <p:extLst>
      <p:ext uri="{BB962C8B-B14F-4D97-AF65-F5344CB8AC3E}">
        <p14:creationId xmlns:p14="http://schemas.microsoft.com/office/powerpoint/2010/main" val="2523181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EFD9F740-1568-4951-9ABC-D1406BC2C09F}" type="slidenum">
              <a:rPr lang="en-US" altLang="en-US"/>
              <a:pPr>
                <a:defRPr/>
              </a:pPr>
              <a:t>‹#›</a:t>
            </a:fld>
            <a:endParaRPr lang="en-US" altLang="en-US"/>
          </a:p>
        </p:txBody>
      </p:sp>
    </p:spTree>
    <p:extLst>
      <p:ext uri="{BB962C8B-B14F-4D97-AF65-F5344CB8AC3E}">
        <p14:creationId xmlns:p14="http://schemas.microsoft.com/office/powerpoint/2010/main" val="2301243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3FBB40BC-7D6F-449A-AC11-2D56D06E6569}" type="slidenum">
              <a:rPr lang="en-US" altLang="en-US"/>
              <a:pPr>
                <a:defRPr/>
              </a:pPr>
              <a:t>‹#›</a:t>
            </a:fld>
            <a:endParaRPr lang="en-US" altLang="en-US"/>
          </a:p>
        </p:txBody>
      </p:sp>
    </p:spTree>
    <p:extLst>
      <p:ext uri="{BB962C8B-B14F-4D97-AF65-F5344CB8AC3E}">
        <p14:creationId xmlns:p14="http://schemas.microsoft.com/office/powerpoint/2010/main" val="3831273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ADD4E07C-510E-482B-A969-D3F66B88B651}" type="slidenum">
              <a:rPr lang="en-US" altLang="en-US"/>
              <a:pPr>
                <a:defRPr/>
              </a:pPr>
              <a:t>‹#›</a:t>
            </a:fld>
            <a:endParaRPr lang="en-US" altLang="en-US"/>
          </a:p>
        </p:txBody>
      </p:sp>
    </p:spTree>
    <p:extLst>
      <p:ext uri="{BB962C8B-B14F-4D97-AF65-F5344CB8AC3E}">
        <p14:creationId xmlns:p14="http://schemas.microsoft.com/office/powerpoint/2010/main" val="1493358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295B2C7D-84DF-4310-A211-E978C1D5E057}" type="slidenum">
              <a:rPr lang="en-US" altLang="en-US"/>
              <a:pPr>
                <a:defRPr/>
              </a:pPr>
              <a:t>‹#›</a:t>
            </a:fld>
            <a:endParaRPr lang="en-US" altLang="en-US"/>
          </a:p>
        </p:txBody>
      </p:sp>
    </p:spTree>
    <p:extLst>
      <p:ext uri="{BB962C8B-B14F-4D97-AF65-F5344CB8AC3E}">
        <p14:creationId xmlns:p14="http://schemas.microsoft.com/office/powerpoint/2010/main" val="4127873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E3F9A4DF-5421-40E3-9CA0-36400F02C377}" type="slidenum">
              <a:rPr lang="en-US" altLang="en-US"/>
              <a:pPr>
                <a:defRPr/>
              </a:pPr>
              <a:t>‹#›</a:t>
            </a:fld>
            <a:endParaRPr lang="en-US" altLang="en-US"/>
          </a:p>
        </p:txBody>
      </p:sp>
    </p:spTree>
    <p:extLst>
      <p:ext uri="{BB962C8B-B14F-4D97-AF65-F5344CB8AC3E}">
        <p14:creationId xmlns:p14="http://schemas.microsoft.com/office/powerpoint/2010/main" val="200033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B89D7209-B5C8-4B02-A98C-A98B5F449A3B}" type="slidenum">
              <a:rPr lang="en-US" altLang="en-US"/>
              <a:pPr>
                <a:defRPr/>
              </a:pPr>
              <a:t>‹#›</a:t>
            </a:fld>
            <a:endParaRPr lang="en-US" altLang="en-US"/>
          </a:p>
        </p:txBody>
      </p:sp>
    </p:spTree>
    <p:extLst>
      <p:ext uri="{BB962C8B-B14F-4D97-AF65-F5344CB8AC3E}">
        <p14:creationId xmlns:p14="http://schemas.microsoft.com/office/powerpoint/2010/main" val="269940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C20B532B-9C85-4B0B-A78B-E141A0772DCE}" type="slidenum">
              <a:rPr lang="en-US" altLang="en-US"/>
              <a:pPr>
                <a:defRPr/>
              </a:pPr>
              <a:t>‹#›</a:t>
            </a:fld>
            <a:endParaRPr lang="en-US" altLang="en-US"/>
          </a:p>
        </p:txBody>
      </p:sp>
    </p:spTree>
    <p:extLst>
      <p:ext uri="{BB962C8B-B14F-4D97-AF65-F5344CB8AC3E}">
        <p14:creationId xmlns:p14="http://schemas.microsoft.com/office/powerpoint/2010/main" val="1852356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3A82B7E-D311-49E2-BCC9-67F5BEEDAE4B}" type="slidenum">
              <a:rPr lang="en-US" altLang="en-US"/>
              <a:pPr>
                <a:defRPr/>
              </a:pPr>
              <a:t>‹#›</a:t>
            </a:fld>
            <a:endParaRPr lang="en-US" altLang="en-US"/>
          </a:p>
        </p:txBody>
      </p:sp>
    </p:spTree>
    <p:extLst>
      <p:ext uri="{BB962C8B-B14F-4D97-AF65-F5344CB8AC3E}">
        <p14:creationId xmlns:p14="http://schemas.microsoft.com/office/powerpoint/2010/main" val="26628954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F08E1DE3-0218-4B1C-B02F-89EF6A679911}" type="slidenum">
              <a:rPr lang="en-US" altLang="en-US"/>
              <a:pPr>
                <a:defRPr/>
              </a:pPr>
              <a:t>‹#›</a:t>
            </a:fld>
            <a:endParaRPr lang="en-US" altLang="en-US"/>
          </a:p>
        </p:txBody>
      </p:sp>
    </p:spTree>
    <p:extLst>
      <p:ext uri="{BB962C8B-B14F-4D97-AF65-F5344CB8AC3E}">
        <p14:creationId xmlns:p14="http://schemas.microsoft.com/office/powerpoint/2010/main" val="1867986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13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87F8D02A-EB48-4783-AB1B-9949C207F820}" type="slidenum">
              <a:rPr lang="en-US" altLang="en-US"/>
              <a:pPr>
                <a:defRPr/>
              </a:pPr>
              <a:t>‹#›</a:t>
            </a:fld>
            <a:endParaRPr lang="en-US" altLang="en-US"/>
          </a:p>
        </p:txBody>
      </p:sp>
    </p:spTree>
    <p:extLst>
      <p:ext uri="{BB962C8B-B14F-4D97-AF65-F5344CB8AC3E}">
        <p14:creationId xmlns:p14="http://schemas.microsoft.com/office/powerpoint/2010/main" val="31503979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D69AB5BD-D9E4-4F27-B303-7EBF6BA57DE2}" type="slidenum">
              <a:rPr lang="en-US" altLang="en-US"/>
              <a:pPr>
                <a:defRPr/>
              </a:pPr>
              <a:t>‹#›</a:t>
            </a:fld>
            <a:endParaRPr lang="en-US" altLang="en-US"/>
          </a:p>
        </p:txBody>
      </p:sp>
    </p:spTree>
    <p:extLst>
      <p:ext uri="{BB962C8B-B14F-4D97-AF65-F5344CB8AC3E}">
        <p14:creationId xmlns:p14="http://schemas.microsoft.com/office/powerpoint/2010/main" val="2175894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05E9BF00-8CCC-4227-BB7E-617B81F530CB}" type="slidenum">
              <a:rPr lang="en-US" altLang="en-US"/>
              <a:pPr>
                <a:defRPr/>
              </a:pPr>
              <a:t>‹#›</a:t>
            </a:fld>
            <a:endParaRPr lang="en-US" altLang="en-US"/>
          </a:p>
        </p:txBody>
      </p:sp>
    </p:spTree>
    <p:extLst>
      <p:ext uri="{BB962C8B-B14F-4D97-AF65-F5344CB8AC3E}">
        <p14:creationId xmlns:p14="http://schemas.microsoft.com/office/powerpoint/2010/main" val="350311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2D3CCAB5-0745-40CB-8326-C9D9DBA2797E}" type="slidenum">
              <a:rPr lang="en-US" altLang="en-US"/>
              <a:pPr>
                <a:defRPr/>
              </a:pPr>
              <a:t>‹#›</a:t>
            </a:fld>
            <a:endParaRPr lang="en-US" altLang="en-US"/>
          </a:p>
        </p:txBody>
      </p:sp>
    </p:spTree>
    <p:extLst>
      <p:ext uri="{BB962C8B-B14F-4D97-AF65-F5344CB8AC3E}">
        <p14:creationId xmlns:p14="http://schemas.microsoft.com/office/powerpoint/2010/main" val="2455597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0AC8D823-F853-43A2-B6AE-AA0E93C88E74}" type="slidenum">
              <a:rPr lang="en-US" altLang="en-US"/>
              <a:pPr>
                <a:defRPr/>
              </a:pPr>
              <a:t>‹#›</a:t>
            </a:fld>
            <a:endParaRPr lang="en-US" altLang="en-US"/>
          </a:p>
        </p:txBody>
      </p:sp>
    </p:spTree>
    <p:extLst>
      <p:ext uri="{BB962C8B-B14F-4D97-AF65-F5344CB8AC3E}">
        <p14:creationId xmlns:p14="http://schemas.microsoft.com/office/powerpoint/2010/main" val="2764066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82748C0F-024C-49F6-8324-A94292AC229B}" type="slidenum">
              <a:rPr lang="en-US" altLang="en-US"/>
              <a:pPr>
                <a:defRPr/>
              </a:pPr>
              <a:t>‹#›</a:t>
            </a:fld>
            <a:endParaRPr lang="en-US" altLang="en-US"/>
          </a:p>
        </p:txBody>
      </p:sp>
    </p:spTree>
    <p:extLst>
      <p:ext uri="{BB962C8B-B14F-4D97-AF65-F5344CB8AC3E}">
        <p14:creationId xmlns:p14="http://schemas.microsoft.com/office/powerpoint/2010/main" val="2806581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E8082814-68F9-4864-972A-8D4DE0FC6073}" type="slidenum">
              <a:rPr lang="en-US" altLang="en-US"/>
              <a:pPr>
                <a:defRPr/>
              </a:pPr>
              <a:t>‹#›</a:t>
            </a:fld>
            <a:endParaRPr lang="en-US" altLang="en-US"/>
          </a:p>
        </p:txBody>
      </p:sp>
    </p:spTree>
    <p:extLst>
      <p:ext uri="{BB962C8B-B14F-4D97-AF65-F5344CB8AC3E}">
        <p14:creationId xmlns:p14="http://schemas.microsoft.com/office/powerpoint/2010/main" val="23010066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B65BF1A8-CA19-4509-A722-66660D29F7C9}" type="slidenum">
              <a:rPr lang="en-US" altLang="en-US"/>
              <a:pPr>
                <a:defRPr/>
              </a:pPr>
              <a:t>‹#›</a:t>
            </a:fld>
            <a:endParaRPr lang="en-US" altLang="en-US"/>
          </a:p>
        </p:txBody>
      </p:sp>
    </p:spTree>
    <p:extLst>
      <p:ext uri="{BB962C8B-B14F-4D97-AF65-F5344CB8AC3E}">
        <p14:creationId xmlns:p14="http://schemas.microsoft.com/office/powerpoint/2010/main" val="25428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BA783C90-A66C-4FE7-8928-87F1E2C3D4EA}" type="slidenum">
              <a:rPr lang="en-US" altLang="en-US"/>
              <a:pPr>
                <a:defRPr/>
              </a:pPr>
              <a:t>‹#›</a:t>
            </a:fld>
            <a:endParaRPr lang="en-US" altLang="en-US"/>
          </a:p>
        </p:txBody>
      </p:sp>
    </p:spTree>
    <p:extLst>
      <p:ext uri="{BB962C8B-B14F-4D97-AF65-F5344CB8AC3E}">
        <p14:creationId xmlns:p14="http://schemas.microsoft.com/office/powerpoint/2010/main" val="38466055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1A58B212-E830-49E6-9FF5-0B5E591DB026}" type="slidenum">
              <a:rPr lang="en-US" altLang="en-US"/>
              <a:pPr>
                <a:defRPr/>
              </a:pPr>
              <a:t>‹#›</a:t>
            </a:fld>
            <a:endParaRPr lang="en-US" altLang="en-US"/>
          </a:p>
        </p:txBody>
      </p:sp>
    </p:spTree>
    <p:extLst>
      <p:ext uri="{BB962C8B-B14F-4D97-AF65-F5344CB8AC3E}">
        <p14:creationId xmlns:p14="http://schemas.microsoft.com/office/powerpoint/2010/main" val="2646502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7E9A8123-0204-4A9B-B613-14D1BD068DD2}" type="slidenum">
              <a:rPr lang="en-US" altLang="en-US"/>
              <a:pPr>
                <a:defRPr/>
              </a:pPr>
              <a:t>‹#›</a:t>
            </a:fld>
            <a:endParaRPr lang="en-US" altLang="en-US"/>
          </a:p>
        </p:txBody>
      </p:sp>
    </p:spTree>
    <p:extLst>
      <p:ext uri="{BB962C8B-B14F-4D97-AF65-F5344CB8AC3E}">
        <p14:creationId xmlns:p14="http://schemas.microsoft.com/office/powerpoint/2010/main" val="12691591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81DAA0C4-2BF9-438E-8D80-47F36D8A55AD}" type="slidenum">
              <a:rPr lang="en-US" altLang="en-US"/>
              <a:pPr>
                <a:defRPr/>
              </a:pPr>
              <a:t>‹#›</a:t>
            </a:fld>
            <a:endParaRPr lang="en-US" altLang="en-US"/>
          </a:p>
        </p:txBody>
      </p:sp>
    </p:spTree>
    <p:extLst>
      <p:ext uri="{BB962C8B-B14F-4D97-AF65-F5344CB8AC3E}">
        <p14:creationId xmlns:p14="http://schemas.microsoft.com/office/powerpoint/2010/main" val="27052946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305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341E3F99-966A-4FDD-A69F-E280ECA8B592}" type="slidenum">
              <a:rPr lang="en-US" altLang="en-US"/>
              <a:pPr>
                <a:defRPr/>
              </a:pPr>
              <a:t>‹#›</a:t>
            </a:fld>
            <a:endParaRPr lang="en-US" altLang="en-US"/>
          </a:p>
        </p:txBody>
      </p:sp>
    </p:spTree>
    <p:extLst>
      <p:ext uri="{BB962C8B-B14F-4D97-AF65-F5344CB8AC3E}">
        <p14:creationId xmlns:p14="http://schemas.microsoft.com/office/powerpoint/2010/main" val="1865215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8B2F211E-0782-432A-A929-95C9FBBCF539}" type="slidenum">
              <a:rPr lang="en-US" altLang="en-US"/>
              <a:pPr>
                <a:defRPr/>
              </a:pPr>
              <a:t>‹#›</a:t>
            </a:fld>
            <a:endParaRPr lang="en-US" altLang="en-US"/>
          </a:p>
        </p:txBody>
      </p:sp>
    </p:spTree>
    <p:extLst>
      <p:ext uri="{BB962C8B-B14F-4D97-AF65-F5344CB8AC3E}">
        <p14:creationId xmlns:p14="http://schemas.microsoft.com/office/powerpoint/2010/main" val="3308334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6D6DC341-A109-4A35-94CA-B36502E32A11}" type="slidenum">
              <a:rPr lang="en-US" altLang="en-US"/>
              <a:pPr>
                <a:defRPr/>
              </a:pPr>
              <a:t>‹#›</a:t>
            </a:fld>
            <a:endParaRPr lang="en-US" altLang="en-US"/>
          </a:p>
        </p:txBody>
      </p:sp>
    </p:spTree>
    <p:extLst>
      <p:ext uri="{BB962C8B-B14F-4D97-AF65-F5344CB8AC3E}">
        <p14:creationId xmlns:p14="http://schemas.microsoft.com/office/powerpoint/2010/main" val="4238275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C7A529BC-A308-4666-8260-B0852156EC01}" type="slidenum">
              <a:rPr lang="en-US" altLang="en-US"/>
              <a:pPr>
                <a:defRPr/>
              </a:pPr>
              <a:t>‹#›</a:t>
            </a:fld>
            <a:endParaRPr lang="en-US" altLang="en-US"/>
          </a:p>
        </p:txBody>
      </p:sp>
    </p:spTree>
    <p:extLst>
      <p:ext uri="{BB962C8B-B14F-4D97-AF65-F5344CB8AC3E}">
        <p14:creationId xmlns:p14="http://schemas.microsoft.com/office/powerpoint/2010/main" val="2573955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D262858-538E-4534-8478-F58E795DBC2C}" type="slidenum">
              <a:rPr lang="en-US" altLang="en-US"/>
              <a:pPr>
                <a:defRPr/>
              </a:pPr>
              <a:t>‹#›</a:t>
            </a:fld>
            <a:endParaRPr lang="en-US" altLang="en-US"/>
          </a:p>
        </p:txBody>
      </p:sp>
    </p:spTree>
    <p:extLst>
      <p:ext uri="{BB962C8B-B14F-4D97-AF65-F5344CB8AC3E}">
        <p14:creationId xmlns:p14="http://schemas.microsoft.com/office/powerpoint/2010/main" val="1675049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7C9E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smtClean="0"/>
            </a:lvl1pPr>
          </a:lstStyle>
          <a:p>
            <a:pPr>
              <a:defRPr/>
            </a:pPr>
            <a:fld id="{E913D679-EB27-4612-B880-6F09DFF9B342}" type="slidenum">
              <a:rPr lang="en-US" altLang="en-US"/>
              <a:pPr>
                <a:defRPr/>
              </a:pPr>
              <a:t>‹#›</a:t>
            </a:fld>
            <a:endParaRPr lang="en-US" altLang="en-US"/>
          </a:p>
        </p:txBody>
      </p:sp>
      <p:sp>
        <p:nvSpPr>
          <p:cNvPr id="1029" name="Rectangle 5"/>
          <p:cNvSpPr>
            <a:spLocks noChangeArrowheads="1"/>
          </p:cNvSpPr>
          <p:nvPr userDrawn="1"/>
        </p:nvSpPr>
        <p:spPr bwMode="auto">
          <a:xfrm>
            <a:off x="0" y="6619875"/>
            <a:ext cx="9144000"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cs typeface="Times New Roman" panose="02020603050405020304" pitchFamily="18" charset="0"/>
              </a:rPr>
              <a:t>©2017 California Department of Education</a:t>
            </a:r>
            <a:endParaRPr lang="en-US" altLang="en-US" sz="900" dirty="0"/>
          </a:p>
        </p:txBody>
      </p:sp>
      <p:pic>
        <p:nvPicPr>
          <p:cNvPr id="1030" name="Picture 1"/>
          <p:cNvPicPr>
            <a:picLocks noChangeAspect="1"/>
          </p:cNvPicPr>
          <p:nvPr userDrawn="1"/>
        </p:nvPicPr>
        <p:blipFill>
          <a:blip r:embed="rId14">
            <a:extLst>
              <a:ext uri="{28A0092B-C50C-407E-A947-70E740481C1C}">
                <a14:useLocalDpi xmlns:a14="http://schemas.microsoft.com/office/drawing/2010/main" val="0"/>
              </a:ext>
            </a:extLst>
          </a:blip>
          <a:srcRect l="5563" t="8659" r="6046" b="5093"/>
          <a:stretch>
            <a:fillRect/>
          </a:stretch>
        </p:blipFill>
        <p:spPr bwMode="auto">
          <a:xfrm>
            <a:off x="0" y="6126163"/>
            <a:ext cx="823913"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71"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MS PGothic" pitchFamily="34" charset="-128"/>
        </a:defRPr>
      </a:lvl1pPr>
      <a:lvl2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2pPr>
      <a:lvl3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3pPr>
      <a:lvl4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4pPr>
      <a:lvl5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7C9E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319088"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smtClean="0"/>
            </a:lvl1pPr>
          </a:lstStyle>
          <a:p>
            <a:pPr>
              <a:defRPr/>
            </a:pPr>
            <a:fld id="{444EDB84-9AFF-4D2F-916C-4405D86E8CF2}" type="slidenum">
              <a:rPr lang="en-US" altLang="en-US"/>
              <a:pPr>
                <a:defRPr/>
              </a:pPr>
              <a:t>‹#›</a:t>
            </a:fld>
            <a:endParaRPr lang="en-US" altLang="en-US"/>
          </a:p>
        </p:txBody>
      </p:sp>
      <p:pic>
        <p:nvPicPr>
          <p:cNvPr id="2053" name="Picture 1"/>
          <p:cNvPicPr>
            <a:picLocks noChangeAspect="1"/>
          </p:cNvPicPr>
          <p:nvPr userDrawn="1"/>
        </p:nvPicPr>
        <p:blipFill>
          <a:blip r:embed="rId14">
            <a:extLst>
              <a:ext uri="{28A0092B-C50C-407E-A947-70E740481C1C}">
                <a14:useLocalDpi xmlns:a14="http://schemas.microsoft.com/office/drawing/2010/main" val="0"/>
              </a:ext>
            </a:extLst>
          </a:blip>
          <a:srcRect l="5563" t="8659" r="6046" b="5093"/>
          <a:stretch>
            <a:fillRect/>
          </a:stretch>
        </p:blipFill>
        <p:spPr bwMode="auto">
          <a:xfrm>
            <a:off x="0" y="6126163"/>
            <a:ext cx="823913"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 id="2147484372"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MS PGothic" pitchFamily="34" charset="-128"/>
        </a:defRPr>
      </a:lvl1pPr>
      <a:lvl2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2pPr>
      <a:lvl3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3pPr>
      <a:lvl4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4pPr>
      <a:lvl5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7C9E1">
            <a:alpha val="70979"/>
          </a:srgb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smtClean="0"/>
            </a:lvl1pPr>
          </a:lstStyle>
          <a:p>
            <a:pPr>
              <a:defRPr/>
            </a:pPr>
            <a:fld id="{A748600D-F35D-4961-B3C4-5F873BAA9CBF}" type="slidenum">
              <a:rPr lang="en-US" altLang="en-US"/>
              <a:pPr>
                <a:defRPr/>
              </a:pPr>
              <a:t>‹#›</a:t>
            </a:fld>
            <a:endParaRPr lang="en-US" altLang="en-US"/>
          </a:p>
        </p:txBody>
      </p:sp>
      <p:sp>
        <p:nvSpPr>
          <p:cNvPr id="3077" name="Rectangle 5"/>
          <p:cNvSpPr>
            <a:spLocks noChangeArrowheads="1"/>
          </p:cNvSpPr>
          <p:nvPr userDrawn="1"/>
        </p:nvSpPr>
        <p:spPr bwMode="auto">
          <a:xfrm>
            <a:off x="0" y="6619875"/>
            <a:ext cx="9144000"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a:cs typeface="Times New Roman" panose="02020603050405020304" pitchFamily="18" charset="0"/>
              </a:rPr>
              <a:t>©2016 California Department of Education</a:t>
            </a:r>
            <a:endParaRPr lang="en-US" altLang="en-US" sz="900"/>
          </a:p>
        </p:txBody>
      </p:sp>
    </p:spTree>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 id="2147484373"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MS PGothic" pitchFamily="34" charset="-128"/>
        </a:defRPr>
      </a:lvl1pPr>
      <a:lvl2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2pPr>
      <a:lvl3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3pPr>
      <a:lvl4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4pPr>
      <a:lvl5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D7C9E1">
            <a:alpha val="70979"/>
          </a:srgbClr>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smtClean="0"/>
            </a:lvl1pPr>
          </a:lstStyle>
          <a:p>
            <a:pPr>
              <a:defRPr/>
            </a:pPr>
            <a:fld id="{CB60A692-6C4B-47EF-A2D2-6F473585666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 id="2147484374"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MS PGothic" pitchFamily="34" charset="-128"/>
        </a:defRPr>
      </a:lvl1pPr>
      <a:lvl2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2pPr>
      <a:lvl3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3pPr>
      <a:lvl4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4pPr>
      <a:lvl5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Jenna\Desktop\WestEd%20work\VPA%20field\video%20clips\scarves.wmv" TargetMode="External"/><Relationship Id="rId1" Type="http://schemas.microsoft.com/office/2007/relationships/media" Target="file:///C:\Documents%20and%20Settings\Jenna\Desktop\WestEd%20work\VPA%20field\video%20clips\scarves.wmv" TargetMode="External"/><Relationship Id="rId5" Type="http://schemas.openxmlformats.org/officeDocument/2006/relationships/image" Target="../media/image48.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Documents%20and%20Settings\Jenna\Desktop\WestEd%20work\VPA%20field\video%20clips\musictrans.wmv" TargetMode="External"/><Relationship Id="rId1" Type="http://schemas.microsoft.com/office/2007/relationships/media" Target="file:///C:\Documents%20and%20Settings\Jenna\Desktop\WestEd%20work\VPA%20field\video%20clips\musictrans.wmv" TargetMode="External"/><Relationship Id="rId5" Type="http://schemas.openxmlformats.org/officeDocument/2006/relationships/image" Target="../media/image66.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Jenna\Desktop\WestEd%20work\VPA%20field\video%20clips\musictrans.wmv" TargetMode="External"/><Relationship Id="rId1" Type="http://schemas.microsoft.com/office/2007/relationships/media" Target="file:///C:\Documents%20and%20Settings\Jenna\Desktop\WestEd%20work\VPA%20field\video%20clips\musictrans.wmv" TargetMode="External"/><Relationship Id="rId5" Type="http://schemas.openxmlformats.org/officeDocument/2006/relationships/image" Target="../media/image66.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7.png"/><Relationship Id="rId4" Type="http://schemas.openxmlformats.org/officeDocument/2006/relationships/oleObject" Target="../embeddings/oleObject1.bin"/></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77.jpeg"/><Relationship Id="rId4" Type="http://schemas.openxmlformats.org/officeDocument/2006/relationships/image" Target="../media/image76.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hyperlink" Target="https://www.google.com/url?sa=t&amp;rct=j&amp;q=&amp;esrc=s&amp;source=web&amp;cd=1&amp;cad=rja&amp;uact=8&amp;ved=0ahUKEwjluf-Wv7fOAhVU-GMKHZy0ChcQFggcMAA&amp;url=http://www.cde.ca.gov/ci/gs/em/documents/tkguide.pdf&amp;usg=AFQjCNGLkZjjCSncKT0z-jzu9UjYFR5yfQ&amp;bvm=bv.129389765,d.cGc"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hyperlink" Target="https://www.google.com/url?sa=t&amp;rct=j&amp;q=&amp;esrc=s&amp;source=web&amp;cd=1&amp;cad=rja&amp;uact=8&amp;ved=0ahUKEwjvuJOtv7fOAhUK32MKHb-cCDsQFgghMAA&amp;url=http://www.cde.ca.gov/sp/cd/re/documents/familypartnerships.pdf&amp;usg=AFQjCNE4pI6AWAIjG4YTNT4JE4KiR_Xa0g&amp;bvm=bv.129389765,d.cGc" TargetMode="External"/><Relationship Id="rId5" Type="http://schemas.openxmlformats.org/officeDocument/2006/relationships/hyperlink" Target="https://www.google.com/url?sa=t&amp;rct=j&amp;q=&amp;esrc=s&amp;source=web&amp;cd=1&amp;cad=rja&amp;uact=8&amp;ved=0ahUKEwjqlfOBv7fOAhUCKGMKHcYjCBoQFggcMAA&amp;url=https://allaboutyoungchildren.org/english/&amp;usg=AFQjCNGZjAeHHuqyd4jwZ4mjXsYkX4jnYQ&amp;bvm=bv.129389765,d.cGc" TargetMode="External"/><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29322" y="307820"/>
            <a:ext cx="7772400" cy="1470025"/>
          </a:xfrm>
        </p:spPr>
        <p:txBody>
          <a:bodyPr/>
          <a:lstStyle/>
          <a:p>
            <a:r>
              <a:rPr lang="en-US" altLang="en-US" sz="3200" b="0" dirty="0"/>
              <a:t>Visual and Performing Arts in Transitional Kindergarten</a:t>
            </a:r>
            <a:br>
              <a:rPr lang="en-US" altLang="en-US" dirty="0"/>
            </a:br>
            <a:r>
              <a:rPr lang="en-US" altLang="en-US" dirty="0"/>
              <a:t>An Overview</a:t>
            </a:r>
            <a:endParaRPr lang="en-US" dirty="0"/>
          </a:p>
        </p:txBody>
      </p:sp>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4383" y="2078385"/>
            <a:ext cx="6369050" cy="42386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48213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idx="4294967295"/>
          </p:nvPr>
        </p:nvSpPr>
        <p:spPr/>
        <p:txBody>
          <a:bodyPr/>
          <a:lstStyle/>
          <a:p>
            <a:pPr eaLnBrk="1" hangingPunct="1"/>
            <a:r>
              <a:rPr lang="en-US" altLang="en-US" sz="4000" dirty="0"/>
              <a:t>What Do You Think?</a:t>
            </a:r>
          </a:p>
        </p:txBody>
      </p:sp>
      <p:sp>
        <p:nvSpPr>
          <p:cNvPr id="36867" name="Rectangle 3"/>
          <p:cNvSpPr>
            <a:spLocks noGrp="1" noChangeArrowheads="1"/>
          </p:cNvSpPr>
          <p:nvPr>
            <p:ph type="body" sz="half" idx="4294967295"/>
          </p:nvPr>
        </p:nvSpPr>
        <p:spPr>
          <a:xfrm>
            <a:off x="712788" y="1600200"/>
            <a:ext cx="7513637" cy="906463"/>
          </a:xfrm>
        </p:spPr>
        <p:txBody>
          <a:bodyPr/>
          <a:lstStyle/>
          <a:p>
            <a:pPr marL="0" indent="0" eaLnBrk="1" hangingPunct="1">
              <a:lnSpc>
                <a:spcPct val="90000"/>
              </a:lnSpc>
              <a:buFontTx/>
              <a:buNone/>
            </a:pPr>
            <a:r>
              <a:rPr lang="en-US" altLang="en-US" sz="2800" dirty="0"/>
              <a:t>“Every child is an artist. The problem is how to remain an artist once we grow up.”  </a:t>
            </a:r>
          </a:p>
          <a:p>
            <a:pPr marL="0" indent="0" algn="r" eaLnBrk="1" hangingPunct="1">
              <a:lnSpc>
                <a:spcPct val="90000"/>
              </a:lnSpc>
              <a:buFontTx/>
              <a:buNone/>
            </a:pPr>
            <a:r>
              <a:rPr lang="en-US" altLang="en-US" sz="2800" dirty="0"/>
              <a:t>					                         ~Pablo Picasso </a:t>
            </a:r>
          </a:p>
        </p:txBody>
      </p:sp>
      <p:sp>
        <p:nvSpPr>
          <p:cNvPr id="36868" name="Rectangle 4"/>
          <p:cNvSpPr>
            <a:spLocks noGrp="1" noChangeArrowheads="1"/>
          </p:cNvSpPr>
          <p:nvPr>
            <p:ph type="body" sz="half" idx="4294967295"/>
          </p:nvPr>
        </p:nvSpPr>
        <p:spPr>
          <a:xfrm>
            <a:off x="712788" y="3313113"/>
            <a:ext cx="7513637" cy="2333708"/>
          </a:xfrm>
        </p:spPr>
        <p:txBody>
          <a:bodyPr/>
          <a:lstStyle/>
          <a:p>
            <a:pPr marL="0" indent="0" eaLnBrk="1" hangingPunct="1">
              <a:lnSpc>
                <a:spcPct val="90000"/>
              </a:lnSpc>
              <a:buFontTx/>
              <a:buNone/>
            </a:pPr>
            <a:r>
              <a:rPr lang="en-US" altLang="en-US" sz="2800" dirty="0"/>
              <a:t>“When my daughter was about seven years old, she asked me one day what I did at work. I told her I worked at the college - that my job was to teach people how to draw. She stared at me, incredulous, and said, ‘You mean they forget?’” </a:t>
            </a:r>
          </a:p>
          <a:p>
            <a:pPr marL="0" indent="0" algn="r" eaLnBrk="1" hangingPunct="1">
              <a:lnSpc>
                <a:spcPct val="90000"/>
              </a:lnSpc>
              <a:buFontTx/>
              <a:buNone/>
            </a:pPr>
            <a:r>
              <a:rPr lang="en-US" altLang="en-US" sz="2800" dirty="0"/>
              <a:t>				                      	~Howard </a:t>
            </a:r>
            <a:r>
              <a:rPr lang="en-US" altLang="en-US" sz="2800" dirty="0" err="1"/>
              <a:t>Ikemoto</a:t>
            </a:r>
            <a:r>
              <a:rPr lang="en-US" altLang="en-US" sz="2800" dirty="0"/>
              <a:t> </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10</a:t>
            </a:fld>
            <a:endParaRPr lang="en-US" altLang="en-US"/>
          </a:p>
        </p:txBody>
      </p:sp>
    </p:spTree>
    <p:extLst>
      <p:ext uri="{BB962C8B-B14F-4D97-AF65-F5344CB8AC3E}">
        <p14:creationId xmlns:p14="http://schemas.microsoft.com/office/powerpoint/2010/main" val="3905351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686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86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6016" b="12273"/>
          <a:stretch/>
        </p:blipFill>
        <p:spPr>
          <a:xfrm>
            <a:off x="-167224" y="0"/>
            <a:ext cx="9311224" cy="6826409"/>
          </a:xfrm>
          <a:prstGeom prst="rect">
            <a:avLst/>
          </a:prstGeom>
        </p:spPr>
      </p:pic>
      <p:sp>
        <p:nvSpPr>
          <p:cNvPr id="49154" name="Rectangle 33"/>
          <p:cNvSpPr>
            <a:spLocks noGrp="1" noChangeArrowheads="1"/>
          </p:cNvSpPr>
          <p:nvPr>
            <p:ph type="title" idx="4294967295"/>
          </p:nvPr>
        </p:nvSpPr>
        <p:spPr>
          <a:xfrm>
            <a:off x="0" y="0"/>
            <a:ext cx="4805363" cy="3008601"/>
          </a:xfrm>
        </p:spPr>
        <p:txBody>
          <a:bodyPr/>
          <a:lstStyle/>
          <a:p>
            <a:pPr eaLnBrk="1" hangingPunct="1"/>
            <a:r>
              <a:rPr lang="en-US" altLang="en-US" sz="3200" b="1" dirty="0">
                <a:solidFill>
                  <a:schemeClr val="bg1"/>
                </a:solidFill>
              </a:rPr>
              <a:t>“Arts reinforce the integrated nature of learning”</a:t>
            </a:r>
            <a:br>
              <a:rPr lang="en-US" altLang="en-US" sz="3200" b="1" dirty="0">
                <a:solidFill>
                  <a:schemeClr val="bg1"/>
                </a:solidFill>
              </a:rPr>
            </a:br>
            <a:r>
              <a:rPr lang="en-US" altLang="en-US" sz="1800" b="0" dirty="0">
                <a:solidFill>
                  <a:schemeClr val="bg1"/>
                </a:solidFill>
              </a:rPr>
              <a:t>(PCF, Vol. 2, p. 44).</a:t>
            </a:r>
            <a:br>
              <a:rPr lang="en-US" altLang="en-US" sz="3600" dirty="0"/>
            </a:br>
            <a:endParaRPr lang="en-US" altLang="en-US" sz="3600" b="1" dirty="0">
              <a:solidFill>
                <a:schemeClr val="bg1"/>
              </a:solidFill>
            </a:endParaRPr>
          </a:p>
        </p:txBody>
      </p:sp>
      <p:sp>
        <p:nvSpPr>
          <p:cNvPr id="49155" name="Text Box 5"/>
          <p:cNvSpPr txBox="1">
            <a:spLocks noChangeArrowheads="1"/>
          </p:cNvSpPr>
          <p:nvPr/>
        </p:nvSpPr>
        <p:spPr bwMode="auto">
          <a:xfrm>
            <a:off x="0" y="6580188"/>
            <a:ext cx="91440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000" dirty="0">
                <a:solidFill>
                  <a:schemeClr val="bg1"/>
                </a:solidFill>
              </a:rPr>
              <a:t>© 2017 California Department of Education</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solidFill>
                  <a:schemeClr val="bg1"/>
                </a:solidFill>
              </a:rPr>
              <a:pPr>
                <a:defRPr/>
              </a:pPr>
              <a:t>11</a:t>
            </a:fld>
            <a:endParaRPr lang="en-US" altLang="en-US" dirty="0">
              <a:solidFill>
                <a:schemeClr val="bg1"/>
              </a:solidFill>
            </a:endParaRPr>
          </a:p>
        </p:txBody>
      </p:sp>
    </p:spTree>
    <p:extLst>
      <p:ext uri="{BB962C8B-B14F-4D97-AF65-F5344CB8AC3E}">
        <p14:creationId xmlns:p14="http://schemas.microsoft.com/office/powerpoint/2010/main" val="3416713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20638"/>
            <a:ext cx="9129713"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Rectangle 4"/>
          <p:cNvSpPr>
            <a:spLocks noGrp="1" noChangeArrowheads="1"/>
          </p:cNvSpPr>
          <p:nvPr>
            <p:ph type="title" idx="4294967295"/>
          </p:nvPr>
        </p:nvSpPr>
        <p:spPr>
          <a:xfrm>
            <a:off x="-555625" y="5157788"/>
            <a:ext cx="3246438" cy="1143000"/>
          </a:xfrm>
          <a:noFill/>
        </p:spPr>
        <p:txBody>
          <a:bodyPr/>
          <a:lstStyle/>
          <a:p>
            <a:pPr algn="r" eaLnBrk="1" hangingPunct="1"/>
            <a:r>
              <a:rPr lang="en-US" altLang="en-US">
                <a:solidFill>
                  <a:schemeClr val="bg1"/>
                </a:solidFill>
              </a:rPr>
              <a:t>Problem Solving</a:t>
            </a:r>
          </a:p>
        </p:txBody>
      </p:sp>
      <p:sp>
        <p:nvSpPr>
          <p:cNvPr id="51203" name="Text Box 5"/>
          <p:cNvSpPr txBox="1">
            <a:spLocks noChangeArrowheads="1"/>
          </p:cNvSpPr>
          <p:nvPr/>
        </p:nvSpPr>
        <p:spPr bwMode="auto">
          <a:xfrm>
            <a:off x="0" y="6580188"/>
            <a:ext cx="914400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050" dirty="0">
                <a:solidFill>
                  <a:schemeClr val="bg1"/>
                </a:solidFill>
              </a:rPr>
              <a:t>© 2017 California Department of Education</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12</a:t>
            </a:fld>
            <a:endParaRPr lang="en-US" altLang="en-US" dirty="0"/>
          </a:p>
        </p:txBody>
      </p:sp>
    </p:spTree>
    <p:extLst>
      <p:ext uri="{BB962C8B-B14F-4D97-AF65-F5344CB8AC3E}">
        <p14:creationId xmlns:p14="http://schemas.microsoft.com/office/powerpoint/2010/main" val="2433903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4763"/>
            <a:ext cx="9158288"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0" name="Rectangle 4"/>
          <p:cNvSpPr>
            <a:spLocks noGrp="1" noChangeArrowheads="1"/>
          </p:cNvSpPr>
          <p:nvPr>
            <p:ph type="title" idx="4294967295"/>
          </p:nvPr>
        </p:nvSpPr>
        <p:spPr>
          <a:xfrm>
            <a:off x="224286" y="4638675"/>
            <a:ext cx="4195313" cy="1143000"/>
          </a:xfrm>
        </p:spPr>
        <p:txBody>
          <a:bodyPr/>
          <a:lstStyle/>
          <a:p>
            <a:pPr algn="l" eaLnBrk="1" hangingPunct="1"/>
            <a:r>
              <a:rPr lang="en-US" altLang="en-US" dirty="0">
                <a:solidFill>
                  <a:schemeClr val="bg1"/>
                </a:solidFill>
              </a:rPr>
              <a:t>Language and Communication</a:t>
            </a:r>
          </a:p>
        </p:txBody>
      </p:sp>
      <p:sp>
        <p:nvSpPr>
          <p:cNvPr id="53251" name="Text Box 5"/>
          <p:cNvSpPr txBox="1">
            <a:spLocks noChangeArrowheads="1"/>
          </p:cNvSpPr>
          <p:nvPr/>
        </p:nvSpPr>
        <p:spPr bwMode="auto">
          <a:xfrm>
            <a:off x="0" y="6580188"/>
            <a:ext cx="914400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100" dirty="0">
                <a:solidFill>
                  <a:schemeClr val="bg1"/>
                </a:solidFill>
              </a:rPr>
              <a:t>© 2017 California Department of Education </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13</a:t>
            </a:fld>
            <a:endParaRPr lang="en-US" altLang="en-US"/>
          </a:p>
        </p:txBody>
      </p:sp>
    </p:spTree>
    <p:extLst>
      <p:ext uri="{BB962C8B-B14F-4D97-AF65-F5344CB8AC3E}">
        <p14:creationId xmlns:p14="http://schemas.microsoft.com/office/powerpoint/2010/main" val="2444989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9"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8" name="Rectangle 4"/>
          <p:cNvSpPr>
            <a:spLocks noGrp="1" noChangeArrowheads="1"/>
          </p:cNvSpPr>
          <p:nvPr>
            <p:ph type="title" idx="4294967295"/>
          </p:nvPr>
        </p:nvSpPr>
        <p:spPr>
          <a:xfrm>
            <a:off x="5205413" y="4811713"/>
            <a:ext cx="3938587" cy="952500"/>
          </a:xfrm>
        </p:spPr>
        <p:txBody>
          <a:bodyPr/>
          <a:lstStyle/>
          <a:p>
            <a:pPr algn="r" eaLnBrk="1" hangingPunct="1"/>
            <a:r>
              <a:rPr lang="en-US" altLang="en-US">
                <a:solidFill>
                  <a:schemeClr val="bg1"/>
                </a:solidFill>
              </a:rPr>
              <a:t> Mathematical Concepts</a:t>
            </a:r>
          </a:p>
        </p:txBody>
      </p:sp>
      <p:sp>
        <p:nvSpPr>
          <p:cNvPr id="55299" name="Text Box 5"/>
          <p:cNvSpPr txBox="1">
            <a:spLocks noChangeArrowheads="1"/>
          </p:cNvSpPr>
          <p:nvPr/>
        </p:nvSpPr>
        <p:spPr bwMode="auto">
          <a:xfrm>
            <a:off x="0" y="6580188"/>
            <a:ext cx="914400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050" dirty="0">
                <a:solidFill>
                  <a:schemeClr val="bg1"/>
                </a:solidFill>
              </a:rPr>
              <a:t>© 2017 California Department of Education</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14</a:t>
            </a:fld>
            <a:endParaRPr lang="en-US" altLang="en-US"/>
          </a:p>
        </p:txBody>
      </p:sp>
    </p:spTree>
    <p:extLst>
      <p:ext uri="{BB962C8B-B14F-4D97-AF65-F5344CB8AC3E}">
        <p14:creationId xmlns:p14="http://schemas.microsoft.com/office/powerpoint/2010/main" val="1993598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606"/>
            <a:ext cx="4572000" cy="6867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6" name="Rectangle 4"/>
          <p:cNvSpPr>
            <a:spLocks noGrp="1" noChangeArrowheads="1"/>
          </p:cNvSpPr>
          <p:nvPr>
            <p:ph type="title" idx="4294967295"/>
          </p:nvPr>
        </p:nvSpPr>
        <p:spPr>
          <a:xfrm>
            <a:off x="4572000" y="2449513"/>
            <a:ext cx="4572000" cy="1143000"/>
          </a:xfrm>
        </p:spPr>
        <p:txBody>
          <a:bodyPr/>
          <a:lstStyle/>
          <a:p>
            <a:pPr eaLnBrk="1" hangingPunct="1"/>
            <a:r>
              <a:rPr lang="en-US" altLang="en-US" dirty="0">
                <a:solidFill>
                  <a:schemeClr val="tx1"/>
                </a:solidFill>
              </a:rPr>
              <a:t>Social Skills</a:t>
            </a:r>
          </a:p>
        </p:txBody>
      </p:sp>
      <p:sp>
        <p:nvSpPr>
          <p:cNvPr id="57347" name="Text Box 5"/>
          <p:cNvSpPr txBox="1">
            <a:spLocks noChangeArrowheads="1"/>
          </p:cNvSpPr>
          <p:nvPr/>
        </p:nvSpPr>
        <p:spPr bwMode="auto">
          <a:xfrm>
            <a:off x="4572000" y="6580188"/>
            <a:ext cx="4572000" cy="246221"/>
          </a:xfrm>
          <a:prstGeom prst="rect">
            <a:avLst/>
          </a:prstGeom>
          <a:solidFill>
            <a:srgbClr val="D7C9E1"/>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000" dirty="0"/>
              <a:t>© 2017 California Department of Education</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15</a:t>
            </a:fld>
            <a:endParaRPr lang="en-US" altLang="en-US"/>
          </a:p>
        </p:txBody>
      </p:sp>
    </p:spTree>
    <p:extLst>
      <p:ext uri="{BB962C8B-B14F-4D97-AF65-F5344CB8AC3E}">
        <p14:creationId xmlns:p14="http://schemas.microsoft.com/office/powerpoint/2010/main" val="819464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idx="4294967295"/>
          </p:nvPr>
        </p:nvSpPr>
        <p:spPr>
          <a:xfrm>
            <a:off x="457200" y="152400"/>
            <a:ext cx="8229600" cy="1143000"/>
          </a:xfrm>
        </p:spPr>
        <p:txBody>
          <a:bodyPr/>
          <a:lstStyle/>
          <a:p>
            <a:pPr eaLnBrk="1" hangingPunct="1"/>
            <a:r>
              <a:rPr lang="en-US" altLang="en-US" sz="4000" dirty="0"/>
              <a:t>What’s a Teacher to Do?</a:t>
            </a:r>
          </a:p>
        </p:txBody>
      </p:sp>
      <p:pic>
        <p:nvPicPr>
          <p:cNvPr id="59394" name="Picture 6" descr="MC900078811[1]"/>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667000" y="1752600"/>
            <a:ext cx="3762375" cy="3514725"/>
          </a:xfrm>
        </p:spPr>
      </p:pic>
      <p:sp>
        <p:nvSpPr>
          <p:cNvPr id="84999" name="AutoShape 7"/>
          <p:cNvSpPr>
            <a:spLocks noChangeArrowheads="1"/>
          </p:cNvSpPr>
          <p:nvPr/>
        </p:nvSpPr>
        <p:spPr bwMode="auto">
          <a:xfrm>
            <a:off x="5410200" y="1295400"/>
            <a:ext cx="3733800" cy="2057400"/>
          </a:xfrm>
          <a:prstGeom prst="cloudCallout">
            <a:avLst>
              <a:gd name="adj1" fmla="val -21046"/>
              <a:gd name="adj2" fmla="val 44134"/>
            </a:avLst>
          </a:prstGeom>
          <a:noFill/>
          <a:ln w="9525">
            <a:solidFill>
              <a:srgbClr val="993366"/>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t>Environment </a:t>
            </a:r>
          </a:p>
          <a:p>
            <a:pPr algn="ctr" eaLnBrk="1" hangingPunct="1">
              <a:spcBef>
                <a:spcPct val="0"/>
              </a:spcBef>
              <a:buFontTx/>
              <a:buNone/>
            </a:pPr>
            <a:r>
              <a:rPr lang="en-US" altLang="en-US" sz="2800" b="1"/>
              <a:t>and Materials</a:t>
            </a:r>
          </a:p>
        </p:txBody>
      </p:sp>
      <p:sp>
        <p:nvSpPr>
          <p:cNvPr id="85000" name="AutoShape 8"/>
          <p:cNvSpPr>
            <a:spLocks noChangeArrowheads="1"/>
          </p:cNvSpPr>
          <p:nvPr/>
        </p:nvSpPr>
        <p:spPr bwMode="auto">
          <a:xfrm>
            <a:off x="457200" y="1219200"/>
            <a:ext cx="3200400" cy="1676400"/>
          </a:xfrm>
          <a:prstGeom prst="cloudCallout">
            <a:avLst>
              <a:gd name="adj1" fmla="val -25000"/>
              <a:gd name="adj2" fmla="val 37593"/>
            </a:avLst>
          </a:prstGeom>
          <a:noFill/>
          <a:ln w="9525">
            <a:solidFill>
              <a:srgbClr val="993366"/>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t>Guiding Principles</a:t>
            </a:r>
          </a:p>
        </p:txBody>
      </p:sp>
      <p:sp>
        <p:nvSpPr>
          <p:cNvPr id="85001" name="AutoShape 9"/>
          <p:cNvSpPr>
            <a:spLocks noChangeArrowheads="1"/>
          </p:cNvSpPr>
          <p:nvPr/>
        </p:nvSpPr>
        <p:spPr bwMode="auto">
          <a:xfrm>
            <a:off x="381000" y="3962400"/>
            <a:ext cx="3200400" cy="1676400"/>
          </a:xfrm>
          <a:prstGeom prst="cloudCallout">
            <a:avLst>
              <a:gd name="adj1" fmla="val -8037"/>
              <a:gd name="adj2" fmla="val -52176"/>
            </a:avLst>
          </a:prstGeom>
          <a:noFill/>
          <a:ln w="9525">
            <a:solidFill>
              <a:srgbClr val="993366"/>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dirty="0"/>
              <a:t>Build on Children’s Play</a:t>
            </a:r>
          </a:p>
        </p:txBody>
      </p:sp>
      <p:sp>
        <p:nvSpPr>
          <p:cNvPr id="85002" name="AutoShape 10"/>
          <p:cNvSpPr>
            <a:spLocks noChangeArrowheads="1"/>
          </p:cNvSpPr>
          <p:nvPr/>
        </p:nvSpPr>
        <p:spPr bwMode="auto">
          <a:xfrm>
            <a:off x="5205413" y="4114800"/>
            <a:ext cx="3938587" cy="2057400"/>
          </a:xfrm>
          <a:prstGeom prst="cloudCallout">
            <a:avLst>
              <a:gd name="adj1" fmla="val -1657"/>
              <a:gd name="adj2" fmla="val -34106"/>
            </a:avLst>
          </a:prstGeom>
          <a:noFill/>
          <a:ln w="9525">
            <a:solidFill>
              <a:srgbClr val="993366"/>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2800" b="1" dirty="0"/>
          </a:p>
          <a:p>
            <a:pPr algn="ctr" eaLnBrk="1" hangingPunct="1">
              <a:spcBef>
                <a:spcPct val="0"/>
              </a:spcBef>
              <a:buFontTx/>
              <a:buNone/>
            </a:pPr>
            <a:r>
              <a:rPr lang="en-US" altLang="en-US" sz="2800" b="1" dirty="0"/>
              <a:t>Plan Learning Opportunities</a:t>
            </a:r>
          </a:p>
        </p:txBody>
      </p:sp>
      <p:pic>
        <p:nvPicPr>
          <p:cNvPr id="85004" name="Picture 12"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5338" y="2511425"/>
            <a:ext cx="1463675" cy="183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16</a:t>
            </a:fld>
            <a:endParaRPr lang="en-US" altLang="en-US"/>
          </a:p>
        </p:txBody>
      </p:sp>
    </p:spTree>
    <p:extLst>
      <p:ext uri="{BB962C8B-B14F-4D97-AF65-F5344CB8AC3E}">
        <p14:creationId xmlns:p14="http://schemas.microsoft.com/office/powerpoint/2010/main" val="1966519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5000"/>
                                        </p:tgtEl>
                                        <p:attrNameLst>
                                          <p:attrName>style.visibility</p:attrName>
                                        </p:attrNameLst>
                                      </p:cBhvr>
                                      <p:to>
                                        <p:strVal val="visible"/>
                                      </p:to>
                                    </p:set>
                                    <p:animEffect transition="in" filter="dissolve">
                                      <p:cBhvr>
                                        <p:cTn id="7" dur="500"/>
                                        <p:tgtEl>
                                          <p:spTgt spid="850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4999"/>
                                        </p:tgtEl>
                                        <p:attrNameLst>
                                          <p:attrName>style.visibility</p:attrName>
                                        </p:attrNameLst>
                                      </p:cBhvr>
                                      <p:to>
                                        <p:strVal val="visible"/>
                                      </p:to>
                                    </p:set>
                                    <p:animEffect transition="in" filter="dissolve">
                                      <p:cBhvr>
                                        <p:cTn id="12" dur="500"/>
                                        <p:tgtEl>
                                          <p:spTgt spid="849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5001"/>
                                        </p:tgtEl>
                                        <p:attrNameLst>
                                          <p:attrName>style.visibility</p:attrName>
                                        </p:attrNameLst>
                                      </p:cBhvr>
                                      <p:to>
                                        <p:strVal val="visible"/>
                                      </p:to>
                                    </p:set>
                                    <p:animEffect transition="in" filter="dissolve">
                                      <p:cBhvr>
                                        <p:cTn id="17" dur="500"/>
                                        <p:tgtEl>
                                          <p:spTgt spid="850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5002"/>
                                        </p:tgtEl>
                                        <p:attrNameLst>
                                          <p:attrName>style.visibility</p:attrName>
                                        </p:attrNameLst>
                                      </p:cBhvr>
                                      <p:to>
                                        <p:strVal val="visible"/>
                                      </p:to>
                                    </p:set>
                                    <p:animEffect transition="in" filter="dissolve">
                                      <p:cBhvr>
                                        <p:cTn id="22" dur="500"/>
                                        <p:tgtEl>
                                          <p:spTgt spid="8500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50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9" grpId="0" animBg="1"/>
      <p:bldP spid="85000" grpId="0" animBg="1"/>
      <p:bldP spid="85001" grpId="0" animBg="1"/>
      <p:bldP spid="8500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idx="4294967295"/>
          </p:nvPr>
        </p:nvSpPr>
        <p:spPr/>
        <p:txBody>
          <a:bodyPr/>
          <a:lstStyle/>
          <a:p>
            <a:pPr eaLnBrk="1" hangingPunct="1"/>
            <a:r>
              <a:rPr lang="en-US" altLang="en-US" dirty="0"/>
              <a:t>What’s a Teacher to Do? </a:t>
            </a:r>
          </a:p>
        </p:txBody>
      </p:sp>
      <p:pic>
        <p:nvPicPr>
          <p:cNvPr id="61442" name="Picture 3" descr="MC900078811[1]"/>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667000" y="1752600"/>
            <a:ext cx="3762375" cy="3514725"/>
          </a:xfrm>
        </p:spPr>
      </p:pic>
      <p:sp>
        <p:nvSpPr>
          <p:cNvPr id="61443" name="AutoShape 4"/>
          <p:cNvSpPr>
            <a:spLocks noChangeArrowheads="1"/>
          </p:cNvSpPr>
          <p:nvPr/>
        </p:nvSpPr>
        <p:spPr bwMode="auto">
          <a:xfrm>
            <a:off x="5410200" y="1295400"/>
            <a:ext cx="3733800" cy="2057400"/>
          </a:xfrm>
          <a:prstGeom prst="cloudCallout">
            <a:avLst>
              <a:gd name="adj1" fmla="val -21046"/>
              <a:gd name="adj2" fmla="val 44134"/>
            </a:avLst>
          </a:prstGeom>
          <a:noFill/>
          <a:ln w="9525">
            <a:solidFill>
              <a:srgbClr val="993366"/>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t>Environment and Materials</a:t>
            </a:r>
          </a:p>
        </p:txBody>
      </p:sp>
      <p:sp>
        <p:nvSpPr>
          <p:cNvPr id="61444" name="AutoShape 5"/>
          <p:cNvSpPr>
            <a:spLocks noChangeArrowheads="1"/>
          </p:cNvSpPr>
          <p:nvPr/>
        </p:nvSpPr>
        <p:spPr bwMode="auto">
          <a:xfrm>
            <a:off x="0" y="1219200"/>
            <a:ext cx="4114800" cy="1676400"/>
          </a:xfrm>
          <a:prstGeom prst="cloudCallout">
            <a:avLst>
              <a:gd name="adj1" fmla="val -19444"/>
              <a:gd name="adj2" fmla="val 37593"/>
            </a:avLst>
          </a:prstGeom>
          <a:noFill/>
          <a:ln w="9525">
            <a:solidFill>
              <a:srgbClr val="993366"/>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dirty="0"/>
              <a:t>Guiding Principles</a:t>
            </a:r>
          </a:p>
        </p:txBody>
      </p:sp>
      <p:sp>
        <p:nvSpPr>
          <p:cNvPr id="61445" name="AutoShape 6"/>
          <p:cNvSpPr>
            <a:spLocks noChangeArrowheads="1"/>
          </p:cNvSpPr>
          <p:nvPr/>
        </p:nvSpPr>
        <p:spPr bwMode="auto">
          <a:xfrm>
            <a:off x="381000" y="3962400"/>
            <a:ext cx="3200400" cy="1676400"/>
          </a:xfrm>
          <a:prstGeom prst="cloudCallout">
            <a:avLst>
              <a:gd name="adj1" fmla="val -8037"/>
              <a:gd name="adj2" fmla="val -52176"/>
            </a:avLst>
          </a:prstGeom>
          <a:noFill/>
          <a:ln w="9525">
            <a:solidFill>
              <a:srgbClr val="993366"/>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dirty="0"/>
              <a:t>Build on Children’s Play</a:t>
            </a:r>
          </a:p>
        </p:txBody>
      </p:sp>
      <p:sp>
        <p:nvSpPr>
          <p:cNvPr id="61446" name="AutoShape 7"/>
          <p:cNvSpPr>
            <a:spLocks noChangeArrowheads="1"/>
          </p:cNvSpPr>
          <p:nvPr/>
        </p:nvSpPr>
        <p:spPr bwMode="auto">
          <a:xfrm>
            <a:off x="5091113" y="4114800"/>
            <a:ext cx="4052887" cy="2057400"/>
          </a:xfrm>
          <a:prstGeom prst="cloudCallout">
            <a:avLst>
              <a:gd name="adj1" fmla="val -1657"/>
              <a:gd name="adj2" fmla="val -34106"/>
            </a:avLst>
          </a:prstGeom>
          <a:noFill/>
          <a:ln w="9525">
            <a:solidFill>
              <a:srgbClr val="993366"/>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2800" b="1" dirty="0"/>
          </a:p>
          <a:p>
            <a:pPr algn="ctr" eaLnBrk="1" hangingPunct="1">
              <a:spcBef>
                <a:spcPct val="0"/>
              </a:spcBef>
              <a:buFontTx/>
              <a:buNone/>
            </a:pPr>
            <a:r>
              <a:rPr lang="en-US" altLang="en-US" sz="2800" b="1" dirty="0"/>
              <a:t>Plan Learning Opportunities</a:t>
            </a:r>
          </a:p>
        </p:txBody>
      </p:sp>
      <p:pic>
        <p:nvPicPr>
          <p:cNvPr id="61447" name="Picture 9"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511425"/>
            <a:ext cx="1463675" cy="183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17</a:t>
            </a:fld>
            <a:endParaRPr lang="en-US" altLang="en-US"/>
          </a:p>
        </p:txBody>
      </p:sp>
    </p:spTree>
    <p:extLst>
      <p:ext uri="{BB962C8B-B14F-4D97-AF65-F5344CB8AC3E}">
        <p14:creationId xmlns:p14="http://schemas.microsoft.com/office/powerpoint/2010/main" val="2034469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59"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3687763" cy="246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0" name="Picture 58" descr="MP90040338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938" y="-26988"/>
            <a:ext cx="2794000" cy="223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1" name="Rectangle 2"/>
          <p:cNvSpPr>
            <a:spLocks noGrp="1" noChangeArrowheads="1"/>
          </p:cNvSpPr>
          <p:nvPr>
            <p:ph type="title" idx="4294967295"/>
          </p:nvPr>
        </p:nvSpPr>
        <p:spPr>
          <a:xfrm>
            <a:off x="0" y="4292600"/>
            <a:ext cx="9144000" cy="2565400"/>
          </a:xfrm>
          <a:noFill/>
        </p:spPr>
        <p:txBody>
          <a:bodyPr/>
          <a:lstStyle/>
          <a:p>
            <a:pPr eaLnBrk="1" hangingPunct="1"/>
            <a:r>
              <a:rPr lang="en-US" altLang="en-US" dirty="0"/>
              <a:t>Guiding Principles</a:t>
            </a:r>
            <a:br>
              <a:rPr lang="en-US" altLang="en-US" dirty="0"/>
            </a:br>
            <a:r>
              <a:rPr lang="en-US" altLang="en-US" dirty="0"/>
              <a:t>Each One Teach One</a:t>
            </a:r>
          </a:p>
        </p:txBody>
      </p:sp>
      <p:pic>
        <p:nvPicPr>
          <p:cNvPr id="63492" name="Picture 35" descr="MP90022751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0700" y="2212975"/>
            <a:ext cx="365760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3" name="Picture 42" descr="MP90044267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67000" cy="233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4" name="Picture 54" descr="MP900446488[1]"/>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6723063" y="2189162"/>
            <a:ext cx="2433637" cy="2457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5" name="Picture 60" descr="Picture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328863"/>
            <a:ext cx="3060700" cy="231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solidFill>
                  <a:schemeClr val="bg1"/>
                </a:solidFill>
              </a:rPr>
              <a:pPr>
                <a:defRPr/>
              </a:pPr>
              <a:t>18</a:t>
            </a:fld>
            <a:endParaRPr lang="en-US" altLang="en-US" dirty="0">
              <a:solidFill>
                <a:schemeClr val="bg1"/>
              </a:solidFill>
            </a:endParaRPr>
          </a:p>
        </p:txBody>
      </p:sp>
    </p:spTree>
    <p:extLst>
      <p:ext uri="{BB962C8B-B14F-4D97-AF65-F5344CB8AC3E}">
        <p14:creationId xmlns:p14="http://schemas.microsoft.com/office/powerpoint/2010/main" val="3206614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pPr eaLnBrk="1" hangingPunct="1"/>
            <a:r>
              <a:rPr lang="en-US" altLang="en-US" dirty="0"/>
              <a:t>Take Away Messages</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19</a:t>
            </a:fld>
            <a:endParaRPr lang="en-US" altLang="en-US"/>
          </a:p>
        </p:txBody>
      </p:sp>
      <p:pic>
        <p:nvPicPr>
          <p:cNvPr id="9" name="Picture 1"/>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1324303" y="1417638"/>
            <a:ext cx="6495393" cy="45259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4383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4"/>
          <p:cNvSpPr>
            <a:spLocks noGrp="1" noChangeArrowheads="1"/>
          </p:cNvSpPr>
          <p:nvPr>
            <p:ph type="title" idx="4294967295"/>
          </p:nvPr>
        </p:nvSpPr>
        <p:spPr>
          <a:xfrm>
            <a:off x="457200" y="0"/>
            <a:ext cx="8229600" cy="1143000"/>
          </a:xfrm>
        </p:spPr>
        <p:txBody>
          <a:bodyPr/>
          <a:lstStyle/>
          <a:p>
            <a:pPr eaLnBrk="1" hangingPunct="1"/>
            <a:r>
              <a:rPr lang="en-US" altLang="en-US" dirty="0"/>
              <a:t>Objectives</a:t>
            </a:r>
          </a:p>
        </p:txBody>
      </p:sp>
      <p:sp>
        <p:nvSpPr>
          <p:cNvPr id="34818" name="Rectangle 5"/>
          <p:cNvSpPr>
            <a:spLocks noGrp="1" noChangeArrowheads="1"/>
          </p:cNvSpPr>
          <p:nvPr>
            <p:ph type="body" idx="4294967295"/>
          </p:nvPr>
        </p:nvSpPr>
        <p:spPr>
          <a:xfrm>
            <a:off x="319088" y="1044072"/>
            <a:ext cx="8229600" cy="5011040"/>
          </a:xfrm>
        </p:spPr>
        <p:txBody>
          <a:bodyPr/>
          <a:lstStyle/>
          <a:p>
            <a:pPr lvl="0">
              <a:spcBef>
                <a:spcPts val="0"/>
              </a:spcBef>
              <a:spcAft>
                <a:spcPts val="1200"/>
              </a:spcAft>
            </a:pPr>
            <a:r>
              <a:rPr lang="en-US" altLang="en-US" sz="2500" dirty="0">
                <a:solidFill>
                  <a:prstClr val="black"/>
                </a:solidFill>
              </a:rPr>
              <a:t>Gain understanding of key concepts from the </a:t>
            </a:r>
            <a:r>
              <a:rPr lang="en-US" altLang="en-US" sz="2500" i="1" dirty="0">
                <a:solidFill>
                  <a:prstClr val="black"/>
                </a:solidFill>
              </a:rPr>
              <a:t>California Preschool Learning Foundations, Volume 2  and the California Preschool Curriculum Framework, Volume 2—</a:t>
            </a:r>
            <a:r>
              <a:rPr lang="en-US" altLang="en-US" sz="2500" dirty="0">
                <a:solidFill>
                  <a:prstClr val="black"/>
                </a:solidFill>
              </a:rPr>
              <a:t>Visual and Performing Arts domain.</a:t>
            </a:r>
          </a:p>
          <a:p>
            <a:pPr lvl="0">
              <a:spcBef>
                <a:spcPts val="0"/>
              </a:spcBef>
              <a:spcAft>
                <a:spcPts val="1200"/>
              </a:spcAft>
            </a:pPr>
            <a:r>
              <a:rPr lang="en-US" altLang="en-US" sz="2500" dirty="0">
                <a:solidFill>
                  <a:prstClr val="black"/>
                </a:solidFill>
              </a:rPr>
              <a:t>Observe, read, and discuss the developmental continuum that will guide instruction and learning of the visual arts in Transitional Kindergarten (TK).</a:t>
            </a:r>
          </a:p>
          <a:p>
            <a:pPr>
              <a:spcBef>
                <a:spcPts val="0"/>
              </a:spcBef>
              <a:spcAft>
                <a:spcPts val="1200"/>
              </a:spcAft>
            </a:pPr>
            <a:r>
              <a:rPr lang="en-US" altLang="en-US" sz="2500" dirty="0">
                <a:solidFill>
                  <a:prstClr val="black"/>
                </a:solidFill>
              </a:rPr>
              <a:t>Practice using the Preschool Learning Foundations and Preschool Curriculum Framework to intentionally plan developmentally appropriate, cultural, and inclusive strategies that promote the development of </a:t>
            </a:r>
            <a:r>
              <a:rPr lang="en-US" sz="2500" dirty="0"/>
              <a:t>skills, knowledge, and behaviors </a:t>
            </a:r>
            <a:r>
              <a:rPr lang="en-US" sz="2500" dirty="0">
                <a:ea typeface="Times New Roman" panose="02020603050405020304" pitchFamily="18" charset="0"/>
              </a:rPr>
              <a:t>in the arts</a:t>
            </a:r>
            <a:r>
              <a:rPr lang="en-US" sz="2500" dirty="0"/>
              <a:t>.</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2</a:t>
            </a:fld>
            <a:endParaRPr lang="en-US" altLang="en-US"/>
          </a:p>
        </p:txBody>
      </p:sp>
    </p:spTree>
    <p:extLst>
      <p:ext uri="{BB962C8B-B14F-4D97-AF65-F5344CB8AC3E}">
        <p14:creationId xmlns:p14="http://schemas.microsoft.com/office/powerpoint/2010/main" val="720924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idx="4294967295"/>
          </p:nvPr>
        </p:nvSpPr>
        <p:spPr>
          <a:xfrm>
            <a:off x="457200" y="76200"/>
            <a:ext cx="8229600" cy="1143000"/>
          </a:xfrm>
        </p:spPr>
        <p:txBody>
          <a:bodyPr/>
          <a:lstStyle/>
          <a:p>
            <a:pPr eaLnBrk="1" hangingPunct="1"/>
            <a:r>
              <a:rPr lang="en-US" altLang="en-US" dirty="0"/>
              <a:t>What’s a Teacher to Do? </a:t>
            </a:r>
          </a:p>
        </p:txBody>
      </p:sp>
      <p:pic>
        <p:nvPicPr>
          <p:cNvPr id="67586" name="Picture 3" descr="MC900078811[1]"/>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667000" y="1752600"/>
            <a:ext cx="3762375" cy="3514725"/>
          </a:xfrm>
          <a:noFill/>
        </p:spPr>
      </p:pic>
      <p:sp>
        <p:nvSpPr>
          <p:cNvPr id="67587" name="AutoShape 5"/>
          <p:cNvSpPr>
            <a:spLocks noChangeArrowheads="1"/>
          </p:cNvSpPr>
          <p:nvPr/>
        </p:nvSpPr>
        <p:spPr bwMode="auto">
          <a:xfrm>
            <a:off x="0" y="1219200"/>
            <a:ext cx="4114800" cy="1676400"/>
          </a:xfrm>
          <a:prstGeom prst="cloudCallout">
            <a:avLst>
              <a:gd name="adj1" fmla="val -19444"/>
              <a:gd name="adj2" fmla="val 37593"/>
            </a:avLst>
          </a:prstGeom>
          <a:noFill/>
          <a:ln w="9525">
            <a:solidFill>
              <a:srgbClr val="993366"/>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dirty="0"/>
              <a:t>Guiding Principles</a:t>
            </a:r>
          </a:p>
        </p:txBody>
      </p:sp>
      <p:sp>
        <p:nvSpPr>
          <p:cNvPr id="67588" name="AutoShape 6"/>
          <p:cNvSpPr>
            <a:spLocks noChangeArrowheads="1"/>
          </p:cNvSpPr>
          <p:nvPr/>
        </p:nvSpPr>
        <p:spPr bwMode="auto">
          <a:xfrm>
            <a:off x="381000" y="3962400"/>
            <a:ext cx="3200400" cy="1676400"/>
          </a:xfrm>
          <a:prstGeom prst="cloudCallout">
            <a:avLst>
              <a:gd name="adj1" fmla="val -8037"/>
              <a:gd name="adj2" fmla="val -52176"/>
            </a:avLst>
          </a:prstGeom>
          <a:noFill/>
          <a:ln w="9525">
            <a:solidFill>
              <a:srgbClr val="993366"/>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dirty="0"/>
              <a:t>Build on Children’s Play</a:t>
            </a:r>
          </a:p>
        </p:txBody>
      </p:sp>
      <p:pic>
        <p:nvPicPr>
          <p:cNvPr id="67589" name="Picture 9"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888" y="2919413"/>
            <a:ext cx="1463675" cy="183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0" name="AutoShape 4"/>
          <p:cNvSpPr>
            <a:spLocks noChangeArrowheads="1"/>
          </p:cNvSpPr>
          <p:nvPr/>
        </p:nvSpPr>
        <p:spPr bwMode="auto">
          <a:xfrm>
            <a:off x="4332288" y="1295400"/>
            <a:ext cx="4590995" cy="2285999"/>
          </a:xfrm>
          <a:prstGeom prst="cloudCallout">
            <a:avLst>
              <a:gd name="adj1" fmla="val -1194"/>
              <a:gd name="adj2" fmla="val 44134"/>
            </a:avLst>
          </a:prstGeom>
          <a:noFill/>
          <a:ln w="9525">
            <a:solidFill>
              <a:srgbClr val="993366"/>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b="1" dirty="0"/>
              <a:t>Environment and Materials</a:t>
            </a:r>
          </a:p>
        </p:txBody>
      </p:sp>
      <p:sp>
        <p:nvSpPr>
          <p:cNvPr id="67591" name="AutoShape 7"/>
          <p:cNvSpPr>
            <a:spLocks noChangeArrowheads="1"/>
          </p:cNvSpPr>
          <p:nvPr/>
        </p:nvSpPr>
        <p:spPr bwMode="auto">
          <a:xfrm>
            <a:off x="5091113" y="4114800"/>
            <a:ext cx="4052887" cy="2057400"/>
          </a:xfrm>
          <a:prstGeom prst="cloudCallout">
            <a:avLst>
              <a:gd name="adj1" fmla="val -1657"/>
              <a:gd name="adj2" fmla="val -34106"/>
            </a:avLst>
          </a:prstGeom>
          <a:noFill/>
          <a:ln w="9525">
            <a:solidFill>
              <a:srgbClr val="993366"/>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2800" b="1" dirty="0"/>
          </a:p>
          <a:p>
            <a:pPr algn="ctr" eaLnBrk="1" hangingPunct="1">
              <a:spcBef>
                <a:spcPct val="0"/>
              </a:spcBef>
              <a:buFontTx/>
              <a:buNone/>
            </a:pPr>
            <a:r>
              <a:rPr lang="en-US" altLang="en-US" sz="2800" b="1" dirty="0"/>
              <a:t>Plan Learning Opportunities</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20</a:t>
            </a:fld>
            <a:endParaRPr lang="en-US" altLang="en-US"/>
          </a:p>
        </p:txBody>
      </p:sp>
    </p:spTree>
    <p:extLst>
      <p:ext uri="{BB962C8B-B14F-4D97-AF65-F5344CB8AC3E}">
        <p14:creationId xmlns:p14="http://schemas.microsoft.com/office/powerpoint/2010/main" val="990267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a:solidFill>
                  <a:schemeClr val="tx1"/>
                </a:solidFill>
              </a:rPr>
              <a:t>Environment and Materials</a:t>
            </a:r>
          </a:p>
        </p:txBody>
      </p:sp>
      <p:sp>
        <p:nvSpPr>
          <p:cNvPr id="2" name="Rectangle 3"/>
          <p:cNvSpPr>
            <a:spLocks noGrp="1" noChangeArrowheads="1"/>
          </p:cNvSpPr>
          <p:nvPr>
            <p:ph sz="half" idx="1"/>
          </p:nvPr>
        </p:nvSpPr>
        <p:spPr>
          <a:xfrm>
            <a:off x="457199" y="1600200"/>
            <a:ext cx="3599543" cy="4525963"/>
          </a:xfrm>
          <a:noFill/>
        </p:spPr>
        <p:txBody>
          <a:bodyPr/>
          <a:lstStyle/>
          <a:p>
            <a:pPr eaLnBrk="1" hangingPunct="1">
              <a:spcAft>
                <a:spcPts val="1200"/>
              </a:spcAft>
            </a:pPr>
            <a:r>
              <a:rPr lang="en-US" altLang="en-US" sz="3200" dirty="0"/>
              <a:t>Support child choice</a:t>
            </a:r>
          </a:p>
          <a:p>
            <a:pPr eaLnBrk="1" hangingPunct="1">
              <a:spcAft>
                <a:spcPts val="1200"/>
              </a:spcAft>
            </a:pPr>
            <a:r>
              <a:rPr lang="en-US" altLang="en-US" sz="3200" dirty="0"/>
              <a:t>Support teacher planned opportunities</a:t>
            </a:r>
          </a:p>
        </p:txBody>
      </p:sp>
      <p:sp>
        <p:nvSpPr>
          <p:cNvPr id="3" name="Slide Number Placeholder 2"/>
          <p:cNvSpPr>
            <a:spLocks noGrp="1"/>
          </p:cNvSpPr>
          <p:nvPr>
            <p:ph type="sldNum" sz="quarter" idx="10"/>
          </p:nvPr>
        </p:nvSpPr>
        <p:spPr/>
        <p:txBody>
          <a:bodyPr/>
          <a:lstStyle/>
          <a:p>
            <a:pPr>
              <a:defRPr/>
            </a:pPr>
            <a:fld id="{6D6DC341-A109-4A35-94CA-B36502E32A11}" type="slidenum">
              <a:rPr lang="en-US" altLang="en-US" smtClean="0"/>
              <a:pPr>
                <a:defRPr/>
              </a:pPr>
              <a:t>21</a:t>
            </a:fld>
            <a:endParaRPr lang="en-US" altLang="en-US"/>
          </a:p>
        </p:txBody>
      </p:sp>
      <p:pic>
        <p:nvPicPr>
          <p:cNvPr id="8" name="Picture 1"/>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bwMode="auto">
          <a:xfrm>
            <a:off x="4056743" y="1600200"/>
            <a:ext cx="4630057" cy="427998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65140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IMG_6500"/>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0" y="0"/>
            <a:ext cx="5726951" cy="4368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5"/>
          <p:cNvSpPr>
            <a:spLocks noGrp="1" noChangeArrowheads="1"/>
          </p:cNvSpPr>
          <p:nvPr>
            <p:ph sz="quarter" idx="1"/>
          </p:nvPr>
        </p:nvSpPr>
        <p:spPr>
          <a:xfrm>
            <a:off x="0" y="3327399"/>
            <a:ext cx="4045200" cy="3530601"/>
          </a:xfrm>
          <a:solidFill>
            <a:srgbClr val="D7C9E1"/>
          </a:solidFill>
        </p:spPr>
        <p:txBody>
          <a:bodyPr/>
          <a:lstStyle/>
          <a:p>
            <a:pPr eaLnBrk="1" hangingPunct="1"/>
            <a:r>
              <a:rPr lang="en-US" altLang="en-US" sz="2800" dirty="0"/>
              <a:t>Inexpensive</a:t>
            </a:r>
          </a:p>
          <a:p>
            <a:pPr eaLnBrk="1" hangingPunct="1"/>
            <a:r>
              <a:rPr lang="en-US" altLang="en-US" sz="2800" dirty="0"/>
              <a:t>Homemade</a:t>
            </a:r>
          </a:p>
          <a:p>
            <a:pPr eaLnBrk="1" hangingPunct="1"/>
            <a:r>
              <a:rPr lang="en-US" altLang="en-US" sz="2800" dirty="0"/>
              <a:t>Varying cultures</a:t>
            </a:r>
          </a:p>
          <a:p>
            <a:pPr eaLnBrk="1" hangingPunct="1"/>
            <a:r>
              <a:rPr lang="en-US" altLang="en-US" sz="2800" dirty="0"/>
              <a:t>Varying abilities</a:t>
            </a:r>
          </a:p>
          <a:p>
            <a:pPr eaLnBrk="1" hangingPunct="1"/>
            <a:r>
              <a:rPr lang="en-US" altLang="en-US" sz="2800" dirty="0"/>
              <a:t>Shared across visual arts, music, dance, and drama</a:t>
            </a:r>
          </a:p>
          <a:p>
            <a:pPr eaLnBrk="1" hangingPunct="1"/>
            <a:endParaRPr lang="en-US" altLang="en-US" sz="2800" dirty="0">
              <a:solidFill>
                <a:schemeClr val="bg1"/>
              </a:solidFill>
            </a:endParaRPr>
          </a:p>
          <a:p>
            <a:pPr eaLnBrk="1" hangingPunct="1">
              <a:buFontTx/>
              <a:buNone/>
            </a:pPr>
            <a:endParaRPr lang="en-US" altLang="en-US" sz="2800" dirty="0">
              <a:solidFill>
                <a:schemeClr val="bg1"/>
              </a:solidFill>
            </a:endParaRPr>
          </a:p>
        </p:txBody>
      </p:sp>
      <p:pic>
        <p:nvPicPr>
          <p:cNvPr id="11" name="Picture 7" descr="IMG_6507"/>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bwMode="auto">
          <a:xfrm>
            <a:off x="3954755" y="0"/>
            <a:ext cx="518924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4" name="Rectangle 4"/>
          <p:cNvSpPr>
            <a:spLocks noGrp="1" noChangeArrowheads="1"/>
          </p:cNvSpPr>
          <p:nvPr>
            <p:ph type="title" sz="quarter"/>
          </p:nvPr>
        </p:nvSpPr>
        <p:spPr>
          <a:xfrm>
            <a:off x="228600" y="182562"/>
            <a:ext cx="3497555" cy="1143000"/>
          </a:xfrm>
        </p:spPr>
        <p:txBody>
          <a:bodyPr/>
          <a:lstStyle/>
          <a:p>
            <a:pPr eaLnBrk="1" hangingPunct="1"/>
            <a:r>
              <a:rPr lang="en-US" altLang="en-US" dirty="0">
                <a:solidFill>
                  <a:schemeClr val="bg1"/>
                </a:solidFill>
              </a:rPr>
              <a:t>Materials and Props</a:t>
            </a:r>
          </a:p>
        </p:txBody>
      </p:sp>
      <p:sp>
        <p:nvSpPr>
          <p:cNvPr id="71685" name="Text Box 6"/>
          <p:cNvSpPr txBox="1">
            <a:spLocks noChangeArrowheads="1"/>
          </p:cNvSpPr>
          <p:nvPr/>
        </p:nvSpPr>
        <p:spPr bwMode="auto">
          <a:xfrm>
            <a:off x="4520677" y="6583283"/>
            <a:ext cx="40574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000" dirty="0">
                <a:solidFill>
                  <a:schemeClr val="bg1"/>
                </a:solidFill>
              </a:rPr>
              <a:t>© 2017 California Department of Education</a:t>
            </a:r>
          </a:p>
        </p:txBody>
      </p:sp>
      <p:sp>
        <p:nvSpPr>
          <p:cNvPr id="2" name="Slide Number Placeholder 1"/>
          <p:cNvSpPr>
            <a:spLocks noGrp="1"/>
          </p:cNvSpPr>
          <p:nvPr>
            <p:ph type="sldNum" sz="quarter" idx="4294967295"/>
          </p:nvPr>
        </p:nvSpPr>
        <p:spPr>
          <a:xfrm>
            <a:off x="8686800" y="0"/>
            <a:ext cx="457200" cy="365125"/>
          </a:xfrm>
        </p:spPr>
        <p:txBody>
          <a:bodyPr/>
          <a:lstStyle/>
          <a:p>
            <a:pPr>
              <a:defRPr/>
            </a:pPr>
            <a:fld id="{6D6DC341-A109-4A35-94CA-B36502E32A11}" type="slidenum">
              <a:rPr lang="en-US" altLang="en-US" smtClean="0">
                <a:solidFill>
                  <a:schemeClr val="bg1"/>
                </a:solidFill>
              </a:rPr>
              <a:pPr>
                <a:defRPr/>
              </a:pPr>
              <a:t>22</a:t>
            </a:fld>
            <a:endParaRPr lang="en-US" altLang="en-US" dirty="0">
              <a:solidFill>
                <a:schemeClr val="bg1"/>
              </a:solidFill>
            </a:endParaRPr>
          </a:p>
        </p:txBody>
      </p:sp>
    </p:spTree>
    <p:extLst>
      <p:ext uri="{BB962C8B-B14F-4D97-AF65-F5344CB8AC3E}">
        <p14:creationId xmlns:p14="http://schemas.microsoft.com/office/powerpoint/2010/main" val="1527584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3"/>
          <p:cNvSpPr>
            <a:spLocks noGrp="1"/>
          </p:cNvSpPr>
          <p:nvPr>
            <p:ph type="title" idx="4294967295"/>
          </p:nvPr>
        </p:nvSpPr>
        <p:spPr/>
        <p:txBody>
          <a:bodyPr/>
          <a:lstStyle/>
          <a:p>
            <a:pPr eaLnBrk="1" hangingPunct="1"/>
            <a:r>
              <a:rPr lang="en-US" altLang="en-US" sz="4000" dirty="0"/>
              <a:t>Environment and Materials </a:t>
            </a:r>
            <a:br>
              <a:rPr lang="en-US" altLang="en-US" sz="4000" dirty="0"/>
            </a:br>
            <a:r>
              <a:rPr lang="en-US" altLang="en-US" sz="4000" dirty="0"/>
              <a:t>(Option A)</a:t>
            </a:r>
          </a:p>
        </p:txBody>
      </p:sp>
      <p:pic>
        <p:nvPicPr>
          <p:cNvPr id="73730" name="Picture 8"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313" y="1544638"/>
            <a:ext cx="7167562" cy="4706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23</a:t>
            </a:fld>
            <a:endParaRPr lang="en-US" altLang="en-US"/>
          </a:p>
        </p:txBody>
      </p:sp>
    </p:spTree>
    <p:extLst>
      <p:ext uri="{BB962C8B-B14F-4D97-AF65-F5344CB8AC3E}">
        <p14:creationId xmlns:p14="http://schemas.microsoft.com/office/powerpoint/2010/main" val="296612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8"/>
          <p:cNvSpPr>
            <a:spLocks noGrp="1" noChangeArrowheads="1"/>
          </p:cNvSpPr>
          <p:nvPr>
            <p:ph type="title" idx="4294967295"/>
          </p:nvPr>
        </p:nvSpPr>
        <p:spPr/>
        <p:txBody>
          <a:bodyPr/>
          <a:lstStyle/>
          <a:p>
            <a:pPr eaLnBrk="1" hangingPunct="1"/>
            <a:r>
              <a:rPr lang="en-US" altLang="en-US" sz="4000"/>
              <a:t>Environment and Materials</a:t>
            </a:r>
            <a:br>
              <a:rPr lang="en-US" altLang="en-US" sz="4000"/>
            </a:br>
            <a:r>
              <a:rPr lang="en-US" altLang="en-US" sz="4000"/>
              <a:t>(Option B)</a:t>
            </a:r>
          </a:p>
        </p:txBody>
      </p:sp>
      <p:sp>
        <p:nvSpPr>
          <p:cNvPr id="75778" name="Rectangle 9"/>
          <p:cNvSpPr>
            <a:spLocks noGrp="1" noChangeArrowheads="1"/>
          </p:cNvSpPr>
          <p:nvPr>
            <p:ph type="body" idx="4294967295"/>
          </p:nvPr>
        </p:nvSpPr>
        <p:spPr/>
        <p:txBody>
          <a:bodyPr/>
          <a:lstStyle/>
          <a:p>
            <a:pPr eaLnBrk="1" hangingPunct="1">
              <a:spcBef>
                <a:spcPts val="600"/>
              </a:spcBef>
              <a:spcAft>
                <a:spcPts val="1200"/>
              </a:spcAft>
            </a:pPr>
            <a:r>
              <a:rPr lang="en-US" altLang="en-US" dirty="0"/>
              <a:t>What was your art experience?</a:t>
            </a:r>
          </a:p>
          <a:p>
            <a:pPr eaLnBrk="1" hangingPunct="1">
              <a:spcBef>
                <a:spcPts val="600"/>
              </a:spcBef>
              <a:spcAft>
                <a:spcPts val="1200"/>
              </a:spcAft>
            </a:pPr>
            <a:r>
              <a:rPr lang="en-US" altLang="en-US" dirty="0"/>
              <a:t>What was exciting or surprising about your experience?</a:t>
            </a:r>
          </a:p>
          <a:p>
            <a:pPr eaLnBrk="1" hangingPunct="1">
              <a:spcBef>
                <a:spcPts val="600"/>
              </a:spcBef>
              <a:spcAft>
                <a:spcPts val="1200"/>
              </a:spcAft>
            </a:pPr>
            <a:r>
              <a:rPr lang="en-US" altLang="en-US" dirty="0"/>
              <a:t>How did the materials effect your experience?</a:t>
            </a:r>
          </a:p>
          <a:p>
            <a:pPr eaLnBrk="1" hangingPunct="1">
              <a:spcBef>
                <a:spcPts val="600"/>
              </a:spcBef>
              <a:spcAft>
                <a:spcPts val="1200"/>
              </a:spcAft>
            </a:pPr>
            <a:r>
              <a:rPr lang="en-US" altLang="en-US" dirty="0"/>
              <a:t>How might you recreate these feelings and experiences in your work?</a:t>
            </a:r>
          </a:p>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24</a:t>
            </a:fld>
            <a:endParaRPr lang="en-US" altLang="en-US"/>
          </a:p>
        </p:txBody>
      </p:sp>
    </p:spTree>
    <p:extLst>
      <p:ext uri="{BB962C8B-B14F-4D97-AF65-F5344CB8AC3E}">
        <p14:creationId xmlns:p14="http://schemas.microsoft.com/office/powerpoint/2010/main" val="4097489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idx="4294967295"/>
          </p:nvPr>
        </p:nvSpPr>
        <p:spPr>
          <a:xfrm>
            <a:off x="457200" y="152400"/>
            <a:ext cx="8229600" cy="1143000"/>
          </a:xfrm>
        </p:spPr>
        <p:txBody>
          <a:bodyPr/>
          <a:lstStyle/>
          <a:p>
            <a:pPr eaLnBrk="1" hangingPunct="1"/>
            <a:r>
              <a:rPr lang="en-US" altLang="en-US" dirty="0"/>
              <a:t>What’s a Teacher to Do? </a:t>
            </a:r>
          </a:p>
        </p:txBody>
      </p:sp>
      <p:pic>
        <p:nvPicPr>
          <p:cNvPr id="77826" name="Picture 3" descr="MC900078811[1]"/>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667000" y="1767681"/>
            <a:ext cx="3762375" cy="3514725"/>
          </a:xfrm>
        </p:spPr>
      </p:pic>
      <p:sp>
        <p:nvSpPr>
          <p:cNvPr id="77827" name="AutoShape 4"/>
          <p:cNvSpPr>
            <a:spLocks noChangeArrowheads="1"/>
          </p:cNvSpPr>
          <p:nvPr/>
        </p:nvSpPr>
        <p:spPr bwMode="auto">
          <a:xfrm>
            <a:off x="5410200" y="1315244"/>
            <a:ext cx="3733800" cy="2057400"/>
          </a:xfrm>
          <a:prstGeom prst="cloudCallout">
            <a:avLst>
              <a:gd name="adj1" fmla="val -21046"/>
              <a:gd name="adj2" fmla="val 44134"/>
            </a:avLst>
          </a:prstGeom>
          <a:noFill/>
          <a:ln w="9525">
            <a:solidFill>
              <a:srgbClr val="993366"/>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dirty="0"/>
              <a:t>Environment and Materials</a:t>
            </a:r>
          </a:p>
        </p:txBody>
      </p:sp>
      <p:sp>
        <p:nvSpPr>
          <p:cNvPr id="77828" name="AutoShape 5"/>
          <p:cNvSpPr>
            <a:spLocks noChangeArrowheads="1"/>
          </p:cNvSpPr>
          <p:nvPr/>
        </p:nvSpPr>
        <p:spPr bwMode="auto">
          <a:xfrm>
            <a:off x="457200" y="1219200"/>
            <a:ext cx="3200400" cy="1676400"/>
          </a:xfrm>
          <a:prstGeom prst="cloudCallout">
            <a:avLst>
              <a:gd name="adj1" fmla="val -25000"/>
              <a:gd name="adj2" fmla="val 37593"/>
            </a:avLst>
          </a:prstGeom>
          <a:noFill/>
          <a:ln w="9525">
            <a:solidFill>
              <a:srgbClr val="993366"/>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dirty="0"/>
              <a:t>Guiding Principles</a:t>
            </a:r>
          </a:p>
        </p:txBody>
      </p:sp>
      <p:sp>
        <p:nvSpPr>
          <p:cNvPr id="77829" name="AutoShape 6"/>
          <p:cNvSpPr>
            <a:spLocks noChangeArrowheads="1"/>
          </p:cNvSpPr>
          <p:nvPr/>
        </p:nvSpPr>
        <p:spPr bwMode="auto">
          <a:xfrm>
            <a:off x="0" y="3962400"/>
            <a:ext cx="3962400" cy="2580290"/>
          </a:xfrm>
          <a:prstGeom prst="cloudCallout">
            <a:avLst>
              <a:gd name="adj1" fmla="val -6491"/>
              <a:gd name="adj2" fmla="val -52176"/>
            </a:avLst>
          </a:prstGeom>
          <a:noFill/>
          <a:ln w="9525">
            <a:solidFill>
              <a:srgbClr val="993366"/>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dirty="0"/>
              <a:t>Build on children’s play</a:t>
            </a:r>
          </a:p>
        </p:txBody>
      </p:sp>
      <p:sp>
        <p:nvSpPr>
          <p:cNvPr id="77830" name="AutoShape 7"/>
          <p:cNvSpPr>
            <a:spLocks noChangeArrowheads="1"/>
          </p:cNvSpPr>
          <p:nvPr/>
        </p:nvSpPr>
        <p:spPr bwMode="auto">
          <a:xfrm>
            <a:off x="3686175" y="4439444"/>
            <a:ext cx="5486400" cy="1924844"/>
          </a:xfrm>
          <a:prstGeom prst="cloudCallout">
            <a:avLst>
              <a:gd name="adj1" fmla="val 13315"/>
              <a:gd name="adj2" fmla="val -34106"/>
            </a:avLst>
          </a:prstGeom>
          <a:noFill/>
          <a:ln w="9525">
            <a:solidFill>
              <a:srgbClr val="993366"/>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dirty="0"/>
              <a:t>Plan Learning Opportunities</a:t>
            </a:r>
          </a:p>
        </p:txBody>
      </p:sp>
      <p:pic>
        <p:nvPicPr>
          <p:cNvPr id="77831" name="Picture 9"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525" y="2455069"/>
            <a:ext cx="1463675" cy="183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25</a:t>
            </a:fld>
            <a:endParaRPr lang="en-US" altLang="en-US"/>
          </a:p>
        </p:txBody>
      </p:sp>
    </p:spTree>
    <p:extLst>
      <p:ext uri="{BB962C8B-B14F-4D97-AF65-F5344CB8AC3E}">
        <p14:creationId xmlns:p14="http://schemas.microsoft.com/office/powerpoint/2010/main" val="3606808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Content Placeholder 2"/>
          <p:cNvPicPr>
            <a:picLocks noGrp="1" noChangeAspect="1"/>
          </p:cNvPicPr>
          <p:nvPr>
            <p:ph sz="quarter" idx="2"/>
          </p:nvPr>
        </p:nvPicPr>
        <p:blipFill rotWithShape="1">
          <a:blip r:embed="rId3">
            <a:extLst>
              <a:ext uri="{28A0092B-C50C-407E-A947-70E740481C1C}">
                <a14:useLocalDpi xmlns:a14="http://schemas.microsoft.com/office/drawing/2010/main" val="0"/>
              </a:ext>
            </a:extLst>
          </a:blip>
          <a:srcRect r="11200"/>
          <a:stretch/>
        </p:blipFill>
        <p:spPr>
          <a:xfrm>
            <a:off x="0" y="-12174"/>
            <a:ext cx="9144000" cy="6870174"/>
          </a:xfrm>
        </p:spPr>
      </p:pic>
      <p:sp>
        <p:nvSpPr>
          <p:cNvPr id="21506" name="Rectangle 4"/>
          <p:cNvSpPr>
            <a:spLocks noGrp="1" noChangeArrowheads="1"/>
          </p:cNvSpPr>
          <p:nvPr>
            <p:ph type="title" sz="quarter"/>
          </p:nvPr>
        </p:nvSpPr>
        <p:spPr/>
        <p:txBody>
          <a:bodyPr/>
          <a:lstStyle/>
          <a:p>
            <a:pPr>
              <a:defRPr/>
            </a:pPr>
            <a:r>
              <a:rPr lang="en-US" dirty="0">
                <a:solidFill>
                  <a:schemeClr val="bg1"/>
                </a:solidFill>
                <a:effectLst>
                  <a:outerShdw blurRad="38100" dist="38100" dir="2700000" algn="tl">
                    <a:srgbClr val="000000">
                      <a:alpha val="43137"/>
                    </a:srgbClr>
                  </a:outerShdw>
                </a:effectLst>
                <a:cs typeface="ＭＳ Ｐゴシック" charset="0"/>
              </a:rPr>
              <a:t>Foundations</a:t>
            </a:r>
          </a:p>
        </p:txBody>
      </p:sp>
      <p:sp>
        <p:nvSpPr>
          <p:cNvPr id="8" name="Content Placeholder 7"/>
          <p:cNvSpPr>
            <a:spLocks noGrp="1"/>
          </p:cNvSpPr>
          <p:nvPr>
            <p:ph sz="quarter" idx="1"/>
          </p:nvPr>
        </p:nvSpPr>
        <p:spPr>
          <a:xfrm>
            <a:off x="4201885" y="3495653"/>
            <a:ext cx="4942115" cy="3362347"/>
          </a:xfrm>
          <a:solidFill>
            <a:schemeClr val="bg2">
              <a:lumMod val="50000"/>
              <a:alpha val="52000"/>
            </a:schemeClr>
          </a:solidFill>
        </p:spPr>
        <p:txBody>
          <a:bodyPr/>
          <a:lstStyle/>
          <a:p>
            <a:pPr>
              <a:defRPr/>
            </a:pPr>
            <a:r>
              <a:rPr lang="en-US" sz="3600" b="1" dirty="0">
                <a:solidFill>
                  <a:schemeClr val="bg1"/>
                </a:solidFill>
              </a:rPr>
              <a:t>High-quality program</a:t>
            </a:r>
          </a:p>
          <a:p>
            <a:pPr>
              <a:defRPr/>
            </a:pPr>
            <a:r>
              <a:rPr lang="en-US" sz="3600" b="1" dirty="0">
                <a:solidFill>
                  <a:schemeClr val="bg1"/>
                </a:solidFill>
              </a:rPr>
              <a:t>With appropriate support</a:t>
            </a:r>
          </a:p>
        </p:txBody>
      </p:sp>
      <p:sp>
        <p:nvSpPr>
          <p:cNvPr id="79876" name="Slide Number Placeholder 2"/>
          <p:cNvSpPr>
            <a:spLocks noGrp="1"/>
          </p:cNvSpPr>
          <p:nvPr>
            <p:ph type="sldNum" sz="quarter" idx="429496729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D1BA6163-FD44-416B-B383-0EC2FE9A5A45}" type="slidenum">
              <a:rPr lang="en-US" altLang="en-US" sz="1400"/>
              <a:pPr>
                <a:spcBef>
                  <a:spcPct val="0"/>
                </a:spcBef>
                <a:buFontTx/>
                <a:buNone/>
              </a:pPr>
              <a:t>26</a:t>
            </a:fld>
            <a:endParaRPr lang="en-US" altLang="en-US" sz="1400" dirty="0"/>
          </a:p>
        </p:txBody>
      </p:sp>
      <p:sp>
        <p:nvSpPr>
          <p:cNvPr id="79878" name="Rectangle 14"/>
          <p:cNvSpPr>
            <a:spLocks noChangeArrowheads="1"/>
          </p:cNvSpPr>
          <p:nvPr/>
        </p:nvSpPr>
        <p:spPr bwMode="auto">
          <a:xfrm>
            <a:off x="0" y="6637338"/>
            <a:ext cx="91440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900" dirty="0">
                <a:solidFill>
                  <a:schemeClr val="bg1"/>
                </a:solidFill>
                <a:cs typeface="Times New Roman" panose="02020603050405020304" pitchFamily="18" charset="0"/>
              </a:rPr>
              <a:t>©2017 California Department of Education</a:t>
            </a:r>
            <a:endParaRPr lang="en-US" altLang="en-US" sz="900" dirty="0">
              <a:solidFill>
                <a:schemeClr val="bg1"/>
              </a:solidFill>
            </a:endParaRPr>
          </a:p>
        </p:txBody>
      </p:sp>
    </p:spTree>
    <p:extLst>
      <p:ext uri="{BB962C8B-B14F-4D97-AF65-F5344CB8AC3E}">
        <p14:creationId xmlns:p14="http://schemas.microsoft.com/office/powerpoint/2010/main" val="263677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9"/>
          <p:cNvSpPr>
            <a:spLocks noGrp="1" noChangeArrowheads="1"/>
          </p:cNvSpPr>
          <p:nvPr>
            <p:ph type="title"/>
          </p:nvPr>
        </p:nvSpPr>
        <p:spPr/>
        <p:txBody>
          <a:bodyPr/>
          <a:lstStyle/>
          <a:p>
            <a:pPr eaLnBrk="1" hangingPunct="1"/>
            <a:r>
              <a:rPr lang="en-US" altLang="en-US"/>
              <a:t>Step One</a:t>
            </a:r>
          </a:p>
        </p:txBody>
      </p:sp>
      <p:pic>
        <p:nvPicPr>
          <p:cNvPr id="81923" name="Picture 13" descr="Picture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1600200"/>
            <a:ext cx="3119718" cy="4061107"/>
          </a:xfrm>
        </p:spPr>
      </p:pic>
      <p:sp>
        <p:nvSpPr>
          <p:cNvPr id="81922" name="Rectangle 10"/>
          <p:cNvSpPr>
            <a:spLocks noGrp="1" noChangeArrowheads="1"/>
          </p:cNvSpPr>
          <p:nvPr>
            <p:ph sz="half" idx="2"/>
          </p:nvPr>
        </p:nvSpPr>
        <p:spPr>
          <a:xfrm>
            <a:off x="3998707" y="1600200"/>
            <a:ext cx="4688093" cy="4525963"/>
          </a:xfrm>
        </p:spPr>
        <p:txBody>
          <a:bodyPr/>
          <a:lstStyle/>
          <a:p>
            <a:pPr marL="0" indent="0" eaLnBrk="1" hangingPunct="1">
              <a:spcBef>
                <a:spcPts val="0"/>
              </a:spcBef>
              <a:buFontTx/>
              <a:buNone/>
            </a:pPr>
            <a:r>
              <a:rPr lang="en-US" altLang="en-US" sz="3200" dirty="0"/>
              <a:t>What should children know and be able to do?</a:t>
            </a:r>
          </a:p>
          <a:p>
            <a:pPr marL="0" indent="0" eaLnBrk="1" hangingPunct="1">
              <a:spcBef>
                <a:spcPts val="0"/>
              </a:spcBef>
              <a:buFontTx/>
              <a:buNone/>
            </a:pPr>
            <a:endParaRPr lang="en-US" altLang="en-US" sz="3200" dirty="0"/>
          </a:p>
          <a:p>
            <a:pPr marL="0" indent="0" eaLnBrk="1" hangingPunct="1">
              <a:spcBef>
                <a:spcPts val="0"/>
              </a:spcBef>
              <a:buFontTx/>
              <a:buNone/>
            </a:pPr>
            <a:r>
              <a:rPr lang="en-US" altLang="en-US" sz="3200" dirty="0"/>
              <a:t>Turn to page 5 in the Preschool Learning Foundations, Volume 2.</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27</a:t>
            </a:fld>
            <a:endParaRPr lang="en-US" altLang="en-US"/>
          </a:p>
        </p:txBody>
      </p:sp>
    </p:spTree>
    <p:extLst>
      <p:ext uri="{BB962C8B-B14F-4D97-AF65-F5344CB8AC3E}">
        <p14:creationId xmlns:p14="http://schemas.microsoft.com/office/powerpoint/2010/main" val="945389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Picture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58311" y="1574748"/>
            <a:ext cx="6715689" cy="4394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69" name="Rectangle 2"/>
          <p:cNvSpPr>
            <a:spLocks noGrp="1" noChangeArrowheads="1"/>
          </p:cNvSpPr>
          <p:nvPr>
            <p:ph type="title"/>
          </p:nvPr>
        </p:nvSpPr>
        <p:spPr/>
        <p:txBody>
          <a:bodyPr/>
          <a:lstStyle/>
          <a:p>
            <a:pPr eaLnBrk="1" hangingPunct="1"/>
            <a:r>
              <a:rPr lang="en-US" altLang="en-US" sz="4000" dirty="0"/>
              <a:t>Visual and Performing Arts Foundations Map</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28</a:t>
            </a:fld>
            <a:endParaRPr lang="en-US" altLang="en-US"/>
          </a:p>
        </p:txBody>
      </p:sp>
      <p:sp>
        <p:nvSpPr>
          <p:cNvPr id="183305" name="Rectangle 9"/>
          <p:cNvSpPr>
            <a:spLocks noChangeArrowheads="1"/>
          </p:cNvSpPr>
          <p:nvPr/>
        </p:nvSpPr>
        <p:spPr bwMode="auto">
          <a:xfrm>
            <a:off x="1270000" y="1758950"/>
            <a:ext cx="593725" cy="173038"/>
          </a:xfrm>
          <a:prstGeom prst="rect">
            <a:avLst/>
          </a:prstGeom>
          <a:solidFill>
            <a:srgbClr val="CC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3306" name="Rectangle 10"/>
          <p:cNvSpPr>
            <a:spLocks noChangeArrowheads="1"/>
          </p:cNvSpPr>
          <p:nvPr/>
        </p:nvSpPr>
        <p:spPr bwMode="auto">
          <a:xfrm>
            <a:off x="1239838" y="2192338"/>
            <a:ext cx="566737" cy="173037"/>
          </a:xfrm>
          <a:prstGeom prst="rect">
            <a:avLst/>
          </a:prstGeom>
          <a:solidFill>
            <a:srgbClr val="CC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3307" name="Rectangle 11"/>
          <p:cNvSpPr>
            <a:spLocks noChangeArrowheads="1"/>
          </p:cNvSpPr>
          <p:nvPr/>
        </p:nvSpPr>
        <p:spPr bwMode="auto">
          <a:xfrm>
            <a:off x="1270000" y="2738438"/>
            <a:ext cx="766763" cy="173037"/>
          </a:xfrm>
          <a:prstGeom prst="rect">
            <a:avLst/>
          </a:prstGeom>
          <a:solidFill>
            <a:srgbClr val="CC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3974" name="Rectangle 12"/>
          <p:cNvSpPr>
            <a:spLocks noChangeArrowheads="1"/>
          </p:cNvSpPr>
          <p:nvPr/>
        </p:nvSpPr>
        <p:spPr bwMode="auto">
          <a:xfrm>
            <a:off x="1289050" y="3198813"/>
            <a:ext cx="806450" cy="173037"/>
          </a:xfrm>
          <a:prstGeom prst="rect">
            <a:avLst/>
          </a:prstGeom>
          <a:solidFill>
            <a:srgbClr val="CC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3975" name="Rectangle 13"/>
          <p:cNvSpPr>
            <a:spLocks noChangeArrowheads="1"/>
          </p:cNvSpPr>
          <p:nvPr/>
        </p:nvSpPr>
        <p:spPr bwMode="auto">
          <a:xfrm>
            <a:off x="1277938" y="3832225"/>
            <a:ext cx="758825" cy="173038"/>
          </a:xfrm>
          <a:prstGeom prst="rect">
            <a:avLst/>
          </a:prstGeom>
          <a:solidFill>
            <a:srgbClr val="CC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3976" name="Rectangle 14"/>
          <p:cNvSpPr>
            <a:spLocks noChangeArrowheads="1"/>
          </p:cNvSpPr>
          <p:nvPr/>
        </p:nvSpPr>
        <p:spPr bwMode="auto">
          <a:xfrm>
            <a:off x="7414419" y="2951163"/>
            <a:ext cx="306387" cy="173037"/>
          </a:xfrm>
          <a:prstGeom prst="rect">
            <a:avLst/>
          </a:prstGeom>
          <a:solidFill>
            <a:srgbClr val="CC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3977" name="Rectangle 15"/>
          <p:cNvSpPr>
            <a:spLocks noChangeArrowheads="1"/>
          </p:cNvSpPr>
          <p:nvPr/>
        </p:nvSpPr>
        <p:spPr bwMode="auto">
          <a:xfrm>
            <a:off x="1277938" y="5445125"/>
            <a:ext cx="1004887" cy="430213"/>
          </a:xfrm>
          <a:prstGeom prst="rect">
            <a:avLst/>
          </a:prstGeom>
          <a:solidFill>
            <a:srgbClr val="CC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3163532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3305"/>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3306"/>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33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5" grpId="0" animBg="1"/>
      <p:bldP spid="183306" grpId="0" animBg="1"/>
      <p:bldP spid="18330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idx="4294967295"/>
          </p:nvPr>
        </p:nvSpPr>
        <p:spPr/>
        <p:txBody>
          <a:bodyPr/>
          <a:lstStyle/>
          <a:p>
            <a:pPr eaLnBrk="1" hangingPunct="1"/>
            <a:r>
              <a:rPr lang="en-US" altLang="en-US" sz="4000" dirty="0"/>
              <a:t>Visual and Performing Arts</a:t>
            </a:r>
            <a:br>
              <a:rPr lang="en-US" altLang="en-US" sz="4000" dirty="0"/>
            </a:br>
            <a:r>
              <a:rPr lang="en-US" altLang="en-US" sz="4000" dirty="0"/>
              <a:t>Strands and </a:t>
            </a:r>
            <a:r>
              <a:rPr lang="en-US" altLang="en-US" sz="4000" dirty="0" err="1"/>
              <a:t>Substrands</a:t>
            </a:r>
            <a:endParaRPr lang="en-US" altLang="en-US" sz="4000" dirty="0"/>
          </a:p>
        </p:txBody>
      </p:sp>
      <p:graphicFrame>
        <p:nvGraphicFramePr>
          <p:cNvPr id="57347" name="Group 3"/>
          <p:cNvGraphicFramePr>
            <a:graphicFrameLocks noGrp="1"/>
          </p:cNvGraphicFramePr>
          <p:nvPr>
            <p:ph idx="4294967295"/>
          </p:nvPr>
        </p:nvGraphicFramePr>
        <p:xfrm>
          <a:off x="0" y="1447800"/>
          <a:ext cx="9144000" cy="5105402"/>
        </p:xfrm>
        <a:graphic>
          <a:graphicData uri="http://schemas.openxmlformats.org/drawingml/2006/table">
            <a:tbl>
              <a:tblPr/>
              <a:tblGrid>
                <a:gridCol w="2286000">
                  <a:extLst>
                    <a:ext uri="{9D8B030D-6E8A-4147-A177-3AD203B41FA5}">
                      <a16:colId xmlns:a16="http://schemas.microsoft.com/office/drawing/2014/main" val="1823543618"/>
                    </a:ext>
                  </a:extLst>
                </a:gridCol>
                <a:gridCol w="2286000">
                  <a:extLst>
                    <a:ext uri="{9D8B030D-6E8A-4147-A177-3AD203B41FA5}">
                      <a16:colId xmlns:a16="http://schemas.microsoft.com/office/drawing/2014/main" val="644846885"/>
                    </a:ext>
                  </a:extLst>
                </a:gridCol>
                <a:gridCol w="2286000">
                  <a:extLst>
                    <a:ext uri="{9D8B030D-6E8A-4147-A177-3AD203B41FA5}">
                      <a16:colId xmlns:a16="http://schemas.microsoft.com/office/drawing/2014/main" val="1021103396"/>
                    </a:ext>
                  </a:extLst>
                </a:gridCol>
                <a:gridCol w="2286000">
                  <a:extLst>
                    <a:ext uri="{9D8B030D-6E8A-4147-A177-3AD203B41FA5}">
                      <a16:colId xmlns:a16="http://schemas.microsoft.com/office/drawing/2014/main" val="640624778"/>
                    </a:ext>
                  </a:extLst>
                </a:gridCol>
              </a:tblGrid>
              <a:tr h="674688">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Arial" panose="020B0604020202020204" pitchFamily="34" charset="0"/>
                          <a:cs typeface="Times New Roman" panose="02020603050405020304" pitchFamily="18" charset="0"/>
                        </a:rPr>
                        <a:t>Visual Art</a:t>
                      </a:r>
                      <a:endParaRPr kumimoji="0" lang="en-US" altLang="en-US" sz="1800" b="1" i="0" u="none" strike="noStrike" cap="none" normalizeH="0" baseline="0">
                        <a:ln>
                          <a:noFill/>
                        </a:ln>
                        <a:solidFill>
                          <a:schemeClr val="bg1"/>
                        </a:solidFill>
                        <a:effectLst/>
                        <a:latin typeface="Arial" panose="020B0604020202020204" pitchFamily="34" charset="0"/>
                        <a:cs typeface="Arial" panose="020B0604020202020204"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0000"/>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Arial" panose="020B0604020202020204" pitchFamily="34" charset="0"/>
                          <a:cs typeface="Times New Roman" panose="02020603050405020304" pitchFamily="18" charset="0"/>
                        </a:rPr>
                        <a:t>Music</a:t>
                      </a:r>
                      <a:endParaRPr kumimoji="0" lang="en-US" altLang="en-US" sz="1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0000"/>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Arial" panose="020B0604020202020204" pitchFamily="34" charset="0"/>
                          <a:cs typeface="Times New Roman" panose="02020603050405020304" pitchFamily="18" charset="0"/>
                        </a:rPr>
                        <a:t>Drama</a:t>
                      </a:r>
                      <a:endParaRPr kumimoji="0" lang="en-US" altLang="en-US" sz="1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0000"/>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Arial" panose="020B0604020202020204" pitchFamily="34" charset="0"/>
                          <a:cs typeface="Times New Roman" panose="02020603050405020304" pitchFamily="18" charset="0"/>
                        </a:rPr>
                        <a:t>Dance</a:t>
                      </a:r>
                      <a:endParaRPr kumimoji="0" lang="en-US" altLang="en-US" sz="1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3358778445"/>
                  </a:ext>
                </a:extLst>
              </a:tr>
              <a:tr h="11255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Notice, Respond, and Engage</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Notice, Respond, and Engage</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Notice, Respond, and Engage</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Notice, Respond, and Engage</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728422527"/>
                  </a:ext>
                </a:extLst>
              </a:tr>
              <a:tr h="2027238">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Develop Skills in Visual Art</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7E7"/>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Develop Skills in Music</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Develop Skills to Create, Invent, and Express Through Drama</a:t>
                      </a:r>
                      <a:endPar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7E7"/>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Develop Skills in Dance</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3650372580"/>
                  </a:ext>
                </a:extLst>
              </a:tr>
              <a:tr h="12779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Create, Invent, and Express Through Visual Art</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Create, Invent, and Express Through Music</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Create, Invent, and Express Through Dance</a:t>
                      </a:r>
                      <a:endPar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599142916"/>
                  </a:ext>
                </a:extLst>
              </a:tr>
            </a:tbl>
          </a:graphicData>
        </a:graphic>
      </p:graphicFrame>
      <p:sp>
        <p:nvSpPr>
          <p:cNvPr id="86045" name="AutoShape 30"/>
          <p:cNvSpPr>
            <a:spLocks noChangeArrowheads="1"/>
          </p:cNvSpPr>
          <p:nvPr/>
        </p:nvSpPr>
        <p:spPr bwMode="auto">
          <a:xfrm>
            <a:off x="7315200" y="4203700"/>
            <a:ext cx="1295400" cy="685800"/>
          </a:xfrm>
          <a:prstGeom prst="wedgeRoundRectCallout">
            <a:avLst>
              <a:gd name="adj1" fmla="val -133948"/>
              <a:gd name="adj2" fmla="val -378704"/>
              <a:gd name="adj3" fmla="val 16667"/>
            </a:avLst>
          </a:prstGeom>
          <a:solidFill>
            <a:srgbClr val="D7C9E1"/>
          </a:solidFill>
          <a:ln w="38100">
            <a:solidFill>
              <a:srgbClr val="993366"/>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t>Strand</a:t>
            </a:r>
          </a:p>
        </p:txBody>
      </p:sp>
      <p:sp>
        <p:nvSpPr>
          <p:cNvPr id="86046" name="AutoShape 31"/>
          <p:cNvSpPr>
            <a:spLocks noChangeArrowheads="1"/>
          </p:cNvSpPr>
          <p:nvPr/>
        </p:nvSpPr>
        <p:spPr bwMode="auto">
          <a:xfrm>
            <a:off x="228600" y="4114800"/>
            <a:ext cx="2057400" cy="685800"/>
          </a:xfrm>
          <a:prstGeom prst="wedgeRoundRectCallout">
            <a:avLst>
              <a:gd name="adj1" fmla="val 66282"/>
              <a:gd name="adj2" fmla="val -91204"/>
              <a:gd name="adj3" fmla="val 16667"/>
            </a:avLst>
          </a:prstGeom>
          <a:solidFill>
            <a:srgbClr val="D7C9E1"/>
          </a:solidFill>
          <a:ln w="38100">
            <a:solidFill>
              <a:srgbClr val="993366"/>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t>Substrand</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29</a:t>
            </a:fld>
            <a:endParaRPr lang="en-US" altLang="en-US"/>
          </a:p>
        </p:txBody>
      </p:sp>
    </p:spTree>
    <p:extLst>
      <p:ext uri="{BB962C8B-B14F-4D97-AF65-F5344CB8AC3E}">
        <p14:creationId xmlns:p14="http://schemas.microsoft.com/office/powerpoint/2010/main" val="811357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6285692" y="4790866"/>
            <a:ext cx="2457356" cy="1351091"/>
          </a:xfrm>
        </p:spPr>
        <p:txBody>
          <a:bodyPr>
            <a:normAutofit/>
          </a:bodyPr>
          <a:lstStyle/>
          <a:p>
            <a:pPr marL="111125" indent="-111125"/>
            <a:r>
              <a:rPr lang="en-US" sz="100" dirty="0"/>
              <a:t>Preschool Learning Foundations</a:t>
            </a:r>
          </a:p>
          <a:p>
            <a:pPr marL="111125" indent="-111125"/>
            <a:r>
              <a:rPr lang="en-US" sz="100" dirty="0"/>
              <a:t>California Common Core State Standards</a:t>
            </a:r>
          </a:p>
          <a:p>
            <a:pPr marL="111125" indent="-111125"/>
            <a:r>
              <a:rPr lang="en-US" sz="100" b="1" kern="1200" dirty="0">
                <a:solidFill>
                  <a:schemeClr val="tx1"/>
                </a:solidFill>
                <a:effectLst/>
              </a:rPr>
              <a:t>Visual and Performing Arts Framework for California Public Schools</a:t>
            </a:r>
            <a:endParaRPr lang="en-US" sz="100" dirty="0">
              <a:effectLst/>
            </a:endParaRPr>
          </a:p>
          <a:p>
            <a:pPr marL="111125" indent="-111125"/>
            <a:r>
              <a:rPr lang="en-US" sz="100" dirty="0"/>
              <a:t>Preschool Curriculum Frameworks</a:t>
            </a:r>
          </a:p>
          <a:p>
            <a:pPr marL="111125" indent="-111125"/>
            <a:r>
              <a:rPr lang="en-US" sz="100" dirty="0"/>
              <a:t>English Language Arts/English Language Development Framework</a:t>
            </a:r>
          </a:p>
          <a:p>
            <a:pPr marL="111125" indent="-111125"/>
            <a:r>
              <a:rPr lang="en-US" sz="100" dirty="0"/>
              <a:t>DRDP Specific to TK and K</a:t>
            </a:r>
          </a:p>
          <a:p>
            <a:pPr marL="111125" indent="-111125"/>
            <a:r>
              <a:rPr lang="en-US" sz="100" dirty="0"/>
              <a:t>Preschool Alignment Document</a:t>
            </a:r>
          </a:p>
          <a:p>
            <a:pPr marL="111125" indent="-111125"/>
            <a:r>
              <a:rPr lang="en-US" sz="100" dirty="0"/>
              <a:t>Preschool English Learners Guide</a:t>
            </a:r>
          </a:p>
          <a:p>
            <a:pPr marL="111125" indent="-111125"/>
            <a:r>
              <a:rPr lang="en-US" sz="100" dirty="0"/>
              <a:t>Transitional Kindergarten Implementation Guide</a:t>
            </a:r>
          </a:p>
          <a:p>
            <a:endParaRPr lang="en-US" sz="100" dirty="0"/>
          </a:p>
        </p:txBody>
      </p:sp>
      <p:grpSp>
        <p:nvGrpSpPr>
          <p:cNvPr id="8" name="Group 7"/>
          <p:cNvGrpSpPr/>
          <p:nvPr/>
        </p:nvGrpSpPr>
        <p:grpSpPr>
          <a:xfrm>
            <a:off x="61163" y="1081506"/>
            <a:ext cx="9021673" cy="5557840"/>
            <a:chOff x="35484" y="1081506"/>
            <a:chExt cx="9021673" cy="5557840"/>
          </a:xfrm>
        </p:grpSpPr>
        <p:sp>
          <p:nvSpPr>
            <p:cNvPr id="9" name="Rectangle 8"/>
            <p:cNvSpPr/>
            <p:nvPr/>
          </p:nvSpPr>
          <p:spPr>
            <a:xfrm>
              <a:off x="35484" y="1081506"/>
              <a:ext cx="9021673" cy="5557840"/>
            </a:xfrm>
            <a:prstGeom prst="rect">
              <a:avLst/>
            </a:prstGeom>
            <a:noFill/>
          </p:spPr>
        </p:sp>
        <p:sp>
          <p:nvSpPr>
            <p:cNvPr id="10" name="Freeform 9"/>
            <p:cNvSpPr/>
            <p:nvPr/>
          </p:nvSpPr>
          <p:spPr>
            <a:xfrm>
              <a:off x="1144024"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Learning Foundations</a:t>
              </a:r>
            </a:p>
          </p:txBody>
        </p:sp>
        <p:sp>
          <p:nvSpPr>
            <p:cNvPr id="11" name="Freeform 10"/>
            <p:cNvSpPr/>
            <p:nvPr/>
          </p:nvSpPr>
          <p:spPr>
            <a:xfrm>
              <a:off x="1119673"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Alignment Document</a:t>
              </a:r>
            </a:p>
          </p:txBody>
        </p:sp>
        <p:sp>
          <p:nvSpPr>
            <p:cNvPr id="13" name="Freeform 12"/>
            <p:cNvSpPr/>
            <p:nvPr/>
          </p:nvSpPr>
          <p:spPr>
            <a:xfrm>
              <a:off x="3522855"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California Common Core State Standards</a:t>
              </a:r>
            </a:p>
          </p:txBody>
        </p:sp>
        <p:sp>
          <p:nvSpPr>
            <p:cNvPr id="14" name="Freeform 13"/>
            <p:cNvSpPr/>
            <p:nvPr/>
          </p:nvSpPr>
          <p:spPr>
            <a:xfrm>
              <a:off x="5977642" y="15808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Visual and Performing Arts Framework for California Public Schools</a:t>
              </a:r>
            </a:p>
          </p:txBody>
        </p:sp>
        <p:sp>
          <p:nvSpPr>
            <p:cNvPr id="15" name="Freeform 14"/>
            <p:cNvSpPr/>
            <p:nvPr/>
          </p:nvSpPr>
          <p:spPr>
            <a:xfrm>
              <a:off x="1119673"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Curriculum Framework</a:t>
              </a:r>
            </a:p>
          </p:txBody>
        </p:sp>
        <p:sp>
          <p:nvSpPr>
            <p:cNvPr id="16" name="Freeform 15"/>
            <p:cNvSpPr/>
            <p:nvPr/>
          </p:nvSpPr>
          <p:spPr>
            <a:xfrm>
              <a:off x="3506347" y="307339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Aft>
                  <a:spcPct val="35000"/>
                </a:spcAft>
              </a:pPr>
              <a:r>
                <a:rPr lang="en-US" sz="1200" b="1" dirty="0"/>
                <a:t>Visual and Performing Arts Content Standards</a:t>
              </a:r>
              <a:endParaRPr lang="en-US" sz="1200" b="1" kern="1200" dirty="0"/>
            </a:p>
          </p:txBody>
        </p:sp>
        <p:sp>
          <p:nvSpPr>
            <p:cNvPr id="17" name="Freeform 16"/>
            <p:cNvSpPr/>
            <p:nvPr/>
          </p:nvSpPr>
          <p:spPr>
            <a:xfrm>
              <a:off x="5923931" y="45386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Transitional Kindergarten Implementation Guide</a:t>
              </a:r>
            </a:p>
          </p:txBody>
        </p:sp>
        <p:sp>
          <p:nvSpPr>
            <p:cNvPr id="18" name="Freeform 17"/>
            <p:cNvSpPr/>
            <p:nvPr/>
          </p:nvSpPr>
          <p:spPr>
            <a:xfrm>
              <a:off x="5923932"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a:t>DRDP Specific to TK and K</a:t>
              </a:r>
              <a:endParaRPr lang="en-US" sz="1200" b="1" kern="1200" dirty="0"/>
            </a:p>
          </p:txBody>
        </p:sp>
        <p:sp>
          <p:nvSpPr>
            <p:cNvPr id="20" name="Freeform 19"/>
            <p:cNvSpPr/>
            <p:nvPr/>
          </p:nvSpPr>
          <p:spPr>
            <a:xfrm>
              <a:off x="3501849"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English Learners Guide</a:t>
              </a:r>
            </a:p>
          </p:txBody>
        </p:sp>
      </p:grpSp>
      <p:sp>
        <p:nvSpPr>
          <p:cNvPr id="28673" name="Title 1"/>
          <p:cNvSpPr>
            <a:spLocks noGrp="1"/>
          </p:cNvSpPr>
          <p:nvPr>
            <p:ph type="title"/>
          </p:nvPr>
        </p:nvSpPr>
        <p:spPr/>
        <p:txBody>
          <a:bodyPr/>
          <a:lstStyle/>
          <a:p>
            <a:r>
              <a:rPr lang="en-US" altLang="en-US" sz="3200" dirty="0">
                <a:solidFill>
                  <a:srgbClr val="000000"/>
                </a:solidFill>
              </a:rPr>
              <a:t>CDE Publications and Resources that Support TK Implementation</a:t>
            </a:r>
          </a:p>
        </p:txBody>
      </p:sp>
      <p:sp>
        <p:nvSpPr>
          <p:cNvPr id="28675" name="Slide Number Placeholder 4"/>
          <p:cNvSpPr>
            <a:spLocks noGrp="1"/>
          </p:cNvSpPr>
          <p:nvPr>
            <p:ph type="sldNum" sz="quarter" idx="4294967295"/>
          </p:nvPr>
        </p:nvSpPr>
        <p:spPr bwMode="auto">
          <a:xfrm>
            <a:off x="8686800" y="14651"/>
            <a:ext cx="421716" cy="25998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fld id="{3054CF32-EC5E-41E2-8BB8-EDE8B489556B}" type="slidenum">
              <a:rPr lang="en-US" altLang="en-US" sz="1200"/>
              <a:pPr algn="ctr"/>
              <a:t>3</a:t>
            </a:fld>
            <a:endParaRPr lang="en-US" altLang="en-US" sz="1200" dirty="0"/>
          </a:p>
        </p:txBody>
      </p:sp>
      <p:pic>
        <p:nvPicPr>
          <p:cNvPr id="28677" name="Picture 7"/>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636930" y="4964933"/>
            <a:ext cx="704088" cy="92416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7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320" y="3469857"/>
            <a:ext cx="723003"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79"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7542" y="2012582"/>
            <a:ext cx="710418"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80" name="Picture 10"/>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837777" y="5030993"/>
            <a:ext cx="704088"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2" name="Picture 1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492203" y="3481349"/>
            <a:ext cx="1003752" cy="777051"/>
          </a:xfrm>
          <a:prstGeom prst="rect">
            <a:avLst/>
          </a:prstGeom>
          <a:ln>
            <a:solidFill>
              <a:schemeClr val="tx1"/>
            </a:solidFill>
          </a:ln>
        </p:spPr>
      </p:pic>
      <p:pic>
        <p:nvPicPr>
          <p:cNvPr id="28683"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66857" y="2065393"/>
            <a:ext cx="1052293" cy="81479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193322" y="5080312"/>
            <a:ext cx="708050" cy="923544"/>
          </a:xfrm>
          <a:prstGeom prst="rect">
            <a:avLst/>
          </a:prstGeom>
          <a:ln>
            <a:solidFill>
              <a:schemeClr val="tx1"/>
            </a:solidFill>
          </a:ln>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96828" y="2176953"/>
            <a:ext cx="644190" cy="833204"/>
          </a:xfrm>
          <a:prstGeom prst="rect">
            <a:avLst/>
          </a:prstGeom>
          <a:ln>
            <a:solidFill>
              <a:schemeClr val="tx1"/>
            </a:solidFill>
          </a:ln>
        </p:spPr>
      </p:pic>
      <p:pic>
        <p:nvPicPr>
          <p:cNvPr id="109569" name="Picture 1"/>
          <p:cNvPicPr>
            <a:picLocks noChangeAspect="1" noChangeArrowheads="1"/>
          </p:cNvPicPr>
          <p:nvPr/>
        </p:nvPicPr>
        <p:blipFill>
          <a:blip r:embed="rId11"/>
          <a:srcRect/>
          <a:stretch>
            <a:fillRect/>
          </a:stretch>
        </p:blipFill>
        <p:spPr bwMode="auto">
          <a:xfrm>
            <a:off x="4191327" y="3481349"/>
            <a:ext cx="710045" cy="914400"/>
          </a:xfrm>
          <a:prstGeom prst="rect">
            <a:avLst/>
          </a:prstGeom>
          <a:noFill/>
          <a:ln w="9525">
            <a:noFill/>
            <a:miter lim="800000"/>
            <a:headEnd/>
            <a:tailEnd/>
          </a:ln>
        </p:spPr>
      </p:pic>
    </p:spTree>
    <p:extLst>
      <p:ext uri="{BB962C8B-B14F-4D97-AF65-F5344CB8AC3E}">
        <p14:creationId xmlns:p14="http://schemas.microsoft.com/office/powerpoint/2010/main" val="3846723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9"/>
          <p:cNvSpPr>
            <a:spLocks noGrp="1" noChangeArrowheads="1"/>
          </p:cNvSpPr>
          <p:nvPr>
            <p:ph type="title"/>
          </p:nvPr>
        </p:nvSpPr>
        <p:spPr/>
        <p:txBody>
          <a:bodyPr/>
          <a:lstStyle/>
          <a:p>
            <a:pPr eaLnBrk="1" hangingPunct="1"/>
            <a:r>
              <a:rPr lang="en-US" altLang="en-US"/>
              <a:t>Substrands</a:t>
            </a:r>
          </a:p>
        </p:txBody>
      </p:sp>
      <p:graphicFrame>
        <p:nvGraphicFramePr>
          <p:cNvPr id="82965" name="Group 21"/>
          <p:cNvGraphicFramePr>
            <a:graphicFrameLocks noGrp="1"/>
          </p:cNvGraphicFramePr>
          <p:nvPr>
            <p:ph idx="1"/>
            <p:extLst>
              <p:ext uri="{D42A27DB-BD31-4B8C-83A1-F6EECF244321}">
                <p14:modId xmlns:p14="http://schemas.microsoft.com/office/powerpoint/2010/main" val="654295991"/>
              </p:ext>
            </p:extLst>
          </p:nvPr>
        </p:nvGraphicFramePr>
        <p:xfrm>
          <a:off x="704850" y="1311995"/>
          <a:ext cx="7734300" cy="4739174"/>
        </p:xfrm>
        <a:graphic>
          <a:graphicData uri="http://schemas.openxmlformats.org/drawingml/2006/table">
            <a:tbl>
              <a:tblPr/>
              <a:tblGrid>
                <a:gridCol w="3867150">
                  <a:extLst>
                    <a:ext uri="{9D8B030D-6E8A-4147-A177-3AD203B41FA5}">
                      <a16:colId xmlns:a16="http://schemas.microsoft.com/office/drawing/2014/main" val="20000"/>
                    </a:ext>
                  </a:extLst>
                </a:gridCol>
                <a:gridCol w="3867150">
                  <a:extLst>
                    <a:ext uri="{9D8B030D-6E8A-4147-A177-3AD203B41FA5}">
                      <a16:colId xmlns:a16="http://schemas.microsoft.com/office/drawing/2014/main" val="20001"/>
                    </a:ext>
                  </a:extLst>
                </a:gridCol>
              </a:tblGrid>
              <a:tr h="8675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pitchFamily="-105" charset="0"/>
                          <a:ea typeface="Arial" pitchFamily="-105" charset="0"/>
                          <a:cs typeface="Arial" pitchFamily="-105" charset="0"/>
                        </a:rPr>
                        <a:t>Notice, Respond, and Engage</a:t>
                      </a:r>
                    </a:p>
                  </a:txBody>
                  <a:tcPr marL="86627" marR="86627"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105" charset="0"/>
                          <a:ea typeface="Arial" pitchFamily="-105" charset="0"/>
                          <a:cs typeface="Arial" pitchFamily="-105" charset="0"/>
                        </a:rPr>
                        <a:t>Notice, interact, and be interested in</a:t>
                      </a:r>
                    </a:p>
                  </a:txBody>
                  <a:tcPr marL="86627" marR="86627"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891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pitchFamily="-105" charset="0"/>
                          <a:ea typeface="Arial" pitchFamily="-105" charset="0"/>
                          <a:cs typeface="Arial" pitchFamily="-105" charset="0"/>
                        </a:rPr>
                        <a:t>Develop Skills</a:t>
                      </a:r>
                    </a:p>
                  </a:txBody>
                  <a:tcPr marL="86627" marR="86627"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105" charset="0"/>
                          <a:ea typeface="Arial" pitchFamily="-105" charset="0"/>
                          <a:cs typeface="Arial" pitchFamily="-105" charset="0"/>
                        </a:rPr>
                        <a:t>Learn the basic skills of performing, inventing, and creating, such as using a paintbrush</a:t>
                      </a:r>
                    </a:p>
                  </a:txBody>
                  <a:tcPr marL="86627" marR="86627"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284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pitchFamily="-105" charset="0"/>
                          <a:ea typeface="Arial" pitchFamily="-105" charset="0"/>
                          <a:cs typeface="Arial" pitchFamily="-105" charset="0"/>
                        </a:rPr>
                        <a:t>Create, Invent, and Express</a:t>
                      </a:r>
                    </a:p>
                  </a:txBody>
                  <a:tcPr marL="86627" marR="86627"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105" charset="0"/>
                          <a:ea typeface="Arial" pitchFamily="-105" charset="0"/>
                          <a:cs typeface="Arial" pitchFamily="-105" charset="0"/>
                        </a:rPr>
                        <a:t>Use skills to participate, express, invent, and create</a:t>
                      </a:r>
                    </a:p>
                  </a:txBody>
                  <a:tcPr marL="86627" marR="86627"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45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pitchFamily="-105" charset="0"/>
                          <a:ea typeface="Arial" pitchFamily="-105" charset="0"/>
                          <a:cs typeface="Arial" pitchFamily="-105" charset="0"/>
                        </a:rPr>
                        <a:t>Develop Skills to Create, Invent, and Express through Drama</a:t>
                      </a:r>
                    </a:p>
                  </a:txBody>
                  <a:tcPr marL="86627" marR="86627"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105" charset="0"/>
                          <a:ea typeface="Arial" pitchFamily="-105" charset="0"/>
                          <a:cs typeface="Arial" pitchFamily="-105" charset="0"/>
                        </a:rPr>
                        <a:t>Combination of developing and using skills</a:t>
                      </a:r>
                    </a:p>
                  </a:txBody>
                  <a:tcPr marL="86627" marR="86627"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30</a:t>
            </a:fld>
            <a:endParaRPr lang="en-US" altLang="en-US"/>
          </a:p>
        </p:txBody>
      </p:sp>
    </p:spTree>
    <p:extLst>
      <p:ext uri="{BB962C8B-B14F-4D97-AF65-F5344CB8AC3E}">
        <p14:creationId xmlns:p14="http://schemas.microsoft.com/office/powerpoint/2010/main" val="3580799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2"/>
          <p:cNvSpPr>
            <a:spLocks noGrp="1"/>
          </p:cNvSpPr>
          <p:nvPr>
            <p:ph type="title"/>
          </p:nvPr>
        </p:nvSpPr>
        <p:spPr/>
        <p:txBody>
          <a:bodyPr>
            <a:noAutofit/>
          </a:bodyPr>
          <a:lstStyle/>
          <a:p>
            <a:pPr>
              <a:defRPr/>
            </a:pPr>
            <a:br>
              <a:rPr lang="en-US" dirty="0">
                <a:ea typeface="ＭＳ Ｐゴシック" charset="0"/>
                <a:cs typeface="ＭＳ Ｐゴシック" charset="0"/>
              </a:rPr>
            </a:br>
            <a:r>
              <a:rPr lang="en-US" dirty="0">
                <a:ea typeface="ＭＳ Ｐゴシック" charset="0"/>
                <a:cs typeface="ＭＳ Ｐゴシック" charset="0"/>
              </a:rPr>
              <a:t>Alignment Document: Table 1.12</a:t>
            </a:r>
            <a:br>
              <a:rPr lang="en-US" dirty="0">
                <a:ea typeface="ＭＳ Ｐゴシック" charset="0"/>
                <a:cs typeface="ＭＳ Ｐゴシック" charset="0"/>
              </a:rPr>
            </a:br>
            <a:r>
              <a:rPr lang="en-US" dirty="0">
                <a:ea typeface="ＭＳ Ｐゴシック" charset="0"/>
                <a:cs typeface="ＭＳ Ｐゴシック" charset="0"/>
              </a:rPr>
              <a:t> </a:t>
            </a:r>
          </a:p>
        </p:txBody>
      </p:sp>
      <p:pic>
        <p:nvPicPr>
          <p:cNvPr id="9216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3518" y="1417638"/>
            <a:ext cx="7436964" cy="4525963"/>
          </a:xfrm>
        </p:spPr>
      </p:pic>
      <p:sp>
        <p:nvSpPr>
          <p:cNvPr id="92162" name="Slide Number Placeholder 1"/>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2B7D1B16-8BAD-4C3D-879C-1D972C849ADD}" type="slidenum">
              <a:rPr lang="en-US" altLang="en-US" sz="1400"/>
              <a:pPr>
                <a:spcBef>
                  <a:spcPct val="0"/>
                </a:spcBef>
                <a:buFontTx/>
                <a:buNone/>
              </a:pPr>
              <a:t>31</a:t>
            </a:fld>
            <a:endParaRPr lang="en-US" altLang="en-US" sz="1400"/>
          </a:p>
        </p:txBody>
      </p:sp>
    </p:spTree>
    <p:extLst>
      <p:ext uri="{BB962C8B-B14F-4D97-AF65-F5344CB8AC3E}">
        <p14:creationId xmlns:p14="http://schemas.microsoft.com/office/powerpoint/2010/main" val="2391941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27251" y="1"/>
            <a:ext cx="917125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1" name="TextBox 2"/>
          <p:cNvSpPr txBox="1">
            <a:spLocks noChangeArrowheads="1"/>
          </p:cNvSpPr>
          <p:nvPr/>
        </p:nvSpPr>
        <p:spPr bwMode="auto">
          <a:xfrm>
            <a:off x="5781675" y="4921250"/>
            <a:ext cx="362902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6000">
                <a:solidFill>
                  <a:schemeClr val="bg1"/>
                </a:solidFill>
              </a:rPr>
              <a:t>Dance</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solidFill>
                  <a:schemeClr val="bg1"/>
                </a:solidFill>
              </a:rPr>
              <a:pPr>
                <a:defRPr/>
              </a:pPr>
              <a:t>32</a:t>
            </a:fld>
            <a:endParaRPr lang="en-US" altLang="en-US" dirty="0">
              <a:solidFill>
                <a:schemeClr val="bg1"/>
              </a:solidFill>
            </a:endParaRPr>
          </a:p>
        </p:txBody>
      </p:sp>
      <p:sp>
        <p:nvSpPr>
          <p:cNvPr id="6" name="Rectangle 14"/>
          <p:cNvSpPr>
            <a:spLocks noChangeArrowheads="1"/>
          </p:cNvSpPr>
          <p:nvPr/>
        </p:nvSpPr>
        <p:spPr bwMode="auto">
          <a:xfrm>
            <a:off x="0" y="6637338"/>
            <a:ext cx="91440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900" dirty="0">
                <a:solidFill>
                  <a:schemeClr val="bg1"/>
                </a:solidFill>
                <a:cs typeface="Times New Roman" panose="02020603050405020304" pitchFamily="18" charset="0"/>
              </a:rPr>
              <a:t>©2017 California Department of Education</a:t>
            </a:r>
            <a:endParaRPr lang="en-US" altLang="en-US" sz="900" dirty="0">
              <a:solidFill>
                <a:schemeClr val="bg1"/>
              </a:solidFill>
            </a:endParaRPr>
          </a:p>
        </p:txBody>
      </p:sp>
    </p:spTree>
    <p:extLst>
      <p:ext uri="{BB962C8B-B14F-4D97-AF65-F5344CB8AC3E}">
        <p14:creationId xmlns:p14="http://schemas.microsoft.com/office/powerpoint/2010/main" val="492898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5"/>
          <p:cNvSpPr>
            <a:spLocks noGrp="1" noChangeArrowheads="1"/>
          </p:cNvSpPr>
          <p:nvPr>
            <p:ph type="title"/>
          </p:nvPr>
        </p:nvSpPr>
        <p:spPr/>
        <p:txBody>
          <a:bodyPr/>
          <a:lstStyle/>
          <a:p>
            <a:pPr eaLnBrk="1" hangingPunct="1"/>
            <a:r>
              <a:rPr lang="en-US" altLang="en-US" dirty="0"/>
              <a:t>Dance</a:t>
            </a:r>
          </a:p>
        </p:txBody>
      </p:sp>
      <p:sp>
        <p:nvSpPr>
          <p:cNvPr id="96258" name="Content Placeholder 2"/>
          <p:cNvSpPr>
            <a:spLocks noGrp="1"/>
          </p:cNvSpPr>
          <p:nvPr>
            <p:ph idx="1"/>
          </p:nvPr>
        </p:nvSpPr>
        <p:spPr>
          <a:xfrm>
            <a:off x="319088" y="1493838"/>
            <a:ext cx="8229600" cy="4525963"/>
          </a:xfrm>
        </p:spPr>
        <p:txBody>
          <a:bodyPr/>
          <a:lstStyle/>
          <a:p>
            <a:pPr marL="0" indent="0" defTabSz="457200" eaLnBrk="1" hangingPunct="1">
              <a:buFontTx/>
              <a:buNone/>
            </a:pPr>
            <a:r>
              <a:rPr lang="en-US" altLang="en-US" dirty="0"/>
              <a:t>“Movement, a natural process of life, is now understood to be essential to learning, creative thought, and high level formal reasoning. It is time to consciously bring integrative movement back into every aspect of our lives and realize, as I have, that something this simple and natural can be the source of miracles.”</a:t>
            </a:r>
            <a:r>
              <a:rPr lang="en-US" altLang="en-US" i="1" dirty="0">
                <a:solidFill>
                  <a:srgbClr val="604A7B"/>
                </a:solidFill>
              </a:rPr>
              <a:t> </a:t>
            </a:r>
          </a:p>
          <a:p>
            <a:pPr marL="0" indent="0" eaLnBrk="1" hangingPunct="1">
              <a:buNone/>
            </a:pPr>
            <a:r>
              <a:rPr lang="en-US" altLang="en-US" sz="1800" dirty="0">
                <a:solidFill>
                  <a:srgbClr val="604A7B"/>
                </a:solidFill>
              </a:rPr>
              <a:t>Carla Hannaford, </a:t>
            </a:r>
            <a:r>
              <a:rPr lang="en-US" altLang="en-US" sz="1800" i="1" dirty="0">
                <a:solidFill>
                  <a:srgbClr val="604A7B"/>
                </a:solidFill>
              </a:rPr>
              <a:t>Smart Moves: Why Learning Is Not All in Your Head, </a:t>
            </a:r>
            <a:r>
              <a:rPr lang="en-US" altLang="en-US" sz="1800" dirty="0">
                <a:solidFill>
                  <a:srgbClr val="604A7B"/>
                </a:solidFill>
              </a:rPr>
              <a:t>p.236</a:t>
            </a:r>
            <a:endParaRPr lang="en-US" altLang="en-US" dirty="0"/>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33</a:t>
            </a:fld>
            <a:endParaRPr lang="en-US" altLang="en-US"/>
          </a:p>
        </p:txBody>
      </p:sp>
    </p:spTree>
    <p:extLst>
      <p:ext uri="{BB962C8B-B14F-4D97-AF65-F5344CB8AC3E}">
        <p14:creationId xmlns:p14="http://schemas.microsoft.com/office/powerpoint/2010/main" val="505688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5107576" y="274638"/>
            <a:ext cx="3579223" cy="1143000"/>
          </a:xfrm>
        </p:spPr>
        <p:txBody>
          <a:bodyPr/>
          <a:lstStyle/>
          <a:p>
            <a:pPr eaLnBrk="1" hangingPunct="1"/>
            <a:r>
              <a:rPr lang="en-US" altLang="en-US" sz="4000" dirty="0"/>
              <a:t>Marker Dance </a:t>
            </a:r>
          </a:p>
        </p:txBody>
      </p:sp>
      <p:pic>
        <p:nvPicPr>
          <p:cNvPr id="98307" name="Picture 7" descr="MP900433032[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 y="1"/>
            <a:ext cx="4578531" cy="6858000"/>
          </a:xfrm>
          <a:noFill/>
        </p:spPr>
      </p:pic>
      <p:sp>
        <p:nvSpPr>
          <p:cNvPr id="98306" name="Rectangle 3"/>
          <p:cNvSpPr>
            <a:spLocks noGrp="1" noChangeArrowheads="1"/>
          </p:cNvSpPr>
          <p:nvPr>
            <p:ph sz="half" idx="2"/>
          </p:nvPr>
        </p:nvSpPr>
        <p:spPr>
          <a:xfrm>
            <a:off x="4841965" y="1417638"/>
            <a:ext cx="4038600" cy="4525963"/>
          </a:xfrm>
        </p:spPr>
        <p:txBody>
          <a:bodyPr/>
          <a:lstStyle/>
          <a:p>
            <a:pPr marL="0" indent="0" eaLnBrk="1" hangingPunct="1">
              <a:buFontTx/>
              <a:buNone/>
            </a:pPr>
            <a:r>
              <a:rPr lang="en-US" altLang="en-US" sz="3200" dirty="0"/>
              <a:t>We're fools whether we dance or not, so we might as well dance.  </a:t>
            </a:r>
          </a:p>
          <a:p>
            <a:pPr marL="0" indent="0" algn="r" eaLnBrk="1" hangingPunct="1">
              <a:buFontTx/>
              <a:buNone/>
            </a:pPr>
            <a:r>
              <a:rPr lang="en-US" altLang="en-US" sz="3200" dirty="0"/>
              <a:t>  </a:t>
            </a:r>
            <a:r>
              <a:rPr lang="en-US" altLang="en-US" sz="2400" dirty="0"/>
              <a:t>~Japanese Proverb </a:t>
            </a:r>
            <a:endParaRPr lang="en-US" altLang="en-US" sz="3200" dirty="0"/>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34</a:t>
            </a:fld>
            <a:endParaRPr lang="en-US" altLang="en-US"/>
          </a:p>
        </p:txBody>
      </p:sp>
      <p:pic>
        <p:nvPicPr>
          <p:cNvPr id="98308" name="Picture 9" descr="ANd9GcR_3QQb_Cmip_KLgZL-u-nWzzdUuL6gKm9OkI8R5mahjtjNdcdUK94TIBZ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594336">
            <a:off x="708025" y="1273175"/>
            <a:ext cx="3429001"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9" name="Text Box 7"/>
          <p:cNvSpPr txBox="1">
            <a:spLocks noChangeArrowheads="1"/>
          </p:cNvSpPr>
          <p:nvPr/>
        </p:nvSpPr>
        <p:spPr bwMode="auto">
          <a:xfrm>
            <a:off x="4578530" y="6611779"/>
            <a:ext cx="4565470" cy="246221"/>
          </a:xfrm>
          <a:prstGeom prst="rect">
            <a:avLst/>
          </a:prstGeom>
          <a:solidFill>
            <a:srgbClr val="D7C9E1"/>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000" dirty="0"/>
              <a:t>© 2017 California Department of Education</a:t>
            </a:r>
          </a:p>
        </p:txBody>
      </p:sp>
    </p:spTree>
    <p:extLst>
      <p:ext uri="{BB962C8B-B14F-4D97-AF65-F5344CB8AC3E}">
        <p14:creationId xmlns:p14="http://schemas.microsoft.com/office/powerpoint/2010/main" val="257112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3"/>
          <p:cNvSpPr>
            <a:spLocks noGrp="1" noChangeArrowheads="1"/>
          </p:cNvSpPr>
          <p:nvPr>
            <p:ph type="title"/>
          </p:nvPr>
        </p:nvSpPr>
        <p:spPr/>
        <p:txBody>
          <a:bodyPr/>
          <a:lstStyle/>
          <a:p>
            <a:pPr eaLnBrk="1" hangingPunct="1"/>
            <a:br>
              <a:rPr lang="en-US" altLang="en-US" dirty="0">
                <a:solidFill>
                  <a:schemeClr val="tx1"/>
                </a:solidFill>
              </a:rPr>
            </a:br>
            <a:br>
              <a:rPr lang="en-US" altLang="en-US" dirty="0">
                <a:solidFill>
                  <a:schemeClr val="tx1"/>
                </a:solidFill>
              </a:rPr>
            </a:br>
            <a:br>
              <a:rPr lang="en-US" altLang="en-US" dirty="0">
                <a:solidFill>
                  <a:schemeClr val="tx1"/>
                </a:solidFill>
              </a:rPr>
            </a:br>
            <a:r>
              <a:rPr lang="en-US" altLang="en-US" dirty="0"/>
              <a:t>Dance</a:t>
            </a:r>
            <a:br>
              <a:rPr lang="en-US" altLang="en-US" dirty="0">
                <a:solidFill>
                  <a:schemeClr val="tx1"/>
                </a:solidFill>
              </a:rPr>
            </a:br>
            <a:br>
              <a:rPr lang="en-US" altLang="en-US" dirty="0"/>
            </a:br>
            <a:br>
              <a:rPr lang="en-US" altLang="en-US" dirty="0"/>
            </a:br>
            <a:endParaRPr lang="en-US" altLang="en-US" sz="1800" dirty="0">
              <a:solidFill>
                <a:schemeClr val="tx1"/>
              </a:solidFill>
            </a:endParaRPr>
          </a:p>
        </p:txBody>
      </p:sp>
      <p:sp>
        <p:nvSpPr>
          <p:cNvPr id="3" name="Content Placeholder 2"/>
          <p:cNvSpPr>
            <a:spLocks noGrp="1"/>
          </p:cNvSpPr>
          <p:nvPr>
            <p:ph sz="half" idx="1"/>
          </p:nvPr>
        </p:nvSpPr>
        <p:spPr>
          <a:xfrm>
            <a:off x="522515" y="1600199"/>
            <a:ext cx="3810000" cy="4525963"/>
          </a:xfrm>
        </p:spPr>
        <p:txBody>
          <a:bodyPr/>
          <a:lstStyle/>
          <a:p>
            <a:pPr marL="0" indent="0">
              <a:buNone/>
            </a:pPr>
            <a:r>
              <a:rPr lang="en-US" altLang="en-US" sz="3200" dirty="0"/>
              <a:t>“Dance is a </a:t>
            </a:r>
            <a:br>
              <a:rPr lang="en-US" altLang="en-US" sz="3200" dirty="0"/>
            </a:br>
            <a:r>
              <a:rPr lang="en-US" altLang="en-US" sz="3200" dirty="0"/>
              <a:t>natural vehicle </a:t>
            </a:r>
            <a:br>
              <a:rPr lang="en-US" altLang="en-US" sz="3200" dirty="0"/>
            </a:br>
            <a:r>
              <a:rPr lang="en-US" altLang="en-US" sz="3200" dirty="0"/>
              <a:t>for expression of emotions and moods”</a:t>
            </a:r>
          </a:p>
          <a:p>
            <a:pPr marL="0" indent="0">
              <a:buNone/>
            </a:pPr>
            <a:r>
              <a:rPr lang="en-US" altLang="en-US" sz="1800" dirty="0"/>
              <a:t>(PCF, Vol. 2, p. 102).</a:t>
            </a:r>
            <a:endParaRPr lang="en-US" sz="1800" dirty="0"/>
          </a:p>
        </p:txBody>
      </p:sp>
      <p:pic>
        <p:nvPicPr>
          <p:cNvPr id="8" name="Picture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5050971" y="1600200"/>
            <a:ext cx="3410940" cy="45259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35</a:t>
            </a:fld>
            <a:endParaRPr lang="en-US" altLang="en-US"/>
          </a:p>
        </p:txBody>
      </p:sp>
    </p:spTree>
    <p:extLst>
      <p:ext uri="{BB962C8B-B14F-4D97-AF65-F5344CB8AC3E}">
        <p14:creationId xmlns:p14="http://schemas.microsoft.com/office/powerpoint/2010/main" val="2856607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575538" y="10869"/>
            <a:ext cx="5568462" cy="6853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1" name="Rectangle 3"/>
          <p:cNvSpPr>
            <a:spLocks noGrp="1" noChangeArrowheads="1"/>
          </p:cNvSpPr>
          <p:nvPr>
            <p:ph type="title"/>
          </p:nvPr>
        </p:nvSpPr>
        <p:spPr>
          <a:xfrm>
            <a:off x="457200" y="274638"/>
            <a:ext cx="2860431" cy="1143000"/>
          </a:xfrm>
        </p:spPr>
        <p:txBody>
          <a:bodyPr/>
          <a:lstStyle/>
          <a:p>
            <a:pPr eaLnBrk="1" hangingPunct="1"/>
            <a:r>
              <a:rPr lang="en-US" altLang="en-US" dirty="0">
                <a:solidFill>
                  <a:schemeClr val="tx1"/>
                </a:solidFill>
              </a:rPr>
              <a:t>Dance Promotes</a:t>
            </a:r>
          </a:p>
        </p:txBody>
      </p:sp>
      <p:sp>
        <p:nvSpPr>
          <p:cNvPr id="102402" name="Rectangle 4"/>
          <p:cNvSpPr>
            <a:spLocks noGrp="1" noChangeArrowheads="1"/>
          </p:cNvSpPr>
          <p:nvPr>
            <p:ph sz="half" idx="1"/>
          </p:nvPr>
        </p:nvSpPr>
        <p:spPr>
          <a:xfrm>
            <a:off x="331076" y="1592317"/>
            <a:ext cx="2986555" cy="4344660"/>
          </a:xfrm>
        </p:spPr>
        <p:txBody>
          <a:bodyPr/>
          <a:lstStyle/>
          <a:p>
            <a:pPr eaLnBrk="1" hangingPunct="1">
              <a:spcAft>
                <a:spcPts val="1200"/>
              </a:spcAft>
            </a:pPr>
            <a:r>
              <a:rPr lang="en-US" altLang="en-US" sz="3200" dirty="0"/>
              <a:t>Physical development</a:t>
            </a:r>
          </a:p>
          <a:p>
            <a:pPr eaLnBrk="1" hangingPunct="1">
              <a:spcAft>
                <a:spcPts val="1200"/>
              </a:spcAft>
            </a:pPr>
            <a:r>
              <a:rPr lang="en-US" altLang="en-US" sz="3200" dirty="0"/>
              <a:t>Language acquisition</a:t>
            </a:r>
          </a:p>
          <a:p>
            <a:pPr eaLnBrk="1" hangingPunct="1">
              <a:spcAft>
                <a:spcPts val="1200"/>
              </a:spcAft>
            </a:pPr>
            <a:r>
              <a:rPr lang="en-US" altLang="en-US" sz="3200" dirty="0"/>
              <a:t>Joy of movement</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36</a:t>
            </a:fld>
            <a:endParaRPr lang="en-US" altLang="en-US"/>
          </a:p>
        </p:txBody>
      </p:sp>
      <p:sp>
        <p:nvSpPr>
          <p:cNvPr id="102404" name="Text Box 6"/>
          <p:cNvSpPr txBox="1">
            <a:spLocks noChangeArrowheads="1"/>
          </p:cNvSpPr>
          <p:nvPr/>
        </p:nvSpPr>
        <p:spPr bwMode="auto">
          <a:xfrm>
            <a:off x="797168" y="6611779"/>
            <a:ext cx="2778369" cy="246221"/>
          </a:xfrm>
          <a:prstGeom prst="rect">
            <a:avLst/>
          </a:prstGeom>
          <a:solidFill>
            <a:srgbClr val="D7C9E1"/>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000" dirty="0"/>
              <a:t>© 2017 California Department of Education</a:t>
            </a:r>
          </a:p>
        </p:txBody>
      </p:sp>
    </p:spTree>
    <p:extLst>
      <p:ext uri="{BB962C8B-B14F-4D97-AF65-F5344CB8AC3E}">
        <p14:creationId xmlns:p14="http://schemas.microsoft.com/office/powerpoint/2010/main" val="982243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pPr eaLnBrk="1" hangingPunct="1"/>
            <a:r>
              <a:rPr lang="en-US" altLang="en-US" dirty="0"/>
              <a:t>Dance Foundations</a:t>
            </a:r>
          </a:p>
        </p:txBody>
      </p:sp>
      <p:graphicFrame>
        <p:nvGraphicFramePr>
          <p:cNvPr id="171032" name="Group 24"/>
          <p:cNvGraphicFramePr>
            <a:graphicFrameLocks noGrp="1"/>
          </p:cNvGraphicFramePr>
          <p:nvPr>
            <p:ph idx="1"/>
            <p:extLst>
              <p:ext uri="{D42A27DB-BD31-4B8C-83A1-F6EECF244321}">
                <p14:modId xmlns:p14="http://schemas.microsoft.com/office/powerpoint/2010/main" val="3483023688"/>
              </p:ext>
            </p:extLst>
          </p:nvPr>
        </p:nvGraphicFramePr>
        <p:xfrm>
          <a:off x="609600" y="1600200"/>
          <a:ext cx="7939088" cy="4437184"/>
        </p:xfrm>
        <a:graphic>
          <a:graphicData uri="http://schemas.openxmlformats.org/drawingml/2006/table">
            <a:tbl>
              <a:tblPr/>
              <a:tblGrid>
                <a:gridCol w="4076700">
                  <a:extLst>
                    <a:ext uri="{9D8B030D-6E8A-4147-A177-3AD203B41FA5}">
                      <a16:colId xmlns:a16="http://schemas.microsoft.com/office/drawing/2014/main" val="20000"/>
                    </a:ext>
                  </a:extLst>
                </a:gridCol>
                <a:gridCol w="3862388">
                  <a:extLst>
                    <a:ext uri="{9D8B030D-6E8A-4147-A177-3AD203B41FA5}">
                      <a16:colId xmlns:a16="http://schemas.microsoft.com/office/drawing/2014/main" val="20001"/>
                    </a:ext>
                  </a:extLst>
                </a:gridCol>
              </a:tblGrid>
              <a:tr h="15760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pitchFamily="34" charset="0"/>
                          <a:cs typeface="Arial" pitchFamily="34" charset="0"/>
                        </a:rPr>
                        <a:t>Notice, Respond, and Engage</a:t>
                      </a:r>
                    </a:p>
                  </a:txBody>
                  <a:tcPr marL="87394" marR="873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pitchFamily="34" charset="0"/>
                          <a:cs typeface="Arial" pitchFamily="34" charset="0"/>
                        </a:rPr>
                        <a:t>4 foundations</a:t>
                      </a:r>
                    </a:p>
                  </a:txBody>
                  <a:tcPr marL="87394" marR="873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760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pitchFamily="34" charset="0"/>
                          <a:cs typeface="Arial" pitchFamily="34" charset="0"/>
                        </a:rPr>
                        <a:t>Develop Skill in Dance</a:t>
                      </a:r>
                    </a:p>
                  </a:txBody>
                  <a:tcPr marL="87394" marR="873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pitchFamily="34" charset="0"/>
                          <a:cs typeface="Arial" pitchFamily="34" charset="0"/>
                        </a:rPr>
                        <a:t>3 foundations</a:t>
                      </a:r>
                    </a:p>
                  </a:txBody>
                  <a:tcPr marL="87394" marR="873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850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pitchFamily="34" charset="0"/>
                          <a:cs typeface="Arial" pitchFamily="34" charset="0"/>
                        </a:rPr>
                        <a:t>Create, Invent, and Express Through Dance</a:t>
                      </a:r>
                    </a:p>
                  </a:txBody>
                  <a:tcPr marL="87394" marR="873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pitchFamily="34" charset="0"/>
                          <a:cs typeface="Arial" pitchFamily="34" charset="0"/>
                        </a:rPr>
                        <a:t>4 foundations</a:t>
                      </a:r>
                    </a:p>
                  </a:txBody>
                  <a:tcPr marL="87394" marR="873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37</a:t>
            </a:fld>
            <a:endParaRPr lang="en-US" altLang="en-US"/>
          </a:p>
        </p:txBody>
      </p:sp>
      <p:sp>
        <p:nvSpPr>
          <p:cNvPr id="104450" name="TextBox 4"/>
          <p:cNvSpPr txBox="1">
            <a:spLocks noChangeArrowheads="1"/>
          </p:cNvSpPr>
          <p:nvPr/>
        </p:nvSpPr>
        <p:spPr bwMode="auto">
          <a:xfrm>
            <a:off x="6800850" y="9144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3271949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scarves.wmv">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0" y="0"/>
            <a:ext cx="9144000" cy="6858000"/>
          </a:xfrm>
        </p:spPr>
      </p:pic>
      <p:sp>
        <p:nvSpPr>
          <p:cNvPr id="106498" name="Rectangle 5"/>
          <p:cNvSpPr>
            <a:spLocks noGrp="1" noChangeArrowheads="1"/>
          </p:cNvSpPr>
          <p:nvPr>
            <p:ph type="title"/>
          </p:nvPr>
        </p:nvSpPr>
        <p:spPr>
          <a:xfrm>
            <a:off x="457200" y="655638"/>
            <a:ext cx="8229600" cy="1143000"/>
          </a:xfrm>
        </p:spPr>
        <p:txBody>
          <a:bodyPr/>
          <a:lstStyle/>
          <a:p>
            <a:pPr eaLnBrk="1" hangingPunct="1"/>
            <a:r>
              <a:rPr lang="en-US" altLang="en-US" dirty="0">
                <a:solidFill>
                  <a:schemeClr val="bg1"/>
                </a:solidFill>
              </a:rPr>
              <a:t>Scarf Dancing</a:t>
            </a:r>
          </a:p>
        </p:txBody>
      </p:sp>
      <p:sp>
        <p:nvSpPr>
          <p:cNvPr id="2" name="Slide Number Placeholder 1"/>
          <p:cNvSpPr>
            <a:spLocks noGrp="1"/>
          </p:cNvSpPr>
          <p:nvPr>
            <p:ph type="sldNum" sz="quarter" idx="10"/>
          </p:nvPr>
        </p:nvSpPr>
        <p:spPr/>
        <p:txBody>
          <a:bodyPr/>
          <a:lstStyle/>
          <a:p>
            <a:pPr>
              <a:defRPr/>
            </a:pPr>
            <a:fld id="{6568919D-8346-4681-A41B-F493D62A64C9}" type="slidenum">
              <a:rPr lang="en-US" altLang="en-US" smtClean="0"/>
              <a:pPr>
                <a:defRPr/>
              </a:pPr>
              <a:t>38</a:t>
            </a:fld>
            <a:endParaRPr lang="en-US" altLang="en-US"/>
          </a:p>
        </p:txBody>
      </p:sp>
    </p:spTree>
    <p:extLst>
      <p:ext uri="{BB962C8B-B14F-4D97-AF65-F5344CB8AC3E}">
        <p14:creationId xmlns:p14="http://schemas.microsoft.com/office/powerpoint/2010/main" val="1342532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523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5234"/>
                                        </p:tgtEl>
                                      </p:cBhvr>
                                    </p:cmd>
                                  </p:childTnLst>
                                </p:cTn>
                              </p:par>
                            </p:childTnLst>
                          </p:cTn>
                        </p:par>
                      </p:childTnLst>
                    </p:cTn>
                  </p:par>
                </p:childTnLst>
              </p:cTn>
              <p:nextCondLst>
                <p:cond evt="onClick" delay="0">
                  <p:tgtEl>
                    <p:spTgt spid="95234"/>
                  </p:tgtEl>
                </p:cond>
              </p:nextCondLst>
            </p:seq>
            <p:video>
              <p:cMediaNode vol="80000">
                <p:cTn id="7" fill="hold" display="0">
                  <p:stCondLst>
                    <p:cond delay="indefinite"/>
                  </p:stCondLst>
                </p:cTn>
                <p:tgtEl>
                  <p:spTgt spid="9523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3" descr="Picture1"/>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108546" name="Rectangle 2"/>
          <p:cNvSpPr>
            <a:spLocks noGrp="1" noChangeArrowheads="1"/>
          </p:cNvSpPr>
          <p:nvPr>
            <p:ph type="title" idx="4294967295"/>
          </p:nvPr>
        </p:nvSpPr>
        <p:spPr>
          <a:xfrm>
            <a:off x="309563" y="274638"/>
            <a:ext cx="8229600" cy="1143000"/>
          </a:xfrm>
        </p:spPr>
        <p:txBody>
          <a:bodyPr/>
          <a:lstStyle/>
          <a:p>
            <a:pPr algn="l" eaLnBrk="1" hangingPunct="1"/>
            <a:r>
              <a:rPr lang="en-US" altLang="en-US">
                <a:solidFill>
                  <a:schemeClr val="bg1"/>
                </a:solidFill>
              </a:rPr>
              <a:t>What did you observe?</a:t>
            </a:r>
          </a:p>
        </p:txBody>
      </p:sp>
      <p:sp>
        <p:nvSpPr>
          <p:cNvPr id="108547" name="Text Box 5"/>
          <p:cNvSpPr txBox="1">
            <a:spLocks noChangeArrowheads="1"/>
          </p:cNvSpPr>
          <p:nvPr/>
        </p:nvSpPr>
        <p:spPr bwMode="auto">
          <a:xfrm>
            <a:off x="0" y="6580188"/>
            <a:ext cx="91440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000" dirty="0">
                <a:solidFill>
                  <a:schemeClr val="bg1"/>
                </a:solidFill>
              </a:rPr>
              <a:t>© 2017 California Department of Education</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solidFill>
                  <a:schemeClr val="bg1"/>
                </a:solidFill>
              </a:rPr>
              <a:pPr>
                <a:defRPr/>
              </a:pPr>
              <a:t>39</a:t>
            </a:fld>
            <a:endParaRPr lang="en-US" altLang="en-US" dirty="0">
              <a:solidFill>
                <a:schemeClr val="bg1"/>
              </a:solidFill>
            </a:endParaRPr>
          </a:p>
        </p:txBody>
      </p:sp>
    </p:spTree>
    <p:extLst>
      <p:ext uri="{BB962C8B-B14F-4D97-AF65-F5344CB8AC3E}">
        <p14:creationId xmlns:p14="http://schemas.microsoft.com/office/powerpoint/2010/main" val="2788207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dirty="0">
                <a:latin typeface="Arial" charset="0"/>
                <a:cs typeface="Arial" charset="0"/>
              </a:rPr>
              <a:t> Transitional Kindergarten Implementation Guide</a:t>
            </a:r>
          </a:p>
        </p:txBody>
      </p:sp>
      <p:sp>
        <p:nvSpPr>
          <p:cNvPr id="5" name="Content Placeholder 4"/>
          <p:cNvSpPr>
            <a:spLocks noGrp="1"/>
          </p:cNvSpPr>
          <p:nvPr>
            <p:ph sz="half" idx="1"/>
          </p:nvPr>
        </p:nvSpPr>
        <p:spPr>
          <a:xfrm>
            <a:off x="457200" y="1600201"/>
            <a:ext cx="4158344" cy="3799114"/>
          </a:xfrm>
        </p:spPr>
        <p:txBody>
          <a:bodyPr>
            <a:normAutofit/>
          </a:bodyPr>
          <a:lstStyle/>
          <a:p>
            <a:pPr marL="0" indent="0" defTabSz="342900">
              <a:spcBef>
                <a:spcPct val="0"/>
              </a:spcBef>
              <a:buNone/>
              <a:defRPr/>
            </a:pPr>
            <a:r>
              <a:rPr lang="en-US" dirty="0">
                <a:latin typeface="Arial" charset="0"/>
                <a:ea typeface="Arial" charset="0"/>
                <a:cs typeface="Arial" charset="0"/>
              </a:rPr>
              <a:t>The TK Implementation Guide is a resource for California public school district administrators and teachers to support implementation of comprehensive TK programs.</a:t>
            </a:r>
          </a:p>
        </p:txBody>
      </p:sp>
      <p:pic>
        <p:nvPicPr>
          <p:cNvPr id="8" name="Picture 8"/>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bwMode="auto">
          <a:xfrm>
            <a:off x="4861864" y="1692276"/>
            <a:ext cx="3433050" cy="417999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0"/>
          </p:nvPr>
        </p:nvSpPr>
        <p:spPr/>
        <p:txBody>
          <a:bodyPr/>
          <a:lstStyle/>
          <a:p>
            <a:fld id="{11EEF7C2-6334-4E7A-B967-5F31FD9C23C6}" type="slidenum">
              <a:rPr lang="en-US" altLang="en-US" smtClean="0"/>
              <a:pPr/>
              <a:t>4</a:t>
            </a:fld>
            <a:endParaRPr lang="en-US" altLang="en-US"/>
          </a:p>
        </p:txBody>
      </p:sp>
    </p:spTree>
    <p:extLst>
      <p:ext uri="{BB962C8B-B14F-4D97-AF65-F5344CB8AC3E}">
        <p14:creationId xmlns:p14="http://schemas.microsoft.com/office/powerpoint/2010/main" val="1335549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Content Placeholder 2"/>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7463"/>
            <a:ext cx="9137650" cy="6875463"/>
          </a:xfrm>
        </p:spPr>
      </p:pic>
      <p:sp>
        <p:nvSpPr>
          <p:cNvPr id="110594" name="Text Box 5"/>
          <p:cNvSpPr txBox="1">
            <a:spLocks noChangeArrowheads="1"/>
          </p:cNvSpPr>
          <p:nvPr/>
        </p:nvSpPr>
        <p:spPr bwMode="auto">
          <a:xfrm>
            <a:off x="0" y="6580188"/>
            <a:ext cx="91440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000" dirty="0">
                <a:solidFill>
                  <a:schemeClr val="bg1"/>
                </a:solidFill>
              </a:rPr>
              <a:t>© 2017 California Department of Education</a:t>
            </a:r>
          </a:p>
        </p:txBody>
      </p:sp>
      <p:sp>
        <p:nvSpPr>
          <p:cNvPr id="110595" name="TextBox 3"/>
          <p:cNvSpPr txBox="1">
            <a:spLocks noChangeArrowheads="1"/>
          </p:cNvSpPr>
          <p:nvPr/>
        </p:nvSpPr>
        <p:spPr bwMode="auto">
          <a:xfrm>
            <a:off x="366713" y="433388"/>
            <a:ext cx="4492625"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4400">
                <a:solidFill>
                  <a:schemeClr val="bg1"/>
                </a:solidFill>
              </a:rPr>
              <a:t>Visual Arts</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solidFill>
                  <a:schemeClr val="bg1"/>
                </a:solidFill>
              </a:rPr>
              <a:pPr>
                <a:defRPr/>
              </a:pPr>
              <a:t>40</a:t>
            </a:fld>
            <a:endParaRPr lang="en-US" altLang="en-US" dirty="0">
              <a:solidFill>
                <a:schemeClr val="bg1"/>
              </a:solidFill>
            </a:endParaRPr>
          </a:p>
        </p:txBody>
      </p:sp>
    </p:spTree>
    <p:extLst>
      <p:ext uri="{BB962C8B-B14F-4D97-AF65-F5344CB8AC3E}">
        <p14:creationId xmlns:p14="http://schemas.microsoft.com/office/powerpoint/2010/main" val="3176930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p:txBody>
          <a:bodyPr/>
          <a:lstStyle/>
          <a:p>
            <a:pPr eaLnBrk="1" hangingPunct="1"/>
            <a:r>
              <a:rPr lang="en-US" altLang="en-US" dirty="0"/>
              <a:t>Name That </a:t>
            </a:r>
            <a:r>
              <a:rPr lang="en-US" altLang="en-US" dirty="0" err="1"/>
              <a:t>Substrand</a:t>
            </a:r>
            <a:endParaRPr lang="en-US" altLang="en-US" dirty="0"/>
          </a:p>
        </p:txBody>
      </p:sp>
      <p:graphicFrame>
        <p:nvGraphicFramePr>
          <p:cNvPr id="346136" name="Group 24"/>
          <p:cNvGraphicFramePr>
            <a:graphicFrameLocks noGrp="1"/>
          </p:cNvGraphicFramePr>
          <p:nvPr>
            <p:ph sz="half" idx="1"/>
            <p:extLst>
              <p:ext uri="{D42A27DB-BD31-4B8C-83A1-F6EECF244321}">
                <p14:modId xmlns:p14="http://schemas.microsoft.com/office/powerpoint/2010/main" val="4255081588"/>
              </p:ext>
            </p:extLst>
          </p:nvPr>
        </p:nvGraphicFramePr>
        <p:xfrm>
          <a:off x="457200" y="1600200"/>
          <a:ext cx="4038600" cy="3753583"/>
        </p:xfrm>
        <a:graphic>
          <a:graphicData uri="http://schemas.openxmlformats.org/drawingml/2006/table">
            <a:tbl>
              <a:tblPr/>
              <a:tblGrid>
                <a:gridCol w="4038600">
                  <a:extLst>
                    <a:ext uri="{9D8B030D-6E8A-4147-A177-3AD203B41FA5}">
                      <a16:colId xmlns:a16="http://schemas.microsoft.com/office/drawing/2014/main" val="3624682945"/>
                    </a:ext>
                  </a:extLst>
                </a:gridCol>
              </a:tblGrid>
              <a:tr h="59848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bg1"/>
                          </a:solidFill>
                          <a:effectLst/>
                          <a:latin typeface="Arial" panose="020B0604020202020204" pitchFamily="34" charset="0"/>
                          <a:cs typeface="Times New Roman" panose="02020603050405020304" pitchFamily="18" charset="0"/>
                        </a:rPr>
                        <a:t>Visual Art</a:t>
                      </a:r>
                      <a:endParaRPr kumimoji="0" lang="en-US" altLang="en-US" sz="2400" b="1" i="0" u="none" strike="noStrike" cap="none" normalizeH="0" baseline="0">
                        <a:ln>
                          <a:noFill/>
                        </a:ln>
                        <a:solidFill>
                          <a:schemeClr val="bg1"/>
                        </a:solidFill>
                        <a:effectLst/>
                        <a:latin typeface="Arial" panose="020B0604020202020204" pitchFamily="34" charset="0"/>
                        <a:cs typeface="Arial" panose="020B0604020202020204"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296292509"/>
                  </a:ext>
                </a:extLst>
              </a:tr>
              <a:tr h="9969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Notice, Respond, and Engage</a:t>
                      </a:r>
                      <a:endParaRPr kumimoji="0" lang="en-US"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537413335"/>
                  </a:ext>
                </a:extLst>
              </a:tr>
              <a:tr h="102467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Develop Skills in Visual Art</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656450585"/>
                  </a:ext>
                </a:extLst>
              </a:tr>
              <a:tr h="11334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Create, Invent, and Express Through Visual Art</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536423597"/>
                  </a:ext>
                </a:extLst>
              </a:tr>
            </a:tbl>
          </a:graphicData>
        </a:graphic>
      </p:graphicFrame>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41</a:t>
            </a:fld>
            <a:endParaRPr lang="en-US" altLang="en-US"/>
          </a:p>
        </p:txBody>
      </p:sp>
      <p:pic>
        <p:nvPicPr>
          <p:cNvPr id="7" name="Picture 1"/>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77154" y="1957464"/>
            <a:ext cx="4038600" cy="303905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72178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8"/>
          <p:cNvSpPr>
            <a:spLocks noGrp="1" noChangeArrowheads="1"/>
          </p:cNvSpPr>
          <p:nvPr>
            <p:ph type="title"/>
          </p:nvPr>
        </p:nvSpPr>
        <p:spPr/>
        <p:txBody>
          <a:bodyPr/>
          <a:lstStyle/>
          <a:p>
            <a:pPr eaLnBrk="1" hangingPunct="1"/>
            <a:r>
              <a:rPr lang="en-US" altLang="en-US" sz="4000" dirty="0">
                <a:solidFill>
                  <a:schemeClr val="tx1"/>
                </a:solidFill>
              </a:rPr>
              <a:t>The Arts Are Inclusive of All Children</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42</a:t>
            </a:fld>
            <a:endParaRPr lang="en-US" altLang="en-US"/>
          </a:p>
        </p:txBody>
      </p:sp>
      <p:pic>
        <p:nvPicPr>
          <p:cNvPr id="7" name="Picture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560111"/>
            <a:ext cx="7467600" cy="4689231"/>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62936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Grp="1" noChangeAspect="1"/>
          </p:cNvPicPr>
          <p:nvPr>
            <p:ph sz="quarter" idx="2"/>
          </p:nvPr>
        </p:nvPicPr>
        <p:blipFill rotWithShape="1">
          <a:blip r:embed="rId3">
            <a:extLst>
              <a:ext uri="{28A0092B-C50C-407E-A947-70E740481C1C}">
                <a14:useLocalDpi xmlns:a14="http://schemas.microsoft.com/office/drawing/2010/main" val="0"/>
              </a:ext>
            </a:extLst>
          </a:blip>
          <a:srcRect/>
          <a:stretch/>
        </p:blipFill>
        <p:spPr bwMode="auto">
          <a:xfrm>
            <a:off x="-1" y="1417638"/>
            <a:ext cx="9144001" cy="5450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sz="quarter"/>
          </p:nvPr>
        </p:nvSpPr>
        <p:spPr/>
        <p:txBody>
          <a:bodyPr/>
          <a:lstStyle/>
          <a:p>
            <a:r>
              <a:rPr lang="en-US" dirty="0"/>
              <a:t>Universal Design for Learning</a:t>
            </a:r>
          </a:p>
        </p:txBody>
      </p:sp>
      <p:sp>
        <p:nvSpPr>
          <p:cNvPr id="3" name="Content Placeholder 2"/>
          <p:cNvSpPr>
            <a:spLocks noGrp="1"/>
          </p:cNvSpPr>
          <p:nvPr>
            <p:ph sz="quarter" idx="1"/>
          </p:nvPr>
        </p:nvSpPr>
        <p:spPr>
          <a:xfrm>
            <a:off x="5181600" y="1564665"/>
            <a:ext cx="3733799" cy="4214812"/>
          </a:xfrm>
        </p:spPr>
        <p:txBody>
          <a:bodyPr/>
          <a:lstStyle/>
          <a:p>
            <a:pPr eaLnBrk="1" hangingPunct="1">
              <a:buFontTx/>
              <a:buNone/>
              <a:defRPr/>
            </a:pPr>
            <a:r>
              <a:rPr lang="en-US" dirty="0">
                <a:solidFill>
                  <a:schemeClr val="bg1"/>
                </a:solidFill>
                <a:ea typeface="ＭＳ Ｐゴシック" pitchFamily="34" charset="-128"/>
              </a:rPr>
              <a:t>Provides for:</a:t>
            </a:r>
          </a:p>
          <a:p>
            <a:pPr eaLnBrk="1" hangingPunct="1">
              <a:buFont typeface="Arial" charset="0"/>
              <a:buChar char="•"/>
              <a:defRPr/>
            </a:pPr>
            <a:r>
              <a:rPr lang="en-US" dirty="0">
                <a:solidFill>
                  <a:schemeClr val="bg1"/>
                </a:solidFill>
                <a:ea typeface="ＭＳ Ｐゴシック" pitchFamily="34" charset="-128"/>
              </a:rPr>
              <a:t>Multiple means of representation</a:t>
            </a:r>
          </a:p>
          <a:p>
            <a:pPr eaLnBrk="1" hangingPunct="1">
              <a:buFont typeface="Arial" charset="0"/>
              <a:buChar char="•"/>
              <a:defRPr/>
            </a:pPr>
            <a:r>
              <a:rPr lang="en-US" dirty="0">
                <a:solidFill>
                  <a:schemeClr val="bg1"/>
                </a:solidFill>
                <a:ea typeface="ＭＳ Ｐゴシック" pitchFamily="34" charset="-128"/>
              </a:rPr>
              <a:t>Multiple means of engagement</a:t>
            </a:r>
          </a:p>
          <a:p>
            <a:pPr eaLnBrk="1" hangingPunct="1">
              <a:buFont typeface="Arial" charset="0"/>
              <a:buChar char="•"/>
              <a:defRPr/>
            </a:pPr>
            <a:r>
              <a:rPr lang="en-US" dirty="0">
                <a:solidFill>
                  <a:schemeClr val="bg1"/>
                </a:solidFill>
                <a:ea typeface="ＭＳ Ｐゴシック" pitchFamily="34" charset="-128"/>
              </a:rPr>
              <a:t>Multiple means of expression</a:t>
            </a:r>
          </a:p>
          <a:p>
            <a:endParaRPr lang="en-US" sz="2800" dirty="0">
              <a:solidFill>
                <a:schemeClr val="bg1"/>
              </a:solidFill>
            </a:endParaRPr>
          </a:p>
        </p:txBody>
      </p:sp>
      <p:sp>
        <p:nvSpPr>
          <p:cNvPr id="5" name="Slide Number Placeholder 4"/>
          <p:cNvSpPr>
            <a:spLocks noGrp="1"/>
          </p:cNvSpPr>
          <p:nvPr>
            <p:ph type="sldNum" sz="quarter" idx="4294967295"/>
          </p:nvPr>
        </p:nvSpPr>
        <p:spPr>
          <a:xfrm>
            <a:off x="8686800" y="0"/>
            <a:ext cx="457200" cy="365125"/>
          </a:xfrm>
        </p:spPr>
        <p:txBody>
          <a:bodyPr/>
          <a:lstStyle/>
          <a:p>
            <a:pPr>
              <a:defRPr/>
            </a:pPr>
            <a:fld id="{2D3CCAB5-0745-40CB-8326-C9D9DBA2797E}" type="slidenum">
              <a:rPr lang="en-US" altLang="en-US" smtClean="0"/>
              <a:pPr>
                <a:defRPr/>
              </a:pPr>
              <a:t>43</a:t>
            </a:fld>
            <a:endParaRPr lang="en-US" altLang="en-US"/>
          </a:p>
        </p:txBody>
      </p:sp>
      <p:sp>
        <p:nvSpPr>
          <p:cNvPr id="11" name="Text Box 5"/>
          <p:cNvSpPr txBox="1">
            <a:spLocks noChangeArrowheads="1"/>
          </p:cNvSpPr>
          <p:nvPr/>
        </p:nvSpPr>
        <p:spPr bwMode="auto">
          <a:xfrm>
            <a:off x="0" y="6580188"/>
            <a:ext cx="91440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000" dirty="0">
                <a:solidFill>
                  <a:schemeClr val="bg1"/>
                </a:solidFill>
              </a:rPr>
              <a:t>© 2017 California Department of Education</a:t>
            </a:r>
          </a:p>
        </p:txBody>
      </p:sp>
    </p:spTree>
    <p:extLst>
      <p:ext uri="{BB962C8B-B14F-4D97-AF65-F5344CB8AC3E}">
        <p14:creationId xmlns:p14="http://schemas.microsoft.com/office/powerpoint/2010/main" val="814600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title"/>
          </p:nvPr>
        </p:nvSpPr>
        <p:spPr>
          <a:noFill/>
        </p:spPr>
        <p:txBody>
          <a:bodyPr/>
          <a:lstStyle/>
          <a:p>
            <a:pPr eaLnBrk="1" hangingPunct="1"/>
            <a:r>
              <a:rPr lang="en-US" altLang="en-US" sz="4000" dirty="0"/>
              <a:t>Visual Arts Promote…</a:t>
            </a:r>
          </a:p>
        </p:txBody>
      </p:sp>
      <p:sp>
        <p:nvSpPr>
          <p:cNvPr id="118785" name="Rectangle 4"/>
          <p:cNvSpPr>
            <a:spLocks noGrp="1" noChangeArrowheads="1"/>
          </p:cNvSpPr>
          <p:nvPr>
            <p:ph sz="half" idx="1"/>
          </p:nvPr>
        </p:nvSpPr>
        <p:spPr>
          <a:noFill/>
        </p:spPr>
        <p:txBody>
          <a:bodyPr/>
          <a:lstStyle/>
          <a:p>
            <a:pPr eaLnBrk="1" hangingPunct="1">
              <a:spcAft>
                <a:spcPts val="1200"/>
              </a:spcAft>
            </a:pPr>
            <a:r>
              <a:rPr lang="en-US" altLang="en-US" sz="3200" dirty="0"/>
              <a:t>Thinking</a:t>
            </a:r>
          </a:p>
          <a:p>
            <a:pPr eaLnBrk="1" hangingPunct="1">
              <a:spcAft>
                <a:spcPts val="1200"/>
              </a:spcAft>
            </a:pPr>
            <a:r>
              <a:rPr lang="en-US" altLang="en-US" sz="3200" dirty="0"/>
              <a:t>Problem solving communication </a:t>
            </a:r>
          </a:p>
          <a:p>
            <a:pPr eaLnBrk="1" hangingPunct="1">
              <a:spcAft>
                <a:spcPts val="1200"/>
              </a:spcAft>
            </a:pPr>
            <a:r>
              <a:rPr lang="en-US" altLang="en-US" sz="3200" dirty="0"/>
              <a:t>Intent</a:t>
            </a:r>
          </a:p>
          <a:p>
            <a:pPr eaLnBrk="1" hangingPunct="1">
              <a:spcAft>
                <a:spcPts val="1200"/>
              </a:spcAft>
            </a:pPr>
            <a:r>
              <a:rPr lang="en-US" altLang="en-US" sz="3200" dirty="0"/>
              <a:t>Language learning</a:t>
            </a:r>
          </a:p>
          <a:p>
            <a:pPr eaLnBrk="1" hangingPunct="1">
              <a:spcAft>
                <a:spcPts val="1200"/>
              </a:spcAft>
            </a:pPr>
            <a:r>
              <a:rPr lang="en-US" altLang="en-US" sz="3200" dirty="0"/>
              <a:t>Cultural learning</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44</a:t>
            </a:fld>
            <a:endParaRPr lang="en-US" altLang="en-US"/>
          </a:p>
        </p:txBody>
      </p:sp>
      <p:pic>
        <p:nvPicPr>
          <p:cNvPr id="8" name="Picture 1"/>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bwMode="auto">
          <a:xfrm>
            <a:off x="4495800" y="1692276"/>
            <a:ext cx="4193357" cy="336575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71866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3" descr="ANd9GcSFvFYZhaPmF6xjg7BD-KZfwAXKYjQunvTFto2nQO-MmBPF7-iEZ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10"/>
          <p:cNvSpPr>
            <a:spLocks noGrp="1" noChangeArrowheads="1"/>
          </p:cNvSpPr>
          <p:nvPr>
            <p:ph type="title" idx="4294967295"/>
          </p:nvPr>
        </p:nvSpPr>
        <p:spPr>
          <a:xfrm>
            <a:off x="457200" y="500063"/>
            <a:ext cx="4787900" cy="1741487"/>
          </a:xfrm>
        </p:spPr>
        <p:txBody>
          <a:bodyPr/>
          <a:lstStyle/>
          <a:p>
            <a:pPr algn="l" eaLnBrk="1" hangingPunct="1"/>
            <a:r>
              <a:rPr lang="en-US" altLang="en-US" sz="4000" dirty="0">
                <a:solidFill>
                  <a:schemeClr val="bg1"/>
                </a:solidFill>
              </a:rPr>
              <a:t>Developmental Sequence of Drawing</a:t>
            </a:r>
          </a:p>
        </p:txBody>
      </p:sp>
      <p:sp>
        <p:nvSpPr>
          <p:cNvPr id="120835" name="Text Box 33"/>
          <p:cNvSpPr txBox="1">
            <a:spLocks noChangeArrowheads="1"/>
          </p:cNvSpPr>
          <p:nvPr/>
        </p:nvSpPr>
        <p:spPr bwMode="auto">
          <a:xfrm>
            <a:off x="5245100" y="5618163"/>
            <a:ext cx="3475038" cy="366712"/>
          </a:xfrm>
          <a:prstGeom prst="rect">
            <a:avLst/>
          </a:prstGeom>
          <a:solidFill>
            <a:schemeClr val="bg1"/>
          </a:solidFill>
          <a:ln>
            <a:noFill/>
          </a:ln>
          <a:extLst>
            <a:ext uri="{91240B29-F687-4f45-9708-019B960494DF}">
              <a14:hiddenLine xmlns:a14="http://schemas.microsoft.com/office/drawing/2010/main" xmlns="" w="508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dirty="0"/>
              <a:t>PCF, Vol. 2, p. 59</a:t>
            </a:r>
          </a:p>
        </p:txBody>
      </p:sp>
      <p:pic>
        <p:nvPicPr>
          <p:cNvPr id="120836" name="Picture 34" descr="MC90043258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7075" y="5445125"/>
            <a:ext cx="363538"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7" name="Picture 35" descr="MC90043258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5100" y="5435600"/>
            <a:ext cx="363538"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8" name="Picture 36" descr="Pictur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838" y="490538"/>
            <a:ext cx="2908300" cy="441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9" name="Picture 32" descr="MC90043258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0" y="452438"/>
            <a:ext cx="363538" cy="363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40" name="Picture 31" descr="MC90043258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6600" y="473075"/>
            <a:ext cx="363538"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41" name="Picture 37" descr="Pictur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0175" y="2276475"/>
            <a:ext cx="2938463" cy="288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42" name="Picture 26" descr="MC90043258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0175" y="2241550"/>
            <a:ext cx="363538"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43" name="Picture 30" descr="MC90043258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5100" y="2241550"/>
            <a:ext cx="363538"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44" name="Picture 38" descr="Pictur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713" y="4292600"/>
            <a:ext cx="2212975" cy="218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45" name="Picture 25" descr="MC90043258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275138"/>
            <a:ext cx="363538" cy="363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46" name="Picture 24" descr="MC90043258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6638" y="4275138"/>
            <a:ext cx="363537" cy="363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47" name="Text Box 17"/>
          <p:cNvSpPr txBox="1">
            <a:spLocks noChangeArrowheads="1"/>
          </p:cNvSpPr>
          <p:nvPr/>
        </p:nvSpPr>
        <p:spPr bwMode="auto">
          <a:xfrm>
            <a:off x="0" y="6580188"/>
            <a:ext cx="914400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100" dirty="0">
                <a:solidFill>
                  <a:schemeClr val="bg1"/>
                </a:solidFill>
              </a:rPr>
              <a:t>© 2017 California Department of Education </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45</a:t>
            </a:fld>
            <a:endParaRPr lang="en-US" altLang="en-US" dirty="0"/>
          </a:p>
        </p:txBody>
      </p:sp>
    </p:spTree>
    <p:extLst>
      <p:ext uri="{BB962C8B-B14F-4D97-AF65-F5344CB8AC3E}">
        <p14:creationId xmlns:p14="http://schemas.microsoft.com/office/powerpoint/2010/main" val="33887426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p:txBody>
          <a:bodyPr/>
          <a:lstStyle/>
          <a:p>
            <a:r>
              <a:rPr lang="en-US" altLang="en-US" dirty="0">
                <a:ea typeface="ＭＳ Ｐゴシック" panose="020B0600070205080204" pitchFamily="34" charset="-128"/>
              </a:rPr>
              <a:t>English Learners</a:t>
            </a:r>
          </a:p>
        </p:txBody>
      </p:sp>
      <p:sp>
        <p:nvSpPr>
          <p:cNvPr id="122882" name="Content Placeholder 2"/>
          <p:cNvSpPr>
            <a:spLocks noGrp="1"/>
          </p:cNvSpPr>
          <p:nvPr>
            <p:ph sz="half" idx="1"/>
          </p:nvPr>
        </p:nvSpPr>
        <p:spPr/>
        <p:txBody>
          <a:bodyPr/>
          <a:lstStyle/>
          <a:p>
            <a:pPr marL="0" indent="0">
              <a:buNone/>
            </a:pPr>
            <a:r>
              <a:rPr lang="en-US" altLang="en-US" sz="3200" dirty="0">
                <a:ea typeface="ＭＳ Ｐゴシック" panose="020B0600070205080204" pitchFamily="34" charset="-128"/>
              </a:rPr>
              <a:t>“Children who are English learners need to be supported not only in activities focused on language and literacy, but across the entire curriculum” </a:t>
            </a:r>
          </a:p>
          <a:p>
            <a:pPr marL="0" indent="0">
              <a:buNone/>
            </a:pPr>
            <a:r>
              <a:rPr lang="en-US" altLang="en-US" sz="1800" dirty="0">
                <a:ea typeface="ＭＳ Ｐゴシック" panose="020B0600070205080204" pitchFamily="34" charset="-128"/>
              </a:rPr>
              <a:t>(PCF, Vol. 1, p. 181).</a:t>
            </a:r>
          </a:p>
        </p:txBody>
      </p:sp>
      <p:pic>
        <p:nvPicPr>
          <p:cNvPr id="122884"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696003"/>
            <a:ext cx="4038600" cy="4334356"/>
          </a:xfrm>
          <a:ln>
            <a:solidFill>
              <a:schemeClr val="tx1"/>
            </a:solidFill>
          </a:ln>
        </p:spPr>
      </p:pic>
      <p:sp>
        <p:nvSpPr>
          <p:cNvPr id="122883"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01D62BB5-2BF0-494C-933C-BE043B60D3EF}" type="slidenum">
              <a:rPr lang="en-US" altLang="en-US" sz="1200">
                <a:ea typeface="ＭＳ Ｐゴシック" panose="020B0600070205080204" pitchFamily="34" charset="-128"/>
              </a:rPr>
              <a:pPr>
                <a:spcBef>
                  <a:spcPct val="0"/>
                </a:spcBef>
                <a:buFontTx/>
                <a:buNone/>
              </a:pPr>
              <a:t>46</a:t>
            </a:fld>
            <a:endParaRPr lang="en-US" altLang="en-US" sz="1200">
              <a:ea typeface="ＭＳ Ｐゴシック" panose="020B0600070205080204" pitchFamily="34" charset="-128"/>
            </a:endParaRPr>
          </a:p>
        </p:txBody>
      </p:sp>
    </p:spTree>
    <p:extLst>
      <p:ext uri="{BB962C8B-B14F-4D97-AF65-F5344CB8AC3E}">
        <p14:creationId xmlns:p14="http://schemas.microsoft.com/office/powerpoint/2010/main" val="734985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4"/>
          <p:cNvSpPr>
            <a:spLocks noGrp="1" noChangeArrowheads="1"/>
          </p:cNvSpPr>
          <p:nvPr>
            <p:ph type="title"/>
          </p:nvPr>
        </p:nvSpPr>
        <p:spPr/>
        <p:txBody>
          <a:bodyPr/>
          <a:lstStyle/>
          <a:p>
            <a:pPr eaLnBrk="1" hangingPunct="1"/>
            <a:r>
              <a:rPr lang="en-US" altLang="en-US" sz="3600" dirty="0"/>
              <a:t>Support All Learners with Visual Art Invitations in the Environment</a:t>
            </a:r>
          </a:p>
        </p:txBody>
      </p:sp>
      <p:sp>
        <p:nvSpPr>
          <p:cNvPr id="113667" name="Rectangle 5"/>
          <p:cNvSpPr>
            <a:spLocks noGrp="1" noChangeArrowheads="1"/>
          </p:cNvSpPr>
          <p:nvPr>
            <p:ph idx="1"/>
          </p:nvPr>
        </p:nvSpPr>
        <p:spPr/>
        <p:txBody>
          <a:bodyPr/>
          <a:lstStyle/>
          <a:p>
            <a:pPr eaLnBrk="1" hangingPunct="1">
              <a:spcAft>
                <a:spcPts val="1200"/>
              </a:spcAft>
            </a:pPr>
            <a:r>
              <a:rPr lang="en-US" altLang="en-US" sz="2800" dirty="0"/>
              <a:t>Encourage engagement with art on all levels. </a:t>
            </a:r>
          </a:p>
          <a:p>
            <a:pPr eaLnBrk="1" hangingPunct="1">
              <a:spcAft>
                <a:spcPts val="1200"/>
              </a:spcAft>
            </a:pPr>
            <a:r>
              <a:rPr lang="en-US" altLang="en-US" sz="2800" dirty="0"/>
              <a:t>Respect individual developmental, cultural, and linguistic differences. </a:t>
            </a:r>
          </a:p>
          <a:p>
            <a:pPr eaLnBrk="1" hangingPunct="1">
              <a:spcAft>
                <a:spcPts val="1200"/>
              </a:spcAft>
            </a:pPr>
            <a:r>
              <a:rPr lang="en-US" altLang="en-US" sz="2800" dirty="0"/>
              <a:t>Give children the time and space they need to explore their creativity. </a:t>
            </a:r>
          </a:p>
          <a:p>
            <a:pPr eaLnBrk="1" hangingPunct="1">
              <a:spcBef>
                <a:spcPts val="0"/>
              </a:spcBef>
              <a:spcAft>
                <a:spcPts val="0"/>
              </a:spcAft>
            </a:pPr>
            <a:r>
              <a:rPr lang="en-US" altLang="en-US" sz="2800" dirty="0"/>
              <a:t>Provide an environment that makes the practice of art comfortable.</a:t>
            </a:r>
          </a:p>
          <a:p>
            <a:pPr marL="0" indent="0" eaLnBrk="1" hangingPunct="1">
              <a:spcBef>
                <a:spcPts val="0"/>
              </a:spcBef>
              <a:spcAft>
                <a:spcPts val="0"/>
              </a:spcAft>
              <a:buNone/>
            </a:pPr>
            <a:r>
              <a:rPr lang="en-US" altLang="en-US" sz="2000" dirty="0"/>
              <a:t>     (PCF, Vol. 2, pp. 59-60)</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47</a:t>
            </a:fld>
            <a:endParaRPr lang="en-US" altLang="en-US"/>
          </a:p>
        </p:txBody>
      </p:sp>
    </p:spTree>
    <p:extLst>
      <p:ext uri="{BB962C8B-B14F-4D97-AF65-F5344CB8AC3E}">
        <p14:creationId xmlns:p14="http://schemas.microsoft.com/office/powerpoint/2010/main" val="2648857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6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6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6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36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p:txBody>
          <a:bodyPr/>
          <a:lstStyle/>
          <a:p>
            <a:pPr eaLnBrk="1" hangingPunct="1"/>
            <a:r>
              <a:rPr lang="en-US" altLang="en-US" dirty="0"/>
              <a:t>Your Turn</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48</a:t>
            </a:fld>
            <a:endParaRPr lang="en-US" altLang="en-US"/>
          </a:p>
        </p:txBody>
      </p:sp>
      <p:pic>
        <p:nvPicPr>
          <p:cNvPr id="4" name="Content Placeholder 3"/>
          <p:cNvPicPr>
            <a:picLocks noGrp="1" noChangeAspect="1"/>
          </p:cNvPicPr>
          <p:nvPr>
            <p:ph idx="1"/>
          </p:nvPr>
        </p:nvPicPr>
        <p:blipFill>
          <a:blip r:embed="rId3"/>
          <a:stretch>
            <a:fillRect/>
          </a:stretch>
        </p:blipFill>
        <p:spPr>
          <a:xfrm>
            <a:off x="2837311" y="1417638"/>
            <a:ext cx="3479084" cy="4500413"/>
          </a:xfrm>
        </p:spPr>
      </p:pic>
    </p:spTree>
    <p:extLst>
      <p:ext uri="{BB962C8B-B14F-4D97-AF65-F5344CB8AC3E}">
        <p14:creationId xmlns:p14="http://schemas.microsoft.com/office/powerpoint/2010/main" val="9560540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Music</a:t>
            </a:r>
            <a:endParaRPr lang="en-US" dirty="0"/>
          </a:p>
        </p:txBody>
      </p:sp>
      <p:pic>
        <p:nvPicPr>
          <p:cNvPr id="129025"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6680" y="1304456"/>
            <a:ext cx="6470640" cy="4821708"/>
          </a:xfrm>
          <a:ln>
            <a:solidFill>
              <a:schemeClr val="tx1"/>
            </a:solidFill>
          </a:ln>
        </p:spPr>
      </p:pic>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49</a:t>
            </a:fld>
            <a:endParaRPr lang="en-US" altLang="en-US"/>
          </a:p>
        </p:txBody>
      </p:sp>
    </p:spTree>
    <p:extLst>
      <p:ext uri="{BB962C8B-B14F-4D97-AF65-F5344CB8AC3E}">
        <p14:creationId xmlns:p14="http://schemas.microsoft.com/office/powerpoint/2010/main" val="1773622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prstClr val="black"/>
                </a:solidFill>
                <a:latin typeface="Arial" charset="0"/>
                <a:cs typeface="Arial" charset="0"/>
              </a:rPr>
              <a:t> Overview of the Transitional Kindergarten Implementation Guide</a:t>
            </a:r>
            <a:endParaRPr lang="en-US" sz="2700" dirty="0">
              <a:latin typeface="Arial" charset="0"/>
              <a:cs typeface="Arial" charset="0"/>
            </a:endParaRPr>
          </a:p>
        </p:txBody>
      </p:sp>
      <p:sp>
        <p:nvSpPr>
          <p:cNvPr id="3" name="Content Placeholder 2"/>
          <p:cNvSpPr>
            <a:spLocks noGrp="1"/>
          </p:cNvSpPr>
          <p:nvPr>
            <p:ph sz="half" idx="1"/>
          </p:nvPr>
        </p:nvSpPr>
        <p:spPr>
          <a:xfrm>
            <a:off x="353961" y="1692276"/>
            <a:ext cx="8436077" cy="4525963"/>
          </a:xfrm>
        </p:spPr>
        <p:txBody>
          <a:bodyPr>
            <a:noAutofit/>
          </a:bodyPr>
          <a:lstStyle/>
          <a:p>
            <a:pPr marL="0" lvl="1" indent="0">
              <a:buNone/>
            </a:pPr>
            <a:r>
              <a:rPr lang="en-US" sz="2600" b="1" dirty="0">
                <a:latin typeface="Arial" panose="020B0604020202020204" pitchFamily="34" charset="0"/>
                <a:cs typeface="Arial" panose="020B0604020202020204" pitchFamily="34" charset="0"/>
              </a:rPr>
              <a:t>Section One </a:t>
            </a:r>
          </a:p>
          <a:p>
            <a:pPr marL="457200" lvl="1" indent="-457200">
              <a:buFont typeface="Arial" panose="020B0604020202020204" pitchFamily="34" charset="0"/>
              <a:buChar char="•"/>
            </a:pPr>
            <a:r>
              <a:rPr lang="en-US" sz="2600" dirty="0">
                <a:latin typeface="Arial" panose="020B0604020202020204" pitchFamily="34" charset="0"/>
                <a:cs typeface="Arial" panose="020B0604020202020204" pitchFamily="34" charset="0"/>
              </a:rPr>
              <a:t>Program Structure and Design</a:t>
            </a:r>
          </a:p>
          <a:p>
            <a:pPr marL="0" lvl="1" indent="0">
              <a:spcBef>
                <a:spcPts val="600"/>
              </a:spcBef>
              <a:buNone/>
            </a:pPr>
            <a:r>
              <a:rPr lang="en-US" sz="2600" b="1" dirty="0">
                <a:latin typeface="Arial" panose="020B0604020202020204" pitchFamily="34" charset="0"/>
                <a:cs typeface="Arial" panose="020B0604020202020204" pitchFamily="34" charset="0"/>
              </a:rPr>
              <a:t>Section Two </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The TK Student</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Curriculum in a TK Program</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Effective Instruction in a TK Program</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The TK Learning Environment</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Assessment and Differentiated Instruction</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Involving Families and Community Partners</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Supporting TK Implementation</a:t>
            </a:r>
          </a:p>
          <a:p>
            <a:endParaRPr lang="en-US" dirty="0"/>
          </a:p>
        </p:txBody>
      </p:sp>
      <p:pic>
        <p:nvPicPr>
          <p:cNvPr id="10" name="Picture 8"/>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bwMode="auto">
          <a:xfrm>
            <a:off x="6513848" y="1692276"/>
            <a:ext cx="2276190" cy="2771429"/>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10"/>
          </p:nvPr>
        </p:nvSpPr>
        <p:spPr/>
        <p:txBody>
          <a:bodyPr/>
          <a:lstStyle/>
          <a:p>
            <a:fld id="{894E3918-0C58-4BC1-A1C2-4C804A6662F9}" type="slidenum">
              <a:rPr lang="en-US" altLang="en-US" smtClean="0"/>
              <a:pPr/>
              <a:t>5</a:t>
            </a:fld>
            <a:endParaRPr lang="en-US" altLang="en-US"/>
          </a:p>
        </p:txBody>
      </p:sp>
    </p:spTree>
    <p:extLst>
      <p:ext uri="{BB962C8B-B14F-4D97-AF65-F5344CB8AC3E}">
        <p14:creationId xmlns:p14="http://schemas.microsoft.com/office/powerpoint/2010/main" val="14678626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5"/>
          <p:cNvSpPr>
            <a:spLocks noGrp="1" noChangeArrowheads="1"/>
          </p:cNvSpPr>
          <p:nvPr>
            <p:ph type="title"/>
          </p:nvPr>
        </p:nvSpPr>
        <p:spPr>
          <a:xfrm>
            <a:off x="457200" y="182562"/>
            <a:ext cx="8229600" cy="1143000"/>
          </a:xfrm>
        </p:spPr>
        <p:txBody>
          <a:bodyPr/>
          <a:lstStyle/>
          <a:p>
            <a:pPr eaLnBrk="1" hangingPunct="1"/>
            <a:r>
              <a:rPr lang="en-US" altLang="en-US" dirty="0"/>
              <a:t>Research Highlight</a:t>
            </a:r>
          </a:p>
        </p:txBody>
      </p:sp>
      <p:sp>
        <p:nvSpPr>
          <p:cNvPr id="2" name="Rectangle 6"/>
          <p:cNvSpPr>
            <a:spLocks noGrp="1" noChangeArrowheads="1"/>
          </p:cNvSpPr>
          <p:nvPr>
            <p:ph sz="half" idx="1"/>
          </p:nvPr>
        </p:nvSpPr>
        <p:spPr>
          <a:xfrm>
            <a:off x="457200" y="1169987"/>
            <a:ext cx="8229600" cy="4525963"/>
          </a:xfrm>
          <a:noFill/>
        </p:spPr>
        <p:txBody>
          <a:bodyPr/>
          <a:lstStyle/>
          <a:p>
            <a:pPr marL="0" indent="0" eaLnBrk="1" hangingPunct="1">
              <a:buFontTx/>
              <a:buNone/>
              <a:defRPr/>
            </a:pPr>
            <a:r>
              <a:rPr lang="en-US" altLang="en-US" sz="2800" dirty="0"/>
              <a:t>“As preschool [TK] children not only listen to music, but also learn to make music by singing and playing instruments together (and responding to music in a variety of ways), they create important contexts for the early learning of vital life skills such as cooperation, collaboration, and group effort” </a:t>
            </a:r>
          </a:p>
          <a:p>
            <a:pPr marL="0" indent="0" eaLnBrk="1" hangingPunct="1">
              <a:buFontTx/>
              <a:buNone/>
              <a:defRPr/>
            </a:pPr>
            <a:r>
              <a:rPr lang="en-US" altLang="en-US" sz="1800" dirty="0"/>
              <a:t>(PCF, Vol. 2, p. 84).</a:t>
            </a:r>
          </a:p>
        </p:txBody>
      </p:sp>
      <p:sp>
        <p:nvSpPr>
          <p:cNvPr id="3" name="Slide Number Placeholder 2"/>
          <p:cNvSpPr>
            <a:spLocks noGrp="1"/>
          </p:cNvSpPr>
          <p:nvPr>
            <p:ph type="sldNum" sz="quarter" idx="10"/>
          </p:nvPr>
        </p:nvSpPr>
        <p:spPr/>
        <p:txBody>
          <a:bodyPr/>
          <a:lstStyle/>
          <a:p>
            <a:pPr>
              <a:defRPr/>
            </a:pPr>
            <a:fld id="{6D6DC341-A109-4A35-94CA-B36502E32A11}" type="slidenum">
              <a:rPr lang="en-US" altLang="en-US" smtClean="0"/>
              <a:pPr>
                <a:defRPr/>
              </a:pPr>
              <a:t>50</a:t>
            </a:fld>
            <a:endParaRPr lang="en-US" altLang="en-US"/>
          </a:p>
        </p:txBody>
      </p:sp>
      <p:pic>
        <p:nvPicPr>
          <p:cNvPr id="8" name="Picture 1"/>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
          <a:stretch/>
        </p:blipFill>
        <p:spPr bwMode="auto">
          <a:xfrm>
            <a:off x="5410200" y="3943350"/>
            <a:ext cx="2933700" cy="25574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985527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5"/>
          <p:cNvSpPr>
            <a:spLocks noGrp="1" noChangeArrowheads="1"/>
          </p:cNvSpPr>
          <p:nvPr>
            <p:ph type="title"/>
          </p:nvPr>
        </p:nvSpPr>
        <p:spPr>
          <a:xfrm>
            <a:off x="5706138" y="301626"/>
            <a:ext cx="3152112" cy="1143000"/>
          </a:xfrm>
        </p:spPr>
        <p:txBody>
          <a:bodyPr/>
          <a:lstStyle/>
          <a:p>
            <a:pPr eaLnBrk="1" hangingPunct="1"/>
            <a:r>
              <a:rPr lang="en-US" altLang="en-US" sz="4000" dirty="0">
                <a:solidFill>
                  <a:schemeClr val="tx1"/>
                </a:solidFill>
              </a:rPr>
              <a:t>Music Promotes:</a:t>
            </a:r>
          </a:p>
        </p:txBody>
      </p:sp>
      <p:sp>
        <p:nvSpPr>
          <p:cNvPr id="133123" name="Rectangle 8"/>
          <p:cNvSpPr>
            <a:spLocks noGrp="1" noChangeArrowheads="1"/>
          </p:cNvSpPr>
          <p:nvPr>
            <p:ph sz="half" idx="1"/>
          </p:nvPr>
        </p:nvSpPr>
        <p:spPr>
          <a:xfrm>
            <a:off x="5706138" y="1739939"/>
            <a:ext cx="3238500" cy="3615531"/>
          </a:xfrm>
        </p:spPr>
        <p:txBody>
          <a:bodyPr/>
          <a:lstStyle/>
          <a:p>
            <a:pPr eaLnBrk="1" hangingPunct="1">
              <a:spcAft>
                <a:spcPts val="1200"/>
              </a:spcAft>
            </a:pPr>
            <a:r>
              <a:rPr lang="en-US" altLang="en-US" sz="3200" dirty="0"/>
              <a:t>Reading acquisition</a:t>
            </a:r>
          </a:p>
          <a:p>
            <a:pPr eaLnBrk="1" hangingPunct="1">
              <a:spcAft>
                <a:spcPts val="1200"/>
              </a:spcAft>
            </a:pPr>
            <a:r>
              <a:rPr lang="en-US" altLang="en-US" sz="3200" dirty="0"/>
              <a:t>Sequence learning</a:t>
            </a:r>
          </a:p>
          <a:p>
            <a:pPr eaLnBrk="1" hangingPunct="1">
              <a:spcBef>
                <a:spcPts val="0"/>
              </a:spcBef>
              <a:spcAft>
                <a:spcPts val="0"/>
              </a:spcAft>
            </a:pPr>
            <a:r>
              <a:rPr lang="en-US" altLang="en-US" sz="3200" dirty="0"/>
              <a:t>Phonological awareness</a:t>
            </a:r>
          </a:p>
          <a:p>
            <a:pPr marL="0" indent="0" eaLnBrk="1" hangingPunct="1">
              <a:spcBef>
                <a:spcPts val="0"/>
              </a:spcBef>
              <a:spcAft>
                <a:spcPts val="0"/>
              </a:spcAft>
              <a:buFontTx/>
              <a:buNone/>
            </a:pPr>
            <a:r>
              <a:rPr lang="en-US" altLang="en-US" sz="1800" dirty="0"/>
              <a:t>      (PCF, Vol. 2, p. 71)</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51</a:t>
            </a:fld>
            <a:endParaRPr lang="en-US" altLang="en-US"/>
          </a:p>
        </p:txBody>
      </p:sp>
      <p:sp>
        <p:nvSpPr>
          <p:cNvPr id="133124" name="Text Box 7"/>
          <p:cNvSpPr txBox="1">
            <a:spLocks noChangeArrowheads="1"/>
          </p:cNvSpPr>
          <p:nvPr/>
        </p:nvSpPr>
        <p:spPr bwMode="auto">
          <a:xfrm>
            <a:off x="5534688" y="6577885"/>
            <a:ext cx="35814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000" dirty="0"/>
              <a:t>© 2017 California Department of Education</a:t>
            </a:r>
          </a:p>
        </p:txBody>
      </p:sp>
      <p:pic>
        <p:nvPicPr>
          <p:cNvPr id="9" name="Picture 1"/>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 y="0"/>
            <a:ext cx="561264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71934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title"/>
          </p:nvPr>
        </p:nvSpPr>
        <p:spPr>
          <a:noFill/>
        </p:spPr>
        <p:txBody>
          <a:bodyPr/>
          <a:lstStyle/>
          <a:p>
            <a:pPr eaLnBrk="1" hangingPunct="1"/>
            <a:r>
              <a:rPr lang="en-US" altLang="en-US" dirty="0"/>
              <a:t>Build Into the Daily Schedule</a:t>
            </a:r>
          </a:p>
        </p:txBody>
      </p:sp>
      <p:sp>
        <p:nvSpPr>
          <p:cNvPr id="135171" name="Rectangle 8"/>
          <p:cNvSpPr>
            <a:spLocks noGrp="1" noChangeArrowheads="1"/>
          </p:cNvSpPr>
          <p:nvPr>
            <p:ph sz="half" idx="1"/>
          </p:nvPr>
        </p:nvSpPr>
        <p:spPr>
          <a:xfrm>
            <a:off x="457200" y="1600200"/>
            <a:ext cx="3884483" cy="4525963"/>
          </a:xfrm>
          <a:noFill/>
        </p:spPr>
        <p:txBody>
          <a:bodyPr/>
          <a:lstStyle/>
          <a:p>
            <a:pPr eaLnBrk="1" hangingPunct="1">
              <a:spcAft>
                <a:spcPts val="1200"/>
              </a:spcAft>
            </a:pPr>
            <a:r>
              <a:rPr lang="en-US" altLang="en-US" sz="3200" dirty="0"/>
              <a:t>Time to schedule opportunities</a:t>
            </a:r>
          </a:p>
          <a:p>
            <a:pPr eaLnBrk="1" hangingPunct="1">
              <a:spcAft>
                <a:spcPts val="1200"/>
              </a:spcAft>
            </a:pPr>
            <a:r>
              <a:rPr lang="en-US" altLang="en-US" sz="3200" dirty="0"/>
              <a:t>Time to engage</a:t>
            </a:r>
          </a:p>
          <a:p>
            <a:pPr eaLnBrk="1" hangingPunct="1">
              <a:spcAft>
                <a:spcPts val="1200"/>
              </a:spcAft>
            </a:pPr>
            <a:r>
              <a:rPr lang="en-US" altLang="en-US" sz="3200" dirty="0"/>
              <a:t>Time to wind down</a:t>
            </a:r>
            <a:endParaRPr lang="en-US" altLang="en-US" sz="2400" dirty="0"/>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52</a:t>
            </a:fld>
            <a:endParaRPr lang="en-US" altLang="en-US"/>
          </a:p>
        </p:txBody>
      </p:sp>
      <p:pic>
        <p:nvPicPr>
          <p:cNvPr id="8" name="Picture 14" descr="Picture1"/>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a:stretch/>
        </p:blipFill>
        <p:spPr bwMode="auto">
          <a:xfrm>
            <a:off x="4341683" y="1600200"/>
            <a:ext cx="4345117" cy="3624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287689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musictrans.wm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8" name="Rectangle 2"/>
          <p:cNvSpPr>
            <a:spLocks noGrp="1" noChangeArrowheads="1"/>
          </p:cNvSpPr>
          <p:nvPr>
            <p:ph type="title" idx="4294967295"/>
          </p:nvPr>
        </p:nvSpPr>
        <p:spPr/>
        <p:txBody>
          <a:bodyPr/>
          <a:lstStyle/>
          <a:p>
            <a:pPr eaLnBrk="1" hangingPunct="1"/>
            <a:r>
              <a:rPr lang="en-US" altLang="en-US" dirty="0"/>
              <a:t>Music</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53</a:t>
            </a:fld>
            <a:endParaRPr lang="en-US" altLang="en-US"/>
          </a:p>
        </p:txBody>
      </p:sp>
      <p:sp>
        <p:nvSpPr>
          <p:cNvPr id="5" name="Text Box 6"/>
          <p:cNvSpPr txBox="1">
            <a:spLocks noChangeArrowheads="1"/>
          </p:cNvSpPr>
          <p:nvPr/>
        </p:nvSpPr>
        <p:spPr bwMode="auto">
          <a:xfrm>
            <a:off x="0" y="6580188"/>
            <a:ext cx="91440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000" dirty="0">
                <a:solidFill>
                  <a:schemeClr val="bg1"/>
                </a:solidFill>
              </a:rPr>
              <a:t>© 2017 California Department of Education</a:t>
            </a:r>
          </a:p>
        </p:txBody>
      </p:sp>
    </p:spTree>
    <p:extLst>
      <p:ext uri="{BB962C8B-B14F-4D97-AF65-F5344CB8AC3E}">
        <p14:creationId xmlns:p14="http://schemas.microsoft.com/office/powerpoint/2010/main" val="100178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185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21858"/>
                                        </p:tgtEl>
                                      </p:cBhvr>
                                    </p:cmd>
                                  </p:childTnLst>
                                </p:cTn>
                              </p:par>
                            </p:childTnLst>
                          </p:cTn>
                        </p:par>
                      </p:childTnLst>
                    </p:cTn>
                  </p:par>
                </p:childTnLst>
              </p:cTn>
              <p:nextCondLst>
                <p:cond evt="onClick" delay="0">
                  <p:tgtEl>
                    <p:spTgt spid="121858"/>
                  </p:tgtEl>
                </p:cond>
              </p:nextCondLst>
            </p:seq>
            <p:video>
              <p:cMediaNode vol="80000">
                <p:cTn id="7" fill="hold" display="0">
                  <p:stCondLst>
                    <p:cond delay="indefinite"/>
                  </p:stCondLst>
                </p:cTn>
                <p:tgtEl>
                  <p:spTgt spid="121858"/>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musictrans.wmv">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0" y="0"/>
            <a:ext cx="9144000" cy="6900863"/>
          </a:xfrm>
        </p:spPr>
      </p:pic>
      <p:sp>
        <p:nvSpPr>
          <p:cNvPr id="139266" name="Rectangle 2"/>
          <p:cNvSpPr>
            <a:spLocks noGrp="1" noChangeArrowheads="1"/>
          </p:cNvSpPr>
          <p:nvPr>
            <p:ph type="title"/>
          </p:nvPr>
        </p:nvSpPr>
        <p:spPr>
          <a:xfrm>
            <a:off x="0" y="0"/>
            <a:ext cx="9144000" cy="1600200"/>
          </a:xfrm>
        </p:spPr>
        <p:txBody>
          <a:bodyPr/>
          <a:lstStyle/>
          <a:p>
            <a:pPr eaLnBrk="1" hangingPunct="1"/>
            <a:r>
              <a:rPr lang="en-US" altLang="en-US">
                <a:solidFill>
                  <a:schemeClr val="tx1"/>
                </a:solidFill>
              </a:rPr>
              <a:t>Find that Foundation</a:t>
            </a:r>
          </a:p>
        </p:txBody>
      </p:sp>
      <p:sp>
        <p:nvSpPr>
          <p:cNvPr id="2" name="Slide Number Placeholder 1"/>
          <p:cNvSpPr>
            <a:spLocks noGrp="1"/>
          </p:cNvSpPr>
          <p:nvPr>
            <p:ph type="sldNum" sz="quarter" idx="10"/>
          </p:nvPr>
        </p:nvSpPr>
        <p:spPr/>
        <p:txBody>
          <a:bodyPr/>
          <a:lstStyle/>
          <a:p>
            <a:pPr>
              <a:defRPr/>
            </a:pPr>
            <a:fld id="{6568919D-8346-4681-A41B-F493D62A64C9}" type="slidenum">
              <a:rPr lang="en-US" altLang="en-US" smtClean="0"/>
              <a:pPr>
                <a:defRPr/>
              </a:pPr>
              <a:t>54</a:t>
            </a:fld>
            <a:endParaRPr lang="en-US" altLang="en-US"/>
          </a:p>
        </p:txBody>
      </p:sp>
      <p:sp>
        <p:nvSpPr>
          <p:cNvPr id="5" name="Text Box 6"/>
          <p:cNvSpPr txBox="1">
            <a:spLocks noChangeArrowheads="1"/>
          </p:cNvSpPr>
          <p:nvPr/>
        </p:nvSpPr>
        <p:spPr bwMode="auto">
          <a:xfrm>
            <a:off x="0" y="6580188"/>
            <a:ext cx="91440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000" dirty="0">
                <a:solidFill>
                  <a:schemeClr val="bg1"/>
                </a:solidFill>
              </a:rPr>
              <a:t>© 2017 California Department of Education</a:t>
            </a:r>
          </a:p>
        </p:txBody>
      </p:sp>
    </p:spTree>
    <p:extLst>
      <p:ext uri="{BB962C8B-B14F-4D97-AF65-F5344CB8AC3E}">
        <p14:creationId xmlns:p14="http://schemas.microsoft.com/office/powerpoint/2010/main" val="24291612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390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23906"/>
                                        </p:tgtEl>
                                      </p:cBhvr>
                                    </p:cmd>
                                  </p:childTnLst>
                                </p:cTn>
                              </p:par>
                            </p:childTnLst>
                          </p:cTn>
                        </p:par>
                      </p:childTnLst>
                    </p:cTn>
                  </p:par>
                </p:childTnLst>
              </p:cTn>
              <p:nextCondLst>
                <p:cond evt="onClick" delay="0">
                  <p:tgtEl>
                    <p:spTgt spid="123906"/>
                  </p:tgtEl>
                </p:cond>
              </p:nextCondLst>
            </p:seq>
            <p:video>
              <p:cMediaNode vol="80000">
                <p:cTn id="7" fill="hold" display="0">
                  <p:stCondLst>
                    <p:cond delay="indefinite"/>
                  </p:stCondLst>
                </p:cTn>
                <p:tgtEl>
                  <p:spTgt spid="123906"/>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idx="4294967295"/>
          </p:nvPr>
        </p:nvSpPr>
        <p:spPr/>
        <p:txBody>
          <a:bodyPr/>
          <a:lstStyle/>
          <a:p>
            <a:pPr eaLnBrk="1" hangingPunct="1"/>
            <a:r>
              <a:rPr lang="en-US" altLang="en-US"/>
              <a:t>Your Turn</a:t>
            </a:r>
          </a:p>
        </p:txBody>
      </p:sp>
      <p:graphicFrame>
        <p:nvGraphicFramePr>
          <p:cNvPr id="141314" name="Content Placeholder 4"/>
          <p:cNvGraphicFramePr>
            <a:graphicFrameLocks noGrp="1" noChangeAspect="1"/>
          </p:cNvGraphicFramePr>
          <p:nvPr>
            <p:ph idx="4294967295"/>
          </p:nvPr>
        </p:nvGraphicFramePr>
        <p:xfrm>
          <a:off x="2822575" y="1600200"/>
          <a:ext cx="3498850" cy="4525963"/>
        </p:xfrm>
        <a:graphic>
          <a:graphicData uri="http://schemas.openxmlformats.org/presentationml/2006/ole">
            <mc:AlternateContent xmlns:mc="http://schemas.openxmlformats.org/markup-compatibility/2006">
              <mc:Choice xmlns:v="urn:schemas-microsoft-com:vml" Requires="v">
                <p:oleObj spid="_x0000_s1090" name="Acrobat Document" r:id="rId4" imgW="5830114" imgH="7542857" progId="AcroExch.Document.DC">
                  <p:embed/>
                </p:oleObj>
              </mc:Choice>
              <mc:Fallback>
                <p:oleObj name="Acrobat Document" r:id="rId4" imgW="5830114" imgH="7542857" progId="AcroExch.Document.DC">
                  <p:embed/>
                  <p:pic>
                    <p:nvPicPr>
                      <p:cNvPr id="0" name="Picture 4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575" y="1600200"/>
                        <a:ext cx="3498850" cy="4525963"/>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55</a:t>
            </a:fld>
            <a:endParaRPr lang="en-US" altLang="en-US"/>
          </a:p>
        </p:txBody>
      </p:sp>
    </p:spTree>
    <p:extLst>
      <p:ext uri="{BB962C8B-B14F-4D97-AF65-F5344CB8AC3E}">
        <p14:creationId xmlns:p14="http://schemas.microsoft.com/office/powerpoint/2010/main" val="13479931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Drama</a:t>
            </a:r>
            <a:endParaRPr lang="en-US" dirty="0"/>
          </a:p>
        </p:txBody>
      </p:sp>
      <p:pic>
        <p:nvPicPr>
          <p:cNvPr id="143361"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0178" y="1417638"/>
            <a:ext cx="6783644" cy="4525963"/>
          </a:xfrm>
          <a:ln>
            <a:solidFill>
              <a:schemeClr val="tx1"/>
            </a:solidFill>
          </a:ln>
        </p:spPr>
      </p:pic>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56</a:t>
            </a:fld>
            <a:endParaRPr lang="en-US" altLang="en-US"/>
          </a:p>
        </p:txBody>
      </p:sp>
    </p:spTree>
    <p:extLst>
      <p:ext uri="{BB962C8B-B14F-4D97-AF65-F5344CB8AC3E}">
        <p14:creationId xmlns:p14="http://schemas.microsoft.com/office/powerpoint/2010/main" val="18257741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Drama</a:t>
            </a:r>
          </a:p>
        </p:txBody>
      </p:sp>
      <p:sp>
        <p:nvSpPr>
          <p:cNvPr id="7" name="Content Placeholder 6"/>
          <p:cNvSpPr>
            <a:spLocks noGrp="1"/>
          </p:cNvSpPr>
          <p:nvPr>
            <p:ph sz="half" idx="2"/>
          </p:nvPr>
        </p:nvSpPr>
        <p:spPr>
          <a:xfrm>
            <a:off x="5257800" y="1600200"/>
            <a:ext cx="3429000" cy="4525963"/>
          </a:xfrm>
        </p:spPr>
        <p:txBody>
          <a:bodyPr/>
          <a:lstStyle/>
          <a:p>
            <a:pPr marL="0" indent="0" eaLnBrk="1" hangingPunct="1">
              <a:spcBef>
                <a:spcPct val="0"/>
              </a:spcBef>
              <a:spcAft>
                <a:spcPts val="600"/>
              </a:spcAft>
              <a:buFontTx/>
              <a:buNone/>
            </a:pPr>
            <a:r>
              <a:rPr lang="en-US" altLang="en-US" sz="3200" dirty="0"/>
              <a:t>“Drama is…a great way to create a culture that embraces and celebrates all children”</a:t>
            </a:r>
            <a:endParaRPr lang="en-US" altLang="en-US" sz="3200" dirty="0">
              <a:solidFill>
                <a:schemeClr val="bg1"/>
              </a:solidFill>
            </a:endParaRPr>
          </a:p>
          <a:p>
            <a:pPr eaLnBrk="1" hangingPunct="1">
              <a:spcBef>
                <a:spcPct val="0"/>
              </a:spcBef>
              <a:buFontTx/>
              <a:buNone/>
            </a:pPr>
            <a:r>
              <a:rPr lang="en-US" altLang="en-US" sz="1800" dirty="0"/>
              <a:t>(PCF, Vol. 2,  p. 87).</a:t>
            </a:r>
          </a:p>
          <a:p>
            <a:pPr eaLnBrk="1" hangingPunct="1">
              <a:spcBef>
                <a:spcPct val="0"/>
              </a:spcBef>
              <a:buFontTx/>
              <a:buNone/>
            </a:pPr>
            <a:endParaRPr lang="en-US" altLang="en-US" sz="1800" dirty="0">
              <a:solidFill>
                <a:schemeClr val="bg1"/>
              </a:solidFill>
            </a:endParaRPr>
          </a:p>
          <a:p>
            <a:pPr eaLnBrk="1" hangingPunct="1">
              <a:spcBef>
                <a:spcPct val="0"/>
              </a:spcBef>
              <a:buFontTx/>
              <a:buNone/>
            </a:pPr>
            <a:endParaRPr lang="en-US" altLang="en-US" sz="1800" dirty="0">
              <a:solidFill>
                <a:schemeClr val="bg1"/>
              </a:solidFill>
            </a:endParaRPr>
          </a:p>
          <a:p>
            <a:endParaRPr lang="en-US" dirty="0"/>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57</a:t>
            </a:fld>
            <a:endParaRPr lang="en-US" altLang="en-US"/>
          </a:p>
        </p:txBody>
      </p:sp>
      <p:pic>
        <p:nvPicPr>
          <p:cNvPr id="11" name="Picture 1"/>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a:stretch/>
        </p:blipFill>
        <p:spPr bwMode="auto">
          <a:xfrm>
            <a:off x="323849" y="1692276"/>
            <a:ext cx="4743451" cy="37258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810728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2"/>
          <p:cNvSpPr>
            <a:spLocks noGrp="1"/>
          </p:cNvSpPr>
          <p:nvPr>
            <p:ph type="title"/>
          </p:nvPr>
        </p:nvSpPr>
        <p:spPr/>
        <p:txBody>
          <a:bodyPr/>
          <a:lstStyle/>
          <a:p>
            <a:r>
              <a:rPr lang="en-US" sz="4000" dirty="0">
                <a:solidFill>
                  <a:schemeClr val="tx1"/>
                </a:solidFill>
                <a:latin typeface="Arial" charset="0"/>
                <a:cs typeface="ＭＳ Ｐゴシック" charset="0"/>
              </a:rPr>
              <a:t>Key Features of the DRDP-K</a:t>
            </a:r>
          </a:p>
        </p:txBody>
      </p:sp>
      <p:sp>
        <p:nvSpPr>
          <p:cNvPr id="65538" name="Content Placeholder 1"/>
          <p:cNvSpPr>
            <a:spLocks noGrp="1"/>
          </p:cNvSpPr>
          <p:nvPr>
            <p:ph idx="1"/>
          </p:nvPr>
        </p:nvSpPr>
        <p:spPr/>
        <p:txBody>
          <a:bodyPr/>
          <a:lstStyle/>
          <a:p>
            <a:pPr marL="341313" indent="-341313">
              <a:spcAft>
                <a:spcPts val="600"/>
              </a:spcAft>
            </a:pPr>
            <a:r>
              <a:rPr lang="en-US" sz="2600" dirty="0">
                <a:latin typeface="Arial" charset="0"/>
                <a:cs typeface="ＭＳ Ｐゴシック" charset="0"/>
              </a:rPr>
              <a:t>An observation-based assessment tool, </a:t>
            </a:r>
            <a:br>
              <a:rPr lang="en-US" sz="2600" dirty="0">
                <a:latin typeface="Arial" charset="0"/>
                <a:cs typeface="ＭＳ Ｐゴシック" charset="0"/>
              </a:rPr>
            </a:br>
            <a:r>
              <a:rPr lang="en-US" sz="2600" b="1" i="1" dirty="0">
                <a:latin typeface="Arial" charset="0"/>
                <a:cs typeface="ＭＳ Ｐゴシック" charset="0"/>
              </a:rPr>
              <a:t>not</a:t>
            </a:r>
            <a:r>
              <a:rPr lang="en-US" sz="2600" i="1" dirty="0">
                <a:latin typeface="Arial" charset="0"/>
                <a:cs typeface="ＭＳ Ｐゴシック" charset="0"/>
              </a:rPr>
              <a:t> </a:t>
            </a:r>
            <a:r>
              <a:rPr lang="en-US" sz="2600" dirty="0">
                <a:latin typeface="Arial" charset="0"/>
                <a:cs typeface="ＭＳ Ｐゴシック" charset="0"/>
              </a:rPr>
              <a:t>a test</a:t>
            </a:r>
          </a:p>
          <a:p>
            <a:pPr marL="341313" indent="-341313">
              <a:spcAft>
                <a:spcPts val="600"/>
              </a:spcAft>
            </a:pPr>
            <a:r>
              <a:rPr lang="en-US" sz="2600" dirty="0">
                <a:latin typeface="Arial" charset="0"/>
                <a:cs typeface="ＭＳ Ｐゴシック" charset="0"/>
              </a:rPr>
              <a:t>Individual child assessment</a:t>
            </a:r>
          </a:p>
          <a:p>
            <a:pPr marL="341313" indent="-341313">
              <a:spcAft>
                <a:spcPts val="600"/>
              </a:spcAft>
            </a:pPr>
            <a:r>
              <a:rPr lang="en-US" sz="2600" dirty="0">
                <a:latin typeface="Arial" charset="0"/>
                <a:cs typeface="ＭＳ Ｐゴシック" charset="0"/>
              </a:rPr>
              <a:t>Completed by each child’</a:t>
            </a:r>
            <a:r>
              <a:rPr lang="en-US" altLang="ja-JP" sz="2600" dirty="0">
                <a:latin typeface="Arial" charset="0"/>
                <a:cs typeface="ＭＳ Ｐゴシック" charset="0"/>
              </a:rPr>
              <a:t>s teacher</a:t>
            </a:r>
          </a:p>
          <a:p>
            <a:pPr marL="341313" indent="-341313">
              <a:spcAft>
                <a:spcPts val="600"/>
              </a:spcAft>
            </a:pPr>
            <a:r>
              <a:rPr lang="en-US" sz="2600" dirty="0">
                <a:latin typeface="Arial" charset="0"/>
                <a:cs typeface="ＭＳ Ｐゴシック" charset="0"/>
              </a:rPr>
              <a:t>Based on developmental research and theory</a:t>
            </a:r>
          </a:p>
          <a:p>
            <a:pPr marL="341313" indent="-341313">
              <a:spcAft>
                <a:spcPts val="600"/>
              </a:spcAft>
            </a:pPr>
            <a:r>
              <a:rPr lang="en-US" sz="2600" dirty="0">
                <a:latin typeface="Arial" charset="0"/>
                <a:cs typeface="ＭＳ Ｐゴシック" charset="0"/>
              </a:rPr>
              <a:t>Includes developmental sequences of behaviors along a continuum</a:t>
            </a:r>
          </a:p>
          <a:p>
            <a:pPr marL="341313" indent="-341313">
              <a:spcAft>
                <a:spcPts val="600"/>
              </a:spcAft>
            </a:pPr>
            <a:r>
              <a:rPr lang="en-US" sz="2600" dirty="0">
                <a:latin typeface="Arial" charset="0"/>
                <a:cs typeface="ＭＳ Ｐゴシック" charset="0"/>
              </a:rPr>
              <a:t>Spans the developmental continuum of children in a two-year kindergarten program</a:t>
            </a:r>
          </a:p>
        </p:txBody>
      </p:sp>
      <p:pic>
        <p:nvPicPr>
          <p:cNvPr id="65539"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58000" y="1600200"/>
            <a:ext cx="1987550" cy="1539875"/>
          </a:xfrm>
          <a:prstGeom prst="rect">
            <a:avLst/>
          </a:prstGeom>
          <a:noFill/>
          <a:ln>
            <a:solidFill>
              <a:schemeClr val="dk1">
                <a:hueOff val="0"/>
                <a:satOff val="0"/>
                <a:lumOff val="0"/>
              </a:schemeClr>
            </a:solidFill>
          </a:ln>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0"/>
          </p:nvPr>
        </p:nvSpPr>
        <p:spPr/>
        <p:txBody>
          <a:bodyPr/>
          <a:lstStyle/>
          <a:p>
            <a:fld id="{3DD1D8A4-18A6-4FF6-B04A-C7B283AD30F4}" type="slidenum">
              <a:rPr lang="en-US" altLang="en-US" smtClean="0"/>
              <a:pPr/>
              <a:t>58</a:t>
            </a:fld>
            <a:endParaRPr lang="en-US" altLang="en-US"/>
          </a:p>
        </p:txBody>
      </p:sp>
    </p:spTree>
    <p:extLst>
      <p:ext uri="{BB962C8B-B14F-4D97-AF65-F5344CB8AC3E}">
        <p14:creationId xmlns:p14="http://schemas.microsoft.com/office/powerpoint/2010/main" val="261945292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Grp="1" noChangeArrowheads="1"/>
          </p:cNvSpPr>
          <p:nvPr>
            <p:ph type="title"/>
          </p:nvPr>
        </p:nvSpPr>
        <p:spPr/>
        <p:txBody>
          <a:bodyPr>
            <a:normAutofit/>
          </a:bodyPr>
          <a:lstStyle/>
          <a:p>
            <a:pPr>
              <a:defRPr/>
            </a:pPr>
            <a:r>
              <a:rPr lang="en-US" dirty="0">
                <a:ea typeface="ＭＳ Ｐゴシック" pitchFamily="34" charset="-128"/>
              </a:rPr>
              <a:t>DRDP-K (2015)</a:t>
            </a:r>
          </a:p>
        </p:txBody>
      </p:sp>
      <p:sp>
        <p:nvSpPr>
          <p:cNvPr id="93186"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l"/>
            <a:fld id="{A4ABB9C3-7133-4C6D-B5A5-D9BC656F720B}" type="slidenum">
              <a:rPr lang="en-US" altLang="en-US" sz="1800"/>
              <a:pPr algn="l"/>
              <a:t>59</a:t>
            </a:fld>
            <a:endParaRPr lang="en-US" altLang="en-US" sz="1800"/>
          </a:p>
        </p:txBody>
      </p:sp>
      <p:pic>
        <p:nvPicPr>
          <p:cNvPr id="6" name="Content Placeholder 6"/>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05811" y="1600200"/>
            <a:ext cx="5856154" cy="4525963"/>
          </a:xfrm>
        </p:spPr>
      </p:pic>
    </p:spTree>
    <p:extLst>
      <p:ext uri="{BB962C8B-B14F-4D97-AF65-F5344CB8AC3E}">
        <p14:creationId xmlns:p14="http://schemas.microsoft.com/office/powerpoint/2010/main" val="3113250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a:solidFill>
                  <a:srgbClr val="000000"/>
                </a:solidFill>
              </a:rPr>
              <a:t>Why Use the Preschool Learning Foundations for TK?</a:t>
            </a:r>
            <a:endParaRPr lang="en-US" altLang="en-US" dirty="0"/>
          </a:p>
        </p:txBody>
      </p:sp>
      <p:sp>
        <p:nvSpPr>
          <p:cNvPr id="3" name="Content Placeholder 2"/>
          <p:cNvSpPr>
            <a:spLocks noGrp="1"/>
          </p:cNvSpPr>
          <p:nvPr>
            <p:ph idx="1"/>
          </p:nvPr>
        </p:nvSpPr>
        <p:spPr>
          <a:xfrm>
            <a:off x="457200" y="1692276"/>
            <a:ext cx="8229600" cy="4433887"/>
          </a:xfrm>
        </p:spPr>
        <p:txBody>
          <a:bodyPr>
            <a:noAutofit/>
          </a:bodyPr>
          <a:lstStyle/>
          <a:p>
            <a:pPr marL="0" indent="0">
              <a:buFont typeface="Arial" panose="020B0604020202020204" pitchFamily="34" charset="0"/>
              <a:buNone/>
              <a:defRPr/>
            </a:pPr>
            <a:r>
              <a:rPr lang="en-US" sz="2800" dirty="0">
                <a:solidFill>
                  <a:prstClr val="black"/>
                </a:solidFill>
                <a:ea typeface="ＭＳ Ｐゴシック" pitchFamily="34" charset="-128"/>
              </a:rPr>
              <a:t>CA Law (EC 48000):</a:t>
            </a:r>
          </a:p>
          <a:p>
            <a:pPr>
              <a:spcBef>
                <a:spcPts val="600"/>
              </a:spcBef>
              <a:spcAft>
                <a:spcPts val="600"/>
              </a:spcAft>
              <a:defRPr/>
            </a:pPr>
            <a:r>
              <a:rPr lang="en-US" sz="2800" dirty="0">
                <a:solidFill>
                  <a:prstClr val="black"/>
                </a:solidFill>
                <a:ea typeface="ＭＳ Ｐゴシック" pitchFamily="34" charset="-128"/>
              </a:rPr>
              <a:t>Transitional kindergarten is the first year of a two-year kindergarten program that uses a modified kindergarten curriculum that is age and developmentally appropriate.</a:t>
            </a:r>
          </a:p>
          <a:p>
            <a:pPr>
              <a:spcBef>
                <a:spcPts val="600"/>
              </a:spcBef>
              <a:spcAft>
                <a:spcPts val="600"/>
              </a:spcAft>
              <a:defRPr/>
            </a:pPr>
            <a:r>
              <a:rPr lang="en-US" sz="2800" dirty="0"/>
              <a:t>Transitional kindergarten programs are intended, by legislative action, to be aligned to the California Preschool Learning Foundations developed by the California Department of Education.</a:t>
            </a:r>
            <a:endParaRPr lang="en-US" sz="2800" dirty="0">
              <a:solidFill>
                <a:prstClr val="black"/>
              </a:solidFill>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03D519C9-7D47-44BD-AE09-25DCB8EDDB43}" type="slidenum">
              <a:rPr lang="en-US" altLang="en-US" smtClean="0"/>
              <a:pPr>
                <a:defRPr/>
              </a:pPr>
              <a:t>6</a:t>
            </a:fld>
            <a:endParaRPr lang="en-US" altLang="en-US"/>
          </a:p>
        </p:txBody>
      </p:sp>
    </p:spTree>
    <p:extLst>
      <p:ext uri="{BB962C8B-B14F-4D97-AF65-F5344CB8AC3E}">
        <p14:creationId xmlns:p14="http://schemas.microsoft.com/office/powerpoint/2010/main" val="11874564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bwMode="auto">
          <a:xfrm>
            <a:off x="0"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02" name="Rectangle 4"/>
          <p:cNvSpPr>
            <a:spLocks noGrp="1" noChangeArrowheads="1"/>
          </p:cNvSpPr>
          <p:nvPr>
            <p:ph type="title"/>
          </p:nvPr>
        </p:nvSpPr>
        <p:spPr>
          <a:xfrm>
            <a:off x="217714" y="573168"/>
            <a:ext cx="2830286" cy="1143000"/>
          </a:xfrm>
        </p:spPr>
        <p:txBody>
          <a:bodyPr/>
          <a:lstStyle/>
          <a:p>
            <a:pPr eaLnBrk="1" hangingPunct="1"/>
            <a:r>
              <a:rPr lang="en-US" altLang="en-US" dirty="0">
                <a:solidFill>
                  <a:schemeClr val="bg1"/>
                </a:solidFill>
              </a:rPr>
              <a:t>Dramatic Play Promotes</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solidFill>
                  <a:schemeClr val="bg1"/>
                </a:solidFill>
              </a:rPr>
              <a:pPr>
                <a:defRPr/>
              </a:pPr>
              <a:t>60</a:t>
            </a:fld>
            <a:endParaRPr lang="en-US" altLang="en-US">
              <a:solidFill>
                <a:schemeClr val="bg1"/>
              </a:solidFill>
            </a:endParaRPr>
          </a:p>
        </p:txBody>
      </p:sp>
      <p:sp>
        <p:nvSpPr>
          <p:cNvPr id="153604" name="Text Box 6"/>
          <p:cNvSpPr txBox="1">
            <a:spLocks noChangeArrowheads="1"/>
          </p:cNvSpPr>
          <p:nvPr/>
        </p:nvSpPr>
        <p:spPr bwMode="auto">
          <a:xfrm>
            <a:off x="0" y="6580188"/>
            <a:ext cx="91440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000" dirty="0">
                <a:solidFill>
                  <a:schemeClr val="bg1"/>
                </a:solidFill>
              </a:rPr>
              <a:t>© 2017 California Department of Education</a:t>
            </a:r>
          </a:p>
        </p:txBody>
      </p:sp>
      <p:sp>
        <p:nvSpPr>
          <p:cNvPr id="153603" name="Rectangle 9"/>
          <p:cNvSpPr>
            <a:spLocks noGrp="1" noChangeArrowheads="1"/>
          </p:cNvSpPr>
          <p:nvPr>
            <p:ph sz="half" idx="1"/>
          </p:nvPr>
        </p:nvSpPr>
        <p:spPr>
          <a:xfrm>
            <a:off x="4920343" y="2286001"/>
            <a:ext cx="3984171" cy="1654628"/>
          </a:xfrm>
        </p:spPr>
        <p:txBody>
          <a:bodyPr/>
          <a:lstStyle/>
          <a:p>
            <a:pPr marL="0" indent="0" algn="ctr" eaLnBrk="1" hangingPunct="1">
              <a:buFontTx/>
              <a:buNone/>
            </a:pPr>
            <a:r>
              <a:rPr lang="en-US" altLang="en-US" sz="3200" b="1" dirty="0">
                <a:solidFill>
                  <a:schemeClr val="bg1"/>
                </a:solidFill>
              </a:rPr>
              <a:t>Social Interactions and</a:t>
            </a:r>
          </a:p>
          <a:p>
            <a:pPr marL="0" indent="0" algn="ctr" eaLnBrk="1" hangingPunct="1">
              <a:buFontTx/>
              <a:buNone/>
            </a:pPr>
            <a:r>
              <a:rPr lang="en-US" altLang="en-US" sz="3200" b="1" dirty="0">
                <a:solidFill>
                  <a:schemeClr val="bg1"/>
                </a:solidFill>
              </a:rPr>
              <a:t>Self-awareness</a:t>
            </a:r>
          </a:p>
        </p:txBody>
      </p:sp>
    </p:spTree>
    <p:extLst>
      <p:ext uri="{BB962C8B-B14F-4D97-AF65-F5344CB8AC3E}">
        <p14:creationId xmlns:p14="http://schemas.microsoft.com/office/powerpoint/2010/main" val="276732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bwMode="auto">
          <a:xfrm>
            <a:off x="-1" y="0"/>
            <a:ext cx="9144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49" name="Rectangle 2"/>
          <p:cNvSpPr>
            <a:spLocks noGrp="1" noChangeArrowheads="1"/>
          </p:cNvSpPr>
          <p:nvPr>
            <p:ph type="title"/>
          </p:nvPr>
        </p:nvSpPr>
        <p:spPr>
          <a:xfrm>
            <a:off x="-2" y="-70643"/>
            <a:ext cx="9029701" cy="1143000"/>
          </a:xfrm>
          <a:solidFill>
            <a:schemeClr val="tx2">
              <a:lumMod val="40000"/>
              <a:lumOff val="60000"/>
              <a:alpha val="39000"/>
            </a:schemeClr>
          </a:solidFill>
        </p:spPr>
        <p:txBody>
          <a:bodyPr/>
          <a:lstStyle/>
          <a:p>
            <a:pPr eaLnBrk="1" hangingPunct="1"/>
            <a:r>
              <a:rPr lang="en-US" altLang="en-US" dirty="0"/>
              <a:t>Teacher Involvement Is Vital</a:t>
            </a:r>
          </a:p>
        </p:txBody>
      </p:sp>
      <p:sp>
        <p:nvSpPr>
          <p:cNvPr id="155651" name="Rectangle 6"/>
          <p:cNvSpPr>
            <a:spLocks noGrp="1" noChangeArrowheads="1"/>
          </p:cNvSpPr>
          <p:nvPr>
            <p:ph sz="half" idx="1"/>
          </p:nvPr>
        </p:nvSpPr>
        <p:spPr>
          <a:xfrm>
            <a:off x="4057650" y="4705350"/>
            <a:ext cx="4857750" cy="1839913"/>
          </a:xfrm>
          <a:noFill/>
        </p:spPr>
        <p:txBody>
          <a:bodyPr/>
          <a:lstStyle/>
          <a:p>
            <a:pPr eaLnBrk="1" hangingPunct="1"/>
            <a:r>
              <a:rPr lang="en-US" altLang="en-US" sz="2800" b="1" dirty="0">
                <a:solidFill>
                  <a:schemeClr val="bg1"/>
                </a:solidFill>
              </a:rPr>
              <a:t>Join in by playing a role 	</a:t>
            </a:r>
          </a:p>
          <a:p>
            <a:pPr eaLnBrk="1" hangingPunct="1"/>
            <a:r>
              <a:rPr lang="en-US" altLang="en-US" sz="2800" b="1" dirty="0">
                <a:solidFill>
                  <a:schemeClr val="bg1"/>
                </a:solidFill>
              </a:rPr>
              <a:t>Suggest new themes		</a:t>
            </a:r>
          </a:p>
          <a:p>
            <a:pPr eaLnBrk="1" hangingPunct="1"/>
            <a:r>
              <a:rPr lang="en-US" altLang="en-US" sz="2800" b="1" dirty="0">
                <a:solidFill>
                  <a:schemeClr val="bg1"/>
                </a:solidFill>
              </a:rPr>
              <a:t>Add props</a:t>
            </a:r>
          </a:p>
          <a:p>
            <a:pPr marL="0" indent="0" eaLnBrk="1" hangingPunct="1">
              <a:buNone/>
            </a:pPr>
            <a:r>
              <a:rPr lang="en-US" altLang="en-US" sz="1800" dirty="0">
                <a:solidFill>
                  <a:schemeClr val="bg1"/>
                </a:solidFill>
              </a:rPr>
              <a:t>     (PCF, Vol. 2, p. 93-94)</a:t>
            </a:r>
          </a:p>
          <a:p>
            <a:pPr eaLnBrk="1" hangingPunct="1"/>
            <a:endParaRPr lang="en-US" altLang="en-US" sz="2800" b="1" dirty="0">
              <a:solidFill>
                <a:schemeClr val="bg1"/>
              </a:solidFill>
            </a:endParaRP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61</a:t>
            </a:fld>
            <a:endParaRPr lang="en-US" altLang="en-US"/>
          </a:p>
        </p:txBody>
      </p:sp>
      <p:sp>
        <p:nvSpPr>
          <p:cNvPr id="155652" name="Text Box 6"/>
          <p:cNvSpPr txBox="1">
            <a:spLocks noChangeArrowheads="1"/>
          </p:cNvSpPr>
          <p:nvPr/>
        </p:nvSpPr>
        <p:spPr bwMode="auto">
          <a:xfrm>
            <a:off x="0" y="6580188"/>
            <a:ext cx="9144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400" dirty="0">
                <a:solidFill>
                  <a:schemeClr val="bg1"/>
                </a:solidFill>
              </a:rPr>
              <a:t>© 2017 California Department of Education </a:t>
            </a:r>
          </a:p>
        </p:txBody>
      </p:sp>
    </p:spTree>
    <p:extLst>
      <p:ext uri="{BB962C8B-B14F-4D97-AF65-F5344CB8AC3E}">
        <p14:creationId xmlns:p14="http://schemas.microsoft.com/office/powerpoint/2010/main" val="11333117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r>
              <a:rPr lang="en-US" altLang="en-US" sz="4000" dirty="0"/>
              <a:t>Act Out Stories</a:t>
            </a:r>
          </a:p>
        </p:txBody>
      </p:sp>
      <p:sp>
        <p:nvSpPr>
          <p:cNvPr id="157699" name="Rectangle 6"/>
          <p:cNvSpPr>
            <a:spLocks noGrp="1" noChangeArrowheads="1"/>
          </p:cNvSpPr>
          <p:nvPr>
            <p:ph sz="half" idx="1"/>
          </p:nvPr>
        </p:nvSpPr>
        <p:spPr>
          <a:xfrm>
            <a:off x="5086350" y="1768476"/>
            <a:ext cx="3219450" cy="4525963"/>
          </a:xfrm>
        </p:spPr>
        <p:txBody>
          <a:bodyPr/>
          <a:lstStyle/>
          <a:p>
            <a:pPr eaLnBrk="1" hangingPunct="1">
              <a:spcAft>
                <a:spcPts val="1200"/>
              </a:spcAft>
            </a:pPr>
            <a:r>
              <a:rPr lang="en-US" altLang="en-US" sz="3200" dirty="0"/>
              <a:t>Greater understanding</a:t>
            </a:r>
          </a:p>
          <a:p>
            <a:pPr eaLnBrk="1" hangingPunct="1">
              <a:spcAft>
                <a:spcPts val="0"/>
              </a:spcAft>
            </a:pPr>
            <a:r>
              <a:rPr lang="en-US" altLang="en-US" sz="3200" dirty="0"/>
              <a:t>Better recall</a:t>
            </a:r>
          </a:p>
          <a:p>
            <a:pPr eaLnBrk="1" hangingPunct="1">
              <a:spcAft>
                <a:spcPts val="1200"/>
              </a:spcAft>
              <a:buFontTx/>
              <a:buNone/>
            </a:pPr>
            <a:r>
              <a:rPr lang="en-US" altLang="en-US" sz="1800" dirty="0"/>
              <a:t>     (PCF, Vol. 2, p. 94)</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62</a:t>
            </a:fld>
            <a:endParaRPr lang="en-US" altLang="en-US"/>
          </a:p>
        </p:txBody>
      </p:sp>
      <p:pic>
        <p:nvPicPr>
          <p:cNvPr id="8" name="Picture 1"/>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bwMode="auto">
          <a:xfrm>
            <a:off x="323850" y="1692276"/>
            <a:ext cx="4533900" cy="388012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487966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p:cNvSpPr>
            <a:spLocks noGrp="1"/>
          </p:cNvSpPr>
          <p:nvPr>
            <p:ph type="title" sz="quarter"/>
          </p:nvPr>
        </p:nvSpPr>
        <p:spPr>
          <a:xfrm>
            <a:off x="457200" y="1260236"/>
            <a:ext cx="4495800" cy="1143000"/>
          </a:xfrm>
        </p:spPr>
        <p:txBody>
          <a:bodyPr/>
          <a:lstStyle/>
          <a:p>
            <a:pPr eaLnBrk="1" hangingPunct="1"/>
            <a:r>
              <a:rPr lang="en-US" altLang="en-US" dirty="0"/>
              <a:t>Who Took the Cookies? </a:t>
            </a:r>
          </a:p>
        </p:txBody>
      </p:sp>
      <p:pic>
        <p:nvPicPr>
          <p:cNvPr id="159748" name="Picture 19" descr="MP900386730[1]"/>
          <p:cNvPicPr>
            <a:picLocks noGrp="1" noChangeAspect="1" noChangeArrowheads="1"/>
          </p:cNvPicPr>
          <p:nvPr>
            <p:ph sz="quarter" idx="1"/>
          </p:nvPr>
        </p:nvPicPr>
        <p:blipFill>
          <a:blip r:embed="rId3">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5582522" y="-40615"/>
            <a:ext cx="3437451" cy="6888932"/>
          </a:xfrm>
          <a:noFill/>
        </p:spPr>
      </p:pic>
      <p:sp>
        <p:nvSpPr>
          <p:cNvPr id="2" name="Slide Number Placeholder 1"/>
          <p:cNvSpPr>
            <a:spLocks noGrp="1"/>
          </p:cNvSpPr>
          <p:nvPr>
            <p:ph type="sldNum" sz="quarter" idx="4294967295"/>
          </p:nvPr>
        </p:nvSpPr>
        <p:spPr>
          <a:xfrm>
            <a:off x="8686800" y="0"/>
            <a:ext cx="457200" cy="365125"/>
          </a:xfrm>
        </p:spPr>
        <p:txBody>
          <a:bodyPr/>
          <a:lstStyle/>
          <a:p>
            <a:pPr>
              <a:defRPr/>
            </a:pPr>
            <a:fld id="{6D6DC341-A109-4A35-94CA-B36502E32A11}" type="slidenum">
              <a:rPr lang="en-US" altLang="en-US" smtClean="0"/>
              <a:pPr>
                <a:defRPr/>
              </a:pPr>
              <a:t>63</a:t>
            </a:fld>
            <a:endParaRPr lang="en-US" altLang="en-US"/>
          </a:p>
        </p:txBody>
      </p:sp>
      <p:pic>
        <p:nvPicPr>
          <p:cNvPr id="12" name="Picture 15" descr="MP900175610[1]"/>
          <p:cNvPicPr>
            <a:picLocks noGrp="1" noChangeAspect="1" noChangeArrowheads="1"/>
          </p:cNvPicPr>
          <p:nvPr>
            <p:ph sz="quarter" idx="3"/>
          </p:nvPr>
        </p:nvPicPr>
        <p:blipFill>
          <a:blip r:embed="rId4">
            <a:clrChange>
              <a:clrFrom>
                <a:srgbClr val="F0F0F0"/>
              </a:clrFrom>
              <a:clrTo>
                <a:srgbClr val="F0F0F0">
                  <a:alpha val="0"/>
                </a:srgbClr>
              </a:clrTo>
            </a:clrChange>
            <a:extLst>
              <a:ext uri="{28A0092B-C50C-407E-A947-70E740481C1C}">
                <a14:useLocalDpi xmlns:a14="http://schemas.microsoft.com/office/drawing/2010/main" val="0"/>
              </a:ext>
            </a:extLst>
          </a:blip>
          <a:srcRect/>
          <a:stretch>
            <a:fillRect/>
          </a:stretch>
        </p:blipFill>
        <p:spPr bwMode="auto">
          <a:xfrm rot="7114232">
            <a:off x="3942960" y="3153206"/>
            <a:ext cx="2784721" cy="1855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1" descr="MP900175610[1]"/>
          <p:cNvPicPr>
            <a:picLocks noGrp="1" noChangeAspect="1" noChangeArrowheads="1"/>
          </p:cNvPicPr>
          <p:nvPr>
            <p:ph sz="quarter" idx="4"/>
          </p:nvPr>
        </p:nvPicPr>
        <p:blipFill>
          <a:blip r:embed="rId5">
            <a:clrChange>
              <a:clrFrom>
                <a:srgbClr val="F0F0F0"/>
              </a:clrFrom>
              <a:clrTo>
                <a:srgbClr val="F0F0F0">
                  <a:alpha val="0"/>
                </a:srgbClr>
              </a:clrTo>
            </a:clrChange>
            <a:extLst>
              <a:ext uri="{28A0092B-C50C-407E-A947-70E740481C1C}">
                <a14:useLocalDpi xmlns:a14="http://schemas.microsoft.com/office/drawing/2010/main" val="0"/>
              </a:ext>
            </a:extLst>
          </a:blip>
          <a:srcRect/>
          <a:stretch>
            <a:fillRect/>
          </a:stretch>
        </p:blipFill>
        <p:spPr bwMode="auto">
          <a:xfrm rot="2003013">
            <a:off x="5150333" y="4382372"/>
            <a:ext cx="2347208" cy="218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794026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Grp="1" noChangeArrowheads="1"/>
          </p:cNvSpPr>
          <p:nvPr>
            <p:ph type="title" idx="4294967295"/>
          </p:nvPr>
        </p:nvSpPr>
        <p:spPr/>
        <p:txBody>
          <a:bodyPr/>
          <a:lstStyle/>
          <a:p>
            <a:pPr eaLnBrk="1" hangingPunct="1"/>
            <a:r>
              <a:rPr lang="en-US" altLang="en-US" sz="4000" dirty="0"/>
              <a:t>Integrate the Arts with Other Domains</a:t>
            </a:r>
          </a:p>
        </p:txBody>
      </p:sp>
      <p:sp>
        <p:nvSpPr>
          <p:cNvPr id="161794" name="Oval 5"/>
          <p:cNvSpPr>
            <a:spLocks noChangeArrowheads="1"/>
          </p:cNvSpPr>
          <p:nvPr/>
        </p:nvSpPr>
        <p:spPr bwMode="auto">
          <a:xfrm>
            <a:off x="2036763" y="1692276"/>
            <a:ext cx="4954587" cy="4719637"/>
          </a:xfrm>
          <a:prstGeom prst="ellipse">
            <a:avLst/>
          </a:prstGeom>
          <a:noFill/>
          <a:ln w="127000">
            <a:solidFill>
              <a:srgbClr val="99336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21863" name="WordArt 7"/>
          <p:cNvSpPr>
            <a:spLocks noChangeArrowheads="1" noChangeShapeType="1" noTextEdit="1"/>
          </p:cNvSpPr>
          <p:nvPr/>
        </p:nvSpPr>
        <p:spPr bwMode="auto">
          <a:xfrm rot="5400000">
            <a:off x="2698751" y="3602037"/>
            <a:ext cx="3744911" cy="633413"/>
          </a:xfrm>
          <a:prstGeom prst="rect">
            <a:avLst/>
          </a:prstGeom>
        </p:spPr>
        <p:txBody>
          <a:bodyPr vert="wordArtVert" wrap="none" fromWordArt="1">
            <a:prstTxWarp prst="textPlain">
              <a:avLst>
                <a:gd name="adj" fmla="val 50000"/>
              </a:avLst>
            </a:prstTxWarp>
          </a:bodyPr>
          <a:lstStyle/>
          <a:p>
            <a:pPr algn="ctr" fontAlgn="auto"/>
            <a:r>
              <a:rPr lang="en-US" sz="3600" kern="10" dirty="0">
                <a:ln w="9525">
                  <a:solidFill>
                    <a:srgbClr val="000000"/>
                  </a:solidFill>
                  <a:round/>
                  <a:headEnd/>
                  <a:tailEnd/>
                </a:ln>
                <a:solidFill>
                  <a:srgbClr val="000000"/>
                </a:solidFill>
                <a:latin typeface="Arial Black" panose="020B0A04020102020204" pitchFamily="34" charset="0"/>
              </a:rPr>
              <a:t>Math</a:t>
            </a:r>
          </a:p>
        </p:txBody>
      </p:sp>
      <p:sp>
        <p:nvSpPr>
          <p:cNvPr id="121862" name="WordArt 6" descr="Narrow vertical"/>
          <p:cNvSpPr>
            <a:spLocks noChangeArrowheads="1" noChangeShapeType="1" noTextEdit="1"/>
          </p:cNvSpPr>
          <p:nvPr/>
        </p:nvSpPr>
        <p:spPr bwMode="auto">
          <a:xfrm>
            <a:off x="3419475" y="2622550"/>
            <a:ext cx="255905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panose="020B0A04020102020204" pitchFamily="34" charset="0"/>
              </a:rPr>
              <a:t>Drama</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64</a:t>
            </a:fld>
            <a:endParaRPr lang="en-US" altLang="en-US"/>
          </a:p>
        </p:txBody>
      </p:sp>
    </p:spTree>
    <p:extLst>
      <p:ext uri="{BB962C8B-B14F-4D97-AF65-F5344CB8AC3E}">
        <p14:creationId xmlns:p14="http://schemas.microsoft.com/office/powerpoint/2010/main" val="2542599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xit" presetSubtype="0" fill="hold" nodeType="withEffect">
                                  <p:stCondLst>
                                    <p:cond delay="0"/>
                                  </p:stCondLst>
                                  <p:childTnLst>
                                    <p:set>
                                      <p:cBhvr>
                                        <p:cTn id="6" dur="1" fill="hold">
                                          <p:stCondLst>
                                            <p:cond delay="0"/>
                                          </p:stCondLst>
                                        </p:cTn>
                                        <p:tgtEl>
                                          <p:spTgt spid="121862"/>
                                        </p:tgtEl>
                                        <p:attrNameLst>
                                          <p:attrName>style.visibility</p:attrName>
                                        </p:attrNameLst>
                                      </p:cBhvr>
                                      <p:to>
                                        <p:strVal val="hidden"/>
                                      </p:to>
                                    </p:set>
                                  </p:childTnLst>
                                </p:cTn>
                              </p:par>
                              <p:par>
                                <p:cTn id="7" presetID="3" presetClass="exit" presetSubtype="0" fill="hold" nodeType="withEffect">
                                  <p:stCondLst>
                                    <p:cond delay="0"/>
                                  </p:stCondLst>
                                  <p:childTnLst>
                                    <p:set>
                                      <p:cBhvr>
                                        <p:cTn id="8" dur="1" fill="hold">
                                          <p:stCondLst>
                                            <p:cond delay="0"/>
                                          </p:stCondLst>
                                        </p:cTn>
                                        <p:tgtEl>
                                          <p:spTgt spid="121863"/>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0" presetClass="path" presetSubtype="0" accel="50000" decel="50000" fill="hold" nodeType="clickEffect">
                                  <p:stCondLst>
                                    <p:cond delay="0"/>
                                  </p:stCondLst>
                                  <p:childTnLst>
                                    <p:animMotion origin="layout" path="M -0.30243 0.26042 L 1.11111E-6 -2.59259E-6 " pathEditMode="relative" ptsTypes="AA">
                                      <p:cBhvr>
                                        <p:cTn id="12" dur="2000" fill="hold"/>
                                        <p:tgtEl>
                                          <p:spTgt spid="121862"/>
                                        </p:tgtEl>
                                        <p:attrNameLst>
                                          <p:attrName>ppt_x</p:attrName>
                                          <p:attrName>ppt_y</p:attrName>
                                        </p:attrNameLst>
                                      </p:cBhvr>
                                    </p:animMotion>
                                  </p:childTnLst>
                                </p:cTn>
                              </p:par>
                              <p:par>
                                <p:cTn id="13" presetID="3" presetClass="entr" presetSubtype="0" fill="hold" nodeType="withEffect">
                                  <p:stCondLst>
                                    <p:cond delay="0"/>
                                  </p:stCondLst>
                                  <p:childTnLst>
                                    <p:set>
                                      <p:cBhvr>
                                        <p:cTn id="14" dur="1" fill="hold">
                                          <p:stCondLst>
                                            <p:cond delay="0"/>
                                          </p:stCondLst>
                                        </p:cTn>
                                        <p:tgtEl>
                                          <p:spTgt spid="121862"/>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0.34027 -0.14792 L 3.61111E-6 3.7037E-6 " pathEditMode="relative" ptsTypes="AA">
                                      <p:cBhvr>
                                        <p:cTn id="16" dur="2000" fill="hold"/>
                                        <p:tgtEl>
                                          <p:spTgt spid="121863"/>
                                        </p:tgtEl>
                                        <p:attrNameLst>
                                          <p:attrName>ppt_x</p:attrName>
                                          <p:attrName>ppt_y</p:attrName>
                                        </p:attrNameLst>
                                      </p:cBhvr>
                                    </p:animMotion>
                                  </p:childTnLst>
                                </p:cTn>
                              </p:par>
                              <p:par>
                                <p:cTn id="17" presetID="3" presetClass="entr" presetSubtype="0" fill="hold" nodeType="withEffect">
                                  <p:stCondLst>
                                    <p:cond delay="0"/>
                                  </p:stCondLst>
                                  <p:childTnLst>
                                    <p:set>
                                      <p:cBhvr>
                                        <p:cTn id="18" dur="1" fill="hold">
                                          <p:stCondLst>
                                            <p:cond delay="0"/>
                                          </p:stCondLst>
                                        </p:cTn>
                                        <p:tgtEl>
                                          <p:spTgt spid="1218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ChangeArrowheads="1"/>
          </p:cNvSpPr>
          <p:nvPr>
            <p:ph type="title" idx="4294967295"/>
          </p:nvPr>
        </p:nvSpPr>
        <p:spPr/>
        <p:txBody>
          <a:bodyPr/>
          <a:lstStyle/>
          <a:p>
            <a:pPr eaLnBrk="1" hangingPunct="1"/>
            <a:endParaRPr lang="en-US" altLang="en-US"/>
          </a:p>
        </p:txBody>
      </p:sp>
      <p:sp>
        <p:nvSpPr>
          <p:cNvPr id="163842" name="Rectangle 3"/>
          <p:cNvSpPr>
            <a:spLocks noGrp="1" noChangeArrowheads="1"/>
          </p:cNvSpPr>
          <p:nvPr>
            <p:ph type="body" idx="4294967295"/>
          </p:nvPr>
        </p:nvSpPr>
        <p:spPr/>
        <p:txBody>
          <a:bodyPr/>
          <a:lstStyle/>
          <a:p>
            <a:pPr eaLnBrk="1" hangingPunct="1"/>
            <a:endParaRPr lang="en-US" altLang="en-US"/>
          </a:p>
        </p:txBody>
      </p:sp>
      <p:sp>
        <p:nvSpPr>
          <p:cNvPr id="163843" name="Rectangle 4"/>
          <p:cNvSpPr>
            <a:spLocks noChangeArrowheads="1"/>
          </p:cNvSpPr>
          <p:nvPr/>
        </p:nvSpPr>
        <p:spPr bwMode="auto">
          <a:xfrm>
            <a:off x="0" y="0"/>
            <a:ext cx="4572000" cy="6858000"/>
          </a:xfrm>
          <a:prstGeom prst="rect">
            <a:avLst/>
          </a:prstGeom>
          <a:solidFill>
            <a:srgbClr val="CA9FE5"/>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p>
        </p:txBody>
      </p:sp>
      <p:sp>
        <p:nvSpPr>
          <p:cNvPr id="163844" name="Rectangle 5"/>
          <p:cNvSpPr>
            <a:spLocks noChangeArrowheads="1"/>
          </p:cNvSpPr>
          <p:nvPr/>
        </p:nvSpPr>
        <p:spPr bwMode="auto">
          <a:xfrm>
            <a:off x="4514850" y="0"/>
            <a:ext cx="4572000" cy="6858000"/>
          </a:xfrm>
          <a:prstGeom prst="rect">
            <a:avLst/>
          </a:prstGeom>
          <a:solidFill>
            <a:srgbClr val="CCFF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3845" name="WordArt 8" descr="Narrow vertical"/>
          <p:cNvSpPr>
            <a:spLocks noChangeArrowheads="1" noChangeShapeType="1" noTextEdit="1"/>
          </p:cNvSpPr>
          <p:nvPr/>
        </p:nvSpPr>
        <p:spPr bwMode="auto">
          <a:xfrm>
            <a:off x="976313" y="0"/>
            <a:ext cx="255905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panose="020B0A04020102020204" pitchFamily="34" charset="0"/>
              </a:rPr>
              <a:t>Drama</a:t>
            </a:r>
          </a:p>
        </p:txBody>
      </p:sp>
      <p:sp>
        <p:nvSpPr>
          <p:cNvPr id="163846" name="WordArt 9"/>
          <p:cNvSpPr>
            <a:spLocks noChangeArrowheads="1" noChangeShapeType="1" noTextEdit="1"/>
          </p:cNvSpPr>
          <p:nvPr/>
        </p:nvSpPr>
        <p:spPr bwMode="auto">
          <a:xfrm rot="5400000">
            <a:off x="6641305" y="2452689"/>
            <a:ext cx="3744912" cy="633413"/>
          </a:xfrm>
          <a:prstGeom prst="rect">
            <a:avLst/>
          </a:prstGeom>
        </p:spPr>
        <p:txBody>
          <a:bodyPr vert="wordArtVert" wrap="none" fromWordArt="1">
            <a:prstTxWarp prst="textPlain">
              <a:avLst>
                <a:gd name="adj" fmla="val 50000"/>
              </a:avLst>
            </a:prstTxWarp>
          </a:bodyPr>
          <a:lstStyle/>
          <a:p>
            <a:pPr algn="ctr" fontAlgn="auto"/>
            <a:r>
              <a:rPr lang="en-US" sz="3600" kern="10" dirty="0">
                <a:ln w="9525">
                  <a:solidFill>
                    <a:srgbClr val="000000"/>
                  </a:solidFill>
                  <a:round/>
                  <a:headEnd/>
                  <a:tailEnd/>
                </a:ln>
                <a:solidFill>
                  <a:srgbClr val="000000"/>
                </a:solidFill>
                <a:latin typeface="Arial Black" panose="020B0A04020102020204" pitchFamily="34" charset="0"/>
              </a:rPr>
              <a:t>Math</a:t>
            </a:r>
          </a:p>
        </p:txBody>
      </p:sp>
      <p:sp>
        <p:nvSpPr>
          <p:cNvPr id="300042" name="Text Box 10"/>
          <p:cNvSpPr txBox="1">
            <a:spLocks noChangeArrowheads="1"/>
          </p:cNvSpPr>
          <p:nvPr/>
        </p:nvSpPr>
        <p:spPr bwMode="auto">
          <a:xfrm>
            <a:off x="457200" y="1600200"/>
            <a:ext cx="13493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t>Act out the story</a:t>
            </a:r>
          </a:p>
        </p:txBody>
      </p:sp>
      <p:sp>
        <p:nvSpPr>
          <p:cNvPr id="300043" name="Text Box 11"/>
          <p:cNvSpPr txBox="1">
            <a:spLocks noChangeArrowheads="1"/>
          </p:cNvSpPr>
          <p:nvPr/>
        </p:nvSpPr>
        <p:spPr bwMode="auto">
          <a:xfrm>
            <a:off x="1131888" y="3108325"/>
            <a:ext cx="1349375"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t>Make props for the play</a:t>
            </a:r>
          </a:p>
        </p:txBody>
      </p:sp>
      <p:sp>
        <p:nvSpPr>
          <p:cNvPr id="300044" name="Text Box 12"/>
          <p:cNvSpPr txBox="1">
            <a:spLocks noChangeArrowheads="1"/>
          </p:cNvSpPr>
          <p:nvPr/>
        </p:nvSpPr>
        <p:spPr bwMode="auto">
          <a:xfrm>
            <a:off x="630238" y="4684713"/>
            <a:ext cx="1851025" cy="146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t>Teach vocabulary: prop, actor, costume, scenery, stage</a:t>
            </a:r>
          </a:p>
        </p:txBody>
      </p:sp>
      <p:sp>
        <p:nvSpPr>
          <p:cNvPr id="300045" name="Text Box 13"/>
          <p:cNvSpPr txBox="1">
            <a:spLocks noChangeArrowheads="1"/>
          </p:cNvSpPr>
          <p:nvPr/>
        </p:nvSpPr>
        <p:spPr bwMode="auto">
          <a:xfrm>
            <a:off x="5781675" y="227013"/>
            <a:ext cx="1349375"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t>Bake cookies using a recipe</a:t>
            </a:r>
          </a:p>
        </p:txBody>
      </p:sp>
      <p:sp>
        <p:nvSpPr>
          <p:cNvPr id="300046" name="Text Box 14"/>
          <p:cNvSpPr txBox="1">
            <a:spLocks noChangeArrowheads="1"/>
          </p:cNvSpPr>
          <p:nvPr/>
        </p:nvSpPr>
        <p:spPr bwMode="auto">
          <a:xfrm>
            <a:off x="6629400" y="1233488"/>
            <a:ext cx="1349375" cy="2014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t>Put measuring cups and spoons in the sensory table</a:t>
            </a:r>
          </a:p>
        </p:txBody>
      </p:sp>
      <p:sp>
        <p:nvSpPr>
          <p:cNvPr id="300047" name="Text Box 15"/>
          <p:cNvSpPr txBox="1">
            <a:spLocks noChangeArrowheads="1"/>
          </p:cNvSpPr>
          <p:nvPr/>
        </p:nvSpPr>
        <p:spPr bwMode="auto">
          <a:xfrm>
            <a:off x="5954713" y="3494088"/>
            <a:ext cx="1349375"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t>Make cookies of various shapes</a:t>
            </a:r>
          </a:p>
        </p:txBody>
      </p:sp>
      <p:sp>
        <p:nvSpPr>
          <p:cNvPr id="300048" name="Text Box 16"/>
          <p:cNvSpPr txBox="1">
            <a:spLocks noChangeArrowheads="1"/>
          </p:cNvSpPr>
          <p:nvPr/>
        </p:nvSpPr>
        <p:spPr bwMode="auto">
          <a:xfrm>
            <a:off x="3535363" y="4868863"/>
            <a:ext cx="1958975"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t>Playdough with shape cookie cutters to make cookie props</a:t>
            </a:r>
          </a:p>
        </p:txBody>
      </p:sp>
      <p:sp>
        <p:nvSpPr>
          <p:cNvPr id="300049" name="Text Box 17"/>
          <p:cNvSpPr txBox="1">
            <a:spLocks noChangeArrowheads="1"/>
          </p:cNvSpPr>
          <p:nvPr/>
        </p:nvSpPr>
        <p:spPr bwMode="auto">
          <a:xfrm>
            <a:off x="6908800" y="4638675"/>
            <a:ext cx="1349375"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t>Count how many actors are needed for the drama</a:t>
            </a:r>
          </a:p>
        </p:txBody>
      </p:sp>
      <p:sp>
        <p:nvSpPr>
          <p:cNvPr id="300050" name="Text Box 18"/>
          <p:cNvSpPr txBox="1">
            <a:spLocks noChangeArrowheads="1"/>
          </p:cNvSpPr>
          <p:nvPr/>
        </p:nvSpPr>
        <p:spPr bwMode="auto">
          <a:xfrm>
            <a:off x="3478213" y="912813"/>
            <a:ext cx="2016125"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t>Help children understand the sequence of the plot line</a:t>
            </a:r>
          </a:p>
        </p:txBody>
      </p:sp>
      <p:pic>
        <p:nvPicPr>
          <p:cNvPr id="163856" name="Picture 19"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8563" y="2281238"/>
            <a:ext cx="1666875" cy="229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57" name="Text Box 19"/>
          <p:cNvSpPr txBox="1">
            <a:spLocks noChangeArrowheads="1"/>
          </p:cNvSpPr>
          <p:nvPr/>
        </p:nvSpPr>
        <p:spPr bwMode="auto">
          <a:xfrm>
            <a:off x="0" y="6580188"/>
            <a:ext cx="91440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000" dirty="0"/>
              <a:t>© 2017 California Department of Education </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65</a:t>
            </a:fld>
            <a:endParaRPr lang="en-US" altLang="en-US"/>
          </a:p>
        </p:txBody>
      </p:sp>
    </p:spTree>
    <p:extLst>
      <p:ext uri="{BB962C8B-B14F-4D97-AF65-F5344CB8AC3E}">
        <p14:creationId xmlns:p14="http://schemas.microsoft.com/office/powerpoint/2010/main" val="2452741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0042"/>
                                        </p:tgtEl>
                                        <p:attrNameLst>
                                          <p:attrName>style.visibility</p:attrName>
                                        </p:attrNameLst>
                                      </p:cBhvr>
                                      <p:to>
                                        <p:strVal val="visible"/>
                                      </p:to>
                                    </p:set>
                                    <p:animEffect transition="in" filter="dissolve">
                                      <p:cBhvr>
                                        <p:cTn id="7" dur="500"/>
                                        <p:tgtEl>
                                          <p:spTgt spid="30004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00046"/>
                                        </p:tgtEl>
                                        <p:attrNameLst>
                                          <p:attrName>style.visibility</p:attrName>
                                        </p:attrNameLst>
                                      </p:cBhvr>
                                      <p:to>
                                        <p:strVal val="visible"/>
                                      </p:to>
                                    </p:set>
                                    <p:animEffect transition="in" filter="dissolve">
                                      <p:cBhvr>
                                        <p:cTn id="11" dur="2000"/>
                                        <p:tgtEl>
                                          <p:spTgt spid="300046"/>
                                        </p:tgtEl>
                                      </p:cBhvr>
                                    </p:animEffect>
                                  </p:childTnLst>
                                </p:cTn>
                              </p:par>
                            </p:childTnLst>
                          </p:cTn>
                        </p:par>
                        <p:par>
                          <p:cTn id="12" fill="hold" nodeType="afterGroup">
                            <p:stCondLst>
                              <p:cond delay="2500"/>
                            </p:stCondLst>
                            <p:childTnLst>
                              <p:par>
                                <p:cTn id="13" presetID="9" presetClass="entr" presetSubtype="0" fill="hold" grpId="0" nodeType="afterEffect">
                                  <p:stCondLst>
                                    <p:cond delay="0"/>
                                  </p:stCondLst>
                                  <p:childTnLst>
                                    <p:set>
                                      <p:cBhvr>
                                        <p:cTn id="14" dur="1" fill="hold">
                                          <p:stCondLst>
                                            <p:cond delay="0"/>
                                          </p:stCondLst>
                                        </p:cTn>
                                        <p:tgtEl>
                                          <p:spTgt spid="300043"/>
                                        </p:tgtEl>
                                        <p:attrNameLst>
                                          <p:attrName>style.visibility</p:attrName>
                                        </p:attrNameLst>
                                      </p:cBhvr>
                                      <p:to>
                                        <p:strVal val="visible"/>
                                      </p:to>
                                    </p:set>
                                    <p:animEffect transition="in" filter="dissolve">
                                      <p:cBhvr>
                                        <p:cTn id="15" dur="2000"/>
                                        <p:tgtEl>
                                          <p:spTgt spid="300043"/>
                                        </p:tgtEl>
                                      </p:cBhvr>
                                    </p:animEffect>
                                  </p:childTnLst>
                                </p:cTn>
                              </p:par>
                            </p:childTnLst>
                          </p:cTn>
                        </p:par>
                        <p:par>
                          <p:cTn id="16" fill="hold" nodeType="afterGroup">
                            <p:stCondLst>
                              <p:cond delay="4500"/>
                            </p:stCondLst>
                            <p:childTnLst>
                              <p:par>
                                <p:cTn id="17" presetID="9" presetClass="entr" presetSubtype="0" fill="hold" grpId="0" nodeType="afterEffect">
                                  <p:stCondLst>
                                    <p:cond delay="0"/>
                                  </p:stCondLst>
                                  <p:childTnLst>
                                    <p:set>
                                      <p:cBhvr>
                                        <p:cTn id="18" dur="1" fill="hold">
                                          <p:stCondLst>
                                            <p:cond delay="0"/>
                                          </p:stCondLst>
                                        </p:cTn>
                                        <p:tgtEl>
                                          <p:spTgt spid="300047"/>
                                        </p:tgtEl>
                                        <p:attrNameLst>
                                          <p:attrName>style.visibility</p:attrName>
                                        </p:attrNameLst>
                                      </p:cBhvr>
                                      <p:to>
                                        <p:strVal val="visible"/>
                                      </p:to>
                                    </p:set>
                                    <p:animEffect transition="in" filter="dissolve">
                                      <p:cBhvr>
                                        <p:cTn id="19" dur="2000"/>
                                        <p:tgtEl>
                                          <p:spTgt spid="300047"/>
                                        </p:tgtEl>
                                      </p:cBhvr>
                                    </p:animEffect>
                                  </p:childTnLst>
                                </p:cTn>
                              </p:par>
                            </p:childTnLst>
                          </p:cTn>
                        </p:par>
                        <p:par>
                          <p:cTn id="20" fill="hold" nodeType="afterGroup">
                            <p:stCondLst>
                              <p:cond delay="6500"/>
                            </p:stCondLst>
                            <p:childTnLst>
                              <p:par>
                                <p:cTn id="21" presetID="9" presetClass="entr" presetSubtype="0" fill="hold" grpId="0" nodeType="afterEffect">
                                  <p:stCondLst>
                                    <p:cond delay="0"/>
                                  </p:stCondLst>
                                  <p:childTnLst>
                                    <p:set>
                                      <p:cBhvr>
                                        <p:cTn id="22" dur="1" fill="hold">
                                          <p:stCondLst>
                                            <p:cond delay="0"/>
                                          </p:stCondLst>
                                        </p:cTn>
                                        <p:tgtEl>
                                          <p:spTgt spid="300044"/>
                                        </p:tgtEl>
                                        <p:attrNameLst>
                                          <p:attrName>style.visibility</p:attrName>
                                        </p:attrNameLst>
                                      </p:cBhvr>
                                      <p:to>
                                        <p:strVal val="visible"/>
                                      </p:to>
                                    </p:set>
                                    <p:animEffect transition="in" filter="dissolve">
                                      <p:cBhvr>
                                        <p:cTn id="23" dur="2000"/>
                                        <p:tgtEl>
                                          <p:spTgt spid="300044"/>
                                        </p:tgtEl>
                                      </p:cBhvr>
                                    </p:animEffect>
                                  </p:childTnLst>
                                </p:cTn>
                              </p:par>
                            </p:childTnLst>
                          </p:cTn>
                        </p:par>
                        <p:par>
                          <p:cTn id="24" fill="hold" nodeType="afterGroup">
                            <p:stCondLst>
                              <p:cond delay="8500"/>
                            </p:stCondLst>
                            <p:childTnLst>
                              <p:par>
                                <p:cTn id="25" presetID="9" presetClass="entr" presetSubtype="0" fill="hold" grpId="0" nodeType="afterEffect">
                                  <p:stCondLst>
                                    <p:cond delay="0"/>
                                  </p:stCondLst>
                                  <p:childTnLst>
                                    <p:set>
                                      <p:cBhvr>
                                        <p:cTn id="26" dur="1" fill="hold">
                                          <p:stCondLst>
                                            <p:cond delay="0"/>
                                          </p:stCondLst>
                                        </p:cTn>
                                        <p:tgtEl>
                                          <p:spTgt spid="300045"/>
                                        </p:tgtEl>
                                        <p:attrNameLst>
                                          <p:attrName>style.visibility</p:attrName>
                                        </p:attrNameLst>
                                      </p:cBhvr>
                                      <p:to>
                                        <p:strVal val="visible"/>
                                      </p:to>
                                    </p:set>
                                    <p:animEffect transition="in" filter="dissolve">
                                      <p:cBhvr>
                                        <p:cTn id="27" dur="2000"/>
                                        <p:tgtEl>
                                          <p:spTgt spid="300045"/>
                                        </p:tgtEl>
                                      </p:cBhvr>
                                    </p:animEffect>
                                  </p:childTnLst>
                                </p:cTn>
                              </p:par>
                            </p:childTnLst>
                          </p:cTn>
                        </p:par>
                        <p:par>
                          <p:cTn id="28" fill="hold" nodeType="afterGroup">
                            <p:stCondLst>
                              <p:cond delay="10500"/>
                            </p:stCondLst>
                            <p:childTnLst>
                              <p:par>
                                <p:cTn id="29" presetID="9" presetClass="entr" presetSubtype="0" fill="hold" grpId="0" nodeType="afterEffect">
                                  <p:stCondLst>
                                    <p:cond delay="0"/>
                                  </p:stCondLst>
                                  <p:childTnLst>
                                    <p:set>
                                      <p:cBhvr>
                                        <p:cTn id="30" dur="1" fill="hold">
                                          <p:stCondLst>
                                            <p:cond delay="0"/>
                                          </p:stCondLst>
                                        </p:cTn>
                                        <p:tgtEl>
                                          <p:spTgt spid="300050"/>
                                        </p:tgtEl>
                                        <p:attrNameLst>
                                          <p:attrName>style.visibility</p:attrName>
                                        </p:attrNameLst>
                                      </p:cBhvr>
                                      <p:to>
                                        <p:strVal val="visible"/>
                                      </p:to>
                                    </p:set>
                                    <p:animEffect transition="in" filter="dissolve">
                                      <p:cBhvr>
                                        <p:cTn id="31" dur="2000"/>
                                        <p:tgtEl>
                                          <p:spTgt spid="300050"/>
                                        </p:tgtEl>
                                      </p:cBhvr>
                                    </p:animEffect>
                                  </p:childTnLst>
                                </p:cTn>
                              </p:par>
                            </p:childTnLst>
                          </p:cTn>
                        </p:par>
                        <p:par>
                          <p:cTn id="32" fill="hold" nodeType="afterGroup">
                            <p:stCondLst>
                              <p:cond delay="12500"/>
                            </p:stCondLst>
                            <p:childTnLst>
                              <p:par>
                                <p:cTn id="33" presetID="9" presetClass="entr" presetSubtype="0" fill="hold" grpId="0" nodeType="afterEffect">
                                  <p:stCondLst>
                                    <p:cond delay="0"/>
                                  </p:stCondLst>
                                  <p:childTnLst>
                                    <p:set>
                                      <p:cBhvr>
                                        <p:cTn id="34" dur="1" fill="hold">
                                          <p:stCondLst>
                                            <p:cond delay="0"/>
                                          </p:stCondLst>
                                        </p:cTn>
                                        <p:tgtEl>
                                          <p:spTgt spid="300049"/>
                                        </p:tgtEl>
                                        <p:attrNameLst>
                                          <p:attrName>style.visibility</p:attrName>
                                        </p:attrNameLst>
                                      </p:cBhvr>
                                      <p:to>
                                        <p:strVal val="visible"/>
                                      </p:to>
                                    </p:set>
                                    <p:animEffect transition="in" filter="dissolve">
                                      <p:cBhvr>
                                        <p:cTn id="35" dur="2000"/>
                                        <p:tgtEl>
                                          <p:spTgt spid="300049"/>
                                        </p:tgtEl>
                                      </p:cBhvr>
                                    </p:animEffect>
                                  </p:childTnLst>
                                </p:cTn>
                              </p:par>
                            </p:childTnLst>
                          </p:cTn>
                        </p:par>
                        <p:par>
                          <p:cTn id="36" fill="hold" nodeType="afterGroup">
                            <p:stCondLst>
                              <p:cond delay="14500"/>
                            </p:stCondLst>
                            <p:childTnLst>
                              <p:par>
                                <p:cTn id="37" presetID="9" presetClass="entr" presetSubtype="0" fill="hold" grpId="0" nodeType="afterEffect">
                                  <p:stCondLst>
                                    <p:cond delay="0"/>
                                  </p:stCondLst>
                                  <p:childTnLst>
                                    <p:set>
                                      <p:cBhvr>
                                        <p:cTn id="38" dur="1" fill="hold">
                                          <p:stCondLst>
                                            <p:cond delay="0"/>
                                          </p:stCondLst>
                                        </p:cTn>
                                        <p:tgtEl>
                                          <p:spTgt spid="300048"/>
                                        </p:tgtEl>
                                        <p:attrNameLst>
                                          <p:attrName>style.visibility</p:attrName>
                                        </p:attrNameLst>
                                      </p:cBhvr>
                                      <p:to>
                                        <p:strVal val="visible"/>
                                      </p:to>
                                    </p:set>
                                    <p:animEffect transition="in" filter="dissolve">
                                      <p:cBhvr>
                                        <p:cTn id="39" dur="2000"/>
                                        <p:tgtEl>
                                          <p:spTgt spid="300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42" grpId="0"/>
      <p:bldP spid="300043" grpId="0"/>
      <p:bldP spid="300044" grpId="0"/>
      <p:bldP spid="300045" grpId="0"/>
      <p:bldP spid="300046" grpId="0"/>
      <p:bldP spid="300047" grpId="0"/>
      <p:bldP spid="300048" grpId="0"/>
      <p:bldP spid="300049" grpId="0"/>
      <p:bldP spid="30005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1"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050" name="Rectangle 2"/>
          <p:cNvSpPr>
            <a:spLocks noGrp="1" noChangeArrowheads="1"/>
          </p:cNvSpPr>
          <p:nvPr>
            <p:ph type="title" idx="4294967295"/>
          </p:nvPr>
        </p:nvSpPr>
        <p:spPr>
          <a:xfrm>
            <a:off x="2266950" y="2565400"/>
            <a:ext cx="4724400" cy="1143000"/>
          </a:xfrm>
          <a:solidFill>
            <a:schemeClr val="bg2">
              <a:alpha val="50000"/>
            </a:schemeClr>
          </a:solidFill>
        </p:spPr>
        <p:txBody>
          <a:bodyPr/>
          <a:lstStyle/>
          <a:p>
            <a:pPr eaLnBrk="1" hangingPunct="1">
              <a:defRPr/>
            </a:pPr>
            <a:r>
              <a:rPr lang="en-US" sz="7200">
                <a:solidFill>
                  <a:schemeClr val="bg1"/>
                </a:solidFill>
                <a:effectLst>
                  <a:outerShdw blurRad="38100" dist="38100" dir="2700000" algn="tl">
                    <a:srgbClr val="000000"/>
                  </a:outerShdw>
                </a:effectLst>
              </a:rPr>
              <a:t>Your Turn</a:t>
            </a:r>
          </a:p>
        </p:txBody>
      </p:sp>
      <p:sp>
        <p:nvSpPr>
          <p:cNvPr id="165891" name="Text Box 5"/>
          <p:cNvSpPr txBox="1">
            <a:spLocks noChangeArrowheads="1"/>
          </p:cNvSpPr>
          <p:nvPr/>
        </p:nvSpPr>
        <p:spPr bwMode="auto">
          <a:xfrm>
            <a:off x="0" y="6580188"/>
            <a:ext cx="9144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400" dirty="0">
                <a:solidFill>
                  <a:schemeClr val="bg1"/>
                </a:solidFill>
              </a:rPr>
              <a:t>© 2017 California Department of Education </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66</a:t>
            </a:fld>
            <a:endParaRPr lang="en-US" altLang="en-US" dirty="0"/>
          </a:p>
        </p:txBody>
      </p:sp>
    </p:spTree>
    <p:extLst>
      <p:ext uri="{BB962C8B-B14F-4D97-AF65-F5344CB8AC3E}">
        <p14:creationId xmlns:p14="http://schemas.microsoft.com/office/powerpoint/2010/main" val="17031382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Arts-Based Activities</a:t>
            </a:r>
            <a:endParaRPr lang="en-US" dirty="0"/>
          </a:p>
        </p:txBody>
      </p:sp>
      <p:sp>
        <p:nvSpPr>
          <p:cNvPr id="167937" name="Content Placeholder 2"/>
          <p:cNvSpPr>
            <a:spLocks noGrp="1"/>
          </p:cNvSpPr>
          <p:nvPr>
            <p:ph sz="half" idx="1"/>
          </p:nvPr>
        </p:nvSpPr>
        <p:spPr>
          <a:xfrm>
            <a:off x="457200" y="1600200"/>
            <a:ext cx="3638550" cy="4525963"/>
          </a:xfrm>
        </p:spPr>
        <p:txBody>
          <a:bodyPr/>
          <a:lstStyle/>
          <a:p>
            <a:pPr marL="0" indent="0">
              <a:buFontTx/>
              <a:buNone/>
            </a:pPr>
            <a:r>
              <a:rPr lang="en-US" altLang="en-US" sz="3200" dirty="0"/>
              <a:t>“For children from diverse linguistic or cultural communities, arts-based activities can provide a link between home and preschool”</a:t>
            </a:r>
          </a:p>
          <a:p>
            <a:pPr marL="0" indent="0">
              <a:buNone/>
            </a:pPr>
            <a:r>
              <a:rPr lang="en-US" altLang="en-US" sz="1800" dirty="0"/>
              <a:t>(PLF, Vol. 2, p. 2).</a:t>
            </a:r>
          </a:p>
          <a:p>
            <a:pPr marL="0" indent="0">
              <a:buFontTx/>
              <a:buNone/>
            </a:pPr>
            <a:endParaRPr lang="en-US" altLang="en-US" dirty="0"/>
          </a:p>
        </p:txBody>
      </p:sp>
      <p:pic>
        <p:nvPicPr>
          <p:cNvPr id="167938" name="Content Placeholder 1"/>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4357007" y="1692276"/>
            <a:ext cx="4329793" cy="3451224"/>
          </a:xfrm>
          <a:ln>
            <a:solidFill>
              <a:srgbClr val="501B00"/>
            </a:solidFill>
          </a:ln>
        </p:spPr>
      </p:pic>
      <p:sp>
        <p:nvSpPr>
          <p:cNvPr id="2" name="Slide Number Placeholder 1"/>
          <p:cNvSpPr>
            <a:spLocks noGrp="1"/>
          </p:cNvSpPr>
          <p:nvPr>
            <p:ph type="sldNum" sz="quarter" idx="10"/>
          </p:nvPr>
        </p:nvSpPr>
        <p:spPr/>
        <p:txBody>
          <a:bodyPr/>
          <a:lstStyle/>
          <a:p>
            <a:pPr>
              <a:defRPr/>
            </a:pPr>
            <a:fld id="{2D3CCAB5-0745-40CB-8326-C9D9DBA2797E}" type="slidenum">
              <a:rPr lang="en-US" altLang="en-US" smtClean="0"/>
              <a:pPr>
                <a:defRPr/>
              </a:pPr>
              <a:t>67</a:t>
            </a:fld>
            <a:endParaRPr lang="en-US" altLang="en-US"/>
          </a:p>
        </p:txBody>
      </p:sp>
    </p:spTree>
    <p:extLst>
      <p:ext uri="{BB962C8B-B14F-4D97-AF65-F5344CB8AC3E}">
        <p14:creationId xmlns:p14="http://schemas.microsoft.com/office/powerpoint/2010/main" val="20579952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0" y="13818"/>
            <a:ext cx="9131300" cy="1303748"/>
          </a:xfrm>
        </p:spPr>
        <p:txBody>
          <a:bodyPr>
            <a:noAutofit/>
          </a:bodyPr>
          <a:lstStyle/>
          <a:p>
            <a:r>
              <a:rPr lang="en-US" sz="4000" dirty="0">
                <a:latin typeface="Arial" charset="0"/>
                <a:ea typeface="MS PGothic" charset="0"/>
              </a:rPr>
              <a:t>Partner with Families</a:t>
            </a:r>
          </a:p>
        </p:txBody>
      </p:sp>
      <p:sp>
        <p:nvSpPr>
          <p:cNvPr id="73730" name="Content Placeholder 2"/>
          <p:cNvSpPr>
            <a:spLocks noGrp="1"/>
          </p:cNvSpPr>
          <p:nvPr>
            <p:ph sz="half" idx="1"/>
          </p:nvPr>
        </p:nvSpPr>
        <p:spPr>
          <a:xfrm>
            <a:off x="532912" y="1317566"/>
            <a:ext cx="4114800" cy="5105400"/>
          </a:xfrm>
        </p:spPr>
        <p:txBody>
          <a:bodyPr/>
          <a:lstStyle/>
          <a:p>
            <a:pPr>
              <a:spcAft>
                <a:spcPts val="0"/>
              </a:spcAft>
            </a:pPr>
            <a:r>
              <a:rPr lang="en-US" dirty="0">
                <a:latin typeface="Arial" charset="0"/>
                <a:ea typeface="MS PGothic" charset="0"/>
              </a:rPr>
              <a:t>Engaging Families: Preschool Curriculum Framework</a:t>
            </a:r>
            <a:endParaRPr lang="en-US" dirty="0">
              <a:latin typeface="Arial" charset="0"/>
              <a:ea typeface="MS PGothic" charset="0"/>
              <a:hlinkClick r:id=""/>
            </a:endParaRPr>
          </a:p>
          <a:p>
            <a:pPr>
              <a:spcAft>
                <a:spcPts val="0"/>
              </a:spcAft>
            </a:pPr>
            <a:r>
              <a:rPr lang="en-US" dirty="0">
                <a:latin typeface="Arial" charset="0"/>
                <a:ea typeface="MS PGothic" charset="0"/>
              </a:rPr>
              <a:t>All About Young Children</a:t>
            </a:r>
          </a:p>
          <a:p>
            <a:pPr>
              <a:spcAft>
                <a:spcPts val="0"/>
              </a:spcAft>
            </a:pPr>
            <a:r>
              <a:rPr lang="en-US" dirty="0">
                <a:latin typeface="Arial" charset="0"/>
                <a:ea typeface="MS PGothic" charset="0"/>
              </a:rPr>
              <a:t>Best Practices for Planning Curriculum: Family Partnerships and Culture</a:t>
            </a:r>
          </a:p>
          <a:p>
            <a:pPr>
              <a:spcAft>
                <a:spcPts val="0"/>
              </a:spcAft>
            </a:pPr>
            <a:r>
              <a:rPr lang="en-US" dirty="0">
                <a:latin typeface="Arial" charset="0"/>
                <a:ea typeface="MS PGothic" charset="0"/>
              </a:rPr>
              <a:t>TK Implementation Guide</a:t>
            </a:r>
          </a:p>
        </p:txBody>
      </p:sp>
      <p:pic>
        <p:nvPicPr>
          <p:cNvPr id="4" name="Content Placeholder 3"/>
          <p:cNvPicPr>
            <a:picLocks noGrp="1" noChangeAspect="1"/>
          </p:cNvPicPr>
          <p:nvPr>
            <p:ph sz="half" idx="2"/>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8372" t="773" r="16087" b="1059"/>
          <a:stretch/>
        </p:blipFill>
        <p:spPr>
          <a:xfrm>
            <a:off x="4913616" y="1427045"/>
            <a:ext cx="3573379" cy="4131274"/>
          </a:xfrm>
          <a:ln>
            <a:solidFill>
              <a:schemeClr val="dk1"/>
            </a:solidFill>
          </a:ln>
        </p:spPr>
      </p:pic>
      <p:sp>
        <p:nvSpPr>
          <p:cNvPr id="2" name="Slide Number Placeholder 1"/>
          <p:cNvSpPr>
            <a:spLocks noGrp="1"/>
          </p:cNvSpPr>
          <p:nvPr>
            <p:ph type="sldNum" sz="quarter" idx="10"/>
          </p:nvPr>
        </p:nvSpPr>
        <p:spPr/>
        <p:txBody>
          <a:bodyPr/>
          <a:lstStyle/>
          <a:p>
            <a:fld id="{BEBBF190-489A-403C-B44B-DFF113AA7E88}" type="slidenum">
              <a:rPr lang="en-US" altLang="en-US" smtClean="0"/>
              <a:pPr/>
              <a:t>68</a:t>
            </a:fld>
            <a:endParaRPr lang="en-US" altLang="en-US"/>
          </a:p>
        </p:txBody>
      </p:sp>
      <p:sp>
        <p:nvSpPr>
          <p:cNvPr id="3" name="Rectangle 2">
            <a:hlinkClick r:id="rId5"/>
          </p:cNvPr>
          <p:cNvSpPr/>
          <p:nvPr/>
        </p:nvSpPr>
        <p:spPr>
          <a:xfrm>
            <a:off x="951470" y="2718486"/>
            <a:ext cx="2582562" cy="8402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hlinkClick r:id="rId6"/>
          </p:cNvPr>
          <p:cNvSpPr/>
          <p:nvPr/>
        </p:nvSpPr>
        <p:spPr>
          <a:xfrm>
            <a:off x="951470" y="3669957"/>
            <a:ext cx="3484606" cy="17175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hlinkClick r:id="rId7"/>
          </p:cNvPr>
          <p:cNvSpPr/>
          <p:nvPr/>
        </p:nvSpPr>
        <p:spPr>
          <a:xfrm>
            <a:off x="951470" y="5387546"/>
            <a:ext cx="3212757" cy="8896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48431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30" name="Picture 6"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2034" name="Picture 4" descr="5737884747_6041e1fbf8_z"/>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p:nvPr>
        </p:nvSpPr>
        <p:spPr/>
        <p:txBody>
          <a:bodyPr/>
          <a:lstStyle/>
          <a:p>
            <a:r>
              <a:rPr lang="en-US" dirty="0"/>
              <a:t>Visual and Performing Arts in TK</a:t>
            </a:r>
          </a:p>
        </p:txBody>
      </p:sp>
      <p:sp>
        <p:nvSpPr>
          <p:cNvPr id="308227" name="Rectangle 3"/>
          <p:cNvSpPr>
            <a:spLocks noGrp="1" noChangeArrowheads="1"/>
          </p:cNvSpPr>
          <p:nvPr>
            <p:ph idx="1"/>
          </p:nvPr>
        </p:nvSpPr>
        <p:spPr>
          <a:xfrm>
            <a:off x="319088" y="1266825"/>
            <a:ext cx="8229600" cy="5114925"/>
          </a:xfrm>
        </p:spPr>
        <p:txBody>
          <a:bodyPr/>
          <a:lstStyle/>
          <a:p>
            <a:pPr marL="0" indent="0" eaLnBrk="1" hangingPunct="1">
              <a:spcBef>
                <a:spcPts val="0"/>
              </a:spcBef>
              <a:buFontTx/>
              <a:buNone/>
            </a:pPr>
            <a:r>
              <a:rPr lang="en-US" altLang="en-US" sz="2800" dirty="0"/>
              <a:t>“The many strategies, examples, illustrations of developmental patterns, and links to the insights of researchers offered in this chapter will help the teacher capitalize on what adults and children together bring to the learning process. The benefits of shaping clay, drawing, imagining, pretending, making music, and moving the body support the development of the whole child. Children with rich arts-involvement in preschool [transitional kindergarten] experiences become adults full of possibility” </a:t>
            </a:r>
            <a:r>
              <a:rPr lang="en-US" altLang="en-US" sz="1800" dirty="0"/>
              <a:t>(PCF, Vol. 2, p. 117).</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69</a:t>
            </a:fld>
            <a:endParaRPr lang="en-US" altLang="en-US"/>
          </a:p>
        </p:txBody>
      </p:sp>
      <p:sp>
        <p:nvSpPr>
          <p:cNvPr id="172036" name="Text Box 6"/>
          <p:cNvSpPr txBox="1">
            <a:spLocks noChangeArrowheads="1"/>
          </p:cNvSpPr>
          <p:nvPr/>
        </p:nvSpPr>
        <p:spPr bwMode="auto">
          <a:xfrm>
            <a:off x="0" y="6580188"/>
            <a:ext cx="9144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400" dirty="0"/>
              <a:t>© 2017 California Department of Education </a:t>
            </a:r>
          </a:p>
        </p:txBody>
      </p:sp>
    </p:spTree>
    <p:extLst>
      <p:ext uri="{BB962C8B-B14F-4D97-AF65-F5344CB8AC3E}">
        <p14:creationId xmlns:p14="http://schemas.microsoft.com/office/powerpoint/2010/main" val="1852615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0"/>
                                        <p:tgtEl>
                                          <p:spTgt spid="308230"/>
                                        </p:tgtEl>
                                      </p:cBhvr>
                                    </p:animEffect>
                                    <p:set>
                                      <p:cBhvr>
                                        <p:cTn id="7" dur="1" fill="hold">
                                          <p:stCondLst>
                                            <p:cond delay="4999"/>
                                          </p:stCondLst>
                                        </p:cTn>
                                        <p:tgtEl>
                                          <p:spTgt spid="308230"/>
                                        </p:tgtEl>
                                        <p:attrNameLst>
                                          <p:attrName>style.visibility</p:attrName>
                                        </p:attrNameLst>
                                      </p:cBhvr>
                                      <p:to>
                                        <p:strVal val="hidden"/>
                                      </p:to>
                                    </p:set>
                                  </p:childTnLst>
                                </p:cTn>
                              </p:par>
                              <p:par>
                                <p:cTn id="8" presetID="37" presetClass="entr" presetSubtype="0" fill="hold" nodeType="withEffect">
                                  <p:stCondLst>
                                    <p:cond delay="0"/>
                                  </p:stCondLst>
                                  <p:childTnLst>
                                    <p:set>
                                      <p:cBhvr>
                                        <p:cTn id="9" dur="1" fill="hold">
                                          <p:stCondLst>
                                            <p:cond delay="0"/>
                                          </p:stCondLst>
                                        </p:cTn>
                                        <p:tgtEl>
                                          <p:spTgt spid="308227">
                                            <p:txEl>
                                              <p:pRg st="0" end="0"/>
                                            </p:txEl>
                                          </p:spTgt>
                                        </p:tgtEl>
                                        <p:attrNameLst>
                                          <p:attrName>style.visibility</p:attrName>
                                        </p:attrNameLst>
                                      </p:cBhvr>
                                      <p:to>
                                        <p:strVal val="visible"/>
                                      </p:to>
                                    </p:set>
                                    <p:animEffect transition="in" filter="fade">
                                      <p:cBhvr>
                                        <p:cTn id="10" dur="5000"/>
                                        <p:tgtEl>
                                          <p:spTgt spid="308227">
                                            <p:txEl>
                                              <p:pRg st="0" end="0"/>
                                            </p:txEl>
                                          </p:spTgt>
                                        </p:tgtEl>
                                      </p:cBhvr>
                                    </p:animEffect>
                                    <p:anim calcmode="lin" valueType="num">
                                      <p:cBhvr>
                                        <p:cTn id="11" dur="5000" fill="hold"/>
                                        <p:tgtEl>
                                          <p:spTgt spid="308227">
                                            <p:txEl>
                                              <p:pRg st="0" end="0"/>
                                            </p:txEl>
                                          </p:spTgt>
                                        </p:tgtEl>
                                        <p:attrNameLst>
                                          <p:attrName>ppt_x</p:attrName>
                                        </p:attrNameLst>
                                      </p:cBhvr>
                                      <p:tavLst>
                                        <p:tav tm="0">
                                          <p:val>
                                            <p:strVal val="#ppt_x"/>
                                          </p:val>
                                        </p:tav>
                                        <p:tav tm="100000">
                                          <p:val>
                                            <p:strVal val="#ppt_x"/>
                                          </p:val>
                                        </p:tav>
                                      </p:tavLst>
                                    </p:anim>
                                    <p:anim calcmode="lin" valueType="num">
                                      <p:cBhvr>
                                        <p:cTn id="12" dur="4500" decel="100000" fill="hold"/>
                                        <p:tgtEl>
                                          <p:spTgt spid="308227">
                                            <p:txEl>
                                              <p:pRg st="0" end="0"/>
                                            </p:txEl>
                                          </p:spTgt>
                                        </p:tgtEl>
                                        <p:attrNameLst>
                                          <p:attrName>ppt_y</p:attrName>
                                        </p:attrNameLst>
                                      </p:cBhvr>
                                      <p:tavLst>
                                        <p:tav tm="0">
                                          <p:val>
                                            <p:strVal val="#ppt_y+1"/>
                                          </p:val>
                                        </p:tav>
                                        <p:tav tm="100000">
                                          <p:val>
                                            <p:strVal val="#ppt_y-.03"/>
                                          </p:val>
                                        </p:tav>
                                      </p:tavLst>
                                    </p:anim>
                                    <p:anim calcmode="lin" valueType="num">
                                      <p:cBhvr>
                                        <p:cTn id="13" dur="500" accel="100000" fill="hold">
                                          <p:stCondLst>
                                            <p:cond delay="4500"/>
                                          </p:stCondLst>
                                        </p:cTn>
                                        <p:tgtEl>
                                          <p:spTgt spid="308227">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0" y="1"/>
            <a:ext cx="9144000" cy="1341119"/>
          </a:xfrm>
        </p:spPr>
        <p:txBody>
          <a:bodyPr/>
          <a:lstStyle/>
          <a:p>
            <a:pPr eaLnBrk="1" hangingPunct="1"/>
            <a:r>
              <a:rPr lang="en-US" altLang="en-US" sz="3600" dirty="0"/>
              <a:t>Foundations and Framework, Volume 2</a:t>
            </a:r>
          </a:p>
        </p:txBody>
      </p:sp>
      <p:sp>
        <p:nvSpPr>
          <p:cNvPr id="2" name="Slide Number Placeholder 1"/>
          <p:cNvSpPr>
            <a:spLocks noGrp="1"/>
          </p:cNvSpPr>
          <p:nvPr>
            <p:ph type="sldNum" sz="quarter" idx="10"/>
          </p:nvPr>
        </p:nvSpPr>
        <p:spPr/>
        <p:txBody>
          <a:bodyPr/>
          <a:lstStyle/>
          <a:p>
            <a:pPr>
              <a:defRPr/>
            </a:pPr>
            <a:fld id="{F46A5A40-63EC-476F-A0E9-9E03980C44D0}" type="slidenum">
              <a:rPr lang="en-US" altLang="en-US" smtClean="0"/>
              <a:pPr>
                <a:defRPr/>
              </a:pPr>
              <a:t>7</a:t>
            </a:fld>
            <a:endParaRPr lang="en-US" altLang="en-US" dirty="0"/>
          </a:p>
        </p:txBody>
      </p:sp>
      <p:pic>
        <p:nvPicPr>
          <p:cNvPr id="7" name="Picture 1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27423" y="1341120"/>
            <a:ext cx="3498154" cy="452596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Lst>
        </p:spPr>
      </p:pic>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53000" y="1341120"/>
            <a:ext cx="3514399" cy="4525963"/>
          </a:xfrm>
          <a:prstGeom prst="rect">
            <a:avLst/>
          </a:prstGeom>
          <a:ln>
            <a:solidFill>
              <a:schemeClr val="tx1"/>
            </a:solidFill>
          </a:ln>
        </p:spPr>
      </p:pic>
    </p:spTree>
    <p:extLst>
      <p:ext uri="{BB962C8B-B14F-4D97-AF65-F5344CB8AC3E}">
        <p14:creationId xmlns:p14="http://schemas.microsoft.com/office/powerpoint/2010/main" val="9495785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4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2" name="Rectangle 2"/>
          <p:cNvSpPr>
            <a:spLocks noGrp="1" noChangeArrowheads="1"/>
          </p:cNvSpPr>
          <p:nvPr>
            <p:ph type="title" idx="4294967295"/>
          </p:nvPr>
        </p:nvSpPr>
        <p:spPr>
          <a:xfrm>
            <a:off x="60325" y="30163"/>
            <a:ext cx="9083675" cy="1143000"/>
          </a:xfrm>
          <a:solidFill>
            <a:schemeClr val="bg2">
              <a:alpha val="50195"/>
            </a:schemeClr>
          </a:solidFill>
        </p:spPr>
        <p:txBody>
          <a:bodyPr/>
          <a:lstStyle/>
          <a:p>
            <a:pPr eaLnBrk="1" hangingPunct="1"/>
            <a:r>
              <a:rPr lang="en-US" altLang="en-US" dirty="0"/>
              <a:t>Final Thoughts</a:t>
            </a:r>
          </a:p>
        </p:txBody>
      </p:sp>
      <p:sp>
        <p:nvSpPr>
          <p:cNvPr id="148483" name="AutoShape 6"/>
          <p:cNvSpPr>
            <a:spLocks noChangeArrowheads="1"/>
          </p:cNvSpPr>
          <p:nvPr/>
        </p:nvSpPr>
        <p:spPr bwMode="auto">
          <a:xfrm>
            <a:off x="2945607" y="1312069"/>
            <a:ext cx="3827462" cy="2298700"/>
          </a:xfrm>
          <a:prstGeom prst="cloudCallout">
            <a:avLst>
              <a:gd name="adj1" fmla="val -36769"/>
              <a:gd name="adj2" fmla="val 33565"/>
            </a:avLst>
          </a:prstGeom>
          <a:solidFill>
            <a:schemeClr val="bg1"/>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dirty="0"/>
              <a:t>I was wondering…</a:t>
            </a:r>
          </a:p>
        </p:txBody>
      </p:sp>
      <p:sp>
        <p:nvSpPr>
          <p:cNvPr id="148484" name="AutoShape 8"/>
          <p:cNvSpPr>
            <a:spLocks noChangeArrowheads="1"/>
          </p:cNvSpPr>
          <p:nvPr/>
        </p:nvSpPr>
        <p:spPr bwMode="auto">
          <a:xfrm>
            <a:off x="60325" y="4178300"/>
            <a:ext cx="3884613" cy="2419350"/>
          </a:xfrm>
          <a:prstGeom prst="cloudCallout">
            <a:avLst>
              <a:gd name="adj1" fmla="val 16407"/>
              <a:gd name="adj2" fmla="val 38384"/>
            </a:avLst>
          </a:prstGeom>
          <a:solidFill>
            <a:schemeClr val="bg1"/>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dirty="0"/>
          </a:p>
          <a:p>
            <a:pPr algn="ctr" eaLnBrk="1" hangingPunct="1">
              <a:spcBef>
                <a:spcPct val="0"/>
              </a:spcBef>
              <a:buFontTx/>
              <a:buNone/>
            </a:pPr>
            <a:r>
              <a:rPr lang="en-US" altLang="en-US" dirty="0"/>
              <a:t>Would it be ok if…?</a:t>
            </a:r>
          </a:p>
        </p:txBody>
      </p:sp>
      <p:sp>
        <p:nvSpPr>
          <p:cNvPr id="148485" name="AutoShape 9"/>
          <p:cNvSpPr>
            <a:spLocks noChangeArrowheads="1"/>
          </p:cNvSpPr>
          <p:nvPr/>
        </p:nvSpPr>
        <p:spPr bwMode="auto">
          <a:xfrm>
            <a:off x="4859338" y="4811713"/>
            <a:ext cx="4344987" cy="1785937"/>
          </a:xfrm>
          <a:prstGeom prst="cloudCallout">
            <a:avLst>
              <a:gd name="adj1" fmla="val -47477"/>
              <a:gd name="adj2" fmla="val -22444"/>
            </a:avLst>
          </a:prstGeom>
          <a:solidFill>
            <a:schemeClr val="bg1"/>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dirty="0"/>
              <a:t>Does anyone here know…?</a:t>
            </a:r>
          </a:p>
        </p:txBody>
      </p:sp>
      <p:sp>
        <p:nvSpPr>
          <p:cNvPr id="174086" name="Text Box 6"/>
          <p:cNvSpPr txBox="1">
            <a:spLocks noChangeArrowheads="1"/>
          </p:cNvSpPr>
          <p:nvPr/>
        </p:nvSpPr>
        <p:spPr bwMode="auto">
          <a:xfrm>
            <a:off x="0" y="6580188"/>
            <a:ext cx="9144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400" dirty="0">
                <a:solidFill>
                  <a:schemeClr val="bg1"/>
                </a:solidFill>
              </a:rPr>
              <a:t>© 2017 California Department of Education</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70</a:t>
            </a:fld>
            <a:endParaRPr lang="en-US" altLang="en-US"/>
          </a:p>
        </p:txBody>
      </p:sp>
    </p:spTree>
    <p:extLst>
      <p:ext uri="{BB962C8B-B14F-4D97-AF65-F5344CB8AC3E}">
        <p14:creationId xmlns:p14="http://schemas.microsoft.com/office/powerpoint/2010/main" val="369426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8484"/>
                                        </p:tgtEl>
                                        <p:attrNameLst>
                                          <p:attrName>style.visibility</p:attrName>
                                        </p:attrNameLst>
                                      </p:cBhvr>
                                      <p:to>
                                        <p:strVal val="visible"/>
                                      </p:to>
                                    </p:set>
                                    <p:animEffect transition="in" filter="dissolve">
                                      <p:cBhvr>
                                        <p:cTn id="7" dur="500"/>
                                        <p:tgtEl>
                                          <p:spTgt spid="148484"/>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48483"/>
                                        </p:tgtEl>
                                        <p:attrNameLst>
                                          <p:attrName>style.visibility</p:attrName>
                                        </p:attrNameLst>
                                      </p:cBhvr>
                                      <p:to>
                                        <p:strVal val="visible"/>
                                      </p:to>
                                    </p:set>
                                    <p:animEffect transition="in" filter="dissolve">
                                      <p:cBhvr>
                                        <p:cTn id="11" dur="500"/>
                                        <p:tgtEl>
                                          <p:spTgt spid="148483"/>
                                        </p:tgtEl>
                                      </p:cBhvr>
                                    </p:animEffect>
                                  </p:childTnLst>
                                </p:cTn>
                              </p:par>
                            </p:childTnLst>
                          </p:cTn>
                        </p:par>
                        <p:par>
                          <p:cTn id="12" fill="hold" nodeType="afterGroup">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148485"/>
                                        </p:tgtEl>
                                        <p:attrNameLst>
                                          <p:attrName>style.visibility</p:attrName>
                                        </p:attrNameLst>
                                      </p:cBhvr>
                                      <p:to>
                                        <p:strVal val="visible"/>
                                      </p:to>
                                    </p:set>
                                    <p:animEffect transition="in" filter="dissolve">
                                      <p:cBhvr>
                                        <p:cTn id="15" dur="500"/>
                                        <p:tgtEl>
                                          <p:spTgt spid="148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animBg="1"/>
      <p:bldP spid="148484" grpId="0" animBg="1"/>
      <p:bldP spid="14848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ChangeArrowheads="1"/>
          </p:cNvSpPr>
          <p:nvPr>
            <p:ph type="title" idx="4294967295"/>
          </p:nvPr>
        </p:nvSpPr>
        <p:spPr/>
        <p:txBody>
          <a:bodyPr/>
          <a:lstStyle/>
          <a:p>
            <a:pPr eaLnBrk="1" hangingPunct="1"/>
            <a:r>
              <a:rPr lang="en-US" altLang="en-US"/>
              <a:t>Thank You!</a:t>
            </a:r>
          </a:p>
        </p:txBody>
      </p:sp>
      <p:pic>
        <p:nvPicPr>
          <p:cNvPr id="17613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417638"/>
            <a:ext cx="5184775" cy="470693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71</a:t>
            </a:fld>
            <a:endParaRPr lang="en-US" altLang="en-US"/>
          </a:p>
        </p:txBody>
      </p:sp>
    </p:spTree>
    <p:extLst>
      <p:ext uri="{BB962C8B-B14F-4D97-AF65-F5344CB8AC3E}">
        <p14:creationId xmlns:p14="http://schemas.microsoft.com/office/powerpoint/2010/main" val="2091684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30"/>
            <a:ext cx="9131300" cy="1143000"/>
          </a:xfrm>
        </p:spPr>
        <p:txBody>
          <a:bodyPr/>
          <a:lstStyle/>
          <a:p>
            <a:r>
              <a:rPr lang="en-US" sz="3200" dirty="0"/>
              <a:t>Reference Guide for PowerPoint Citations</a:t>
            </a:r>
          </a:p>
        </p:txBody>
      </p:sp>
      <p:sp>
        <p:nvSpPr>
          <p:cNvPr id="3" name="Content Placeholder 2"/>
          <p:cNvSpPr>
            <a:spLocks noGrp="1"/>
          </p:cNvSpPr>
          <p:nvPr>
            <p:ph idx="1"/>
          </p:nvPr>
        </p:nvSpPr>
        <p:spPr>
          <a:xfrm>
            <a:off x="479425" y="1131870"/>
            <a:ext cx="8172450" cy="4964130"/>
          </a:xfrm>
        </p:spPr>
        <p:txBody>
          <a:bodyPr/>
          <a:lstStyle/>
          <a:p>
            <a:pPr marL="233363" indent="-233363">
              <a:spcBef>
                <a:spcPts val="0"/>
              </a:spcBef>
              <a:spcAft>
                <a:spcPts val="1200"/>
              </a:spcAft>
              <a:buNone/>
            </a:pPr>
            <a:r>
              <a:rPr lang="en-US" sz="1400" dirty="0">
                <a:cs typeface="Arial"/>
              </a:rPr>
              <a:t>California Department of Education. 2010</a:t>
            </a:r>
            <a:r>
              <a:rPr lang="en-US" sz="1400" i="1" dirty="0">
                <a:cs typeface="Arial"/>
              </a:rPr>
              <a:t>. California Preschool Curriculum Framework, Volume 1</a:t>
            </a:r>
            <a:r>
              <a:rPr lang="en-US" sz="1400" dirty="0">
                <a:cs typeface="Arial"/>
              </a:rPr>
              <a:t>. http://www.cde.ca.gov/sp/cd/re/documents/psframeworkkvol1.pdf (accessed January 7, 2016).</a:t>
            </a:r>
          </a:p>
          <a:p>
            <a:pPr marL="233363" lvl="0" indent="-233363">
              <a:spcBef>
                <a:spcPts val="0"/>
              </a:spcBef>
              <a:spcAft>
                <a:spcPts val="1200"/>
              </a:spcAft>
              <a:buNone/>
            </a:pPr>
            <a:r>
              <a:rPr lang="en-US" sz="1400" dirty="0">
                <a:ea typeface="MS PGothic" panose="020B0600070205080204" pitchFamily="34" charset="-128"/>
                <a:cs typeface="Arial"/>
              </a:rPr>
              <a:t>California Department of Education. 2011. </a:t>
            </a:r>
            <a:r>
              <a:rPr lang="en-US" sz="1400" i="1" dirty="0">
                <a:ea typeface="MS PGothic" panose="020B0600070205080204" pitchFamily="34" charset="-128"/>
                <a:cs typeface="Arial"/>
              </a:rPr>
              <a:t>California Preschool Curriculum Framework, Volume 2</a:t>
            </a:r>
            <a:r>
              <a:rPr lang="en-US" sz="1400" dirty="0">
                <a:ea typeface="MS PGothic" panose="020B0600070205080204" pitchFamily="34" charset="-128"/>
                <a:cs typeface="Arial"/>
              </a:rPr>
              <a:t>. </a:t>
            </a:r>
            <a:r>
              <a:rPr lang="en-US" sz="1400" dirty="0"/>
              <a:t>http://www.cde.ca.gov/sp/cd/re/documents/psframeworkvol2.pdf </a:t>
            </a:r>
            <a:r>
              <a:rPr lang="en-US" sz="1400" dirty="0">
                <a:ea typeface="MS PGothic" panose="020B0600070205080204" pitchFamily="34" charset="-128"/>
                <a:cs typeface="Arial"/>
              </a:rPr>
              <a:t>(accessed January 6, 2017). </a:t>
            </a:r>
          </a:p>
          <a:p>
            <a:pPr marL="233363" indent="-233363">
              <a:spcBef>
                <a:spcPts val="0"/>
              </a:spcBef>
              <a:spcAft>
                <a:spcPts val="600"/>
              </a:spcAft>
              <a:buNone/>
            </a:pPr>
            <a:r>
              <a:rPr lang="en-US" sz="1400" dirty="0"/>
              <a:t>California Department of Education. 2008. </a:t>
            </a:r>
            <a:r>
              <a:rPr lang="en-US" sz="1400" i="1" dirty="0"/>
              <a:t>California Preschool Learning Foundations, Volume 2</a:t>
            </a:r>
            <a:r>
              <a:rPr lang="en-US" sz="1400" dirty="0"/>
              <a:t>. http://www.cde.ca.gov/sp/cd/re/documents/psfoundationsvol2.pdf (</a:t>
            </a:r>
            <a:r>
              <a:rPr lang="en-US" sz="1400" dirty="0">
                <a:ea typeface="MS PGothic" panose="020B0600070205080204" pitchFamily="34" charset="-128"/>
                <a:cs typeface="Arial"/>
              </a:rPr>
              <a:t>accessed January 6, 2017</a:t>
            </a:r>
            <a:r>
              <a:rPr lang="en-US" sz="1400" dirty="0"/>
              <a:t>).</a:t>
            </a:r>
          </a:p>
          <a:p>
            <a:pPr marL="233363" lvl="0" indent="-233363">
              <a:spcBef>
                <a:spcPts val="0"/>
              </a:spcBef>
              <a:spcAft>
                <a:spcPts val="1200"/>
              </a:spcAft>
              <a:buNone/>
            </a:pPr>
            <a:endParaRPr lang="en-US" sz="1400" dirty="0">
              <a:ea typeface="MS PGothic" panose="020B0600070205080204" pitchFamily="34" charset="-128"/>
              <a:cs typeface="Arial"/>
            </a:endParaRPr>
          </a:p>
        </p:txBody>
      </p:sp>
      <p:sp>
        <p:nvSpPr>
          <p:cNvPr id="4" name="Slide Number Placeholder 3"/>
          <p:cNvSpPr>
            <a:spLocks noGrp="1"/>
          </p:cNvSpPr>
          <p:nvPr>
            <p:ph type="sldNum" sz="quarter" idx="10"/>
          </p:nvPr>
        </p:nvSpPr>
        <p:spPr/>
        <p:txBody>
          <a:bodyPr/>
          <a:lstStyle/>
          <a:p>
            <a:fld id="{57C10AFF-D030-4D16-8C5E-CED78E88AD20}" type="slidenum">
              <a:rPr lang="en-US" altLang="en-US" smtClean="0"/>
              <a:pPr/>
              <a:t>72</a:t>
            </a:fld>
            <a:endParaRPr lang="en-US" altLang="en-US"/>
          </a:p>
        </p:txBody>
      </p:sp>
    </p:spTree>
    <p:extLst>
      <p:ext uri="{BB962C8B-B14F-4D97-AF65-F5344CB8AC3E}">
        <p14:creationId xmlns:p14="http://schemas.microsoft.com/office/powerpoint/2010/main" val="340643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410" y="62383"/>
            <a:ext cx="4593520" cy="3596242"/>
          </a:xfrm>
          <a:prstGeom prst="rect">
            <a:avLst/>
          </a:prstGeom>
        </p:spPr>
      </p:pic>
      <p:pic>
        <p:nvPicPr>
          <p:cNvPr id="4301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8110" y="0"/>
            <a:ext cx="4572000" cy="357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7"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44218" y="3440113"/>
            <a:ext cx="4599782" cy="342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4761" name="Picture 25" descr="Picture1"/>
          <p:cNvPicPr>
            <a:picLocks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1" y="3421062"/>
            <a:ext cx="4572000" cy="343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2" name="Text Box 8"/>
          <p:cNvSpPr txBox="1">
            <a:spLocks noChangeArrowheads="1"/>
          </p:cNvSpPr>
          <p:nvPr/>
        </p:nvSpPr>
        <p:spPr bwMode="auto">
          <a:xfrm>
            <a:off x="2207941" y="6562809"/>
            <a:ext cx="5282940"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050" dirty="0">
                <a:solidFill>
                  <a:schemeClr val="bg1"/>
                </a:solidFill>
              </a:rPr>
              <a:t>© 2017 California Department of Education</a:t>
            </a:r>
          </a:p>
        </p:txBody>
      </p:sp>
      <p:sp>
        <p:nvSpPr>
          <p:cNvPr id="43013" name="TextBox 2"/>
          <p:cNvSpPr txBox="1">
            <a:spLocks noChangeArrowheads="1"/>
          </p:cNvSpPr>
          <p:nvPr/>
        </p:nvSpPr>
        <p:spPr bwMode="auto">
          <a:xfrm>
            <a:off x="20638" y="2760087"/>
            <a:ext cx="24193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b="1" dirty="0">
                <a:solidFill>
                  <a:schemeClr val="bg1"/>
                </a:solidFill>
              </a:rPr>
              <a:t>Visual Arts</a:t>
            </a:r>
          </a:p>
        </p:txBody>
      </p:sp>
      <p:sp>
        <p:nvSpPr>
          <p:cNvPr id="244740" name="Rectangle 4"/>
          <p:cNvSpPr>
            <a:spLocks noGrp="1" noChangeArrowheads="1"/>
          </p:cNvSpPr>
          <p:nvPr>
            <p:ph type="title" sz="quarter" idx="4294967295"/>
          </p:nvPr>
        </p:nvSpPr>
        <p:spPr>
          <a:xfrm>
            <a:off x="0" y="15875"/>
            <a:ext cx="9130110" cy="1401763"/>
          </a:xfrm>
          <a:solidFill>
            <a:schemeClr val="tx1">
              <a:lumMod val="50000"/>
              <a:lumOff val="50000"/>
              <a:alpha val="56000"/>
            </a:schemeClr>
          </a:solidFill>
        </p:spPr>
        <p:txBody>
          <a:bodyPr/>
          <a:lstStyle/>
          <a:p>
            <a:pPr eaLnBrk="1" hangingPunct="1">
              <a:defRPr/>
            </a:pPr>
            <a:r>
              <a:rPr lang="en-US" altLang="en-US" sz="4000" dirty="0">
                <a:solidFill>
                  <a:schemeClr val="bg1"/>
                </a:solidFill>
              </a:rPr>
              <a:t>What Are the Visual and Performing Arts?</a:t>
            </a:r>
          </a:p>
        </p:txBody>
      </p:sp>
      <p:sp>
        <p:nvSpPr>
          <p:cNvPr id="43016" name="TextBox 13"/>
          <p:cNvSpPr txBox="1">
            <a:spLocks noChangeArrowheads="1"/>
          </p:cNvSpPr>
          <p:nvPr/>
        </p:nvSpPr>
        <p:spPr bwMode="auto">
          <a:xfrm>
            <a:off x="6572250" y="2800909"/>
            <a:ext cx="24193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FontTx/>
              <a:buNone/>
            </a:pPr>
            <a:r>
              <a:rPr lang="en-US" altLang="en-US" b="1" dirty="0">
                <a:solidFill>
                  <a:schemeClr val="bg1"/>
                </a:solidFill>
              </a:rPr>
              <a:t>Music</a:t>
            </a:r>
          </a:p>
        </p:txBody>
      </p:sp>
      <p:sp>
        <p:nvSpPr>
          <p:cNvPr id="43018" name="TextBox 18"/>
          <p:cNvSpPr txBox="1">
            <a:spLocks noChangeArrowheads="1"/>
          </p:cNvSpPr>
          <p:nvPr/>
        </p:nvSpPr>
        <p:spPr bwMode="auto">
          <a:xfrm>
            <a:off x="7621588" y="3579813"/>
            <a:ext cx="152241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b="1" dirty="0">
                <a:solidFill>
                  <a:schemeClr val="bg1"/>
                </a:solidFill>
              </a:rPr>
              <a:t>Dance</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8</a:t>
            </a:fld>
            <a:endParaRPr lang="en-US" altLang="en-US"/>
          </a:p>
        </p:txBody>
      </p:sp>
      <p:sp>
        <p:nvSpPr>
          <p:cNvPr id="17" name="TextBox 18"/>
          <p:cNvSpPr txBox="1">
            <a:spLocks noChangeArrowheads="1"/>
          </p:cNvSpPr>
          <p:nvPr/>
        </p:nvSpPr>
        <p:spPr bwMode="auto">
          <a:xfrm>
            <a:off x="20638" y="3588762"/>
            <a:ext cx="152241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b="1" dirty="0">
                <a:solidFill>
                  <a:schemeClr val="bg1"/>
                </a:solidFill>
              </a:rPr>
              <a:t>Drama</a:t>
            </a:r>
          </a:p>
        </p:txBody>
      </p:sp>
      <p:sp>
        <p:nvSpPr>
          <p:cNvPr id="7" name="TextBox 6"/>
          <p:cNvSpPr txBox="1"/>
          <p:nvPr/>
        </p:nvSpPr>
        <p:spPr>
          <a:xfrm>
            <a:off x="36194" y="6409789"/>
            <a:ext cx="1083334" cy="369332"/>
          </a:xfrm>
          <a:prstGeom prst="rect">
            <a:avLst/>
          </a:prstGeom>
          <a:solidFill>
            <a:srgbClr val="2A2522"/>
          </a:solidFill>
        </p:spPr>
        <p:txBody>
          <a:bodyPr wrap="square" rtlCol="0">
            <a:spAutoFit/>
          </a:bodyPr>
          <a:lstStyle/>
          <a:p>
            <a:endParaRPr lang="en-US" dirty="0"/>
          </a:p>
        </p:txBody>
      </p:sp>
    </p:spTree>
    <p:extLst>
      <p:ext uri="{BB962C8B-B14F-4D97-AF65-F5344CB8AC3E}">
        <p14:creationId xmlns:p14="http://schemas.microsoft.com/office/powerpoint/2010/main" val="2583345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grpId="0" nodeType="withEffect">
                                  <p:stCondLst>
                                    <p:cond delay="0"/>
                                  </p:stCondLst>
                                  <p:childTnLst>
                                    <p:set>
                                      <p:cBhvr>
                                        <p:cTn id="6" dur="1" fill="hold">
                                          <p:stCondLst>
                                            <p:cond delay="0"/>
                                          </p:stCondLst>
                                        </p:cTn>
                                        <p:tgtEl>
                                          <p:spTgt spid="244740"/>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47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5983286" y="453058"/>
            <a:ext cx="2932113" cy="1143000"/>
          </a:xfrm>
        </p:spPr>
        <p:txBody>
          <a:bodyPr/>
          <a:lstStyle/>
          <a:p>
            <a:pPr eaLnBrk="1" hangingPunct="1"/>
            <a:r>
              <a:rPr lang="en-US" altLang="en-US" sz="4000" dirty="0"/>
              <a:t>Find Your Inner Artist</a:t>
            </a:r>
          </a:p>
        </p:txBody>
      </p:sp>
      <p:sp>
        <p:nvSpPr>
          <p:cNvPr id="45059" name="Text Box 5"/>
          <p:cNvSpPr txBox="1">
            <a:spLocks noChangeArrowheads="1"/>
          </p:cNvSpPr>
          <p:nvPr/>
        </p:nvSpPr>
        <p:spPr bwMode="auto">
          <a:xfrm>
            <a:off x="5754687" y="6604732"/>
            <a:ext cx="338931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000" dirty="0"/>
              <a:t>© 2017 California Department of Education</a:t>
            </a:r>
          </a:p>
        </p:txBody>
      </p:sp>
      <p:pic>
        <p:nvPicPr>
          <p:cNvPr id="6" name="Picture 6" descr="Picture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5791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6568919D-8346-4681-A41B-F493D62A64C9}" type="slidenum">
              <a:rPr lang="en-US" altLang="en-US" smtClean="0"/>
              <a:pPr>
                <a:defRPr/>
              </a:pPr>
              <a:t>9</a:t>
            </a:fld>
            <a:endParaRPr lang="en-US" altLang="en-US"/>
          </a:p>
        </p:txBody>
      </p:sp>
    </p:spTree>
    <p:extLst>
      <p:ext uri="{BB962C8B-B14F-4D97-AF65-F5344CB8AC3E}">
        <p14:creationId xmlns:p14="http://schemas.microsoft.com/office/powerpoint/2010/main" val="1885506360"/>
      </p:ext>
    </p:extLst>
  </p:cSld>
  <p:clrMapOvr>
    <a:masterClrMapping/>
  </p:clrMapOvr>
</p:sld>
</file>

<file path=ppt/theme/theme1.xml><?xml version="1.0" encoding="utf-8"?>
<a:theme xmlns:a="http://schemas.openxmlformats.org/drawingml/2006/main" name="1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10441</Words>
  <Application>Microsoft Office PowerPoint</Application>
  <PresentationFormat>On-screen Show (4:3)</PresentationFormat>
  <Paragraphs>1146</Paragraphs>
  <Slides>72</Slides>
  <Notes>72</Notes>
  <HiddenSlides>1</HiddenSlides>
  <MMClips>3</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72</vt:i4>
      </vt:variant>
    </vt:vector>
  </HeadingPairs>
  <TitlesOfParts>
    <vt:vector size="86" baseType="lpstr">
      <vt:lpstr>ＭＳ Ｐゴシック</vt:lpstr>
      <vt:lpstr>ＭＳ Ｐゴシック</vt:lpstr>
      <vt:lpstr>Arial</vt:lpstr>
      <vt:lpstr>Arial Black</vt:lpstr>
      <vt:lpstr>Calibri</vt:lpstr>
      <vt:lpstr>Courier New</vt:lpstr>
      <vt:lpstr>Helvetica</vt:lpstr>
      <vt:lpstr>Times</vt:lpstr>
      <vt:lpstr>Times New Roman</vt:lpstr>
      <vt:lpstr>1_Office Theme</vt:lpstr>
      <vt:lpstr>3_Office Theme</vt:lpstr>
      <vt:lpstr>2_Office Theme</vt:lpstr>
      <vt:lpstr>4_Office Theme</vt:lpstr>
      <vt:lpstr>Acrobat Document</vt:lpstr>
      <vt:lpstr>Visual and Performing Arts in Transitional Kindergarten An Overview</vt:lpstr>
      <vt:lpstr>Objectives</vt:lpstr>
      <vt:lpstr>CDE Publications and Resources that Support TK Implementation</vt:lpstr>
      <vt:lpstr> Transitional Kindergarten Implementation Guide</vt:lpstr>
      <vt:lpstr> Overview of the Transitional Kindergarten Implementation Guide</vt:lpstr>
      <vt:lpstr>Why Use the Preschool Learning Foundations for TK?</vt:lpstr>
      <vt:lpstr>Foundations and Framework, Volume 2</vt:lpstr>
      <vt:lpstr>What Are the Visual and Performing Arts?</vt:lpstr>
      <vt:lpstr>Find Your Inner Artist</vt:lpstr>
      <vt:lpstr>What Do You Think?</vt:lpstr>
      <vt:lpstr>“Arts reinforce the integrated nature of learning” (PCF, Vol. 2, p. 44). </vt:lpstr>
      <vt:lpstr>Problem Solving</vt:lpstr>
      <vt:lpstr>Language and Communication</vt:lpstr>
      <vt:lpstr> Mathematical Concepts</vt:lpstr>
      <vt:lpstr>Social Skills</vt:lpstr>
      <vt:lpstr>What’s a Teacher to Do?</vt:lpstr>
      <vt:lpstr>What’s a Teacher to Do? </vt:lpstr>
      <vt:lpstr>Guiding Principles Each One Teach One</vt:lpstr>
      <vt:lpstr>Take Away Messages</vt:lpstr>
      <vt:lpstr>What’s a Teacher to Do? </vt:lpstr>
      <vt:lpstr>Environment and Materials</vt:lpstr>
      <vt:lpstr>Materials and Props</vt:lpstr>
      <vt:lpstr>Environment and Materials  (Option A)</vt:lpstr>
      <vt:lpstr>Environment and Materials (Option B)</vt:lpstr>
      <vt:lpstr>What’s a Teacher to Do? </vt:lpstr>
      <vt:lpstr>Foundations</vt:lpstr>
      <vt:lpstr>Step One</vt:lpstr>
      <vt:lpstr>Visual and Performing Arts Foundations Map</vt:lpstr>
      <vt:lpstr>Visual and Performing Arts Strands and Substrands</vt:lpstr>
      <vt:lpstr>Substrands</vt:lpstr>
      <vt:lpstr> Alignment Document: Table 1.12  </vt:lpstr>
      <vt:lpstr>PowerPoint Presentation</vt:lpstr>
      <vt:lpstr>Dance</vt:lpstr>
      <vt:lpstr>Marker Dance </vt:lpstr>
      <vt:lpstr>   Dance   </vt:lpstr>
      <vt:lpstr>Dance Promotes</vt:lpstr>
      <vt:lpstr>Dance Foundations</vt:lpstr>
      <vt:lpstr>Scarf Dancing</vt:lpstr>
      <vt:lpstr>What did you observe?</vt:lpstr>
      <vt:lpstr>PowerPoint Presentation</vt:lpstr>
      <vt:lpstr>Name That Substrand</vt:lpstr>
      <vt:lpstr>The Arts Are Inclusive of All Children</vt:lpstr>
      <vt:lpstr>Universal Design for Learning</vt:lpstr>
      <vt:lpstr>Visual Arts Promote…</vt:lpstr>
      <vt:lpstr>Developmental Sequence of Drawing</vt:lpstr>
      <vt:lpstr>English Learners</vt:lpstr>
      <vt:lpstr>Support All Learners with Visual Art Invitations in the Environment</vt:lpstr>
      <vt:lpstr>Your Turn</vt:lpstr>
      <vt:lpstr>Music</vt:lpstr>
      <vt:lpstr>Research Highlight</vt:lpstr>
      <vt:lpstr>Music Promotes:</vt:lpstr>
      <vt:lpstr>Build Into the Daily Schedule</vt:lpstr>
      <vt:lpstr>Music</vt:lpstr>
      <vt:lpstr>Find that Foundation</vt:lpstr>
      <vt:lpstr>Your Turn</vt:lpstr>
      <vt:lpstr>Drama</vt:lpstr>
      <vt:lpstr>Drama</vt:lpstr>
      <vt:lpstr>Key Features of the DRDP-K</vt:lpstr>
      <vt:lpstr>DRDP-K (2015)</vt:lpstr>
      <vt:lpstr>Dramatic Play Promotes</vt:lpstr>
      <vt:lpstr>Teacher Involvement Is Vital</vt:lpstr>
      <vt:lpstr>Act Out Stories</vt:lpstr>
      <vt:lpstr>Who Took the Cookies? </vt:lpstr>
      <vt:lpstr>Integrate the Arts with Other Domains</vt:lpstr>
      <vt:lpstr>PowerPoint Presentation</vt:lpstr>
      <vt:lpstr>Your Turn</vt:lpstr>
      <vt:lpstr>Arts-Based Activities</vt:lpstr>
      <vt:lpstr>Partner with Families</vt:lpstr>
      <vt:lpstr>Visual and Performing Arts in TK</vt:lpstr>
      <vt:lpstr>Final Thoughts</vt:lpstr>
      <vt:lpstr>Thank You!</vt:lpstr>
      <vt:lpstr>Reference Guide for PowerPoint Citations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2014-10-21T20:59:18Z</cp:lastPrinted>
  <dcterms:created xsi:type="dcterms:W3CDTF">2014-11-04T07:14:03Z</dcterms:created>
  <dcterms:modified xsi:type="dcterms:W3CDTF">2017-03-01T19:13:10Z</dcterms:modified>
</cp:coreProperties>
</file>