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4271" r:id="rId1"/>
    <p:sldMasterId id="2147483689" r:id="rId2"/>
    <p:sldMasterId id="2147484202" r:id="rId3"/>
    <p:sldMasterId id="2147484323" r:id="rId4"/>
  </p:sldMasterIdLst>
  <p:notesMasterIdLst>
    <p:notesMasterId r:id="rId50"/>
  </p:notesMasterIdLst>
  <p:handoutMasterIdLst>
    <p:handoutMasterId r:id="rId51"/>
  </p:handoutMasterIdLst>
  <p:sldIdLst>
    <p:sldId id="312" r:id="rId5"/>
    <p:sldId id="313" r:id="rId6"/>
    <p:sldId id="314" r:id="rId7"/>
    <p:sldId id="260" r:id="rId8"/>
    <p:sldId id="261" r:id="rId9"/>
    <p:sldId id="326" r:id="rId10"/>
    <p:sldId id="301" r:id="rId11"/>
    <p:sldId id="302" r:id="rId12"/>
    <p:sldId id="303" r:id="rId13"/>
    <p:sldId id="266" r:id="rId14"/>
    <p:sldId id="305" r:id="rId15"/>
    <p:sldId id="268" r:id="rId16"/>
    <p:sldId id="318" r:id="rId17"/>
    <p:sldId id="319" r:id="rId18"/>
    <p:sldId id="272" r:id="rId19"/>
    <p:sldId id="320" r:id="rId20"/>
    <p:sldId id="273" r:id="rId21"/>
    <p:sldId id="274" r:id="rId22"/>
    <p:sldId id="322" r:id="rId23"/>
    <p:sldId id="276" r:id="rId24"/>
    <p:sldId id="277" r:id="rId25"/>
    <p:sldId id="308" r:id="rId26"/>
    <p:sldId id="279" r:id="rId27"/>
    <p:sldId id="280" r:id="rId28"/>
    <p:sldId id="281" r:id="rId29"/>
    <p:sldId id="282" r:id="rId30"/>
    <p:sldId id="283" r:id="rId31"/>
    <p:sldId id="309" r:id="rId32"/>
    <p:sldId id="285" r:id="rId33"/>
    <p:sldId id="286" r:id="rId34"/>
    <p:sldId id="323" r:id="rId35"/>
    <p:sldId id="288" r:id="rId36"/>
    <p:sldId id="289" r:id="rId37"/>
    <p:sldId id="290" r:id="rId38"/>
    <p:sldId id="291" r:id="rId39"/>
    <p:sldId id="292" r:id="rId40"/>
    <p:sldId id="324" r:id="rId41"/>
    <p:sldId id="294" r:id="rId42"/>
    <p:sldId id="295" r:id="rId43"/>
    <p:sldId id="296" r:id="rId44"/>
    <p:sldId id="297" r:id="rId45"/>
    <p:sldId id="298" r:id="rId46"/>
    <p:sldId id="299" r:id="rId47"/>
    <p:sldId id="311" r:id="rId48"/>
    <p:sldId id="315" r:id="rId4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2"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CABC"/>
    <a:srgbClr val="F09B80"/>
    <a:srgbClr val="FCEEEA"/>
    <a:srgbClr val="B7552E"/>
    <a:srgbClr val="D57B57"/>
    <a:srgbClr val="E2A68E"/>
    <a:srgbClr val="E7B5A1"/>
    <a:srgbClr val="B06E61"/>
    <a:srgbClr val="DBDBDB"/>
    <a:srgbClr val="FFBF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72" autoAdjust="0"/>
    <p:restoredTop sz="38266" autoAdjust="0"/>
  </p:normalViewPr>
  <p:slideViewPr>
    <p:cSldViewPr snapToGrid="0" snapToObjects="1">
      <p:cViewPr varScale="1">
        <p:scale>
          <a:sx n="26" d="100"/>
          <a:sy n="26" d="100"/>
        </p:scale>
        <p:origin x="896" y="184"/>
      </p:cViewPr>
      <p:guideLst>
        <p:guide orient="horz" pos="2160"/>
        <p:guide pos="2880"/>
      </p:guideLst>
    </p:cSldViewPr>
  </p:slideViewPr>
  <p:outlineViewPr>
    <p:cViewPr>
      <p:scale>
        <a:sx n="33" d="100"/>
        <a:sy n="33" d="100"/>
      </p:scale>
      <p:origin x="0" y="-5988"/>
    </p:cViewPr>
  </p:outlineViewPr>
  <p:notesTextViewPr>
    <p:cViewPr>
      <p:scale>
        <a:sx n="150" d="100"/>
        <a:sy n="150" d="100"/>
      </p:scale>
      <p:origin x="0" y="-1568"/>
    </p:cViewPr>
  </p:notesTextViewPr>
  <p:sorterViewPr>
    <p:cViewPr>
      <p:scale>
        <a:sx n="150" d="100"/>
        <a:sy n="150" d="100"/>
      </p:scale>
      <p:origin x="0" y="1664"/>
    </p:cViewPr>
  </p:sorterViewPr>
  <p:notesViewPr>
    <p:cSldViewPr snapToGrid="0" snapToObjects="1">
      <p:cViewPr varScale="1">
        <p:scale>
          <a:sx n="49" d="100"/>
          <a:sy n="49" d="100"/>
        </p:scale>
        <p:origin x="2668" y="5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commentAuthors" Target="commentAuthors.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 charset="0"/>
                <a:ea typeface="Arial" pitchFamily="-1" charset="0"/>
                <a:cs typeface="Arial" pitchFamily="-1" charset="0"/>
              </a:defRPr>
            </a:lvl1pPr>
          </a:lstStyle>
          <a:p>
            <a:pPr>
              <a:defRPr/>
            </a:pPr>
            <a:fld id="{AADA8014-9F43-4EE7-9A3D-C54B067A6CD0}" type="datetime1">
              <a:rPr lang="en-US"/>
              <a:pPr>
                <a:defRPr/>
              </a:pPr>
              <a:t>6/28/17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F8B4FECE-6174-4B12-9460-43D035BD19EC}"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 charset="0"/>
                <a:ea typeface="Arial" pitchFamily="-1" charset="0"/>
                <a:cs typeface="Arial" pitchFamily="-1" charset="0"/>
              </a:defRPr>
            </a:lvl1pPr>
          </a:lstStyle>
          <a:p>
            <a:pPr>
              <a:defRPr/>
            </a:pPr>
            <a:fld id="{544F179C-B408-4680-8561-B92F68E9C1D3}" type="datetime1">
              <a:rPr lang="en-US"/>
              <a:pPr>
                <a:defRPr/>
              </a:pPr>
              <a:t>6/28/17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E599D80-1003-4D5A-9AAE-4C5B91F4FCB5}"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1pPr>
    <a:lvl2pPr marL="4572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2pPr>
    <a:lvl3pPr marL="9144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3pPr>
    <a:lvl4pPr marL="13716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4pPr>
    <a:lvl5pPr marL="18288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ts val="0"/>
              </a:spcBef>
            </a:pPr>
            <a:r>
              <a:rPr lang="en-US" altLang="en-US" b="1" dirty="0">
                <a:latin typeface="Arial" charset="0"/>
                <a:ea typeface="ＭＳ Ｐゴシック" charset="-128"/>
                <a:cs typeface="Arial" charset="0"/>
              </a:rPr>
              <a:t>Presenter Remarks: </a:t>
            </a:r>
            <a:endParaRPr lang="en-US" altLang="en-US" dirty="0">
              <a:latin typeface="Arial" charset="0"/>
              <a:ea typeface="ＭＳ Ｐゴシック" charset="-128"/>
              <a:cs typeface="Arial" charset="0"/>
            </a:endParaRPr>
          </a:p>
          <a:p>
            <a:pPr eaLnBrk="1" hangingPunct="1">
              <a:spcBef>
                <a:spcPts val="0"/>
              </a:spcBef>
            </a:pPr>
            <a:r>
              <a:rPr lang="en-US" altLang="en-US" dirty="0"/>
              <a:t>Welcome to Health in Transitional Kindergarten—a presentation focusing on the </a:t>
            </a:r>
            <a:r>
              <a:rPr lang="en-US" altLang="en-US" i="1" dirty="0"/>
              <a:t>California Preschool Learning Foundations </a:t>
            </a:r>
            <a:r>
              <a:rPr lang="en-US" altLang="en-US" dirty="0"/>
              <a:t>(Preschool Learning Foundations or PLF), the </a:t>
            </a:r>
            <a:r>
              <a:rPr lang="en-US" altLang="en-US" i="1" dirty="0"/>
              <a:t>California Preschool Curriculum Framework </a:t>
            </a:r>
            <a:r>
              <a:rPr lang="en-US" altLang="en-US" dirty="0"/>
              <a:t>(Preschool Curriculum Framework or PCF), and other California Department of Education (CDE) resources in support of the Health domain.</a:t>
            </a:r>
          </a:p>
          <a:p>
            <a:pPr eaLnBrk="1" hangingPunct="1">
              <a:spcBef>
                <a:spcPts val="0"/>
              </a:spcBef>
            </a:pPr>
            <a:endParaRPr lang="en-US" altLang="en-US" dirty="0"/>
          </a:p>
          <a:p>
            <a:pPr>
              <a:spcBef>
                <a:spcPts val="0"/>
              </a:spcBef>
            </a:pPr>
            <a:r>
              <a:rPr lang="en-US" altLang="en-US" dirty="0"/>
              <a:t>This professional learning session is specifically designed to provide TK teachers with exposure to CDE resources that support TK curriculum planning of developmentally appropriate strategies. Classroom environment design recommendations are included to support the content area of health. </a:t>
            </a:r>
            <a:endParaRPr lang="en-US" dirty="0"/>
          </a:p>
          <a:p>
            <a:pPr>
              <a:spcBef>
                <a:spcPts val="0"/>
              </a:spcBef>
            </a:pPr>
            <a:endParaRPr lang="en-US" altLang="en-US" dirty="0">
              <a:latin typeface="Arial" charset="0"/>
              <a:ea typeface="ＭＳ Ｐゴシック" charset="-128"/>
              <a:cs typeface="Arial" charset="0"/>
            </a:endParaRPr>
          </a:p>
        </p:txBody>
      </p:sp>
      <p:sp>
        <p:nvSpPr>
          <p:cNvPr id="4" name="Slide Number Placeholder 3"/>
          <p:cNvSpPr>
            <a:spLocks noGrp="1"/>
          </p:cNvSpPr>
          <p:nvPr>
            <p:ph type="sldNum" sz="quarter" idx="10"/>
          </p:nvPr>
        </p:nvSpPr>
        <p:spPr/>
        <p:txBody>
          <a:bodyPr/>
          <a:lstStyle/>
          <a:p>
            <a:fld id="{F76CAE68-6BBD-164B-BE97-97E5EA682EC6}" type="slidenum">
              <a:rPr lang="en-US" smtClean="0"/>
              <a:t>1</a:t>
            </a:fld>
            <a:endParaRPr lang="en-US"/>
          </a:p>
        </p:txBody>
      </p:sp>
    </p:spTree>
    <p:extLst>
      <p:ext uri="{BB962C8B-B14F-4D97-AF65-F5344CB8AC3E}">
        <p14:creationId xmlns:p14="http://schemas.microsoft.com/office/powerpoint/2010/main" val="1365838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xfrm>
            <a:off x="731838" y="4529138"/>
            <a:ext cx="5486400" cy="3505200"/>
          </a:xfrm>
          <a:ln/>
          <a:extLst/>
        </p:spPr>
        <p:txBody>
          <a:bodyPr>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Presenter Remarks: </a:t>
            </a:r>
            <a:endParaRPr kumimoji="0" lang="en-US" sz="12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charset="0"/>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charset="0"/>
              </a:rPr>
              <a:t>The purposes of the Preschool Learning Foundations are to promote a common understanding of TK children'</a:t>
            </a:r>
            <a:r>
              <a:rPr kumimoji="0" lang="en-US" altLang="ja-JP"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charset="0"/>
              </a:rPr>
              <a:t>s learning and to guide instructional practice. They describe the knowledge and skills that young children typically develop when provided with developmentally, culturally, and linguistically appropriate learning experiences. </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charset="0"/>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charset="0"/>
              </a:rPr>
              <a:t>T</a:t>
            </a:r>
            <a:r>
              <a:rPr kumimoji="0" lang="en-US" altLang="ja-JP"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he Preschool Curriculum Framework </a:t>
            </a:r>
            <a:r>
              <a:rPr kumimoji="0" lang="en-US" altLang="ja-JP"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charset="0"/>
              </a:rPr>
              <a:t>was created as a companion to the Preschool Learning Foundations. </a:t>
            </a:r>
            <a:r>
              <a:rPr kumimoji="0" lang="en-US" altLang="ja-JP"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The framework ". . . presents strategies and information to enrich learning and development opportunities for all of California’s preschool [and TK] children" (PCF, Vol. 2, </a:t>
            </a:r>
            <a:r>
              <a:rPr kumimoji="0" lang="en-US" sz="1200" b="0" i="0" u="none" strike="noStrike" kern="1200" cap="none" spc="0" normalizeH="0" baseline="0" noProof="0" dirty="0">
                <a:ln>
                  <a:noFill/>
                </a:ln>
                <a:solidFill>
                  <a:prstClr val="black"/>
                </a:solidFill>
                <a:effectLst/>
                <a:uLnTx/>
                <a:uFillTx/>
                <a:latin typeface="Arial" pitchFamily="-1" charset="0"/>
                <a:ea typeface="ＭＳ Ｐゴシック" pitchFamily="-1" charset="-128"/>
                <a:cs typeface="ＭＳ Ｐゴシック" pitchFamily="-1" charset="-128"/>
              </a:rPr>
              <a:t>p. </a:t>
            </a:r>
            <a:r>
              <a:rPr kumimoji="0" lang="en-US" altLang="ja-JP"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v). </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charset="0"/>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charset="0"/>
              </a:rPr>
              <a:t>The Preschool Learning Foundations and the Preschool Curriculum Framework are designed to work together. While the foundations provide the background information to understand children's developing knowledge and skills (the "what"), the framework offers guidance on how teachers and programs can support the learning and development that are described in the foundations (the "how").</a:t>
            </a:r>
          </a:p>
          <a:p>
            <a:pPr marL="0" marR="0" lvl="0" indent="0" algn="l" defTabSz="457200" rtl="0" eaLnBrk="0" fontAlgn="base"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a:p>
            <a:pPr marL="0" marR="0" lvl="0" indent="0" algn="l" defTabSz="457200" rtl="0" eaLnBrk="0" fontAlgn="base"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Extra Notes:</a:t>
            </a:r>
            <a:endPar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The Preschool Learning Foundations were developed with research-based evidence and are enhanced with expert practitioners' suggestions and examples. All foundations were written by a team of researchers with expertise in the given domain. A complete reference list of the source materials, along with detailed bibliographic notes for each of the developmental domains, can be found in the Preschool Learning Foundations. Sources used in the development of the foundations include: </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Documents from the California Department of Education, such as the </a:t>
            </a:r>
            <a:r>
              <a:rPr kumimoji="0" lang="en-US" sz="1200" b="0" i="1"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English-Language Arts Content Standards for California Public Schools, Kindergarten Through Grade Twelve</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 (Language and Literacy, Introduction, p. 48, left column).</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Well-validated assessment tools such as the </a:t>
            </a:r>
            <a:r>
              <a:rPr kumimoji="0" lang="en-US" sz="1200" b="0" i="1"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Ages &amp; Stages Questionnaires (ASQ): A Parent-Completed, Child-Monitoring System</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 (Social-Emotional, References and Source Materials, p. 36).</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General sources such as the </a:t>
            </a:r>
            <a:r>
              <a:rPr kumimoji="0" lang="en-US" sz="1200" b="0" i="1"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Report of the National Reading Panel 2000</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 (Language and Literacy, Introduction, p. 73, left column).</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Early childhood education standards from other states such as Hawaii and Texas (Social-Emotional, Introduction, p. 5, footnote).</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p:txBody>
      </p:sp>
      <p:sp>
        <p:nvSpPr>
          <p:cNvPr id="25603" name="Slide Number Placeholder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84225" indent="-3016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208088" indent="-2413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90688" indent="-2413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174875" indent="-2413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632075" indent="-2413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89275" indent="-2413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46475" indent="-2413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03675" indent="-2413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A061231-4CC6-40AF-B935-E9A9FA3CA7C7}" type="slidenum">
              <a:rPr lang="en-US" altLang="en-US" sz="1300"/>
              <a:pPr>
                <a:spcBef>
                  <a:spcPct val="0"/>
                </a:spcBef>
              </a:pPr>
              <a:t>10</a:t>
            </a:fld>
            <a:endParaRPr lang="en-US" altLang="en-US" sz="1300"/>
          </a:p>
        </p:txBody>
      </p:sp>
    </p:spTree>
    <p:extLst>
      <p:ext uri="{BB962C8B-B14F-4D97-AF65-F5344CB8AC3E}">
        <p14:creationId xmlns:p14="http://schemas.microsoft.com/office/powerpoint/2010/main" val="672404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56322" name="Notes Placeholder 2"/>
          <p:cNvSpPr>
            <a:spLocks noGrp="1"/>
          </p:cNvSpPr>
          <p:nvPr>
            <p:ph type="body" idx="1"/>
          </p:nvPr>
        </p:nvSpPr>
        <p:spPr>
          <a:xfrm>
            <a:off x="674688" y="4365625"/>
            <a:ext cx="5486400" cy="4556125"/>
          </a:xfrm>
          <a:extLst>
            <a:ext uri="{909E8E84-426E-40dd-AFC4-6F175D3DCCD1}"/>
            <a:ext uri="{91240B29-F687-4f45-9708-019B960494DF}"/>
          </a:extLst>
        </p:spPr>
        <p:txBody>
          <a:bodyPr>
            <a:noAutofit/>
          </a:bodyPr>
          <a:lstStyle/>
          <a:p>
            <a:pPr eaLnBrk="1" hangingPunct="1">
              <a:spcBef>
                <a:spcPts val="0"/>
              </a:spcBef>
              <a:defRPr/>
            </a:pPr>
            <a:r>
              <a:rPr lang="en-US" b="1" dirty="0">
                <a:solidFill>
                  <a:prstClr val="black"/>
                </a:solidFill>
              </a:rPr>
              <a:t>Presenter Remarks: </a:t>
            </a:r>
          </a:p>
          <a:p>
            <a:pPr>
              <a:spcBef>
                <a:spcPts val="0"/>
              </a:spcBef>
              <a:defRPr/>
            </a:pPr>
            <a:r>
              <a:rPr lang="en-US" dirty="0"/>
              <a:t>The foundations also assume that children have access to appropriate support in high quality programs that include the following aspects: </a:t>
            </a:r>
          </a:p>
          <a:p>
            <a:pPr marL="171450" indent="-171450">
              <a:spcBef>
                <a:spcPts val="0"/>
              </a:spcBef>
              <a:buFont typeface="Arial" panose="020B0604020202020204" pitchFamily="34" charset="0"/>
              <a:buChar char="•"/>
              <a:defRPr/>
            </a:pPr>
            <a:r>
              <a:rPr lang="en-US" dirty="0"/>
              <a:t>Environments and experiences that encourage active, playful exploration and experimentation</a:t>
            </a:r>
          </a:p>
          <a:p>
            <a:pPr marL="171450" indent="-171450" eaLnBrk="1" hangingPunct="1">
              <a:spcBef>
                <a:spcPts val="0"/>
              </a:spcBef>
              <a:buFont typeface="Arial" panose="020B0604020202020204" pitchFamily="34" charset="0"/>
              <a:buChar char="•"/>
              <a:defRPr/>
            </a:pPr>
            <a:r>
              <a:rPr lang="en-US" dirty="0"/>
              <a:t>Clearly defined learning centers where materials are rotated</a:t>
            </a:r>
          </a:p>
          <a:p>
            <a:pPr marL="171450" indent="-171450" eaLnBrk="1" hangingPunct="1">
              <a:spcBef>
                <a:spcPts val="0"/>
              </a:spcBef>
              <a:buFont typeface="Arial" panose="020B0604020202020204" pitchFamily="34" charset="0"/>
              <a:buChar char="•"/>
              <a:defRPr/>
            </a:pPr>
            <a:r>
              <a:rPr lang="en-US" dirty="0"/>
              <a:t>Purposeful teaching to help children gain knowledge and skills</a:t>
            </a:r>
          </a:p>
          <a:p>
            <a:pPr marL="171450" indent="-171450" eaLnBrk="1" hangingPunct="1">
              <a:spcBef>
                <a:spcPts val="0"/>
              </a:spcBef>
              <a:buFont typeface="Arial" panose="020B0604020202020204" pitchFamily="34" charset="0"/>
              <a:buChar char="•"/>
              <a:defRPr/>
            </a:pPr>
            <a:r>
              <a:rPr lang="en-US" dirty="0"/>
              <a:t>Predictable schedules and routines with large blocks of time for play and skillful integration of curriculum with an intentional focus on content</a:t>
            </a:r>
          </a:p>
          <a:p>
            <a:pPr marL="171450" indent="-171450" eaLnBrk="1" hangingPunct="1">
              <a:spcBef>
                <a:spcPts val="0"/>
              </a:spcBef>
              <a:buFont typeface="Arial" panose="020B0604020202020204" pitchFamily="34" charset="0"/>
              <a:buChar char="•"/>
              <a:defRPr/>
            </a:pPr>
            <a:r>
              <a:rPr lang="en-US" dirty="0"/>
              <a:t>Specific support for English learners with staff that have knowledge of the stages of English-language acquisition</a:t>
            </a:r>
          </a:p>
          <a:p>
            <a:pPr marL="171450" indent="-171450" eaLnBrk="1" hangingPunct="1">
              <a:spcBef>
                <a:spcPts val="0"/>
              </a:spcBef>
              <a:buFont typeface="Arial" panose="020B0604020202020204" pitchFamily="34" charset="0"/>
              <a:buChar char="•"/>
              <a:defRPr/>
            </a:pPr>
            <a:r>
              <a:rPr lang="en-US" dirty="0"/>
              <a:t>Accommodations and adaptations for children with disabilities and additional support when needed</a:t>
            </a:r>
          </a:p>
          <a:p>
            <a:pPr eaLnBrk="1" hangingPunct="1">
              <a:spcBef>
                <a:spcPts val="0"/>
              </a:spcBef>
              <a:defRPr/>
            </a:pPr>
            <a:endParaRPr lang="en-US" dirty="0">
              <a:solidFill>
                <a:prstClr val="black"/>
              </a:solidFill>
            </a:endParaRPr>
          </a:p>
          <a:p>
            <a:pPr eaLnBrk="1" hangingPunct="1">
              <a:spcBef>
                <a:spcPts val="0"/>
              </a:spcBef>
              <a:defRPr/>
            </a:pPr>
            <a:r>
              <a:rPr lang="en-US" dirty="0">
                <a:solidFill>
                  <a:prstClr val="black"/>
                </a:solidFill>
              </a:rPr>
              <a:t>Let’s take a closer look at one of the foundations as an example. Open the Preschool Learning Foundations (Volume 2) </a:t>
            </a:r>
            <a:r>
              <a:rPr lang="en-US" sz="1200" kern="1200" dirty="0">
                <a:solidFill>
                  <a:schemeClr val="tx1"/>
                </a:solidFill>
                <a:effectLst/>
                <a:latin typeface="Arial" pitchFamily="34" charset="0"/>
                <a:ea typeface="ＭＳ Ｐゴシック" pitchFamily="34" charset="-128"/>
                <a:cs typeface="Arial" pitchFamily="34" charset="0"/>
              </a:rPr>
              <a:t>to a page in the health section </a:t>
            </a:r>
            <a:r>
              <a:rPr lang="en-US" dirty="0">
                <a:solidFill>
                  <a:prstClr val="black"/>
                </a:solidFill>
              </a:rPr>
              <a:t>where the age levels appear; this is an example of a foundation page. </a:t>
            </a:r>
          </a:p>
          <a:p>
            <a:pPr eaLnBrk="1" hangingPunct="1">
              <a:spcBef>
                <a:spcPts val="0"/>
              </a:spcBef>
              <a:defRPr/>
            </a:pPr>
            <a:endParaRPr lang="en-US" i="1" dirty="0">
              <a:solidFill>
                <a:prstClr val="black"/>
              </a:solidFill>
            </a:endParaRPr>
          </a:p>
          <a:p>
            <a:pPr eaLnBrk="1" hangingPunct="1">
              <a:spcBef>
                <a:spcPts val="0"/>
              </a:spcBef>
              <a:defRPr/>
            </a:pPr>
            <a:r>
              <a:rPr lang="en-US" dirty="0">
                <a:solidFill>
                  <a:prstClr val="black"/>
                </a:solidFill>
              </a:rPr>
              <a:t>(If participants need guidance, direct them to pages 80-87 in the Preschool Learning Foundations (Volume 2); if there are not enough copies of the book, direct participants to Handout 1: </a:t>
            </a:r>
            <a:r>
              <a:rPr lang="en-US" altLang="ja-JP" dirty="0"/>
              <a:t>Foundations Map.)</a:t>
            </a:r>
            <a:endParaRPr lang="en-US" dirty="0">
              <a:solidFill>
                <a:prstClr val="black"/>
              </a:solidFill>
            </a:endParaRPr>
          </a:p>
          <a:p>
            <a:pPr eaLnBrk="1" hangingPunct="1">
              <a:spcBef>
                <a:spcPts val="0"/>
              </a:spcBef>
              <a:defRPr/>
            </a:pPr>
            <a:endParaRPr lang="en-US" dirty="0">
              <a:solidFill>
                <a:prstClr val="black"/>
              </a:solidFill>
            </a:endParaRPr>
          </a:p>
          <a:p>
            <a:pPr eaLnBrk="1" hangingPunct="1">
              <a:spcBef>
                <a:spcPts val="0"/>
              </a:spcBef>
              <a:defRPr/>
            </a:pPr>
            <a:r>
              <a:rPr lang="en-US" dirty="0">
                <a:solidFill>
                  <a:prstClr val="black"/>
                </a:solidFill>
              </a:rPr>
              <a:t>Look across the page at the developmental progression at around 48 months; notice the changes at around 60 months of age. </a:t>
            </a:r>
          </a:p>
          <a:p>
            <a:pPr eaLnBrk="1" hangingPunct="1">
              <a:spcBef>
                <a:spcPts val="0"/>
              </a:spcBef>
              <a:defRPr/>
            </a:pPr>
            <a:endParaRPr lang="en-US" dirty="0">
              <a:solidFill>
                <a:prstClr val="black"/>
              </a:solidFill>
            </a:endParaRPr>
          </a:p>
          <a:p>
            <a:pPr eaLnBrk="1" hangingPunct="1">
              <a:spcBef>
                <a:spcPts val="0"/>
              </a:spcBef>
              <a:defRPr/>
            </a:pPr>
            <a:r>
              <a:rPr lang="en-US" dirty="0">
                <a:solidFill>
                  <a:prstClr val="black"/>
                </a:solidFill>
              </a:rPr>
              <a:t>(Solicit a few participants to read what they found. Summarize the exploration with the following key note.) </a:t>
            </a:r>
          </a:p>
          <a:p>
            <a:pPr>
              <a:spcBef>
                <a:spcPts val="0"/>
              </a:spcBef>
              <a:defRPr/>
            </a:pPr>
            <a:endParaRPr lang="en-US" dirty="0">
              <a:solidFill>
                <a:prstClr val="black"/>
              </a:solidFill>
            </a:endParaRPr>
          </a:p>
          <a:p>
            <a:pPr>
              <a:spcBef>
                <a:spcPts val="0"/>
              </a:spcBef>
              <a:defRPr/>
            </a:pPr>
            <a:r>
              <a:rPr lang="en-US" dirty="0">
                <a:solidFill>
                  <a:prstClr val="black"/>
                </a:solidFill>
              </a:rPr>
              <a:t>Because children develop at different rates, the foundations were designed with the understanding that certain stages of development will occur at different times for all students. You will notice “at around” in the description. It is important to remember this variability occurs.</a:t>
            </a:r>
          </a:p>
          <a:p>
            <a:pPr eaLnBrk="1" hangingPunct="1">
              <a:spcBef>
                <a:spcPts val="0"/>
              </a:spcBef>
              <a:buFontTx/>
              <a:buChar char="•"/>
              <a:defRPr/>
            </a:pPr>
            <a:endParaRPr lang="en-US" altLang="en-US" dirty="0"/>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8918F5D-87BA-440E-B65A-DAF033F30590}" type="slidenum">
              <a:rPr lang="en-US" altLang="en-US">
                <a:latin typeface="Calibri" panose="020F0502020204030204" pitchFamily="34" charset="0"/>
                <a:ea typeface="ＭＳ Ｐゴシック" panose="020B0600070205080204" pitchFamily="34" charset="-128"/>
              </a:rPr>
              <a:pPr/>
              <a:t>11</a:t>
            </a:fld>
            <a:endParaRPr lang="en-US" altLang="en-US">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4189162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txBox="1">
            <a:spLocks noGrp="1" noChangeArrowheads="1"/>
          </p:cNvSpPr>
          <p:nvPr/>
        </p:nvSpPr>
        <p:spPr bwMode="auto">
          <a:xfrm>
            <a:off x="3884613" y="8845550"/>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5F3D5565-4E76-4CB0-B49B-DE42CCAD3BF1}" type="slidenum">
              <a:rPr lang="en-US" altLang="en-US"/>
              <a:pPr algn="r" eaLnBrk="1" hangingPunct="1">
                <a:spcBef>
                  <a:spcPct val="0"/>
                </a:spcBef>
              </a:pPr>
              <a:t>12</a:t>
            </a:fld>
            <a:endParaRPr lang="en-US" alt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0" marR="0" lvl="0" indent="0" algn="l" defTabSz="457200" rtl="0" eaLnBrk="0" fontAlgn="base" latinLnBrk="0" hangingPunct="0">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The Preschool Curriculum Framework offers guidance on how teachers—through planned learning environments, materials, and experiences that are developmentally appropriate, individually and culturally meaningful, and engaging to families—can support the learning and development described in the foundations.</a:t>
            </a:r>
          </a:p>
          <a:p>
            <a:pPr marL="0" marR="0" lvl="0" indent="0" algn="l" defTabSz="4572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endParaRPr>
          </a:p>
          <a:p>
            <a:pPr marL="0" marR="0" lvl="0" indent="0" algn="l" defTabSz="457200" rtl="0" eaLnBrk="0" fontAlgn="base" latinLnBrk="0" hangingPunct="0">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“Teachers address ideas and concepts that children can grasp at their developmental level and then progressively build on what children already know and understand. This approach applies to all children, including children with various abilities, disabilities, or other special needs (such as delays in language, cognition, or physical ability)” (PCF, Vol. 2, p. 227).</a:t>
            </a:r>
          </a:p>
          <a:p>
            <a:pPr marL="0" marR="0" lvl="0" indent="0" algn="l" defTabSz="4572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endParaRP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Let’s look at an examples from the Preschool Curriculum Framework that offer insight on creating an inclusive environment: </a:t>
            </a:r>
            <a:r>
              <a:rPr kumimoji="0" lang="en-US" sz="1200" b="0" i="0" u="none" strike="noStrike" kern="1200" cap="none" spc="0" normalizeH="0" baseline="0" noProof="0" dirty="0">
                <a:ln>
                  <a:noFill/>
                </a:ln>
                <a:effectLst/>
                <a:uLnTx/>
                <a:uFillTx/>
                <a:latin typeface="Arial" charset="0"/>
                <a:ea typeface="ＭＳ Ｐゴシック" panose="020B0600070205080204" pitchFamily="34" charset="-128"/>
              </a:rPr>
              <a:t>“Around the world, children in some cultures are encouraged to speak up while children in other cultures are encouraged to remain silent. Teachers need to be respectful of home expectations for language at the same time that they support children to speak up at school.  Children must be surrounded by language to acquire the vocabulary and sentence structures they need to read and write and think</a:t>
            </a:r>
            <a:r>
              <a:rPr kumimoji="0" lang="en-US" altLang="ja-JP" sz="1200" b="0" i="0" u="none" strike="noStrike" kern="1200" cap="none" spc="0" normalizeH="0" baseline="0" noProof="0" dirty="0">
                <a:ln>
                  <a:noFill/>
                </a:ln>
                <a:effectLst/>
                <a:uLnTx/>
                <a:uFillTx/>
                <a:latin typeface="Arial" charset="0"/>
                <a:ea typeface="ＭＳ Ｐゴシック" panose="020B0600070205080204" pitchFamily="34" charset="-128"/>
              </a:rPr>
              <a:t>” (PCF, Vol. 1, p. 102).</a:t>
            </a:r>
          </a:p>
        </p:txBody>
      </p:sp>
    </p:spTree>
    <p:extLst>
      <p:ext uri="{BB962C8B-B14F-4D97-AF65-F5344CB8AC3E}">
        <p14:creationId xmlns:p14="http://schemas.microsoft.com/office/powerpoint/2010/main" val="3954532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txBox="1">
            <a:spLocks noGrp="1" noChangeArrowheads="1"/>
          </p:cNvSpPr>
          <p:nvPr/>
        </p:nvSpPr>
        <p:spPr bwMode="auto">
          <a:xfrm>
            <a:off x="3970938" y="8797275"/>
            <a:ext cx="3037840" cy="464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lgn="r" eaLnBrk="1" hangingPunct="1"/>
            <a:fld id="{D9123AB1-A536-C241-A9D2-CAF43E50E816}" type="slidenum">
              <a:rPr lang="en-US" b="0">
                <a:cs typeface="Arial" charset="0"/>
              </a:rPr>
              <a:pPr algn="r" eaLnBrk="1" hangingPunct="1"/>
              <a:t>13</a:t>
            </a:fld>
            <a:endParaRPr lang="en-US" b="0">
              <a:cs typeface="Arial"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a:spcBef>
                <a:spcPts val="0"/>
              </a:spcBef>
            </a:pPr>
            <a:r>
              <a:rPr lang="en-US" b="1" dirty="0"/>
              <a:t>Presenter Remarks: </a:t>
            </a:r>
          </a:p>
          <a:p>
            <a:pPr defTabSz="457200">
              <a:spcBef>
                <a:spcPts val="0"/>
              </a:spcBef>
            </a:pPr>
            <a:r>
              <a:rPr lang="en-US" dirty="0"/>
              <a:t>Health concepts and habits develop within context</a:t>
            </a:r>
            <a:r>
              <a:rPr lang="en-US" baseline="0" dirty="0"/>
              <a:t> </a:t>
            </a:r>
            <a:r>
              <a:rPr lang="en-US" dirty="0"/>
              <a:t>of the daily routine, classroom environment, home environment, and through interactions with peers and adults. </a:t>
            </a:r>
          </a:p>
          <a:p>
            <a:pPr defTabSz="457200">
              <a:spcBef>
                <a:spcPts val="0"/>
              </a:spcBef>
            </a:pPr>
            <a:endParaRPr lang="en-US" dirty="0"/>
          </a:p>
          <a:p>
            <a:pPr defTabSz="457200">
              <a:spcBef>
                <a:spcPts val="0"/>
              </a:spcBef>
            </a:pPr>
            <a:r>
              <a:rPr lang="en-US" dirty="0"/>
              <a:t>“Topics [in the Preschool Curriculum Framework] include guiding principles, in particular, the vital role of the family in early learning and development; the diversity of young children in California; and the ongoing cycle of observing, documenting, assessing, planning, and implementing curriculum. The</a:t>
            </a:r>
            <a:r>
              <a:rPr lang="en-US" baseline="0" dirty="0"/>
              <a:t> preschool curriculum framework </a:t>
            </a:r>
            <a:r>
              <a:rPr lang="en-US" dirty="0"/>
              <a:t>takes an integrated approach to early learning and describes how curriculum planning considers the connections between different domains as children engage in teacher-guided learning activities” (PCF, Vol. 1, p. v).</a:t>
            </a:r>
          </a:p>
        </p:txBody>
      </p:sp>
    </p:spTree>
    <p:extLst>
      <p:ext uri="{BB962C8B-B14F-4D97-AF65-F5344CB8AC3E}">
        <p14:creationId xmlns:p14="http://schemas.microsoft.com/office/powerpoint/2010/main" val="1829464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ln/>
        </p:spPr>
      </p:sp>
      <p:sp>
        <p:nvSpPr>
          <p:cNvPr id="5427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cs typeface="Arial" panose="020B0604020202020204" pitchFamily="34" charset="0"/>
              </a:rPr>
              <a:t>Presenter Remarks:</a:t>
            </a:r>
          </a:p>
          <a:p>
            <a:pPr>
              <a:spcBef>
                <a:spcPts val="0"/>
              </a:spcBef>
            </a:pPr>
            <a:r>
              <a:rPr lang="en-US" altLang="en-US" dirty="0">
                <a:latin typeface="Arial" panose="020B0604020202020204" pitchFamily="34" charset="0"/>
                <a:cs typeface="Arial" panose="020B0604020202020204" pitchFamily="34" charset="0"/>
              </a:rPr>
              <a:t>The Alignment Document is another resource that will help us to answer questions related to developmental progression. </a:t>
            </a:r>
          </a:p>
          <a:p>
            <a:pPr>
              <a:spcBef>
                <a:spcPts val="0"/>
              </a:spcBef>
            </a:pPr>
            <a:endParaRPr lang="en-US" altLang="en-US" dirty="0">
              <a:latin typeface="Arial" panose="020B0604020202020204" pitchFamily="34" charset="0"/>
              <a:cs typeface="Arial" panose="020B0604020202020204" pitchFamily="34" charset="0"/>
            </a:endParaRPr>
          </a:p>
          <a:p>
            <a:pPr>
              <a:spcBef>
                <a:spcPts val="0"/>
              </a:spcBef>
            </a:pPr>
            <a:r>
              <a:rPr lang="en-US" altLang="en-US" dirty="0">
                <a:latin typeface="Arial" panose="020B0604020202020204" pitchFamily="34" charset="0"/>
                <a:cs typeface="Arial" panose="020B0604020202020204" pitchFamily="34" charset="0"/>
              </a:rPr>
              <a:t>What do you know about this document? How do you use it in your work now?</a:t>
            </a:r>
          </a:p>
          <a:p>
            <a:pPr>
              <a:spcBef>
                <a:spcPts val="0"/>
              </a:spcBef>
            </a:pPr>
            <a:endParaRPr lang="en-US" altLang="en-US" b="1" dirty="0">
              <a:latin typeface="Arial" panose="020B0604020202020204" pitchFamily="34" charset="0"/>
              <a:cs typeface="Arial" panose="020B0604020202020204" pitchFamily="34" charset="0"/>
            </a:endParaRPr>
          </a:p>
          <a:p>
            <a:pPr>
              <a:spcBef>
                <a:spcPts val="0"/>
              </a:spcBef>
            </a:pPr>
            <a:r>
              <a:rPr lang="en-US" altLang="en-US" b="1" dirty="0">
                <a:latin typeface="Arial" panose="020B0604020202020204" pitchFamily="34" charset="0"/>
                <a:cs typeface="Arial" panose="020B0604020202020204" pitchFamily="34" charset="0"/>
              </a:rPr>
              <a:t>Extra Notes:</a:t>
            </a:r>
          </a:p>
          <a:p>
            <a:pPr>
              <a:spcBef>
                <a:spcPts val="0"/>
              </a:spcBef>
            </a:pPr>
            <a:r>
              <a:rPr lang="en-US" altLang="en-US" dirty="0">
                <a:latin typeface="Arial" panose="020B0604020202020204" pitchFamily="34" charset="0"/>
                <a:cs typeface="Arial" panose="020B0604020202020204" pitchFamily="34" charset="0"/>
              </a:rPr>
              <a:t>Depending on the size of the group, participants can share responses with tablemates or in pairs.  </a:t>
            </a:r>
          </a:p>
          <a:p>
            <a:pPr>
              <a:spcBef>
                <a:spcPts val="0"/>
              </a:spcBef>
            </a:pPr>
            <a:endParaRPr lang="en-US" altLang="en-US" dirty="0">
              <a:latin typeface="Arial" panose="020B0604020202020204" pitchFamily="34" charset="0"/>
              <a:cs typeface="Arial" panose="020B0604020202020204" pitchFamily="34" charset="0"/>
            </a:endParaRPr>
          </a:p>
        </p:txBody>
      </p:sp>
      <p:sp>
        <p:nvSpPr>
          <p:cNvPr id="54275" name="Slide Number Placeholder 1"/>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F320996-504C-4972-A27F-646538533AA7}" type="slidenum">
              <a:rPr lang="en-US" altLang="en-US" sz="1200"/>
              <a:pPr/>
              <a:t>14</a:t>
            </a:fld>
            <a:endParaRPr lang="en-US" altLang="en-US" sz="1200"/>
          </a:p>
        </p:txBody>
      </p:sp>
    </p:spTree>
    <p:extLst>
      <p:ext uri="{BB962C8B-B14F-4D97-AF65-F5344CB8AC3E}">
        <p14:creationId xmlns:p14="http://schemas.microsoft.com/office/powerpoint/2010/main" val="1112108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1363"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1413"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861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5813"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1C64C3F-BC54-47A0-952E-36920AE55617}" type="slidenum">
              <a:rPr lang="en-US" altLang="en-US"/>
              <a:pPr>
                <a:spcBef>
                  <a:spcPct val="0"/>
                </a:spcBef>
              </a:pPr>
              <a:t>15</a:t>
            </a:fld>
            <a:endParaRPr lang="en-US" altLang="en-US"/>
          </a:p>
        </p:txBody>
      </p:sp>
      <p:sp>
        <p:nvSpPr>
          <p:cNvPr id="37890"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685800" y="4343400"/>
            <a:ext cx="5486400" cy="4800600"/>
          </a:xfrm>
          <a:ln/>
          <a:extLst>
            <a:ext uri="{909E8E84-426E-40dd-AFC4-6F175D3DCCD1}"/>
            <a:ext uri="{91240B29-F687-4f45-9708-019B960494DF}"/>
          </a:extLst>
        </p:spPr>
        <p:txBody>
          <a:bodyPr>
            <a:noAutofit/>
          </a:bodyPr>
          <a:lstStyle/>
          <a:p>
            <a:pPr>
              <a:spcBef>
                <a:spcPts val="0"/>
              </a:spcBef>
              <a:defRPr/>
            </a:pPr>
            <a:r>
              <a:rPr lang="en-US" altLang="en-US" b="1" dirty="0">
                <a:latin typeface="Arial" charset="0"/>
                <a:ea typeface="ＭＳ Ｐゴシック" charset="-128"/>
              </a:rPr>
              <a:t>Background Information:</a:t>
            </a:r>
          </a:p>
          <a:p>
            <a:pPr>
              <a:spcBef>
                <a:spcPts val="0"/>
              </a:spcBef>
              <a:defRPr/>
            </a:pPr>
            <a:r>
              <a:rPr lang="en-US" altLang="en-US" dirty="0">
                <a:latin typeface="Arial" charset="0"/>
                <a:ea typeface="ＭＳ Ｐゴシック" charset="-128"/>
              </a:rPr>
              <a:t>Refer to Handout 1: Foundations Map.</a:t>
            </a:r>
          </a:p>
          <a:p>
            <a:pPr>
              <a:spcBef>
                <a:spcPts val="0"/>
              </a:spcBef>
              <a:defRPr/>
            </a:pPr>
            <a:endParaRPr lang="en-US" altLang="en-US" dirty="0">
              <a:latin typeface="Arial" charset="0"/>
              <a:ea typeface="ＭＳ Ｐゴシック" charset="-128"/>
            </a:endParaRPr>
          </a:p>
          <a:p>
            <a:pPr>
              <a:spcBef>
                <a:spcPts val="0"/>
              </a:spcBef>
              <a:defRPr/>
            </a:pPr>
            <a:r>
              <a:rPr lang="en-US" altLang="en-US" b="1" dirty="0">
                <a:latin typeface="Arial" charset="0"/>
                <a:ea typeface="ＭＳ Ｐゴシック" charset="-128"/>
              </a:rPr>
              <a:t>Presenter Remarks: </a:t>
            </a:r>
          </a:p>
          <a:p>
            <a:pPr marL="0" marR="0" lvl="0" indent="0" algn="l" defTabSz="4572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Please find Handout 1: Foundations Map and follow along </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while we discuss each </a:t>
            </a:r>
            <a:r>
              <a:rPr kumimoji="0" lang="en-US" sz="1200" b="0" i="0"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itchFamily="34" charset="0"/>
              </a:rPr>
              <a:t>component of the foundations</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174708" marR="0" lvl="0" indent="-174708" algn="l" defTabSz="457200" rtl="0" eaLnBrk="1" fontAlgn="base" latinLnBrk="0" hangingPunct="1">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The name of the domain is Health.</a:t>
            </a:r>
          </a:p>
          <a:p>
            <a:pPr marL="174708" marR="0" lvl="0" indent="-174708" algn="l" defTabSz="465887" rtl="0" eaLnBrk="1" fontAlgn="base" latinLnBrk="0" hangingPunct="1">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The name of the strand is </a:t>
            </a:r>
            <a:r>
              <a:rPr kumimoji="0" lang="en-US" sz="1200" b="0" i="0" u="none" strike="noStrike" kern="1200" cap="none" spc="0" normalizeH="0" baseline="0" noProof="0" dirty="0">
                <a:ln/>
                <a:solidFill>
                  <a:prstClr val="black"/>
                </a:solidFill>
                <a:effectLst/>
                <a:uLnTx/>
                <a:uFillTx/>
                <a:latin typeface="Arial" pitchFamily="34" charset="0"/>
                <a:ea typeface="ＭＳ Ｐゴシック" pitchFamily="34" charset="-128"/>
                <a:cs typeface="Arial" pitchFamily="34" charset="0"/>
              </a:rPr>
              <a:t>Health Habits.</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174708" marR="0" lvl="0" indent="-174708" algn="l" defTabSz="457200" rtl="0" eaLnBrk="1" fontAlgn="base" latinLnBrk="0" hangingPunct="1">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The name of the </a:t>
            </a:r>
            <a:r>
              <a:rPr kumimoji="0" lang="en-US" sz="1200" b="0" i="0" u="none" strike="noStrike" kern="1200" cap="none" spc="0" normalizeH="0" baseline="0" noProof="0" dirty="0" err="1">
                <a:ln>
                  <a:noFill/>
                </a:ln>
                <a:solidFill>
                  <a:prstClr val="black"/>
                </a:solidFill>
                <a:effectLst/>
                <a:uLnTx/>
                <a:uFillTx/>
                <a:latin typeface="Arial" charset="0"/>
                <a:ea typeface="ＭＳ Ｐゴシック" charset="0"/>
                <a:cs typeface="Arial" charset="0"/>
              </a:rPr>
              <a:t>substrand</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 is Knowledge of Wellness.</a:t>
            </a:r>
          </a:p>
          <a:p>
            <a:pPr marL="640594" marR="0" lvl="1" indent="-174708" algn="l" defTabSz="457200" rtl="0" eaLnBrk="1" fontAlgn="base" latinLnBrk="0" hangingPunct="1">
              <a:spcBef>
                <a:spcPts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Note that </a:t>
            </a:r>
            <a:r>
              <a:rPr kumimoji="0" lang="en-US" sz="1200" b="0" i="0" u="none" strike="noStrike" kern="1200" cap="none" spc="0" normalizeH="0" baseline="0" noProof="0" dirty="0" err="1">
                <a:ln>
                  <a:noFill/>
                </a:ln>
                <a:solidFill>
                  <a:prstClr val="black"/>
                </a:solidFill>
                <a:effectLst/>
                <a:uLnTx/>
                <a:uFillTx/>
                <a:latin typeface="Arial" charset="0"/>
                <a:ea typeface="ＭＳ Ｐゴシック" charset="0"/>
                <a:cs typeface="Arial" charset="0"/>
              </a:rPr>
              <a:t>substrands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 always end with a zero (1.0, 2.0, etc.).</a:t>
            </a:r>
          </a:p>
          <a:p>
            <a:pPr marL="174708" marR="0" lvl="0" indent="-174708" algn="l" defTabSz="457200" rtl="0" eaLnBrk="1" fontAlgn="base" latinLnBrk="0" hangingPunct="1">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The two age levels are at around 48 months and at around 60 months.</a:t>
            </a:r>
          </a:p>
          <a:p>
            <a:pPr marL="640594" marR="0" lvl="1" indent="-174708" algn="l" defTabSz="457200" rtl="0" eaLnBrk="1" fontAlgn="base" latinLnBrk="0" hangingPunct="1">
              <a:spcBef>
                <a:spcPts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Each foundation describes typical behaviors at around 48 months and at around 60 months (or four to five years of age).</a:t>
            </a:r>
          </a:p>
          <a:p>
            <a:pPr marL="174708" marR="0" lvl="0" indent="-174708" algn="l" defTabSz="457200" rtl="0" eaLnBrk="1" fontAlgn="base" latinLnBrk="0" hangingPunct="1">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The foundations for each age level are listed below the age levels.</a:t>
            </a:r>
          </a:p>
          <a:p>
            <a:pPr marL="640594" marR="0" lvl="1" indent="-174708" algn="l" defTabSz="457200" rtl="0" eaLnBrk="1" fontAlgn="base" latinLnBrk="0" hangingPunct="1">
              <a:spcBef>
                <a:spcPts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There are three for each age level on this page (3.1, 3.2, and 3.3 for 48 months; 3.1, 3.2, and 3.3 for 60 months).</a:t>
            </a:r>
          </a:p>
          <a:p>
            <a:pPr marL="640594" marR="0" lvl="1" indent="-174708" algn="l" defTabSz="457200" rtl="0" eaLnBrk="1" fontAlgn="base" latinLnBrk="0" hangingPunct="1">
              <a:spcBef>
                <a:spcPts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Notice that there is a developmental progression from four years old to five years old within a </a:t>
            </a:r>
            <a:r>
              <a:rPr kumimoji="0" lang="en-US" sz="1200" b="0" i="0" u="none" strike="noStrike" kern="1200" cap="none" spc="0" normalizeH="0" baseline="0" noProof="0" dirty="0" err="1">
                <a:ln>
                  <a:noFill/>
                </a:ln>
                <a:solidFill>
                  <a:prstClr val="black"/>
                </a:solidFill>
                <a:effectLst/>
                <a:uLnTx/>
                <a:uFillTx/>
                <a:latin typeface="Arial" charset="0"/>
                <a:ea typeface="ＭＳ Ｐゴシック" charset="0"/>
                <a:cs typeface="ＭＳ Ｐゴシック" charset="0"/>
              </a:rPr>
              <a:t>substrand</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174708" marR="0" lvl="0" indent="-174708" algn="l" defTabSz="457200" rtl="0" eaLnBrk="1" fontAlgn="base" latinLnBrk="0" hangingPunct="1">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The examples for each foundation are listed.</a:t>
            </a:r>
          </a:p>
          <a:p>
            <a:pPr marL="640594" marR="0" lvl="1" indent="-174708" algn="l" defTabSz="457200" rtl="0" eaLnBrk="1" fontAlgn="base" latinLnBrk="0" hangingPunct="1">
              <a:spcBef>
                <a:spcPts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These are only a few of the ways that children may demonstrate the behavior in the foundation.</a:t>
            </a:r>
          </a:p>
          <a:p>
            <a:pPr marL="0" marR="0" lvl="0" indent="0" algn="l" defTabSz="457200" rtl="0" eaLnBrk="1" fontAlgn="base" latinLnBrk="0" hangingPunct="1">
              <a:spcBef>
                <a:spcPts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0" marR="0" lvl="0" indent="0" algn="l" defTabSz="457200" rtl="0" eaLnBrk="1" fontAlgn="base" latinLnBrk="0" hangingPunct="1">
              <a:spcBef>
                <a:spcPts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Many of the foundations also have footnotes that include information specific for students with IEPs or students with disabilities, such as information about adaptations or accommodations.</a:t>
            </a:r>
          </a:p>
          <a:p>
            <a:pPr eaLnBrk="1" hangingPunct="1">
              <a:spcBef>
                <a:spcPts val="0"/>
              </a:spcBef>
              <a:defRPr/>
            </a:pPr>
            <a:endParaRPr lang="en-US" altLang="en-US" dirty="0">
              <a:latin typeface="Arial" charset="0"/>
              <a:ea typeface="ＭＳ Ｐゴシック" charset="-128"/>
            </a:endParaRPr>
          </a:p>
        </p:txBody>
      </p:sp>
    </p:spTree>
    <p:extLst>
      <p:ext uri="{BB962C8B-B14F-4D97-AF65-F5344CB8AC3E}">
        <p14:creationId xmlns:p14="http://schemas.microsoft.com/office/powerpoint/2010/main" val="1900183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a:ln/>
        </p:spPr>
      </p:sp>
      <p:sp>
        <p:nvSpPr>
          <p:cNvPr id="64514" name="Notes Placeholder 2"/>
          <p:cNvSpPr>
            <a:spLocks noGrp="1"/>
          </p:cNvSpPr>
          <p:nvPr>
            <p:ph type="body" idx="1"/>
          </p:nvPr>
        </p:nvSpPr>
        <p:spPr>
          <a:xfrm>
            <a:off x="701040" y="4416068"/>
            <a:ext cx="5608320" cy="36567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a:spcBef>
                <a:spcPts val="0"/>
              </a:spcBef>
            </a:pPr>
            <a:r>
              <a:rPr lang="en-US" altLang="en-US" b="1" dirty="0">
                <a:latin typeface="Arial" panose="020B0604020202020204" pitchFamily="34" charset="0"/>
              </a:rPr>
              <a:t>Background Information:</a:t>
            </a:r>
          </a:p>
          <a:p>
            <a:pPr>
              <a:spcBef>
                <a:spcPts val="0"/>
              </a:spcBef>
            </a:pPr>
            <a:r>
              <a:rPr lang="en-US" altLang="en-US" dirty="0">
                <a:latin typeface="Arial" panose="020B0604020202020204" pitchFamily="34" charset="0"/>
              </a:rPr>
              <a:t>The chart</a:t>
            </a:r>
            <a:r>
              <a:rPr lang="en-US" altLang="en-US" baseline="0" dirty="0">
                <a:latin typeface="Arial" panose="020B0604020202020204" pitchFamily="34" charset="0"/>
              </a:rPr>
              <a:t> on the slide can be found on pages 39-40 of the Alignment Document.</a:t>
            </a:r>
          </a:p>
          <a:p>
            <a:pPr>
              <a:spcBef>
                <a:spcPts val="0"/>
              </a:spcBef>
            </a:pPr>
            <a:endParaRPr lang="en-US" dirty="0"/>
          </a:p>
          <a:p>
            <a:pPr marL="0" marR="0" lvl="0" indent="0" algn="l" defTabSz="457200" rtl="0" eaLnBrk="0" fontAlgn="base" latinLnBrk="0" hangingPunct="0">
              <a:spcBef>
                <a:spcPts val="0"/>
              </a:spcBef>
              <a:spcAft>
                <a:spcPct val="0"/>
              </a:spcAft>
              <a:buClrTx/>
              <a:buSzTx/>
              <a:buFontTx/>
              <a:buNone/>
              <a:tabLst/>
              <a:defRPr/>
            </a:pPr>
            <a:r>
              <a:rPr kumimoji="0" lang="en-US" altLang="en-US" sz="1200" b="1"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rPr>
              <a:t>Presenter Remarks:</a:t>
            </a:r>
          </a:p>
          <a:p>
            <a:pPr marL="0" marR="0" lvl="0" indent="0" algn="l" defTabSz="4572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rPr>
              <a:t>The Alignment Document provides information about the connections between the Preschool Learning Foundations and the kindergarten content standards for California public schools. </a:t>
            </a:r>
          </a:p>
          <a:p>
            <a:pPr marL="0" marR="0" lvl="0" indent="0" algn="l" defTabSz="457200" rtl="0" eaLnBrk="0" fontAlgn="base" latinLnBrk="0" hangingPunct="0">
              <a:spcBef>
                <a:spcPts val="0"/>
              </a:spcBef>
              <a:spcAft>
                <a:spcPct val="0"/>
              </a:spcAft>
              <a:buClrTx/>
              <a:buSzTx/>
              <a:buFontTx/>
              <a:buNone/>
              <a:tabLst/>
              <a:defRPr/>
            </a:pPr>
            <a:endParaRPr kumimoji="0" lang="en-US" altLang="en-US" sz="1200" b="1"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endParaRPr>
          </a:p>
          <a:p>
            <a:pPr marL="0" marR="0" lvl="0" indent="0" algn="l" defTabSz="4572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rPr>
              <a:t>Look at Handout 2: Language Use and Conventions Alignment to see the detailed alignment of the Health domain </a:t>
            </a:r>
            <a:r>
              <a:rPr kumimoji="0" lang="en-US" altLang="en-US" sz="1200" b="0" i="0" u="none" strike="noStrike" kern="1200" cap="none" spc="0" normalizeH="0" baseline="0" noProof="0" dirty="0" err="1">
                <a:ln>
                  <a:noFill/>
                </a:ln>
                <a:effectLst/>
                <a:uLnTx/>
                <a:uFillTx/>
                <a:latin typeface="Arial" panose="020B0604020202020204" pitchFamily="34" charset="0"/>
                <a:ea typeface="ＭＳ Ｐゴシック" pitchFamily="34" charset="-128"/>
                <a:cs typeface="Arial" pitchFamily="34" charset="0"/>
              </a:rPr>
              <a:t>substrands</a:t>
            </a: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rPr>
              <a:t> and the kindergarten content standards. Underline anything you find interesting. (Allow 3-4 minutes to read and underline.)  </a:t>
            </a:r>
          </a:p>
          <a:p>
            <a:pPr marL="0" marR="0" lvl="0" indent="0" algn="l" defTabSz="457200" rtl="0" eaLnBrk="0" fontAlgn="base" latinLnBrk="0" hangingPunct="0">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endParaRPr>
          </a:p>
          <a:p>
            <a:pPr marL="0" marR="0" lvl="0" indent="0" algn="l" defTabSz="4572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rPr>
              <a:t>Would anyone like to share what they underlined or found to be of interest?</a:t>
            </a:r>
          </a:p>
          <a:p>
            <a:pPr marL="0" marR="0" lvl="0" indent="0" algn="l" defTabSz="457200" rtl="0" eaLnBrk="0" fontAlgn="base" latinLnBrk="0" hangingPunct="0">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endParaRPr>
          </a:p>
          <a:p>
            <a:pPr marL="0" marR="0" lvl="0" indent="0" algn="l" defTabSz="4572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rPr>
              <a:t>When you look at the alignment table you can see the connections between the preschool foundations and the kindergarten content standards.  Although the foundations and standards may, at times, be organized differently or may not correspond exactly, there is a correlational progression between them. </a:t>
            </a:r>
          </a:p>
          <a:p>
            <a:pPr marL="0" marR="0" lvl="0" indent="0" algn="l" defTabSz="457200" rtl="0" eaLnBrk="0" fontAlgn="base" latinLnBrk="0" hangingPunct="0">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endParaRPr>
          </a:p>
          <a:p>
            <a:pPr marL="0" marR="0" lvl="0" indent="0" algn="l" defTabSz="457200" rtl="0" eaLnBrk="0" fontAlgn="base" latinLnBrk="0" hangingPunct="0">
              <a:spcBef>
                <a:spcPts val="0"/>
              </a:spcBef>
              <a:spcAft>
                <a:spcPct val="0"/>
              </a:spcAft>
              <a:buClrTx/>
              <a:buSzTx/>
              <a:buFontTx/>
              <a:buNone/>
              <a:tabLst/>
              <a:defRPr/>
            </a:pPr>
            <a:r>
              <a:rPr kumimoji="0" lang="en-US" altLang="en-US" sz="1200" b="1"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rPr>
              <a:t>Extra Notes:</a:t>
            </a:r>
          </a:p>
          <a:p>
            <a:pPr marL="0" marR="0" lvl="0" indent="0" algn="l" defTabSz="4572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rPr>
              <a:t>The following optional discussion questions that can be used if participants need prompting to start discussion:</a:t>
            </a:r>
          </a:p>
          <a:p>
            <a:pPr marL="171450" marR="0" lvl="0" indent="-171450" algn="l" defTabSz="457200" rtl="0" eaLnBrk="0" fontAlgn="base" latinLnBrk="0" hangingPunct="0">
              <a:spcBef>
                <a:spcPts val="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rPr>
              <a:t>What do you observe about the different expectations for children at around 48 months of age, at around 60 months of age, and by the end of kindergarten? </a:t>
            </a:r>
          </a:p>
          <a:p>
            <a:pPr marL="171450" marR="0" lvl="0" indent="-171450" algn="l" defTabSz="457200" rtl="0" eaLnBrk="0" fontAlgn="base" latinLnBrk="0" hangingPunct="0">
              <a:spcBef>
                <a:spcPts val="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rPr>
              <a:t>In recognition of these developmental stages, what are the implications for TK teachers in supporting children’s developing language use and conventions abilities?</a:t>
            </a:r>
          </a:p>
        </p:txBody>
      </p:sp>
      <p:sp>
        <p:nvSpPr>
          <p:cNvPr id="645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B64DFD9D-7833-C04A-B8C3-9196ACA08F9C}" type="slidenum">
              <a:rPr lang="en-US">
                <a:cs typeface="Arial" charset="0"/>
              </a:rPr>
              <a:pPr/>
              <a:t>16</a:t>
            </a:fld>
            <a:endParaRPr lang="en-US">
              <a:cs typeface="Arial" charset="0"/>
            </a:endParaRPr>
          </a:p>
        </p:txBody>
      </p:sp>
    </p:spTree>
    <p:extLst>
      <p:ext uri="{BB962C8B-B14F-4D97-AF65-F5344CB8AC3E}">
        <p14:creationId xmlns:p14="http://schemas.microsoft.com/office/powerpoint/2010/main" val="1282836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ln/>
        </p:spPr>
      </p:sp>
      <p:sp>
        <p:nvSpPr>
          <p:cNvPr id="3993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0"/>
              </a:spcBef>
            </a:pPr>
            <a:r>
              <a:rPr lang="en-US" altLang="en-US" b="1" dirty="0"/>
              <a:t>Presenter Remarks:</a:t>
            </a:r>
          </a:p>
          <a:p>
            <a:pPr eaLnBrk="1" hangingPunct="1">
              <a:spcBef>
                <a:spcPts val="0"/>
              </a:spcBef>
            </a:pPr>
            <a:r>
              <a:rPr lang="en-US" altLang="en-US" dirty="0"/>
              <a:t>The foundations for the health domain are grouped into three strands: </a:t>
            </a:r>
          </a:p>
          <a:p>
            <a:pPr marL="171450" indent="-171450" eaLnBrk="1" hangingPunct="1">
              <a:spcBef>
                <a:spcPts val="0"/>
              </a:spcBef>
              <a:buFont typeface="Arial" panose="020B0604020202020204" pitchFamily="34" charset="0"/>
              <a:buChar char="•"/>
            </a:pPr>
            <a:r>
              <a:rPr lang="en-US" altLang="en-US" dirty="0"/>
              <a:t>(Click to reveal) Health Habits strand</a:t>
            </a:r>
          </a:p>
          <a:p>
            <a:pPr marL="628650" lvl="1" indent="-171450" eaLnBrk="1" hangingPunct="1">
              <a:spcBef>
                <a:spcPts val="0"/>
              </a:spcBef>
              <a:buFont typeface="Courier New" panose="02070309020205020404" pitchFamily="49" charset="0"/>
              <a:buChar char="o"/>
            </a:pPr>
            <a:r>
              <a:rPr lang="en-US" altLang="en-US" dirty="0"/>
              <a:t>The Health Habits strand includes the Basic Hygiene, Oral Health, </a:t>
            </a:r>
            <a:r>
              <a:rPr lang="en-US" sz="1200" kern="1200" dirty="0">
                <a:solidFill>
                  <a:schemeClr val="tx1"/>
                </a:solidFill>
                <a:effectLst/>
                <a:latin typeface="Arial" pitchFamily="34" charset="0"/>
                <a:ea typeface="ＭＳ Ｐゴシック" pitchFamily="34" charset="-128"/>
                <a:cs typeface="Arial" pitchFamily="34" charset="0"/>
              </a:rPr>
              <a:t>Knowledge of Wellness </a:t>
            </a:r>
            <a:r>
              <a:rPr lang="en-US" altLang="en-US" dirty="0"/>
              <a:t>and Sun Safety</a:t>
            </a:r>
            <a:r>
              <a:rPr lang="en-US" altLang="en-US" baseline="0" dirty="0"/>
              <a:t> </a:t>
            </a:r>
            <a:r>
              <a:rPr lang="en-US" altLang="en-US" baseline="0" dirty="0" err="1"/>
              <a:t>substrands</a:t>
            </a:r>
            <a:r>
              <a:rPr lang="en-US" altLang="en-US" baseline="0" dirty="0"/>
              <a:t>.</a:t>
            </a:r>
            <a:endParaRPr lang="en-US" altLang="en-US" dirty="0"/>
          </a:p>
          <a:p>
            <a:pPr marL="171450" indent="-171450" eaLnBrk="1" hangingPunct="1">
              <a:spcBef>
                <a:spcPts val="0"/>
              </a:spcBef>
              <a:buFont typeface="Arial" panose="020B0604020202020204" pitchFamily="34" charset="0"/>
              <a:buChar char="•"/>
            </a:pPr>
            <a:r>
              <a:rPr lang="en-US" altLang="en-US" dirty="0"/>
              <a:t>(Click to reveal) Safety strand</a:t>
            </a:r>
          </a:p>
          <a:p>
            <a:pPr marL="628650" lvl="1" indent="-171450" eaLnBrk="1" hangingPunct="1">
              <a:spcBef>
                <a:spcPts val="0"/>
              </a:spcBef>
              <a:buFont typeface="Courier New" panose="02070309020205020404" pitchFamily="49" charset="0"/>
              <a:buChar char="o"/>
            </a:pPr>
            <a:r>
              <a:rPr lang="en-US" altLang="en-US" dirty="0"/>
              <a:t>The Safety strand includes the Injury Prevention </a:t>
            </a:r>
            <a:r>
              <a:rPr lang="en-US" altLang="en-US" dirty="0" err="1"/>
              <a:t>substrand</a:t>
            </a:r>
            <a:r>
              <a:rPr lang="en-US" altLang="en-US" dirty="0"/>
              <a:t>.  </a:t>
            </a:r>
          </a:p>
          <a:p>
            <a:pPr marL="171450" indent="-171450" eaLnBrk="1" hangingPunct="1">
              <a:spcBef>
                <a:spcPts val="0"/>
              </a:spcBef>
              <a:buFont typeface="Arial" panose="020B0604020202020204" pitchFamily="34" charset="0"/>
              <a:buChar char="•"/>
            </a:pPr>
            <a:r>
              <a:rPr lang="en-US" altLang="en-US" dirty="0"/>
              <a:t>(Click to reveal) Nutrition strand</a:t>
            </a:r>
          </a:p>
          <a:p>
            <a:pPr marL="628650" lvl="1" indent="-171450" eaLnBrk="1" hangingPunct="1">
              <a:spcBef>
                <a:spcPts val="0"/>
              </a:spcBef>
              <a:buFont typeface="Courier New" panose="02070309020205020404" pitchFamily="49" charset="0"/>
              <a:buChar char="o"/>
            </a:pPr>
            <a:r>
              <a:rPr lang="en-US" altLang="en-US" dirty="0"/>
              <a:t>The Nutrition strand includes the Nutrition Knowledge, Nutrition Choices, and Self-Regulation of Eating </a:t>
            </a:r>
            <a:r>
              <a:rPr lang="en-US" altLang="en-US" dirty="0" err="1"/>
              <a:t>substrands</a:t>
            </a:r>
            <a:r>
              <a:rPr lang="en-US" altLang="en-US" dirty="0"/>
              <a:t>.</a:t>
            </a:r>
          </a:p>
          <a:p>
            <a:pPr eaLnBrk="1" hangingPunct="1">
              <a:spcBef>
                <a:spcPts val="0"/>
              </a:spcBef>
            </a:pPr>
            <a:endParaRPr lang="en-US" altLang="en-US" i="1" dirty="0">
              <a:solidFill>
                <a:schemeClr val="bg1"/>
              </a:solidFill>
            </a:endParaRPr>
          </a:p>
          <a:p>
            <a:pPr eaLnBrk="1" hangingPunct="1">
              <a:spcBef>
                <a:spcPts val="0"/>
              </a:spcBef>
            </a:pPr>
            <a:r>
              <a:rPr lang="en-US" altLang="en-US" i="0" dirty="0">
                <a:solidFill>
                  <a:schemeClr val="bg1"/>
                </a:solidFill>
              </a:rPr>
              <a:t>(Turn to page 79 in the Preschool Learning Foundations [Volume</a:t>
            </a:r>
            <a:r>
              <a:rPr lang="en-US" altLang="en-US" i="0" baseline="0" dirty="0">
                <a:solidFill>
                  <a:schemeClr val="bg1"/>
                </a:solidFill>
              </a:rPr>
              <a:t> 2] </a:t>
            </a:r>
            <a:r>
              <a:rPr lang="en-US" altLang="en-US" i="0" dirty="0">
                <a:solidFill>
                  <a:schemeClr val="bg1"/>
                </a:solidFill>
              </a:rPr>
              <a:t>to see the overview of the foundations.)</a:t>
            </a:r>
          </a:p>
          <a:p>
            <a:pPr eaLnBrk="1" hangingPunct="1">
              <a:spcBef>
                <a:spcPts val="0"/>
              </a:spcBef>
            </a:pPr>
            <a:endParaRPr lang="en-US" altLang="en-US" i="1" dirty="0">
              <a:solidFill>
                <a:schemeClr val="bg1"/>
              </a:solidFill>
            </a:endParaRPr>
          </a:p>
          <a:p>
            <a:pPr eaLnBrk="1" hangingPunct="1">
              <a:spcBef>
                <a:spcPts val="0"/>
              </a:spcBef>
            </a:pPr>
            <a:endParaRPr lang="en-US" altLang="en-US" i="1" dirty="0"/>
          </a:p>
          <a:p>
            <a:pPr eaLnBrk="1" hangingPunct="1">
              <a:spcBef>
                <a:spcPts val="0"/>
              </a:spcBef>
            </a:pPr>
            <a:endParaRPr lang="en-US" altLang="en-US" dirty="0"/>
          </a:p>
        </p:txBody>
      </p:sp>
    </p:spTree>
    <p:extLst>
      <p:ext uri="{BB962C8B-B14F-4D97-AF65-F5344CB8AC3E}">
        <p14:creationId xmlns:p14="http://schemas.microsoft.com/office/powerpoint/2010/main" val="1561627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3F87917-7FAC-407D-AB2D-8AF7FE819FA8}" type="slidenum">
              <a:rPr lang="en-US" altLang="en-US"/>
              <a:pPr>
                <a:spcBef>
                  <a:spcPct val="0"/>
                </a:spcBef>
              </a:pPr>
              <a:t>18</a:t>
            </a:fld>
            <a:endParaRPr lang="en-US" alt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xfrm>
            <a:off x="685800" y="4343400"/>
            <a:ext cx="5486400" cy="434181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lnSpc>
                <a:spcPct val="110000"/>
              </a:lnSpc>
              <a:spcBef>
                <a:spcPct val="0"/>
              </a:spcBef>
            </a:pPr>
            <a:r>
              <a:rPr lang="en-US" altLang="en-US" b="1" dirty="0"/>
              <a:t>Presenter Remarks:</a:t>
            </a:r>
          </a:p>
          <a:p>
            <a:pPr eaLnBrk="1" hangingPunct="1">
              <a:lnSpc>
                <a:spcPct val="110000"/>
              </a:lnSpc>
              <a:spcBef>
                <a:spcPct val="0"/>
              </a:spcBef>
            </a:pPr>
            <a:r>
              <a:rPr lang="en-US" altLang="en-US" dirty="0"/>
              <a:t>One key guiding principle that highlights the importance of utilizing intentional daily routines, the environment, and natural play experiences to support health development is, “</a:t>
            </a:r>
            <a:r>
              <a:rPr lang="en-US" altLang="en-US" b="1" dirty="0"/>
              <a:t>Children learn through their experiences, including play, routines and scripts, modeling, and developing and sustaining relationships at preschool</a:t>
            </a:r>
            <a:r>
              <a:rPr lang="en-US" altLang="en-US" dirty="0"/>
              <a:t>” (PCF, Vol. 2, p. 228).</a:t>
            </a:r>
          </a:p>
          <a:p>
            <a:pPr eaLnBrk="1" hangingPunct="1">
              <a:lnSpc>
                <a:spcPct val="110000"/>
              </a:lnSpc>
              <a:spcBef>
                <a:spcPct val="0"/>
              </a:spcBef>
            </a:pPr>
            <a:endParaRPr lang="en-US" altLang="en-US" dirty="0"/>
          </a:p>
          <a:p>
            <a:pPr eaLnBrk="1" hangingPunct="1">
              <a:lnSpc>
                <a:spcPct val="110000"/>
              </a:lnSpc>
              <a:spcBef>
                <a:spcPct val="0"/>
              </a:spcBef>
            </a:pPr>
            <a:r>
              <a:rPr lang="en-US" altLang="en-US" dirty="0"/>
              <a:t>Just as with all learning, teachers must approach their health curriculum with intentionality and planning.  Although it is beneficial to first introduce a topic through teacher-guided activities, we must remember that “learning is primarily achieved through children’s daily routines (e.g. washing hands at certain times, brushing teeth after meals) and verbal or nonverbal scripts that illustrate the desired lifelong behavior (e.g., using tissue when blowing the nose, coughing into elbows)” (PCF, Vol. 2, p. 233).   </a:t>
            </a:r>
          </a:p>
          <a:p>
            <a:pPr eaLnBrk="1" hangingPunct="1">
              <a:lnSpc>
                <a:spcPct val="110000"/>
              </a:lnSpc>
              <a:spcBef>
                <a:spcPct val="0"/>
              </a:spcBef>
            </a:pPr>
            <a:endParaRPr lang="en-US" altLang="en-US" dirty="0"/>
          </a:p>
          <a:p>
            <a:pPr eaLnBrk="1" hangingPunct="1">
              <a:lnSpc>
                <a:spcPct val="110000"/>
              </a:lnSpc>
              <a:spcBef>
                <a:spcPct val="0"/>
              </a:spcBef>
            </a:pPr>
            <a:r>
              <a:rPr lang="en-US" altLang="en-US" dirty="0"/>
              <a:t>The environment plays a key role in supporting the type of play that elaborates on health topics. The Preschool Curriculum Framework (Volume 2) lists seven key strategies that teachers may utilize to create an environment that supports the development of healthy habits, safety, and nutrition in young children. These strategies are listed on Handout 3: Environments and Materials. </a:t>
            </a:r>
          </a:p>
          <a:p>
            <a:pPr eaLnBrk="1" hangingPunct="1">
              <a:lnSpc>
                <a:spcPct val="110000"/>
              </a:lnSpc>
              <a:spcBef>
                <a:spcPct val="0"/>
              </a:spcBef>
            </a:pPr>
            <a:endParaRPr lang="en-US" altLang="en-US" dirty="0"/>
          </a:p>
          <a:p>
            <a:pPr eaLnBrk="1" hangingPunct="1">
              <a:lnSpc>
                <a:spcPct val="110000"/>
              </a:lnSpc>
              <a:spcBef>
                <a:spcPct val="0"/>
              </a:spcBef>
            </a:pPr>
            <a:r>
              <a:rPr lang="en-US" altLang="en-US" dirty="0"/>
              <a:t>Think of how many fruits and vegetables you ate yesterday and write the number on the back of Handout 3. Hold up your number and find a partner who ate the same or the closest number. Briefly read over the handout together and discuss any thoughts or ideas you might have. </a:t>
            </a:r>
          </a:p>
          <a:p>
            <a:pPr eaLnBrk="1" hangingPunct="1">
              <a:lnSpc>
                <a:spcPct val="110000"/>
              </a:lnSpc>
            </a:pPr>
            <a:endParaRPr lang="en-US" altLang="en-US" dirty="0"/>
          </a:p>
        </p:txBody>
      </p:sp>
    </p:spTree>
    <p:extLst>
      <p:ext uri="{BB962C8B-B14F-4D97-AF65-F5344CB8AC3E}">
        <p14:creationId xmlns:p14="http://schemas.microsoft.com/office/powerpoint/2010/main" val="2864257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ln/>
        </p:spPr>
      </p:sp>
      <p:sp>
        <p:nvSpPr>
          <p:cNvPr id="70658" name="Rectangle 3"/>
          <p:cNvSpPr>
            <a:spLocks noGrp="1" noChangeArrowheads="1"/>
          </p:cNvSpPr>
          <p:nvPr>
            <p:ph type="body" idx="1"/>
          </p:nvPr>
        </p:nvSpPr>
        <p:spPr>
          <a:xfrm>
            <a:off x="496388" y="4219303"/>
            <a:ext cx="5865223" cy="509456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marL="0" marR="0" lvl="2" indent="0" algn="l" defTabSz="914400" rtl="0" eaLnBrk="0" fontAlgn="base" latinLnBrk="0" hangingPunct="0">
              <a:lnSpc>
                <a:spcPct val="100000"/>
              </a:lnSpc>
              <a:spcBef>
                <a:spcPts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Presenter Remarks:</a:t>
            </a:r>
          </a:p>
          <a:p>
            <a:pPr marL="0" marR="0" lvl="2"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“Recognizing that students follow different pathways to learning, this framework incorporates a concept known as </a:t>
            </a:r>
            <a:r>
              <a:rPr kumimoji="0" lang="en-US" sz="1200" b="0" i="1"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universal design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for learning.</a:t>
            </a:r>
          </a:p>
          <a:p>
            <a:pPr marL="0" marR="0" lvl="2" indent="0" algn="l" defTabSz="914400" rtl="0" eaLnBrk="0" fontAlgn="base" latinLnBrk="0" hangingPunct="0">
              <a:lnSpc>
                <a:spcPct val="100000"/>
              </a:lnSpc>
              <a:spcBef>
                <a:spcPts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a:p>
            <a:pPr marL="0" marR="0" lvl="2"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“Universal design provides for multiple means of representation, multiple means of engagement, and multiple means of expression…Multiple means of representation refers to providing information in a variety of ways so the learning needs of all children are met. For example, it is important to speak clearly to children with auditory disabilities while also presenting information visually (such as with objects and pictures). </a:t>
            </a:r>
          </a:p>
          <a:p>
            <a:pPr marL="0" marR="0" lvl="2" indent="0" algn="l" defTabSz="914400" rtl="0" eaLnBrk="0" fontAlgn="base" latinLnBrk="0" hangingPunct="0">
              <a:lnSpc>
                <a:spcPct val="100000"/>
              </a:lnSpc>
              <a:spcBef>
                <a:spcPts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a:p>
            <a:pPr marL="0" marR="0" lvl="2"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“Multiple means of expression refers to allowing children to use alternative ways to communicate or demonstrate what they know or what they are feeling. For example, when a teacher seeks a verbal response, a child may respond in any language, including American Sign Language. A child with special needs who cannot speak may also respond by pointing, gazing, gesturing, using a picture system of communication, or by using any other form of alternative or augmented communication system. </a:t>
            </a:r>
          </a:p>
          <a:p>
            <a:pPr marL="0" marR="0" lvl="2" indent="0" algn="l" defTabSz="914400" rtl="0" eaLnBrk="0" fontAlgn="base" latinLnBrk="0" hangingPunct="0">
              <a:lnSpc>
                <a:spcPct val="100000"/>
              </a:lnSpc>
              <a:spcBef>
                <a:spcPts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a:p>
            <a:pPr marL="0" marR="0" lvl="2"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“Multiple means of engagement refers to providing choices in the setting or program that facilitate learning by building on children</a:t>
            </a:r>
            <a:r>
              <a:rPr kumimoji="0" lang="ja-JP"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a:t>
            </a:r>
            <a:r>
              <a:rPr kumimoji="0" lang="en-US" altLang="ja-JP" sz="12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s interests. The information in this curriculum framework has been worded to incorporate multiple means of representation, expression, and engagement” (PCF, Vol. 2, p. 14). </a:t>
            </a:r>
          </a:p>
          <a:p>
            <a:pPr marL="0" marR="0" lvl="2" indent="0" algn="l" defTabSz="914400" rtl="0" eaLnBrk="0" fontAlgn="base" latinLnBrk="0" hangingPunct="0">
              <a:lnSpc>
                <a:spcPct val="100000"/>
              </a:lnSpc>
              <a:spcBef>
                <a:spcPts val="0"/>
              </a:spcBef>
              <a:spcAft>
                <a:spcPct val="0"/>
              </a:spcAft>
              <a:buClrTx/>
              <a:buSzTx/>
              <a:buFontTx/>
              <a:buNone/>
              <a:tabLst/>
              <a:defRPr/>
            </a:pPr>
            <a:endParaRPr kumimoji="0" lang="en-US" altLang="ja-JP" sz="12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a:p>
            <a:pPr marL="0" marR="0" lvl="2" indent="0" algn="l" defTabSz="914400" rtl="0" eaLnBrk="0" fontAlgn="base" latinLnBrk="0" hangingPunct="0">
              <a:lnSpc>
                <a:spcPct val="100000"/>
              </a:lnSpc>
              <a:spcBef>
                <a:spcPts val="0"/>
              </a:spcBef>
              <a:spcAft>
                <a:spcPct val="0"/>
              </a:spcAft>
              <a:buClrTx/>
              <a:buSzTx/>
              <a:buFontTx/>
              <a:buNone/>
              <a:tabLst/>
              <a:defRPr/>
            </a:pPr>
            <a:r>
              <a:rPr lang="en-US" altLang="en-US" dirty="0"/>
              <a:t>The photograph on the slide shows a teacher using Universal Design for Learning by simultaneously explaining the schedule verbally and displaying it visually.</a:t>
            </a:r>
          </a:p>
          <a:p>
            <a:pPr marL="0" marR="0" lvl="2" indent="0" algn="l" defTabSz="914400" rtl="0" eaLnBrk="0" fontAlgn="base" latinLnBrk="0" hangingPunct="0">
              <a:lnSpc>
                <a:spcPct val="100000"/>
              </a:lnSpc>
              <a:spcBef>
                <a:spcPts val="0"/>
              </a:spcBef>
              <a:spcAft>
                <a:spcPct val="0"/>
              </a:spcAft>
              <a:buClrTx/>
              <a:buSzTx/>
              <a:buFontTx/>
              <a:buNone/>
              <a:tabLst/>
              <a:defRPr/>
            </a:pPr>
            <a:endParaRPr kumimoji="0" lang="en-US" altLang="ja-JP" sz="12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0659" name="Slide Number Placeholder 1"/>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B668F30D-0111-B342-BFC8-3469B0BF4152}" type="slidenum">
              <a:rPr lang="en-US">
                <a:cs typeface="Arial" charset="0"/>
              </a:rPr>
              <a:pPr/>
              <a:t>19</a:t>
            </a:fld>
            <a:endParaRPr lang="en-US" dirty="0">
              <a:cs typeface="Arial" charset="0"/>
            </a:endParaRPr>
          </a:p>
        </p:txBody>
      </p:sp>
    </p:spTree>
    <p:extLst>
      <p:ext uri="{BB962C8B-B14F-4D97-AF65-F5344CB8AC3E}">
        <p14:creationId xmlns:p14="http://schemas.microsoft.com/office/powerpoint/2010/main" val="3875771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b="1" dirty="0"/>
              <a:t>Presenter Remarks:</a:t>
            </a:r>
          </a:p>
          <a:p>
            <a:pPr>
              <a:spcBef>
                <a:spcPts val="0"/>
              </a:spcBef>
            </a:pPr>
            <a:r>
              <a:rPr lang="en-US" dirty="0"/>
              <a:t>This slide shows the objectives for today’s training:</a:t>
            </a:r>
          </a:p>
          <a:p>
            <a:pPr marL="171450" lvl="0" indent="-171450">
              <a:spcBef>
                <a:spcPts val="0"/>
              </a:spcBef>
              <a:buFont typeface="Arial" panose="020B0604020202020204" pitchFamily="34" charset="0"/>
              <a:buChar char="•"/>
            </a:pPr>
            <a:r>
              <a:rPr lang="en-US" altLang="en-US" sz="1200" dirty="0">
                <a:solidFill>
                  <a:prstClr val="black"/>
                </a:solidFill>
                <a:ea typeface="MS PGothic" panose="020B0600070205080204" pitchFamily="34" charset="-128"/>
              </a:rPr>
              <a:t>Gain understanding of key concepts from the </a:t>
            </a:r>
            <a:r>
              <a:rPr lang="en-US" altLang="en-US" sz="1200" i="1" dirty="0">
                <a:solidFill>
                  <a:prstClr val="black"/>
                </a:solidFill>
                <a:ea typeface="MS PGothic" panose="020B0600070205080204" pitchFamily="34" charset="-128"/>
              </a:rPr>
              <a:t>California Preschool Learning Foundations, Volume 2 and the California Preschool Curriculum Framework, Volume 2—</a:t>
            </a:r>
            <a:r>
              <a:rPr lang="en-US" altLang="en-US" sz="1200" dirty="0">
                <a:solidFill>
                  <a:prstClr val="black"/>
                </a:solidFill>
                <a:ea typeface="MS PGothic" panose="020B0600070205080204" pitchFamily="34" charset="-128"/>
              </a:rPr>
              <a:t>Health</a:t>
            </a:r>
            <a:r>
              <a:rPr lang="en-US" altLang="en-US" sz="1200" i="1" dirty="0">
                <a:solidFill>
                  <a:prstClr val="black"/>
                </a:solidFill>
                <a:ea typeface="MS PGothic" panose="020B0600070205080204" pitchFamily="34" charset="-128"/>
              </a:rPr>
              <a:t> </a:t>
            </a:r>
            <a:r>
              <a:rPr lang="en-US" altLang="en-US" sz="1200" dirty="0">
                <a:solidFill>
                  <a:prstClr val="black"/>
                </a:solidFill>
                <a:ea typeface="MS PGothic" panose="020B0600070205080204" pitchFamily="34" charset="-128"/>
              </a:rPr>
              <a:t>domain.</a:t>
            </a:r>
          </a:p>
          <a:p>
            <a:pPr marL="171450" lvl="0" indent="-171450">
              <a:spcBef>
                <a:spcPts val="0"/>
              </a:spcBef>
              <a:buFont typeface="Arial" panose="020B0604020202020204" pitchFamily="34" charset="0"/>
              <a:buChar char="•"/>
            </a:pPr>
            <a:r>
              <a:rPr lang="en-US" altLang="en-US" sz="1200" dirty="0">
                <a:solidFill>
                  <a:prstClr val="black"/>
                </a:solidFill>
                <a:ea typeface="MS PGothic" panose="020B0600070205080204" pitchFamily="34" charset="-128"/>
              </a:rPr>
              <a:t>Observe, read, and discuss the developmental continuum in health and develop strategies that will guide instruction and learning in Transitional Kindergarten (TK).</a:t>
            </a:r>
          </a:p>
          <a:p>
            <a:pPr marL="171450" indent="-171450">
              <a:spcBef>
                <a:spcPts val="0"/>
              </a:spcBef>
              <a:buFont typeface="Arial" panose="020B0604020202020204" pitchFamily="34" charset="0"/>
              <a:buChar char="•"/>
            </a:pPr>
            <a:r>
              <a:rPr lang="en-US" altLang="en-US" sz="1200" dirty="0">
                <a:solidFill>
                  <a:prstClr val="black"/>
                </a:solidFill>
                <a:ea typeface="MS PGothic" panose="020B0600070205080204" pitchFamily="34" charset="-128"/>
              </a:rPr>
              <a:t>Practice using the Preschool Learning Foundations and Preschool Curriculum Framework to intentionally plan developmentally appropriate, cultural, and inclusive strategies that promote health.</a:t>
            </a:r>
          </a:p>
          <a:p>
            <a:pPr>
              <a:spcBef>
                <a:spcPts val="0"/>
              </a:spcBef>
            </a:pPr>
            <a:endParaRPr lang="en-US" dirty="0"/>
          </a:p>
          <a:p>
            <a:pPr>
              <a:spcBef>
                <a:spcPts val="0"/>
              </a:spcBef>
            </a:pPr>
            <a:endParaRPr lang="en-US" dirty="0"/>
          </a:p>
        </p:txBody>
      </p:sp>
      <p:sp>
        <p:nvSpPr>
          <p:cNvPr id="4" name="Slide Number Placeholder 3"/>
          <p:cNvSpPr>
            <a:spLocks noGrp="1"/>
          </p:cNvSpPr>
          <p:nvPr>
            <p:ph type="sldNum" sz="quarter" idx="10"/>
          </p:nvPr>
        </p:nvSpPr>
        <p:spPr/>
        <p:txBody>
          <a:bodyPr/>
          <a:lstStyle/>
          <a:p>
            <a:fld id="{EF32236E-DBDE-4F84-8A8D-B4FE3BF401E9}" type="slidenum">
              <a:rPr lang="en-US" altLang="en-US" smtClean="0"/>
              <a:pPr/>
              <a:t>2</a:t>
            </a:fld>
            <a:endParaRPr lang="en-US" altLang="en-US"/>
          </a:p>
        </p:txBody>
      </p:sp>
    </p:spTree>
    <p:extLst>
      <p:ext uri="{BB962C8B-B14F-4D97-AF65-F5344CB8AC3E}">
        <p14:creationId xmlns:p14="http://schemas.microsoft.com/office/powerpoint/2010/main" val="1887985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a:ln/>
        </p:spPr>
      </p:sp>
      <p:sp>
        <p:nvSpPr>
          <p:cNvPr id="46082" name="Notes Placeholder 2"/>
          <p:cNvSpPr>
            <a:spLocks noGrp="1"/>
          </p:cNvSpPr>
          <p:nvPr>
            <p:ph type="body" idx="1"/>
          </p:nvPr>
        </p:nvSpPr>
        <p:spPr>
          <a:xfrm>
            <a:off x="538843" y="4343400"/>
            <a:ext cx="5780314"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a:lnSpc>
                <a:spcPct val="110000"/>
              </a:lnSpc>
              <a:spcBef>
                <a:spcPts val="0"/>
              </a:spcBef>
            </a:pPr>
            <a:r>
              <a:rPr lang="en-US" altLang="en-US" b="1" dirty="0"/>
              <a:t>Presenter Remarks:</a:t>
            </a:r>
          </a:p>
          <a:p>
            <a:pPr>
              <a:lnSpc>
                <a:spcPct val="110000"/>
              </a:lnSpc>
              <a:spcBef>
                <a:spcPts val="0"/>
              </a:spcBef>
            </a:pPr>
            <a:r>
              <a:rPr lang="en-US" altLang="en-US" dirty="0"/>
              <a:t>“There is considerable research on the direct and indirect health benefits of comprehensive, model early childhood programs. The benefits are even more significant for children with risk factors and are evident in the outcomes: the reduced incidence of child injuries, child abuse, depression, drug use, emergency room visits, and hospitalizations; better eating habits; and improved use of health services, including health screenings and immunizations” (</a:t>
            </a:r>
            <a:r>
              <a:rPr lang="en-US" altLang="en-US" dirty="0" err="1"/>
              <a:t>Braveman</a:t>
            </a:r>
            <a:r>
              <a:rPr lang="en-US" altLang="en-US" dirty="0"/>
              <a:t>, </a:t>
            </a:r>
            <a:r>
              <a:rPr lang="en-US" altLang="en-US" dirty="0" err="1"/>
              <a:t>Sadegh-Nobariand</a:t>
            </a:r>
            <a:r>
              <a:rPr lang="en-US" altLang="en-US" dirty="0"/>
              <a:t>, and </a:t>
            </a:r>
            <a:r>
              <a:rPr lang="en-US" altLang="en-US" dirty="0" err="1"/>
              <a:t>Ergeter</a:t>
            </a:r>
            <a:r>
              <a:rPr lang="en-US" altLang="en-US" dirty="0"/>
              <a:t> as cited in PLF, Vol. 2, p. 70).</a:t>
            </a:r>
          </a:p>
          <a:p>
            <a:pPr>
              <a:lnSpc>
                <a:spcPct val="110000"/>
              </a:lnSpc>
              <a:spcBef>
                <a:spcPts val="0"/>
              </a:spcBef>
            </a:pPr>
            <a:endParaRPr lang="en-US" altLang="en-US" dirty="0"/>
          </a:p>
          <a:p>
            <a:pPr>
              <a:lnSpc>
                <a:spcPct val="110000"/>
              </a:lnSpc>
              <a:spcBef>
                <a:spcPts val="0"/>
              </a:spcBef>
            </a:pPr>
            <a:r>
              <a:rPr lang="en-US" altLang="en-US" dirty="0"/>
              <a:t>“Individual differences in personal health often begin early in life and are maintained across the lifespan” (</a:t>
            </a:r>
            <a:r>
              <a:rPr lang="en-US" altLang="en-US" dirty="0" err="1"/>
              <a:t>Guyer</a:t>
            </a:r>
            <a:r>
              <a:rPr lang="en-US" altLang="en-US" dirty="0"/>
              <a:t> and others as cited in PLF, Vol. 2,  p. 71).</a:t>
            </a:r>
          </a:p>
          <a:p>
            <a:pPr>
              <a:lnSpc>
                <a:spcPct val="110000"/>
              </a:lnSpc>
              <a:spcBef>
                <a:spcPts val="0"/>
              </a:spcBef>
            </a:pPr>
            <a:endParaRPr lang="en-US" altLang="en-US" dirty="0"/>
          </a:p>
          <a:p>
            <a:pPr>
              <a:lnSpc>
                <a:spcPct val="110000"/>
              </a:lnSpc>
              <a:spcBef>
                <a:spcPts val="0"/>
              </a:spcBef>
            </a:pPr>
            <a:r>
              <a:rPr lang="en-US" altLang="en-US" dirty="0"/>
              <a:t>“For all children, but especially for children with special healthcare needs, the management of symptoms, the prevention of complications and the promotion of health are critically important for education success in preschool and beyond” (PLF, Vol. 2,  p. 71).</a:t>
            </a:r>
          </a:p>
          <a:p>
            <a:pPr>
              <a:lnSpc>
                <a:spcPct val="110000"/>
              </a:lnSpc>
              <a:spcBef>
                <a:spcPts val="0"/>
              </a:spcBef>
            </a:pPr>
            <a:endParaRPr lang="en-US" altLang="en-US" dirty="0"/>
          </a:p>
          <a:p>
            <a:pPr>
              <a:lnSpc>
                <a:spcPct val="110000"/>
              </a:lnSpc>
              <a:spcBef>
                <a:spcPts val="0"/>
              </a:spcBef>
            </a:pPr>
            <a:r>
              <a:rPr lang="en-US" altLang="en-US" dirty="0"/>
              <a:t>“Forty-five percent of children with a chronic illness are reported to fall behind in school” (</a:t>
            </a:r>
            <a:r>
              <a:rPr lang="en-US" altLang="en-US" dirty="0" err="1"/>
              <a:t>Thies</a:t>
            </a:r>
            <a:r>
              <a:rPr lang="en-US" altLang="en-US" dirty="0"/>
              <a:t> as cited in PLF, Vol. 2, p. 72).</a:t>
            </a:r>
          </a:p>
        </p:txBody>
      </p:sp>
      <p:sp>
        <p:nvSpPr>
          <p:cNvPr id="460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8807B21-CFC5-4ACE-B86B-D7D321F972AE}" type="slidenum">
              <a:rPr lang="en-US" altLang="en-US"/>
              <a:pPr>
                <a:spcBef>
                  <a:spcPct val="0"/>
                </a:spcBef>
              </a:pPr>
              <a:t>20</a:t>
            </a:fld>
            <a:endParaRPr lang="en-US" altLang="en-US"/>
          </a:p>
        </p:txBody>
      </p:sp>
    </p:spTree>
    <p:extLst>
      <p:ext uri="{BB962C8B-B14F-4D97-AF65-F5344CB8AC3E}">
        <p14:creationId xmlns:p14="http://schemas.microsoft.com/office/powerpoint/2010/main" val="1079369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a:ln/>
        </p:spPr>
      </p:sp>
      <p:sp>
        <p:nvSpPr>
          <p:cNvPr id="481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altLang="en-US" b="1" dirty="0"/>
              <a:t>Presenter Remarks:</a:t>
            </a:r>
          </a:p>
          <a:p>
            <a:pPr>
              <a:spcBef>
                <a:spcPts val="0"/>
              </a:spcBef>
            </a:pPr>
            <a:r>
              <a:rPr lang="en-US" altLang="en-US" dirty="0"/>
              <a:t>One key guiding principle highlights the need to partner with families while supporting health development in the classroom. </a:t>
            </a:r>
          </a:p>
          <a:p>
            <a:pPr>
              <a:spcBef>
                <a:spcPts val="0"/>
              </a:spcBef>
            </a:pPr>
            <a:endParaRPr lang="en-US" altLang="en-US" dirty="0"/>
          </a:p>
          <a:p>
            <a:pPr>
              <a:spcBef>
                <a:spcPts val="0"/>
              </a:spcBef>
            </a:pPr>
            <a:r>
              <a:rPr lang="en-US" altLang="en-US" dirty="0"/>
              <a:t>It reads ”Preschool children and their families possess diverse backgrounds and cultural practices” (PCF, Vol. 2, p. 227).</a:t>
            </a:r>
          </a:p>
          <a:p>
            <a:pPr>
              <a:spcBef>
                <a:spcPts val="0"/>
              </a:spcBef>
            </a:pPr>
            <a:endParaRPr lang="en-US" altLang="en-US" dirty="0"/>
          </a:p>
          <a:p>
            <a:pPr>
              <a:spcBef>
                <a:spcPts val="0"/>
              </a:spcBef>
            </a:pPr>
            <a:r>
              <a:rPr lang="en-US" altLang="en-US" dirty="0"/>
              <a:t>Think about your personal family and cultural practices around health you are willing to discuss. Share this with your table group. (Allow for discussion.)</a:t>
            </a:r>
          </a:p>
          <a:p>
            <a:pPr>
              <a:spcBef>
                <a:spcPts val="0"/>
              </a:spcBef>
            </a:pPr>
            <a:endParaRPr lang="en-US" altLang="en-US" dirty="0"/>
          </a:p>
          <a:p>
            <a:pPr>
              <a:spcBef>
                <a:spcPts val="0"/>
              </a:spcBef>
            </a:pPr>
            <a:r>
              <a:rPr lang="en-US" altLang="en-US" dirty="0"/>
              <a:t>Was there diversity in the health practices you shared? How might these discussions inform your approach to supporting health development in your students?</a:t>
            </a:r>
          </a:p>
          <a:p>
            <a:pPr>
              <a:spcBef>
                <a:spcPts val="0"/>
              </a:spcBef>
            </a:pPr>
            <a:endParaRPr lang="en-US" altLang="en-US" dirty="0"/>
          </a:p>
          <a:p>
            <a:pPr>
              <a:spcBef>
                <a:spcPts val="0"/>
              </a:spcBef>
            </a:pPr>
            <a:r>
              <a:rPr lang="en-US" altLang="en-US" b="1" dirty="0"/>
              <a:t>Extra Note: </a:t>
            </a:r>
            <a:r>
              <a:rPr lang="en-US" altLang="en-US" dirty="0"/>
              <a:t>Trainers may want to think of a personal health practice to share as an example. For instance a trainer may be a vegetarian, or only drink goats milk, or own a dairy and only drink cows milk, or not eat gluten. These examples may be shared before the table group discussion.</a:t>
            </a:r>
          </a:p>
        </p:txBody>
      </p:sp>
      <p:sp>
        <p:nvSpPr>
          <p:cNvPr id="481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508B85F-4F45-41D3-89EC-08BDD945C36C}" type="slidenum">
              <a:rPr lang="en-US" altLang="en-US"/>
              <a:pPr>
                <a:spcBef>
                  <a:spcPct val="0"/>
                </a:spcBef>
              </a:pPr>
              <a:t>21</a:t>
            </a:fld>
            <a:endParaRPr lang="en-US" altLang="en-US"/>
          </a:p>
        </p:txBody>
      </p:sp>
    </p:spTree>
    <p:extLst>
      <p:ext uri="{BB962C8B-B14F-4D97-AF65-F5344CB8AC3E}">
        <p14:creationId xmlns:p14="http://schemas.microsoft.com/office/powerpoint/2010/main" val="3187244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altLang="en-US" b="1" dirty="0"/>
              <a:t>Presenter Remarks: </a:t>
            </a:r>
          </a:p>
          <a:p>
            <a:pPr>
              <a:spcBef>
                <a:spcPts val="0"/>
              </a:spcBef>
            </a:pPr>
            <a:r>
              <a:rPr lang="en-US" dirty="0"/>
              <a:t>In order to effectively build on children's existing strengths, we must understand them. To do this, we need to </a:t>
            </a:r>
            <a:r>
              <a:rPr lang="en-US" dirty="0">
                <a:latin typeface="Arial" charset="0"/>
                <a:ea typeface="MS PGothic" charset="0"/>
              </a:rPr>
              <a:t>partner with families to learn about their children’s strengths.</a:t>
            </a:r>
          </a:p>
          <a:p>
            <a:pPr>
              <a:spcBef>
                <a:spcPts val="0"/>
              </a:spcBef>
            </a:pPr>
            <a:endParaRPr lang="en-US" dirty="0"/>
          </a:p>
          <a:p>
            <a:pPr>
              <a:spcBef>
                <a:spcPts val="0"/>
              </a:spcBef>
            </a:pPr>
            <a:r>
              <a:rPr lang="en-US" dirty="0"/>
              <a:t>The resources on this slide are specifically beneficial for partnering with families. You may want to take a picture of this slide and refer to it later. </a:t>
            </a:r>
          </a:p>
          <a:p>
            <a:pPr>
              <a:spcBef>
                <a:spcPts val="0"/>
              </a:spcBef>
            </a:pPr>
            <a:endParaRPr lang="en-US" altLang="en-US" dirty="0"/>
          </a:p>
          <a:p>
            <a:pPr>
              <a:spcBef>
                <a:spcPts val="0"/>
              </a:spcBef>
            </a:pPr>
            <a:r>
              <a:rPr lang="en-US" altLang="en-US" b="1" dirty="0"/>
              <a:t>Optional: </a:t>
            </a:r>
          </a:p>
          <a:p>
            <a:pPr>
              <a:spcBef>
                <a:spcPts val="0"/>
              </a:spcBef>
            </a:pPr>
            <a:r>
              <a:rPr lang="en-US" altLang="en-US" dirty="0"/>
              <a:t>Create a gallery table and have examples of documents there.</a:t>
            </a:r>
          </a:p>
          <a:p>
            <a:pPr>
              <a:spcBef>
                <a:spcPts val="0"/>
              </a:spcBef>
            </a:pPr>
            <a:endParaRPr lang="en-US" altLang="en-US" dirty="0"/>
          </a:p>
          <a:p>
            <a:pPr>
              <a:spcBef>
                <a:spcPts val="0"/>
              </a:spcBef>
            </a:pPr>
            <a:r>
              <a:rPr lang="en-US" altLang="en-US" b="1" dirty="0"/>
              <a:t>Extra Notes: </a:t>
            </a:r>
          </a:p>
          <a:p>
            <a:pPr>
              <a:spcBef>
                <a:spcPts val="0"/>
              </a:spcBef>
            </a:pPr>
            <a:r>
              <a:rPr lang="en-US" altLang="en-US" dirty="0"/>
              <a:t>The resources are hyperlinked. If Wi-Fi access is available, display the resources and do a walkthrough.</a:t>
            </a:r>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22</a:t>
            </a:fld>
            <a:endParaRPr lang="en-US" dirty="0"/>
          </a:p>
        </p:txBody>
      </p:sp>
    </p:spTree>
    <p:extLst>
      <p:ext uri="{BB962C8B-B14F-4D97-AF65-F5344CB8AC3E}">
        <p14:creationId xmlns:p14="http://schemas.microsoft.com/office/powerpoint/2010/main" val="1728530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ln/>
        </p:spPr>
      </p:sp>
      <p:sp>
        <p:nvSpPr>
          <p:cNvPr id="52226" name="Rectangle 3"/>
          <p:cNvSpPr>
            <a:spLocks noGrp="1" noChangeArrowheads="1"/>
          </p:cNvSpPr>
          <p:nvPr>
            <p:ph type="body" idx="1"/>
          </p:nvPr>
        </p:nvSpPr>
        <p:spPr>
          <a:xfrm>
            <a:off x="470262" y="4310743"/>
            <a:ext cx="5969727" cy="4576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marR="0">
              <a:spcBef>
                <a:spcPts val="0"/>
              </a:spcBef>
              <a:spcAft>
                <a:spcPts val="0"/>
              </a:spcAft>
            </a:pPr>
            <a:r>
              <a:rPr lang="en-US" b="1" dirty="0">
                <a:effectLst/>
                <a:ea typeface="Calibri" panose="020F0502020204030204" pitchFamily="34" charset="0"/>
              </a:rPr>
              <a:t>Activity 2: Time Machine</a:t>
            </a:r>
            <a:endParaRPr lang="en-US" b="1" cap="none" dirty="0">
              <a:effectLst/>
              <a:ea typeface="Calibri" panose="020F0502020204030204" pitchFamily="34" charset="0"/>
            </a:endParaRPr>
          </a:p>
          <a:p>
            <a:pPr marL="0" marR="0">
              <a:spcBef>
                <a:spcPts val="0"/>
              </a:spcBef>
              <a:spcAft>
                <a:spcPts val="0"/>
              </a:spcAft>
            </a:pPr>
            <a:endParaRPr lang="en-US" b="0" cap="none" dirty="0">
              <a:effectLst/>
              <a:ea typeface="Times New Roman" panose="02020603050405020304" pitchFamily="18" charset="0"/>
            </a:endParaRPr>
          </a:p>
          <a:p>
            <a:pPr marL="0" marR="0">
              <a:spcBef>
                <a:spcPts val="0"/>
              </a:spcBef>
              <a:spcAft>
                <a:spcPts val="0"/>
              </a:spcAft>
            </a:pPr>
            <a:r>
              <a:rPr lang="en-US" b="1" cap="all" dirty="0">
                <a:effectLst/>
                <a:ea typeface="Times New Roman" panose="02020603050405020304" pitchFamily="18" charset="0"/>
              </a:rPr>
              <a:t>intent: </a:t>
            </a:r>
            <a:endParaRPr lang="en-US" dirty="0">
              <a:effectLst/>
              <a:ea typeface="Calibri" panose="020F0502020204030204" pitchFamily="34" charset="0"/>
            </a:endParaRPr>
          </a:p>
          <a:p>
            <a:pPr marL="0" marR="0">
              <a:spcBef>
                <a:spcPts val="0"/>
              </a:spcBef>
              <a:spcAft>
                <a:spcPts val="0"/>
              </a:spcAft>
            </a:pPr>
            <a:r>
              <a:rPr lang="en-US" dirty="0">
                <a:solidFill>
                  <a:srgbClr val="000000"/>
                </a:solidFill>
                <a:effectLst/>
                <a:ea typeface="Times New Roman" panose="02020603050405020304" pitchFamily="18" charset="0"/>
              </a:rPr>
              <a:t>Participants gain experience using the Preschool Curriculum Framework (Volume 2) to enhance the classroom environment.</a:t>
            </a:r>
            <a:endParaRPr lang="en-US" dirty="0">
              <a:effectLst/>
              <a:ea typeface="Times New Roman" panose="02020603050405020304" pitchFamily="18" charset="0"/>
            </a:endParaRPr>
          </a:p>
          <a:p>
            <a:pPr marL="0" marR="0">
              <a:spcBef>
                <a:spcPts val="0"/>
              </a:spcBef>
              <a:spcAft>
                <a:spcPts val="0"/>
              </a:spcAft>
            </a:pPr>
            <a:r>
              <a:rPr lang="en-US" dirty="0">
                <a:effectLst/>
                <a:ea typeface="Times New Roman" panose="02020603050405020304" pitchFamily="18" charset="0"/>
              </a:rPr>
              <a:t> </a:t>
            </a:r>
            <a:endParaRPr lang="en-US" dirty="0">
              <a:effectLst/>
              <a:ea typeface="Calibri" panose="020F0502020204030204" pitchFamily="34" charset="0"/>
            </a:endParaRPr>
          </a:p>
          <a:p>
            <a:pPr marL="0" marR="0">
              <a:spcBef>
                <a:spcPts val="0"/>
              </a:spcBef>
              <a:spcAft>
                <a:spcPts val="0"/>
              </a:spcAft>
            </a:pPr>
            <a:r>
              <a:rPr lang="en-US" b="1" dirty="0">
                <a:solidFill>
                  <a:srgbClr val="000000"/>
                </a:solidFill>
                <a:effectLst/>
                <a:ea typeface="Times New Roman" panose="02020603050405020304" pitchFamily="18" charset="0"/>
              </a:rPr>
              <a:t>OUTCOMES: </a:t>
            </a:r>
            <a:endParaRPr lang="en-US" dirty="0">
              <a:solidFill>
                <a:srgbClr val="000000"/>
              </a:solidFill>
              <a:effectLst/>
              <a:ea typeface="Times New Roman" panose="02020603050405020304" pitchFamily="18" charset="0"/>
            </a:endParaRPr>
          </a:p>
          <a:p>
            <a:pPr marL="0" marR="0">
              <a:spcBef>
                <a:spcPts val="0"/>
              </a:spcBef>
              <a:spcAft>
                <a:spcPts val="0"/>
              </a:spcAft>
            </a:pPr>
            <a:r>
              <a:rPr lang="en-US" dirty="0">
                <a:solidFill>
                  <a:srgbClr val="000000"/>
                </a:solidFill>
                <a:effectLst/>
                <a:ea typeface="Times New Roman" panose="02020603050405020304" pitchFamily="18" charset="0"/>
              </a:rPr>
              <a:t>Participants will read, reflect upon, and plan using the environmental suggestions listed in the Preschool Curriculum Framework (Volume 2). </a:t>
            </a:r>
            <a:endParaRPr lang="en-US" dirty="0">
              <a:effectLst/>
              <a:ea typeface="Calibri" panose="020F0502020204030204" pitchFamily="34" charset="0"/>
            </a:endParaRPr>
          </a:p>
          <a:p>
            <a:pPr marL="0" marR="0">
              <a:spcBef>
                <a:spcPts val="0"/>
              </a:spcBef>
              <a:spcAft>
                <a:spcPts val="0"/>
              </a:spcAft>
            </a:pPr>
            <a:r>
              <a:rPr lang="en-US" b="1" cap="all" dirty="0">
                <a:effectLst/>
                <a:ea typeface="Times New Roman" panose="02020603050405020304" pitchFamily="18" charset="0"/>
              </a:rPr>
              <a:t> </a:t>
            </a:r>
            <a:endParaRPr lang="en-US" dirty="0">
              <a:effectLst/>
              <a:ea typeface="Calibri" panose="020F0502020204030204" pitchFamily="34" charset="0"/>
            </a:endParaRPr>
          </a:p>
          <a:p>
            <a:pPr marL="0" marR="0">
              <a:spcBef>
                <a:spcPts val="0"/>
              </a:spcBef>
              <a:spcAft>
                <a:spcPts val="0"/>
              </a:spcAft>
            </a:pPr>
            <a:r>
              <a:rPr lang="en-US" b="1" cap="all" dirty="0">
                <a:effectLst/>
                <a:ea typeface="Times New Roman" panose="02020603050405020304" pitchFamily="18" charset="0"/>
              </a:rPr>
              <a:t>Materials Required: </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514350" algn="l"/>
              </a:tabLst>
            </a:pPr>
            <a:r>
              <a:rPr lang="en-US" dirty="0">
                <a:effectLst/>
                <a:ea typeface="Times" pitchFamily="18" charset="0"/>
              </a:rPr>
              <a:t>Handout 3: Environments and Materials</a:t>
            </a:r>
            <a:r>
              <a:rPr lang="en-US" dirty="0">
                <a:effectLst/>
                <a:ea typeface="Calibri" panose="020F0502020204030204" pitchFamily="34" charset="0"/>
              </a:rPr>
              <a:t> </a:t>
            </a:r>
          </a:p>
          <a:p>
            <a:pPr marL="342900" marR="0" lvl="0" indent="-342900">
              <a:spcBef>
                <a:spcPts val="0"/>
              </a:spcBef>
              <a:spcAft>
                <a:spcPts val="0"/>
              </a:spcAft>
              <a:buFont typeface="Symbol" panose="05050102010706020507" pitchFamily="18" charset="2"/>
              <a:buChar char=""/>
              <a:tabLst>
                <a:tab pos="514350" algn="l"/>
              </a:tabLst>
            </a:pPr>
            <a:r>
              <a:rPr lang="en-US" dirty="0">
                <a:effectLst/>
                <a:ea typeface="Times" pitchFamily="18" charset="0"/>
              </a:rPr>
              <a:t>Handout 4: Time Machine </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514350" algn="l"/>
              </a:tabLst>
            </a:pPr>
            <a:r>
              <a:rPr lang="en-US" dirty="0">
                <a:effectLst/>
                <a:ea typeface="Times New Roman" panose="02020603050405020304" pitchFamily="18" charset="0"/>
              </a:rPr>
              <a:t>(Optional) </a:t>
            </a:r>
            <a:r>
              <a:rPr lang="en-US" i="1" dirty="0">
                <a:effectLst/>
                <a:ea typeface="Times New Roman" panose="02020603050405020304" pitchFamily="18" charset="0"/>
              </a:rPr>
              <a:t>Back to the Future</a:t>
            </a:r>
            <a:r>
              <a:rPr lang="en-US" dirty="0">
                <a:effectLst/>
                <a:ea typeface="Times New Roman" panose="02020603050405020304" pitchFamily="18" charset="0"/>
              </a:rPr>
              <a:t> music</a:t>
            </a:r>
            <a:r>
              <a:rPr lang="en-US" b="1" dirty="0">
                <a:effectLst/>
                <a:ea typeface="Times New Roman" panose="02020603050405020304" pitchFamily="18" charset="0"/>
              </a:rPr>
              <a:t>                                                                   </a:t>
            </a:r>
            <a:endParaRPr lang="en-US" dirty="0">
              <a:ea typeface="Times New Roman" panose="02020603050405020304" pitchFamily="18" charset="0"/>
            </a:endParaRPr>
          </a:p>
          <a:p>
            <a:pPr marR="0" lvl="0">
              <a:spcBef>
                <a:spcPts val="0"/>
              </a:spcBef>
              <a:spcAft>
                <a:spcPts val="0"/>
              </a:spcAft>
              <a:tabLst>
                <a:tab pos="514350" algn="l"/>
              </a:tabLst>
            </a:pPr>
            <a:endParaRPr lang="en-US" b="1" dirty="0">
              <a:effectLst/>
              <a:ea typeface="Times New Roman" panose="02020603050405020304" pitchFamily="18" charset="0"/>
            </a:endParaRPr>
          </a:p>
          <a:p>
            <a:pPr marR="0" lvl="0">
              <a:spcBef>
                <a:spcPts val="0"/>
              </a:spcBef>
              <a:spcAft>
                <a:spcPts val="0"/>
              </a:spcAft>
              <a:tabLst>
                <a:tab pos="514350" algn="l"/>
              </a:tabLst>
            </a:pPr>
            <a:r>
              <a:rPr lang="en-US" b="1" dirty="0">
                <a:effectLst/>
                <a:ea typeface="Times New Roman" panose="02020603050405020304" pitchFamily="18" charset="0"/>
              </a:rPr>
              <a:t>TIME</a:t>
            </a:r>
            <a:r>
              <a:rPr lang="en-US" dirty="0">
                <a:effectLst/>
                <a:ea typeface="Times New Roman" panose="02020603050405020304" pitchFamily="18" charset="0"/>
              </a:rPr>
              <a:t>: 10 minutes </a:t>
            </a:r>
            <a:endParaRPr lang="en-US" dirty="0">
              <a:effectLst/>
              <a:ea typeface="Calibri" panose="020F0502020204030204" pitchFamily="34" charset="0"/>
            </a:endParaRPr>
          </a:p>
          <a:p>
            <a:pPr marL="0" marR="0" algn="r">
              <a:spcBef>
                <a:spcPts val="0"/>
              </a:spcBef>
              <a:spcAft>
                <a:spcPts val="0"/>
              </a:spcAft>
            </a:pPr>
            <a:r>
              <a:rPr lang="en-US" dirty="0">
                <a:effectLst/>
                <a:ea typeface="Times New Roman" panose="02020603050405020304" pitchFamily="18" charset="0"/>
              </a:rPr>
              <a:t> </a:t>
            </a:r>
            <a:endParaRPr lang="en-US" dirty="0">
              <a:effectLst/>
              <a:ea typeface="Calibri" panose="020F0502020204030204" pitchFamily="34" charset="0"/>
            </a:endParaRPr>
          </a:p>
          <a:p>
            <a:pPr marL="0" marR="0">
              <a:spcBef>
                <a:spcPts val="0"/>
              </a:spcBef>
              <a:spcAft>
                <a:spcPts val="0"/>
              </a:spcAft>
            </a:pPr>
            <a:r>
              <a:rPr lang="en-US" b="1" cap="all" dirty="0">
                <a:effectLst/>
                <a:ea typeface="Times New Roman" panose="02020603050405020304" pitchFamily="18" charset="0"/>
              </a:rPr>
              <a:t>Process: </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Have participants read Handout 3: Environments and Materials. </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Allow five minutes for table groups to discuss potential ways they might enhance the classroom environment using the ideas from the handout.</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Read the following script:</a:t>
            </a:r>
            <a:endParaRPr lang="en-US"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i="1" dirty="0">
                <a:effectLst/>
                <a:ea typeface="Times New Roman" panose="02020603050405020304" pitchFamily="18" charset="0"/>
              </a:rPr>
              <a:t>Step into your time machine.</a:t>
            </a:r>
            <a:endParaRPr lang="en-US"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i="1" dirty="0">
                <a:effectLst/>
                <a:ea typeface="Times New Roman" panose="02020603050405020304" pitchFamily="18" charset="0"/>
              </a:rPr>
              <a:t>Travel forward six months.</a:t>
            </a:r>
            <a:endParaRPr lang="en-US"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i="1" dirty="0">
                <a:effectLst/>
                <a:ea typeface="Times New Roman" panose="02020603050405020304" pitchFamily="18" charset="0"/>
              </a:rPr>
              <a:t>Look at your amazing, successful program!</a:t>
            </a:r>
            <a:endParaRPr lang="en-US"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i="1" dirty="0">
                <a:effectLst/>
                <a:ea typeface="Times New Roman" panose="02020603050405020304" pitchFamily="18" charset="0"/>
              </a:rPr>
              <a:t>What do you see, hear, and feel that is making the health environment a success?</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Ask participants to represent what they saw in their future classroom by filling out Handout 4: Time Machine (write, draw, etc.)  </a:t>
            </a:r>
            <a:endParaRPr lang="en-US" dirty="0">
              <a:effectLst/>
              <a:ea typeface="Calibri" panose="020F0502020204030204" pitchFamily="34" charset="0"/>
            </a:endParaRPr>
          </a:p>
          <a:p>
            <a:pPr marL="0" marR="0">
              <a:spcBef>
                <a:spcPts val="0"/>
              </a:spcBef>
              <a:spcAft>
                <a:spcPts val="0"/>
              </a:spcAft>
            </a:pPr>
            <a:r>
              <a:rPr lang="en-US" dirty="0">
                <a:effectLst/>
                <a:ea typeface="Calibri" panose="020F0502020204030204" pitchFamily="34" charset="0"/>
              </a:rPr>
              <a:t> </a:t>
            </a:r>
          </a:p>
        </p:txBody>
      </p:sp>
    </p:spTree>
    <p:extLst>
      <p:ext uri="{BB962C8B-B14F-4D97-AF65-F5344CB8AC3E}">
        <p14:creationId xmlns:p14="http://schemas.microsoft.com/office/powerpoint/2010/main" val="6283600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ln/>
        </p:spPr>
      </p:sp>
      <p:sp>
        <p:nvSpPr>
          <p:cNvPr id="542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lnSpc>
                <a:spcPct val="110000"/>
              </a:lnSpc>
              <a:spcBef>
                <a:spcPts val="0"/>
              </a:spcBef>
            </a:pPr>
            <a:r>
              <a:rPr lang="en-US" altLang="en-US" b="1" dirty="0"/>
              <a:t>Presenter Remarks:</a:t>
            </a:r>
          </a:p>
          <a:p>
            <a:pPr>
              <a:lnSpc>
                <a:spcPct val="110000"/>
              </a:lnSpc>
              <a:spcBef>
                <a:spcPts val="0"/>
              </a:spcBef>
            </a:pPr>
            <a:r>
              <a:rPr lang="en-US" altLang="en-US" dirty="0"/>
              <a:t>The Health Habits strand includes the following </a:t>
            </a:r>
            <a:r>
              <a:rPr lang="en-US" altLang="en-US" dirty="0" err="1"/>
              <a:t>substrands</a:t>
            </a:r>
            <a:r>
              <a:rPr lang="en-US" altLang="en-US" dirty="0"/>
              <a:t>: Basic Hygiene, Oral Health, Knowledge of Wellness, and Sun Safety.</a:t>
            </a:r>
          </a:p>
          <a:p>
            <a:pPr>
              <a:lnSpc>
                <a:spcPct val="110000"/>
              </a:lnSpc>
              <a:spcBef>
                <a:spcPts val="0"/>
              </a:spcBef>
            </a:pPr>
            <a:endParaRPr lang="en-US" altLang="en-US" dirty="0"/>
          </a:p>
          <a:p>
            <a:pPr>
              <a:lnSpc>
                <a:spcPct val="110000"/>
              </a:lnSpc>
              <a:spcBef>
                <a:spcPts val="0"/>
              </a:spcBef>
            </a:pPr>
            <a:r>
              <a:rPr lang="en-US" altLang="en-US" dirty="0"/>
              <a:t>Think of a time you may have been in a hurry to transition from the bathroom back to the classroom. You may have even not noticed that all students had not washed their hands and practiced basic hygiene. If this happens in the middle of the year most likely the students reminded you themselves protesting that they could not leave yet because they had not washed their hands. </a:t>
            </a:r>
            <a:r>
              <a:rPr lang="en-US" sz="1200" kern="1200" dirty="0">
                <a:solidFill>
                  <a:schemeClr val="tx1"/>
                </a:solidFill>
                <a:effectLst/>
                <a:latin typeface="Arial" pitchFamily="34" charset="0"/>
                <a:ea typeface="ＭＳ Ｐゴシック" pitchFamily="34" charset="-128"/>
                <a:cs typeface="Arial" pitchFamily="34" charset="0"/>
              </a:rPr>
              <a:t>This is an example of students shifting from having the teachers remind them of health habits to taking responsibility on their own.</a:t>
            </a:r>
            <a:endParaRPr lang="en-US" altLang="en-US" dirty="0"/>
          </a:p>
          <a:p>
            <a:pPr>
              <a:lnSpc>
                <a:spcPct val="110000"/>
              </a:lnSpc>
              <a:spcBef>
                <a:spcPts val="0"/>
              </a:spcBef>
            </a:pPr>
            <a:endParaRPr lang="en-US" altLang="en-US" b="1" dirty="0"/>
          </a:p>
          <a:p>
            <a:pPr>
              <a:lnSpc>
                <a:spcPct val="110000"/>
              </a:lnSpc>
              <a:spcBef>
                <a:spcPts val="0"/>
              </a:spcBef>
            </a:pPr>
            <a:r>
              <a:rPr lang="en-US" altLang="en-US" dirty="0"/>
              <a:t>Think of one way your children experience these health habits throughout the day. Share at your table group.</a:t>
            </a:r>
          </a:p>
        </p:txBody>
      </p:sp>
    </p:spTree>
    <p:extLst>
      <p:ext uri="{BB962C8B-B14F-4D97-AF65-F5344CB8AC3E}">
        <p14:creationId xmlns:p14="http://schemas.microsoft.com/office/powerpoint/2010/main" val="2166290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a:ln/>
        </p:spPr>
      </p:sp>
      <p:sp>
        <p:nvSpPr>
          <p:cNvPr id="563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altLang="en-US" b="1" dirty="0"/>
              <a:t>Presenter Remarks:</a:t>
            </a:r>
          </a:p>
          <a:p>
            <a:pPr>
              <a:spcBef>
                <a:spcPts val="0"/>
              </a:spcBef>
            </a:pPr>
            <a:r>
              <a:rPr lang="en-US" altLang="en-US" dirty="0"/>
              <a:t>Please turn to page 80 in the Preschool Learning Foundations (Volume 2) and begin reading about the Health Habits </a:t>
            </a:r>
            <a:r>
              <a:rPr lang="en-US" altLang="en-US" dirty="0" err="1"/>
              <a:t>substrands</a:t>
            </a:r>
            <a:r>
              <a:rPr lang="en-US" altLang="en-US" dirty="0"/>
              <a:t>. Underline one sentence that is interesting to you about each of the </a:t>
            </a:r>
            <a:r>
              <a:rPr lang="en-US" altLang="en-US" dirty="0" err="1"/>
              <a:t>substrands</a:t>
            </a:r>
            <a:r>
              <a:rPr lang="en-US" altLang="en-US" dirty="0"/>
              <a:t>: Basic Hygiene, Oral Health, Knowledge of Wellness, and Sun Safety. (Provide five minutes to read and underline.)</a:t>
            </a:r>
          </a:p>
          <a:p>
            <a:pPr>
              <a:spcBef>
                <a:spcPts val="0"/>
              </a:spcBef>
            </a:pPr>
            <a:endParaRPr lang="en-US" altLang="en-US" dirty="0"/>
          </a:p>
          <a:p>
            <a:pPr>
              <a:spcBef>
                <a:spcPts val="0"/>
              </a:spcBef>
            </a:pPr>
            <a:r>
              <a:rPr lang="en-US" altLang="en-US" dirty="0"/>
              <a:t>Find your fruit and vegetable partner from earlier today and exchange thoughts. Did you underline any of the same sentences? Explain why you choose the sentences you did. (Allow five minutes for discussion.) </a:t>
            </a:r>
          </a:p>
          <a:p>
            <a:pPr>
              <a:spcBef>
                <a:spcPts val="0"/>
              </a:spcBef>
            </a:pPr>
            <a:endParaRPr lang="en-US" altLang="en-US" dirty="0"/>
          </a:p>
          <a:p>
            <a:pPr>
              <a:spcBef>
                <a:spcPts val="0"/>
              </a:spcBef>
            </a:pPr>
            <a:r>
              <a:rPr lang="en-US" altLang="en-US" dirty="0"/>
              <a:t>Would anyone like to share highlights from their discussion?</a:t>
            </a:r>
          </a:p>
          <a:p>
            <a:pPr>
              <a:spcBef>
                <a:spcPts val="0"/>
              </a:spcBef>
            </a:pPr>
            <a:endParaRPr lang="en-US" altLang="en-US" dirty="0"/>
          </a:p>
          <a:p>
            <a:pPr>
              <a:spcBef>
                <a:spcPts val="0"/>
              </a:spcBef>
            </a:pPr>
            <a:r>
              <a:rPr lang="en-US" altLang="en-US" dirty="0"/>
              <a:t>Thank you for sharing. Please return to your seats. As you walk back to your chair, </a:t>
            </a:r>
            <a:r>
              <a:rPr lang="en-US" altLang="en-US" dirty="0" smtClean="0"/>
              <a:t>consider </a:t>
            </a:r>
            <a:r>
              <a:rPr lang="en-US" altLang="en-US" dirty="0"/>
              <a:t>the health routines you listed in the first activity. Do any of them fit within one of these </a:t>
            </a:r>
            <a:r>
              <a:rPr lang="en-US" altLang="en-US" dirty="0" err="1"/>
              <a:t>substrands</a:t>
            </a:r>
            <a:r>
              <a:rPr lang="en-US" altLang="en-US" dirty="0"/>
              <a:t>?</a:t>
            </a:r>
          </a:p>
        </p:txBody>
      </p:sp>
      <p:sp>
        <p:nvSpPr>
          <p:cNvPr id="563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A416687-5801-4B3E-AC71-DAA32BDBA490}" type="slidenum">
              <a:rPr lang="en-US" altLang="en-US"/>
              <a:pPr>
                <a:spcBef>
                  <a:spcPct val="0"/>
                </a:spcBef>
              </a:pPr>
              <a:t>25</a:t>
            </a:fld>
            <a:endParaRPr lang="en-US" altLang="en-US"/>
          </a:p>
        </p:txBody>
      </p:sp>
    </p:spTree>
    <p:extLst>
      <p:ext uri="{BB962C8B-B14F-4D97-AF65-F5344CB8AC3E}">
        <p14:creationId xmlns:p14="http://schemas.microsoft.com/office/powerpoint/2010/main" val="3127728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ln/>
        </p:spPr>
      </p:sp>
      <p:sp>
        <p:nvSpPr>
          <p:cNvPr id="58370" name="Rectangle 3"/>
          <p:cNvSpPr>
            <a:spLocks noGrp="1" noChangeArrowheads="1"/>
          </p:cNvSpPr>
          <p:nvPr>
            <p:ph type="body" idx="1"/>
          </p:nvPr>
        </p:nvSpPr>
        <p:spPr>
          <a:xfrm>
            <a:off x="463731" y="4245428"/>
            <a:ext cx="6080760" cy="478100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a:spcBef>
                <a:spcPts val="0"/>
              </a:spcBef>
            </a:pPr>
            <a:r>
              <a:rPr lang="en-US" altLang="en-US" b="1" dirty="0"/>
              <a:t>Presenter Remarks:</a:t>
            </a:r>
          </a:p>
          <a:p>
            <a:pPr>
              <a:spcBef>
                <a:spcPts val="0"/>
              </a:spcBef>
            </a:pPr>
            <a:r>
              <a:rPr lang="en-US" altLang="en-US" dirty="0"/>
              <a:t>“</a:t>
            </a:r>
            <a:r>
              <a:rPr lang="en-US" altLang="en-US" b="1" dirty="0"/>
              <a:t>Learning about health practices has a language component</a:t>
            </a:r>
            <a:r>
              <a:rPr lang="en-US" altLang="en-US" dirty="0"/>
              <a:t>” (PCF, Vol. 2, p. 227).</a:t>
            </a:r>
            <a:r>
              <a:rPr lang="en-US" altLang="en-US" b="1" dirty="0"/>
              <a:t> </a:t>
            </a:r>
            <a:r>
              <a:rPr lang="en-US" altLang="en-US" dirty="0"/>
              <a:t>In order to incorporate the language component, teachers need to enhance understanding of unfamiliar terms by modeling, using visual cues and props, and demonstrating. It’s important to support learning in English as well as the other home languages used by children—including sign language—when introducing new terms.</a:t>
            </a:r>
          </a:p>
          <a:p>
            <a:pPr>
              <a:spcBef>
                <a:spcPts val="0"/>
              </a:spcBef>
            </a:pPr>
            <a:endParaRPr lang="en-US" altLang="en-US" dirty="0"/>
          </a:p>
          <a:p>
            <a:pPr>
              <a:spcBef>
                <a:spcPts val="0"/>
              </a:spcBef>
            </a:pPr>
            <a:r>
              <a:rPr lang="en-US" altLang="en-US" dirty="0"/>
              <a:t>“Before children develop a ‘life concept,’ practicing </a:t>
            </a:r>
            <a:r>
              <a:rPr lang="en-US" altLang="en-US" i="1" dirty="0"/>
              <a:t>scripts </a:t>
            </a:r>
            <a:r>
              <a:rPr lang="en-US" altLang="en-US" dirty="0"/>
              <a:t>or rules of behavior can be used to establish certain health-promoting behaviors or habits. For example, an early study (</a:t>
            </a:r>
            <a:r>
              <a:rPr lang="en-US" altLang="en-US" dirty="0" err="1"/>
              <a:t>Poche</a:t>
            </a:r>
            <a:r>
              <a:rPr lang="en-US" altLang="en-US" dirty="0"/>
              <a:t>, </a:t>
            </a:r>
            <a:r>
              <a:rPr lang="en-US" altLang="en-US" dirty="0" err="1"/>
              <a:t>McCubbrey</a:t>
            </a:r>
            <a:r>
              <a:rPr lang="en-US" altLang="en-US" dirty="0"/>
              <a:t>, and Munn, 1988) on teaching three- and four-year-old children how to brush their teeth divided the task up into 16 discrete steps. Children were taught how to perform each step in order over a period of several weeks. These children were able to learn how to brush their teeth effectively and retained the skill several months after the instruction ended (</a:t>
            </a:r>
            <a:r>
              <a:rPr lang="en-US" altLang="en-US" dirty="0" err="1" smtClean="0"/>
              <a:t>Poche</a:t>
            </a:r>
            <a:r>
              <a:rPr lang="en-US" altLang="en-US" dirty="0"/>
              <a:t>,</a:t>
            </a:r>
            <a:r>
              <a:rPr lang="en-US" altLang="en-US" dirty="0" smtClean="0"/>
              <a:t> </a:t>
            </a:r>
            <a:r>
              <a:rPr lang="en-US" altLang="en-US" dirty="0" err="1"/>
              <a:t>McCubbrey</a:t>
            </a:r>
            <a:r>
              <a:rPr lang="en-US" altLang="en-US" dirty="0"/>
              <a:t>, and Munn 1988). Such habits can provide the scaffolding for the child’s developing theories about and understanding of the body, health, and life (</a:t>
            </a:r>
            <a:r>
              <a:rPr lang="en-US" altLang="en-US" dirty="0" err="1"/>
              <a:t>Eiser</a:t>
            </a:r>
            <a:r>
              <a:rPr lang="en-US" altLang="en-US" dirty="0"/>
              <a:t> 1989; Nelson and </a:t>
            </a:r>
            <a:r>
              <a:rPr lang="en-US" altLang="en-US" dirty="0" err="1" smtClean="0"/>
              <a:t>Gruendel</a:t>
            </a:r>
            <a:r>
              <a:rPr lang="en-US" altLang="en-US" baseline="0" dirty="0" smtClean="0"/>
              <a:t> </a:t>
            </a:r>
            <a:r>
              <a:rPr lang="en-US" altLang="en-US" dirty="0" smtClean="0"/>
              <a:t>1986</a:t>
            </a:r>
            <a:r>
              <a:rPr lang="en-US" altLang="en-US" dirty="0"/>
              <a:t>)” (PLF, Vol. 2, p. 74).</a:t>
            </a:r>
          </a:p>
          <a:p>
            <a:pPr>
              <a:spcBef>
                <a:spcPts val="0"/>
              </a:spcBef>
            </a:pPr>
            <a:endParaRPr lang="en-US" altLang="en-US" dirty="0"/>
          </a:p>
          <a:p>
            <a:pPr>
              <a:spcBef>
                <a:spcPts val="0"/>
              </a:spcBef>
            </a:pPr>
            <a:r>
              <a:rPr lang="en-US" altLang="en-US" dirty="0"/>
              <a:t>“</a:t>
            </a:r>
            <a:r>
              <a:rPr lang="en-US" altLang="en-US" b="1" dirty="0"/>
              <a:t>Language scripts </a:t>
            </a:r>
            <a:r>
              <a:rPr lang="en-US" altLang="en-US" dirty="0"/>
              <a:t>in both English and the child’s home language (including sign language), along with daily routines, help health behaviors become internalized for preschool children and establish a basis for lifelong healthy habits. Combining pictures with the spoken home language is also very helpful. An example of a handwashing poster that is available in English, Spanish, or both languages can be downloaded at http://www.child-healthonline.org/downloadform.html.9” (PCF, Vol. 2, p. 234). </a:t>
            </a:r>
          </a:p>
        </p:txBody>
      </p:sp>
    </p:spTree>
    <p:extLst>
      <p:ext uri="{BB962C8B-B14F-4D97-AF65-F5344CB8AC3E}">
        <p14:creationId xmlns:p14="http://schemas.microsoft.com/office/powerpoint/2010/main" val="613190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a:ln/>
        </p:spPr>
      </p:sp>
      <p:sp>
        <p:nvSpPr>
          <p:cNvPr id="60418" name="Notes Placeholder 2"/>
          <p:cNvSpPr>
            <a:spLocks noGrp="1"/>
          </p:cNvSpPr>
          <p:nvPr>
            <p:ph type="body" idx="1"/>
          </p:nvPr>
        </p:nvSpPr>
        <p:spPr>
          <a:xfrm>
            <a:off x="685800" y="4352925"/>
            <a:ext cx="54864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a:spcBef>
                <a:spcPts val="0"/>
              </a:spcBef>
            </a:pPr>
            <a:r>
              <a:rPr lang="en-US" altLang="en-US" b="1" dirty="0"/>
              <a:t>Presenter Remarks:</a:t>
            </a:r>
          </a:p>
          <a:p>
            <a:pPr>
              <a:spcBef>
                <a:spcPts val="0"/>
              </a:spcBef>
            </a:pPr>
            <a:r>
              <a:rPr lang="en-US" altLang="en-US" b="0" dirty="0"/>
              <a:t>One key interaction and strategy to use is, “</a:t>
            </a:r>
            <a:r>
              <a:rPr lang="en-US" altLang="en-US" b="1" dirty="0"/>
              <a:t>Reinforce learning with stories and music</a:t>
            </a:r>
            <a:r>
              <a:rPr lang="en-US" altLang="en-US" b="0" dirty="0"/>
              <a:t>. Teach short (i.e., 20-second) songs about handwashing and include music tapes or CDs in the interest areas. Play or sing songs in both English and the children’s home languages to remind children of routine hand-washing times. Read books or tell stories about preventing the spread of germs through proper handwashing, covering a cough, sneezing into the elbow, and using disposable tissue when blowing noses” (PCF, Vol. 2, p. 237). </a:t>
            </a:r>
          </a:p>
          <a:p>
            <a:pPr>
              <a:spcBef>
                <a:spcPts val="0"/>
              </a:spcBef>
            </a:pPr>
            <a:endParaRPr lang="en-US" altLang="en-US" b="1" dirty="0"/>
          </a:p>
          <a:p>
            <a:pPr>
              <a:spcBef>
                <a:spcPts val="0"/>
              </a:spcBef>
            </a:pPr>
            <a:r>
              <a:rPr lang="en-US" altLang="en-US" b="0" u="none" dirty="0"/>
              <a:t>This photograph shows children listening to a story about gathering and washing fruits for a picnic.</a:t>
            </a:r>
          </a:p>
          <a:p>
            <a:pPr>
              <a:spcBef>
                <a:spcPts val="0"/>
              </a:spcBef>
            </a:pPr>
            <a:endParaRPr lang="en-US" altLang="en-US" dirty="0"/>
          </a:p>
          <a:p>
            <a:pPr>
              <a:spcBef>
                <a:spcPts val="0"/>
              </a:spcBef>
            </a:pPr>
            <a:r>
              <a:rPr lang="en-US" altLang="en-US" dirty="0"/>
              <a:t>Locate Handout 5: Songs. This handout provides some song examples to sing in the classroom. You may choose one of these songs to practice as a group or you can select a different song that a group member uses to support health habits. (Allow two-three minutes to practice.)</a:t>
            </a:r>
          </a:p>
          <a:p>
            <a:pPr>
              <a:spcBef>
                <a:spcPts val="0"/>
              </a:spcBef>
            </a:pPr>
            <a:endParaRPr lang="en-US" altLang="en-US" dirty="0"/>
          </a:p>
          <a:p>
            <a:pPr>
              <a:spcBef>
                <a:spcPts val="0"/>
              </a:spcBef>
            </a:pPr>
            <a:r>
              <a:rPr lang="en-US" altLang="en-US" dirty="0"/>
              <a:t>Invite table groups to share if they practiced a different song. </a:t>
            </a:r>
          </a:p>
          <a:p>
            <a:pPr>
              <a:spcBef>
                <a:spcPts val="0"/>
              </a:spcBef>
            </a:pPr>
            <a:endParaRPr lang="en-US" altLang="en-US" dirty="0"/>
          </a:p>
          <a:p>
            <a:pPr>
              <a:spcBef>
                <a:spcPts val="0"/>
              </a:spcBef>
            </a:pPr>
            <a:r>
              <a:rPr lang="en-US" altLang="en-US" dirty="0"/>
              <a:t>Did any of the songs we practiced support children’s knowledge of wellness? Let’s look at a tool that would help inform our understanding of our student’s development of knowledge of wellness.</a:t>
            </a:r>
          </a:p>
          <a:p>
            <a:pPr>
              <a:spcBef>
                <a:spcPts val="0"/>
              </a:spcBef>
            </a:pPr>
            <a:endParaRPr lang="en-US" altLang="en-US" b="1" dirty="0"/>
          </a:p>
          <a:p>
            <a:pPr>
              <a:spcBef>
                <a:spcPts val="0"/>
              </a:spcBef>
            </a:pPr>
            <a:endParaRPr lang="en-US" altLang="en-US" dirty="0"/>
          </a:p>
          <a:p>
            <a:pPr>
              <a:spcBef>
                <a:spcPts val="0"/>
              </a:spcBef>
            </a:pPr>
            <a:endParaRPr lang="en-US" altLang="en-US" dirty="0"/>
          </a:p>
        </p:txBody>
      </p:sp>
      <p:sp>
        <p:nvSpPr>
          <p:cNvPr id="604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F6A299D-FE17-4605-90F6-69FB0C441612}" type="slidenum">
              <a:rPr lang="en-US" altLang="en-US"/>
              <a:pPr>
                <a:spcBef>
                  <a:spcPct val="0"/>
                </a:spcBef>
              </a:pPr>
              <a:t>27</a:t>
            </a:fld>
            <a:endParaRPr lang="en-US" altLang="en-US"/>
          </a:p>
        </p:txBody>
      </p:sp>
    </p:spTree>
    <p:extLst>
      <p:ext uri="{BB962C8B-B14F-4D97-AF65-F5344CB8AC3E}">
        <p14:creationId xmlns:p14="http://schemas.microsoft.com/office/powerpoint/2010/main" val="2317854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ln/>
        </p:spPr>
      </p:sp>
      <p:sp>
        <p:nvSpPr>
          <p:cNvPr id="66562" name="Notes Placeholder 2"/>
          <p:cNvSpPr>
            <a:spLocks noGrp="1"/>
          </p:cNvSpPr>
          <p:nvPr>
            <p:ph type="body" idx="1"/>
          </p:nvPr>
        </p:nvSpPr>
        <p:spPr>
          <a:xfrm>
            <a:off x="701040" y="4292882"/>
            <a:ext cx="5608320" cy="437604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a:spcBef>
                <a:spcPts val="0"/>
              </a:spcBef>
            </a:pPr>
            <a:r>
              <a:rPr lang="en-US" b="1" dirty="0"/>
              <a:t>Presenter Remarks:</a:t>
            </a:r>
          </a:p>
          <a:p>
            <a:pPr marL="0" marR="0" indent="0" algn="l" defTabSz="914400" rtl="0" eaLnBrk="0" fontAlgn="base" latinLnBrk="0" hangingPunct="0">
              <a:spcBef>
                <a:spcPts val="0"/>
              </a:spcBef>
              <a:spcAft>
                <a:spcPct val="0"/>
              </a:spcAft>
              <a:buClrTx/>
              <a:buSzTx/>
              <a:buFontTx/>
              <a:buNone/>
              <a:tabLst/>
              <a:defRPr/>
            </a:pPr>
            <a:r>
              <a:rPr lang="en-US" dirty="0">
                <a:latin typeface="Arial" charset="0"/>
                <a:cs typeface="Arial" charset="0"/>
              </a:rPr>
              <a:t>One </a:t>
            </a:r>
            <a:r>
              <a:rPr lang="en-US" baseline="0" dirty="0">
                <a:latin typeface="Arial" charset="0"/>
                <a:cs typeface="Arial" charset="0"/>
              </a:rPr>
              <a:t>resource that is used to support children’s development is the </a:t>
            </a:r>
            <a:r>
              <a:rPr lang="en-US" altLang="en-US" dirty="0">
                <a:ea typeface="Arial" panose="020B0604020202020204" pitchFamily="34" charset="0"/>
              </a:rPr>
              <a:t>Desired Results Developmental Profile—Kindergarten (2015): A Developmental Continuum for Kindergarten </a:t>
            </a:r>
            <a:r>
              <a:rPr lang="en-US" baseline="0" dirty="0"/>
              <a:t>(DRDP-K [2015])</a:t>
            </a:r>
            <a:r>
              <a:rPr lang="en-US" baseline="0" dirty="0">
                <a:latin typeface="Arial" charset="0"/>
                <a:cs typeface="Arial" charset="0"/>
              </a:rPr>
              <a:t>.  This is especially helpful for English Learners.</a:t>
            </a:r>
            <a:endParaRPr lang="en-US" dirty="0">
              <a:latin typeface="Arial" charset="0"/>
              <a:cs typeface="Arial" charset="0"/>
            </a:endParaRPr>
          </a:p>
          <a:p>
            <a:pPr>
              <a:spcBef>
                <a:spcPts val="0"/>
              </a:spcBef>
            </a:pPr>
            <a:endParaRPr lang="en-US" dirty="0"/>
          </a:p>
          <a:p>
            <a:pPr>
              <a:spcBef>
                <a:spcPts val="0"/>
              </a:spcBef>
            </a:pPr>
            <a:r>
              <a:rPr lang="en-US" dirty="0"/>
              <a:t>The </a:t>
            </a:r>
            <a:r>
              <a:rPr lang="en-US" baseline="0" dirty="0"/>
              <a:t>DRDP-K (2015) in</a:t>
            </a:r>
            <a:r>
              <a:rPr lang="en-US" dirty="0"/>
              <a:t>forms teachers’ understanding of the</a:t>
            </a:r>
            <a:r>
              <a:rPr lang="en-US" baseline="0" dirty="0"/>
              <a:t> d</a:t>
            </a:r>
            <a:r>
              <a:rPr lang="en-US" dirty="0"/>
              <a:t>evelopmental continuum. It can be</a:t>
            </a:r>
            <a:r>
              <a:rPr lang="en-US" baseline="0" dirty="0"/>
              <a:t> used with the Alignment Document to expand upon the developmental continuum.</a:t>
            </a:r>
            <a:endParaRPr lang="en-US" b="1" dirty="0"/>
          </a:p>
          <a:p>
            <a:pPr>
              <a:spcBef>
                <a:spcPts val="0"/>
              </a:spcBef>
            </a:pPr>
            <a:endParaRPr lang="en-US" dirty="0"/>
          </a:p>
          <a:p>
            <a:pPr>
              <a:spcBef>
                <a:spcPts val="0"/>
              </a:spcBef>
            </a:pPr>
            <a:r>
              <a:rPr lang="en-US" dirty="0"/>
              <a:t>One key feature of the </a:t>
            </a:r>
            <a:r>
              <a:rPr lang="en-US" baseline="0" dirty="0"/>
              <a:t>DRDP-K (2015)</a:t>
            </a:r>
            <a:r>
              <a:rPr lang="en-US" dirty="0"/>
              <a:t> to consider is that it is an observation-based assessment and not a test. It is used to support children’s learning. Observing and documenting children's progress provides teachers the information needed to differentiate instruction and experiences. It also provides information to individualize.</a:t>
            </a:r>
          </a:p>
          <a:p>
            <a:pPr>
              <a:spcBef>
                <a:spcPts val="0"/>
              </a:spcBef>
            </a:pPr>
            <a:endParaRPr lang="en-US" b="1" dirty="0"/>
          </a:p>
          <a:p>
            <a:pPr eaLnBrk="1" hangingPunct="1">
              <a:spcBef>
                <a:spcPts val="0"/>
              </a:spcBef>
            </a:pPr>
            <a:r>
              <a:rPr lang="en-US" dirty="0"/>
              <a:t>Observational tools are preferred over criterion-referenced tools because the information gathered by observation more accurately reflects what children are able to do.</a:t>
            </a:r>
          </a:p>
          <a:p>
            <a:pPr>
              <a:spcBef>
                <a:spcPts val="0"/>
              </a:spcBef>
              <a:buFontTx/>
              <a:buNone/>
            </a:pPr>
            <a:endParaRPr lang="en-US" dirty="0"/>
          </a:p>
          <a:p>
            <a:pPr>
              <a:spcBef>
                <a:spcPts val="0"/>
              </a:spcBef>
              <a:buFontTx/>
              <a:buNone/>
            </a:pPr>
            <a:r>
              <a:rPr lang="en-US" dirty="0"/>
              <a:t>Documentation provides concrete evidence of what children are able to do. With</a:t>
            </a:r>
            <a:r>
              <a:rPr lang="en-US" baseline="0" dirty="0"/>
              <a:t> this documentation, w</a:t>
            </a:r>
            <a:r>
              <a:rPr lang="en-US" dirty="0"/>
              <a:t>e are then able to better plan activities that will meet and appropriately challenge children's developmental needs.</a:t>
            </a:r>
          </a:p>
          <a:p>
            <a:pPr marL="228600" lvl="1">
              <a:spcBef>
                <a:spcPts val="0"/>
              </a:spcBef>
            </a:pPr>
            <a:endParaRPr lang="en-US" dirty="0"/>
          </a:p>
          <a:p>
            <a:pPr>
              <a:spcBef>
                <a:spcPts val="0"/>
              </a:spcBef>
            </a:pPr>
            <a:r>
              <a:rPr lang="en-US" dirty="0"/>
              <a:t>The DRDP-K (2015) also includes the following features:</a:t>
            </a:r>
          </a:p>
          <a:p>
            <a:pPr marL="171450" indent="-171450">
              <a:spcBef>
                <a:spcPts val="0"/>
              </a:spcBef>
              <a:buFont typeface="Arial" panose="020B0604020202020204" pitchFamily="34" charset="0"/>
              <a:buChar char="•"/>
            </a:pPr>
            <a:r>
              <a:rPr lang="en-US" dirty="0"/>
              <a:t>It is an individual child assessment that can be shared with families. </a:t>
            </a:r>
          </a:p>
          <a:p>
            <a:pPr marL="171450" indent="-171450">
              <a:spcBef>
                <a:spcPts val="0"/>
              </a:spcBef>
              <a:buFont typeface="Arial" panose="020B0604020202020204" pitchFamily="34" charset="0"/>
              <a:buChar char="•"/>
            </a:pPr>
            <a:r>
              <a:rPr lang="en-US" dirty="0"/>
              <a:t>It</a:t>
            </a:r>
            <a:r>
              <a:rPr lang="en-US" baseline="0" dirty="0"/>
              <a:t> is </a:t>
            </a:r>
            <a:r>
              <a:rPr lang="en-US" dirty="0"/>
              <a:t>aligned with the Preschool Learning Foundations. </a:t>
            </a:r>
          </a:p>
          <a:p>
            <a:pPr marL="171450" indent="-171450">
              <a:spcBef>
                <a:spcPts val="0"/>
              </a:spcBef>
              <a:buFont typeface="Arial" panose="020B0604020202020204" pitchFamily="34" charset="0"/>
              <a:buChar char="•"/>
            </a:pPr>
            <a:r>
              <a:rPr lang="en-US" dirty="0"/>
              <a:t>It</a:t>
            </a:r>
            <a:r>
              <a:rPr lang="en-US" baseline="0" dirty="0"/>
              <a:t> </a:t>
            </a:r>
            <a:r>
              <a:rPr lang="en-US" dirty="0"/>
              <a:t>opens up the opportunity for articulation between preschool and TK teachers. </a:t>
            </a:r>
          </a:p>
          <a:p>
            <a:pPr marL="628650" lvl="1" indent="-171450">
              <a:spcBef>
                <a:spcPts val="0"/>
              </a:spcBef>
              <a:buFontTx/>
              <a:buChar char="-"/>
            </a:pPr>
            <a:r>
              <a:rPr lang="en-US" dirty="0"/>
              <a:t>Sharing information as to where children are on the developmental continuum can better prepare the TK teacher to work with students.</a:t>
            </a:r>
          </a:p>
          <a:p>
            <a:pPr marL="628650" lvl="1" indent="-171450">
              <a:spcBef>
                <a:spcPts val="0"/>
              </a:spcBef>
              <a:buFontTx/>
              <a:buChar char="-"/>
            </a:pPr>
            <a:r>
              <a:rPr lang="en-US" dirty="0"/>
              <a:t>A teacher can include a request form for previous records as part of the TK registration to help support the relationship between preschool, family, and TK.</a:t>
            </a:r>
          </a:p>
          <a:p>
            <a:pPr>
              <a:spcBef>
                <a:spcPts val="0"/>
              </a:spcBef>
              <a:buFontTx/>
              <a:buChar char="•"/>
            </a:pPr>
            <a:endParaRPr lang="en-US" dirty="0"/>
          </a:p>
          <a:p>
            <a:pPr eaLnBrk="1" hangingPunct="1">
              <a:spcBef>
                <a:spcPts val="0"/>
              </a:spcBef>
            </a:pPr>
            <a:r>
              <a:rPr lang="en-US" dirty="0"/>
              <a:t>The DRDP-K (2015) has been developed with world renowned experts.  It is based on research and knowledge of what is most important for predicting school success.</a:t>
            </a:r>
          </a:p>
          <a:p>
            <a:pPr eaLnBrk="1" hangingPunct="1">
              <a:spcBef>
                <a:spcPts val="0"/>
              </a:spcBef>
            </a:pPr>
            <a:endParaRPr lang="en-US" dirty="0"/>
          </a:p>
          <a:p>
            <a:pPr eaLnBrk="1" hangingPunct="1">
              <a:spcBef>
                <a:spcPts val="0"/>
              </a:spcBef>
            </a:pPr>
            <a:endParaRPr lang="en-US" dirty="0"/>
          </a:p>
        </p:txBody>
      </p:sp>
      <p:sp>
        <p:nvSpPr>
          <p:cNvPr id="665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2930D78D-AC3C-CB42-A1E4-90EC367EB041}" type="slidenum">
              <a:rPr lang="en-US">
                <a:solidFill>
                  <a:srgbClr val="000000"/>
                </a:solidFill>
                <a:latin typeface="Calibri" charset="0"/>
                <a:cs typeface="Arial" charset="0"/>
              </a:rPr>
              <a:pPr/>
              <a:t>28</a:t>
            </a:fld>
            <a:endParaRPr lang="en-US">
              <a:solidFill>
                <a:srgbClr val="000000"/>
              </a:solidFill>
              <a:latin typeface="Calibri" charset="0"/>
              <a:cs typeface="Arial" charset="0"/>
            </a:endParaRPr>
          </a:p>
        </p:txBody>
      </p:sp>
    </p:spTree>
    <p:extLst>
      <p:ext uri="{BB962C8B-B14F-4D97-AF65-F5344CB8AC3E}">
        <p14:creationId xmlns:p14="http://schemas.microsoft.com/office/powerpoint/2010/main" val="27183422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ln/>
        </p:spPr>
      </p:sp>
      <p:sp>
        <p:nvSpPr>
          <p:cNvPr id="645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altLang="en-US" b="1" dirty="0"/>
              <a:t>Presenter Remarks:</a:t>
            </a:r>
            <a:endParaRPr lang="en-US" altLang="en-US" dirty="0"/>
          </a:p>
          <a:p>
            <a:pPr>
              <a:spcBef>
                <a:spcPts val="0"/>
              </a:spcBef>
            </a:pPr>
            <a:r>
              <a:rPr lang="en-US" altLang="en-US" dirty="0"/>
              <a:t>The DRDP-K (2015) gives TK teachers a lens through which to measure TK students’ knowledge of wellness.</a:t>
            </a:r>
          </a:p>
          <a:p>
            <a:pPr>
              <a:spcBef>
                <a:spcPts val="0"/>
              </a:spcBef>
            </a:pPr>
            <a:endParaRPr lang="en-US" altLang="en-US" dirty="0"/>
          </a:p>
          <a:p>
            <a:pPr>
              <a:spcBef>
                <a:spcPts val="0"/>
              </a:spcBef>
            </a:pPr>
            <a:r>
              <a:rPr lang="en-US" altLang="en-US" dirty="0"/>
              <a:t>The Knowledge of Wellness measure shows the</a:t>
            </a:r>
            <a:r>
              <a:rPr lang="en-US" altLang="en-US" b="1" dirty="0"/>
              <a:t> </a:t>
            </a:r>
            <a:r>
              <a:rPr lang="en-US" altLang="en-US" dirty="0"/>
              <a:t>child’s knowledge developing from identifying different body parts to communicating detailed understanding about the causes of health and illness as it relates to internal body part functions.</a:t>
            </a:r>
          </a:p>
          <a:p>
            <a:pPr>
              <a:spcBef>
                <a:spcPts val="0"/>
              </a:spcBef>
            </a:pPr>
            <a:endParaRPr lang="en-US" altLang="ja-JP" dirty="0"/>
          </a:p>
          <a:p>
            <a:pPr>
              <a:spcBef>
                <a:spcPts val="0"/>
              </a:spcBef>
            </a:pPr>
            <a:r>
              <a:rPr lang="en-US" altLang="en-US" dirty="0"/>
              <a:t>Look at Handout 6: DRDP-K (2015).  Read through the measure and highlight what is interesting to you. Have a conversation with your elbow partner about how this tool might support your curriculum planning.</a:t>
            </a:r>
            <a:endParaRPr lang="en-US" altLang="ja-JP" dirty="0"/>
          </a:p>
        </p:txBody>
      </p:sp>
    </p:spTree>
    <p:extLst>
      <p:ext uri="{BB962C8B-B14F-4D97-AF65-F5344CB8AC3E}">
        <p14:creationId xmlns:p14="http://schemas.microsoft.com/office/powerpoint/2010/main" val="4213450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altLang="en-US" b="1" dirty="0"/>
              <a:t>Presenter Remarks:</a:t>
            </a:r>
          </a:p>
          <a:p>
            <a:pPr>
              <a:spcBef>
                <a:spcPts val="0"/>
              </a:spcBef>
            </a:pPr>
            <a:r>
              <a:rPr lang="en-US" altLang="en-US" dirty="0"/>
              <a:t>“The preschool health foundations describe the health knowledge, attitudes, and behaviors that set the groundwork for all preschool children to develop into healthy adults. They explain what children should know about health, and what health habits and practices should be part of their daily routines when they are provided with high-quality health education in preschool. These skills and behaviors set young children on the path toward health and healthy lifestyle choices” (PCF, Vol. 2, p. 226). </a:t>
            </a:r>
          </a:p>
          <a:p>
            <a:pPr>
              <a:spcBef>
                <a:spcPts val="0"/>
              </a:spcBef>
            </a:pPr>
            <a:endParaRPr lang="en-US" altLang="en-US" dirty="0"/>
          </a:p>
          <a:p>
            <a:pPr>
              <a:spcBef>
                <a:spcPts val="0"/>
              </a:spcBef>
            </a:pPr>
            <a:endParaRPr lang="en-US" dirty="0"/>
          </a:p>
        </p:txBody>
      </p:sp>
      <p:sp>
        <p:nvSpPr>
          <p:cNvPr id="4" name="Slide Number Placeholder 3"/>
          <p:cNvSpPr>
            <a:spLocks noGrp="1"/>
          </p:cNvSpPr>
          <p:nvPr>
            <p:ph type="sldNum" sz="quarter" idx="10"/>
          </p:nvPr>
        </p:nvSpPr>
        <p:spPr/>
        <p:txBody>
          <a:bodyPr/>
          <a:lstStyle/>
          <a:p>
            <a:fld id="{AE599D80-1003-4D5A-9AAE-4C5B91F4FCB5}" type="slidenum">
              <a:rPr lang="en-US" altLang="en-US" smtClean="0"/>
              <a:pPr/>
              <a:t>3</a:t>
            </a:fld>
            <a:endParaRPr lang="en-US" altLang="en-US"/>
          </a:p>
        </p:txBody>
      </p:sp>
    </p:spTree>
    <p:extLst>
      <p:ext uri="{BB962C8B-B14F-4D97-AF65-F5344CB8AC3E}">
        <p14:creationId xmlns:p14="http://schemas.microsoft.com/office/powerpoint/2010/main" val="40604211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ln/>
        </p:spPr>
      </p:sp>
      <p:sp>
        <p:nvSpPr>
          <p:cNvPr id="66562" name="Notes Placeholder 2"/>
          <p:cNvSpPr>
            <a:spLocks noGrp="1"/>
          </p:cNvSpPr>
          <p:nvPr>
            <p:ph type="body" idx="1"/>
          </p:nvPr>
        </p:nvSpPr>
        <p:spPr>
          <a:xfrm>
            <a:off x="457200" y="4323806"/>
            <a:ext cx="5891349" cy="436140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marR="0">
              <a:lnSpc>
                <a:spcPct val="100000"/>
              </a:lnSpc>
              <a:spcBef>
                <a:spcPts val="0"/>
              </a:spcBef>
              <a:spcAft>
                <a:spcPts val="0"/>
              </a:spcAft>
            </a:pPr>
            <a:r>
              <a:rPr lang="en-US" b="1" dirty="0">
                <a:effectLst/>
                <a:latin typeface="Arial" panose="020B0604020202020204" pitchFamily="34" charset="0"/>
                <a:ea typeface="Calibri" panose="020F0502020204030204" pitchFamily="34" charset="0"/>
                <a:cs typeface="Arial" panose="020B0604020202020204" pitchFamily="34" charset="0"/>
              </a:rPr>
              <a:t>Activity 3: Integrating Health Habits</a:t>
            </a:r>
          </a:p>
          <a:p>
            <a:pPr marL="0" marR="0">
              <a:lnSpc>
                <a:spcPct val="100000"/>
              </a:lnSpc>
              <a:spcBef>
                <a:spcPts val="0"/>
              </a:spcBef>
              <a:spcAft>
                <a:spcPts val="0"/>
              </a:spcAft>
            </a:pP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0000"/>
              </a:lnSpc>
              <a:spcBef>
                <a:spcPts val="0"/>
              </a:spcBef>
              <a:spcAft>
                <a:spcPts val="0"/>
              </a:spcAft>
            </a:pPr>
            <a:r>
              <a:rPr lang="en-US" b="1" dirty="0">
                <a:effectLst/>
                <a:latin typeface="Arial" panose="020B0604020202020204" pitchFamily="34" charset="0"/>
                <a:ea typeface="Calibri" panose="020F0502020204030204" pitchFamily="34" charset="0"/>
                <a:cs typeface="Arial" panose="020B0604020202020204" pitchFamily="34" charset="0"/>
              </a:rPr>
              <a:t>Presenter Remarks:</a:t>
            </a:r>
            <a:br>
              <a:rPr lang="en-US" b="1" dirty="0">
                <a:effectLst/>
                <a:latin typeface="Arial" panose="020B0604020202020204" pitchFamily="34" charset="0"/>
                <a:ea typeface="Calibri" panose="020F0502020204030204" pitchFamily="34" charset="0"/>
                <a:cs typeface="Arial" panose="020B0604020202020204" pitchFamily="34" charset="0"/>
              </a:rPr>
            </a:br>
            <a:r>
              <a:rPr lang="en-US" b="0" dirty="0">
                <a:effectLst/>
                <a:latin typeface="Arial" panose="020B0604020202020204" pitchFamily="34" charset="0"/>
                <a:ea typeface="Calibri" panose="020F0502020204030204" pitchFamily="34" charset="0"/>
                <a:cs typeface="Arial" panose="020B0604020202020204" pitchFamily="34" charset="0"/>
              </a:rPr>
              <a:t>Let’s look at interactions and strategies that support the development of health knowledge and practices.</a:t>
            </a:r>
            <a:endParaRPr lang="en-US" b="1" cap="none"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0000"/>
              </a:lnSpc>
              <a:spcBef>
                <a:spcPts val="0"/>
              </a:spcBef>
              <a:spcAft>
                <a:spcPts val="0"/>
              </a:spcAft>
            </a:pPr>
            <a:endParaRPr lang="en-US" b="1" cap="none"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00000"/>
              </a:lnSpc>
              <a:spcBef>
                <a:spcPts val="0"/>
              </a:spcBef>
              <a:spcAft>
                <a:spcPts val="0"/>
              </a:spcAft>
            </a:pPr>
            <a:r>
              <a:rPr lang="en-US" b="1" cap="all" dirty="0">
                <a:effectLst/>
                <a:latin typeface="Arial" panose="020B0604020202020204" pitchFamily="34" charset="0"/>
                <a:ea typeface="Times New Roman" panose="02020603050405020304" pitchFamily="18" charset="0"/>
                <a:cs typeface="Arial" panose="020B0604020202020204" pitchFamily="34" charset="0"/>
              </a:rPr>
              <a:t>intent: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0000"/>
              </a:lnSpc>
              <a:spcBef>
                <a:spcPts val="0"/>
              </a:spcBef>
              <a:spcAft>
                <a:spcPts val="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Participants read interactions and strategies from the Preschool Curriculum Framework (Volume 2) and share activities that support the development of health knowledge and practices.</a:t>
            </a:r>
          </a:p>
          <a:p>
            <a:pPr marL="0" marR="0">
              <a:lnSpc>
                <a:spcPct val="100000"/>
              </a:lnSpc>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0000"/>
              </a:lnSpc>
              <a:spcBef>
                <a:spcPts val="0"/>
              </a:spcBef>
              <a:spcAft>
                <a:spcPts val="0"/>
              </a:spcAft>
            </a:pPr>
            <a:r>
              <a:rPr lang="en-US"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OUTCOMES: </a:t>
            </a:r>
            <a:endPar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00000"/>
              </a:lnSpc>
              <a:spcBef>
                <a:spcPts val="0"/>
              </a:spcBef>
              <a:spcAft>
                <a:spcPts val="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Participants will do the following:</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0000"/>
              </a:lnSpc>
              <a:spcBef>
                <a:spcPts val="0"/>
              </a:spcBef>
              <a:spcAft>
                <a:spcPts val="0"/>
              </a:spcAft>
              <a:buFont typeface="Symbol" panose="05050102010706020507" pitchFamily="18" charset="2"/>
              <a:buChar char=""/>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Read interactions and strategies from the health habits section of the Preschool Curriculum Framework (Volume 2)</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0000"/>
              </a:lnSpc>
              <a:spcBef>
                <a:spcPts val="0"/>
              </a:spcBef>
              <a:spcAft>
                <a:spcPts val="0"/>
              </a:spcAft>
              <a:buFont typeface="Symbol" panose="05050102010706020507" pitchFamily="18" charset="2"/>
              <a:buChar char=""/>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Explore health-related items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0000"/>
              </a:lnSpc>
              <a:spcBef>
                <a:spcPts val="0"/>
              </a:spcBef>
              <a:spcAft>
                <a:spcPts val="0"/>
              </a:spcAft>
              <a:buFont typeface="Symbol" panose="05050102010706020507" pitchFamily="18" charset="2"/>
              <a:buChar char=""/>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Brainstorm for item-based activities that could be used in the classroom to facilitate development of the health foundations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0000"/>
              </a:lnSpc>
              <a:spcBef>
                <a:spcPts val="0"/>
              </a:spcBef>
              <a:spcAft>
                <a:spcPts val="0"/>
              </a:spcAft>
              <a:buFont typeface="Symbol" panose="05050102010706020507" pitchFamily="18" charset="2"/>
              <a:buChar char=""/>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Share activity ideas with groupmates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0000"/>
              </a:lnSpc>
              <a:spcBef>
                <a:spcPts val="0"/>
              </a:spcBef>
              <a:spcAft>
                <a:spcPts val="0"/>
              </a:spcAft>
            </a:pPr>
            <a:r>
              <a:rPr lang="en-US" b="1" cap="all"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0000"/>
              </a:lnSpc>
              <a:spcBef>
                <a:spcPts val="0"/>
              </a:spcBef>
              <a:spcAft>
                <a:spcPts val="0"/>
              </a:spcAft>
            </a:pPr>
            <a:r>
              <a:rPr lang="en-US" b="1" cap="all" dirty="0">
                <a:effectLst/>
                <a:latin typeface="Arial" panose="020B0604020202020204" pitchFamily="34" charset="0"/>
                <a:ea typeface="Times New Roman" panose="02020603050405020304" pitchFamily="18" charset="0"/>
                <a:cs typeface="Arial" panose="020B0604020202020204" pitchFamily="34" charset="0"/>
              </a:rPr>
              <a:t>Materials Required: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a:lnSpc>
                <a:spcPct val="100000"/>
              </a:lnSpc>
              <a:spcBef>
                <a:spcPts val="0"/>
              </a:spcBef>
              <a:spcAft>
                <a:spcPts val="0"/>
              </a:spcAft>
              <a:buFont typeface="Symbol" panose="05050102010706020507" pitchFamily="18" charset="2"/>
              <a:buChar char=""/>
              <a:tabLst>
                <a:tab pos="457200" algn="l"/>
              </a:tabLst>
            </a:pPr>
            <a:r>
              <a:rPr lang="en-US" dirty="0">
                <a:effectLst/>
                <a:latin typeface="Arial" panose="020B0604020202020204" pitchFamily="34" charset="0"/>
                <a:ea typeface="Times" pitchFamily="18" charset="0"/>
                <a:cs typeface="Arial" panose="020B0604020202020204" pitchFamily="34" charset="0"/>
              </a:rPr>
              <a:t>Preschool Curriculum Framework (Volume 2)</a:t>
            </a:r>
          </a:p>
          <a:p>
            <a:pPr marL="342900" marR="0" lvl="0" indent="-342900" algn="l">
              <a:lnSpc>
                <a:spcPct val="100000"/>
              </a:lnSpc>
              <a:spcBef>
                <a:spcPts val="0"/>
              </a:spcBef>
              <a:spcAft>
                <a:spcPts val="0"/>
              </a:spcAft>
              <a:buFont typeface="Symbol" panose="05050102010706020507" pitchFamily="18" charset="2"/>
              <a:buChar char=""/>
              <a:tabLst>
                <a:tab pos="457200" algn="l"/>
              </a:tabLst>
            </a:pPr>
            <a:r>
              <a:rPr lang="en-US" dirty="0">
                <a:effectLst/>
                <a:latin typeface="Arial" panose="020B0604020202020204" pitchFamily="34" charset="0"/>
                <a:ea typeface="Times" pitchFamily="18" charset="0"/>
                <a:cs typeface="Arial" panose="020B0604020202020204" pitchFamily="34" charset="0"/>
              </a:rPr>
              <a:t>Handout 7: Integrating Health Habits into Daily Routines</a:t>
            </a:r>
          </a:p>
          <a:p>
            <a:pPr marL="342900" marR="0" lvl="0" indent="-342900" algn="l">
              <a:lnSpc>
                <a:spcPct val="100000"/>
              </a:lnSpc>
              <a:spcBef>
                <a:spcPts val="0"/>
              </a:spcBef>
              <a:spcAft>
                <a:spcPts val="0"/>
              </a:spcAft>
              <a:buFont typeface="Symbol" panose="05050102010706020507" pitchFamily="18" charset="2"/>
              <a:buChar char=""/>
              <a:tabLst>
                <a:tab pos="457200" algn="l"/>
              </a:tabLst>
            </a:pPr>
            <a:r>
              <a:rPr lang="en-US" dirty="0">
                <a:effectLst/>
                <a:latin typeface="Arial" panose="020B0604020202020204" pitchFamily="34" charset="0"/>
                <a:ea typeface="Times" pitchFamily="18" charset="0"/>
                <a:cs typeface="Arial" panose="020B0604020202020204" pitchFamily="34" charset="0"/>
              </a:rPr>
              <a:t>One Health Box per table group—each containing a variety of health items (e.g., toothbrush, sunscreen, apple, carrot, hand sanitizer, tissue, washcloth, hair brush, band aid, etc.)</a:t>
            </a:r>
            <a:r>
              <a:rPr lang="en-US" b="1" dirty="0">
                <a:effectLst/>
                <a:latin typeface="Arial" panose="020B0604020202020204" pitchFamily="34" charset="0"/>
                <a:ea typeface="Times New Roman" panose="02020603050405020304" pitchFamily="18" charset="0"/>
                <a:cs typeface="Arial" panose="020B0604020202020204" pitchFamily="34" charset="0"/>
              </a:rPr>
              <a:t> </a:t>
            </a:r>
            <a:endParaRPr lang="en-US" b="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a:lnSpc>
                <a:spcPct val="100000"/>
              </a:lnSpc>
              <a:spcBef>
                <a:spcPts val="0"/>
              </a:spcBef>
              <a:spcAft>
                <a:spcPts val="0"/>
              </a:spcAft>
              <a:buFont typeface="Symbol" panose="05050102010706020507" pitchFamily="18" charset="2"/>
              <a:buNone/>
              <a:tabLst>
                <a:tab pos="457200" algn="l"/>
              </a:tabLst>
            </a:pPr>
            <a:endParaRPr lang="en-US" b="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a:lnSpc>
                <a:spcPct val="100000"/>
              </a:lnSpc>
              <a:spcBef>
                <a:spcPts val="0"/>
              </a:spcBef>
              <a:spcAft>
                <a:spcPts val="0"/>
              </a:spcAft>
              <a:buFont typeface="Symbol" panose="05050102010706020507" pitchFamily="18" charset="2"/>
              <a:buNone/>
              <a:tabLst>
                <a:tab pos="457200" algn="l"/>
              </a:tabLst>
            </a:pPr>
            <a:r>
              <a:rPr lang="en-US" b="1" dirty="0">
                <a:effectLst/>
                <a:latin typeface="Arial" panose="020B0604020202020204" pitchFamily="34" charset="0"/>
                <a:ea typeface="Times New Roman" panose="02020603050405020304" pitchFamily="18" charset="0"/>
                <a:cs typeface="Arial" panose="020B0604020202020204" pitchFamily="34" charset="0"/>
              </a:rPr>
              <a:t>TIME</a:t>
            </a:r>
            <a:r>
              <a:rPr lang="en-US" dirty="0">
                <a:effectLst/>
                <a:latin typeface="Arial" panose="020B0604020202020204" pitchFamily="34" charset="0"/>
                <a:ea typeface="Times New Roman" panose="02020603050405020304" pitchFamily="18" charset="0"/>
                <a:cs typeface="Arial" panose="020B0604020202020204" pitchFamily="34" charset="0"/>
              </a:rPr>
              <a:t>: 20 minutes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gn="r">
              <a:lnSpc>
                <a:spcPct val="100000"/>
              </a:lnSpc>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0000"/>
              </a:lnSpc>
              <a:spcBef>
                <a:spcPts val="0"/>
              </a:spcBef>
              <a:spcAft>
                <a:spcPts val="0"/>
              </a:spcAft>
            </a:pPr>
            <a:r>
              <a:rPr lang="en-US" b="1" cap="all" dirty="0">
                <a:effectLst/>
                <a:latin typeface="Arial" panose="020B0604020202020204" pitchFamily="34" charset="0"/>
                <a:ea typeface="Times New Roman" panose="02020603050405020304" pitchFamily="18" charset="0"/>
                <a:cs typeface="Arial" panose="020B0604020202020204" pitchFamily="34" charset="0"/>
              </a:rPr>
              <a:t>Process: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0000"/>
              </a:lnSpc>
              <a:spcBef>
                <a:spcPts val="0"/>
              </a:spcBef>
              <a:spcAft>
                <a:spcPts val="0"/>
              </a:spcAft>
              <a:buFont typeface="Symbol" panose="05050102010706020507" pitchFamily="18" charset="2"/>
              <a:buChar char=""/>
              <a:tabLst>
                <a:tab pos="4572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Direct participants to the Health Habits strand section of the Preschool Curriculum Framework (Volume 2)—starting on page 233.</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0000"/>
              </a:lnSpc>
              <a:spcBef>
                <a:spcPts val="0"/>
              </a:spcBef>
              <a:spcAft>
                <a:spcPts val="0"/>
              </a:spcAft>
              <a:buFont typeface="Symbol" panose="05050102010706020507" pitchFamily="18" charset="2"/>
              <a:buChar char=""/>
              <a:tabLst>
                <a:tab pos="4572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Point out that there are interactions and strategies listed for each </a:t>
            </a:r>
            <a:r>
              <a:rPr lang="en-US" dirty="0" err="1">
                <a:effectLst/>
                <a:latin typeface="Arial" panose="020B0604020202020204" pitchFamily="34" charset="0"/>
                <a:ea typeface="Times New Roman" panose="02020603050405020304" pitchFamily="18" charset="0"/>
                <a:cs typeface="Arial" panose="020B0604020202020204" pitchFamily="34" charset="0"/>
              </a:rPr>
              <a:t>substrand</a:t>
            </a:r>
            <a:r>
              <a:rPr lang="en-US" dirty="0">
                <a:effectLst/>
                <a:latin typeface="Arial" panose="020B0604020202020204" pitchFamily="34" charset="0"/>
                <a:ea typeface="Times New Roman" panose="02020603050405020304" pitchFamily="18" charset="0"/>
                <a:cs typeface="Arial" panose="020B0604020202020204" pitchFamily="34" charset="0"/>
              </a:rPr>
              <a:t> section: Basic Hygiene, Oral Health, Knowledge of Wellness, and Sun Safety.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0000"/>
              </a:lnSpc>
              <a:spcBef>
                <a:spcPts val="0"/>
              </a:spcBef>
              <a:spcAft>
                <a:spcPts val="0"/>
              </a:spcAft>
              <a:buFont typeface="Symbol" panose="05050102010706020507" pitchFamily="18" charset="2"/>
              <a:buChar char=""/>
              <a:tabLst>
                <a:tab pos="4572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Highlight and read one interaction and strategy aloud to the whole group.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0000"/>
              </a:lnSpc>
              <a:spcBef>
                <a:spcPts val="0"/>
              </a:spcBef>
              <a:spcAft>
                <a:spcPts val="0"/>
              </a:spcAft>
              <a:buFont typeface="Symbol" panose="05050102010706020507" pitchFamily="18" charset="2"/>
              <a:buChar char=""/>
              <a:tabLst>
                <a:tab pos="4572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Give participants five minutes to read through more of the interactions and strategies.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0000"/>
              </a:lnSpc>
              <a:spcBef>
                <a:spcPts val="0"/>
              </a:spcBef>
              <a:spcAft>
                <a:spcPts val="0"/>
              </a:spcAft>
              <a:buFont typeface="Symbol" panose="05050102010706020507" pitchFamily="18" charset="2"/>
              <a:buChar char=""/>
              <a:tabLst>
                <a:tab pos="4572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Direct participants to the Health Box on their tabletop. Have them explore the objects and discuss each item’s connection to health with their groupmates.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0000"/>
              </a:lnSpc>
              <a:spcBef>
                <a:spcPts val="0"/>
              </a:spcBef>
              <a:spcAft>
                <a:spcPts val="0"/>
              </a:spcAft>
              <a:buFont typeface="Symbol" panose="05050102010706020507" pitchFamily="18" charset="2"/>
              <a:buChar char=""/>
              <a:tabLst>
                <a:tab pos="4572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Ask participants to take out Handout 7: Integrating Health Habits into Daily Routines.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0000"/>
              </a:lnSpc>
              <a:spcBef>
                <a:spcPts val="0"/>
              </a:spcBef>
              <a:spcAft>
                <a:spcPts val="0"/>
              </a:spcAft>
              <a:buFont typeface="Symbol" panose="05050102010706020507" pitchFamily="18" charset="2"/>
              <a:buChar char=""/>
              <a:tabLst>
                <a:tab pos="4572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Have each participant to select one item from the box and consider how they would use that item to inspire activities that support the development of health knowledge and practices.  Remind participants to consider the interactions and strategies they read as they brainstorm these activities.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0000"/>
              </a:lnSpc>
              <a:spcBef>
                <a:spcPts val="0"/>
              </a:spcBef>
              <a:spcAft>
                <a:spcPts val="0"/>
              </a:spcAft>
              <a:buFont typeface="Symbol" panose="05050102010706020507" pitchFamily="18" charset="2"/>
              <a:buChar char=""/>
              <a:tabLst>
                <a:tab pos="4572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Direct participants to write their activity ideas on the handout.</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0000"/>
              </a:lnSpc>
              <a:spcBef>
                <a:spcPts val="0"/>
              </a:spcBef>
              <a:spcAft>
                <a:spcPts val="0"/>
              </a:spcAft>
              <a:buFont typeface="Symbol" panose="05050102010706020507" pitchFamily="18" charset="2"/>
              <a:buChar char=""/>
              <a:tabLst>
                <a:tab pos="4572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Have groupmates share their activity ideas with each other.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0000"/>
              </a:lnSpc>
              <a:spcBef>
                <a:spcPts val="0"/>
              </a:spcBef>
              <a:spcAft>
                <a:spcPts val="0"/>
              </a:spcAft>
              <a:buFont typeface="Symbol" panose="05050102010706020507" pitchFamily="18" charset="2"/>
              <a:buChar char=""/>
              <a:tabLst>
                <a:tab pos="4572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OPTIONAL debrief scenarios: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0000"/>
              </a:lnSpc>
              <a:spcBef>
                <a:spcPts val="0"/>
              </a:spcBef>
              <a:spcAft>
                <a:spcPts val="0"/>
              </a:spcAft>
              <a:buFont typeface="Courier New" panose="02070309020205020404" pitchFamily="49" charset="0"/>
              <a:buChar char="o"/>
              <a:tabLst>
                <a:tab pos="685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Allow time for each table group to share their favorite ideas.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0000"/>
              </a:lnSpc>
              <a:spcBef>
                <a:spcPts val="0"/>
              </a:spcBef>
              <a:spcAft>
                <a:spcPts val="0"/>
              </a:spcAft>
              <a:buFont typeface="Courier New" panose="02070309020205020404" pitchFamily="49" charset="0"/>
              <a:buChar char="o"/>
              <a:tabLst>
                <a:tab pos="685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Have table groups write down the health habit foundations being addressed by each idea.</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0000"/>
              </a:lnSpc>
              <a:spcBef>
                <a:spcPts val="0"/>
              </a:spcBef>
              <a:spcAft>
                <a:spcPts val="0"/>
              </a:spcAft>
              <a:buFont typeface="Courier New" panose="02070309020205020404" pitchFamily="49" charset="0"/>
              <a:buChar char="o"/>
              <a:tabLst>
                <a:tab pos="6858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Have participants think about a specific child in their program that would benefit from targeted support of health foundations.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lnSpc>
                <a:spcPct val="100000"/>
              </a:lnSpc>
              <a:spcBef>
                <a:spcPts val="0"/>
              </a:spcBef>
              <a:spcAft>
                <a:spcPts val="0"/>
              </a:spcAft>
              <a:buFont typeface="Wingdings" panose="05000000000000000000" pitchFamily="2" charset="2"/>
              <a:buChar char=""/>
              <a:tabLst>
                <a:tab pos="11430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How might the ideas they wrote down specifically support this child?</a:t>
            </a:r>
            <a:r>
              <a:rPr lang="en-US" dirty="0">
                <a:effectLst/>
                <a:latin typeface="Arial" panose="020B0604020202020204" pitchFamily="34" charset="0"/>
                <a:ea typeface="Calibri" panose="020F0502020204030204" pitchFamily="34" charset="0"/>
                <a:cs typeface="Arial" panose="020B0604020202020204" pitchFamily="34" charset="0"/>
              </a:rPr>
              <a:t> </a:t>
            </a:r>
          </a:p>
        </p:txBody>
      </p:sp>
      <p:sp>
        <p:nvSpPr>
          <p:cNvPr id="665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FAF0D14-43C7-4B2A-8BBE-1B48BA5BA224}" type="slidenum">
              <a:rPr lang="en-US" altLang="en-US"/>
              <a:pPr>
                <a:spcBef>
                  <a:spcPct val="0"/>
                </a:spcBef>
              </a:pPr>
              <a:t>30</a:t>
            </a:fld>
            <a:endParaRPr lang="en-US" altLang="en-US"/>
          </a:p>
        </p:txBody>
      </p:sp>
    </p:spTree>
    <p:extLst>
      <p:ext uri="{BB962C8B-B14F-4D97-AF65-F5344CB8AC3E}">
        <p14:creationId xmlns:p14="http://schemas.microsoft.com/office/powerpoint/2010/main" val="37777543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altLang="en-US" b="1" dirty="0"/>
              <a:t>Presenter Remarks:</a:t>
            </a:r>
          </a:p>
          <a:p>
            <a:pPr>
              <a:spcBef>
                <a:spcPts val="0"/>
              </a:spcBef>
            </a:pPr>
            <a:r>
              <a:rPr lang="en-US" altLang="en-US" dirty="0"/>
              <a:t>Turn to the Safety strand on page 84 of the Preschool Learning Foundations (Volume 2).</a:t>
            </a:r>
          </a:p>
          <a:p>
            <a:pPr>
              <a:spcBef>
                <a:spcPts val="0"/>
              </a:spcBef>
            </a:pPr>
            <a:endParaRPr lang="en-US" altLang="en-US" dirty="0"/>
          </a:p>
          <a:p>
            <a:pPr>
              <a:spcBef>
                <a:spcPts val="0"/>
              </a:spcBef>
            </a:pPr>
            <a:r>
              <a:rPr lang="en-US" altLang="en-US" dirty="0"/>
              <a:t>Injury prevention is vital for children’s well being. It is the responsibility of adults to support this for young children. The following slides will focus on key strategies to help children develop their abilities regarding injury prevention.</a:t>
            </a:r>
          </a:p>
        </p:txBody>
      </p:sp>
    </p:spTree>
    <p:extLst>
      <p:ext uri="{BB962C8B-B14F-4D97-AF65-F5344CB8AC3E}">
        <p14:creationId xmlns:p14="http://schemas.microsoft.com/office/powerpoint/2010/main" val="16925738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a:ln/>
        </p:spPr>
      </p:sp>
      <p:sp>
        <p:nvSpPr>
          <p:cNvPr id="70658" name="Notes Placeholder 2"/>
          <p:cNvSpPr>
            <a:spLocks noGrp="1"/>
          </p:cNvSpPr>
          <p:nvPr>
            <p:ph type="body" idx="1"/>
          </p:nvPr>
        </p:nvSpPr>
        <p:spPr>
          <a:xfrm>
            <a:off x="685800" y="4343400"/>
            <a:ext cx="5486400" cy="44348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a:spcBef>
                <a:spcPts val="0"/>
              </a:spcBef>
            </a:pPr>
            <a:r>
              <a:rPr lang="en-US" altLang="en-US" b="1" dirty="0"/>
              <a:t>Presenter Remarks:</a:t>
            </a:r>
          </a:p>
          <a:p>
            <a:pPr>
              <a:spcBef>
                <a:spcPts val="0"/>
              </a:spcBef>
            </a:pPr>
            <a:r>
              <a:rPr lang="en-US" altLang="en-US" dirty="0"/>
              <a:t>“Safety in preschool involves establishing and maintaining a safe environment; supervising children while being involved in their activities; and helping children develop skills and learn ways to stay safe” (PCF, Vol. 2, p. 254).</a:t>
            </a:r>
          </a:p>
          <a:p>
            <a:pPr>
              <a:spcBef>
                <a:spcPts val="0"/>
              </a:spcBef>
            </a:pPr>
            <a:endParaRPr lang="en-US" altLang="en-US" dirty="0"/>
          </a:p>
          <a:p>
            <a:pPr>
              <a:spcBef>
                <a:spcPts val="0"/>
              </a:spcBef>
            </a:pPr>
            <a:r>
              <a:rPr lang="en-US" altLang="en-US" dirty="0"/>
              <a:t>“</a:t>
            </a:r>
            <a:r>
              <a:rPr lang="en-US" altLang="en-US" b="1" dirty="0"/>
              <a:t>Provide furnishings and utensils appropriate for children’s size and abilities</a:t>
            </a:r>
            <a:r>
              <a:rPr lang="en-US" altLang="en-US" dirty="0"/>
              <a:t>. Child-sized tables and chairs let preschool children easily reach the table while sitting comfortably with feet touching the floor. Small sturdy trays, plates, and cups make it easier for children to grasp, lift, and carry. There are a variety of utensils available with larger grip handles or bent angles to support children who do not yet turn their wrist. Handwashing sinks should be child-sized; if not, provide wide-based sturdy step stools with non-slip base and top. Teachers may consult an early childhood special education teacher or other specialist for guidance in selecting items appropriate for children with special physical needs” (PCF, Vol. 2, p. 231).</a:t>
            </a:r>
          </a:p>
          <a:p>
            <a:pPr>
              <a:spcBef>
                <a:spcPts val="0"/>
              </a:spcBef>
            </a:pPr>
            <a:endParaRPr lang="en-US" altLang="en-US" dirty="0"/>
          </a:p>
          <a:p>
            <a:pPr>
              <a:spcBef>
                <a:spcPts val="0"/>
              </a:spcBef>
            </a:pPr>
            <a:r>
              <a:rPr lang="en-US" altLang="en-US" dirty="0"/>
              <a:t>“The purpose of safety rules and guidance is to promote awareness and encourage developmentally appropriate behavior to prevent injury. Teachers may include separate rules for the classroom, playground, hallways, busses, or </a:t>
            </a:r>
            <a:r>
              <a:rPr lang="en-US" altLang="en-US" b="1" dirty="0"/>
              <a:t>emergency drills</a:t>
            </a:r>
            <a:r>
              <a:rPr lang="en-US" altLang="en-US" dirty="0"/>
              <a:t>” (PCF, Vol. 2, p. 254).</a:t>
            </a:r>
            <a:endParaRPr lang="en-US" altLang="en-US" i="1" dirty="0"/>
          </a:p>
          <a:p>
            <a:pPr>
              <a:spcBef>
                <a:spcPts val="0"/>
              </a:spcBef>
            </a:pPr>
            <a:endParaRPr lang="en-US" altLang="en-US" dirty="0"/>
          </a:p>
          <a:p>
            <a:pPr>
              <a:spcBef>
                <a:spcPts val="0"/>
              </a:spcBef>
            </a:pPr>
            <a:r>
              <a:rPr lang="en-US" altLang="en-US" dirty="0"/>
              <a:t>Consider some of the ways that you establish a safe environment and discuss these methods with your tablemates. </a:t>
            </a:r>
          </a:p>
        </p:txBody>
      </p:sp>
      <p:sp>
        <p:nvSpPr>
          <p:cNvPr id="706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E915E86-F367-41AB-B876-5BF64F31EDD8}" type="slidenum">
              <a:rPr lang="en-US" altLang="en-US"/>
              <a:pPr>
                <a:spcBef>
                  <a:spcPct val="0"/>
                </a:spcBef>
              </a:pPr>
              <a:t>32</a:t>
            </a:fld>
            <a:endParaRPr lang="en-US" altLang="en-US"/>
          </a:p>
        </p:txBody>
      </p:sp>
    </p:spTree>
    <p:extLst>
      <p:ext uri="{BB962C8B-B14F-4D97-AF65-F5344CB8AC3E}">
        <p14:creationId xmlns:p14="http://schemas.microsoft.com/office/powerpoint/2010/main" val="796342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ln/>
        </p:spPr>
      </p:sp>
      <p:sp>
        <p:nvSpPr>
          <p:cNvPr id="727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altLang="en-US" b="1" dirty="0"/>
              <a:t>Presenter Remarks:</a:t>
            </a:r>
          </a:p>
          <a:p>
            <a:pPr>
              <a:spcBef>
                <a:spcPts val="0"/>
              </a:spcBef>
            </a:pPr>
            <a:r>
              <a:rPr lang="en-US" altLang="en-US" dirty="0"/>
              <a:t>“It is up to responsible adults to protect the children in their care, to minimize hazards present in a child’s space, and to also supervise carefully. Supervision cannot take the place of minimizing hazards. No assumptions can be made, such as saying, ‘I know it is dangerous, but the children know not to go near it,’ or, ‘We have never had a child fall from that place,’ or, ‘We are always watching.’  Accidents will happen” (Debby Cryer, Thelma Harms, and Cathy Riley, </a:t>
            </a:r>
            <a:r>
              <a:rPr lang="en-US" altLang="en-US" i="1" dirty="0"/>
              <a:t>All About the ECERS-R: A Detailed Guide In Words &amp; Pictures to Be Used with the ECERS-R</a:t>
            </a:r>
            <a:r>
              <a:rPr lang="en-US" altLang="en-US" dirty="0"/>
              <a:t>, p. 135). </a:t>
            </a:r>
          </a:p>
        </p:txBody>
      </p:sp>
    </p:spTree>
    <p:extLst>
      <p:ext uri="{BB962C8B-B14F-4D97-AF65-F5344CB8AC3E}">
        <p14:creationId xmlns:p14="http://schemas.microsoft.com/office/powerpoint/2010/main" val="722876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a:ln/>
        </p:spPr>
      </p:sp>
      <p:sp>
        <p:nvSpPr>
          <p:cNvPr id="7475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altLang="en-US" b="1" dirty="0"/>
              <a:t>Presenter Remarks:</a:t>
            </a:r>
          </a:p>
          <a:p>
            <a:pPr>
              <a:spcBef>
                <a:spcPts val="0"/>
              </a:spcBef>
            </a:pPr>
            <a:r>
              <a:rPr lang="en-US" altLang="en-US" dirty="0"/>
              <a:t>Discuss the following questions with your tablemates:</a:t>
            </a:r>
          </a:p>
          <a:p>
            <a:pPr marL="171450" indent="-171450">
              <a:spcBef>
                <a:spcPts val="0"/>
              </a:spcBef>
              <a:buFont typeface="Arial" panose="020B0604020202020204" pitchFamily="34" charset="0"/>
              <a:buChar char="•"/>
            </a:pPr>
            <a:r>
              <a:rPr lang="en-US" altLang="en-US" dirty="0"/>
              <a:t>“How do you effectively supervise children while being actively engaged in their play?” (PCF, Vol. 2, p. 26).</a:t>
            </a:r>
          </a:p>
          <a:p>
            <a:pPr marL="171450" indent="-171450">
              <a:spcBef>
                <a:spcPts val="0"/>
              </a:spcBef>
              <a:buFont typeface="Arial" panose="020B0604020202020204" pitchFamily="34" charset="0"/>
              <a:buChar char="•"/>
            </a:pPr>
            <a:r>
              <a:rPr lang="en-US" altLang="en-US" dirty="0"/>
              <a:t>“What practices are in place to ensure that children with special needs will be safe in emergency situations?” (PCF, Vol. 2, p. 261).</a:t>
            </a:r>
          </a:p>
          <a:p>
            <a:pPr>
              <a:spcBef>
                <a:spcPts val="0"/>
              </a:spcBef>
            </a:pPr>
            <a:endParaRPr lang="en-US" altLang="en-US" dirty="0"/>
          </a:p>
        </p:txBody>
      </p:sp>
    </p:spTree>
    <p:extLst>
      <p:ext uri="{BB962C8B-B14F-4D97-AF65-F5344CB8AC3E}">
        <p14:creationId xmlns:p14="http://schemas.microsoft.com/office/powerpoint/2010/main" val="3780932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a:ln/>
        </p:spPr>
      </p:sp>
      <p:sp>
        <p:nvSpPr>
          <p:cNvPr id="768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spcBef>
                <a:spcPts val="0"/>
              </a:spcBef>
            </a:pPr>
            <a:r>
              <a:rPr lang="en-US" altLang="en-US" b="1" dirty="0"/>
              <a:t>Presenter Remarks:</a:t>
            </a:r>
          </a:p>
          <a:p>
            <a:pPr>
              <a:spcBef>
                <a:spcPts val="0"/>
              </a:spcBef>
            </a:pPr>
            <a:r>
              <a:rPr lang="en-US" altLang="en-US" dirty="0"/>
              <a:t>This slide lists key interactions and strategies that teachers may use to support safety development. Let’s discuss these strategies in our table groups to better understand how to implement them in the classroom. </a:t>
            </a:r>
          </a:p>
          <a:p>
            <a:pPr>
              <a:spcBef>
                <a:spcPts val="0"/>
              </a:spcBef>
            </a:pPr>
            <a:endParaRPr lang="en-US" altLang="en-US" dirty="0"/>
          </a:p>
          <a:p>
            <a:pPr>
              <a:spcBef>
                <a:spcPts val="0"/>
              </a:spcBef>
            </a:pPr>
            <a:r>
              <a:rPr lang="en-US" altLang="en-US" dirty="0"/>
              <a:t>Please number off at your table group to discover your assigned strategy.  Now locate and read your strategy section in the Preschool Curriculum Framework (Volume 2). Take turns explaining your strategies to each other once everyone at your table is finished reading. (Allow time for groups to read and share.)</a:t>
            </a:r>
          </a:p>
          <a:p>
            <a:pPr>
              <a:spcBef>
                <a:spcPts val="0"/>
              </a:spcBef>
            </a:pPr>
            <a:endParaRPr lang="en-US" altLang="en-US" dirty="0"/>
          </a:p>
          <a:p>
            <a:pPr>
              <a:spcBef>
                <a:spcPts val="0"/>
              </a:spcBef>
            </a:pPr>
            <a:r>
              <a:rPr lang="en-US" altLang="en-US" dirty="0"/>
              <a:t>Would anyone like to share something they are excited to implement in their classroom?</a:t>
            </a:r>
          </a:p>
          <a:p>
            <a:pPr>
              <a:spcBef>
                <a:spcPts val="0"/>
              </a:spcBef>
            </a:pPr>
            <a:endParaRPr lang="en-US" altLang="en-US" dirty="0"/>
          </a:p>
          <a:p>
            <a:pPr>
              <a:spcBef>
                <a:spcPts val="0"/>
              </a:spcBef>
            </a:pPr>
            <a:r>
              <a:rPr lang="en-US" altLang="en-US" dirty="0"/>
              <a:t>There are many other strategies—as well as other relevant information—in the Preschool Curriculum Framework (Volume 2). You may want to make a note to return later to read the research highlight on page 257; it is impactful and provides motivation for continuing our work in regards to the promotion of safety.  </a:t>
            </a:r>
          </a:p>
          <a:p>
            <a:pPr>
              <a:spcBef>
                <a:spcPts val="0"/>
              </a:spcBef>
            </a:pPr>
            <a:endParaRPr lang="en-US" altLang="en-US" dirty="0"/>
          </a:p>
          <a:p>
            <a:pPr>
              <a:spcBef>
                <a:spcPts val="0"/>
              </a:spcBef>
            </a:pPr>
            <a:endParaRPr lang="en-US" altLang="en-US" dirty="0"/>
          </a:p>
          <a:p>
            <a:pPr>
              <a:spcBef>
                <a:spcPts val="0"/>
              </a:spcBef>
            </a:pPr>
            <a:endParaRPr lang="en-US" altLang="en-US" b="1" dirty="0"/>
          </a:p>
          <a:p>
            <a:pPr>
              <a:spcBef>
                <a:spcPts val="0"/>
              </a:spcBef>
            </a:pPr>
            <a:endParaRPr lang="en-US" altLang="en-US" b="1" dirty="0"/>
          </a:p>
          <a:p>
            <a:pPr>
              <a:spcBef>
                <a:spcPts val="0"/>
              </a:spcBef>
            </a:pPr>
            <a:endParaRPr lang="en-US" altLang="en-US" dirty="0"/>
          </a:p>
        </p:txBody>
      </p:sp>
      <p:sp>
        <p:nvSpPr>
          <p:cNvPr id="768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57A9A7-EFA6-4170-B2FA-981D42F3E418}" type="slidenum">
              <a:rPr lang="en-US" altLang="en-US"/>
              <a:pPr>
                <a:spcBef>
                  <a:spcPct val="0"/>
                </a:spcBef>
              </a:pPr>
              <a:t>35</a:t>
            </a:fld>
            <a:endParaRPr lang="en-US" altLang="en-US"/>
          </a:p>
        </p:txBody>
      </p:sp>
    </p:spTree>
    <p:extLst>
      <p:ext uri="{BB962C8B-B14F-4D97-AF65-F5344CB8AC3E}">
        <p14:creationId xmlns:p14="http://schemas.microsoft.com/office/powerpoint/2010/main" val="22836827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a:ln/>
        </p:spPr>
      </p:sp>
      <p:sp>
        <p:nvSpPr>
          <p:cNvPr id="7885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0" marR="0" lvl="0" indent="0" algn="l" defTabSz="457200" rtl="0" eaLnBrk="0" fontAlgn="base" latinLnBrk="0" hangingPunct="0">
              <a:spcBef>
                <a:spcPts val="0"/>
              </a:spcBef>
              <a:spcAft>
                <a:spcPct val="0"/>
              </a:spcAft>
              <a:buClrTx/>
              <a:buSzTx/>
              <a:buFontTx/>
              <a:buNone/>
              <a:tabLst/>
              <a:defRPr/>
            </a:pPr>
            <a:r>
              <a:rPr lang="en-US" altLang="en-US" b="1" dirty="0"/>
              <a:t>Background Information:</a:t>
            </a:r>
            <a:br>
              <a:rPr lang="en-US" altLang="en-US" b="1" dirty="0"/>
            </a:br>
            <a:r>
              <a:rPr lang="en-US" altLang="en-US" dirty="0"/>
              <a:t>Insert the video prior to the presentation. The </a:t>
            </a:r>
            <a:r>
              <a:rPr lang="en-US" altLang="en-US" b="0" dirty="0"/>
              <a:t>video is from the Head Start “I Am Moving, I Am Learning” training materials. </a:t>
            </a:r>
          </a:p>
          <a:p>
            <a:pPr>
              <a:spcBef>
                <a:spcPts val="0"/>
              </a:spcBef>
            </a:pPr>
            <a:endParaRPr lang="en-US" altLang="en-US" b="1" dirty="0"/>
          </a:p>
          <a:p>
            <a:pPr>
              <a:spcBef>
                <a:spcPts val="0"/>
              </a:spcBef>
            </a:pPr>
            <a:r>
              <a:rPr lang="en-US" altLang="en-US" b="1" dirty="0"/>
              <a:t>Presenter Remarks:</a:t>
            </a:r>
          </a:p>
          <a:p>
            <a:pPr>
              <a:spcBef>
                <a:spcPts val="0"/>
              </a:spcBef>
            </a:pPr>
            <a:r>
              <a:rPr lang="en-US" altLang="en-US" dirty="0"/>
              <a:t>Let’s get moving with a nutrition song as we transition our energy into the Nutrition </a:t>
            </a:r>
            <a:r>
              <a:rPr lang="en-US" altLang="en-US" dirty="0" err="1"/>
              <a:t>substrand</a:t>
            </a:r>
            <a:r>
              <a:rPr lang="en-US" altLang="en-US" dirty="0"/>
              <a:t>. Please stand up and join in. Remember to honor your own body allowances. (</a:t>
            </a:r>
            <a:r>
              <a:rPr lang="en-US" sz="1200" kern="1200" dirty="0">
                <a:solidFill>
                  <a:schemeClr val="tx1"/>
                </a:solidFill>
                <a:effectLst/>
                <a:latin typeface="Arial" pitchFamily="34" charset="0"/>
                <a:ea typeface="ＭＳ Ｐゴシック" pitchFamily="34" charset="-128"/>
                <a:cs typeface="Arial" pitchFamily="34" charset="0"/>
              </a:rPr>
              <a:t>Play the video and move along with the music.)</a:t>
            </a:r>
            <a:endParaRPr lang="en-US" altLang="en-US" dirty="0"/>
          </a:p>
          <a:p>
            <a:pPr>
              <a:spcBef>
                <a:spcPts val="0"/>
              </a:spcBef>
            </a:pPr>
            <a:endParaRPr lang="en-US" altLang="en-US" dirty="0"/>
          </a:p>
          <a:p>
            <a:pPr>
              <a:spcBef>
                <a:spcPts val="0"/>
              </a:spcBef>
            </a:pPr>
            <a:r>
              <a:rPr lang="en-US" altLang="en-US" dirty="0"/>
              <a:t>This video demonstrates teachers integrating nutrition into their daily music and movement time.  While the intention is nutrition, what other learning domains did you see? (Solicit responses from the group.)</a:t>
            </a:r>
          </a:p>
          <a:p>
            <a:pPr>
              <a:spcBef>
                <a:spcPts val="0"/>
              </a:spcBef>
            </a:pPr>
            <a:endParaRPr lang="en-US" altLang="en-US" dirty="0"/>
          </a:p>
          <a:p>
            <a:pPr>
              <a:spcBef>
                <a:spcPts val="0"/>
              </a:spcBef>
            </a:pPr>
            <a:r>
              <a:rPr lang="en-US" altLang="en-US" dirty="0"/>
              <a:t>Yes, this song also facilitates vocabulary development, fine motor development, large motor development, balance, music awareness, and group participation. </a:t>
            </a:r>
          </a:p>
          <a:p>
            <a:pPr>
              <a:spcBef>
                <a:spcPts val="0"/>
              </a:spcBef>
            </a:pPr>
            <a:endParaRPr lang="en-US" altLang="en-US" dirty="0"/>
          </a:p>
          <a:p>
            <a:pPr>
              <a:spcBef>
                <a:spcPts val="0"/>
              </a:spcBef>
            </a:pPr>
            <a:r>
              <a:rPr lang="en-US" altLang="en-US" dirty="0"/>
              <a:t>It is crucial to consider the integration of learning, especially with regards to nutrition, as it can be such a vital component for lifelong health. </a:t>
            </a:r>
          </a:p>
        </p:txBody>
      </p:sp>
    </p:spTree>
    <p:extLst>
      <p:ext uri="{BB962C8B-B14F-4D97-AF65-F5344CB8AC3E}">
        <p14:creationId xmlns:p14="http://schemas.microsoft.com/office/powerpoint/2010/main" val="32703394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altLang="en-US" b="1" dirty="0"/>
              <a:t>Presenter Remarks:</a:t>
            </a:r>
          </a:p>
          <a:p>
            <a:pPr>
              <a:spcBef>
                <a:spcPts val="0"/>
              </a:spcBef>
            </a:pPr>
            <a:r>
              <a:rPr lang="en-US" altLang="en-US" dirty="0"/>
              <a:t>Turn to page 85 of the Preschool Learning Foundations (Volume 2) to find the Nutrition strand.</a:t>
            </a:r>
          </a:p>
          <a:p>
            <a:pPr>
              <a:spcBef>
                <a:spcPts val="0"/>
              </a:spcBef>
            </a:pPr>
            <a:endParaRPr lang="en-US" altLang="en-US" dirty="0"/>
          </a:p>
          <a:p>
            <a:pPr>
              <a:spcBef>
                <a:spcPts val="0"/>
              </a:spcBef>
            </a:pPr>
            <a:r>
              <a:rPr lang="en-US" altLang="en-US" dirty="0"/>
              <a:t>Look through the </a:t>
            </a:r>
            <a:r>
              <a:rPr lang="en-US" altLang="en-US" dirty="0" err="1"/>
              <a:t>substrands</a:t>
            </a:r>
            <a:r>
              <a:rPr lang="en-US" altLang="en-US" dirty="0"/>
              <a:t> (Nutrition Knowledge, Nutrition Choices, and Self-Regulation of Eating) and underline something that you find to be particularly interesting.  Share your interesting finding with an elbow partner. </a:t>
            </a:r>
          </a:p>
        </p:txBody>
      </p:sp>
    </p:spTree>
    <p:extLst>
      <p:ext uri="{BB962C8B-B14F-4D97-AF65-F5344CB8AC3E}">
        <p14:creationId xmlns:p14="http://schemas.microsoft.com/office/powerpoint/2010/main" val="13132235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a:ln/>
        </p:spPr>
      </p:sp>
      <p:sp>
        <p:nvSpPr>
          <p:cNvPr id="829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altLang="en-US" b="1" dirty="0"/>
              <a:t>Presenter Remarks:</a:t>
            </a:r>
          </a:p>
          <a:p>
            <a:pPr>
              <a:spcBef>
                <a:spcPts val="0"/>
              </a:spcBef>
            </a:pPr>
            <a:r>
              <a:rPr lang="en-US" altLang="en-US" dirty="0"/>
              <a:t>“Life-long eating habits are shaped during a child's early years, offering teachers of young children a special opportunity to help establish a healthy relationship with food and lay the foundation for sound eating habits. Nutrition education and activities help set children on the path to a healthful lifestyle. Providing nutritionally balanced meals and snacks and integrating nutrition education and healthy eating habits in the home and early childhood environment can help prevent health risks such as childhood obesity” (PCF, Vol. 2, p. 262).</a:t>
            </a:r>
          </a:p>
          <a:p>
            <a:pPr>
              <a:spcBef>
                <a:spcPts val="0"/>
              </a:spcBef>
            </a:pPr>
            <a:endParaRPr lang="en-US" altLang="en-US" dirty="0"/>
          </a:p>
          <a:p>
            <a:pPr>
              <a:spcBef>
                <a:spcPts val="0"/>
              </a:spcBef>
            </a:pPr>
            <a:r>
              <a:rPr lang="en-US" altLang="en-US" dirty="0"/>
              <a:t>There are learning associations between nutrition and:</a:t>
            </a:r>
          </a:p>
          <a:p>
            <a:pPr>
              <a:spcBef>
                <a:spcPts val="0"/>
              </a:spcBef>
              <a:buFontTx/>
              <a:buChar char="•"/>
            </a:pPr>
            <a:r>
              <a:rPr lang="en-US" altLang="en-US" dirty="0"/>
              <a:t>Learning readiness</a:t>
            </a:r>
          </a:p>
          <a:p>
            <a:pPr>
              <a:spcBef>
                <a:spcPts val="0"/>
              </a:spcBef>
              <a:buFontTx/>
              <a:buChar char="•"/>
            </a:pPr>
            <a:r>
              <a:rPr lang="en-US" altLang="en-US" dirty="0"/>
              <a:t>Academic achievement</a:t>
            </a:r>
          </a:p>
          <a:p>
            <a:pPr>
              <a:spcBef>
                <a:spcPts val="0"/>
              </a:spcBef>
              <a:buFontTx/>
              <a:buChar char="•"/>
            </a:pPr>
            <a:r>
              <a:rPr lang="en-US" altLang="en-US" dirty="0"/>
              <a:t>Decreased discipline and emotional problems</a:t>
            </a:r>
          </a:p>
          <a:p>
            <a:pPr>
              <a:spcBef>
                <a:spcPts val="0"/>
              </a:spcBef>
            </a:pPr>
            <a:r>
              <a:rPr lang="en-US" altLang="en-US" dirty="0"/>
              <a:t>(I am Moving I am Learning-IMIL slide 8 Nutritional Building Blocks)</a:t>
            </a:r>
          </a:p>
          <a:p>
            <a:pPr>
              <a:spcBef>
                <a:spcPts val="0"/>
              </a:spcBef>
            </a:pPr>
            <a:endParaRPr lang="en-US" altLang="en-US" dirty="0"/>
          </a:p>
          <a:p>
            <a:pPr>
              <a:spcBef>
                <a:spcPts val="0"/>
              </a:spcBef>
            </a:pPr>
            <a:r>
              <a:rPr lang="en-US" altLang="en-US" dirty="0"/>
              <a:t>There are multiple resources available to support the home and school connection. For example, Tip Sheet 7 from the California Department of Education, Nutrition Services Division, has healthy snack ideas and recipes for both home and school. Resources are available in English and Spanish. Refer participants to visit </a:t>
            </a:r>
            <a:r>
              <a:rPr lang="en-US" altLang="en-US" dirty="0" err="1"/>
              <a:t>www.healthypreschoolers.com</a:t>
            </a:r>
            <a:r>
              <a:rPr lang="en-US" altLang="en-US" dirty="0"/>
              <a:t> for more information.</a:t>
            </a:r>
          </a:p>
        </p:txBody>
      </p:sp>
      <p:sp>
        <p:nvSpPr>
          <p:cNvPr id="829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9067C80-2237-4D7A-B419-9D8217900855}" type="slidenum">
              <a:rPr lang="en-US" altLang="en-US"/>
              <a:pPr>
                <a:spcBef>
                  <a:spcPct val="0"/>
                </a:spcBef>
              </a:pPr>
              <a:t>38</a:t>
            </a:fld>
            <a:endParaRPr lang="en-US" altLang="en-US"/>
          </a:p>
        </p:txBody>
      </p:sp>
    </p:spTree>
    <p:extLst>
      <p:ext uri="{BB962C8B-B14F-4D97-AF65-F5344CB8AC3E}">
        <p14:creationId xmlns:p14="http://schemas.microsoft.com/office/powerpoint/2010/main" val="21511981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a:ln/>
        </p:spPr>
      </p:sp>
      <p:sp>
        <p:nvSpPr>
          <p:cNvPr id="849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altLang="en-US" b="1" dirty="0"/>
              <a:t>Presenter Remarks:</a:t>
            </a:r>
          </a:p>
          <a:p>
            <a:pPr>
              <a:spcBef>
                <a:spcPts val="0"/>
              </a:spcBef>
            </a:pPr>
            <a:r>
              <a:rPr lang="en-US" altLang="en-US" dirty="0"/>
              <a:t>The two following interactions and strategies support nutrition development: </a:t>
            </a:r>
          </a:p>
          <a:p>
            <a:pPr marL="171450" indent="-171450">
              <a:spcBef>
                <a:spcPts val="0"/>
              </a:spcBef>
              <a:buFont typeface="Arial" panose="020B0604020202020204" pitchFamily="34" charset="0"/>
              <a:buChar char="•"/>
            </a:pPr>
            <a:r>
              <a:rPr lang="en-US" altLang="en-US" dirty="0"/>
              <a:t>“</a:t>
            </a:r>
            <a:r>
              <a:rPr lang="en-US" altLang="en-US" b="1" dirty="0"/>
              <a:t>Discuss how the body uses food” </a:t>
            </a:r>
            <a:r>
              <a:rPr lang="en-US" altLang="en-US" b="0" dirty="0"/>
              <a:t>(PCF, Vol. 2, p. 273).</a:t>
            </a:r>
          </a:p>
          <a:p>
            <a:pPr marL="171450" indent="-171450">
              <a:spcBef>
                <a:spcPts val="0"/>
              </a:spcBef>
              <a:buFont typeface="Arial" panose="020B0604020202020204" pitchFamily="34" charset="0"/>
              <a:buChar char="•"/>
            </a:pPr>
            <a:r>
              <a:rPr lang="en-US" altLang="en-US" b="1" dirty="0"/>
              <a:t>“Integrate nutrition education with other learning areas” </a:t>
            </a:r>
            <a:r>
              <a:rPr lang="en-US" altLang="en-US" b="0" dirty="0"/>
              <a:t>(PCF, Vol. 2, p. 270).</a:t>
            </a:r>
          </a:p>
          <a:p>
            <a:pPr>
              <a:spcBef>
                <a:spcPts val="0"/>
              </a:spcBef>
            </a:pPr>
            <a:endParaRPr lang="en-US" altLang="en-US" dirty="0"/>
          </a:p>
          <a:p>
            <a:pPr>
              <a:spcBef>
                <a:spcPts val="0"/>
              </a:spcBef>
            </a:pPr>
            <a:r>
              <a:rPr lang="en-US" altLang="en-US" dirty="0"/>
              <a:t>There are great resources available that expand upon the strategies in the Preschool Curriculum Framework. Take a moment now to look through the Nutrition and Self-Assessment packets on your tabletop. How might you use these resources? </a:t>
            </a:r>
          </a:p>
          <a:p>
            <a:pPr>
              <a:spcBef>
                <a:spcPts val="0"/>
              </a:spcBef>
            </a:pPr>
            <a:endParaRPr lang="en-US" altLang="en-US" dirty="0"/>
          </a:p>
          <a:p>
            <a:pPr>
              <a:spcBef>
                <a:spcPts val="0"/>
              </a:spcBef>
            </a:pPr>
            <a:r>
              <a:rPr lang="en-US" altLang="en-US" b="1" dirty="0"/>
              <a:t>Trainer Note</a:t>
            </a:r>
            <a:r>
              <a:rPr lang="en-US" altLang="en-US" dirty="0"/>
              <a:t>: You will find these packets in the Table Resources</a:t>
            </a:r>
            <a:r>
              <a:rPr lang="en-US" altLang="en-US" baseline="0" dirty="0"/>
              <a:t> to print prior to training.</a:t>
            </a:r>
            <a:endParaRPr lang="en-US" altLang="en-US" dirty="0"/>
          </a:p>
        </p:txBody>
      </p:sp>
      <p:sp>
        <p:nvSpPr>
          <p:cNvPr id="849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31A506C-67D4-4AFD-BB84-605E3D7175DE}" type="slidenum">
              <a:rPr lang="en-US" altLang="en-US"/>
              <a:pPr/>
              <a:t>39</a:t>
            </a:fld>
            <a:endParaRPr lang="en-US" altLang="en-US"/>
          </a:p>
        </p:txBody>
      </p:sp>
    </p:spTree>
    <p:extLst>
      <p:ext uri="{BB962C8B-B14F-4D97-AF65-F5344CB8AC3E}">
        <p14:creationId xmlns:p14="http://schemas.microsoft.com/office/powerpoint/2010/main" val="4262168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a:ln/>
        </p:spPr>
      </p:sp>
      <p:sp>
        <p:nvSpPr>
          <p:cNvPr id="13314" name="Rectangle 3"/>
          <p:cNvSpPr>
            <a:spLocks noGrp="1" noChangeArrowheads="1"/>
          </p:cNvSpPr>
          <p:nvPr>
            <p:ph type="body" idx="1"/>
          </p:nvPr>
        </p:nvSpPr>
        <p:spPr>
          <a:xfrm>
            <a:off x="666206" y="4424363"/>
            <a:ext cx="5525588" cy="43800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marR="0" lvl="0" indent="0" algn="l" defTabSz="457200" rtl="0" eaLnBrk="0" fontAlgn="base" latinLnBrk="0" hangingPunct="0">
              <a:spcBef>
                <a:spcPts val="0"/>
              </a:spcBef>
              <a:spcAft>
                <a:spcPts val="0"/>
              </a:spcAft>
              <a:buClrTx/>
              <a:buSzTx/>
              <a:buFontTx/>
              <a:buNone/>
              <a:tabLst/>
              <a:defRPr/>
            </a:pPr>
            <a:r>
              <a:rPr lang="en-US" b="1" dirty="0">
                <a:effectLst/>
                <a:ea typeface="Calibri" panose="020F0502020204030204" pitchFamily="34" charset="0"/>
              </a:rPr>
              <a:t>Activity 1: Health Routines</a:t>
            </a:r>
          </a:p>
          <a:p>
            <a:pPr>
              <a:spcBef>
                <a:spcPts val="0"/>
              </a:spcBef>
              <a:spcAft>
                <a:spcPts val="0"/>
              </a:spcAft>
            </a:pPr>
            <a:endParaRPr lang="en-US" altLang="en-US" b="1" dirty="0"/>
          </a:p>
          <a:p>
            <a:pPr>
              <a:spcBef>
                <a:spcPts val="0"/>
              </a:spcBef>
              <a:spcAft>
                <a:spcPts val="0"/>
              </a:spcAft>
            </a:pPr>
            <a:r>
              <a:rPr lang="en-US" altLang="en-US" b="1" dirty="0"/>
              <a:t>Presenter Remarks:</a:t>
            </a:r>
          </a:p>
          <a:p>
            <a:pPr>
              <a:spcBef>
                <a:spcPts val="0"/>
              </a:spcBef>
              <a:spcAft>
                <a:spcPts val="0"/>
              </a:spcAft>
            </a:pPr>
            <a:r>
              <a:rPr lang="en-US" altLang="en-US" b="0" dirty="0"/>
              <a:t>Let’s reflect on our personal experiences and attitudes towards health practices.</a:t>
            </a:r>
          </a:p>
          <a:p>
            <a:pPr>
              <a:spcBef>
                <a:spcPts val="0"/>
              </a:spcBef>
              <a:spcAft>
                <a:spcPts val="0"/>
              </a:spcAft>
            </a:pPr>
            <a:endParaRPr lang="en-US" altLang="en-US" b="1" dirty="0"/>
          </a:p>
          <a:p>
            <a:pPr>
              <a:spcBef>
                <a:spcPts val="0"/>
              </a:spcBef>
              <a:spcAft>
                <a:spcPts val="0"/>
              </a:spcAft>
            </a:pPr>
            <a:r>
              <a:rPr lang="en-US" altLang="en-US" b="1" dirty="0"/>
              <a:t>Background Information: </a:t>
            </a:r>
          </a:p>
          <a:p>
            <a:pPr>
              <a:spcBef>
                <a:spcPts val="0"/>
              </a:spcBef>
              <a:spcAft>
                <a:spcPts val="0"/>
              </a:spcAft>
            </a:pPr>
            <a:r>
              <a:rPr lang="en-US" altLang="en-US" dirty="0"/>
              <a:t>If time allows, this activity can be conducted again at the end of the session to allow participants to explore how their feelings about health may have changed over the course of the training. </a:t>
            </a:r>
          </a:p>
          <a:p>
            <a:pPr marL="0" marR="0" algn="ctr">
              <a:spcBef>
                <a:spcPts val="0"/>
              </a:spcBef>
              <a:spcAft>
                <a:spcPts val="0"/>
              </a:spcAft>
            </a:pPr>
            <a:r>
              <a:rPr lang="en-US" dirty="0">
                <a:effectLst/>
                <a:ea typeface="Calibri" panose="020F0502020204030204" pitchFamily="34" charset="0"/>
              </a:rPr>
              <a:t>  </a:t>
            </a:r>
          </a:p>
          <a:p>
            <a:pPr marL="0" marR="0">
              <a:spcBef>
                <a:spcPts val="0"/>
              </a:spcBef>
              <a:spcAft>
                <a:spcPts val="0"/>
              </a:spcAft>
            </a:pPr>
            <a:r>
              <a:rPr lang="en-US" b="1" cap="all" dirty="0">
                <a:effectLst/>
                <a:ea typeface="Times New Roman" panose="02020603050405020304" pitchFamily="18" charset="0"/>
              </a:rPr>
              <a:t>intent: </a:t>
            </a:r>
            <a:endParaRPr lang="en-US" dirty="0">
              <a:effectLst/>
              <a:ea typeface="Calibri" panose="020F0502020204030204" pitchFamily="34" charset="0"/>
            </a:endParaRPr>
          </a:p>
          <a:p>
            <a:pPr marL="0" marR="0">
              <a:spcBef>
                <a:spcPts val="0"/>
              </a:spcBef>
              <a:spcAft>
                <a:spcPts val="0"/>
              </a:spcAft>
            </a:pPr>
            <a:r>
              <a:rPr lang="en-US" dirty="0">
                <a:solidFill>
                  <a:srgbClr val="000000"/>
                </a:solidFill>
                <a:effectLst/>
                <a:ea typeface="Times New Roman" panose="02020603050405020304" pitchFamily="18" charset="0"/>
              </a:rPr>
              <a:t>Participants reflect on their personal experiences and attitudes towards health practices.</a:t>
            </a:r>
            <a:endParaRPr lang="en-US" dirty="0">
              <a:effectLst/>
              <a:ea typeface="Times New Roman" panose="02020603050405020304" pitchFamily="18" charset="0"/>
            </a:endParaRPr>
          </a:p>
          <a:p>
            <a:pPr marL="0" marR="0">
              <a:spcBef>
                <a:spcPts val="0"/>
              </a:spcBef>
              <a:spcAft>
                <a:spcPts val="0"/>
              </a:spcAft>
            </a:pPr>
            <a:r>
              <a:rPr lang="en-US" dirty="0">
                <a:effectLst/>
                <a:ea typeface="Times New Roman" panose="02020603050405020304" pitchFamily="18" charset="0"/>
              </a:rPr>
              <a:t> </a:t>
            </a:r>
            <a:endParaRPr lang="en-US" dirty="0">
              <a:effectLst/>
              <a:ea typeface="Calibri" panose="020F0502020204030204" pitchFamily="34" charset="0"/>
            </a:endParaRPr>
          </a:p>
          <a:p>
            <a:pPr marL="0" marR="0">
              <a:spcBef>
                <a:spcPts val="0"/>
              </a:spcBef>
              <a:spcAft>
                <a:spcPts val="0"/>
              </a:spcAft>
            </a:pPr>
            <a:r>
              <a:rPr lang="en-US" b="1" dirty="0">
                <a:solidFill>
                  <a:srgbClr val="000000"/>
                </a:solidFill>
                <a:effectLst/>
                <a:ea typeface="Times New Roman" panose="02020603050405020304" pitchFamily="18" charset="0"/>
              </a:rPr>
              <a:t>OUTCOMES: </a:t>
            </a:r>
            <a:endParaRPr lang="en-US" dirty="0">
              <a:solidFill>
                <a:srgbClr val="000000"/>
              </a:solidFill>
              <a:effectLst/>
              <a:ea typeface="Times New Roman" panose="02020603050405020304" pitchFamily="18" charset="0"/>
            </a:endParaRPr>
          </a:p>
          <a:p>
            <a:pPr marL="0" marR="0">
              <a:spcBef>
                <a:spcPts val="0"/>
              </a:spcBef>
              <a:spcAft>
                <a:spcPts val="0"/>
              </a:spcAft>
            </a:pPr>
            <a:r>
              <a:rPr lang="en-US" dirty="0">
                <a:solidFill>
                  <a:srgbClr val="000000"/>
                </a:solidFill>
                <a:effectLst/>
                <a:ea typeface="Times New Roman" panose="02020603050405020304" pitchFamily="18" charset="0"/>
              </a:rPr>
              <a:t>Participants will reflect on their personal use of health practices and be introduced to module content. </a:t>
            </a:r>
            <a:endParaRPr lang="en-US" dirty="0">
              <a:effectLst/>
              <a:ea typeface="Calibri" panose="020F0502020204030204" pitchFamily="34" charset="0"/>
            </a:endParaRPr>
          </a:p>
          <a:p>
            <a:pPr marL="0" marR="0">
              <a:spcBef>
                <a:spcPts val="0"/>
              </a:spcBef>
              <a:spcAft>
                <a:spcPts val="0"/>
              </a:spcAft>
            </a:pPr>
            <a:r>
              <a:rPr lang="en-US" b="1" cap="all" dirty="0">
                <a:effectLst/>
                <a:ea typeface="Times New Roman" panose="02020603050405020304" pitchFamily="18" charset="0"/>
              </a:rPr>
              <a:t> </a:t>
            </a:r>
            <a:endParaRPr lang="en-US" dirty="0">
              <a:effectLst/>
              <a:ea typeface="Calibri" panose="020F0502020204030204" pitchFamily="34" charset="0"/>
            </a:endParaRPr>
          </a:p>
          <a:p>
            <a:pPr marL="0" marR="0">
              <a:spcBef>
                <a:spcPts val="0"/>
              </a:spcBef>
              <a:spcAft>
                <a:spcPts val="0"/>
              </a:spcAft>
            </a:pPr>
            <a:r>
              <a:rPr lang="en-US" b="1" cap="all" dirty="0">
                <a:effectLst/>
                <a:ea typeface="Times New Roman" panose="02020603050405020304" pitchFamily="18" charset="0"/>
              </a:rPr>
              <a:t>Materials Required: </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457200" algn="l"/>
              </a:tabLst>
            </a:pPr>
            <a:r>
              <a:rPr lang="en-US" dirty="0">
                <a:effectLst/>
                <a:ea typeface="Times New Roman" panose="02020603050405020304" pitchFamily="18" charset="0"/>
              </a:rPr>
              <a:t>Sticky notes for participants</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457200" algn="l"/>
              </a:tabLst>
            </a:pPr>
            <a:r>
              <a:rPr lang="en-US" dirty="0">
                <a:effectLst/>
                <a:ea typeface="Times New Roman" panose="02020603050405020304" pitchFamily="18" charset="0"/>
              </a:rPr>
              <a:t>Signs labeled with common health practices hung around the room (e.g., take a bath, floss teeth, go for a run, go to the gym, cook a healthy meal, get a massage, go for a walk, get a haircut, eat a healthy snack, sanitize hands, etc.)</a:t>
            </a:r>
            <a:endParaRPr lang="en-US"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tabLst>
                <a:tab pos="914400" algn="l"/>
              </a:tabLst>
            </a:pPr>
            <a:r>
              <a:rPr lang="en-US" dirty="0">
                <a:effectLst/>
                <a:ea typeface="Times New Roman" panose="02020603050405020304" pitchFamily="18" charset="0"/>
              </a:rPr>
              <a:t>Label one sign as “other”</a:t>
            </a:r>
            <a:endParaRPr lang="en-US" b="0" dirty="0">
              <a:effectLst/>
              <a:ea typeface="Times New Roman" panose="02020603050405020304" pitchFamily="18" charset="0"/>
            </a:endParaRPr>
          </a:p>
          <a:p>
            <a:pPr marL="0" marR="0" lvl="1">
              <a:spcBef>
                <a:spcPts val="0"/>
              </a:spcBef>
              <a:spcAft>
                <a:spcPts val="0"/>
              </a:spcAft>
              <a:buFont typeface="Courier New" panose="02070309020205020404" pitchFamily="49" charset="0"/>
              <a:buNone/>
            </a:pPr>
            <a:endParaRPr lang="en-US" b="1" dirty="0">
              <a:effectLst/>
              <a:ea typeface="Times New Roman" panose="02020603050405020304" pitchFamily="18" charset="0"/>
            </a:endParaRPr>
          </a:p>
          <a:p>
            <a:pPr marL="0" marR="0" lvl="1">
              <a:spcBef>
                <a:spcPts val="0"/>
              </a:spcBef>
              <a:spcAft>
                <a:spcPts val="0"/>
              </a:spcAft>
              <a:buFont typeface="Courier New" panose="02070309020205020404" pitchFamily="49" charset="0"/>
              <a:buNone/>
            </a:pPr>
            <a:r>
              <a:rPr lang="en-US" b="1" dirty="0">
                <a:effectLst/>
                <a:ea typeface="Times New Roman" panose="02020603050405020304" pitchFamily="18" charset="0"/>
              </a:rPr>
              <a:t>TIME:</a:t>
            </a:r>
            <a:r>
              <a:rPr lang="en-US" dirty="0">
                <a:effectLst/>
                <a:ea typeface="Times New Roman" panose="02020603050405020304" pitchFamily="18" charset="0"/>
              </a:rPr>
              <a:t> 15 minutes </a:t>
            </a:r>
            <a:endParaRPr lang="en-US" dirty="0">
              <a:effectLst/>
              <a:ea typeface="Calibri" panose="020F0502020204030204" pitchFamily="34" charset="0"/>
            </a:endParaRPr>
          </a:p>
          <a:p>
            <a:pPr marL="0" marR="0" algn="r">
              <a:spcBef>
                <a:spcPts val="0"/>
              </a:spcBef>
              <a:spcAft>
                <a:spcPts val="0"/>
              </a:spcAft>
            </a:pPr>
            <a:r>
              <a:rPr lang="en-US" dirty="0">
                <a:effectLst/>
                <a:ea typeface="Times New Roman" panose="02020603050405020304" pitchFamily="18" charset="0"/>
              </a:rPr>
              <a:t> </a:t>
            </a:r>
            <a:endParaRPr lang="en-US" dirty="0">
              <a:effectLst/>
              <a:ea typeface="Calibri" panose="020F0502020204030204" pitchFamily="34" charset="0"/>
            </a:endParaRPr>
          </a:p>
          <a:p>
            <a:pPr marL="0" marR="0">
              <a:lnSpc>
                <a:spcPct val="115000"/>
              </a:lnSpc>
              <a:spcBef>
                <a:spcPts val="0"/>
              </a:spcBef>
              <a:spcAft>
                <a:spcPts val="0"/>
              </a:spcAft>
            </a:pPr>
            <a:r>
              <a:rPr lang="en-US" sz="1200" b="1" cap="all" dirty="0">
                <a:effectLst/>
                <a:latin typeface="Arial" panose="020B0604020202020204" pitchFamily="34" charset="0"/>
                <a:ea typeface="Times New Roman" panose="02020603050405020304" pitchFamily="18" charset="0"/>
                <a:cs typeface="Arial" panose="020B0604020202020204" pitchFamily="34" charset="0"/>
              </a:rPr>
              <a:t>Process: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Place the signs high up on the walls with as much space as possible between them to allow participants to have focused conversations without being distracted by other groups.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Ask participants to think about the health practices that they have performed in the last 24 hours.  Instruct them to quickly jot down the first three to five that come to mind on a sticky note.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Ask participants to walk around the room until they find a sign that matches one of the health practices they have written on their sticky note. If they do not have a match, ask participants to go to the “other” sign.</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Wait for participants to group next to the signs, then have them answer the following questions together:</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15000"/>
              </a:lnSpc>
              <a:spcBef>
                <a:spcPts val="0"/>
              </a:spcBef>
              <a:spcAft>
                <a:spcPts val="0"/>
              </a:spcAft>
              <a:buFont typeface="Courier New" panose="02070309020205020404" pitchFamily="49" charset="0"/>
              <a:buChar char="o"/>
            </a:pPr>
            <a:r>
              <a:rPr lang="en-US" sz="1200" dirty="0">
                <a:effectLst/>
                <a:latin typeface="Arial" panose="020B0604020202020204" pitchFamily="34" charset="0"/>
                <a:ea typeface="Times New Roman" panose="02020603050405020304" pitchFamily="18" charset="0"/>
                <a:cs typeface="Arial" panose="020B0604020202020204" pitchFamily="34" charset="0"/>
              </a:rPr>
              <a:t>[Washing hands] is a healthy practice; what other health practices have your participated in today?</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15000"/>
              </a:lnSpc>
              <a:spcBef>
                <a:spcPts val="0"/>
              </a:spcBef>
              <a:spcAft>
                <a:spcPts val="0"/>
              </a:spcAft>
              <a:buFont typeface="Courier New" panose="02070309020205020404" pitchFamily="49" charset="0"/>
              <a:buChar char="o"/>
            </a:pPr>
            <a:r>
              <a:rPr lang="en-US" sz="1200" dirty="0">
                <a:effectLst/>
                <a:latin typeface="Arial" panose="020B0604020202020204" pitchFamily="34" charset="0"/>
                <a:ea typeface="Times New Roman" panose="02020603050405020304" pitchFamily="18" charset="0"/>
                <a:cs typeface="Arial" panose="020B0604020202020204" pitchFamily="34" charset="0"/>
              </a:rPr>
              <a:t>How do you feel about these health practices?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15000"/>
              </a:lnSpc>
              <a:spcBef>
                <a:spcPts val="0"/>
              </a:spcBef>
              <a:spcAft>
                <a:spcPts val="0"/>
              </a:spcAft>
              <a:buFont typeface="Courier New" panose="02070309020205020404" pitchFamily="49" charset="0"/>
              <a:buChar char="o"/>
            </a:pPr>
            <a:r>
              <a:rPr lang="en-US" sz="1200" dirty="0">
                <a:effectLst/>
                <a:latin typeface="Arial" panose="020B0604020202020204" pitchFamily="34" charset="0"/>
                <a:ea typeface="Times New Roman" panose="02020603050405020304" pitchFamily="18" charset="0"/>
                <a:cs typeface="Arial" panose="020B0604020202020204" pitchFamily="34" charset="0"/>
              </a:rPr>
              <a:t>Why do you choose to engage in them?</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Ask participants to return to their tables.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Debrief with the following script: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15000"/>
              </a:lnSpc>
              <a:spcBef>
                <a:spcPts val="0"/>
              </a:spcBef>
              <a:spcAft>
                <a:spcPts val="0"/>
              </a:spcAft>
              <a:buFont typeface="Courier New" panose="02070309020205020404" pitchFamily="49" charset="0"/>
              <a:buChar char="o"/>
            </a:pPr>
            <a:r>
              <a:rPr lang="en-US" sz="1200" i="1" dirty="0">
                <a:effectLst/>
                <a:latin typeface="Arial" panose="020B0604020202020204" pitchFamily="34" charset="0"/>
                <a:ea typeface="Times New Roman" panose="02020603050405020304" pitchFamily="18" charset="0"/>
                <a:cs typeface="Arial" panose="020B0604020202020204" pitchFamily="34" charset="0"/>
              </a:rPr>
              <a:t>The Preschool Learning Foundations (Volume 2) divides the Health domain into three strands: Health Habits, Nutrition, and Safety.  Consider the sign you stood by; which strand would that health practice belong to?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15000"/>
              </a:lnSpc>
              <a:spcBef>
                <a:spcPts val="0"/>
              </a:spcBef>
              <a:spcAft>
                <a:spcPts val="0"/>
              </a:spcAft>
              <a:buFont typeface="Wingdings" panose="05000000000000000000" pitchFamily="2" charset="2"/>
              <a:buChar char=""/>
            </a:pPr>
            <a:r>
              <a:rPr lang="en-US" sz="1200" i="1" dirty="0">
                <a:effectLst/>
                <a:latin typeface="Arial" panose="020B0604020202020204" pitchFamily="34" charset="0"/>
                <a:ea typeface="Times New Roman" panose="02020603050405020304" pitchFamily="18" charset="0"/>
                <a:cs typeface="Arial" panose="020B0604020202020204" pitchFamily="34" charset="0"/>
              </a:rPr>
              <a:t>Stand up if you think you think your sign belongs in the Health Habits </a:t>
            </a:r>
            <a:r>
              <a:rPr lang="en-US" sz="1200" i="1" dirty="0" err="1">
                <a:effectLst/>
                <a:latin typeface="Arial" panose="020B0604020202020204" pitchFamily="34" charset="0"/>
                <a:ea typeface="Times New Roman" panose="02020603050405020304" pitchFamily="18" charset="0"/>
                <a:cs typeface="Arial" panose="020B0604020202020204" pitchFamily="34" charset="0"/>
              </a:rPr>
              <a:t>substrand</a:t>
            </a:r>
            <a:r>
              <a:rPr lang="en-US" sz="1200" i="1" dirty="0">
                <a:effectLst/>
                <a:latin typeface="Arial" panose="020B0604020202020204" pitchFamily="34" charset="0"/>
                <a:ea typeface="Times New Roman" panose="02020603050405020304" pitchFamily="18" charset="0"/>
                <a:cs typeface="Arial" panose="020B0604020202020204" pitchFamily="34" charset="0"/>
              </a:rPr>
              <a:t>.</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15000"/>
              </a:lnSpc>
              <a:spcBef>
                <a:spcPts val="0"/>
              </a:spcBef>
              <a:spcAft>
                <a:spcPts val="0"/>
              </a:spcAft>
              <a:buFont typeface="Wingdings" panose="05000000000000000000" pitchFamily="2" charset="2"/>
              <a:buChar char=""/>
            </a:pPr>
            <a:r>
              <a:rPr lang="en-US" sz="1200" i="1" dirty="0">
                <a:effectLst/>
                <a:latin typeface="Arial" panose="020B0604020202020204" pitchFamily="34" charset="0"/>
                <a:ea typeface="Times New Roman" panose="02020603050405020304" pitchFamily="18" charset="0"/>
                <a:cs typeface="Arial" panose="020B0604020202020204" pitchFamily="34" charset="0"/>
              </a:rPr>
              <a:t>Stand up if you think you think your sign belongs in the Nutrition </a:t>
            </a:r>
            <a:r>
              <a:rPr lang="en-US" sz="1200" i="1" dirty="0" err="1">
                <a:effectLst/>
                <a:latin typeface="Arial" panose="020B0604020202020204" pitchFamily="34" charset="0"/>
                <a:ea typeface="Times New Roman" panose="02020603050405020304" pitchFamily="18" charset="0"/>
                <a:cs typeface="Arial" panose="020B0604020202020204" pitchFamily="34" charset="0"/>
              </a:rPr>
              <a:t>substrand</a:t>
            </a:r>
            <a:r>
              <a:rPr lang="en-US" sz="1200" i="1" dirty="0">
                <a:effectLst/>
                <a:latin typeface="Arial" panose="020B0604020202020204" pitchFamily="34" charset="0"/>
                <a:ea typeface="Times New Roman" panose="02020603050405020304" pitchFamily="18" charset="0"/>
                <a:cs typeface="Arial" panose="020B0604020202020204" pitchFamily="34" charset="0"/>
              </a:rPr>
              <a:t>.</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15000"/>
              </a:lnSpc>
              <a:spcBef>
                <a:spcPts val="0"/>
              </a:spcBef>
              <a:spcAft>
                <a:spcPts val="0"/>
              </a:spcAft>
              <a:buFont typeface="Wingdings" panose="05000000000000000000" pitchFamily="2" charset="2"/>
              <a:buChar char=""/>
            </a:pPr>
            <a:r>
              <a:rPr lang="en-US" sz="1200" i="1" dirty="0">
                <a:effectLst/>
                <a:latin typeface="Arial" panose="020B0604020202020204" pitchFamily="34" charset="0"/>
                <a:ea typeface="Times New Roman" panose="02020603050405020304" pitchFamily="18" charset="0"/>
                <a:cs typeface="Arial" panose="020B0604020202020204" pitchFamily="34" charset="0"/>
              </a:rPr>
              <a:t>Stand up if you think you think your sign belongs in the Safety </a:t>
            </a:r>
            <a:r>
              <a:rPr lang="en-US" sz="1200" i="1" dirty="0" err="1">
                <a:effectLst/>
                <a:latin typeface="Arial" panose="020B0604020202020204" pitchFamily="34" charset="0"/>
                <a:ea typeface="Times New Roman" panose="02020603050405020304" pitchFamily="18" charset="0"/>
                <a:cs typeface="Arial" panose="020B0604020202020204" pitchFamily="34" charset="0"/>
              </a:rPr>
              <a:t>substrand</a:t>
            </a:r>
            <a:r>
              <a:rPr lang="en-US" sz="1200" i="1" dirty="0">
                <a:effectLst/>
                <a:latin typeface="Arial" panose="020B0604020202020204" pitchFamily="34" charset="0"/>
                <a:ea typeface="Times New Roman" panose="02020603050405020304" pitchFamily="18" charset="0"/>
                <a:cs typeface="Arial" panose="020B0604020202020204" pitchFamily="34" charset="0"/>
              </a:rPr>
              <a:t>.</a:t>
            </a:r>
            <a:r>
              <a:rPr lang="en-US" sz="1200" dirty="0">
                <a:effectLst/>
                <a:latin typeface="Arial" panose="020B0604020202020204" pitchFamily="34" charset="0"/>
                <a:ea typeface="Calibri" panose="020F0502020204030204" pitchFamily="34"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 </a:t>
            </a:r>
          </a:p>
          <a:p>
            <a:pPr>
              <a:spcBef>
                <a:spcPts val="0"/>
              </a:spcBef>
              <a:spcAft>
                <a:spcPts val="0"/>
              </a:spcAft>
            </a:pPr>
            <a:endParaRPr lang="en-US" altLang="en-US" dirty="0"/>
          </a:p>
        </p:txBody>
      </p:sp>
    </p:spTree>
    <p:extLst>
      <p:ext uri="{BB962C8B-B14F-4D97-AF65-F5344CB8AC3E}">
        <p14:creationId xmlns:p14="http://schemas.microsoft.com/office/powerpoint/2010/main" val="21233430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ChangeArrowheads="1" noTextEdit="1"/>
          </p:cNvSpPr>
          <p:nvPr>
            <p:ph type="sldImg"/>
          </p:nvPr>
        </p:nvSpPr>
        <p:spPr>
          <a:ln/>
        </p:spPr>
      </p:sp>
      <p:sp>
        <p:nvSpPr>
          <p:cNvPr id="87042" name="Rectangle 3"/>
          <p:cNvSpPr>
            <a:spLocks noGrp="1" noChangeArrowheads="1"/>
          </p:cNvSpPr>
          <p:nvPr>
            <p:ph type="body" idx="1"/>
          </p:nvPr>
        </p:nvSpPr>
        <p:spPr>
          <a:xfrm>
            <a:off x="574765" y="4372520"/>
            <a:ext cx="5708469" cy="441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marR="0">
              <a:spcBef>
                <a:spcPts val="0"/>
              </a:spcBef>
              <a:spcAft>
                <a:spcPts val="0"/>
              </a:spcAft>
            </a:pPr>
            <a:r>
              <a:rPr lang="en-US" b="1" dirty="0">
                <a:effectLst/>
                <a:ea typeface="Calibri" panose="020F0502020204030204" pitchFamily="34" charset="0"/>
              </a:rPr>
              <a:t>Activity 4: Food Plate Toss</a:t>
            </a:r>
            <a:br>
              <a:rPr lang="en-US" b="1" dirty="0">
                <a:effectLst/>
                <a:ea typeface="Calibri" panose="020F0502020204030204" pitchFamily="34" charset="0"/>
              </a:rPr>
            </a:br>
            <a:r>
              <a:rPr lang="en-US" b="1" dirty="0">
                <a:effectLst/>
                <a:ea typeface="Calibri" panose="020F0502020204030204" pitchFamily="34" charset="0"/>
              </a:rPr>
              <a:t/>
            </a:r>
            <a:br>
              <a:rPr lang="en-US" b="1" dirty="0">
                <a:effectLst/>
                <a:ea typeface="Calibri" panose="020F0502020204030204" pitchFamily="34" charset="0"/>
              </a:rPr>
            </a:br>
            <a:r>
              <a:rPr lang="en-US" b="1" dirty="0">
                <a:effectLst/>
                <a:ea typeface="Calibri" panose="020F0502020204030204" pitchFamily="34" charset="0"/>
              </a:rPr>
              <a:t>Presenter Remarks:</a:t>
            </a:r>
            <a:br>
              <a:rPr lang="en-US" b="1" dirty="0">
                <a:effectLst/>
                <a:ea typeface="Calibri" panose="020F0502020204030204" pitchFamily="34" charset="0"/>
              </a:rPr>
            </a:br>
            <a:r>
              <a:rPr lang="en-US" b="0" dirty="0">
                <a:effectLst/>
                <a:ea typeface="Calibri" panose="020F0502020204030204" pitchFamily="34" charset="0"/>
              </a:rPr>
              <a:t>Let’s practice a nutrition-based activity that can be used in the classroom.</a:t>
            </a:r>
            <a:endParaRPr lang="en-US" b="0" cap="none" dirty="0">
              <a:effectLst/>
              <a:ea typeface="Calibri" panose="020F0502020204030204" pitchFamily="34" charset="0"/>
            </a:endParaRPr>
          </a:p>
          <a:p>
            <a:pPr marL="0" marR="0">
              <a:spcBef>
                <a:spcPts val="0"/>
              </a:spcBef>
              <a:spcAft>
                <a:spcPts val="0"/>
              </a:spcAft>
            </a:pPr>
            <a:endParaRPr lang="en-US" b="0" cap="none" dirty="0">
              <a:effectLst/>
              <a:ea typeface="Times New Roman" panose="02020603050405020304" pitchFamily="18" charset="0"/>
            </a:endParaRPr>
          </a:p>
          <a:p>
            <a:pPr marL="0" marR="0">
              <a:spcBef>
                <a:spcPts val="0"/>
              </a:spcBef>
              <a:spcAft>
                <a:spcPts val="0"/>
              </a:spcAft>
            </a:pPr>
            <a:r>
              <a:rPr lang="en-US" b="1" cap="all" dirty="0">
                <a:effectLst/>
                <a:ea typeface="Times New Roman" panose="02020603050405020304" pitchFamily="18" charset="0"/>
              </a:rPr>
              <a:t>intent: </a:t>
            </a:r>
            <a:endParaRPr lang="en-US" dirty="0">
              <a:effectLst/>
              <a:ea typeface="Calibri" panose="020F0502020204030204" pitchFamily="34" charset="0"/>
            </a:endParaRPr>
          </a:p>
          <a:p>
            <a:pPr marL="0" marR="0">
              <a:spcBef>
                <a:spcPts val="0"/>
              </a:spcBef>
              <a:spcAft>
                <a:spcPts val="0"/>
              </a:spcAft>
            </a:pPr>
            <a:r>
              <a:rPr lang="en-US" dirty="0">
                <a:solidFill>
                  <a:srgbClr val="000000"/>
                </a:solidFill>
                <a:effectLst/>
                <a:ea typeface="Times New Roman" panose="02020603050405020304" pitchFamily="18" charset="0"/>
              </a:rPr>
              <a:t>Participants experience a nutrition-based activity that can be used in the classroom.</a:t>
            </a:r>
          </a:p>
          <a:p>
            <a:pPr marL="0" marR="0">
              <a:spcBef>
                <a:spcPts val="0"/>
              </a:spcBef>
              <a:spcAft>
                <a:spcPts val="0"/>
              </a:spcAft>
            </a:pPr>
            <a:r>
              <a:rPr lang="en-US" dirty="0">
                <a:effectLst/>
                <a:ea typeface="Times New Roman" panose="02020603050405020304" pitchFamily="18" charset="0"/>
              </a:rPr>
              <a:t> </a:t>
            </a:r>
            <a:endParaRPr lang="en-US" dirty="0">
              <a:effectLst/>
              <a:ea typeface="Calibri" panose="020F0502020204030204" pitchFamily="34" charset="0"/>
            </a:endParaRPr>
          </a:p>
          <a:p>
            <a:pPr marL="0" marR="0">
              <a:spcBef>
                <a:spcPts val="0"/>
              </a:spcBef>
              <a:spcAft>
                <a:spcPts val="0"/>
              </a:spcAft>
            </a:pPr>
            <a:r>
              <a:rPr lang="en-US" b="1" dirty="0">
                <a:solidFill>
                  <a:srgbClr val="000000"/>
                </a:solidFill>
                <a:effectLst/>
                <a:ea typeface="Times New Roman" panose="02020603050405020304" pitchFamily="18" charset="0"/>
              </a:rPr>
              <a:t>OUTCOMES: </a:t>
            </a:r>
            <a:endParaRPr lang="en-US" dirty="0">
              <a:solidFill>
                <a:srgbClr val="000000"/>
              </a:solidFill>
              <a:effectLst/>
              <a:ea typeface="Times New Roman" panose="02020603050405020304" pitchFamily="18" charset="0"/>
            </a:endParaRPr>
          </a:p>
          <a:p>
            <a:pPr marL="0" marR="0">
              <a:spcBef>
                <a:spcPts val="0"/>
              </a:spcBef>
              <a:spcAft>
                <a:spcPts val="0"/>
              </a:spcAft>
            </a:pPr>
            <a:r>
              <a:rPr lang="en-US" dirty="0">
                <a:solidFill>
                  <a:srgbClr val="000000"/>
                </a:solidFill>
                <a:effectLst/>
                <a:ea typeface="Times New Roman" panose="02020603050405020304" pitchFamily="18" charset="0"/>
              </a:rPr>
              <a:t>Participants will reflect on their personal knowledge of nutrition. This activity will help launch module content regarding the nutrition strand, and serve as an example activity for teachers to do with students.</a:t>
            </a:r>
            <a:endParaRPr lang="en-US" dirty="0">
              <a:effectLst/>
              <a:ea typeface="Calibri" panose="020F0502020204030204" pitchFamily="34" charset="0"/>
            </a:endParaRPr>
          </a:p>
          <a:p>
            <a:pPr marL="0" marR="0">
              <a:spcBef>
                <a:spcPts val="0"/>
              </a:spcBef>
              <a:spcAft>
                <a:spcPts val="0"/>
              </a:spcAft>
            </a:pPr>
            <a:r>
              <a:rPr lang="en-US" dirty="0">
                <a:solidFill>
                  <a:srgbClr val="000000"/>
                </a:solidFill>
                <a:effectLst/>
                <a:ea typeface="Times New Roman" panose="02020603050405020304" pitchFamily="18" charset="0"/>
              </a:rPr>
              <a:t> </a:t>
            </a:r>
            <a:endParaRPr lang="en-US" dirty="0">
              <a:effectLst/>
              <a:ea typeface="Calibri" panose="020F0502020204030204" pitchFamily="34" charset="0"/>
            </a:endParaRPr>
          </a:p>
          <a:p>
            <a:pPr marL="0" marR="0">
              <a:spcBef>
                <a:spcPts val="0"/>
              </a:spcBef>
              <a:spcAft>
                <a:spcPts val="0"/>
              </a:spcAft>
            </a:pPr>
            <a:r>
              <a:rPr lang="en-US" b="1" cap="all" dirty="0">
                <a:effectLst/>
                <a:ea typeface="Times New Roman" panose="02020603050405020304" pitchFamily="18" charset="0"/>
              </a:rPr>
              <a:t>Materials Required: </a:t>
            </a:r>
            <a:endParaRPr lang="en-US" dirty="0">
              <a:effectLst/>
              <a:ea typeface="Calibri" panose="020F0502020204030204" pitchFamily="34" charset="0"/>
            </a:endParaRPr>
          </a:p>
          <a:p>
            <a:pPr marL="0" marR="0">
              <a:spcBef>
                <a:spcPts val="0"/>
              </a:spcBef>
              <a:spcAft>
                <a:spcPts val="0"/>
              </a:spcAft>
            </a:pPr>
            <a:r>
              <a:rPr lang="en-US" u="sng" dirty="0">
                <a:effectLst/>
                <a:ea typeface="Times" pitchFamily="18" charset="0"/>
              </a:rPr>
              <a:t>For inside play</a:t>
            </a:r>
            <a:r>
              <a:rPr lang="en-US" dirty="0">
                <a:effectLst/>
                <a:ea typeface="Times" pitchFamily="18" charset="0"/>
              </a:rPr>
              <a:t>:</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pitchFamily="18" charset="0"/>
              </a:rPr>
              <a:t>Drop cloth with food plate on it or marked with colored masking tape (orange, green, red, blue, and purple)</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pitchFamily="18" charset="0"/>
              </a:rPr>
              <a:t>Grab bag filled with objects and/or pictures representing foods from each food group</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pitchFamily="18" charset="0"/>
              </a:rPr>
              <a:t>Name cards for each of the five groups (grains, vegetables, fruits, milk, meat and beans)</a:t>
            </a:r>
            <a:endParaRPr lang="en-US" dirty="0">
              <a:effectLst/>
              <a:ea typeface="Calibri" panose="020F0502020204030204" pitchFamily="34" charset="0"/>
            </a:endParaRPr>
          </a:p>
          <a:p>
            <a:pPr marL="0" marR="0">
              <a:spcBef>
                <a:spcPts val="0"/>
              </a:spcBef>
              <a:spcAft>
                <a:spcPts val="0"/>
              </a:spcAft>
            </a:pPr>
            <a:endParaRPr lang="en-US" u="sng" dirty="0">
              <a:effectLst/>
              <a:ea typeface="Times" pitchFamily="18" charset="0"/>
            </a:endParaRPr>
          </a:p>
          <a:p>
            <a:pPr marL="0" marR="0">
              <a:spcBef>
                <a:spcPts val="0"/>
              </a:spcBef>
              <a:spcAft>
                <a:spcPts val="0"/>
              </a:spcAft>
            </a:pPr>
            <a:endParaRPr lang="en-US" u="sng" dirty="0">
              <a:ea typeface="Times" pitchFamily="18" charset="0"/>
            </a:endParaRPr>
          </a:p>
          <a:p>
            <a:pPr marL="0" marR="0">
              <a:spcBef>
                <a:spcPts val="0"/>
              </a:spcBef>
              <a:spcAft>
                <a:spcPts val="0"/>
              </a:spcAft>
            </a:pPr>
            <a:r>
              <a:rPr lang="en-US" u="sng" dirty="0">
                <a:effectLst/>
                <a:ea typeface="Times" pitchFamily="18" charset="0"/>
              </a:rPr>
              <a:t>For outside play</a:t>
            </a:r>
            <a:r>
              <a:rPr lang="en-US" dirty="0">
                <a:effectLst/>
                <a:ea typeface="Times" pitchFamily="18" charset="0"/>
              </a:rPr>
              <a:t>:</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pitchFamily="18" charset="0"/>
              </a:rPr>
              <a:t>Sidewalk chalk</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pitchFamily="18" charset="0"/>
              </a:rPr>
              <a:t>Name cards for each of the five food groups</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pitchFamily="18" charset="0"/>
              </a:rPr>
              <a:t>Bean bags with pictures of foods on them</a:t>
            </a:r>
            <a:endParaRPr lang="en-US" b="0" dirty="0">
              <a:effectLst/>
              <a:ea typeface="Times" pitchFamily="18" charset="0"/>
            </a:endParaRPr>
          </a:p>
          <a:p>
            <a:pPr marL="0" marR="0" lvl="0" indent="0">
              <a:spcBef>
                <a:spcPts val="0"/>
              </a:spcBef>
              <a:spcAft>
                <a:spcPts val="0"/>
              </a:spcAft>
              <a:buFont typeface="Symbol" panose="05050102010706020507" pitchFamily="18" charset="2"/>
              <a:buNone/>
            </a:pPr>
            <a:endParaRPr lang="en-US" b="0" dirty="0">
              <a:effectLst/>
              <a:ea typeface="Times New Roman" panose="02020603050405020304" pitchFamily="18" charset="0"/>
            </a:endParaRPr>
          </a:p>
          <a:p>
            <a:pPr marL="0" marR="0" lvl="0" indent="0">
              <a:spcBef>
                <a:spcPts val="0"/>
              </a:spcBef>
              <a:spcAft>
                <a:spcPts val="0"/>
              </a:spcAft>
              <a:buFont typeface="Symbol" panose="05050102010706020507" pitchFamily="18" charset="2"/>
              <a:buNone/>
            </a:pPr>
            <a:r>
              <a:rPr lang="en-US" b="1" dirty="0">
                <a:effectLst/>
                <a:ea typeface="Times New Roman" panose="02020603050405020304" pitchFamily="18" charset="0"/>
              </a:rPr>
              <a:t>TIME</a:t>
            </a:r>
            <a:r>
              <a:rPr lang="en-US" dirty="0">
                <a:effectLst/>
                <a:ea typeface="Times New Roman" panose="02020603050405020304" pitchFamily="18" charset="0"/>
              </a:rPr>
              <a:t>: 5 minutes </a:t>
            </a:r>
            <a:endParaRPr lang="en-US" dirty="0">
              <a:effectLst/>
              <a:ea typeface="Calibri" panose="020F0502020204030204" pitchFamily="34" charset="0"/>
            </a:endParaRPr>
          </a:p>
          <a:p>
            <a:pPr marL="0" marR="0" algn="r">
              <a:spcBef>
                <a:spcPts val="0"/>
              </a:spcBef>
              <a:spcAft>
                <a:spcPts val="0"/>
              </a:spcAft>
            </a:pPr>
            <a:r>
              <a:rPr lang="en-US" dirty="0">
                <a:effectLst/>
                <a:ea typeface="Times New Roman" panose="02020603050405020304" pitchFamily="18" charset="0"/>
              </a:rPr>
              <a:t> </a:t>
            </a:r>
            <a:endParaRPr lang="en-US" dirty="0">
              <a:effectLst/>
              <a:ea typeface="Calibri" panose="020F0502020204030204" pitchFamily="34" charset="0"/>
            </a:endParaRPr>
          </a:p>
          <a:p>
            <a:pPr marL="0" marR="0">
              <a:spcBef>
                <a:spcPts val="0"/>
              </a:spcBef>
              <a:spcAft>
                <a:spcPts val="0"/>
              </a:spcAft>
            </a:pPr>
            <a:r>
              <a:rPr lang="en-US" b="1" cap="all" dirty="0">
                <a:effectLst/>
                <a:ea typeface="Times New Roman" panose="02020603050405020304" pitchFamily="18" charset="0"/>
              </a:rPr>
              <a:t>Process: </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Place the drop cloth on the floor with the food labels clearly displayed.</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Review food group names and contents to remind participants of food plate organization.</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Take out the grab bag and ask four or five volunteers to join you.</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Have the first volunteer blindly reach into the bag and choose one thing to pull out.</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Have the first volunteer hold up the object they chose, showing the whole group.  </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Provide support to the volunteer as needed to help them identify the food group the object belongs to.</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Guide the participant to stand on the correct food group (i.e., match the object to the correct food group and stand with the object on the drop cloth).</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Repeat these steps for the remaining volunteers.</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Guide participants to discuss what ways they might front-load, enhance, and expand this activity to meet the needs of all the children in their programs.</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Ask participants to analyze which foundations in the Nutrition strand might be supported by this activity.</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Invite participants to share their ideas with the whole group or have two groups join up to share their ideas with each other.</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Have participants return to their tables.</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Give participants the following tip: Introduce the food plate with another activity or book—such as </a:t>
            </a:r>
            <a:r>
              <a:rPr lang="en-US" i="1" dirty="0">
                <a:effectLst/>
                <a:ea typeface="Times New Roman" panose="02020603050405020304" pitchFamily="18" charset="0"/>
              </a:rPr>
              <a:t>The Beastly Feast</a:t>
            </a:r>
            <a:r>
              <a:rPr lang="en-US" dirty="0">
                <a:effectLst/>
                <a:ea typeface="Times New Roman" panose="02020603050405020304" pitchFamily="18" charset="0"/>
              </a:rPr>
              <a:t> by Bruce Goldstone—one or two days prior to doing this activity in your classroom.</a:t>
            </a:r>
            <a:endParaRPr lang="en-US" dirty="0">
              <a:effectLst/>
              <a:ea typeface="Calibri" panose="020F0502020204030204" pitchFamily="34" charset="0"/>
            </a:endParaRPr>
          </a:p>
        </p:txBody>
      </p:sp>
    </p:spTree>
    <p:extLst>
      <p:ext uri="{BB962C8B-B14F-4D97-AF65-F5344CB8AC3E}">
        <p14:creationId xmlns:p14="http://schemas.microsoft.com/office/powerpoint/2010/main" val="640630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a:ln/>
        </p:spPr>
      </p:sp>
      <p:sp>
        <p:nvSpPr>
          <p:cNvPr id="890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altLang="en-US" b="1" dirty="0"/>
              <a:t>Background Information:</a:t>
            </a:r>
          </a:p>
          <a:p>
            <a:pPr>
              <a:spcBef>
                <a:spcPts val="0"/>
              </a:spcBef>
            </a:pPr>
            <a:r>
              <a:rPr lang="en-US" altLang="en-US" dirty="0"/>
              <a:t>The answer to the question on the slide is </a:t>
            </a:r>
            <a:r>
              <a:rPr lang="en-US" altLang="en-US" u="sng" dirty="0"/>
              <a:t>true</a:t>
            </a:r>
            <a:r>
              <a:rPr lang="en-US" altLang="en-US" dirty="0"/>
              <a:t>. See the research highlight on page 262 if the Preschool Curriculum Framework (Volume 2) for more details.</a:t>
            </a:r>
          </a:p>
          <a:p>
            <a:pPr>
              <a:spcBef>
                <a:spcPts val="0"/>
              </a:spcBef>
            </a:pPr>
            <a:endParaRPr lang="en-US" altLang="en-US" b="1" dirty="0"/>
          </a:p>
          <a:p>
            <a:pPr>
              <a:spcBef>
                <a:spcPts val="0"/>
              </a:spcBef>
            </a:pPr>
            <a:r>
              <a:rPr lang="en-US" altLang="en-US" b="1" dirty="0"/>
              <a:t>Presenter Remarks:</a:t>
            </a:r>
          </a:p>
          <a:p>
            <a:pPr>
              <a:spcBef>
                <a:spcPts val="0"/>
              </a:spcBef>
            </a:pPr>
            <a:r>
              <a:rPr lang="en-US" altLang="en-US" dirty="0"/>
              <a:t>“Fear of new foods is common in children. It may take many tries before a child will taste a new food and up to 20 exposures before a child decides he likes or truly dislikes a food. Food jags (when a child will eat only one food item meal after meal) are also common. Food jags rarely last long enough to cause harm. Children’s eating habits are a way for them to feel independent. They reflect typical development in children” (PCF, Vol. 2, p. 262).</a:t>
            </a:r>
          </a:p>
          <a:p>
            <a:pPr>
              <a:spcBef>
                <a:spcPts val="0"/>
              </a:spcBef>
            </a:pPr>
            <a:endParaRPr lang="en-US" altLang="en-US" dirty="0"/>
          </a:p>
          <a:p>
            <a:pPr>
              <a:spcBef>
                <a:spcPts val="0"/>
              </a:spcBef>
            </a:pPr>
            <a:r>
              <a:rPr lang="en-US" altLang="en-US" dirty="0"/>
              <a:t>For more ideas on introducing foods to children, see the Spring Snacking page in the Nutrition Packet (</a:t>
            </a:r>
            <a:r>
              <a:rPr lang="en-US" altLang="en-US" i="0" dirty="0"/>
              <a:t>page 115 from </a:t>
            </a:r>
            <a:r>
              <a:rPr lang="en-US" altLang="en-US" i="1" dirty="0"/>
              <a:t>Food for Thought: Nutrition Across the Curriculum</a:t>
            </a:r>
            <a:r>
              <a:rPr lang="en-US" altLang="en-US" dirty="0"/>
              <a:t>). </a:t>
            </a:r>
          </a:p>
        </p:txBody>
      </p:sp>
      <p:sp>
        <p:nvSpPr>
          <p:cNvPr id="89091" name="Slide Number Placeholder 3"/>
          <p:cNvSpPr txBox="1">
            <a:spLocks noGrp="1"/>
          </p:cNvSpPr>
          <p:nvPr/>
        </p:nvSpPr>
        <p:spPr bwMode="auto">
          <a:xfrm>
            <a:off x="3884613" y="8701859"/>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D843954C-35FF-4C03-B6C6-023E9A97155D}" type="slidenum">
              <a:rPr lang="en-US" altLang="en-US"/>
              <a:pPr algn="r" eaLnBrk="1" hangingPunct="1">
                <a:spcBef>
                  <a:spcPct val="0"/>
                </a:spcBef>
              </a:pPr>
              <a:t>41</a:t>
            </a:fld>
            <a:endParaRPr lang="en-US" altLang="en-US" dirty="0"/>
          </a:p>
        </p:txBody>
      </p:sp>
    </p:spTree>
    <p:extLst>
      <p:ext uri="{BB962C8B-B14F-4D97-AF65-F5344CB8AC3E}">
        <p14:creationId xmlns:p14="http://schemas.microsoft.com/office/powerpoint/2010/main" val="28275441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altLang="en-US" b="1" dirty="0"/>
              <a:t>Presenter Remarks:</a:t>
            </a:r>
          </a:p>
          <a:p>
            <a:pPr>
              <a:spcBef>
                <a:spcPts val="0"/>
              </a:spcBef>
            </a:pPr>
            <a:r>
              <a:rPr lang="en-US" altLang="en-US" dirty="0"/>
              <a:t>Turn to the page 270 in the Preschool Curriculum Framework (Volume 2) and read the research highlight on food allergies. </a:t>
            </a:r>
          </a:p>
          <a:p>
            <a:pPr>
              <a:spcBef>
                <a:spcPts val="0"/>
              </a:spcBef>
            </a:pPr>
            <a:endParaRPr lang="en-US" altLang="en-US" dirty="0"/>
          </a:p>
          <a:p>
            <a:pPr>
              <a:spcBef>
                <a:spcPts val="0"/>
              </a:spcBef>
            </a:pPr>
            <a:r>
              <a:rPr lang="en-US" altLang="en-US" dirty="0"/>
              <a:t>Discuss the following reflection question with your tablemates: “How have you addressed individual needs (e.g., food allergies, eating difficulties, religious or cultural preferences) when planning cooking activities?” (PCF, Vol. 2, p. 275).</a:t>
            </a:r>
          </a:p>
          <a:p>
            <a:pPr>
              <a:spcBef>
                <a:spcPts val="0"/>
              </a:spcBef>
            </a:pPr>
            <a:endParaRPr lang="en-US" altLang="en-US" dirty="0"/>
          </a:p>
          <a:p>
            <a:pPr>
              <a:spcBef>
                <a:spcPts val="0"/>
              </a:spcBef>
            </a:pPr>
            <a:endParaRPr lang="en-US" altLang="en-US" dirty="0"/>
          </a:p>
        </p:txBody>
      </p:sp>
      <p:sp>
        <p:nvSpPr>
          <p:cNvPr id="911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0DA6941-7EF0-438A-BE04-F626E3D3DAFB}" type="slidenum">
              <a:rPr lang="en-US" altLang="en-US"/>
              <a:pPr>
                <a:spcBef>
                  <a:spcPct val="0"/>
                </a:spcBef>
              </a:pPr>
              <a:t>42</a:t>
            </a:fld>
            <a:endParaRPr lang="en-US" altLang="en-US"/>
          </a:p>
        </p:txBody>
      </p:sp>
    </p:spTree>
    <p:extLst>
      <p:ext uri="{BB962C8B-B14F-4D97-AF65-F5344CB8AC3E}">
        <p14:creationId xmlns:p14="http://schemas.microsoft.com/office/powerpoint/2010/main" val="31101613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a:ln/>
        </p:spPr>
      </p:sp>
      <p:sp>
        <p:nvSpPr>
          <p:cNvPr id="931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lnSpc>
                <a:spcPct val="110000"/>
              </a:lnSpc>
              <a:spcBef>
                <a:spcPts val="0"/>
              </a:spcBef>
            </a:pPr>
            <a:r>
              <a:rPr lang="en-US" altLang="en-US" b="1" dirty="0"/>
              <a:t>Background Information:</a:t>
            </a:r>
          </a:p>
          <a:p>
            <a:pPr>
              <a:lnSpc>
                <a:spcPct val="110000"/>
              </a:lnSpc>
              <a:spcBef>
                <a:spcPts val="0"/>
              </a:spcBef>
            </a:pPr>
            <a:r>
              <a:rPr lang="en-US" altLang="en-US" b="0" dirty="0"/>
              <a:t>The questions you ask the participants regarding the video may provoke conversations around the integration of the Health domain with other domains such as Physical Development, Mathematics, and Language and Literacy. Be prepared to facilitate these thoughts as needed by inviting participants to think about the following:</a:t>
            </a:r>
          </a:p>
          <a:p>
            <a:pPr marL="171450" indent="-171450">
              <a:lnSpc>
                <a:spcPct val="110000"/>
              </a:lnSpc>
              <a:spcBef>
                <a:spcPts val="0"/>
              </a:spcBef>
              <a:buFont typeface="Arial" panose="020B0604020202020204" pitchFamily="34" charset="0"/>
              <a:buChar char="•"/>
            </a:pPr>
            <a:r>
              <a:rPr lang="en-US" altLang="en-US" b="0" dirty="0"/>
              <a:t>DRDP-K (2015) measures potentially observed in this video</a:t>
            </a:r>
          </a:p>
          <a:p>
            <a:pPr marL="171450" indent="-171450">
              <a:lnSpc>
                <a:spcPct val="110000"/>
              </a:lnSpc>
              <a:spcBef>
                <a:spcPts val="0"/>
              </a:spcBef>
              <a:buFont typeface="Arial" panose="020B0604020202020204" pitchFamily="34" charset="0"/>
              <a:buChar char="•"/>
            </a:pPr>
            <a:r>
              <a:rPr lang="en-US" altLang="en-US" b="0" dirty="0"/>
              <a:t>How this might look with children who are English learners</a:t>
            </a:r>
          </a:p>
          <a:p>
            <a:pPr marL="171450" indent="-171450">
              <a:lnSpc>
                <a:spcPct val="110000"/>
              </a:lnSpc>
              <a:spcBef>
                <a:spcPts val="0"/>
              </a:spcBef>
              <a:buFont typeface="Arial" panose="020B0604020202020204" pitchFamily="34" charset="0"/>
              <a:buChar char="•"/>
            </a:pPr>
            <a:r>
              <a:rPr lang="en-US" altLang="en-US" b="0" dirty="0"/>
              <a:t>What they liked about the video</a:t>
            </a:r>
          </a:p>
          <a:p>
            <a:pPr marL="171450" indent="-171450">
              <a:lnSpc>
                <a:spcPct val="110000"/>
              </a:lnSpc>
              <a:spcBef>
                <a:spcPts val="0"/>
              </a:spcBef>
              <a:buFont typeface="Arial" panose="020B0604020202020204" pitchFamily="34" charset="0"/>
              <a:buChar char="•"/>
            </a:pPr>
            <a:r>
              <a:rPr lang="en-US" altLang="en-US" b="0" dirty="0"/>
              <a:t>What they didn’t like about the video and what they might do differently</a:t>
            </a:r>
          </a:p>
          <a:p>
            <a:pPr>
              <a:lnSpc>
                <a:spcPct val="110000"/>
              </a:lnSpc>
              <a:spcBef>
                <a:spcPts val="0"/>
              </a:spcBef>
            </a:pPr>
            <a:endParaRPr lang="en-US" altLang="en-US" b="1" dirty="0"/>
          </a:p>
          <a:p>
            <a:pPr>
              <a:lnSpc>
                <a:spcPct val="110000"/>
              </a:lnSpc>
              <a:spcBef>
                <a:spcPts val="0"/>
              </a:spcBef>
            </a:pPr>
            <a:r>
              <a:rPr lang="en-US" altLang="en-US" b="1" dirty="0"/>
              <a:t>Presenter Remarks:</a:t>
            </a:r>
          </a:p>
          <a:p>
            <a:pPr marL="0" marR="0" lvl="0" indent="0" algn="l" defTabSz="457200" rtl="0" eaLnBrk="0" fontAlgn="base" latinLnBrk="0" hangingPunct="0">
              <a:lnSpc>
                <a:spcPct val="110000"/>
              </a:lnSpc>
              <a:spcBef>
                <a:spcPts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This video is from the Head Start “I Am Moving, I Am Learning” training materials. </a:t>
            </a:r>
          </a:p>
          <a:p>
            <a:pPr marL="0" marR="0" lvl="0" indent="0" algn="l" defTabSz="457200" rtl="0" eaLnBrk="0" fontAlgn="base" latinLnBrk="0" hangingPunct="0">
              <a:lnSpc>
                <a:spcPct val="110000"/>
              </a:lnSpc>
              <a:spcBef>
                <a:spcPts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a:p>
            <a:pPr marL="0" marR="0" lvl="0" indent="0" algn="l" defTabSz="457200" rtl="0" eaLnBrk="0" fontAlgn="base" latinLnBrk="0" hangingPunct="0">
              <a:lnSpc>
                <a:spcPct val="110000"/>
              </a:lnSpc>
              <a:spcBef>
                <a:spcPts val="0"/>
              </a:spcBef>
              <a:spcAft>
                <a:spcPct val="0"/>
              </a:spcAft>
              <a:buClrTx/>
              <a:buSzTx/>
              <a:buFontTx/>
              <a:buNone/>
              <a:tabLst/>
              <a:defRPr/>
            </a:pPr>
            <a:r>
              <a:rPr lang="en-US" altLang="en-US" dirty="0"/>
              <a:t>(Ask the following questions following the video.)</a:t>
            </a:r>
          </a:p>
          <a:p>
            <a:pPr>
              <a:lnSpc>
                <a:spcPct val="110000"/>
              </a:lnSpc>
              <a:spcBef>
                <a:spcPts val="0"/>
              </a:spcBef>
            </a:pPr>
            <a:r>
              <a:rPr lang="en-US" altLang="en-US" dirty="0"/>
              <a:t>What did you see happening in the video?</a:t>
            </a:r>
          </a:p>
          <a:p>
            <a:pPr>
              <a:lnSpc>
                <a:spcPct val="110000"/>
              </a:lnSpc>
              <a:spcBef>
                <a:spcPts val="0"/>
              </a:spcBef>
            </a:pPr>
            <a:r>
              <a:rPr lang="en-US" altLang="en-US" dirty="0"/>
              <a:t>Was there anything that seemed exciting or interesting to you?</a:t>
            </a:r>
          </a:p>
          <a:p>
            <a:pPr>
              <a:lnSpc>
                <a:spcPct val="110000"/>
              </a:lnSpc>
              <a:spcBef>
                <a:spcPts val="0"/>
              </a:spcBef>
            </a:pPr>
            <a:r>
              <a:rPr lang="en-US" altLang="en-US" dirty="0"/>
              <a:t>Why was that so meaningful?</a:t>
            </a:r>
          </a:p>
          <a:p>
            <a:pPr>
              <a:lnSpc>
                <a:spcPct val="110000"/>
              </a:lnSpc>
              <a:spcBef>
                <a:spcPts val="0"/>
              </a:spcBef>
            </a:pPr>
            <a:r>
              <a:rPr lang="en-US" altLang="en-US" dirty="0"/>
              <a:t>How might you replicate the same idea in your classroom?</a:t>
            </a:r>
          </a:p>
          <a:p>
            <a:pPr>
              <a:lnSpc>
                <a:spcPct val="110000"/>
              </a:lnSpc>
              <a:spcBef>
                <a:spcPts val="0"/>
              </a:spcBef>
            </a:pPr>
            <a:endParaRPr lang="en-US" altLang="en-US" dirty="0"/>
          </a:p>
        </p:txBody>
      </p:sp>
      <p:sp>
        <p:nvSpPr>
          <p:cNvPr id="931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BB51B00-E549-400E-BE1D-92A409B6211B}" type="slidenum">
              <a:rPr lang="en-US" altLang="en-US"/>
              <a:pPr>
                <a:spcBef>
                  <a:spcPct val="0"/>
                </a:spcBef>
              </a:pPr>
              <a:t>43</a:t>
            </a:fld>
            <a:endParaRPr lang="en-US" altLang="en-US"/>
          </a:p>
        </p:txBody>
      </p:sp>
    </p:spTree>
    <p:extLst>
      <p:ext uri="{BB962C8B-B14F-4D97-AF65-F5344CB8AC3E}">
        <p14:creationId xmlns:p14="http://schemas.microsoft.com/office/powerpoint/2010/main" val="13740703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66B0E1D-AEB1-4830-BF18-C06A17C3D1A7}" type="slidenum">
              <a:rPr lang="en-US" altLang="en-US"/>
              <a:pPr>
                <a:spcBef>
                  <a:spcPct val="0"/>
                </a:spcBef>
              </a:pPr>
              <a:t>44</a:t>
            </a:fld>
            <a:endParaRPr lang="en-US" altLang="en-US"/>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0"/>
              </a:spcBef>
            </a:pPr>
            <a:r>
              <a:rPr lang="en-US" altLang="en-US" b="1" dirty="0"/>
              <a:t>Presenter Remarks:</a:t>
            </a:r>
          </a:p>
          <a:p>
            <a:pPr>
              <a:spcBef>
                <a:spcPts val="0"/>
              </a:spcBef>
            </a:pPr>
            <a:r>
              <a:rPr lang="en-US" altLang="en-US" dirty="0"/>
              <a:t>Turn to your elbow partner and share one new health idea you will try in your classroom.</a:t>
            </a:r>
          </a:p>
          <a:p>
            <a:pPr>
              <a:spcBef>
                <a:spcPts val="0"/>
              </a:spcBef>
            </a:pPr>
            <a:endParaRPr lang="en-US" altLang="en-US" dirty="0"/>
          </a:p>
          <a:p>
            <a:pPr>
              <a:spcBef>
                <a:spcPts val="0"/>
              </a:spcBef>
            </a:pPr>
            <a:r>
              <a:rPr lang="en-US" altLang="en-US" dirty="0"/>
              <a:t>You may also share one health idea that is already blooming in your classroom.</a:t>
            </a:r>
          </a:p>
          <a:p>
            <a:pPr eaLnBrk="1" hangingPunct="1">
              <a:spcBef>
                <a:spcPts val="0"/>
              </a:spcBef>
            </a:pPr>
            <a:endParaRPr lang="en-US" altLang="en-US" b="1" dirty="0"/>
          </a:p>
          <a:p>
            <a:pPr eaLnBrk="1" hangingPunct="1">
              <a:spcBef>
                <a:spcPts val="0"/>
              </a:spcBef>
            </a:pPr>
            <a:r>
              <a:rPr lang="en-US" altLang="en-US" dirty="0"/>
              <a:t>Thank you for coming!</a:t>
            </a:r>
          </a:p>
        </p:txBody>
      </p:sp>
    </p:spTree>
    <p:extLst>
      <p:ext uri="{BB962C8B-B14F-4D97-AF65-F5344CB8AC3E}">
        <p14:creationId xmlns:p14="http://schemas.microsoft.com/office/powerpoint/2010/main" val="22084685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endParaRPr lang="en-US" dirty="0"/>
          </a:p>
        </p:txBody>
      </p:sp>
      <p:sp>
        <p:nvSpPr>
          <p:cNvPr id="4" name="Slide Number Placeholder 3"/>
          <p:cNvSpPr>
            <a:spLocks noGrp="1"/>
          </p:cNvSpPr>
          <p:nvPr>
            <p:ph type="sldNum" sz="quarter" idx="10"/>
          </p:nvPr>
        </p:nvSpPr>
        <p:spPr/>
        <p:txBody>
          <a:bodyPr/>
          <a:lstStyle/>
          <a:p>
            <a:pPr>
              <a:defRPr/>
            </a:pPr>
            <a:fld id="{5D3C4FBD-C711-A849-8589-3F2561AFF9A3}" type="slidenum">
              <a:rPr lang="en-US" smtClean="0"/>
              <a:pPr>
                <a:defRPr/>
              </a:pPr>
              <a:t>45</a:t>
            </a:fld>
            <a:endParaRPr lang="en-US"/>
          </a:p>
        </p:txBody>
      </p:sp>
    </p:spTree>
    <p:extLst>
      <p:ext uri="{BB962C8B-B14F-4D97-AF65-F5344CB8AC3E}">
        <p14:creationId xmlns:p14="http://schemas.microsoft.com/office/powerpoint/2010/main" val="3764207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altLang="en-US" b="1" dirty="0"/>
              <a:t>Presenter Remarks:</a:t>
            </a:r>
          </a:p>
          <a:p>
            <a:pPr>
              <a:spcBef>
                <a:spcPts val="0"/>
              </a:spcBef>
            </a:pPr>
            <a:r>
              <a:rPr lang="en-US" altLang="en-US" dirty="0"/>
              <a:t>“Teachers can help children establish positive health habits. This learning is progressive and preschool teaching often focuses on scripts and routines for prevention of disease and injury. Later, as children grow and develop knowledge and skills, they begin to believe and understand that they are responsible for their own health” (PCF, Vol. 2, p. 233).</a:t>
            </a:r>
          </a:p>
          <a:p>
            <a:pPr>
              <a:spcBef>
                <a:spcPts val="0"/>
              </a:spcBef>
            </a:pPr>
            <a:endParaRPr lang="en-US" altLang="en-US" b="1" dirty="0"/>
          </a:p>
          <a:p>
            <a:pPr>
              <a:spcBef>
                <a:spcPts val="0"/>
              </a:spcBef>
            </a:pPr>
            <a:r>
              <a:rPr lang="en-US" altLang="en-US" dirty="0"/>
              <a:t>Children’s health knowledge is an amalgamation of the experiences they are afforded throughout the day at school and the experiences they have at home and in their communities. The focus of today’s training will be on integrating the three core areas of health identified in the Preschool Learning Foundations (Volume 2)—Health Habits, Safety, and Nutrition—into the TK curriculum. </a:t>
            </a:r>
          </a:p>
          <a:p>
            <a:pPr>
              <a:spcBef>
                <a:spcPts val="0"/>
              </a:spcBef>
            </a:pPr>
            <a:endParaRPr lang="en-US" altLang="en-US" dirty="0"/>
          </a:p>
          <a:p>
            <a:pPr>
              <a:spcBef>
                <a:spcPts val="0"/>
              </a:spcBef>
            </a:pPr>
            <a:r>
              <a:rPr lang="en-US" altLang="en-US" dirty="0"/>
              <a:t>These core areas also align with K-12 standards, a connection we will explore later in the training.</a:t>
            </a:r>
            <a:endParaRPr lang="en-US" altLang="en-US" b="1" dirty="0"/>
          </a:p>
        </p:txBody>
      </p:sp>
    </p:spTree>
    <p:extLst>
      <p:ext uri="{BB962C8B-B14F-4D97-AF65-F5344CB8AC3E}">
        <p14:creationId xmlns:p14="http://schemas.microsoft.com/office/powerpoint/2010/main" val="3262613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685800" y="4191000"/>
            <a:ext cx="5486400" cy="4352109"/>
          </a:xfrm>
        </p:spPr>
        <p:txBody>
          <a:bodyPr>
            <a:noAutofit/>
          </a:bodyPr>
          <a:lstStyle/>
          <a:p>
            <a:pPr defTabSz="455613" eaLnBrk="1" hangingPunct="1">
              <a:spcBef>
                <a:spcPct val="0"/>
              </a:spcBef>
            </a:pPr>
            <a:r>
              <a:rPr lang="en-US" altLang="en-US" b="1" dirty="0">
                <a:solidFill>
                  <a:srgbClr val="000000"/>
                </a:solidFill>
              </a:rPr>
              <a:t>Presenter Remarks: </a:t>
            </a:r>
            <a:endParaRPr lang="en-US" altLang="en-US" dirty="0">
              <a:solidFill>
                <a:srgbClr val="000000"/>
              </a:solidFill>
            </a:endParaRPr>
          </a:p>
          <a:p>
            <a:pPr defTabSz="455613" eaLnBrk="1" hangingPunct="1">
              <a:spcBef>
                <a:spcPct val="0"/>
              </a:spcBef>
            </a:pPr>
            <a:r>
              <a:rPr lang="en-US" altLang="en-US" dirty="0"/>
              <a:t>The California Department of Education </a:t>
            </a:r>
            <a:r>
              <a:rPr lang="en-US" altLang="en-US" dirty="0">
                <a:solidFill>
                  <a:srgbClr val="000000"/>
                </a:solidFill>
              </a:rPr>
              <a:t>has developed many publications, resources, and supports that enable teachers to facilitate the most positive outcomes for students. </a:t>
            </a:r>
          </a:p>
          <a:p>
            <a:pPr defTabSz="455613" eaLnBrk="1" hangingPunct="1">
              <a:spcBef>
                <a:spcPct val="0"/>
              </a:spcBef>
            </a:pPr>
            <a:endParaRPr lang="en-US" altLang="en-US" dirty="0">
              <a:solidFill>
                <a:srgbClr val="000000"/>
              </a:solidFill>
              <a:ea typeface="MS PGothic" panose="020B0600070205080204" pitchFamily="34" charset="-128"/>
            </a:endParaRPr>
          </a:p>
          <a:p>
            <a:pPr marL="0" indent="0" defTabSz="455613">
              <a:spcBef>
                <a:spcPct val="0"/>
              </a:spcBef>
              <a:buFont typeface="Arial" panose="020B0604020202020204" pitchFamily="34" charset="0"/>
              <a:buNone/>
            </a:pPr>
            <a:r>
              <a:rPr lang="en-US" altLang="en-US" dirty="0">
                <a:solidFill>
                  <a:srgbClr val="000000"/>
                </a:solidFill>
                <a:ea typeface="MS PGothic" panose="020B0600070205080204" pitchFamily="34" charset="-128"/>
              </a:rPr>
              <a:t>Today our main focus will be on Volume 3 of the Preschool Learning Foundations and the Preschool Curriculum Framework. In addition, there are other key resources that support history-social science: </a:t>
            </a: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lang="en-US" altLang="en-US" dirty="0">
                <a:solidFill>
                  <a:srgbClr val="000000"/>
                </a:solidFill>
                <a:ea typeface="MS PGothic" panose="020B0600070205080204" pitchFamily="34" charset="-128"/>
              </a:rPr>
              <a:t>California Common Core State Standards (CA CCSS)</a:t>
            </a:r>
            <a:endParaRPr lang="en-US" sz="1200" b="0" i="1" kern="1200" dirty="0">
              <a:solidFill>
                <a:schemeClr val="tx1"/>
              </a:solidFill>
              <a:effectLst/>
              <a:latin typeface="Arial" panose="020B0604020202020204" pitchFamily="34" charset="0"/>
              <a:ea typeface="MS PGothic" pitchFamily="34" charset="-128"/>
              <a:cs typeface="Arial" panose="020B0604020202020204" pitchFamily="34" charset="0"/>
            </a:endParaRP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Health Education Content Standards for California Public Schools, Kindergarten Through Grade Twelve </a:t>
            </a:r>
            <a:r>
              <a:rPr kumimoji="0" lang="en-US" alt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(Health  Standards)</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lang="en-US" i="1" dirty="0"/>
              <a:t>English Language Arts/English Language Development Framework for California Public Schools: Kindergarten Through Grade Twelve </a:t>
            </a:r>
            <a:r>
              <a:rPr lang="en-US" dirty="0"/>
              <a:t>(ELA/ELD Framework) </a:t>
            </a:r>
          </a:p>
          <a:p>
            <a:pPr marL="171450" indent="-171450" defTabSz="455613">
              <a:spcBef>
                <a:spcPct val="0"/>
              </a:spcBef>
              <a:buFont typeface="Arial" panose="020B0604020202020204" pitchFamily="34" charset="0"/>
              <a:buChar char="•"/>
            </a:pPr>
            <a:r>
              <a:rPr lang="en-US" altLang="en-US" dirty="0">
                <a:solidFill>
                  <a:srgbClr val="000000"/>
                </a:solidFill>
                <a:ea typeface="Arial" panose="020B0604020202020204" pitchFamily="34" charset="0"/>
              </a:rPr>
              <a:t>Desired Results Developmental Profile—Kindergarten (2015): A Developmental Continuum for Kindergarten (</a:t>
            </a:r>
            <a:r>
              <a:rPr lang="en-US" altLang="en-US" dirty="0">
                <a:solidFill>
                  <a:srgbClr val="000000"/>
                </a:solidFill>
                <a:ea typeface="MS PGothic" panose="020B0600070205080204" pitchFamily="34" charset="-128"/>
              </a:rPr>
              <a:t>DRDP-K [2015])</a:t>
            </a:r>
          </a:p>
          <a:p>
            <a:pPr marL="171450" indent="-171450" defTabSz="455613">
              <a:spcBef>
                <a:spcPct val="0"/>
              </a:spcBef>
              <a:buFont typeface="Arial" panose="020B0604020202020204" pitchFamily="34" charset="0"/>
              <a:buChar char="•"/>
            </a:pPr>
            <a:r>
              <a:rPr lang="en-US" i="1" dirty="0"/>
              <a:t>Preschool English Learners: Principles and Practices to Promote Language, Literacy, and Learning—A Resource Guide (Second Edition) </a:t>
            </a:r>
            <a:r>
              <a:rPr lang="en-US" i="0" dirty="0"/>
              <a:t>(PEL</a:t>
            </a:r>
            <a:r>
              <a:rPr lang="en-US" i="0" baseline="0" dirty="0"/>
              <a:t> Resource Guide)</a:t>
            </a:r>
          </a:p>
          <a:p>
            <a:pPr marL="171450" indent="-171450" defTabSz="455613">
              <a:spcBef>
                <a:spcPct val="0"/>
              </a:spcBef>
              <a:buFont typeface="Arial" panose="020B0604020202020204" pitchFamily="34" charset="0"/>
              <a:buChar char="•"/>
            </a:pPr>
            <a:r>
              <a:rPr lang="en-US" altLang="en-US" i="1" dirty="0">
                <a:solidFill>
                  <a:srgbClr val="000000"/>
                </a:solidFill>
                <a:ea typeface="Arial" panose="020B0604020202020204" pitchFamily="34" charset="0"/>
              </a:rPr>
              <a:t>The Alignment of the California Preschool Learning Foundations with Key Early Education Resources </a:t>
            </a:r>
            <a:r>
              <a:rPr lang="en-US" altLang="en-US" dirty="0">
                <a:solidFill>
                  <a:srgbClr val="000000"/>
                </a:solidFill>
                <a:ea typeface="Arial" panose="020B0604020202020204" pitchFamily="34" charset="0"/>
              </a:rPr>
              <a:t>(Alignment Document)</a:t>
            </a: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lang="en-US" altLang="en-US" i="1" dirty="0">
                <a:solidFill>
                  <a:srgbClr val="000000"/>
                </a:solidFill>
                <a:ea typeface="Arial" panose="020B0604020202020204" pitchFamily="34" charset="0"/>
              </a:rPr>
              <a:t>Transitional Kindergarten Implementation Guide</a:t>
            </a:r>
            <a:r>
              <a:rPr lang="en-US" altLang="en-US" dirty="0">
                <a:solidFill>
                  <a:srgbClr val="000000"/>
                </a:solidFill>
                <a:ea typeface="Arial" panose="020B0604020202020204" pitchFamily="34" charset="0"/>
              </a:rPr>
              <a:t>—</a:t>
            </a:r>
            <a:r>
              <a:rPr lang="en-US" altLang="en-US" i="1" dirty="0">
                <a:solidFill>
                  <a:srgbClr val="000000"/>
                </a:solidFill>
                <a:ea typeface="Arial" panose="020B0604020202020204" pitchFamily="34" charset="0"/>
              </a:rPr>
              <a:t>A Resource for Public School District Administrators and Teachers </a:t>
            </a:r>
            <a:r>
              <a:rPr lang="en-US" altLang="en-US" dirty="0">
                <a:solidFill>
                  <a:srgbClr val="000000"/>
                </a:solidFill>
                <a:ea typeface="Arial" panose="020B0604020202020204" pitchFamily="34" charset="0"/>
              </a:rPr>
              <a:t>(TK Implementation Guide)</a:t>
            </a:r>
            <a:endParaRPr lang="en-US" i="0" dirty="0"/>
          </a:p>
          <a:p>
            <a:pPr defTabSz="455613">
              <a:spcBef>
                <a:spcPct val="0"/>
              </a:spcBef>
            </a:pPr>
            <a:endParaRPr lang="en-US" altLang="en-US" dirty="0">
              <a:solidFill>
                <a:srgbClr val="000000"/>
              </a:solidFill>
            </a:endParaRPr>
          </a:p>
          <a:p>
            <a:pPr defTabSz="455613">
              <a:spcBef>
                <a:spcPct val="0"/>
              </a:spcBef>
            </a:pPr>
            <a:r>
              <a:rPr lang="en-US" altLang="en-US" dirty="0">
                <a:solidFill>
                  <a:srgbClr val="000000"/>
                </a:solidFill>
              </a:rPr>
              <a:t>(Name and hold up each resource.) The Preschool Learning Foundations, Volume 1, Volume 2, and Volume 3, and the Preschool Curriculum Framework, Volume 1, Volume 2, and Volume 3, are the center of the California Early Learning and Development System. </a:t>
            </a:r>
          </a:p>
        </p:txBody>
      </p:sp>
      <p:sp>
        <p:nvSpPr>
          <p:cNvPr id="29699"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4400A56-6546-4966-8364-8CD5F366C37F}" type="slidenum">
              <a:rPr lang="en-US" altLang="en-US" sz="1200">
                <a:cs typeface="Arial" panose="020B0604020202020204" pitchFamily="34" charset="0"/>
              </a:rPr>
              <a:pPr/>
              <a:t>6</a:t>
            </a:fld>
            <a:endParaRPr lang="en-US" altLang="en-US" sz="1200">
              <a:cs typeface="Arial" panose="020B0604020202020204" pitchFamily="34" charset="0"/>
            </a:endParaRPr>
          </a:p>
        </p:txBody>
      </p:sp>
    </p:spTree>
    <p:extLst>
      <p:ext uri="{BB962C8B-B14F-4D97-AF65-F5344CB8AC3E}">
        <p14:creationId xmlns:p14="http://schemas.microsoft.com/office/powerpoint/2010/main" val="3014478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spcBef>
                <a:spcPct val="0"/>
              </a:spcBef>
              <a:spcAft>
                <a:spcPts val="0"/>
              </a:spcAft>
              <a:defRPr/>
            </a:pPr>
            <a:r>
              <a:rPr lang="en-US" b="1" dirty="0">
                <a:latin typeface="Arial" charset="0"/>
                <a:ea typeface="Arial" charset="0"/>
                <a:cs typeface="Arial" charset="0"/>
              </a:rPr>
              <a:t>Presenter Remarks:</a:t>
            </a:r>
          </a:p>
          <a:p>
            <a:pPr marL="0" marR="0" lvl="0" indent="0" algn="l" defTabSz="457200" rtl="0" eaLnBrk="1" fontAlgn="auto" latinLnBrk="0" hangingPunct="1">
              <a:spcBef>
                <a:spcPct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charset="0"/>
                <a:ea typeface="Arial" charset="0"/>
                <a:cs typeface="Arial" charset="0"/>
              </a:rPr>
              <a:t>The TK Implementation Guide is a resource that focuses on the essential components for school district administrators and teachers to consider for TK programs.  The TK Implementation Guide, published by the California Department of Education,  is a resource to support implementation of comprehensive TK programs. </a:t>
            </a:r>
          </a:p>
          <a:p>
            <a:pPr marL="0" marR="0" lvl="0" indent="0" algn="l" defTabSz="457200" rtl="0" eaLnBrk="1" fontAlgn="auto" latinLnBrk="0" hangingPunct="1">
              <a:spcBef>
                <a:spcPct val="0"/>
              </a:spcBef>
              <a:spcAft>
                <a:spcPts val="0"/>
              </a:spcAft>
              <a:buClrTx/>
              <a:buSzTx/>
              <a:buFontTx/>
              <a:buNone/>
              <a:tabLst/>
              <a:defRPr/>
            </a:pPr>
            <a:endParaRPr kumimoji="0" lang="en-US" sz="1200" b="0" i="0" u="none" strike="noStrike" kern="1200" cap="none" spc="0" normalizeH="0" baseline="0" noProof="0" dirty="0">
              <a:ln>
                <a:noFill/>
              </a:ln>
              <a:effectLst/>
              <a:uLnTx/>
              <a:uFillTx/>
              <a:latin typeface="Arial" charset="0"/>
              <a:ea typeface="Arial" charset="0"/>
              <a:cs typeface="Arial" charset="0"/>
            </a:endParaRPr>
          </a:p>
          <a:p>
            <a:pPr marL="0" marR="0" lvl="0" indent="0" algn="l" defTabSz="457200" rtl="0" eaLnBrk="1" fontAlgn="auto" latinLnBrk="0" hangingPunct="1">
              <a:spcBef>
                <a:spcPct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charset="0"/>
                <a:ea typeface="Arial" charset="0"/>
                <a:cs typeface="Arial" charset="0"/>
              </a:rPr>
              <a:t>This publication provides resources and guidance in the areas of program design, curriculum, instruction, assessment, and family/community partnerships.</a:t>
            </a:r>
          </a:p>
        </p:txBody>
      </p:sp>
      <p:sp>
        <p:nvSpPr>
          <p:cNvPr id="4" name="Slide Number Placeholder 3"/>
          <p:cNvSpPr>
            <a:spLocks noGrp="1"/>
          </p:cNvSpPr>
          <p:nvPr>
            <p:ph type="sldNum" sz="quarter" idx="10"/>
          </p:nvPr>
        </p:nvSpPr>
        <p:spPr/>
        <p:txBody>
          <a:bodyPr/>
          <a:lstStyle/>
          <a:p>
            <a:fld id="{C97BDEB4-3C8D-4D4E-BA50-91D785A10A5F}" type="slidenum">
              <a:rPr lang="en-US" smtClean="0"/>
              <a:t>7</a:t>
            </a:fld>
            <a:endParaRPr lang="en-US"/>
          </a:p>
        </p:txBody>
      </p:sp>
    </p:spTree>
    <p:extLst>
      <p:ext uri="{BB962C8B-B14F-4D97-AF65-F5344CB8AC3E}">
        <p14:creationId xmlns:p14="http://schemas.microsoft.com/office/powerpoint/2010/main" val="2979264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17583" y="4335256"/>
            <a:ext cx="5775235" cy="4790015"/>
          </a:xfrm>
        </p:spPr>
        <p:txBody>
          <a:bodyPr>
            <a:noAutofit/>
          </a:bodyPr>
          <a:lstStyle/>
          <a:p>
            <a:pPr fontAlgn="ctr">
              <a:spcBef>
                <a:spcPts val="0"/>
              </a:spcBef>
            </a:pPr>
            <a:r>
              <a:rPr lang="en-US" b="1" dirty="0">
                <a:latin typeface="Arial" charset="0"/>
                <a:ea typeface="Arial" charset="0"/>
                <a:cs typeface="Arial" charset="0"/>
              </a:rPr>
              <a:t>Presenter Remarks:</a:t>
            </a:r>
          </a:p>
          <a:p>
            <a:pPr fontAlgn="ctr">
              <a:spcBef>
                <a:spcPts val="0"/>
              </a:spcBef>
            </a:pPr>
            <a:r>
              <a:rPr lang="en-US" dirty="0">
                <a:latin typeface="Arial" charset="0"/>
                <a:ea typeface="Arial" charset="0"/>
                <a:cs typeface="Arial" charset="0"/>
              </a:rPr>
              <a:t>The TK Implementation Guide is organized into the following two sections: </a:t>
            </a:r>
          </a:p>
          <a:p>
            <a:pPr marL="171450" indent="-171450" fontAlgn="ctr">
              <a:spcBef>
                <a:spcPts val="0"/>
              </a:spcBef>
              <a:buFont typeface="Arial" panose="020B0604020202020204" pitchFamily="34" charset="0"/>
              <a:buChar char="•"/>
            </a:pPr>
            <a:r>
              <a:rPr lang="en-US" dirty="0">
                <a:latin typeface="Arial" charset="0"/>
                <a:ea typeface="Arial" charset="0"/>
                <a:cs typeface="Arial" charset="0"/>
              </a:rPr>
              <a:t>Section 1 is covered in Chapter 1.</a:t>
            </a:r>
            <a:r>
              <a:rPr lang="en-US" baseline="0" dirty="0">
                <a:latin typeface="Arial" charset="0"/>
                <a:ea typeface="Arial" charset="0"/>
                <a:cs typeface="Arial" charset="0"/>
              </a:rPr>
              <a:t> </a:t>
            </a:r>
            <a:r>
              <a:rPr lang="en-US" dirty="0">
                <a:latin typeface="Arial" charset="0"/>
                <a:ea typeface="Arial" charset="0"/>
                <a:cs typeface="Arial" charset="0"/>
              </a:rPr>
              <a:t> The information in this section was developed with the administrator in mind and focuses on the program structure and design.</a:t>
            </a:r>
          </a:p>
          <a:p>
            <a:pPr marL="171450" indent="-171450" fontAlgn="ctr">
              <a:spcBef>
                <a:spcPts val="0"/>
              </a:spcBef>
              <a:buFont typeface="Arial" panose="020B0604020202020204" pitchFamily="34" charset="0"/>
              <a:buChar char="•"/>
            </a:pPr>
            <a:r>
              <a:rPr lang="en-US" dirty="0">
                <a:latin typeface="Arial" charset="0"/>
                <a:ea typeface="Arial" charset="0"/>
                <a:cs typeface="Arial" charset="0"/>
              </a:rPr>
              <a:t>Section 2 is covered in Chapters 2-8. This section is a resource for both teachers and administrators and focuses on building a comprehensive TK program by addressing curriculum, instruction environment, assessment and partnership with families and community.</a:t>
            </a:r>
          </a:p>
          <a:p>
            <a:pPr fontAlgn="ctr">
              <a:spcBef>
                <a:spcPts val="0"/>
              </a:spcBef>
            </a:pPr>
            <a:endParaRPr lang="en-US" dirty="0">
              <a:latin typeface="Arial" charset="0"/>
              <a:ea typeface="Arial" charset="0"/>
              <a:cs typeface="Arial" charset="0"/>
            </a:endParaRPr>
          </a:p>
          <a:p>
            <a:pPr fontAlgn="ctr">
              <a:spcBef>
                <a:spcPts val="0"/>
              </a:spcBef>
            </a:pPr>
            <a:r>
              <a:rPr lang="en-US" dirty="0">
                <a:latin typeface="Arial" charset="0"/>
                <a:ea typeface="Arial" charset="0"/>
                <a:cs typeface="Arial" charset="0"/>
              </a:rPr>
              <a:t>Within each of these chapters, vignettes, highlighted boxes, and resource boxes are included to illustrate examples of the information covered in each of the chapters.</a:t>
            </a:r>
          </a:p>
          <a:p>
            <a:pPr fontAlgn="ctr">
              <a:spcBef>
                <a:spcPts val="0"/>
              </a:spcBef>
            </a:pPr>
            <a:endParaRPr lang="en-US" dirty="0">
              <a:latin typeface="Arial" charset="0"/>
              <a:ea typeface="Arial" charset="0"/>
              <a:cs typeface="Arial" charset="0"/>
            </a:endParaRPr>
          </a:p>
          <a:p>
            <a:pPr fontAlgn="ctr">
              <a:spcBef>
                <a:spcPts val="0"/>
              </a:spcBef>
            </a:pPr>
            <a:r>
              <a:rPr lang="en-US" dirty="0">
                <a:latin typeface="Arial" charset="0"/>
                <a:ea typeface="Arial" charset="0"/>
                <a:cs typeface="Arial" charset="0"/>
              </a:rPr>
              <a:t>A PDF copy of the document can be accessed at the California Department of Education Web page (</a:t>
            </a:r>
            <a:r>
              <a:rPr lang="en-US" b="1" dirty="0">
                <a:latin typeface="Arial" charset="0"/>
                <a:ea typeface="Arial" charset="0"/>
                <a:cs typeface="Arial" charset="0"/>
              </a:rPr>
              <a:t>www.cde.ca.gov/ci/gs/em/documents/tkguide.pdf</a:t>
            </a:r>
            <a:r>
              <a:rPr lang="en-US" b="0" dirty="0">
                <a:latin typeface="Arial" charset="0"/>
                <a:ea typeface="Arial" charset="0"/>
                <a:cs typeface="Arial" charset="0"/>
              </a:rPr>
              <a:t>).</a:t>
            </a:r>
          </a:p>
          <a:p>
            <a:pPr>
              <a:spcBef>
                <a:spcPts val="0"/>
              </a:spcBef>
            </a:pPr>
            <a:endParaRPr lang="en-US" dirty="0">
              <a:latin typeface="Arial" charset="0"/>
              <a:ea typeface="Arial" charset="0"/>
              <a:cs typeface="Arial" charset="0"/>
            </a:endParaRPr>
          </a:p>
          <a:p>
            <a:pPr>
              <a:spcBef>
                <a:spcPts val="0"/>
              </a:spcBef>
            </a:pPr>
            <a:r>
              <a:rPr lang="en-US" dirty="0">
                <a:latin typeface="Arial" charset="0"/>
                <a:ea typeface="Arial" charset="0"/>
                <a:cs typeface="Arial" charset="0"/>
              </a:rPr>
              <a:t>Video footage for each chapter can be accessed at the California Department of Education.</a:t>
            </a:r>
            <a:r>
              <a:rPr lang="en-US" baseline="0" dirty="0">
                <a:latin typeface="Arial" charset="0"/>
                <a:ea typeface="Arial" charset="0"/>
                <a:cs typeface="Arial" charset="0"/>
              </a:rPr>
              <a:t>  The video clips include footage of TK classrooms and interviews with teachers, administrators, and parents.</a:t>
            </a:r>
            <a:r>
              <a:rPr lang="en-US" dirty="0">
                <a:latin typeface="Arial" charset="0"/>
                <a:ea typeface="Arial" charset="0"/>
                <a:cs typeface="Arial" charset="0"/>
              </a:rPr>
              <a:t> </a:t>
            </a:r>
            <a:r>
              <a:rPr lang="en-US" b="1" dirty="0">
                <a:latin typeface="Arial" charset="0"/>
                <a:ea typeface="Arial" charset="0"/>
                <a:cs typeface="Arial" charset="0"/>
              </a:rPr>
              <a:t>https://</a:t>
            </a:r>
            <a:r>
              <a:rPr lang="en-US" b="1" dirty="0" err="1">
                <a:latin typeface="Arial" charset="0"/>
                <a:ea typeface="Arial" charset="0"/>
                <a:cs typeface="Arial" charset="0"/>
              </a:rPr>
              <a:t>www.youtube.com</a:t>
            </a:r>
            <a:r>
              <a:rPr lang="en-US" b="1" dirty="0">
                <a:latin typeface="Arial" charset="0"/>
                <a:ea typeface="Arial" charset="0"/>
                <a:cs typeface="Arial" charset="0"/>
              </a:rPr>
              <a:t>/user/</a:t>
            </a:r>
            <a:r>
              <a:rPr lang="en-US" b="1" dirty="0" err="1">
                <a:latin typeface="Arial" charset="0"/>
                <a:ea typeface="Arial" charset="0"/>
                <a:cs typeface="Arial" charset="0"/>
              </a:rPr>
              <a:t>caeducation</a:t>
            </a:r>
            <a:r>
              <a:rPr lang="en-US" b="1" dirty="0">
                <a:latin typeface="Arial" charset="0"/>
                <a:ea typeface="Arial" charset="0"/>
                <a:cs typeface="Arial" charset="0"/>
              </a:rPr>
              <a:t/>
            </a:r>
            <a:br>
              <a:rPr lang="en-US" b="1" dirty="0">
                <a:latin typeface="Arial" charset="0"/>
                <a:ea typeface="Arial" charset="0"/>
                <a:cs typeface="Arial" charset="0"/>
              </a:rPr>
            </a:br>
            <a:r>
              <a:rPr lang="en-US" b="1" dirty="0">
                <a:latin typeface="Arial" charset="0"/>
                <a:ea typeface="Arial" charset="0"/>
                <a:cs typeface="Arial" charset="0"/>
              </a:rPr>
              <a:t>https://</a:t>
            </a:r>
            <a:r>
              <a:rPr lang="en-US" b="1" dirty="0" err="1">
                <a:latin typeface="Arial" charset="0"/>
                <a:ea typeface="Arial" charset="0"/>
                <a:cs typeface="Arial" charset="0"/>
              </a:rPr>
              <a:t>www.youtube.com</a:t>
            </a:r>
            <a:r>
              <a:rPr lang="en-US" b="1" dirty="0">
                <a:latin typeface="Arial" charset="0"/>
                <a:ea typeface="Arial" charset="0"/>
                <a:cs typeface="Arial" charset="0"/>
              </a:rPr>
              <a:t>/</a:t>
            </a:r>
            <a:r>
              <a:rPr lang="en-US" b="1" dirty="0" err="1">
                <a:latin typeface="Arial" charset="0"/>
                <a:ea typeface="Arial" charset="0"/>
                <a:cs typeface="Arial" charset="0"/>
              </a:rPr>
              <a:t>results?search_query</a:t>
            </a:r>
            <a:r>
              <a:rPr lang="en-US" b="1" dirty="0">
                <a:latin typeface="Arial" charset="0"/>
                <a:ea typeface="Arial" charset="0"/>
                <a:cs typeface="Arial" charset="0"/>
              </a:rPr>
              <a:t>=</a:t>
            </a:r>
            <a:r>
              <a:rPr lang="en-US" b="1" dirty="0" err="1">
                <a:latin typeface="Arial" charset="0"/>
                <a:ea typeface="Arial" charset="0"/>
                <a:cs typeface="Arial" charset="0"/>
              </a:rPr>
              <a:t>tk+implmentation+guide</a:t>
            </a:r>
            <a:endParaRPr lang="en-US" b="1"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C97BDEB4-3C8D-4D4E-BA50-91D785A10A5F}" type="slidenum">
              <a:rPr lang="en-US" smtClean="0"/>
              <a:t>8</a:t>
            </a:fld>
            <a:endParaRPr lang="en-US"/>
          </a:p>
        </p:txBody>
      </p:sp>
    </p:spTree>
    <p:extLst>
      <p:ext uri="{BB962C8B-B14F-4D97-AF65-F5344CB8AC3E}">
        <p14:creationId xmlns:p14="http://schemas.microsoft.com/office/powerpoint/2010/main" val="3597831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9091" name="Notes Placeholder 2"/>
          <p:cNvSpPr>
            <a:spLocks noGrp="1"/>
          </p:cNvSpPr>
          <p:nvPr>
            <p:ph type="body" idx="1"/>
          </p:nvPr>
        </p:nvSpPr>
        <p:spPr bwMode="auto">
          <a:xfrm>
            <a:off x="701040" y="4368532"/>
            <a:ext cx="5608320" cy="40389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defRPr/>
            </a:pPr>
            <a:r>
              <a:rPr lang="en-US" b="1" dirty="0"/>
              <a:t>Background Information: </a:t>
            </a:r>
          </a:p>
          <a:p>
            <a:pPr>
              <a:spcBef>
                <a:spcPts val="0"/>
              </a:spcBef>
              <a:buFont typeface="Arial"/>
              <a:buNone/>
              <a:defRPr/>
            </a:pPr>
            <a:r>
              <a:rPr lang="en-US" dirty="0"/>
              <a:t>CDE.CA.gov/ci/</a:t>
            </a:r>
            <a:r>
              <a:rPr lang="en-US" dirty="0" err="1"/>
              <a:t>gs</a:t>
            </a:r>
            <a:r>
              <a:rPr lang="en-US" dirty="0"/>
              <a:t>/</a:t>
            </a:r>
            <a:r>
              <a:rPr lang="en-US" dirty="0" err="1"/>
              <a:t>em</a:t>
            </a:r>
            <a:r>
              <a:rPr lang="en-US" dirty="0"/>
              <a:t>/</a:t>
            </a:r>
            <a:r>
              <a:rPr lang="en-US" dirty="0" err="1"/>
              <a:t>kinderfaq.asp#program</a:t>
            </a:r>
            <a:r>
              <a:rPr lang="en-US" dirty="0"/>
              <a:t> </a:t>
            </a:r>
          </a:p>
          <a:p>
            <a:pPr>
              <a:spcBef>
                <a:spcPts val="0"/>
              </a:spcBef>
              <a:defRPr/>
            </a:pPr>
            <a:endParaRPr lang="en-US" b="1" dirty="0"/>
          </a:p>
          <a:p>
            <a:pPr>
              <a:spcBef>
                <a:spcPts val="0"/>
              </a:spcBef>
              <a:defRPr/>
            </a:pPr>
            <a:r>
              <a:rPr lang="en-US" b="1" dirty="0"/>
              <a:t>Presenter Remarks: </a:t>
            </a:r>
          </a:p>
          <a:p>
            <a:pPr>
              <a:spcBef>
                <a:spcPts val="0"/>
              </a:spcBef>
              <a:buFont typeface="Arial"/>
              <a:buNone/>
              <a:defRPr/>
            </a:pPr>
            <a:r>
              <a:rPr lang="en-US" dirty="0"/>
              <a:t>The state of California provides guidance on utilizing the Preschool Learning Foundations and the Preschool Curriculum Framework as planning and curriculum resources in the transitional kindergarten classroom.</a:t>
            </a:r>
          </a:p>
          <a:p>
            <a:pPr>
              <a:spcBef>
                <a:spcPts val="0"/>
              </a:spcBef>
              <a:buFont typeface="Arial"/>
              <a:buNone/>
              <a:defRPr/>
            </a:pPr>
            <a:endParaRPr lang="en-US" dirty="0"/>
          </a:p>
          <a:p>
            <a:pPr>
              <a:spcBef>
                <a:spcPts val="0"/>
              </a:spcBef>
              <a:defRPr/>
            </a:pPr>
            <a:r>
              <a:rPr lang="en-US" dirty="0">
                <a:ea typeface="MS PGothic" pitchFamily="34" charset="-128"/>
              </a:rPr>
              <a:t>In addition, the following publications and resources </a:t>
            </a:r>
            <a:r>
              <a:rPr lang="en-US" sz="1200" kern="1200" dirty="0">
                <a:effectLst/>
                <a:latin typeface="Arial" pitchFamily="34" charset="0"/>
                <a:ea typeface="ＭＳ Ｐゴシック" pitchFamily="34" charset="-128"/>
                <a:cs typeface="Arial" pitchFamily="34" charset="0"/>
              </a:rPr>
              <a:t>are available to support age and developmentally appropriate TK curriculum</a:t>
            </a:r>
            <a:r>
              <a:rPr lang="en-US" dirty="0">
                <a:ea typeface="MS PGothic" pitchFamily="34" charset="-128"/>
              </a:rPr>
              <a:t>:</a:t>
            </a:r>
          </a:p>
          <a:p>
            <a:pPr marL="171450" indent="-171450">
              <a:spcBef>
                <a:spcPts val="0"/>
              </a:spcBef>
              <a:buFont typeface="Arial" panose="020B0604020202020204" pitchFamily="34" charset="0"/>
              <a:buChar char="•"/>
              <a:defRPr/>
            </a:pPr>
            <a:r>
              <a:rPr lang="en-US" dirty="0"/>
              <a:t>TK Implementation Guide</a:t>
            </a:r>
          </a:p>
          <a:p>
            <a:pPr marL="171450" indent="-171450">
              <a:spcBef>
                <a:spcPts val="0"/>
              </a:spcBef>
              <a:buFont typeface="Arial" panose="020B0604020202020204" pitchFamily="34" charset="0"/>
              <a:buChar char="•"/>
              <a:defRPr/>
            </a:pPr>
            <a:r>
              <a:rPr lang="en-US" dirty="0"/>
              <a:t>Alignment Document</a:t>
            </a:r>
          </a:p>
          <a:p>
            <a:pPr marL="171450" indent="-171450">
              <a:spcBef>
                <a:spcPts val="0"/>
              </a:spcBef>
              <a:buFont typeface="Arial" panose="020B0604020202020204" pitchFamily="34" charset="0"/>
              <a:buChar char="•"/>
              <a:defRPr/>
            </a:pPr>
            <a:r>
              <a:rPr lang="en-US" dirty="0"/>
              <a:t>CA CCSS</a:t>
            </a:r>
          </a:p>
          <a:p>
            <a:pPr marL="171450" marR="0" lvl="0" indent="-171450" algn="l" defTabSz="457200" rtl="0" eaLnBrk="0" fontAlgn="base" latinLnBrk="0" hangingPunct="0">
              <a:spcBef>
                <a:spcPts val="0"/>
              </a:spcBef>
              <a:spcAft>
                <a:spcPct val="0"/>
              </a:spcAft>
              <a:buClrTx/>
              <a:buSzTx/>
              <a:buFont typeface="Arial" panose="020B0604020202020204" pitchFamily="34" charset="0"/>
              <a:buChar char="•"/>
              <a:tabLst/>
              <a:defRPr/>
            </a:pPr>
            <a:r>
              <a:rPr lang="en-US" dirty="0"/>
              <a:t>DRDP-K (2015)</a:t>
            </a:r>
          </a:p>
          <a:p>
            <a:pPr marL="171430" indent="-171430">
              <a:spcBef>
                <a:spcPts val="0"/>
              </a:spcBef>
              <a:buFont typeface="Arial" panose="020B0604020202020204" pitchFamily="34" charset="0"/>
              <a:buChar char="•"/>
              <a:defRPr/>
            </a:pPr>
            <a:r>
              <a:rPr lang="en-US" i="0" dirty="0"/>
              <a:t>ELA Standards </a:t>
            </a:r>
          </a:p>
          <a:p>
            <a:pPr marL="171430" indent="-171430">
              <a:spcBef>
                <a:spcPts val="0"/>
              </a:spcBef>
              <a:buFont typeface="Arial" panose="020B0604020202020204" pitchFamily="34" charset="0"/>
              <a:buChar char="•"/>
              <a:defRPr/>
            </a:pPr>
            <a:r>
              <a:rPr lang="en-US" dirty="0"/>
              <a:t>ELA/ELD</a:t>
            </a:r>
            <a:r>
              <a:rPr lang="en-US" baseline="0" dirty="0"/>
              <a:t> Framework</a:t>
            </a:r>
          </a:p>
          <a:p>
            <a:pPr>
              <a:spcBef>
                <a:spcPts val="0"/>
              </a:spcBef>
              <a:defRPr/>
            </a:pPr>
            <a:endParaRPr lang="en-US" dirty="0"/>
          </a:p>
          <a:p>
            <a:pPr>
              <a:spcBef>
                <a:spcPts val="0"/>
              </a:spcBef>
              <a:defRPr/>
            </a:pPr>
            <a:r>
              <a:rPr lang="en-US" dirty="0"/>
              <a:t>We will now look at how these resources work together to support all</a:t>
            </a:r>
            <a:r>
              <a:rPr lang="en-US" baseline="0" dirty="0"/>
              <a:t> </a:t>
            </a:r>
            <a:r>
              <a:rPr lang="en-US" dirty="0"/>
              <a:t>learners in</a:t>
            </a:r>
            <a:r>
              <a:rPr lang="en-US" baseline="0" dirty="0"/>
              <a:t> language and literacy development</a:t>
            </a:r>
            <a:r>
              <a:rPr lang="en-US" dirty="0"/>
              <a:t>. </a:t>
            </a:r>
          </a:p>
          <a:p>
            <a:pPr marL="181240" indent="-181240">
              <a:spcBef>
                <a:spcPts val="0"/>
              </a:spcBef>
              <a:buFont typeface="Arial"/>
              <a:buChar char="•"/>
              <a:defRPr/>
            </a:pPr>
            <a:endParaRPr lang="en-US" dirty="0">
              <a:ea typeface="MS PGothic" pitchFamily="34" charset="-128"/>
            </a:endParaRPr>
          </a:p>
          <a:p>
            <a:pPr>
              <a:spcBef>
                <a:spcPts val="0"/>
              </a:spcBef>
              <a:defRPr/>
            </a:pPr>
            <a:endParaRPr lang="en-US" dirty="0">
              <a:latin typeface="Arial" charset="0"/>
              <a:ea typeface="MS PGothic" charset="0"/>
              <a:cs typeface="Arial" charset="0"/>
            </a:endParaRPr>
          </a:p>
          <a:p>
            <a:pPr>
              <a:spcBef>
                <a:spcPts val="0"/>
              </a:spcBef>
              <a:defRPr/>
            </a:pPr>
            <a:endParaRPr lang="en-US" dirty="0">
              <a:latin typeface="Arial" charset="0"/>
              <a:ea typeface="MS PGothic" charset="0"/>
              <a:cs typeface="Arial" charset="0"/>
            </a:endParaRPr>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2F43FC3-B18E-48B7-B9E9-4381331EFDE6}" type="slidenum">
              <a:rPr lang="en-US" altLang="en-US" sz="1200"/>
              <a:pPr eaLnBrk="1" hangingPunct="1"/>
              <a:t>9</a:t>
            </a:fld>
            <a:endParaRPr lang="en-US" altLang="en-US" sz="1200"/>
          </a:p>
        </p:txBody>
      </p:sp>
    </p:spTree>
    <p:extLst>
      <p:ext uri="{BB962C8B-B14F-4D97-AF65-F5344CB8AC3E}">
        <p14:creationId xmlns:p14="http://schemas.microsoft.com/office/powerpoint/2010/main" val="4037711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8B3CF71E-915F-4747-8EAC-BD5B11572080}" type="slidenum">
              <a:rPr lang="en-US" altLang="en-US"/>
              <a:pPr/>
              <a:t>‹#›</a:t>
            </a:fld>
            <a:endParaRPr lang="en-US" altLang="en-US"/>
          </a:p>
        </p:txBody>
      </p:sp>
    </p:spTree>
    <p:extLst>
      <p:ext uri="{BB962C8B-B14F-4D97-AF65-F5344CB8AC3E}">
        <p14:creationId xmlns:p14="http://schemas.microsoft.com/office/powerpoint/2010/main" val="2042780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212B9162-7F86-476B-B289-1AC3EF7D065A}" type="slidenum">
              <a:rPr lang="en-US" altLang="en-US"/>
              <a:pPr/>
              <a:t>‹#›</a:t>
            </a:fld>
            <a:endParaRPr lang="en-US" altLang="en-US"/>
          </a:p>
        </p:txBody>
      </p:sp>
    </p:spTree>
    <p:extLst>
      <p:ext uri="{BB962C8B-B14F-4D97-AF65-F5344CB8AC3E}">
        <p14:creationId xmlns:p14="http://schemas.microsoft.com/office/powerpoint/2010/main" val="279265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751C829A-EF0E-4BAE-B790-56FEC51E6594}" type="slidenum">
              <a:rPr lang="en-US" altLang="en-US"/>
              <a:pPr/>
              <a:t>‹#›</a:t>
            </a:fld>
            <a:endParaRPr lang="en-US" altLang="en-US"/>
          </a:p>
        </p:txBody>
      </p:sp>
    </p:spTree>
    <p:extLst>
      <p:ext uri="{BB962C8B-B14F-4D97-AF65-F5344CB8AC3E}">
        <p14:creationId xmlns:p14="http://schemas.microsoft.com/office/powerpoint/2010/main" val="1828525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751C829A-EF0E-4BAE-B790-56FEC51E6594}" type="slidenum">
              <a:rPr lang="en-US" altLang="en-US"/>
              <a:pPr/>
              <a:t>‹#›</a:t>
            </a:fld>
            <a:endParaRPr lang="en-US" altLang="en-US"/>
          </a:p>
        </p:txBody>
      </p:sp>
    </p:spTree>
    <p:extLst>
      <p:ext uri="{BB962C8B-B14F-4D97-AF65-F5344CB8AC3E}">
        <p14:creationId xmlns:p14="http://schemas.microsoft.com/office/powerpoint/2010/main" val="4254167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990600"/>
          </a:xfrm>
        </p:spPr>
        <p:txBody>
          <a:bodyPr/>
          <a:lstStyle>
            <a:lvl1pPr>
              <a:defRPr/>
            </a:lvl1pPr>
          </a:lstStyle>
          <a:p>
            <a:pPr lvl="0"/>
            <a:r>
              <a:rPr lang="en-US"/>
              <a:t>Click to edit Master text styles</a:t>
            </a:r>
          </a:p>
        </p:txBody>
      </p:sp>
      <p:sp>
        <p:nvSpPr>
          <p:cNvPr id="8" name="Content Placeholder 2"/>
          <p:cNvSpPr>
            <a:spLocks noGrp="1"/>
          </p:cNvSpPr>
          <p:nvPr>
            <p:ph sz="quarter" idx="11"/>
          </p:nvPr>
        </p:nvSpPr>
        <p:spPr>
          <a:xfrm>
            <a:off x="4648200" y="1600200"/>
            <a:ext cx="4038600" cy="990600"/>
          </a:xfrm>
        </p:spPr>
        <p:txBody>
          <a:bodyPr/>
          <a:lstStyle>
            <a:lvl1pPr>
              <a:defRPr/>
            </a:lvl1pPr>
          </a:lstStyle>
          <a:p>
            <a:pPr lvl="0"/>
            <a:r>
              <a:rPr lang="en-US"/>
              <a:t>Click to edit Master text styles</a:t>
            </a:r>
          </a:p>
        </p:txBody>
      </p:sp>
      <p:sp>
        <p:nvSpPr>
          <p:cNvPr id="9" name="Content Placeholder 2"/>
          <p:cNvSpPr>
            <a:spLocks noGrp="1"/>
          </p:cNvSpPr>
          <p:nvPr>
            <p:ph sz="quarter" idx="12"/>
          </p:nvPr>
        </p:nvSpPr>
        <p:spPr>
          <a:xfrm>
            <a:off x="457200" y="2590800"/>
            <a:ext cx="4038600" cy="990600"/>
          </a:xfrm>
        </p:spPr>
        <p:txBody>
          <a:bodyPr/>
          <a:lstStyle>
            <a:lvl1pPr>
              <a:defRPr/>
            </a:lvl1pPr>
          </a:lstStyle>
          <a:p>
            <a:pPr lvl="0"/>
            <a:r>
              <a:rPr lang="en-US" dirty="0"/>
              <a:t>Click to edit Master text styles</a:t>
            </a:r>
          </a:p>
        </p:txBody>
      </p:sp>
      <p:sp>
        <p:nvSpPr>
          <p:cNvPr id="10" name="Content Placeholder 2"/>
          <p:cNvSpPr>
            <a:spLocks noGrp="1"/>
          </p:cNvSpPr>
          <p:nvPr>
            <p:ph sz="quarter" idx="13"/>
          </p:nvPr>
        </p:nvSpPr>
        <p:spPr>
          <a:xfrm>
            <a:off x="4648200" y="2590800"/>
            <a:ext cx="4038600" cy="990600"/>
          </a:xfrm>
        </p:spPr>
        <p:txBody>
          <a:bodyPr/>
          <a:lstStyle>
            <a:lvl1pPr>
              <a:defRPr/>
            </a:lvl1pPr>
          </a:lstStyle>
          <a:p>
            <a:pPr lvl="0"/>
            <a:r>
              <a:rPr lang="en-US"/>
              <a:t>Click to edit Master text styles</a:t>
            </a:r>
          </a:p>
        </p:txBody>
      </p:sp>
      <p:sp>
        <p:nvSpPr>
          <p:cNvPr id="11" name="Content Placeholder 2"/>
          <p:cNvSpPr>
            <a:spLocks noGrp="1"/>
          </p:cNvSpPr>
          <p:nvPr>
            <p:ph sz="quarter" idx="14"/>
          </p:nvPr>
        </p:nvSpPr>
        <p:spPr>
          <a:xfrm>
            <a:off x="457200" y="3611562"/>
            <a:ext cx="4038600" cy="990600"/>
          </a:xfrm>
        </p:spPr>
        <p:txBody>
          <a:bodyPr/>
          <a:lstStyle>
            <a:lvl1pPr>
              <a:defRPr/>
            </a:lvl1pPr>
          </a:lstStyle>
          <a:p>
            <a:pPr lvl="0"/>
            <a:r>
              <a:rPr lang="en-US"/>
              <a:t>Click to edit Master text styles</a:t>
            </a:r>
          </a:p>
        </p:txBody>
      </p:sp>
      <p:sp>
        <p:nvSpPr>
          <p:cNvPr id="12" name="Content Placeholder 2"/>
          <p:cNvSpPr>
            <a:spLocks noGrp="1"/>
          </p:cNvSpPr>
          <p:nvPr>
            <p:ph sz="quarter" idx="15"/>
          </p:nvPr>
        </p:nvSpPr>
        <p:spPr>
          <a:xfrm>
            <a:off x="4648200" y="3581400"/>
            <a:ext cx="4038600" cy="990600"/>
          </a:xfrm>
        </p:spPr>
        <p:txBody>
          <a:bodyPr/>
          <a:lstStyle>
            <a:lvl1pPr>
              <a:defRPr/>
            </a:lvl1pPr>
          </a:lstStyle>
          <a:p>
            <a:pPr lvl="0"/>
            <a:r>
              <a:rPr lang="en-US"/>
              <a:t>Click to edit Master text styles</a:t>
            </a:r>
          </a:p>
        </p:txBody>
      </p:sp>
      <p:sp>
        <p:nvSpPr>
          <p:cNvPr id="13" name="Content Placeholder 2"/>
          <p:cNvSpPr>
            <a:spLocks noGrp="1"/>
          </p:cNvSpPr>
          <p:nvPr>
            <p:ph sz="quarter" idx="16"/>
          </p:nvPr>
        </p:nvSpPr>
        <p:spPr>
          <a:xfrm>
            <a:off x="457200" y="4632324"/>
            <a:ext cx="4038600" cy="990600"/>
          </a:xfrm>
        </p:spPr>
        <p:txBody>
          <a:bodyPr/>
          <a:lstStyle>
            <a:lvl1pPr>
              <a:defRPr/>
            </a:lvl1pPr>
          </a:lstStyle>
          <a:p>
            <a:pPr lvl="0"/>
            <a:r>
              <a:rPr lang="en-US"/>
              <a:t>Click to edit Master text styles</a:t>
            </a:r>
          </a:p>
        </p:txBody>
      </p:sp>
      <p:sp>
        <p:nvSpPr>
          <p:cNvPr id="14" name="Content Placeholder 2"/>
          <p:cNvSpPr>
            <a:spLocks noGrp="1"/>
          </p:cNvSpPr>
          <p:nvPr>
            <p:ph sz="quarter" idx="17"/>
          </p:nvPr>
        </p:nvSpPr>
        <p:spPr>
          <a:xfrm>
            <a:off x="4648200" y="4602162"/>
            <a:ext cx="4038600" cy="990600"/>
          </a:xfrm>
        </p:spPr>
        <p:txBody>
          <a:bodyPr/>
          <a:lstStyle>
            <a:lvl1pPr>
              <a:defRPr/>
            </a:lvl1pPr>
          </a:lstStyle>
          <a:p>
            <a:pPr lvl="0"/>
            <a:r>
              <a:rPr lang="en-US"/>
              <a:t>Click to edit Master text styles</a:t>
            </a:r>
          </a:p>
        </p:txBody>
      </p:sp>
      <p:sp>
        <p:nvSpPr>
          <p:cNvPr id="15" name="Slide Number Placeholder 5"/>
          <p:cNvSpPr>
            <a:spLocks noGrp="1"/>
          </p:cNvSpPr>
          <p:nvPr>
            <p:ph type="sldNum" sz="quarter" idx="18"/>
          </p:nvPr>
        </p:nvSpPr>
        <p:spPr/>
        <p:txBody>
          <a:bodyPr/>
          <a:lstStyle>
            <a:lvl1pPr>
              <a:defRPr/>
            </a:lvl1pPr>
          </a:lstStyle>
          <a:p>
            <a:fld id="{1642D662-1A9E-49C9-B960-8026D6395B12}" type="slidenum">
              <a:rPr lang="en-US" altLang="en-US"/>
              <a:pPr/>
              <a:t>‹#›</a:t>
            </a:fld>
            <a:endParaRPr lang="en-US" altLang="en-US"/>
          </a:p>
        </p:txBody>
      </p:sp>
    </p:spTree>
    <p:extLst>
      <p:ext uri="{BB962C8B-B14F-4D97-AF65-F5344CB8AC3E}">
        <p14:creationId xmlns:p14="http://schemas.microsoft.com/office/powerpoint/2010/main" val="2232069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7C675349-1CC5-4932-A731-53D7C66B1BA6}" type="slidenum">
              <a:rPr lang="en-US" altLang="en-US"/>
              <a:pPr/>
              <a:t>‹#›</a:t>
            </a:fld>
            <a:endParaRPr lang="en-US" altLang="en-US"/>
          </a:p>
        </p:txBody>
      </p:sp>
    </p:spTree>
    <p:extLst>
      <p:ext uri="{BB962C8B-B14F-4D97-AF65-F5344CB8AC3E}">
        <p14:creationId xmlns:p14="http://schemas.microsoft.com/office/powerpoint/2010/main" val="4238202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F9B903C7-B86E-4B5F-8859-7601C530BEF5}" type="slidenum">
              <a:rPr lang="en-US" altLang="en-US"/>
              <a:pPr/>
              <a:t>‹#›</a:t>
            </a:fld>
            <a:endParaRPr lang="en-US" altLang="en-US"/>
          </a:p>
        </p:txBody>
      </p:sp>
    </p:spTree>
    <p:extLst>
      <p:ext uri="{BB962C8B-B14F-4D97-AF65-F5344CB8AC3E}">
        <p14:creationId xmlns:p14="http://schemas.microsoft.com/office/powerpoint/2010/main" val="4196704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C2280ECD-FE7C-4FF9-AEF1-AC425D845901}" type="slidenum">
              <a:rPr lang="en-US" altLang="en-US"/>
              <a:pPr/>
              <a:t>‹#›</a:t>
            </a:fld>
            <a:endParaRPr lang="en-US" altLang="en-US"/>
          </a:p>
        </p:txBody>
      </p:sp>
    </p:spTree>
    <p:extLst>
      <p:ext uri="{BB962C8B-B14F-4D97-AF65-F5344CB8AC3E}">
        <p14:creationId xmlns:p14="http://schemas.microsoft.com/office/powerpoint/2010/main" val="3921737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3D6F5627-BA39-456C-BF2E-66A8FD541E89}" type="slidenum">
              <a:rPr lang="en-US" altLang="en-US"/>
              <a:pPr/>
              <a:t>‹#›</a:t>
            </a:fld>
            <a:endParaRPr lang="en-US" altLang="en-US"/>
          </a:p>
        </p:txBody>
      </p:sp>
    </p:spTree>
    <p:extLst>
      <p:ext uri="{BB962C8B-B14F-4D97-AF65-F5344CB8AC3E}">
        <p14:creationId xmlns:p14="http://schemas.microsoft.com/office/powerpoint/2010/main" val="3596590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357424E8-62B6-4341-8C50-C54B04118E44}" type="slidenum">
              <a:rPr lang="en-US" altLang="en-US"/>
              <a:pPr/>
              <a:t>‹#›</a:t>
            </a:fld>
            <a:endParaRPr lang="en-US" altLang="en-US"/>
          </a:p>
        </p:txBody>
      </p:sp>
    </p:spTree>
    <p:extLst>
      <p:ext uri="{BB962C8B-B14F-4D97-AF65-F5344CB8AC3E}">
        <p14:creationId xmlns:p14="http://schemas.microsoft.com/office/powerpoint/2010/main" val="4060468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45E271BA-8F10-429E-825B-6D834EE07DE4}" type="slidenum">
              <a:rPr lang="en-US" altLang="en-US"/>
              <a:pPr/>
              <a:t>‹#›</a:t>
            </a:fld>
            <a:endParaRPr lang="en-US" altLang="en-US"/>
          </a:p>
        </p:txBody>
      </p:sp>
    </p:spTree>
    <p:extLst>
      <p:ext uri="{BB962C8B-B14F-4D97-AF65-F5344CB8AC3E}">
        <p14:creationId xmlns:p14="http://schemas.microsoft.com/office/powerpoint/2010/main" val="2168649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DACD6C7F-73F4-41E1-BB8C-A0F9F7AF6434}" type="slidenum">
              <a:rPr lang="en-US" altLang="en-US"/>
              <a:pPr/>
              <a:t>‹#›</a:t>
            </a:fld>
            <a:endParaRPr lang="en-US" altLang="en-US"/>
          </a:p>
        </p:txBody>
      </p:sp>
    </p:spTree>
    <p:extLst>
      <p:ext uri="{BB962C8B-B14F-4D97-AF65-F5344CB8AC3E}">
        <p14:creationId xmlns:p14="http://schemas.microsoft.com/office/powerpoint/2010/main" val="7121753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165EEF0C-6F35-4301-ACD7-E7802A69D51E}" type="slidenum">
              <a:rPr lang="en-US" altLang="en-US"/>
              <a:pPr/>
              <a:t>‹#›</a:t>
            </a:fld>
            <a:endParaRPr lang="en-US" altLang="en-US"/>
          </a:p>
        </p:txBody>
      </p:sp>
    </p:spTree>
    <p:extLst>
      <p:ext uri="{BB962C8B-B14F-4D97-AF65-F5344CB8AC3E}">
        <p14:creationId xmlns:p14="http://schemas.microsoft.com/office/powerpoint/2010/main" val="909841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1AA358BD-5C1B-4F1A-B79B-2D52BA2866AE}" type="slidenum">
              <a:rPr lang="en-US" altLang="en-US"/>
              <a:pPr/>
              <a:t>‹#›</a:t>
            </a:fld>
            <a:endParaRPr lang="en-US" altLang="en-US"/>
          </a:p>
        </p:txBody>
      </p:sp>
    </p:spTree>
    <p:extLst>
      <p:ext uri="{BB962C8B-B14F-4D97-AF65-F5344CB8AC3E}">
        <p14:creationId xmlns:p14="http://schemas.microsoft.com/office/powerpoint/2010/main" val="14868054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64865FFA-E835-4A14-B172-B310FD1B19BD}" type="slidenum">
              <a:rPr lang="en-US" altLang="en-US"/>
              <a:pPr/>
              <a:t>‹#›</a:t>
            </a:fld>
            <a:endParaRPr lang="en-US" altLang="en-US"/>
          </a:p>
        </p:txBody>
      </p:sp>
    </p:spTree>
    <p:extLst>
      <p:ext uri="{BB962C8B-B14F-4D97-AF65-F5344CB8AC3E}">
        <p14:creationId xmlns:p14="http://schemas.microsoft.com/office/powerpoint/2010/main" val="1017574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C0439CD3-47D9-43AC-A5C2-D051EB5DCE12}" type="slidenum">
              <a:rPr lang="en-US" altLang="en-US"/>
              <a:pPr/>
              <a:t>‹#›</a:t>
            </a:fld>
            <a:endParaRPr lang="en-US" altLang="en-US"/>
          </a:p>
        </p:txBody>
      </p:sp>
    </p:spTree>
    <p:extLst>
      <p:ext uri="{BB962C8B-B14F-4D97-AF65-F5344CB8AC3E}">
        <p14:creationId xmlns:p14="http://schemas.microsoft.com/office/powerpoint/2010/main" val="35489727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4A1EF9CC-E7BA-43EE-9565-02E31CEE747D}" type="slidenum">
              <a:rPr lang="en-US" altLang="en-US"/>
              <a:pPr/>
              <a:t>‹#›</a:t>
            </a:fld>
            <a:endParaRPr lang="en-US" altLang="en-US"/>
          </a:p>
        </p:txBody>
      </p:sp>
    </p:spTree>
    <p:extLst>
      <p:ext uri="{BB962C8B-B14F-4D97-AF65-F5344CB8AC3E}">
        <p14:creationId xmlns:p14="http://schemas.microsoft.com/office/powerpoint/2010/main" val="2854904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3A25A193-3448-4B80-B6F0-79E8BB634E4A}" type="slidenum">
              <a:rPr lang="en-US" altLang="en-US"/>
              <a:pPr/>
              <a:t>‹#›</a:t>
            </a:fld>
            <a:endParaRPr lang="en-US" altLang="en-US"/>
          </a:p>
        </p:txBody>
      </p:sp>
    </p:spTree>
    <p:extLst>
      <p:ext uri="{BB962C8B-B14F-4D97-AF65-F5344CB8AC3E}">
        <p14:creationId xmlns:p14="http://schemas.microsoft.com/office/powerpoint/2010/main" val="40496508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751C829A-EF0E-4BAE-B790-56FEC51E6594}" type="slidenum">
              <a:rPr lang="en-US" altLang="en-US"/>
              <a:pPr/>
              <a:t>‹#›</a:t>
            </a:fld>
            <a:endParaRPr lang="en-US" altLang="en-US"/>
          </a:p>
        </p:txBody>
      </p:sp>
    </p:spTree>
    <p:extLst>
      <p:ext uri="{BB962C8B-B14F-4D97-AF65-F5344CB8AC3E}">
        <p14:creationId xmlns:p14="http://schemas.microsoft.com/office/powerpoint/2010/main" val="7183632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AE4A55CE-77BC-4C14-8691-66D2489EFA9F}" type="slidenum">
              <a:rPr lang="en-US" altLang="en-US"/>
              <a:pPr/>
              <a:t>‹#›</a:t>
            </a:fld>
            <a:endParaRPr lang="en-US" altLang="en-US"/>
          </a:p>
        </p:txBody>
      </p:sp>
    </p:spTree>
    <p:extLst>
      <p:ext uri="{BB962C8B-B14F-4D97-AF65-F5344CB8AC3E}">
        <p14:creationId xmlns:p14="http://schemas.microsoft.com/office/powerpoint/2010/main" val="394114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636E05F6-283A-4D64-A685-2321B804C9AF}" type="slidenum">
              <a:rPr lang="en-US" altLang="en-US"/>
              <a:pPr/>
              <a:t>‹#›</a:t>
            </a:fld>
            <a:endParaRPr lang="en-US" altLang="en-US"/>
          </a:p>
        </p:txBody>
      </p:sp>
    </p:spTree>
    <p:extLst>
      <p:ext uri="{BB962C8B-B14F-4D97-AF65-F5344CB8AC3E}">
        <p14:creationId xmlns:p14="http://schemas.microsoft.com/office/powerpoint/2010/main" val="18701945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CB79167A-C769-4A64-B873-88014ABCE44C}" type="slidenum">
              <a:rPr lang="en-US" altLang="en-US"/>
              <a:pPr/>
              <a:t>‹#›</a:t>
            </a:fld>
            <a:endParaRPr lang="en-US" altLang="en-US"/>
          </a:p>
        </p:txBody>
      </p:sp>
    </p:spTree>
    <p:extLst>
      <p:ext uri="{BB962C8B-B14F-4D97-AF65-F5344CB8AC3E}">
        <p14:creationId xmlns:p14="http://schemas.microsoft.com/office/powerpoint/2010/main" val="525101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97922873-0F87-42A8-80B5-067570401D25}" type="slidenum">
              <a:rPr lang="en-US" altLang="en-US"/>
              <a:pPr/>
              <a:t>‹#›</a:t>
            </a:fld>
            <a:endParaRPr lang="en-US" altLang="en-US"/>
          </a:p>
        </p:txBody>
      </p:sp>
    </p:spTree>
    <p:extLst>
      <p:ext uri="{BB962C8B-B14F-4D97-AF65-F5344CB8AC3E}">
        <p14:creationId xmlns:p14="http://schemas.microsoft.com/office/powerpoint/2010/main" val="33784310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4F5FC5DB-09C6-4B78-8DE6-EF15E650BF31}" type="slidenum">
              <a:rPr lang="en-US" altLang="en-US"/>
              <a:pPr/>
              <a:t>‹#›</a:t>
            </a:fld>
            <a:endParaRPr lang="en-US" altLang="en-US"/>
          </a:p>
        </p:txBody>
      </p:sp>
    </p:spTree>
    <p:extLst>
      <p:ext uri="{BB962C8B-B14F-4D97-AF65-F5344CB8AC3E}">
        <p14:creationId xmlns:p14="http://schemas.microsoft.com/office/powerpoint/2010/main" val="3996728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C5CA3AEB-D769-477D-B221-2A0EC052DD49}" type="slidenum">
              <a:rPr lang="en-US" altLang="en-US"/>
              <a:pPr/>
              <a:t>‹#›</a:t>
            </a:fld>
            <a:endParaRPr lang="en-US" altLang="en-US"/>
          </a:p>
        </p:txBody>
      </p:sp>
    </p:spTree>
    <p:extLst>
      <p:ext uri="{BB962C8B-B14F-4D97-AF65-F5344CB8AC3E}">
        <p14:creationId xmlns:p14="http://schemas.microsoft.com/office/powerpoint/2010/main" val="27896356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06D2E116-3C45-40C6-8560-B30468B65186}" type="slidenum">
              <a:rPr lang="en-US" altLang="en-US"/>
              <a:pPr/>
              <a:t>‹#›</a:t>
            </a:fld>
            <a:endParaRPr lang="en-US" altLang="en-US"/>
          </a:p>
        </p:txBody>
      </p:sp>
    </p:spTree>
    <p:extLst>
      <p:ext uri="{BB962C8B-B14F-4D97-AF65-F5344CB8AC3E}">
        <p14:creationId xmlns:p14="http://schemas.microsoft.com/office/powerpoint/2010/main" val="56819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4F096872-C8A2-4FBB-9E0F-D9F218981B13}" type="slidenum">
              <a:rPr lang="en-US" altLang="en-US"/>
              <a:pPr/>
              <a:t>‹#›</a:t>
            </a:fld>
            <a:endParaRPr lang="en-US" altLang="en-US"/>
          </a:p>
        </p:txBody>
      </p:sp>
    </p:spTree>
    <p:extLst>
      <p:ext uri="{BB962C8B-B14F-4D97-AF65-F5344CB8AC3E}">
        <p14:creationId xmlns:p14="http://schemas.microsoft.com/office/powerpoint/2010/main" val="32319549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E80795B0-B741-441F-A0BD-56D28D76D117}" type="slidenum">
              <a:rPr lang="en-US" altLang="en-US"/>
              <a:pPr/>
              <a:t>‹#›</a:t>
            </a:fld>
            <a:endParaRPr lang="en-US" altLang="en-US"/>
          </a:p>
        </p:txBody>
      </p:sp>
    </p:spTree>
    <p:extLst>
      <p:ext uri="{BB962C8B-B14F-4D97-AF65-F5344CB8AC3E}">
        <p14:creationId xmlns:p14="http://schemas.microsoft.com/office/powerpoint/2010/main" val="12721420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D4873DDF-6173-43C2-90A4-5BC6CB18C588}" type="slidenum">
              <a:rPr lang="en-US" altLang="en-US"/>
              <a:pPr/>
              <a:t>‹#›</a:t>
            </a:fld>
            <a:endParaRPr lang="en-US" altLang="en-US"/>
          </a:p>
        </p:txBody>
      </p:sp>
    </p:spTree>
    <p:extLst>
      <p:ext uri="{BB962C8B-B14F-4D97-AF65-F5344CB8AC3E}">
        <p14:creationId xmlns:p14="http://schemas.microsoft.com/office/powerpoint/2010/main" val="2175844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B3B018DE-687F-4FD5-BB25-5337B4BDCB2C}" type="slidenum">
              <a:rPr lang="en-US" altLang="en-US"/>
              <a:pPr/>
              <a:t>‹#›</a:t>
            </a:fld>
            <a:endParaRPr lang="en-US" altLang="en-US"/>
          </a:p>
        </p:txBody>
      </p:sp>
    </p:spTree>
    <p:extLst>
      <p:ext uri="{BB962C8B-B14F-4D97-AF65-F5344CB8AC3E}">
        <p14:creationId xmlns:p14="http://schemas.microsoft.com/office/powerpoint/2010/main" val="4340628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A9F9787D-1C2A-4694-B297-A00A1FE9CD44}" type="slidenum">
              <a:rPr lang="en-US" altLang="en-US"/>
              <a:pPr/>
              <a:t>‹#›</a:t>
            </a:fld>
            <a:endParaRPr lang="en-US" altLang="en-US"/>
          </a:p>
        </p:txBody>
      </p:sp>
    </p:spTree>
    <p:extLst>
      <p:ext uri="{BB962C8B-B14F-4D97-AF65-F5344CB8AC3E}">
        <p14:creationId xmlns:p14="http://schemas.microsoft.com/office/powerpoint/2010/main" val="332419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751C829A-EF0E-4BAE-B790-56FEC51E6594}" type="slidenum">
              <a:rPr lang="en-US" altLang="en-US"/>
              <a:pPr/>
              <a:t>‹#›</a:t>
            </a:fld>
            <a:endParaRPr lang="en-US" altLang="en-US"/>
          </a:p>
        </p:txBody>
      </p:sp>
    </p:spTree>
    <p:extLst>
      <p:ext uri="{BB962C8B-B14F-4D97-AF65-F5344CB8AC3E}">
        <p14:creationId xmlns:p14="http://schemas.microsoft.com/office/powerpoint/2010/main" val="1933560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8B3CF71E-915F-4747-8EAC-BD5B11572080}" type="slidenum">
              <a:rPr lang="en-US" altLang="en-US"/>
              <a:pPr/>
              <a:t>‹#›</a:t>
            </a:fld>
            <a:endParaRPr lang="en-US" altLang="en-US"/>
          </a:p>
        </p:txBody>
      </p:sp>
    </p:spTree>
    <p:extLst>
      <p:ext uri="{BB962C8B-B14F-4D97-AF65-F5344CB8AC3E}">
        <p14:creationId xmlns:p14="http://schemas.microsoft.com/office/powerpoint/2010/main" val="3199447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B36B4CC5-99EF-4BF6-8507-C2BE1AF83A50}" type="slidenum">
              <a:rPr lang="en-US" altLang="en-US"/>
              <a:pPr/>
              <a:t>‹#›</a:t>
            </a:fld>
            <a:endParaRPr lang="en-US" altLang="en-US"/>
          </a:p>
        </p:txBody>
      </p:sp>
    </p:spTree>
    <p:extLst>
      <p:ext uri="{BB962C8B-B14F-4D97-AF65-F5344CB8AC3E}">
        <p14:creationId xmlns:p14="http://schemas.microsoft.com/office/powerpoint/2010/main" val="2043710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DACD6C7F-73F4-41E1-BB8C-A0F9F7AF6434}" type="slidenum">
              <a:rPr lang="en-US" altLang="en-US"/>
              <a:pPr/>
              <a:t>‹#›</a:t>
            </a:fld>
            <a:endParaRPr lang="en-US" altLang="en-US"/>
          </a:p>
        </p:txBody>
      </p:sp>
    </p:spTree>
    <p:extLst>
      <p:ext uri="{BB962C8B-B14F-4D97-AF65-F5344CB8AC3E}">
        <p14:creationId xmlns:p14="http://schemas.microsoft.com/office/powerpoint/2010/main" val="21570778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97922873-0F87-42A8-80B5-067570401D25}" type="slidenum">
              <a:rPr lang="en-US" altLang="en-US"/>
              <a:pPr/>
              <a:t>‹#›</a:t>
            </a:fld>
            <a:endParaRPr lang="en-US" altLang="en-US"/>
          </a:p>
        </p:txBody>
      </p:sp>
    </p:spTree>
    <p:extLst>
      <p:ext uri="{BB962C8B-B14F-4D97-AF65-F5344CB8AC3E}">
        <p14:creationId xmlns:p14="http://schemas.microsoft.com/office/powerpoint/2010/main" val="2644707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B36B4CC5-99EF-4BF6-8507-C2BE1AF83A50}" type="slidenum">
              <a:rPr lang="en-US" altLang="en-US"/>
              <a:pPr/>
              <a:t>‹#›</a:t>
            </a:fld>
            <a:endParaRPr lang="en-US" altLang="en-US"/>
          </a:p>
        </p:txBody>
      </p:sp>
    </p:spTree>
    <p:extLst>
      <p:ext uri="{BB962C8B-B14F-4D97-AF65-F5344CB8AC3E}">
        <p14:creationId xmlns:p14="http://schemas.microsoft.com/office/powerpoint/2010/main" val="11750427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9B1DB03D-37CD-4297-B90C-B51F457BDA38}" type="slidenum">
              <a:rPr lang="en-US" altLang="en-US"/>
              <a:pPr/>
              <a:t>‹#›</a:t>
            </a:fld>
            <a:endParaRPr lang="en-US" altLang="en-US"/>
          </a:p>
        </p:txBody>
      </p:sp>
    </p:spTree>
    <p:extLst>
      <p:ext uri="{BB962C8B-B14F-4D97-AF65-F5344CB8AC3E}">
        <p14:creationId xmlns:p14="http://schemas.microsoft.com/office/powerpoint/2010/main" val="10018512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E00D90AA-8D48-4C03-9A6E-DE91C4782127}" type="slidenum">
              <a:rPr lang="en-US" altLang="en-US"/>
              <a:pPr/>
              <a:t>‹#›</a:t>
            </a:fld>
            <a:endParaRPr lang="en-US" altLang="en-US"/>
          </a:p>
        </p:txBody>
      </p:sp>
    </p:spTree>
    <p:extLst>
      <p:ext uri="{BB962C8B-B14F-4D97-AF65-F5344CB8AC3E}">
        <p14:creationId xmlns:p14="http://schemas.microsoft.com/office/powerpoint/2010/main" val="12586468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0C00EC0A-9064-4CCC-B63B-2D4F63566972}" type="slidenum">
              <a:rPr lang="en-US" altLang="en-US"/>
              <a:pPr/>
              <a:t>‹#›</a:t>
            </a:fld>
            <a:endParaRPr lang="en-US" altLang="en-US"/>
          </a:p>
        </p:txBody>
      </p:sp>
    </p:spTree>
    <p:extLst>
      <p:ext uri="{BB962C8B-B14F-4D97-AF65-F5344CB8AC3E}">
        <p14:creationId xmlns:p14="http://schemas.microsoft.com/office/powerpoint/2010/main" val="9788457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CEB163ED-D57A-470A-ACB5-A7D13186B188}" type="slidenum">
              <a:rPr lang="en-US" altLang="en-US"/>
              <a:pPr/>
              <a:t>‹#›</a:t>
            </a:fld>
            <a:endParaRPr lang="en-US" altLang="en-US"/>
          </a:p>
        </p:txBody>
      </p:sp>
    </p:spTree>
    <p:extLst>
      <p:ext uri="{BB962C8B-B14F-4D97-AF65-F5344CB8AC3E}">
        <p14:creationId xmlns:p14="http://schemas.microsoft.com/office/powerpoint/2010/main" val="14036098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5F6586EB-DF67-4691-9C16-D071BA238532}" type="slidenum">
              <a:rPr lang="en-US" altLang="en-US"/>
              <a:pPr/>
              <a:t>‹#›</a:t>
            </a:fld>
            <a:endParaRPr lang="en-US" altLang="en-US"/>
          </a:p>
        </p:txBody>
      </p:sp>
    </p:spTree>
    <p:extLst>
      <p:ext uri="{BB962C8B-B14F-4D97-AF65-F5344CB8AC3E}">
        <p14:creationId xmlns:p14="http://schemas.microsoft.com/office/powerpoint/2010/main" val="19051659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212B9162-7F86-476B-B289-1AC3EF7D065A}" type="slidenum">
              <a:rPr lang="en-US" altLang="en-US"/>
              <a:pPr/>
              <a:t>‹#›</a:t>
            </a:fld>
            <a:endParaRPr lang="en-US" altLang="en-US"/>
          </a:p>
        </p:txBody>
      </p:sp>
    </p:spTree>
    <p:extLst>
      <p:ext uri="{BB962C8B-B14F-4D97-AF65-F5344CB8AC3E}">
        <p14:creationId xmlns:p14="http://schemas.microsoft.com/office/powerpoint/2010/main" val="3432247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751C829A-EF0E-4BAE-B790-56FEC51E6594}" type="slidenum">
              <a:rPr lang="en-US" altLang="en-US"/>
              <a:pPr/>
              <a:t>‹#›</a:t>
            </a:fld>
            <a:endParaRPr lang="en-US" altLang="en-US"/>
          </a:p>
        </p:txBody>
      </p:sp>
    </p:spTree>
    <p:extLst>
      <p:ext uri="{BB962C8B-B14F-4D97-AF65-F5344CB8AC3E}">
        <p14:creationId xmlns:p14="http://schemas.microsoft.com/office/powerpoint/2010/main" val="3697530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9B1DB03D-37CD-4297-B90C-B51F457BDA38}" type="slidenum">
              <a:rPr lang="en-US" altLang="en-US"/>
              <a:pPr/>
              <a:t>‹#›</a:t>
            </a:fld>
            <a:endParaRPr lang="en-US" altLang="en-US"/>
          </a:p>
        </p:txBody>
      </p:sp>
    </p:spTree>
    <p:extLst>
      <p:ext uri="{BB962C8B-B14F-4D97-AF65-F5344CB8AC3E}">
        <p14:creationId xmlns:p14="http://schemas.microsoft.com/office/powerpoint/2010/main" val="21239460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751C829A-EF0E-4BAE-B790-56FEC51E6594}" type="slidenum">
              <a:rPr lang="en-US" altLang="en-US"/>
              <a:pPr/>
              <a:t>‹#›</a:t>
            </a:fld>
            <a:endParaRPr lang="en-US" altLang="en-US"/>
          </a:p>
        </p:txBody>
      </p:sp>
    </p:spTree>
    <p:extLst>
      <p:ext uri="{BB962C8B-B14F-4D97-AF65-F5344CB8AC3E}">
        <p14:creationId xmlns:p14="http://schemas.microsoft.com/office/powerpoint/2010/main" val="307957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E00D90AA-8D48-4C03-9A6E-DE91C4782127}" type="slidenum">
              <a:rPr lang="en-US" altLang="en-US"/>
              <a:pPr/>
              <a:t>‹#›</a:t>
            </a:fld>
            <a:endParaRPr lang="en-US" altLang="en-US"/>
          </a:p>
        </p:txBody>
      </p:sp>
    </p:spTree>
    <p:extLst>
      <p:ext uri="{BB962C8B-B14F-4D97-AF65-F5344CB8AC3E}">
        <p14:creationId xmlns:p14="http://schemas.microsoft.com/office/powerpoint/2010/main" val="2406468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0C00EC0A-9064-4CCC-B63B-2D4F63566972}" type="slidenum">
              <a:rPr lang="en-US" altLang="en-US"/>
              <a:pPr/>
              <a:t>‹#›</a:t>
            </a:fld>
            <a:endParaRPr lang="en-US" altLang="en-US"/>
          </a:p>
        </p:txBody>
      </p:sp>
    </p:spTree>
    <p:extLst>
      <p:ext uri="{BB962C8B-B14F-4D97-AF65-F5344CB8AC3E}">
        <p14:creationId xmlns:p14="http://schemas.microsoft.com/office/powerpoint/2010/main" val="3292544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CEB163ED-D57A-470A-ACB5-A7D13186B188}" type="slidenum">
              <a:rPr lang="en-US" altLang="en-US"/>
              <a:pPr/>
              <a:t>‹#›</a:t>
            </a:fld>
            <a:endParaRPr lang="en-US" altLang="en-US"/>
          </a:p>
        </p:txBody>
      </p:sp>
    </p:spTree>
    <p:extLst>
      <p:ext uri="{BB962C8B-B14F-4D97-AF65-F5344CB8AC3E}">
        <p14:creationId xmlns:p14="http://schemas.microsoft.com/office/powerpoint/2010/main" val="2638157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5F6586EB-DF67-4691-9C16-D071BA238532}" type="slidenum">
              <a:rPr lang="en-US" altLang="en-US"/>
              <a:pPr/>
              <a:t>‹#›</a:t>
            </a:fld>
            <a:endParaRPr lang="en-US" altLang="en-US"/>
          </a:p>
        </p:txBody>
      </p:sp>
    </p:spTree>
    <p:extLst>
      <p:ext uri="{BB962C8B-B14F-4D97-AF65-F5344CB8AC3E}">
        <p14:creationId xmlns:p14="http://schemas.microsoft.com/office/powerpoint/2010/main" val="40306924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theme" Target="../theme/theme4.xml"/><Relationship Id="rId14" Type="http://schemas.openxmlformats.org/officeDocument/2006/relationships/image" Target="../media/image1.jpeg"/><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BFAB">
            <a:alpha val="69803"/>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7C675349-1CC5-4932-A731-53D7C66B1BA6}" type="slidenum">
              <a:rPr lang="en-US" altLang="en-US"/>
              <a:pPr/>
              <a:t>‹#›</a:t>
            </a:fld>
            <a:endParaRPr lang="en-US" altLang="en-US"/>
          </a:p>
        </p:txBody>
      </p:sp>
      <p:sp>
        <p:nvSpPr>
          <p:cNvPr id="5" name="Rectangle 5"/>
          <p:cNvSpPr>
            <a:spLocks noChangeArrowheads="1"/>
          </p:cNvSpPr>
          <p:nvPr userDrawn="1"/>
        </p:nvSpPr>
        <p:spPr bwMode="auto">
          <a:xfrm>
            <a:off x="1" y="6619875"/>
            <a:ext cx="9144000" cy="238125"/>
          </a:xfrm>
          <a:prstGeom prst="rect">
            <a:avLst/>
          </a:prstGeom>
          <a:noFill/>
          <a:ln w="9525">
            <a:noFill/>
            <a:miter lim="800000"/>
            <a:headEnd/>
            <a:tailEnd/>
          </a:ln>
          <a:effectLst/>
        </p:spPr>
        <p:txBody>
          <a:bodyPr wrap="square" anchor="ctr">
            <a:spAutoFit/>
          </a:bodyPr>
          <a:lstStyle/>
          <a:p>
            <a:pPr algn="ctr" eaLnBrk="0" hangingPunct="0">
              <a:defRPr/>
            </a:pPr>
            <a:r>
              <a:rPr lang="en-US" sz="900" dirty="0">
                <a:latin typeface="Arial" pitchFamily="-83" charset="0"/>
                <a:ea typeface="Times New Roman" pitchFamily="-83" charset="0"/>
                <a:cs typeface="Times New Roman" pitchFamily="-83" charset="0"/>
              </a:rPr>
              <a:t>©2017 California Department of Education</a:t>
            </a:r>
            <a:endParaRPr lang="en-US" sz="900" dirty="0">
              <a:latin typeface="Arial" pitchFamily="-83" charset="0"/>
              <a:ea typeface="Arial" pitchFamily="-83" charset="0"/>
              <a:cs typeface="Arial" pitchFamily="-83" charset="0"/>
            </a:endParaRPr>
          </a:p>
        </p:txBody>
      </p:sp>
      <p:pic>
        <p:nvPicPr>
          <p:cNvPr id="1030" name="Picture 7" descr="cpincolorlist.JPG"/>
          <p:cNvPicPr>
            <a:picLocks noChangeAspect="1"/>
          </p:cNvPicPr>
          <p:nvPr userDrawn="1"/>
        </p:nvPicPr>
        <p:blipFill>
          <a:blip r:embed="rId16">
            <a:extLst>
              <a:ext uri="{28A0092B-C50C-407E-A947-70E740481C1C}">
                <a14:useLocalDpi xmlns:a14="http://schemas.microsoft.com/office/drawing/2010/main" val="0"/>
              </a:ext>
            </a:extLst>
          </a:blip>
          <a:srcRect l="21301" t="88914" r="17479" b="943"/>
          <a:stretch>
            <a:fillRect/>
          </a:stretch>
        </p:blipFill>
        <p:spPr bwMode="auto">
          <a:xfrm>
            <a:off x="0" y="6119813"/>
            <a:ext cx="6905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 id="2147484320" r:id="rId12"/>
    <p:sldLayoutId id="2147484336" r:id="rId13"/>
    <p:sldLayoutId id="2147484337" r:id="rId14"/>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BFAB">
            <a:alpha val="69803"/>
          </a:srgbClr>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95092E74-E98B-4D96-88AB-2CA2E8A67280}" type="slidenum">
              <a:rPr lang="en-US" altLang="en-US"/>
              <a:pPr/>
              <a:t>‹#›</a:t>
            </a:fld>
            <a:endParaRPr lang="en-US" altLang="en-US"/>
          </a:p>
        </p:txBody>
      </p:sp>
      <p:sp>
        <p:nvSpPr>
          <p:cNvPr id="5" name="Rectangle 5"/>
          <p:cNvSpPr>
            <a:spLocks noChangeArrowheads="1"/>
          </p:cNvSpPr>
          <p:nvPr userDrawn="1"/>
        </p:nvSpPr>
        <p:spPr bwMode="auto">
          <a:xfrm>
            <a:off x="0" y="6619875"/>
            <a:ext cx="9144000" cy="238125"/>
          </a:xfrm>
          <a:prstGeom prst="rect">
            <a:avLst/>
          </a:prstGeom>
          <a:noFill/>
          <a:ln w="9525">
            <a:noFill/>
            <a:miter lim="800000"/>
            <a:headEnd/>
            <a:tailEnd/>
          </a:ln>
          <a:effectLst/>
        </p:spPr>
        <p:txBody>
          <a:bodyPr anchor="ctr">
            <a:spAutoFit/>
          </a:bodyPr>
          <a:lstStyle/>
          <a:p>
            <a:pPr algn="ctr" eaLnBrk="0" hangingPunct="0">
              <a:defRPr/>
            </a:pPr>
            <a:r>
              <a:rPr lang="en-US" sz="900" dirty="0">
                <a:latin typeface="Arial" pitchFamily="-83" charset="0"/>
                <a:ea typeface="Times New Roman" pitchFamily="-83" charset="0"/>
                <a:cs typeface="Times New Roman" pitchFamily="-83" charset="0"/>
              </a:rPr>
              <a:t>©2015 California Department of Education</a:t>
            </a:r>
            <a:endParaRPr lang="en-US" sz="900" dirty="0">
              <a:latin typeface="Arial" pitchFamily="-83" charset="0"/>
              <a:ea typeface="Arial" pitchFamily="-83" charset="0"/>
              <a:cs typeface="Arial" pitchFamily="-83" charset="0"/>
            </a:endParaRPr>
          </a:p>
        </p:txBody>
      </p:sp>
    </p:spTree>
  </p:cSld>
  <p:clrMap bg1="lt1" tx1="dk1" bg2="lt2" tx2="dk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 id="2147484321" r:id="rId12"/>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BFAB">
            <a:alpha val="70979"/>
          </a:srgbClr>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19DBDEE7-5F3F-4C06-B818-EB229D05DA1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 id="2147484322" r:id="rId12"/>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BFAB">
            <a:alpha val="69803"/>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7C675349-1CC5-4932-A731-53D7C66B1BA6}" type="slidenum">
              <a:rPr lang="en-US" altLang="en-US"/>
              <a:pPr/>
              <a:t>‹#›</a:t>
            </a:fld>
            <a:endParaRPr lang="en-US" altLang="en-US"/>
          </a:p>
        </p:txBody>
      </p:sp>
      <p:pic>
        <p:nvPicPr>
          <p:cNvPr id="1030" name="Picture 7" descr="cpincolorlist.JPG"/>
          <p:cNvPicPr>
            <a:picLocks noChangeAspect="1"/>
          </p:cNvPicPr>
          <p:nvPr userDrawn="1"/>
        </p:nvPicPr>
        <p:blipFill>
          <a:blip r:embed="rId14">
            <a:extLst>
              <a:ext uri="{28A0092B-C50C-407E-A947-70E740481C1C}">
                <a14:useLocalDpi xmlns:a14="http://schemas.microsoft.com/office/drawing/2010/main" val="0"/>
              </a:ext>
            </a:extLst>
          </a:blip>
          <a:srcRect l="21301" t="88914" r="17479" b="943"/>
          <a:stretch>
            <a:fillRect/>
          </a:stretch>
        </p:blipFill>
        <p:spPr bwMode="auto">
          <a:xfrm>
            <a:off x="0" y="6119813"/>
            <a:ext cx="6905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7097058"/>
      </p:ext>
    </p:extLst>
  </p:cSld>
  <p:clrMap bg1="lt1" tx1="dk1" bg2="lt2" tx2="dk2" accent1="accent1" accent2="accent2" accent3="accent3" accent4="accent4" accent5="accent5" accent6="accent6" hlink="hlink" folHlink="folHlink"/>
  <p:sldLayoutIdLst>
    <p:sldLayoutId id="2147484324" r:id="rId1"/>
    <p:sldLayoutId id="2147484325" r:id="rId2"/>
    <p:sldLayoutId id="2147484326" r:id="rId3"/>
    <p:sldLayoutId id="2147484327" r:id="rId4"/>
    <p:sldLayoutId id="2147484328" r:id="rId5"/>
    <p:sldLayoutId id="2147484329" r:id="rId6"/>
    <p:sldLayoutId id="2147484330" r:id="rId7"/>
    <p:sldLayoutId id="2147484331" r:id="rId8"/>
    <p:sldLayoutId id="2147484332" r:id="rId9"/>
    <p:sldLayoutId id="2147484333" r:id="rId10"/>
    <p:sldLayoutId id="2147484334" r:id="rId11"/>
    <p:sldLayoutId id="2147484335" r:id="rId12"/>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1.xml"/><Relationship Id="rId3"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7.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3.xml"/><Relationship Id="rId3"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9.xml"/><Relationship Id="rId3" Type="http://schemas.openxmlformats.org/officeDocument/2006/relationships/image" Target="../media/image25.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4" Type="http://schemas.microsoft.com/office/2007/relationships/hdphoto" Target="../media/hdphoto1.wdp"/><Relationship Id="rId5" Type="http://schemas.openxmlformats.org/officeDocument/2006/relationships/hyperlink" Target="https://www.google.com/url?sa=t&amp;rct=j&amp;q=&amp;esrc=s&amp;source=web&amp;cd=1&amp;cad=rja&amp;uact=8&amp;ved=0ahUKEwjqlfOBv7fOAhUCKGMKHcYjCBoQFggcMAA&amp;url=https://allaboutyoungchildren.org/english/&amp;usg=AFQjCNGZjAeHHuqyd4jwZ4mjXsYkX4jnYQ&amp;bvm=bv.129389765,d.cGc" TargetMode="External"/><Relationship Id="rId6" Type="http://schemas.openxmlformats.org/officeDocument/2006/relationships/hyperlink" Target="https://www.google.com/url?sa=t&amp;rct=j&amp;q=&amp;esrc=s&amp;source=web&amp;cd=1&amp;cad=rja&amp;uact=8&amp;ved=0ahUKEwjvuJOtv7fOAhUK32MKHb-cCDsQFgghMAA&amp;url=http://www.cde.ca.gov/sp/cd/re/documents/familypartnerships.pdf&amp;usg=AFQjCNE4pI6AWAIjG4YTNT4JE4KiR_Xa0g&amp;bvm=bv.129389765,d.cGc" TargetMode="External"/><Relationship Id="rId7" Type="http://schemas.openxmlformats.org/officeDocument/2006/relationships/hyperlink" Target="https://www.google.com/url?sa=t&amp;rct=j&amp;q=&amp;esrc=s&amp;source=web&amp;cd=1&amp;cad=rja&amp;uact=8&amp;ved=0ahUKEwjluf-Wv7fOAhVU-GMKHZy0ChcQFggcMAA&amp;url=http://www.cde.ca.gov/ci/gs/em/documents/tkguide.pdf&amp;usg=AFQjCNGLkZjjCSncKT0z-jzu9UjYFR5yfQ&amp;bvm=bv.129389765,d.cGc" TargetMode="External"/><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4" Type="http://schemas.microsoft.com/office/2007/relationships/hdphoto" Target="../media/hdphoto2.wdp"/><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2.xml"/><Relationship Id="rId3" Type="http://schemas.openxmlformats.org/officeDocument/2006/relationships/image" Target="../media/image3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5.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4.xml"/><Relationship Id="rId3" Type="http://schemas.openxmlformats.org/officeDocument/2006/relationships/image" Target="../media/image3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6.xml"/><Relationship Id="rId5" Type="http://schemas.openxmlformats.org/officeDocument/2006/relationships/image" Target="../media/image37.png"/><Relationship Id="rId1" Type="http://schemas.microsoft.com/office/2007/relationships/media" Target="file:////C:/Documents%20and%20Settings/Student/My%20Documents/Downloads/sing-dance.wmv" TargetMode="External"/><Relationship Id="rId2" Type="http://schemas.openxmlformats.org/officeDocument/2006/relationships/video" Target="file:////C:/Documents%20and%20Settings/Student/My%20Documents/Downloads/sing-dance.wmv"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1.xml"/><Relationship Id="rId3" Type="http://schemas.openxmlformats.org/officeDocument/2006/relationships/image" Target="../media/image4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43.xml"/><Relationship Id="rId5" Type="http://schemas.openxmlformats.org/officeDocument/2006/relationships/image" Target="../media/image43.png"/><Relationship Id="rId1" Type="http://schemas.microsoft.com/office/2007/relationships/media" Target="file:////C:/Documents%20and%20Settings/Student/My%20Documents/Downloads/smoothie.wmv" TargetMode="External"/><Relationship Id="rId2" Type="http://schemas.openxmlformats.org/officeDocument/2006/relationships/video" Target="file:////C:/Documents%20and%20Settings/Student/My%20Documents/Downloads/smoothie.wmv"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4.xml"/><Relationship Id="rId3" Type="http://schemas.openxmlformats.org/officeDocument/2006/relationships/image" Target="../media/image4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jpeg"/><Relationship Id="rId10" Type="http://schemas.openxmlformats.org/officeDocument/2006/relationships/image" Target="../media/image11.png"/><Relationship Id="rId11"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9143999" cy="975948"/>
          </a:xfrm>
          <a:noFill/>
        </p:spPr>
        <p:txBody>
          <a:bodyPr/>
          <a:lstStyle/>
          <a:p>
            <a:pPr>
              <a:spcAft>
                <a:spcPts val="600"/>
              </a:spcAft>
            </a:pPr>
            <a:r>
              <a:rPr lang="en-US" altLang="en-US" dirty="0">
                <a:cs typeface="Arial" panose="020B0604020202020204" pitchFamily="34" charset="0"/>
              </a:rPr>
              <a:t>Health in Transitional Kindergarten</a:t>
            </a:r>
            <a:endParaRPr lang="en-US" sz="6000" dirty="0"/>
          </a:p>
        </p:txBody>
      </p:sp>
      <p:sp>
        <p:nvSpPr>
          <p:cNvPr id="5" name="Subtitle 4"/>
          <p:cNvSpPr>
            <a:spLocks noGrp="1"/>
          </p:cNvSpPr>
          <p:nvPr>
            <p:ph sz="quarter" idx="1"/>
          </p:nvPr>
        </p:nvSpPr>
        <p:spPr>
          <a:xfrm>
            <a:off x="3" y="5922065"/>
            <a:ext cx="9143997" cy="970814"/>
          </a:xfrm>
          <a:noFill/>
        </p:spPr>
        <p:txBody>
          <a:bodyPr/>
          <a:lstStyle/>
          <a:p>
            <a:pPr marL="0" lvl="0" indent="0" algn="ctr">
              <a:buNone/>
            </a:pPr>
            <a:r>
              <a:rPr lang="en-US" altLang="en-US" sz="1800" b="1" i="1" dirty="0">
                <a:cs typeface="Arial" panose="020B0604020202020204" pitchFamily="34" charset="0"/>
              </a:rPr>
              <a:t>California Preschool Learning Foundations, Volume 2</a:t>
            </a:r>
          </a:p>
          <a:p>
            <a:pPr marL="0" lvl="0" indent="0" algn="ctr">
              <a:buNone/>
            </a:pPr>
            <a:r>
              <a:rPr lang="en-US" altLang="en-US" sz="1800" b="1" i="1" dirty="0">
                <a:cs typeface="Arial" panose="020B0604020202020204" pitchFamily="34" charset="0"/>
              </a:rPr>
              <a:t>California Preschool Curriculum Framework, Volume 2</a:t>
            </a:r>
            <a:endParaRPr lang="en-US" b="1" dirty="0"/>
          </a:p>
        </p:txBody>
      </p:sp>
      <p:pic>
        <p:nvPicPr>
          <p:cNvPr id="10" name="Content Placeholder 2" descr="p3.png" title="Playing doctor's office"/>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b="2542"/>
          <a:stretch/>
        </p:blipFill>
        <p:spPr>
          <a:xfrm>
            <a:off x="1272289" y="975948"/>
            <a:ext cx="6599419" cy="4882456"/>
          </a:xfrm>
          <a:ln>
            <a:solidFill>
              <a:schemeClr val="tx1"/>
            </a:solidFill>
            <a:miter lim="800000"/>
            <a:headEnd/>
            <a:tailEnd/>
          </a:ln>
        </p:spPr>
      </p:pic>
    </p:spTree>
    <p:extLst>
      <p:ext uri="{BB962C8B-B14F-4D97-AF65-F5344CB8AC3E}">
        <p14:creationId xmlns:p14="http://schemas.microsoft.com/office/powerpoint/2010/main" val="3626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4"/>
          <p:cNvSpPr>
            <a:spLocks noGrp="1" noChangeArrowheads="1"/>
          </p:cNvSpPr>
          <p:nvPr>
            <p:ph type="title"/>
          </p:nvPr>
        </p:nvSpPr>
        <p:spPr>
          <a:xfrm>
            <a:off x="0" y="152400"/>
            <a:ext cx="9144000" cy="1341438"/>
          </a:xfrm>
        </p:spPr>
        <p:txBody>
          <a:bodyPr/>
          <a:lstStyle/>
          <a:p>
            <a:pPr eaLnBrk="1" hangingPunct="1"/>
            <a:r>
              <a:rPr lang="en-US" altLang="en-US" sz="3600"/>
              <a:t>Foundations and Framework, Volume 2</a:t>
            </a:r>
          </a:p>
        </p:txBody>
      </p:sp>
      <p:pic>
        <p:nvPicPr>
          <p:cNvPr id="24578" name="Picture 1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27075" y="1341438"/>
            <a:ext cx="3498850" cy="4525962"/>
          </a:xfrm>
          <a:ln>
            <a:solidFill>
              <a:schemeClr val="tx1"/>
            </a:solidFill>
            <a:miter lim="800000"/>
            <a:headEnd/>
            <a:tailEnd/>
          </a:ln>
        </p:spPr>
      </p:pic>
      <p:pic>
        <p:nvPicPr>
          <p:cNvPr id="24579"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953000" y="1341438"/>
            <a:ext cx="3514725" cy="4525962"/>
          </a:xfrm>
          <a:ln>
            <a:solidFill>
              <a:schemeClr val="tx1"/>
            </a:solidFill>
            <a:miter lim="800000"/>
            <a:headEnd/>
            <a:tailEnd/>
          </a:ln>
        </p:spPr>
      </p:pic>
      <p:sp>
        <p:nvSpPr>
          <p:cNvPr id="2" name="Slide Number Placeholder 1"/>
          <p:cNvSpPr>
            <a:spLocks noGrp="1"/>
          </p:cNvSpPr>
          <p:nvPr>
            <p:ph type="sldNum" sz="quarter" idx="10"/>
          </p:nvPr>
        </p:nvSpPr>
        <p:spPr/>
        <p:txBody>
          <a:bodyPr/>
          <a:lstStyle/>
          <a:p>
            <a:fld id="{B36B4CC5-99EF-4BF6-8507-C2BE1AF83A50}" type="slidenum">
              <a:rPr lang="en-US" altLang="en-US" smtClean="0"/>
              <a:pPr/>
              <a:t>10</a:t>
            </a:fld>
            <a:endParaRPr lang="en-US" altLang="en-US"/>
          </a:p>
        </p:txBody>
      </p:sp>
    </p:spTree>
    <p:extLst>
      <p:ext uri="{BB962C8B-B14F-4D97-AF65-F5344CB8AC3E}">
        <p14:creationId xmlns:p14="http://schemas.microsoft.com/office/powerpoint/2010/main" val="2794997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6" title="Streamer play"/>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4810125" cy="6858000"/>
          </a:xfrm>
          <a:ln>
            <a:solidFill>
              <a:schemeClr val="tx1"/>
            </a:solidFill>
            <a:miter lim="800000"/>
            <a:headEnd/>
            <a:tailEnd/>
          </a:ln>
        </p:spPr>
      </p:pic>
      <p:sp>
        <p:nvSpPr>
          <p:cNvPr id="27651" name="TextBox 10"/>
          <p:cNvSpPr txBox="1">
            <a:spLocks noChangeArrowheads="1"/>
          </p:cNvSpPr>
          <p:nvPr/>
        </p:nvSpPr>
        <p:spPr bwMode="auto">
          <a:xfrm>
            <a:off x="3468688" y="1952625"/>
            <a:ext cx="184150" cy="368300"/>
          </a:xfrm>
          <a:prstGeom prst="rect">
            <a:avLst/>
          </a:prstGeom>
          <a:noFill/>
          <a:ln>
            <a:noFill/>
          </a:ln>
          <a:extLst>
            <a:ext uri="{909E8E84-426E-40dd-AFC4-6F175D3DCCD1}"/>
            <a:ext uri="{91240B29-F687-4f45-9708-019B960494DF}"/>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effectLst>
                <a:outerShdw blurRad="38100" dist="38100" dir="2700000" algn="tl">
                  <a:srgbClr val="FFFFFF"/>
                </a:outerShdw>
              </a:effectLst>
              <a:ea typeface="ＭＳ Ｐゴシック" panose="020B0600070205080204" pitchFamily="34" charset="-128"/>
            </a:endParaRPr>
          </a:p>
        </p:txBody>
      </p:sp>
      <p:sp>
        <p:nvSpPr>
          <p:cNvPr id="26627" name="Title 1"/>
          <p:cNvSpPr>
            <a:spLocks noGrp="1"/>
          </p:cNvSpPr>
          <p:nvPr>
            <p:ph type="title"/>
          </p:nvPr>
        </p:nvSpPr>
        <p:spPr>
          <a:xfrm>
            <a:off x="4810125" y="-44450"/>
            <a:ext cx="4333875" cy="1997075"/>
          </a:xfrm>
        </p:spPr>
        <p:txBody>
          <a:bodyPr/>
          <a:lstStyle/>
          <a:p>
            <a:r>
              <a:rPr lang="en-US" altLang="en-US" dirty="0"/>
              <a:t>Foundations</a:t>
            </a:r>
          </a:p>
        </p:txBody>
      </p:sp>
      <p:sp>
        <p:nvSpPr>
          <p:cNvPr id="26628" name="Content Placeholder 1"/>
          <p:cNvSpPr>
            <a:spLocks noGrp="1"/>
          </p:cNvSpPr>
          <p:nvPr>
            <p:ph sz="half" idx="1"/>
          </p:nvPr>
        </p:nvSpPr>
        <p:spPr>
          <a:xfrm>
            <a:off x="5330825" y="1952625"/>
            <a:ext cx="3584575" cy="4271963"/>
          </a:xfrm>
        </p:spPr>
        <p:txBody>
          <a:bodyPr/>
          <a:lstStyle/>
          <a:p>
            <a:pPr eaLnBrk="1" hangingPunct="1">
              <a:spcBef>
                <a:spcPts val="672"/>
              </a:spcBef>
              <a:spcAft>
                <a:spcPts val="0"/>
              </a:spcAft>
            </a:pPr>
            <a:r>
              <a:rPr lang="en-US" altLang="en-US" dirty="0">
                <a:solidFill>
                  <a:srgbClr val="000000"/>
                </a:solidFill>
              </a:rPr>
              <a:t>High-quality programs</a:t>
            </a:r>
          </a:p>
          <a:p>
            <a:pPr eaLnBrk="1" hangingPunct="1">
              <a:spcBef>
                <a:spcPts val="672"/>
              </a:spcBef>
              <a:spcAft>
                <a:spcPts val="0"/>
              </a:spcAft>
            </a:pPr>
            <a:r>
              <a:rPr lang="en-US" altLang="en-US" dirty="0">
                <a:solidFill>
                  <a:srgbClr val="000000"/>
                </a:solidFill>
              </a:rPr>
              <a:t>Appropriate support</a:t>
            </a:r>
          </a:p>
          <a:p>
            <a:pPr eaLnBrk="1" hangingPunct="1">
              <a:spcBef>
                <a:spcPts val="672"/>
              </a:spcBef>
              <a:spcAft>
                <a:spcPts val="0"/>
              </a:spcAft>
            </a:pPr>
            <a:r>
              <a:rPr lang="en-US" altLang="en-US" dirty="0">
                <a:solidFill>
                  <a:srgbClr val="000000"/>
                </a:solidFill>
              </a:rPr>
              <a:t>Research-based evidence</a:t>
            </a:r>
          </a:p>
          <a:p>
            <a:pPr>
              <a:spcBef>
                <a:spcPts val="672"/>
              </a:spcBef>
              <a:spcAft>
                <a:spcPts val="0"/>
              </a:spcAft>
            </a:pPr>
            <a:endParaRPr lang="en-US" altLang="en-US" dirty="0"/>
          </a:p>
        </p:txBody>
      </p:sp>
      <p:sp>
        <p:nvSpPr>
          <p:cNvPr id="8" name="Rectangle 5"/>
          <p:cNvSpPr>
            <a:spLocks noChangeArrowheads="1"/>
          </p:cNvSpPr>
          <p:nvPr/>
        </p:nvSpPr>
        <p:spPr bwMode="auto">
          <a:xfrm>
            <a:off x="1" y="6619875"/>
            <a:ext cx="4810124" cy="238125"/>
          </a:xfrm>
          <a:prstGeom prst="rect">
            <a:avLst/>
          </a:prstGeom>
          <a:noFill/>
          <a:ln w="9525">
            <a:noFill/>
            <a:miter lim="800000"/>
            <a:headEnd/>
            <a:tailEnd/>
          </a:ln>
          <a:effectLst/>
        </p:spPr>
        <p:txBody>
          <a:bodyPr wrap="square" anchor="ctr">
            <a:spAutoFit/>
          </a:bodyPr>
          <a:lstStyle/>
          <a:p>
            <a:pPr algn="ctr" eaLnBrk="0" hangingPunct="0">
              <a:defRPr/>
            </a:pPr>
            <a:r>
              <a:rPr lang="en-US" sz="900" dirty="0">
                <a:latin typeface="Arial" pitchFamily="-83" charset="0"/>
                <a:ea typeface="Times New Roman" pitchFamily="-83" charset="0"/>
                <a:cs typeface="Times New Roman" pitchFamily="-83" charset="0"/>
              </a:rPr>
              <a:t>©2017 California Department of Education</a:t>
            </a:r>
            <a:endParaRPr lang="en-US" sz="900" dirty="0">
              <a:latin typeface="Arial" pitchFamily="-83" charset="0"/>
              <a:ea typeface="Arial" pitchFamily="-83" charset="0"/>
              <a:cs typeface="Arial" pitchFamily="-83" charset="0"/>
            </a:endParaRPr>
          </a:p>
        </p:txBody>
      </p:sp>
      <p:sp>
        <p:nvSpPr>
          <p:cNvPr id="9" name="Slide Number Placeholder 1"/>
          <p:cNvSpPr>
            <a:spLocks noGrp="1"/>
          </p:cNvSpPr>
          <p:nvPr>
            <p:ph type="sldNum" sz="quarter" idx="10"/>
          </p:nvPr>
        </p:nvSpPr>
        <p:spPr>
          <a:xfrm>
            <a:off x="8686800" y="0"/>
            <a:ext cx="457200" cy="365125"/>
          </a:xfrm>
        </p:spPr>
        <p:txBody>
          <a:bodyPr/>
          <a:lstStyle/>
          <a:p>
            <a:fld id="{B36B4CC5-99EF-4BF6-8507-C2BE1AF83A50}" type="slidenum">
              <a:rPr lang="en-US" altLang="en-US" smtClean="0"/>
              <a:pPr/>
              <a:t>11</a:t>
            </a:fld>
            <a:endParaRPr lang="en-US" altLang="en-US"/>
          </a:p>
        </p:txBody>
      </p:sp>
    </p:spTree>
    <p:extLst>
      <p:ext uri="{BB962C8B-B14F-4D97-AF65-F5344CB8AC3E}">
        <p14:creationId xmlns:p14="http://schemas.microsoft.com/office/powerpoint/2010/main" val="3439375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4"/>
          <p:cNvSpPr>
            <a:spLocks noGrp="1" noChangeArrowheads="1"/>
          </p:cNvSpPr>
          <p:nvPr>
            <p:ph type="title"/>
          </p:nvPr>
        </p:nvSpPr>
        <p:spPr/>
        <p:txBody>
          <a:bodyPr/>
          <a:lstStyle/>
          <a:p>
            <a:pPr eaLnBrk="1" hangingPunct="1"/>
            <a:r>
              <a:rPr lang="en-US" altLang="en-US" dirty="0">
                <a:solidFill>
                  <a:schemeClr val="tx1"/>
                </a:solidFill>
              </a:rPr>
              <a:t>Framework Strategies</a:t>
            </a:r>
          </a:p>
        </p:txBody>
      </p:sp>
      <p:sp>
        <p:nvSpPr>
          <p:cNvPr id="406533" name="Rectangle 5"/>
          <p:cNvSpPr>
            <a:spLocks noGrp="1" noChangeArrowheads="1"/>
          </p:cNvSpPr>
          <p:nvPr>
            <p:ph type="body" sz="half" idx="1"/>
          </p:nvPr>
        </p:nvSpPr>
        <p:spPr/>
        <p:txBody>
          <a:bodyPr/>
          <a:lstStyle/>
          <a:p>
            <a:pPr marL="347472" indent="-347472"/>
            <a:r>
              <a:rPr lang="en-US" dirty="0">
                <a:latin typeface="Arial" charset="0"/>
                <a:cs typeface="ＭＳ Ｐゴシック" charset="0"/>
              </a:rPr>
              <a:t>Developmentally appropriate</a:t>
            </a:r>
          </a:p>
          <a:p>
            <a:pPr>
              <a:lnSpc>
                <a:spcPct val="90000"/>
              </a:lnSpc>
            </a:pPr>
            <a:r>
              <a:rPr lang="en-US" dirty="0">
                <a:latin typeface="Arial" charset="0"/>
                <a:cs typeface="ＭＳ Ｐゴシック" charset="0"/>
              </a:rPr>
              <a:t>Reflective and intentional</a:t>
            </a:r>
          </a:p>
          <a:p>
            <a:pPr>
              <a:lnSpc>
                <a:spcPct val="90000"/>
              </a:lnSpc>
            </a:pPr>
            <a:r>
              <a:rPr lang="en-US" dirty="0">
                <a:latin typeface="Arial" charset="0"/>
                <a:cs typeface="ＭＳ Ｐゴシック" charset="0"/>
              </a:rPr>
              <a:t>Individually and culturally meaningful</a:t>
            </a:r>
          </a:p>
          <a:p>
            <a:pPr>
              <a:lnSpc>
                <a:spcPct val="90000"/>
              </a:lnSpc>
            </a:pPr>
            <a:r>
              <a:rPr lang="en-US" dirty="0">
                <a:latin typeface="Arial" charset="0"/>
                <a:cs typeface="ＭＳ Ｐゴシック" charset="0"/>
              </a:rPr>
              <a:t>Inclusive of children with disabilities or other special needs</a:t>
            </a:r>
          </a:p>
        </p:txBody>
      </p:sp>
      <p:sp>
        <p:nvSpPr>
          <p:cNvPr id="2" name="Slide Number Placeholder 1"/>
          <p:cNvSpPr>
            <a:spLocks noGrp="1"/>
          </p:cNvSpPr>
          <p:nvPr>
            <p:ph type="sldNum" sz="quarter" idx="4"/>
          </p:nvPr>
        </p:nvSpPr>
        <p:spPr/>
        <p:txBody>
          <a:bodyPr/>
          <a:lstStyle/>
          <a:p>
            <a:fld id="{7C675349-1CC5-4932-A731-53D7C66B1BA6}" type="slidenum">
              <a:rPr lang="en-US" altLang="en-US" smtClean="0"/>
              <a:pPr/>
              <a:t>12</a:t>
            </a:fld>
            <a:endParaRPr lang="en-US" altLang="en-US"/>
          </a:p>
        </p:txBody>
      </p:sp>
      <p:pic>
        <p:nvPicPr>
          <p:cNvPr id="4" name="Content Placeholder 3"/>
          <p:cNvPicPr>
            <a:picLocks noGrp="1" noChangeAspect="1"/>
          </p:cNvPicPr>
          <p:nvPr>
            <p:ph sz="half" idx="2"/>
          </p:nvPr>
        </p:nvPicPr>
        <p:blipFill rotWithShape="1">
          <a:blip r:embed="rId3"/>
          <a:srcRect l="16760" r="13984"/>
          <a:stretch/>
        </p:blipFill>
        <p:spPr>
          <a:xfrm>
            <a:off x="4755675" y="1692276"/>
            <a:ext cx="3931125" cy="3795950"/>
          </a:xfrm>
          <a:prstGeom prst="rect">
            <a:avLst/>
          </a:prstGeom>
        </p:spPr>
      </p:pic>
    </p:spTree>
    <p:extLst>
      <p:ext uri="{BB962C8B-B14F-4D97-AF65-F5344CB8AC3E}">
        <p14:creationId xmlns:p14="http://schemas.microsoft.com/office/powerpoint/2010/main" val="26795990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65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653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653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653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4"/>
          <p:cNvSpPr>
            <a:spLocks noGrp="1" noChangeArrowheads="1"/>
          </p:cNvSpPr>
          <p:nvPr>
            <p:ph type="title"/>
          </p:nvPr>
        </p:nvSpPr>
        <p:spPr>
          <a:xfrm>
            <a:off x="0" y="0"/>
            <a:ext cx="4267200" cy="1828800"/>
          </a:xfrm>
        </p:spPr>
        <p:txBody>
          <a:bodyPr anchor="ctr" anchorCtr="0"/>
          <a:lstStyle/>
          <a:p>
            <a:r>
              <a:rPr lang="en-US" sz="4000" dirty="0">
                <a:solidFill>
                  <a:schemeClr val="tx1"/>
                </a:solidFill>
                <a:latin typeface="Arial" charset="0"/>
                <a:cs typeface="ＭＳ Ｐゴシック" charset="0"/>
              </a:rPr>
              <a:t>Preschool Curriculum Framework</a:t>
            </a:r>
          </a:p>
        </p:txBody>
      </p:sp>
      <p:sp>
        <p:nvSpPr>
          <p:cNvPr id="46082" name="Rectangle 5"/>
          <p:cNvSpPr>
            <a:spLocks noGrp="1" noChangeArrowheads="1"/>
          </p:cNvSpPr>
          <p:nvPr>
            <p:ph sz="half" idx="1"/>
          </p:nvPr>
        </p:nvSpPr>
        <p:spPr>
          <a:xfrm>
            <a:off x="232528" y="1879473"/>
            <a:ext cx="4038600" cy="4525963"/>
          </a:xfrm>
        </p:spPr>
        <p:txBody>
          <a:bodyPr/>
          <a:lstStyle/>
          <a:p>
            <a:pPr lvl="0"/>
            <a:r>
              <a:rPr lang="en-US" dirty="0"/>
              <a:t>Routines, environments, and materials</a:t>
            </a:r>
          </a:p>
          <a:p>
            <a:pPr lvl="0"/>
            <a:r>
              <a:rPr lang="en-US" dirty="0"/>
              <a:t>Interactions and strategies</a:t>
            </a:r>
          </a:p>
          <a:p>
            <a:pPr lvl="0"/>
            <a:r>
              <a:rPr lang="en-US" dirty="0"/>
              <a:t>Planned learning opportunities </a:t>
            </a:r>
          </a:p>
          <a:p>
            <a:pPr lvl="0"/>
            <a:r>
              <a:rPr lang="en-US" dirty="0"/>
              <a:t>Teachable moments</a:t>
            </a:r>
          </a:p>
          <a:p>
            <a:pPr lvl="0"/>
            <a:r>
              <a:rPr lang="en-US" dirty="0"/>
              <a:t>Engaging families</a:t>
            </a:r>
          </a:p>
          <a:p>
            <a:pPr marL="0" indent="0">
              <a:spcAft>
                <a:spcPct val="20000"/>
              </a:spcAft>
              <a:buFontTx/>
              <a:buNone/>
            </a:pPr>
            <a:endParaRPr lang="en-US" dirty="0">
              <a:latin typeface="Arial" charset="0"/>
              <a:cs typeface="ＭＳ Ｐゴシック" charset="0"/>
            </a:endParaRPr>
          </a:p>
          <a:p>
            <a:pPr marL="0" indent="0">
              <a:buFontTx/>
              <a:buNone/>
            </a:pPr>
            <a:endParaRPr lang="en-US" dirty="0">
              <a:latin typeface="Arial" charset="0"/>
              <a:cs typeface="ＭＳ Ｐゴシック" charset="0"/>
            </a:endParaRPr>
          </a:p>
        </p:txBody>
      </p:sp>
      <p:sp>
        <p:nvSpPr>
          <p:cNvPr id="2" name="Slide Number Placeholder 1"/>
          <p:cNvSpPr>
            <a:spLocks noGrp="1"/>
          </p:cNvSpPr>
          <p:nvPr>
            <p:ph type="sldNum" sz="quarter" idx="10"/>
          </p:nvPr>
        </p:nvSpPr>
        <p:spPr/>
        <p:txBody>
          <a:bodyPr/>
          <a:lstStyle/>
          <a:p>
            <a:fld id="{15410E3B-9162-4089-93EA-17B606053D97}" type="slidenum">
              <a:rPr lang="en-US" altLang="en-US" smtClean="0"/>
              <a:pPr/>
              <a:t>13</a:t>
            </a:fld>
            <a:endParaRPr lang="en-US" altLang="en-US"/>
          </a:p>
        </p:txBody>
      </p:sp>
      <p:pic>
        <p:nvPicPr>
          <p:cNvPr id="4" name="Content Placeholder 3" title="Drying hands"/>
          <p:cNvPicPr>
            <a:picLocks noGrp="1" noChangeAspect="1"/>
          </p:cNvPicPr>
          <p:nvPr>
            <p:ph sz="half" idx="2"/>
          </p:nvPr>
        </p:nvPicPr>
        <p:blipFill rotWithShape="1">
          <a:blip r:embed="rId3"/>
          <a:srcRect l="34028" t="16544" r="27083" b="999"/>
          <a:stretch/>
        </p:blipFill>
        <p:spPr>
          <a:xfrm>
            <a:off x="4267200" y="-1"/>
            <a:ext cx="4876800" cy="6858001"/>
          </a:xfrm>
          <a:ln>
            <a:solidFill>
              <a:schemeClr val="tx1"/>
            </a:solidFill>
          </a:ln>
        </p:spPr>
      </p:pic>
      <p:sp>
        <p:nvSpPr>
          <p:cNvPr id="6" name="Rectangle 5"/>
          <p:cNvSpPr>
            <a:spLocks noChangeArrowheads="1"/>
          </p:cNvSpPr>
          <p:nvPr/>
        </p:nvSpPr>
        <p:spPr bwMode="auto">
          <a:xfrm>
            <a:off x="4267200" y="6685198"/>
            <a:ext cx="487680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dirty="0">
                <a:solidFill>
                  <a:schemeClr val="bg1"/>
                </a:solidFill>
                <a:effectLst>
                  <a:outerShdw blurRad="38100" dist="38100" dir="2700000" algn="tl">
                    <a:srgbClr val="000000">
                      <a:alpha val="43137"/>
                    </a:srgbClr>
                  </a:outerShdw>
                </a:effectLst>
              </a:rPr>
              <a:t>©2017 California Department of Education</a:t>
            </a:r>
            <a:endParaRPr lang="en-US" altLang="en-US" sz="9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262102861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Grp="1" noChangeArrowheads="1"/>
          </p:cNvSpPr>
          <p:nvPr>
            <p:ph type="title"/>
          </p:nvPr>
        </p:nvSpPr>
        <p:spPr>
          <a:xfrm>
            <a:off x="457200" y="1"/>
            <a:ext cx="8229600" cy="808074"/>
          </a:xfrm>
        </p:spPr>
        <p:txBody>
          <a:bodyPr/>
          <a:lstStyle/>
          <a:p>
            <a:r>
              <a:rPr lang="en-US" altLang="en-US" sz="3200" dirty="0">
                <a:ea typeface="ＭＳ Ｐゴシック" panose="020B0600070205080204" pitchFamily="34" charset="-128"/>
              </a:rPr>
              <a:t>Alignment Document</a:t>
            </a:r>
          </a:p>
        </p:txBody>
      </p:sp>
      <p:sp>
        <p:nvSpPr>
          <p:cNvPr id="53250"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38101EB-4C34-4C33-BD87-D34F30B0180D}" type="slidenum">
              <a:rPr lang="en-US" altLang="en-US" sz="1200"/>
              <a:pPr/>
              <a:t>14</a:t>
            </a:fld>
            <a:endParaRPr lang="en-US" altLang="en-US" sz="1200"/>
          </a:p>
        </p:txBody>
      </p:sp>
      <p:pic>
        <p:nvPicPr>
          <p:cNvPr id="5325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37581" y="808075"/>
            <a:ext cx="4668837" cy="5712814"/>
          </a:xfrm>
          <a:ln>
            <a:solidFill>
              <a:schemeClr val="tx1"/>
            </a:solidFill>
            <a:miter lim="800000"/>
            <a:headEnd/>
            <a:tailEnd/>
          </a:ln>
        </p:spPr>
      </p:pic>
    </p:spTree>
    <p:extLst>
      <p:ext uri="{BB962C8B-B14F-4D97-AF65-F5344CB8AC3E}">
        <p14:creationId xmlns:p14="http://schemas.microsoft.com/office/powerpoint/2010/main" val="1794642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p:cNvPicPr>
          <p:nvPr/>
        </p:nvPicPr>
        <p:blipFill rotWithShape="1">
          <a:blip r:embed="rId3">
            <a:extLst>
              <a:ext uri="{28A0092B-C50C-407E-A947-70E740481C1C}">
                <a14:useLocalDpi xmlns:a14="http://schemas.microsoft.com/office/drawing/2010/main" val="0"/>
              </a:ext>
            </a:extLst>
          </a:blip>
          <a:srcRect b="3856"/>
          <a:stretch/>
        </p:blipFill>
        <p:spPr bwMode="auto">
          <a:xfrm>
            <a:off x="2273300" y="847725"/>
            <a:ext cx="4549775" cy="56777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3795" name="AutoShape 3"/>
          <p:cNvSpPr>
            <a:spLocks noChangeArrowheads="1"/>
          </p:cNvSpPr>
          <p:nvPr/>
        </p:nvSpPr>
        <p:spPr bwMode="auto">
          <a:xfrm>
            <a:off x="3789218" y="875867"/>
            <a:ext cx="990600" cy="381000"/>
          </a:xfrm>
          <a:prstGeom prst="wedgeRectCallout">
            <a:avLst>
              <a:gd name="adj1" fmla="val -75836"/>
              <a:gd name="adj2" fmla="val 15754"/>
            </a:avLst>
          </a:prstGeom>
          <a:solidFill>
            <a:srgbClr val="FFFFCC"/>
          </a:solidFill>
          <a:ln w="9525">
            <a:solidFill>
              <a:schemeClr val="tx1"/>
            </a:solidFill>
            <a:miter lim="800000"/>
            <a:headEnd/>
            <a:tailEnd/>
          </a:ln>
          <a:effectLst>
            <a:outerShdw blurRad="63500" dist="107763" dir="2700000" algn="ctr" rotWithShape="0">
              <a:schemeClr val="bg2">
                <a:alpha val="74997"/>
              </a:schemeClr>
            </a:outerShdw>
          </a:effectLst>
        </p:spPr>
        <p:txBody>
          <a:bodyPr/>
          <a:lstStyle/>
          <a:p>
            <a:pPr algn="ctr" eaLnBrk="1" hangingPunct="1">
              <a:defRPr/>
            </a:pPr>
            <a:r>
              <a:rPr lang="en-US" sz="1600" dirty="0">
                <a:effectLst>
                  <a:outerShdw blurRad="38100" dist="38100" dir="2700000" algn="tl">
                    <a:srgbClr val="000000">
                      <a:alpha val="43137"/>
                    </a:srgbClr>
                  </a:outerShdw>
                </a:effectLst>
                <a:latin typeface="Arial" pitchFamily="-1" charset="0"/>
                <a:cs typeface="+mn-cs"/>
              </a:rPr>
              <a:t>Strand</a:t>
            </a:r>
          </a:p>
        </p:txBody>
      </p:sp>
      <p:sp>
        <p:nvSpPr>
          <p:cNvPr id="33796" name="AutoShape 4"/>
          <p:cNvSpPr>
            <a:spLocks noChangeArrowheads="1"/>
          </p:cNvSpPr>
          <p:nvPr/>
        </p:nvSpPr>
        <p:spPr bwMode="auto">
          <a:xfrm>
            <a:off x="1319213" y="1557338"/>
            <a:ext cx="762000" cy="304800"/>
          </a:xfrm>
          <a:prstGeom prst="wedgeRectCallout">
            <a:avLst>
              <a:gd name="adj1" fmla="val 153513"/>
              <a:gd name="adj2" fmla="val -34759"/>
            </a:avLst>
          </a:prstGeom>
          <a:solidFill>
            <a:srgbClr val="FFFFCC"/>
          </a:solidFill>
          <a:ln w="9525">
            <a:solidFill>
              <a:schemeClr val="tx1"/>
            </a:solidFill>
            <a:miter lim="800000"/>
            <a:headEnd/>
            <a:tailEnd/>
          </a:ln>
          <a:effectLst>
            <a:outerShdw blurRad="63500" dist="107763" dir="2700000" algn="ctr" rotWithShape="0">
              <a:schemeClr val="bg2">
                <a:alpha val="74997"/>
              </a:schemeClr>
            </a:outerShdw>
          </a:effectLst>
        </p:spPr>
        <p:txBody>
          <a:bodyPr/>
          <a:lstStyle/>
          <a:p>
            <a:pPr algn="ctr" eaLnBrk="1" hangingPunct="1">
              <a:defRPr/>
            </a:pPr>
            <a:r>
              <a:rPr lang="en-US" sz="1600" dirty="0">
                <a:effectLst>
                  <a:outerShdw blurRad="38100" dist="38100" dir="2700000" algn="tl">
                    <a:srgbClr val="000000">
                      <a:alpha val="43137"/>
                    </a:srgbClr>
                  </a:outerShdw>
                </a:effectLst>
                <a:latin typeface="Arial" pitchFamily="-1" charset="0"/>
                <a:cs typeface="+mn-cs"/>
              </a:rPr>
              <a:t>Age</a:t>
            </a:r>
          </a:p>
        </p:txBody>
      </p:sp>
      <p:sp>
        <p:nvSpPr>
          <p:cNvPr id="33797" name="AutoShape 5"/>
          <p:cNvSpPr>
            <a:spLocks noChangeArrowheads="1"/>
          </p:cNvSpPr>
          <p:nvPr/>
        </p:nvSpPr>
        <p:spPr bwMode="auto">
          <a:xfrm>
            <a:off x="612775" y="5562600"/>
            <a:ext cx="1143000" cy="381000"/>
          </a:xfrm>
          <a:prstGeom prst="wedgeRectCallout">
            <a:avLst>
              <a:gd name="adj1" fmla="val 100845"/>
              <a:gd name="adj2" fmla="val 127456"/>
            </a:avLst>
          </a:prstGeom>
          <a:solidFill>
            <a:srgbClr val="FFFFCC"/>
          </a:solidFill>
          <a:ln w="9525">
            <a:solidFill>
              <a:schemeClr val="tx1"/>
            </a:solidFill>
            <a:miter lim="800000"/>
            <a:headEnd/>
            <a:tailEnd/>
          </a:ln>
          <a:effectLst>
            <a:outerShdw blurRad="63500" dist="107763" dir="2700000" algn="ctr" rotWithShape="0">
              <a:schemeClr val="bg2">
                <a:alpha val="74997"/>
              </a:schemeClr>
            </a:outerShdw>
          </a:effectLst>
        </p:spPr>
        <p:txBody>
          <a:bodyPr/>
          <a:lstStyle/>
          <a:p>
            <a:pPr algn="ctr" eaLnBrk="1" hangingPunct="1">
              <a:defRPr/>
            </a:pPr>
            <a:r>
              <a:rPr lang="en-US" sz="1600" dirty="0">
                <a:effectLst>
                  <a:outerShdw blurRad="38100" dist="38100" dir="2700000" algn="tl">
                    <a:srgbClr val="000000">
                      <a:alpha val="43137"/>
                    </a:srgbClr>
                  </a:outerShdw>
                </a:effectLst>
                <a:latin typeface="Arial" pitchFamily="-1" charset="0"/>
                <a:cs typeface="+mn-cs"/>
              </a:rPr>
              <a:t>Domain</a:t>
            </a:r>
          </a:p>
        </p:txBody>
      </p:sp>
      <p:sp>
        <p:nvSpPr>
          <p:cNvPr id="33799" name="AutoShape 7"/>
          <p:cNvSpPr>
            <a:spLocks noChangeArrowheads="1"/>
          </p:cNvSpPr>
          <p:nvPr/>
        </p:nvSpPr>
        <p:spPr bwMode="auto">
          <a:xfrm>
            <a:off x="7102475" y="1335088"/>
            <a:ext cx="1295400" cy="304800"/>
          </a:xfrm>
          <a:prstGeom prst="wedgeRectCallout">
            <a:avLst>
              <a:gd name="adj1" fmla="val -266170"/>
              <a:gd name="adj2" fmla="val -27289"/>
            </a:avLst>
          </a:prstGeom>
          <a:solidFill>
            <a:srgbClr val="FFFFCC"/>
          </a:solidFill>
          <a:ln w="9525">
            <a:solidFill>
              <a:schemeClr val="tx1"/>
            </a:solidFill>
            <a:miter lim="800000"/>
            <a:headEnd/>
            <a:tailEnd/>
          </a:ln>
          <a:effectLst>
            <a:outerShdw blurRad="63500" dist="107763" dir="2700000" algn="ctr" rotWithShape="0">
              <a:schemeClr val="bg2">
                <a:alpha val="74997"/>
              </a:schemeClr>
            </a:outerShdw>
          </a:effectLst>
        </p:spPr>
        <p:txBody>
          <a:bodyPr/>
          <a:lstStyle/>
          <a:p>
            <a:pPr algn="ctr" eaLnBrk="1" hangingPunct="1">
              <a:defRPr/>
            </a:pPr>
            <a:r>
              <a:rPr lang="en-US" sz="1600" dirty="0">
                <a:effectLst>
                  <a:outerShdw blurRad="38100" dist="38100" dir="2700000" algn="tl">
                    <a:srgbClr val="000000">
                      <a:alpha val="43137"/>
                    </a:srgbClr>
                  </a:outerShdw>
                </a:effectLst>
                <a:latin typeface="Arial" pitchFamily="-1" charset="0"/>
                <a:cs typeface="+mn-cs"/>
              </a:rPr>
              <a:t>Substrand</a:t>
            </a:r>
          </a:p>
        </p:txBody>
      </p:sp>
      <p:sp>
        <p:nvSpPr>
          <p:cNvPr id="33800" name="AutoShape 8"/>
          <p:cNvSpPr>
            <a:spLocks noChangeArrowheads="1"/>
          </p:cNvSpPr>
          <p:nvPr/>
        </p:nvSpPr>
        <p:spPr bwMode="auto">
          <a:xfrm>
            <a:off x="460375" y="2724150"/>
            <a:ext cx="1447800" cy="381000"/>
          </a:xfrm>
          <a:prstGeom prst="wedgeRectCallout">
            <a:avLst>
              <a:gd name="adj1" fmla="val 119671"/>
              <a:gd name="adj2" fmla="val -85316"/>
            </a:avLst>
          </a:prstGeom>
          <a:solidFill>
            <a:srgbClr val="FFFFCC"/>
          </a:solidFill>
          <a:ln w="9525">
            <a:solidFill>
              <a:schemeClr val="tx1"/>
            </a:solidFill>
            <a:miter lim="800000"/>
            <a:headEnd/>
            <a:tailEnd/>
          </a:ln>
          <a:effectLst>
            <a:outerShdw blurRad="63500" dist="107763" dir="2700000" algn="ctr" rotWithShape="0">
              <a:schemeClr val="bg2">
                <a:alpha val="74997"/>
              </a:schemeClr>
            </a:outerShdw>
          </a:effectLst>
        </p:spPr>
        <p:txBody>
          <a:bodyPr/>
          <a:lstStyle/>
          <a:p>
            <a:pPr algn="ctr" eaLnBrk="1" hangingPunct="1">
              <a:defRPr/>
            </a:pPr>
            <a:r>
              <a:rPr lang="en-US" sz="1600" dirty="0">
                <a:effectLst>
                  <a:outerShdw blurRad="38100" dist="38100" dir="2700000" algn="tl">
                    <a:srgbClr val="000000">
                      <a:alpha val="43137"/>
                    </a:srgbClr>
                  </a:outerShdw>
                </a:effectLst>
                <a:latin typeface="Arial" pitchFamily="-1" charset="0"/>
                <a:cs typeface="+mn-cs"/>
              </a:rPr>
              <a:t>Examples</a:t>
            </a:r>
          </a:p>
        </p:txBody>
      </p:sp>
      <p:sp>
        <p:nvSpPr>
          <p:cNvPr id="33801" name="AutoShape 9"/>
          <p:cNvSpPr>
            <a:spLocks noChangeArrowheads="1"/>
          </p:cNvSpPr>
          <p:nvPr/>
        </p:nvSpPr>
        <p:spPr bwMode="auto">
          <a:xfrm>
            <a:off x="7010400" y="1870075"/>
            <a:ext cx="1676400" cy="381000"/>
          </a:xfrm>
          <a:prstGeom prst="wedgeRectCallout">
            <a:avLst>
              <a:gd name="adj1" fmla="val -95583"/>
              <a:gd name="adj2" fmla="val -37293"/>
            </a:avLst>
          </a:prstGeom>
          <a:solidFill>
            <a:srgbClr val="FFFFCC"/>
          </a:solidFill>
          <a:ln w="9525">
            <a:solidFill>
              <a:schemeClr val="tx1"/>
            </a:solidFill>
            <a:miter lim="800000"/>
            <a:headEnd/>
            <a:tailEnd/>
          </a:ln>
          <a:effectLst>
            <a:outerShdw blurRad="63500" dist="107763" dir="2700000" algn="ctr" rotWithShape="0">
              <a:schemeClr val="bg2">
                <a:alpha val="74997"/>
              </a:schemeClr>
            </a:outerShdw>
          </a:effectLst>
        </p:spPr>
        <p:txBody>
          <a:bodyPr/>
          <a:lstStyle/>
          <a:p>
            <a:pPr algn="ctr" eaLnBrk="1" hangingPunct="1">
              <a:defRPr/>
            </a:pPr>
            <a:r>
              <a:rPr lang="en-US" sz="1600" dirty="0">
                <a:effectLst>
                  <a:outerShdw blurRad="38100" dist="38100" dir="2700000" algn="tl">
                    <a:srgbClr val="000000">
                      <a:alpha val="43137"/>
                    </a:srgbClr>
                  </a:outerShdw>
                </a:effectLst>
                <a:latin typeface="Arial" pitchFamily="-1" charset="0"/>
                <a:cs typeface="+mn-cs"/>
              </a:rPr>
              <a:t>Foundation</a:t>
            </a:r>
          </a:p>
        </p:txBody>
      </p:sp>
      <p:sp>
        <p:nvSpPr>
          <p:cNvPr id="36872" name="Title 13"/>
          <p:cNvSpPr>
            <a:spLocks noGrp="1"/>
          </p:cNvSpPr>
          <p:nvPr>
            <p:ph type="title"/>
          </p:nvPr>
        </p:nvSpPr>
        <p:spPr>
          <a:xfrm>
            <a:off x="457200" y="0"/>
            <a:ext cx="8229600" cy="952500"/>
          </a:xfrm>
        </p:spPr>
        <p:txBody>
          <a:bodyPr/>
          <a:lstStyle/>
          <a:p>
            <a:r>
              <a:rPr lang="en-US" altLang="en-US" sz="4000">
                <a:ea typeface="ＭＳ Ｐゴシック" panose="020B0600070205080204" pitchFamily="34" charset="-128"/>
              </a:rPr>
              <a:t>Map of the Foundations</a:t>
            </a:r>
          </a:p>
        </p:txBody>
      </p:sp>
      <p:sp>
        <p:nvSpPr>
          <p:cNvPr id="14" name="Content Placeholder 1"/>
          <p:cNvSpPr>
            <a:spLocks noGrp="1"/>
          </p:cNvSpPr>
          <p:nvPr>
            <p:ph idx="1"/>
          </p:nvPr>
        </p:nvSpPr>
        <p:spPr>
          <a:xfrm>
            <a:off x="5361709" y="3456711"/>
            <a:ext cx="3553691" cy="2860964"/>
          </a:xfrm>
          <a:solidFill>
            <a:srgbClr val="FFF1E7"/>
          </a:solidFill>
          <a:ln w="9525">
            <a:solidFill>
              <a:schemeClr val="tx1"/>
            </a:solidFill>
          </a:ln>
        </p:spPr>
        <p:txBody>
          <a:bodyPr anchor="ctr">
            <a:noAutofit/>
          </a:bodyPr>
          <a:lstStyle/>
          <a:p>
            <a:pPr marL="234950" indent="0">
              <a:buFont typeface="Arial" charset="0"/>
              <a:buNone/>
              <a:defRPr/>
            </a:pPr>
            <a:endParaRPr lang="en-US" sz="2000" dirty="0">
              <a:ea typeface="ＭＳ Ｐゴシック" pitchFamily="34" charset="-128"/>
              <a:cs typeface="ＭＳ Ｐゴシック" charset="0"/>
            </a:endParaRPr>
          </a:p>
          <a:p>
            <a:pPr marL="117475" indent="0">
              <a:buFont typeface="Arial" charset="0"/>
              <a:buNone/>
              <a:defRPr/>
            </a:pPr>
            <a:r>
              <a:rPr lang="en-US" sz="2000" dirty="0">
                <a:ea typeface="ＭＳ Ｐゴシック" pitchFamily="34" charset="-128"/>
                <a:cs typeface="ＭＳ Ｐゴシック" charset="0"/>
              </a:rPr>
              <a:t>Examine the developmental progression between 48 and 60 months in the foundation:  </a:t>
            </a:r>
          </a:p>
          <a:p>
            <a:pPr marL="457200" indent="-222250">
              <a:defRPr/>
            </a:pPr>
            <a:r>
              <a:rPr lang="en-US" sz="2000" dirty="0">
                <a:ea typeface="ＭＳ Ｐゴシック" pitchFamily="34" charset="-128"/>
                <a:cs typeface="ＭＳ Ｐゴシック" charset="0"/>
              </a:rPr>
              <a:t>What do you notice is developing?</a:t>
            </a:r>
          </a:p>
          <a:p>
            <a:pPr marL="457200" indent="-222250">
              <a:defRPr/>
            </a:pPr>
            <a:r>
              <a:rPr lang="en-US" sz="2000" dirty="0">
                <a:ea typeface="ＭＳ Ｐゴシック" pitchFamily="34" charset="-128"/>
                <a:cs typeface="ＭＳ Ｐゴシック" charset="0"/>
              </a:rPr>
              <a:t>Use the examples to help you think about growth and change. </a:t>
            </a:r>
          </a:p>
          <a:p>
            <a:pPr marL="0" indent="0">
              <a:buFont typeface="Arial" charset="0"/>
              <a:buNone/>
              <a:defRPr/>
            </a:pPr>
            <a:endParaRPr lang="en-US" sz="2000" dirty="0">
              <a:ea typeface="ＭＳ Ｐゴシック" pitchFamily="34" charset="-128"/>
              <a:cs typeface="ＭＳ Ｐゴシック" charset="0"/>
            </a:endParaRPr>
          </a:p>
        </p:txBody>
      </p:sp>
      <p:sp>
        <p:nvSpPr>
          <p:cNvPr id="3" name="Slide Number Placeholder 2"/>
          <p:cNvSpPr>
            <a:spLocks noGrp="1"/>
          </p:cNvSpPr>
          <p:nvPr>
            <p:ph type="sldNum" sz="quarter" idx="4294967295"/>
          </p:nvPr>
        </p:nvSpPr>
        <p:spPr>
          <a:xfrm>
            <a:off x="8686800" y="0"/>
            <a:ext cx="457200" cy="365125"/>
          </a:xfrm>
          <a:prstGeom prst="rect">
            <a:avLst/>
          </a:prstGeom>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FA02BE13-3822-44BA-A451-E93681DFA973}" type="slidenum">
              <a:rPr lang="en-US" altLang="en-US" sz="1800">
                <a:effectLst>
                  <a:outerShdw blurRad="38100" dist="38100" dir="2700000" algn="tl">
                    <a:srgbClr val="FFFFFF"/>
                  </a:outerShdw>
                </a:effectLst>
              </a:rPr>
              <a:pPr eaLnBrk="1" hangingPunct="1">
                <a:spcBef>
                  <a:spcPct val="0"/>
                </a:spcBef>
                <a:buFontTx/>
                <a:buNone/>
              </a:pPr>
              <a:t>15</a:t>
            </a:fld>
            <a:endParaRPr lang="en-US" altLang="en-US" sz="1800">
              <a:effectLst>
                <a:outerShdw blurRad="38100" dist="38100" dir="2700000" algn="tl">
                  <a:srgbClr val="FFFFFF"/>
                </a:outerShdw>
              </a:effectLst>
            </a:endParaRPr>
          </a:p>
        </p:txBody>
      </p:sp>
    </p:spTree>
    <p:extLst>
      <p:ext uri="{BB962C8B-B14F-4D97-AF65-F5344CB8AC3E}">
        <p14:creationId xmlns:p14="http://schemas.microsoft.com/office/powerpoint/2010/main" val="8928145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797"/>
                                        </p:tgtEl>
                                        <p:attrNameLst>
                                          <p:attrName>style.visibility</p:attrName>
                                        </p:attrNameLst>
                                      </p:cBhvr>
                                      <p:to>
                                        <p:strVal val="visible"/>
                                      </p:to>
                                    </p:set>
                                    <p:animEffect transition="in" filter="fade">
                                      <p:cBhvr>
                                        <p:cTn id="7" dur="1000"/>
                                        <p:tgtEl>
                                          <p:spTgt spid="33797"/>
                                        </p:tgtEl>
                                      </p:cBhvr>
                                    </p:animEffect>
                                    <p:anim calcmode="lin" valueType="num">
                                      <p:cBhvr>
                                        <p:cTn id="8" dur="1000" fill="hold"/>
                                        <p:tgtEl>
                                          <p:spTgt spid="33797"/>
                                        </p:tgtEl>
                                        <p:attrNameLst>
                                          <p:attrName>ppt_x</p:attrName>
                                        </p:attrNameLst>
                                      </p:cBhvr>
                                      <p:tavLst>
                                        <p:tav tm="0">
                                          <p:val>
                                            <p:strVal val="#ppt_x"/>
                                          </p:val>
                                        </p:tav>
                                        <p:tav tm="100000">
                                          <p:val>
                                            <p:strVal val="#ppt_x"/>
                                          </p:val>
                                        </p:tav>
                                      </p:tavLst>
                                    </p:anim>
                                    <p:anim calcmode="lin" valueType="num">
                                      <p:cBhvr>
                                        <p:cTn id="9" dur="1000" fill="hold"/>
                                        <p:tgtEl>
                                          <p:spTgt spid="3379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795"/>
                                        </p:tgtEl>
                                        <p:attrNameLst>
                                          <p:attrName>style.visibility</p:attrName>
                                        </p:attrNameLst>
                                      </p:cBhvr>
                                      <p:to>
                                        <p:strVal val="visible"/>
                                      </p:to>
                                    </p:set>
                                    <p:animEffect transition="in" filter="fade">
                                      <p:cBhvr>
                                        <p:cTn id="14" dur="1000"/>
                                        <p:tgtEl>
                                          <p:spTgt spid="33795"/>
                                        </p:tgtEl>
                                      </p:cBhvr>
                                    </p:animEffect>
                                    <p:anim calcmode="lin" valueType="num">
                                      <p:cBhvr>
                                        <p:cTn id="15" dur="1000" fill="hold"/>
                                        <p:tgtEl>
                                          <p:spTgt spid="33795"/>
                                        </p:tgtEl>
                                        <p:attrNameLst>
                                          <p:attrName>ppt_x</p:attrName>
                                        </p:attrNameLst>
                                      </p:cBhvr>
                                      <p:tavLst>
                                        <p:tav tm="0">
                                          <p:val>
                                            <p:strVal val="#ppt_x"/>
                                          </p:val>
                                        </p:tav>
                                        <p:tav tm="100000">
                                          <p:val>
                                            <p:strVal val="#ppt_x"/>
                                          </p:val>
                                        </p:tav>
                                      </p:tavLst>
                                    </p:anim>
                                    <p:anim calcmode="lin" valueType="num">
                                      <p:cBhvr>
                                        <p:cTn id="16" dur="1000" fill="hold"/>
                                        <p:tgtEl>
                                          <p:spTgt spid="33795"/>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3799"/>
                                        </p:tgtEl>
                                        <p:attrNameLst>
                                          <p:attrName>style.visibility</p:attrName>
                                        </p:attrNameLst>
                                      </p:cBhvr>
                                      <p:to>
                                        <p:strVal val="visible"/>
                                      </p:to>
                                    </p:set>
                                    <p:animEffect transition="in" filter="fade">
                                      <p:cBhvr>
                                        <p:cTn id="21" dur="1000"/>
                                        <p:tgtEl>
                                          <p:spTgt spid="33799"/>
                                        </p:tgtEl>
                                      </p:cBhvr>
                                    </p:animEffect>
                                    <p:anim calcmode="lin" valueType="num">
                                      <p:cBhvr>
                                        <p:cTn id="22" dur="1000" fill="hold"/>
                                        <p:tgtEl>
                                          <p:spTgt spid="33799"/>
                                        </p:tgtEl>
                                        <p:attrNameLst>
                                          <p:attrName>ppt_x</p:attrName>
                                        </p:attrNameLst>
                                      </p:cBhvr>
                                      <p:tavLst>
                                        <p:tav tm="0">
                                          <p:val>
                                            <p:strVal val="#ppt_x"/>
                                          </p:val>
                                        </p:tav>
                                        <p:tav tm="100000">
                                          <p:val>
                                            <p:strVal val="#ppt_x"/>
                                          </p:val>
                                        </p:tav>
                                      </p:tavLst>
                                    </p:anim>
                                    <p:anim calcmode="lin" valueType="num">
                                      <p:cBhvr>
                                        <p:cTn id="23" dur="1000" fill="hold"/>
                                        <p:tgtEl>
                                          <p:spTgt spid="33799"/>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3796"/>
                                        </p:tgtEl>
                                        <p:attrNameLst>
                                          <p:attrName>style.visibility</p:attrName>
                                        </p:attrNameLst>
                                      </p:cBhvr>
                                      <p:to>
                                        <p:strVal val="visible"/>
                                      </p:to>
                                    </p:set>
                                    <p:animEffect transition="in" filter="fade">
                                      <p:cBhvr>
                                        <p:cTn id="28" dur="1000"/>
                                        <p:tgtEl>
                                          <p:spTgt spid="33796"/>
                                        </p:tgtEl>
                                      </p:cBhvr>
                                    </p:animEffect>
                                    <p:anim calcmode="lin" valueType="num">
                                      <p:cBhvr>
                                        <p:cTn id="29" dur="1000" fill="hold"/>
                                        <p:tgtEl>
                                          <p:spTgt spid="33796"/>
                                        </p:tgtEl>
                                        <p:attrNameLst>
                                          <p:attrName>ppt_x</p:attrName>
                                        </p:attrNameLst>
                                      </p:cBhvr>
                                      <p:tavLst>
                                        <p:tav tm="0">
                                          <p:val>
                                            <p:strVal val="#ppt_x"/>
                                          </p:val>
                                        </p:tav>
                                        <p:tav tm="100000">
                                          <p:val>
                                            <p:strVal val="#ppt_x"/>
                                          </p:val>
                                        </p:tav>
                                      </p:tavLst>
                                    </p:anim>
                                    <p:anim calcmode="lin" valueType="num">
                                      <p:cBhvr>
                                        <p:cTn id="30" dur="1000" fill="hold"/>
                                        <p:tgtEl>
                                          <p:spTgt spid="33796"/>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3801"/>
                                        </p:tgtEl>
                                        <p:attrNameLst>
                                          <p:attrName>style.visibility</p:attrName>
                                        </p:attrNameLst>
                                      </p:cBhvr>
                                      <p:to>
                                        <p:strVal val="visible"/>
                                      </p:to>
                                    </p:set>
                                    <p:animEffect transition="in" filter="fade">
                                      <p:cBhvr>
                                        <p:cTn id="35" dur="1000"/>
                                        <p:tgtEl>
                                          <p:spTgt spid="33801"/>
                                        </p:tgtEl>
                                      </p:cBhvr>
                                    </p:animEffect>
                                    <p:anim calcmode="lin" valueType="num">
                                      <p:cBhvr>
                                        <p:cTn id="36" dur="1000" fill="hold"/>
                                        <p:tgtEl>
                                          <p:spTgt spid="33801"/>
                                        </p:tgtEl>
                                        <p:attrNameLst>
                                          <p:attrName>ppt_x</p:attrName>
                                        </p:attrNameLst>
                                      </p:cBhvr>
                                      <p:tavLst>
                                        <p:tav tm="0">
                                          <p:val>
                                            <p:strVal val="#ppt_x"/>
                                          </p:val>
                                        </p:tav>
                                        <p:tav tm="100000">
                                          <p:val>
                                            <p:strVal val="#ppt_x"/>
                                          </p:val>
                                        </p:tav>
                                      </p:tavLst>
                                    </p:anim>
                                    <p:anim calcmode="lin" valueType="num">
                                      <p:cBhvr>
                                        <p:cTn id="37" dur="1000" fill="hold"/>
                                        <p:tgtEl>
                                          <p:spTgt spid="33801"/>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3800"/>
                                        </p:tgtEl>
                                        <p:attrNameLst>
                                          <p:attrName>style.visibility</p:attrName>
                                        </p:attrNameLst>
                                      </p:cBhvr>
                                      <p:to>
                                        <p:strVal val="visible"/>
                                      </p:to>
                                    </p:set>
                                    <p:animEffect transition="in" filter="fade">
                                      <p:cBhvr>
                                        <p:cTn id="42" dur="1000"/>
                                        <p:tgtEl>
                                          <p:spTgt spid="33800"/>
                                        </p:tgtEl>
                                      </p:cBhvr>
                                    </p:animEffect>
                                    <p:anim calcmode="lin" valueType="num">
                                      <p:cBhvr>
                                        <p:cTn id="43" dur="1000" fill="hold"/>
                                        <p:tgtEl>
                                          <p:spTgt spid="33800"/>
                                        </p:tgtEl>
                                        <p:attrNameLst>
                                          <p:attrName>ppt_x</p:attrName>
                                        </p:attrNameLst>
                                      </p:cBhvr>
                                      <p:tavLst>
                                        <p:tav tm="0">
                                          <p:val>
                                            <p:strVal val="#ppt_x"/>
                                          </p:val>
                                        </p:tav>
                                        <p:tav tm="100000">
                                          <p:val>
                                            <p:strVal val="#ppt_x"/>
                                          </p:val>
                                        </p:tav>
                                      </p:tavLst>
                                    </p:anim>
                                    <p:anim calcmode="lin" valueType="num">
                                      <p:cBhvr>
                                        <p:cTn id="44" dur="1000" fill="hold"/>
                                        <p:tgtEl>
                                          <p:spTgt spid="33800"/>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bg/>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xEl>
                                              <p:pRg st="1" end="1"/>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
                                            <p:txEl>
                                              <p:pRg st="2" end="2"/>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nimBg="1"/>
      <p:bldP spid="33796" grpId="0" animBg="1"/>
      <p:bldP spid="33797" grpId="0" animBg="1"/>
      <p:bldP spid="33799" grpId="0" animBg="1"/>
      <p:bldP spid="33800" grpId="0" animBg="1"/>
      <p:bldP spid="33801" grpId="0" animBg="1"/>
      <p:bldP spid="14"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3"/>
          <p:cNvSpPr>
            <a:spLocks noGrp="1"/>
          </p:cNvSpPr>
          <p:nvPr>
            <p:ph type="title"/>
          </p:nvPr>
        </p:nvSpPr>
        <p:spPr>
          <a:xfrm>
            <a:off x="457200" y="0"/>
            <a:ext cx="8229600" cy="1562986"/>
          </a:xfrm>
        </p:spPr>
        <p:txBody>
          <a:bodyPr/>
          <a:lstStyle/>
          <a:p>
            <a:r>
              <a:rPr lang="en-US" dirty="0">
                <a:latin typeface="Arial" charset="0"/>
                <a:cs typeface="ＭＳ Ｐゴシック" charset="0"/>
              </a:rPr>
              <a:t>Alignment of </a:t>
            </a:r>
            <a:br>
              <a:rPr lang="en-US" dirty="0">
                <a:latin typeface="Arial" charset="0"/>
                <a:cs typeface="ＭＳ Ｐゴシック" charset="0"/>
              </a:rPr>
            </a:br>
            <a:r>
              <a:rPr lang="en-US" dirty="0">
                <a:latin typeface="Arial" charset="0"/>
                <a:cs typeface="ＭＳ Ｐゴシック" charset="0"/>
              </a:rPr>
              <a:t>Developmental Progression</a:t>
            </a:r>
          </a:p>
        </p:txBody>
      </p:sp>
      <p:sp>
        <p:nvSpPr>
          <p:cNvPr id="2" name="Slide Number Placeholder 1"/>
          <p:cNvSpPr>
            <a:spLocks noGrp="1"/>
          </p:cNvSpPr>
          <p:nvPr>
            <p:ph type="sldNum" sz="quarter" idx="10"/>
          </p:nvPr>
        </p:nvSpPr>
        <p:spPr/>
        <p:txBody>
          <a:bodyPr/>
          <a:lstStyle/>
          <a:p>
            <a:fld id="{3DD1D8A4-18A6-4FF6-B04A-C7B283AD30F4}" type="slidenum">
              <a:rPr lang="en-US" altLang="en-US" smtClean="0"/>
              <a:pPr/>
              <a:t>16</a:t>
            </a:fld>
            <a:endParaRPr lang="en-US" altLang="en-US"/>
          </a:p>
        </p:txBody>
      </p:sp>
      <p:pic>
        <p:nvPicPr>
          <p:cNvPr id="5" name="Content Placeholder 4"/>
          <p:cNvPicPr>
            <a:picLocks noGrp="1" noChangeAspect="1"/>
          </p:cNvPicPr>
          <p:nvPr>
            <p:ph idx="1"/>
          </p:nvPr>
        </p:nvPicPr>
        <p:blipFill rotWithShape="1">
          <a:blip r:embed="rId3"/>
          <a:srcRect t="7400"/>
          <a:stretch/>
        </p:blipFill>
        <p:spPr>
          <a:xfrm>
            <a:off x="1071126" y="1562986"/>
            <a:ext cx="7001747" cy="5045125"/>
          </a:xfrm>
          <a:prstGeom prst="rect">
            <a:avLst/>
          </a:prstGeom>
          <a:ln>
            <a:solidFill>
              <a:schemeClr val="dk1"/>
            </a:solidFill>
          </a:ln>
        </p:spPr>
      </p:pic>
    </p:spTree>
    <p:extLst>
      <p:ext uri="{BB962C8B-B14F-4D97-AF65-F5344CB8AC3E}">
        <p14:creationId xmlns:p14="http://schemas.microsoft.com/office/powerpoint/2010/main" val="2287653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2"/>
          <p:cNvSpPr>
            <a:spLocks noGrp="1" noChangeArrowheads="1"/>
          </p:cNvSpPr>
          <p:nvPr>
            <p:ph type="title" idx="4294967295"/>
          </p:nvPr>
        </p:nvSpPr>
        <p:spPr>
          <a:xfrm>
            <a:off x="826168" y="1868863"/>
            <a:ext cx="8229600" cy="1143000"/>
          </a:xfrm>
        </p:spPr>
        <p:txBody>
          <a:bodyPr/>
          <a:lstStyle/>
          <a:p>
            <a:r>
              <a:rPr lang="en-US" altLang="en-US" sz="1100" dirty="0"/>
              <a:t>Health Strands: Health Habits, Safety, and Nutrition</a:t>
            </a:r>
          </a:p>
        </p:txBody>
      </p:sp>
      <p:pic>
        <p:nvPicPr>
          <p:cNvPr id="38914" name="Content Placeholder 6" title="girl wearing goggles while hammering"/>
          <p:cNvPicPr>
            <a:picLocks noGrp="1" noChangeAspect="1"/>
          </p:cNvPicPr>
          <p:nvPr>
            <p:ph sz="quarter" idx="3"/>
          </p:nvPr>
        </p:nvPicPr>
        <p:blipFill rotWithShape="1">
          <a:blip r:embed="rId3">
            <a:extLst>
              <a:ext uri="{28A0092B-C50C-407E-A947-70E740481C1C}">
                <a14:useLocalDpi xmlns:a14="http://schemas.microsoft.com/office/drawing/2010/main" val="0"/>
              </a:ext>
            </a:extLst>
          </a:blip>
          <a:srcRect t="6822" r="5953"/>
          <a:stretch/>
        </p:blipFill>
        <p:spPr>
          <a:xfrm>
            <a:off x="4341813" y="1"/>
            <a:ext cx="4800600" cy="6858000"/>
          </a:xfrm>
          <a:noFill/>
          <a:ln>
            <a:solidFill>
              <a:schemeClr val="tx1"/>
            </a:solidFill>
          </a:ln>
        </p:spPr>
      </p:pic>
      <p:pic>
        <p:nvPicPr>
          <p:cNvPr id="38915" name="Content Placeholder 4" title="children eating healthy snack"/>
          <p:cNvPicPr>
            <a:picLocks noGrp="1" noChangeAspect="1"/>
          </p:cNvPicPr>
          <p:nvPr>
            <p:ph sz="quarter" idx="2"/>
          </p:nvPr>
        </p:nvPicPr>
        <p:blipFill rotWithShape="1">
          <a:blip r:embed="rId4">
            <a:extLst>
              <a:ext uri="{28A0092B-C50C-407E-A947-70E740481C1C}">
                <a14:useLocalDpi xmlns:a14="http://schemas.microsoft.com/office/drawing/2010/main" val="0"/>
              </a:ext>
            </a:extLst>
          </a:blip>
          <a:srcRect l="8871" t="8125" r="8841" b="1875"/>
          <a:stretch/>
        </p:blipFill>
        <p:spPr>
          <a:xfrm>
            <a:off x="0" y="3429000"/>
            <a:ext cx="4343400" cy="3429000"/>
          </a:xfrm>
          <a:noFill/>
          <a:ln>
            <a:solidFill>
              <a:schemeClr val="tx1"/>
            </a:solidFill>
          </a:ln>
        </p:spPr>
      </p:pic>
      <p:sp>
        <p:nvSpPr>
          <p:cNvPr id="107544" name="Text Box 24"/>
          <p:cNvSpPr txBox="1">
            <a:spLocks noChangeArrowheads="1"/>
          </p:cNvSpPr>
          <p:nvPr/>
        </p:nvSpPr>
        <p:spPr bwMode="auto">
          <a:xfrm>
            <a:off x="1" y="3986322"/>
            <a:ext cx="19932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b="1" dirty="0">
                <a:solidFill>
                  <a:schemeClr val="bg1"/>
                </a:solidFill>
                <a:effectLst>
                  <a:outerShdw blurRad="38100" dist="38100" dir="2700000" algn="tl">
                    <a:srgbClr val="000000">
                      <a:alpha val="43137"/>
                    </a:srgbClr>
                  </a:outerShdw>
                </a:effectLst>
              </a:rPr>
              <a:t>Nutrition</a:t>
            </a:r>
          </a:p>
        </p:txBody>
      </p:sp>
      <p:pic>
        <p:nvPicPr>
          <p:cNvPr id="38917" name="Content Placeholder 8" title="girl drying hands"/>
          <p:cNvPicPr>
            <a:picLocks noGrp="1" noChangeAspect="1"/>
          </p:cNvPicPr>
          <p:nvPr>
            <p:ph sz="quarter" idx="4"/>
          </p:nvPr>
        </p:nvPicPr>
        <p:blipFill>
          <a:blip r:embed="rId5">
            <a:extLst>
              <a:ext uri="{28A0092B-C50C-407E-A947-70E740481C1C}">
                <a14:useLocalDpi xmlns:a14="http://schemas.microsoft.com/office/drawing/2010/main" val="0"/>
              </a:ext>
            </a:extLst>
          </a:blip>
          <a:srcRect t="4108" r="15697"/>
          <a:stretch>
            <a:fillRect/>
          </a:stretch>
        </p:blipFill>
        <p:spPr>
          <a:xfrm>
            <a:off x="-1588" y="1588"/>
            <a:ext cx="4341813" cy="3427412"/>
          </a:xfrm>
          <a:noFill/>
          <a:ln>
            <a:solidFill>
              <a:schemeClr val="tx1"/>
            </a:solidFill>
          </a:ln>
        </p:spPr>
      </p:pic>
      <p:sp>
        <p:nvSpPr>
          <p:cNvPr id="107540" name="Text Box 20"/>
          <p:cNvSpPr txBox="1">
            <a:spLocks noChangeArrowheads="1"/>
          </p:cNvSpPr>
          <p:nvPr/>
        </p:nvSpPr>
        <p:spPr bwMode="auto">
          <a:xfrm>
            <a:off x="1200151" y="91260"/>
            <a:ext cx="33718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b="1" dirty="0">
                <a:solidFill>
                  <a:schemeClr val="bg1"/>
                </a:solidFill>
                <a:effectLst>
                  <a:outerShdw blurRad="38100" dist="38100" dir="2700000" algn="tl">
                    <a:srgbClr val="000000">
                      <a:alpha val="43137"/>
                    </a:srgbClr>
                  </a:outerShdw>
                </a:effectLst>
              </a:rPr>
              <a:t>Health Habits</a:t>
            </a:r>
          </a:p>
        </p:txBody>
      </p:sp>
      <p:sp>
        <p:nvSpPr>
          <p:cNvPr id="13" name="Text Box 22"/>
          <p:cNvSpPr txBox="1">
            <a:spLocks noChangeArrowheads="1"/>
          </p:cNvSpPr>
          <p:nvPr/>
        </p:nvSpPr>
        <p:spPr bwMode="auto">
          <a:xfrm>
            <a:off x="7313613" y="354995"/>
            <a:ext cx="1828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b="1" dirty="0">
                <a:solidFill>
                  <a:schemeClr val="bg1"/>
                </a:solidFill>
                <a:effectLst>
                  <a:outerShdw blurRad="38100" dist="38100" dir="2700000" algn="tl">
                    <a:srgbClr val="000000">
                      <a:alpha val="43137"/>
                    </a:srgbClr>
                  </a:outerShdw>
                </a:effectLst>
              </a:rPr>
              <a:t>Safety</a:t>
            </a:r>
          </a:p>
        </p:txBody>
      </p:sp>
      <p:sp>
        <p:nvSpPr>
          <p:cNvPr id="10" name="Rectangle 5"/>
          <p:cNvSpPr>
            <a:spLocks noChangeArrowheads="1"/>
          </p:cNvSpPr>
          <p:nvPr/>
        </p:nvSpPr>
        <p:spPr bwMode="auto">
          <a:xfrm>
            <a:off x="4343399" y="6619875"/>
            <a:ext cx="4800601" cy="238125"/>
          </a:xfrm>
          <a:prstGeom prst="rect">
            <a:avLst/>
          </a:prstGeom>
          <a:noFill/>
          <a:ln w="9525">
            <a:noFill/>
            <a:miter lim="800000"/>
            <a:headEnd/>
            <a:tailEnd/>
          </a:ln>
          <a:effectLst/>
        </p:spPr>
        <p:txBody>
          <a:bodyPr wrap="square" anchor="ctr">
            <a:spAutoFit/>
          </a:bodyPr>
          <a:lstStyle/>
          <a:p>
            <a:pPr algn="ctr" eaLnBrk="0" hangingPunct="0">
              <a:defRPr/>
            </a:pPr>
            <a:r>
              <a:rPr lang="en-US" sz="900" dirty="0">
                <a:latin typeface="Arial" pitchFamily="-83" charset="0"/>
                <a:ea typeface="Times New Roman" pitchFamily="-83" charset="0"/>
                <a:cs typeface="Times New Roman" pitchFamily="-83" charset="0"/>
              </a:rPr>
              <a:t>©2017 California Department of Education</a:t>
            </a:r>
            <a:endParaRPr lang="en-US" sz="900" dirty="0">
              <a:latin typeface="Arial" pitchFamily="-83" charset="0"/>
              <a:ea typeface="Arial" pitchFamily="-83" charset="0"/>
              <a:cs typeface="Arial" pitchFamily="-83" charset="0"/>
            </a:endParaRPr>
          </a:p>
        </p:txBody>
      </p:sp>
      <p:sp>
        <p:nvSpPr>
          <p:cNvPr id="2" name="Slide Number Placeholder 1"/>
          <p:cNvSpPr>
            <a:spLocks noGrp="1"/>
          </p:cNvSpPr>
          <p:nvPr>
            <p:ph type="sldNum" sz="quarter" idx="10"/>
          </p:nvPr>
        </p:nvSpPr>
        <p:spPr/>
        <p:txBody>
          <a:bodyPr/>
          <a:lstStyle/>
          <a:p>
            <a:fld id="{751C829A-EF0E-4BAE-B790-56FEC51E6594}" type="slidenum">
              <a:rPr lang="en-US" altLang="en-US" smtClean="0"/>
              <a:pPr/>
              <a:t>17</a:t>
            </a:fld>
            <a:endParaRPr lang="en-US" altLang="en-US"/>
          </a:p>
        </p:txBody>
      </p:sp>
    </p:spTree>
    <p:extLst>
      <p:ext uri="{BB962C8B-B14F-4D97-AF65-F5344CB8AC3E}">
        <p14:creationId xmlns:p14="http://schemas.microsoft.com/office/powerpoint/2010/main" val="2358623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5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75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44" grpId="0"/>
      <p:bldP spid="107540"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457200" y="0"/>
            <a:ext cx="8229600" cy="1143000"/>
          </a:xfrm>
        </p:spPr>
        <p:txBody>
          <a:bodyPr/>
          <a:lstStyle/>
          <a:p>
            <a:r>
              <a:rPr lang="en-US" altLang="en-US" sz="3600" dirty="0"/>
              <a:t/>
            </a:r>
            <a:br>
              <a:rPr lang="en-US" altLang="en-US" sz="3600" dirty="0"/>
            </a:br>
            <a:r>
              <a:rPr lang="en-US" altLang="en-US" sz="3600" dirty="0"/>
              <a:t>Environments and Routines Matter </a:t>
            </a:r>
            <a:r>
              <a:rPr lang="en-US" altLang="en-US" dirty="0"/>
              <a:t/>
            </a:r>
            <a:br>
              <a:rPr lang="en-US" altLang="en-US" dirty="0"/>
            </a:br>
            <a:endParaRPr lang="en-US" altLang="en-US" dirty="0"/>
          </a:p>
        </p:txBody>
      </p:sp>
      <p:sp>
        <p:nvSpPr>
          <p:cNvPr id="40963" name="Rectangle 7"/>
          <p:cNvSpPr>
            <a:spLocks noGrp="1" noChangeArrowheads="1"/>
          </p:cNvSpPr>
          <p:nvPr>
            <p:ph sz="half" idx="1"/>
          </p:nvPr>
        </p:nvSpPr>
        <p:spPr>
          <a:xfrm>
            <a:off x="457200" y="990600"/>
            <a:ext cx="8686800" cy="1871133"/>
          </a:xfrm>
        </p:spPr>
        <p:txBody>
          <a:bodyPr/>
          <a:lstStyle/>
          <a:p>
            <a:pPr marL="0" indent="0">
              <a:buFontTx/>
              <a:buNone/>
            </a:pPr>
            <a:r>
              <a:rPr lang="en-US" altLang="en-US" sz="2800" dirty="0"/>
              <a:t>Guiding Principle</a:t>
            </a:r>
            <a:r>
              <a:rPr lang="en-US" altLang="en-US" dirty="0"/>
              <a:t>: “</a:t>
            </a:r>
            <a:r>
              <a:rPr lang="en-US" altLang="en-US" b="1" dirty="0"/>
              <a:t>Children learn through their experiences, including play, routines and scripts, modeling, and developing and sustaining relationships at preschool</a:t>
            </a:r>
            <a:r>
              <a:rPr lang="en-US" altLang="en-US" dirty="0"/>
              <a:t>” </a:t>
            </a:r>
            <a:r>
              <a:rPr lang="en-US" altLang="en-US" sz="1800" dirty="0"/>
              <a:t>(PCF, Vol. 2, p. 228)</a:t>
            </a:r>
            <a:r>
              <a:rPr lang="en-US" altLang="en-US" dirty="0"/>
              <a:t>.</a:t>
            </a:r>
          </a:p>
          <a:p>
            <a:pPr lvl="1"/>
            <a:endParaRPr lang="en-US" altLang="en-US" sz="1600" dirty="0"/>
          </a:p>
          <a:p>
            <a:pPr marL="0" indent="0">
              <a:buFontTx/>
              <a:buNone/>
            </a:pPr>
            <a:endParaRPr lang="en-US" altLang="en-US" sz="2000" dirty="0"/>
          </a:p>
        </p:txBody>
      </p:sp>
      <p:sp>
        <p:nvSpPr>
          <p:cNvPr id="5" name="Content Placeholder 4"/>
          <p:cNvSpPr>
            <a:spLocks noGrp="1"/>
          </p:cNvSpPr>
          <p:nvPr>
            <p:ph sz="half" idx="2"/>
          </p:nvPr>
        </p:nvSpPr>
        <p:spPr>
          <a:xfrm>
            <a:off x="457200" y="3064933"/>
            <a:ext cx="8229600" cy="3352800"/>
          </a:xfrm>
          <a:solidFill>
            <a:srgbClr val="FCEEEA"/>
          </a:solidFill>
          <a:ln w="9525"/>
        </p:spPr>
        <p:style>
          <a:lnRef idx="2">
            <a:schemeClr val="dk1"/>
          </a:lnRef>
          <a:fillRef idx="1">
            <a:schemeClr val="lt1"/>
          </a:fillRef>
          <a:effectRef idx="0">
            <a:schemeClr val="dk1"/>
          </a:effectRef>
          <a:fontRef idx="minor">
            <a:schemeClr val="dk1"/>
          </a:fontRef>
        </p:style>
        <p:txBody>
          <a:bodyPr/>
          <a:lstStyle/>
          <a:p>
            <a:pPr marL="404813" lvl="1">
              <a:buFont typeface="Arial" panose="020B0604020202020204" pitchFamily="34" charset="0"/>
              <a:buChar char="•"/>
              <a:defRPr/>
            </a:pPr>
            <a:r>
              <a:rPr lang="en-US" sz="2800" dirty="0"/>
              <a:t>Think of how many fruits and vegetables you ate yesterday and write the number on the back of Handout 3.</a:t>
            </a:r>
          </a:p>
          <a:p>
            <a:pPr marL="404813" lvl="1">
              <a:buFont typeface="Arial" panose="020B0604020202020204" pitchFamily="34" charset="0"/>
              <a:buChar char="•"/>
              <a:defRPr/>
            </a:pPr>
            <a:r>
              <a:rPr lang="en-US" sz="2800" dirty="0"/>
              <a:t>Hold up your number and find a partner who ate the same or closest number.</a:t>
            </a:r>
          </a:p>
          <a:p>
            <a:pPr marL="404813" lvl="1">
              <a:buFont typeface="Arial" panose="020B0604020202020204" pitchFamily="34" charset="0"/>
              <a:buChar char="•"/>
              <a:defRPr/>
            </a:pPr>
            <a:r>
              <a:rPr lang="en-US" sz="2800" dirty="0"/>
              <a:t>Read over the handout together and discuss any thoughts or ideas you might have. </a:t>
            </a:r>
          </a:p>
        </p:txBody>
      </p:sp>
      <p:sp>
        <p:nvSpPr>
          <p:cNvPr id="2" name="Slide Number Placeholder 1"/>
          <p:cNvSpPr>
            <a:spLocks noGrp="1"/>
          </p:cNvSpPr>
          <p:nvPr>
            <p:ph type="sldNum" sz="quarter" idx="10"/>
          </p:nvPr>
        </p:nvSpPr>
        <p:spPr/>
        <p:txBody>
          <a:bodyPr/>
          <a:lstStyle/>
          <a:p>
            <a:fld id="{751C829A-EF0E-4BAE-B790-56FEC51E6594}" type="slidenum">
              <a:rPr lang="en-US" altLang="en-US" smtClean="0"/>
              <a:pPr/>
              <a:t>18</a:t>
            </a:fld>
            <a:endParaRPr lang="en-US" altLang="en-US"/>
          </a:p>
        </p:txBody>
      </p:sp>
    </p:spTree>
    <p:extLst>
      <p:ext uri="{BB962C8B-B14F-4D97-AF65-F5344CB8AC3E}">
        <p14:creationId xmlns:p14="http://schemas.microsoft.com/office/powerpoint/2010/main" val="2140807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381000" y="0"/>
            <a:ext cx="8229600" cy="1143000"/>
          </a:xfrm>
        </p:spPr>
        <p:txBody>
          <a:bodyPr/>
          <a:lstStyle/>
          <a:p>
            <a:pPr eaLnBrk="1" hangingPunct="1"/>
            <a:r>
              <a:rPr lang="en-US" dirty="0">
                <a:latin typeface="Arial" charset="0"/>
                <a:cs typeface="ＭＳ Ｐゴシック" charset="0"/>
              </a:rPr>
              <a:t>Universal Design for Learning</a:t>
            </a:r>
          </a:p>
        </p:txBody>
      </p:sp>
      <p:sp>
        <p:nvSpPr>
          <p:cNvPr id="96259" name="Rectangle 4"/>
          <p:cNvSpPr>
            <a:spLocks noGrp="1" noChangeArrowheads="1"/>
          </p:cNvSpPr>
          <p:nvPr>
            <p:ph sz="half" idx="1"/>
          </p:nvPr>
        </p:nvSpPr>
        <p:spPr>
          <a:xfrm>
            <a:off x="457200" y="1143000"/>
            <a:ext cx="4038600" cy="4983163"/>
          </a:xfrm>
        </p:spPr>
        <p:txBody>
          <a:bodyPr>
            <a:normAutofit/>
          </a:bodyPr>
          <a:lstStyle/>
          <a:p>
            <a:pPr>
              <a:lnSpc>
                <a:spcPct val="90000"/>
              </a:lnSpc>
              <a:buFontTx/>
              <a:buNone/>
            </a:pPr>
            <a:r>
              <a:rPr lang="en-US" dirty="0">
                <a:latin typeface="Arial" charset="0"/>
                <a:cs typeface="ＭＳ Ｐゴシック" charset="0"/>
              </a:rPr>
              <a:t>Multiple means of:</a:t>
            </a:r>
          </a:p>
          <a:p>
            <a:pPr>
              <a:lnSpc>
                <a:spcPct val="90000"/>
              </a:lnSpc>
            </a:pPr>
            <a:r>
              <a:rPr lang="en-US" dirty="0">
                <a:latin typeface="Arial" charset="0"/>
                <a:cs typeface="ＭＳ Ｐゴシック" charset="0"/>
              </a:rPr>
              <a:t>Representation</a:t>
            </a:r>
          </a:p>
          <a:p>
            <a:pPr>
              <a:lnSpc>
                <a:spcPct val="90000"/>
              </a:lnSpc>
            </a:pPr>
            <a:r>
              <a:rPr lang="en-US" dirty="0">
                <a:latin typeface="Arial" charset="0"/>
                <a:cs typeface="ＭＳ Ｐゴシック" charset="0"/>
              </a:rPr>
              <a:t>Engagement    </a:t>
            </a:r>
          </a:p>
          <a:p>
            <a:pPr>
              <a:lnSpc>
                <a:spcPct val="90000"/>
              </a:lnSpc>
            </a:pPr>
            <a:r>
              <a:rPr lang="en-US" dirty="0">
                <a:latin typeface="Arial" charset="0"/>
                <a:cs typeface="ＭＳ Ｐゴシック" charset="0"/>
              </a:rPr>
              <a:t>Expression</a:t>
            </a:r>
          </a:p>
          <a:p>
            <a:pPr>
              <a:lnSpc>
                <a:spcPct val="90000"/>
              </a:lnSpc>
            </a:pPr>
            <a:endParaRPr lang="en-US" dirty="0">
              <a:latin typeface="Arial" charset="0"/>
              <a:cs typeface="ＭＳ Ｐゴシック" charset="0"/>
            </a:endParaRPr>
          </a:p>
          <a:p>
            <a:pPr>
              <a:lnSpc>
                <a:spcPct val="90000"/>
              </a:lnSpc>
            </a:pPr>
            <a:endParaRPr lang="en-US" dirty="0">
              <a:latin typeface="Arial" charset="0"/>
              <a:cs typeface="ＭＳ Ｐゴシック" charset="0"/>
            </a:endParaRPr>
          </a:p>
          <a:p>
            <a:pPr>
              <a:lnSpc>
                <a:spcPct val="90000"/>
              </a:lnSpc>
            </a:pPr>
            <a:endParaRPr lang="en-US" dirty="0">
              <a:solidFill>
                <a:srgbClr val="FFFFFF"/>
              </a:solidFill>
              <a:latin typeface="Arial" charset="0"/>
              <a:cs typeface="ＭＳ Ｐゴシック" charset="0"/>
            </a:endParaRPr>
          </a:p>
        </p:txBody>
      </p:sp>
      <p:pic>
        <p:nvPicPr>
          <p:cNvPr id="3" name="Content Placeholder 2" title="Circle time"/>
          <p:cNvPicPr>
            <a:picLocks noGrp="1" noChangeAspect="1"/>
          </p:cNvPicPr>
          <p:nvPr>
            <p:ph sz="half" idx="2"/>
          </p:nvPr>
        </p:nvPicPr>
        <p:blipFill rotWithShape="1">
          <a:blip r:embed="rId3"/>
          <a:srcRect l="2201" t="24340"/>
          <a:stretch/>
        </p:blipFill>
        <p:spPr>
          <a:xfrm>
            <a:off x="4119563" y="1143000"/>
            <a:ext cx="4529137" cy="5288849"/>
          </a:xfrm>
          <a:prstGeom prst="rect">
            <a:avLst/>
          </a:prstGeom>
          <a:ln>
            <a:solidFill>
              <a:schemeClr val="tx1"/>
            </a:solidFill>
          </a:ln>
        </p:spPr>
      </p:pic>
      <p:sp>
        <p:nvSpPr>
          <p:cNvPr id="69636" name="Slide Number Placeholder 1"/>
          <p:cNvSpPr>
            <a:spLocks noGrp="1"/>
          </p:cNvSpPr>
          <p:nvPr>
            <p:ph type="sldNum" sz="quarter" idx="10"/>
          </p:nvPr>
        </p:nvSpPr>
        <p:spPr bwMode="auto">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a:defRPr sz="2000">
                <a:solidFill>
                  <a:schemeClr val="tx1"/>
                </a:solidFill>
                <a:latin typeface="Arial" charset="0"/>
                <a:ea typeface="Arial" charset="0"/>
                <a:cs typeface="Arial" charset="0"/>
              </a:defRPr>
            </a:lvl6pPr>
            <a:lvl7pPr>
              <a:defRPr sz="2000">
                <a:solidFill>
                  <a:schemeClr val="tx1"/>
                </a:solidFill>
                <a:latin typeface="Arial" charset="0"/>
                <a:ea typeface="Arial" charset="0"/>
                <a:cs typeface="Arial" charset="0"/>
              </a:defRPr>
            </a:lvl7pPr>
            <a:lvl8pPr>
              <a:defRPr sz="2000">
                <a:solidFill>
                  <a:schemeClr val="tx1"/>
                </a:solidFill>
                <a:latin typeface="Arial" charset="0"/>
                <a:ea typeface="Arial" charset="0"/>
                <a:cs typeface="Arial" charset="0"/>
              </a:defRPr>
            </a:lvl8pPr>
            <a:lvl9pPr>
              <a:defRPr sz="2000">
                <a:solidFill>
                  <a:schemeClr val="tx1"/>
                </a:solidFill>
                <a:latin typeface="Arial" charset="0"/>
                <a:ea typeface="Arial" charset="0"/>
                <a:cs typeface="Arial" charset="0"/>
              </a:defRPr>
            </a:lvl9pPr>
          </a:lstStyle>
          <a:p>
            <a:pPr eaLnBrk="1" hangingPunct="1"/>
            <a:fld id="{0973934E-C239-644F-96A6-E93BC955E46D}" type="slidenum">
              <a:rPr lang="en-US" sz="1200">
                <a:cs typeface="Arial" charset="0"/>
              </a:rPr>
              <a:pPr eaLnBrk="1" hangingPunct="1"/>
              <a:t>19</a:t>
            </a:fld>
            <a:endParaRPr lang="en-US" sz="1200" dirty="0">
              <a:cs typeface="Arial" charset="0"/>
            </a:endParaRPr>
          </a:p>
        </p:txBody>
      </p:sp>
    </p:spTree>
    <p:extLst>
      <p:ext uri="{BB962C8B-B14F-4D97-AF65-F5344CB8AC3E}">
        <p14:creationId xmlns:p14="http://schemas.microsoft.com/office/powerpoint/2010/main" val="2883206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10342"/>
          </a:xfrm>
        </p:spPr>
        <p:txBody>
          <a:bodyPr/>
          <a:lstStyle/>
          <a:p>
            <a:r>
              <a:rPr lang="en-US" dirty="0"/>
              <a:t>Objectives</a:t>
            </a:r>
          </a:p>
        </p:txBody>
      </p:sp>
      <p:sp>
        <p:nvSpPr>
          <p:cNvPr id="3" name="Content Placeholder 2"/>
          <p:cNvSpPr>
            <a:spLocks noGrp="1"/>
          </p:cNvSpPr>
          <p:nvPr>
            <p:ph idx="1"/>
          </p:nvPr>
        </p:nvSpPr>
        <p:spPr>
          <a:xfrm>
            <a:off x="609600" y="1110342"/>
            <a:ext cx="8008374" cy="5376721"/>
          </a:xfrm>
        </p:spPr>
        <p:txBody>
          <a:bodyPr/>
          <a:lstStyle/>
          <a:p>
            <a:pPr lvl="0"/>
            <a:r>
              <a:rPr lang="en-US" altLang="en-US" sz="2300" dirty="0">
                <a:solidFill>
                  <a:prstClr val="black"/>
                </a:solidFill>
                <a:ea typeface="MS PGothic" panose="020B0600070205080204" pitchFamily="34" charset="-128"/>
              </a:rPr>
              <a:t>Gain understanding of key concepts from the </a:t>
            </a:r>
            <a:r>
              <a:rPr lang="en-US" altLang="en-US" sz="2300" i="1" dirty="0">
                <a:solidFill>
                  <a:prstClr val="black"/>
                </a:solidFill>
                <a:ea typeface="MS PGothic" panose="020B0600070205080204" pitchFamily="34" charset="-128"/>
              </a:rPr>
              <a:t>California Preschool Learning Foundations, Volume 2 and the California Preschool Curriculum Framework, Volume 2—</a:t>
            </a:r>
            <a:r>
              <a:rPr lang="en-US" altLang="en-US" sz="2300" dirty="0">
                <a:solidFill>
                  <a:prstClr val="black"/>
                </a:solidFill>
                <a:ea typeface="MS PGothic" panose="020B0600070205080204" pitchFamily="34" charset="-128"/>
              </a:rPr>
              <a:t>Health</a:t>
            </a:r>
            <a:r>
              <a:rPr lang="en-US" altLang="en-US" sz="2300" i="1" dirty="0">
                <a:solidFill>
                  <a:prstClr val="black"/>
                </a:solidFill>
                <a:ea typeface="MS PGothic" panose="020B0600070205080204" pitchFamily="34" charset="-128"/>
              </a:rPr>
              <a:t> </a:t>
            </a:r>
            <a:r>
              <a:rPr lang="en-US" altLang="en-US" sz="2300" dirty="0">
                <a:solidFill>
                  <a:prstClr val="black"/>
                </a:solidFill>
                <a:ea typeface="MS PGothic" panose="020B0600070205080204" pitchFamily="34" charset="-128"/>
              </a:rPr>
              <a:t>domain.</a:t>
            </a:r>
          </a:p>
          <a:p>
            <a:pPr lvl="0"/>
            <a:r>
              <a:rPr lang="en-US" altLang="en-US" sz="2300" dirty="0">
                <a:solidFill>
                  <a:prstClr val="black"/>
                </a:solidFill>
                <a:ea typeface="MS PGothic" panose="020B0600070205080204" pitchFamily="34" charset="-128"/>
              </a:rPr>
              <a:t>Observe, read, and discuss the developmental continuum in health and develop strategies that will guide instruction and learning in Transitional Kindergarten (TK).</a:t>
            </a:r>
          </a:p>
          <a:p>
            <a:r>
              <a:rPr lang="en-US" altLang="en-US" sz="2300" dirty="0">
                <a:solidFill>
                  <a:prstClr val="black"/>
                </a:solidFill>
                <a:ea typeface="MS PGothic" panose="020B0600070205080204" pitchFamily="34" charset="-128"/>
              </a:rPr>
              <a:t>Practice using the Preschool Learning Foundations and Preschool Curriculum Framework to intentionally plan developmentally appropriate, cultural, and inclusive strategies that promote health.</a:t>
            </a:r>
          </a:p>
          <a:p>
            <a:pPr lvl="0"/>
            <a:endParaRPr lang="en-US" altLang="en-US" sz="2300" dirty="0">
              <a:solidFill>
                <a:prstClr val="black"/>
              </a:solidFill>
              <a:ea typeface="MS PGothic" panose="020B0600070205080204" pitchFamily="34" charset="-128"/>
            </a:endParaRPr>
          </a:p>
          <a:p>
            <a:endParaRPr lang="en-US" sz="2300" dirty="0"/>
          </a:p>
        </p:txBody>
      </p:sp>
      <p:sp>
        <p:nvSpPr>
          <p:cNvPr id="4" name="Slide Number Placeholder 3"/>
          <p:cNvSpPr>
            <a:spLocks noGrp="1"/>
          </p:cNvSpPr>
          <p:nvPr>
            <p:ph type="sldNum" sz="quarter" idx="10"/>
          </p:nvPr>
        </p:nvSpPr>
        <p:spPr/>
        <p:txBody>
          <a:bodyPr/>
          <a:lstStyle/>
          <a:p>
            <a:fld id="{894E3918-0C58-4BC1-A1C2-4C804A6662F9}" type="slidenum">
              <a:rPr lang="en-US" altLang="en-US" smtClean="0"/>
              <a:pPr/>
              <a:t>2</a:t>
            </a:fld>
            <a:endParaRPr lang="en-US" altLang="en-US"/>
          </a:p>
        </p:txBody>
      </p:sp>
    </p:spTree>
    <p:extLst>
      <p:ext uri="{BB962C8B-B14F-4D97-AF65-F5344CB8AC3E}">
        <p14:creationId xmlns:p14="http://schemas.microsoft.com/office/powerpoint/2010/main" val="2301858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title"/>
          </p:nvPr>
        </p:nvSpPr>
        <p:spPr/>
        <p:txBody>
          <a:bodyPr/>
          <a:lstStyle/>
          <a:p>
            <a:pPr eaLnBrk="1" hangingPunct="1"/>
            <a:r>
              <a:rPr lang="en-US" altLang="en-US" sz="4000" b="1" dirty="0">
                <a:solidFill>
                  <a:schemeClr val="bg1"/>
                </a:solidFill>
              </a:rPr>
              <a:t>Guiding Principle</a:t>
            </a:r>
            <a:endParaRPr lang="en-US" altLang="en-US" sz="2400" b="1" dirty="0">
              <a:solidFill>
                <a:schemeClr val="bg1"/>
              </a:solidFill>
            </a:endParaRPr>
          </a:p>
        </p:txBody>
      </p:sp>
      <p:pic>
        <p:nvPicPr>
          <p:cNvPr id="45057" name="Picture 5" title="boy wasing hands"/>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1704" t="-1808" r="16053" b="1808"/>
          <a:stretch/>
        </p:blipFill>
        <p:spPr>
          <a:xfrm>
            <a:off x="-2" y="-1571649"/>
            <a:ext cx="9143999" cy="8429649"/>
          </a:xfrm>
          <a:noFill/>
        </p:spPr>
      </p:pic>
      <p:sp>
        <p:nvSpPr>
          <p:cNvPr id="45059" name="Rectangle 9"/>
          <p:cNvSpPr>
            <a:spLocks noGrp="1" noChangeArrowheads="1"/>
          </p:cNvSpPr>
          <p:nvPr>
            <p:ph sz="half" idx="2"/>
          </p:nvPr>
        </p:nvSpPr>
        <p:spPr>
          <a:xfrm>
            <a:off x="-2" y="4673601"/>
            <a:ext cx="3225799" cy="2184399"/>
          </a:xfrm>
          <a:solidFill>
            <a:srgbClr val="D57B57"/>
          </a:solidFill>
          <a:ln>
            <a:solidFill>
              <a:schemeClr val="dk1"/>
            </a:solidFill>
          </a:ln>
        </p:spPr>
        <p:txBody>
          <a:bodyPr/>
          <a:lstStyle/>
          <a:p>
            <a:pPr marL="109538" indent="0">
              <a:buFontTx/>
              <a:buNone/>
            </a:pPr>
            <a:r>
              <a:rPr lang="en-US" altLang="en-US" sz="2800" dirty="0"/>
              <a:t>Guiding Principle: </a:t>
            </a:r>
            <a:r>
              <a:rPr lang="en-US" altLang="en-US" sz="2800" b="1" dirty="0"/>
              <a:t>“Health knowledge is individualized” </a:t>
            </a:r>
            <a:r>
              <a:rPr lang="en-US" altLang="en-US" sz="1800" dirty="0"/>
              <a:t>(PCF, Vol. 2, p. 227).</a:t>
            </a:r>
          </a:p>
        </p:txBody>
      </p:sp>
      <p:sp>
        <p:nvSpPr>
          <p:cNvPr id="2" name="Slide Number Placeholder 1"/>
          <p:cNvSpPr>
            <a:spLocks noGrp="1"/>
          </p:cNvSpPr>
          <p:nvPr>
            <p:ph type="sldNum" sz="quarter" idx="10"/>
          </p:nvPr>
        </p:nvSpPr>
        <p:spPr/>
        <p:txBody>
          <a:bodyPr/>
          <a:lstStyle/>
          <a:p>
            <a:fld id="{0C00EC0A-9064-4CCC-B63B-2D4F63566972}" type="slidenum">
              <a:rPr lang="en-US" altLang="en-US" smtClean="0"/>
              <a:pPr/>
              <a:t>20</a:t>
            </a:fld>
            <a:endParaRPr lang="en-US" altLang="en-US"/>
          </a:p>
        </p:txBody>
      </p:sp>
      <p:sp>
        <p:nvSpPr>
          <p:cNvPr id="6" name="Rectangle 5"/>
          <p:cNvSpPr>
            <a:spLocks noChangeArrowheads="1"/>
          </p:cNvSpPr>
          <p:nvPr/>
        </p:nvSpPr>
        <p:spPr bwMode="auto">
          <a:xfrm>
            <a:off x="6469039" y="6619875"/>
            <a:ext cx="2674962" cy="238125"/>
          </a:xfrm>
          <a:prstGeom prst="rect">
            <a:avLst/>
          </a:prstGeom>
          <a:noFill/>
          <a:ln w="9525">
            <a:noFill/>
            <a:miter lim="800000"/>
            <a:headEnd/>
            <a:tailEnd/>
          </a:ln>
          <a:effectLst/>
        </p:spPr>
        <p:txBody>
          <a:bodyPr wrap="square" anchor="ctr">
            <a:spAutoFit/>
          </a:bodyPr>
          <a:lstStyle/>
          <a:p>
            <a:pPr algn="ctr" eaLnBrk="0" hangingPunct="0">
              <a:defRPr/>
            </a:pPr>
            <a:r>
              <a:rPr lang="en-US" sz="900" dirty="0">
                <a:latin typeface="Arial" pitchFamily="-83" charset="0"/>
                <a:ea typeface="Times New Roman" pitchFamily="-83" charset="0"/>
                <a:cs typeface="Times New Roman" pitchFamily="-83" charset="0"/>
              </a:rPr>
              <a:t>©2017 California Department of Education</a:t>
            </a:r>
            <a:endParaRPr lang="en-US" sz="900" dirty="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4122881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8"/>
          <p:cNvSpPr>
            <a:spLocks noGrp="1" noChangeArrowheads="1"/>
          </p:cNvSpPr>
          <p:nvPr>
            <p:ph type="title" idx="4294967295"/>
          </p:nvPr>
        </p:nvSpPr>
        <p:spPr>
          <a:xfrm>
            <a:off x="4429125" y="2032000"/>
            <a:ext cx="4876800" cy="1143000"/>
          </a:xfrm>
        </p:spPr>
        <p:txBody>
          <a:bodyPr/>
          <a:lstStyle/>
          <a:p>
            <a:r>
              <a:rPr lang="en-US" altLang="en-US"/>
              <a:t>Guiding Principle</a:t>
            </a:r>
          </a:p>
        </p:txBody>
      </p:sp>
      <p:pic>
        <p:nvPicPr>
          <p:cNvPr id="47106" name="Picture 6" title="Playing doctor"/>
          <p:cNvPicPr>
            <a:picLocks noChangeAspect="1"/>
          </p:cNvPicPr>
          <p:nvPr/>
        </p:nvPicPr>
        <p:blipFill rotWithShape="1">
          <a:blip r:embed="rId3">
            <a:extLst>
              <a:ext uri="{28A0092B-C50C-407E-A947-70E740481C1C}">
                <a14:useLocalDpi xmlns:a14="http://schemas.microsoft.com/office/drawing/2010/main" val="0"/>
              </a:ext>
            </a:extLst>
          </a:blip>
          <a:srcRect t="11961" b="8587"/>
          <a:stretch/>
        </p:blipFill>
        <p:spPr bwMode="auto">
          <a:xfrm>
            <a:off x="0" y="0"/>
            <a:ext cx="9144000" cy="5485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9"/>
          <p:cNvSpPr>
            <a:spLocks noGrp="1" noChangeArrowheads="1"/>
          </p:cNvSpPr>
          <p:nvPr>
            <p:ph type="body" sz="half" idx="4294967295"/>
          </p:nvPr>
        </p:nvSpPr>
        <p:spPr>
          <a:xfrm>
            <a:off x="0" y="5488793"/>
            <a:ext cx="9144000" cy="1412543"/>
          </a:xfrm>
          <a:solidFill>
            <a:srgbClr val="D57B57"/>
          </a:solidFill>
          <a:ln>
            <a:solidFill>
              <a:schemeClr val="dk1"/>
            </a:solidFill>
          </a:ln>
        </p:spPr>
        <p:txBody>
          <a:bodyPr/>
          <a:lstStyle/>
          <a:p>
            <a:pPr marL="341313" indent="0">
              <a:buFontTx/>
              <a:buNone/>
              <a:defRPr/>
            </a:pPr>
            <a:r>
              <a:rPr lang="en-US" altLang="en-US" dirty="0"/>
              <a:t>Guiding Principle: </a:t>
            </a:r>
            <a:r>
              <a:rPr lang="en-US" altLang="en-US" b="1" dirty="0"/>
              <a:t>“Preschool children and their families possess diverse backgrounds and cultural practices</a:t>
            </a:r>
            <a:r>
              <a:rPr lang="en-US" altLang="en-US" dirty="0"/>
              <a:t>” </a:t>
            </a:r>
            <a:r>
              <a:rPr lang="en-US" altLang="en-US" sz="1800" dirty="0"/>
              <a:t>(PCF, Vol. 2, p. 227)</a:t>
            </a:r>
            <a:r>
              <a:rPr lang="en-US" altLang="en-US" dirty="0"/>
              <a:t>.</a:t>
            </a:r>
            <a:endParaRPr lang="en-US" altLang="en-US" sz="2800" dirty="0"/>
          </a:p>
        </p:txBody>
      </p:sp>
      <p:sp>
        <p:nvSpPr>
          <p:cNvPr id="5" name="Rectangle 5"/>
          <p:cNvSpPr>
            <a:spLocks noChangeArrowheads="1"/>
          </p:cNvSpPr>
          <p:nvPr/>
        </p:nvSpPr>
        <p:spPr bwMode="auto">
          <a:xfrm>
            <a:off x="6291617" y="6659799"/>
            <a:ext cx="2852383" cy="238125"/>
          </a:xfrm>
          <a:prstGeom prst="rect">
            <a:avLst/>
          </a:prstGeom>
          <a:noFill/>
          <a:ln w="9525">
            <a:noFill/>
            <a:miter lim="800000"/>
            <a:headEnd/>
            <a:tailEnd/>
          </a:ln>
          <a:effectLst/>
        </p:spPr>
        <p:txBody>
          <a:bodyPr wrap="square" anchor="ctr">
            <a:spAutoFit/>
          </a:bodyPr>
          <a:lstStyle/>
          <a:p>
            <a:pPr algn="ctr" eaLnBrk="0" hangingPunct="0">
              <a:defRPr/>
            </a:pPr>
            <a:r>
              <a:rPr lang="en-US" sz="900" dirty="0">
                <a:latin typeface="Arial" pitchFamily="-83" charset="0"/>
                <a:ea typeface="Times New Roman" pitchFamily="-83" charset="0"/>
                <a:cs typeface="Times New Roman" pitchFamily="-83" charset="0"/>
              </a:rPr>
              <a:t>©2017 California Department of Education</a:t>
            </a:r>
            <a:endParaRPr lang="en-US" sz="900" dirty="0">
              <a:latin typeface="Arial" pitchFamily="-83" charset="0"/>
              <a:ea typeface="Arial" pitchFamily="-83" charset="0"/>
              <a:cs typeface="Arial" pitchFamily="-83" charset="0"/>
            </a:endParaRPr>
          </a:p>
        </p:txBody>
      </p:sp>
      <p:sp>
        <p:nvSpPr>
          <p:cNvPr id="3" name="Slide Number Placeholder 2"/>
          <p:cNvSpPr>
            <a:spLocks noGrp="1"/>
          </p:cNvSpPr>
          <p:nvPr>
            <p:ph type="sldNum" sz="quarter" idx="10"/>
          </p:nvPr>
        </p:nvSpPr>
        <p:spPr/>
        <p:txBody>
          <a:bodyPr/>
          <a:lstStyle/>
          <a:p>
            <a:fld id="{0C00EC0A-9064-4CCC-B63B-2D4F63566972}" type="slidenum">
              <a:rPr lang="en-US" altLang="en-US" smtClean="0"/>
              <a:pPr/>
              <a:t>21</a:t>
            </a:fld>
            <a:endParaRPr lang="en-US" altLang="en-US"/>
          </a:p>
        </p:txBody>
      </p:sp>
    </p:spTree>
    <p:extLst>
      <p:ext uri="{BB962C8B-B14F-4D97-AF65-F5344CB8AC3E}">
        <p14:creationId xmlns:p14="http://schemas.microsoft.com/office/powerpoint/2010/main" val="2036419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0" y="13818"/>
            <a:ext cx="9131300" cy="1303748"/>
          </a:xfrm>
        </p:spPr>
        <p:txBody>
          <a:bodyPr>
            <a:noAutofit/>
          </a:bodyPr>
          <a:lstStyle/>
          <a:p>
            <a:r>
              <a:rPr lang="en-US" sz="4000" dirty="0">
                <a:latin typeface="Arial" charset="0"/>
                <a:ea typeface="MS PGothic" charset="0"/>
              </a:rPr>
              <a:t>Partner with Families</a:t>
            </a:r>
          </a:p>
        </p:txBody>
      </p:sp>
      <p:sp>
        <p:nvSpPr>
          <p:cNvPr id="73730" name="Content Placeholder 2"/>
          <p:cNvSpPr>
            <a:spLocks noGrp="1"/>
          </p:cNvSpPr>
          <p:nvPr>
            <p:ph sz="half" idx="1"/>
          </p:nvPr>
        </p:nvSpPr>
        <p:spPr>
          <a:xfrm>
            <a:off x="532912" y="1317566"/>
            <a:ext cx="4114800" cy="5105400"/>
          </a:xfrm>
        </p:spPr>
        <p:txBody>
          <a:bodyPr/>
          <a:lstStyle/>
          <a:p>
            <a:pPr>
              <a:spcAft>
                <a:spcPts val="0"/>
              </a:spcAft>
            </a:pPr>
            <a:r>
              <a:rPr lang="en-US" dirty="0">
                <a:latin typeface="Arial" charset="0"/>
                <a:ea typeface="MS PGothic" charset="0"/>
              </a:rPr>
              <a:t>Engaging Families: Preschool Curriculum Framework</a:t>
            </a:r>
            <a:endParaRPr lang="en-US" dirty="0">
              <a:latin typeface="Arial" charset="0"/>
              <a:ea typeface="MS PGothic" charset="0"/>
              <a:hlinkClick r:id="" action="ppaction://noaction"/>
            </a:endParaRPr>
          </a:p>
          <a:p>
            <a:pPr>
              <a:spcAft>
                <a:spcPts val="0"/>
              </a:spcAft>
            </a:pPr>
            <a:r>
              <a:rPr lang="en-US" dirty="0">
                <a:latin typeface="Arial" charset="0"/>
                <a:ea typeface="MS PGothic" charset="0"/>
              </a:rPr>
              <a:t>All About Young Children</a:t>
            </a:r>
          </a:p>
          <a:p>
            <a:pPr>
              <a:spcAft>
                <a:spcPts val="0"/>
              </a:spcAft>
            </a:pPr>
            <a:r>
              <a:rPr lang="en-US" dirty="0">
                <a:latin typeface="Arial" charset="0"/>
                <a:ea typeface="MS PGothic" charset="0"/>
              </a:rPr>
              <a:t>Best Practices for Planning Curriculum: Family Partnerships and Culture</a:t>
            </a:r>
          </a:p>
          <a:p>
            <a:pPr>
              <a:spcAft>
                <a:spcPts val="0"/>
              </a:spcAft>
            </a:pPr>
            <a:r>
              <a:rPr lang="en-US" dirty="0">
                <a:latin typeface="Arial" charset="0"/>
                <a:ea typeface="MS PGothic" charset="0"/>
              </a:rPr>
              <a:t>TK Implementation Guide</a:t>
            </a:r>
          </a:p>
        </p:txBody>
      </p:sp>
      <p:pic>
        <p:nvPicPr>
          <p:cNvPr id="4" name="Content Placeholder 3" title="Family"/>
          <p:cNvPicPr>
            <a:picLocks noGrp="1" noChangeAspect="1"/>
          </p:cNvPicPr>
          <p:nvPr>
            <p:ph sz="half" idx="2"/>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8372" t="773" r="16087" b="1059"/>
          <a:stretch/>
        </p:blipFill>
        <p:spPr>
          <a:xfrm>
            <a:off x="4913616" y="1427045"/>
            <a:ext cx="3573379" cy="4131274"/>
          </a:xfrm>
          <a:ln>
            <a:solidFill>
              <a:schemeClr val="dk1"/>
            </a:solidFill>
          </a:ln>
        </p:spPr>
      </p:pic>
      <p:sp>
        <p:nvSpPr>
          <p:cNvPr id="2" name="Slide Number Placeholder 1"/>
          <p:cNvSpPr>
            <a:spLocks noGrp="1"/>
          </p:cNvSpPr>
          <p:nvPr>
            <p:ph type="sldNum" sz="quarter" idx="10"/>
          </p:nvPr>
        </p:nvSpPr>
        <p:spPr/>
        <p:txBody>
          <a:bodyPr/>
          <a:lstStyle/>
          <a:p>
            <a:fld id="{BEBBF190-489A-403C-B44B-DFF113AA7E88}" type="slidenum">
              <a:rPr lang="en-US" altLang="en-US" smtClean="0"/>
              <a:pPr/>
              <a:t>22</a:t>
            </a:fld>
            <a:endParaRPr lang="en-US" altLang="en-US"/>
          </a:p>
        </p:txBody>
      </p:sp>
      <p:sp>
        <p:nvSpPr>
          <p:cNvPr id="3" name="Rectangle 2">
            <a:hlinkClick r:id="rId5"/>
          </p:cNvPr>
          <p:cNvSpPr/>
          <p:nvPr/>
        </p:nvSpPr>
        <p:spPr>
          <a:xfrm>
            <a:off x="951470" y="2718486"/>
            <a:ext cx="2582562" cy="8402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hlinkClick r:id="rId6"/>
          </p:cNvPr>
          <p:cNvSpPr/>
          <p:nvPr/>
        </p:nvSpPr>
        <p:spPr>
          <a:xfrm>
            <a:off x="951470" y="3669957"/>
            <a:ext cx="3484606" cy="17175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hlinkClick r:id="rId7"/>
          </p:cNvPr>
          <p:cNvSpPr/>
          <p:nvPr/>
        </p:nvSpPr>
        <p:spPr>
          <a:xfrm>
            <a:off x="951470" y="5387546"/>
            <a:ext cx="3212757" cy="88968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823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0" y="0"/>
            <a:ext cx="9144000" cy="1005839"/>
          </a:xfrm>
        </p:spPr>
        <p:txBody>
          <a:bodyPr/>
          <a:lstStyle/>
          <a:p>
            <a:r>
              <a:rPr lang="en-US" altLang="en-US" sz="4000" dirty="0"/>
              <a:t>Time Machine</a:t>
            </a:r>
          </a:p>
        </p:txBody>
      </p:sp>
      <p:sp>
        <p:nvSpPr>
          <p:cNvPr id="51202" name="Rectangle 3"/>
          <p:cNvSpPr>
            <a:spLocks noGrp="1" noChangeArrowheads="1"/>
          </p:cNvSpPr>
          <p:nvPr>
            <p:ph sz="half" idx="1"/>
          </p:nvPr>
        </p:nvSpPr>
        <p:spPr>
          <a:xfrm>
            <a:off x="152400" y="999308"/>
            <a:ext cx="3596640" cy="5584372"/>
          </a:xfrm>
          <a:solidFill>
            <a:srgbClr val="B7552E">
              <a:alpha val="71000"/>
            </a:srgbClr>
          </a:solidFill>
          <a:ln>
            <a:solidFill>
              <a:schemeClr val="dk1"/>
            </a:solidFill>
          </a:ln>
        </p:spPr>
        <p:txBody>
          <a:bodyPr/>
          <a:lstStyle/>
          <a:p>
            <a:pPr marL="119063" indent="0">
              <a:lnSpc>
                <a:spcPct val="90000"/>
              </a:lnSpc>
              <a:buNone/>
            </a:pPr>
            <a:r>
              <a:rPr lang="en-US" altLang="en-US" b="1" dirty="0"/>
              <a:t>First:</a:t>
            </a:r>
          </a:p>
          <a:p>
            <a:pPr marL="576263" indent="-457200">
              <a:lnSpc>
                <a:spcPct val="90000"/>
              </a:lnSpc>
            </a:pPr>
            <a:r>
              <a:rPr lang="en-US" dirty="0">
                <a:latin typeface="Arial" panose="020B0604020202020204" pitchFamily="34" charset="0"/>
                <a:ea typeface="Times New Roman" panose="02020603050405020304" pitchFamily="18" charset="0"/>
                <a:cs typeface="Arial" panose="020B0604020202020204" pitchFamily="34" charset="0"/>
              </a:rPr>
              <a:t>Read Handout 3: Environments and Materials. </a:t>
            </a:r>
            <a:endParaRPr lang="en-US" dirty="0">
              <a:latin typeface="Calibri" panose="020F0502020204030204" pitchFamily="34" charset="0"/>
              <a:ea typeface="Times New Roman" panose="02020603050405020304" pitchFamily="18" charset="0"/>
              <a:cs typeface="Arial" panose="020B0604020202020204" pitchFamily="34" charset="0"/>
            </a:endParaRPr>
          </a:p>
          <a:p>
            <a:pPr marL="576263" indent="-457200">
              <a:lnSpc>
                <a:spcPct val="90000"/>
              </a:lnSpc>
            </a:pPr>
            <a:r>
              <a:rPr lang="en-US" dirty="0">
                <a:latin typeface="Arial" panose="020B0604020202020204" pitchFamily="34" charset="0"/>
                <a:ea typeface="Times New Roman" panose="02020603050405020304" pitchFamily="18" charset="0"/>
                <a:cs typeface="Arial" panose="020B0604020202020204" pitchFamily="34" charset="0"/>
              </a:rPr>
              <a:t>Have a table discussion about the ways the classroom environment might be enhanced by  using the ideas from the handout.</a:t>
            </a:r>
            <a:endParaRPr lang="en-US" dirty="0">
              <a:latin typeface="Calibri" panose="020F0502020204030204" pitchFamily="34" charset="0"/>
              <a:ea typeface="Calibri" panose="020F0502020204030204" pitchFamily="34" charset="0"/>
              <a:cs typeface="Arial" panose="020B0604020202020204" pitchFamily="34" charset="0"/>
            </a:endParaRPr>
          </a:p>
          <a:p>
            <a:pPr lvl="1">
              <a:lnSpc>
                <a:spcPct val="90000"/>
              </a:lnSpc>
              <a:buFontTx/>
              <a:buNone/>
            </a:pPr>
            <a:endParaRPr lang="en-US" altLang="en-US" sz="2400" dirty="0"/>
          </a:p>
        </p:txBody>
      </p:sp>
      <p:sp>
        <p:nvSpPr>
          <p:cNvPr id="51203" name="Content Placeholder 1"/>
          <p:cNvSpPr>
            <a:spLocks noGrp="1"/>
          </p:cNvSpPr>
          <p:nvPr>
            <p:ph sz="half" idx="2"/>
          </p:nvPr>
        </p:nvSpPr>
        <p:spPr>
          <a:xfrm>
            <a:off x="3749040" y="1005839"/>
            <a:ext cx="5242560" cy="5577841"/>
          </a:xfrm>
          <a:solidFill>
            <a:srgbClr val="FCEEEA">
              <a:alpha val="40000"/>
            </a:srgbClr>
          </a:solidFill>
          <a:ln>
            <a:solidFill>
              <a:schemeClr val="dk1"/>
            </a:solidFill>
          </a:ln>
        </p:spPr>
        <p:txBody>
          <a:bodyPr/>
          <a:lstStyle/>
          <a:p>
            <a:pPr marL="119063" indent="0">
              <a:lnSpc>
                <a:spcPct val="90000"/>
              </a:lnSpc>
              <a:buNone/>
            </a:pPr>
            <a:r>
              <a:rPr lang="en-US" altLang="en-US" sz="2800" b="1" dirty="0"/>
              <a:t>Second: </a:t>
            </a:r>
          </a:p>
          <a:p>
            <a:pPr marL="461963">
              <a:lnSpc>
                <a:spcPct val="90000"/>
              </a:lnSpc>
            </a:pPr>
            <a:r>
              <a:rPr lang="en-US" altLang="en-US" dirty="0"/>
              <a:t>Step into your time machine.</a:t>
            </a:r>
          </a:p>
          <a:p>
            <a:pPr marL="461963">
              <a:lnSpc>
                <a:spcPct val="90000"/>
              </a:lnSpc>
            </a:pPr>
            <a:r>
              <a:rPr lang="en-US" altLang="en-US" dirty="0"/>
              <a:t>Travel forward six months.</a:t>
            </a:r>
          </a:p>
          <a:p>
            <a:pPr marL="461963">
              <a:lnSpc>
                <a:spcPct val="90000"/>
              </a:lnSpc>
            </a:pPr>
            <a:r>
              <a:rPr lang="en-US" altLang="en-US" dirty="0"/>
              <a:t>Look at your amazing, successful program!</a:t>
            </a:r>
          </a:p>
          <a:p>
            <a:pPr marL="461963">
              <a:lnSpc>
                <a:spcPct val="90000"/>
              </a:lnSpc>
            </a:pPr>
            <a:r>
              <a:rPr lang="en-US" altLang="en-US" dirty="0"/>
              <a:t>What do you see, hear, and feel that is making the health environment a success?</a:t>
            </a:r>
          </a:p>
          <a:p>
            <a:pPr marL="461963">
              <a:lnSpc>
                <a:spcPct val="90000"/>
              </a:lnSpc>
            </a:pPr>
            <a:r>
              <a:rPr lang="en-US" dirty="0">
                <a:latin typeface="Arial" panose="020B0604020202020204" pitchFamily="34" charset="0"/>
                <a:ea typeface="Times New Roman" panose="02020603050405020304" pitchFamily="18" charset="0"/>
                <a:cs typeface="Arial" panose="020B0604020202020204" pitchFamily="34" charset="0"/>
              </a:rPr>
              <a:t>Represent what you see in your future classroom by filling out Handout 4: Time Machine.</a:t>
            </a:r>
            <a:endParaRPr lang="en-US" altLang="en-US" dirty="0"/>
          </a:p>
          <a:p>
            <a:pPr>
              <a:lnSpc>
                <a:spcPct val="90000"/>
              </a:lnSpc>
            </a:pPr>
            <a:endParaRPr lang="en-US" altLang="en-US" dirty="0"/>
          </a:p>
        </p:txBody>
      </p:sp>
      <p:sp>
        <p:nvSpPr>
          <p:cNvPr id="2" name="Slide Number Placeholder 1"/>
          <p:cNvSpPr>
            <a:spLocks noGrp="1"/>
          </p:cNvSpPr>
          <p:nvPr>
            <p:ph type="sldNum" sz="quarter" idx="10"/>
          </p:nvPr>
        </p:nvSpPr>
        <p:spPr/>
        <p:txBody>
          <a:bodyPr/>
          <a:lstStyle/>
          <a:p>
            <a:fld id="{7C675349-1CC5-4932-A731-53D7C66B1BA6}" type="slidenum">
              <a:rPr lang="en-US" altLang="en-US" smtClean="0"/>
              <a:pPr/>
              <a:t>23</a:t>
            </a:fld>
            <a:endParaRPr lang="en-US" altLang="en-US"/>
          </a:p>
        </p:txBody>
      </p:sp>
    </p:spTree>
    <p:extLst>
      <p:ext uri="{BB962C8B-B14F-4D97-AF65-F5344CB8AC3E}">
        <p14:creationId xmlns:p14="http://schemas.microsoft.com/office/powerpoint/2010/main" val="1803354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sz="quarter"/>
          </p:nvPr>
        </p:nvSpPr>
        <p:spPr>
          <a:xfrm>
            <a:off x="0" y="-1"/>
            <a:ext cx="9144000" cy="1362319"/>
          </a:xfrm>
        </p:spPr>
        <p:txBody>
          <a:bodyPr/>
          <a:lstStyle/>
          <a:p>
            <a:r>
              <a:rPr lang="en-US" altLang="en-US" sz="4000" b="1" dirty="0"/>
              <a:t>First </a:t>
            </a:r>
            <a:r>
              <a:rPr lang="en-US" altLang="en-US" sz="4000" b="1" dirty="0" err="1"/>
              <a:t>Substrand</a:t>
            </a:r>
            <a:r>
              <a:rPr lang="en-US" altLang="en-US" sz="4000" b="1" dirty="0"/>
              <a:t>: Health Habits</a:t>
            </a:r>
          </a:p>
        </p:txBody>
      </p:sp>
      <p:sp>
        <p:nvSpPr>
          <p:cNvPr id="53251" name="Content Placeholder 2"/>
          <p:cNvSpPr>
            <a:spLocks noGrp="1"/>
          </p:cNvSpPr>
          <p:nvPr>
            <p:ph sz="quarter" idx="2"/>
          </p:nvPr>
        </p:nvSpPr>
        <p:spPr>
          <a:xfrm>
            <a:off x="2018983" y="1362319"/>
            <a:ext cx="2362200" cy="2185988"/>
          </a:xfrm>
          <a:solidFill>
            <a:srgbClr val="B7552E">
              <a:alpha val="98000"/>
            </a:srgbClr>
          </a:solidFill>
          <a:ln>
            <a:solidFill>
              <a:schemeClr val="dk1"/>
            </a:solidFill>
          </a:ln>
        </p:spPr>
        <p:txBody>
          <a:bodyPr anchor="ctr" anchorCtr="0"/>
          <a:lstStyle/>
          <a:p>
            <a:pPr marL="0" indent="0" algn="ctr">
              <a:buNone/>
            </a:pPr>
            <a:r>
              <a:rPr lang="en-US" altLang="en-US" b="1" dirty="0">
                <a:solidFill>
                  <a:schemeClr val="bg1"/>
                </a:solidFill>
                <a:effectLst>
                  <a:outerShdw blurRad="38100" dist="38100" dir="2700000" algn="tl">
                    <a:srgbClr val="000000">
                      <a:alpha val="43137"/>
                    </a:srgbClr>
                  </a:outerShdw>
                </a:effectLst>
              </a:rPr>
              <a:t>Basic Hygiene</a:t>
            </a:r>
          </a:p>
          <a:p>
            <a:pPr algn="ctr"/>
            <a:endParaRPr lang="en-US" altLang="en-US" b="1" dirty="0">
              <a:solidFill>
                <a:schemeClr val="bg1"/>
              </a:solidFill>
              <a:effectLst>
                <a:outerShdw blurRad="38100" dist="38100" dir="2700000" algn="tl">
                  <a:srgbClr val="000000">
                    <a:alpha val="43137"/>
                  </a:srgbClr>
                </a:outerShdw>
              </a:effectLst>
            </a:endParaRPr>
          </a:p>
        </p:txBody>
      </p:sp>
      <p:sp>
        <p:nvSpPr>
          <p:cNvPr id="53252" name="Content Placeholder 3"/>
          <p:cNvSpPr>
            <a:spLocks noGrp="1"/>
          </p:cNvSpPr>
          <p:nvPr>
            <p:ph sz="quarter" idx="3"/>
          </p:nvPr>
        </p:nvSpPr>
        <p:spPr>
          <a:xfrm>
            <a:off x="4720046" y="1367461"/>
            <a:ext cx="2362200" cy="2179139"/>
          </a:xfrm>
          <a:solidFill>
            <a:srgbClr val="B7552E"/>
          </a:solidFill>
          <a:ln>
            <a:solidFill>
              <a:schemeClr val="dk1"/>
            </a:solidFill>
          </a:ln>
        </p:spPr>
        <p:txBody>
          <a:bodyPr anchor="ctr" anchorCtr="0"/>
          <a:lstStyle/>
          <a:p>
            <a:pPr marL="0" indent="0" algn="ctr">
              <a:buNone/>
            </a:pPr>
            <a:r>
              <a:rPr lang="en-US" altLang="en-US" b="1" dirty="0">
                <a:solidFill>
                  <a:schemeClr val="bg1"/>
                </a:solidFill>
                <a:effectLst>
                  <a:outerShdw blurRad="38100" dist="38100" dir="2700000" algn="tl">
                    <a:srgbClr val="000000">
                      <a:alpha val="43137"/>
                    </a:srgbClr>
                  </a:outerShdw>
                </a:effectLst>
              </a:rPr>
              <a:t>Oral Health</a:t>
            </a:r>
          </a:p>
          <a:p>
            <a:pPr algn="ctr"/>
            <a:endParaRPr lang="en-US" altLang="en-US" b="1" dirty="0">
              <a:solidFill>
                <a:schemeClr val="bg1"/>
              </a:solidFill>
              <a:effectLst>
                <a:outerShdw blurRad="38100" dist="38100" dir="2700000" algn="tl">
                  <a:srgbClr val="000000">
                    <a:alpha val="43137"/>
                  </a:srgbClr>
                </a:outerShdw>
              </a:effectLst>
            </a:endParaRPr>
          </a:p>
        </p:txBody>
      </p:sp>
      <p:sp>
        <p:nvSpPr>
          <p:cNvPr id="53253" name="Content Placeholder 4"/>
          <p:cNvSpPr>
            <a:spLocks noGrp="1"/>
          </p:cNvSpPr>
          <p:nvPr>
            <p:ph sz="quarter" idx="4"/>
          </p:nvPr>
        </p:nvSpPr>
        <p:spPr>
          <a:xfrm>
            <a:off x="4720046" y="3838303"/>
            <a:ext cx="2362200" cy="2187575"/>
          </a:xfrm>
          <a:solidFill>
            <a:srgbClr val="B7552E"/>
          </a:solidFill>
          <a:ln>
            <a:solidFill>
              <a:schemeClr val="dk1"/>
            </a:solidFill>
          </a:ln>
        </p:spPr>
        <p:txBody>
          <a:bodyPr anchor="ctr" anchorCtr="0"/>
          <a:lstStyle/>
          <a:p>
            <a:pPr marL="0" indent="0" algn="ctr">
              <a:buNone/>
            </a:pPr>
            <a:r>
              <a:rPr lang="en-US" altLang="en-US" b="1" dirty="0">
                <a:solidFill>
                  <a:schemeClr val="bg1"/>
                </a:solidFill>
                <a:effectLst>
                  <a:outerShdw blurRad="38100" dist="38100" dir="2700000" algn="tl">
                    <a:srgbClr val="000000">
                      <a:alpha val="43137"/>
                    </a:srgbClr>
                  </a:outerShdw>
                </a:effectLst>
              </a:rPr>
              <a:t>Sun Safety</a:t>
            </a:r>
          </a:p>
          <a:p>
            <a:pPr algn="ctr"/>
            <a:endParaRPr lang="en-US" altLang="en-US" b="1" dirty="0">
              <a:solidFill>
                <a:schemeClr val="bg1"/>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0"/>
          </p:nvPr>
        </p:nvSpPr>
        <p:spPr/>
        <p:txBody>
          <a:bodyPr/>
          <a:lstStyle/>
          <a:p>
            <a:fld id="{751C829A-EF0E-4BAE-B790-56FEC51E6594}" type="slidenum">
              <a:rPr lang="en-US" altLang="en-US" smtClean="0"/>
              <a:pPr/>
              <a:t>24</a:t>
            </a:fld>
            <a:endParaRPr lang="en-US" altLang="en-US"/>
          </a:p>
        </p:txBody>
      </p:sp>
      <p:sp>
        <p:nvSpPr>
          <p:cNvPr id="53250" name="Content Placeholder 1"/>
          <p:cNvSpPr>
            <a:spLocks noGrp="1"/>
          </p:cNvSpPr>
          <p:nvPr>
            <p:ph sz="quarter" idx="1"/>
          </p:nvPr>
        </p:nvSpPr>
        <p:spPr>
          <a:xfrm>
            <a:off x="2018983" y="3839891"/>
            <a:ext cx="2362200" cy="2185987"/>
          </a:xfrm>
          <a:solidFill>
            <a:srgbClr val="B7552E">
              <a:alpha val="98000"/>
            </a:srgbClr>
          </a:solidFill>
          <a:ln>
            <a:solidFill>
              <a:schemeClr val="dk1"/>
            </a:solidFill>
          </a:ln>
        </p:spPr>
        <p:txBody>
          <a:bodyPr anchor="ctr" anchorCtr="0"/>
          <a:lstStyle/>
          <a:p>
            <a:pPr marL="0" indent="0" algn="ctr" eaLnBrk="1" hangingPunct="1">
              <a:buNone/>
            </a:pPr>
            <a:r>
              <a:rPr lang="en-US" altLang="en-US" b="1" dirty="0">
                <a:solidFill>
                  <a:schemeClr val="bg1"/>
                </a:solidFill>
                <a:effectLst>
                  <a:outerShdw blurRad="38100" dist="38100" dir="2700000" algn="tl">
                    <a:srgbClr val="000000">
                      <a:alpha val="43137"/>
                    </a:srgbClr>
                  </a:outerShdw>
                </a:effectLst>
              </a:rPr>
              <a:t>Knowledge of Wellness</a:t>
            </a:r>
          </a:p>
          <a:p>
            <a:pPr algn="ctr"/>
            <a:endParaRPr lang="en-US" altLang="en-U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88775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title="teacher helping child brush teeth"/>
          <p:cNvPicPr>
            <a:picLocks noGrp="1" noChangeAspect="1"/>
          </p:cNvPicPr>
          <p:nvPr>
            <p:ph sz="half" idx="2"/>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7379" t="18137" r="18720" b="10261"/>
          <a:stretch/>
        </p:blipFill>
        <p:spPr bwMode="auto">
          <a:xfrm>
            <a:off x="0" y="1"/>
            <a:ext cx="9144000" cy="687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Title 12"/>
          <p:cNvSpPr>
            <a:spLocks noGrp="1"/>
          </p:cNvSpPr>
          <p:nvPr>
            <p:ph type="title"/>
          </p:nvPr>
        </p:nvSpPr>
        <p:spPr>
          <a:xfrm>
            <a:off x="0" y="-29322"/>
            <a:ext cx="3603812" cy="962010"/>
          </a:xfrm>
        </p:spPr>
        <p:txBody>
          <a:bodyPr anchor="b"/>
          <a:lstStyle/>
          <a:p>
            <a:pPr algn="r" eaLnBrk="1" fontAlgn="t" hangingPunct="1"/>
            <a:r>
              <a:rPr lang="en-US" altLang="en-US" sz="4000" b="1" dirty="0">
                <a:solidFill>
                  <a:schemeClr val="bg1"/>
                </a:solidFill>
                <a:effectLst>
                  <a:outerShdw blurRad="38100" dist="38100" dir="2700000" algn="tl">
                    <a:srgbClr val="000000">
                      <a:alpha val="43137"/>
                    </a:srgbClr>
                  </a:outerShdw>
                </a:effectLst>
              </a:rPr>
              <a:t>Health Habits</a:t>
            </a:r>
          </a:p>
        </p:txBody>
      </p:sp>
      <p:sp>
        <p:nvSpPr>
          <p:cNvPr id="55300" name="Text Placeholder 13"/>
          <p:cNvSpPr>
            <a:spLocks noGrp="1"/>
          </p:cNvSpPr>
          <p:nvPr>
            <p:ph sz="half" idx="1"/>
          </p:nvPr>
        </p:nvSpPr>
        <p:spPr>
          <a:xfrm>
            <a:off x="4894729" y="5374342"/>
            <a:ext cx="4249272" cy="1501588"/>
          </a:xfrm>
          <a:solidFill>
            <a:srgbClr val="D57B57"/>
          </a:solidFill>
          <a:ln>
            <a:solidFill>
              <a:schemeClr val="dk1"/>
            </a:solidFill>
          </a:ln>
        </p:spPr>
        <p:txBody>
          <a:bodyPr/>
          <a:lstStyle/>
          <a:p>
            <a:pPr marL="107950" indent="0">
              <a:buFontTx/>
              <a:buNone/>
            </a:pPr>
            <a:r>
              <a:rPr lang="en-US" altLang="en-US" dirty="0"/>
              <a:t>Turn to page 80 in the Preschool Learning Foundations (Volume 2).</a:t>
            </a:r>
            <a:endParaRPr lang="en-US" altLang="en-US" sz="2800" dirty="0"/>
          </a:p>
        </p:txBody>
      </p:sp>
      <p:sp>
        <p:nvSpPr>
          <p:cNvPr id="2" name="Slide Number Placeholder 1"/>
          <p:cNvSpPr>
            <a:spLocks noGrp="1"/>
          </p:cNvSpPr>
          <p:nvPr>
            <p:ph type="sldNum" sz="quarter" idx="10"/>
          </p:nvPr>
        </p:nvSpPr>
        <p:spPr/>
        <p:txBody>
          <a:bodyPr/>
          <a:lstStyle/>
          <a:p>
            <a:fld id="{0C00EC0A-9064-4CCC-B63B-2D4F63566972}" type="slidenum">
              <a:rPr lang="en-US" altLang="en-US" smtClean="0"/>
              <a:pPr/>
              <a:t>25</a:t>
            </a:fld>
            <a:endParaRPr lang="en-US" altLang="en-US"/>
          </a:p>
        </p:txBody>
      </p:sp>
      <p:sp>
        <p:nvSpPr>
          <p:cNvPr id="7" name="Rectangle 5"/>
          <p:cNvSpPr>
            <a:spLocks noChangeArrowheads="1"/>
          </p:cNvSpPr>
          <p:nvPr/>
        </p:nvSpPr>
        <p:spPr bwMode="auto">
          <a:xfrm>
            <a:off x="0" y="6645098"/>
            <a:ext cx="5020235" cy="230832"/>
          </a:xfrm>
          <a:prstGeom prst="rect">
            <a:avLst/>
          </a:prstGeom>
          <a:noFill/>
          <a:ln w="9525">
            <a:noFill/>
            <a:miter lim="800000"/>
            <a:headEnd/>
            <a:tailEnd/>
          </a:ln>
          <a:effectLst/>
        </p:spPr>
        <p:txBody>
          <a:bodyPr wrap="square" anchor="ctr">
            <a:spAutoFit/>
          </a:bodyPr>
          <a:lstStyle/>
          <a:p>
            <a:pPr algn="ctr" eaLnBrk="0" hangingPunct="0">
              <a:defRPr/>
            </a:pPr>
            <a:r>
              <a:rPr lang="en-US" sz="900" dirty="0">
                <a:latin typeface="Arial" pitchFamily="-83" charset="0"/>
                <a:ea typeface="Times New Roman" pitchFamily="-83" charset="0"/>
                <a:cs typeface="Times New Roman" pitchFamily="-83" charset="0"/>
              </a:rPr>
              <a:t>©2017 California Department of Education</a:t>
            </a:r>
            <a:endParaRPr lang="en-US" sz="900" dirty="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2154000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4005072" y="1606648"/>
            <a:ext cx="4910328" cy="945126"/>
          </a:xfrm>
        </p:spPr>
        <p:txBody>
          <a:bodyPr/>
          <a:lstStyle/>
          <a:p>
            <a:pPr>
              <a:defRPr/>
            </a:pPr>
            <a:r>
              <a:rPr lang="en-US" sz="4000" b="1" dirty="0">
                <a:ea typeface="Arial" pitchFamily="-65" charset="0"/>
              </a:rPr>
              <a:t>Health Habits</a:t>
            </a:r>
          </a:p>
        </p:txBody>
      </p:sp>
      <p:pic>
        <p:nvPicPr>
          <p:cNvPr id="57348" name="Content Placeholder 8" title="Playing restaura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40393" y="649822"/>
            <a:ext cx="5275007" cy="51826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7346" name="Rectangle 7"/>
          <p:cNvSpPr>
            <a:spLocks noGrp="1" noChangeArrowheads="1"/>
          </p:cNvSpPr>
          <p:nvPr>
            <p:ph type="body" sz="half" idx="4294967295"/>
          </p:nvPr>
        </p:nvSpPr>
        <p:spPr>
          <a:xfrm>
            <a:off x="235973" y="512064"/>
            <a:ext cx="3352801" cy="5926597"/>
          </a:xfrm>
          <a:noFill/>
        </p:spPr>
        <p:txBody>
          <a:bodyPr/>
          <a:lstStyle/>
          <a:p>
            <a:pPr marL="0" indent="0">
              <a:buFontTx/>
              <a:buNone/>
            </a:pPr>
            <a:r>
              <a:rPr lang="en-US" altLang="en-US" sz="2400" dirty="0"/>
              <a:t>“</a:t>
            </a:r>
            <a:r>
              <a:rPr lang="en-US" altLang="en-US" sz="2400" b="1" dirty="0"/>
              <a:t>Language scripts </a:t>
            </a:r>
            <a:r>
              <a:rPr lang="en-US" altLang="en-US" sz="2400" dirty="0"/>
              <a:t>in both English and the child’s home language (including sign language), along with daily routines, help health behaviors become internalized for preschool children and establish a basis for lifelong healthy habits” </a:t>
            </a:r>
            <a:r>
              <a:rPr lang="en-US" altLang="en-US" sz="1800" dirty="0"/>
              <a:t>(PCF, Vol. 2, p. 234)</a:t>
            </a:r>
            <a:r>
              <a:rPr lang="en-US" altLang="en-US" sz="2400" dirty="0"/>
              <a:t>.</a:t>
            </a:r>
            <a:endParaRPr lang="en-US" altLang="en-US" sz="1800" dirty="0"/>
          </a:p>
        </p:txBody>
      </p:sp>
      <p:sp>
        <p:nvSpPr>
          <p:cNvPr id="2" name="Slide Number Placeholder 1"/>
          <p:cNvSpPr>
            <a:spLocks noGrp="1"/>
          </p:cNvSpPr>
          <p:nvPr>
            <p:ph type="sldNum" sz="quarter" idx="10"/>
          </p:nvPr>
        </p:nvSpPr>
        <p:spPr/>
        <p:txBody>
          <a:bodyPr/>
          <a:lstStyle/>
          <a:p>
            <a:fld id="{0C00EC0A-9064-4CCC-B63B-2D4F63566972}" type="slidenum">
              <a:rPr lang="en-US" altLang="en-US" smtClean="0"/>
              <a:pPr/>
              <a:t>26</a:t>
            </a:fld>
            <a:endParaRPr lang="en-US" altLang="en-US"/>
          </a:p>
        </p:txBody>
      </p:sp>
    </p:spTree>
    <p:extLst>
      <p:ext uri="{BB962C8B-B14F-4D97-AF65-F5344CB8AC3E}">
        <p14:creationId xmlns:p14="http://schemas.microsoft.com/office/powerpoint/2010/main" val="3716413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8" title="Picnic so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0" y="762823"/>
            <a:ext cx="9144000" cy="6095178"/>
          </a:xfrm>
          <a:ln>
            <a:solidFill>
              <a:schemeClr val="tx1"/>
            </a:solidFill>
            <a:miter lim="800000"/>
            <a:headEnd/>
            <a:tailEnd/>
          </a:ln>
        </p:spPr>
      </p:pic>
      <p:sp>
        <p:nvSpPr>
          <p:cNvPr id="59393" name="Title 1"/>
          <p:cNvSpPr>
            <a:spLocks noGrp="1"/>
          </p:cNvSpPr>
          <p:nvPr>
            <p:ph type="title"/>
          </p:nvPr>
        </p:nvSpPr>
        <p:spPr>
          <a:xfrm>
            <a:off x="381000" y="-7526"/>
            <a:ext cx="8229600" cy="770349"/>
          </a:xfrm>
          <a:noFill/>
        </p:spPr>
        <p:txBody>
          <a:bodyPr/>
          <a:lstStyle/>
          <a:p>
            <a:r>
              <a:rPr lang="en-US" altLang="en-US" b="1" dirty="0"/>
              <a:t>Interaction and Strategy</a:t>
            </a:r>
          </a:p>
        </p:txBody>
      </p:sp>
      <p:sp>
        <p:nvSpPr>
          <p:cNvPr id="59394" name="Content Placeholder 1"/>
          <p:cNvSpPr>
            <a:spLocks noGrp="1"/>
          </p:cNvSpPr>
          <p:nvPr>
            <p:ph sz="half" idx="1"/>
          </p:nvPr>
        </p:nvSpPr>
        <p:spPr>
          <a:xfrm>
            <a:off x="0" y="5439578"/>
            <a:ext cx="4038600" cy="1418422"/>
          </a:xfrm>
          <a:solidFill>
            <a:srgbClr val="D57B57"/>
          </a:solidFill>
          <a:ln>
            <a:solidFill>
              <a:schemeClr val="tx1"/>
            </a:solidFill>
          </a:ln>
        </p:spPr>
        <p:txBody>
          <a:bodyPr/>
          <a:lstStyle/>
          <a:p>
            <a:pPr marL="109538" indent="0">
              <a:buFontTx/>
              <a:buNone/>
            </a:pPr>
            <a:r>
              <a:rPr lang="en-US" altLang="en-US" dirty="0"/>
              <a:t>“</a:t>
            </a:r>
            <a:r>
              <a:rPr lang="en-US" altLang="en-US" b="1" dirty="0"/>
              <a:t>Reinforce learning with stories and music</a:t>
            </a:r>
            <a:r>
              <a:rPr lang="en-US" altLang="en-US" dirty="0"/>
              <a:t>” </a:t>
            </a:r>
            <a:r>
              <a:rPr lang="en-US" altLang="en-US" sz="1800" dirty="0"/>
              <a:t>(PCF, Vol. 2, p. 237)</a:t>
            </a:r>
            <a:r>
              <a:rPr lang="en-US" altLang="en-US" dirty="0"/>
              <a:t>. </a:t>
            </a:r>
          </a:p>
          <a:p>
            <a:pPr marL="0" indent="0"/>
            <a:endParaRPr lang="en-US" altLang="en-US" dirty="0"/>
          </a:p>
        </p:txBody>
      </p:sp>
      <p:sp>
        <p:nvSpPr>
          <p:cNvPr id="2" name="Slide Number Placeholder 1"/>
          <p:cNvSpPr>
            <a:spLocks noGrp="1"/>
          </p:cNvSpPr>
          <p:nvPr>
            <p:ph type="sldNum" sz="quarter" idx="10"/>
          </p:nvPr>
        </p:nvSpPr>
        <p:spPr/>
        <p:txBody>
          <a:bodyPr/>
          <a:lstStyle/>
          <a:p>
            <a:fld id="{B36B4CC5-99EF-4BF6-8507-C2BE1AF83A50}" type="slidenum">
              <a:rPr lang="en-US" altLang="en-US" smtClean="0"/>
              <a:pPr/>
              <a:t>27</a:t>
            </a:fld>
            <a:endParaRPr lang="en-US" altLang="en-US"/>
          </a:p>
        </p:txBody>
      </p:sp>
      <p:sp>
        <p:nvSpPr>
          <p:cNvPr id="7" name="Rectangle 5"/>
          <p:cNvSpPr>
            <a:spLocks noChangeArrowheads="1"/>
          </p:cNvSpPr>
          <p:nvPr/>
        </p:nvSpPr>
        <p:spPr bwMode="auto">
          <a:xfrm>
            <a:off x="4038600" y="6627168"/>
            <a:ext cx="5006240" cy="230832"/>
          </a:xfrm>
          <a:prstGeom prst="rect">
            <a:avLst/>
          </a:prstGeom>
          <a:noFill/>
          <a:ln w="9525">
            <a:noFill/>
            <a:miter lim="800000"/>
            <a:headEnd/>
            <a:tailEnd/>
          </a:ln>
          <a:effectLst/>
        </p:spPr>
        <p:txBody>
          <a:bodyPr wrap="square" anchor="ctr">
            <a:spAutoFit/>
          </a:bodyPr>
          <a:lstStyle/>
          <a:p>
            <a:pPr algn="ctr" eaLnBrk="0" hangingPunct="0">
              <a:defRPr/>
            </a:pPr>
            <a:r>
              <a:rPr lang="en-US" sz="900" b="1" dirty="0">
                <a:solidFill>
                  <a:schemeClr val="bg1"/>
                </a:solidFill>
                <a:effectLst>
                  <a:outerShdw blurRad="38100" dist="38100" dir="2700000" algn="tl">
                    <a:srgbClr val="000000">
                      <a:alpha val="43137"/>
                    </a:srgbClr>
                  </a:outerShdw>
                </a:effectLst>
                <a:latin typeface="Arial" pitchFamily="-83" charset="0"/>
                <a:ea typeface="Times New Roman" pitchFamily="-83" charset="0"/>
                <a:cs typeface="Times New Roman" pitchFamily="-83" charset="0"/>
              </a:rPr>
              <a:t>©2017 California Department of Education</a:t>
            </a:r>
            <a:endParaRPr lang="en-US" sz="900" b="1" dirty="0">
              <a:solidFill>
                <a:schemeClr val="bg1"/>
              </a:solidFill>
              <a:effectLst>
                <a:outerShdw blurRad="38100" dist="38100" dir="2700000" algn="tl">
                  <a:srgbClr val="000000">
                    <a:alpha val="43137"/>
                  </a:srgbClr>
                </a:outerShdw>
              </a:effectLst>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4214532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2"/>
          <p:cNvSpPr>
            <a:spLocks noGrp="1"/>
          </p:cNvSpPr>
          <p:nvPr>
            <p:ph type="title"/>
          </p:nvPr>
        </p:nvSpPr>
        <p:spPr>
          <a:xfrm>
            <a:off x="0" y="274638"/>
            <a:ext cx="9144000" cy="1143000"/>
          </a:xfrm>
        </p:spPr>
        <p:txBody>
          <a:bodyPr/>
          <a:lstStyle/>
          <a:p>
            <a:r>
              <a:rPr lang="en-US" sz="4000" dirty="0">
                <a:solidFill>
                  <a:schemeClr val="tx1"/>
                </a:solidFill>
                <a:latin typeface="Arial" charset="0"/>
                <a:cs typeface="ＭＳ Ｐゴシック" charset="0"/>
              </a:rPr>
              <a:t>Key Features of the DRDP-K (2015)</a:t>
            </a:r>
          </a:p>
        </p:txBody>
      </p:sp>
      <p:sp>
        <p:nvSpPr>
          <p:cNvPr id="65538" name="Content Placeholder 1"/>
          <p:cNvSpPr>
            <a:spLocks noGrp="1"/>
          </p:cNvSpPr>
          <p:nvPr>
            <p:ph idx="1"/>
          </p:nvPr>
        </p:nvSpPr>
        <p:spPr/>
        <p:txBody>
          <a:bodyPr/>
          <a:lstStyle/>
          <a:p>
            <a:pPr marL="341313" indent="-341313">
              <a:spcAft>
                <a:spcPts val="600"/>
              </a:spcAft>
            </a:pPr>
            <a:r>
              <a:rPr lang="en-US" sz="2600" dirty="0">
                <a:latin typeface="Arial" charset="0"/>
                <a:cs typeface="ＭＳ Ｐゴシック" charset="0"/>
              </a:rPr>
              <a:t>An observation-based assessment tool, </a:t>
            </a:r>
            <a:br>
              <a:rPr lang="en-US" sz="2600" dirty="0">
                <a:latin typeface="Arial" charset="0"/>
                <a:cs typeface="ＭＳ Ｐゴシック" charset="0"/>
              </a:rPr>
            </a:br>
            <a:r>
              <a:rPr lang="en-US" sz="2600" b="1" i="1" dirty="0">
                <a:latin typeface="Arial" charset="0"/>
                <a:cs typeface="ＭＳ Ｐゴシック" charset="0"/>
              </a:rPr>
              <a:t>not</a:t>
            </a:r>
            <a:r>
              <a:rPr lang="en-US" sz="2600" i="1" dirty="0">
                <a:latin typeface="Arial" charset="0"/>
                <a:cs typeface="ＭＳ Ｐゴシック" charset="0"/>
              </a:rPr>
              <a:t> </a:t>
            </a:r>
            <a:r>
              <a:rPr lang="en-US" sz="2600" dirty="0">
                <a:latin typeface="Arial" charset="0"/>
                <a:cs typeface="ＭＳ Ｐゴシック" charset="0"/>
              </a:rPr>
              <a:t>a test</a:t>
            </a:r>
          </a:p>
          <a:p>
            <a:pPr marL="341313" indent="-341313">
              <a:spcAft>
                <a:spcPts val="600"/>
              </a:spcAft>
            </a:pPr>
            <a:r>
              <a:rPr lang="en-US" sz="2600" dirty="0">
                <a:latin typeface="Arial" charset="0"/>
                <a:cs typeface="ＭＳ Ｐゴシック" charset="0"/>
              </a:rPr>
              <a:t>Individual child assessment</a:t>
            </a:r>
          </a:p>
          <a:p>
            <a:pPr marL="341313" indent="-341313">
              <a:spcAft>
                <a:spcPts val="600"/>
              </a:spcAft>
            </a:pPr>
            <a:r>
              <a:rPr lang="en-US" sz="2600" dirty="0">
                <a:latin typeface="Arial" charset="0"/>
                <a:cs typeface="ＭＳ Ｐゴシック" charset="0"/>
              </a:rPr>
              <a:t>Completed by each child’</a:t>
            </a:r>
            <a:r>
              <a:rPr lang="en-US" altLang="ja-JP" sz="2600" dirty="0">
                <a:latin typeface="Arial" charset="0"/>
                <a:cs typeface="ＭＳ Ｐゴシック" charset="0"/>
              </a:rPr>
              <a:t>s teacher</a:t>
            </a:r>
          </a:p>
          <a:p>
            <a:pPr marL="341313" indent="-341313">
              <a:spcAft>
                <a:spcPts val="600"/>
              </a:spcAft>
            </a:pPr>
            <a:r>
              <a:rPr lang="en-US" sz="2600" dirty="0">
                <a:latin typeface="Arial" charset="0"/>
                <a:cs typeface="ＭＳ Ｐゴシック" charset="0"/>
              </a:rPr>
              <a:t>Based on developmental research and theory</a:t>
            </a:r>
          </a:p>
          <a:p>
            <a:pPr marL="341313" indent="-341313">
              <a:spcAft>
                <a:spcPts val="600"/>
              </a:spcAft>
            </a:pPr>
            <a:r>
              <a:rPr lang="en-US" sz="2600" dirty="0">
                <a:latin typeface="Arial" charset="0"/>
                <a:cs typeface="ＭＳ Ｐゴシック" charset="0"/>
              </a:rPr>
              <a:t>Includes developmental sequences of behaviors along a continuum</a:t>
            </a:r>
          </a:p>
          <a:p>
            <a:pPr marL="341313" indent="-341313">
              <a:spcAft>
                <a:spcPts val="600"/>
              </a:spcAft>
            </a:pPr>
            <a:r>
              <a:rPr lang="en-US" sz="2600" dirty="0">
                <a:latin typeface="Arial" charset="0"/>
                <a:cs typeface="ＭＳ Ｐゴシック" charset="0"/>
              </a:rPr>
              <a:t>Spans the developmental continuum of children in a two-year kindergarten program</a:t>
            </a:r>
          </a:p>
        </p:txBody>
      </p:sp>
      <p:pic>
        <p:nvPicPr>
          <p:cNvPr id="65539" name="Picture 4"/>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58000" y="1600200"/>
            <a:ext cx="1987550" cy="1539875"/>
          </a:xfrm>
          <a:prstGeom prst="rect">
            <a:avLst/>
          </a:prstGeom>
          <a:noFill/>
          <a:ln>
            <a:solidFill>
              <a:schemeClr val="dk1">
                <a:hueOff val="0"/>
                <a:satOff val="0"/>
                <a:lumOff val="0"/>
              </a:schemeClr>
            </a:solidFill>
          </a:ln>
          <a:extLst>
            <a:ext uri="{909E8E84-426E-40dd-AFC4-6F175D3DCCD1}">
              <a14:hiddenFill xmlns=""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3DD1D8A4-18A6-4FF6-B04A-C7B283AD30F4}" type="slidenum">
              <a:rPr lang="en-US" altLang="en-US" smtClean="0"/>
              <a:pPr/>
              <a:t>28</a:t>
            </a:fld>
            <a:endParaRPr lang="en-US" altLang="en-US"/>
          </a:p>
        </p:txBody>
      </p:sp>
    </p:spTree>
    <p:extLst>
      <p:ext uri="{BB962C8B-B14F-4D97-AF65-F5344CB8AC3E}">
        <p14:creationId xmlns:p14="http://schemas.microsoft.com/office/powerpoint/2010/main" val="196562500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4"/>
          <p:cNvSpPr>
            <a:spLocks noGrp="1" noChangeArrowheads="1"/>
          </p:cNvSpPr>
          <p:nvPr>
            <p:ph type="title"/>
          </p:nvPr>
        </p:nvSpPr>
        <p:spPr>
          <a:xfrm>
            <a:off x="0" y="0"/>
            <a:ext cx="9144000" cy="1163638"/>
          </a:xfrm>
        </p:spPr>
        <p:txBody>
          <a:bodyPr/>
          <a:lstStyle/>
          <a:p>
            <a:r>
              <a:rPr lang="en-US" altLang="en-US" dirty="0">
                <a:ea typeface="ＭＳ Ｐゴシック" panose="020B0600070205080204" pitchFamily="34" charset="-128"/>
              </a:rPr>
              <a:t>DRDP-K (2015) Discussion</a:t>
            </a:r>
          </a:p>
        </p:txBody>
      </p:sp>
      <p:sp>
        <p:nvSpPr>
          <p:cNvPr id="2" name="Slide Number Placeholder 1"/>
          <p:cNvSpPr>
            <a:spLocks noGrp="1"/>
          </p:cNvSpPr>
          <p:nvPr>
            <p:ph type="sldNum" sz="quarter" idx="10"/>
          </p:nvPr>
        </p:nvSpPr>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4BD2BA23-01DC-4AF5-95A6-C0FCA17C879D}" type="slidenum">
              <a:rPr lang="en-US" altLang="en-US" sz="1800"/>
              <a:pPr>
                <a:spcBef>
                  <a:spcPct val="0"/>
                </a:spcBef>
                <a:buFontTx/>
                <a:buNone/>
              </a:pPr>
              <a:t>29</a:t>
            </a:fld>
            <a:endParaRPr lang="en-US" altLang="en-US" sz="1800"/>
          </a:p>
        </p:txBody>
      </p:sp>
      <p:pic>
        <p:nvPicPr>
          <p:cNvPr id="6349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155700"/>
            <a:ext cx="6553200" cy="5070475"/>
          </a:xfrm>
          <a:ln>
            <a:solidFill>
              <a:schemeClr val="tx1"/>
            </a:solidFill>
          </a:ln>
        </p:spPr>
      </p:pic>
    </p:spTree>
    <p:extLst>
      <p:ext uri="{BB962C8B-B14F-4D97-AF65-F5344CB8AC3E}">
        <p14:creationId xmlns:p14="http://schemas.microsoft.com/office/powerpoint/2010/main" val="3800022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64645"/>
            <a:ext cx="8229600" cy="1143000"/>
          </a:xfrm>
        </p:spPr>
        <p:txBody>
          <a:bodyPr/>
          <a:lstStyle/>
          <a:p>
            <a:r>
              <a:rPr lang="en-US" dirty="0"/>
              <a:t>Lifelong Learning</a:t>
            </a:r>
          </a:p>
        </p:txBody>
      </p:sp>
      <p:pic>
        <p:nvPicPr>
          <p:cNvPr id="5" name="Content Placeholder 5" title="Circle time"/>
          <p:cNvPicPr>
            <a:picLocks noChangeAspect="1"/>
          </p:cNvPicPr>
          <p:nvPr/>
        </p:nvPicPr>
        <p:blipFill rotWithShape="1">
          <a:blip r:embed="rId3">
            <a:extLst>
              <a:ext uri="{28A0092B-C50C-407E-A947-70E740481C1C}">
                <a14:useLocalDpi xmlns:a14="http://schemas.microsoft.com/office/drawing/2010/main" val="0"/>
              </a:ext>
            </a:extLst>
          </a:blip>
          <a:srcRect l="968" t="20994" r="968" b="14519"/>
          <a:stretch/>
        </p:blipFill>
        <p:spPr bwMode="auto">
          <a:xfrm>
            <a:off x="0" y="-40939"/>
            <a:ext cx="9144000" cy="54403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5411333"/>
            <a:ext cx="9143999" cy="1446667"/>
          </a:xfrm>
          <a:solidFill>
            <a:srgbClr val="D57B57"/>
          </a:solidFill>
          <a:ln>
            <a:solidFill>
              <a:srgbClr val="000000"/>
            </a:solidFill>
          </a:ln>
        </p:spPr>
        <p:txBody>
          <a:bodyPr/>
          <a:lstStyle/>
          <a:p>
            <a:pPr marL="120650" indent="0">
              <a:buNone/>
            </a:pPr>
            <a:r>
              <a:rPr lang="en-US" altLang="en-US" dirty="0"/>
              <a:t>Early childhood education about health “can begin a lifelong process of learning about oneself, relationships to others, and the world” </a:t>
            </a:r>
            <a:r>
              <a:rPr lang="en-US" altLang="en-US" sz="1800" dirty="0"/>
              <a:t>(PCF, Vol. 2. p. 226)</a:t>
            </a:r>
            <a:r>
              <a:rPr lang="en-US" altLang="en-US" dirty="0"/>
              <a:t>.</a:t>
            </a:r>
            <a:endParaRPr lang="en-US" dirty="0"/>
          </a:p>
        </p:txBody>
      </p:sp>
      <p:sp>
        <p:nvSpPr>
          <p:cNvPr id="4" name="Slide Number Placeholder 3"/>
          <p:cNvSpPr>
            <a:spLocks noGrp="1"/>
          </p:cNvSpPr>
          <p:nvPr>
            <p:ph type="sldNum" sz="quarter" idx="10"/>
          </p:nvPr>
        </p:nvSpPr>
        <p:spPr/>
        <p:txBody>
          <a:bodyPr/>
          <a:lstStyle/>
          <a:p>
            <a:fld id="{DACD6C7F-73F4-41E1-BB8C-A0F9F7AF6434}" type="slidenum">
              <a:rPr lang="en-US" altLang="en-US" smtClean="0"/>
              <a:pPr/>
              <a:t>3</a:t>
            </a:fld>
            <a:endParaRPr lang="en-US" altLang="en-US"/>
          </a:p>
        </p:txBody>
      </p:sp>
      <p:sp>
        <p:nvSpPr>
          <p:cNvPr id="7" name="Rectangle 5"/>
          <p:cNvSpPr>
            <a:spLocks noChangeArrowheads="1"/>
          </p:cNvSpPr>
          <p:nvPr/>
        </p:nvSpPr>
        <p:spPr bwMode="auto">
          <a:xfrm>
            <a:off x="6270171" y="6619875"/>
            <a:ext cx="2873830" cy="238125"/>
          </a:xfrm>
          <a:prstGeom prst="rect">
            <a:avLst/>
          </a:prstGeom>
          <a:noFill/>
          <a:ln w="9525">
            <a:noFill/>
            <a:miter lim="800000"/>
            <a:headEnd/>
            <a:tailEnd/>
          </a:ln>
          <a:effectLst/>
        </p:spPr>
        <p:txBody>
          <a:bodyPr wrap="square" anchor="ctr">
            <a:spAutoFit/>
          </a:bodyPr>
          <a:lstStyle/>
          <a:p>
            <a:pPr algn="ctr" eaLnBrk="0" hangingPunct="0">
              <a:defRPr/>
            </a:pPr>
            <a:r>
              <a:rPr lang="en-US" sz="900" dirty="0">
                <a:latin typeface="Arial" pitchFamily="-83" charset="0"/>
                <a:ea typeface="Times New Roman" pitchFamily="-83" charset="0"/>
                <a:cs typeface="Times New Roman" pitchFamily="-83" charset="0"/>
              </a:rPr>
              <a:t>©2017 California Department of Education (CDE)</a:t>
            </a:r>
            <a:endParaRPr lang="en-US" sz="900" dirty="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3530169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a:xfrm>
            <a:off x="0" y="-17757"/>
            <a:ext cx="9143999" cy="932157"/>
          </a:xfrm>
        </p:spPr>
        <p:txBody>
          <a:bodyPr/>
          <a:lstStyle/>
          <a:p>
            <a:r>
              <a:rPr lang="en-US" altLang="en-US" sz="4000" b="1" dirty="0"/>
              <a:t>Integrating Health Habits</a:t>
            </a:r>
          </a:p>
        </p:txBody>
      </p:sp>
      <p:sp>
        <p:nvSpPr>
          <p:cNvPr id="65538" name="Text Placeholder 2"/>
          <p:cNvSpPr>
            <a:spLocks noGrp="1"/>
          </p:cNvSpPr>
          <p:nvPr>
            <p:ph sz="half" idx="1"/>
          </p:nvPr>
        </p:nvSpPr>
        <p:spPr>
          <a:xfrm>
            <a:off x="669851" y="808074"/>
            <a:ext cx="8112642" cy="6049926"/>
          </a:xfrm>
        </p:spPr>
        <p:txBody>
          <a:bodyPr/>
          <a:lstStyle/>
          <a:p>
            <a:r>
              <a:rPr lang="en-US" altLang="en-US" sz="2500" dirty="0"/>
              <a:t>Read through the interactions and strategies from the Health Habits strand section of the Preschool Curriculum Framework (Volume 2)—starting on page 233.</a:t>
            </a:r>
          </a:p>
          <a:p>
            <a:r>
              <a:rPr lang="en-US" altLang="en-US" sz="2500" dirty="0"/>
              <a:t>Explore the objects in the Health Box and discuss each item’s connection to health with your groupmates.</a:t>
            </a:r>
          </a:p>
          <a:p>
            <a:r>
              <a:rPr lang="en-US" altLang="en-US" sz="2500" dirty="0"/>
              <a:t>Take out Handout 7: Integrating Health Habits into Daily Routines.</a:t>
            </a:r>
          </a:p>
          <a:p>
            <a:r>
              <a:rPr lang="en-US" altLang="en-US" sz="2500" dirty="0"/>
              <a:t>Select one item from the box and consider how it could be used to inspire activities that support the development of health knowledge and practices. </a:t>
            </a:r>
          </a:p>
          <a:p>
            <a:r>
              <a:rPr lang="en-US" altLang="en-US" sz="2500" dirty="0"/>
              <a:t>Write your activity ideas on Handout 7 </a:t>
            </a:r>
          </a:p>
          <a:p>
            <a:r>
              <a:rPr lang="en-US" altLang="en-US" sz="2500" dirty="0"/>
              <a:t>Share your activity ideas with your groupmates. </a:t>
            </a:r>
          </a:p>
        </p:txBody>
      </p:sp>
      <p:sp>
        <p:nvSpPr>
          <p:cNvPr id="2" name="Slide Number Placeholder 1"/>
          <p:cNvSpPr>
            <a:spLocks noGrp="1"/>
          </p:cNvSpPr>
          <p:nvPr>
            <p:ph type="sldNum" sz="quarter" idx="10"/>
          </p:nvPr>
        </p:nvSpPr>
        <p:spPr/>
        <p:txBody>
          <a:bodyPr/>
          <a:lstStyle/>
          <a:p>
            <a:fld id="{7C675349-1CC5-4932-A731-53D7C66B1BA6}" type="slidenum">
              <a:rPr lang="en-US" altLang="en-US" smtClean="0"/>
              <a:pPr/>
              <a:t>30</a:t>
            </a:fld>
            <a:endParaRPr lang="en-US" altLang="en-US"/>
          </a:p>
        </p:txBody>
      </p:sp>
    </p:spTree>
    <p:extLst>
      <p:ext uri="{BB962C8B-B14F-4D97-AF65-F5344CB8AC3E}">
        <p14:creationId xmlns:p14="http://schemas.microsoft.com/office/powerpoint/2010/main" val="2607259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05840" y="1417639"/>
            <a:ext cx="4038600" cy="3348671"/>
          </a:xfrm>
        </p:spPr>
        <p:txBody>
          <a:bodyPr/>
          <a:lstStyle/>
          <a:p>
            <a:pPr marL="0" indent="0">
              <a:buNone/>
            </a:pPr>
            <a:r>
              <a:rPr lang="en-US" sz="1400" dirty="0"/>
              <a:t>Health Habits strand:</a:t>
            </a:r>
          </a:p>
          <a:p>
            <a:pPr marL="342900" indent="-342900"/>
            <a:r>
              <a:rPr lang="en-US" sz="1400" dirty="0"/>
              <a:t>Basic Hygiene </a:t>
            </a:r>
            <a:r>
              <a:rPr lang="en-US" sz="1400" dirty="0" err="1"/>
              <a:t>substrand</a:t>
            </a:r>
            <a:endParaRPr lang="en-US" sz="1400" dirty="0"/>
          </a:p>
          <a:p>
            <a:pPr marL="342900" indent="-342900"/>
            <a:r>
              <a:rPr lang="en-US" sz="1400" dirty="0"/>
              <a:t>Oral Health </a:t>
            </a:r>
            <a:r>
              <a:rPr lang="en-US" sz="1400" dirty="0" err="1"/>
              <a:t>substrand</a:t>
            </a:r>
            <a:endParaRPr lang="en-US" sz="1400" dirty="0"/>
          </a:p>
          <a:p>
            <a:pPr marL="342900" indent="-342900"/>
            <a:r>
              <a:rPr lang="en-US" sz="1400" dirty="0"/>
              <a:t>Knowledge</a:t>
            </a:r>
            <a:r>
              <a:rPr lang="en-US" sz="1400" baseline="0" dirty="0"/>
              <a:t> of Wellness </a:t>
            </a:r>
            <a:r>
              <a:rPr lang="en-US" sz="1400" baseline="0" dirty="0" err="1"/>
              <a:t>substrand</a:t>
            </a:r>
            <a:endParaRPr lang="en-US" sz="1400" baseline="0" dirty="0"/>
          </a:p>
          <a:p>
            <a:pPr marL="342900" indent="-342900"/>
            <a:r>
              <a:rPr lang="en-US" sz="1400" baseline="0" dirty="0"/>
              <a:t>Sun Safety </a:t>
            </a:r>
            <a:r>
              <a:rPr lang="en-US" sz="1400" baseline="0" dirty="0" err="1"/>
              <a:t>substrand</a:t>
            </a:r>
            <a:endParaRPr lang="en-US" sz="1400" baseline="0" dirty="0"/>
          </a:p>
          <a:p>
            <a:pPr marL="0" indent="0">
              <a:buNone/>
            </a:pPr>
            <a:r>
              <a:rPr lang="en-US" sz="1400" dirty="0"/>
              <a:t>Safety strand:</a:t>
            </a:r>
          </a:p>
          <a:p>
            <a:r>
              <a:rPr lang="en-US" sz="1400" baseline="0" dirty="0"/>
              <a:t>Injury Prevention</a:t>
            </a:r>
            <a:r>
              <a:rPr lang="en-US" sz="1400" dirty="0"/>
              <a:t> </a:t>
            </a:r>
            <a:r>
              <a:rPr lang="en-US" sz="1400" dirty="0" err="1"/>
              <a:t>substrand</a:t>
            </a:r>
            <a:endParaRPr lang="en-US" sz="1400" dirty="0"/>
          </a:p>
          <a:p>
            <a:pPr marL="0" indent="0">
              <a:buNone/>
            </a:pPr>
            <a:r>
              <a:rPr lang="en-US" sz="1400" baseline="0" dirty="0"/>
              <a:t>Nutrition</a:t>
            </a:r>
            <a:r>
              <a:rPr lang="en-US" sz="1400" dirty="0"/>
              <a:t> strand:</a:t>
            </a:r>
          </a:p>
          <a:p>
            <a:r>
              <a:rPr lang="en-US" sz="1400" baseline="0" dirty="0"/>
              <a:t>Nutrition</a:t>
            </a:r>
            <a:r>
              <a:rPr lang="en-US" sz="1400" dirty="0"/>
              <a:t> Knowledge </a:t>
            </a:r>
            <a:r>
              <a:rPr lang="en-US" sz="1400" dirty="0" err="1"/>
              <a:t>substrand</a:t>
            </a:r>
            <a:endParaRPr lang="en-US" sz="1400" dirty="0"/>
          </a:p>
          <a:p>
            <a:r>
              <a:rPr lang="en-US" sz="1400" baseline="0" dirty="0"/>
              <a:t>Nutrition Choices </a:t>
            </a:r>
            <a:r>
              <a:rPr lang="en-US" sz="1400" baseline="0" dirty="0" err="1"/>
              <a:t>substrand</a:t>
            </a:r>
            <a:endParaRPr lang="en-US" sz="1400" baseline="0" dirty="0"/>
          </a:p>
          <a:p>
            <a:r>
              <a:rPr lang="en-US" sz="1400" dirty="0"/>
              <a:t>Self-Regulation of Eating </a:t>
            </a:r>
            <a:r>
              <a:rPr lang="en-US" sz="1400" dirty="0" err="1"/>
              <a:t>substrand</a:t>
            </a:r>
            <a:endParaRPr lang="en-US" sz="1400" baseline="0" dirty="0"/>
          </a:p>
          <a:p>
            <a:pPr marL="0" indent="0">
              <a:buNone/>
            </a:pPr>
            <a:endParaRPr lang="en-US" sz="1400" baseline="0" dirty="0"/>
          </a:p>
        </p:txBody>
      </p:sp>
      <p:sp>
        <p:nvSpPr>
          <p:cNvPr id="14337" name="Rectangle 2"/>
          <p:cNvSpPr>
            <a:spLocks noGrp="1" noChangeArrowheads="1"/>
          </p:cNvSpPr>
          <p:nvPr>
            <p:ph type="title"/>
          </p:nvPr>
        </p:nvSpPr>
        <p:spPr>
          <a:xfrm>
            <a:off x="457200" y="68826"/>
            <a:ext cx="8229600" cy="1151962"/>
          </a:xfrm>
        </p:spPr>
        <p:txBody>
          <a:bodyPr/>
          <a:lstStyle/>
          <a:p>
            <a:r>
              <a:rPr lang="en-US" altLang="en-US" sz="4000" b="1" dirty="0"/>
              <a:t/>
            </a:r>
            <a:br>
              <a:rPr lang="en-US" altLang="en-US" sz="4000" b="1" dirty="0"/>
            </a:br>
            <a:r>
              <a:rPr lang="en-US" altLang="en-US" sz="4000" b="1" dirty="0"/>
              <a:t>Safety </a:t>
            </a:r>
            <a:r>
              <a:rPr lang="en-US" altLang="en-US" sz="4000" b="1" dirty="0" err="1"/>
              <a:t>Substrand</a:t>
            </a:r>
            <a:r>
              <a:rPr lang="en-US" altLang="en-US" sz="4000" b="1" dirty="0"/>
              <a:t/>
            </a:r>
            <a:br>
              <a:rPr lang="en-US" altLang="en-US" sz="4000" b="1" dirty="0"/>
            </a:br>
            <a:endParaRPr lang="en-US" altLang="en-US" sz="4000" b="1" dirty="0"/>
          </a:p>
        </p:txBody>
      </p:sp>
      <p:sp>
        <p:nvSpPr>
          <p:cNvPr id="2" name="Slide Number Placeholder 1"/>
          <p:cNvSpPr>
            <a:spLocks noGrp="1"/>
          </p:cNvSpPr>
          <p:nvPr>
            <p:ph type="sldNum" sz="quarter" idx="10"/>
          </p:nvPr>
        </p:nvSpPr>
        <p:spPr/>
        <p:txBody>
          <a:bodyPr/>
          <a:lstStyle/>
          <a:p>
            <a:fld id="{0C00EC0A-9064-4CCC-B63B-2D4F63566972}" type="slidenum">
              <a:rPr lang="en-US" altLang="en-US" smtClean="0"/>
              <a:pPr/>
              <a:t>31</a:t>
            </a:fld>
            <a:endParaRPr lang="en-US" altLang="en-US"/>
          </a:p>
        </p:txBody>
      </p:sp>
      <p:graphicFrame>
        <p:nvGraphicFramePr>
          <p:cNvPr id="64543" name="Group 31"/>
          <p:cNvGraphicFramePr>
            <a:graphicFrameLocks noGrp="1"/>
          </p:cNvGraphicFramePr>
          <p:nvPr/>
        </p:nvGraphicFramePr>
        <p:xfrm>
          <a:off x="304800" y="1220788"/>
          <a:ext cx="8534400" cy="3351214"/>
        </p:xfrm>
        <a:graphic>
          <a:graphicData uri="http://schemas.openxmlformats.org/drawingml/2006/table">
            <a:tbl>
              <a:tblPr/>
              <a:tblGrid>
                <a:gridCol w="2844800">
                  <a:extLst>
                    <a:ext uri="{9D8B030D-6E8A-4147-A177-3AD203B41FA5}">
                      <a16:colId xmlns:a16="http://schemas.microsoft.com/office/drawing/2014/main" xmlns="" val="1101656995"/>
                    </a:ext>
                  </a:extLst>
                </a:gridCol>
                <a:gridCol w="2843213">
                  <a:extLst>
                    <a:ext uri="{9D8B030D-6E8A-4147-A177-3AD203B41FA5}">
                      <a16:colId xmlns:a16="http://schemas.microsoft.com/office/drawing/2014/main" xmlns="" val="4277921389"/>
                    </a:ext>
                  </a:extLst>
                </a:gridCol>
                <a:gridCol w="2846387">
                  <a:extLst>
                    <a:ext uri="{9D8B030D-6E8A-4147-A177-3AD203B41FA5}">
                      <a16:colId xmlns:a16="http://schemas.microsoft.com/office/drawing/2014/main" xmlns="" val="3153464059"/>
                    </a:ext>
                  </a:extLst>
                </a:gridCol>
              </a:tblGrid>
              <a:tr h="8636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Health Habits</a:t>
                      </a:r>
                      <a:endParaRPr kumimoji="0" lang="en-US" altLang="en-US" sz="2800" b="1" i="0" u="none" strike="noStrike" cap="none" normalizeH="0" baseline="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2A68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Safety</a:t>
                      </a:r>
                      <a:endParaRPr kumimoji="0" lang="en-US" alt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7552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Nutrition</a:t>
                      </a:r>
                      <a:endParaRPr kumimoji="0" lang="en-US" alt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57B57"/>
                    </a:solidFill>
                  </a:tcPr>
                </a:tc>
                <a:extLst>
                  <a:ext uri="{0D108BD9-81ED-4DB2-BD59-A6C34878D82A}">
                    <a16:rowId xmlns:a16="http://schemas.microsoft.com/office/drawing/2014/main" xmlns="" val="2621678713"/>
                  </a:ext>
                </a:extLst>
              </a:tr>
              <a:tr h="639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Basic Hygiene</a:t>
                      </a:r>
                      <a:endParaRPr kumimoji="0" lang="en-US" altLang="en-US" sz="1800" b="1" i="0" u="none" strike="noStrike" cap="none" normalizeH="0" baseline="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A68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Injury Prevention</a:t>
                      </a:r>
                      <a:endPar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7552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Nutrition Knowledge</a:t>
                      </a:r>
                      <a:endPar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7B57"/>
                    </a:solidFill>
                  </a:tcPr>
                </a:tc>
                <a:extLst>
                  <a:ext uri="{0D108BD9-81ED-4DB2-BD59-A6C34878D82A}">
                    <a16:rowId xmlns:a16="http://schemas.microsoft.com/office/drawing/2014/main" xmlns="" val="1350161690"/>
                  </a:ext>
                </a:extLst>
              </a:tr>
              <a:tr h="56832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Oral Health</a:t>
                      </a:r>
                      <a:endPar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A68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7552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Nutrition Choices</a:t>
                      </a:r>
                      <a:endPar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7B57"/>
                    </a:solidFill>
                  </a:tcPr>
                </a:tc>
                <a:extLst>
                  <a:ext uri="{0D108BD9-81ED-4DB2-BD59-A6C34878D82A}">
                    <a16:rowId xmlns:a16="http://schemas.microsoft.com/office/drawing/2014/main" xmlns="" val="3043824051"/>
                  </a:ext>
                </a:extLst>
              </a:tr>
              <a:tr h="639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Knowledge of Wellness</a:t>
                      </a:r>
                      <a:endParaRPr kumimoji="0" lang="en-US" altLang="en-US" sz="1800" b="1" i="0" u="none" strike="noStrike" cap="none" normalizeH="0" baseline="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2A68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7552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Self-Regulation of Eating</a:t>
                      </a:r>
                      <a:endPar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57B57"/>
                    </a:solidFill>
                  </a:tcPr>
                </a:tc>
                <a:extLst>
                  <a:ext uri="{0D108BD9-81ED-4DB2-BD59-A6C34878D82A}">
                    <a16:rowId xmlns:a16="http://schemas.microsoft.com/office/drawing/2014/main" xmlns="" val="3796050796"/>
                  </a:ext>
                </a:extLst>
              </a:tr>
              <a:tr h="639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Sun Safety</a:t>
                      </a:r>
                      <a:endPar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A68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7552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7B57"/>
                    </a:solidFill>
                  </a:tcPr>
                </a:tc>
                <a:extLst>
                  <a:ext uri="{0D108BD9-81ED-4DB2-BD59-A6C34878D82A}">
                    <a16:rowId xmlns:a16="http://schemas.microsoft.com/office/drawing/2014/main" xmlns="" val="1957374060"/>
                  </a:ext>
                </a:extLst>
              </a:tr>
            </a:tbl>
          </a:graphicData>
        </a:graphic>
      </p:graphicFrame>
      <p:sp>
        <p:nvSpPr>
          <p:cNvPr id="6" name="Oval 2"/>
          <p:cNvSpPr>
            <a:spLocks noChangeArrowheads="1"/>
          </p:cNvSpPr>
          <p:nvPr/>
        </p:nvSpPr>
        <p:spPr bwMode="auto">
          <a:xfrm>
            <a:off x="3057832" y="1000126"/>
            <a:ext cx="2999331" cy="990600"/>
          </a:xfrm>
          <a:prstGeom prst="ellipse">
            <a:avLst/>
          </a:prstGeom>
          <a:noFill/>
          <a:ln w="47625" cmpd="dbl">
            <a:solidFill>
              <a:srgbClr val="FCEEEA"/>
            </a:solidFill>
            <a:round/>
            <a:headEnd/>
            <a:tailEnd/>
          </a:ln>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i="1"/>
          </a:p>
        </p:txBody>
      </p:sp>
    </p:spTree>
    <p:extLst>
      <p:ext uri="{BB962C8B-B14F-4D97-AF65-F5344CB8AC3E}">
        <p14:creationId xmlns:p14="http://schemas.microsoft.com/office/powerpoint/2010/main" val="1291990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Safety</a:t>
            </a:r>
          </a:p>
        </p:txBody>
      </p:sp>
      <p:sp>
        <p:nvSpPr>
          <p:cNvPr id="69635" name="Text Placeholder 6"/>
          <p:cNvSpPr>
            <a:spLocks noGrp="1"/>
          </p:cNvSpPr>
          <p:nvPr>
            <p:ph sz="half" idx="1"/>
          </p:nvPr>
        </p:nvSpPr>
        <p:spPr>
          <a:xfrm>
            <a:off x="188844" y="254760"/>
            <a:ext cx="3468754" cy="4525963"/>
          </a:xfrm>
          <a:noFill/>
        </p:spPr>
        <p:txBody>
          <a:bodyPr/>
          <a:lstStyle/>
          <a:p>
            <a:pPr marL="0" indent="-457200">
              <a:buFontTx/>
              <a:buNone/>
            </a:pPr>
            <a:r>
              <a:rPr lang="en-US" altLang="en-US" dirty="0"/>
              <a:t>“Environment is the first component of safety; a safe environment allows children to explore, play, and learn without unnecessary restriction”</a:t>
            </a:r>
          </a:p>
          <a:p>
            <a:pPr marL="0" indent="-457200">
              <a:buFontTx/>
              <a:buNone/>
            </a:pPr>
            <a:r>
              <a:rPr lang="en-US" altLang="en-US" sz="2000" dirty="0"/>
              <a:t>(PCF, Vol. 2, p. 229)</a:t>
            </a:r>
            <a:r>
              <a:rPr lang="en-US" altLang="en-US" dirty="0"/>
              <a:t>.</a:t>
            </a:r>
            <a:endParaRPr lang="en-US" altLang="en-US" sz="2000" i="1" dirty="0"/>
          </a:p>
        </p:txBody>
      </p:sp>
      <p:sp>
        <p:nvSpPr>
          <p:cNvPr id="2" name="Slide Number Placeholder 1"/>
          <p:cNvSpPr>
            <a:spLocks noGrp="1"/>
          </p:cNvSpPr>
          <p:nvPr>
            <p:ph type="sldNum" sz="quarter" idx="10"/>
          </p:nvPr>
        </p:nvSpPr>
        <p:spPr/>
        <p:txBody>
          <a:bodyPr/>
          <a:lstStyle/>
          <a:p>
            <a:fld id="{0C00EC0A-9064-4CCC-B63B-2D4F63566972}" type="slidenum">
              <a:rPr lang="en-US" altLang="en-US" smtClean="0"/>
              <a:pPr/>
              <a:t>32</a:t>
            </a:fld>
            <a:endParaRPr lang="en-US" altLang="en-US"/>
          </a:p>
        </p:txBody>
      </p:sp>
      <p:pic>
        <p:nvPicPr>
          <p:cNvPr id="8" name="Picture 1" title="Sweepi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3155" r="24863"/>
          <a:stretch/>
        </p:blipFill>
        <p:spPr bwMode="auto">
          <a:xfrm>
            <a:off x="3788229" y="0"/>
            <a:ext cx="5355771"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3657599" y="6619875"/>
            <a:ext cx="5486402" cy="238125"/>
          </a:xfrm>
          <a:prstGeom prst="rect">
            <a:avLst/>
          </a:prstGeom>
          <a:noFill/>
          <a:ln w="9525">
            <a:noFill/>
            <a:miter lim="800000"/>
            <a:headEnd/>
            <a:tailEnd/>
          </a:ln>
          <a:effectLst/>
        </p:spPr>
        <p:txBody>
          <a:bodyPr wrap="square" anchor="ctr">
            <a:spAutoFit/>
          </a:bodyPr>
          <a:lstStyle/>
          <a:p>
            <a:pPr algn="ctr" eaLnBrk="0" hangingPunct="0">
              <a:defRPr/>
            </a:pPr>
            <a:r>
              <a:rPr lang="en-US" sz="900" dirty="0">
                <a:latin typeface="Arial" pitchFamily="-83" charset="0"/>
                <a:ea typeface="Times New Roman" pitchFamily="-83" charset="0"/>
                <a:cs typeface="Times New Roman" pitchFamily="-83" charset="0"/>
              </a:rPr>
              <a:t>©2017 California Department of Education</a:t>
            </a:r>
            <a:endParaRPr lang="en-US" sz="900" dirty="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2590083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274638"/>
            <a:ext cx="8229600" cy="568144"/>
          </a:xfrm>
        </p:spPr>
        <p:txBody>
          <a:bodyPr/>
          <a:lstStyle/>
          <a:p>
            <a:r>
              <a:rPr lang="en-US" altLang="en-US" sz="4000" dirty="0"/>
              <a:t>Safety</a:t>
            </a:r>
          </a:p>
        </p:txBody>
      </p:sp>
      <p:sp>
        <p:nvSpPr>
          <p:cNvPr id="71683" name="Text Placeholder 3"/>
          <p:cNvSpPr>
            <a:spLocks noGrp="1"/>
          </p:cNvSpPr>
          <p:nvPr>
            <p:ph sz="half" idx="1"/>
          </p:nvPr>
        </p:nvSpPr>
        <p:spPr>
          <a:xfrm>
            <a:off x="457200" y="1117421"/>
            <a:ext cx="3677478" cy="4814362"/>
          </a:xfrm>
        </p:spPr>
        <p:txBody>
          <a:bodyPr/>
          <a:lstStyle/>
          <a:p>
            <a:pPr marL="0" indent="0">
              <a:buNone/>
            </a:pPr>
            <a:r>
              <a:rPr lang="en-US" altLang="en-US" sz="2800" dirty="0"/>
              <a:t>“It is up to responsible adults to protect the children in their care…” </a:t>
            </a:r>
            <a:r>
              <a:rPr lang="en-US" altLang="en-US" sz="1200" dirty="0"/>
              <a:t>(Debby Cryer, Thelma Harms, and Cathy Riley, </a:t>
            </a:r>
            <a:r>
              <a:rPr lang="en-US" altLang="en-US" sz="1200" i="1" dirty="0"/>
              <a:t>All About the ECERS-R: A Detailed Guide In Words &amp; Pictures to Be Used with the ECERS-R</a:t>
            </a:r>
            <a:r>
              <a:rPr lang="en-US" altLang="en-US" sz="1200" dirty="0"/>
              <a:t>, p. 135). </a:t>
            </a:r>
          </a:p>
        </p:txBody>
      </p:sp>
      <p:pic>
        <p:nvPicPr>
          <p:cNvPr id="4" name="Content Placeholder 3"/>
          <p:cNvPicPr>
            <a:picLocks noGrp="1" noChangeAspect="1"/>
          </p:cNvPicPr>
          <p:nvPr>
            <p:ph sz="half" idx="2"/>
          </p:nvPr>
        </p:nvPicPr>
        <p:blipFill>
          <a:blip r:embed="rId3"/>
          <a:stretch>
            <a:fillRect/>
          </a:stretch>
        </p:blipFill>
        <p:spPr>
          <a:xfrm>
            <a:off x="5076029" y="1117420"/>
            <a:ext cx="3610771" cy="4814362"/>
          </a:xfrm>
          <a:prstGeom prst="rect">
            <a:avLst/>
          </a:prstGeom>
        </p:spPr>
      </p:pic>
      <p:sp>
        <p:nvSpPr>
          <p:cNvPr id="2" name="Slide Number Placeholder 1"/>
          <p:cNvSpPr>
            <a:spLocks noGrp="1"/>
          </p:cNvSpPr>
          <p:nvPr>
            <p:ph type="sldNum" sz="quarter" idx="10"/>
          </p:nvPr>
        </p:nvSpPr>
        <p:spPr/>
        <p:txBody>
          <a:bodyPr/>
          <a:lstStyle/>
          <a:p>
            <a:fld id="{CEB163ED-D57A-470A-ACB5-A7D13186B188}" type="slidenum">
              <a:rPr lang="en-US" altLang="en-US" smtClean="0"/>
              <a:pPr/>
              <a:t>33</a:t>
            </a:fld>
            <a:endParaRPr lang="en-US" altLang="en-US" dirty="0"/>
          </a:p>
        </p:txBody>
      </p:sp>
    </p:spTree>
    <p:extLst>
      <p:ext uri="{BB962C8B-B14F-4D97-AF65-F5344CB8AC3E}">
        <p14:creationId xmlns:p14="http://schemas.microsoft.com/office/powerpoint/2010/main" val="6292168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Effective Supervision</a:t>
            </a:r>
          </a:p>
        </p:txBody>
      </p:sp>
      <p:pic>
        <p:nvPicPr>
          <p:cNvPr id="73730" name="Picture 14" title="Gardening with teacher"/>
          <p:cNvPicPr>
            <a:picLocks noGrp="1" noChangeAspect="1" noChangeArrowheads="1"/>
          </p:cNvPicPr>
          <p:nvPr>
            <p:ph sz="half" idx="1"/>
          </p:nvPr>
        </p:nvPicPr>
        <p:blipFill rotWithShape="1">
          <a:blip r:embed="rId3">
            <a:lum bright="-24000"/>
            <a:extLst>
              <a:ext uri="{28A0092B-C50C-407E-A947-70E740481C1C}">
                <a14:useLocalDpi xmlns:a14="http://schemas.microsoft.com/office/drawing/2010/main" val="0"/>
              </a:ext>
            </a:extLst>
          </a:blip>
          <a:srcRect l="25697" b="16449"/>
          <a:stretch/>
        </p:blipFill>
        <p:spPr>
          <a:xfrm>
            <a:off x="1" y="0"/>
            <a:ext cx="9144000" cy="6858000"/>
          </a:xfrm>
          <a:noFill/>
        </p:spPr>
      </p:pic>
      <p:sp>
        <p:nvSpPr>
          <p:cNvPr id="73732" name="Rectangle 13"/>
          <p:cNvSpPr>
            <a:spLocks noGrp="1" noChangeArrowheads="1"/>
          </p:cNvSpPr>
          <p:nvPr>
            <p:ph sz="half" idx="2"/>
          </p:nvPr>
        </p:nvSpPr>
        <p:spPr>
          <a:xfrm>
            <a:off x="171452" y="5753100"/>
            <a:ext cx="9143999" cy="1104900"/>
          </a:xfrm>
        </p:spPr>
        <p:txBody>
          <a:bodyPr/>
          <a:lstStyle/>
          <a:p>
            <a:pPr marL="0" indent="0">
              <a:buFontTx/>
              <a:buNone/>
            </a:pPr>
            <a:r>
              <a:rPr lang="en-US" altLang="en-US" sz="2800" b="1" dirty="0">
                <a:solidFill>
                  <a:schemeClr val="bg1"/>
                </a:solidFill>
              </a:rPr>
              <a:t>“How do you effectively supervise children while being actively engaged in their play?”</a:t>
            </a:r>
            <a:r>
              <a:rPr lang="en-US" altLang="en-US" b="1" dirty="0">
                <a:solidFill>
                  <a:schemeClr val="bg1"/>
                </a:solidFill>
              </a:rPr>
              <a:t> </a:t>
            </a:r>
            <a:r>
              <a:rPr lang="en-US" altLang="en-US" sz="1800" b="1" dirty="0">
                <a:solidFill>
                  <a:schemeClr val="bg1"/>
                </a:solidFill>
              </a:rPr>
              <a:t>(</a:t>
            </a:r>
            <a:r>
              <a:rPr lang="en-US" altLang="en-US" sz="1800" b="1" dirty="0">
                <a:solidFill>
                  <a:schemeClr val="bg1"/>
                </a:solidFill>
                <a:effectLst>
                  <a:outerShdw blurRad="38100" dist="38100" dir="2700000" algn="tl">
                    <a:srgbClr val="000000">
                      <a:alpha val="43137"/>
                    </a:srgbClr>
                  </a:outerShdw>
                </a:effectLst>
              </a:rPr>
              <a:t>PCF, Vol. 2, p. 261)</a:t>
            </a:r>
            <a:r>
              <a:rPr lang="en-US" altLang="en-US" sz="2400" b="1" dirty="0">
                <a:solidFill>
                  <a:schemeClr val="bg1"/>
                </a:solidFill>
                <a:effectLst>
                  <a:outerShdw blurRad="38100" dist="38100" dir="2700000" algn="tl">
                    <a:srgbClr val="000000">
                      <a:alpha val="43137"/>
                    </a:srgbClr>
                  </a:outerShdw>
                </a:effectLst>
              </a:rPr>
              <a:t>.</a:t>
            </a:r>
            <a:endParaRPr lang="en-US" altLang="en-US" sz="3600" b="1" dirty="0">
              <a:solidFill>
                <a:schemeClr val="bg1"/>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0"/>
          </p:nvPr>
        </p:nvSpPr>
        <p:spPr/>
        <p:txBody>
          <a:bodyPr/>
          <a:lstStyle/>
          <a:p>
            <a:fld id="{DACD6C7F-73F4-41E1-BB8C-A0F9F7AF6434}" type="slidenum">
              <a:rPr lang="en-US" altLang="en-US" smtClean="0">
                <a:solidFill>
                  <a:schemeClr val="bg1"/>
                </a:solidFill>
              </a:rPr>
              <a:pPr/>
              <a:t>34</a:t>
            </a:fld>
            <a:endParaRPr lang="en-US" altLang="en-US" dirty="0">
              <a:solidFill>
                <a:schemeClr val="bg1"/>
              </a:solidFill>
            </a:endParaRPr>
          </a:p>
        </p:txBody>
      </p:sp>
      <p:sp>
        <p:nvSpPr>
          <p:cNvPr id="5" name="Rectangle 4"/>
          <p:cNvSpPr>
            <a:spLocks noChangeArrowheads="1"/>
          </p:cNvSpPr>
          <p:nvPr/>
        </p:nvSpPr>
        <p:spPr bwMode="auto">
          <a:xfrm>
            <a:off x="1" y="6619875"/>
            <a:ext cx="9144000" cy="238125"/>
          </a:xfrm>
          <a:prstGeom prst="rect">
            <a:avLst/>
          </a:prstGeom>
          <a:noFill/>
          <a:ln w="9525">
            <a:noFill/>
            <a:miter lim="800000"/>
            <a:headEnd/>
            <a:tailEnd/>
          </a:ln>
          <a:effectLst/>
        </p:spPr>
        <p:txBody>
          <a:bodyPr wrap="square" anchor="ctr">
            <a:spAutoFit/>
          </a:bodyPr>
          <a:lstStyle/>
          <a:p>
            <a:pPr algn="ctr" eaLnBrk="0" hangingPunct="0">
              <a:defRPr/>
            </a:pPr>
            <a:r>
              <a:rPr lang="en-US" sz="900" b="1" dirty="0">
                <a:solidFill>
                  <a:schemeClr val="bg1"/>
                </a:solidFill>
                <a:effectLst>
                  <a:outerShdw blurRad="38100" dist="38100" dir="2700000" algn="tl">
                    <a:srgbClr val="000000">
                      <a:alpha val="43137"/>
                    </a:srgbClr>
                  </a:outerShdw>
                </a:effectLst>
                <a:latin typeface="Arial" pitchFamily="-83" charset="0"/>
                <a:ea typeface="Times New Roman" pitchFamily="-83" charset="0"/>
                <a:cs typeface="Times New Roman" pitchFamily="-83" charset="0"/>
              </a:rPr>
              <a:t>©2017 California Department of Education</a:t>
            </a:r>
            <a:endParaRPr lang="en-US" sz="900" b="1" dirty="0">
              <a:solidFill>
                <a:schemeClr val="bg1"/>
              </a:solidFill>
              <a:effectLst>
                <a:outerShdw blurRad="38100" dist="38100" dir="2700000" algn="tl">
                  <a:srgbClr val="000000">
                    <a:alpha val="43137"/>
                  </a:srgbClr>
                </a:outerShdw>
              </a:effectLst>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3027633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2"/>
          <p:cNvSpPr>
            <a:spLocks noGrp="1"/>
          </p:cNvSpPr>
          <p:nvPr>
            <p:ph type="title"/>
          </p:nvPr>
        </p:nvSpPr>
        <p:spPr>
          <a:xfrm>
            <a:off x="152400" y="-1"/>
            <a:ext cx="8763000" cy="871871"/>
          </a:xfrm>
        </p:spPr>
        <p:txBody>
          <a:bodyPr anchor="b"/>
          <a:lstStyle/>
          <a:p>
            <a:pPr eaLnBrk="1" fontAlgn="t" hangingPunct="1"/>
            <a:r>
              <a:rPr lang="en-US" altLang="en-US" sz="4000" b="1" dirty="0"/>
              <a:t>Safety Interactions and Strategies</a:t>
            </a:r>
          </a:p>
        </p:txBody>
      </p:sp>
      <p:sp>
        <p:nvSpPr>
          <p:cNvPr id="75778" name="Text Placeholder 13"/>
          <p:cNvSpPr>
            <a:spLocks noGrp="1"/>
          </p:cNvSpPr>
          <p:nvPr>
            <p:ph sz="half" idx="1"/>
          </p:nvPr>
        </p:nvSpPr>
        <p:spPr>
          <a:xfrm>
            <a:off x="4710222" y="1001231"/>
            <a:ext cx="4299985" cy="5229448"/>
          </a:xfrm>
          <a:solidFill>
            <a:srgbClr val="FCEEEA"/>
          </a:solidFill>
          <a:ln>
            <a:solidFill>
              <a:schemeClr val="tx1"/>
            </a:solidFill>
            <a:miter lim="800000"/>
            <a:headEnd/>
            <a:tailEnd/>
          </a:ln>
        </p:spPr>
        <p:txBody>
          <a:bodyPr/>
          <a:lstStyle/>
          <a:p>
            <a:pPr marL="514350" indent="-514350">
              <a:spcBef>
                <a:spcPts val="672"/>
              </a:spcBef>
              <a:buFontTx/>
              <a:buAutoNum type="arabicPeriod"/>
            </a:pPr>
            <a:r>
              <a:rPr lang="en-US" altLang="en-US" sz="2400" dirty="0"/>
              <a:t>“</a:t>
            </a:r>
            <a:r>
              <a:rPr lang="en-US" altLang="en-US" sz="2400" b="1" dirty="0"/>
              <a:t>Provide coaching and gentle reminders to help children follow safety rules</a:t>
            </a:r>
            <a:r>
              <a:rPr lang="en-US" altLang="en-US" sz="2400" dirty="0"/>
              <a:t>” </a:t>
            </a:r>
            <a:r>
              <a:rPr lang="en-US" altLang="en-US" sz="1600" dirty="0"/>
              <a:t>(PCF, Vol. 2, p. 256)</a:t>
            </a:r>
            <a:r>
              <a:rPr lang="en-US" altLang="en-US" sz="2400" dirty="0"/>
              <a:t>. </a:t>
            </a:r>
          </a:p>
          <a:p>
            <a:pPr marL="514350" indent="-514350">
              <a:spcBef>
                <a:spcPts val="672"/>
              </a:spcBef>
              <a:buFontTx/>
              <a:buAutoNum type="arabicPeriod"/>
            </a:pPr>
            <a:r>
              <a:rPr lang="en-US" altLang="en-US" sz="2400" dirty="0"/>
              <a:t>“</a:t>
            </a:r>
            <a:r>
              <a:rPr lang="en-US" altLang="en-US" sz="2400" b="1" dirty="0"/>
              <a:t>Involve children in creating rules</a:t>
            </a:r>
            <a:r>
              <a:rPr lang="en-US" altLang="en-US" sz="2400" dirty="0"/>
              <a:t>” </a:t>
            </a:r>
            <a:r>
              <a:rPr lang="en-US" altLang="en-US" sz="1600" dirty="0"/>
              <a:t>(PCF, Vol. 2, p. 256)</a:t>
            </a:r>
            <a:r>
              <a:rPr lang="en-US" altLang="en-US" sz="2400" dirty="0"/>
              <a:t>. </a:t>
            </a:r>
          </a:p>
          <a:p>
            <a:pPr marL="514350" indent="-514350">
              <a:spcBef>
                <a:spcPts val="672"/>
              </a:spcBef>
              <a:buFontTx/>
              <a:buAutoNum type="arabicPeriod"/>
            </a:pPr>
            <a:r>
              <a:rPr lang="en-US" altLang="en-US" sz="2400" dirty="0"/>
              <a:t>“</a:t>
            </a:r>
            <a:r>
              <a:rPr lang="en-US" altLang="en-US" sz="2400" b="1" dirty="0"/>
              <a:t>Role-play safety helpers</a:t>
            </a:r>
            <a:r>
              <a:rPr lang="en-US" altLang="en-US" sz="2400" dirty="0"/>
              <a:t>” </a:t>
            </a:r>
            <a:r>
              <a:rPr lang="en-US" altLang="en-US" sz="1600" dirty="0"/>
              <a:t>(PCF, Vol. 2, p. 258)</a:t>
            </a:r>
            <a:r>
              <a:rPr lang="en-US" altLang="en-US" sz="2400" dirty="0"/>
              <a:t>. </a:t>
            </a:r>
          </a:p>
          <a:p>
            <a:pPr marL="514350" indent="-514350">
              <a:spcBef>
                <a:spcPts val="672"/>
              </a:spcBef>
              <a:buFontTx/>
              <a:buAutoNum type="arabicPeriod"/>
            </a:pPr>
            <a:r>
              <a:rPr lang="en-US" altLang="en-US" sz="2400" dirty="0"/>
              <a:t>“</a:t>
            </a:r>
            <a:r>
              <a:rPr lang="en-US" altLang="en-US" sz="2400" b="1" dirty="0"/>
              <a:t>Practice problem solving</a:t>
            </a:r>
            <a:r>
              <a:rPr lang="en-US" altLang="en-US" sz="2400" dirty="0"/>
              <a:t>” </a:t>
            </a:r>
            <a:r>
              <a:rPr lang="en-US" altLang="en-US" sz="1600" dirty="0"/>
              <a:t>(PCF, Vol. 2, p. 258).</a:t>
            </a:r>
          </a:p>
          <a:p>
            <a:pPr marL="514350" indent="-514350">
              <a:spcBef>
                <a:spcPts val="672"/>
              </a:spcBef>
              <a:buFontTx/>
              <a:buAutoNum type="arabicPeriod"/>
            </a:pPr>
            <a:r>
              <a:rPr lang="en-US" altLang="en-US" sz="2400" dirty="0"/>
              <a:t>“</a:t>
            </a:r>
            <a:r>
              <a:rPr lang="en-US" altLang="en-US" sz="2400" b="1" dirty="0"/>
              <a:t>Introduce safety signs</a:t>
            </a:r>
            <a:r>
              <a:rPr lang="en-US" altLang="en-US" sz="2400" dirty="0"/>
              <a:t>” </a:t>
            </a:r>
            <a:r>
              <a:rPr lang="en-US" altLang="en-US" sz="1600" dirty="0"/>
              <a:t>(PCF, Vol. 2, p. 259)</a:t>
            </a:r>
            <a:r>
              <a:rPr lang="en-US" altLang="en-US" sz="2400" dirty="0"/>
              <a:t>.</a:t>
            </a:r>
            <a:endParaRPr lang="en-US" altLang="en-US" sz="2400" b="1" dirty="0"/>
          </a:p>
          <a:p>
            <a:pPr marL="514350" indent="-514350"/>
            <a:endParaRPr lang="en-US" altLang="en-US" sz="2400" dirty="0"/>
          </a:p>
          <a:p>
            <a:pPr marL="514350" indent="-514350"/>
            <a:endParaRPr lang="en-US" altLang="en-US" sz="2400" dirty="0"/>
          </a:p>
          <a:p>
            <a:pPr marL="514350" indent="-514350"/>
            <a:endParaRPr lang="en-US" altLang="en-US" sz="2400" b="1" dirty="0"/>
          </a:p>
          <a:p>
            <a:pPr marL="514350" indent="-514350"/>
            <a:endParaRPr lang="en-US" altLang="en-US" sz="2400" b="1" dirty="0"/>
          </a:p>
          <a:p>
            <a:pPr marL="514350" indent="-514350"/>
            <a:endParaRPr lang="en-US" altLang="en-US" sz="2400" dirty="0"/>
          </a:p>
          <a:p>
            <a:pPr marL="514350" indent="-514350"/>
            <a:endParaRPr lang="en-US" altLang="en-US" sz="2400" dirty="0"/>
          </a:p>
          <a:p>
            <a:pPr marL="514350" indent="-514350">
              <a:buFontTx/>
              <a:buNone/>
            </a:pPr>
            <a:endParaRPr lang="en-US" altLang="en-US" sz="2400" b="1" dirty="0">
              <a:solidFill>
                <a:schemeClr val="bg1"/>
              </a:solidFill>
            </a:endParaRPr>
          </a:p>
        </p:txBody>
      </p:sp>
      <p:sp>
        <p:nvSpPr>
          <p:cNvPr id="75779" name="Content Placeholder 1"/>
          <p:cNvSpPr>
            <a:spLocks noGrp="1"/>
          </p:cNvSpPr>
          <p:nvPr>
            <p:ph sz="half" idx="2"/>
          </p:nvPr>
        </p:nvSpPr>
        <p:spPr>
          <a:xfrm>
            <a:off x="152400" y="1001231"/>
            <a:ext cx="4377069" cy="5038062"/>
          </a:xfrm>
          <a:noFill/>
          <a:ln>
            <a:noFill/>
            <a:miter lim="800000"/>
            <a:headEnd/>
            <a:tailEnd/>
          </a:ln>
        </p:spPr>
        <p:txBody>
          <a:bodyPr/>
          <a:lstStyle/>
          <a:p>
            <a:pPr marL="0" indent="0" eaLnBrk="1" hangingPunct="1">
              <a:spcBef>
                <a:spcPts val="672"/>
              </a:spcBef>
              <a:buFontTx/>
              <a:buNone/>
            </a:pPr>
            <a:r>
              <a:rPr lang="en-US" altLang="en-US" b="1" dirty="0"/>
              <a:t>Table group discussion: </a:t>
            </a:r>
          </a:p>
          <a:p>
            <a:pPr eaLnBrk="1" hangingPunct="1">
              <a:spcBef>
                <a:spcPts val="672"/>
              </a:spcBef>
            </a:pPr>
            <a:r>
              <a:rPr lang="en-US" altLang="en-US" dirty="0"/>
              <a:t>Number off at your table group to discover your assigned strategy.  </a:t>
            </a:r>
          </a:p>
          <a:p>
            <a:pPr eaLnBrk="1" hangingPunct="1">
              <a:spcBef>
                <a:spcPts val="672"/>
              </a:spcBef>
            </a:pPr>
            <a:r>
              <a:rPr lang="en-US" altLang="en-US" dirty="0"/>
              <a:t>Locate and read your strategy section in the Preschool Curriculum Framework (Volume 2). </a:t>
            </a:r>
          </a:p>
          <a:p>
            <a:pPr eaLnBrk="1" hangingPunct="1">
              <a:spcBef>
                <a:spcPts val="672"/>
              </a:spcBef>
            </a:pPr>
            <a:r>
              <a:rPr lang="en-US" altLang="en-US" dirty="0"/>
              <a:t>Take turns explaining your strategies to each other.</a:t>
            </a:r>
          </a:p>
        </p:txBody>
      </p:sp>
      <p:sp>
        <p:nvSpPr>
          <p:cNvPr id="2" name="Slide Number Placeholder 1"/>
          <p:cNvSpPr>
            <a:spLocks noGrp="1"/>
          </p:cNvSpPr>
          <p:nvPr>
            <p:ph type="sldNum" sz="quarter" idx="10"/>
          </p:nvPr>
        </p:nvSpPr>
        <p:spPr/>
        <p:txBody>
          <a:bodyPr/>
          <a:lstStyle/>
          <a:p>
            <a:fld id="{B36B4CC5-99EF-4BF6-8507-C2BE1AF83A50}" type="slidenum">
              <a:rPr lang="en-US" altLang="en-US" smtClean="0"/>
              <a:pPr/>
              <a:t>35</a:t>
            </a:fld>
            <a:endParaRPr lang="en-US" altLang="en-US"/>
          </a:p>
        </p:txBody>
      </p:sp>
    </p:spTree>
    <p:extLst>
      <p:ext uri="{BB962C8B-B14F-4D97-AF65-F5344CB8AC3E}">
        <p14:creationId xmlns:p14="http://schemas.microsoft.com/office/powerpoint/2010/main" val="34765001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p:txBody>
          <a:bodyPr/>
          <a:lstStyle/>
          <a:p>
            <a:r>
              <a:rPr lang="en-US" altLang="en-US" b="1" dirty="0"/>
              <a:t>Nutrition Transition</a:t>
            </a:r>
          </a:p>
        </p:txBody>
      </p:sp>
      <p:sp>
        <p:nvSpPr>
          <p:cNvPr id="77826" name="Text Box 4"/>
          <p:cNvSpPr txBox="1">
            <a:spLocks noChangeArrowheads="1"/>
          </p:cNvSpPr>
          <p:nvPr/>
        </p:nvSpPr>
        <p:spPr bwMode="auto">
          <a:xfrm>
            <a:off x="3352800" y="2895600"/>
            <a:ext cx="3581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a:t>Insert singing/dancing video clip here</a:t>
            </a:r>
          </a:p>
        </p:txBody>
      </p:sp>
      <p:pic>
        <p:nvPicPr>
          <p:cNvPr id="93188" name="sing-dance.wm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209800" y="17526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DACD6C7F-73F4-41E1-BB8C-A0F9F7AF6434}" type="slidenum">
              <a:rPr lang="en-US" altLang="en-US" smtClean="0"/>
              <a:pPr/>
              <a:t>36</a:t>
            </a:fld>
            <a:endParaRPr lang="en-US" altLang="en-US"/>
          </a:p>
        </p:txBody>
      </p:sp>
    </p:spTree>
    <p:extLst>
      <p:ext uri="{BB962C8B-B14F-4D97-AF65-F5344CB8AC3E}">
        <p14:creationId xmlns:p14="http://schemas.microsoft.com/office/powerpoint/2010/main" val="32590581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318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93188"/>
                                        </p:tgtEl>
                                      </p:cBhvr>
                                    </p:cmd>
                                  </p:childTnLst>
                                </p:cTn>
                              </p:par>
                            </p:childTnLst>
                          </p:cTn>
                        </p:par>
                      </p:childTnLst>
                    </p:cTn>
                  </p:par>
                </p:childTnLst>
              </p:cTn>
              <p:nextCondLst>
                <p:cond evt="onClick" delay="0">
                  <p:tgtEl>
                    <p:spTgt spid="93188"/>
                  </p:tgtEl>
                </p:cond>
              </p:nextCondLst>
            </p:seq>
            <p:video>
              <p:cMediaNode vol="80000">
                <p:cTn id="7" fill="hold" display="0">
                  <p:stCondLst>
                    <p:cond delay="indefinite"/>
                  </p:stCondLst>
                </p:cTn>
                <p:tgtEl>
                  <p:spTgt spid="93188"/>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05840" y="1417639"/>
            <a:ext cx="4038600" cy="3348671"/>
          </a:xfrm>
        </p:spPr>
        <p:txBody>
          <a:bodyPr/>
          <a:lstStyle/>
          <a:p>
            <a:pPr marL="0" indent="0">
              <a:buNone/>
            </a:pPr>
            <a:r>
              <a:rPr lang="en-US" sz="1400" dirty="0"/>
              <a:t>Health Habits strand:</a:t>
            </a:r>
          </a:p>
          <a:p>
            <a:pPr marL="342900" indent="-342900"/>
            <a:r>
              <a:rPr lang="en-US" sz="1400" dirty="0"/>
              <a:t>Basic Hygiene </a:t>
            </a:r>
            <a:r>
              <a:rPr lang="en-US" sz="1400" dirty="0" err="1"/>
              <a:t>substrand</a:t>
            </a:r>
            <a:endParaRPr lang="en-US" sz="1400" dirty="0"/>
          </a:p>
          <a:p>
            <a:pPr marL="342900" indent="-342900"/>
            <a:r>
              <a:rPr lang="en-US" sz="1400" dirty="0"/>
              <a:t>Oral Health </a:t>
            </a:r>
            <a:r>
              <a:rPr lang="en-US" sz="1400" dirty="0" err="1"/>
              <a:t>substrand</a:t>
            </a:r>
            <a:endParaRPr lang="en-US" sz="1400" dirty="0"/>
          </a:p>
          <a:p>
            <a:pPr marL="342900" indent="-342900"/>
            <a:r>
              <a:rPr lang="en-US" sz="1400" dirty="0"/>
              <a:t>Knowledge</a:t>
            </a:r>
            <a:r>
              <a:rPr lang="en-US" sz="1400" baseline="0" dirty="0"/>
              <a:t> of Wellness </a:t>
            </a:r>
            <a:r>
              <a:rPr lang="en-US" sz="1400" baseline="0" dirty="0" err="1"/>
              <a:t>substrand</a:t>
            </a:r>
            <a:endParaRPr lang="en-US" sz="1400" baseline="0" dirty="0"/>
          </a:p>
          <a:p>
            <a:pPr marL="342900" indent="-342900"/>
            <a:r>
              <a:rPr lang="en-US" sz="1400" baseline="0" dirty="0"/>
              <a:t>Sun Safety </a:t>
            </a:r>
            <a:r>
              <a:rPr lang="en-US" sz="1400" baseline="0" dirty="0" err="1"/>
              <a:t>substrand</a:t>
            </a:r>
            <a:endParaRPr lang="en-US" sz="1400" baseline="0" dirty="0"/>
          </a:p>
          <a:p>
            <a:pPr marL="0" indent="0">
              <a:buNone/>
            </a:pPr>
            <a:r>
              <a:rPr lang="en-US" sz="1400" dirty="0"/>
              <a:t>Safety strand:</a:t>
            </a:r>
          </a:p>
          <a:p>
            <a:r>
              <a:rPr lang="en-US" sz="1400" baseline="0" dirty="0"/>
              <a:t>Injury Prevention</a:t>
            </a:r>
            <a:r>
              <a:rPr lang="en-US" sz="1400" dirty="0"/>
              <a:t> </a:t>
            </a:r>
            <a:r>
              <a:rPr lang="en-US" sz="1400" dirty="0" err="1"/>
              <a:t>substrand</a:t>
            </a:r>
            <a:endParaRPr lang="en-US" sz="1400" dirty="0"/>
          </a:p>
          <a:p>
            <a:pPr marL="0" indent="0">
              <a:buNone/>
            </a:pPr>
            <a:r>
              <a:rPr lang="en-US" sz="1400" baseline="0" dirty="0"/>
              <a:t>Nutrition</a:t>
            </a:r>
            <a:r>
              <a:rPr lang="en-US" sz="1400" dirty="0"/>
              <a:t> strand:</a:t>
            </a:r>
          </a:p>
          <a:p>
            <a:r>
              <a:rPr lang="en-US" sz="1400" baseline="0" dirty="0"/>
              <a:t>Nutrition</a:t>
            </a:r>
            <a:r>
              <a:rPr lang="en-US" sz="1400" dirty="0"/>
              <a:t> Knowledge </a:t>
            </a:r>
            <a:r>
              <a:rPr lang="en-US" sz="1400" dirty="0" err="1"/>
              <a:t>substrand</a:t>
            </a:r>
            <a:endParaRPr lang="en-US" sz="1400" dirty="0"/>
          </a:p>
          <a:p>
            <a:r>
              <a:rPr lang="en-US" sz="1400" baseline="0" dirty="0"/>
              <a:t>Nutrition Choices </a:t>
            </a:r>
            <a:r>
              <a:rPr lang="en-US" sz="1400" baseline="0" dirty="0" err="1"/>
              <a:t>substrand</a:t>
            </a:r>
            <a:endParaRPr lang="en-US" sz="1400" baseline="0" dirty="0"/>
          </a:p>
          <a:p>
            <a:r>
              <a:rPr lang="en-US" sz="1400" dirty="0"/>
              <a:t>Self-Regulation of Eating </a:t>
            </a:r>
            <a:r>
              <a:rPr lang="en-US" sz="1400" dirty="0" err="1"/>
              <a:t>substrand</a:t>
            </a:r>
            <a:endParaRPr lang="en-US" sz="1400" baseline="0" dirty="0"/>
          </a:p>
          <a:p>
            <a:pPr marL="0" indent="0">
              <a:buNone/>
            </a:pPr>
            <a:endParaRPr lang="en-US" sz="1400" baseline="0" dirty="0"/>
          </a:p>
        </p:txBody>
      </p:sp>
      <p:sp>
        <p:nvSpPr>
          <p:cNvPr id="14337" name="Rectangle 2"/>
          <p:cNvSpPr>
            <a:spLocks noGrp="1" noChangeArrowheads="1"/>
          </p:cNvSpPr>
          <p:nvPr>
            <p:ph type="title"/>
          </p:nvPr>
        </p:nvSpPr>
        <p:spPr>
          <a:xfrm>
            <a:off x="457200" y="68826"/>
            <a:ext cx="8229600" cy="1151962"/>
          </a:xfrm>
        </p:spPr>
        <p:txBody>
          <a:bodyPr/>
          <a:lstStyle/>
          <a:p>
            <a:r>
              <a:rPr lang="en-US" altLang="en-US" sz="4000" b="1" dirty="0"/>
              <a:t/>
            </a:r>
            <a:br>
              <a:rPr lang="en-US" altLang="en-US" sz="4000" b="1" dirty="0"/>
            </a:br>
            <a:r>
              <a:rPr lang="en-US" altLang="en-US" sz="4000" b="1" dirty="0"/>
              <a:t>Nutrition </a:t>
            </a:r>
            <a:r>
              <a:rPr lang="en-US" altLang="en-US" sz="4000" b="1" dirty="0" err="1"/>
              <a:t>Substrand</a:t>
            </a:r>
            <a:r>
              <a:rPr lang="en-US" altLang="en-US" sz="4000" b="1" dirty="0"/>
              <a:t/>
            </a:r>
            <a:br>
              <a:rPr lang="en-US" altLang="en-US" sz="4000" b="1" dirty="0"/>
            </a:br>
            <a:endParaRPr lang="en-US" altLang="en-US" sz="4000" b="1" dirty="0"/>
          </a:p>
        </p:txBody>
      </p:sp>
      <p:sp>
        <p:nvSpPr>
          <p:cNvPr id="2" name="Slide Number Placeholder 1"/>
          <p:cNvSpPr>
            <a:spLocks noGrp="1"/>
          </p:cNvSpPr>
          <p:nvPr>
            <p:ph type="sldNum" sz="quarter" idx="10"/>
          </p:nvPr>
        </p:nvSpPr>
        <p:spPr/>
        <p:txBody>
          <a:bodyPr/>
          <a:lstStyle/>
          <a:p>
            <a:fld id="{0C00EC0A-9064-4CCC-B63B-2D4F63566972}" type="slidenum">
              <a:rPr lang="en-US" altLang="en-US" smtClean="0"/>
              <a:pPr/>
              <a:t>37</a:t>
            </a:fld>
            <a:endParaRPr lang="en-US" altLang="en-US"/>
          </a:p>
        </p:txBody>
      </p:sp>
      <p:graphicFrame>
        <p:nvGraphicFramePr>
          <p:cNvPr id="64543" name="Group 31"/>
          <p:cNvGraphicFramePr>
            <a:graphicFrameLocks noGrp="1"/>
          </p:cNvGraphicFramePr>
          <p:nvPr/>
        </p:nvGraphicFramePr>
        <p:xfrm>
          <a:off x="304800" y="1220788"/>
          <a:ext cx="8534400" cy="3351214"/>
        </p:xfrm>
        <a:graphic>
          <a:graphicData uri="http://schemas.openxmlformats.org/drawingml/2006/table">
            <a:tbl>
              <a:tblPr/>
              <a:tblGrid>
                <a:gridCol w="2844800">
                  <a:extLst>
                    <a:ext uri="{9D8B030D-6E8A-4147-A177-3AD203B41FA5}">
                      <a16:colId xmlns:a16="http://schemas.microsoft.com/office/drawing/2014/main" xmlns="" val="1101656995"/>
                    </a:ext>
                  </a:extLst>
                </a:gridCol>
                <a:gridCol w="2843213">
                  <a:extLst>
                    <a:ext uri="{9D8B030D-6E8A-4147-A177-3AD203B41FA5}">
                      <a16:colId xmlns:a16="http://schemas.microsoft.com/office/drawing/2014/main" xmlns="" val="4277921389"/>
                    </a:ext>
                  </a:extLst>
                </a:gridCol>
                <a:gridCol w="2846387">
                  <a:extLst>
                    <a:ext uri="{9D8B030D-6E8A-4147-A177-3AD203B41FA5}">
                      <a16:colId xmlns:a16="http://schemas.microsoft.com/office/drawing/2014/main" xmlns="" val="3153464059"/>
                    </a:ext>
                  </a:extLst>
                </a:gridCol>
              </a:tblGrid>
              <a:tr h="8636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Health Habits</a:t>
                      </a:r>
                      <a:endParaRPr kumimoji="0" lang="en-US" altLang="en-US" sz="2800" b="1" i="0" u="none" strike="noStrike" cap="none" normalizeH="0" baseline="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2A68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Safety</a:t>
                      </a:r>
                      <a:endParaRPr kumimoji="0" lang="en-US" alt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7552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Nutrition</a:t>
                      </a:r>
                      <a:endParaRPr kumimoji="0" lang="en-US" alt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57B57"/>
                    </a:solidFill>
                  </a:tcPr>
                </a:tc>
                <a:extLst>
                  <a:ext uri="{0D108BD9-81ED-4DB2-BD59-A6C34878D82A}">
                    <a16:rowId xmlns:a16="http://schemas.microsoft.com/office/drawing/2014/main" xmlns="" val="2621678713"/>
                  </a:ext>
                </a:extLst>
              </a:tr>
              <a:tr h="639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Basic Hygiene</a:t>
                      </a:r>
                      <a:endParaRPr kumimoji="0" lang="en-US" altLang="en-US" sz="1800" b="1" i="0" u="none" strike="noStrike" cap="none" normalizeH="0" baseline="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A68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Injury Prevention</a:t>
                      </a:r>
                      <a:endPar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7552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Nutrition Knowledge</a:t>
                      </a:r>
                      <a:endPar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7B57"/>
                    </a:solidFill>
                  </a:tcPr>
                </a:tc>
                <a:extLst>
                  <a:ext uri="{0D108BD9-81ED-4DB2-BD59-A6C34878D82A}">
                    <a16:rowId xmlns:a16="http://schemas.microsoft.com/office/drawing/2014/main" xmlns="" val="1350161690"/>
                  </a:ext>
                </a:extLst>
              </a:tr>
              <a:tr h="56832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Oral Health</a:t>
                      </a:r>
                      <a:endPar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A68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7552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Nutrition Choices</a:t>
                      </a:r>
                      <a:endPar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7B57"/>
                    </a:solidFill>
                  </a:tcPr>
                </a:tc>
                <a:extLst>
                  <a:ext uri="{0D108BD9-81ED-4DB2-BD59-A6C34878D82A}">
                    <a16:rowId xmlns:a16="http://schemas.microsoft.com/office/drawing/2014/main" xmlns="" val="3043824051"/>
                  </a:ext>
                </a:extLst>
              </a:tr>
              <a:tr h="639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Knowledge of Wellness</a:t>
                      </a:r>
                      <a:endParaRPr kumimoji="0" lang="en-US" altLang="en-US" sz="1800" b="1" i="0" u="none" strike="noStrike" cap="none" normalizeH="0" baseline="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2A68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7552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Self-Regulation of Eating</a:t>
                      </a:r>
                      <a:endPar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57B57"/>
                    </a:solidFill>
                  </a:tcPr>
                </a:tc>
                <a:extLst>
                  <a:ext uri="{0D108BD9-81ED-4DB2-BD59-A6C34878D82A}">
                    <a16:rowId xmlns:a16="http://schemas.microsoft.com/office/drawing/2014/main" xmlns="" val="3796050796"/>
                  </a:ext>
                </a:extLst>
              </a:tr>
              <a:tr h="639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Sun Safety</a:t>
                      </a:r>
                      <a:endPar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A68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7552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7B57"/>
                    </a:solidFill>
                  </a:tcPr>
                </a:tc>
                <a:extLst>
                  <a:ext uri="{0D108BD9-81ED-4DB2-BD59-A6C34878D82A}">
                    <a16:rowId xmlns:a16="http://schemas.microsoft.com/office/drawing/2014/main" xmlns="" val="1957374060"/>
                  </a:ext>
                </a:extLst>
              </a:tr>
            </a:tbl>
          </a:graphicData>
        </a:graphic>
      </p:graphicFrame>
      <p:sp>
        <p:nvSpPr>
          <p:cNvPr id="6" name="Oval 2"/>
          <p:cNvSpPr>
            <a:spLocks noChangeArrowheads="1"/>
          </p:cNvSpPr>
          <p:nvPr/>
        </p:nvSpPr>
        <p:spPr bwMode="auto">
          <a:xfrm>
            <a:off x="5916069" y="922339"/>
            <a:ext cx="2999331" cy="990600"/>
          </a:xfrm>
          <a:prstGeom prst="ellipse">
            <a:avLst/>
          </a:prstGeom>
          <a:noFill/>
          <a:ln w="47625" cmpd="dbl">
            <a:solidFill>
              <a:srgbClr val="FCEEEA"/>
            </a:solidFill>
            <a:round/>
            <a:headEnd/>
            <a:tailEnd/>
          </a:ln>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i="1"/>
          </a:p>
        </p:txBody>
      </p:sp>
    </p:spTree>
    <p:extLst>
      <p:ext uri="{BB962C8B-B14F-4D97-AF65-F5344CB8AC3E}">
        <p14:creationId xmlns:p14="http://schemas.microsoft.com/office/powerpoint/2010/main" val="24322795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9"/>
          <p:cNvSpPr>
            <a:spLocks noGrp="1" noChangeArrowheads="1"/>
          </p:cNvSpPr>
          <p:nvPr>
            <p:ph type="title"/>
          </p:nvPr>
        </p:nvSpPr>
        <p:spPr>
          <a:xfrm>
            <a:off x="457200" y="0"/>
            <a:ext cx="8229600" cy="1295400"/>
          </a:xfrm>
        </p:spPr>
        <p:txBody>
          <a:bodyPr/>
          <a:lstStyle/>
          <a:p>
            <a:r>
              <a:rPr lang="en-US" altLang="en-US" sz="4000" b="1" dirty="0">
                <a:solidFill>
                  <a:schemeClr val="tx1"/>
                </a:solidFill>
              </a:rPr>
              <a:t>Nutrition Integration</a:t>
            </a:r>
          </a:p>
        </p:txBody>
      </p:sp>
      <p:sp>
        <p:nvSpPr>
          <p:cNvPr id="81922" name="Rectangle 10"/>
          <p:cNvSpPr>
            <a:spLocks noGrp="1" noChangeArrowheads="1"/>
          </p:cNvSpPr>
          <p:nvPr>
            <p:ph sz="half" idx="1"/>
          </p:nvPr>
        </p:nvSpPr>
        <p:spPr>
          <a:xfrm>
            <a:off x="4954323" y="1211580"/>
            <a:ext cx="4038600" cy="4880493"/>
          </a:xfrm>
        </p:spPr>
        <p:txBody>
          <a:bodyPr/>
          <a:lstStyle/>
          <a:p>
            <a:pPr marL="0" indent="0">
              <a:buFontTx/>
              <a:buNone/>
            </a:pPr>
            <a:r>
              <a:rPr lang="en-US" altLang="en-US" dirty="0"/>
              <a:t>“Providing nutritionally balanced meals and snacks and integrating nutrition education and healthy eating habits in the home and early childhood environment can help prevent health risks such as childhood obesity” </a:t>
            </a:r>
            <a:r>
              <a:rPr lang="en-US" altLang="en-US" sz="1800" dirty="0"/>
              <a:t>(PCF, Vol. 2, p. 262)</a:t>
            </a:r>
            <a:r>
              <a:rPr lang="en-US" altLang="en-US" sz="2400" dirty="0"/>
              <a:t>.</a:t>
            </a:r>
            <a:endParaRPr lang="en-US" altLang="en-US" sz="2800" dirty="0"/>
          </a:p>
        </p:txBody>
      </p:sp>
      <p:sp>
        <p:nvSpPr>
          <p:cNvPr id="2" name="Slide Number Placeholder 1"/>
          <p:cNvSpPr>
            <a:spLocks noGrp="1"/>
          </p:cNvSpPr>
          <p:nvPr>
            <p:ph type="sldNum" sz="quarter" idx="10"/>
          </p:nvPr>
        </p:nvSpPr>
        <p:spPr/>
        <p:txBody>
          <a:bodyPr/>
          <a:lstStyle/>
          <a:p>
            <a:fld id="{7C675349-1CC5-4932-A731-53D7C66B1BA6}" type="slidenum">
              <a:rPr lang="en-US" altLang="en-US" smtClean="0"/>
              <a:pPr/>
              <a:t>38</a:t>
            </a:fld>
            <a:endParaRPr lang="en-US" altLang="en-US"/>
          </a:p>
        </p:txBody>
      </p:sp>
      <p:sp>
        <p:nvSpPr>
          <p:cNvPr id="81924" name="Title 1"/>
          <p:cNvSpPr>
            <a:spLocks/>
          </p:cNvSpPr>
          <p:nvPr/>
        </p:nvSpPr>
        <p:spPr bwMode="auto">
          <a:xfrm>
            <a:off x="457200" y="152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4000" b="1"/>
          </a:p>
        </p:txBody>
      </p:sp>
      <p:pic>
        <p:nvPicPr>
          <p:cNvPr id="12" name="Content Placeholder 2" title="Food cards"/>
          <p:cNvPicPr>
            <a:picLocks noGrp="1" noChangeAspect="1"/>
          </p:cNvPicPr>
          <p:nvPr>
            <p:ph sz="half" idx="2"/>
          </p:nvPr>
        </p:nvPicPr>
        <p:blipFill>
          <a:blip r:embed="rId3">
            <a:extLst>
              <a:ext uri="{28A0092B-C50C-407E-A947-70E740481C1C}">
                <a14:useLocalDpi xmlns:a14="http://schemas.microsoft.com/office/drawing/2010/main" val="0"/>
              </a:ext>
            </a:extLst>
          </a:blip>
          <a:srcRect t="4543" r="13287"/>
          <a:stretch>
            <a:fillRect/>
          </a:stretch>
        </p:blipFill>
        <p:spPr bwMode="auto">
          <a:xfrm>
            <a:off x="265377" y="1295400"/>
            <a:ext cx="4497123" cy="320258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4449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5" title="Making smoothie"/>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4429" r="3871"/>
          <a:stretch/>
        </p:blipFill>
        <p:spPr>
          <a:xfrm>
            <a:off x="3982452" y="1134311"/>
            <a:ext cx="4824664" cy="3936833"/>
          </a:xfrm>
          <a:ln>
            <a:solidFill>
              <a:schemeClr val="tx1"/>
            </a:solidFill>
            <a:miter lim="800000"/>
            <a:headEnd/>
            <a:tailEnd/>
          </a:ln>
        </p:spPr>
      </p:pic>
      <p:sp>
        <p:nvSpPr>
          <p:cNvPr id="83970" name="Title 1"/>
          <p:cNvSpPr>
            <a:spLocks noGrp="1"/>
          </p:cNvSpPr>
          <p:nvPr>
            <p:ph type="title"/>
          </p:nvPr>
        </p:nvSpPr>
        <p:spPr>
          <a:xfrm>
            <a:off x="0" y="0"/>
            <a:ext cx="9144000" cy="1134311"/>
          </a:xfrm>
        </p:spPr>
        <p:txBody>
          <a:bodyPr/>
          <a:lstStyle/>
          <a:p>
            <a:r>
              <a:rPr lang="en-US" altLang="en-US" dirty="0"/>
              <a:t>Nutrition Interactions and Strategies</a:t>
            </a:r>
          </a:p>
        </p:txBody>
      </p:sp>
      <p:sp>
        <p:nvSpPr>
          <p:cNvPr id="83971" name="Text Placeholder 2"/>
          <p:cNvSpPr>
            <a:spLocks noGrp="1"/>
          </p:cNvSpPr>
          <p:nvPr>
            <p:ph type="body" sz="half" idx="1"/>
          </p:nvPr>
        </p:nvSpPr>
        <p:spPr>
          <a:xfrm>
            <a:off x="276727" y="1134311"/>
            <a:ext cx="3705725" cy="4111457"/>
          </a:xfrm>
          <a:noFill/>
          <a:ln>
            <a:noFill/>
          </a:ln>
        </p:spPr>
        <p:txBody>
          <a:bodyPr/>
          <a:lstStyle/>
          <a:p>
            <a:pPr marL="117475" indent="0">
              <a:buNone/>
            </a:pPr>
            <a:r>
              <a:rPr lang="en-US" altLang="en-US" dirty="0"/>
              <a:t>“</a:t>
            </a:r>
            <a:r>
              <a:rPr lang="en-US" altLang="en-US" b="1" dirty="0"/>
              <a:t>Discuss how the body uses food” </a:t>
            </a:r>
            <a:r>
              <a:rPr lang="en-US" altLang="en-US" sz="1800" dirty="0"/>
              <a:t>(PCF, Vol. 2, p. 273)</a:t>
            </a:r>
            <a:r>
              <a:rPr lang="en-US" altLang="en-US" dirty="0"/>
              <a:t>.</a:t>
            </a:r>
            <a:endParaRPr lang="en-US" altLang="en-US" sz="4000" dirty="0"/>
          </a:p>
          <a:p>
            <a:pPr marL="117475" indent="0">
              <a:buNone/>
            </a:pPr>
            <a:endParaRPr lang="en-US" altLang="en-US" b="1" dirty="0"/>
          </a:p>
          <a:p>
            <a:pPr marL="117475" indent="0">
              <a:buNone/>
            </a:pPr>
            <a:r>
              <a:rPr lang="en-US" altLang="en-US" b="1" dirty="0"/>
              <a:t>“Integrate nutrition education with other learning areas” </a:t>
            </a:r>
            <a:r>
              <a:rPr lang="en-US" altLang="en-US" sz="1800" dirty="0"/>
              <a:t>(PCF, Vol. 2, p. 270)</a:t>
            </a:r>
            <a:r>
              <a:rPr lang="en-US" altLang="en-US" dirty="0"/>
              <a:t>.</a:t>
            </a:r>
          </a:p>
          <a:p>
            <a:pPr algn="r"/>
            <a:endParaRPr lang="en-US" altLang="en-US" dirty="0">
              <a:solidFill>
                <a:schemeClr val="bg1"/>
              </a:solidFill>
            </a:endParaRPr>
          </a:p>
        </p:txBody>
      </p:sp>
      <p:sp>
        <p:nvSpPr>
          <p:cNvPr id="5" name="Rectangle 4"/>
          <p:cNvSpPr>
            <a:spLocks noChangeArrowheads="1"/>
          </p:cNvSpPr>
          <p:nvPr/>
        </p:nvSpPr>
        <p:spPr bwMode="auto">
          <a:xfrm>
            <a:off x="4150895" y="6619875"/>
            <a:ext cx="4993106" cy="238125"/>
          </a:xfrm>
          <a:prstGeom prst="rect">
            <a:avLst/>
          </a:prstGeom>
          <a:noFill/>
          <a:ln w="9525">
            <a:noFill/>
            <a:miter lim="800000"/>
            <a:headEnd/>
            <a:tailEnd/>
          </a:ln>
          <a:effectLst/>
        </p:spPr>
        <p:txBody>
          <a:bodyPr wrap="square" anchor="ctr">
            <a:spAutoFit/>
          </a:bodyPr>
          <a:lstStyle/>
          <a:p>
            <a:pPr algn="ctr" eaLnBrk="0" hangingPunct="0">
              <a:defRPr/>
            </a:pPr>
            <a:r>
              <a:rPr lang="en-US" sz="900" dirty="0">
                <a:latin typeface="Arial" pitchFamily="-83" charset="0"/>
                <a:ea typeface="Times New Roman" pitchFamily="-83" charset="0"/>
                <a:cs typeface="Times New Roman" pitchFamily="-83" charset="0"/>
              </a:rPr>
              <a:t>©2017 California Department of Education</a:t>
            </a:r>
            <a:endParaRPr lang="en-US" sz="900" dirty="0">
              <a:latin typeface="Arial" pitchFamily="-83" charset="0"/>
              <a:ea typeface="Arial" pitchFamily="-83" charset="0"/>
              <a:cs typeface="Arial" pitchFamily="-83" charset="0"/>
            </a:endParaRPr>
          </a:p>
        </p:txBody>
      </p:sp>
      <p:sp>
        <p:nvSpPr>
          <p:cNvPr id="2" name="Slide Number Placeholder 1"/>
          <p:cNvSpPr>
            <a:spLocks noGrp="1"/>
          </p:cNvSpPr>
          <p:nvPr>
            <p:ph type="sldNum" sz="quarter" idx="4"/>
          </p:nvPr>
        </p:nvSpPr>
        <p:spPr/>
        <p:txBody>
          <a:bodyPr/>
          <a:lstStyle/>
          <a:p>
            <a:fld id="{7C675349-1CC5-4932-A731-53D7C66B1BA6}" type="slidenum">
              <a:rPr lang="en-US" altLang="en-US" smtClean="0"/>
              <a:pPr/>
              <a:t>39</a:t>
            </a:fld>
            <a:endParaRPr lang="en-US" altLang="en-US"/>
          </a:p>
        </p:txBody>
      </p:sp>
    </p:spTree>
    <p:extLst>
      <p:ext uri="{BB962C8B-B14F-4D97-AF65-F5344CB8AC3E}">
        <p14:creationId xmlns:p14="http://schemas.microsoft.com/office/powerpoint/2010/main" val="133500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8"/>
          <p:cNvSpPr>
            <a:spLocks noGrp="1" noChangeArrowheads="1"/>
          </p:cNvSpPr>
          <p:nvPr>
            <p:ph type="body" sz="half" idx="4294967295"/>
          </p:nvPr>
        </p:nvSpPr>
        <p:spPr>
          <a:xfrm>
            <a:off x="529388" y="721896"/>
            <a:ext cx="8446169" cy="5780503"/>
          </a:xfrm>
        </p:spPr>
        <p:txBody>
          <a:bodyPr/>
          <a:lstStyle/>
          <a:p>
            <a:pPr lvl="0">
              <a:lnSpc>
                <a:spcPct val="115000"/>
              </a:lnSpc>
              <a:spcBef>
                <a:spcPts val="0"/>
              </a:spcBef>
              <a:spcAft>
                <a:spcPts val="0"/>
              </a:spcAft>
              <a:buFont typeface="Symbol" panose="05050102010706020507" pitchFamily="18" charset="2"/>
              <a:buChar char=""/>
            </a:pP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Think about the health practices that you have performed in the last 24 hours.  </a:t>
            </a:r>
          </a:p>
          <a:p>
            <a:pPr lvl="0">
              <a:lnSpc>
                <a:spcPct val="115000"/>
              </a:lnSpc>
              <a:spcBef>
                <a:spcPts val="0"/>
              </a:spcBef>
              <a:spcAft>
                <a:spcPts val="0"/>
              </a:spcAft>
              <a:buFont typeface="Symbol" panose="05050102010706020507" pitchFamily="18" charset="2"/>
              <a:buChar char=""/>
            </a:pP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Jot the first three to five practices that come to mind on a sticky note. </a:t>
            </a:r>
            <a:endParaRPr lang="en-US" sz="2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15000"/>
              </a:lnSpc>
              <a:spcBef>
                <a:spcPts val="0"/>
              </a:spcBef>
              <a:spcAft>
                <a:spcPts val="0"/>
              </a:spcAft>
              <a:buFont typeface="Symbol" panose="05050102010706020507" pitchFamily="18" charset="2"/>
              <a:buChar char=""/>
            </a:pP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Walk around the room until you find a sign that matches one of the health practices you wrote down. Go to the “Other” sign if you don’t have a match.</a:t>
            </a:r>
            <a:endParaRPr lang="en-US" sz="2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15000"/>
              </a:lnSpc>
              <a:spcBef>
                <a:spcPts val="0"/>
              </a:spcBef>
              <a:spcAft>
                <a:spcPts val="0"/>
              </a:spcAft>
              <a:buFont typeface="Symbol" panose="05050102010706020507" pitchFamily="18" charset="2"/>
              <a:buChar char=""/>
            </a:pP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Answer the following questions with those gathered at your sign:</a:t>
            </a:r>
            <a:endParaRPr lang="en-US" sz="2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1">
              <a:lnSpc>
                <a:spcPct val="115000"/>
              </a:lnSpc>
              <a:spcBef>
                <a:spcPts val="0"/>
              </a:spcBef>
              <a:spcAft>
                <a:spcPts val="0"/>
              </a:spcAft>
              <a:buFont typeface="Courier New" panose="02070309020205020404" pitchFamily="49" charset="0"/>
              <a:buChar char="o"/>
            </a:pPr>
            <a:r>
              <a:rPr lang="en-US" sz="2000" dirty="0">
                <a:latin typeface="Arial" panose="020B0604020202020204" pitchFamily="34" charset="0"/>
                <a:ea typeface="Calibri" panose="020F0502020204030204" pitchFamily="34" charset="0"/>
                <a:cs typeface="Arial" panose="020B0604020202020204" pitchFamily="34" charset="0"/>
              </a:rPr>
              <a:t>[Washing hands] is a healthy practice; what other health practices have your participated in today?</a:t>
            </a:r>
            <a:endParaRPr lang="en-US" sz="2000" dirty="0">
              <a:latin typeface="Calibri" panose="020F0502020204030204" pitchFamily="34" charset="0"/>
              <a:ea typeface="Calibri" panose="020F0502020204030204" pitchFamily="34" charset="0"/>
              <a:cs typeface="Arial" panose="020B0604020202020204" pitchFamily="34" charset="0"/>
            </a:endParaRPr>
          </a:p>
          <a:p>
            <a:pPr lvl="1">
              <a:lnSpc>
                <a:spcPct val="115000"/>
              </a:lnSpc>
              <a:spcBef>
                <a:spcPts val="0"/>
              </a:spcBef>
              <a:spcAft>
                <a:spcPts val="0"/>
              </a:spcAft>
              <a:buFont typeface="Courier New" panose="02070309020205020404" pitchFamily="49" charset="0"/>
              <a:buChar char="o"/>
            </a:pPr>
            <a:r>
              <a:rPr lang="en-US" sz="2000" dirty="0">
                <a:latin typeface="Arial" panose="020B0604020202020204" pitchFamily="34" charset="0"/>
                <a:ea typeface="Calibri" panose="020F0502020204030204" pitchFamily="34" charset="0"/>
                <a:cs typeface="Arial" panose="020B0604020202020204" pitchFamily="34" charset="0"/>
              </a:rPr>
              <a:t>How do you feel about these health practices?</a:t>
            </a:r>
            <a:endParaRPr lang="en-US" sz="2000" dirty="0">
              <a:latin typeface="Calibri" panose="020F0502020204030204" pitchFamily="34" charset="0"/>
              <a:ea typeface="Calibri" panose="020F0502020204030204" pitchFamily="34" charset="0"/>
              <a:cs typeface="Arial" panose="020B0604020202020204" pitchFamily="34" charset="0"/>
            </a:endParaRPr>
          </a:p>
          <a:p>
            <a:pPr lvl="1">
              <a:lnSpc>
                <a:spcPct val="115000"/>
              </a:lnSpc>
              <a:spcBef>
                <a:spcPts val="0"/>
              </a:spcBef>
              <a:spcAft>
                <a:spcPts val="1000"/>
              </a:spcAft>
              <a:buFont typeface="Courier New" panose="02070309020205020404" pitchFamily="49" charset="0"/>
              <a:buChar char="o"/>
            </a:pPr>
            <a:r>
              <a:rPr lang="en-US" sz="2000" dirty="0">
                <a:latin typeface="Arial" panose="020B0604020202020204" pitchFamily="34" charset="0"/>
                <a:ea typeface="Calibri" panose="020F0502020204030204" pitchFamily="34" charset="0"/>
                <a:cs typeface="Arial" panose="020B0604020202020204" pitchFamily="34" charset="0"/>
              </a:rPr>
              <a:t>Why do you choose to engage in them?</a:t>
            </a:r>
          </a:p>
          <a:p>
            <a:pPr lvl="1">
              <a:lnSpc>
                <a:spcPct val="115000"/>
              </a:lnSpc>
              <a:spcBef>
                <a:spcPts val="0"/>
              </a:spcBef>
              <a:spcAft>
                <a:spcPts val="1000"/>
              </a:spcAft>
              <a:buFont typeface="Courier New" panose="02070309020205020404" pitchFamily="49" charset="0"/>
              <a:buChar char="o"/>
            </a:pPr>
            <a:r>
              <a:rPr lang="en-US" sz="2000" dirty="0" smtClean="0"/>
              <a:t>When </a:t>
            </a:r>
            <a:r>
              <a:rPr lang="en-US" sz="2000" dirty="0"/>
              <a:t>did you begin this practice</a:t>
            </a:r>
            <a:r>
              <a:rPr lang="en-US" sz="2000" dirty="0" smtClean="0"/>
              <a:t>?</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2291" name="Title 1"/>
          <p:cNvSpPr>
            <a:spLocks noGrp="1"/>
          </p:cNvSpPr>
          <p:nvPr>
            <p:ph type="title" idx="4294967295"/>
          </p:nvPr>
        </p:nvSpPr>
        <p:spPr>
          <a:xfrm>
            <a:off x="1" y="0"/>
            <a:ext cx="9144000" cy="721896"/>
          </a:xfrm>
        </p:spPr>
        <p:txBody>
          <a:bodyPr/>
          <a:lstStyle/>
          <a:p>
            <a:r>
              <a:rPr lang="en-US" altLang="en-US" sz="3600" b="1" dirty="0">
                <a:solidFill>
                  <a:schemeClr val="tx1"/>
                </a:solidFill>
              </a:rPr>
              <a:t>Health Routines</a:t>
            </a:r>
          </a:p>
        </p:txBody>
      </p:sp>
      <p:sp>
        <p:nvSpPr>
          <p:cNvPr id="2" name="Slide Number Placeholder 1"/>
          <p:cNvSpPr>
            <a:spLocks noGrp="1"/>
          </p:cNvSpPr>
          <p:nvPr>
            <p:ph type="sldNum" sz="quarter" idx="10"/>
          </p:nvPr>
        </p:nvSpPr>
        <p:spPr/>
        <p:txBody>
          <a:bodyPr/>
          <a:lstStyle/>
          <a:p>
            <a:fld id="{0C00EC0A-9064-4CCC-B63B-2D4F63566972}" type="slidenum">
              <a:rPr lang="en-US" altLang="en-US" smtClean="0"/>
              <a:pPr/>
              <a:t>4</a:t>
            </a:fld>
            <a:endParaRPr lang="en-US" altLang="en-US"/>
          </a:p>
        </p:txBody>
      </p:sp>
    </p:spTree>
    <p:extLst>
      <p:ext uri="{BB962C8B-B14F-4D97-AF65-F5344CB8AC3E}">
        <p14:creationId xmlns:p14="http://schemas.microsoft.com/office/powerpoint/2010/main" val="11011660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idx="4294967295"/>
          </p:nvPr>
        </p:nvSpPr>
        <p:spPr>
          <a:xfrm>
            <a:off x="457200" y="0"/>
            <a:ext cx="8229600" cy="1417638"/>
          </a:xfrm>
        </p:spPr>
        <p:txBody>
          <a:bodyPr/>
          <a:lstStyle/>
          <a:p>
            <a:r>
              <a:rPr lang="en-US" altLang="en-US" sz="4000" b="1" dirty="0"/>
              <a:t>Food Plate Toss</a:t>
            </a:r>
          </a:p>
        </p:txBody>
      </p:sp>
      <p:pic>
        <p:nvPicPr>
          <p:cNvPr id="86018" name="Picture 4" descr="food plate imag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371600"/>
            <a:ext cx="6438900" cy="44529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0C00EC0A-9064-4CCC-B63B-2D4F63566972}" type="slidenum">
              <a:rPr lang="en-US" altLang="en-US" smtClean="0"/>
              <a:pPr/>
              <a:t>40</a:t>
            </a:fld>
            <a:endParaRPr lang="en-US" altLang="en-US"/>
          </a:p>
        </p:txBody>
      </p:sp>
    </p:spTree>
    <p:extLst>
      <p:ext uri="{BB962C8B-B14F-4D97-AF65-F5344CB8AC3E}">
        <p14:creationId xmlns:p14="http://schemas.microsoft.com/office/powerpoint/2010/main" val="23936054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title="Food pictures"/>
          <p:cNvPicPr>
            <a:picLocks noGrp="1" noChangeAspect="1"/>
          </p:cNvPicPr>
          <p:nvPr>
            <p:ph sz="half" idx="2"/>
          </p:nvPr>
        </p:nvPicPr>
        <p:blipFill>
          <a:blip r:embed="rId3">
            <a:extLst>
              <a:ext uri="{28A0092B-C50C-407E-A947-70E740481C1C}">
                <a14:useLocalDpi xmlns:a14="http://schemas.microsoft.com/office/drawing/2010/main" val="0"/>
              </a:ext>
            </a:extLst>
          </a:blip>
          <a:srcRect r="13373" b="127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Title 1"/>
          <p:cNvSpPr>
            <a:spLocks noGrp="1"/>
          </p:cNvSpPr>
          <p:nvPr>
            <p:ph type="title"/>
          </p:nvPr>
        </p:nvSpPr>
        <p:spPr>
          <a:xfrm>
            <a:off x="457200" y="-12701"/>
            <a:ext cx="8229600" cy="850901"/>
          </a:xfrm>
        </p:spPr>
        <p:txBody>
          <a:bodyPr/>
          <a:lstStyle/>
          <a:p>
            <a:r>
              <a:rPr lang="en-US" altLang="en-US" sz="4000" b="1" dirty="0">
                <a:solidFill>
                  <a:schemeClr val="bg1"/>
                </a:solidFill>
                <a:effectLst>
                  <a:outerShdw blurRad="38100" dist="38100" dir="2700000" algn="tl">
                    <a:srgbClr val="000000">
                      <a:alpha val="43137"/>
                    </a:srgbClr>
                  </a:outerShdw>
                </a:effectLst>
              </a:rPr>
              <a:t>Nutrition</a:t>
            </a:r>
          </a:p>
        </p:txBody>
      </p:sp>
      <p:sp>
        <p:nvSpPr>
          <p:cNvPr id="95236" name="Text Placeholder 3"/>
          <p:cNvSpPr>
            <a:spLocks noGrp="1"/>
          </p:cNvSpPr>
          <p:nvPr>
            <p:ph sz="half" idx="1"/>
          </p:nvPr>
        </p:nvSpPr>
        <p:spPr>
          <a:xfrm>
            <a:off x="-1" y="5270501"/>
            <a:ext cx="3937001" cy="1600200"/>
          </a:xfrm>
          <a:solidFill>
            <a:srgbClr val="D57B57"/>
          </a:solidFill>
        </p:spPr>
        <p:style>
          <a:lnRef idx="2">
            <a:schemeClr val="dk1"/>
          </a:lnRef>
          <a:fillRef idx="1">
            <a:schemeClr val="lt1"/>
          </a:fillRef>
          <a:effectRef idx="0">
            <a:schemeClr val="dk1"/>
          </a:effectRef>
          <a:fontRef idx="minor">
            <a:schemeClr val="dk1"/>
          </a:fontRef>
        </p:style>
        <p:txBody>
          <a:bodyPr/>
          <a:lstStyle/>
          <a:p>
            <a:pPr marL="0" indent="0">
              <a:buFontTx/>
              <a:buNone/>
            </a:pPr>
            <a:r>
              <a:rPr lang="en-US" altLang="en-US" sz="2800" b="1" dirty="0">
                <a:solidFill>
                  <a:schemeClr val="tx1"/>
                </a:solidFill>
              </a:rPr>
              <a:t>True or False?</a:t>
            </a:r>
            <a:endParaRPr lang="en-US" altLang="en-US" b="1" dirty="0">
              <a:solidFill>
                <a:schemeClr val="tx1"/>
              </a:solidFill>
            </a:endParaRPr>
          </a:p>
          <a:p>
            <a:pPr marL="0" indent="0" algn="ctr">
              <a:buFontTx/>
              <a:buNone/>
            </a:pPr>
            <a:r>
              <a:rPr lang="en-US" altLang="en-US" sz="2800" dirty="0">
                <a:solidFill>
                  <a:schemeClr val="tx1"/>
                </a:solidFill>
              </a:rPr>
              <a:t>Fear of new foods is common in children.</a:t>
            </a:r>
          </a:p>
        </p:txBody>
      </p:sp>
      <p:sp>
        <p:nvSpPr>
          <p:cNvPr id="2" name="Slide Number Placeholder 1"/>
          <p:cNvSpPr>
            <a:spLocks noGrp="1"/>
          </p:cNvSpPr>
          <p:nvPr>
            <p:ph type="sldNum" sz="quarter" idx="10"/>
          </p:nvPr>
        </p:nvSpPr>
        <p:spPr/>
        <p:txBody>
          <a:bodyPr/>
          <a:lstStyle/>
          <a:p>
            <a:fld id="{0C00EC0A-9064-4CCC-B63B-2D4F63566972}" type="slidenum">
              <a:rPr lang="en-US" altLang="en-US" smtClean="0"/>
              <a:pPr/>
              <a:t>41</a:t>
            </a:fld>
            <a:endParaRPr lang="en-US" altLang="en-US"/>
          </a:p>
        </p:txBody>
      </p:sp>
      <p:sp>
        <p:nvSpPr>
          <p:cNvPr id="6" name="Rectangle 5"/>
          <p:cNvSpPr>
            <a:spLocks noChangeArrowheads="1"/>
          </p:cNvSpPr>
          <p:nvPr/>
        </p:nvSpPr>
        <p:spPr bwMode="auto">
          <a:xfrm>
            <a:off x="4038599" y="6619875"/>
            <a:ext cx="5105402" cy="238125"/>
          </a:xfrm>
          <a:prstGeom prst="rect">
            <a:avLst/>
          </a:prstGeom>
          <a:noFill/>
          <a:ln w="9525">
            <a:noFill/>
            <a:miter lim="800000"/>
            <a:headEnd/>
            <a:tailEnd/>
          </a:ln>
          <a:effectLst/>
        </p:spPr>
        <p:txBody>
          <a:bodyPr wrap="square" anchor="ctr">
            <a:spAutoFit/>
          </a:bodyPr>
          <a:lstStyle/>
          <a:p>
            <a:pPr algn="ctr" eaLnBrk="0" hangingPunct="0">
              <a:defRPr/>
            </a:pPr>
            <a:r>
              <a:rPr lang="en-US" sz="900" b="1" dirty="0">
                <a:solidFill>
                  <a:schemeClr val="bg1"/>
                </a:solidFill>
                <a:effectLst>
                  <a:outerShdw blurRad="38100" dist="38100" dir="2700000" algn="tl">
                    <a:srgbClr val="000000">
                      <a:alpha val="43137"/>
                    </a:srgbClr>
                  </a:outerShdw>
                </a:effectLst>
                <a:latin typeface="Arial" pitchFamily="-83" charset="0"/>
                <a:ea typeface="Times New Roman" pitchFamily="-83" charset="0"/>
                <a:cs typeface="Times New Roman" pitchFamily="-83" charset="0"/>
              </a:rPr>
              <a:t>©2017 California Department of Education</a:t>
            </a:r>
            <a:endParaRPr lang="en-US" sz="900" b="1" dirty="0">
              <a:solidFill>
                <a:schemeClr val="bg1"/>
              </a:solidFill>
              <a:effectLst>
                <a:outerShdw blurRad="38100" dist="38100" dir="2700000" algn="tl">
                  <a:srgbClr val="000000">
                    <a:alpha val="43137"/>
                  </a:srgbClr>
                </a:outerShdw>
              </a:effectLst>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8277320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2"/>
          <p:cNvSpPr>
            <a:spLocks noGrp="1"/>
          </p:cNvSpPr>
          <p:nvPr>
            <p:ph type="title"/>
          </p:nvPr>
        </p:nvSpPr>
        <p:spPr>
          <a:xfrm>
            <a:off x="457200" y="0"/>
            <a:ext cx="8229600" cy="1220671"/>
          </a:xfrm>
        </p:spPr>
        <p:txBody>
          <a:bodyPr anchor="b"/>
          <a:lstStyle/>
          <a:p>
            <a:pPr eaLnBrk="1" fontAlgn="t" hangingPunct="1"/>
            <a:r>
              <a:rPr lang="en-US" altLang="en-US" b="1" dirty="0">
                <a:solidFill>
                  <a:schemeClr val="tx1"/>
                </a:solidFill>
              </a:rPr>
              <a:t>Research Highlight</a:t>
            </a:r>
          </a:p>
        </p:txBody>
      </p:sp>
      <p:sp>
        <p:nvSpPr>
          <p:cNvPr id="90114" name="Text Placeholder 13"/>
          <p:cNvSpPr>
            <a:spLocks noGrp="1"/>
          </p:cNvSpPr>
          <p:nvPr>
            <p:ph sz="half" idx="1"/>
          </p:nvPr>
        </p:nvSpPr>
        <p:spPr>
          <a:xfrm>
            <a:off x="203200" y="1220673"/>
            <a:ext cx="6485467" cy="4525962"/>
          </a:xfrm>
          <a:solidFill>
            <a:srgbClr val="FCEEEA"/>
          </a:solidFill>
          <a:ln>
            <a:solidFill>
              <a:schemeClr val="dk1"/>
            </a:solidFill>
          </a:ln>
        </p:spPr>
        <p:txBody>
          <a:bodyPr/>
          <a:lstStyle/>
          <a:p>
            <a:pPr>
              <a:spcBef>
                <a:spcPct val="30000"/>
              </a:spcBef>
            </a:pPr>
            <a:r>
              <a:rPr lang="en-US" altLang="en-US" sz="2700" dirty="0">
                <a:solidFill>
                  <a:prstClr val="black"/>
                </a:solidFill>
                <a:latin typeface="Arial" pitchFamily="34" charset="0"/>
                <a:cs typeface="Arial" pitchFamily="34" charset="0"/>
              </a:rPr>
              <a:t>Turn to the page 270 in the Preschool Curriculum Framework (Volume 2) and read the research highlight on food allergies. </a:t>
            </a:r>
          </a:p>
          <a:p>
            <a:pPr>
              <a:spcBef>
                <a:spcPct val="30000"/>
              </a:spcBef>
            </a:pPr>
            <a:r>
              <a:rPr lang="en-US" altLang="en-US" sz="2700" dirty="0">
                <a:solidFill>
                  <a:prstClr val="black"/>
                </a:solidFill>
                <a:latin typeface="Arial" pitchFamily="34" charset="0"/>
                <a:cs typeface="Arial" pitchFamily="34" charset="0"/>
              </a:rPr>
              <a:t>Discuss the following question with your tablemates: “How have you addressed individual needs (e.g., food allergies, eating difficulties, religious or cultural preferences) when planning cooking activities?” </a:t>
            </a:r>
            <a:r>
              <a:rPr lang="en-US" altLang="en-US" sz="1800" dirty="0">
                <a:solidFill>
                  <a:prstClr val="black"/>
                </a:solidFill>
                <a:latin typeface="Arial" pitchFamily="34" charset="0"/>
                <a:cs typeface="Arial" pitchFamily="34" charset="0"/>
              </a:rPr>
              <a:t>(PCF, Vol. 2, p. 275)</a:t>
            </a:r>
            <a:r>
              <a:rPr lang="en-US" altLang="en-US" dirty="0">
                <a:solidFill>
                  <a:prstClr val="black"/>
                </a:solidFill>
                <a:latin typeface="Arial" pitchFamily="34" charset="0"/>
                <a:cs typeface="Arial" pitchFamily="34" charset="0"/>
              </a:rPr>
              <a:t>.</a:t>
            </a:r>
            <a:endParaRPr lang="en-US" altLang="en-US" dirty="0"/>
          </a:p>
          <a:p>
            <a:pPr marL="514350" indent="-514350"/>
            <a:endParaRPr lang="en-US" altLang="en-US" dirty="0"/>
          </a:p>
        </p:txBody>
      </p:sp>
      <p:pic>
        <p:nvPicPr>
          <p:cNvPr id="90115"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88667" y="1220672"/>
            <a:ext cx="2289175" cy="4525963"/>
          </a:xfrm>
          <a:ln>
            <a:solidFill>
              <a:schemeClr val="dk1"/>
            </a:solidFill>
          </a:ln>
        </p:spPr>
      </p:pic>
      <p:sp>
        <p:nvSpPr>
          <p:cNvPr id="2" name="Slide Number Placeholder 1"/>
          <p:cNvSpPr>
            <a:spLocks noGrp="1"/>
          </p:cNvSpPr>
          <p:nvPr>
            <p:ph type="sldNum" sz="quarter" idx="10"/>
          </p:nvPr>
        </p:nvSpPr>
        <p:spPr/>
        <p:txBody>
          <a:bodyPr/>
          <a:lstStyle/>
          <a:p>
            <a:fld id="{B36B4CC5-99EF-4BF6-8507-C2BE1AF83A50}" type="slidenum">
              <a:rPr lang="en-US" altLang="en-US" smtClean="0"/>
              <a:pPr/>
              <a:t>42</a:t>
            </a:fld>
            <a:endParaRPr lang="en-US" altLang="en-US"/>
          </a:p>
        </p:txBody>
      </p:sp>
    </p:spTree>
    <p:extLst>
      <p:ext uri="{BB962C8B-B14F-4D97-AF65-F5344CB8AC3E}">
        <p14:creationId xmlns:p14="http://schemas.microsoft.com/office/powerpoint/2010/main" val="2866823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5"/>
          <p:cNvSpPr>
            <a:spLocks noGrp="1" noChangeArrowheads="1"/>
          </p:cNvSpPr>
          <p:nvPr>
            <p:ph type="title" idx="4294967295"/>
          </p:nvPr>
        </p:nvSpPr>
        <p:spPr/>
        <p:txBody>
          <a:bodyPr/>
          <a:lstStyle/>
          <a:p>
            <a:r>
              <a:rPr lang="en-US" altLang="en-US" sz="4000" b="1" dirty="0"/>
              <a:t>What might health look like in the TK classroom?</a:t>
            </a:r>
          </a:p>
        </p:txBody>
      </p:sp>
      <p:sp>
        <p:nvSpPr>
          <p:cNvPr id="92162" name="Text Box 6"/>
          <p:cNvSpPr txBox="1">
            <a:spLocks noChangeArrowheads="1"/>
          </p:cNvSpPr>
          <p:nvPr/>
        </p:nvSpPr>
        <p:spPr bwMode="auto">
          <a:xfrm>
            <a:off x="2133600" y="2667000"/>
            <a:ext cx="441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a:t>Insert smoothie video here</a:t>
            </a:r>
          </a:p>
        </p:txBody>
      </p:sp>
      <p:pic>
        <p:nvPicPr>
          <p:cNvPr id="101380" name="smoothie.wm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209800" y="2035865"/>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fld id="{5F6586EB-DF67-4691-9C16-D071BA238532}" type="slidenum">
              <a:rPr lang="en-US" altLang="en-US" smtClean="0"/>
              <a:pPr/>
              <a:t>43</a:t>
            </a:fld>
            <a:endParaRPr lang="en-US" altLang="en-US"/>
          </a:p>
        </p:txBody>
      </p:sp>
    </p:spTree>
    <p:extLst>
      <p:ext uri="{BB962C8B-B14F-4D97-AF65-F5344CB8AC3E}">
        <p14:creationId xmlns:p14="http://schemas.microsoft.com/office/powerpoint/2010/main" val="1262271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138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01380"/>
                                        </p:tgtEl>
                                      </p:cBhvr>
                                    </p:cmd>
                                  </p:childTnLst>
                                </p:cTn>
                              </p:par>
                            </p:childTnLst>
                          </p:cTn>
                        </p:par>
                      </p:childTnLst>
                    </p:cTn>
                  </p:par>
                </p:childTnLst>
              </p:cTn>
              <p:nextCondLst>
                <p:cond evt="onClick" delay="0">
                  <p:tgtEl>
                    <p:spTgt spid="101380"/>
                  </p:tgtEl>
                </p:cond>
              </p:nextCondLst>
            </p:seq>
            <p:video>
              <p:cMediaNode vol="80000">
                <p:cTn id="7" fill="hold" display="0">
                  <p:stCondLst>
                    <p:cond delay="indefinite"/>
                  </p:stCondLst>
                </p:cTn>
                <p:tgtEl>
                  <p:spTgt spid="101380"/>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Content Placeholder 2"/>
          <p:cNvSpPr>
            <a:spLocks noGrp="1"/>
          </p:cNvSpPr>
          <p:nvPr>
            <p:ph sz="half" idx="2"/>
          </p:nvPr>
        </p:nvSpPr>
        <p:spPr>
          <a:xfrm>
            <a:off x="4953000" y="381001"/>
            <a:ext cx="4038600" cy="4385710"/>
          </a:xfrm>
        </p:spPr>
        <p:txBody>
          <a:bodyPr/>
          <a:lstStyle/>
          <a:p>
            <a:pPr marL="0" indent="0">
              <a:buFontTx/>
              <a:buNone/>
            </a:pPr>
            <a:r>
              <a:rPr lang="en-US" altLang="en-US" dirty="0"/>
              <a:t>Turn to your elbow partner and share one new health idea you will try in your classroom.</a:t>
            </a:r>
          </a:p>
          <a:p>
            <a:pPr marL="0" indent="0">
              <a:buFontTx/>
              <a:buNone/>
            </a:pPr>
            <a:endParaRPr lang="en-US" altLang="en-US" dirty="0"/>
          </a:p>
          <a:p>
            <a:pPr marL="0" indent="0">
              <a:buFontTx/>
              <a:buNone/>
            </a:pPr>
            <a:r>
              <a:rPr lang="en-US" altLang="en-US" dirty="0"/>
              <a:t>You may also share one health idea that is already blooming in your classroom.</a:t>
            </a:r>
          </a:p>
        </p:txBody>
      </p:sp>
      <p:pic>
        <p:nvPicPr>
          <p:cNvPr id="94209" name="Content Placeholder 6" title="Planting flower"/>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12700"/>
            <a:ext cx="4648200" cy="6845300"/>
          </a:xfrm>
          <a:ln>
            <a:solidFill>
              <a:schemeClr val="tx1"/>
            </a:solidFill>
            <a:miter lim="800000"/>
            <a:headEnd/>
            <a:tailEnd/>
          </a:ln>
        </p:spPr>
      </p:pic>
      <p:sp>
        <p:nvSpPr>
          <p:cNvPr id="94210" name="Rectangle 2"/>
          <p:cNvSpPr>
            <a:spLocks noGrp="1" noChangeArrowheads="1"/>
          </p:cNvSpPr>
          <p:nvPr>
            <p:ph type="title"/>
          </p:nvPr>
        </p:nvSpPr>
        <p:spPr>
          <a:xfrm>
            <a:off x="4953000" y="4766710"/>
            <a:ext cx="4038600" cy="1782762"/>
          </a:xfrm>
        </p:spPr>
        <p:txBody>
          <a:bodyPr/>
          <a:lstStyle/>
          <a:p>
            <a:pPr algn="l" eaLnBrk="1" hangingPunct="1"/>
            <a:r>
              <a:rPr lang="en-US" altLang="en-US" sz="4800" b="1" dirty="0"/>
              <a:t>Thank you for coming!</a:t>
            </a:r>
          </a:p>
        </p:txBody>
      </p:sp>
      <p:sp>
        <p:nvSpPr>
          <p:cNvPr id="6" name="Rectangle 5"/>
          <p:cNvSpPr>
            <a:spLocks noChangeArrowheads="1"/>
          </p:cNvSpPr>
          <p:nvPr/>
        </p:nvSpPr>
        <p:spPr bwMode="auto">
          <a:xfrm>
            <a:off x="1" y="6598121"/>
            <a:ext cx="4648199" cy="230832"/>
          </a:xfrm>
          <a:prstGeom prst="rect">
            <a:avLst/>
          </a:prstGeom>
          <a:noFill/>
          <a:ln w="9525">
            <a:noFill/>
            <a:miter lim="800000"/>
            <a:headEnd/>
            <a:tailEnd/>
          </a:ln>
          <a:effectLst/>
        </p:spPr>
        <p:txBody>
          <a:bodyPr wrap="square" anchor="ctr">
            <a:spAutoFit/>
          </a:bodyPr>
          <a:lstStyle/>
          <a:p>
            <a:pPr algn="ctr" eaLnBrk="0" hangingPunct="0">
              <a:defRPr/>
            </a:pPr>
            <a:r>
              <a:rPr lang="en-US" sz="900" b="1" dirty="0">
                <a:solidFill>
                  <a:schemeClr val="bg1"/>
                </a:solidFill>
                <a:effectLst>
                  <a:outerShdw blurRad="38100" dist="38100" dir="2700000" algn="tl">
                    <a:srgbClr val="000000">
                      <a:alpha val="43137"/>
                    </a:srgbClr>
                  </a:outerShdw>
                </a:effectLst>
                <a:latin typeface="Arial" pitchFamily="-83" charset="0"/>
                <a:ea typeface="Times New Roman" pitchFamily="-83" charset="0"/>
                <a:cs typeface="Times New Roman" pitchFamily="-83" charset="0"/>
              </a:rPr>
              <a:t>©2017 California Department of Education</a:t>
            </a:r>
            <a:endParaRPr lang="en-US" sz="900" b="1" dirty="0">
              <a:solidFill>
                <a:schemeClr val="bg1"/>
              </a:solidFill>
              <a:effectLst>
                <a:outerShdw blurRad="38100" dist="38100" dir="2700000" algn="tl">
                  <a:srgbClr val="000000">
                    <a:alpha val="43137"/>
                  </a:srgbClr>
                </a:outerShdw>
              </a:effectLst>
              <a:latin typeface="Arial" pitchFamily="-83" charset="0"/>
              <a:ea typeface="Arial" pitchFamily="-83" charset="0"/>
              <a:cs typeface="Arial" pitchFamily="-83" charset="0"/>
            </a:endParaRPr>
          </a:p>
        </p:txBody>
      </p:sp>
      <p:sp>
        <p:nvSpPr>
          <p:cNvPr id="2" name="Slide Number Placeholder 1"/>
          <p:cNvSpPr>
            <a:spLocks noGrp="1"/>
          </p:cNvSpPr>
          <p:nvPr>
            <p:ph type="sldNum" sz="quarter" idx="10"/>
          </p:nvPr>
        </p:nvSpPr>
        <p:spPr/>
        <p:txBody>
          <a:bodyPr/>
          <a:lstStyle/>
          <a:p>
            <a:fld id="{4F5FC5DB-09C6-4B78-8DE6-EF15E650BF31}" type="slidenum">
              <a:rPr lang="en-US" altLang="en-US" smtClean="0"/>
              <a:pPr/>
              <a:t>44</a:t>
            </a:fld>
            <a:endParaRPr lang="en-US" altLang="en-US"/>
          </a:p>
        </p:txBody>
      </p:sp>
    </p:spTree>
    <p:extLst>
      <p:ext uri="{BB962C8B-B14F-4D97-AF65-F5344CB8AC3E}">
        <p14:creationId xmlns:p14="http://schemas.microsoft.com/office/powerpoint/2010/main" val="2957127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3200" dirty="0"/>
              <a:t>Reference Guide for PowerPoint Citations</a:t>
            </a:r>
          </a:p>
        </p:txBody>
      </p:sp>
      <p:sp>
        <p:nvSpPr>
          <p:cNvPr id="3" name="Content Placeholder 2"/>
          <p:cNvSpPr>
            <a:spLocks noGrp="1"/>
          </p:cNvSpPr>
          <p:nvPr>
            <p:ph idx="1"/>
          </p:nvPr>
        </p:nvSpPr>
        <p:spPr/>
        <p:txBody>
          <a:bodyPr/>
          <a:lstStyle/>
          <a:p>
            <a:pPr marL="233363" lvl="0" indent="-233363">
              <a:spcBef>
                <a:spcPts val="0"/>
              </a:spcBef>
              <a:spcAft>
                <a:spcPts val="1200"/>
              </a:spcAft>
              <a:buNone/>
            </a:pPr>
            <a:r>
              <a:rPr lang="en-US" sz="1400" dirty="0">
                <a:solidFill>
                  <a:prstClr val="black"/>
                </a:solidFill>
                <a:ea typeface="ＭＳ Ｐゴシック" charset="0"/>
                <a:cs typeface="Arial"/>
              </a:rPr>
              <a:t>California Department of Education. 2010</a:t>
            </a:r>
            <a:r>
              <a:rPr lang="en-US" sz="1400" i="1" dirty="0">
                <a:solidFill>
                  <a:prstClr val="black"/>
                </a:solidFill>
                <a:ea typeface="ＭＳ Ｐゴシック" charset="0"/>
                <a:cs typeface="Arial"/>
              </a:rPr>
              <a:t>. California Preschool Curriculum Framework, Volume 1</a:t>
            </a:r>
            <a:r>
              <a:rPr lang="en-US" sz="1400" dirty="0">
                <a:solidFill>
                  <a:prstClr val="black"/>
                </a:solidFill>
                <a:ea typeface="ＭＳ Ｐゴシック" charset="0"/>
                <a:cs typeface="Arial"/>
              </a:rPr>
              <a:t>. http://www.cde.ca.gov/sp/cd/re/documents/psframeworkkvol1.pdf (accessed May 8, 2017).</a:t>
            </a:r>
            <a:endParaRPr lang="en-US" sz="1400" dirty="0">
              <a:ea typeface="MS PGothic" panose="020B0600070205080204" pitchFamily="34" charset="-128"/>
              <a:cs typeface="Arial"/>
            </a:endParaRPr>
          </a:p>
          <a:p>
            <a:pPr marL="233363" lvl="0" indent="-233363">
              <a:spcBef>
                <a:spcPts val="0"/>
              </a:spcBef>
              <a:spcAft>
                <a:spcPts val="1200"/>
              </a:spcAft>
              <a:buNone/>
            </a:pPr>
            <a:r>
              <a:rPr lang="en-US" sz="1400" dirty="0">
                <a:ea typeface="MS PGothic" panose="020B0600070205080204" pitchFamily="34" charset="-128"/>
                <a:cs typeface="Arial"/>
              </a:rPr>
              <a:t>California Department of Education. 2011. </a:t>
            </a:r>
            <a:r>
              <a:rPr lang="en-US" sz="1400" i="1" dirty="0">
                <a:ea typeface="MS PGothic" panose="020B0600070205080204" pitchFamily="34" charset="-128"/>
                <a:cs typeface="Arial"/>
              </a:rPr>
              <a:t>California Preschool Curriculum Framework, Volume 2</a:t>
            </a:r>
            <a:r>
              <a:rPr lang="en-US" sz="1400" dirty="0">
                <a:ea typeface="MS PGothic" panose="020B0600070205080204" pitchFamily="34" charset="-128"/>
                <a:cs typeface="Arial"/>
              </a:rPr>
              <a:t>. </a:t>
            </a:r>
            <a:r>
              <a:rPr lang="en-US" sz="1400" dirty="0"/>
              <a:t>http://www.cde.ca.gov/sp/cd/re/documents/psframeworkvol2.pdf </a:t>
            </a:r>
            <a:r>
              <a:rPr lang="en-US" sz="1400" dirty="0">
                <a:ea typeface="MS PGothic" panose="020B0600070205080204" pitchFamily="34" charset="-128"/>
                <a:cs typeface="Arial"/>
              </a:rPr>
              <a:t>(accessed May 8, 2017). </a:t>
            </a:r>
          </a:p>
          <a:p>
            <a:pPr marL="233363" indent="-233363">
              <a:spcBef>
                <a:spcPts val="0"/>
              </a:spcBef>
              <a:spcAft>
                <a:spcPts val="600"/>
              </a:spcAft>
              <a:buNone/>
            </a:pPr>
            <a:r>
              <a:rPr lang="en-US" sz="1400" dirty="0"/>
              <a:t>California Department of Education. 2008. California Preschool Learning Foundations, Volume 2. http://www.cde.ca.gov/sp/cd/re/documents/psfoundationsvol2.pdf (accessed May 8, 2017).</a:t>
            </a:r>
          </a:p>
          <a:p>
            <a:pPr marL="233363" indent="-233363">
              <a:spcBef>
                <a:spcPts val="0"/>
              </a:spcBef>
              <a:spcAft>
                <a:spcPts val="600"/>
              </a:spcAft>
              <a:buNone/>
            </a:pPr>
            <a:r>
              <a:rPr lang="en-US" sz="1400" dirty="0">
                <a:ea typeface="Times New Roman" panose="02020603050405020304" pitchFamily="18" charset="0"/>
                <a:cs typeface="Times New Roman" panose="02020603050405020304" pitchFamily="18" charset="0"/>
              </a:rPr>
              <a:t>California Department of Education. 2013. </a:t>
            </a:r>
            <a:r>
              <a:rPr lang="en-US" sz="1400" i="1" dirty="0"/>
              <a:t>Transitional Kindergarten Implementation Guide: A Resource for California Public School District Administrators and Teachers</a:t>
            </a:r>
            <a:r>
              <a:rPr lang="en-US" sz="1400" dirty="0"/>
              <a:t>. </a:t>
            </a:r>
            <a:r>
              <a:rPr lang="en-US" sz="1400" dirty="0">
                <a:ea typeface="Times New Roman" panose="02020603050405020304" pitchFamily="18" charset="0"/>
                <a:cs typeface="Times New Roman" panose="02020603050405020304" pitchFamily="18" charset="0"/>
              </a:rPr>
              <a:t>http://www.cde.ca.gov/ci/gs/em/documents/tkguide.pdf (accessed May 8, 2017).</a:t>
            </a:r>
          </a:p>
          <a:p>
            <a:pPr marL="233363" indent="-233363">
              <a:spcBef>
                <a:spcPts val="0"/>
              </a:spcBef>
              <a:spcAft>
                <a:spcPts val="600"/>
              </a:spcAft>
              <a:buNone/>
            </a:pPr>
            <a:r>
              <a:rPr lang="en-US" sz="1400" dirty="0">
                <a:ea typeface="Times New Roman" panose="02020603050405020304" pitchFamily="18" charset="0"/>
                <a:cs typeface="Times New Roman" panose="02020603050405020304" pitchFamily="18" charset="0"/>
              </a:rPr>
              <a:t>Cryer, Debby, Thelma Harms, and Cathy Riley. </a:t>
            </a:r>
            <a:r>
              <a:rPr lang="en-US" sz="1400" i="1" dirty="0">
                <a:ea typeface="Times New Roman" panose="02020603050405020304" pitchFamily="18" charset="0"/>
                <a:cs typeface="Times New Roman" panose="02020603050405020304" pitchFamily="18" charset="0"/>
              </a:rPr>
              <a:t>All About the ECERS-R: A Detailed Guide In Words &amp; Pictures to Be Used with the ECERS-R. </a:t>
            </a:r>
            <a:r>
              <a:rPr lang="en-US" sz="1400" dirty="0">
                <a:ea typeface="Times New Roman" panose="02020603050405020304" pitchFamily="18" charset="0"/>
                <a:cs typeface="Times New Roman" panose="02020603050405020304" pitchFamily="18" charset="0"/>
              </a:rPr>
              <a:t>New York: Teachers College Press, 2003.</a:t>
            </a:r>
            <a:endParaRPr lang="en-US" sz="1400" i="1" dirty="0">
              <a:ea typeface="Times New Roman" panose="02020603050405020304" pitchFamily="18" charset="0"/>
              <a:cs typeface="Times New Roman" panose="02020603050405020304" pitchFamily="18" charset="0"/>
            </a:endParaRPr>
          </a:p>
          <a:p>
            <a:pPr marL="233363" indent="-233363">
              <a:spcBef>
                <a:spcPts val="0"/>
              </a:spcBef>
              <a:spcAft>
                <a:spcPts val="600"/>
              </a:spcAft>
              <a:buNone/>
            </a:pPr>
            <a:endParaRPr lang="en-US" sz="1400" dirty="0">
              <a:cs typeface="Arial"/>
            </a:endParaRPr>
          </a:p>
          <a:p>
            <a:pPr marL="233363" indent="-233363">
              <a:spcBef>
                <a:spcPts val="0"/>
              </a:spcBef>
              <a:spcAft>
                <a:spcPts val="600"/>
              </a:spcAft>
              <a:buNone/>
            </a:pPr>
            <a:endParaRPr lang="en-US" sz="1400" dirty="0"/>
          </a:p>
          <a:p>
            <a:pPr marL="233363" lvl="0" indent="-233363" defTabSz="457200">
              <a:spcBef>
                <a:spcPts val="0"/>
              </a:spcBef>
              <a:spcAft>
                <a:spcPts val="1200"/>
              </a:spcAft>
              <a:buNone/>
            </a:pPr>
            <a:endParaRPr lang="en-US" sz="1400" dirty="0">
              <a:ea typeface="MS PGothic" panose="020B0600070205080204" pitchFamily="34" charset="-128"/>
              <a:cs typeface="Arial"/>
            </a:endParaRPr>
          </a:p>
          <a:p>
            <a:endParaRPr lang="en-US" sz="1400" dirty="0"/>
          </a:p>
        </p:txBody>
      </p:sp>
      <p:sp>
        <p:nvSpPr>
          <p:cNvPr id="4" name="Slide Number Placeholder 3"/>
          <p:cNvSpPr>
            <a:spLocks noGrp="1"/>
          </p:cNvSpPr>
          <p:nvPr>
            <p:ph type="sldNum" sz="quarter" idx="10"/>
          </p:nvPr>
        </p:nvSpPr>
        <p:spPr/>
        <p:txBody>
          <a:bodyPr/>
          <a:lstStyle/>
          <a:p>
            <a:pPr>
              <a:defRPr/>
            </a:pPr>
            <a:fld id="{03D519C9-7D47-44BD-AE09-25DCB8EDDB43}" type="slidenum">
              <a:rPr lang="en-US" altLang="en-US" smtClean="0"/>
              <a:pPr>
                <a:defRPr/>
              </a:pPr>
              <a:t>45</a:t>
            </a:fld>
            <a:endParaRPr lang="en-US" altLang="en-US"/>
          </a:p>
        </p:txBody>
      </p:sp>
    </p:spTree>
    <p:extLst>
      <p:ext uri="{BB962C8B-B14F-4D97-AF65-F5344CB8AC3E}">
        <p14:creationId xmlns:p14="http://schemas.microsoft.com/office/powerpoint/2010/main" val="19473161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05840" y="1417639"/>
            <a:ext cx="4038600" cy="3348671"/>
          </a:xfrm>
        </p:spPr>
        <p:txBody>
          <a:bodyPr/>
          <a:lstStyle/>
          <a:p>
            <a:pPr marL="0" indent="0">
              <a:buNone/>
            </a:pPr>
            <a:r>
              <a:rPr lang="en-US" sz="1400" dirty="0"/>
              <a:t>Health Habits strand:</a:t>
            </a:r>
          </a:p>
          <a:p>
            <a:pPr marL="342900" indent="-342900"/>
            <a:r>
              <a:rPr lang="en-US" sz="1400" dirty="0"/>
              <a:t>Basic Hygiene </a:t>
            </a:r>
            <a:r>
              <a:rPr lang="en-US" sz="1400" dirty="0" err="1"/>
              <a:t>substrand</a:t>
            </a:r>
            <a:endParaRPr lang="en-US" sz="1400" dirty="0"/>
          </a:p>
          <a:p>
            <a:pPr marL="342900" indent="-342900"/>
            <a:r>
              <a:rPr lang="en-US" sz="1400" dirty="0"/>
              <a:t>Oral Health </a:t>
            </a:r>
            <a:r>
              <a:rPr lang="en-US" sz="1400" dirty="0" err="1"/>
              <a:t>substrand</a:t>
            </a:r>
            <a:endParaRPr lang="en-US" sz="1400" dirty="0"/>
          </a:p>
          <a:p>
            <a:pPr marL="342900" indent="-342900"/>
            <a:r>
              <a:rPr lang="en-US" sz="1400" dirty="0"/>
              <a:t>Knowledge</a:t>
            </a:r>
            <a:r>
              <a:rPr lang="en-US" sz="1400" baseline="0" dirty="0"/>
              <a:t> of Wellness </a:t>
            </a:r>
            <a:r>
              <a:rPr lang="en-US" sz="1400" baseline="0" dirty="0" err="1"/>
              <a:t>substrand</a:t>
            </a:r>
            <a:endParaRPr lang="en-US" sz="1400" baseline="0" dirty="0"/>
          </a:p>
          <a:p>
            <a:pPr marL="342900" indent="-342900"/>
            <a:r>
              <a:rPr lang="en-US" sz="1400" baseline="0" dirty="0"/>
              <a:t>Sun Safety </a:t>
            </a:r>
            <a:r>
              <a:rPr lang="en-US" sz="1400" baseline="0" dirty="0" err="1"/>
              <a:t>substrand</a:t>
            </a:r>
            <a:endParaRPr lang="en-US" sz="1400" baseline="0" dirty="0"/>
          </a:p>
          <a:p>
            <a:pPr marL="0" indent="0">
              <a:buNone/>
            </a:pPr>
            <a:r>
              <a:rPr lang="en-US" sz="1400" dirty="0"/>
              <a:t>Safety strand:</a:t>
            </a:r>
          </a:p>
          <a:p>
            <a:r>
              <a:rPr lang="en-US" sz="1400" baseline="0" dirty="0"/>
              <a:t>Injury Prevention</a:t>
            </a:r>
            <a:r>
              <a:rPr lang="en-US" sz="1400" dirty="0"/>
              <a:t> </a:t>
            </a:r>
            <a:r>
              <a:rPr lang="en-US" sz="1400" dirty="0" err="1"/>
              <a:t>substrand</a:t>
            </a:r>
            <a:endParaRPr lang="en-US" sz="1400" dirty="0"/>
          </a:p>
          <a:p>
            <a:pPr marL="0" indent="0">
              <a:buNone/>
            </a:pPr>
            <a:r>
              <a:rPr lang="en-US" sz="1400" baseline="0" dirty="0"/>
              <a:t>Nutrition</a:t>
            </a:r>
            <a:r>
              <a:rPr lang="en-US" sz="1400" dirty="0"/>
              <a:t> strand:</a:t>
            </a:r>
          </a:p>
          <a:p>
            <a:r>
              <a:rPr lang="en-US" sz="1400" baseline="0" dirty="0"/>
              <a:t>Nutrition</a:t>
            </a:r>
            <a:r>
              <a:rPr lang="en-US" sz="1400" dirty="0"/>
              <a:t> Knowledge </a:t>
            </a:r>
            <a:r>
              <a:rPr lang="en-US" sz="1400" dirty="0" err="1"/>
              <a:t>substrand</a:t>
            </a:r>
            <a:endParaRPr lang="en-US" sz="1400" dirty="0"/>
          </a:p>
          <a:p>
            <a:r>
              <a:rPr lang="en-US" sz="1400" baseline="0" dirty="0"/>
              <a:t>Nutrition Choices </a:t>
            </a:r>
            <a:r>
              <a:rPr lang="en-US" sz="1400" baseline="0" dirty="0" err="1"/>
              <a:t>substrand</a:t>
            </a:r>
            <a:endParaRPr lang="en-US" sz="1400" baseline="0" dirty="0"/>
          </a:p>
          <a:p>
            <a:r>
              <a:rPr lang="en-US" sz="1400" dirty="0"/>
              <a:t>Self-Regulation of Eating </a:t>
            </a:r>
            <a:r>
              <a:rPr lang="en-US" sz="1400" dirty="0" err="1"/>
              <a:t>substrand</a:t>
            </a:r>
            <a:endParaRPr lang="en-US" sz="1400" baseline="0" dirty="0"/>
          </a:p>
          <a:p>
            <a:pPr marL="0" indent="0">
              <a:buNone/>
            </a:pPr>
            <a:endParaRPr lang="en-US" sz="1400" baseline="0" dirty="0"/>
          </a:p>
        </p:txBody>
      </p:sp>
      <p:sp>
        <p:nvSpPr>
          <p:cNvPr id="14337" name="Rectangle 2"/>
          <p:cNvSpPr>
            <a:spLocks noGrp="1" noChangeArrowheads="1"/>
          </p:cNvSpPr>
          <p:nvPr>
            <p:ph type="title"/>
          </p:nvPr>
        </p:nvSpPr>
        <p:spPr/>
        <p:txBody>
          <a:bodyPr/>
          <a:lstStyle/>
          <a:p>
            <a:r>
              <a:rPr lang="en-US" altLang="en-US" sz="4000" b="1" dirty="0"/>
              <a:t/>
            </a:r>
            <a:br>
              <a:rPr lang="en-US" altLang="en-US" sz="4000" b="1" dirty="0"/>
            </a:br>
            <a:r>
              <a:rPr lang="en-US" altLang="en-US" sz="4000" b="1" dirty="0"/>
              <a:t>Today’s Focus: Health</a:t>
            </a:r>
            <a:br>
              <a:rPr lang="en-US" altLang="en-US" sz="4000" b="1" dirty="0"/>
            </a:br>
            <a:endParaRPr lang="en-US" altLang="en-US" sz="4000" b="1" dirty="0"/>
          </a:p>
        </p:txBody>
      </p:sp>
      <p:sp>
        <p:nvSpPr>
          <p:cNvPr id="2" name="Slide Number Placeholder 1"/>
          <p:cNvSpPr>
            <a:spLocks noGrp="1"/>
          </p:cNvSpPr>
          <p:nvPr>
            <p:ph type="sldNum" sz="quarter" idx="10"/>
          </p:nvPr>
        </p:nvSpPr>
        <p:spPr/>
        <p:txBody>
          <a:bodyPr/>
          <a:lstStyle/>
          <a:p>
            <a:fld id="{0C00EC0A-9064-4CCC-B63B-2D4F63566972}" type="slidenum">
              <a:rPr lang="en-US" altLang="en-US" smtClean="0"/>
              <a:pPr/>
              <a:t>5</a:t>
            </a:fld>
            <a:endParaRPr lang="en-US" altLang="en-US"/>
          </a:p>
        </p:txBody>
      </p:sp>
      <p:graphicFrame>
        <p:nvGraphicFramePr>
          <p:cNvPr id="64543" name="Group 31"/>
          <p:cNvGraphicFramePr>
            <a:graphicFrameLocks noGrp="1"/>
          </p:cNvGraphicFramePr>
          <p:nvPr>
            <p:extLst>
              <p:ext uri="{D42A27DB-BD31-4B8C-83A1-F6EECF244321}">
                <p14:modId xmlns:p14="http://schemas.microsoft.com/office/powerpoint/2010/main" val="792620286"/>
              </p:ext>
            </p:extLst>
          </p:nvPr>
        </p:nvGraphicFramePr>
        <p:xfrm>
          <a:off x="304800" y="1220788"/>
          <a:ext cx="8534400" cy="3351214"/>
        </p:xfrm>
        <a:graphic>
          <a:graphicData uri="http://schemas.openxmlformats.org/drawingml/2006/table">
            <a:tbl>
              <a:tblPr/>
              <a:tblGrid>
                <a:gridCol w="2844800">
                  <a:extLst>
                    <a:ext uri="{9D8B030D-6E8A-4147-A177-3AD203B41FA5}">
                      <a16:colId xmlns:a16="http://schemas.microsoft.com/office/drawing/2014/main" xmlns="" val="1101656995"/>
                    </a:ext>
                  </a:extLst>
                </a:gridCol>
                <a:gridCol w="2843213">
                  <a:extLst>
                    <a:ext uri="{9D8B030D-6E8A-4147-A177-3AD203B41FA5}">
                      <a16:colId xmlns:a16="http://schemas.microsoft.com/office/drawing/2014/main" xmlns="" val="4277921389"/>
                    </a:ext>
                  </a:extLst>
                </a:gridCol>
                <a:gridCol w="2846387">
                  <a:extLst>
                    <a:ext uri="{9D8B030D-6E8A-4147-A177-3AD203B41FA5}">
                      <a16:colId xmlns:a16="http://schemas.microsoft.com/office/drawing/2014/main" xmlns="" val="3153464059"/>
                    </a:ext>
                  </a:extLst>
                </a:gridCol>
              </a:tblGrid>
              <a:tr h="8636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Health Habits</a:t>
                      </a:r>
                      <a:endParaRPr kumimoji="0" lang="en-US" altLang="en-US" sz="2800" b="1" i="0" u="none" strike="noStrike" cap="none" normalizeH="0" baseline="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2A68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Safety</a:t>
                      </a:r>
                      <a:endParaRPr kumimoji="0" lang="en-US" alt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7552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Nutrition</a:t>
                      </a:r>
                      <a:endParaRPr kumimoji="0" lang="en-US" alt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57B57"/>
                    </a:solidFill>
                  </a:tcPr>
                </a:tc>
                <a:extLst>
                  <a:ext uri="{0D108BD9-81ED-4DB2-BD59-A6C34878D82A}">
                    <a16:rowId xmlns:a16="http://schemas.microsoft.com/office/drawing/2014/main" xmlns="" val="2621678713"/>
                  </a:ext>
                </a:extLst>
              </a:tr>
              <a:tr h="639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Basic Hygiene</a:t>
                      </a:r>
                      <a:endParaRPr kumimoji="0" lang="en-US" altLang="en-US" sz="1800" b="1" i="0" u="none" strike="noStrike" cap="none" normalizeH="0" baseline="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A68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Injury Prevention</a:t>
                      </a:r>
                      <a:endPar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7552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Nutrition Knowledge</a:t>
                      </a:r>
                      <a:endPar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7B57"/>
                    </a:solidFill>
                  </a:tcPr>
                </a:tc>
                <a:extLst>
                  <a:ext uri="{0D108BD9-81ED-4DB2-BD59-A6C34878D82A}">
                    <a16:rowId xmlns:a16="http://schemas.microsoft.com/office/drawing/2014/main" xmlns="" val="1350161690"/>
                  </a:ext>
                </a:extLst>
              </a:tr>
              <a:tr h="56832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Oral Health</a:t>
                      </a:r>
                      <a:endPar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A68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7552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Nutrition Choices</a:t>
                      </a:r>
                      <a:endPar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7B57"/>
                    </a:solidFill>
                  </a:tcPr>
                </a:tc>
                <a:extLst>
                  <a:ext uri="{0D108BD9-81ED-4DB2-BD59-A6C34878D82A}">
                    <a16:rowId xmlns:a16="http://schemas.microsoft.com/office/drawing/2014/main" xmlns="" val="3043824051"/>
                  </a:ext>
                </a:extLst>
              </a:tr>
              <a:tr h="639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Knowledge of Wellness</a:t>
                      </a:r>
                      <a:endParaRPr kumimoji="0" lang="en-US" altLang="en-US" sz="1800" b="1" i="0" u="none" strike="noStrike" cap="none" normalizeH="0" baseline="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2A68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7552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Self-Regulation of Eating</a:t>
                      </a:r>
                      <a:endPar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57B57"/>
                    </a:solidFill>
                  </a:tcPr>
                </a:tc>
                <a:extLst>
                  <a:ext uri="{0D108BD9-81ED-4DB2-BD59-A6C34878D82A}">
                    <a16:rowId xmlns:a16="http://schemas.microsoft.com/office/drawing/2014/main" xmlns="" val="3796050796"/>
                  </a:ext>
                </a:extLst>
              </a:tr>
              <a:tr h="639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Sun Safety</a:t>
                      </a:r>
                      <a:endPar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A68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7552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kumimoji="0" lang="en-US"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73025" marR="730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7B57"/>
                    </a:solidFill>
                  </a:tcPr>
                </a:tc>
                <a:extLst>
                  <a:ext uri="{0D108BD9-81ED-4DB2-BD59-A6C34878D82A}">
                    <a16:rowId xmlns:a16="http://schemas.microsoft.com/office/drawing/2014/main" xmlns="" val="1957374060"/>
                  </a:ext>
                </a:extLst>
              </a:tr>
            </a:tbl>
          </a:graphicData>
        </a:graphic>
      </p:graphicFrame>
    </p:spTree>
    <p:extLst>
      <p:ext uri="{BB962C8B-B14F-4D97-AF65-F5344CB8AC3E}">
        <p14:creationId xmlns:p14="http://schemas.microsoft.com/office/powerpoint/2010/main" val="1737276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4294967295"/>
          </p:nvPr>
        </p:nvSpPr>
        <p:spPr>
          <a:xfrm>
            <a:off x="6229350" y="4736281"/>
            <a:ext cx="2457450" cy="1350963"/>
          </a:xfrm>
        </p:spPr>
        <p:txBody>
          <a:bodyPr>
            <a:noAutofit/>
          </a:bodyPr>
          <a:lstStyle/>
          <a:p>
            <a:pPr marL="111125" indent="-111125"/>
            <a:r>
              <a:rPr lang="en-US" sz="200" dirty="0"/>
              <a:t>Preschool Learning Foundations</a:t>
            </a:r>
          </a:p>
          <a:p>
            <a:pPr marL="111125" indent="-111125"/>
            <a:r>
              <a:rPr lang="en-US" sz="200" dirty="0"/>
              <a:t>California Common Core State Standards</a:t>
            </a:r>
          </a:p>
          <a:p>
            <a:pPr marL="111125" marR="0" lvl="0" indent="-111125"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sz="100" dirty="0"/>
              <a:t>Health Education Content Standards for California Public Schools</a:t>
            </a:r>
          </a:p>
          <a:p>
            <a:pPr marL="111125" indent="-111125"/>
            <a:r>
              <a:rPr lang="en-US" sz="200" dirty="0"/>
              <a:t>Preschool Curriculum Framework</a:t>
            </a:r>
          </a:p>
          <a:p>
            <a:pPr marL="111125" indent="-111125"/>
            <a:r>
              <a:rPr lang="en-US" sz="200" dirty="0"/>
              <a:t>English Language Arts/English Language Development Framework</a:t>
            </a:r>
          </a:p>
          <a:p>
            <a:pPr marL="111125" indent="-111125"/>
            <a:r>
              <a:rPr lang="en-US" sz="200" dirty="0"/>
              <a:t>DRDP Specific to TK and K</a:t>
            </a:r>
          </a:p>
          <a:p>
            <a:pPr marL="111125" indent="-111125"/>
            <a:r>
              <a:rPr lang="en-US" sz="200" dirty="0"/>
              <a:t>Preschool Alignment Document</a:t>
            </a:r>
          </a:p>
          <a:p>
            <a:pPr marL="111125" indent="-111125"/>
            <a:r>
              <a:rPr lang="en-US" sz="200" dirty="0"/>
              <a:t>Preschool English Learners Guide</a:t>
            </a:r>
          </a:p>
          <a:p>
            <a:pPr marL="111125" indent="-111125"/>
            <a:r>
              <a:rPr lang="en-US" sz="200" dirty="0"/>
              <a:t>Transitional Kindergarten Implementation Guide</a:t>
            </a:r>
          </a:p>
          <a:p>
            <a:endParaRPr lang="en-US" sz="200" dirty="0"/>
          </a:p>
        </p:txBody>
      </p:sp>
      <p:sp>
        <p:nvSpPr>
          <p:cNvPr id="28675" name="Slide Number Placeholder 4"/>
          <p:cNvSpPr>
            <a:spLocks noGrp="1"/>
          </p:cNvSpPr>
          <p:nvPr>
            <p:ph type="sldNum" sz="quarter" idx="10"/>
          </p:nvPr>
        </p:nvSpPr>
        <p:spPr bwMode="auto">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fld id="{3054CF32-EC5E-41E2-8BB8-EDE8B489556B}" type="slidenum">
              <a:rPr lang="en-US" altLang="en-US" sz="1200"/>
              <a:pPr algn="ctr"/>
              <a:t>6</a:t>
            </a:fld>
            <a:endParaRPr lang="en-US" altLang="en-US" sz="1200" dirty="0"/>
          </a:p>
        </p:txBody>
      </p:sp>
      <p:sp>
        <p:nvSpPr>
          <p:cNvPr id="28673" name="Title 1"/>
          <p:cNvSpPr>
            <a:spLocks noGrp="1"/>
          </p:cNvSpPr>
          <p:nvPr>
            <p:ph type="title" idx="4294967295"/>
          </p:nvPr>
        </p:nvSpPr>
        <p:spPr>
          <a:xfrm>
            <a:off x="0" y="274638"/>
            <a:ext cx="8229600" cy="1143000"/>
          </a:xfrm>
        </p:spPr>
        <p:txBody>
          <a:bodyPr/>
          <a:lstStyle/>
          <a:p>
            <a:r>
              <a:rPr lang="en-US" altLang="en-US" sz="3200" dirty="0">
                <a:solidFill>
                  <a:srgbClr val="000000"/>
                </a:solidFill>
              </a:rPr>
              <a:t>CDE Publications and Resources that Support TK Implementation</a:t>
            </a:r>
          </a:p>
        </p:txBody>
      </p:sp>
      <p:grpSp>
        <p:nvGrpSpPr>
          <p:cNvPr id="8" name="Group 7"/>
          <p:cNvGrpSpPr/>
          <p:nvPr/>
        </p:nvGrpSpPr>
        <p:grpSpPr>
          <a:xfrm>
            <a:off x="61163" y="1081506"/>
            <a:ext cx="9021673" cy="5557840"/>
            <a:chOff x="35484" y="1081506"/>
            <a:chExt cx="9021673" cy="5557840"/>
          </a:xfrm>
        </p:grpSpPr>
        <p:sp>
          <p:nvSpPr>
            <p:cNvPr id="9" name="Rectangle 8"/>
            <p:cNvSpPr/>
            <p:nvPr/>
          </p:nvSpPr>
          <p:spPr>
            <a:xfrm>
              <a:off x="35484" y="1081506"/>
              <a:ext cx="9021673" cy="5557840"/>
            </a:xfrm>
            <a:prstGeom prst="rect">
              <a:avLst/>
            </a:prstGeom>
            <a:noFill/>
          </p:spPr>
        </p:sp>
        <p:sp>
          <p:nvSpPr>
            <p:cNvPr id="10" name="Freeform 9"/>
            <p:cNvSpPr/>
            <p:nvPr/>
          </p:nvSpPr>
          <p:spPr>
            <a:xfrm>
              <a:off x="1144024"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09B80"/>
                </a:gs>
                <a:gs pos="35000">
                  <a:srgbClr val="F7CABC"/>
                </a:gs>
                <a:gs pos="100000">
                  <a:srgbClr val="FDE9EB"/>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Learning Foundations</a:t>
              </a:r>
            </a:p>
          </p:txBody>
        </p:sp>
        <p:sp>
          <p:nvSpPr>
            <p:cNvPr id="11" name="Freeform 10"/>
            <p:cNvSpPr/>
            <p:nvPr/>
          </p:nvSpPr>
          <p:spPr>
            <a:xfrm>
              <a:off x="1119673"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09B80"/>
                </a:gs>
                <a:gs pos="35000">
                  <a:srgbClr val="F7CABC"/>
                </a:gs>
                <a:gs pos="100000">
                  <a:srgbClr val="FDE9EB"/>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Alignment Document</a:t>
              </a:r>
            </a:p>
          </p:txBody>
        </p:sp>
        <p:sp>
          <p:nvSpPr>
            <p:cNvPr id="13" name="Freeform 12"/>
            <p:cNvSpPr/>
            <p:nvPr/>
          </p:nvSpPr>
          <p:spPr>
            <a:xfrm>
              <a:off x="3522855"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09B80"/>
                </a:gs>
                <a:gs pos="35000">
                  <a:srgbClr val="F7CABC"/>
                </a:gs>
                <a:gs pos="100000">
                  <a:srgbClr val="FDE9EB"/>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California Common Core State Standards</a:t>
              </a:r>
            </a:p>
          </p:txBody>
        </p:sp>
        <p:sp>
          <p:nvSpPr>
            <p:cNvPr id="14" name="Freeform 13"/>
            <p:cNvSpPr/>
            <p:nvPr/>
          </p:nvSpPr>
          <p:spPr>
            <a:xfrm>
              <a:off x="5977642" y="158082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09B80"/>
                </a:gs>
                <a:gs pos="35000">
                  <a:srgbClr val="F7CABC"/>
                </a:gs>
                <a:gs pos="99000">
                  <a:srgbClr val="FDE9EB"/>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a:solidFill>
                    <a:sysClr val="windowText" lastClr="000000"/>
                  </a:solidFill>
                </a:rPr>
                <a:t>Health Education Content Standards for California Public Schools</a:t>
              </a:r>
            </a:p>
          </p:txBody>
        </p:sp>
        <p:sp>
          <p:nvSpPr>
            <p:cNvPr id="15" name="Freeform 14"/>
            <p:cNvSpPr/>
            <p:nvPr/>
          </p:nvSpPr>
          <p:spPr>
            <a:xfrm>
              <a:off x="1119673"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09B80"/>
                </a:gs>
                <a:gs pos="35000">
                  <a:srgbClr val="F7CABC"/>
                </a:gs>
                <a:gs pos="100000">
                  <a:srgbClr val="FDE9EB"/>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Curriculum Framework</a:t>
              </a:r>
            </a:p>
          </p:txBody>
        </p:sp>
        <p:sp>
          <p:nvSpPr>
            <p:cNvPr id="16" name="Freeform 15"/>
            <p:cNvSpPr/>
            <p:nvPr/>
          </p:nvSpPr>
          <p:spPr>
            <a:xfrm>
              <a:off x="3506347" y="307339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ED1B34"/>
                </a:gs>
                <a:gs pos="0">
                  <a:srgbClr val="F09B80"/>
                </a:gs>
                <a:gs pos="35000">
                  <a:srgbClr val="F7CABC"/>
                </a:gs>
                <a:gs pos="100000">
                  <a:srgbClr val="FDE9EB"/>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English Language Arts/English Language Development Framework</a:t>
              </a:r>
            </a:p>
          </p:txBody>
        </p:sp>
        <p:sp>
          <p:nvSpPr>
            <p:cNvPr id="17" name="Freeform 16"/>
            <p:cNvSpPr/>
            <p:nvPr/>
          </p:nvSpPr>
          <p:spPr>
            <a:xfrm>
              <a:off x="5923931" y="453862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09B80"/>
                </a:gs>
                <a:gs pos="35000">
                  <a:srgbClr val="F7CABC"/>
                </a:gs>
                <a:gs pos="100000">
                  <a:srgbClr val="FDE9EB"/>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Transitional Kindergarten Implementation Guide</a:t>
              </a:r>
            </a:p>
          </p:txBody>
        </p:sp>
        <p:sp>
          <p:nvSpPr>
            <p:cNvPr id="18" name="Freeform 17"/>
            <p:cNvSpPr/>
            <p:nvPr/>
          </p:nvSpPr>
          <p:spPr>
            <a:xfrm>
              <a:off x="5923932"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09B80"/>
                </a:gs>
                <a:gs pos="35000">
                  <a:srgbClr val="F7CABC"/>
                </a:gs>
                <a:gs pos="100000">
                  <a:srgbClr val="FDE9EB"/>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a:t>DRDP Specific to TK and K</a:t>
              </a:r>
              <a:endParaRPr lang="en-US" sz="1200" b="1" kern="1200" dirty="0"/>
            </a:p>
          </p:txBody>
        </p:sp>
        <p:sp>
          <p:nvSpPr>
            <p:cNvPr id="20" name="Freeform 19"/>
            <p:cNvSpPr/>
            <p:nvPr/>
          </p:nvSpPr>
          <p:spPr>
            <a:xfrm>
              <a:off x="3501849"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09B80"/>
                </a:gs>
                <a:gs pos="35000">
                  <a:srgbClr val="F7CABC"/>
                </a:gs>
                <a:gs pos="100000">
                  <a:srgbClr val="FDE9EB"/>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English Learners Guide</a:t>
              </a:r>
            </a:p>
          </p:txBody>
        </p:sp>
      </p:grpSp>
      <p:pic>
        <p:nvPicPr>
          <p:cNvPr id="28677" name="Picture 7"/>
          <p:cNvPicPr>
            <a:picLocks/>
          </p:cNvPicPr>
          <p:nvPr/>
        </p:nvPicPr>
        <p:blipFill>
          <a:blip r:embed="rId3">
            <a:extLst>
              <a:ext uri="{28A0092B-C50C-407E-A947-70E740481C1C}">
                <a14:useLocalDpi xmlns:a14="http://schemas.microsoft.com/office/drawing/2010/main"/>
              </a:ext>
            </a:extLst>
          </a:blip>
          <a:srcRect/>
          <a:stretch>
            <a:fillRect/>
          </a:stretch>
        </p:blipFill>
        <p:spPr bwMode="auto">
          <a:xfrm>
            <a:off x="6636930" y="4964933"/>
            <a:ext cx="704088" cy="924165"/>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28680" name="Picture 10"/>
          <p:cNvPicPr>
            <a:picLocks/>
          </p:cNvPicPr>
          <p:nvPr/>
        </p:nvPicPr>
        <p:blipFill>
          <a:blip r:embed="rId4">
            <a:extLst>
              <a:ext uri="{28A0092B-C50C-407E-A947-70E740481C1C}">
                <a14:useLocalDpi xmlns:a14="http://schemas.microsoft.com/office/drawing/2010/main"/>
              </a:ext>
            </a:extLst>
          </a:blip>
          <a:srcRect/>
          <a:stretch>
            <a:fillRect/>
          </a:stretch>
        </p:blipFill>
        <p:spPr bwMode="auto">
          <a:xfrm>
            <a:off x="1837777" y="5030993"/>
            <a:ext cx="704088" cy="923544"/>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12" name="Picture 11"/>
          <p:cNvPicPr>
            <a:picLocks noChangeAspect="1"/>
          </p:cNvPicPr>
          <p:nvPr/>
        </p:nvPicPr>
        <p:blipFill>
          <a:blip r:embed="rId5"/>
          <a:stretch>
            <a:fillRect/>
          </a:stretch>
        </p:blipFill>
        <p:spPr>
          <a:xfrm>
            <a:off x="6492203" y="3481349"/>
            <a:ext cx="1003752" cy="777051"/>
          </a:xfrm>
          <a:prstGeom prst="rect">
            <a:avLst/>
          </a:prstGeom>
          <a:ln>
            <a:solidFill>
              <a:schemeClr val="tx1"/>
            </a:solidFill>
          </a:ln>
        </p:spPr>
      </p:pic>
      <p:pic>
        <p:nvPicPr>
          <p:cNvPr id="28682" name="Picture 13"/>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214846" y="3615082"/>
            <a:ext cx="714303" cy="923544"/>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28683" name="Picture 14"/>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066857" y="2065393"/>
            <a:ext cx="1052293" cy="814790"/>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2" name="Picture 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225615" y="5010477"/>
            <a:ext cx="708050" cy="923544"/>
          </a:xfrm>
          <a:prstGeom prst="rect">
            <a:avLst/>
          </a:prstGeom>
          <a:ln>
            <a:solidFill>
              <a:schemeClr val="tx1"/>
            </a:solidFill>
          </a:ln>
        </p:spPr>
      </p:pic>
      <p:pic>
        <p:nvPicPr>
          <p:cNvPr id="2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8801" y="2204477"/>
            <a:ext cx="646589" cy="831810"/>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56191" y="2052620"/>
            <a:ext cx="715963" cy="925512"/>
          </a:xfrm>
          <a:prstGeom prst="rect">
            <a:avLst/>
          </a:prstGeom>
          <a:noFill/>
          <a:ln w="9525">
            <a:solidFill>
              <a:srgbClr val="000000"/>
            </a:solidFill>
            <a:miter lim="800000"/>
            <a:headEnd/>
            <a:tailEnd/>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Lst>
        </p:spPr>
      </p:pic>
      <p:pic>
        <p:nvPicPr>
          <p:cNvPr id="28"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62540" y="3529233"/>
            <a:ext cx="703263" cy="911225"/>
          </a:xfrm>
          <a:prstGeom prst="rect">
            <a:avLst/>
          </a:prstGeom>
          <a:noFill/>
          <a:ln w="9525">
            <a:solidFill>
              <a:srgbClr val="000000"/>
            </a:solidFill>
            <a:miter lim="800000"/>
            <a:headEnd/>
            <a:tailEnd/>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955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pPr algn="ctr"/>
            <a:r>
              <a:rPr lang="en-US" dirty="0">
                <a:latin typeface="Arial" charset="0"/>
                <a:cs typeface="Arial" charset="0"/>
              </a:rPr>
              <a:t> Transitional Kindergarten Implementation Guide</a:t>
            </a:r>
          </a:p>
        </p:txBody>
      </p:sp>
      <p:sp>
        <p:nvSpPr>
          <p:cNvPr id="5" name="Content Placeholder 4"/>
          <p:cNvSpPr>
            <a:spLocks noGrp="1"/>
          </p:cNvSpPr>
          <p:nvPr>
            <p:ph sz="half" idx="1"/>
          </p:nvPr>
        </p:nvSpPr>
        <p:spPr>
          <a:xfrm>
            <a:off x="311102" y="1738632"/>
            <a:ext cx="4953229" cy="2723313"/>
          </a:xfrm>
        </p:spPr>
        <p:txBody>
          <a:bodyPr>
            <a:normAutofit/>
          </a:bodyPr>
          <a:lstStyle/>
          <a:p>
            <a:pPr marL="0" indent="0" defTabSz="342900">
              <a:spcBef>
                <a:spcPct val="0"/>
              </a:spcBef>
              <a:buNone/>
              <a:defRPr/>
            </a:pPr>
            <a:r>
              <a:rPr lang="en-US" dirty="0">
                <a:latin typeface="Arial" charset="0"/>
                <a:ea typeface="Arial" charset="0"/>
                <a:cs typeface="Arial" charset="0"/>
              </a:rPr>
              <a:t>The TK Implementation Guide is a resource for California public school district administrators and teachers to support implementation of comprehensive TK programs.</a:t>
            </a:r>
          </a:p>
        </p:txBody>
      </p:sp>
      <p:sp>
        <p:nvSpPr>
          <p:cNvPr id="2" name="Slide Number Placeholder 1"/>
          <p:cNvSpPr>
            <a:spLocks noGrp="1"/>
          </p:cNvSpPr>
          <p:nvPr>
            <p:ph type="sldNum" sz="quarter" idx="4294967295"/>
          </p:nvPr>
        </p:nvSpPr>
        <p:spPr>
          <a:xfrm>
            <a:off x="8686800" y="0"/>
            <a:ext cx="457200" cy="365125"/>
          </a:xfrm>
          <a:prstGeom prst="rect">
            <a:avLst/>
          </a:prstGeom>
        </p:spPr>
        <p:txBody>
          <a:bodyPr/>
          <a:lstStyle/>
          <a:p>
            <a:fld id="{11EEF7C2-6334-4E7A-B967-5F31FD9C23C6}" type="slidenum">
              <a:rPr lang="en-US" altLang="en-US" smtClean="0"/>
              <a:pPr/>
              <a:t>7</a:t>
            </a:fld>
            <a:endParaRPr lang="en-US" altLang="en-US"/>
          </a:p>
        </p:txBody>
      </p:sp>
      <p:pic>
        <p:nvPicPr>
          <p:cNvPr id="8" name="Picture 8"/>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5523334" y="1838428"/>
            <a:ext cx="3248526" cy="4233657"/>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43892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47517"/>
          </a:xfrm>
        </p:spPr>
        <p:txBody>
          <a:bodyPr>
            <a:normAutofit fontScale="90000"/>
          </a:bodyPr>
          <a:lstStyle/>
          <a:p>
            <a:r>
              <a:rPr lang="en-US" dirty="0">
                <a:solidFill>
                  <a:prstClr val="black"/>
                </a:solidFill>
                <a:latin typeface="Arial" charset="0"/>
                <a:cs typeface="Arial" charset="0"/>
              </a:rPr>
              <a:t> Overview of the Transitional Kindergarten Implementation Guide</a:t>
            </a:r>
            <a:endParaRPr lang="en-US" sz="2700" dirty="0">
              <a:latin typeface="Arial" charset="0"/>
              <a:cs typeface="Arial" charset="0"/>
            </a:endParaRPr>
          </a:p>
        </p:txBody>
      </p:sp>
      <p:sp>
        <p:nvSpPr>
          <p:cNvPr id="3" name="Content Placeholder 2"/>
          <p:cNvSpPr>
            <a:spLocks noGrp="1"/>
          </p:cNvSpPr>
          <p:nvPr>
            <p:ph sz="half" idx="1"/>
          </p:nvPr>
        </p:nvSpPr>
        <p:spPr>
          <a:xfrm>
            <a:off x="770861" y="1240011"/>
            <a:ext cx="8144539" cy="5229519"/>
          </a:xfrm>
        </p:spPr>
        <p:txBody>
          <a:bodyPr>
            <a:noAutofit/>
          </a:bodyPr>
          <a:lstStyle/>
          <a:p>
            <a:pPr marL="0" lvl="1" indent="0">
              <a:buNone/>
            </a:pPr>
            <a:r>
              <a:rPr lang="en-US" sz="2800" b="1" dirty="0">
                <a:latin typeface="Arial" panose="020B0604020202020204" pitchFamily="34" charset="0"/>
                <a:cs typeface="Arial" panose="020B0604020202020204" pitchFamily="34" charset="0"/>
              </a:rPr>
              <a:t>Section One </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Program Structure and Design</a:t>
            </a:r>
          </a:p>
          <a:p>
            <a:pPr marL="0" lvl="1" indent="0">
              <a:spcBef>
                <a:spcPts val="1800"/>
              </a:spcBef>
              <a:buNone/>
            </a:pPr>
            <a:r>
              <a:rPr lang="en-US" sz="2800" b="1" dirty="0">
                <a:latin typeface="Arial" panose="020B0604020202020204" pitchFamily="34" charset="0"/>
                <a:cs typeface="Arial" panose="020B0604020202020204" pitchFamily="34" charset="0"/>
              </a:rPr>
              <a:t>Section Two </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The TK Student</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Curriculum in a TK Program</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Effective Instruction in a TK Program</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The TK Learning Environment</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Assessment and Differentiated Instruction</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Involving Families and Community Partners</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Supporting TK Implementation</a:t>
            </a:r>
          </a:p>
          <a:p>
            <a:endParaRPr lang="en-US" dirty="0"/>
          </a:p>
        </p:txBody>
      </p:sp>
      <p:sp>
        <p:nvSpPr>
          <p:cNvPr id="4" name="Slide Number Placeholder 3"/>
          <p:cNvSpPr>
            <a:spLocks noGrp="1"/>
          </p:cNvSpPr>
          <p:nvPr>
            <p:ph type="sldNum" sz="quarter" idx="4294967295"/>
          </p:nvPr>
        </p:nvSpPr>
        <p:spPr>
          <a:xfrm>
            <a:off x="8686800" y="0"/>
            <a:ext cx="457200" cy="365125"/>
          </a:xfrm>
          <a:prstGeom prst="rect">
            <a:avLst/>
          </a:prstGeom>
        </p:spPr>
        <p:txBody>
          <a:bodyPr/>
          <a:lstStyle/>
          <a:p>
            <a:fld id="{894E3918-0C58-4BC1-A1C2-4C804A6662F9}" type="slidenum">
              <a:rPr lang="en-US" altLang="en-US" smtClean="0"/>
              <a:pPr/>
              <a:t>8</a:t>
            </a:fld>
            <a:endParaRPr lang="en-US" altLang="en-US"/>
          </a:p>
        </p:txBody>
      </p:sp>
      <p:pic>
        <p:nvPicPr>
          <p:cNvPr id="10" name="Picture 8"/>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6602818" y="1417639"/>
            <a:ext cx="2083981" cy="25374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31144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altLang="en-US" sz="4000" dirty="0">
                <a:ea typeface="ＭＳ Ｐゴシック" panose="020B0600070205080204" pitchFamily="34" charset="-128"/>
              </a:rPr>
              <a:t>Why Use the Preschool Learning Foundations for TK?</a:t>
            </a:r>
          </a:p>
        </p:txBody>
      </p:sp>
      <p:sp>
        <p:nvSpPr>
          <p:cNvPr id="3" name="Content Placeholder 2"/>
          <p:cNvSpPr>
            <a:spLocks noGrp="1"/>
          </p:cNvSpPr>
          <p:nvPr>
            <p:ph sz="half" idx="2"/>
          </p:nvPr>
        </p:nvSpPr>
        <p:spPr>
          <a:xfrm>
            <a:off x="457200" y="1765300"/>
            <a:ext cx="8077200" cy="4376738"/>
          </a:xfrm>
        </p:spPr>
        <p:txBody>
          <a:bodyPr>
            <a:normAutofit fontScale="70000" lnSpcReduction="20000"/>
          </a:bodyPr>
          <a:lstStyle/>
          <a:p>
            <a:pPr marL="0" indent="0">
              <a:lnSpc>
                <a:spcPct val="120000"/>
              </a:lnSpc>
              <a:spcBef>
                <a:spcPts val="0"/>
              </a:spcBef>
              <a:spcAft>
                <a:spcPts val="600"/>
              </a:spcAft>
              <a:buNone/>
              <a:defRPr/>
            </a:pPr>
            <a:r>
              <a:rPr lang="en-US" sz="3600" dirty="0">
                <a:solidFill>
                  <a:prstClr val="black"/>
                </a:solidFill>
              </a:rPr>
              <a:t>CA Law (EC 48000):</a:t>
            </a:r>
          </a:p>
          <a:p>
            <a:pPr>
              <a:lnSpc>
                <a:spcPct val="120000"/>
              </a:lnSpc>
              <a:spcBef>
                <a:spcPts val="0"/>
              </a:spcBef>
              <a:spcAft>
                <a:spcPts val="600"/>
              </a:spcAft>
              <a:defRPr/>
            </a:pPr>
            <a:r>
              <a:rPr lang="en-US" sz="3600" dirty="0">
                <a:solidFill>
                  <a:prstClr val="black"/>
                </a:solidFill>
              </a:rPr>
              <a:t>Transitional kindergarten is the first year of a two-year kindergarten program that uses a modified kindergarten curriculum that is age and developmentally appropriate.</a:t>
            </a:r>
          </a:p>
          <a:p>
            <a:pPr>
              <a:lnSpc>
                <a:spcPct val="120000"/>
              </a:lnSpc>
              <a:spcBef>
                <a:spcPts val="0"/>
              </a:spcBef>
              <a:spcAft>
                <a:spcPts val="600"/>
              </a:spcAft>
              <a:defRPr/>
            </a:pPr>
            <a:r>
              <a:rPr lang="en-US" sz="3600" dirty="0"/>
              <a:t>Transitional kindergarten programs are intended to be aligned, by legislative action, to the California Preschool Learning Foundations developed by the California Department of Education.</a:t>
            </a:r>
            <a:endParaRPr lang="en-US" sz="3600" dirty="0">
              <a:solidFill>
                <a:prstClr val="black"/>
              </a:solidFill>
            </a:endParaRPr>
          </a:p>
        </p:txBody>
      </p:sp>
      <p:sp>
        <p:nvSpPr>
          <p:cNvPr id="2" name="Slide Number Placeholder 1"/>
          <p:cNvSpPr>
            <a:spLocks noGrp="1"/>
          </p:cNvSpPr>
          <p:nvPr>
            <p:ph type="sldNum" sz="quarter" idx="4294967295"/>
          </p:nvPr>
        </p:nvSpPr>
        <p:spPr>
          <a:xfrm>
            <a:off x="8686800" y="0"/>
            <a:ext cx="457200" cy="365125"/>
          </a:xfrm>
          <a:prstGeom prst="rect">
            <a:avLst/>
          </a:prstGeom>
        </p:spPr>
        <p:txBody>
          <a:bodyPr/>
          <a:lstStyle/>
          <a:p>
            <a:fld id="{BEBBF190-489A-403C-B44B-DFF113AA7E88}" type="slidenum">
              <a:rPr lang="en-US" altLang="en-US" smtClean="0"/>
              <a:pPr/>
              <a:t>9</a:t>
            </a:fld>
            <a:endParaRPr lang="en-US" altLang="en-US"/>
          </a:p>
        </p:txBody>
      </p:sp>
    </p:spTree>
    <p:extLst>
      <p:ext uri="{BB962C8B-B14F-4D97-AF65-F5344CB8AC3E}">
        <p14:creationId xmlns:p14="http://schemas.microsoft.com/office/powerpoint/2010/main" val="2038254085"/>
      </p:ext>
    </p:extLst>
  </p:cSld>
  <p:clrMapOvr>
    <a:masterClrMapping/>
  </p:clrMapOvr>
</p:sld>
</file>

<file path=ppt/theme/theme1.xml><?xml version="1.0" encoding="utf-8"?>
<a:theme xmlns:a="http://schemas.openxmlformats.org/drawingml/2006/main" name="3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8450</Words>
  <Application>Microsoft Macintosh PowerPoint</Application>
  <PresentationFormat>On-screen Show (4:3)</PresentationFormat>
  <Paragraphs>844</Paragraphs>
  <Slides>45</Slides>
  <Notes>45</Notes>
  <HiddenSlides>1</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45</vt:i4>
      </vt:variant>
    </vt:vector>
  </HeadingPairs>
  <TitlesOfParts>
    <vt:vector size="58" baseType="lpstr">
      <vt:lpstr>Calibri</vt:lpstr>
      <vt:lpstr>Courier New</vt:lpstr>
      <vt:lpstr>MS PGothic</vt:lpstr>
      <vt:lpstr>ＭＳ Ｐゴシック</vt:lpstr>
      <vt:lpstr>Symbol</vt:lpstr>
      <vt:lpstr>Times</vt:lpstr>
      <vt:lpstr>Times New Roman</vt:lpstr>
      <vt:lpstr>Wingdings</vt:lpstr>
      <vt:lpstr>Arial</vt:lpstr>
      <vt:lpstr>3_Office Theme</vt:lpstr>
      <vt:lpstr>1_Office Theme</vt:lpstr>
      <vt:lpstr>2_Office Theme</vt:lpstr>
      <vt:lpstr>4_Office Theme</vt:lpstr>
      <vt:lpstr>Health in Transitional Kindergarten</vt:lpstr>
      <vt:lpstr>Objectives</vt:lpstr>
      <vt:lpstr>Lifelong Learning</vt:lpstr>
      <vt:lpstr>Health Routines</vt:lpstr>
      <vt:lpstr> Today’s Focus: Health </vt:lpstr>
      <vt:lpstr>CDE Publications and Resources that Support TK Implementation</vt:lpstr>
      <vt:lpstr> Transitional Kindergarten Implementation Guide</vt:lpstr>
      <vt:lpstr> Overview of the Transitional Kindergarten Implementation Guide</vt:lpstr>
      <vt:lpstr>Why Use the Preschool Learning Foundations for TK?</vt:lpstr>
      <vt:lpstr>Foundations and Framework, Volume 2</vt:lpstr>
      <vt:lpstr>Foundations</vt:lpstr>
      <vt:lpstr>Framework Strategies</vt:lpstr>
      <vt:lpstr>Preschool Curriculum Framework</vt:lpstr>
      <vt:lpstr>Alignment Document</vt:lpstr>
      <vt:lpstr>Map of the Foundations</vt:lpstr>
      <vt:lpstr>Alignment of  Developmental Progression</vt:lpstr>
      <vt:lpstr>Health Strands: Health Habits, Safety, and Nutrition</vt:lpstr>
      <vt:lpstr> Environments and Routines Matter  </vt:lpstr>
      <vt:lpstr>Universal Design for Learning</vt:lpstr>
      <vt:lpstr>Guiding Principle</vt:lpstr>
      <vt:lpstr>Guiding Principle</vt:lpstr>
      <vt:lpstr>Partner with Families</vt:lpstr>
      <vt:lpstr>Time Machine</vt:lpstr>
      <vt:lpstr>First Substrand: Health Habits</vt:lpstr>
      <vt:lpstr>Health Habits</vt:lpstr>
      <vt:lpstr>Health Habits</vt:lpstr>
      <vt:lpstr>Interaction and Strategy</vt:lpstr>
      <vt:lpstr>Key Features of the DRDP-K (2015)</vt:lpstr>
      <vt:lpstr>DRDP-K (2015) Discussion</vt:lpstr>
      <vt:lpstr>Integrating Health Habits</vt:lpstr>
      <vt:lpstr> Safety Substrand </vt:lpstr>
      <vt:lpstr>Safety</vt:lpstr>
      <vt:lpstr>Safety</vt:lpstr>
      <vt:lpstr>Effective Supervision</vt:lpstr>
      <vt:lpstr>Safety Interactions and Strategies</vt:lpstr>
      <vt:lpstr>Nutrition Transition</vt:lpstr>
      <vt:lpstr> Nutrition Substrand </vt:lpstr>
      <vt:lpstr>Nutrition Integration</vt:lpstr>
      <vt:lpstr>Nutrition Interactions and Strategies</vt:lpstr>
      <vt:lpstr>Food Plate Toss</vt:lpstr>
      <vt:lpstr>Nutrition</vt:lpstr>
      <vt:lpstr>Research Highlight</vt:lpstr>
      <vt:lpstr>What might health look like in the TK classroom?</vt:lpstr>
      <vt:lpstr>Thank you for coming!</vt:lpstr>
      <vt:lpstr>Reference Guide for PowerPoint Citations</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2014-10-21T20:59:18Z</cp:lastPrinted>
  <dcterms:created xsi:type="dcterms:W3CDTF">2014-11-04T07:14:03Z</dcterms:created>
  <dcterms:modified xsi:type="dcterms:W3CDTF">2017-06-28T18:50:15Z</dcterms:modified>
</cp:coreProperties>
</file>