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4297" r:id="rId1"/>
    <p:sldMasterId id="2147483689" r:id="rId2"/>
    <p:sldMasterId id="2147484202" r:id="rId3"/>
  </p:sldMasterIdLst>
  <p:notesMasterIdLst>
    <p:notesMasterId r:id="rId65"/>
  </p:notesMasterIdLst>
  <p:handoutMasterIdLst>
    <p:handoutMasterId r:id="rId66"/>
  </p:handoutMasterIdLst>
  <p:sldIdLst>
    <p:sldId id="313" r:id="rId4"/>
    <p:sldId id="361" r:id="rId5"/>
    <p:sldId id="368" r:id="rId6"/>
    <p:sldId id="369" r:id="rId7"/>
    <p:sldId id="452" r:id="rId8"/>
    <p:sldId id="460" r:id="rId9"/>
    <p:sldId id="461" r:id="rId10"/>
    <p:sldId id="453" r:id="rId11"/>
    <p:sldId id="454" r:id="rId12"/>
    <p:sldId id="455" r:id="rId13"/>
    <p:sldId id="438" r:id="rId14"/>
    <p:sldId id="440" r:id="rId15"/>
    <p:sldId id="456" r:id="rId16"/>
    <p:sldId id="432" r:id="rId17"/>
    <p:sldId id="433" r:id="rId18"/>
    <p:sldId id="434" r:id="rId19"/>
    <p:sldId id="366" r:id="rId20"/>
    <p:sldId id="371" r:id="rId21"/>
    <p:sldId id="450" r:id="rId22"/>
    <p:sldId id="373" r:id="rId23"/>
    <p:sldId id="370" r:id="rId24"/>
    <p:sldId id="439" r:id="rId25"/>
    <p:sldId id="457" r:id="rId26"/>
    <p:sldId id="459" r:id="rId27"/>
    <p:sldId id="360" r:id="rId28"/>
    <p:sldId id="420" r:id="rId29"/>
    <p:sldId id="421" r:id="rId30"/>
    <p:sldId id="372" r:id="rId31"/>
    <p:sldId id="380" r:id="rId32"/>
    <p:sldId id="375" r:id="rId33"/>
    <p:sldId id="376" r:id="rId34"/>
    <p:sldId id="378" r:id="rId35"/>
    <p:sldId id="409" r:id="rId36"/>
    <p:sldId id="381" r:id="rId37"/>
    <p:sldId id="385" r:id="rId38"/>
    <p:sldId id="404" r:id="rId39"/>
    <p:sldId id="413" r:id="rId40"/>
    <p:sldId id="414" r:id="rId41"/>
    <p:sldId id="383" r:id="rId42"/>
    <p:sldId id="384" r:id="rId43"/>
    <p:sldId id="405" r:id="rId44"/>
    <p:sldId id="388" r:id="rId45"/>
    <p:sldId id="387" r:id="rId46"/>
    <p:sldId id="410" r:id="rId47"/>
    <p:sldId id="411" r:id="rId48"/>
    <p:sldId id="408" r:id="rId49"/>
    <p:sldId id="423" r:id="rId50"/>
    <p:sldId id="390" r:id="rId51"/>
    <p:sldId id="406" r:id="rId52"/>
    <p:sldId id="392" r:id="rId53"/>
    <p:sldId id="393" r:id="rId54"/>
    <p:sldId id="422" r:id="rId55"/>
    <p:sldId id="407" r:id="rId56"/>
    <p:sldId id="395" r:id="rId57"/>
    <p:sldId id="397" r:id="rId58"/>
    <p:sldId id="396" r:id="rId59"/>
    <p:sldId id="398" r:id="rId60"/>
    <p:sldId id="418" r:id="rId61"/>
    <p:sldId id="401" r:id="rId62"/>
    <p:sldId id="402" r:id="rId63"/>
    <p:sldId id="458" r:id="rId64"/>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6C54"/>
    <a:srgbClr val="9BD1B2"/>
    <a:srgbClr val="EFFFFB"/>
    <a:srgbClr val="E5887B"/>
    <a:srgbClr val="DF6C5D"/>
    <a:srgbClr val="84C9FC"/>
    <a:srgbClr val="1CB481"/>
    <a:srgbClr val="1EC48D"/>
    <a:srgbClr val="19A375"/>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92" autoAdjust="0"/>
    <p:restoredTop sz="76261" autoAdjust="0"/>
  </p:normalViewPr>
  <p:slideViewPr>
    <p:cSldViewPr snapToGrid="0" snapToObjects="1">
      <p:cViewPr varScale="1">
        <p:scale>
          <a:sx n="65" d="100"/>
          <a:sy n="65" d="100"/>
        </p:scale>
        <p:origin x="1914" y="66"/>
      </p:cViewPr>
      <p:guideLst>
        <p:guide orient="horz" pos="2160"/>
        <p:guide pos="2880"/>
      </p:guideLst>
    </p:cSldViewPr>
  </p:slideViewPr>
  <p:outlineViewPr>
    <p:cViewPr>
      <p:scale>
        <a:sx n="33" d="100"/>
        <a:sy n="33" d="100"/>
      </p:scale>
      <p:origin x="0" y="-52028"/>
    </p:cViewPr>
  </p:outlineViewPr>
  <p:notesTextViewPr>
    <p:cViewPr>
      <p:scale>
        <a:sx n="100" d="100"/>
        <a:sy n="100" d="100"/>
      </p:scale>
      <p:origin x="0" y="0"/>
    </p:cViewPr>
  </p:notesTextViewPr>
  <p:sorterViewPr>
    <p:cViewPr varScale="1">
      <p:scale>
        <a:sx n="1" d="1"/>
        <a:sy n="1" d="1"/>
      </p:scale>
      <p:origin x="0" y="-10512"/>
    </p:cViewPr>
  </p:sorterViewPr>
  <p:notesViewPr>
    <p:cSldViewPr snapToGrid="0" snapToObjects="1">
      <p:cViewPr varScale="1">
        <p:scale>
          <a:sx n="66" d="100"/>
          <a:sy n="66" d="100"/>
        </p:scale>
        <p:origin x="32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defRPr>
            </a:lvl1pPr>
          </a:lstStyle>
          <a:p>
            <a:pPr>
              <a:defRPr/>
            </a:pPr>
            <a:fld id="{B01FBD9F-A791-40C1-8EE9-C7495C8F69E7}" type="datetime1">
              <a:rPr lang="en-US"/>
              <a:pPr>
                <a:defRPr/>
              </a:pPr>
              <a:t>1/30/2017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568E8426-29C4-4F7B-97C3-3B5393465D5A}" type="slidenum">
              <a:rPr lang="en-US" altLang="en-US"/>
              <a:pPr/>
              <a:t>‹#›</a:t>
            </a:fld>
            <a:endParaRPr lang="en-US" altLang="en-US"/>
          </a:p>
        </p:txBody>
      </p:sp>
    </p:spTree>
    <p:extLst>
      <p:ext uri="{BB962C8B-B14F-4D97-AF65-F5344CB8AC3E}">
        <p14:creationId xmlns:p14="http://schemas.microsoft.com/office/powerpoint/2010/main" val="11201442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defRPr>
            </a:lvl1pPr>
          </a:lstStyle>
          <a:p>
            <a:pPr>
              <a:defRPr/>
            </a:pPr>
            <a:fld id="{14510040-BF4F-4A28-8E20-A402CA42B183}" type="datetime1">
              <a:rPr lang="en-US"/>
              <a:pPr>
                <a:defRPr/>
              </a:pPr>
              <a:t>1/30/2017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62F6D952-FE9C-4027-994F-756BFA235200}" type="slidenum">
              <a:rPr lang="en-US" altLang="en-US"/>
              <a:pPr/>
              <a:t>‹#›</a:t>
            </a:fld>
            <a:endParaRPr lang="en-US" altLang="en-US"/>
          </a:p>
        </p:txBody>
      </p:sp>
    </p:spTree>
    <p:extLst>
      <p:ext uri="{BB962C8B-B14F-4D97-AF65-F5344CB8AC3E}">
        <p14:creationId xmlns:p14="http://schemas.microsoft.com/office/powerpoint/2010/main" val="3138363061"/>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ts val="0"/>
      </a:spcBef>
      <a:spcAft>
        <a:spcPct val="0"/>
      </a:spcAft>
      <a:defRPr sz="1200" kern="1200">
        <a:solidFill>
          <a:schemeClr val="tx1"/>
        </a:solidFill>
        <a:latin typeface="Arial" pitchFamily="34" charset="0"/>
        <a:ea typeface="MS PGothic" panose="020B0600070205080204" pitchFamily="34" charset="-128"/>
        <a:cs typeface="Arial" pitchFamily="34" charset="0"/>
      </a:defRPr>
    </a:lvl1pPr>
    <a:lvl2pPr marL="457200" algn="l" defTabSz="457200" rtl="0" eaLnBrk="0" fontAlgn="base" hangingPunct="0">
      <a:spcBef>
        <a:spcPts val="0"/>
      </a:spcBef>
      <a:spcAft>
        <a:spcPct val="0"/>
      </a:spcAft>
      <a:defRPr sz="1200" kern="1200">
        <a:solidFill>
          <a:schemeClr val="tx1"/>
        </a:solidFill>
        <a:latin typeface="Arial" pitchFamily="34" charset="0"/>
        <a:ea typeface="MS PGothic" panose="020B0600070205080204" pitchFamily="34" charset="-128"/>
        <a:cs typeface="Arial" pitchFamily="34" charset="0"/>
      </a:defRPr>
    </a:lvl2pPr>
    <a:lvl3pPr marL="914400" algn="l" defTabSz="457200" rtl="0" eaLnBrk="0" fontAlgn="base" hangingPunct="0">
      <a:spcBef>
        <a:spcPts val="0"/>
      </a:spcBef>
      <a:spcAft>
        <a:spcPct val="0"/>
      </a:spcAft>
      <a:defRPr sz="1200" kern="1200">
        <a:solidFill>
          <a:schemeClr val="tx1"/>
        </a:solidFill>
        <a:latin typeface="Arial" pitchFamily="34" charset="0"/>
        <a:ea typeface="MS PGothic" panose="020B0600070205080204" pitchFamily="34" charset="-128"/>
        <a:cs typeface="Arial" pitchFamily="34" charset="0"/>
      </a:defRPr>
    </a:lvl3pPr>
    <a:lvl4pPr marL="1371600" algn="l" defTabSz="457200" rtl="0" eaLnBrk="0" fontAlgn="base" hangingPunct="0">
      <a:spcBef>
        <a:spcPts val="0"/>
      </a:spcBef>
      <a:spcAft>
        <a:spcPct val="0"/>
      </a:spcAft>
      <a:defRPr sz="1200" kern="1200">
        <a:solidFill>
          <a:schemeClr val="tx1"/>
        </a:solidFill>
        <a:latin typeface="Arial" pitchFamily="34" charset="0"/>
        <a:ea typeface="MS PGothic" panose="020B0600070205080204" pitchFamily="34" charset="-128"/>
        <a:cs typeface="Arial" pitchFamily="34" charset="0"/>
      </a:defRPr>
    </a:lvl4pPr>
    <a:lvl5pPr marL="1828800" algn="l" defTabSz="457200" rtl="0" eaLnBrk="0" fontAlgn="base" hangingPunct="0">
      <a:spcBef>
        <a:spcPts val="0"/>
      </a:spcBef>
      <a:spcAft>
        <a:spcPct val="0"/>
      </a:spcAft>
      <a:defRPr sz="1200" kern="1200">
        <a:solidFill>
          <a:schemeClr val="tx1"/>
        </a:solidFill>
        <a:latin typeface="Arial" pitchFamily="34" charset="0"/>
        <a:ea typeface="MS PGothic" panose="020B0600070205080204" pitchFamily="34" charset="-128"/>
        <a:cs typeface="Arial" pitchFamily="3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r>
              <a:rPr lang="en-US" altLang="en-US" b="1" dirty="0"/>
              <a:t>Presenter Remarks: </a:t>
            </a:r>
            <a:endParaRPr lang="en-US" altLang="en-US" b="0" dirty="0"/>
          </a:p>
          <a:p>
            <a:pPr lvl="0" defTabSz="483306" eaLnBrk="1" hangingPunct="1">
              <a:defRPr/>
            </a:pPr>
            <a:r>
              <a:rPr lang="en-US" dirty="0">
                <a:ea typeface="MS PGothic" charset="0"/>
              </a:rPr>
              <a:t>Welcome to Science in Transitional Kindergarten: Earth Sciences—a presentation focusing on the </a:t>
            </a:r>
            <a:r>
              <a:rPr lang="en-US" i="1" dirty="0">
                <a:ea typeface="MS PGothic" charset="0"/>
              </a:rPr>
              <a:t>California Preschool Learning Foundations </a:t>
            </a:r>
            <a:r>
              <a:rPr lang="en-US" dirty="0">
                <a:ea typeface="MS PGothic" charset="0"/>
              </a:rPr>
              <a:t>(Preschool Learning Foundations or PLF), the </a:t>
            </a:r>
            <a:r>
              <a:rPr lang="en-US" i="1" dirty="0">
                <a:ea typeface="MS PGothic" charset="0"/>
              </a:rPr>
              <a:t>California Preschool Curriculum Framework </a:t>
            </a:r>
            <a:r>
              <a:rPr lang="en-US" dirty="0">
                <a:ea typeface="MS PGothic" charset="0"/>
              </a:rPr>
              <a:t>(Preschool Curriculum Framework or PCF), and other California Department of Education (CDE) resources in support of the Science domain.</a:t>
            </a:r>
          </a:p>
          <a:p>
            <a:pPr defTabSz="483306" eaLnBrk="1" hangingPunct="1">
              <a:defRPr/>
            </a:pPr>
            <a:endParaRPr lang="en-US" altLang="en-US" dirty="0"/>
          </a:p>
          <a:p>
            <a:pPr>
              <a:defRPr/>
            </a:pPr>
            <a:r>
              <a:rPr lang="en-US" dirty="0">
                <a:ea typeface="Arial" charset="0"/>
              </a:rPr>
              <a:t>This professional learning session is specifically designed to provide TK teachers with exposure to CDE resources that support TK curriculum planning, developmentally appropriate strategies, and classroom environment design recommendations that support the content area of earth sciences.</a:t>
            </a:r>
          </a:p>
          <a:p>
            <a:pPr eaLnBrk="1" hangingPunct="1"/>
            <a:endParaRPr lang="en-US" altLang="en-US" b="1" dirty="0"/>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C1F38E1-A8FD-4F1A-B080-BABD14F99CF6}" type="slidenum">
              <a:rPr lang="en-US" altLang="en-US">
                <a:ea typeface="MS PGothic" panose="020B0600070205080204" pitchFamily="34" charset="-128"/>
              </a:rPr>
              <a:pPr/>
              <a:t>1</a:t>
            </a:fld>
            <a:endParaRPr lang="en-US" altLang="en-US">
              <a:ea typeface="MS PGothic" panose="020B0600070205080204" pitchFamily="34" charset="-128"/>
            </a:endParaRPr>
          </a:p>
        </p:txBody>
      </p:sp>
    </p:spTree>
    <p:extLst>
      <p:ext uri="{BB962C8B-B14F-4D97-AF65-F5344CB8AC3E}">
        <p14:creationId xmlns:p14="http://schemas.microsoft.com/office/powerpoint/2010/main" val="2066168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bwMode="auto">
          <a:xfrm>
            <a:off x="1106488"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1986" name="Notes Placeholder 2"/>
          <p:cNvSpPr>
            <a:spLocks noGrp="1"/>
          </p:cNvSpPr>
          <p:nvPr>
            <p:ph type="body" idx="1"/>
          </p:nvPr>
        </p:nvSpPr>
        <p:spPr bwMode="auto">
          <a:xfrm>
            <a:off x="649288" y="4325939"/>
            <a:ext cx="5486400" cy="3420336"/>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1" tIns="45711" rIns="91421" bIns="45711" numCol="1" anchor="t" anchorCtr="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rPr>
              <a:t>Presenter Remarks: </a:t>
            </a:r>
            <a:endParaRPr kumimoji="0" lang="en-US" b="0" i="0" u="none" strike="noStrike" kern="1200" cap="none" spc="0" normalizeH="0" baseline="0" noProof="0" dirty="0">
              <a:ln>
                <a:noFill/>
              </a:ln>
              <a:solidFill>
                <a:prstClr val="black"/>
              </a:solidFill>
              <a:effectLst/>
              <a:uLnTx/>
              <a:uFillTx/>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rPr>
              <a:t>Volume 3 of the Preschool Learning Foundations addresses two domains: History-Social Science and Science.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rPr>
              <a:t>Today we are looking at the chapter on Science; specifically the strand, Earth Science. </a:t>
            </a:r>
            <a:endParaRPr kumimoji="0" lang="en-US" b="0" i="0" u="none" strike="noStrike" kern="1200" cap="none" spc="0" normalizeH="0" baseline="0" noProof="0" dirty="0">
              <a:ln>
                <a:noFill/>
              </a:ln>
              <a:solidFill>
                <a:prstClr val="black"/>
              </a:solidFill>
              <a:effectLst/>
              <a:uLnTx/>
              <a:uFillTx/>
              <a:ea typeface="ＭＳ Ｐゴシック" charset="-128"/>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rPr>
              <a:t>Let’s take a closer look at one foundation for an example.</a:t>
            </a:r>
            <a:endParaRPr kumimoji="0" lang="en-US" altLang="en-US" b="0" i="0" u="none" strike="noStrike" kern="1200" cap="none" spc="0" normalizeH="0" baseline="0" noProof="0" dirty="0">
              <a:ln>
                <a:noFill/>
              </a:ln>
              <a:solidFill>
                <a:prstClr val="black"/>
              </a:solidFill>
              <a:effectLst/>
              <a:uLnTx/>
              <a:uFillTx/>
              <a:ea typeface="ＭＳ Ｐゴシック" charset="-128"/>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b="0" i="0" u="none" strike="noStrike" kern="1200" cap="none" spc="0" normalizeH="0" baseline="0" noProof="0" dirty="0">
                <a:ln>
                  <a:noFill/>
                </a:ln>
                <a:solidFill>
                  <a:prstClr val="black"/>
                </a:solidFill>
                <a:effectLst/>
                <a:uLnTx/>
                <a:uFillTx/>
                <a:ea typeface="ＭＳ Ｐゴシック" charset="-128"/>
              </a:rPr>
              <a:t>Open the Preschool Learning Foundations and find a page where the age levels appear. This is an example of a foundation page.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Arial" pitchFamily="34" charset="0"/>
                <a:ea typeface="MS PGothic" pitchFamily="34" charset="-128"/>
                <a:cs typeface="Arial" pitchFamily="34" charset="0"/>
              </a:rPr>
              <a:t>Look across the page and examine the developmental progression between 48 months and 60 months of age</a:t>
            </a:r>
            <a:r>
              <a:rPr kumimoji="0" lang="en-US" altLang="en-US" b="0" i="0" u="none" strike="noStrike" kern="1200" cap="none" spc="0" normalizeH="0" baseline="0" noProof="0" dirty="0">
                <a:ln>
                  <a:noFill/>
                </a:ln>
                <a:solidFill>
                  <a:prstClr val="black"/>
                </a:solidFill>
                <a:effectLst/>
                <a:uLnTx/>
                <a:uFillTx/>
                <a:ea typeface="ＭＳ Ｐゴシック" charset="-128"/>
              </a:rPr>
              <a:t>. </a:t>
            </a:r>
            <a:endParaRPr lang="en-US" altLang="en-US" dirty="0">
              <a:solidFill>
                <a:prstClr val="black"/>
              </a:solidFill>
              <a:ea typeface="ＭＳ Ｐゴシック" charset="-128"/>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b="0" i="1" u="none" strike="noStrike" kern="1200" cap="none" spc="0" normalizeH="0" baseline="0" noProof="0" dirty="0">
              <a:ln>
                <a:noFill/>
              </a:ln>
              <a:solidFill>
                <a:prstClr val="black"/>
              </a:solidFill>
              <a:effectLst/>
              <a:uLnTx/>
              <a:uFillTx/>
              <a:ea typeface="ＭＳ Ｐゴシック" charset="-128"/>
            </a:endParaRPr>
          </a:p>
          <a:p>
            <a:pPr marR="0" lvl="0" algn="l" defTabSz="457200" rtl="0" eaLnBrk="1" fontAlgn="auto" latinLnBrk="0" hangingPunct="1">
              <a:lnSpc>
                <a:spcPct val="100000"/>
              </a:lnSpc>
              <a:spcBef>
                <a:spcPts val="0"/>
              </a:spcBef>
              <a:spcAft>
                <a:spcPts val="0"/>
              </a:spcAft>
              <a:buClrTx/>
              <a:buSzTx/>
              <a:tabLst/>
              <a:defRPr/>
            </a:pPr>
            <a:r>
              <a:rPr kumimoji="0" lang="en-US" altLang="en-US" b="0" i="0" u="none" strike="noStrike" kern="1200" cap="none" spc="0" normalizeH="0" baseline="0" noProof="0" dirty="0">
                <a:ln>
                  <a:noFill/>
                </a:ln>
                <a:solidFill>
                  <a:prstClr val="black"/>
                </a:solidFill>
                <a:effectLst/>
                <a:uLnTx/>
                <a:uFillTx/>
                <a:ea typeface="ＭＳ Ｐゴシック" charset="-128"/>
              </a:rPr>
              <a:t>(Solicit a few participants to read what they see.</a:t>
            </a:r>
            <a:r>
              <a:rPr kumimoji="0" lang="en-US" altLang="en-US" b="0" i="0" u="none" strike="noStrike" kern="1200" cap="none" spc="0" normalizeH="0" noProof="0" dirty="0">
                <a:ln>
                  <a:noFill/>
                </a:ln>
                <a:solidFill>
                  <a:prstClr val="black"/>
                </a:solidFill>
                <a:effectLst/>
                <a:uLnTx/>
                <a:uFillTx/>
                <a:ea typeface="ＭＳ Ｐゴシック" charset="-128"/>
              </a:rPr>
              <a:t> </a:t>
            </a:r>
            <a:r>
              <a:rPr kumimoji="0" lang="en-US" altLang="en-US" b="0" i="0" u="none" strike="noStrike" kern="1200" cap="none" spc="0" normalizeH="0" baseline="0" noProof="0" dirty="0">
                <a:ln>
                  <a:noFill/>
                </a:ln>
                <a:solidFill>
                  <a:prstClr val="black"/>
                </a:solidFill>
                <a:effectLst/>
                <a:uLnTx/>
                <a:uFillTx/>
                <a:ea typeface="ＭＳ Ｐゴシック" charset="-128"/>
              </a:rPr>
              <a:t>Summarize the exploration with the following key note.)</a:t>
            </a:r>
          </a:p>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altLang="en-US" b="0" i="0" u="none" strike="noStrike" kern="1200" cap="none" spc="0" normalizeH="0" baseline="0" noProof="0" dirty="0">
              <a:ln>
                <a:noFill/>
              </a:ln>
              <a:solidFill>
                <a:prstClr val="black"/>
              </a:solidFill>
              <a:effectLst/>
              <a:uLnTx/>
              <a:uFillTx/>
              <a:ea typeface="ＭＳ Ｐゴシック" charset="-128"/>
            </a:endParaRPr>
          </a:p>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altLang="en-US" b="0" i="0" u="none" strike="noStrike" kern="1200" cap="none" spc="0" normalizeH="0" baseline="0" noProof="0" dirty="0">
                <a:ln>
                  <a:noFill/>
                </a:ln>
                <a:solidFill>
                  <a:prstClr val="black"/>
                </a:solidFill>
                <a:effectLst/>
                <a:uLnTx/>
                <a:uFillTx/>
                <a:ea typeface="ＭＳ Ｐゴシック" charset="-128"/>
              </a:rPr>
              <a:t>Because children develop at different rates, the foundations were designed to support the belief that certain stages of development will occur at different times for all students. You will notice “at around” in the description. It is important to remember this variability occurs. </a:t>
            </a:r>
          </a:p>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b="0" i="0" u="none" strike="noStrike" kern="1200" cap="none" spc="0" normalizeH="0" baseline="0" noProof="0" dirty="0">
              <a:ln>
                <a:noFill/>
              </a:ln>
              <a:solidFill>
                <a:prstClr val="black"/>
              </a:solidFill>
              <a:effectLst/>
              <a:uLnTx/>
              <a:uFillTx/>
              <a:ea typeface="ＭＳ Ｐゴシック" charset="-128"/>
            </a:endParaRPr>
          </a:p>
          <a:p>
            <a:pPr marL="0" marR="0" lvl="0" indent="0" algn="l" defTabSz="4572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The foundations also assume that children have access to appropriate support in high quality programs that include the following aspects: </a:t>
            </a:r>
          </a:p>
          <a:p>
            <a:pPr marL="171450" marR="0" lvl="0" indent="-171450" algn="l" defTabSz="4572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Environments and experiences that encourage active, playful exploration and experimentation</a:t>
            </a: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Clearly defined learning centers where materials are rotated</a:t>
            </a: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Purposeful teaching to help children gain knowledge and skills</a:t>
            </a: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Predictable schedules and routines with large blocks of time for play and skillful integration of curriculum with an intentional focus on content</a:t>
            </a: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Specific support for English learners with staff that have knowledge of the stages of English-language acquisition</a:t>
            </a: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Accommodations and adaptations for children with disabilities and additional support when needed</a:t>
            </a:r>
          </a:p>
        </p:txBody>
      </p:sp>
      <p:sp>
        <p:nvSpPr>
          <p:cNvPr id="41987" name="Slide Number Placeholder 1"/>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E7685A7-871A-BA4B-9884-F09756E78FA6}" type="slidenum">
              <a:rPr lang="en-US" sz="1200"/>
              <a:pPr/>
              <a:t>10</a:t>
            </a:fld>
            <a:endParaRPr lang="en-US" sz="1200"/>
          </a:p>
        </p:txBody>
      </p:sp>
    </p:spTree>
    <p:extLst>
      <p:ext uri="{BB962C8B-B14F-4D97-AF65-F5344CB8AC3E}">
        <p14:creationId xmlns:p14="http://schemas.microsoft.com/office/powerpoint/2010/main" val="613095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en-US" b="1" dirty="0"/>
              <a:t>Presenter Remarks: </a:t>
            </a:r>
            <a:endParaRPr lang="en-US" altLang="en-US" b="0" dirty="0"/>
          </a:p>
          <a:p>
            <a:pPr>
              <a:spcBef>
                <a:spcPct val="0"/>
              </a:spcBef>
            </a:pPr>
            <a:r>
              <a:rPr lang="en-US" altLang="en-US" b="0" dirty="0"/>
              <a:t>This slide shows the Summary Table of the Science Foundations</a:t>
            </a:r>
            <a:r>
              <a:rPr lang="en-US" altLang="en-US" b="0" baseline="0" dirty="0"/>
              <a:t> listing </a:t>
            </a:r>
            <a:r>
              <a:rPr lang="en-US" altLang="en-US" b="0" dirty="0"/>
              <a:t>all of the strands and </a:t>
            </a:r>
            <a:r>
              <a:rPr lang="en-US" altLang="en-US" b="0" dirty="0" err="1"/>
              <a:t>substrands</a:t>
            </a:r>
            <a:r>
              <a:rPr lang="en-US" altLang="en-US" b="0" dirty="0"/>
              <a:t> from Volume 3 of the Preschool Learning Foundations. </a:t>
            </a:r>
          </a:p>
          <a:p>
            <a:pPr>
              <a:spcBef>
                <a:spcPct val="0"/>
              </a:spcBef>
            </a:pPr>
            <a:endParaRPr lang="en-US" altLang="en-US" b="0" dirty="0"/>
          </a:p>
          <a:p>
            <a:pPr>
              <a:spcBef>
                <a:spcPct val="0"/>
              </a:spcBef>
            </a:pPr>
            <a:r>
              <a:rPr lang="en-US" altLang="en-US" dirty="0"/>
              <a:t>At a glance, you can see the strands and </a:t>
            </a:r>
            <a:r>
              <a:rPr lang="en-US" altLang="en-US" dirty="0" err="1"/>
              <a:t>substrands</a:t>
            </a:r>
            <a:r>
              <a:rPr lang="en-US" altLang="en-US" dirty="0"/>
              <a:t> that make up the Science domain. Today we are focusing on the Earth Sciences strand. </a:t>
            </a:r>
          </a:p>
          <a:p>
            <a:pPr>
              <a:spcBef>
                <a:spcPct val="0"/>
              </a:spcBef>
            </a:pPr>
            <a:endParaRPr lang="en-US" altLang="en-US" dirty="0"/>
          </a:p>
          <a:p>
            <a:pPr>
              <a:spcBef>
                <a:spcPct val="0"/>
              </a:spcBef>
            </a:pPr>
            <a:r>
              <a:rPr lang="en-US" altLang="en-US" dirty="0"/>
              <a:t>Take</a:t>
            </a:r>
            <a:r>
              <a:rPr lang="en-US" altLang="en-US" baseline="0" dirty="0"/>
              <a:t> a moment to read the two </a:t>
            </a:r>
            <a:r>
              <a:rPr lang="en-US" altLang="en-US" baseline="0" dirty="0" err="1"/>
              <a:t>substrands</a:t>
            </a:r>
            <a:r>
              <a:rPr lang="en-US" altLang="en-US" baseline="0" dirty="0"/>
              <a:t> listed next to Earth Sciences. These are the two </a:t>
            </a:r>
            <a:r>
              <a:rPr lang="en-US" altLang="en-US" baseline="0" dirty="0" err="1"/>
              <a:t>substrands</a:t>
            </a:r>
            <a:r>
              <a:rPr lang="en-US" altLang="en-US" baseline="0" dirty="0"/>
              <a:t> we will focus on today.</a:t>
            </a:r>
            <a:endParaRPr lang="en-US" altLang="en-US" dirty="0"/>
          </a:p>
        </p:txBody>
      </p:sp>
      <p:sp>
        <p:nvSpPr>
          <p:cNvPr id="112644" name="Slide Number Placeholder 3"/>
          <p:cNvSpPr>
            <a:spLocks noGrp="1"/>
          </p:cNvSpPr>
          <p:nvPr>
            <p:ph type="sldNum" sz="quarter" idx="5"/>
          </p:nvPr>
        </p:nvSpPr>
        <p:spPr bwMode="auto">
          <a:noFill/>
          <a:ln>
            <a:miter lim="800000"/>
            <a:headEnd/>
            <a:tailEnd/>
          </a:ln>
        </p:spPr>
        <p:txBody>
          <a:bodyPr/>
          <a:lstStyle/>
          <a:p>
            <a:fld id="{6E951960-C761-4B2A-8811-5B66CE0684AE}" type="slidenum">
              <a:rPr lang="en-US" altLang="en-US" smtClean="0">
                <a:ea typeface="ＭＳ Ｐゴシック" pitchFamily="34" charset="-128"/>
              </a:rPr>
              <a:pPr/>
              <a:t>11</a:t>
            </a:fld>
            <a:endParaRPr lang="en-US" altLang="en-US">
              <a:ea typeface="ＭＳ Ｐゴシック" pitchFamily="34" charset="-128"/>
            </a:endParaRPr>
          </a:p>
        </p:txBody>
      </p:sp>
    </p:spTree>
    <p:extLst>
      <p:ext uri="{BB962C8B-B14F-4D97-AF65-F5344CB8AC3E}">
        <p14:creationId xmlns:p14="http://schemas.microsoft.com/office/powerpoint/2010/main" val="3923745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a:xfrm>
            <a:off x="685800" y="4343399"/>
            <a:ext cx="5486400" cy="3847011"/>
          </a:xfrm>
        </p:spPr>
        <p:txBody>
          <a:bodyPr>
            <a:noAutofit/>
          </a:bodyPr>
          <a:lstStyle/>
          <a:p>
            <a:pPr eaLnBrk="1" hangingPunct="1">
              <a:spcBef>
                <a:spcPct val="0"/>
              </a:spcBef>
              <a:spcAft>
                <a:spcPts val="0"/>
              </a:spcAft>
              <a:defRPr/>
            </a:pPr>
            <a:r>
              <a:rPr lang="en-US" b="1" dirty="0">
                <a:ea typeface="ＭＳ Ｐゴシック" pitchFamily="34" charset="-128"/>
              </a:rPr>
              <a:t>Presenter Remarks:</a:t>
            </a:r>
          </a:p>
          <a:p>
            <a:pPr eaLnBrk="1" hangingPunct="1">
              <a:spcBef>
                <a:spcPct val="0"/>
              </a:spcBef>
              <a:spcAft>
                <a:spcPts val="0"/>
              </a:spcAft>
              <a:defRPr/>
            </a:pPr>
            <a:r>
              <a:rPr lang="en-US" dirty="0">
                <a:ea typeface="ＭＳ Ｐゴシック" pitchFamily="34" charset="-128"/>
              </a:rPr>
              <a:t>Let’s review </a:t>
            </a:r>
            <a:r>
              <a:rPr lang="en-US" dirty="0" err="1">
                <a:ea typeface="ＭＳ Ｐゴシック" pitchFamily="34" charset="-128"/>
              </a:rPr>
              <a:t>substrand</a:t>
            </a:r>
            <a:r>
              <a:rPr lang="en-US" dirty="0">
                <a:ea typeface="ＭＳ Ｐゴシック" pitchFamily="34" charset="-128"/>
              </a:rPr>
              <a:t> 1.0 Properties and Characteristics of Earth Materials and Objects. </a:t>
            </a:r>
          </a:p>
          <a:p>
            <a:pPr eaLnBrk="1" hangingPunct="1">
              <a:spcBef>
                <a:spcPct val="0"/>
              </a:spcBef>
              <a:spcAft>
                <a:spcPts val="0"/>
              </a:spcAft>
              <a:defRPr/>
            </a:pPr>
            <a:endParaRPr lang="en-US" dirty="0">
              <a:ea typeface="ＭＳ Ｐゴシック" pitchFamily="34" charset="-128"/>
            </a:endParaRPr>
          </a:p>
          <a:p>
            <a:pPr eaLnBrk="1" hangingPunct="1">
              <a:spcBef>
                <a:spcPct val="0"/>
              </a:spcBef>
              <a:spcAft>
                <a:spcPts val="0"/>
              </a:spcAft>
              <a:defRPr/>
            </a:pPr>
            <a:r>
              <a:rPr lang="en-US" dirty="0">
                <a:ea typeface="ＭＳ Ｐゴシック" pitchFamily="34" charset="-128"/>
              </a:rPr>
              <a:t>Take out Handout 2: Science Domain Map. This handout illustrates the way in which the foundations are organized. (The front of the handout breaks down all four Science domain </a:t>
            </a:r>
            <a:r>
              <a:rPr lang="en-US" dirty="0" err="1">
                <a:ea typeface="ＭＳ Ｐゴシック" pitchFamily="34" charset="-128"/>
              </a:rPr>
              <a:t>substrands</a:t>
            </a:r>
            <a:r>
              <a:rPr lang="en-US" dirty="0">
                <a:ea typeface="ＭＳ Ｐゴシック" pitchFamily="34" charset="-128"/>
              </a:rPr>
              <a:t>; the back side matches this slide.)</a:t>
            </a:r>
          </a:p>
          <a:p>
            <a:pPr eaLnBrk="1" hangingPunct="1">
              <a:spcBef>
                <a:spcPct val="0"/>
              </a:spcBef>
              <a:spcAft>
                <a:spcPts val="0"/>
              </a:spcAft>
              <a:defRPr/>
            </a:pPr>
            <a:endParaRPr lang="en-US" b="1" dirty="0">
              <a:ea typeface="ＭＳ Ｐゴシック" pitchFamily="34" charset="-128"/>
            </a:endParaRPr>
          </a:p>
          <a:p>
            <a:pPr eaLnBrk="1" hangingPunct="1">
              <a:spcBef>
                <a:spcPct val="0"/>
              </a:spcBef>
              <a:spcAft>
                <a:spcPts val="0"/>
              </a:spcAft>
              <a:defRPr/>
            </a:pPr>
            <a:r>
              <a:rPr lang="en-US" b="1" dirty="0">
                <a:ea typeface="ＭＳ Ｐゴシック" pitchFamily="34" charset="-128"/>
              </a:rPr>
              <a:t>Extra Notes:</a:t>
            </a:r>
          </a:p>
          <a:p>
            <a:pPr eaLnBrk="1" hangingPunct="1">
              <a:spcBef>
                <a:spcPct val="0"/>
              </a:spcBef>
              <a:spcAft>
                <a:spcPts val="0"/>
              </a:spcAft>
              <a:defRPr/>
            </a:pPr>
            <a:r>
              <a:rPr lang="en-US" dirty="0">
                <a:ea typeface="ＭＳ Ｐゴシック" pitchFamily="34" charset="-128"/>
              </a:rPr>
              <a:t>Use a laser pointer to draw participants</a:t>
            </a:r>
            <a:r>
              <a:rPr lang="ja-JP" altLang="en-US" dirty="0">
                <a:ea typeface="ＭＳ Ｐゴシック" pitchFamily="34" charset="-128"/>
              </a:rPr>
              <a:t>’</a:t>
            </a:r>
            <a:r>
              <a:rPr lang="en-US" altLang="ja-JP" dirty="0">
                <a:ea typeface="ＭＳ Ｐゴシック" pitchFamily="34" charset="-128"/>
              </a:rPr>
              <a:t>eyes to each part of the page.</a:t>
            </a:r>
          </a:p>
          <a:p>
            <a:pPr eaLnBrk="1" hangingPunct="1">
              <a:spcBef>
                <a:spcPct val="0"/>
              </a:spcBef>
              <a:spcAft>
                <a:spcPts val="0"/>
              </a:spcAft>
              <a:defRPr/>
            </a:pPr>
            <a:endParaRPr lang="en-US" dirty="0">
              <a:ea typeface="ＭＳ Ｐゴシック" pitchFamily="34" charset="-128"/>
            </a:endParaRPr>
          </a:p>
          <a:p>
            <a:pPr eaLnBrk="1" hangingPunct="1">
              <a:spcBef>
                <a:spcPct val="0"/>
              </a:spcBef>
              <a:spcAft>
                <a:spcPts val="0"/>
              </a:spcAft>
              <a:defRPr/>
            </a:pPr>
            <a:r>
              <a:rPr lang="en-US" dirty="0">
                <a:ea typeface="ＭＳ Ｐゴシック" pitchFamily="34" charset="-128"/>
              </a:rPr>
              <a:t>Draw attention to the following elements:</a:t>
            </a:r>
          </a:p>
          <a:p>
            <a:pPr marL="174708" marR="0" lvl="0" indent="-174708" algn="l" defTabSz="4572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ea typeface="ＭＳ Ｐゴシック" charset="0"/>
              </a:rPr>
              <a:t>The name of the domain is Science.</a:t>
            </a:r>
          </a:p>
          <a:p>
            <a:pPr marL="174708" marR="0" lvl="0" indent="-174708" algn="l" defTabSz="465887"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ea typeface="ＭＳ Ｐゴシック" charset="0"/>
              </a:rPr>
              <a:t>The name of the strand is Earth Sciences.</a:t>
            </a:r>
          </a:p>
          <a:p>
            <a:pPr marL="174708" marR="0" lvl="0" indent="-174708" algn="l" defTabSz="4572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ea typeface="ＭＳ Ｐゴシック" charset="0"/>
              </a:rPr>
              <a:t>The name of the </a:t>
            </a:r>
            <a:r>
              <a:rPr kumimoji="0" lang="en-US" b="0" i="0" u="none" strike="noStrike" kern="1200" cap="none" spc="0" normalizeH="0" baseline="0" noProof="0" dirty="0" err="1">
                <a:ln>
                  <a:noFill/>
                </a:ln>
                <a:solidFill>
                  <a:prstClr val="black"/>
                </a:solidFill>
                <a:effectLst/>
                <a:uLnTx/>
                <a:uFillTx/>
                <a:ea typeface="ＭＳ Ｐゴシック" charset="0"/>
              </a:rPr>
              <a:t>substrand</a:t>
            </a:r>
            <a:r>
              <a:rPr kumimoji="0" lang="en-US" b="0" i="0" u="none" strike="noStrike" kern="1200" cap="none" spc="0" normalizeH="0" baseline="0" noProof="0" dirty="0">
                <a:ln>
                  <a:noFill/>
                </a:ln>
                <a:solidFill>
                  <a:prstClr val="black"/>
                </a:solidFill>
                <a:effectLst/>
                <a:uLnTx/>
                <a:uFillTx/>
                <a:ea typeface="ＭＳ Ｐゴシック" charset="0"/>
              </a:rPr>
              <a:t> is </a:t>
            </a:r>
            <a:r>
              <a:rPr kumimoji="0" lang="en-US" b="0" i="0" u="none" strike="noStrike" kern="1200" cap="none" spc="0" normalizeH="0" baseline="0" noProof="0" dirty="0">
                <a:ln>
                  <a:noFill/>
                </a:ln>
                <a:solidFill>
                  <a:prstClr val="black"/>
                </a:solidFill>
                <a:effectLst/>
                <a:uLnTx/>
                <a:uFillTx/>
                <a:ea typeface="ＭＳ Ｐゴシック" pitchFamily="34" charset="-128"/>
              </a:rPr>
              <a:t>Properties and Characteristics of Earth Materials and Objects</a:t>
            </a:r>
            <a:r>
              <a:rPr kumimoji="0" lang="en-US" b="0" i="0" u="none" strike="noStrike" kern="1200" cap="none" spc="0" normalizeH="0" baseline="0" noProof="0" dirty="0">
                <a:ln>
                  <a:noFill/>
                </a:ln>
                <a:solidFill>
                  <a:prstClr val="black"/>
                </a:solidFill>
                <a:effectLst/>
                <a:uLnTx/>
                <a:uFillTx/>
                <a:ea typeface="ＭＳ Ｐゴシック" charset="0"/>
              </a:rPr>
              <a:t>.</a:t>
            </a:r>
          </a:p>
          <a:p>
            <a:pPr marL="640594" marR="0" lvl="1" indent="-174708" algn="l" defTabSz="45720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b="0" i="0" u="none" strike="noStrike" kern="1200" cap="none" spc="0" normalizeH="0" baseline="0" noProof="0" dirty="0">
                <a:ln>
                  <a:noFill/>
                </a:ln>
                <a:solidFill>
                  <a:prstClr val="black"/>
                </a:solidFill>
                <a:effectLst/>
                <a:uLnTx/>
                <a:uFillTx/>
                <a:ea typeface="ＭＳ Ｐゴシック" charset="0"/>
              </a:rPr>
              <a:t>Note that </a:t>
            </a:r>
            <a:r>
              <a:rPr kumimoji="0" lang="en-US" b="0" i="0" u="none" strike="noStrike" kern="1200" cap="none" spc="0" normalizeH="0" baseline="0" noProof="0" dirty="0" err="1">
                <a:ln>
                  <a:noFill/>
                </a:ln>
                <a:solidFill>
                  <a:prstClr val="black"/>
                </a:solidFill>
                <a:effectLst/>
                <a:uLnTx/>
                <a:uFillTx/>
                <a:ea typeface="ＭＳ Ｐゴシック" charset="0"/>
              </a:rPr>
              <a:t>substrands</a:t>
            </a:r>
            <a:r>
              <a:rPr kumimoji="0" lang="en-US" b="0" i="0" u="none" strike="noStrike" kern="1200" cap="none" spc="0" normalizeH="0" baseline="0" noProof="0" dirty="0">
                <a:ln>
                  <a:noFill/>
                </a:ln>
                <a:solidFill>
                  <a:prstClr val="black"/>
                </a:solidFill>
                <a:effectLst/>
                <a:uLnTx/>
                <a:uFillTx/>
                <a:ea typeface="ＭＳ Ｐゴシック" charset="0"/>
              </a:rPr>
              <a:t> always end with a zero (1.0, 2.0, etc.).</a:t>
            </a:r>
          </a:p>
          <a:p>
            <a:pPr marL="174708" marR="0" lvl="0" indent="-174708" algn="l" defTabSz="4572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ea typeface="ＭＳ Ｐゴシック" charset="0"/>
              </a:rPr>
              <a:t>The two age levels are at around 48 months and at around 60 months.</a:t>
            </a:r>
          </a:p>
          <a:p>
            <a:pPr marL="640594" marR="0" lvl="1" indent="-174708" algn="l" defTabSz="45720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b="0" i="0" u="none" strike="noStrike" kern="1200" cap="none" spc="0" normalizeH="0" baseline="0" noProof="0" dirty="0">
                <a:ln>
                  <a:noFill/>
                </a:ln>
                <a:solidFill>
                  <a:prstClr val="black"/>
                </a:solidFill>
                <a:effectLst/>
                <a:uLnTx/>
                <a:uFillTx/>
                <a:ea typeface="ＭＳ Ｐゴシック" charset="0"/>
              </a:rPr>
              <a:t>Each foundation describes typical behaviors at around 48 months and at around 60 months or four to five years old.</a:t>
            </a:r>
          </a:p>
          <a:p>
            <a:pPr marL="174708" marR="0" lvl="0" indent="-174708" algn="l" defTabSz="4572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ea typeface="ＭＳ Ｐゴシック" charset="0"/>
              </a:rPr>
              <a:t>The foundations for each age level are listed below the age levels.</a:t>
            </a:r>
          </a:p>
          <a:p>
            <a:pPr marL="640594" marR="0" lvl="1" indent="-174708" algn="l" defTabSz="45720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b="0" i="0" u="none" strike="noStrike" kern="1200" cap="none" spc="0" normalizeH="0" baseline="0" noProof="0" dirty="0">
                <a:ln>
                  <a:noFill/>
                </a:ln>
                <a:solidFill>
                  <a:prstClr val="black"/>
                </a:solidFill>
                <a:effectLst/>
                <a:uLnTx/>
                <a:uFillTx/>
                <a:ea typeface="ＭＳ Ｐゴシック" charset="0"/>
              </a:rPr>
              <a:t>There is one for each age level on this page (1.1 for 48 months and 1.1 for 60 months).</a:t>
            </a:r>
          </a:p>
          <a:p>
            <a:pPr marL="640594" marR="0" lvl="1" indent="-174708" algn="l" defTabSz="45720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b="0" i="0" u="none" strike="noStrike" kern="1200" cap="none" spc="0" normalizeH="0" baseline="0" noProof="0" dirty="0">
                <a:ln>
                  <a:noFill/>
                </a:ln>
                <a:solidFill>
                  <a:prstClr val="black"/>
                </a:solidFill>
                <a:effectLst/>
                <a:uLnTx/>
                <a:uFillTx/>
                <a:ea typeface="ＭＳ Ｐゴシック" charset="0"/>
              </a:rPr>
              <a:t>Notice that there is a developmental progression from four years old to five years old within a </a:t>
            </a:r>
            <a:r>
              <a:rPr kumimoji="0" lang="en-US" b="0" i="0" u="none" strike="noStrike" kern="1200" cap="none" spc="0" normalizeH="0" baseline="0" noProof="0" dirty="0" err="1">
                <a:ln>
                  <a:noFill/>
                </a:ln>
                <a:solidFill>
                  <a:prstClr val="black"/>
                </a:solidFill>
                <a:effectLst/>
                <a:uLnTx/>
                <a:uFillTx/>
                <a:ea typeface="ＭＳ Ｐゴシック" charset="0"/>
              </a:rPr>
              <a:t>substrand</a:t>
            </a:r>
            <a:r>
              <a:rPr kumimoji="0" lang="en-US" b="0" i="0" u="none" strike="noStrike" kern="1200" cap="none" spc="0" normalizeH="0" baseline="0" noProof="0" dirty="0">
                <a:ln>
                  <a:noFill/>
                </a:ln>
                <a:solidFill>
                  <a:prstClr val="black"/>
                </a:solidFill>
                <a:effectLst/>
                <a:uLnTx/>
                <a:uFillTx/>
                <a:ea typeface="ＭＳ Ｐゴシック" charset="0"/>
              </a:rPr>
              <a:t>.</a:t>
            </a:r>
          </a:p>
          <a:p>
            <a:pPr marL="174708" marR="0" lvl="0" indent="-174708" algn="l" defTabSz="4572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ea typeface="ＭＳ Ｐゴシック" charset="0"/>
              </a:rPr>
              <a:t>The examples for each foundation are listed.</a:t>
            </a:r>
          </a:p>
          <a:p>
            <a:pPr marL="640594" marR="0" lvl="1" indent="-174708" algn="l" defTabSz="45720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b="0" i="0" u="none" strike="noStrike" kern="1200" cap="none" spc="0" normalizeH="0" baseline="0" noProof="0" dirty="0">
                <a:ln>
                  <a:noFill/>
                </a:ln>
                <a:solidFill>
                  <a:prstClr val="black"/>
                </a:solidFill>
                <a:effectLst/>
                <a:uLnTx/>
                <a:uFillTx/>
                <a:ea typeface="ＭＳ Ｐゴシック" charset="0"/>
              </a:rPr>
              <a:t>These are only a few of the ways that children may demonstrate the behavior in the foundation.</a:t>
            </a:r>
          </a:p>
          <a:p>
            <a:pPr>
              <a:spcAft>
                <a:spcPts val="0"/>
              </a:spcAft>
              <a:defRPr/>
            </a:pPr>
            <a:endParaRPr lang="en-US" dirty="0">
              <a:ea typeface="ＭＳ Ｐゴシック" pitchFamily="34" charset="-128"/>
            </a:endParaRPr>
          </a:p>
        </p:txBody>
      </p:sp>
      <p:sp>
        <p:nvSpPr>
          <p:cNvPr id="114692" name="Slide Number Placeholder 3"/>
          <p:cNvSpPr>
            <a:spLocks noGrp="1"/>
          </p:cNvSpPr>
          <p:nvPr>
            <p:ph type="sldNum" sz="quarter" idx="5"/>
          </p:nvPr>
        </p:nvSpPr>
        <p:spPr bwMode="auto">
          <a:noFill/>
          <a:ln>
            <a:miter lim="800000"/>
            <a:headEnd/>
            <a:tailEnd/>
          </a:ln>
        </p:spPr>
        <p:txBody>
          <a:bodyPr/>
          <a:lstStyle/>
          <a:p>
            <a:fld id="{F7810169-9A01-42B3-9F30-F7C635DC4726}" type="slidenum">
              <a:rPr lang="en-US" altLang="en-US" smtClean="0"/>
              <a:pPr/>
              <a:t>12</a:t>
            </a:fld>
            <a:endParaRPr lang="en-US" altLang="en-US"/>
          </a:p>
        </p:txBody>
      </p:sp>
    </p:spTree>
    <p:extLst>
      <p:ext uri="{BB962C8B-B14F-4D97-AF65-F5344CB8AC3E}">
        <p14:creationId xmlns:p14="http://schemas.microsoft.com/office/powerpoint/2010/main" val="3524555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4514" name="Notes Placeholder 2"/>
          <p:cNvSpPr>
            <a:spLocks noGrp="1"/>
          </p:cNvSpPr>
          <p:nvPr>
            <p:ph type="body" idx="1"/>
          </p:nvPr>
        </p:nvSpPr>
        <p:spPr bwMode="auto">
          <a:xfrm>
            <a:off x="535577" y="4343399"/>
            <a:ext cx="5930537" cy="479901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b="1" dirty="0">
                <a:latin typeface="Arial" charset="0"/>
                <a:ea typeface="MS PGothic" charset="0"/>
              </a:rPr>
              <a:t>Background Information:</a:t>
            </a:r>
          </a:p>
          <a:p>
            <a:pPr marL="0" marR="0" lvl="0" indent="0" algn="l" defTabSz="457200" rtl="0" eaLnBrk="0" fontAlgn="base" latinLnBrk="0" hangingPunct="0">
              <a:spcBef>
                <a:spcPts val="0"/>
              </a:spcBef>
              <a:spcAft>
                <a:spcPct val="0"/>
              </a:spcAft>
              <a:buClrTx/>
              <a:buSzTx/>
              <a:buFontTx/>
              <a:buNone/>
              <a:tabLst/>
              <a:defRPr/>
            </a:pPr>
            <a:r>
              <a:rPr lang="en-US" dirty="0">
                <a:ea typeface="MS PGothic" charset="0"/>
              </a:rPr>
              <a:t>Excellent resources and links regarding this topic are available for participants to review on the gallery table—see</a:t>
            </a:r>
            <a:r>
              <a:rPr lang="en-US" baseline="0" dirty="0">
                <a:ea typeface="MS PGothic" charset="0"/>
              </a:rPr>
              <a:t> </a:t>
            </a:r>
            <a:r>
              <a:rPr lang="en-US" kern="1200" dirty="0">
                <a:solidFill>
                  <a:schemeClr val="tx1"/>
                </a:solidFill>
                <a:effectLst/>
              </a:rPr>
              <a:t>Next Generation Science Standards: An Overview for Principals </a:t>
            </a:r>
            <a:r>
              <a:rPr lang="en-US" kern="1200" baseline="0" dirty="0">
                <a:solidFill>
                  <a:schemeClr val="tx1"/>
                </a:solidFill>
                <a:effectLst/>
                <a:ea typeface="MS PGothic" charset="0"/>
              </a:rPr>
              <a:t>document</a:t>
            </a:r>
            <a:r>
              <a:rPr lang="en-US" baseline="0" dirty="0">
                <a:ea typeface="MS PGothic" charset="0"/>
              </a:rPr>
              <a:t>.</a:t>
            </a:r>
          </a:p>
          <a:p>
            <a:pPr>
              <a:spcBef>
                <a:spcPts val="0"/>
              </a:spcBef>
            </a:pPr>
            <a:endParaRPr lang="en-US" b="1" dirty="0">
              <a:latin typeface="Arial" charset="0"/>
              <a:ea typeface="MS PGothic" charset="0"/>
            </a:endParaRPr>
          </a:p>
          <a:p>
            <a:pPr>
              <a:spcBef>
                <a:spcPts val="0"/>
              </a:spcBef>
            </a:pPr>
            <a:r>
              <a:rPr lang="en-US" b="1" dirty="0">
                <a:latin typeface="Arial" charset="0"/>
                <a:ea typeface="MS PGothic" charset="0"/>
              </a:rPr>
              <a:t>Presenter Remarks:</a:t>
            </a:r>
          </a:p>
          <a:p>
            <a:pPr>
              <a:spcBef>
                <a:spcPts val="0"/>
              </a:spcBef>
            </a:pPr>
            <a:r>
              <a:rPr lang="en-US" dirty="0">
                <a:latin typeface="Arial" charset="0"/>
                <a:ea typeface="MS PGothic" charset="0"/>
              </a:rPr>
              <a:t>The </a:t>
            </a:r>
            <a:r>
              <a:rPr lang="en-US" altLang="en-US" dirty="0"/>
              <a:t>Next Generation Science Standards (NGSS)</a:t>
            </a:r>
            <a:r>
              <a:rPr lang="en-US" dirty="0">
                <a:latin typeface="Arial" charset="0"/>
                <a:ea typeface="MS PGothic" charset="0"/>
              </a:rPr>
              <a:t> represent a fundamental shift in science education and require a new and different approach to teaching science. Looking ahead, teachers can use a range of strategies to engage students and create opportunities to demonstrate their thinking and learning.</a:t>
            </a:r>
          </a:p>
          <a:p>
            <a:pPr>
              <a:spcBef>
                <a:spcPts val="0"/>
              </a:spcBef>
            </a:pPr>
            <a:endParaRPr lang="en-US" dirty="0">
              <a:latin typeface="Arial" charset="0"/>
              <a:ea typeface="MS PGothic" charset="0"/>
            </a:endParaRPr>
          </a:p>
          <a:p>
            <a:pPr>
              <a:spcBef>
                <a:spcPts val="0"/>
              </a:spcBef>
            </a:pPr>
            <a:r>
              <a:rPr lang="en-US" dirty="0">
                <a:latin typeface="Arial" charset="0"/>
                <a:ea typeface="MS PGothic" charset="0"/>
              </a:rPr>
              <a:t>“A major difference between the NGSS and previous science standards is ‘</a:t>
            </a:r>
            <a:r>
              <a:rPr lang="en-US" altLang="ja-JP" dirty="0">
                <a:latin typeface="Arial" charset="0"/>
                <a:ea typeface="MS PGothic" charset="0"/>
              </a:rPr>
              <a:t>three-dimensional’ (3D) learning. </a:t>
            </a:r>
            <a:r>
              <a:rPr lang="en-US" dirty="0">
                <a:latin typeface="Arial" charset="0"/>
                <a:ea typeface="MS PGothic" charset="0"/>
              </a:rPr>
              <a:t>3D learning refers to the thoughtful and deliberate </a:t>
            </a:r>
            <a:r>
              <a:rPr lang="en-US" u="sng" dirty="0">
                <a:latin typeface="Arial" charset="0"/>
                <a:ea typeface="MS PGothic" charset="0"/>
              </a:rPr>
              <a:t>integration of three distinct dimensions</a:t>
            </a:r>
            <a:r>
              <a:rPr lang="en-US" u="none" dirty="0">
                <a:latin typeface="Arial" charset="0"/>
                <a:ea typeface="MS PGothic" charset="0"/>
              </a:rPr>
              <a:t>: Scientific and Engineering</a:t>
            </a:r>
            <a:r>
              <a:rPr lang="en-US" u="none" baseline="0" dirty="0">
                <a:latin typeface="Arial" charset="0"/>
                <a:ea typeface="MS PGothic" charset="0"/>
              </a:rPr>
              <a:t> </a:t>
            </a:r>
            <a:r>
              <a:rPr lang="en-US" dirty="0">
                <a:latin typeface="Arial" charset="0"/>
                <a:ea typeface="MS PGothic" charset="0"/>
              </a:rPr>
              <a:t>Practices (SEPs), Disciplinary Core Ideas (DCIs), and Crosscutting Concepts (CCCs). Through</a:t>
            </a:r>
            <a:r>
              <a:rPr lang="en-US" baseline="0" dirty="0">
                <a:latin typeface="Arial" charset="0"/>
                <a:ea typeface="MS PGothic" charset="0"/>
              </a:rPr>
              <a:t> 3</a:t>
            </a:r>
            <a:r>
              <a:rPr lang="en-US" dirty="0">
                <a:latin typeface="Arial" charset="0"/>
                <a:ea typeface="MS PGothic" charset="0"/>
              </a:rPr>
              <a:t>D learning, the NGSS emphasize that science is not just a series of isolated facts. This awareness enables students to view science more as an interrelated world of inquiry and phenomena rather than a static set of science disciplines. The NGSS represent a fundamental shift in science education and require a different approach to teaching science than has been done in the past. Looking ahead, teachers can use a range of strategies to engage students and create opportunities to demonstrate their thinking and learning” (NGSS:</a:t>
            </a:r>
            <a:r>
              <a:rPr lang="en-US" baseline="0" dirty="0">
                <a:latin typeface="Arial" charset="0"/>
                <a:ea typeface="MS PGothic" charset="0"/>
              </a:rPr>
              <a:t> An Overview for Principals [</a:t>
            </a:r>
            <a:r>
              <a:rPr lang="en-US" dirty="0">
                <a:latin typeface="Arial" charset="0"/>
                <a:ea typeface="MS PGothic" charset="0"/>
              </a:rPr>
              <a:t>http://ngss.nsta.org/Documents/NGSS%20Overview%20for%20Principals.pdf],</a:t>
            </a:r>
            <a:r>
              <a:rPr lang="en-US" baseline="0" dirty="0">
                <a:latin typeface="Arial" charset="0"/>
                <a:ea typeface="MS PGothic" charset="0"/>
              </a:rPr>
              <a:t> p. 1). </a:t>
            </a:r>
            <a:endParaRPr lang="en-US" dirty="0">
              <a:latin typeface="Arial" charset="0"/>
              <a:ea typeface="MS PGothic" charset="0"/>
            </a:endParaRPr>
          </a:p>
          <a:p>
            <a:pPr>
              <a:spcBef>
                <a:spcPts val="0"/>
              </a:spcBef>
            </a:pPr>
            <a:endParaRPr lang="en-US" dirty="0">
              <a:latin typeface="Arial" charset="0"/>
              <a:ea typeface="MS PGothic" charset="0"/>
            </a:endParaRPr>
          </a:p>
        </p:txBody>
      </p:sp>
      <p:sp>
        <p:nvSpPr>
          <p:cNvPr id="6451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EB3BE0D-B00C-524D-8131-22CD09396F6A}" type="slidenum">
              <a:rPr lang="en-US" sz="1200"/>
              <a:pPr/>
              <a:t>13</a:t>
            </a:fld>
            <a:endParaRPr lang="en-US" sz="1200"/>
          </a:p>
        </p:txBody>
      </p:sp>
    </p:spTree>
    <p:extLst>
      <p:ext uri="{BB962C8B-B14F-4D97-AF65-F5344CB8AC3E}">
        <p14:creationId xmlns:p14="http://schemas.microsoft.com/office/powerpoint/2010/main" val="503456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xfrm>
            <a:off x="685800" y="4343399"/>
            <a:ext cx="5486400" cy="4341813"/>
          </a:xfrm>
          <a:noFill/>
        </p:spPr>
        <p:txBody>
          <a:bodyPr wrap="square" numCol="1" anchor="t" anchorCtr="0" compatLnSpc="1">
            <a:prstTxWarp prst="textNoShape">
              <a:avLst/>
            </a:prstTxWarp>
            <a:noAutofit/>
          </a:bodyPr>
          <a:lstStyle/>
          <a:p>
            <a:r>
              <a:rPr lang="en-US" altLang="en-US" b="1" dirty="0"/>
              <a:t>Presenter Remarks: </a:t>
            </a:r>
          </a:p>
          <a:p>
            <a:pPr marL="0" marR="0" indent="0" algn="l" defTabSz="457200" rtl="0" eaLnBrk="0" fontAlgn="base" latinLnBrk="0" hangingPunct="0">
              <a:spcAft>
                <a:spcPct val="0"/>
              </a:spcAft>
              <a:buClrTx/>
              <a:buSzTx/>
              <a:buFontTx/>
              <a:buNone/>
              <a:tabLst/>
              <a:defRPr/>
            </a:pPr>
            <a:r>
              <a:rPr lang="en-US" altLang="en-US" b="0" dirty="0"/>
              <a:t>Please</a:t>
            </a:r>
            <a:r>
              <a:rPr lang="en-US" altLang="en-US" b="0" baseline="0" dirty="0"/>
              <a:t> </a:t>
            </a:r>
            <a:r>
              <a:rPr lang="en-US" altLang="en-US" dirty="0"/>
              <a:t>take out and read Handout 3: Next Generation Science Standards: An Overview for Principals.</a:t>
            </a:r>
          </a:p>
          <a:p>
            <a:endParaRPr lang="en-US" dirty="0"/>
          </a:p>
          <a:p>
            <a:r>
              <a:rPr lang="en-US" dirty="0"/>
              <a:t>“A </a:t>
            </a:r>
            <a:r>
              <a:rPr lang="en-US" i="1" dirty="0"/>
              <a:t>Science Framework for K-12 Science Education </a:t>
            </a:r>
            <a:r>
              <a:rPr lang="en-US" dirty="0"/>
              <a:t>provides the blueprint for the </a:t>
            </a:r>
            <a:r>
              <a:rPr lang="en-US" i="1" dirty="0"/>
              <a:t>Next Generation Science Standards </a:t>
            </a:r>
            <a:r>
              <a:rPr lang="en-US" dirty="0"/>
              <a:t>(NGSS). The </a:t>
            </a:r>
            <a:r>
              <a:rPr lang="en-US" i="1" dirty="0"/>
              <a:t>Framework</a:t>
            </a:r>
            <a:r>
              <a:rPr lang="en-US" dirty="0"/>
              <a:t> expresses a vision in science education that requires students to operate at the nexus of three dimensions of Learning: Science and Engineering Practices, Crosscutting Concepts, and Disciplinary Core Ideas” (APPENDIX F: Science and Engineering Practices in the NGSS, p. 1).</a:t>
            </a:r>
          </a:p>
          <a:p>
            <a:endParaRPr lang="en-US" dirty="0"/>
          </a:p>
          <a:p>
            <a:r>
              <a:rPr lang="en-US" dirty="0"/>
              <a:t>The K-12 science content standards cover every grade and every scientific discipline, setting expectations for what students should know and be able to do in science.</a:t>
            </a:r>
          </a:p>
          <a:p>
            <a:endParaRPr lang="en-US" dirty="0"/>
          </a:p>
          <a:p>
            <a:r>
              <a:rPr lang="en-US" dirty="0"/>
              <a:t>“Science—and therefore science education—is central to the lives of all Americans, preparing them to be informed citizens in a democracy and knowledgeable consumers.  If the nation is to compete and lead in the global economy and if American students are to be able to pursue expanding employment opportunities in science-related fields, all students must have a solid K–12 science education that prepares them for college and careers” (NGSS FAQs Page [http://www.nextgenscience.org/faqs##Contents1], accessed on 08/12/2016). </a:t>
            </a:r>
          </a:p>
          <a:p>
            <a:endParaRPr lang="en-US" dirty="0"/>
          </a:p>
        </p:txBody>
      </p:sp>
      <p:sp>
        <p:nvSpPr>
          <p:cNvPr id="106500" name="Slide Number Placeholder 3"/>
          <p:cNvSpPr>
            <a:spLocks noGrp="1"/>
          </p:cNvSpPr>
          <p:nvPr>
            <p:ph type="sldNum" sz="quarter" idx="5"/>
          </p:nvPr>
        </p:nvSpPr>
        <p:spPr bwMode="auto">
          <a:noFill/>
          <a:ln>
            <a:miter lim="800000"/>
            <a:headEnd/>
            <a:tailEnd/>
          </a:ln>
        </p:spPr>
        <p:txBody>
          <a:bodyPr/>
          <a:lstStyle/>
          <a:p>
            <a:fld id="{7AE883B1-5AC1-4537-88A7-F864CA144F05}" type="slidenum">
              <a:rPr lang="en-US" smtClean="0">
                <a:ea typeface="ＭＳ Ｐゴシック" pitchFamily="34" charset="-128"/>
              </a:rPr>
              <a:pPr/>
              <a:t>14</a:t>
            </a:fld>
            <a:endParaRPr lang="en-US">
              <a:ea typeface="ＭＳ Ｐゴシック" pitchFamily="34" charset="-128"/>
            </a:endParaRPr>
          </a:p>
        </p:txBody>
      </p:sp>
    </p:spTree>
    <p:extLst>
      <p:ext uri="{BB962C8B-B14F-4D97-AF65-F5344CB8AC3E}">
        <p14:creationId xmlns:p14="http://schemas.microsoft.com/office/powerpoint/2010/main" val="2882471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64514" name="Notes Placeholder 2"/>
          <p:cNvSpPr>
            <a:spLocks noGrp="1"/>
          </p:cNvSpPr>
          <p:nvPr>
            <p:ph type="body" idx="1"/>
          </p:nvPr>
        </p:nvSpPr>
        <p:spPr bwMode="auto">
          <a:extLst/>
        </p:spPr>
        <p:txBody>
          <a:bodyPr wrap="square" numCol="1" anchor="t" anchorCtr="0" compatLnSpc="1">
            <a:prstTxWarp prst="textNoShape">
              <a:avLst/>
            </a:prstTxWarp>
            <a:noAutofit/>
          </a:bodyPr>
          <a:lstStyle/>
          <a:p>
            <a:pPr>
              <a:defRPr/>
            </a:pPr>
            <a:r>
              <a:rPr lang="en-US" b="1" dirty="0">
                <a:latin typeface="Arial" charset="0"/>
                <a:ea typeface="MS PGothic" charset="0"/>
              </a:rPr>
              <a:t>Presenter Remarks:</a:t>
            </a:r>
            <a:endParaRPr lang="en-US" b="1" baseline="0" dirty="0">
              <a:latin typeface="Arial" charset="0"/>
              <a:ea typeface="MS PGothic" charset="0"/>
            </a:endParaRPr>
          </a:p>
          <a:p>
            <a:pPr>
              <a:defRPr/>
            </a:pPr>
            <a:r>
              <a:rPr lang="en-US" dirty="0">
                <a:latin typeface="Arial" charset="0"/>
                <a:ea typeface="MS PGothic" charset="0"/>
              </a:rPr>
              <a:t>There are excellent resources and links on the second page </a:t>
            </a:r>
            <a:r>
              <a:rPr lang="en-US" dirty="0">
                <a:ea typeface="MS PGothic" pitchFamily="34" charset="-128"/>
              </a:rPr>
              <a:t>Handout 3: Next Generation Science Standards: An Overview for Principals.</a:t>
            </a:r>
          </a:p>
          <a:p>
            <a:pPr>
              <a:defRPr/>
            </a:pPr>
            <a:endParaRPr lang="en-US" dirty="0">
              <a:latin typeface="Arial" charset="0"/>
              <a:ea typeface="MS PGothic" charset="0"/>
            </a:endParaRPr>
          </a:p>
          <a:p>
            <a:pPr marL="0" marR="0" lvl="0" indent="0" algn="l" defTabSz="4572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S PGothic" charset="0"/>
                <a:cs typeface="Arial" pitchFamily="34" charset="0"/>
              </a:rPr>
              <a:t>The </a:t>
            </a:r>
            <a:r>
              <a:rPr kumimoji="0" lang="en-US" altLang="en-US" sz="1200" b="0" i="0" u="none" strike="noStrike" kern="1200" cap="none" spc="0" normalizeH="0" baseline="0" noProof="0" dirty="0">
                <a:ln>
                  <a:noFill/>
                </a:ln>
                <a:solidFill>
                  <a:prstClr val="black"/>
                </a:solidFill>
                <a:effectLst/>
                <a:uLnTx/>
                <a:uFillTx/>
                <a:latin typeface="Arial" pitchFamily="34" charset="0"/>
                <a:ea typeface="MS PGothic" panose="020B0600070205080204" pitchFamily="34" charset="-128"/>
                <a:cs typeface="Arial" pitchFamily="34" charset="0"/>
              </a:rPr>
              <a:t>Next Generation Science Standards (NGSS)</a:t>
            </a:r>
            <a:r>
              <a:rPr kumimoji="0" lang="en-US" sz="1200" b="0" i="0" u="none" strike="noStrike" kern="1200" cap="none" spc="0" normalizeH="0" baseline="0" noProof="0" dirty="0">
                <a:ln>
                  <a:noFill/>
                </a:ln>
                <a:solidFill>
                  <a:prstClr val="black"/>
                </a:solidFill>
                <a:effectLst/>
                <a:uLnTx/>
                <a:uFillTx/>
                <a:latin typeface="Arial" charset="0"/>
                <a:ea typeface="MS PGothic" charset="0"/>
                <a:cs typeface="Arial" pitchFamily="34" charset="0"/>
              </a:rPr>
              <a:t> represent a fundamental shift in science education and require a new and different approach to teaching science. Looking ahead, teachers can use a range of strategies to engage students and create opportunities to demonstrate their thinking and learning.</a:t>
            </a:r>
          </a:p>
          <a:p>
            <a:pPr marL="0" marR="0" lvl="0" indent="0" algn="l" defTabSz="457200" rtl="0" eaLnBrk="0" fontAlgn="base" latinLnBrk="0" hangingPunct="0">
              <a:lnSpc>
                <a:spcPct val="100000"/>
              </a:lnSpc>
              <a:spcBef>
                <a:spcPts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MS PGothic" charset="0"/>
              <a:cs typeface="Arial" pitchFamily="34" charset="0"/>
            </a:endParaRPr>
          </a:p>
          <a:p>
            <a:pPr marL="0" marR="0" lvl="0" indent="0" algn="l" defTabSz="4572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S PGothic" charset="0"/>
                <a:cs typeface="Arial" pitchFamily="34" charset="0"/>
              </a:rPr>
              <a:t>“A major difference between the NGSS and previous science standards is ‘</a:t>
            </a:r>
            <a:r>
              <a:rPr kumimoji="0" lang="en-US" altLang="ja-JP" sz="1200" b="0" i="0" u="none" strike="noStrike" kern="1200" cap="none" spc="0" normalizeH="0" baseline="0" noProof="0" dirty="0">
                <a:ln>
                  <a:noFill/>
                </a:ln>
                <a:solidFill>
                  <a:prstClr val="black"/>
                </a:solidFill>
                <a:effectLst/>
                <a:uLnTx/>
                <a:uFillTx/>
                <a:latin typeface="Arial" charset="0"/>
                <a:ea typeface="MS PGothic" charset="0"/>
                <a:cs typeface="Arial" pitchFamily="34" charset="0"/>
              </a:rPr>
              <a:t>three-dimensional’ (3D) learning. </a:t>
            </a:r>
            <a:r>
              <a:rPr kumimoji="0" lang="en-US" sz="1200" b="0" i="0" u="none" strike="noStrike" kern="1200" cap="none" spc="0" normalizeH="0" baseline="0" noProof="0" dirty="0">
                <a:ln>
                  <a:noFill/>
                </a:ln>
                <a:solidFill>
                  <a:prstClr val="black"/>
                </a:solidFill>
                <a:effectLst/>
                <a:uLnTx/>
                <a:uFillTx/>
                <a:latin typeface="Arial" charset="0"/>
                <a:ea typeface="MS PGothic" charset="0"/>
                <a:cs typeface="Arial" pitchFamily="34" charset="0"/>
              </a:rPr>
              <a:t>3D learning refers to the thoughtful and deliberate </a:t>
            </a:r>
            <a:r>
              <a:rPr kumimoji="0" lang="en-US" sz="1200" b="0" i="0" u="sng" strike="noStrike" kern="1200" cap="none" spc="0" normalizeH="0" baseline="0" noProof="0" dirty="0">
                <a:ln>
                  <a:noFill/>
                </a:ln>
                <a:solidFill>
                  <a:prstClr val="black"/>
                </a:solidFill>
                <a:effectLst/>
                <a:uLnTx/>
                <a:uFillTx/>
                <a:latin typeface="Arial" charset="0"/>
                <a:ea typeface="MS PGothic" charset="0"/>
                <a:cs typeface="Arial" pitchFamily="34" charset="0"/>
              </a:rPr>
              <a:t>integration of three distinct dimensions</a:t>
            </a:r>
            <a:r>
              <a:rPr kumimoji="0" lang="en-US" sz="1200" b="0" i="0" u="none" strike="noStrike" kern="1200" cap="none" spc="0" normalizeH="0" baseline="0" noProof="0" dirty="0">
                <a:ln>
                  <a:noFill/>
                </a:ln>
                <a:solidFill>
                  <a:prstClr val="black"/>
                </a:solidFill>
                <a:effectLst/>
                <a:uLnTx/>
                <a:uFillTx/>
                <a:latin typeface="Arial" charset="0"/>
                <a:ea typeface="MS PGothic" charset="0"/>
                <a:cs typeface="Arial" pitchFamily="34" charset="0"/>
              </a:rPr>
              <a:t>: Scientific and Engineering Practices (SEPs), Disciplinary Core Ideas (DCIs), and Crosscutting Concepts (CCCs). Through 3D learning, the NGSS emphasize that science is not just a series of isolated facts. This awareness enables students to view science more as an interrelated world of inquiry and phenomena rather than a static set of science disciplines. The NGSS represent a fundamental shift in science education and require a different approach to teaching science than has been done in the past. Looking ahead, teachers can use a range of strategies to engage students and create opportunities to demonstrate their thinking and learning” (NGSS: An Overview for Principals [http://ngss.nsta.org/Documents/NGSS%20Overview%20for%20Principals.pdf], p. 1). </a:t>
            </a:r>
          </a:p>
          <a:p>
            <a:pPr>
              <a:defRPr/>
            </a:pPr>
            <a:endParaRPr lang="en-US" dirty="0">
              <a:latin typeface="Arial" charset="0"/>
              <a:ea typeface="MS PGothic" charset="0"/>
            </a:endParaRPr>
          </a:p>
        </p:txBody>
      </p:sp>
      <p:sp>
        <p:nvSpPr>
          <p:cNvPr id="107524" name="Slide Number Placeholder 3"/>
          <p:cNvSpPr>
            <a:spLocks noGrp="1"/>
          </p:cNvSpPr>
          <p:nvPr>
            <p:ph type="sldNum" sz="quarter" idx="5"/>
          </p:nvPr>
        </p:nvSpPr>
        <p:spPr bwMode="auto">
          <a:noFill/>
          <a:ln>
            <a:miter lim="800000"/>
            <a:headEnd/>
            <a:tailEnd/>
          </a:ln>
        </p:spPr>
        <p:txBody>
          <a:bodyPr/>
          <a:lstStyle/>
          <a:p>
            <a:fld id="{3B204B70-2A75-48E0-BF1B-DB217D15C7E4}" type="slidenum">
              <a:rPr lang="en-US" smtClean="0">
                <a:ea typeface="ＭＳ Ｐゴシック" pitchFamily="34" charset="-128"/>
              </a:rPr>
              <a:pPr/>
              <a:t>15</a:t>
            </a:fld>
            <a:endParaRPr lang="en-US">
              <a:ea typeface="ＭＳ Ｐゴシック" pitchFamily="34" charset="-128"/>
            </a:endParaRPr>
          </a:p>
        </p:txBody>
      </p:sp>
    </p:spTree>
    <p:extLst>
      <p:ext uri="{BB962C8B-B14F-4D97-AF65-F5344CB8AC3E}">
        <p14:creationId xmlns:p14="http://schemas.microsoft.com/office/powerpoint/2010/main" val="5026222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b="1" dirty="0"/>
              <a:t>Presenter Remarks: </a:t>
            </a:r>
            <a:endParaRPr lang="en-US" altLang="ja-JP" dirty="0"/>
          </a:p>
          <a:p>
            <a:r>
              <a:rPr lang="en-US" dirty="0"/>
              <a:t>The National Research Council (NRC) of the National Academy of Sciences developed </a:t>
            </a:r>
            <a:r>
              <a:rPr lang="en-US" i="1" dirty="0"/>
              <a:t>A Framework for K-12 Science Education </a:t>
            </a:r>
            <a:r>
              <a:rPr lang="en-US" b="0" i="0" dirty="0"/>
              <a:t>to</a:t>
            </a:r>
            <a:r>
              <a:rPr lang="en-US" i="1" dirty="0"/>
              <a:t> </a:t>
            </a:r>
            <a:r>
              <a:rPr lang="en-US" altLang="ja-JP" dirty="0"/>
              <a:t>provide a blueprint for developing the NGSS.  </a:t>
            </a:r>
          </a:p>
          <a:p>
            <a:endParaRPr lang="en-US" altLang="ja-JP" dirty="0"/>
          </a:p>
          <a:p>
            <a:r>
              <a:rPr lang="en-US" altLang="ja-JP" dirty="0"/>
              <a:t>The Preschool Learning Foundations and Curriculum Framework support the interconnected nature of science and the practices in </a:t>
            </a:r>
            <a:r>
              <a:rPr lang="en-US" i="1" dirty="0"/>
              <a:t>A Framework for K-12 Science Education</a:t>
            </a:r>
            <a:r>
              <a:rPr lang="en-US" altLang="ja-JP" dirty="0"/>
              <a:t>.</a:t>
            </a:r>
          </a:p>
          <a:p>
            <a:endParaRPr lang="en-US" altLang="en-US" dirty="0"/>
          </a:p>
          <a:p>
            <a:r>
              <a:rPr lang="en-US" altLang="en-US" dirty="0"/>
              <a:t>Students</a:t>
            </a:r>
            <a:r>
              <a:rPr lang="en-US" altLang="en-US" baseline="0" dirty="0"/>
              <a:t> need opportunities to practice a wide range of approaches in investigating and exploring in earth science. Let’s take a closer look at what the earth science concepts are that young children are investigating.</a:t>
            </a:r>
            <a:endParaRPr lang="en-US" altLang="en-US" dirty="0"/>
          </a:p>
          <a:p>
            <a:endParaRPr lang="en-US" dirty="0"/>
          </a:p>
        </p:txBody>
      </p:sp>
      <p:sp>
        <p:nvSpPr>
          <p:cNvPr id="108548" name="Slide Number Placeholder 3"/>
          <p:cNvSpPr>
            <a:spLocks noGrp="1"/>
          </p:cNvSpPr>
          <p:nvPr>
            <p:ph type="sldNum" sz="quarter" idx="5"/>
          </p:nvPr>
        </p:nvSpPr>
        <p:spPr bwMode="auto">
          <a:noFill/>
          <a:ln>
            <a:miter lim="800000"/>
            <a:headEnd/>
            <a:tailEnd/>
          </a:ln>
        </p:spPr>
        <p:txBody>
          <a:bodyPr/>
          <a:lstStyle/>
          <a:p>
            <a:fld id="{E68FADA6-DCBE-4B5A-B017-EEE2D1040DEA}" type="slidenum">
              <a:rPr lang="en-US" smtClean="0"/>
              <a:pPr/>
              <a:t>16</a:t>
            </a:fld>
            <a:endParaRPr lang="en-US"/>
          </a:p>
        </p:txBody>
      </p:sp>
    </p:spTree>
    <p:extLst>
      <p:ext uri="{BB962C8B-B14F-4D97-AF65-F5344CB8AC3E}">
        <p14:creationId xmlns:p14="http://schemas.microsoft.com/office/powerpoint/2010/main" val="1282535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2467" name="Notes Placeholder 2"/>
          <p:cNvSpPr>
            <a:spLocks noGrp="1"/>
          </p:cNvSpPr>
          <p:nvPr>
            <p:ph type="body" idx="1"/>
          </p:nvPr>
        </p:nvSpPr>
        <p:spPr bwMode="auto">
          <a:xfrm>
            <a:off x="685800" y="4343399"/>
            <a:ext cx="5486400" cy="4341813"/>
          </a:xfrm>
        </p:spPr>
        <p:txBody>
          <a:bodyPr wrap="square" numCol="1" anchor="t" anchorCtr="0" compatLnSpc="1">
            <a:prstTxWarp prst="textNoShape">
              <a:avLst/>
            </a:prstTxWarp>
            <a:normAutofit lnSpcReduction="10000"/>
          </a:bodyPr>
          <a:lstStyle/>
          <a:p>
            <a:pPr marL="0" marR="0" indent="0" algn="l" defTabSz="457200" rtl="0" eaLnBrk="0" fontAlgn="base" latinLnBrk="0" hangingPunct="0">
              <a:lnSpc>
                <a:spcPct val="110000"/>
              </a:lnSpc>
              <a:spcAft>
                <a:spcPct val="0"/>
              </a:spcAft>
              <a:buClrTx/>
              <a:buSzTx/>
              <a:buFontTx/>
              <a:buNone/>
              <a:tabLst/>
              <a:defRPr/>
            </a:pPr>
            <a:r>
              <a:rPr lang="en-US" b="1" dirty="0">
                <a:ea typeface="ＭＳ Ｐゴシック" pitchFamily="34" charset="-128"/>
              </a:rPr>
              <a:t>Presenter Remarks:</a:t>
            </a:r>
            <a:endParaRPr lang="en-US" baseline="0" dirty="0">
              <a:ea typeface="ＭＳ Ｐゴシック" pitchFamily="34" charset="-128"/>
            </a:endParaRPr>
          </a:p>
          <a:p>
            <a:pPr>
              <a:lnSpc>
                <a:spcPct val="110000"/>
              </a:lnSpc>
              <a:defRPr/>
            </a:pPr>
            <a:r>
              <a:rPr lang="en-US" dirty="0">
                <a:ea typeface="ＭＳ Ｐゴシック" pitchFamily="34" charset="-128"/>
              </a:rPr>
              <a:t>Think about the scavenger hunt. What did you find and write down that has some connection to the bullets listed on the slide: </a:t>
            </a:r>
          </a:p>
          <a:p>
            <a:pPr marL="171450" indent="-171450">
              <a:lnSpc>
                <a:spcPct val="110000"/>
              </a:lnSpc>
              <a:buFont typeface="Arial" panose="020B0604020202020204" pitchFamily="34" charset="0"/>
              <a:buChar char="•"/>
              <a:defRPr/>
            </a:pPr>
            <a:r>
              <a:rPr lang="en-US" dirty="0">
                <a:ea typeface="ＭＳ Ｐゴシック" pitchFamily="34" charset="-128"/>
              </a:rPr>
              <a:t>Earth materials </a:t>
            </a:r>
          </a:p>
          <a:p>
            <a:pPr marL="171450" indent="-171450">
              <a:lnSpc>
                <a:spcPct val="110000"/>
              </a:lnSpc>
              <a:buFont typeface="Arial" panose="020B0604020202020204" pitchFamily="34" charset="0"/>
              <a:buChar char="•"/>
              <a:defRPr/>
            </a:pPr>
            <a:r>
              <a:rPr lang="en-US" dirty="0">
                <a:ea typeface="ＭＳ Ｐゴシック" pitchFamily="34" charset="-128"/>
              </a:rPr>
              <a:t>Natural objects in the sky (e.g., sun, moon, stars, etc.) and how they appear to move</a:t>
            </a:r>
          </a:p>
          <a:p>
            <a:pPr marL="171450" indent="-171450">
              <a:lnSpc>
                <a:spcPct val="110000"/>
              </a:lnSpc>
              <a:buFont typeface="Arial" panose="020B0604020202020204" pitchFamily="34" charset="0"/>
              <a:buChar char="•"/>
              <a:defRPr/>
            </a:pPr>
            <a:r>
              <a:rPr lang="en-US" dirty="0">
                <a:ea typeface="ＭＳ Ｐゴシック" pitchFamily="34" charset="-128"/>
              </a:rPr>
              <a:t>Changes in the weather</a:t>
            </a:r>
          </a:p>
          <a:p>
            <a:pPr marL="171450" indent="-171450">
              <a:lnSpc>
                <a:spcPct val="110000"/>
              </a:lnSpc>
              <a:buFont typeface="Arial" panose="020B0604020202020204" pitchFamily="34" charset="0"/>
              <a:buChar char="•"/>
              <a:defRPr/>
            </a:pPr>
            <a:r>
              <a:rPr lang="en-US" dirty="0">
                <a:ea typeface="ＭＳ Ｐゴシック" pitchFamily="34" charset="-128"/>
              </a:rPr>
              <a:t>Changes in the environment</a:t>
            </a:r>
          </a:p>
          <a:p>
            <a:pPr marL="171450" indent="-171450">
              <a:lnSpc>
                <a:spcPct val="110000"/>
              </a:lnSpc>
              <a:buFont typeface="Arial" panose="020B0604020202020204" pitchFamily="34" charset="0"/>
              <a:buChar char="•"/>
              <a:defRPr/>
            </a:pPr>
            <a:r>
              <a:rPr lang="en-US" dirty="0">
                <a:ea typeface="ＭＳ Ｐゴシック" pitchFamily="34" charset="-128"/>
              </a:rPr>
              <a:t>Caring for and respecting the environment </a:t>
            </a:r>
          </a:p>
          <a:p>
            <a:pPr>
              <a:lnSpc>
                <a:spcPct val="110000"/>
              </a:lnSpc>
              <a:defRPr/>
            </a:pPr>
            <a:endParaRPr lang="en-US" dirty="0">
              <a:ea typeface="ＭＳ Ｐゴシック" pitchFamily="34" charset="-128"/>
            </a:endParaRPr>
          </a:p>
          <a:p>
            <a:pPr>
              <a:lnSpc>
                <a:spcPct val="110000"/>
              </a:lnSpc>
              <a:defRPr/>
            </a:pPr>
            <a:r>
              <a:rPr lang="en-US" dirty="0">
                <a:ea typeface="ＭＳ Ｐゴシック" pitchFamily="34" charset="-128"/>
              </a:rPr>
              <a:t>The list of Key Concepts can be found on page 215 of the Preschool Curriculum Framework (Volume 3). We have condensed the concepts into a general list on the slide. </a:t>
            </a:r>
          </a:p>
          <a:p>
            <a:pPr>
              <a:lnSpc>
                <a:spcPct val="110000"/>
              </a:lnSpc>
              <a:defRPr/>
            </a:pPr>
            <a:endParaRPr lang="en-US" dirty="0">
              <a:ea typeface="ＭＳ Ｐゴシック" pitchFamily="34" charset="-128"/>
            </a:endParaRPr>
          </a:p>
          <a:p>
            <a:pPr marL="171450" indent="-171450">
              <a:lnSpc>
                <a:spcPct val="110000"/>
              </a:lnSpc>
              <a:buFont typeface="Arial" panose="020B0604020202020204" pitchFamily="34" charset="0"/>
              <a:buChar char="•"/>
              <a:defRPr/>
            </a:pPr>
            <a:r>
              <a:rPr lang="en-US" dirty="0">
                <a:ea typeface="ＭＳ Ｐゴシック" pitchFamily="34" charset="-128"/>
              </a:rPr>
              <a:t>Earth materials (soil, sand, rocks, air, water) are part of the natural environment. </a:t>
            </a:r>
          </a:p>
          <a:p>
            <a:pPr marL="171450" indent="-171450">
              <a:lnSpc>
                <a:spcPct val="110000"/>
              </a:lnSpc>
              <a:buFont typeface="Arial" panose="020B0604020202020204" pitchFamily="34" charset="0"/>
              <a:buChar char="•"/>
              <a:defRPr/>
            </a:pPr>
            <a:r>
              <a:rPr lang="en-US" dirty="0">
                <a:ea typeface="ＭＳ Ｐゴシック" pitchFamily="34" charset="-128"/>
              </a:rPr>
              <a:t>Earth materials have different properties. </a:t>
            </a:r>
          </a:p>
          <a:p>
            <a:pPr marL="171450" indent="-171450">
              <a:lnSpc>
                <a:spcPct val="110000"/>
              </a:lnSpc>
              <a:buFont typeface="Arial" panose="020B0604020202020204" pitchFamily="34" charset="0"/>
              <a:buChar char="•"/>
              <a:defRPr/>
            </a:pPr>
            <a:r>
              <a:rPr lang="en-US" dirty="0">
                <a:ea typeface="ＭＳ Ｐゴシック" pitchFamily="34" charset="-128"/>
              </a:rPr>
              <a:t>There are patterns of change in earth phenomena (day/night; seasons). </a:t>
            </a:r>
          </a:p>
          <a:p>
            <a:pPr marL="171450" indent="-171450">
              <a:lnSpc>
                <a:spcPct val="110000"/>
              </a:lnSpc>
              <a:buFont typeface="Arial" panose="020B0604020202020204" pitchFamily="34" charset="0"/>
              <a:buChar char="•"/>
              <a:defRPr/>
            </a:pPr>
            <a:r>
              <a:rPr lang="en-US" dirty="0">
                <a:ea typeface="ＭＳ Ｐゴシック" pitchFamily="34" charset="-128"/>
              </a:rPr>
              <a:t>Natural objects in the sky (sun, moon) are not always in the same place. </a:t>
            </a:r>
          </a:p>
          <a:p>
            <a:pPr marL="171450" indent="-171450">
              <a:lnSpc>
                <a:spcPct val="110000"/>
              </a:lnSpc>
              <a:buFont typeface="Arial" panose="020B0604020202020204" pitchFamily="34" charset="0"/>
              <a:buChar char="•"/>
              <a:defRPr/>
            </a:pPr>
            <a:r>
              <a:rPr lang="en-US" dirty="0">
                <a:ea typeface="ＭＳ Ｐゴシック" pitchFamily="34" charset="-128"/>
              </a:rPr>
              <a:t>Temperature and weather changes can be tracked over time. </a:t>
            </a:r>
          </a:p>
          <a:p>
            <a:pPr marL="171450" indent="-171450">
              <a:lnSpc>
                <a:spcPct val="110000"/>
              </a:lnSpc>
              <a:buFont typeface="Arial" panose="020B0604020202020204" pitchFamily="34" charset="0"/>
              <a:buChar char="•"/>
              <a:defRPr/>
            </a:pPr>
            <a:r>
              <a:rPr lang="en-US" dirty="0">
                <a:ea typeface="ＭＳ Ｐゴシック" pitchFamily="34" charset="-128"/>
              </a:rPr>
              <a:t>Weather and seasonal changes affect the environment. </a:t>
            </a:r>
          </a:p>
          <a:p>
            <a:pPr marL="171450" indent="-171450">
              <a:lnSpc>
                <a:spcPct val="110000"/>
              </a:lnSpc>
              <a:buFont typeface="Arial" panose="020B0604020202020204" pitchFamily="34" charset="0"/>
              <a:buChar char="•"/>
              <a:defRPr/>
            </a:pPr>
            <a:r>
              <a:rPr lang="en-US" dirty="0">
                <a:ea typeface="ＭＳ Ｐゴシック" pitchFamily="34" charset="-128"/>
              </a:rPr>
              <a:t>People should respect and care for the environment. </a:t>
            </a:r>
          </a:p>
          <a:p>
            <a:pPr>
              <a:lnSpc>
                <a:spcPct val="110000"/>
              </a:lnSpc>
              <a:defRPr/>
            </a:pPr>
            <a:endParaRPr lang="en-US" dirty="0">
              <a:ea typeface="ＭＳ Ｐゴシック" pitchFamily="34" charset="-128"/>
            </a:endParaRPr>
          </a:p>
          <a:p>
            <a:pPr>
              <a:lnSpc>
                <a:spcPct val="110000"/>
              </a:lnSpc>
              <a:defRPr/>
            </a:pPr>
            <a:endParaRPr lang="en-US" dirty="0">
              <a:ea typeface="ＭＳ Ｐゴシック" pitchFamily="34" charset="-128"/>
            </a:endParaRPr>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8C709CA-0833-4760-9E40-F1A2FC6BCDDE}" type="slidenum">
              <a:rPr lang="en-US" altLang="en-US">
                <a:ea typeface="MS PGothic" panose="020B0600070205080204" pitchFamily="34" charset="-128"/>
              </a:rPr>
              <a:pPr/>
              <a:t>17</a:t>
            </a:fld>
            <a:endParaRPr lang="en-US" altLang="en-US">
              <a:ea typeface="MS PGothic" panose="020B0600070205080204" pitchFamily="34" charset="-128"/>
            </a:endParaRPr>
          </a:p>
        </p:txBody>
      </p:sp>
    </p:spTree>
    <p:extLst>
      <p:ext uri="{BB962C8B-B14F-4D97-AF65-F5344CB8AC3E}">
        <p14:creationId xmlns:p14="http://schemas.microsoft.com/office/powerpoint/2010/main" val="1891568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8851" name="Notes Placeholder 2"/>
          <p:cNvSpPr>
            <a:spLocks noGrp="1"/>
          </p:cNvSpPr>
          <p:nvPr>
            <p:ph type="body" idx="1"/>
          </p:nvPr>
        </p:nvSpPr>
        <p:spPr bwMode="auto">
          <a:xfrm>
            <a:off x="509451" y="4343400"/>
            <a:ext cx="5899287" cy="4800600"/>
          </a:xfrm>
        </p:spPr>
        <p:txBody>
          <a:bodyPr wrap="square" numCol="1" anchor="t" anchorCtr="0" compatLnSpc="1">
            <a:prstTxWarp prst="textNoShape">
              <a:avLst/>
            </a:prstTxWarp>
            <a:noAutofit/>
          </a:bodyPr>
          <a:lstStyle/>
          <a:p>
            <a:pPr>
              <a:defRPr/>
            </a:pPr>
            <a:r>
              <a:rPr lang="en-US" b="1" dirty="0">
                <a:ea typeface="ＭＳ Ｐゴシック" pitchFamily="34" charset="-128"/>
              </a:rPr>
              <a:t>Activity 2: Dig Deep and Compare  </a:t>
            </a:r>
          </a:p>
          <a:p>
            <a:endParaRPr lang="en-US" b="1" dirty="0">
              <a:ea typeface="ＭＳ Ｐゴシック" pitchFamily="34" charset="-128"/>
            </a:endParaRPr>
          </a:p>
          <a:p>
            <a:r>
              <a:rPr lang="en-US" b="1" dirty="0">
                <a:ea typeface="ＭＳ Ｐゴシック" pitchFamily="34" charset="-128"/>
              </a:rPr>
              <a:t>Presenter Remarks:</a:t>
            </a:r>
            <a:endParaRPr lang="en-US" dirty="0">
              <a:ea typeface="ＭＳ Ｐゴシック" pitchFamily="34" charset="-128"/>
            </a:endParaRPr>
          </a:p>
          <a:p>
            <a:r>
              <a:rPr lang="en-US" dirty="0"/>
              <a:t>Find Handout 4: Earth Sciences Key Concepts. Notice that there are five key concepts. Number off at each table group (1-5); each table member should be a different number. </a:t>
            </a:r>
          </a:p>
          <a:p>
            <a:endParaRPr lang="en-US" dirty="0"/>
          </a:p>
          <a:p>
            <a:r>
              <a:rPr lang="en-US" dirty="0"/>
              <a:t>Now read the bibliographic notes on page 92 of the Preschool Learning Foundations. While you read, hunt for the essential information about your key concept. Write down this information on the handout. Be prepared to share this with your group.</a:t>
            </a:r>
          </a:p>
          <a:p>
            <a:endParaRPr lang="en-US" b="1" cap="all" dirty="0"/>
          </a:p>
          <a:p>
            <a:r>
              <a:rPr lang="en-US" b="1" cap="all" dirty="0"/>
              <a:t>Intent: </a:t>
            </a:r>
            <a:endParaRPr lang="en-US" dirty="0"/>
          </a:p>
          <a:p>
            <a:r>
              <a:rPr lang="en-US" dirty="0"/>
              <a:t>Participants read the bibliographic notes on page 92 of the Preschool Learning Foundations and identify information about key concepts in the earth sciences.</a:t>
            </a:r>
          </a:p>
          <a:p>
            <a:r>
              <a:rPr lang="en-US" b="1" dirty="0"/>
              <a:t> </a:t>
            </a:r>
            <a:endParaRPr lang="en-US" dirty="0"/>
          </a:p>
          <a:p>
            <a:r>
              <a:rPr lang="en-US" b="1" dirty="0"/>
              <a:t>OUTCOMES: </a:t>
            </a:r>
            <a:endParaRPr lang="en-US" dirty="0"/>
          </a:p>
          <a:p>
            <a:r>
              <a:rPr lang="en-US" dirty="0"/>
              <a:t>Participants read bibliographic notes, highlight information on key concepts, and share information with table group. </a:t>
            </a:r>
          </a:p>
          <a:p>
            <a:endParaRPr lang="en-US" dirty="0"/>
          </a:p>
          <a:p>
            <a:r>
              <a:rPr lang="en-US" b="1" cap="all" dirty="0"/>
              <a:t>Materials Required:</a:t>
            </a:r>
            <a:endParaRPr lang="en-US" dirty="0"/>
          </a:p>
          <a:p>
            <a:pPr marL="171450" lvl="0" indent="-171450">
              <a:buFont typeface="Arial" panose="020B0604020202020204" pitchFamily="34" charset="0"/>
              <a:buChar char="•"/>
            </a:pPr>
            <a:r>
              <a:rPr lang="en-US" dirty="0"/>
              <a:t>Preschool Learning Foundations (Volume 3)</a:t>
            </a:r>
          </a:p>
          <a:p>
            <a:pPr marL="171450" lvl="0" indent="-171450">
              <a:buFont typeface="Arial" panose="020B0604020202020204" pitchFamily="34" charset="0"/>
              <a:buChar char="•"/>
            </a:pPr>
            <a:r>
              <a:rPr lang="en-US" dirty="0"/>
              <a:t>PowerPoint</a:t>
            </a:r>
          </a:p>
          <a:p>
            <a:pPr marL="171450" lvl="0" indent="-171450">
              <a:buFont typeface="Arial" panose="020B0604020202020204" pitchFamily="34" charset="0"/>
              <a:buChar char="•"/>
            </a:pPr>
            <a:r>
              <a:rPr lang="en-US" dirty="0"/>
              <a:t>Handout 4: Earth Sciences Key Concepts </a:t>
            </a:r>
          </a:p>
          <a:p>
            <a:pPr marL="171450" lvl="0" indent="-171450">
              <a:buFont typeface="Arial" panose="020B0604020202020204" pitchFamily="34" charset="0"/>
              <a:buChar char="•"/>
            </a:pPr>
            <a:r>
              <a:rPr lang="en-US" dirty="0"/>
              <a:t>Table group</a:t>
            </a:r>
          </a:p>
          <a:p>
            <a:pPr marL="171450" lvl="0" indent="-171450">
              <a:buFont typeface="Arial" panose="020B0604020202020204" pitchFamily="34" charset="0"/>
              <a:buChar char="•"/>
            </a:pPr>
            <a:r>
              <a:rPr lang="en-US" dirty="0"/>
              <a:t>Pencil</a:t>
            </a:r>
          </a:p>
          <a:p>
            <a:endParaRPr lang="en-US" b="1" cap="all" dirty="0"/>
          </a:p>
          <a:p>
            <a:r>
              <a:rPr lang="en-US" b="1" cap="all" dirty="0"/>
              <a:t>Time:</a:t>
            </a:r>
            <a:r>
              <a:rPr lang="en-US" dirty="0"/>
              <a:t> 15 minutes</a:t>
            </a:r>
          </a:p>
          <a:p>
            <a:endParaRPr lang="en-US" b="1" cap="all" dirty="0"/>
          </a:p>
          <a:p>
            <a:r>
              <a:rPr lang="en-US" b="1" cap="all" dirty="0"/>
              <a:t>Process: </a:t>
            </a:r>
            <a:endParaRPr lang="en-US" dirty="0"/>
          </a:p>
          <a:p>
            <a:pPr marL="171450" lvl="0" indent="-171450">
              <a:buFont typeface="Arial" panose="020B0604020202020204" pitchFamily="34" charset="0"/>
              <a:buChar char="•"/>
            </a:pPr>
            <a:r>
              <a:rPr lang="en-US" dirty="0"/>
              <a:t>Give the following directions to the group:</a:t>
            </a:r>
          </a:p>
          <a:p>
            <a:pPr marL="628650" lvl="1" indent="-171450">
              <a:buFont typeface="Courier New" panose="02070309020205020404" pitchFamily="49" charset="0"/>
              <a:buChar char="o"/>
            </a:pPr>
            <a:r>
              <a:rPr lang="en-US" dirty="0"/>
              <a:t>Find Handout 4: Earth Sciences Key Concepts.</a:t>
            </a:r>
          </a:p>
          <a:p>
            <a:pPr marL="628650" lvl="1" indent="-171450">
              <a:buFont typeface="Courier New" panose="02070309020205020404" pitchFamily="49" charset="0"/>
              <a:buChar char="o"/>
            </a:pPr>
            <a:r>
              <a:rPr lang="en-US" dirty="0"/>
              <a:t>Notice that there are five key concepts. </a:t>
            </a:r>
          </a:p>
          <a:p>
            <a:pPr marL="628650" lvl="1" indent="-171450">
              <a:buFont typeface="Courier New" panose="02070309020205020404" pitchFamily="49" charset="0"/>
              <a:buChar char="o"/>
            </a:pPr>
            <a:r>
              <a:rPr lang="en-US" dirty="0"/>
              <a:t>Number off at each table group (1-5); each table member should be a different number. </a:t>
            </a:r>
          </a:p>
          <a:p>
            <a:pPr marL="628650" lvl="1" indent="-171450">
              <a:buFont typeface="Courier New" panose="02070309020205020404" pitchFamily="49" charset="0"/>
              <a:buChar char="o"/>
            </a:pPr>
            <a:r>
              <a:rPr lang="en-US" dirty="0"/>
              <a:t>Now read the bibliographic notes. While you read, hunt for the essential information about your key concept. Write down this information on the handout. Be prepared to share this with your group.</a:t>
            </a:r>
          </a:p>
          <a:p>
            <a:pPr marL="171450" lvl="0" indent="-171450">
              <a:buFont typeface="Arial" panose="020B0604020202020204" pitchFamily="34" charset="0"/>
              <a:buChar char="•"/>
            </a:pPr>
            <a:r>
              <a:rPr lang="en-US" dirty="0"/>
              <a:t>After about 8-10 minutes, when participants are done reading and writing, ask them to share with their group. </a:t>
            </a:r>
          </a:p>
          <a:p>
            <a:pPr marL="171450" lvl="0" indent="-171450">
              <a:buFont typeface="Arial" panose="020B0604020202020204" pitchFamily="34" charset="0"/>
              <a:buChar char="•"/>
            </a:pPr>
            <a:r>
              <a:rPr lang="en-US" dirty="0"/>
              <a:t>Wander around the room while groups share with each other. </a:t>
            </a:r>
          </a:p>
          <a:p>
            <a:pPr marL="171450" lvl="0" indent="-171450">
              <a:buFont typeface="Arial" panose="020B0604020202020204" pitchFamily="34" charset="0"/>
              <a:buChar char="•"/>
            </a:pPr>
            <a:r>
              <a:rPr lang="en-US" dirty="0"/>
              <a:t>After the groups are done sharing, ask participants to look forward.</a:t>
            </a:r>
          </a:p>
          <a:p>
            <a:r>
              <a:rPr lang="en-US" dirty="0"/>
              <a:t> </a:t>
            </a:r>
          </a:p>
          <a:p>
            <a:r>
              <a:rPr lang="en-US" b="1" dirty="0"/>
              <a:t>Optional Debrief:</a:t>
            </a:r>
            <a:endParaRPr lang="en-US" dirty="0"/>
          </a:p>
          <a:p>
            <a:pPr marL="171450" lvl="0" indent="-171450">
              <a:buFont typeface="Arial" panose="020B0604020202020204" pitchFamily="34" charset="0"/>
              <a:buChar char="•"/>
            </a:pPr>
            <a:r>
              <a:rPr lang="en-US" dirty="0"/>
              <a:t>Stomp your feet if you learned something.</a:t>
            </a:r>
          </a:p>
          <a:p>
            <a:pPr marL="171450" lvl="0" indent="-171450">
              <a:buFont typeface="Arial" panose="020B0604020202020204" pitchFamily="34" charset="0"/>
              <a:buChar char="•"/>
            </a:pPr>
            <a:r>
              <a:rPr lang="en-US" dirty="0"/>
              <a:t>High-five your neighbor if you have a deeper understanding of the key concepts.</a:t>
            </a:r>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4662723-C17C-413C-ACF6-523979AD39E3}" type="slidenum">
              <a:rPr lang="en-US" altLang="en-US">
                <a:ea typeface="MS PGothic" panose="020B0600070205080204" pitchFamily="34" charset="-128"/>
              </a:rPr>
              <a:pPr/>
              <a:t>18</a:t>
            </a:fld>
            <a:endParaRPr lang="en-US" altLang="en-US">
              <a:ea typeface="MS PGothic" panose="020B0600070205080204" pitchFamily="34" charset="-128"/>
            </a:endParaRPr>
          </a:p>
        </p:txBody>
      </p:sp>
    </p:spTree>
    <p:extLst>
      <p:ext uri="{BB962C8B-B14F-4D97-AF65-F5344CB8AC3E}">
        <p14:creationId xmlns:p14="http://schemas.microsoft.com/office/powerpoint/2010/main" val="30335337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270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b="1" dirty="0">
                <a:latin typeface="Arial" charset="0"/>
                <a:ea typeface="MS PGothic" charset="0"/>
              </a:rPr>
              <a:t>Presenter Remarks:</a:t>
            </a:r>
          </a:p>
          <a:p>
            <a:pPr defTabSz="966612">
              <a:defRPr/>
            </a:pPr>
            <a:r>
              <a:rPr lang="en-US" sz="1200" i="0" kern="1200" dirty="0">
                <a:solidFill>
                  <a:schemeClr val="tx1"/>
                </a:solidFill>
                <a:effectLst/>
              </a:rPr>
              <a:t>(Hold up the </a:t>
            </a:r>
            <a:r>
              <a:rPr lang="en-US" sz="1200" i="0" dirty="0"/>
              <a:t>Preschool Curriculum Framework </a:t>
            </a:r>
            <a:r>
              <a:rPr lang="en-US" sz="1200" i="0" kern="1200" dirty="0">
                <a:solidFill>
                  <a:schemeClr val="tx1"/>
                </a:solidFill>
                <a:effectLst/>
              </a:rPr>
              <a:t>while talking so participants know which book is being referenced.)</a:t>
            </a:r>
          </a:p>
          <a:p>
            <a:pPr defTabSz="966612">
              <a:defRPr/>
            </a:pPr>
            <a:endParaRPr lang="en-US" dirty="0"/>
          </a:p>
          <a:p>
            <a:pPr defTabSz="966612">
              <a:defRPr/>
            </a:pPr>
            <a:r>
              <a:rPr lang="en-US" sz="1200" dirty="0"/>
              <a:t>The Preschool Curriculum Framework offers guidance on how</a:t>
            </a:r>
            <a:r>
              <a:rPr lang="en-US" sz="1200" baseline="0" dirty="0"/>
              <a:t> </a:t>
            </a:r>
            <a:r>
              <a:rPr lang="en-US" sz="1200" dirty="0"/>
              <a:t>teachers can support TK children's</a:t>
            </a:r>
            <a:r>
              <a:rPr lang="en-US" sz="1200" baseline="0" dirty="0"/>
              <a:t> learning trajectories for earth sciences. </a:t>
            </a:r>
            <a:r>
              <a:rPr lang="en-US" sz="1200" dirty="0">
                <a:latin typeface="Arial" charset="0"/>
                <a:ea typeface="ＭＳ Ｐゴシック" charset="0"/>
                <a:cs typeface="ＭＳ Ｐゴシック" charset="0"/>
              </a:rPr>
              <a:t>The </a:t>
            </a:r>
            <a:r>
              <a:rPr lang="en-US" dirty="0">
                <a:cs typeface="ＭＳ Ｐゴシック" charset="0"/>
              </a:rPr>
              <a:t>f</a:t>
            </a:r>
            <a:r>
              <a:rPr lang="en-US" sz="1200" dirty="0"/>
              <a:t>ramework </a:t>
            </a:r>
            <a:r>
              <a:rPr lang="en-US" sz="1200" dirty="0">
                <a:latin typeface="Arial" charset="0"/>
                <a:ea typeface="ＭＳ Ｐゴシック" charset="0"/>
                <a:cs typeface="ＭＳ Ｐゴシック" charset="0"/>
              </a:rPr>
              <a:t>takes an integrated approach to early learning and describes how curriculum planning considers the connections among different domains as children engage in teacher-guided learning activities</a:t>
            </a:r>
            <a:r>
              <a:rPr lang="en-US" sz="1200" baseline="0" dirty="0">
                <a:latin typeface="Arial" charset="0"/>
                <a:ea typeface="ＭＳ Ｐゴシック" charset="0"/>
                <a:cs typeface="ＭＳ Ｐゴシック" charset="0"/>
              </a:rPr>
              <a:t> and</a:t>
            </a:r>
            <a:r>
              <a:rPr lang="en-US" sz="1200" dirty="0">
                <a:latin typeface="Arial" charset="0"/>
                <a:ea typeface="ＭＳ Ｐゴシック" charset="0"/>
                <a:cs typeface="ＭＳ Ｐゴシック" charset="0"/>
              </a:rPr>
              <a:t> learn </a:t>
            </a:r>
            <a:r>
              <a:rPr lang="en-US" sz="1200" dirty="0"/>
              <a:t>through environments and materials that are developmentally appropriate, as well as through individually and culturally meaningful experiences that engage families.</a:t>
            </a:r>
          </a:p>
          <a:p>
            <a:pPr defTabSz="483306"/>
            <a:endParaRPr lang="en-US" sz="1200" dirty="0"/>
          </a:p>
          <a:p>
            <a:pPr defTabSz="483306"/>
            <a:r>
              <a:rPr lang="en-US" sz="1200" dirty="0"/>
              <a:t>Topics in the Preschool Curriculum Framework include guiding principles (in particular, the vital role of the family in early learning and development); the diversity of young children in California; and the ongoing cycle of observing, documenting, assessing, planning, and implementing curriculum. </a:t>
            </a:r>
          </a:p>
        </p:txBody>
      </p:sp>
      <p:sp>
        <p:nvSpPr>
          <p:cNvPr id="2" name="Slide Number Placeholder 1"/>
          <p:cNvSpPr>
            <a:spLocks noGrp="1"/>
          </p:cNvSpPr>
          <p:nvPr>
            <p:ph type="sldNum" sz="quarter" idx="10"/>
          </p:nvPr>
        </p:nvSpPr>
        <p:spPr/>
        <p:txBody>
          <a:bodyPr/>
          <a:lstStyle/>
          <a:p>
            <a:fld id="{62F6D952-FE9C-4027-994F-756BFA235200}" type="slidenum">
              <a:rPr lang="en-US" altLang="en-US" smtClean="0"/>
              <a:pPr/>
              <a:t>19</a:t>
            </a:fld>
            <a:endParaRPr lang="en-US" altLang="en-US"/>
          </a:p>
        </p:txBody>
      </p:sp>
    </p:spTree>
    <p:extLst>
      <p:ext uri="{BB962C8B-B14F-4D97-AF65-F5344CB8AC3E}">
        <p14:creationId xmlns:p14="http://schemas.microsoft.com/office/powerpoint/2010/main" val="130050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Aft>
                <a:spcPts val="0"/>
              </a:spcAft>
            </a:pPr>
            <a:r>
              <a:rPr lang="en-US" altLang="en-US" b="1" dirty="0"/>
              <a:t>Presenter Remarks: </a:t>
            </a:r>
            <a:endParaRPr lang="en-US" altLang="en-US" baseline="0" dirty="0"/>
          </a:p>
          <a:p>
            <a:pPr eaLnBrk="1" hangingPunct="1">
              <a:spcAft>
                <a:spcPts val="0"/>
              </a:spcAft>
            </a:pPr>
            <a:r>
              <a:rPr lang="en-US" dirty="0">
                <a:latin typeface="Arial" charset="0"/>
                <a:ea typeface="MS PGothic" charset="0"/>
                <a:cs typeface="Arial" charset="0"/>
              </a:rPr>
              <a:t>This slide shows the objectives for today’s training:</a:t>
            </a:r>
            <a:endParaRPr lang="en-US" altLang="en-US" b="1" dirty="0"/>
          </a:p>
          <a:p>
            <a:pPr marL="225425" indent="-225425" eaLnBrk="1" hangingPunct="1">
              <a:spcAft>
                <a:spcPts val="0"/>
              </a:spcAft>
              <a:buFont typeface="Arial" panose="020B0604020202020204" pitchFamily="34" charset="0"/>
              <a:buChar char="•"/>
              <a:defRPr/>
            </a:pPr>
            <a:r>
              <a:rPr lang="en-US" dirty="0"/>
              <a:t>Become familiar with key concepts from the </a:t>
            </a:r>
            <a:r>
              <a:rPr lang="en-US" i="1" dirty="0"/>
              <a:t>California Preschool Learning Foundations, Volume 3 </a:t>
            </a:r>
            <a:r>
              <a:rPr lang="en-US" dirty="0"/>
              <a:t>(Preschool Learning Foundations or PLF)—Science domain, </a:t>
            </a:r>
            <a:r>
              <a:rPr lang="en-US" dirty="0">
                <a:ea typeface="ＭＳ Ｐゴシック" pitchFamily="34" charset="-128"/>
              </a:rPr>
              <a:t>Earth Sciences </a:t>
            </a:r>
            <a:r>
              <a:rPr lang="en-US" dirty="0"/>
              <a:t>strand. </a:t>
            </a:r>
          </a:p>
          <a:p>
            <a:pPr marL="225425" indent="-225425" eaLnBrk="1" hangingPunct="1">
              <a:spcAft>
                <a:spcPts val="0"/>
              </a:spcAft>
              <a:buFont typeface="Arial" panose="020B0604020202020204" pitchFamily="34" charset="0"/>
              <a:buChar char="•"/>
              <a:defRPr/>
            </a:pPr>
            <a:r>
              <a:rPr lang="en-US" dirty="0">
                <a:ea typeface="ＭＳ Ｐゴシック" pitchFamily="34" charset="-128"/>
              </a:rPr>
              <a:t>Connect the PLF reading to strategies from the Earth Sciences strand of the </a:t>
            </a:r>
            <a:r>
              <a:rPr lang="en-US" i="1" dirty="0">
                <a:ea typeface="ＭＳ Ｐゴシック" pitchFamily="34" charset="-128"/>
              </a:rPr>
              <a:t>California Preschool Curriculum Framework, Volume 3 </a:t>
            </a:r>
            <a:r>
              <a:rPr lang="en-US" dirty="0">
                <a:ea typeface="ＭＳ Ｐゴシック" pitchFamily="34" charset="-128"/>
              </a:rPr>
              <a:t>(PCF, Vol. 3).</a:t>
            </a:r>
            <a:endParaRPr lang="en-US" i="1" dirty="0">
              <a:ea typeface="ＭＳ Ｐゴシック" pitchFamily="34" charset="-128"/>
            </a:endParaRPr>
          </a:p>
          <a:p>
            <a:pPr marL="225425" indent="-225425" eaLnBrk="1" hangingPunct="1">
              <a:spcAft>
                <a:spcPts val="0"/>
              </a:spcAft>
              <a:buFont typeface="Arial" panose="020B0604020202020204" pitchFamily="34" charset="0"/>
              <a:buChar char="•"/>
              <a:defRPr/>
            </a:pPr>
            <a:r>
              <a:rPr lang="en-US" dirty="0">
                <a:ea typeface="ＭＳ Ｐゴシック" pitchFamily="34" charset="-128"/>
              </a:rPr>
              <a:t>Interact with earth materials.</a:t>
            </a:r>
          </a:p>
          <a:p>
            <a:pPr marL="225425" indent="-225425" eaLnBrk="1" hangingPunct="1">
              <a:spcAft>
                <a:spcPts val="0"/>
              </a:spcAft>
              <a:buFont typeface="Arial" panose="020B0604020202020204" pitchFamily="34" charset="0"/>
              <a:buChar char="•"/>
              <a:defRPr/>
            </a:pPr>
            <a:r>
              <a:rPr lang="en-US" dirty="0">
                <a:ea typeface="ＭＳ Ｐゴシック" pitchFamily="34" charset="-128"/>
              </a:rPr>
              <a:t>Identify strategies specifically supportive to English learners in the earth sciences.</a:t>
            </a:r>
          </a:p>
          <a:p>
            <a:pPr marL="225425" indent="-225425" eaLnBrk="1" hangingPunct="1">
              <a:spcAft>
                <a:spcPts val="0"/>
              </a:spcAft>
              <a:buFont typeface="Arial" panose="020B0604020202020204" pitchFamily="34" charset="0"/>
              <a:buChar char="•"/>
              <a:defRPr/>
            </a:pPr>
            <a:r>
              <a:rPr lang="en-US" dirty="0">
                <a:ea typeface="ＭＳ Ｐゴシック" pitchFamily="34" charset="-128"/>
              </a:rPr>
              <a:t>Practice utilizing universal design for learning (UDL) strategies to enhance opportunities to support all children in the earth sciences. </a:t>
            </a:r>
          </a:p>
          <a:p>
            <a:pPr marL="225425" indent="-225425" eaLnBrk="1" hangingPunct="1">
              <a:spcAft>
                <a:spcPts val="0"/>
              </a:spcAft>
              <a:buFont typeface="Arial" panose="020B0604020202020204" pitchFamily="34" charset="0"/>
              <a:buChar char="•"/>
              <a:defRPr/>
            </a:pPr>
            <a:r>
              <a:rPr lang="en-US" dirty="0">
                <a:ea typeface="ＭＳ Ｐゴシック" pitchFamily="34" charset="-128"/>
              </a:rPr>
              <a:t>Plan an activity to apply all ideas from the day with engaging family strategies.</a:t>
            </a:r>
          </a:p>
          <a:p>
            <a:pPr eaLnBrk="1" hangingPunct="1">
              <a:spcAft>
                <a:spcPts val="0"/>
              </a:spcAft>
            </a:pPr>
            <a:endParaRPr lang="en-US" altLang="en-US" b="1" dirty="0"/>
          </a:p>
          <a:p>
            <a:pPr eaLnBrk="1" hangingPunct="1">
              <a:spcAft>
                <a:spcPts val="0"/>
              </a:spcAft>
            </a:pPr>
            <a:r>
              <a:rPr lang="en-US" altLang="en-US" b="1" dirty="0"/>
              <a:t>Optional:</a:t>
            </a:r>
            <a:endParaRPr lang="en-US" altLang="en-US" dirty="0"/>
          </a:p>
          <a:p>
            <a:pPr eaLnBrk="1" hangingPunct="1">
              <a:spcAft>
                <a:spcPts val="0"/>
              </a:spcAft>
            </a:pPr>
            <a:r>
              <a:rPr lang="en-US" altLang="en-US" dirty="0"/>
              <a:t>Consider posting the objectives on a chart for reference.</a:t>
            </a:r>
          </a:p>
          <a:p>
            <a:pPr eaLnBrk="1" hangingPunct="1">
              <a:spcAft>
                <a:spcPts val="0"/>
              </a:spcAft>
            </a:pPr>
            <a:endParaRPr lang="en-US" altLang="en-US" dirty="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B348565-4EFF-47DA-8F08-CA83744CCCAF}" type="slidenum">
              <a:rPr lang="en-US" altLang="en-US">
                <a:latin typeface="Calibri" panose="020F0502020204030204" pitchFamily="34" charset="0"/>
                <a:ea typeface="MS PGothic" panose="020B0600070205080204" pitchFamily="34" charset="-128"/>
              </a:rPr>
              <a:pPr/>
              <a:t>2</a:t>
            </a:fld>
            <a:endParaRPr lang="en-US" altLang="en-US">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3674325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0899" name="Notes Placeholder 2"/>
          <p:cNvSpPr>
            <a:spLocks noGrp="1"/>
          </p:cNvSpPr>
          <p:nvPr>
            <p:ph type="body" idx="1"/>
          </p:nvPr>
        </p:nvSpPr>
        <p:spPr bwMode="auto">
          <a:xfrm>
            <a:off x="685800" y="4243908"/>
            <a:ext cx="5486400" cy="4441305"/>
          </a:xfrm>
        </p:spPr>
        <p:txBody>
          <a:bodyPr wrap="square" numCol="1" anchor="t" anchorCtr="0" compatLnSpc="1">
            <a:prstTxWarp prst="textNoShape">
              <a:avLst/>
            </a:prstTxWarp>
            <a:noAutofit/>
          </a:bodyPr>
          <a:lstStyle/>
          <a:p>
            <a:pPr>
              <a:spcBef>
                <a:spcPts val="0"/>
              </a:spcBef>
              <a:spcAft>
                <a:spcPts val="0"/>
              </a:spcAft>
              <a:defRPr/>
            </a:pPr>
            <a:r>
              <a:rPr lang="en-US" b="1" dirty="0">
                <a:ea typeface="ＭＳ Ｐゴシック" pitchFamily="34" charset="-128"/>
              </a:rPr>
              <a:t>Activity 3: Earth Science Visualization </a:t>
            </a:r>
          </a:p>
          <a:p>
            <a:pPr>
              <a:spcBef>
                <a:spcPts val="0"/>
              </a:spcBef>
              <a:spcAft>
                <a:spcPts val="0"/>
              </a:spcAft>
              <a:defRPr/>
            </a:pPr>
            <a:endParaRPr lang="en-US" b="1" dirty="0">
              <a:ea typeface="ＭＳ Ｐゴシック" pitchFamily="34" charset="-128"/>
            </a:endParaRPr>
          </a:p>
          <a:p>
            <a:pPr>
              <a:spcAft>
                <a:spcPts val="0"/>
              </a:spcAft>
              <a:defRPr/>
            </a:pPr>
            <a:r>
              <a:rPr lang="en-US" altLang="en-US" b="1" dirty="0"/>
              <a:t>Presenter Remarks: </a:t>
            </a:r>
            <a:endParaRPr lang="en-US" altLang="ja-JP" dirty="0"/>
          </a:p>
          <a:p>
            <a:pPr>
              <a:spcAft>
                <a:spcPts val="0"/>
              </a:spcAft>
            </a:pPr>
            <a:r>
              <a:rPr lang="en-US" b="0" dirty="0"/>
              <a:t>Part 1: Visualization: (</a:t>
            </a:r>
            <a:r>
              <a:rPr lang="en-US" dirty="0"/>
              <a:t>Begin by reflecting on the physical and social environment.) Today during the scavenger hunt, we experienced our physical environment. We also began to engage and develop our social environment. Together, these two environments enable us to understand and create mental representations (schemas) of our world. To better understand the vast importance of schemas, we will do a little visualization. </a:t>
            </a:r>
          </a:p>
          <a:p>
            <a:pPr marL="0" marR="0">
              <a:spcBef>
                <a:spcPts val="0"/>
              </a:spcBef>
              <a:spcAft>
                <a:spcPts val="0"/>
              </a:spcAft>
            </a:pPr>
            <a:endParaRPr lang="en-US" sz="1200" dirty="0">
              <a:effectLst/>
              <a:ea typeface="Calibri" panose="020F0502020204030204" pitchFamily="34" charset="0"/>
            </a:endParaRPr>
          </a:p>
          <a:p>
            <a:pPr marL="0" marR="0">
              <a:spcBef>
                <a:spcPts val="0"/>
              </a:spcBef>
              <a:spcAft>
                <a:spcPts val="0"/>
              </a:spcAft>
            </a:pPr>
            <a:r>
              <a:rPr lang="en-US" sz="1200" dirty="0">
                <a:effectLst/>
                <a:ea typeface="Calibri" panose="020F0502020204030204" pitchFamily="34" charset="0"/>
              </a:rPr>
              <a:t>Young children are rapidly creating mental representations. Mental representation is a mental concept or groups of concepts that children hold as memory. Mental representations are mental images or pictures that we retrieve from our memory for multiple purposes such as understanding language, problem solving, and to communicate ideas and concepts.  If I was to ask you to think of a cow, everyone would be able to conjure up an image or mental picture of a cow. We connect mental images into larger groups as well. If I asked you to image a farm, we would each pull from our memory a variety of images that represent objects and animals that live or work on a farm.  Each of us would have our own mental representation of a farm, but all in all they would be similar because most of us have had some understanding and experience with a farm. In other words, it’s unlikely that anyone imagined a dinosaur living on the farm. </a:t>
            </a:r>
          </a:p>
          <a:p>
            <a:pPr marL="0" marR="0">
              <a:spcBef>
                <a:spcPts val="0"/>
              </a:spcBef>
              <a:spcAft>
                <a:spcPts val="0"/>
              </a:spcAft>
            </a:pPr>
            <a:endParaRPr lang="en-US" sz="1200" dirty="0">
              <a:effectLst/>
              <a:ea typeface="Calibri" panose="020F0502020204030204" pitchFamily="34" charset="0"/>
            </a:endParaRPr>
          </a:p>
          <a:p>
            <a:pPr marL="0" marR="0">
              <a:spcBef>
                <a:spcPts val="0"/>
              </a:spcBef>
              <a:spcAft>
                <a:spcPts val="0"/>
              </a:spcAft>
            </a:pPr>
            <a:r>
              <a:rPr lang="en-US" sz="1200" dirty="0">
                <a:effectLst/>
                <a:ea typeface="Calibri" panose="020F0502020204030204" pitchFamily="34" charset="0"/>
              </a:rPr>
              <a:t>As I walk you through this activity, see if you can feel yourself accessing the mental pictures you hold in your head. </a:t>
            </a:r>
          </a:p>
          <a:p>
            <a:pPr marL="0" marR="0">
              <a:spcBef>
                <a:spcPts val="0"/>
              </a:spcBef>
              <a:spcAft>
                <a:spcPts val="0"/>
              </a:spcAft>
            </a:pPr>
            <a:endParaRPr lang="en-US" sz="1200" dirty="0">
              <a:effectLst/>
              <a:ea typeface="Calibri" panose="020F0502020204030204" pitchFamily="34" charset="0"/>
            </a:endParaRPr>
          </a:p>
          <a:p>
            <a:pPr marL="0" marR="0">
              <a:spcBef>
                <a:spcPts val="0"/>
              </a:spcBef>
              <a:spcAft>
                <a:spcPts val="0"/>
              </a:spcAft>
            </a:pPr>
            <a:r>
              <a:rPr lang="en-US" sz="1200" dirty="0">
                <a:effectLst/>
                <a:ea typeface="Calibri" panose="020F0502020204030204" pitchFamily="34" charset="0"/>
              </a:rPr>
              <a:t>If you’re comfortable, please close your eyes. </a:t>
            </a:r>
          </a:p>
          <a:p>
            <a:pPr marL="0" marR="0">
              <a:spcBef>
                <a:spcPts val="0"/>
              </a:spcBef>
              <a:spcAft>
                <a:spcPts val="0"/>
              </a:spcAft>
            </a:pPr>
            <a:endParaRPr lang="en-US" sz="1200" dirty="0">
              <a:effectLst/>
              <a:ea typeface="Calibri" panose="020F0502020204030204" pitchFamily="34" charset="0"/>
            </a:endParaRPr>
          </a:p>
          <a:p>
            <a:pPr marL="0" marR="0">
              <a:spcBef>
                <a:spcPts val="0"/>
              </a:spcBef>
              <a:spcAft>
                <a:spcPts val="0"/>
              </a:spcAft>
            </a:pPr>
            <a:r>
              <a:rPr lang="en-US" sz="1200" dirty="0">
                <a:effectLst/>
                <a:ea typeface="Calibri" panose="020F0502020204030204" pitchFamily="34" charset="0"/>
              </a:rPr>
              <a:t>Think of a metal wind chime. Can you see the different metal tubes hanging down the side? Do you see the long string in the middle with the metal piece that catches the wind?  Is the metal piece moving or standing still?  If you put your hands around the metal tubes, what do they feel like? Are they cold in your hand? Are they smooth and firm? </a:t>
            </a:r>
          </a:p>
          <a:p>
            <a:pPr marL="0" marR="0">
              <a:spcBef>
                <a:spcPts val="0"/>
              </a:spcBef>
              <a:spcAft>
                <a:spcPts val="0"/>
              </a:spcAft>
            </a:pPr>
            <a:endParaRPr lang="en-US" sz="1200" dirty="0">
              <a:effectLst/>
              <a:ea typeface="Calibri" panose="020F0502020204030204" pitchFamily="34" charset="0"/>
            </a:endParaRPr>
          </a:p>
          <a:p>
            <a:pPr marL="0" marR="0">
              <a:spcBef>
                <a:spcPts val="0"/>
              </a:spcBef>
              <a:spcAft>
                <a:spcPts val="0"/>
              </a:spcAft>
            </a:pPr>
            <a:r>
              <a:rPr lang="en-US" sz="1200" dirty="0">
                <a:effectLst/>
                <a:ea typeface="Calibri" panose="020F0502020204030204" pitchFamily="34" charset="0"/>
              </a:rPr>
              <a:t>The wind is blowing gently. What does the wind chime sound like as the wind blows? Is the sound high or low?</a:t>
            </a:r>
          </a:p>
          <a:p>
            <a:pPr marL="0" marR="0">
              <a:spcBef>
                <a:spcPts val="0"/>
              </a:spcBef>
              <a:spcAft>
                <a:spcPts val="0"/>
              </a:spcAft>
            </a:pPr>
            <a:endParaRPr lang="en-US" sz="1200" dirty="0">
              <a:effectLst/>
              <a:ea typeface="Calibri" panose="020F0502020204030204" pitchFamily="34" charset="0"/>
            </a:endParaRPr>
          </a:p>
          <a:p>
            <a:pPr marL="0" marR="0">
              <a:spcBef>
                <a:spcPts val="0"/>
              </a:spcBef>
              <a:spcAft>
                <a:spcPts val="0"/>
              </a:spcAft>
            </a:pPr>
            <a:r>
              <a:rPr lang="en-US" sz="1200" dirty="0">
                <a:effectLst/>
                <a:ea typeface="Calibri" panose="020F0502020204030204" pitchFamily="34" charset="0"/>
              </a:rPr>
              <a:t>Next visualize a bamboo wind chime. What do the bamboo chimes look like? What color are they? Do they have ridges on or bumps on them? </a:t>
            </a:r>
          </a:p>
          <a:p>
            <a:pPr marL="0" marR="0">
              <a:spcBef>
                <a:spcPts val="0"/>
              </a:spcBef>
              <a:spcAft>
                <a:spcPts val="0"/>
              </a:spcAft>
            </a:pPr>
            <a:endParaRPr lang="en-US" sz="1200" dirty="0">
              <a:effectLst/>
              <a:ea typeface="Calibri" panose="020F0502020204030204" pitchFamily="34" charset="0"/>
            </a:endParaRPr>
          </a:p>
          <a:p>
            <a:pPr marL="0" marR="0">
              <a:spcBef>
                <a:spcPts val="0"/>
              </a:spcBef>
              <a:spcAft>
                <a:spcPts val="0"/>
              </a:spcAft>
            </a:pPr>
            <a:r>
              <a:rPr lang="en-US" sz="1200" dirty="0">
                <a:effectLst/>
                <a:ea typeface="Calibri" panose="020F0502020204030204" pitchFamily="34" charset="0"/>
              </a:rPr>
              <a:t>As the wind continues to blow gently, how does the bamboo chime sound? Does it have a hollow ring to it?</a:t>
            </a:r>
          </a:p>
          <a:p>
            <a:pPr marL="0" marR="0">
              <a:spcBef>
                <a:spcPts val="0"/>
              </a:spcBef>
              <a:spcAft>
                <a:spcPts val="0"/>
              </a:spcAft>
            </a:pPr>
            <a:endParaRPr lang="en-US" sz="1200" dirty="0">
              <a:effectLst/>
              <a:ea typeface="Calibri" panose="020F0502020204030204" pitchFamily="34" charset="0"/>
            </a:endParaRPr>
          </a:p>
          <a:p>
            <a:pPr marL="0" marR="0">
              <a:spcBef>
                <a:spcPts val="0"/>
              </a:spcBef>
              <a:spcAft>
                <a:spcPts val="0"/>
              </a:spcAft>
            </a:pPr>
            <a:r>
              <a:rPr lang="en-US" sz="1200" dirty="0">
                <a:effectLst/>
                <a:ea typeface="Calibri" panose="020F0502020204030204" pitchFamily="34" charset="0"/>
              </a:rPr>
              <a:t>Now shift back to the metal wind chime. How does it sound compared to the bamboo chime? </a:t>
            </a:r>
          </a:p>
          <a:p>
            <a:pPr marL="0" marR="0">
              <a:spcBef>
                <a:spcPts val="0"/>
              </a:spcBef>
              <a:spcAft>
                <a:spcPts val="0"/>
              </a:spcAft>
            </a:pPr>
            <a:endParaRPr lang="en-US" sz="1200" dirty="0">
              <a:effectLst/>
              <a:ea typeface="Calibri" panose="020F0502020204030204" pitchFamily="34" charset="0"/>
            </a:endParaRPr>
          </a:p>
          <a:p>
            <a:pPr marL="0" marR="0">
              <a:spcBef>
                <a:spcPts val="0"/>
              </a:spcBef>
              <a:spcAft>
                <a:spcPts val="0"/>
              </a:spcAft>
            </a:pPr>
            <a:r>
              <a:rPr lang="en-US" sz="1200" dirty="0">
                <a:effectLst/>
                <a:ea typeface="Calibri" panose="020F0502020204030204" pitchFamily="34" charset="0"/>
              </a:rPr>
              <a:t>Now open your eyes. </a:t>
            </a:r>
          </a:p>
          <a:p>
            <a:pPr marL="0" marR="0">
              <a:spcBef>
                <a:spcPts val="0"/>
              </a:spcBef>
              <a:spcAft>
                <a:spcPts val="0"/>
              </a:spcAft>
            </a:pPr>
            <a:endParaRPr lang="en-US" sz="1200" dirty="0">
              <a:effectLst/>
              <a:ea typeface="Calibri" panose="020F0502020204030204" pitchFamily="34" charset="0"/>
            </a:endParaRPr>
          </a:p>
          <a:p>
            <a:pPr marL="0" marR="0">
              <a:spcBef>
                <a:spcPts val="0"/>
              </a:spcBef>
              <a:spcAft>
                <a:spcPts val="0"/>
              </a:spcAft>
            </a:pPr>
            <a:r>
              <a:rPr lang="en-US" sz="1200" dirty="0">
                <a:effectLst/>
                <a:ea typeface="Calibri" panose="020F0502020204030204" pitchFamily="34" charset="0"/>
              </a:rPr>
              <a:t>Did you feel yourself shifting mental pictures in your head as you went from one part of the chime to another? Could you sense the feel and sound of the different tubes?</a:t>
            </a:r>
          </a:p>
          <a:p>
            <a:pPr marL="0" marR="0">
              <a:spcBef>
                <a:spcPts val="0"/>
              </a:spcBef>
              <a:spcAft>
                <a:spcPts val="0"/>
              </a:spcAft>
            </a:pPr>
            <a:endParaRPr lang="en-US" sz="1200" dirty="0">
              <a:effectLst/>
              <a:ea typeface="Calibri" panose="020F0502020204030204" pitchFamily="34" charset="0"/>
            </a:endParaRPr>
          </a:p>
          <a:p>
            <a:pPr marL="0" marR="0">
              <a:spcBef>
                <a:spcPts val="0"/>
              </a:spcBef>
              <a:spcAft>
                <a:spcPts val="0"/>
              </a:spcAft>
            </a:pPr>
            <a:r>
              <a:rPr lang="en-US" sz="1200" dirty="0">
                <a:effectLst/>
                <a:ea typeface="Calibri" panose="020F0502020204030204" pitchFamily="34" charset="0"/>
              </a:rPr>
              <a:t>Children create these mental representations or images based on experiences; the broader and deeper those experiences, the greater is the capacity to expand knowledge, connect new knowledge to prior experiences, to problem solve, and communicate with others. </a:t>
            </a:r>
          </a:p>
          <a:p>
            <a:pPr lvl="0">
              <a:spcAft>
                <a:spcPts val="0"/>
              </a:spcAft>
            </a:pPr>
            <a:endParaRPr lang="en-US" dirty="0"/>
          </a:p>
          <a:p>
            <a:pPr lvl="0">
              <a:spcAft>
                <a:spcPts val="0"/>
              </a:spcAft>
            </a:pPr>
            <a:r>
              <a:rPr lang="en-US" i="0" dirty="0"/>
              <a:t>(See Part 2 [Post Visualization] under Process below to continue discussion.)</a:t>
            </a:r>
          </a:p>
          <a:p>
            <a:pPr>
              <a:spcBef>
                <a:spcPts val="0"/>
              </a:spcBef>
              <a:spcAft>
                <a:spcPts val="0"/>
              </a:spcAft>
              <a:defRPr/>
            </a:pPr>
            <a:endParaRPr lang="en-US" b="1" dirty="0">
              <a:ea typeface="ＭＳ Ｐゴシック" pitchFamily="34" charset="-128"/>
            </a:endParaRPr>
          </a:p>
          <a:p>
            <a:pPr>
              <a:spcAft>
                <a:spcPts val="0"/>
              </a:spcAft>
            </a:pPr>
            <a:r>
              <a:rPr lang="en-US" b="1" cap="all" dirty="0"/>
              <a:t>intent: </a:t>
            </a:r>
            <a:endParaRPr lang="en-US" dirty="0"/>
          </a:p>
          <a:p>
            <a:pPr>
              <a:spcAft>
                <a:spcPts val="0"/>
              </a:spcAft>
            </a:pPr>
            <a:r>
              <a:rPr lang="en-US" dirty="0"/>
              <a:t>Participants experience using existing mental representations and reflect on the importance of developing these representations.</a:t>
            </a:r>
          </a:p>
          <a:p>
            <a:pPr>
              <a:spcAft>
                <a:spcPts val="0"/>
              </a:spcAft>
            </a:pPr>
            <a:r>
              <a:rPr lang="en-US" b="1" dirty="0"/>
              <a:t> </a:t>
            </a:r>
            <a:endParaRPr lang="en-US" dirty="0"/>
          </a:p>
          <a:p>
            <a:pPr>
              <a:spcAft>
                <a:spcPts val="0"/>
              </a:spcAft>
            </a:pPr>
            <a:endParaRPr lang="en-US" b="1" dirty="0"/>
          </a:p>
          <a:p>
            <a:pPr>
              <a:spcAft>
                <a:spcPts val="0"/>
              </a:spcAft>
            </a:pPr>
            <a:r>
              <a:rPr lang="en-US" b="1" dirty="0"/>
              <a:t>OUTCOMES: </a:t>
            </a:r>
            <a:endParaRPr lang="en-US" dirty="0"/>
          </a:p>
          <a:p>
            <a:pPr>
              <a:spcAft>
                <a:spcPts val="0"/>
              </a:spcAft>
            </a:pPr>
            <a:r>
              <a:rPr lang="en-US" dirty="0"/>
              <a:t>Participants experience a visualization experience, reflect on the visualization and the importance of developing mental representations, and consider how to best provide environments that allow for the development of schemas. </a:t>
            </a:r>
          </a:p>
          <a:p>
            <a:pPr>
              <a:spcAft>
                <a:spcPts val="0"/>
              </a:spcAft>
            </a:pPr>
            <a:r>
              <a:rPr lang="en-US" b="1" cap="all" dirty="0"/>
              <a:t> </a:t>
            </a:r>
            <a:endParaRPr lang="en-US" dirty="0"/>
          </a:p>
          <a:p>
            <a:pPr>
              <a:spcAft>
                <a:spcPts val="0"/>
              </a:spcAft>
            </a:pPr>
            <a:r>
              <a:rPr lang="en-US" b="1" cap="all" dirty="0"/>
              <a:t>Materials Required: </a:t>
            </a:r>
            <a:endParaRPr lang="en-US" dirty="0"/>
          </a:p>
          <a:p>
            <a:pPr marL="171450" lvl="0" indent="-171450">
              <a:spcAft>
                <a:spcPts val="0"/>
              </a:spcAft>
              <a:buFont typeface="Arial" panose="020B0604020202020204" pitchFamily="34" charset="0"/>
              <a:buChar char="•"/>
            </a:pPr>
            <a:r>
              <a:rPr lang="en-US" dirty="0"/>
              <a:t>Trainer Visualization Script (PowerPoint notes)</a:t>
            </a:r>
          </a:p>
          <a:p>
            <a:pPr marL="171450" lvl="0" indent="-171450">
              <a:spcAft>
                <a:spcPts val="0"/>
              </a:spcAft>
              <a:buFont typeface="Arial" panose="020B0604020202020204" pitchFamily="34" charset="0"/>
              <a:buChar char="•"/>
            </a:pPr>
            <a:r>
              <a:rPr lang="en-US" dirty="0"/>
              <a:t>PowerPoint slide</a:t>
            </a:r>
          </a:p>
          <a:p>
            <a:pPr>
              <a:spcAft>
                <a:spcPts val="0"/>
              </a:spcAft>
            </a:pPr>
            <a:r>
              <a:rPr lang="en-US" dirty="0"/>
              <a:t> </a:t>
            </a:r>
          </a:p>
          <a:p>
            <a:pPr>
              <a:spcAft>
                <a:spcPts val="0"/>
              </a:spcAft>
            </a:pPr>
            <a:r>
              <a:rPr lang="en-US" b="1" cap="all" dirty="0"/>
              <a:t>Time:</a:t>
            </a:r>
            <a:r>
              <a:rPr lang="en-US" dirty="0"/>
              <a:t> 5 minutes</a:t>
            </a:r>
          </a:p>
          <a:p>
            <a:pPr>
              <a:spcAft>
                <a:spcPts val="0"/>
              </a:spcAft>
            </a:pPr>
            <a:endParaRPr lang="en-US" b="1" cap="all" dirty="0"/>
          </a:p>
          <a:p>
            <a:pPr>
              <a:spcAft>
                <a:spcPts val="0"/>
              </a:spcAft>
            </a:pPr>
            <a:r>
              <a:rPr lang="en-US" b="1" cap="all" dirty="0"/>
              <a:t>Process: </a:t>
            </a:r>
            <a:endParaRPr lang="en-US" dirty="0"/>
          </a:p>
          <a:p>
            <a:pPr>
              <a:spcAft>
                <a:spcPts val="0"/>
              </a:spcAft>
            </a:pPr>
            <a:r>
              <a:rPr lang="en-US" b="1" dirty="0"/>
              <a:t>Part 1 (Visualization):</a:t>
            </a:r>
            <a:endParaRPr lang="en-US" dirty="0"/>
          </a:p>
          <a:p>
            <a:pPr marL="171450" indent="-171450">
              <a:spcAft>
                <a:spcPts val="0"/>
              </a:spcAft>
              <a:buFont typeface="Arial" panose="020B0604020202020204" pitchFamily="34" charset="0"/>
              <a:buChar char="•"/>
            </a:pPr>
            <a:r>
              <a:rPr lang="en-US" dirty="0"/>
              <a:t>Begin by reflecting on the physical and social environment:</a:t>
            </a:r>
          </a:p>
          <a:p>
            <a:pPr marL="171450" lvl="0" indent="-171450">
              <a:spcAft>
                <a:spcPts val="0"/>
              </a:spcAft>
              <a:buFont typeface="Arial" panose="020B0604020202020204" pitchFamily="34" charset="0"/>
              <a:buChar char="•"/>
            </a:pPr>
            <a:r>
              <a:rPr lang="en-US" dirty="0"/>
              <a:t>Today during the scavenger hunt, we experienced our physical environment.</a:t>
            </a:r>
          </a:p>
          <a:p>
            <a:pPr marL="171450" lvl="0" indent="-171450">
              <a:spcAft>
                <a:spcPts val="0"/>
              </a:spcAft>
              <a:buFont typeface="Arial" panose="020B0604020202020204" pitchFamily="34" charset="0"/>
              <a:buChar char="•"/>
            </a:pPr>
            <a:r>
              <a:rPr lang="en-US" dirty="0"/>
              <a:t>We also began to engage and develop our social environment. </a:t>
            </a:r>
          </a:p>
          <a:p>
            <a:pPr marL="171450" lvl="0" indent="-171450">
              <a:spcAft>
                <a:spcPts val="0"/>
              </a:spcAft>
              <a:buFont typeface="Arial" panose="020B0604020202020204" pitchFamily="34" charset="0"/>
              <a:buChar char="•"/>
            </a:pPr>
            <a:r>
              <a:rPr lang="en-US" dirty="0"/>
              <a:t>Together, these two environments enable us to understand and create mental representations (schemas) of our world. </a:t>
            </a:r>
          </a:p>
          <a:p>
            <a:pPr marL="171450" lvl="0" indent="-171450">
              <a:spcAft>
                <a:spcPts val="0"/>
              </a:spcAft>
              <a:buFont typeface="Arial" panose="020B0604020202020204" pitchFamily="34" charset="0"/>
              <a:buChar char="•"/>
            </a:pPr>
            <a:r>
              <a:rPr lang="en-US" dirty="0"/>
              <a:t>To better understand the vast importance of schemas, we will do a little visualization. </a:t>
            </a:r>
          </a:p>
          <a:p>
            <a:pPr>
              <a:spcAft>
                <a:spcPts val="0"/>
              </a:spcAft>
            </a:pPr>
            <a:r>
              <a:rPr lang="en-US" b="1" dirty="0"/>
              <a:t> </a:t>
            </a:r>
            <a:endParaRPr lang="en-US" dirty="0"/>
          </a:p>
          <a:p>
            <a:pPr>
              <a:spcAft>
                <a:spcPts val="0"/>
              </a:spcAft>
            </a:pPr>
            <a:r>
              <a:rPr lang="en-US" b="1" dirty="0"/>
              <a:t>Part 2 (Post Visualization):</a:t>
            </a:r>
            <a:endParaRPr lang="en-US" dirty="0"/>
          </a:p>
          <a:p>
            <a:pPr marL="171450" lvl="0" indent="-171450">
              <a:spcAft>
                <a:spcPts val="0"/>
              </a:spcAft>
              <a:buFont typeface="Arial" panose="020B0604020202020204" pitchFamily="34" charset="0"/>
              <a:buChar char="•"/>
            </a:pPr>
            <a:r>
              <a:rPr lang="en-US" dirty="0"/>
              <a:t>As I changed what we were seeing, did you feel different? Did you see something different? Did you hear something different? You could do this because you have had first hand experiences with many of these items. You used your previous explorations to create an understanding of the events I am describing. The mental representations children develop in the early years will support their mental representations throughout childhood. </a:t>
            </a:r>
          </a:p>
          <a:p>
            <a:pPr marL="171450" lvl="0" indent="-171450">
              <a:spcAft>
                <a:spcPts val="0"/>
              </a:spcAft>
              <a:buFont typeface="Arial" panose="020B0604020202020204" pitchFamily="34" charset="0"/>
              <a:buChar char="•"/>
            </a:pPr>
            <a:r>
              <a:rPr lang="en-US" dirty="0"/>
              <a:t>The question for us as teachers then becomes:</a:t>
            </a:r>
          </a:p>
          <a:p>
            <a:pPr marL="628650" lvl="1" indent="-171450">
              <a:spcAft>
                <a:spcPts val="0"/>
              </a:spcAft>
              <a:buFont typeface="Arial" panose="020B0604020202020204" pitchFamily="34" charset="0"/>
              <a:buChar char="•"/>
            </a:pPr>
            <a:r>
              <a:rPr lang="en-US" dirty="0"/>
              <a:t>Are we creating a culture of inquiry in the social environment so that children are motivated to explore and experience their world—so that they can develop these mental representations? Are we providing the variety of materials in their physical environment needed to develop these representations?</a:t>
            </a:r>
          </a:p>
          <a:p>
            <a:pPr marL="171450" lvl="0" indent="-171450">
              <a:spcAft>
                <a:spcPts val="0"/>
              </a:spcAft>
              <a:buFont typeface="Arial" panose="020B0604020202020204" pitchFamily="34" charset="0"/>
              <a:buChar char="•"/>
            </a:pPr>
            <a:r>
              <a:rPr lang="en-US" dirty="0"/>
              <a:t>We will spend the rest of the day exploring the foundations so that we can better understand what types of materials to provide and how to specifically support exploration of these materials so that children can develop mental representations with regard to these key concepts. </a:t>
            </a:r>
          </a:p>
          <a:p>
            <a:pPr marL="171450" lvl="0" indent="-171450">
              <a:spcAft>
                <a:spcPts val="0"/>
              </a:spcAft>
              <a:buFont typeface="Arial" panose="020B0604020202020204" pitchFamily="34" charset="0"/>
              <a:buChar char="•"/>
            </a:pPr>
            <a:r>
              <a:rPr lang="en-US" dirty="0"/>
              <a:t>As we do this, we will stop to think about the physical and social environment of our daily routine. We will add ideas to Handout 7: Creating Invitations through the Daily Routine to create a plethora of ideas by the end of the day.</a:t>
            </a:r>
          </a:p>
          <a:p>
            <a:pPr>
              <a:spcBef>
                <a:spcPts val="0"/>
              </a:spcBef>
              <a:spcAft>
                <a:spcPts val="0"/>
              </a:spcAft>
              <a:defRPr/>
            </a:pPr>
            <a:endParaRPr lang="en-US" b="1" dirty="0">
              <a:ea typeface="ＭＳ Ｐゴシック" pitchFamily="34" charset="-128"/>
            </a:endParaRPr>
          </a:p>
          <a:p>
            <a:pPr>
              <a:spcBef>
                <a:spcPts val="0"/>
              </a:spcBef>
              <a:spcAft>
                <a:spcPts val="0"/>
              </a:spcAft>
              <a:defRPr/>
            </a:pPr>
            <a:endParaRPr lang="en-US" b="1" cap="all" dirty="0">
              <a:ea typeface="ＭＳ Ｐゴシック" pitchFamily="34" charset="-128"/>
            </a:endParaRPr>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3E233BA-2A6D-4F59-A0EF-9774B3DF4504}" type="slidenum">
              <a:rPr lang="en-US" altLang="en-US">
                <a:ea typeface="MS PGothic" panose="020B0600070205080204" pitchFamily="34" charset="-128"/>
              </a:rPr>
              <a:pPr/>
              <a:t>20</a:t>
            </a:fld>
            <a:endParaRPr lang="en-US" altLang="en-US">
              <a:ea typeface="MS PGothic" panose="020B0600070205080204" pitchFamily="34" charset="-128"/>
            </a:endParaRPr>
          </a:p>
        </p:txBody>
      </p:sp>
    </p:spTree>
    <p:extLst>
      <p:ext uri="{BB962C8B-B14F-4D97-AF65-F5344CB8AC3E}">
        <p14:creationId xmlns:p14="http://schemas.microsoft.com/office/powerpoint/2010/main" val="3110982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9875" name="Notes Placeholder 2"/>
          <p:cNvSpPr>
            <a:spLocks noGrp="1"/>
          </p:cNvSpPr>
          <p:nvPr>
            <p:ph type="body" idx="1"/>
          </p:nvPr>
        </p:nvSpPr>
        <p:spPr bwMode="auto">
          <a:xfrm>
            <a:off x="685800" y="4343400"/>
            <a:ext cx="5486400" cy="45116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b="1" dirty="0"/>
              <a:t>Presenter Remarks:</a:t>
            </a:r>
          </a:p>
          <a:p>
            <a:r>
              <a:rPr lang="en-US" altLang="en-US" dirty="0"/>
              <a:t>“Teachers can provide children with opportunities to explore the physical properties of earth materials and to observe, record, and track changes in the weather and how it affects the living world” (PCF, Vol. 3, p. 215).</a:t>
            </a:r>
          </a:p>
          <a:p>
            <a:pPr marL="0" lvl="1"/>
            <a:endParaRPr lang="en-US" altLang="en-US" b="1" dirty="0"/>
          </a:p>
          <a:p>
            <a:pPr marL="0" lvl="1"/>
            <a:r>
              <a:rPr lang="en-US" altLang="en-US" b="1" dirty="0"/>
              <a:t>Physical Environment: </a:t>
            </a:r>
            <a:r>
              <a:rPr lang="en-US" altLang="en-US" dirty="0"/>
              <a:t>“The indoor and outdoor environments provide the context for children’s physical and social explorations and construction of scientific concepts“ (PCF, Vol. 3, p. 142).</a:t>
            </a:r>
          </a:p>
          <a:p>
            <a:endParaRPr lang="en-US" altLang="en-US" b="1" dirty="0"/>
          </a:p>
          <a:p>
            <a:r>
              <a:rPr lang="en-US" altLang="en-US" b="1" dirty="0"/>
              <a:t>Social Environment: “</a:t>
            </a:r>
            <a:r>
              <a:rPr lang="en-US" altLang="en-US" dirty="0"/>
              <a:t>The social environment must support exploration and investigation and encourage children to pursue their own questions and develop their ideas” (PCF, Vol. 3, p. 147).</a:t>
            </a:r>
          </a:p>
          <a:p>
            <a:pPr marL="0" lvl="1"/>
            <a:endParaRPr lang="en-US" altLang="en-US" dirty="0"/>
          </a:p>
          <a:p>
            <a:pPr marL="0" lvl="1"/>
            <a:r>
              <a:rPr lang="en-US" altLang="en-US" dirty="0"/>
              <a:t>In order to guide and enhance these environments, teachers must have some understanding of the key concepts and foundational knowledge children are ready to explore. We will spend the rest of today experiencing these key concepts and gaining a deeper understanding of how to provide meaningful opportunities for children to explore.</a:t>
            </a:r>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46276C0-C1AE-45F8-A315-0B5E82648803}" type="slidenum">
              <a:rPr lang="en-US" altLang="en-US">
                <a:ea typeface="MS PGothic" panose="020B0600070205080204" pitchFamily="34" charset="-128"/>
              </a:rPr>
              <a:pPr/>
              <a:t>21</a:t>
            </a:fld>
            <a:endParaRPr lang="en-US" altLang="en-US">
              <a:ea typeface="MS PGothic" panose="020B0600070205080204" pitchFamily="34" charset="-128"/>
            </a:endParaRPr>
          </a:p>
        </p:txBody>
      </p:sp>
    </p:spTree>
    <p:extLst>
      <p:ext uri="{BB962C8B-B14F-4D97-AF65-F5344CB8AC3E}">
        <p14:creationId xmlns:p14="http://schemas.microsoft.com/office/powerpoint/2010/main" val="32242081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b="1" dirty="0"/>
              <a:t>Presenter Remarks: </a:t>
            </a:r>
            <a:endParaRPr lang="en-US" dirty="0"/>
          </a:p>
          <a:p>
            <a:r>
              <a:rPr lang="en-US" dirty="0"/>
              <a:t>Scientific inquiry (observation, investigation, documentation, and communication) plays an integral role in how children explore and develop knowledge in the content areas of physical, life, and earth sciences. </a:t>
            </a:r>
          </a:p>
          <a:p>
            <a:endParaRPr lang="en-US" dirty="0"/>
          </a:p>
          <a:p>
            <a:r>
              <a:rPr lang="en-US" dirty="0"/>
              <a:t>Basic scientific inquiry skills help promote the NGSS and 21</a:t>
            </a:r>
            <a:r>
              <a:rPr lang="en-US" baseline="30000" dirty="0"/>
              <a:t>st</a:t>
            </a:r>
            <a:r>
              <a:rPr lang="en-US" dirty="0"/>
              <a:t> Century Skills in young children.                                   </a:t>
            </a:r>
          </a:p>
          <a:p>
            <a:endParaRPr lang="en-US" dirty="0"/>
          </a:p>
          <a:p>
            <a:pPr marL="0" marR="0" lvl="0" indent="0" algn="l" defTabSz="457200" rtl="0" eaLnBrk="0" fontAlgn="base" latinLnBrk="0" hangingPunct="0">
              <a:lnSpc>
                <a:spcPct val="100000"/>
              </a:lnSpc>
              <a:spcBef>
                <a:spcPts val="0"/>
              </a:spcBef>
              <a:spcAft>
                <a:spcPct val="0"/>
              </a:spcAft>
              <a:buClrTx/>
              <a:buSzTx/>
              <a:buFontTx/>
              <a:buNone/>
              <a:tabLst/>
              <a:defRPr/>
            </a:pPr>
            <a:r>
              <a:rPr lang="en-US" dirty="0"/>
              <a:t>Find</a:t>
            </a:r>
            <a:r>
              <a:rPr lang="en-US" baseline="0" dirty="0"/>
              <a:t> Handout 5: </a:t>
            </a:r>
            <a:r>
              <a:rPr lang="en-US" sz="1200" kern="1200" dirty="0">
                <a:solidFill>
                  <a:schemeClr val="tx1"/>
                </a:solidFill>
                <a:effectLst/>
                <a:latin typeface="Arial" pitchFamily="34" charset="0"/>
                <a:ea typeface="MS PGothic" panose="020B0600070205080204" pitchFamily="34" charset="-128"/>
                <a:cs typeface="Arial" pitchFamily="34" charset="0"/>
              </a:rPr>
              <a:t>Earth Materials in the Environment. </a:t>
            </a:r>
            <a:r>
              <a:rPr lang="en-US" baseline="0" dirty="0"/>
              <a:t>With an elbow partner at your table look at the photos and discuss the reflective questions on the handout. Remember to consider and include the basic inquiry skills listed on this slide in your conversation. When you have finished your discuss share the key points with the rest of your table group. </a:t>
            </a:r>
            <a:r>
              <a:rPr lang="en-US" i="0" baseline="0" dirty="0"/>
              <a:t>(Allow 3-4 minutes for </a:t>
            </a:r>
            <a:r>
              <a:rPr lang="en-US" i="0" dirty="0"/>
              <a:t>discussion.)</a:t>
            </a:r>
          </a:p>
          <a:p>
            <a:endParaRPr lang="en-US" dirty="0"/>
          </a:p>
        </p:txBody>
      </p:sp>
      <p:sp>
        <p:nvSpPr>
          <p:cNvPr id="113668" name="Slide Number Placeholder 3"/>
          <p:cNvSpPr>
            <a:spLocks noGrp="1"/>
          </p:cNvSpPr>
          <p:nvPr>
            <p:ph type="sldNum" sz="quarter" idx="5"/>
          </p:nvPr>
        </p:nvSpPr>
        <p:spPr bwMode="auto">
          <a:noFill/>
          <a:ln>
            <a:miter lim="800000"/>
            <a:headEnd/>
            <a:tailEnd/>
          </a:ln>
        </p:spPr>
        <p:txBody>
          <a:bodyPr/>
          <a:lstStyle/>
          <a:p>
            <a:fld id="{C5EB54E4-7A46-4968-B7F3-40AE8D246343}" type="slidenum">
              <a:rPr lang="en-US" smtClean="0">
                <a:ea typeface="ＭＳ Ｐゴシック" pitchFamily="34" charset="-128"/>
              </a:rPr>
              <a:pPr/>
              <a:t>22</a:t>
            </a:fld>
            <a:endParaRPr lang="en-US">
              <a:ea typeface="ＭＳ Ｐゴシック" pitchFamily="34" charset="-128"/>
            </a:endParaRPr>
          </a:p>
        </p:txBody>
      </p:sp>
    </p:spTree>
    <p:extLst>
      <p:ext uri="{BB962C8B-B14F-4D97-AF65-F5344CB8AC3E}">
        <p14:creationId xmlns:p14="http://schemas.microsoft.com/office/powerpoint/2010/main" val="322350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xfrm>
            <a:off x="685800" y="4366433"/>
            <a:ext cx="5486400" cy="4555497"/>
          </a:xfrm>
          <a:ln/>
        </p:spPr>
        <p:txBody>
          <a:bodyPr>
            <a:noAutofit/>
          </a:bodyPr>
          <a:lstStyle/>
          <a:p>
            <a:pPr>
              <a:spcBef>
                <a:spcPts val="0"/>
              </a:spcBef>
              <a:spcAft>
                <a:spcPts val="0"/>
              </a:spcAft>
              <a:defRPr/>
            </a:pPr>
            <a:r>
              <a:rPr lang="en-US" b="1" dirty="0">
                <a:ea typeface="Arial" charset="0"/>
                <a:cs typeface="Arial" charset="0"/>
              </a:rPr>
              <a:t>Presenter Remarks:</a:t>
            </a:r>
          </a:p>
          <a:p>
            <a:pPr>
              <a:spcBef>
                <a:spcPts val="0"/>
              </a:spcBef>
              <a:spcAft>
                <a:spcPts val="0"/>
              </a:spcAft>
              <a:defRPr/>
            </a:pPr>
            <a:r>
              <a:rPr lang="en-US" dirty="0"/>
              <a:t>The Desired Results Developmental Profile—</a:t>
            </a:r>
            <a:r>
              <a:rPr lang="en-US" dirty="0">
                <a:latin typeface="Arial" pitchFamily="-107" charset="0"/>
                <a:ea typeface="ＭＳ Ｐゴシック" pitchFamily="-107" charset="-128"/>
                <a:cs typeface="Arial" pitchFamily="-107" charset="0"/>
              </a:rPr>
              <a:t>Kindergarten (2015)</a:t>
            </a:r>
            <a:r>
              <a:rPr lang="en-US" baseline="30000" dirty="0">
                <a:latin typeface="Arial" pitchFamily="-107" charset="0"/>
                <a:ea typeface="ＭＳ Ｐゴシック" pitchFamily="-107" charset="-128"/>
                <a:cs typeface="Arial" pitchFamily="-107" charset="0"/>
              </a:rPr>
              <a:t>© </a:t>
            </a:r>
            <a:r>
              <a:rPr lang="en-US" baseline="0" dirty="0">
                <a:latin typeface="Arial" pitchFamily="-107" charset="0"/>
                <a:ea typeface="ＭＳ Ｐゴシック" pitchFamily="-107" charset="-128"/>
                <a:cs typeface="Arial" pitchFamily="-107" charset="0"/>
              </a:rPr>
              <a:t>(DRDP-K)</a:t>
            </a:r>
            <a:r>
              <a:rPr lang="en-US" baseline="30000" dirty="0">
                <a:latin typeface="Arial" pitchFamily="-107" charset="0"/>
                <a:ea typeface="ＭＳ Ｐゴシック" pitchFamily="-107" charset="-128"/>
                <a:cs typeface="Arial" pitchFamily="-107" charset="0"/>
              </a:rPr>
              <a:t> </a:t>
            </a:r>
            <a:r>
              <a:rPr lang="en-US" baseline="0" dirty="0">
                <a:latin typeface="Arial" pitchFamily="-1" charset="0"/>
                <a:ea typeface="ＭＳ Ｐゴシック" pitchFamily="-1" charset="-128"/>
                <a:cs typeface="Arial" pitchFamily="-107" charset="0"/>
              </a:rPr>
              <a:t>i</a:t>
            </a:r>
            <a:r>
              <a:rPr lang="en-US" dirty="0"/>
              <a:t>nforms teachers' understanding of the developmental continuum.</a:t>
            </a:r>
            <a:r>
              <a:rPr lang="en-US" b="1" dirty="0">
                <a:cs typeface="Arial" charset="0"/>
              </a:rPr>
              <a:t> </a:t>
            </a:r>
            <a:r>
              <a:rPr lang="en-US" dirty="0"/>
              <a:t>One key feature of the DRDP-K to consider is that it is an observation-based assessment </a:t>
            </a:r>
            <a:r>
              <a:rPr lang="en-US" dirty="0">
                <a:latin typeface="Arial" pitchFamily="-65" charset="0"/>
                <a:ea typeface="Arial" pitchFamily="-65" charset="0"/>
                <a:cs typeface="Arial" pitchFamily="-65" charset="0"/>
              </a:rPr>
              <a:t>and not a test. It is used to support children's learning. Observing and documenting children's progress provides teachers with the information </a:t>
            </a:r>
            <a:r>
              <a:rPr lang="en-US" baseline="0" dirty="0">
                <a:latin typeface="Arial" pitchFamily="-65" charset="0"/>
                <a:ea typeface="Arial" pitchFamily="-65" charset="0"/>
                <a:cs typeface="Arial" pitchFamily="-65" charset="0"/>
              </a:rPr>
              <a:t>needed</a:t>
            </a:r>
            <a:r>
              <a:rPr lang="en-US" dirty="0">
                <a:latin typeface="Arial" pitchFamily="-65" charset="0"/>
                <a:ea typeface="Arial" pitchFamily="-65" charset="0"/>
                <a:cs typeface="Arial" pitchFamily="-65" charset="0"/>
              </a:rPr>
              <a:t> to differentiate instruction and experiences. It also provides information to individualize.</a:t>
            </a:r>
          </a:p>
          <a:p>
            <a:pPr>
              <a:spcBef>
                <a:spcPts val="0"/>
              </a:spcBef>
              <a:spcAft>
                <a:spcPts val="0"/>
              </a:spcAft>
              <a:defRPr/>
            </a:pPr>
            <a:endParaRPr lang="en-US" b="1" dirty="0">
              <a:ea typeface="Arial" charset="0"/>
              <a:cs typeface="Arial" charset="0"/>
            </a:endParaRPr>
          </a:p>
          <a:p>
            <a:pPr eaLnBrk="1" fontAlgn="auto" hangingPunct="1">
              <a:spcBef>
                <a:spcPts val="0"/>
              </a:spcBef>
              <a:spcAft>
                <a:spcPts val="0"/>
              </a:spcAft>
              <a:defRPr/>
            </a:pPr>
            <a:r>
              <a:rPr lang="en-US" dirty="0">
                <a:ea typeface="+mn-ea"/>
              </a:rPr>
              <a:t>Observational tools are preferred over criterion-referenced tools because the information gathered by observation more accurately reflects what children are able to do; we are then able to better plan activities that will meet and appropriately challenge children's developmental needs.</a:t>
            </a:r>
          </a:p>
          <a:p>
            <a:pPr indent="-241653">
              <a:spcBef>
                <a:spcPts val="0"/>
              </a:spcBef>
              <a:spcAft>
                <a:spcPts val="0"/>
              </a:spcAft>
              <a:defRPr/>
            </a:pPr>
            <a:endParaRPr lang="en-US" dirty="0">
              <a:ea typeface="+mn-ea"/>
            </a:endParaRPr>
          </a:p>
          <a:p>
            <a:pPr indent="-241653">
              <a:spcBef>
                <a:spcPts val="0"/>
              </a:spcBef>
              <a:spcAft>
                <a:spcPts val="0"/>
              </a:spcAft>
              <a:defRPr/>
            </a:pPr>
            <a:r>
              <a:rPr lang="en-US" dirty="0">
                <a:ea typeface="+mn-ea"/>
              </a:rPr>
              <a:t>Other features of the DRDP-K (2015) include the following aspects:</a:t>
            </a:r>
          </a:p>
          <a:p>
            <a:pPr marL="181240" indent="-181240">
              <a:spcBef>
                <a:spcPts val="0"/>
              </a:spcBef>
              <a:spcAft>
                <a:spcPts val="0"/>
              </a:spcAft>
              <a:buFont typeface="Arial"/>
              <a:buChar char="•"/>
              <a:defRPr/>
            </a:pPr>
            <a:r>
              <a:rPr lang="en-US" dirty="0">
                <a:latin typeface="Arial" pitchFamily="-65" charset="0"/>
                <a:ea typeface="Arial" pitchFamily="-65" charset="0"/>
                <a:cs typeface="Arial" pitchFamily="-65" charset="0"/>
              </a:rPr>
              <a:t>It is an individual child assessment that can be shared with families. </a:t>
            </a:r>
          </a:p>
          <a:p>
            <a:pPr marL="181240" indent="-181240">
              <a:spcBef>
                <a:spcPts val="0"/>
              </a:spcBef>
              <a:spcAft>
                <a:spcPts val="0"/>
              </a:spcAft>
              <a:buFont typeface="Arial"/>
              <a:buChar char="•"/>
              <a:defRPr/>
            </a:pPr>
            <a:r>
              <a:rPr lang="en-US" dirty="0">
                <a:latin typeface="Arial" pitchFamily="-65" charset="0"/>
                <a:ea typeface="Arial" pitchFamily="-65" charset="0"/>
                <a:cs typeface="Arial" pitchFamily="-65" charset="0"/>
              </a:rPr>
              <a:t>It is aligned with the Preschool Learning Foundations. </a:t>
            </a:r>
          </a:p>
          <a:p>
            <a:pPr marL="181240" indent="-181240">
              <a:spcBef>
                <a:spcPts val="0"/>
              </a:spcBef>
              <a:spcAft>
                <a:spcPts val="0"/>
              </a:spcAft>
              <a:buFont typeface="Arial"/>
              <a:buChar char="•"/>
              <a:defRPr/>
            </a:pPr>
            <a:r>
              <a:rPr lang="en-US" dirty="0">
                <a:latin typeface="Arial" pitchFamily="-65" charset="0"/>
                <a:ea typeface="Arial" pitchFamily="-65" charset="0"/>
                <a:cs typeface="Arial" pitchFamily="-65" charset="0"/>
              </a:rPr>
              <a:t>It opens up the opportunity for articulation between preschool and TK teachers. Sharing information as to where children are on the developmental continuum can better prepare TK teachers to work with students. </a:t>
            </a:r>
          </a:p>
          <a:p>
            <a:pPr marL="181240" indent="-181240">
              <a:spcBef>
                <a:spcPts val="0"/>
              </a:spcBef>
              <a:spcAft>
                <a:spcPts val="0"/>
              </a:spcAft>
              <a:buFont typeface="Arial"/>
              <a:buChar char="•"/>
              <a:defRPr/>
            </a:pPr>
            <a:r>
              <a:rPr lang="en-US" dirty="0">
                <a:latin typeface="Arial" pitchFamily="-65" charset="0"/>
                <a:ea typeface="Arial" pitchFamily="-65" charset="0"/>
                <a:cs typeface="Arial" pitchFamily="-65" charset="0"/>
              </a:rPr>
              <a:t>A teacher can include a request form for previous records as part of TK registration to help support the relationships among preschool, family, and TK.</a:t>
            </a:r>
          </a:p>
          <a:p>
            <a:pPr eaLnBrk="1" fontAlgn="auto" hangingPunct="1">
              <a:spcBef>
                <a:spcPts val="0"/>
              </a:spcBef>
              <a:spcAft>
                <a:spcPts val="0"/>
              </a:spcAft>
              <a:defRPr/>
            </a:pPr>
            <a:endParaRPr lang="en-US" dirty="0">
              <a:ea typeface="Arial" charset="0"/>
              <a:cs typeface="Arial" charset="0"/>
            </a:endParaRPr>
          </a:p>
          <a:p>
            <a:pPr eaLnBrk="1" fontAlgn="auto" hangingPunct="1">
              <a:spcBef>
                <a:spcPts val="0"/>
              </a:spcBef>
              <a:spcAft>
                <a:spcPts val="0"/>
              </a:spcAft>
              <a:defRPr/>
            </a:pPr>
            <a:r>
              <a:rPr lang="en-US" dirty="0">
                <a:ea typeface="Arial" charset="0"/>
                <a:cs typeface="Arial" charset="0"/>
              </a:rPr>
              <a:t>The DRDP-K (2015) has been developed with world-renowned experts. It is based on research and knowledge of what is most important for predicting school success.</a:t>
            </a:r>
          </a:p>
        </p:txBody>
      </p:sp>
      <p:sp>
        <p:nvSpPr>
          <p:cNvPr id="6656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200" b="1">
                <a:solidFill>
                  <a:schemeClr val="bg1"/>
                </a:solidFill>
                <a:latin typeface="Arial" charset="0"/>
                <a:ea typeface="ＭＳ Ｐゴシック" charset="0"/>
                <a:cs typeface="ＭＳ Ｐゴシック" charset="0"/>
              </a:defRPr>
            </a:lvl1pPr>
            <a:lvl2pPr marL="785372" indent="-302066" eaLnBrk="0" hangingPunct="0">
              <a:defRPr sz="4200" b="1">
                <a:solidFill>
                  <a:schemeClr val="bg1"/>
                </a:solidFill>
                <a:latin typeface="Arial" charset="0"/>
                <a:ea typeface="ＭＳ Ｐゴシック" charset="0"/>
              </a:defRPr>
            </a:lvl2pPr>
            <a:lvl3pPr marL="1208265" indent="-241653" eaLnBrk="0" hangingPunct="0">
              <a:defRPr sz="4200" b="1">
                <a:solidFill>
                  <a:schemeClr val="bg1"/>
                </a:solidFill>
                <a:latin typeface="Arial" charset="0"/>
                <a:ea typeface="ＭＳ Ｐゴシック" charset="0"/>
              </a:defRPr>
            </a:lvl3pPr>
            <a:lvl4pPr marL="1691571" indent="-241653" eaLnBrk="0" hangingPunct="0">
              <a:defRPr sz="4200" b="1">
                <a:solidFill>
                  <a:schemeClr val="bg1"/>
                </a:solidFill>
                <a:latin typeface="Arial" charset="0"/>
                <a:ea typeface="ＭＳ Ｐゴシック" charset="0"/>
              </a:defRPr>
            </a:lvl4pPr>
            <a:lvl5pPr marL="2174878" indent="-241653" eaLnBrk="0" hangingPunct="0">
              <a:defRPr sz="4200" b="1">
                <a:solidFill>
                  <a:schemeClr val="bg1"/>
                </a:solidFill>
                <a:latin typeface="Arial" charset="0"/>
                <a:ea typeface="ＭＳ Ｐゴシック" charset="0"/>
              </a:defRPr>
            </a:lvl5pPr>
            <a:lvl6pPr marL="2658184" indent="-241653" eaLnBrk="0" fontAlgn="base" hangingPunct="0">
              <a:spcBef>
                <a:spcPct val="0"/>
              </a:spcBef>
              <a:spcAft>
                <a:spcPct val="0"/>
              </a:spcAft>
              <a:defRPr sz="4200" b="1">
                <a:solidFill>
                  <a:schemeClr val="bg1"/>
                </a:solidFill>
                <a:latin typeface="Arial" charset="0"/>
                <a:ea typeface="ＭＳ Ｐゴシック" charset="0"/>
              </a:defRPr>
            </a:lvl6pPr>
            <a:lvl7pPr marL="3141490" indent="-241653" eaLnBrk="0" fontAlgn="base" hangingPunct="0">
              <a:spcBef>
                <a:spcPct val="0"/>
              </a:spcBef>
              <a:spcAft>
                <a:spcPct val="0"/>
              </a:spcAft>
              <a:defRPr sz="4200" b="1">
                <a:solidFill>
                  <a:schemeClr val="bg1"/>
                </a:solidFill>
                <a:latin typeface="Arial" charset="0"/>
                <a:ea typeface="ＭＳ Ｐゴシック" charset="0"/>
              </a:defRPr>
            </a:lvl7pPr>
            <a:lvl8pPr marL="3624796" indent="-241653" eaLnBrk="0" fontAlgn="base" hangingPunct="0">
              <a:spcBef>
                <a:spcPct val="0"/>
              </a:spcBef>
              <a:spcAft>
                <a:spcPct val="0"/>
              </a:spcAft>
              <a:defRPr sz="4200" b="1">
                <a:solidFill>
                  <a:schemeClr val="bg1"/>
                </a:solidFill>
                <a:latin typeface="Arial" charset="0"/>
                <a:ea typeface="ＭＳ Ｐゴシック" charset="0"/>
              </a:defRPr>
            </a:lvl8pPr>
            <a:lvl9pPr marL="4108102" indent="-241653" eaLnBrk="0" fontAlgn="base" hangingPunct="0">
              <a:spcBef>
                <a:spcPct val="0"/>
              </a:spcBef>
              <a:spcAft>
                <a:spcPct val="0"/>
              </a:spcAft>
              <a:defRPr sz="4200" b="1">
                <a:solidFill>
                  <a:schemeClr val="bg1"/>
                </a:solidFill>
                <a:latin typeface="Arial" charset="0"/>
                <a:ea typeface="ＭＳ Ｐゴシック" charset="0"/>
              </a:defRPr>
            </a:lvl9pPr>
          </a:lstStyle>
          <a:p>
            <a:pPr eaLnBrk="1" hangingPunct="1"/>
            <a:fld id="{0F71E74C-147C-E14C-BC4C-2918CAE4A6C9}" type="slidenum">
              <a:rPr lang="en-US" sz="1300" b="0">
                <a:solidFill>
                  <a:srgbClr val="000000"/>
                </a:solidFill>
                <a:latin typeface="Calibri" charset="0"/>
              </a:rPr>
              <a:pPr eaLnBrk="1" hangingPunct="1"/>
              <a:t>23</a:t>
            </a:fld>
            <a:endParaRPr lang="en-US" sz="1300" b="0" dirty="0">
              <a:solidFill>
                <a:srgbClr val="000000"/>
              </a:solidFill>
              <a:latin typeface="Calibri" charset="0"/>
            </a:endParaRPr>
          </a:p>
        </p:txBody>
      </p:sp>
    </p:spTree>
    <p:extLst>
      <p:ext uri="{BB962C8B-B14F-4D97-AF65-F5344CB8AC3E}">
        <p14:creationId xmlns:p14="http://schemas.microsoft.com/office/powerpoint/2010/main" val="13044149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Aft>
                <a:spcPts val="0"/>
              </a:spcAft>
            </a:pPr>
            <a:r>
              <a:rPr lang="en-US" altLang="en-US" b="1" dirty="0"/>
              <a:t>Presenter Remarks: </a:t>
            </a:r>
          </a:p>
          <a:p>
            <a:pPr marL="0" marR="0" lvl="0" indent="0" algn="l" defTabSz="457200" rtl="0" eaLnBrk="0" fontAlgn="base" latinLnBrk="0" hangingPunct="0">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S PGothic" panose="020B0600070205080204" pitchFamily="34" charset="-128"/>
                <a:cs typeface="Arial" pitchFamily="34" charset="0"/>
              </a:rPr>
              <a:t>Please take out and review Handout 6: DRDP-K COG: SCI 4. What are the skills that are seen in typical TK students? How might you adapt for English language learners and children with special needs? </a:t>
            </a:r>
          </a:p>
          <a:p>
            <a:pPr marL="0" marR="0" lvl="0" indent="0" algn="l" defTabSz="457200" rtl="0" eaLnBrk="0" fontAlgn="base" latinLnBrk="0" hangingPunct="0">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34" charset="0"/>
              <a:ea typeface="MS PGothic" panose="020B0600070205080204" pitchFamily="34" charset="-128"/>
              <a:cs typeface="Arial" pitchFamily="34" charset="0"/>
            </a:endParaRPr>
          </a:p>
          <a:p>
            <a:pPr marL="0" marR="0" lvl="0" indent="0" algn="l" defTabSz="457200" rtl="0" eaLnBrk="0" fontAlgn="base" latinLnBrk="0" hangingPunct="0">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S PGothic" panose="020B0600070205080204" pitchFamily="34" charset="-128"/>
                <a:cs typeface="Arial" pitchFamily="34" charset="0"/>
              </a:rPr>
              <a:t>Handout 6: DRDP-K COG: SCI 4 addresses knowledge of the natural world. Each measure can provide information on the developmental continuum within the Science domain. For example, the Earth Science </a:t>
            </a:r>
            <a:r>
              <a:rPr kumimoji="0" lang="en-US" sz="1200" b="0" i="0" u="none" strike="noStrike" kern="1200" cap="none" spc="0" normalizeH="0" baseline="0" noProof="0" dirty="0" err="1">
                <a:ln>
                  <a:noFill/>
                </a:ln>
                <a:solidFill>
                  <a:prstClr val="black"/>
                </a:solidFill>
                <a:effectLst/>
                <a:uLnTx/>
                <a:uFillTx/>
                <a:latin typeface="Arial" pitchFamily="34" charset="0"/>
                <a:ea typeface="MS PGothic" panose="020B0600070205080204" pitchFamily="34" charset="-128"/>
                <a:cs typeface="Arial" pitchFamily="34" charset="0"/>
              </a:rPr>
              <a:t>substrand</a:t>
            </a:r>
            <a:r>
              <a:rPr kumimoji="0" lang="en-US" sz="1200" b="0" i="0" u="none" strike="noStrike" kern="1200" cap="none" spc="0" normalizeH="0" baseline="0" noProof="0" dirty="0">
                <a:ln>
                  <a:noFill/>
                </a:ln>
                <a:solidFill>
                  <a:prstClr val="black"/>
                </a:solidFill>
                <a:effectLst/>
                <a:uLnTx/>
                <a:uFillTx/>
                <a:latin typeface="Arial" pitchFamily="34" charset="0"/>
                <a:ea typeface="MS PGothic" panose="020B0600070205080204" pitchFamily="34" charset="-128"/>
                <a:cs typeface="Arial" pitchFamily="34" charset="0"/>
              </a:rPr>
              <a:t>, Changes in the Earth, connects to the DRDP-K COG: SCI 4: Knowledge of the Natural World. </a:t>
            </a:r>
          </a:p>
        </p:txBody>
      </p:sp>
      <p:sp>
        <p:nvSpPr>
          <p:cNvPr id="1044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2105EB0-668B-44EA-AF20-BC9BEBA8CECB}" type="slidenum">
              <a:rPr lang="en-US" altLang="en-US" sz="1200"/>
              <a:pPr/>
              <a:t>24</a:t>
            </a:fld>
            <a:endParaRPr lang="en-US" altLang="en-US" sz="1200"/>
          </a:p>
        </p:txBody>
      </p:sp>
    </p:spTree>
    <p:extLst>
      <p:ext uri="{BB962C8B-B14F-4D97-AF65-F5344CB8AC3E}">
        <p14:creationId xmlns:p14="http://schemas.microsoft.com/office/powerpoint/2010/main" val="26669284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r>
              <a:rPr lang="en-US" altLang="en-US" b="1" dirty="0"/>
              <a:t>Presenter Remarks:</a:t>
            </a:r>
            <a:endParaRPr lang="en-US" altLang="en-US" dirty="0"/>
          </a:p>
          <a:p>
            <a:pPr eaLnBrk="1" hangingPunct="1">
              <a:spcBef>
                <a:spcPct val="0"/>
              </a:spcBef>
            </a:pPr>
            <a:r>
              <a:rPr lang="en-US" altLang="en-US" dirty="0"/>
              <a:t>“Children have daily contact with many aspects of the earth-its soil, rocks, air and water, objects in the sky</a:t>
            </a:r>
            <a:r>
              <a:rPr lang="en-US" altLang="en-US" baseline="0" dirty="0"/>
              <a:t> (such as the sun and the moon), and experiences of weather changes. Daily interactions and direct contact with objects and events in nature allow children to observe and explore the properties of earth materials and patterns of change in the world around them” (PLF, Vol. 3, pp. 58-59).</a:t>
            </a:r>
          </a:p>
          <a:p>
            <a:pPr eaLnBrk="1" hangingPunct="1">
              <a:spcBef>
                <a:spcPct val="0"/>
              </a:spcBef>
            </a:pPr>
            <a:endParaRPr lang="en-US" altLang="en-US" baseline="0" dirty="0"/>
          </a:p>
          <a:p>
            <a:pPr eaLnBrk="1" hangingPunct="1">
              <a:spcBef>
                <a:spcPct val="0"/>
              </a:spcBef>
            </a:pPr>
            <a:r>
              <a:rPr lang="en-US" altLang="en-US" dirty="0"/>
              <a:t>“Children’s direct contact with the  natural environment enhances their connection to nature and constitutes an essential and critical dimension of healthy development” (Kellert as cited in PLF, Vol. 3, p. 59).</a:t>
            </a:r>
          </a:p>
          <a:p>
            <a:pPr eaLnBrk="1" hangingPunct="1">
              <a:spcBef>
                <a:spcPct val="0"/>
              </a:spcBef>
            </a:pPr>
            <a:endParaRPr lang="en-US" altLang="en-US" dirty="0"/>
          </a:p>
          <a:p>
            <a:pPr eaLnBrk="1" hangingPunct="1">
              <a:spcBef>
                <a:spcPct val="0"/>
              </a:spcBef>
            </a:pPr>
            <a:r>
              <a:rPr lang="en-US" altLang="en-US" dirty="0"/>
              <a:t>The picture on the slide shows documentation of one classroom’s investigation</a:t>
            </a:r>
            <a:r>
              <a:rPr lang="en-US" altLang="en-US" baseline="0" dirty="0"/>
              <a:t> into mud. This is an example of how the natural environment can be explored outside and be brought inside the classroom. </a:t>
            </a:r>
            <a:endParaRPr lang="en-US" altLang="en-US" dirty="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28B7E58-937F-427E-9D52-4D8C15C27F2B}" type="slidenum">
              <a:rPr lang="en-US" altLang="en-US">
                <a:ea typeface="MS PGothic" panose="020B0600070205080204" pitchFamily="34" charset="-128"/>
              </a:rPr>
              <a:pPr/>
              <a:t>25</a:t>
            </a:fld>
            <a:endParaRPr lang="en-US" altLang="en-US">
              <a:ea typeface="MS PGothic" panose="020B0600070205080204" pitchFamily="34" charset="-128"/>
            </a:endParaRPr>
          </a:p>
        </p:txBody>
      </p:sp>
    </p:spTree>
    <p:extLst>
      <p:ext uri="{BB962C8B-B14F-4D97-AF65-F5344CB8AC3E}">
        <p14:creationId xmlns:p14="http://schemas.microsoft.com/office/powerpoint/2010/main" val="2537346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Presenter Remarks: </a:t>
            </a:r>
            <a:endParaRPr lang="en-US" altLang="en-US" dirty="0"/>
          </a:p>
          <a:p>
            <a:r>
              <a:rPr lang="en-US" altLang="en-US" dirty="0"/>
              <a:t>“With teachers’ guidance, children’s everyday interactions and direct contact with objects and earth events can become rich, inquiry experiences of earth sciences” (PCF, Vol. 3, p. 215).</a:t>
            </a:r>
          </a:p>
          <a:p>
            <a:endParaRPr lang="en-US" altLang="en-US" dirty="0"/>
          </a:p>
          <a:p>
            <a:r>
              <a:rPr lang="en-US" altLang="en-US" i="0" dirty="0"/>
              <a:t>Examine the picture on the slide:</a:t>
            </a:r>
          </a:p>
          <a:p>
            <a:pPr marL="171450" indent="-171450">
              <a:buFont typeface="Arial" panose="020B0604020202020204" pitchFamily="34" charset="0"/>
              <a:buChar char="•"/>
            </a:pPr>
            <a:r>
              <a:rPr lang="en-US" altLang="en-US" dirty="0"/>
              <a:t>What earth materials do you notice in this picture? </a:t>
            </a:r>
          </a:p>
          <a:p>
            <a:pPr marL="171450" indent="-171450">
              <a:buFont typeface="Arial" panose="020B0604020202020204" pitchFamily="34" charset="0"/>
              <a:buChar char="•"/>
            </a:pPr>
            <a:r>
              <a:rPr lang="en-US" altLang="en-US" dirty="0"/>
              <a:t>What</a:t>
            </a:r>
            <a:r>
              <a:rPr lang="en-US" altLang="en-US" baseline="0" dirty="0"/>
              <a:t> types of living materials do you notice in this picture? </a:t>
            </a:r>
          </a:p>
          <a:p>
            <a:pPr marL="171450" indent="-171450">
              <a:buFont typeface="Arial" panose="020B0604020202020204" pitchFamily="34" charset="0"/>
              <a:buChar char="•"/>
            </a:pPr>
            <a:r>
              <a:rPr lang="en-US" altLang="en-US" baseline="0" dirty="0"/>
              <a:t>What connections are there between living materials (life sciences) and earth sciences? </a:t>
            </a:r>
          </a:p>
          <a:p>
            <a:pPr marL="171450" indent="-171450">
              <a:buFont typeface="Arial" panose="020B0604020202020204" pitchFamily="34" charset="0"/>
              <a:buChar char="•"/>
            </a:pPr>
            <a:r>
              <a:rPr lang="en-US" altLang="en-US" baseline="0" dirty="0"/>
              <a:t>What kinds of scientific inquiry to you observe in this picture?  </a:t>
            </a:r>
          </a:p>
          <a:p>
            <a:endParaRPr lang="en-US" altLang="en-US" dirty="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8A0B134-AA7B-491F-98D9-02AE260CDD4B}" type="slidenum">
              <a:rPr lang="en-US" altLang="en-US"/>
              <a:pPr/>
              <a:t>26</a:t>
            </a:fld>
            <a:endParaRPr lang="en-US" altLang="en-US"/>
          </a:p>
        </p:txBody>
      </p:sp>
    </p:spTree>
    <p:extLst>
      <p:ext uri="{BB962C8B-B14F-4D97-AF65-F5344CB8AC3E}">
        <p14:creationId xmlns:p14="http://schemas.microsoft.com/office/powerpoint/2010/main" val="13971748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4995" name="Notes Placeholder 2"/>
          <p:cNvSpPr>
            <a:spLocks noGrp="1"/>
          </p:cNvSpPr>
          <p:nvPr>
            <p:ph type="body" idx="1"/>
          </p:nvPr>
        </p:nvSpPr>
        <p:spPr bwMode="auto">
          <a:xfrm>
            <a:off x="685800" y="4343399"/>
            <a:ext cx="5486400" cy="4799014"/>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Autofit/>
          </a:bodyPr>
          <a:lstStyle/>
          <a:p>
            <a:pPr defTabSz="914400" eaLnBrk="1" hangingPunct="1">
              <a:defRPr/>
            </a:pPr>
            <a:r>
              <a:rPr lang="en-US" altLang="en-US" b="1" dirty="0"/>
              <a:t>Presenter Remarks:</a:t>
            </a:r>
            <a:endParaRPr lang="en-US" altLang="en-US" dirty="0"/>
          </a:p>
          <a:p>
            <a:pPr defTabSz="914400">
              <a:defRPr/>
            </a:pPr>
            <a:r>
              <a:rPr lang="en-US" altLang="en-US" dirty="0"/>
              <a:t>As teachers plan learning environments and experiences the foundations, known as standards in the K-12 arena, provide the background information to help teachers understand children’s developing knowledge and skills.</a:t>
            </a:r>
          </a:p>
          <a:p>
            <a:pPr defTabSz="914400">
              <a:defRPr/>
            </a:pPr>
            <a:endParaRPr lang="en-US" altLang="en-US" dirty="0"/>
          </a:p>
          <a:p>
            <a:pPr defTabSz="914400" eaLnBrk="1" hangingPunct="1">
              <a:defRPr/>
            </a:pPr>
            <a:r>
              <a:rPr lang="en-US" altLang="en-US" dirty="0"/>
              <a:t>The Preschool Learning Foundations were developed with research-based evidence and are enhanced with expert practitioners’ suggestions and examples. All foundations were written by a team of researchers with expertise in that domain. </a:t>
            </a:r>
          </a:p>
          <a:p>
            <a:endParaRPr lang="en-US" altLang="en-US" dirty="0"/>
          </a:p>
          <a:p>
            <a:r>
              <a:rPr lang="en-US" altLang="en-US" dirty="0"/>
              <a:t>48 months: “Investigate characteristics (size, weight, shape, color, texture) of earth materials such as sand, rocks, soil, water, and air” (PLF, Vol. 3, p. 79).</a:t>
            </a:r>
          </a:p>
          <a:p>
            <a:endParaRPr lang="en-US" altLang="en-US" dirty="0"/>
          </a:p>
          <a:p>
            <a:r>
              <a:rPr lang="en-US" altLang="en-US" dirty="0"/>
              <a:t>60 months: “Demonstrate increased ability to investigate and compare characteristics (size, weight, shape, color, texture) of earth materials such as sand, rocks, soil, water, and air” (PLF, Vol. 3, p. 79).</a:t>
            </a:r>
          </a:p>
          <a:p>
            <a:endParaRPr lang="en-US" altLang="en-US" dirty="0"/>
          </a:p>
          <a:p>
            <a:r>
              <a:rPr lang="en-US" altLang="en-US" dirty="0"/>
              <a:t>How does seeing the developmental progression from</a:t>
            </a:r>
            <a:r>
              <a:rPr lang="en-US" altLang="en-US" baseline="0" dirty="0"/>
              <a:t> 48-60 months assist you in providing developmentally appropriate earth science learning opportunities for your students? </a:t>
            </a:r>
          </a:p>
          <a:p>
            <a:endParaRPr lang="en-US" altLang="en-US" dirty="0"/>
          </a:p>
          <a:p>
            <a:r>
              <a:rPr lang="en-US" altLang="en-US" dirty="0"/>
              <a:t>What opportunities do you need to provide support for student’s development?</a:t>
            </a:r>
          </a:p>
          <a:p>
            <a:endParaRPr lang="en-US" altLang="en-US" dirty="0"/>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A5197F2-3BC1-4D2F-838F-9A402A316CD2}" type="slidenum">
              <a:rPr lang="en-US" altLang="en-US"/>
              <a:pPr/>
              <a:t>27</a:t>
            </a:fld>
            <a:endParaRPr lang="en-US" altLang="en-US"/>
          </a:p>
        </p:txBody>
      </p:sp>
    </p:spTree>
    <p:extLst>
      <p:ext uri="{BB962C8B-B14F-4D97-AF65-F5344CB8AC3E}">
        <p14:creationId xmlns:p14="http://schemas.microsoft.com/office/powerpoint/2010/main" val="24333801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200" b="1" kern="1200" baseline="0" dirty="0">
                <a:solidFill>
                  <a:schemeClr val="tx1"/>
                </a:solidFill>
                <a:latin typeface="Arial" pitchFamily="34" charset="0"/>
                <a:ea typeface="MS PGothic" panose="020B0600070205080204" pitchFamily="34" charset="-128"/>
                <a:cs typeface="Arial" pitchFamily="34" charset="0"/>
              </a:rPr>
              <a:t>Presenter Remarks: </a:t>
            </a:r>
            <a:endParaRPr lang="en-US" sz="1200" b="0" kern="1200" baseline="0" dirty="0">
              <a:solidFill>
                <a:schemeClr val="tx1"/>
              </a:solidFill>
              <a:latin typeface="Arial" pitchFamily="34" charset="0"/>
              <a:ea typeface="MS PGothic" panose="020B0600070205080204" pitchFamily="34" charset="-128"/>
              <a:cs typeface="Arial" pitchFamily="34" charset="0"/>
            </a:endParaRPr>
          </a:p>
          <a:p>
            <a:pPr eaLnBrk="1" hangingPunct="1">
              <a:spcBef>
                <a:spcPct val="0"/>
              </a:spcBef>
            </a:pPr>
            <a:r>
              <a:rPr lang="en-US" sz="1200" b="0" kern="1200" baseline="0" dirty="0">
                <a:solidFill>
                  <a:schemeClr val="tx1"/>
                </a:solidFill>
                <a:latin typeface="Arial" pitchFamily="34" charset="0"/>
                <a:ea typeface="MS PGothic" panose="020B0600070205080204" pitchFamily="34" charset="-128"/>
                <a:cs typeface="Arial" pitchFamily="34" charset="0"/>
              </a:rPr>
              <a:t>Scientific inquiry is an important element when children are exploring and learning about earth sciences. </a:t>
            </a:r>
          </a:p>
          <a:p>
            <a:pPr eaLnBrk="1" hangingPunct="1">
              <a:spcBef>
                <a:spcPct val="0"/>
              </a:spcBef>
            </a:pPr>
            <a:endParaRPr lang="en-US" sz="1200" kern="1200" baseline="0" dirty="0">
              <a:solidFill>
                <a:schemeClr val="tx1"/>
              </a:solidFill>
              <a:latin typeface="Arial" pitchFamily="34" charset="0"/>
              <a:ea typeface="MS PGothic" panose="020B0600070205080204" pitchFamily="34" charset="-128"/>
              <a:cs typeface="Arial" pitchFamily="34" charset="0"/>
            </a:endParaRPr>
          </a:p>
          <a:p>
            <a:pPr eaLnBrk="1" hangingPunct="1">
              <a:spcBef>
                <a:spcPct val="0"/>
              </a:spcBef>
            </a:pPr>
            <a:r>
              <a:rPr lang="en-US" sz="1200" kern="1200" baseline="0" dirty="0">
                <a:solidFill>
                  <a:schemeClr val="tx1"/>
                </a:solidFill>
                <a:latin typeface="Arial" pitchFamily="34" charset="0"/>
                <a:ea typeface="MS PGothic" panose="020B0600070205080204" pitchFamily="34" charset="-128"/>
                <a:cs typeface="Arial" pitchFamily="34" charset="0"/>
              </a:rPr>
              <a:t>“Through close observations and explorations of earth materials, children can learn about properties, how they are similar or different, and where earth materials can be found” (</a:t>
            </a:r>
            <a:r>
              <a:rPr lang="en-US" altLang="en-US" dirty="0"/>
              <a:t>PCF, Vol. 3, p. 215).</a:t>
            </a:r>
          </a:p>
          <a:p>
            <a:pPr eaLnBrk="1" hangingPunct="1">
              <a:spcBef>
                <a:spcPct val="0"/>
              </a:spcBef>
            </a:pPr>
            <a:endParaRPr lang="en-US" altLang="en-US" dirty="0"/>
          </a:p>
          <a:p>
            <a:pPr eaLnBrk="1" hangingPunct="1">
              <a:spcBef>
                <a:spcPct val="0"/>
              </a:spcBef>
            </a:pPr>
            <a:r>
              <a:rPr lang="en-US" altLang="en-US" dirty="0"/>
              <a:t>“The preschool environment provides children with a variety of experiences to observe, explore, compare, and ponder about earth materials in their environment” (PCF, Vol. 3, p. 216).</a:t>
            </a:r>
          </a:p>
          <a:p>
            <a:pPr eaLnBrk="1" hangingPunct="1">
              <a:spcBef>
                <a:spcPct val="0"/>
              </a:spcBef>
            </a:pPr>
            <a:endParaRPr lang="en-US" altLang="en-US" dirty="0"/>
          </a:p>
          <a:p>
            <a:r>
              <a:rPr lang="en-US" altLang="en-US" dirty="0"/>
              <a:t>“Children’s natural inclination and ability to observe and try to understand their world, to develop conceptual knowledge, and to reason about many scientific concepts make science an excellent fit for the preschool environment” (PLF, Vol. 3, p. 48).</a:t>
            </a:r>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BE0883B-7E52-48F8-B29F-63CABDDA2C70}" type="slidenum">
              <a:rPr lang="en-US" altLang="en-US">
                <a:ea typeface="MS PGothic" panose="020B0600070205080204" pitchFamily="34" charset="-128"/>
              </a:rPr>
              <a:pPr/>
              <a:t>28</a:t>
            </a:fld>
            <a:endParaRPr lang="en-US" altLang="en-US">
              <a:ea typeface="MS PGothic" panose="020B0600070205080204" pitchFamily="34" charset="-128"/>
            </a:endParaRPr>
          </a:p>
        </p:txBody>
      </p:sp>
    </p:spTree>
    <p:extLst>
      <p:ext uri="{BB962C8B-B14F-4D97-AF65-F5344CB8AC3E}">
        <p14:creationId xmlns:p14="http://schemas.microsoft.com/office/powerpoint/2010/main" val="34129906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8067" name="Notes Placeholder 2"/>
          <p:cNvSpPr>
            <a:spLocks noGrp="1"/>
          </p:cNvSpPr>
          <p:nvPr>
            <p:ph type="body" idx="1"/>
          </p:nvPr>
        </p:nvSpPr>
        <p:spPr bwMode="auto">
          <a:xfrm>
            <a:off x="685800" y="4343399"/>
            <a:ext cx="5486400" cy="479901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Autofit/>
          </a:bodyPr>
          <a:lstStyle/>
          <a:p>
            <a:pPr eaLnBrk="1" hangingPunct="1"/>
            <a:r>
              <a:rPr lang="en-US" altLang="en-US" b="1" dirty="0"/>
              <a:t>Presenter</a:t>
            </a:r>
            <a:r>
              <a:rPr lang="en-US" altLang="en-US" b="1" baseline="0" dirty="0"/>
              <a:t> Remarks: </a:t>
            </a:r>
            <a:endParaRPr lang="en-US" altLang="en-US" b="0" baseline="0" dirty="0"/>
          </a:p>
          <a:p>
            <a:pPr eaLnBrk="1" hangingPunct="1"/>
            <a:r>
              <a:rPr lang="en-US" altLang="en-US" b="0" baseline="0" dirty="0"/>
              <a:t>The slide shows multiple </a:t>
            </a:r>
            <a:r>
              <a:rPr lang="en-US" altLang="en-US" dirty="0"/>
              <a:t>i</a:t>
            </a:r>
            <a:r>
              <a:rPr lang="en-US" altLang="en-US" b="0" baseline="0" dirty="0"/>
              <a:t>nteraction and strategies to support earth materials. </a:t>
            </a:r>
          </a:p>
          <a:p>
            <a:pPr eaLnBrk="1" hangingPunct="1"/>
            <a:endParaRPr lang="en-US" altLang="en-US" baseline="0" dirty="0"/>
          </a:p>
          <a:p>
            <a:pPr eaLnBrk="1" hangingPunct="1"/>
            <a:r>
              <a:rPr lang="en-US" altLang="en-US" dirty="0"/>
              <a:t>“Invite children to explore and experiment with earth materials” (PCF, Vol. 3, p. 219).</a:t>
            </a:r>
          </a:p>
          <a:p>
            <a:pPr marL="0" indent="0" algn="r">
              <a:buFont typeface="Arial" panose="020B0604020202020204" pitchFamily="34" charset="0"/>
              <a:buNone/>
            </a:pPr>
            <a:endParaRPr lang="en-US" altLang="en-US" dirty="0"/>
          </a:p>
          <a:p>
            <a:pPr marL="0" marR="0" indent="0" algn="l" defTabSz="457200" rtl="0" eaLnBrk="1" fontAlgn="base" latinLnBrk="0" hangingPunct="1">
              <a:spcAft>
                <a:spcPct val="0"/>
              </a:spcAft>
              <a:buClrTx/>
              <a:buSzTx/>
              <a:buFontTx/>
              <a:buNone/>
              <a:tabLst/>
              <a:defRPr/>
            </a:pPr>
            <a:r>
              <a:rPr lang="en-US" kern="1200" baseline="0" dirty="0">
                <a:solidFill>
                  <a:schemeClr val="tx1"/>
                </a:solidFill>
              </a:rPr>
              <a:t>“Invite children to observe, compare and classify earth materials. Encourage children to observe earth materials closely, using their senses and with the help of magnifiers and other tools, to discover the physical properties” (PCF, Vol. 3, p. 218).</a:t>
            </a:r>
          </a:p>
          <a:p>
            <a:pPr marL="0" marR="0" indent="0" algn="l" defTabSz="457200" rtl="0" eaLnBrk="1" fontAlgn="base" latinLnBrk="0" hangingPunct="1">
              <a:spcAft>
                <a:spcPct val="0"/>
              </a:spcAft>
              <a:buClrTx/>
              <a:buSzTx/>
              <a:buFontTx/>
              <a:buNone/>
              <a:tabLst/>
              <a:defRPr/>
            </a:pPr>
            <a:endParaRPr lang="en-US" kern="1200" baseline="0" dirty="0">
              <a:solidFill>
                <a:schemeClr val="tx1"/>
              </a:solidFill>
            </a:endParaRPr>
          </a:p>
          <a:p>
            <a:pPr marL="0" marR="0" indent="0" algn="l" defTabSz="457200" rtl="0" eaLnBrk="1" fontAlgn="base" latinLnBrk="0" hangingPunct="1">
              <a:spcAft>
                <a:spcPct val="0"/>
              </a:spcAft>
              <a:buClrTx/>
              <a:buSzTx/>
              <a:buFontTx/>
              <a:buNone/>
              <a:tabLst/>
              <a:defRPr/>
            </a:pPr>
            <a:r>
              <a:rPr lang="en-US" kern="1200" baseline="0" dirty="0">
                <a:solidFill>
                  <a:schemeClr val="tx1"/>
                </a:solidFill>
              </a:rPr>
              <a:t>What types of earth materials do you already have in your classrooms? Some earth materials you have may be for other purposes such as art or sensory experiences.</a:t>
            </a:r>
          </a:p>
          <a:p>
            <a:pPr eaLnBrk="1" hangingPunct="1"/>
            <a:endParaRPr lang="en-US" altLang="en-US" baseline="0" dirty="0"/>
          </a:p>
          <a:p>
            <a:pPr eaLnBrk="1" hangingPunct="1"/>
            <a:r>
              <a:rPr lang="en-US" altLang="en-US" baseline="0" dirty="0"/>
              <a:t>For example some earth materials may be used for art and sensory exploration. This is true for clay. </a:t>
            </a:r>
          </a:p>
          <a:p>
            <a:pPr eaLnBrk="1" hangingPunct="1"/>
            <a:endParaRPr lang="en-US" altLang="en-US" baseline="0" dirty="0"/>
          </a:p>
          <a:p>
            <a:pPr eaLnBrk="1" hangingPunct="1"/>
            <a:r>
              <a:rPr lang="en-US" altLang="en-US" dirty="0"/>
              <a:t>“Clay is another earth material that is derived from minerals. When adding water to solid clay, children may discover how it transforms into a soft, slippery material that can be cut, rolled, or flattened. They can also vary the amount of water they add to clay and notice how it affects its texture. Children may discover what happens to clay when it dries out and whether they can make it soft again” (PCF, Vol. 3, pp. 219-220).</a:t>
            </a:r>
          </a:p>
          <a:p>
            <a:endParaRPr lang="en-US" altLang="en-US" dirty="0"/>
          </a:p>
          <a:p>
            <a:endParaRPr lang="en-US" altLang="en-US" b="0" dirty="0"/>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D10548-F37C-4A8F-9048-A26AC8F39019}" type="slidenum">
              <a:rPr lang="en-US" altLang="en-US">
                <a:ea typeface="MS PGothic" panose="020B0600070205080204" pitchFamily="34" charset="-128"/>
              </a:rPr>
              <a:pPr/>
              <a:t>29</a:t>
            </a:fld>
            <a:endParaRPr lang="en-US" altLang="en-US">
              <a:ea typeface="MS PGothic" panose="020B0600070205080204" pitchFamily="34" charset="-128"/>
            </a:endParaRPr>
          </a:p>
        </p:txBody>
      </p:sp>
    </p:spTree>
    <p:extLst>
      <p:ext uri="{BB962C8B-B14F-4D97-AF65-F5344CB8AC3E}">
        <p14:creationId xmlns:p14="http://schemas.microsoft.com/office/powerpoint/2010/main" val="3371748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2467" name="Notes Placeholder 2"/>
          <p:cNvSpPr>
            <a:spLocks noGrp="1"/>
          </p:cNvSpPr>
          <p:nvPr>
            <p:ph type="body" idx="1"/>
          </p:nvPr>
        </p:nvSpPr>
        <p:spPr bwMode="auto">
          <a:xfrm>
            <a:off x="685800" y="4343400"/>
            <a:ext cx="5486400" cy="4643846"/>
          </a:xfrm>
        </p:spPr>
        <p:txBody>
          <a:bodyPr wrap="square" numCol="1" anchor="t" anchorCtr="0" compatLnSpc="1">
            <a:prstTxWarp prst="textNoShape">
              <a:avLst/>
            </a:prstTxWarp>
            <a:noAutofit/>
          </a:bodyPr>
          <a:lstStyle/>
          <a:p>
            <a:pPr>
              <a:defRPr/>
            </a:pPr>
            <a:r>
              <a:rPr lang="en-US" b="1" dirty="0">
                <a:ea typeface="ＭＳ Ｐゴシック" pitchFamily="34" charset="-128"/>
              </a:rPr>
              <a:t>Activity 1 - Earth Sciences Scavenger Hunt</a:t>
            </a:r>
            <a:r>
              <a:rPr lang="en-US" sz="800" b="1" dirty="0">
                <a:ea typeface="ＭＳ Ｐゴシック" pitchFamily="34" charset="-128"/>
              </a:rPr>
              <a:t> </a:t>
            </a:r>
            <a:r>
              <a:rPr lang="en-US" b="1" dirty="0">
                <a:ea typeface="ＭＳ Ｐゴシック" pitchFamily="34" charset="-128"/>
              </a:rPr>
              <a:t> </a:t>
            </a:r>
          </a:p>
          <a:p>
            <a:pPr>
              <a:defRPr/>
            </a:pPr>
            <a:endParaRPr lang="en-US" sz="800" b="1" dirty="0">
              <a:ea typeface="ＭＳ Ｐゴシック" pitchFamily="34" charset="-128"/>
            </a:endParaRPr>
          </a:p>
          <a:p>
            <a:pPr>
              <a:defRPr/>
            </a:pPr>
            <a:r>
              <a:rPr lang="en-US" altLang="en-US" b="1" dirty="0"/>
              <a:t>Presenter Remarks: </a:t>
            </a:r>
            <a:endParaRPr lang="en-US" altLang="en-US" dirty="0"/>
          </a:p>
          <a:p>
            <a:r>
              <a:rPr lang="en-US" dirty="0"/>
              <a:t>Please locate Handout 1: Earth Scavenger Hunt Chart. Then look around the room and find items to match the statements from the chart. After completing the chart, return to your table and compare answers.</a:t>
            </a:r>
          </a:p>
          <a:p>
            <a:pPr marL="171450" lvl="0" indent="-171450">
              <a:buFont typeface="Arial" panose="020B0604020202020204" pitchFamily="34" charset="0"/>
              <a:buChar char="•"/>
            </a:pPr>
            <a:endParaRPr lang="en-US" sz="900" b="1" dirty="0">
              <a:ea typeface="ＭＳ Ｐゴシック" pitchFamily="34" charset="-128"/>
            </a:endParaRPr>
          </a:p>
          <a:p>
            <a:r>
              <a:rPr lang="en-US" b="1" cap="all" dirty="0"/>
              <a:t>intent: </a:t>
            </a:r>
            <a:endParaRPr lang="en-US" dirty="0"/>
          </a:p>
          <a:p>
            <a:r>
              <a:rPr lang="en-US" dirty="0"/>
              <a:t>Participants engage with earth materials and relate the materials to earth sciences’ key concepts.</a:t>
            </a:r>
          </a:p>
          <a:p>
            <a:r>
              <a:rPr lang="en-US" sz="900" b="1" dirty="0"/>
              <a:t> </a:t>
            </a:r>
            <a:endParaRPr lang="en-US" sz="900" dirty="0"/>
          </a:p>
          <a:p>
            <a:r>
              <a:rPr lang="en-US" b="1" dirty="0"/>
              <a:t>OUTCOMES: </a:t>
            </a:r>
            <a:endParaRPr lang="en-US" dirty="0"/>
          </a:p>
          <a:p>
            <a:r>
              <a:rPr lang="en-US" dirty="0"/>
              <a:t>Participants read Handout 1: Earth Scavenger Hunt Chart, find items that match each statement on the chart, and compare findings with their table.</a:t>
            </a:r>
          </a:p>
          <a:p>
            <a:r>
              <a:rPr lang="en-US" sz="800" b="1" cap="all" dirty="0"/>
              <a:t> </a:t>
            </a:r>
            <a:endParaRPr lang="en-US" sz="800" dirty="0"/>
          </a:p>
          <a:p>
            <a:r>
              <a:rPr lang="en-US" b="1" cap="all" dirty="0"/>
              <a:t>Materials Required: </a:t>
            </a:r>
            <a:endParaRPr lang="en-US" dirty="0"/>
          </a:p>
          <a:p>
            <a:pPr marL="171450" lvl="0" indent="-171450">
              <a:buFont typeface="Arial" panose="020B0604020202020204" pitchFamily="34" charset="0"/>
              <a:buChar char="•"/>
            </a:pPr>
            <a:r>
              <a:rPr lang="en-US" dirty="0"/>
              <a:t>Handout 1: Earth Scavenger Hunt Chart</a:t>
            </a:r>
          </a:p>
          <a:p>
            <a:pPr marL="171450" lvl="0" indent="-171450">
              <a:buFont typeface="Arial" panose="020B0604020202020204" pitchFamily="34" charset="0"/>
              <a:buChar char="•"/>
            </a:pPr>
            <a:r>
              <a:rPr lang="en-US" dirty="0"/>
              <a:t>Training room environment</a:t>
            </a:r>
          </a:p>
          <a:p>
            <a:r>
              <a:rPr lang="en-US" sz="900" b="1" cap="all" dirty="0"/>
              <a:t>  </a:t>
            </a:r>
            <a:endParaRPr lang="en-US" sz="900" dirty="0"/>
          </a:p>
          <a:p>
            <a:r>
              <a:rPr lang="en-US" b="1" cap="all" dirty="0"/>
              <a:t>Time:</a:t>
            </a:r>
            <a:r>
              <a:rPr lang="en-US" dirty="0"/>
              <a:t> 10 minutes</a:t>
            </a:r>
          </a:p>
          <a:p>
            <a:endParaRPr lang="en-US" sz="700" b="1" cap="all" dirty="0"/>
          </a:p>
          <a:p>
            <a:r>
              <a:rPr lang="en-US" b="1" cap="all" dirty="0"/>
              <a:t>Process: </a:t>
            </a:r>
            <a:endParaRPr lang="en-US" dirty="0"/>
          </a:p>
          <a:p>
            <a:pPr marL="171450" indent="-171450">
              <a:buFont typeface="Arial" panose="020B0604020202020204" pitchFamily="34" charset="0"/>
              <a:buChar char="•"/>
            </a:pPr>
            <a:r>
              <a:rPr lang="en-US" dirty="0"/>
              <a:t>Participants locate Handout 1: Earth Scavenger Hunt Chart.</a:t>
            </a:r>
          </a:p>
          <a:p>
            <a:pPr marL="171450" lvl="0" indent="-171450">
              <a:buFont typeface="Arial" panose="020B0604020202020204" pitchFamily="34" charset="0"/>
              <a:buChar char="•"/>
            </a:pPr>
            <a:r>
              <a:rPr lang="en-US" dirty="0"/>
              <a:t>Next, find items around the room that match statements from the chart.</a:t>
            </a:r>
          </a:p>
          <a:p>
            <a:pPr marL="171450" lvl="0" indent="-171450">
              <a:buFont typeface="Arial" panose="020B0604020202020204" pitchFamily="34" charset="0"/>
              <a:buChar char="•"/>
            </a:pPr>
            <a:r>
              <a:rPr lang="en-US" dirty="0"/>
              <a:t>After chart is complete, participants go back to the table and compare answers.</a:t>
            </a:r>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97566BE-849C-4DAE-ACF6-6F71096F3046}" type="slidenum">
              <a:rPr lang="en-US" altLang="en-US">
                <a:ea typeface="MS PGothic" panose="020B0600070205080204" pitchFamily="34" charset="-128"/>
              </a:rPr>
              <a:pPr/>
              <a:t>3</a:t>
            </a:fld>
            <a:endParaRPr lang="en-US" altLang="en-US">
              <a:ea typeface="MS PGothic" panose="020B0600070205080204" pitchFamily="34" charset="-128"/>
            </a:endParaRPr>
          </a:p>
        </p:txBody>
      </p:sp>
    </p:spTree>
    <p:extLst>
      <p:ext uri="{BB962C8B-B14F-4D97-AF65-F5344CB8AC3E}">
        <p14:creationId xmlns:p14="http://schemas.microsoft.com/office/powerpoint/2010/main" val="14074088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8067" name="Notes Placeholder 2"/>
          <p:cNvSpPr>
            <a:spLocks noGrp="1"/>
          </p:cNvSpPr>
          <p:nvPr>
            <p:ph type="body" idx="1"/>
          </p:nvPr>
        </p:nvSpPr>
        <p:spPr bwMode="auto"/>
        <p:txBody>
          <a:bodyPr wrap="square" numCol="1" anchor="t" anchorCtr="0" compatLnSpc="1">
            <a:prstTxWarp prst="textNoShape">
              <a:avLst/>
            </a:prstTxWarp>
          </a:bodyPr>
          <a:lstStyle/>
          <a:p>
            <a:pPr>
              <a:defRPr/>
            </a:pPr>
            <a:r>
              <a:rPr lang="en-US" b="1" dirty="0">
                <a:ea typeface="ＭＳ Ｐゴシック" pitchFamily="34" charset="-128"/>
              </a:rPr>
              <a:t>Presenter Remarks:</a:t>
            </a:r>
          </a:p>
          <a:p>
            <a:pPr>
              <a:defRPr/>
            </a:pPr>
            <a:r>
              <a:rPr lang="en-US" b="0" dirty="0">
                <a:ea typeface="ＭＳ Ｐゴシック" pitchFamily="34" charset="-128"/>
              </a:rPr>
              <a:t>Another interaction and strategy focuses</a:t>
            </a:r>
            <a:r>
              <a:rPr lang="en-US" b="0" baseline="0" dirty="0">
                <a:ea typeface="ＭＳ Ｐゴシック" pitchFamily="34" charset="-128"/>
              </a:rPr>
              <a:t> on sorting. Categorizing and sorting is a great way to engage students in the observing and exploring the differences in earth materials. Adding tools for observation such as sorting trays or magnifying glasses can support these experiences. Let’s have our own sorting experience now.</a:t>
            </a:r>
          </a:p>
          <a:p>
            <a:pPr>
              <a:defRPr/>
            </a:pPr>
            <a:endParaRPr lang="en-US" baseline="0" dirty="0">
              <a:ea typeface="ＭＳ Ｐゴシック" pitchFamily="34" charset="-128"/>
            </a:endParaRPr>
          </a:p>
          <a:p>
            <a:pPr marL="231775">
              <a:defRPr/>
            </a:pPr>
            <a:endParaRPr lang="en-US" sz="800" b="1" dirty="0">
              <a:solidFill>
                <a:schemeClr val="bg1"/>
              </a:solidFill>
              <a:effectLst>
                <a:outerShdw blurRad="38100" dist="38100" dir="2700000" algn="tl">
                  <a:srgbClr val="C0C0C0"/>
                </a:outerShdw>
              </a:effectLst>
              <a:ea typeface="ＭＳ Ｐゴシック" pitchFamily="34" charset="-128"/>
            </a:endParaRPr>
          </a:p>
          <a:p>
            <a:pPr marL="231775">
              <a:defRPr/>
            </a:pPr>
            <a:endParaRPr lang="en-US" dirty="0">
              <a:ea typeface="ＭＳ Ｐゴシック" pitchFamily="34" charset="-128"/>
            </a:endParaRPr>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AF484D6-08CB-44C3-8B68-C1BB1138C19B}" type="slidenum">
              <a:rPr lang="en-US" altLang="en-US">
                <a:ea typeface="MS PGothic" panose="020B0600070205080204" pitchFamily="34" charset="-128"/>
              </a:rPr>
              <a:pPr/>
              <a:t>30</a:t>
            </a:fld>
            <a:endParaRPr lang="en-US" altLang="en-US">
              <a:ea typeface="MS PGothic" panose="020B0600070205080204" pitchFamily="34" charset="-128"/>
            </a:endParaRPr>
          </a:p>
        </p:txBody>
      </p:sp>
    </p:spTree>
    <p:extLst>
      <p:ext uri="{BB962C8B-B14F-4D97-AF65-F5344CB8AC3E}">
        <p14:creationId xmlns:p14="http://schemas.microsoft.com/office/powerpoint/2010/main" val="29656221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0115" name="Notes Placeholder 2"/>
          <p:cNvSpPr>
            <a:spLocks noGrp="1"/>
          </p:cNvSpPr>
          <p:nvPr>
            <p:ph type="body" idx="1"/>
          </p:nvPr>
        </p:nvSpPr>
        <p:spPr bwMode="auto">
          <a:xfrm>
            <a:off x="685800" y="4214591"/>
            <a:ext cx="5486400" cy="4479925"/>
          </a:xfrm>
        </p:spPr>
        <p:txBody>
          <a:bodyPr wrap="square" numCol="1" anchor="t" anchorCtr="0" compatLnSpc="1">
            <a:prstTxWarp prst="textNoShape">
              <a:avLst/>
            </a:prstTxWarp>
            <a:noAutofit/>
          </a:bodyPr>
          <a:lstStyle/>
          <a:p>
            <a:pPr>
              <a:spcBef>
                <a:spcPts val="0"/>
              </a:spcBef>
              <a:defRPr/>
            </a:pPr>
            <a:r>
              <a:rPr lang="en-US" b="1" dirty="0">
                <a:ea typeface="ＭＳ Ｐゴシック" pitchFamily="34" charset="-128"/>
              </a:rPr>
              <a:t>Activity 4: Sorting Challenge </a:t>
            </a:r>
          </a:p>
          <a:p>
            <a:pPr>
              <a:defRPr/>
            </a:pPr>
            <a:endParaRPr lang="en-US" b="1" dirty="0">
              <a:ea typeface="ＭＳ Ｐゴシック" pitchFamily="34" charset="-128"/>
            </a:endParaRPr>
          </a:p>
          <a:p>
            <a:pPr>
              <a:defRPr/>
            </a:pPr>
            <a:r>
              <a:rPr lang="en-US" b="1" dirty="0">
                <a:ea typeface="ＭＳ Ｐゴシック" pitchFamily="34" charset="-128"/>
              </a:rPr>
              <a:t>Presenter Remarks:</a:t>
            </a:r>
          </a:p>
          <a:p>
            <a:pPr>
              <a:defRPr/>
            </a:pPr>
            <a:r>
              <a:rPr lang="en-US" dirty="0"/>
              <a:t>We are going to exercise our sorting skills and practice sorting in as many different ways as possible.</a:t>
            </a:r>
          </a:p>
          <a:p>
            <a:pPr>
              <a:defRPr/>
            </a:pPr>
            <a:endParaRPr lang="en-US" b="1" dirty="0">
              <a:ea typeface="ＭＳ Ｐゴシック" pitchFamily="34" charset="-128"/>
            </a:endParaRPr>
          </a:p>
          <a:p>
            <a:pPr>
              <a:defRPr/>
            </a:pPr>
            <a:r>
              <a:rPr lang="en-US" i="1" dirty="0"/>
              <a:t>Go to Process below to continue the activity. </a:t>
            </a:r>
          </a:p>
          <a:p>
            <a:pPr>
              <a:defRPr/>
            </a:pPr>
            <a:endParaRPr lang="en-US" b="1" dirty="0">
              <a:ea typeface="ＭＳ Ｐゴシック" pitchFamily="34" charset="-128"/>
            </a:endParaRPr>
          </a:p>
          <a:p>
            <a:r>
              <a:rPr lang="en-US" b="1" cap="all" dirty="0"/>
              <a:t>intent: </a:t>
            </a:r>
            <a:endParaRPr lang="en-US" dirty="0"/>
          </a:p>
          <a:p>
            <a:r>
              <a:rPr lang="en-US" dirty="0"/>
              <a:t>Participants practice sorting and learn sorting vocabulary.</a:t>
            </a:r>
          </a:p>
          <a:p>
            <a:r>
              <a:rPr lang="en-US" b="1" dirty="0"/>
              <a:t> </a:t>
            </a:r>
            <a:endParaRPr lang="en-US" dirty="0"/>
          </a:p>
          <a:p>
            <a:r>
              <a:rPr lang="en-US" b="1" dirty="0"/>
              <a:t>OUTCOMES: </a:t>
            </a:r>
            <a:endParaRPr lang="en-US" dirty="0"/>
          </a:p>
          <a:p>
            <a:r>
              <a:rPr lang="en-US" dirty="0"/>
              <a:t>Participants sort earth materials and discuss the criteria used for sorting, use the DRDP sorting measure to examine the continuum of sorting, and discuss how to enable children to move along the sorting continuum.</a:t>
            </a:r>
          </a:p>
          <a:p>
            <a:r>
              <a:rPr lang="en-US" b="1" cap="all" dirty="0"/>
              <a:t> </a:t>
            </a:r>
            <a:endParaRPr lang="en-US" dirty="0"/>
          </a:p>
          <a:p>
            <a:r>
              <a:rPr lang="en-US" b="1" cap="all" dirty="0"/>
              <a:t>Materials Required: </a:t>
            </a:r>
            <a:endParaRPr lang="en-US" dirty="0"/>
          </a:p>
          <a:p>
            <a:pPr lvl="0"/>
            <a:r>
              <a:rPr lang="en-US" dirty="0"/>
              <a:t>Sorting tray (dip tray)</a:t>
            </a:r>
          </a:p>
          <a:p>
            <a:pPr lvl="0"/>
            <a:r>
              <a:rPr lang="en-US" dirty="0"/>
              <a:t>Variety of earth materials (e.g., sea shells, sea glass, dirt, sand, pebbles, feathers, manmade beads, sticks, acorns, river rocks, clay, leaves, lava rocks)</a:t>
            </a:r>
          </a:p>
          <a:p>
            <a:pPr lvl="0"/>
            <a:r>
              <a:rPr lang="en-US" dirty="0"/>
              <a:t>Group mates</a:t>
            </a:r>
          </a:p>
          <a:p>
            <a:pPr lvl="0"/>
            <a:r>
              <a:rPr lang="en-US" dirty="0"/>
              <a:t>Table Material: DRDP-K COG: MATH</a:t>
            </a:r>
            <a:r>
              <a:rPr lang="en-US" baseline="0" dirty="0"/>
              <a:t> 1: Classification</a:t>
            </a:r>
            <a:endParaRPr lang="en-US" dirty="0"/>
          </a:p>
          <a:p>
            <a:pPr lvl="0"/>
            <a:r>
              <a:rPr lang="en-US" dirty="0"/>
              <a:t>Handout 7: Creating Invitations through the Daily Routine</a:t>
            </a:r>
          </a:p>
          <a:p>
            <a:endParaRPr lang="en-US" b="1" cap="all" dirty="0"/>
          </a:p>
          <a:p>
            <a:r>
              <a:rPr lang="en-US" b="1" cap="all" dirty="0"/>
              <a:t>Time:</a:t>
            </a:r>
            <a:r>
              <a:rPr lang="en-US" dirty="0"/>
              <a:t> 20 minutes</a:t>
            </a:r>
          </a:p>
          <a:p>
            <a:endParaRPr lang="en-US" b="1" cap="all" dirty="0"/>
          </a:p>
          <a:p>
            <a:r>
              <a:rPr lang="en-US" b="1" cap="all" dirty="0"/>
              <a:t>Process: </a:t>
            </a:r>
            <a:endParaRPr lang="en-US" b="1" dirty="0"/>
          </a:p>
          <a:p>
            <a:r>
              <a:rPr lang="en-US" b="1" dirty="0"/>
              <a:t>PART 1 (Sort):</a:t>
            </a:r>
            <a:endParaRPr lang="en-US" dirty="0"/>
          </a:p>
          <a:p>
            <a:pPr marL="171450" lvl="0" indent="-171450">
              <a:buFont typeface="Arial" panose="020B0604020202020204" pitchFamily="34" charset="0"/>
              <a:buChar char="•"/>
            </a:pPr>
            <a:r>
              <a:rPr lang="en-US" dirty="0"/>
              <a:t>Point out the sorting materials at the center of the table. (They may have already explored these during the scavenger hunt.)</a:t>
            </a:r>
          </a:p>
          <a:p>
            <a:pPr marL="171450" lvl="0" indent="-171450">
              <a:buFont typeface="Arial" panose="020B0604020202020204" pitchFamily="34" charset="0"/>
              <a:buChar char="•"/>
            </a:pPr>
            <a:r>
              <a:rPr lang="en-US" dirty="0"/>
              <a:t>Say to participants, “We are going to exercise our sorting skills and practice sorting in as many different ways as possible.”</a:t>
            </a:r>
          </a:p>
          <a:p>
            <a:pPr marL="171450" lvl="0" indent="-171450">
              <a:buFont typeface="Arial" panose="020B0604020202020204" pitchFamily="34" charset="0"/>
              <a:buChar char="•"/>
            </a:pPr>
            <a:r>
              <a:rPr lang="en-US" dirty="0"/>
              <a:t>Each person in the table group will get a chance to sort the materials in any way they choose. The person who most recently visited a national park will sort first. </a:t>
            </a:r>
          </a:p>
          <a:p>
            <a:pPr marL="171450" lvl="0" indent="-171450">
              <a:buFont typeface="Arial" panose="020B0604020202020204" pitchFamily="34" charset="0"/>
              <a:buChar char="•"/>
            </a:pPr>
            <a:r>
              <a:rPr lang="en-US" dirty="0"/>
              <a:t>The materials can be used in any combination. It is not necessary to use all of the materials.</a:t>
            </a:r>
          </a:p>
          <a:p>
            <a:pPr marL="171450" lvl="0" indent="-171450">
              <a:buFont typeface="Arial" panose="020B0604020202020204" pitchFamily="34" charset="0"/>
              <a:buChar char="•"/>
            </a:pPr>
            <a:r>
              <a:rPr lang="en-US" dirty="0"/>
              <a:t>After the first sorter is satisfied with their sorting, he/she explains his/her sorting criteria to the group. It’s also fine to discuss the criteria as the sorting occurs. (This is not a guessing game.)</a:t>
            </a:r>
          </a:p>
          <a:p>
            <a:pPr marL="171450" lvl="0" indent="-171450">
              <a:buFont typeface="Arial" panose="020B0604020202020204" pitchFamily="34" charset="0"/>
              <a:buChar char="•"/>
            </a:pPr>
            <a:r>
              <a:rPr lang="en-US" dirty="0"/>
              <a:t>The group mate to the right of the first sorter will now take a turn sorting the materials.  Again any criteria may be used—as long as it is different from any previously used method.  And again, the sorter explains his/her sorting criteria. Then the group mate to the sorter’s right takes a turn.</a:t>
            </a:r>
          </a:p>
          <a:p>
            <a:pPr marL="171450" lvl="0" indent="-171450">
              <a:buFont typeface="Arial" panose="020B0604020202020204" pitchFamily="34" charset="0"/>
              <a:buChar char="•"/>
            </a:pPr>
            <a:r>
              <a:rPr lang="en-US" dirty="0"/>
              <a:t>The sorting challenge continues until the group cannot think of any more ways to sort the materials, or until the trainer sees the energy declining and decides to move on (5-8 min).</a:t>
            </a:r>
          </a:p>
          <a:p>
            <a:pPr marL="171450" lvl="0" indent="-171450">
              <a:buFont typeface="Arial" panose="020B0604020202020204" pitchFamily="34" charset="0"/>
              <a:buChar char="•"/>
            </a:pPr>
            <a:r>
              <a:rPr lang="en-US" dirty="0"/>
              <a:t>Sorting examples: </a:t>
            </a:r>
          </a:p>
          <a:p>
            <a:pPr marL="628650" lvl="1" indent="-171450">
              <a:buFont typeface="Arial" panose="020B0604020202020204" pitchFamily="34" charset="0"/>
              <a:buChar char="•"/>
            </a:pPr>
            <a:r>
              <a:rPr lang="en-US" dirty="0"/>
              <a:t>Smooth vs. bumpy</a:t>
            </a:r>
          </a:p>
          <a:p>
            <a:pPr marL="628650" lvl="1" indent="-171450">
              <a:buFont typeface="Arial" panose="020B0604020202020204" pitchFamily="34" charset="0"/>
              <a:buChar char="•"/>
            </a:pPr>
            <a:r>
              <a:rPr lang="en-US" dirty="0"/>
              <a:t>Light vs. dark</a:t>
            </a:r>
          </a:p>
          <a:p>
            <a:pPr marL="628650" lvl="1" indent="-171450">
              <a:buFont typeface="Arial" panose="020B0604020202020204" pitchFamily="34" charset="0"/>
              <a:buChar char="•"/>
            </a:pPr>
            <a:r>
              <a:rPr lang="en-US" dirty="0"/>
              <a:t>Opaque vs. clear</a:t>
            </a:r>
          </a:p>
          <a:p>
            <a:pPr marL="628650" lvl="1" indent="-171450">
              <a:buFont typeface="Arial" panose="020B0604020202020204" pitchFamily="34" charset="0"/>
              <a:buChar char="•"/>
            </a:pPr>
            <a:r>
              <a:rPr lang="en-US" dirty="0"/>
              <a:t>Once alive vs. never alive</a:t>
            </a:r>
          </a:p>
          <a:p>
            <a:pPr marL="628650" lvl="1" indent="-171450">
              <a:buFont typeface="Arial" panose="020B0604020202020204" pitchFamily="34" charset="0"/>
              <a:buChar char="•"/>
            </a:pPr>
            <a:r>
              <a:rPr lang="en-US" dirty="0"/>
              <a:t>Bumpy and triangular vs. smooth and circular</a:t>
            </a:r>
          </a:p>
          <a:p>
            <a:pPr marL="628650" lvl="1" indent="-171450">
              <a:buFont typeface="Arial" panose="020B0604020202020204" pitchFamily="34" charset="0"/>
              <a:buChar char="•"/>
            </a:pPr>
            <a:r>
              <a:rPr lang="en-US" dirty="0"/>
              <a:t>Bumpy and big vs. bumpy and small</a:t>
            </a:r>
          </a:p>
          <a:p>
            <a:pPr marL="171450" lvl="0" indent="-171450">
              <a:buFont typeface="Arial" panose="020B0604020202020204" pitchFamily="34" charset="0"/>
              <a:buChar char="•"/>
            </a:pPr>
            <a:r>
              <a:rPr lang="en-US" dirty="0"/>
              <a:t>While participants complete this challenge, trainers should walk around and make notes on how participants are sorting and the great vocabulary used. </a:t>
            </a:r>
          </a:p>
          <a:p>
            <a:pPr marL="171450" lvl="0" indent="-171450">
              <a:buFont typeface="Arial" panose="020B0604020202020204" pitchFamily="34" charset="0"/>
              <a:buChar char="•"/>
            </a:pPr>
            <a:r>
              <a:rPr lang="en-US" dirty="0"/>
              <a:t>Bring participants back together by reviewing some of the interesting sorting criteria observed and vocabulary heard. </a:t>
            </a:r>
          </a:p>
          <a:p>
            <a:r>
              <a:rPr lang="en-US" dirty="0"/>
              <a:t> </a:t>
            </a:r>
          </a:p>
          <a:p>
            <a:r>
              <a:rPr lang="en-US" b="1" dirty="0"/>
              <a:t>PART 2 (Connection to DRDP):</a:t>
            </a:r>
            <a:endParaRPr lang="en-US" dirty="0"/>
          </a:p>
          <a:p>
            <a:pPr marL="171450" lvl="0" indent="-171450">
              <a:buFont typeface="Arial" panose="020B0604020202020204" pitchFamily="34" charset="0"/>
              <a:buChar char="•"/>
            </a:pPr>
            <a:r>
              <a:rPr lang="en-US" dirty="0"/>
              <a:t>Show the following slide with the Cognition, Including Math and Science Measures.</a:t>
            </a:r>
          </a:p>
          <a:p>
            <a:pPr marL="171450" lvl="0" indent="-171450">
              <a:buFont typeface="Arial" panose="020B0604020202020204" pitchFamily="34" charset="0"/>
              <a:buChar char="•"/>
            </a:pPr>
            <a:r>
              <a:rPr lang="en-US" dirty="0"/>
              <a:t>Ask participants to imagine we were all children and they were the teacher who had just watched this challenge. Which of the measures would they have potentially gathered evidence for? Classification is obvious—what others?</a:t>
            </a:r>
          </a:p>
          <a:p>
            <a:pPr marL="171450" marR="0" lvl="0" indent="-171450" algn="l" defTabSz="4572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en-US" dirty="0"/>
              <a:t>We will now look closer at the sorting continuum by using Table Material: DRDP-K COG: MATH</a:t>
            </a:r>
            <a:r>
              <a:rPr lang="en-US" baseline="0" dirty="0"/>
              <a:t> 1: Classification</a:t>
            </a:r>
            <a:r>
              <a:rPr lang="en-US" dirty="0"/>
              <a:t>.</a:t>
            </a:r>
          </a:p>
          <a:p>
            <a:pPr marL="171450" lvl="0" indent="-171450">
              <a:buFont typeface="Arial" panose="020B0604020202020204" pitchFamily="34" charset="0"/>
              <a:buChar char="•"/>
            </a:pPr>
            <a:r>
              <a:rPr lang="en-US" dirty="0"/>
              <a:t>Participants address the following question with their group:</a:t>
            </a:r>
          </a:p>
          <a:p>
            <a:pPr marL="171450" lvl="0" indent="-171450">
              <a:buFont typeface="Arial" panose="020B0604020202020204" pitchFamily="34" charset="0"/>
              <a:buChar char="•"/>
            </a:pPr>
            <a:r>
              <a:rPr lang="en-US" dirty="0"/>
              <a:t>Which developmental level did you exemplify as a group during today’s sorting challenge?</a:t>
            </a:r>
          </a:p>
          <a:p>
            <a:pPr lvl="0"/>
            <a:r>
              <a:rPr lang="en-US" b="1" dirty="0"/>
              <a:t>NOTE:</a:t>
            </a:r>
            <a:r>
              <a:rPr lang="en-US" dirty="0"/>
              <a:t> Some groups may have sorted by only one criterion and therefore not reached the highest developmental level. </a:t>
            </a:r>
          </a:p>
          <a:p>
            <a:pPr lvl="0"/>
            <a:r>
              <a:rPr lang="en-US" dirty="0"/>
              <a:t>Direct participants to have a discussion and document their findings.</a:t>
            </a:r>
          </a:p>
          <a:p>
            <a:pPr lvl="0"/>
            <a:r>
              <a:rPr lang="en-US" dirty="0"/>
              <a:t>Bring group back together and have a class discussion. </a:t>
            </a:r>
          </a:p>
          <a:p>
            <a:r>
              <a:rPr lang="en-US" dirty="0"/>
              <a:t> </a:t>
            </a:r>
          </a:p>
          <a:p>
            <a:r>
              <a:rPr lang="en-US" b="1" dirty="0"/>
              <a:t>PART 3 (Reflecting):</a:t>
            </a:r>
            <a:endParaRPr lang="en-US" dirty="0"/>
          </a:p>
          <a:p>
            <a:pPr marL="171450" lvl="0" indent="-171450">
              <a:buFont typeface="Arial" panose="020B0604020202020204" pitchFamily="34" charset="0"/>
              <a:buChar char="•"/>
            </a:pPr>
            <a:r>
              <a:rPr lang="en-US" dirty="0"/>
              <a:t>What types of opportunities do you need to provide for children in order for them to move through this continuum?</a:t>
            </a:r>
          </a:p>
          <a:p>
            <a:pPr marL="628650" lvl="1" indent="-171450">
              <a:buFont typeface="Arial" panose="020B0604020202020204" pitchFamily="34" charset="0"/>
              <a:buChar char="•"/>
            </a:pPr>
            <a:r>
              <a:rPr lang="en-US" dirty="0"/>
              <a:t>Potential answers: </a:t>
            </a:r>
          </a:p>
          <a:p>
            <a:pPr marL="1085850" lvl="2" indent="-171450">
              <a:buFont typeface="Arial" panose="020B0604020202020204" pitchFamily="34" charset="0"/>
              <a:buChar char="•"/>
            </a:pPr>
            <a:r>
              <a:rPr lang="en-US" dirty="0"/>
              <a:t>Time to explore</a:t>
            </a:r>
          </a:p>
          <a:p>
            <a:pPr marL="1085850" lvl="2" indent="-171450">
              <a:buFont typeface="Arial" panose="020B0604020202020204" pitchFamily="34" charset="0"/>
              <a:buChar char="•"/>
            </a:pPr>
            <a:r>
              <a:rPr lang="en-US" dirty="0"/>
              <a:t>Materials that are diverse enough to allow for unique sorting criteria</a:t>
            </a:r>
          </a:p>
          <a:p>
            <a:pPr marL="1085850" lvl="2" indent="-171450">
              <a:buFont typeface="Arial" panose="020B0604020202020204" pitchFamily="34" charset="0"/>
              <a:buChar char="•"/>
            </a:pPr>
            <a:r>
              <a:rPr lang="en-US" dirty="0"/>
              <a:t>Models for using unique sorting criteria</a:t>
            </a:r>
          </a:p>
          <a:p>
            <a:pPr marL="171450" lvl="0" indent="-171450">
              <a:buFont typeface="Arial" panose="020B0604020202020204" pitchFamily="34" charset="0"/>
              <a:buChar char="•"/>
            </a:pPr>
            <a:r>
              <a:rPr lang="en-US" dirty="0"/>
              <a:t>What does this mean for you as a teacher when planning opportunities in the physical environment of your classroom? </a:t>
            </a:r>
          </a:p>
          <a:p>
            <a:pPr marL="628650" lvl="1" indent="-171450">
              <a:buFont typeface="Arial" panose="020B0604020202020204" pitchFamily="34" charset="0"/>
              <a:buChar char="•"/>
            </a:pPr>
            <a:r>
              <a:rPr lang="en-US" dirty="0"/>
              <a:t>Potential Answers: </a:t>
            </a:r>
          </a:p>
          <a:p>
            <a:pPr marL="1085850" lvl="2" indent="-171450">
              <a:buFont typeface="Arial" panose="020B0604020202020204" pitchFamily="34" charset="0"/>
              <a:buChar char="•"/>
            </a:pPr>
            <a:r>
              <a:rPr lang="en-US" dirty="0"/>
              <a:t>Choose materials intentionally</a:t>
            </a:r>
          </a:p>
          <a:p>
            <a:pPr marL="1085850" lvl="2" indent="-171450">
              <a:buFont typeface="Arial" panose="020B0604020202020204" pitchFamily="34" charset="0"/>
              <a:buChar char="•"/>
            </a:pPr>
            <a:r>
              <a:rPr lang="en-US" dirty="0"/>
              <a:t>Allow for experiences with the materials before putting them out for sorting</a:t>
            </a:r>
          </a:p>
          <a:p>
            <a:pPr marL="1085850" lvl="2" indent="-171450">
              <a:buFont typeface="Arial" panose="020B0604020202020204" pitchFamily="34" charset="0"/>
              <a:buChar char="•"/>
            </a:pPr>
            <a:r>
              <a:rPr lang="en-US" dirty="0"/>
              <a:t>Ensure materials differ visually and tactically </a:t>
            </a:r>
          </a:p>
          <a:p>
            <a:pPr marL="171450" lvl="0" indent="-171450">
              <a:buFont typeface="Arial" panose="020B0604020202020204" pitchFamily="34" charset="0"/>
              <a:buChar char="•"/>
            </a:pPr>
            <a:r>
              <a:rPr lang="en-US" dirty="0"/>
              <a:t>Find Handout 7: Creating Invitations in the Daily Routine. What opportunities does your classroom provide now? What new ideas do you have to add?</a:t>
            </a:r>
          </a:p>
          <a:p>
            <a:r>
              <a:rPr lang="en-US" b="1" dirty="0"/>
              <a:t> </a:t>
            </a:r>
            <a:endParaRPr lang="en-US" dirty="0"/>
          </a:p>
          <a:p>
            <a:r>
              <a:rPr lang="en-US" dirty="0"/>
              <a:t> </a:t>
            </a:r>
          </a:p>
          <a:p>
            <a:r>
              <a:rPr lang="en-US" dirty="0"/>
              <a:t> </a:t>
            </a:r>
          </a:p>
          <a:p>
            <a:r>
              <a:rPr lang="en-US" dirty="0"/>
              <a:t> </a:t>
            </a:r>
          </a:p>
          <a:p>
            <a:pPr>
              <a:defRPr/>
            </a:pPr>
            <a:endParaRPr lang="en-US" b="1" dirty="0">
              <a:ea typeface="ＭＳ Ｐゴシック" pitchFamily="34" charset="-128"/>
            </a:endParaRPr>
          </a:p>
          <a:p>
            <a:pPr>
              <a:spcBef>
                <a:spcPts val="0"/>
              </a:spcBef>
              <a:defRPr/>
            </a:pPr>
            <a:endParaRPr lang="en-US" b="1" dirty="0">
              <a:ea typeface="ＭＳ Ｐゴシック" pitchFamily="34" charset="-128"/>
            </a:endParaRPr>
          </a:p>
          <a:p>
            <a:pPr>
              <a:spcBef>
                <a:spcPts val="0"/>
              </a:spcBef>
              <a:defRPr/>
            </a:pPr>
            <a:endParaRPr lang="en-US" dirty="0">
              <a:ea typeface="ＭＳ Ｐゴシック" pitchFamily="34" charset="-128"/>
            </a:endParaRPr>
          </a:p>
        </p:txBody>
      </p:sp>
      <p:sp>
        <p:nvSpPr>
          <p:cNvPr id="90116" name="Slide Number Placeholder 3"/>
          <p:cNvSpPr>
            <a:spLocks noGrp="1"/>
          </p:cNvSpPr>
          <p:nvPr>
            <p:ph type="sldNum" sz="quarter" idx="5"/>
          </p:nvPr>
        </p:nvSpPr>
        <p:spPr bwMode="auto">
          <a:xfrm>
            <a:off x="6324600" y="8685213"/>
            <a:ext cx="531813" cy="457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7AF89C2-D09D-4278-AF55-C7371F6A23CF}" type="slidenum">
              <a:rPr lang="en-US" altLang="en-US">
                <a:ea typeface="MS PGothic" panose="020B0600070205080204" pitchFamily="34" charset="-128"/>
              </a:rPr>
              <a:pPr/>
              <a:t>31</a:t>
            </a:fld>
            <a:endParaRPr lang="en-US" altLang="en-US">
              <a:ea typeface="MS PGothic" panose="020B0600070205080204" pitchFamily="34" charset="-128"/>
            </a:endParaRPr>
          </a:p>
        </p:txBody>
      </p:sp>
    </p:spTree>
    <p:extLst>
      <p:ext uri="{BB962C8B-B14F-4D97-AF65-F5344CB8AC3E}">
        <p14:creationId xmlns:p14="http://schemas.microsoft.com/office/powerpoint/2010/main" val="26626339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t>Presenter Remarks: </a:t>
            </a:r>
            <a:r>
              <a:rPr lang="en-US" altLang="en-US" b="1" baseline="0" dirty="0"/>
              <a:t> </a:t>
            </a:r>
            <a:endParaRPr lang="en-US" altLang="en-US" b="1" dirty="0"/>
          </a:p>
          <a:p>
            <a:pPr>
              <a:spcBef>
                <a:spcPct val="0"/>
              </a:spcBef>
            </a:pPr>
            <a:r>
              <a:rPr lang="en-US" altLang="en-US" b="1" dirty="0"/>
              <a:t>PART 2–CONNECTING TO DRDP-K</a:t>
            </a:r>
            <a:endParaRPr lang="en-US" altLang="en-US" b="0" dirty="0"/>
          </a:p>
          <a:p>
            <a:pPr marL="0" marR="0" indent="0" algn="l" defTabSz="457200" rtl="0" eaLnBrk="0" fontAlgn="base" latinLnBrk="0" hangingPunct="0">
              <a:lnSpc>
                <a:spcPct val="100000"/>
              </a:lnSpc>
              <a:spcBef>
                <a:spcPct val="0"/>
              </a:spcBef>
              <a:spcAft>
                <a:spcPct val="0"/>
              </a:spcAft>
              <a:buClrTx/>
              <a:buSzTx/>
              <a:buFontTx/>
              <a:buNone/>
              <a:tabLst/>
              <a:defRPr/>
            </a:pPr>
            <a:r>
              <a:rPr lang="en-US" altLang="en-US" b="0" dirty="0"/>
              <a:t>Please</a:t>
            </a:r>
            <a:r>
              <a:rPr lang="en-US" altLang="en-US" b="0" baseline="0" dirty="0"/>
              <a:t> find </a:t>
            </a:r>
            <a:r>
              <a:rPr lang="en-US" sz="1200" dirty="0"/>
              <a:t>Table Material: DRDP-K COG: MATH1: Classification</a:t>
            </a:r>
            <a:r>
              <a:rPr lang="en-US" b="0" dirty="0"/>
              <a:t>.</a:t>
            </a:r>
            <a:r>
              <a:rPr lang="en-US" b="0" baseline="0" dirty="0"/>
              <a:t> </a:t>
            </a:r>
            <a:r>
              <a:rPr lang="en-US" sz="1200" kern="1200" dirty="0">
                <a:solidFill>
                  <a:schemeClr val="tx1"/>
                </a:solidFill>
                <a:effectLst/>
                <a:latin typeface="Arial" pitchFamily="34" charset="0"/>
                <a:ea typeface="MS PGothic" panose="020B0600070205080204" pitchFamily="34" charset="-128"/>
                <a:cs typeface="Arial" pitchFamily="34" charset="0"/>
              </a:rPr>
              <a:t>Please find Handout 6: DRDP-K</a:t>
            </a:r>
            <a:r>
              <a:rPr lang="en-US" sz="1200" kern="1200" baseline="0" dirty="0">
                <a:solidFill>
                  <a:schemeClr val="tx1"/>
                </a:solidFill>
                <a:effectLst/>
                <a:latin typeface="Arial" pitchFamily="34" charset="0"/>
                <a:ea typeface="MS PGothic" panose="020B0600070205080204" pitchFamily="34" charset="-128"/>
                <a:cs typeface="Arial" pitchFamily="34" charset="0"/>
              </a:rPr>
              <a:t> </a:t>
            </a:r>
            <a:r>
              <a:rPr lang="en-US" altLang="en-US" baseline="0" dirty="0"/>
              <a:t>and w</a:t>
            </a:r>
            <a:r>
              <a:rPr lang="en-US" altLang="en-US" dirty="0"/>
              <a:t>ith your group</a:t>
            </a:r>
            <a:r>
              <a:rPr lang="en-US" altLang="en-US" baseline="0" dirty="0"/>
              <a:t> discuss </a:t>
            </a:r>
            <a:r>
              <a:rPr lang="en-US" altLang="en-US" dirty="0"/>
              <a:t>which developmental level did you exemplify by your sorting challenge today?</a:t>
            </a:r>
            <a:r>
              <a:rPr lang="en-US" altLang="en-US" baseline="0" dirty="0"/>
              <a:t> </a:t>
            </a:r>
          </a:p>
          <a:p>
            <a:pPr>
              <a:spcBef>
                <a:spcPct val="0"/>
              </a:spcBef>
            </a:pPr>
            <a:endParaRPr lang="en-US" altLang="en-US" dirty="0"/>
          </a:p>
          <a:p>
            <a:pPr>
              <a:spcBef>
                <a:spcPct val="0"/>
              </a:spcBef>
            </a:pPr>
            <a:r>
              <a:rPr lang="en-US" altLang="en-US" dirty="0"/>
              <a:t>Document your findings and be ready to share with the entire group.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altLang="en-US" dirty="0"/>
          </a:p>
          <a:p>
            <a:r>
              <a:rPr lang="en-US" sz="1200" b="1" kern="1200" dirty="0">
                <a:solidFill>
                  <a:schemeClr val="tx1"/>
                </a:solidFill>
                <a:effectLst/>
                <a:latin typeface="Arial" pitchFamily="34" charset="0"/>
                <a:ea typeface="MS PGothic" panose="020B0600070205080204" pitchFamily="34" charset="-128"/>
                <a:cs typeface="Arial" pitchFamily="34" charset="0"/>
              </a:rPr>
              <a:t> </a:t>
            </a:r>
            <a:endParaRPr lang="en-US" sz="1400" kern="1200" dirty="0">
              <a:solidFill>
                <a:schemeClr val="tx1"/>
              </a:solidFill>
              <a:effectLst/>
              <a:latin typeface="Arial" pitchFamily="34" charset="0"/>
              <a:ea typeface="MS PGothic" panose="020B0600070205080204" pitchFamily="34" charset="-128"/>
              <a:cs typeface="Arial"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altLang="en-US" dirty="0"/>
          </a:p>
          <a:p>
            <a:endParaRPr lang="en-US" altLang="en-US" dirty="0"/>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D0E385F-C542-41EA-80ED-1F0B36CE7D5E}" type="slidenum">
              <a:rPr lang="en-US" altLang="en-US">
                <a:ea typeface="MS PGothic" panose="020B0600070205080204" pitchFamily="34" charset="-128"/>
              </a:rPr>
              <a:pPr/>
              <a:t>32</a:t>
            </a:fld>
            <a:endParaRPr lang="en-US" altLang="en-US">
              <a:ea typeface="MS PGothic" panose="020B0600070205080204" pitchFamily="34" charset="-128"/>
            </a:endParaRPr>
          </a:p>
        </p:txBody>
      </p:sp>
    </p:spTree>
    <p:extLst>
      <p:ext uri="{BB962C8B-B14F-4D97-AF65-F5344CB8AC3E}">
        <p14:creationId xmlns:p14="http://schemas.microsoft.com/office/powerpoint/2010/main" val="40113538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6259" name="Notes Placeholder 2"/>
          <p:cNvSpPr>
            <a:spLocks noGrp="1"/>
          </p:cNvSpPr>
          <p:nvPr>
            <p:ph type="body" idx="1"/>
          </p:nvPr>
        </p:nvSpPr>
        <p:spPr bwMode="auto">
          <a:xfrm>
            <a:off x="685800" y="4343400"/>
            <a:ext cx="5486400" cy="3886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ct val="0"/>
              </a:spcBef>
            </a:pPr>
            <a:r>
              <a:rPr lang="en-US" altLang="en-US" b="1" dirty="0"/>
              <a:t>Presenter Remarks: </a:t>
            </a:r>
          </a:p>
          <a:p>
            <a:pPr>
              <a:spcBef>
                <a:spcPct val="0"/>
              </a:spcBef>
            </a:pPr>
            <a:r>
              <a:rPr lang="en-US" altLang="en-US" dirty="0"/>
              <a:t>Experiences with earth science materials provides</a:t>
            </a:r>
            <a:r>
              <a:rPr lang="en-US" altLang="en-US" baseline="0" dirty="0"/>
              <a:t> many opportunities for learning in other domains such as Mathematics or Language and Literacy. For example, consider the following quote from the Preschool Learning Foundations: </a:t>
            </a:r>
          </a:p>
          <a:p>
            <a:pPr>
              <a:spcBef>
                <a:spcPct val="0"/>
              </a:spcBef>
            </a:pPr>
            <a:endParaRPr lang="en-US" altLang="en-US" dirty="0"/>
          </a:p>
          <a:p>
            <a:pPr>
              <a:spcBef>
                <a:spcPct val="0"/>
              </a:spcBef>
            </a:pPr>
            <a:r>
              <a:rPr lang="en-US" altLang="en-US" dirty="0"/>
              <a:t>“Observation and investigation experiences provide ideal opportunities to expose all children, including English learners, to new words and scientific vocabulary in English and in their home language, whenever possible” (PLF, Vol. 3, p. 54).</a:t>
            </a:r>
          </a:p>
          <a:p>
            <a:pPr>
              <a:spcBef>
                <a:spcPct val="0"/>
              </a:spcBef>
            </a:pPr>
            <a:endParaRPr lang="en-US" altLang="en-US" dirty="0"/>
          </a:p>
          <a:p>
            <a:pPr>
              <a:spcBef>
                <a:spcPct val="0"/>
              </a:spcBef>
            </a:pPr>
            <a:r>
              <a:rPr lang="en-US" altLang="en-US" dirty="0"/>
              <a:t>The </a:t>
            </a:r>
            <a:r>
              <a:rPr lang="en-US" altLang="en-US" baseline="0" dirty="0"/>
              <a:t>sorting challenge</a:t>
            </a:r>
            <a:r>
              <a:rPr lang="en-US" altLang="en-US" dirty="0"/>
              <a:t> presents </a:t>
            </a:r>
            <a:r>
              <a:rPr lang="en-US" altLang="en-US" baseline="0" dirty="0"/>
              <a:t>opportunities for patterning/math development. The conversation about patterns involves the objects that we touched</a:t>
            </a:r>
            <a:r>
              <a:rPr lang="en-US" altLang="en-US" dirty="0"/>
              <a:t> during the activity</a:t>
            </a:r>
            <a:r>
              <a:rPr lang="en-US" altLang="en-US" baseline="0" dirty="0"/>
              <a:t>. This is an example of using the strategy of discussing the “hear and now” so students learning English as a second language have context for which to associate the new vocabulary. </a:t>
            </a:r>
          </a:p>
          <a:p>
            <a:pPr>
              <a:spcBef>
                <a:spcPct val="0"/>
              </a:spcBef>
            </a:pPr>
            <a:endParaRPr lang="en-US" altLang="en-US" dirty="0"/>
          </a:p>
          <a:p>
            <a:pPr>
              <a:spcBef>
                <a:spcPct val="0"/>
              </a:spcBef>
            </a:pPr>
            <a:r>
              <a:rPr lang="en-US" altLang="en-US" baseline="0" dirty="0"/>
              <a:t>Another benefit for the sorting challenge is the familiarity of materials. Many table groups used objects that may be familiar to students like rocks, leaves, dirt, etc. </a:t>
            </a:r>
          </a:p>
          <a:p>
            <a:pPr>
              <a:spcBef>
                <a:spcPct val="0"/>
              </a:spcBef>
            </a:pPr>
            <a:endParaRPr lang="en-US" altLang="en-US" baseline="0" dirty="0"/>
          </a:p>
          <a:p>
            <a:pPr eaLnBrk="1" hangingPunct="1">
              <a:spcBef>
                <a:spcPct val="0"/>
              </a:spcBef>
            </a:pPr>
            <a:r>
              <a:rPr lang="en-US" altLang="en-US" baseline="0" dirty="0"/>
              <a:t>The Preschool Learning Foundations describe the benefit of such discussions:</a:t>
            </a:r>
            <a:endParaRPr lang="en-US" altLang="en-US" dirty="0"/>
          </a:p>
          <a:p>
            <a:pPr eaLnBrk="1" hangingPunct="1">
              <a:spcBef>
                <a:spcPct val="0"/>
              </a:spcBef>
            </a:pPr>
            <a:r>
              <a:rPr lang="en-US" altLang="en-US" dirty="0"/>
              <a:t>“They readily acquire vocabulary, such as new nouns, to describe what they are observing (e.g., seeds, fins, nest, worms), and adjectives to describe and compare the properties and characteristics of objects (e.g., transparent, heavier, sticky, longer). They learn the vocabulary associated with the scientific concepts they investigate” (PLF, Vol. 3, p. 54).</a:t>
            </a:r>
          </a:p>
          <a:p>
            <a:pPr eaLnBrk="1" hangingPunct="1">
              <a:spcBef>
                <a:spcPct val="0"/>
              </a:spcBef>
            </a:pPr>
            <a:endParaRPr lang="en-US" altLang="en-US" dirty="0"/>
          </a:p>
          <a:p>
            <a:pPr marL="0" marR="0" indent="0" algn="l" defTabSz="457200" rtl="0" eaLnBrk="1" fontAlgn="base" latinLnBrk="0" hangingPunct="1">
              <a:lnSpc>
                <a:spcPct val="100000"/>
              </a:lnSpc>
              <a:spcBef>
                <a:spcPct val="0"/>
              </a:spcBef>
              <a:spcAft>
                <a:spcPct val="0"/>
              </a:spcAft>
              <a:buClrTx/>
              <a:buSzTx/>
              <a:buFontTx/>
              <a:buNone/>
              <a:tabLst/>
              <a:defRPr/>
            </a:pPr>
            <a:r>
              <a:rPr lang="en-US" altLang="en-US" dirty="0"/>
              <a:t>Take</a:t>
            </a:r>
            <a:r>
              <a:rPr lang="en-US" altLang="en-US" baseline="0" dirty="0"/>
              <a:t> a moment and talk about this with your table group. Please discuss the question on the slide</a:t>
            </a:r>
            <a:r>
              <a:rPr lang="en-US" altLang="en-US" dirty="0"/>
              <a:t> - </a:t>
            </a:r>
            <a:r>
              <a:rPr lang="en-US" i="1" dirty="0"/>
              <a:t>What specifically about the sorting experience may support students learning more than one language?</a:t>
            </a:r>
          </a:p>
          <a:p>
            <a:pPr marL="0" marR="0" indent="0" algn="l" defTabSz="457200" rtl="0" eaLnBrk="1" fontAlgn="base" latinLnBrk="0" hangingPunct="1">
              <a:lnSpc>
                <a:spcPct val="100000"/>
              </a:lnSpc>
              <a:spcBef>
                <a:spcPct val="0"/>
              </a:spcBef>
              <a:spcAft>
                <a:spcPct val="0"/>
              </a:spcAft>
              <a:buClrTx/>
              <a:buSzTx/>
              <a:buFontTx/>
              <a:buNone/>
              <a:tabLst/>
              <a:defRPr/>
            </a:pPr>
            <a:endParaRPr lang="en-US" altLang="en-US" i="1" dirty="0"/>
          </a:p>
          <a:p>
            <a:pPr marL="0" marR="0" indent="0" algn="l" defTabSz="457200" rtl="0" eaLnBrk="1" fontAlgn="base" latinLnBrk="0" hangingPunct="1">
              <a:lnSpc>
                <a:spcPct val="100000"/>
              </a:lnSpc>
              <a:spcBef>
                <a:spcPct val="0"/>
              </a:spcBef>
              <a:spcAft>
                <a:spcPct val="0"/>
              </a:spcAft>
              <a:buClrTx/>
              <a:buSzTx/>
              <a:buFontTx/>
              <a:buNone/>
              <a:tabLst/>
              <a:defRPr/>
            </a:pPr>
            <a:r>
              <a:rPr lang="en-US" altLang="en-US" i="1" dirty="0"/>
              <a:t>Allow 3-4 minutes for discussion. </a:t>
            </a:r>
          </a:p>
          <a:p>
            <a:pPr eaLnBrk="1" hangingPunct="1">
              <a:spcBef>
                <a:spcPct val="0"/>
              </a:spcBef>
            </a:pPr>
            <a:endParaRPr lang="en-US" altLang="en-US" dirty="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7A44FDA-0AA0-41C4-92B9-E3BAFDF7ADBD}" type="slidenum">
              <a:rPr lang="en-US" altLang="en-US"/>
              <a:pPr/>
              <a:t>33</a:t>
            </a:fld>
            <a:endParaRPr lang="en-US" altLang="en-US"/>
          </a:p>
        </p:txBody>
      </p:sp>
    </p:spTree>
    <p:extLst>
      <p:ext uri="{BB962C8B-B14F-4D97-AF65-F5344CB8AC3E}">
        <p14:creationId xmlns:p14="http://schemas.microsoft.com/office/powerpoint/2010/main" val="20418741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Autofit/>
          </a:bodyPr>
          <a:lstStyle/>
          <a:p>
            <a:r>
              <a:rPr lang="en-US" altLang="en-US" b="1" dirty="0"/>
              <a:t>Presenter Remarks:</a:t>
            </a:r>
          </a:p>
          <a:p>
            <a:r>
              <a:rPr lang="en-US" altLang="en-US" b="1" dirty="0"/>
              <a:t>PART 3–REFLECTING</a:t>
            </a:r>
            <a:endParaRPr lang="en-US" altLang="en-US" dirty="0"/>
          </a:p>
          <a:p>
            <a:r>
              <a:rPr lang="en-US" altLang="en-US" dirty="0"/>
              <a:t>Think about what opportunities you need to provide for your children in order for them to move through this continuum.</a:t>
            </a:r>
          </a:p>
          <a:p>
            <a:pPr marL="0" marR="0" lvl="0" indent="0" algn="l" defTabSz="457200" rtl="0" eaLnBrk="0" fontAlgn="base" latinLnBrk="0" hangingPunct="0">
              <a:lnSpc>
                <a:spcPct val="100000"/>
              </a:lnSpc>
              <a:spcBef>
                <a:spcPts val="0"/>
              </a:spcBef>
              <a:spcAft>
                <a:spcPct val="0"/>
              </a:spcAft>
              <a:buClrTx/>
              <a:buSzTx/>
              <a:buFontTx/>
              <a:buNone/>
              <a:tabLst/>
              <a:defRPr/>
            </a:pPr>
            <a:endParaRPr lang="en-US" altLang="en-US" i="1" dirty="0"/>
          </a:p>
          <a:p>
            <a:pPr marL="0" marR="0" lvl="0" indent="0" algn="l" defTabSz="457200" rtl="0" eaLnBrk="0" fontAlgn="base" latinLnBrk="0" hangingPunct="0">
              <a:lnSpc>
                <a:spcPct val="100000"/>
              </a:lnSpc>
              <a:spcBef>
                <a:spcPts val="0"/>
              </a:spcBef>
              <a:spcAft>
                <a:spcPct val="0"/>
              </a:spcAft>
              <a:buClrTx/>
              <a:buSzTx/>
              <a:buFontTx/>
              <a:buNone/>
              <a:tabLst/>
              <a:defRPr/>
            </a:pPr>
            <a:r>
              <a:rPr lang="en-US" altLang="en-US" i="0" dirty="0"/>
              <a:t>(Potential responses: Time to explore, materials that are different enough they can create unique sorting criteria, models for using unique sorting criteria, etc.)</a:t>
            </a:r>
          </a:p>
          <a:p>
            <a:endParaRPr lang="en-US" altLang="en-US" dirty="0"/>
          </a:p>
          <a:p>
            <a:r>
              <a:rPr lang="en-US" altLang="en-US" dirty="0"/>
              <a:t>What does this mean for you as a teacher when you are planning your physical environment opportunities? </a:t>
            </a:r>
          </a:p>
          <a:p>
            <a:endParaRPr lang="en-US" altLang="en-US" dirty="0"/>
          </a:p>
          <a:p>
            <a:r>
              <a:rPr lang="en-US" altLang="en-US" i="0" dirty="0"/>
              <a:t>(Potential responses: Choose materials intentionally, experience materials before putting them out, make sure materials differ visually and tactically, etc.)</a:t>
            </a:r>
          </a:p>
          <a:p>
            <a:endParaRPr lang="en-US" altLang="en-US" dirty="0"/>
          </a:p>
          <a:p>
            <a:r>
              <a:rPr lang="en-US" altLang="en-US" dirty="0"/>
              <a:t>Find </a:t>
            </a:r>
            <a:r>
              <a:rPr lang="en-US" dirty="0"/>
              <a:t>Handout 7: Creating Invitations in the Daily Routine</a:t>
            </a:r>
            <a:r>
              <a:rPr lang="en-US" altLang="en-US" dirty="0"/>
              <a:t>. Think about the opportunities you have in your classroom now? What new ideas do you have to add?</a:t>
            </a:r>
          </a:p>
          <a:p>
            <a:endParaRPr lang="en-US" altLang="en-US" dirty="0"/>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FC36088-B856-4B54-B257-6445B41E41E3}" type="slidenum">
              <a:rPr lang="en-US" altLang="en-US">
                <a:ea typeface="MS PGothic" panose="020B0600070205080204" pitchFamily="34" charset="-128"/>
              </a:rPr>
              <a:pPr/>
              <a:t>34</a:t>
            </a:fld>
            <a:endParaRPr lang="en-US" altLang="en-US">
              <a:ea typeface="MS PGothic" panose="020B0600070205080204" pitchFamily="34" charset="-128"/>
            </a:endParaRPr>
          </a:p>
        </p:txBody>
      </p:sp>
    </p:spTree>
    <p:extLst>
      <p:ext uri="{BB962C8B-B14F-4D97-AF65-F5344CB8AC3E}">
        <p14:creationId xmlns:p14="http://schemas.microsoft.com/office/powerpoint/2010/main" val="26943950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Presenter Remarks: </a:t>
            </a:r>
            <a:endParaRPr lang="en-US" altLang="en-US" dirty="0"/>
          </a:p>
          <a:p>
            <a:r>
              <a:rPr lang="en-US" altLang="en-US" dirty="0"/>
              <a:t>“Their concept of gravity is also still developing; so children who hold the view of a flat earth would argue that if there were people on the other side of the earth, they would fall off. Older children hold more advanced notions about the earth’s shape and gravity. Children’s concept of earth is being restructured, from a theory based on a flat, stationary earth to a theory based on a spherical rotating earth (</a:t>
            </a:r>
            <a:r>
              <a:rPr lang="en-US" altLang="en-US" dirty="0" err="1"/>
              <a:t>Vosniadou</a:t>
            </a:r>
            <a:r>
              <a:rPr lang="en-US" altLang="en-US" dirty="0"/>
              <a:t> and Brewer 1987). Cross-cultural studies of Mexican American, Native American, and Nepali children (Klein 1982; </a:t>
            </a:r>
            <a:r>
              <a:rPr lang="en-US" altLang="en-US" dirty="0" err="1"/>
              <a:t>Diakidou</a:t>
            </a:r>
            <a:r>
              <a:rPr lang="en-US" altLang="en-US" dirty="0"/>
              <a:t>, </a:t>
            </a:r>
            <a:r>
              <a:rPr lang="en-US" altLang="en-US" dirty="0" err="1"/>
              <a:t>Vosnidau</a:t>
            </a:r>
            <a:r>
              <a:rPr lang="en-US" altLang="en-US" dirty="0"/>
              <a:t>, and Hawks 1997; Mali and Howe 1979), and studies in Israel (Nussbaum 1979), and Greece (</a:t>
            </a:r>
            <a:r>
              <a:rPr lang="en-US" altLang="en-US" dirty="0" err="1"/>
              <a:t>Kampeza</a:t>
            </a:r>
            <a:r>
              <a:rPr lang="en-US" altLang="en-US" dirty="0"/>
              <a:t> 2006) found similar results. Mental representations of the earth held by children who live in different cultures may contain some elements from their particular culture (alternation of day and night is attributed to God), but all children start with similar mental representations of the earth” (PLF, Vol. 3, p. 93).</a:t>
            </a:r>
          </a:p>
          <a:p>
            <a:endParaRPr lang="en-US" altLang="en-US" dirty="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BF765A3-8B68-4E83-8A40-01AA3F27DBD1}" type="slidenum">
              <a:rPr lang="en-US" altLang="en-US">
                <a:ea typeface="MS PGothic" panose="020B0600070205080204" pitchFamily="34" charset="-128"/>
              </a:rPr>
              <a:pPr/>
              <a:t>35</a:t>
            </a:fld>
            <a:endParaRPr lang="en-US" altLang="en-US">
              <a:ea typeface="MS PGothic" panose="020B0600070205080204" pitchFamily="34" charset="-128"/>
            </a:endParaRPr>
          </a:p>
        </p:txBody>
      </p:sp>
    </p:spTree>
    <p:extLst>
      <p:ext uri="{BB962C8B-B14F-4D97-AF65-F5344CB8AC3E}">
        <p14:creationId xmlns:p14="http://schemas.microsoft.com/office/powerpoint/2010/main" val="1778850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Presenter Remarks: </a:t>
            </a:r>
          </a:p>
          <a:p>
            <a:r>
              <a:rPr lang="en-US" altLang="en-US" dirty="0"/>
              <a:t>Please</a:t>
            </a:r>
            <a:r>
              <a:rPr lang="en-US" altLang="en-US" baseline="0" dirty="0"/>
              <a:t> turn </a:t>
            </a:r>
            <a:r>
              <a:rPr lang="en-US" altLang="en-US" dirty="0"/>
              <a:t>to page 79</a:t>
            </a:r>
            <a:r>
              <a:rPr lang="en-US" altLang="en-US" baseline="0" dirty="0"/>
              <a:t> of the PLF.</a:t>
            </a:r>
          </a:p>
          <a:p>
            <a:endParaRPr lang="en-US" altLang="en-US" dirty="0"/>
          </a:p>
          <a:p>
            <a:r>
              <a:rPr lang="en-US" sz="1200" kern="1200" baseline="0" dirty="0">
                <a:solidFill>
                  <a:schemeClr val="tx1"/>
                </a:solidFill>
                <a:latin typeface="Arial" pitchFamily="34" charset="0"/>
                <a:ea typeface="MS PGothic" panose="020B0600070205080204" pitchFamily="34" charset="-128"/>
                <a:cs typeface="Arial" pitchFamily="34" charset="0"/>
              </a:rPr>
              <a:t>“Young children have daily experiences and interactions with changes in the earth. They experience changes of night and day and may notice how the sun and the moon appear to move across the sky” (PCF, Vol. 3, p. 221).</a:t>
            </a:r>
          </a:p>
          <a:p>
            <a:r>
              <a:rPr lang="en-US" sz="1200" kern="1200" baseline="0" dirty="0">
                <a:solidFill>
                  <a:schemeClr val="tx1"/>
                </a:solidFill>
                <a:latin typeface="Arial" pitchFamily="34" charset="0"/>
                <a:ea typeface="MS PGothic" panose="020B0600070205080204" pitchFamily="34" charset="-128"/>
                <a:cs typeface="Arial" pitchFamily="34" charset="0"/>
              </a:rPr>
              <a:t> </a:t>
            </a:r>
          </a:p>
          <a:p>
            <a:r>
              <a:rPr lang="en-US" sz="1200" kern="1200" baseline="0" dirty="0">
                <a:solidFill>
                  <a:schemeClr val="tx1"/>
                </a:solidFill>
                <a:latin typeface="Arial" pitchFamily="34" charset="0"/>
                <a:ea typeface="MS PGothic" panose="020B0600070205080204" pitchFamily="34" charset="-128"/>
                <a:cs typeface="Arial" pitchFamily="34" charset="0"/>
              </a:rPr>
              <a:t>“They experience changes related to weather and know they need to dress differently when it is hot or cold outside. The children also notice when the rain falls or the wind blows, and the changes in the environment around them, such as the leaves falling down or puddles on the playground. Invite children to observe, record, and track changes in the earth that occur around them, such as the pattern of movement and change in the sun and the moon, changes in the weather and seasons, and the impact of weather and seasons on them, and on the environment around them“ (PCF, Vol. 3, p. 221).</a:t>
            </a:r>
            <a:endParaRPr lang="en-US" altLang="en-US" dirty="0"/>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6A183C8-72A4-49B9-9442-F510B700AFA2}" type="slidenum">
              <a:rPr lang="en-US" altLang="en-US"/>
              <a:pPr/>
              <a:t>36</a:t>
            </a:fld>
            <a:endParaRPr lang="en-US" altLang="en-US"/>
          </a:p>
        </p:txBody>
      </p:sp>
    </p:spTree>
    <p:extLst>
      <p:ext uri="{BB962C8B-B14F-4D97-AF65-F5344CB8AC3E}">
        <p14:creationId xmlns:p14="http://schemas.microsoft.com/office/powerpoint/2010/main" val="40094272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8307" name="Notes Placeholder 2"/>
          <p:cNvSpPr>
            <a:spLocks noGrp="1"/>
          </p:cNvSpPr>
          <p:nvPr>
            <p:ph type="body" idx="1"/>
          </p:nvPr>
        </p:nvSpPr>
        <p:spPr bwMode="auto">
          <a:xfrm>
            <a:off x="378823" y="4343399"/>
            <a:ext cx="6035040" cy="434181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Autofit/>
          </a:bodyPr>
          <a:lstStyle/>
          <a:p>
            <a:r>
              <a:rPr lang="en-US" altLang="en-US" b="1" dirty="0"/>
              <a:t>Presenter Remarks: </a:t>
            </a:r>
            <a:endParaRPr lang="en-US" altLang="en-US" dirty="0"/>
          </a:p>
          <a:p>
            <a:r>
              <a:rPr lang="en-US" altLang="en-US" dirty="0"/>
              <a:t>“Overall, research indicates that young children hold a concept of earth that conflicts with current scientific theories. Therefore, they cannot intuitively reason about the causes of everyday phenomena they observe, such as the day/night cycle, the seasons, and the apparent motion of the sun and the moon. However, daily interactions and experiences with earth resources and phenomena provide children with a foundation for future understanding of more abstract concepts in earth sciences“ (PLF, Vol. 3, p. 93).</a:t>
            </a:r>
          </a:p>
          <a:p>
            <a:endParaRPr lang="en-US" altLang="en-US" sz="900" dirty="0"/>
          </a:p>
          <a:p>
            <a:r>
              <a:rPr lang="en-US" sz="1200" kern="1200" baseline="0" dirty="0">
                <a:solidFill>
                  <a:schemeClr val="tx1"/>
                </a:solidFill>
                <a:latin typeface="Arial" pitchFamily="34" charset="0"/>
                <a:ea typeface="MS PGothic" panose="020B0600070205080204" pitchFamily="34" charset="-128"/>
                <a:cs typeface="Arial" pitchFamily="34" charset="0"/>
              </a:rPr>
              <a:t>“Invite children to observe the sky and describe what they see. Young children are aware that the sun, the moon, and the stars are in the sky but are not ready to understand the explanation behind patterns of movement and apparent changes in the sun and the moon“ (PCF, Vol. 3, p. 222).</a:t>
            </a:r>
          </a:p>
          <a:p>
            <a:endParaRPr lang="en-US" sz="900" kern="1200" baseline="0" dirty="0">
              <a:solidFill>
                <a:schemeClr val="tx1"/>
              </a:solidFill>
              <a:latin typeface="Arial" pitchFamily="34" charset="0"/>
              <a:ea typeface="MS PGothic" panose="020B0600070205080204" pitchFamily="34" charset="-128"/>
              <a:cs typeface="Arial" pitchFamily="34" charset="0"/>
            </a:endParaRPr>
          </a:p>
          <a:p>
            <a:r>
              <a:rPr lang="en-US" sz="1200" kern="1200" baseline="0" dirty="0">
                <a:solidFill>
                  <a:schemeClr val="tx1"/>
                </a:solidFill>
                <a:latin typeface="Arial" pitchFamily="34" charset="0"/>
                <a:ea typeface="MS PGothic" panose="020B0600070205080204" pitchFamily="34" charset="-128"/>
                <a:cs typeface="Arial" pitchFamily="34" charset="0"/>
              </a:rPr>
              <a:t>“The teachers can ask questions to focus children’s observations and facilitate the discussion about objects in the sky: “What does the moon look like?” “When you looked at the sky at night, what did you see?” You can also invite children to make predictions (“What do you predict we will see in the sky when we go outside?”) and to record their observations of objects in the sky by drawing, or by creating other representations and by using different materials” (PCF, Vol. 3, p. 222).</a:t>
            </a:r>
          </a:p>
          <a:p>
            <a:endParaRPr lang="en-US" sz="800" kern="1200" baseline="0" dirty="0">
              <a:solidFill>
                <a:schemeClr val="tx1"/>
              </a:solidFill>
              <a:latin typeface="Arial" pitchFamily="34" charset="0"/>
              <a:ea typeface="MS PGothic" panose="020B0600070205080204" pitchFamily="34" charset="-128"/>
              <a:cs typeface="Arial" pitchFamily="34" charset="0"/>
            </a:endParaRPr>
          </a:p>
          <a:p>
            <a:r>
              <a:rPr lang="en-US" altLang="en-US" dirty="0"/>
              <a:t>Classroom Idea: Try using a moon viewer. Children can hold the moon viewer up and look through it to match up the shape of the moon. As the shape of the moon changes, they become aware that yesterday it may have looked different than today. </a:t>
            </a:r>
          </a:p>
          <a:p>
            <a:endParaRPr lang="en-US" altLang="en-US" dirty="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6FBA3AC-3342-4F0A-983F-5F0D471756D5}" type="slidenum">
              <a:rPr lang="en-US" altLang="en-US"/>
              <a:pPr/>
              <a:t>37</a:t>
            </a:fld>
            <a:endParaRPr lang="en-US" altLang="en-US"/>
          </a:p>
        </p:txBody>
      </p:sp>
    </p:spTree>
    <p:extLst>
      <p:ext uri="{BB962C8B-B14F-4D97-AF65-F5344CB8AC3E}">
        <p14:creationId xmlns:p14="http://schemas.microsoft.com/office/powerpoint/2010/main" val="2205739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Presenter Remarks: </a:t>
            </a:r>
            <a:endParaRPr lang="en-US" altLang="en-US" dirty="0"/>
          </a:p>
          <a:p>
            <a:pPr marL="0" marR="0" lvl="0" indent="0" algn="l" defTabSz="457200" rtl="0" eaLnBrk="0" fontAlgn="base" latinLnBrk="0" hangingPunct="0">
              <a:lnSpc>
                <a:spcPct val="100000"/>
              </a:lnSpc>
              <a:spcBef>
                <a:spcPts val="0"/>
              </a:spcBef>
              <a:spcAft>
                <a:spcPct val="0"/>
              </a:spcAft>
              <a:buClrTx/>
              <a:buSzTx/>
              <a:buFontTx/>
              <a:buNone/>
              <a:tabLst/>
              <a:defRPr/>
            </a:pPr>
            <a:r>
              <a:rPr lang="en-US" altLang="en-US" dirty="0"/>
              <a:t>Another interaction and strategy is to “Invite children to make predictions” (PCF, Vol. 3, p. 222).</a:t>
            </a:r>
          </a:p>
          <a:p>
            <a:endParaRPr lang="en-US" altLang="en-US" dirty="0"/>
          </a:p>
          <a:p>
            <a:r>
              <a:rPr lang="en-US" altLang="en-US" dirty="0"/>
              <a:t>“Teachers can ask questions to focus children’s observations and facilitate the discussion about objects in the sky” (PCF, Vol. 3, p. 222).</a:t>
            </a:r>
          </a:p>
          <a:p>
            <a:endParaRPr lang="en-US" altLang="en-US" dirty="0"/>
          </a:p>
          <a:p>
            <a:r>
              <a:rPr lang="en-US" altLang="en-US" dirty="0"/>
              <a:t>Classroom Idea: One way to focus children on the changes in the sun is to talk about shadow. Choosing an object in the yard to trace multiple times a day in different colors will help illuminate the idea that the sun changes because the shadow changes.</a:t>
            </a:r>
          </a:p>
          <a:p>
            <a:endParaRPr lang="en-US" altLang="en-US" dirty="0"/>
          </a:p>
          <a:p>
            <a:r>
              <a:rPr lang="en-US" altLang="en-US" dirty="0"/>
              <a:t>“Remember, teachers can invite observations and awareness without facilitating conversations on changes in the sun and the moon” (PCF, Vol. 3, p. 222).</a:t>
            </a:r>
          </a:p>
          <a:p>
            <a:endParaRPr lang="en-US" altLang="en-US" dirty="0"/>
          </a:p>
          <a:p>
            <a:endParaRPr lang="en-US" altLang="en-US" dirty="0"/>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B953B6E-E949-452F-8119-CC6E9784A032}" type="slidenum">
              <a:rPr lang="en-US" altLang="en-US"/>
              <a:pPr/>
              <a:t>38</a:t>
            </a:fld>
            <a:endParaRPr lang="en-US" altLang="en-US"/>
          </a:p>
        </p:txBody>
      </p:sp>
    </p:spTree>
    <p:extLst>
      <p:ext uri="{BB962C8B-B14F-4D97-AF65-F5344CB8AC3E}">
        <p14:creationId xmlns:p14="http://schemas.microsoft.com/office/powerpoint/2010/main" val="23401582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Presenter Remarks: </a:t>
            </a:r>
          </a:p>
          <a:p>
            <a:pPr eaLnBrk="1" hangingPunct="1">
              <a:spcBef>
                <a:spcPct val="0"/>
              </a:spcBef>
            </a:pPr>
            <a:r>
              <a:rPr lang="en-US" altLang="en-US" dirty="0"/>
              <a:t>“Use technology to support children’s scientific experiences. Technology is part of a child’s world. It can augment and enrich children’s scientific exploration when used correctly” (PCF, Vol. 3, p. 144).</a:t>
            </a:r>
            <a:r>
              <a:rPr lang="en-US" altLang="en-US" baseline="0" dirty="0"/>
              <a:t> </a:t>
            </a:r>
          </a:p>
          <a:p>
            <a:pPr eaLnBrk="1" hangingPunct="1">
              <a:spcBef>
                <a:spcPct val="0"/>
              </a:spcBef>
            </a:pPr>
            <a:endParaRPr lang="en-US" altLang="en-US" b="0" dirty="0"/>
          </a:p>
          <a:p>
            <a:pPr eaLnBrk="1" hangingPunct="1">
              <a:spcBef>
                <a:spcPct val="0"/>
              </a:spcBef>
            </a:pPr>
            <a:r>
              <a:rPr lang="en-US" altLang="en-US" b="0" dirty="0"/>
              <a:t>Light tables provide</a:t>
            </a:r>
            <a:r>
              <a:rPr lang="en-US" altLang="en-US" b="0" baseline="0" dirty="0"/>
              <a:t> TK students with opportunities to explore light and shadows. </a:t>
            </a:r>
          </a:p>
          <a:p>
            <a:pPr eaLnBrk="1" hangingPunct="1">
              <a:spcBef>
                <a:spcPct val="0"/>
              </a:spcBef>
            </a:pPr>
            <a:endParaRPr lang="en-US" altLang="en-US" dirty="0"/>
          </a:p>
          <a:p>
            <a:pPr marL="171450" indent="-171450" eaLnBrk="1" hangingPunct="1">
              <a:spcBef>
                <a:spcPct val="0"/>
              </a:spcBef>
              <a:buFont typeface="Arial" panose="020B0604020202020204" pitchFamily="34" charset="0"/>
              <a:buChar char="•"/>
            </a:pPr>
            <a:r>
              <a:rPr lang="en-US" altLang="en-US" dirty="0"/>
              <a:t>Download the Star Chart App (developed by NASA) as an example of how to explore the sky in a concrete way. </a:t>
            </a:r>
          </a:p>
          <a:p>
            <a:pPr marL="171450" indent="-171450" eaLnBrk="1" hangingPunct="1">
              <a:spcBef>
                <a:spcPct val="0"/>
              </a:spcBef>
              <a:buFont typeface="Arial" panose="020B0604020202020204" pitchFamily="34" charset="0"/>
              <a:buChar char="•"/>
            </a:pPr>
            <a:r>
              <a:rPr lang="en-US" altLang="en-US" dirty="0"/>
              <a:t>Use a journal to practice documenting observations. </a:t>
            </a:r>
          </a:p>
          <a:p>
            <a:pPr marL="171450" indent="-171450" eaLnBrk="1" hangingPunct="1">
              <a:spcBef>
                <a:spcPct val="0"/>
              </a:spcBef>
              <a:buFont typeface="Arial" panose="020B0604020202020204" pitchFamily="34" charset="0"/>
              <a:buChar char="•"/>
            </a:pPr>
            <a:r>
              <a:rPr lang="en-US" altLang="en-US" dirty="0"/>
              <a:t>Hold your device to the sky. What do you see?</a:t>
            </a:r>
          </a:p>
          <a:p>
            <a:pPr marL="171450" indent="-171450">
              <a:buFont typeface="Arial" panose="020B0604020202020204" pitchFamily="34" charset="0"/>
              <a:buChar char="•"/>
            </a:pPr>
            <a:r>
              <a:rPr lang="en-US" altLang="en-US" dirty="0"/>
              <a:t>Document observations in a science journal.</a:t>
            </a:r>
          </a:p>
          <a:p>
            <a:endParaRPr lang="en-US" altLang="en-US" dirty="0"/>
          </a:p>
          <a:p>
            <a:r>
              <a:rPr lang="en-US" altLang="en-US" b="1" dirty="0"/>
              <a:t>Extra Notes:</a:t>
            </a:r>
          </a:p>
          <a:p>
            <a:r>
              <a:rPr lang="en-US" altLang="en-US" dirty="0"/>
              <a:t>The Star Chart app allows you to see the constellations in the sky. You can see the placement of the stars moon and sun.</a:t>
            </a:r>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C234CAF-1B2C-42C2-911F-5527F3BDD4F2}" type="slidenum">
              <a:rPr lang="en-US" altLang="en-US">
                <a:ea typeface="MS PGothic" panose="020B0600070205080204" pitchFamily="34" charset="-128"/>
              </a:rPr>
              <a:pPr/>
              <a:t>39</a:t>
            </a:fld>
            <a:endParaRPr lang="en-US" altLang="en-US">
              <a:ea typeface="MS PGothic" panose="020B0600070205080204" pitchFamily="34" charset="-128"/>
            </a:endParaRPr>
          </a:p>
        </p:txBody>
      </p:sp>
    </p:spTree>
    <p:extLst>
      <p:ext uri="{BB962C8B-B14F-4D97-AF65-F5344CB8AC3E}">
        <p14:creationId xmlns:p14="http://schemas.microsoft.com/office/powerpoint/2010/main" val="699567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1443" name="Notes Placeholder 2"/>
          <p:cNvSpPr>
            <a:spLocks noGrp="1"/>
          </p:cNvSpPr>
          <p:nvPr>
            <p:ph type="body" idx="1"/>
          </p:nvPr>
        </p:nvSpPr>
        <p:spPr bwMode="auto">
          <a:xfrm>
            <a:off x="685800" y="4343400"/>
            <a:ext cx="5486400" cy="3847011"/>
          </a:xfrm>
        </p:spPr>
        <p:txBody>
          <a:bodyPr wrap="square" numCol="1" anchor="t" anchorCtr="0" compatLnSpc="1">
            <a:prstTxWarp prst="textNoShape">
              <a:avLst/>
            </a:prstTxWarp>
            <a:noAutofit/>
          </a:bodyPr>
          <a:lstStyle/>
          <a:p>
            <a:pPr eaLnBrk="1" hangingPunct="1">
              <a:defRPr/>
            </a:pPr>
            <a:r>
              <a:rPr lang="en-US" b="1" dirty="0">
                <a:ea typeface="ＭＳ Ｐゴシック" pitchFamily="34" charset="-128"/>
              </a:rPr>
              <a:t>Presenter Remarks: </a:t>
            </a:r>
          </a:p>
          <a:p>
            <a:pPr eaLnBrk="1" hangingPunct="1">
              <a:defRPr/>
            </a:pPr>
            <a:r>
              <a:rPr lang="en-US" dirty="0">
                <a:ea typeface="ＭＳ Ｐゴシック" pitchFamily="34" charset="-128"/>
              </a:rPr>
              <a:t>Is your interest piqued by anything? What earth science</a:t>
            </a:r>
            <a:r>
              <a:rPr lang="en-US" baseline="0" dirty="0">
                <a:ea typeface="ＭＳ Ｐゴシック" pitchFamily="34" charset="-128"/>
              </a:rPr>
              <a:t> </a:t>
            </a:r>
            <a:r>
              <a:rPr lang="en-US" dirty="0">
                <a:ea typeface="ＭＳ Ｐゴシック" pitchFamily="34" charset="-128"/>
              </a:rPr>
              <a:t>properties</a:t>
            </a:r>
            <a:r>
              <a:rPr lang="en-US" baseline="0" dirty="0">
                <a:ea typeface="ＭＳ Ｐゴシック" pitchFamily="34" charset="-128"/>
              </a:rPr>
              <a:t> did you observe and explore?</a:t>
            </a:r>
            <a:r>
              <a:rPr lang="en-US" dirty="0">
                <a:ea typeface="ＭＳ Ｐゴシック" pitchFamily="34" charset="-128"/>
              </a:rPr>
              <a:t> </a:t>
            </a:r>
            <a:r>
              <a:rPr lang="en-US" baseline="0" dirty="0">
                <a:ea typeface="ＭＳ Ｐゴシック" pitchFamily="34" charset="-128"/>
              </a:rPr>
              <a:t>Did your awareness of the natural world increase through this activity?</a:t>
            </a:r>
          </a:p>
          <a:p>
            <a:pPr eaLnBrk="1" hangingPunct="1">
              <a:defRPr/>
            </a:pPr>
            <a:endParaRPr lang="en-US" dirty="0">
              <a:ea typeface="ＭＳ Ｐゴシック" pitchFamily="34" charset="-128"/>
            </a:endParaRPr>
          </a:p>
          <a:p>
            <a:pPr eaLnBrk="1" hangingPunct="1">
              <a:defRPr/>
            </a:pPr>
            <a:r>
              <a:rPr lang="en-US" dirty="0">
                <a:ea typeface="ＭＳ Ｐゴシック" pitchFamily="34" charset="-128"/>
              </a:rPr>
              <a:t>As a group, stand up if you have something on your group chart that might create an opportunity to explore, such as the following:</a:t>
            </a:r>
          </a:p>
          <a:p>
            <a:pPr marL="171450" indent="-171450">
              <a:buFont typeface="Arial" panose="020B0604020202020204" pitchFamily="34" charset="0"/>
              <a:buChar char="•"/>
              <a:defRPr/>
            </a:pPr>
            <a:r>
              <a:rPr lang="en-US" dirty="0">
                <a:ea typeface="ＭＳ Ｐゴシック" pitchFamily="34" charset="-128"/>
              </a:rPr>
              <a:t>Earth materials (soil, sand, rocks, air, water) are part of the natural environment. </a:t>
            </a:r>
          </a:p>
          <a:p>
            <a:pPr marL="171450" indent="-171450">
              <a:buFont typeface="Arial" panose="020B0604020202020204" pitchFamily="34" charset="0"/>
              <a:buChar char="•"/>
              <a:defRPr/>
            </a:pPr>
            <a:r>
              <a:rPr lang="en-US" dirty="0">
                <a:ea typeface="ＭＳ Ｐゴシック" pitchFamily="34" charset="-128"/>
              </a:rPr>
              <a:t>Earth materials have different properties. </a:t>
            </a:r>
          </a:p>
          <a:p>
            <a:pPr marL="171450" indent="-171450">
              <a:buFont typeface="Arial" panose="020B0604020202020204" pitchFamily="34" charset="0"/>
              <a:buChar char="•"/>
              <a:defRPr/>
            </a:pPr>
            <a:r>
              <a:rPr lang="en-US" dirty="0">
                <a:ea typeface="ＭＳ Ｐゴシック" pitchFamily="34" charset="-128"/>
              </a:rPr>
              <a:t>There are patterns of change in earth phenomena (day/night; seasons). </a:t>
            </a:r>
          </a:p>
          <a:p>
            <a:pPr marL="171450" indent="-171450">
              <a:buFont typeface="Arial" panose="020B0604020202020204" pitchFamily="34" charset="0"/>
              <a:buChar char="•"/>
              <a:defRPr/>
            </a:pPr>
            <a:r>
              <a:rPr lang="en-US" dirty="0">
                <a:ea typeface="ＭＳ Ｐゴシック" pitchFamily="34" charset="-128"/>
              </a:rPr>
              <a:t>Natural objects in the sky (sun, moon) are not always in the same place. </a:t>
            </a:r>
          </a:p>
          <a:p>
            <a:pPr marL="171450" indent="-171450">
              <a:buFont typeface="Arial" panose="020B0604020202020204" pitchFamily="34" charset="0"/>
              <a:buChar char="•"/>
              <a:defRPr/>
            </a:pPr>
            <a:r>
              <a:rPr lang="en-US" dirty="0">
                <a:ea typeface="ＭＳ Ｐゴシック" pitchFamily="34" charset="-128"/>
              </a:rPr>
              <a:t>Temperature and weather changes can be tracked over time. </a:t>
            </a:r>
          </a:p>
          <a:p>
            <a:pPr marL="171450" indent="-171450">
              <a:buFont typeface="Arial" panose="020B0604020202020204" pitchFamily="34" charset="0"/>
              <a:buChar char="•"/>
              <a:defRPr/>
            </a:pPr>
            <a:r>
              <a:rPr lang="en-US" dirty="0">
                <a:ea typeface="ＭＳ Ｐゴシック" pitchFamily="34" charset="-128"/>
              </a:rPr>
              <a:t>Weather and seasonal changes affect the environment. </a:t>
            </a:r>
          </a:p>
          <a:p>
            <a:pPr marL="171450" indent="-171450">
              <a:buFont typeface="Arial" panose="020B0604020202020204" pitchFamily="34" charset="0"/>
              <a:buChar char="•"/>
              <a:defRPr/>
            </a:pPr>
            <a:r>
              <a:rPr lang="en-US" dirty="0">
                <a:ea typeface="ＭＳ Ｐゴシック" pitchFamily="34" charset="-128"/>
              </a:rPr>
              <a:t>People should respect and care for the environment. </a:t>
            </a:r>
          </a:p>
          <a:p>
            <a:pPr eaLnBrk="1" hangingPunct="1">
              <a:defRPr/>
            </a:pPr>
            <a:endParaRPr lang="en-US" dirty="0">
              <a:ea typeface="ＭＳ Ｐゴシック" pitchFamily="34" charset="-128"/>
            </a:endParaRPr>
          </a:p>
          <a:p>
            <a:pPr eaLnBrk="1" hangingPunct="1">
              <a:defRPr/>
            </a:pPr>
            <a:r>
              <a:rPr lang="en-US" altLang="en-US" dirty="0"/>
              <a:t>“Children’s natural inclination and ability to observe and try to understand their world, to develop conceptual knowledge, and to reason about many scientific concepts make science an excellent fit for the preschool [and</a:t>
            </a:r>
            <a:r>
              <a:rPr lang="en-US" altLang="en-US" baseline="0" dirty="0"/>
              <a:t> </a:t>
            </a:r>
            <a:r>
              <a:rPr lang="en-US" altLang="en-US" dirty="0"/>
              <a:t>TK] environment” (PLF Vol. 3 p. 48).</a:t>
            </a:r>
          </a:p>
          <a:p>
            <a:endParaRPr lang="en-US" altLang="en-US" dirty="0"/>
          </a:p>
          <a:p>
            <a:r>
              <a:rPr lang="en-US" altLang="en-US" dirty="0"/>
              <a:t>“Science in preschool [and TK] is built on children’s natural curiosity and tendency to actively explore, experiment, and discover the nature of things in their everyday life. Science in the preschool [and TK] years is about children observing and investigating objects and events in their environment. </a:t>
            </a:r>
          </a:p>
          <a:p>
            <a:r>
              <a:rPr lang="en-US" altLang="en-US" dirty="0"/>
              <a:t>Through a planned, play-based, supportive environment, they (children) expand their existing knowledge and experience of their everyday world. </a:t>
            </a:r>
          </a:p>
          <a:p>
            <a:r>
              <a:rPr lang="en-US" altLang="en-US" dirty="0"/>
              <a:t>Science is about providing children with the basic skills of </a:t>
            </a:r>
            <a:r>
              <a:rPr lang="en-US" altLang="en-US" b="1" dirty="0"/>
              <a:t>scientific inquiry</a:t>
            </a:r>
            <a:r>
              <a:rPr lang="en-US" altLang="en-US" dirty="0"/>
              <a:t>, such as </a:t>
            </a:r>
            <a:r>
              <a:rPr lang="en-US" altLang="en-US" b="1" dirty="0"/>
              <a:t>observing</a:t>
            </a:r>
            <a:r>
              <a:rPr lang="en-US" altLang="en-US" dirty="0"/>
              <a:t> and </a:t>
            </a:r>
            <a:r>
              <a:rPr lang="en-US" altLang="en-US" b="1" dirty="0"/>
              <a:t>describing</a:t>
            </a:r>
            <a:r>
              <a:rPr lang="en-US" altLang="en-US" dirty="0"/>
              <a:t>, </a:t>
            </a:r>
            <a:r>
              <a:rPr lang="en-US" altLang="en-US" b="1" dirty="0"/>
              <a:t>comparing</a:t>
            </a:r>
            <a:r>
              <a:rPr lang="en-US" altLang="en-US" dirty="0"/>
              <a:t> and </a:t>
            </a:r>
            <a:r>
              <a:rPr lang="en-US" altLang="en-US" b="1" dirty="0"/>
              <a:t>contrasting</a:t>
            </a:r>
            <a:r>
              <a:rPr lang="en-US" altLang="en-US" dirty="0"/>
              <a:t>, </a:t>
            </a:r>
            <a:r>
              <a:rPr lang="en-US" altLang="en-US" b="1" dirty="0"/>
              <a:t>classifying</a:t>
            </a:r>
            <a:r>
              <a:rPr lang="en-US" altLang="en-US" dirty="0"/>
              <a:t>, </a:t>
            </a:r>
            <a:r>
              <a:rPr lang="en-US" altLang="en-US" b="1" dirty="0"/>
              <a:t>experiments</a:t>
            </a:r>
            <a:r>
              <a:rPr lang="en-US" altLang="en-US" dirty="0"/>
              <a:t> and </a:t>
            </a:r>
            <a:r>
              <a:rPr lang="en-US" altLang="en-US" b="1" dirty="0"/>
              <a:t>recording</a:t>
            </a:r>
            <a:r>
              <a:rPr lang="en-US" altLang="en-US" dirty="0"/>
              <a:t>, and </a:t>
            </a:r>
            <a:r>
              <a:rPr lang="en-US" altLang="en-US" b="1" dirty="0"/>
              <a:t>using the scientific vocabulary </a:t>
            </a:r>
            <a:r>
              <a:rPr lang="en-US" altLang="en-US" dirty="0"/>
              <a:t>associated with these skills” (PLF Vol. 3 p. 49).</a:t>
            </a:r>
          </a:p>
          <a:p>
            <a:endParaRPr lang="en-US" altLang="en-US" dirty="0"/>
          </a:p>
          <a:p>
            <a:r>
              <a:rPr lang="en-US" altLang="en-US" dirty="0"/>
              <a:t>Next we will look at the resources that will support earth science in the</a:t>
            </a:r>
            <a:r>
              <a:rPr lang="en-US" altLang="en-US" baseline="0" dirty="0"/>
              <a:t> TK classroom. </a:t>
            </a:r>
            <a:endParaRPr lang="en-US" dirty="0">
              <a:ea typeface="ＭＳ Ｐゴシック" pitchFamily="34" charset="-128"/>
            </a:endParaRPr>
          </a:p>
          <a:p>
            <a:pPr marL="231775">
              <a:defRPr/>
            </a:pPr>
            <a:endParaRPr lang="en-US" dirty="0">
              <a:ea typeface="ＭＳ Ｐゴシック" pitchFamily="34" charset="-128"/>
            </a:endParaRPr>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F7ECE4F-9DC0-4106-9CD3-6E707F5AC1D0}" type="slidenum">
              <a:rPr lang="en-US" altLang="en-US">
                <a:ea typeface="MS PGothic" panose="020B0600070205080204" pitchFamily="34" charset="-128"/>
              </a:rPr>
              <a:pPr/>
              <a:t>4</a:t>
            </a:fld>
            <a:endParaRPr lang="en-US" altLang="en-US">
              <a:ea typeface="MS PGothic" panose="020B0600070205080204" pitchFamily="34" charset="-128"/>
            </a:endParaRPr>
          </a:p>
        </p:txBody>
      </p:sp>
    </p:spTree>
    <p:extLst>
      <p:ext uri="{BB962C8B-B14F-4D97-AF65-F5344CB8AC3E}">
        <p14:creationId xmlns:p14="http://schemas.microsoft.com/office/powerpoint/2010/main" val="26580782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a:t>Background Information:</a:t>
            </a:r>
            <a:endParaRPr lang="en-US" altLang="en-US" dirty="0"/>
          </a:p>
          <a:p>
            <a:pPr eaLnBrk="1" hangingPunct="1">
              <a:spcBef>
                <a:spcPct val="0"/>
              </a:spcBef>
            </a:pPr>
            <a:r>
              <a:rPr lang="en-US" altLang="en-US" dirty="0"/>
              <a:t>“Preschool [TK] children can notice, observe, and describe day/night, weather, and seasonal changes but are not ready to grasp scientific explanations for such earth phenomena. Preschool children are not ready to grasp the idea that the earth spins around or that the earth moves around the sun (</a:t>
            </a:r>
            <a:r>
              <a:rPr lang="en-US" altLang="en-US" dirty="0" err="1"/>
              <a:t>Kampeza</a:t>
            </a:r>
            <a:r>
              <a:rPr lang="en-US" altLang="en-US" dirty="0"/>
              <a:t> 2006; Nussbaum and Therefore they cannot intuitively reason about everyday phenomena such as the day-and-night cycle and causes of weather. Nevertheless, observing and talking about day/night and seasonal changes form a foundation on which a more advanced concept of earth is developed in later years” (PLF, Vol. 3, p. 60).</a:t>
            </a:r>
          </a:p>
          <a:p>
            <a:pPr eaLnBrk="1" hangingPunct="1">
              <a:spcBef>
                <a:spcPct val="0"/>
              </a:spcBef>
            </a:pPr>
            <a:endParaRPr lang="en-US" altLang="en-US" dirty="0"/>
          </a:p>
          <a:p>
            <a:pPr eaLnBrk="1" hangingPunct="1">
              <a:spcBef>
                <a:spcPct val="0"/>
              </a:spcBef>
            </a:pPr>
            <a:r>
              <a:rPr lang="en-US" altLang="en-US" b="1" dirty="0"/>
              <a:t>Presenter Remarks: </a:t>
            </a:r>
          </a:p>
          <a:p>
            <a:pPr eaLnBrk="1" hangingPunct="1">
              <a:spcBef>
                <a:spcPct val="0"/>
              </a:spcBef>
            </a:pPr>
            <a:r>
              <a:rPr lang="en-US" altLang="en-US" b="0" dirty="0"/>
              <a:t>The Star</a:t>
            </a:r>
            <a:r>
              <a:rPr lang="en-US" altLang="en-US" b="0" baseline="0" dirty="0"/>
              <a:t> Chart app provides an opportunity for students to explore the stars both during the day and also at night. Encourage teachers to share this free app with parents so they can explore changes in the sky with their children at home.</a:t>
            </a:r>
          </a:p>
          <a:p>
            <a:pPr eaLnBrk="1" hangingPunct="1">
              <a:spcBef>
                <a:spcPct val="0"/>
              </a:spcBef>
            </a:pPr>
            <a:endParaRPr lang="en-US" altLang="en-US" baseline="0" dirty="0"/>
          </a:p>
          <a:p>
            <a:pPr eaLnBrk="1" hangingPunct="1">
              <a:spcBef>
                <a:spcPct val="0"/>
              </a:spcBef>
              <a:defRPr/>
            </a:pPr>
            <a:r>
              <a:rPr lang="en-US" altLang="en-US" dirty="0"/>
              <a:t>Use </a:t>
            </a:r>
            <a:r>
              <a:rPr lang="en-US" dirty="0"/>
              <a:t>Handout 7: Creating Invitations in the Daily Routine </a:t>
            </a:r>
            <a:r>
              <a:rPr lang="en-US" altLang="en-US" dirty="0"/>
              <a:t>and document ideas for including the Star Chart app in your classroom.</a:t>
            </a:r>
          </a:p>
          <a:p>
            <a:pPr eaLnBrk="1" hangingPunct="1">
              <a:spcBef>
                <a:spcPct val="0"/>
              </a:spcBef>
            </a:pPr>
            <a:endParaRPr lang="en-US" altLang="en-US" baseline="0" dirty="0"/>
          </a:p>
          <a:p>
            <a:pPr eaLnBrk="1" hangingPunct="1">
              <a:spcBef>
                <a:spcPct val="0"/>
              </a:spcBef>
            </a:pPr>
            <a:endParaRPr lang="en-US" altLang="en-US" dirty="0"/>
          </a:p>
          <a:p>
            <a:pPr eaLnBrk="1" hangingPunct="1">
              <a:spcBef>
                <a:spcPct val="0"/>
              </a:spcBef>
            </a:pPr>
            <a:r>
              <a:rPr lang="en-US" altLang="en-US" dirty="0">
                <a:latin typeface="Calibri" panose="020F0502020204030204" pitchFamily="34" charset="0"/>
              </a:rPr>
              <a:t> </a:t>
            </a:r>
            <a:endParaRPr lang="en-US" altLang="en-US" dirty="0"/>
          </a:p>
          <a:p>
            <a:endParaRPr lang="en-US" altLang="en-US" dirty="0"/>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50FBA00-3B46-4801-BCAA-1C8934BC93D3}" type="slidenum">
              <a:rPr lang="en-US" altLang="en-US">
                <a:ea typeface="MS PGothic" panose="020B0600070205080204" pitchFamily="34" charset="-128"/>
              </a:rPr>
              <a:pPr/>
              <a:t>40</a:t>
            </a:fld>
            <a:endParaRPr lang="en-US" altLang="en-US">
              <a:ea typeface="MS PGothic" panose="020B0600070205080204" pitchFamily="34" charset="-128"/>
            </a:endParaRPr>
          </a:p>
        </p:txBody>
      </p:sp>
    </p:spTree>
    <p:extLst>
      <p:ext uri="{BB962C8B-B14F-4D97-AF65-F5344CB8AC3E}">
        <p14:creationId xmlns:p14="http://schemas.microsoft.com/office/powerpoint/2010/main" val="32739102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Presenter Remarks: </a:t>
            </a:r>
          </a:p>
          <a:p>
            <a:r>
              <a:rPr lang="en-US" altLang="en-US" b="0" dirty="0"/>
              <a:t>Please</a:t>
            </a:r>
            <a:r>
              <a:rPr lang="en-US" altLang="en-US" b="0" baseline="0" dirty="0"/>
              <a:t> </a:t>
            </a:r>
            <a:r>
              <a:rPr lang="en-US" altLang="en-US" b="0" dirty="0"/>
              <a:t>turn </a:t>
            </a:r>
            <a:r>
              <a:rPr lang="en-US" altLang="en-US" b="0" baseline="0" dirty="0"/>
              <a:t>PLF, Volume 3,</a:t>
            </a:r>
            <a:r>
              <a:rPr lang="en-US" altLang="en-US" dirty="0"/>
              <a:t> p. 81</a:t>
            </a:r>
            <a:r>
              <a:rPr lang="en-US" altLang="en-US" b="0" dirty="0"/>
              <a:t>–</a:t>
            </a:r>
            <a:r>
              <a:rPr lang="en-US" altLang="en-US" b="0" baseline="0" dirty="0"/>
              <a:t>The difference between 2.1 (48 months) and 2.1 (60 months) for Changes in the Weather.</a:t>
            </a:r>
          </a:p>
          <a:p>
            <a:endParaRPr lang="en-US" altLang="en-US" b="1" dirty="0"/>
          </a:p>
          <a:p>
            <a:r>
              <a:rPr lang="en-US" altLang="en-US" i="1" baseline="0" dirty="0"/>
              <a:t>Ask participants the following questions:</a:t>
            </a:r>
          </a:p>
          <a:p>
            <a:r>
              <a:rPr lang="en-US" altLang="en-US" dirty="0"/>
              <a:t>What is the main difference between 48 and 60 months?</a:t>
            </a:r>
          </a:p>
          <a:p>
            <a:r>
              <a:rPr lang="en-US" altLang="en-US" dirty="0"/>
              <a:t>What opportunities do you need to provide as a teacher to support this development?</a:t>
            </a:r>
          </a:p>
          <a:p>
            <a:endParaRPr lang="en-US" altLang="en-US" dirty="0"/>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E808E3D-A14C-4012-AE7F-4D99B535DCFF}" type="slidenum">
              <a:rPr lang="en-US" altLang="en-US"/>
              <a:pPr/>
              <a:t>41</a:t>
            </a:fld>
            <a:endParaRPr lang="en-US" altLang="en-US"/>
          </a:p>
        </p:txBody>
      </p:sp>
    </p:spTree>
    <p:extLst>
      <p:ext uri="{BB962C8B-B14F-4D97-AF65-F5344CB8AC3E}">
        <p14:creationId xmlns:p14="http://schemas.microsoft.com/office/powerpoint/2010/main" val="34589010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3427" name="Notes Placeholder 2"/>
          <p:cNvSpPr>
            <a:spLocks noGrp="1"/>
          </p:cNvSpPr>
          <p:nvPr>
            <p:ph type="body" idx="1"/>
          </p:nvPr>
        </p:nvSpPr>
        <p:spPr bwMode="auto">
          <a:xfrm>
            <a:off x="685800" y="4342606"/>
            <a:ext cx="5486400" cy="3939245"/>
          </a:xfrm>
        </p:spPr>
        <p:txBody>
          <a:bodyPr wrap="square" numCol="1" anchor="t" anchorCtr="0" compatLnSpc="1">
            <a:prstTxWarp prst="textNoShape">
              <a:avLst/>
            </a:prstTxWarp>
            <a:noAutofit/>
          </a:bodyPr>
          <a:lstStyle/>
          <a:p>
            <a:pPr>
              <a:spcBef>
                <a:spcPct val="0"/>
              </a:spcBef>
              <a:defRPr/>
            </a:pPr>
            <a:r>
              <a:rPr lang="en-US" b="1" dirty="0">
                <a:ea typeface="ＭＳ Ｐゴシック" pitchFamily="34" charset="-128"/>
              </a:rPr>
              <a:t>Activity 5: Weather Vignette</a:t>
            </a:r>
          </a:p>
          <a:p>
            <a:pPr>
              <a:spcBef>
                <a:spcPct val="0"/>
              </a:spcBef>
              <a:defRPr/>
            </a:pPr>
            <a:endParaRPr lang="en-US" b="1" dirty="0">
              <a:ea typeface="ＭＳ Ｐゴシック" pitchFamily="34" charset="-128"/>
            </a:endParaRPr>
          </a:p>
          <a:p>
            <a:pPr>
              <a:spcBef>
                <a:spcPct val="0"/>
              </a:spcBef>
              <a:defRPr/>
            </a:pPr>
            <a:r>
              <a:rPr lang="en-US" b="1" dirty="0">
                <a:ea typeface="ＭＳ Ｐゴシック" pitchFamily="34" charset="-128"/>
              </a:rPr>
              <a:t>Presenter Remarks: </a:t>
            </a:r>
          </a:p>
          <a:p>
            <a:pPr>
              <a:spcBef>
                <a:spcPct val="0"/>
              </a:spcBef>
              <a:defRPr/>
            </a:pPr>
            <a:r>
              <a:rPr lang="en-US" dirty="0">
                <a:ea typeface="ＭＳ Ｐゴシック" pitchFamily="34" charset="-128"/>
              </a:rPr>
              <a:t>Please</a:t>
            </a:r>
            <a:r>
              <a:rPr lang="en-US" baseline="0" dirty="0">
                <a:ea typeface="ＭＳ Ｐゴシック" pitchFamily="34" charset="-128"/>
              </a:rPr>
              <a:t> read the vignette on page 224 of the Preschool Curriculum Framework (Volume 3) and identify interesting strategies used by the teacher.</a:t>
            </a:r>
          </a:p>
          <a:p>
            <a:pPr>
              <a:spcBef>
                <a:spcPct val="0"/>
              </a:spcBef>
              <a:defRPr/>
            </a:pPr>
            <a:endParaRPr lang="en-US" b="1" dirty="0">
              <a:ea typeface="ＭＳ Ｐゴシック" pitchFamily="34" charset="-128"/>
            </a:endParaRPr>
          </a:p>
          <a:p>
            <a:r>
              <a:rPr lang="en-US" b="1" cap="all" dirty="0"/>
              <a:t>intent: </a:t>
            </a:r>
            <a:endParaRPr lang="en-US" dirty="0"/>
          </a:p>
          <a:p>
            <a:r>
              <a:rPr lang="en-US" dirty="0"/>
              <a:t>Participants read a vignette and apply the reading to their planning.</a:t>
            </a:r>
          </a:p>
          <a:p>
            <a:r>
              <a:rPr lang="en-US" b="1" dirty="0"/>
              <a:t> </a:t>
            </a:r>
            <a:endParaRPr lang="en-US" dirty="0"/>
          </a:p>
          <a:p>
            <a:r>
              <a:rPr lang="en-US" b="1" dirty="0"/>
              <a:t>OUTCOMES: </a:t>
            </a:r>
            <a:endParaRPr lang="en-US" dirty="0"/>
          </a:p>
          <a:p>
            <a:r>
              <a:rPr lang="en-US" dirty="0"/>
              <a:t>Participants read the framework vignette and discuss a meaningful approach to discussing weather during circle time.</a:t>
            </a:r>
          </a:p>
          <a:p>
            <a:r>
              <a:rPr lang="en-US" b="1" cap="all" dirty="0"/>
              <a:t>  </a:t>
            </a:r>
            <a:endParaRPr lang="en-US" dirty="0"/>
          </a:p>
          <a:p>
            <a:r>
              <a:rPr lang="en-US" b="1" cap="all" dirty="0"/>
              <a:t>Materials Required: </a:t>
            </a:r>
            <a:endParaRPr lang="en-US" dirty="0"/>
          </a:p>
          <a:p>
            <a:pPr marL="171450" lvl="0" indent="-171450">
              <a:buFont typeface="Arial" panose="020B0604020202020204" pitchFamily="34" charset="0"/>
              <a:buChar char="•"/>
            </a:pPr>
            <a:r>
              <a:rPr lang="en-US" dirty="0"/>
              <a:t>Preschool Curriculum Framework (PCF), Volume 3, p. 224, Weather Vignette </a:t>
            </a:r>
          </a:p>
          <a:p>
            <a:pPr marL="171450" lvl="0" indent="-171450">
              <a:buFont typeface="Arial" panose="020B0604020202020204" pitchFamily="34" charset="0"/>
              <a:buChar char="•"/>
            </a:pPr>
            <a:r>
              <a:rPr lang="en-US" dirty="0"/>
              <a:t>Table groups</a:t>
            </a:r>
          </a:p>
          <a:p>
            <a:pPr marL="171450" lvl="0" indent="-171450">
              <a:buFont typeface="Arial" panose="020B0604020202020204" pitchFamily="34" charset="0"/>
              <a:buChar char="•"/>
            </a:pPr>
            <a:r>
              <a:rPr lang="en-US" dirty="0"/>
              <a:t>PowerPoint (slide 5)</a:t>
            </a:r>
          </a:p>
          <a:p>
            <a:r>
              <a:rPr lang="en-US" dirty="0"/>
              <a:t> </a:t>
            </a:r>
          </a:p>
          <a:p>
            <a:r>
              <a:rPr lang="en-US" b="1" cap="all" dirty="0"/>
              <a:t>Time:</a:t>
            </a:r>
            <a:r>
              <a:rPr lang="en-US" dirty="0"/>
              <a:t> 20 minutes</a:t>
            </a:r>
          </a:p>
          <a:p>
            <a:endParaRPr lang="en-US" b="1" cap="all" dirty="0"/>
          </a:p>
          <a:p>
            <a:r>
              <a:rPr lang="en-US" b="1" cap="all" dirty="0"/>
              <a:t>Process: </a:t>
            </a:r>
            <a:endParaRPr lang="en-US" dirty="0"/>
          </a:p>
          <a:p>
            <a:pPr marL="171450" lvl="0" indent="-171450">
              <a:buFont typeface="Arial" panose="020B0604020202020204" pitchFamily="34" charset="0"/>
              <a:buChar char="•"/>
            </a:pPr>
            <a:r>
              <a:rPr lang="en-US" dirty="0"/>
              <a:t>Invite participants to read the “Weather” vignette on page 224 of the PCF, Volume 3. </a:t>
            </a:r>
          </a:p>
          <a:p>
            <a:pPr marL="171450" lvl="0" indent="-171450">
              <a:buFont typeface="Arial" panose="020B0604020202020204" pitchFamily="34" charset="0"/>
              <a:buChar char="•"/>
            </a:pPr>
            <a:r>
              <a:rPr lang="en-US" dirty="0"/>
              <a:t>At the table, participants discuss the following questions: </a:t>
            </a:r>
          </a:p>
          <a:p>
            <a:pPr marL="171450" lvl="0" indent="-171450">
              <a:buFont typeface="Arial" panose="020B0604020202020204" pitchFamily="34" charset="0"/>
              <a:buChar char="•"/>
            </a:pPr>
            <a:r>
              <a:rPr lang="en-US" dirty="0"/>
              <a:t>What stood out about this vignette?</a:t>
            </a:r>
          </a:p>
          <a:p>
            <a:pPr marL="171450" lvl="0" indent="-171450">
              <a:buFont typeface="Arial" panose="020B0604020202020204" pitchFamily="34" charset="0"/>
              <a:buChar char="•"/>
            </a:pPr>
            <a:r>
              <a:rPr lang="en-US" dirty="0"/>
              <a:t>How does this example differ from the “common” weather recording at circle time?</a:t>
            </a:r>
          </a:p>
          <a:p>
            <a:pPr marL="171450" lvl="0" indent="-171450">
              <a:buFont typeface="Arial" panose="020B0604020202020204" pitchFamily="34" charset="0"/>
              <a:buChar char="•"/>
            </a:pPr>
            <a:r>
              <a:rPr lang="en-US" dirty="0"/>
              <a:t>As participants discuss the questions, trainer walks around and makes a note of common answers.</a:t>
            </a:r>
          </a:p>
          <a:p>
            <a:pPr marL="171450" lvl="0" indent="-171450">
              <a:buFont typeface="Arial" panose="020B0604020202020204" pitchFamily="34" charset="0"/>
              <a:buChar char="•"/>
            </a:pPr>
            <a:r>
              <a:rPr lang="en-US" dirty="0"/>
              <a:t>Bring participants together by recapping the answers that were discussed. Some possible answers might be:</a:t>
            </a:r>
          </a:p>
          <a:p>
            <a:pPr marL="628650" lvl="1" indent="-171450">
              <a:buFont typeface="Arial" panose="020B0604020202020204" pitchFamily="34" charset="0"/>
              <a:buChar char="•"/>
            </a:pPr>
            <a:r>
              <a:rPr lang="en-US" dirty="0"/>
              <a:t>Involves all students, not just the “weather man”</a:t>
            </a:r>
          </a:p>
          <a:p>
            <a:pPr marL="628650" lvl="1" indent="-171450">
              <a:buFont typeface="Arial" panose="020B0604020202020204" pitchFamily="34" charset="0"/>
              <a:buChar char="•"/>
            </a:pPr>
            <a:r>
              <a:rPr lang="en-US" dirty="0"/>
              <a:t>Uses scientific process (e.g., measuring-gathering data)</a:t>
            </a:r>
          </a:p>
          <a:p>
            <a:pPr marL="1085850" lvl="2" indent="-171450">
              <a:buFont typeface="Arial" panose="020B0604020202020204" pitchFamily="34" charset="0"/>
              <a:buChar char="•"/>
            </a:pPr>
            <a:r>
              <a:rPr lang="en-US" dirty="0"/>
              <a:t>If not mentioned, trainer shares that children might measure wind instead of just observing that it is windy (extending learning into outside time). </a:t>
            </a:r>
          </a:p>
          <a:p>
            <a:pPr marL="171450" lvl="0" indent="-171450">
              <a:buFont typeface="Arial" panose="020B0604020202020204" pitchFamily="34" charset="0"/>
              <a:buChar char="•"/>
            </a:pPr>
            <a:r>
              <a:rPr lang="en-US" dirty="0"/>
              <a:t>Advance to the next slide and read the “scientific language” quote.</a:t>
            </a:r>
          </a:p>
          <a:p>
            <a:pPr marL="171450" lvl="0" indent="-171450">
              <a:buFont typeface="Arial" panose="020B0604020202020204" pitchFamily="34" charset="0"/>
              <a:buChar char="•"/>
            </a:pPr>
            <a:r>
              <a:rPr lang="en-US" dirty="0"/>
              <a:t>Ask the participants:</a:t>
            </a:r>
          </a:p>
          <a:p>
            <a:pPr marL="171450" lvl="0" indent="-171450">
              <a:buFont typeface="Arial" panose="020B0604020202020204" pitchFamily="34" charset="0"/>
              <a:buChar char="•"/>
            </a:pPr>
            <a:r>
              <a:rPr lang="en-US" dirty="0"/>
              <a:t>What scientific language is used in the vignette? </a:t>
            </a:r>
          </a:p>
          <a:p>
            <a:pPr marL="628650" lvl="1" indent="-171450">
              <a:buFont typeface="Arial" panose="020B0604020202020204" pitchFamily="34" charset="0"/>
              <a:buChar char="•"/>
            </a:pPr>
            <a:r>
              <a:rPr lang="en-US" dirty="0"/>
              <a:t>Record and measure</a:t>
            </a:r>
          </a:p>
          <a:p>
            <a:pPr marL="171450" lvl="0" indent="-171450">
              <a:buFont typeface="Arial" panose="020B0604020202020204" pitchFamily="34" charset="0"/>
              <a:buChar char="•"/>
            </a:pPr>
            <a:r>
              <a:rPr lang="en-US" dirty="0"/>
              <a:t>What else could the teacher have said to include more scientific language? </a:t>
            </a:r>
          </a:p>
          <a:p>
            <a:pPr marL="628650" lvl="1" indent="-171450">
              <a:buFont typeface="Arial" panose="020B0604020202020204" pitchFamily="34" charset="0"/>
              <a:buChar char="•"/>
            </a:pPr>
            <a:r>
              <a:rPr lang="en-US" dirty="0"/>
              <a:t>Hypothesis, predict, check</a:t>
            </a:r>
          </a:p>
          <a:p>
            <a:pPr>
              <a:spcBef>
                <a:spcPct val="0"/>
              </a:spcBef>
              <a:defRPr/>
            </a:pPr>
            <a:endParaRPr lang="en-US" b="1" dirty="0">
              <a:ea typeface="ＭＳ Ｐゴシック" pitchFamily="34" charset="-128"/>
            </a:endParaRPr>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F33AE23-8CEA-4777-A998-D96FA277947F}" type="slidenum">
              <a:rPr lang="en-US" altLang="en-US">
                <a:ea typeface="MS PGothic" panose="020B0600070205080204" pitchFamily="34" charset="-128"/>
              </a:rPr>
              <a:pPr/>
              <a:t>42</a:t>
            </a:fld>
            <a:endParaRPr lang="en-US" altLang="en-US">
              <a:ea typeface="MS PGothic" panose="020B0600070205080204" pitchFamily="34" charset="-128"/>
            </a:endParaRPr>
          </a:p>
        </p:txBody>
      </p:sp>
    </p:spTree>
    <p:extLst>
      <p:ext uri="{BB962C8B-B14F-4D97-AF65-F5344CB8AC3E}">
        <p14:creationId xmlns:p14="http://schemas.microsoft.com/office/powerpoint/2010/main" val="29346505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Autofit/>
          </a:bodyPr>
          <a:lstStyle/>
          <a:p>
            <a:r>
              <a:rPr lang="en-US" altLang="en-US" b="1" dirty="0"/>
              <a:t>Presenter Remarks: </a:t>
            </a:r>
          </a:p>
          <a:p>
            <a:r>
              <a:rPr lang="en-US" altLang="en-US" dirty="0"/>
              <a:t>TK teachers should talk</a:t>
            </a:r>
            <a:r>
              <a:rPr lang="en-US" altLang="en-US" baseline="0" dirty="0"/>
              <a:t> to students throughout the science activities and exploration in order to model and expose students to “science </a:t>
            </a:r>
            <a:r>
              <a:rPr lang="en-US" altLang="en-US" dirty="0"/>
              <a:t>talk.” </a:t>
            </a:r>
            <a:r>
              <a:rPr lang="en-US" altLang="en-US" baseline="0" dirty="0"/>
              <a:t>For example</a:t>
            </a:r>
            <a:r>
              <a:rPr lang="en-US" altLang="en-US" dirty="0"/>
              <a:t>…</a:t>
            </a:r>
            <a:endParaRPr lang="en-US" altLang="en-US" sz="1200" baseline="0" dirty="0"/>
          </a:p>
          <a:p>
            <a:endParaRPr lang="en-US" altLang="en-US" sz="1200" baseline="0" dirty="0"/>
          </a:p>
          <a:p>
            <a:r>
              <a:rPr lang="en-US" altLang="en-US" sz="1200" dirty="0"/>
              <a:t>“Exposing children to ‘science talk’ helps them to establish a pattern of ‘scientific conversations,’ which may assist in developing patterns of ‘scientific thinking’” </a:t>
            </a:r>
            <a:r>
              <a:rPr lang="en-US" altLang="en-US" sz="1000" dirty="0"/>
              <a:t>(</a:t>
            </a:r>
            <a:r>
              <a:rPr lang="en-US" altLang="en-US" sz="1000" dirty="0" err="1"/>
              <a:t>Eshach</a:t>
            </a:r>
            <a:r>
              <a:rPr lang="en-US" altLang="en-US" sz="1000" dirty="0"/>
              <a:t> as cited in PLF, Vol. 3, p. 54).</a:t>
            </a:r>
            <a:endParaRPr lang="en-US" altLang="en-US" sz="800" dirty="0"/>
          </a:p>
          <a:p>
            <a:endParaRPr lang="en-US" altLang="en-US" dirty="0"/>
          </a:p>
          <a:p>
            <a:r>
              <a:rPr lang="en-US" kern="1200" baseline="0" dirty="0">
                <a:solidFill>
                  <a:schemeClr val="tx1"/>
                </a:solidFill>
              </a:rPr>
              <a:t>“Children learn new content words in meaningful contexts (</a:t>
            </a:r>
            <a:r>
              <a:rPr lang="en-US" kern="1200" baseline="0" dirty="0" err="1">
                <a:solidFill>
                  <a:schemeClr val="tx1"/>
                </a:solidFill>
              </a:rPr>
              <a:t>Conezio</a:t>
            </a:r>
            <a:r>
              <a:rPr lang="en-US" kern="1200" baseline="0" dirty="0">
                <a:solidFill>
                  <a:schemeClr val="tx1"/>
                </a:solidFill>
              </a:rPr>
              <a:t> and French 2002). They readily acquire vocabulary, such as new nouns, to describe what they are observing (e.g., </a:t>
            </a:r>
            <a:r>
              <a:rPr lang="en-US" i="0" kern="1200" baseline="0" dirty="0">
                <a:solidFill>
                  <a:schemeClr val="tx1"/>
                </a:solidFill>
              </a:rPr>
              <a:t>seeds, fins, nest, worms), and adjectives to describe and compare the properties and characteristics of objects (e.g., transparent, heavier, sticky, longer). They learn the </a:t>
            </a:r>
          </a:p>
          <a:p>
            <a:r>
              <a:rPr lang="en-US" i="0" kern="1200" baseline="0" dirty="0">
                <a:solidFill>
                  <a:schemeClr val="tx1"/>
                </a:solidFill>
              </a:rPr>
              <a:t>vocabulary associated with the scientific concepts they investigate” (</a:t>
            </a:r>
            <a:r>
              <a:rPr lang="en-US" altLang="en-US" dirty="0"/>
              <a:t>PLF, Vol. 3, p. 54).</a:t>
            </a:r>
            <a:r>
              <a:rPr lang="en-US" i="0" kern="1200" baseline="0" dirty="0">
                <a:solidFill>
                  <a:schemeClr val="tx1"/>
                </a:solidFill>
              </a:rPr>
              <a:t> </a:t>
            </a:r>
          </a:p>
          <a:p>
            <a:endParaRPr lang="en-US" kern="1200" baseline="0" dirty="0">
              <a:solidFill>
                <a:schemeClr val="tx1"/>
              </a:solidFill>
            </a:endParaRPr>
          </a:p>
          <a:p>
            <a:r>
              <a:rPr lang="en-US" kern="1200" baseline="0" dirty="0">
                <a:solidFill>
                  <a:schemeClr val="tx1"/>
                </a:solidFill>
              </a:rPr>
              <a:t>“Scientific experiences also provide children with the context for using language and building communication skills, important aspects of language development for all children, including English learners and children with special needs” (</a:t>
            </a:r>
            <a:r>
              <a:rPr lang="en-US" altLang="en-US" dirty="0"/>
              <a:t>PLF, Vol. 3, p. 54).</a:t>
            </a:r>
            <a:r>
              <a:rPr lang="en-US" kern="1200" baseline="0" dirty="0">
                <a:solidFill>
                  <a:schemeClr val="tx1"/>
                </a:solidFill>
              </a:rPr>
              <a:t> </a:t>
            </a:r>
            <a:endParaRPr lang="en-US" altLang="en-US" i="0" dirty="0"/>
          </a:p>
          <a:p>
            <a:endParaRPr lang="en-US" altLang="en-US" dirty="0"/>
          </a:p>
          <a:p>
            <a:r>
              <a:rPr lang="en-US" kern="1200" baseline="0" dirty="0">
                <a:solidFill>
                  <a:schemeClr val="tx1"/>
                </a:solidFill>
              </a:rPr>
              <a:t>“The use of language extends and enriches scientific experiences and reinforces the growth of science content knowledge (</a:t>
            </a:r>
            <a:r>
              <a:rPr lang="en-US" kern="1200" baseline="0" dirty="0" err="1">
                <a:solidFill>
                  <a:schemeClr val="tx1"/>
                </a:solidFill>
              </a:rPr>
              <a:t>Gelman</a:t>
            </a:r>
            <a:r>
              <a:rPr lang="en-US" kern="1200" baseline="0" dirty="0">
                <a:solidFill>
                  <a:schemeClr val="tx1"/>
                </a:solidFill>
              </a:rPr>
              <a:t> and </a:t>
            </a:r>
            <a:r>
              <a:rPr lang="en-US" kern="1200" baseline="0" dirty="0" err="1">
                <a:solidFill>
                  <a:schemeClr val="tx1"/>
                </a:solidFill>
              </a:rPr>
              <a:t>Brenneman</a:t>
            </a:r>
            <a:r>
              <a:rPr lang="en-US" kern="1200" baseline="0" dirty="0">
                <a:solidFill>
                  <a:schemeClr val="tx1"/>
                </a:solidFill>
              </a:rPr>
              <a:t> 2004; </a:t>
            </a:r>
            <a:r>
              <a:rPr lang="en-US" kern="1200" baseline="0" dirty="0" err="1">
                <a:solidFill>
                  <a:schemeClr val="tx1"/>
                </a:solidFill>
              </a:rPr>
              <a:t>Eshach</a:t>
            </a:r>
            <a:r>
              <a:rPr lang="en-US" kern="1200" baseline="0" dirty="0">
                <a:solidFill>
                  <a:schemeClr val="tx1"/>
                </a:solidFill>
              </a:rPr>
              <a:t> 2006; Michaels, </a:t>
            </a:r>
            <a:r>
              <a:rPr lang="en-US" kern="1200" baseline="0" dirty="0" err="1">
                <a:solidFill>
                  <a:schemeClr val="tx1"/>
                </a:solidFill>
              </a:rPr>
              <a:t>Shouse</a:t>
            </a:r>
            <a:r>
              <a:rPr lang="en-US" kern="1200" baseline="0" dirty="0">
                <a:solidFill>
                  <a:schemeClr val="tx1"/>
                </a:solidFill>
              </a:rPr>
              <a:t>, and </a:t>
            </a:r>
            <a:r>
              <a:rPr lang="en-US" kern="1200" baseline="0" dirty="0" err="1">
                <a:solidFill>
                  <a:schemeClr val="tx1"/>
                </a:solidFill>
              </a:rPr>
              <a:t>Schweingruber</a:t>
            </a:r>
            <a:r>
              <a:rPr lang="en-US" kern="1200" baseline="0" dirty="0">
                <a:solidFill>
                  <a:schemeClr val="tx1"/>
                </a:solidFill>
              </a:rPr>
              <a:t> 2008). Interactions with adults and peers are crucial for the development of scientific ideas. The meaning of concepts is co-constructed—drawn from both adult and child language—with adults providing heavy scaffolding to facilitate the construction of knowledge and modeling language for the child”</a:t>
            </a:r>
            <a:r>
              <a:rPr lang="en-US" altLang="en-US" dirty="0"/>
              <a:t> (PLF, Vol. 3, p. 54).</a:t>
            </a:r>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317C6EF-BC48-4639-BD2B-ACD82177ADF4}" type="slidenum">
              <a:rPr lang="en-US" altLang="en-US">
                <a:ea typeface="MS PGothic" panose="020B0600070205080204" pitchFamily="34" charset="-128"/>
              </a:rPr>
              <a:pPr/>
              <a:t>43</a:t>
            </a:fld>
            <a:endParaRPr lang="en-US" altLang="en-US" dirty="0">
              <a:ea typeface="MS PGothic" panose="020B0600070205080204" pitchFamily="34" charset="-128"/>
            </a:endParaRPr>
          </a:p>
        </p:txBody>
      </p:sp>
    </p:spTree>
    <p:extLst>
      <p:ext uri="{BB962C8B-B14F-4D97-AF65-F5344CB8AC3E}">
        <p14:creationId xmlns:p14="http://schemas.microsoft.com/office/powerpoint/2010/main" val="2218511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b="1" dirty="0"/>
              <a:t>Presenter Remarks:</a:t>
            </a:r>
            <a:r>
              <a:rPr lang="en-US" altLang="en-US" b="1" baseline="0" dirty="0"/>
              <a:t> </a:t>
            </a:r>
            <a:endParaRPr lang="en-US" sz="1200" b="1" kern="1200" baseline="0" dirty="0">
              <a:latin typeface="Arial" pitchFamily="34" charset="0"/>
              <a:ea typeface="MS PGothic" panose="020B0600070205080204" pitchFamily="34" charset="-128"/>
              <a:cs typeface="Arial" pitchFamily="34" charset="0"/>
            </a:endParaRPr>
          </a:p>
          <a:p>
            <a:r>
              <a:rPr lang="en-US" sz="1200" b="0" kern="1200" baseline="0" dirty="0">
                <a:latin typeface="Arial" pitchFamily="34" charset="0"/>
                <a:ea typeface="MS PGothic" panose="020B0600070205080204" pitchFamily="34" charset="-128"/>
                <a:cs typeface="Arial" pitchFamily="34" charset="0"/>
              </a:rPr>
              <a:t>“Engage family members in children’s explorations of earth materials and phenomena. For example, invite families to send in samples </a:t>
            </a:r>
            <a:r>
              <a:rPr lang="en-US" sz="1200" b="0" kern="1200" baseline="0" dirty="0">
                <a:solidFill>
                  <a:schemeClr val="tx1"/>
                </a:solidFill>
                <a:latin typeface="Arial" pitchFamily="34" charset="0"/>
                <a:ea typeface="MS PGothic" panose="020B0600070205080204" pitchFamily="34" charset="-128"/>
                <a:cs typeface="Arial" pitchFamily="34" charset="0"/>
              </a:rPr>
              <a:t>of rocks or soil from their neighborhood or from a trip to a different area. Teachers may also send home a journal for children to record in words or pictures what rocks, sand, soil or other natural materials they find outdoors” (PCF, Vol. 3, pp. 219-220).</a:t>
            </a:r>
            <a:endParaRPr lang="en-US" altLang="en-US" b="0" baseline="0" dirty="0">
              <a:solidFill>
                <a:schemeClr val="bg1"/>
              </a:solidFill>
            </a:endParaRPr>
          </a:p>
          <a:p>
            <a:endParaRPr lang="en-US" altLang="en-US" baseline="0" dirty="0">
              <a:solidFill>
                <a:schemeClr val="bg1"/>
              </a:solidFill>
            </a:endParaRPr>
          </a:p>
          <a:p>
            <a:r>
              <a:rPr lang="en-US" sz="1200" i="0" kern="1200" baseline="0" dirty="0">
                <a:solidFill>
                  <a:schemeClr val="tx1"/>
                </a:solidFill>
                <a:latin typeface="Arial" pitchFamily="34" charset="0"/>
                <a:ea typeface="MS PGothic" panose="020B0600070205080204" pitchFamily="34" charset="-128"/>
                <a:cs typeface="Arial" pitchFamily="34" charset="0"/>
              </a:rPr>
              <a:t>“</a:t>
            </a:r>
            <a:r>
              <a:rPr lang="en-US" sz="1200" b="1" i="1" kern="1200" baseline="0" dirty="0">
                <a:solidFill>
                  <a:schemeClr val="tx1"/>
                </a:solidFill>
                <a:latin typeface="Arial" pitchFamily="34" charset="0"/>
                <a:ea typeface="MS PGothic" panose="020B0600070205080204" pitchFamily="34" charset="-128"/>
                <a:cs typeface="Arial" pitchFamily="34" charset="0"/>
              </a:rPr>
              <a:t>Engage families in children’s explorations of weather and seasonal changes. </a:t>
            </a:r>
            <a:r>
              <a:rPr lang="en-US" sz="1200" i="0" kern="1200" baseline="0" dirty="0">
                <a:solidFill>
                  <a:schemeClr val="tx1"/>
                </a:solidFill>
                <a:latin typeface="Arial" pitchFamily="34" charset="0"/>
                <a:ea typeface="MS PGothic" panose="020B0600070205080204" pitchFamily="34" charset="-128"/>
                <a:cs typeface="Arial" pitchFamily="34" charset="0"/>
              </a:rPr>
              <a:t>Invite </a:t>
            </a:r>
            <a:r>
              <a:rPr lang="en-US" sz="1200" b="0" i="0" kern="1200" baseline="0" dirty="0">
                <a:solidFill>
                  <a:schemeClr val="tx1"/>
                </a:solidFill>
                <a:latin typeface="Arial" pitchFamily="34" charset="0"/>
                <a:ea typeface="MS PGothic" panose="020B0600070205080204" pitchFamily="34" charset="-128"/>
                <a:cs typeface="Arial" pitchFamily="34" charset="0"/>
              </a:rPr>
              <a:t>children to share experiences related to weather and seasonal changes while at home and while on family trips to other areas. Parents and other family members should be part of children’s explorations of weather and seasonal changes in the environment around them. Teachers may send home lead questions to guide in home observations with parents and other family members; for example, ‘Is it sunny or cloudy this morning?’ ‘Is it windy?’ Discussions with family members will provide children with opportunities to use vocabulary in either their home language or English or in both languages to describe the different types of weather they experience and the changes they notice in their environment [</a:t>
            </a:r>
            <a:r>
              <a:rPr lang="en-US" dirty="0"/>
              <a:t>e.g., words </a:t>
            </a:r>
            <a:r>
              <a:rPr lang="en-US" sz="1200" b="0" kern="1200" baseline="0" dirty="0">
                <a:solidFill>
                  <a:schemeClr val="tx1"/>
                </a:solidFill>
                <a:latin typeface="Arial" pitchFamily="34" charset="0"/>
                <a:ea typeface="MS PGothic" panose="020B0600070205080204" pitchFamily="34" charset="-128"/>
                <a:cs typeface="Arial" pitchFamily="34" charset="0"/>
              </a:rPr>
              <a:t>or pictures with rocks, sand, soil or other natural materials they find outdoors]</a:t>
            </a:r>
            <a:r>
              <a:rPr lang="en-US" sz="1200" b="0" i="0" kern="1200" baseline="0" dirty="0">
                <a:solidFill>
                  <a:schemeClr val="tx1"/>
                </a:solidFill>
                <a:latin typeface="Arial" pitchFamily="34" charset="0"/>
                <a:ea typeface="MS PGothic" panose="020B0600070205080204" pitchFamily="34" charset="-128"/>
                <a:cs typeface="Arial" pitchFamily="34" charset="0"/>
              </a:rPr>
              <a:t>” </a:t>
            </a:r>
            <a:r>
              <a:rPr lang="en-US" dirty="0"/>
              <a:t>(PCF, Vol. 3, p. 224). </a:t>
            </a:r>
            <a:endParaRPr lang="en-US" altLang="en-US" b="0" i="0" dirty="0"/>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B7E51F9-3B5E-4D38-A1F6-0ED44F1F10F9}" type="slidenum">
              <a:rPr lang="en-US" altLang="en-US"/>
              <a:pPr/>
              <a:t>44</a:t>
            </a:fld>
            <a:endParaRPr lang="en-US" altLang="en-US"/>
          </a:p>
        </p:txBody>
      </p:sp>
    </p:spTree>
    <p:extLst>
      <p:ext uri="{BB962C8B-B14F-4D97-AF65-F5344CB8AC3E}">
        <p14:creationId xmlns:p14="http://schemas.microsoft.com/office/powerpoint/2010/main" val="580575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Autofit/>
          </a:bodyPr>
          <a:lstStyle/>
          <a:p>
            <a:r>
              <a:rPr lang="en-US" altLang="en-US" b="1" dirty="0"/>
              <a:t>Presenter Remarks:</a:t>
            </a:r>
            <a:endParaRPr lang="en-US" altLang="en-US" dirty="0"/>
          </a:p>
          <a:p>
            <a:r>
              <a:rPr lang="en-US" b="0" i="0" kern="1200" baseline="0" dirty="0">
                <a:solidFill>
                  <a:schemeClr val="tx1"/>
                </a:solidFill>
                <a:latin typeface="Arial" pitchFamily="34" charset="0"/>
                <a:ea typeface="MS PGothic" panose="020B0600070205080204" pitchFamily="34" charset="-128"/>
                <a:cs typeface="Arial" pitchFamily="34" charset="0"/>
              </a:rPr>
              <a:t>“Invite children to observe and discuss the effects of weather and seasonal changes on their life and the environment around them” (PCF, Vol. 3, p. 223).</a:t>
            </a:r>
          </a:p>
          <a:p>
            <a:endParaRPr lang="en-US" b="0" i="0" kern="1200" baseline="0" dirty="0">
              <a:solidFill>
                <a:schemeClr val="tx1"/>
              </a:solidFill>
              <a:latin typeface="Arial" pitchFamily="34" charset="0"/>
              <a:ea typeface="MS PGothic" panose="020B0600070205080204" pitchFamily="34" charset="-128"/>
              <a:cs typeface="Arial" pitchFamily="34" charset="0"/>
            </a:endParaRPr>
          </a:p>
          <a:p>
            <a:r>
              <a:rPr lang="en-US" b="0" i="0" kern="1200" baseline="0" dirty="0">
                <a:solidFill>
                  <a:schemeClr val="tx1"/>
                </a:solidFill>
                <a:latin typeface="Arial" pitchFamily="34" charset="0"/>
                <a:ea typeface="MS PGothic" panose="020B0600070205080204" pitchFamily="34" charset="-128"/>
                <a:cs typeface="Arial" pitchFamily="34" charset="0"/>
              </a:rPr>
              <a:t>This slide shows a student working to create a tool for observing weather changes (a kite).  Kites allow students to engage with the wind and visually see how the wind may effect objects. </a:t>
            </a:r>
          </a:p>
          <a:p>
            <a:endParaRPr lang="en-US" altLang="en-US" b="0" i="0" dirty="0"/>
          </a:p>
          <a:p>
            <a:r>
              <a:rPr lang="en-US" kern="1200" baseline="0" dirty="0">
                <a:solidFill>
                  <a:schemeClr val="tx1"/>
                </a:solidFill>
                <a:latin typeface="Arial" pitchFamily="34" charset="0"/>
                <a:ea typeface="MS PGothic" panose="020B0600070205080204" pitchFamily="34" charset="-128"/>
                <a:cs typeface="Arial" pitchFamily="34" charset="0"/>
              </a:rPr>
              <a:t>“With seasonal changes, there are noticeable changes in weather and temperature and some observable changes in plant and animal activity. For example, in the autumn, the leaves of some trees and plants may change color and fall down” (</a:t>
            </a:r>
            <a:r>
              <a:rPr lang="en-US" b="0" i="0" kern="1200" baseline="0" dirty="0">
                <a:solidFill>
                  <a:schemeClr val="tx1"/>
                </a:solidFill>
                <a:latin typeface="Arial" pitchFamily="34" charset="0"/>
                <a:ea typeface="MS PGothic" panose="020B0600070205080204" pitchFamily="34" charset="-128"/>
                <a:cs typeface="Arial" pitchFamily="34" charset="0"/>
              </a:rPr>
              <a:t>PCF, Vol. 3, p. 223).</a:t>
            </a:r>
            <a:endParaRPr lang="en-US" altLang="en-US" dirty="0"/>
          </a:p>
          <a:p>
            <a:pPr>
              <a:spcBef>
                <a:spcPct val="0"/>
              </a:spcBef>
            </a:pPr>
            <a:endParaRPr lang="en-US" altLang="en-US" dirty="0"/>
          </a:p>
          <a:p>
            <a:pPr>
              <a:spcBef>
                <a:spcPct val="0"/>
              </a:spcBef>
            </a:pPr>
            <a:r>
              <a:rPr lang="en-US" altLang="en-US" dirty="0"/>
              <a:t>“Consideration should be made for children with special needs through assistance by teachers or peers or adaptation of materials so they are able to fully participate and make observations” (PCF, Vol. 3, p. 218).</a:t>
            </a:r>
          </a:p>
          <a:p>
            <a:endParaRPr lang="en-US" altLang="en-US" dirty="0"/>
          </a:p>
          <a:p>
            <a:r>
              <a:rPr lang="en-US" altLang="en-US" b="1" dirty="0"/>
              <a:t>Extra Notes: </a:t>
            </a:r>
            <a:endParaRPr lang="en-US" altLang="en-US" dirty="0"/>
          </a:p>
          <a:p>
            <a:r>
              <a:rPr lang="en-US" altLang="en-US" b="0" dirty="0"/>
              <a:t>Encourage teachers to provide children with opportunities to observe, record, and discuss the weather. Explain that weather is driven by changes in temperature, air movement, and precipitation activity. Common weather phenomena in California include wind, rain, clouds, and in some areas fog and snow. Discussions about the weather can raise children’s awareness to changes in temperatures and provide children with opportunities to use vocabulary to describe the types of weather they experience. </a:t>
            </a:r>
          </a:p>
          <a:p>
            <a:endParaRPr lang="en-US" altLang="en-US" dirty="0"/>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EFF57B9-7D23-4681-ABEF-FD6D586CDC09}" type="slidenum">
              <a:rPr lang="en-US" altLang="en-US"/>
              <a:pPr/>
              <a:t>45</a:t>
            </a:fld>
            <a:endParaRPr lang="en-US" altLang="en-US"/>
          </a:p>
        </p:txBody>
      </p:sp>
    </p:spTree>
    <p:extLst>
      <p:ext uri="{BB962C8B-B14F-4D97-AF65-F5344CB8AC3E}">
        <p14:creationId xmlns:p14="http://schemas.microsoft.com/office/powerpoint/2010/main" val="24821533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7523" name="Notes Placeholder 2"/>
          <p:cNvSpPr>
            <a:spLocks noGrp="1"/>
          </p:cNvSpPr>
          <p:nvPr>
            <p:ph type="body" idx="1"/>
          </p:nvPr>
        </p:nvSpPr>
        <p:spPr bwMode="auto">
          <a:xfrm>
            <a:off x="685800" y="4343400"/>
            <a:ext cx="5486400" cy="3964577"/>
          </a:xfrm>
        </p:spPr>
        <p:txBody>
          <a:bodyPr wrap="square" numCol="1" anchor="t" anchorCtr="0" compatLnSpc="1">
            <a:prstTxWarp prst="textNoShape">
              <a:avLst/>
            </a:prstTxWarp>
            <a:noAutofit/>
          </a:bodyPr>
          <a:lstStyle/>
          <a:p>
            <a:r>
              <a:rPr lang="en-US" b="1" dirty="0">
                <a:ea typeface="ＭＳ Ｐゴシック" pitchFamily="34" charset="-128"/>
              </a:rPr>
              <a:t>Activity 6: </a:t>
            </a:r>
            <a:r>
              <a:rPr lang="en-US" b="1" dirty="0"/>
              <a:t>Playing with Wind</a:t>
            </a:r>
          </a:p>
          <a:p>
            <a:endParaRPr lang="en-US" b="1" dirty="0"/>
          </a:p>
          <a:p>
            <a:r>
              <a:rPr lang="en-US" b="1" dirty="0">
                <a:ea typeface="ＭＳ Ｐゴシック" pitchFamily="34" charset="-128"/>
              </a:rPr>
              <a:t>Presenter Remarks: </a:t>
            </a:r>
          </a:p>
          <a:p>
            <a:r>
              <a:rPr lang="en-US" b="0" dirty="0">
                <a:ea typeface="ＭＳ Ｐゴシック" pitchFamily="34" charset="-128"/>
              </a:rPr>
              <a:t>Using the “</a:t>
            </a:r>
            <a:r>
              <a:rPr lang="en-US" dirty="0">
                <a:ea typeface="ＭＳ Ｐゴシック" pitchFamily="34" charset="-128"/>
              </a:rPr>
              <a:t>w</a:t>
            </a:r>
            <a:r>
              <a:rPr lang="en-US" b="0" dirty="0">
                <a:ea typeface="ＭＳ Ｐゴシック" pitchFamily="34" charset="-128"/>
              </a:rPr>
              <a:t>eather” </a:t>
            </a:r>
            <a:r>
              <a:rPr lang="en-US" b="0" baseline="0" dirty="0">
                <a:ea typeface="ＭＳ Ｐゴシック" pitchFamily="34" charset="-128"/>
              </a:rPr>
              <a:t>vignette </a:t>
            </a:r>
            <a:r>
              <a:rPr lang="en-US" dirty="0">
                <a:ea typeface="ＭＳ Ｐゴシック" pitchFamily="34" charset="-128"/>
              </a:rPr>
              <a:t>from the </a:t>
            </a:r>
            <a:r>
              <a:rPr lang="en-US" dirty="0"/>
              <a:t>Preschool Curriculum Framework</a:t>
            </a:r>
            <a:r>
              <a:rPr lang="en-US" dirty="0">
                <a:ea typeface="ＭＳ Ｐゴシック" pitchFamily="34" charset="-128"/>
              </a:rPr>
              <a:t>, Volume 3, </a:t>
            </a:r>
            <a:r>
              <a:rPr lang="en-US" b="0" baseline="0" dirty="0">
                <a:ea typeface="ＭＳ Ｐゴシック" pitchFamily="34" charset="-128"/>
              </a:rPr>
              <a:t>p. 224, engage in the following activity. </a:t>
            </a:r>
          </a:p>
          <a:p>
            <a:endParaRPr lang="en-US" b="0" kern="1200" dirty="0">
              <a:solidFill>
                <a:schemeClr val="tx1"/>
              </a:solidFill>
              <a:effectLst/>
            </a:endParaRPr>
          </a:p>
          <a:p>
            <a:r>
              <a:rPr lang="en-US" b="1" cap="all" dirty="0"/>
              <a:t>intent: </a:t>
            </a:r>
            <a:endParaRPr lang="en-US" dirty="0"/>
          </a:p>
          <a:p>
            <a:r>
              <a:rPr lang="en-US" dirty="0"/>
              <a:t>Participants read a vignette and apply the reading to their planning.</a:t>
            </a:r>
          </a:p>
          <a:p>
            <a:r>
              <a:rPr lang="en-US" b="1" dirty="0"/>
              <a:t> </a:t>
            </a:r>
            <a:endParaRPr lang="en-US" dirty="0"/>
          </a:p>
          <a:p>
            <a:r>
              <a:rPr lang="en-US" b="1" dirty="0"/>
              <a:t>OUTCOMES: </a:t>
            </a:r>
            <a:endParaRPr lang="en-US" dirty="0"/>
          </a:p>
          <a:p>
            <a:r>
              <a:rPr lang="en-US" dirty="0"/>
              <a:t>Participants read the framework vignette, discuss universal design for learning (UDL) properties, and experience two other examples of using UDL properties to expand on science.</a:t>
            </a:r>
          </a:p>
          <a:p>
            <a:endParaRPr lang="en-US" dirty="0"/>
          </a:p>
          <a:p>
            <a:r>
              <a:rPr lang="en-US" b="1" cap="all" dirty="0"/>
              <a:t>Materials Required: </a:t>
            </a:r>
            <a:endParaRPr lang="en-US" dirty="0"/>
          </a:p>
          <a:p>
            <a:pPr marL="171450" lvl="0" indent="-171450">
              <a:buFont typeface="Arial" panose="020B0604020202020204" pitchFamily="34" charset="0"/>
              <a:buChar char="•"/>
            </a:pPr>
            <a:r>
              <a:rPr lang="en-US" dirty="0"/>
              <a:t>Preschool Curriculum Framework, Vol. 3, p. 224, “weather” vignette </a:t>
            </a:r>
          </a:p>
          <a:p>
            <a:pPr marL="171450" lvl="0" indent="-171450">
              <a:buFont typeface="Arial" panose="020B0604020202020204" pitchFamily="34" charset="0"/>
              <a:buChar char="•"/>
            </a:pPr>
            <a:r>
              <a:rPr lang="en-US" dirty="0"/>
              <a:t>Table groups</a:t>
            </a:r>
          </a:p>
          <a:p>
            <a:pPr marL="171450" lvl="0" indent="-171450">
              <a:buFont typeface="Arial" panose="020B0604020202020204" pitchFamily="34" charset="0"/>
              <a:buChar char="•"/>
            </a:pPr>
            <a:r>
              <a:rPr lang="en-US" dirty="0"/>
              <a:t>PowerPoint (slide 5)</a:t>
            </a:r>
          </a:p>
          <a:p>
            <a:r>
              <a:rPr lang="en-US" dirty="0"/>
              <a:t> </a:t>
            </a:r>
          </a:p>
          <a:p>
            <a:r>
              <a:rPr lang="en-US" b="1" cap="all" dirty="0"/>
              <a:t>Time:</a:t>
            </a:r>
            <a:r>
              <a:rPr lang="en-US" dirty="0"/>
              <a:t> 20 minutes</a:t>
            </a:r>
          </a:p>
          <a:p>
            <a:endParaRPr lang="en-US" b="1" cap="all" dirty="0"/>
          </a:p>
          <a:p>
            <a:r>
              <a:rPr lang="en-US" b="1" cap="all" dirty="0"/>
              <a:t>Process: </a:t>
            </a:r>
            <a:endParaRPr lang="en-US" dirty="0"/>
          </a:p>
          <a:p>
            <a:pPr marL="171450" lvl="0" indent="-171450">
              <a:buFont typeface="Arial" panose="020B0604020202020204" pitchFamily="34" charset="0"/>
              <a:buChar char="•"/>
            </a:pPr>
            <a:r>
              <a:rPr lang="en-US" dirty="0"/>
              <a:t>Ask participants how they invite students to observe, record, and document changes in weather. </a:t>
            </a:r>
          </a:p>
          <a:p>
            <a:pPr marL="171450" lvl="0" indent="-171450">
              <a:buFont typeface="Arial" panose="020B0604020202020204" pitchFamily="34" charset="0"/>
              <a:buChar char="•"/>
            </a:pPr>
            <a:r>
              <a:rPr lang="en-US" dirty="0"/>
              <a:t>Say to participants, “Weather is a hard thing to observe because we don’t often see quick changes. Wind is a great way to begin understanding weather because it can be immediately seen, felt, and heard. We will be making an item that can help us observe, document, and record changes in wind.”</a:t>
            </a:r>
          </a:p>
          <a:p>
            <a:pPr marL="171450" lvl="0" indent="-171450">
              <a:buFont typeface="Arial" panose="020B0604020202020204" pitchFamily="34" charset="0"/>
              <a:buChar char="•"/>
            </a:pPr>
            <a:r>
              <a:rPr lang="en-US" dirty="0"/>
              <a:t>Point out the different project tables and have participants choose a project to make; options include a wind sock, kite, chime, or pin wheel. </a:t>
            </a:r>
          </a:p>
          <a:p>
            <a:pPr marL="171450" lvl="0" indent="-171450">
              <a:buFont typeface="Arial" panose="020B0604020202020204" pitchFamily="34" charset="0"/>
              <a:buChar char="•"/>
            </a:pPr>
            <a:r>
              <a:rPr lang="en-US" dirty="0"/>
              <a:t>Ask participants to go to the table with the materials for the project they chose.</a:t>
            </a:r>
          </a:p>
          <a:p>
            <a:pPr marL="171450" lvl="0" indent="-171450">
              <a:buFont typeface="Arial" panose="020B0604020202020204" pitchFamily="34" charset="0"/>
              <a:buChar char="•"/>
            </a:pPr>
            <a:r>
              <a:rPr lang="en-US" dirty="0"/>
              <a:t>Tell participants they may work individually or with others at the table to create the project and decide how to use it to predict—and then check—something about the wind. Explain that participants will do the following:</a:t>
            </a:r>
          </a:p>
          <a:p>
            <a:pPr marL="628650" lvl="1" indent="-171450">
              <a:buFont typeface="Courier New" panose="02070309020205020404" pitchFamily="49" charset="0"/>
              <a:buChar char="o"/>
            </a:pPr>
            <a:r>
              <a:rPr lang="en-US" dirty="0"/>
              <a:t>Make a prediction, document that prediction on chart paper, then go outside to check the prediction</a:t>
            </a:r>
          </a:p>
          <a:p>
            <a:pPr marL="628650" lvl="1" indent="-171450">
              <a:buFont typeface="Courier New" panose="02070309020205020404" pitchFamily="49" charset="0"/>
              <a:buChar char="o"/>
            </a:pPr>
            <a:r>
              <a:rPr lang="en-US" dirty="0"/>
              <a:t>Add to the documentation following the “prediction check,” then hang the predict and check chart on the wall</a:t>
            </a:r>
          </a:p>
          <a:p>
            <a:pPr marL="628650" lvl="1" indent="-171450">
              <a:buFont typeface="Courier New" panose="02070309020205020404" pitchFamily="49" charset="0"/>
              <a:buChar char="o"/>
            </a:pPr>
            <a:r>
              <a:rPr lang="en-US" dirty="0"/>
              <a:t>Walk around the room and snap photos of all the wind tool projects and predict and check charts. </a:t>
            </a:r>
          </a:p>
          <a:p>
            <a:r>
              <a:rPr lang="en-US" dirty="0"/>
              <a:t> </a:t>
            </a:r>
          </a:p>
          <a:p>
            <a:r>
              <a:rPr lang="en-US" dirty="0"/>
              <a:t> </a:t>
            </a:r>
          </a:p>
          <a:p>
            <a:pPr>
              <a:spcBef>
                <a:spcPct val="0"/>
              </a:spcBef>
              <a:defRPr/>
            </a:pPr>
            <a:endParaRPr lang="en-US" dirty="0">
              <a:ea typeface="ＭＳ Ｐゴシック" pitchFamily="34" charset="-128"/>
            </a:endParaRPr>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F11DB42-22F6-4559-9A85-316314D09551}" type="slidenum">
              <a:rPr lang="en-US" altLang="en-US">
                <a:ea typeface="MS PGothic" panose="020B0600070205080204" pitchFamily="34" charset="-128"/>
              </a:rPr>
              <a:pPr/>
              <a:t>46</a:t>
            </a:fld>
            <a:endParaRPr lang="en-US" altLang="en-US">
              <a:ea typeface="MS PGothic" panose="020B0600070205080204" pitchFamily="34" charset="-128"/>
            </a:endParaRPr>
          </a:p>
        </p:txBody>
      </p:sp>
    </p:spTree>
    <p:extLst>
      <p:ext uri="{BB962C8B-B14F-4D97-AF65-F5344CB8AC3E}">
        <p14:creationId xmlns:p14="http://schemas.microsoft.com/office/powerpoint/2010/main" val="7763409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Presenter Remarks: </a:t>
            </a:r>
          </a:p>
          <a:p>
            <a:r>
              <a:rPr lang="en-US" altLang="en-US" dirty="0"/>
              <a:t>Find </a:t>
            </a:r>
            <a:r>
              <a:rPr lang="en-US" dirty="0"/>
              <a:t>Handout 7: Creating Invitations in the Daily Routine</a:t>
            </a:r>
            <a:r>
              <a:rPr lang="en-US" b="1" dirty="0"/>
              <a:t>.</a:t>
            </a:r>
            <a:r>
              <a:rPr lang="en-US" altLang="en-US" b="1" dirty="0"/>
              <a:t> </a:t>
            </a:r>
            <a:r>
              <a:rPr lang="en-US" altLang="en-US" dirty="0"/>
              <a:t>T</a:t>
            </a:r>
            <a:r>
              <a:rPr lang="en-US" altLang="en-US" b="0" dirty="0"/>
              <a:t>urn</a:t>
            </a:r>
            <a:r>
              <a:rPr lang="en-US" altLang="en-US" b="0" baseline="0" dirty="0"/>
              <a:t> to your table partners and</a:t>
            </a:r>
            <a:r>
              <a:rPr lang="en-US" altLang="en-US" b="0" dirty="0"/>
              <a:t> share new ideas </a:t>
            </a:r>
            <a:r>
              <a:rPr lang="en-US" altLang="en-US" b="0" baseline="0" dirty="0"/>
              <a:t>you want </a:t>
            </a:r>
            <a:r>
              <a:rPr lang="en-US" altLang="en-US" b="0" dirty="0"/>
              <a:t>to incorporate into your daily routine.</a:t>
            </a:r>
            <a:r>
              <a:rPr lang="en-US" altLang="en-US" b="0" baseline="0" dirty="0"/>
              <a:t> </a:t>
            </a:r>
          </a:p>
          <a:p>
            <a:endParaRPr lang="en-US" altLang="en-US" baseline="0" dirty="0"/>
          </a:p>
          <a:p>
            <a:r>
              <a:rPr lang="en-US" altLang="en-US" dirty="0"/>
              <a:t>(Debrief with the following question.)</a:t>
            </a:r>
          </a:p>
          <a:p>
            <a:r>
              <a:rPr lang="en-US" altLang="en-US" dirty="0"/>
              <a:t>What idea are you going to let soar?</a:t>
            </a:r>
          </a:p>
          <a:p>
            <a:endParaRPr lang="en-US" altLang="en-US" dirty="0"/>
          </a:p>
          <a:p>
            <a:r>
              <a:rPr lang="en-US" altLang="en-US" b="1" dirty="0"/>
              <a:t>Extra Notes:</a:t>
            </a:r>
          </a:p>
          <a:p>
            <a:r>
              <a:rPr lang="en-US" altLang="en-US" dirty="0"/>
              <a:t>Chart idea if there is time.</a:t>
            </a:r>
          </a:p>
        </p:txBody>
      </p:sp>
      <p:sp>
        <p:nvSpPr>
          <p:cNvPr id="10854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31CE770-B1E2-4694-89E7-3821C2F22173}" type="slidenum">
              <a:rPr lang="en-US" altLang="en-US">
                <a:ea typeface="MS PGothic" panose="020B0600070205080204" pitchFamily="34" charset="-128"/>
              </a:rPr>
              <a:pPr/>
              <a:t>47</a:t>
            </a:fld>
            <a:endParaRPr lang="en-US" altLang="en-US">
              <a:ea typeface="MS PGothic" panose="020B0600070205080204" pitchFamily="34" charset="-128"/>
            </a:endParaRPr>
          </a:p>
        </p:txBody>
      </p:sp>
    </p:spTree>
    <p:extLst>
      <p:ext uri="{BB962C8B-B14F-4D97-AF65-F5344CB8AC3E}">
        <p14:creationId xmlns:p14="http://schemas.microsoft.com/office/powerpoint/2010/main" val="38872526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9571" name="Notes Placeholder 2"/>
          <p:cNvSpPr>
            <a:spLocks noGrp="1"/>
          </p:cNvSpPr>
          <p:nvPr>
            <p:ph type="body" idx="1"/>
          </p:nvPr>
        </p:nvSpPr>
        <p:spPr bwMode="auto">
          <a:xfrm>
            <a:off x="685800" y="4342606"/>
            <a:ext cx="5486400" cy="411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r>
              <a:rPr lang="en-US" altLang="en-US" b="1" dirty="0"/>
              <a:t>Presenter Remarks: </a:t>
            </a:r>
          </a:p>
          <a:p>
            <a:pPr eaLnBrk="1" hangingPunct="1">
              <a:spcBef>
                <a:spcPct val="0"/>
              </a:spcBef>
            </a:pPr>
            <a:r>
              <a:rPr lang="en-US" altLang="en-US" dirty="0"/>
              <a:t>“Scientific inquiry is essential for learning about science. Making observations, posing questions, planning investigations, using tools to gather information, making predictions, recording information, and communicating findings and explanations all combine in an evolving process of developing science understanding and creating a disposition to choose to learn science in the future” (PCF, Vol. 3, pp.136-137).</a:t>
            </a:r>
          </a:p>
          <a:p>
            <a:pPr eaLnBrk="1" hangingPunct="1">
              <a:spcBef>
                <a:spcPct val="0"/>
              </a:spcBef>
            </a:pPr>
            <a:endParaRPr lang="en-US" altLang="en-US" dirty="0"/>
          </a:p>
          <a:p>
            <a:pPr eaLnBrk="1" hangingPunct="1">
              <a:spcBef>
                <a:spcPct val="0"/>
              </a:spcBef>
            </a:pPr>
            <a:r>
              <a:rPr lang="en-US" altLang="en-US" dirty="0"/>
              <a:t>“Research indicates that preschool children are capable of using their knowledge to make predictions for different natural phenomena. In domains in which young children have conceptual knowledge, their predictions tend to be relatively reasonable and accurate (Bullock, </a:t>
            </a:r>
            <a:r>
              <a:rPr lang="en-US" altLang="en-US" dirty="0" err="1"/>
              <a:t>Gelman</a:t>
            </a:r>
            <a:r>
              <a:rPr lang="en-US" altLang="en-US" dirty="0"/>
              <a:t>, and </a:t>
            </a:r>
            <a:r>
              <a:rPr lang="en-US" altLang="en-US" dirty="0" err="1"/>
              <a:t>Baillargeon</a:t>
            </a:r>
            <a:r>
              <a:rPr lang="en-US" altLang="en-US" dirty="0"/>
              <a:t> 1982; Inagaki and </a:t>
            </a:r>
            <a:r>
              <a:rPr lang="en-US" altLang="en-US" dirty="0" err="1"/>
              <a:t>Hatano</a:t>
            </a:r>
            <a:r>
              <a:rPr lang="en-US" altLang="en-US" dirty="0"/>
              <a:t> 2002; </a:t>
            </a:r>
            <a:r>
              <a:rPr lang="en-US" altLang="en-US" dirty="0" err="1"/>
              <a:t>Zur</a:t>
            </a:r>
            <a:r>
              <a:rPr lang="en-US" altLang="en-US" dirty="0"/>
              <a:t> and </a:t>
            </a:r>
            <a:r>
              <a:rPr lang="en-US" altLang="en-US" dirty="0" err="1"/>
              <a:t>Gelman</a:t>
            </a:r>
            <a:r>
              <a:rPr lang="en-US" altLang="en-US" dirty="0"/>
              <a:t> 2004)” (PLF, Vol. 3, p. 84).</a:t>
            </a:r>
          </a:p>
          <a:p>
            <a:pPr>
              <a:spcBef>
                <a:spcPct val="0"/>
              </a:spcBef>
            </a:pPr>
            <a:endParaRPr lang="en-US" altLang="en-US" dirty="0"/>
          </a:p>
          <a:p>
            <a:endParaRPr lang="en-US" altLang="en-US" dirty="0"/>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B53FF9C-60A1-49A6-898A-9101484A4237}" type="slidenum">
              <a:rPr lang="en-US" altLang="en-US">
                <a:ea typeface="MS PGothic" panose="020B0600070205080204" pitchFamily="34" charset="-128"/>
              </a:rPr>
              <a:pPr/>
              <a:t>48</a:t>
            </a:fld>
            <a:endParaRPr lang="en-US" altLang="en-US">
              <a:ea typeface="MS PGothic" panose="020B0600070205080204" pitchFamily="34" charset="-128"/>
            </a:endParaRPr>
          </a:p>
        </p:txBody>
      </p:sp>
    </p:spTree>
    <p:extLst>
      <p:ext uri="{BB962C8B-B14F-4D97-AF65-F5344CB8AC3E}">
        <p14:creationId xmlns:p14="http://schemas.microsoft.com/office/powerpoint/2010/main" val="29668312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spcAft>
                <a:spcPct val="0"/>
              </a:spcAft>
              <a:buClrTx/>
              <a:buSzTx/>
              <a:buFontTx/>
              <a:buNone/>
              <a:tabLst/>
              <a:defRPr/>
            </a:pPr>
            <a:r>
              <a:rPr lang="en-US" altLang="en-US" b="1" dirty="0"/>
              <a:t>Presenter Remarks:</a:t>
            </a:r>
            <a:r>
              <a:rPr lang="en-US" altLang="en-US" b="1" baseline="0" dirty="0"/>
              <a:t> </a:t>
            </a:r>
          </a:p>
          <a:p>
            <a:pPr lvl="0">
              <a:defRPr/>
            </a:pPr>
            <a:r>
              <a:rPr lang="en-US" altLang="en-US" b="0" baseline="0" dirty="0"/>
              <a:t>Please</a:t>
            </a:r>
            <a:r>
              <a:rPr lang="en-US" altLang="en-US" b="0" dirty="0"/>
              <a:t> turn to </a:t>
            </a:r>
            <a:r>
              <a:rPr lang="en-US" altLang="en-US" dirty="0"/>
              <a:t>the Preschool Learning Foundations, Vol. 3, </a:t>
            </a:r>
            <a:r>
              <a:rPr lang="en-US" altLang="en-US" b="0" dirty="0"/>
              <a:t>page 8</a:t>
            </a:r>
            <a:r>
              <a:rPr lang="en-US" altLang="en-US" dirty="0"/>
              <a:t>2. </a:t>
            </a:r>
            <a:endParaRPr lang="en-US" altLang="en-US" b="1" baseline="0" dirty="0"/>
          </a:p>
          <a:p>
            <a:endParaRPr lang="en-US" altLang="en-US" i="1" baseline="0" dirty="0"/>
          </a:p>
          <a:p>
            <a:r>
              <a:rPr lang="en-US" altLang="en-US" b="0" dirty="0"/>
              <a:t>What is the main difference between 48 and 60 months in the </a:t>
            </a:r>
            <a:r>
              <a:rPr lang="en-US" altLang="en-US" b="0" i="1" dirty="0"/>
              <a:t>Changes in the Environment</a:t>
            </a:r>
            <a:r>
              <a:rPr lang="en-US" altLang="en-US" b="0" dirty="0"/>
              <a:t>?</a:t>
            </a:r>
          </a:p>
          <a:p>
            <a:endParaRPr lang="en-US" altLang="en-US" b="0" dirty="0"/>
          </a:p>
          <a:p>
            <a:r>
              <a:rPr lang="en-US" altLang="en-US" b="0" dirty="0"/>
              <a:t>What opportunities do you need to provide as a teacher to support this development?</a:t>
            </a:r>
          </a:p>
          <a:p>
            <a:endParaRPr lang="en-US" altLang="en-US" dirty="0"/>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4464F9A-5B18-4559-9FEE-6AF3F67E8078}" type="slidenum">
              <a:rPr lang="en-US" altLang="en-US"/>
              <a:pPr/>
              <a:t>49</a:t>
            </a:fld>
            <a:endParaRPr lang="en-US" altLang="en-US"/>
          </a:p>
        </p:txBody>
      </p:sp>
    </p:spTree>
    <p:extLst>
      <p:ext uri="{BB962C8B-B14F-4D97-AF65-F5344CB8AC3E}">
        <p14:creationId xmlns:p14="http://schemas.microsoft.com/office/powerpoint/2010/main" val="162545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685800" y="4284663"/>
            <a:ext cx="5486400" cy="4857750"/>
          </a:xfrm>
        </p:spPr>
        <p:txBody>
          <a:bodyPr>
            <a:noAutofit/>
          </a:bodyPr>
          <a:lstStyle/>
          <a:p>
            <a:pPr defTabSz="455613" eaLnBrk="1" hangingPunct="1">
              <a:spcBef>
                <a:spcPct val="0"/>
              </a:spcBef>
            </a:pPr>
            <a:r>
              <a:rPr lang="en-US" altLang="en-US" b="1" dirty="0">
                <a:solidFill>
                  <a:srgbClr val="000000"/>
                </a:solidFill>
              </a:rPr>
              <a:t>Presenter Remarks: </a:t>
            </a:r>
            <a:endParaRPr lang="en-US" altLang="en-US" dirty="0">
              <a:solidFill>
                <a:srgbClr val="000000"/>
              </a:solidFill>
            </a:endParaRPr>
          </a:p>
          <a:p>
            <a:pPr defTabSz="455613" eaLnBrk="1" hangingPunct="1">
              <a:spcBef>
                <a:spcPct val="0"/>
              </a:spcBef>
            </a:pPr>
            <a:r>
              <a:rPr lang="en-US" altLang="en-US" dirty="0"/>
              <a:t>The California Department of Education </a:t>
            </a:r>
            <a:r>
              <a:rPr lang="en-US" altLang="en-US" dirty="0">
                <a:solidFill>
                  <a:srgbClr val="000000"/>
                </a:solidFill>
              </a:rPr>
              <a:t>has developed many publications, resources, and supports that enable teachers to facilitate the most positive outcomes for students. </a:t>
            </a:r>
          </a:p>
          <a:p>
            <a:pPr defTabSz="455613" eaLnBrk="1" hangingPunct="1">
              <a:spcBef>
                <a:spcPct val="0"/>
              </a:spcBef>
            </a:pPr>
            <a:endParaRPr lang="en-US" altLang="en-US" dirty="0">
              <a:solidFill>
                <a:srgbClr val="000000"/>
              </a:solidFill>
              <a:ea typeface="MS PGothic" panose="020B0600070205080204" pitchFamily="34" charset="-128"/>
            </a:endParaRPr>
          </a:p>
          <a:p>
            <a:pPr marL="0" marR="0" lvl="0" indent="0" algn="l" defTabSz="455613" rtl="0" eaLnBrk="0" fontAlgn="base" latinLnBrk="0" hangingPunct="0">
              <a:spcBef>
                <a:spcPct val="0"/>
              </a:spcBef>
              <a:spcAft>
                <a:spcPct val="0"/>
              </a:spcAft>
              <a:buClrTx/>
              <a:buSzTx/>
              <a:buFont typeface="Arial" panose="020B0604020202020204" pitchFamily="34" charset="0"/>
              <a:buNone/>
              <a:tabLst/>
              <a:defRPr/>
            </a:pPr>
            <a:r>
              <a:rPr lang="en-US" altLang="en-US" dirty="0">
                <a:solidFill>
                  <a:srgbClr val="000000"/>
                </a:solidFill>
              </a:rPr>
              <a:t>(Name and hold up each resource.) The Preschool Learning Foundations, Volume 1, Volume 2, and Volume 3, and the Preschool Curriculum Framework, Volume 1, Volume 2, and Volume 3, are the center of the California Early Learning and Development System. </a:t>
            </a:r>
          </a:p>
          <a:p>
            <a:pPr marL="0" marR="0" lvl="0" indent="0" algn="l" defTabSz="455613" rtl="0" eaLnBrk="0" fontAlgn="base" latinLnBrk="0" hangingPunct="0">
              <a:spcBef>
                <a:spcPct val="0"/>
              </a:spcBef>
              <a:spcAft>
                <a:spcPct val="0"/>
              </a:spcAft>
              <a:buClrTx/>
              <a:buSzTx/>
              <a:buFont typeface="Arial" panose="020B0604020202020204" pitchFamily="34" charset="0"/>
              <a:buNone/>
              <a:tabLst/>
              <a:defRPr/>
            </a:pPr>
            <a:endParaRPr lang="en-US" altLang="en-US" dirty="0">
              <a:solidFill>
                <a:srgbClr val="000000"/>
              </a:solidFill>
            </a:endParaRPr>
          </a:p>
          <a:p>
            <a:pPr marL="0" indent="0" defTabSz="455613">
              <a:spcBef>
                <a:spcPct val="0"/>
              </a:spcBef>
              <a:buFont typeface="Arial" panose="020B0604020202020204" pitchFamily="34" charset="0"/>
              <a:buNone/>
            </a:pPr>
            <a:r>
              <a:rPr lang="en-US" altLang="en-US" dirty="0">
                <a:solidFill>
                  <a:srgbClr val="000000"/>
                </a:solidFill>
                <a:ea typeface="MS PGothic" panose="020B0600070205080204" pitchFamily="34" charset="-128"/>
              </a:rPr>
              <a:t>Today our main focus will be on Volume 3 of the Preschool Learning Foundations and the Preschool Curriculum Framework. In addition, there are other key resources that support science: </a:t>
            </a:r>
          </a:p>
          <a:p>
            <a:pPr marL="171450" marR="0" lvl="0" indent="-171450" algn="l" defTabSz="455613" rtl="0" eaLnBrk="0" fontAlgn="base" latinLnBrk="0" hangingPunct="0">
              <a:spcBef>
                <a:spcPct val="0"/>
              </a:spcBef>
              <a:spcAft>
                <a:spcPct val="0"/>
              </a:spcAft>
              <a:buClrTx/>
              <a:buSzTx/>
              <a:buFont typeface="Arial" panose="020B0604020202020204" pitchFamily="34" charset="0"/>
              <a:buChar char="•"/>
              <a:tabLst/>
              <a:defRPr/>
            </a:pPr>
            <a:r>
              <a:rPr lang="en-US" altLang="en-US" dirty="0">
                <a:solidFill>
                  <a:srgbClr val="000000"/>
                </a:solidFill>
                <a:ea typeface="MS PGothic" panose="020B0600070205080204" pitchFamily="34" charset="-128"/>
              </a:rPr>
              <a:t>California Common Core State Standards (CA CCSS)</a:t>
            </a:r>
          </a:p>
          <a:p>
            <a:pPr marL="171450" marR="0" lvl="0" indent="-171450" algn="l" defTabSz="455613" rtl="0" eaLnBrk="0" fontAlgn="base" latinLnBrk="0" hangingPunct="0">
              <a:spcBef>
                <a:spcPct val="0"/>
              </a:spcBef>
              <a:spcAft>
                <a:spcPct val="0"/>
              </a:spcAft>
              <a:buClrTx/>
              <a:buSzTx/>
              <a:buFont typeface="Arial" panose="020B0604020202020204" pitchFamily="34" charset="0"/>
              <a:buChar char="•"/>
              <a:tabLst/>
              <a:defRPr/>
            </a:pPr>
            <a:r>
              <a:rPr lang="en-US" altLang="en-US" i="1" dirty="0">
                <a:solidFill>
                  <a:srgbClr val="000000"/>
                </a:solidFill>
                <a:ea typeface="Arial" panose="020B0604020202020204" pitchFamily="34" charset="0"/>
              </a:rPr>
              <a:t>Transitional Kindergarten Implementation Guide</a:t>
            </a:r>
            <a:r>
              <a:rPr lang="en-US" altLang="en-US" dirty="0">
                <a:solidFill>
                  <a:srgbClr val="000000"/>
                </a:solidFill>
                <a:ea typeface="Arial" panose="020B0604020202020204" pitchFamily="34" charset="0"/>
              </a:rPr>
              <a:t>—</a:t>
            </a:r>
            <a:r>
              <a:rPr lang="en-US" altLang="en-US" i="1" dirty="0">
                <a:solidFill>
                  <a:srgbClr val="000000"/>
                </a:solidFill>
                <a:ea typeface="Arial" panose="020B0604020202020204" pitchFamily="34" charset="0"/>
              </a:rPr>
              <a:t>A Resource for Public School District Administrators and Teachers </a:t>
            </a:r>
            <a:r>
              <a:rPr lang="en-US" altLang="en-US" dirty="0">
                <a:solidFill>
                  <a:srgbClr val="000000"/>
                </a:solidFill>
                <a:ea typeface="Arial" panose="020B0604020202020204" pitchFamily="34" charset="0"/>
              </a:rPr>
              <a:t>(TK Implementation Guide)</a:t>
            </a:r>
          </a:p>
          <a:p>
            <a:pPr marL="171450" marR="0" lvl="0" indent="-171450" algn="l" defTabSz="455613" rtl="0" eaLnBrk="0" fontAlgn="base" latinLnBrk="0" hangingPunct="0">
              <a:spcBef>
                <a:spcPct val="0"/>
              </a:spcBef>
              <a:spcAft>
                <a:spcPct val="0"/>
              </a:spcAft>
              <a:buClrTx/>
              <a:buSzTx/>
              <a:buFont typeface="Arial" panose="020B0604020202020204" pitchFamily="34" charset="0"/>
              <a:buChar char="•"/>
              <a:tabLst/>
              <a:defRPr/>
            </a:pPr>
            <a:r>
              <a:rPr lang="en-US" altLang="en-US" dirty="0">
                <a:solidFill>
                  <a:srgbClr val="000000"/>
                </a:solidFill>
                <a:ea typeface="Arial" panose="020B0604020202020204" pitchFamily="34" charset="0"/>
              </a:rPr>
              <a:t>Desired Results Developmental Profile—Kindergarten (2015): A Developmental Continuum for Kindergarten (</a:t>
            </a:r>
            <a:r>
              <a:rPr lang="en-US" altLang="en-US" dirty="0">
                <a:solidFill>
                  <a:srgbClr val="000000"/>
                </a:solidFill>
                <a:ea typeface="MS PGothic" panose="020B0600070205080204" pitchFamily="34" charset="-128"/>
              </a:rPr>
              <a:t>DRDP-K [2015])</a:t>
            </a:r>
          </a:p>
          <a:p>
            <a:pPr marL="171450" indent="-171450" defTabSz="455613">
              <a:spcBef>
                <a:spcPct val="0"/>
              </a:spcBef>
              <a:buFont typeface="Arial" panose="020B0604020202020204" pitchFamily="34" charset="0"/>
              <a:buChar char="•"/>
            </a:pPr>
            <a:r>
              <a:rPr lang="en-US" altLang="en-US" i="1" dirty="0">
                <a:solidFill>
                  <a:srgbClr val="000000"/>
                </a:solidFill>
                <a:ea typeface="Arial" panose="020B0604020202020204" pitchFamily="34" charset="0"/>
              </a:rPr>
              <a:t>The Alignment of the California Preschool Learning Foundations with Key Early Education Resources </a:t>
            </a:r>
            <a:r>
              <a:rPr lang="en-US" altLang="en-US" dirty="0">
                <a:solidFill>
                  <a:srgbClr val="000000"/>
                </a:solidFill>
                <a:ea typeface="Arial" panose="020B0604020202020204" pitchFamily="34" charset="0"/>
              </a:rPr>
              <a:t>(Alignment Document)</a:t>
            </a:r>
          </a:p>
          <a:p>
            <a:pPr marL="171450" indent="-171450" defTabSz="455613">
              <a:spcBef>
                <a:spcPct val="0"/>
              </a:spcBef>
              <a:buFont typeface="Arial" panose="020B0604020202020204" pitchFamily="34" charset="0"/>
              <a:buChar char="•"/>
            </a:pPr>
            <a:r>
              <a:rPr lang="en-US" sz="1200" b="0" i="1" kern="1200" dirty="0">
                <a:solidFill>
                  <a:schemeClr val="tx1"/>
                </a:solidFill>
                <a:effectLst/>
                <a:latin typeface="Arial" panose="020B0604020202020204" pitchFamily="34" charset="0"/>
                <a:ea typeface="MS PGothic" pitchFamily="34" charset="-128"/>
                <a:cs typeface="Arial" panose="020B0604020202020204" pitchFamily="34" charset="0"/>
              </a:rPr>
              <a:t>Next Generation Science Standards for California Public Schools, Kindergarten through Grade Twelve</a:t>
            </a:r>
            <a:r>
              <a:rPr lang="en-US" sz="1200" b="0" i="1" kern="1200" baseline="0" dirty="0">
                <a:solidFill>
                  <a:schemeClr val="tx1"/>
                </a:solidFill>
                <a:effectLst/>
                <a:latin typeface="Arial" panose="020B0604020202020204" pitchFamily="34" charset="0"/>
                <a:ea typeface="MS PGothic" pitchFamily="34" charset="-128"/>
                <a:cs typeface="Arial" panose="020B0604020202020204" pitchFamily="34" charset="0"/>
              </a:rPr>
              <a:t> (</a:t>
            </a:r>
            <a:r>
              <a:rPr lang="en-US" dirty="0"/>
              <a:t>NGSS</a:t>
            </a:r>
            <a:r>
              <a:rPr lang="en-US" baseline="0" dirty="0"/>
              <a:t> for CA</a:t>
            </a:r>
            <a:r>
              <a:rPr lang="en-US" dirty="0"/>
              <a:t>)</a:t>
            </a:r>
          </a:p>
          <a:p>
            <a:pPr marL="171450" indent="-171450" defTabSz="455613">
              <a:spcBef>
                <a:spcPct val="0"/>
              </a:spcBef>
              <a:buFont typeface="Arial" panose="020B0604020202020204" pitchFamily="34" charset="0"/>
              <a:buChar char="•"/>
            </a:pPr>
            <a:r>
              <a:rPr lang="en-US" i="1" dirty="0"/>
              <a:t>Preschool English Learners: Principles and Practices to Promote Language, Literacy, and Learning—A Resource Guide (Second Edition) </a:t>
            </a:r>
            <a:r>
              <a:rPr lang="en-US" i="0" dirty="0"/>
              <a:t>(PEL</a:t>
            </a:r>
            <a:r>
              <a:rPr lang="en-US" i="0" baseline="0" dirty="0"/>
              <a:t> Resource Guide)</a:t>
            </a:r>
            <a:endParaRPr lang="en-US" altLang="en-US" dirty="0">
              <a:solidFill>
                <a:srgbClr val="000000"/>
              </a:solidFill>
              <a:ea typeface="MS PGothic" panose="020B0600070205080204" pitchFamily="34" charset="-128"/>
            </a:endParaRPr>
          </a:p>
          <a:p>
            <a:pPr defTabSz="455613">
              <a:spcBef>
                <a:spcPct val="0"/>
              </a:spcBef>
            </a:pPr>
            <a:endParaRPr lang="en-US" altLang="en-US" dirty="0">
              <a:solidFill>
                <a:srgbClr val="000000"/>
              </a:solidFill>
            </a:endParaRPr>
          </a:p>
        </p:txBody>
      </p:sp>
      <p:sp>
        <p:nvSpPr>
          <p:cNvPr id="29699"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4400A56-6546-4966-8364-8CD5F366C37F}" type="slidenum">
              <a:rPr lang="en-US" altLang="en-US" sz="1200">
                <a:cs typeface="Arial" panose="020B0604020202020204" pitchFamily="34" charset="0"/>
              </a:rPr>
              <a:pPr/>
              <a:t>5</a:t>
            </a:fld>
            <a:endParaRPr lang="en-US" altLang="en-US" sz="1200">
              <a:cs typeface="Arial" panose="020B0604020202020204" pitchFamily="34" charset="0"/>
            </a:endParaRPr>
          </a:p>
        </p:txBody>
      </p:sp>
    </p:spTree>
    <p:extLst>
      <p:ext uri="{BB962C8B-B14F-4D97-AF65-F5344CB8AC3E}">
        <p14:creationId xmlns:p14="http://schemas.microsoft.com/office/powerpoint/2010/main" val="26104994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1619" name="Notes Placeholder 2"/>
          <p:cNvSpPr>
            <a:spLocks noGrp="1"/>
          </p:cNvSpPr>
          <p:nvPr>
            <p:ph type="body" idx="1"/>
          </p:nvPr>
        </p:nvSpPr>
        <p:spPr bwMode="auto">
          <a:xfrm>
            <a:off x="685800" y="4240851"/>
            <a:ext cx="5486400" cy="49015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Autofit/>
          </a:bodyPr>
          <a:lstStyle/>
          <a:p>
            <a:pPr eaLnBrk="1" hangingPunct="1">
              <a:spcBef>
                <a:spcPct val="0"/>
              </a:spcBef>
            </a:pPr>
            <a:r>
              <a:rPr lang="en-US" altLang="en-US" b="1" dirty="0"/>
              <a:t>Presenter Remarks: </a:t>
            </a:r>
          </a:p>
          <a:p>
            <a:pPr eaLnBrk="1" hangingPunct="1">
              <a:spcBef>
                <a:spcPct val="0"/>
              </a:spcBef>
            </a:pPr>
            <a:r>
              <a:rPr lang="en-US" altLang="en-US" dirty="0"/>
              <a:t>B</a:t>
            </a:r>
            <a:r>
              <a:rPr lang="en-US" altLang="en-US" b="0" baseline="0" dirty="0"/>
              <a:t>y l</a:t>
            </a:r>
            <a:r>
              <a:rPr lang="en-US" altLang="en-US" b="0" dirty="0"/>
              <a:t>ooking at these two photographs of children’s experience with both earth and life science, what potential questions about environment changes in habitats can you think of?</a:t>
            </a:r>
          </a:p>
          <a:p>
            <a:pPr eaLnBrk="1" hangingPunct="1">
              <a:spcBef>
                <a:spcPct val="0"/>
              </a:spcBef>
            </a:pPr>
            <a:endParaRPr lang="en-US" altLang="en-US" b="0" dirty="0"/>
          </a:p>
          <a:p>
            <a:pPr eaLnBrk="1" hangingPunct="1">
              <a:spcBef>
                <a:spcPct val="0"/>
              </a:spcBef>
            </a:pPr>
            <a:r>
              <a:rPr lang="en-US" altLang="en-US" dirty="0"/>
              <a:t>Potential answers, include:</a:t>
            </a:r>
          </a:p>
          <a:p>
            <a:pPr eaLnBrk="1" hangingPunct="1">
              <a:spcBef>
                <a:spcPct val="0"/>
              </a:spcBef>
              <a:buFontTx/>
              <a:buChar char="•"/>
            </a:pPr>
            <a:r>
              <a:rPr lang="en-US" altLang="en-US" b="1" dirty="0"/>
              <a:t> </a:t>
            </a:r>
            <a:r>
              <a:rPr lang="en-US" altLang="en-US" b="0" dirty="0"/>
              <a:t>I wonder why the terrarium needs rocks on the bottom?</a:t>
            </a:r>
          </a:p>
          <a:p>
            <a:pPr eaLnBrk="1" hangingPunct="1">
              <a:spcBef>
                <a:spcPct val="0"/>
              </a:spcBef>
              <a:buFontTx/>
              <a:buChar char="•"/>
            </a:pPr>
            <a:r>
              <a:rPr lang="en-US" altLang="en-US" b="0" dirty="0"/>
              <a:t> I wonder if the straw being wet will effect these red wrigglers?</a:t>
            </a:r>
          </a:p>
          <a:p>
            <a:pPr eaLnBrk="1" hangingPunct="1">
              <a:spcBef>
                <a:spcPct val="0"/>
              </a:spcBef>
              <a:buFontTx/>
              <a:buChar char="•"/>
            </a:pPr>
            <a:r>
              <a:rPr lang="en-US" altLang="en-US" b="0" dirty="0"/>
              <a:t> I wonder how wearing gloves helps maintain the habitat?</a:t>
            </a:r>
          </a:p>
          <a:p>
            <a:pPr eaLnBrk="1" hangingPunct="1">
              <a:spcBef>
                <a:spcPct val="0"/>
              </a:spcBef>
            </a:pPr>
            <a:endParaRPr lang="en-US" altLang="en-US" b="1" dirty="0"/>
          </a:p>
          <a:p>
            <a:pPr eaLnBrk="1" hangingPunct="1">
              <a:spcBef>
                <a:spcPct val="0"/>
              </a:spcBef>
            </a:pPr>
            <a:r>
              <a:rPr lang="en-US" altLang="en-US" dirty="0"/>
              <a:t>The teacher may use this as an opportunity to explore these earth materials with children: </a:t>
            </a:r>
          </a:p>
          <a:p>
            <a:pPr eaLnBrk="1" hangingPunct="1">
              <a:spcBef>
                <a:spcPct val="0"/>
              </a:spcBef>
              <a:buFontTx/>
              <a:buChar char="•"/>
            </a:pPr>
            <a:r>
              <a:rPr lang="en-US" altLang="en-US" b="1" dirty="0"/>
              <a:t> </a:t>
            </a:r>
            <a:r>
              <a:rPr lang="en-US" altLang="en-US" b="0" dirty="0"/>
              <a:t>How are gravel and soil different? </a:t>
            </a:r>
          </a:p>
          <a:p>
            <a:pPr eaLnBrk="1" hangingPunct="1">
              <a:spcBef>
                <a:spcPct val="0"/>
              </a:spcBef>
              <a:buFontTx/>
              <a:buChar char="•"/>
            </a:pPr>
            <a:r>
              <a:rPr lang="en-US" altLang="en-US" b="0" dirty="0"/>
              <a:t> Why do you think we need gravel at the bottom and soil on top?</a:t>
            </a:r>
          </a:p>
          <a:p>
            <a:pPr eaLnBrk="1" hangingPunct="1">
              <a:spcBef>
                <a:spcPct val="0"/>
              </a:spcBef>
              <a:buFontTx/>
              <a:buChar char="•"/>
            </a:pPr>
            <a:r>
              <a:rPr lang="en-US" altLang="en-US" b="0" dirty="0"/>
              <a:t> How do these materials help plants grow?</a:t>
            </a:r>
          </a:p>
          <a:p>
            <a:pPr eaLnBrk="1" hangingPunct="1">
              <a:spcBef>
                <a:spcPct val="0"/>
              </a:spcBef>
            </a:pPr>
            <a:endParaRPr lang="en-US" altLang="en-US" sz="900" dirty="0"/>
          </a:p>
          <a:p>
            <a:pPr marL="0" marR="0" lvl="0" indent="0" algn="l" defTabSz="457200" rtl="0" eaLnBrk="1" fontAlgn="base" latinLnBrk="0" hangingPunct="1">
              <a:lnSpc>
                <a:spcPct val="100000"/>
              </a:lnSpc>
              <a:spcBef>
                <a:spcPct val="0"/>
              </a:spcBef>
              <a:spcAft>
                <a:spcPct val="0"/>
              </a:spcAft>
              <a:buClrTx/>
              <a:buSzTx/>
              <a:buFontTx/>
              <a:buNone/>
              <a:tabLst/>
              <a:defRPr/>
            </a:pPr>
            <a:r>
              <a:rPr lang="en-US" b="1" kern="1200" dirty="0">
                <a:solidFill>
                  <a:schemeClr val="tx1"/>
                </a:solidFill>
                <a:effectLst/>
                <a:latin typeface="Arial" pitchFamily="34" charset="0"/>
                <a:ea typeface="MS PGothic" panose="020B0600070205080204" pitchFamily="34" charset="-128"/>
                <a:cs typeface="Arial" pitchFamily="34" charset="0"/>
              </a:rPr>
              <a:t>Extra Notes:</a:t>
            </a:r>
          </a:p>
          <a:p>
            <a:pPr marL="0" marR="0" lvl="0" indent="0" algn="l" defTabSz="457200" rtl="0" eaLnBrk="1" fontAlgn="base" latinLnBrk="0" hangingPunct="1">
              <a:lnSpc>
                <a:spcPct val="100000"/>
              </a:lnSpc>
              <a:spcBef>
                <a:spcPct val="0"/>
              </a:spcBef>
              <a:spcAft>
                <a:spcPct val="0"/>
              </a:spcAft>
              <a:buClrTx/>
              <a:buSzTx/>
              <a:buFontTx/>
              <a:buNone/>
              <a:tabLst/>
              <a:defRPr/>
            </a:pPr>
            <a:r>
              <a:rPr lang="en-US" kern="1200" dirty="0">
                <a:solidFill>
                  <a:schemeClr val="tx1"/>
                </a:solidFill>
                <a:effectLst/>
                <a:latin typeface="Arial" pitchFamily="34" charset="0"/>
                <a:ea typeface="MS PGothic" panose="020B0600070205080204" pitchFamily="34" charset="-128"/>
                <a:cs typeface="Arial" pitchFamily="34" charset="0"/>
              </a:rPr>
              <a:t>Use the following quotes as a guide to offer more background information. </a:t>
            </a:r>
          </a:p>
          <a:p>
            <a:pPr eaLnBrk="1" hangingPunct="1">
              <a:spcBef>
                <a:spcPct val="0"/>
              </a:spcBef>
            </a:pPr>
            <a:endParaRPr lang="en-US" altLang="en-US" sz="800" dirty="0"/>
          </a:p>
          <a:p>
            <a:pPr eaLnBrk="1" hangingPunct="1">
              <a:spcBef>
                <a:spcPct val="0"/>
              </a:spcBef>
            </a:pPr>
            <a:r>
              <a:rPr lang="en-US" altLang="en-US" dirty="0"/>
              <a:t>“Use opportunities to explore earth materials in the context of studying living things” (PCF, Vol. 3, p. 219).</a:t>
            </a:r>
          </a:p>
          <a:p>
            <a:pPr eaLnBrk="1" hangingPunct="1">
              <a:spcBef>
                <a:spcPct val="0"/>
              </a:spcBef>
            </a:pPr>
            <a:endParaRPr lang="en-US" altLang="en-US" sz="900" dirty="0"/>
          </a:p>
          <a:p>
            <a:pPr eaLnBrk="1" hangingPunct="1">
              <a:spcBef>
                <a:spcPct val="0"/>
              </a:spcBef>
            </a:pPr>
            <a:r>
              <a:rPr lang="en-US" altLang="en-US" dirty="0"/>
              <a:t>“As children investigate the habitats of different animals, they notice that some prefer to live in soil, some live under rocks, and some live in water. This creates the opportunity to explore different earth materials and how they provide for the needs of different animals” (PCF, Vol. 3, p. 219).</a:t>
            </a:r>
          </a:p>
          <a:p>
            <a:endParaRPr lang="en-US" altLang="en-US" dirty="0"/>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BAD134D-C0C6-4888-9273-6A53AB905B4F}" type="slidenum">
              <a:rPr lang="en-US" altLang="en-US">
                <a:ea typeface="MS PGothic" panose="020B0600070205080204" pitchFamily="34" charset="-128"/>
              </a:rPr>
              <a:pPr/>
              <a:t>50</a:t>
            </a:fld>
            <a:endParaRPr lang="en-US" altLang="en-US" dirty="0">
              <a:ea typeface="MS PGothic" panose="020B0600070205080204" pitchFamily="34" charset="-128"/>
            </a:endParaRPr>
          </a:p>
        </p:txBody>
      </p:sp>
    </p:spTree>
    <p:extLst>
      <p:ext uri="{BB962C8B-B14F-4D97-AF65-F5344CB8AC3E}">
        <p14:creationId xmlns:p14="http://schemas.microsoft.com/office/powerpoint/2010/main" val="37590862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r>
              <a:rPr lang="en-US" altLang="en-US" b="1" dirty="0"/>
              <a:t>Background Information: </a:t>
            </a:r>
          </a:p>
          <a:p>
            <a:pPr eaLnBrk="1" hangingPunct="1">
              <a:spcBef>
                <a:spcPct val="0"/>
              </a:spcBef>
            </a:pPr>
            <a:r>
              <a:rPr lang="en-US" altLang="en-US" b="0" dirty="0"/>
              <a:t>Share with participants the importance of Universal</a:t>
            </a:r>
            <a:r>
              <a:rPr lang="en-US" altLang="en-US" b="0" baseline="0" dirty="0"/>
              <a:t> Design for Learning and strategies for adapting the classroom to meet the needs of all children. </a:t>
            </a:r>
          </a:p>
          <a:p>
            <a:pPr eaLnBrk="1" hangingPunct="1">
              <a:spcBef>
                <a:spcPct val="0"/>
              </a:spcBef>
            </a:pPr>
            <a:endParaRPr lang="en-US" altLang="en-US" b="0" baseline="0" dirty="0"/>
          </a:p>
          <a:p>
            <a:pPr eaLnBrk="1" hangingPunct="1">
              <a:spcBef>
                <a:spcPct val="0"/>
              </a:spcBef>
            </a:pPr>
            <a:r>
              <a:rPr lang="en-US" altLang="en-US" b="1" baseline="0" dirty="0"/>
              <a:t>Presenter Remarks:</a:t>
            </a:r>
            <a:endParaRPr lang="en-US" altLang="en-US" dirty="0"/>
          </a:p>
          <a:p>
            <a:pPr eaLnBrk="1" hangingPunct="1">
              <a:spcBef>
                <a:spcPct val="0"/>
              </a:spcBef>
            </a:pPr>
            <a:r>
              <a:rPr lang="en-US" altLang="en-US" dirty="0"/>
              <a:t>“Consideration should be made for children with special needs through assistance by teachers or peers or adaptation of materials so they are able to fully participate and make observations” (PCF, Vol.</a:t>
            </a:r>
            <a:r>
              <a:rPr lang="en-US" altLang="en-US" baseline="0" dirty="0"/>
              <a:t> 3, </a:t>
            </a:r>
            <a:r>
              <a:rPr lang="en-US" altLang="en-US" dirty="0"/>
              <a:t>p. 218).</a:t>
            </a:r>
          </a:p>
          <a:p>
            <a:pPr eaLnBrk="1" hangingPunct="1">
              <a:spcBef>
                <a:spcPct val="0"/>
              </a:spcBef>
            </a:pPr>
            <a:endParaRPr lang="en-US" altLang="en-US" dirty="0"/>
          </a:p>
          <a:p>
            <a:r>
              <a:rPr lang="en-US" altLang="en-US" dirty="0"/>
              <a:t>Gardens are one example of children investigating habitats and noticing changes in earth materials overtime. In this photo, there is a wheelchair raised garden bed. By bringing the ground up, we allow students in wheelchairs to have hands-on experiences with the soil, plant roots, and decomposers in the garden.</a:t>
            </a:r>
          </a:p>
          <a:p>
            <a:pPr>
              <a:spcBef>
                <a:spcPct val="0"/>
              </a:spcBef>
            </a:pPr>
            <a:endParaRPr lang="en-US" altLang="en-US" dirty="0"/>
          </a:p>
          <a:p>
            <a:pPr>
              <a:spcBef>
                <a:spcPct val="0"/>
              </a:spcBef>
            </a:pPr>
            <a:r>
              <a:rPr lang="en-US" altLang="en-US" dirty="0"/>
              <a:t>Think about your classroom now. Do you have accommodations like this to enable all students to explore earth materials? Are their any adaptations you should consider adding? T</a:t>
            </a:r>
            <a:r>
              <a:rPr lang="en-US" altLang="en-US" baseline="0" dirty="0"/>
              <a:t>urn to your table partners and share. </a:t>
            </a:r>
            <a:endParaRPr lang="en-US" altLang="en-US" dirty="0"/>
          </a:p>
          <a:p>
            <a:pPr>
              <a:spcBef>
                <a:spcPct val="0"/>
              </a:spcBef>
            </a:pPr>
            <a:endParaRPr lang="en-US" altLang="en-US" dirty="0"/>
          </a:p>
          <a:p>
            <a:pPr>
              <a:spcBef>
                <a:spcPct val="0"/>
              </a:spcBef>
            </a:pPr>
            <a:endParaRPr lang="en-US" altLang="en-US" dirty="0"/>
          </a:p>
          <a:p>
            <a:pPr>
              <a:spcBef>
                <a:spcPct val="0"/>
              </a:spcBef>
            </a:pPr>
            <a:endParaRPr lang="en-US" altLang="en-US" dirty="0"/>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E7E403D-7482-40DD-964A-F885A616B685}" type="slidenum">
              <a:rPr lang="en-US" altLang="en-US">
                <a:ea typeface="MS PGothic" panose="020B0600070205080204" pitchFamily="34" charset="-128"/>
              </a:rPr>
              <a:pPr/>
              <a:t>51</a:t>
            </a:fld>
            <a:endParaRPr lang="en-US" altLang="en-US">
              <a:ea typeface="MS PGothic" panose="020B0600070205080204" pitchFamily="34" charset="-128"/>
            </a:endParaRPr>
          </a:p>
        </p:txBody>
      </p:sp>
    </p:spTree>
    <p:extLst>
      <p:ext uri="{BB962C8B-B14F-4D97-AF65-F5344CB8AC3E}">
        <p14:creationId xmlns:p14="http://schemas.microsoft.com/office/powerpoint/2010/main" val="1063333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Presenter Remarks: </a:t>
            </a:r>
          </a:p>
          <a:p>
            <a:r>
              <a:rPr lang="en-US" altLang="en-US" b="0" dirty="0"/>
              <a:t>Now</a:t>
            </a:r>
            <a:r>
              <a:rPr lang="en-US" altLang="en-US" b="0" baseline="0" dirty="0"/>
              <a:t> you will have the opportunity </a:t>
            </a:r>
            <a:r>
              <a:rPr lang="en-US" altLang="en-US" b="0" dirty="0"/>
              <a:t>to share new ideas </a:t>
            </a:r>
            <a:r>
              <a:rPr lang="en-US" altLang="en-US" b="0" baseline="0" dirty="0"/>
              <a:t>on what you want </a:t>
            </a:r>
            <a:r>
              <a:rPr lang="en-US" altLang="en-US" b="0" dirty="0"/>
              <a:t>to incorporate into the daily routine.</a:t>
            </a:r>
            <a:r>
              <a:rPr lang="en-US" altLang="en-US" b="0" baseline="0" dirty="0"/>
              <a:t> </a:t>
            </a:r>
          </a:p>
          <a:p>
            <a:endParaRPr lang="en-US" altLang="en-US" b="0" baseline="0" dirty="0"/>
          </a:p>
          <a:p>
            <a:r>
              <a:rPr lang="en-US" altLang="en-US" b="0" baseline="0" dirty="0"/>
              <a:t>Refer to the </a:t>
            </a:r>
            <a:r>
              <a:rPr lang="en-US" dirty="0"/>
              <a:t>Handout 7: Creating Invitations in the Daily Routine.</a:t>
            </a:r>
          </a:p>
          <a:p>
            <a:endParaRPr lang="en-US" altLang="en-US" dirty="0"/>
          </a:p>
          <a:p>
            <a:r>
              <a:rPr lang="en-US" altLang="en-US" dirty="0"/>
              <a:t>(Debrief with the following question.)</a:t>
            </a:r>
            <a:endParaRPr lang="en-US" altLang="en-US" i="1" dirty="0"/>
          </a:p>
          <a:p>
            <a:r>
              <a:rPr lang="en-US" altLang="en-US" dirty="0"/>
              <a:t>What idea are you going to dig into?</a:t>
            </a:r>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D72758D-30E2-40D5-893C-5C57B3C08D3D}" type="slidenum">
              <a:rPr lang="en-US" altLang="en-US">
                <a:ea typeface="MS PGothic" panose="020B0600070205080204" pitchFamily="34" charset="-128"/>
              </a:rPr>
              <a:pPr/>
              <a:t>52</a:t>
            </a:fld>
            <a:endParaRPr lang="en-US" altLang="en-US">
              <a:ea typeface="MS PGothic" panose="020B0600070205080204" pitchFamily="34" charset="-128"/>
            </a:endParaRPr>
          </a:p>
        </p:txBody>
      </p:sp>
    </p:spTree>
    <p:extLst>
      <p:ext uri="{BB962C8B-B14F-4D97-AF65-F5344CB8AC3E}">
        <p14:creationId xmlns:p14="http://schemas.microsoft.com/office/powerpoint/2010/main" val="7039710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Presenter Remarks: </a:t>
            </a:r>
            <a:endParaRPr lang="en-US" altLang="en-US" b="1" baseline="0" dirty="0"/>
          </a:p>
          <a:p>
            <a:pPr marL="171450" indent="-171450">
              <a:buFont typeface="Arial" panose="020B0604020202020204" pitchFamily="34" charset="0"/>
              <a:buChar char="•"/>
            </a:pPr>
            <a:r>
              <a:rPr lang="en-US" altLang="en-US" dirty="0"/>
              <a:t>What is the main difference between 48 and 60 months?</a:t>
            </a:r>
          </a:p>
          <a:p>
            <a:pPr marL="171450" indent="-171450">
              <a:buFont typeface="Arial" panose="020B0604020202020204" pitchFamily="34" charset="0"/>
              <a:buChar char="•"/>
            </a:pPr>
            <a:r>
              <a:rPr lang="en-US" altLang="en-US" dirty="0"/>
              <a:t>What opportunities do you need to provide as a teacher to support this development?</a:t>
            </a:r>
          </a:p>
          <a:p>
            <a:pPr marL="171450" indent="-171450">
              <a:buFont typeface="Arial" panose="020B0604020202020204" pitchFamily="34" charset="0"/>
              <a:buChar char="•"/>
            </a:pPr>
            <a:r>
              <a:rPr lang="en-US" altLang="en-US" dirty="0"/>
              <a:t>What is the main difference between 48 and 60 months?</a:t>
            </a:r>
          </a:p>
          <a:p>
            <a:pPr marL="171450" indent="-171450">
              <a:buFont typeface="Arial" panose="020B0604020202020204" pitchFamily="34" charset="0"/>
              <a:buChar char="•"/>
            </a:pPr>
            <a:r>
              <a:rPr lang="en-US" altLang="en-US" dirty="0"/>
              <a:t>What opportunities do you need to provide as a teacher to support this development?</a:t>
            </a:r>
          </a:p>
          <a:p>
            <a:endParaRPr lang="en-US" altLang="en-US" dirty="0"/>
          </a:p>
        </p:txBody>
      </p:sp>
      <p:sp>
        <p:nvSpPr>
          <p:cNvPr id="11469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FF70CBA-4D21-47B5-9F6E-5DA4EAE39487}" type="slidenum">
              <a:rPr lang="en-US" altLang="en-US"/>
              <a:pPr/>
              <a:t>53</a:t>
            </a:fld>
            <a:endParaRPr lang="en-US" altLang="en-US"/>
          </a:p>
        </p:txBody>
      </p:sp>
    </p:spTree>
    <p:extLst>
      <p:ext uri="{BB962C8B-B14F-4D97-AF65-F5344CB8AC3E}">
        <p14:creationId xmlns:p14="http://schemas.microsoft.com/office/powerpoint/2010/main" val="1450715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5715" name="Notes Placeholder 2"/>
          <p:cNvSpPr>
            <a:spLocks noGrp="1"/>
          </p:cNvSpPr>
          <p:nvPr>
            <p:ph type="body" idx="1"/>
          </p:nvPr>
        </p:nvSpPr>
        <p:spPr bwMode="auto">
          <a:xfrm>
            <a:off x="685800" y="4257942"/>
            <a:ext cx="5486400" cy="411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Autofit/>
          </a:bodyPr>
          <a:lstStyle/>
          <a:p>
            <a:r>
              <a:rPr lang="en-US" altLang="en-US" b="1" dirty="0"/>
              <a:t>Presenter Remarks: </a:t>
            </a:r>
            <a:endParaRPr lang="en-US" b="1" kern="1200" baseline="0" dirty="0">
              <a:solidFill>
                <a:schemeClr val="tx1"/>
              </a:solidFill>
              <a:latin typeface="Arial" pitchFamily="34" charset="0"/>
              <a:ea typeface="MS PGothic" panose="020B0600070205080204" pitchFamily="34" charset="-128"/>
              <a:cs typeface="Arial" pitchFamily="34" charset="0"/>
            </a:endParaRPr>
          </a:p>
          <a:p>
            <a:pPr marL="0" marR="0" lvl="0" indent="0" algn="l" defTabSz="457200" rtl="0" eaLnBrk="0" fontAlgn="base" latinLnBrk="0" hangingPunct="0">
              <a:lnSpc>
                <a:spcPct val="100000"/>
              </a:lnSpc>
              <a:spcBef>
                <a:spcPts val="0"/>
              </a:spcBef>
              <a:spcAft>
                <a:spcPct val="0"/>
              </a:spcAft>
              <a:buClrTx/>
              <a:buSzTx/>
              <a:buFontTx/>
              <a:buNone/>
              <a:tabLst/>
              <a:defRPr/>
            </a:pPr>
            <a:r>
              <a:rPr lang="en-US" kern="1200" baseline="0" dirty="0">
                <a:solidFill>
                  <a:schemeClr val="tx1"/>
                </a:solidFill>
                <a:latin typeface="Arial" pitchFamily="34" charset="0"/>
                <a:ea typeface="MS PGothic" panose="020B0600070205080204" pitchFamily="34" charset="-128"/>
                <a:cs typeface="Arial" pitchFamily="34" charset="0"/>
              </a:rPr>
              <a:t>“</a:t>
            </a:r>
            <a:r>
              <a:rPr lang="en-US" b="1" kern="1200" baseline="0" dirty="0">
                <a:solidFill>
                  <a:schemeClr val="tx1"/>
                </a:solidFill>
                <a:latin typeface="Arial" pitchFamily="34" charset="0"/>
                <a:ea typeface="MS PGothic" panose="020B0600070205080204" pitchFamily="34" charset="-128"/>
                <a:cs typeface="Arial" pitchFamily="34" charset="0"/>
              </a:rPr>
              <a:t>Model and discuss respect for the environment</a:t>
            </a:r>
            <a:r>
              <a:rPr lang="en-US" kern="1200" baseline="0" dirty="0">
                <a:solidFill>
                  <a:schemeClr val="tx1"/>
                </a:solidFill>
                <a:latin typeface="Arial" pitchFamily="34" charset="0"/>
                <a:ea typeface="MS PGothic" panose="020B0600070205080204" pitchFamily="34" charset="-128"/>
                <a:cs typeface="Arial" pitchFamily="34" charset="0"/>
              </a:rPr>
              <a:t>. Young </a:t>
            </a:r>
            <a:r>
              <a:rPr lang="en-US" b="0" kern="1200" baseline="0" dirty="0">
                <a:solidFill>
                  <a:schemeClr val="tx1"/>
                </a:solidFill>
                <a:latin typeface="Arial" pitchFamily="34" charset="0"/>
                <a:ea typeface="MS PGothic" panose="020B0600070205080204" pitchFamily="34" charset="-128"/>
                <a:cs typeface="Arial" pitchFamily="34" charset="0"/>
              </a:rPr>
              <a:t>children can become sensitive to basic environmental issues, and develop pro-environmental attitudes and behaviors, especially if the adults in their environment model environmentally sensitive practices, and engage them in discussions about what we can do to protect our environment. Children can understand concepts such as recycling things, caring for animals, keeping the environment clean, and not wasting resources. These are concepts within their capacity to act and change” (PCF, Vol. 3, p. 226).</a:t>
            </a:r>
            <a:endParaRPr lang="en-US" b="1" kern="1200" baseline="0" dirty="0">
              <a:solidFill>
                <a:schemeClr val="tx1"/>
              </a:solidFill>
              <a:latin typeface="Arial" pitchFamily="34" charset="0"/>
              <a:ea typeface="MS PGothic" panose="020B0600070205080204" pitchFamily="34" charset="-128"/>
              <a:cs typeface="Arial" pitchFamily="34" charset="0"/>
            </a:endParaRPr>
          </a:p>
          <a:p>
            <a:endParaRPr lang="en-US" b="0" kern="1200" baseline="0" dirty="0">
              <a:solidFill>
                <a:schemeClr val="tx1"/>
              </a:solidFill>
              <a:latin typeface="Arial" pitchFamily="34" charset="0"/>
              <a:ea typeface="MS PGothic" panose="020B0600070205080204" pitchFamily="34" charset="-128"/>
              <a:cs typeface="Arial" pitchFamily="34" charset="0"/>
            </a:endParaRPr>
          </a:p>
          <a:p>
            <a:r>
              <a:rPr lang="en-US" b="0" kern="1200" baseline="0" dirty="0">
                <a:solidFill>
                  <a:schemeClr val="tx1"/>
                </a:solidFill>
                <a:latin typeface="Arial" pitchFamily="34" charset="0"/>
                <a:ea typeface="MS PGothic" panose="020B0600070205080204" pitchFamily="34" charset="-128"/>
                <a:cs typeface="Arial" pitchFamily="34" charset="0"/>
              </a:rPr>
              <a:t>“Model care and responsibility for the environment through everyday practices in the pre-school environment, such as not leaving water running or lights on, reusing paper, recycling and utilizing recycled materials, and keeping the environment clean by picking up trash” (PCF, Vol. 3, p. 226).</a:t>
            </a:r>
            <a:endParaRPr lang="en-US" b="1" kern="1200" baseline="0" dirty="0">
              <a:solidFill>
                <a:schemeClr val="tx1"/>
              </a:solidFill>
              <a:latin typeface="Arial" pitchFamily="34" charset="0"/>
              <a:ea typeface="MS PGothic" panose="020B0600070205080204" pitchFamily="34" charset="-128"/>
              <a:cs typeface="Arial" pitchFamily="34" charset="0"/>
            </a:endParaRPr>
          </a:p>
          <a:p>
            <a:endParaRPr lang="en-US" sz="900" b="1" kern="1200" baseline="0" dirty="0">
              <a:solidFill>
                <a:schemeClr val="tx1"/>
              </a:solidFill>
              <a:latin typeface="Arial" pitchFamily="34" charset="0"/>
              <a:ea typeface="MS PGothic" panose="020B0600070205080204" pitchFamily="34" charset="-128"/>
              <a:cs typeface="Arial" pitchFamily="34" charset="0"/>
            </a:endParaRPr>
          </a:p>
          <a:p>
            <a:pPr eaLnBrk="1" hangingPunct="1"/>
            <a:r>
              <a:rPr lang="en-US" altLang="en-US" dirty="0"/>
              <a:t>Extra Note:</a:t>
            </a:r>
          </a:p>
          <a:p>
            <a:pPr eaLnBrk="1" hangingPunct="1"/>
            <a:endParaRPr lang="en-US" altLang="en-US" dirty="0"/>
          </a:p>
          <a:p>
            <a:endParaRPr lang="en-US" altLang="en-US" dirty="0"/>
          </a:p>
          <a:p>
            <a:endParaRPr lang="en-US" altLang="en-US" dirty="0"/>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0C56DF3-FBC7-4D09-A3C7-34D6357DD2D2}" type="slidenum">
              <a:rPr lang="en-US" altLang="en-US">
                <a:ea typeface="MS PGothic" panose="020B0600070205080204" pitchFamily="34" charset="-128"/>
              </a:rPr>
              <a:pPr/>
              <a:t>54</a:t>
            </a:fld>
            <a:endParaRPr lang="en-US" altLang="en-US">
              <a:ea typeface="MS PGothic" panose="020B0600070205080204" pitchFamily="34" charset="-128"/>
            </a:endParaRPr>
          </a:p>
        </p:txBody>
      </p:sp>
    </p:spTree>
    <p:extLst>
      <p:ext uri="{BB962C8B-B14F-4D97-AF65-F5344CB8AC3E}">
        <p14:creationId xmlns:p14="http://schemas.microsoft.com/office/powerpoint/2010/main" val="30089978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Presenter Remarks: </a:t>
            </a:r>
            <a:endParaRPr lang="en-US" altLang="en-US" b="1" baseline="0" dirty="0"/>
          </a:p>
          <a:p>
            <a:pPr eaLnBrk="1" hangingPunct="1">
              <a:spcBef>
                <a:spcPct val="0"/>
              </a:spcBef>
            </a:pPr>
            <a:r>
              <a:rPr lang="en-US" altLang="en-US" b="0" dirty="0"/>
              <a:t>“</a:t>
            </a:r>
            <a:r>
              <a:rPr lang="en-US" altLang="en-US" b="1" dirty="0"/>
              <a:t>Engage children in caring for and protecting the environment through everyday routines in the preschool environment. </a:t>
            </a:r>
            <a:r>
              <a:rPr lang="en-US" altLang="en-US" dirty="0"/>
              <a:t>Caring practices may include showing responsibility in turning off water after washing hands, taking turns in being the room’s light keeper, saving paper and other materials, participating in sorting recyclable items, and going on a “trash hunt” to clean the yard” (PCF, Vol. 3, p. 225).</a:t>
            </a:r>
          </a:p>
          <a:p>
            <a:endParaRPr lang="en-US" altLang="en-US" dirty="0"/>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3AEF3E7-495A-4BCB-A7E3-436444A6F484}" type="slidenum">
              <a:rPr lang="en-US" altLang="en-US">
                <a:ea typeface="MS PGothic" panose="020B0600070205080204" pitchFamily="34" charset="-128"/>
              </a:rPr>
              <a:pPr/>
              <a:t>55</a:t>
            </a:fld>
            <a:endParaRPr lang="en-US" altLang="en-US">
              <a:ea typeface="MS PGothic" panose="020B0600070205080204" pitchFamily="34" charset="-128"/>
            </a:endParaRPr>
          </a:p>
        </p:txBody>
      </p:sp>
    </p:spTree>
    <p:extLst>
      <p:ext uri="{BB962C8B-B14F-4D97-AF65-F5344CB8AC3E}">
        <p14:creationId xmlns:p14="http://schemas.microsoft.com/office/powerpoint/2010/main" val="16759990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Presenter Remarks:</a:t>
            </a:r>
            <a:endParaRPr lang="en-US" altLang="en-US" dirty="0"/>
          </a:p>
          <a:p>
            <a:pPr eaLnBrk="1" hangingPunct="1">
              <a:spcBef>
                <a:spcPct val="0"/>
              </a:spcBef>
            </a:pPr>
            <a:r>
              <a:rPr lang="en-US" altLang="en-US" dirty="0"/>
              <a:t>“Use these materials with children in different art projects, putting together a construction project or a collage. An activity of “making paper,” one</a:t>
            </a:r>
            <a:r>
              <a:rPr lang="en-US" altLang="en-US" baseline="0" dirty="0"/>
              <a:t> </a:t>
            </a:r>
            <a:r>
              <a:rPr lang="en-US" altLang="en-US" dirty="0"/>
              <a:t>in which children use recycled paper to make paper (soaking it in water and then grinding paper, squeezing it, and laying it out on a flat surface to dry), is a nice way to illustrate for children the use of recycled materials. They can draw or write on the paper they have made and even make a book. Such activities combine science, art, literacy, and social science” (PCF, Vol. 3, p. 226).</a:t>
            </a:r>
          </a:p>
          <a:p>
            <a:pPr eaLnBrk="1" hangingPunct="1">
              <a:spcBef>
                <a:spcPct val="0"/>
              </a:spcBef>
            </a:pPr>
            <a:endParaRPr lang="en-US" altLang="en-US" dirty="0"/>
          </a:p>
          <a:p>
            <a:pPr marL="0" marR="0" indent="0" algn="l" defTabSz="457200" rtl="0" eaLnBrk="1" fontAlgn="base" latinLnBrk="0" hangingPunct="1">
              <a:lnSpc>
                <a:spcPct val="100000"/>
              </a:lnSpc>
              <a:spcBef>
                <a:spcPct val="0"/>
              </a:spcBef>
              <a:spcAft>
                <a:spcPct val="0"/>
              </a:spcAft>
              <a:buClrTx/>
              <a:buSzTx/>
              <a:buFontTx/>
              <a:buNone/>
              <a:tabLst/>
              <a:defRPr/>
            </a:pPr>
            <a:r>
              <a:rPr lang="en-US" altLang="en-US" dirty="0"/>
              <a:t>“Invite participants to encourage children to care and protect the environment.</a:t>
            </a:r>
            <a:r>
              <a:rPr lang="en-US" altLang="en-US" baseline="0" dirty="0"/>
              <a:t> State that a </a:t>
            </a:r>
            <a:r>
              <a:rPr lang="en-US" altLang="en-US" dirty="0"/>
              <a:t>variety of reclaimed materials will spark children’s curiosity, enhance children’s playful explorations, and models for children ways to reuse and recycle materials” (PCF, Vol. 3, p. 143).</a:t>
            </a:r>
          </a:p>
          <a:p>
            <a:pPr eaLnBrk="1" hangingPunct="1">
              <a:spcBef>
                <a:spcPct val="0"/>
              </a:spcBef>
            </a:pPr>
            <a:endParaRPr lang="en-US" altLang="en-US" dirty="0"/>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3790674-8A8F-4937-9C2B-65CC26206549}" type="slidenum">
              <a:rPr lang="en-US" altLang="en-US">
                <a:ea typeface="MS PGothic" panose="020B0600070205080204" pitchFamily="34" charset="-128"/>
              </a:rPr>
              <a:pPr/>
              <a:t>56</a:t>
            </a:fld>
            <a:endParaRPr lang="en-US" altLang="en-US">
              <a:ea typeface="MS PGothic" panose="020B0600070205080204" pitchFamily="34" charset="-128"/>
            </a:endParaRPr>
          </a:p>
        </p:txBody>
      </p:sp>
    </p:spTree>
    <p:extLst>
      <p:ext uri="{BB962C8B-B14F-4D97-AF65-F5344CB8AC3E}">
        <p14:creationId xmlns:p14="http://schemas.microsoft.com/office/powerpoint/2010/main" val="19053026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Presenter Remarks: </a:t>
            </a:r>
          </a:p>
          <a:p>
            <a:r>
              <a:rPr lang="en-US" altLang="en-US" dirty="0"/>
              <a:t>Find </a:t>
            </a:r>
            <a:r>
              <a:rPr lang="en-US" dirty="0"/>
              <a:t>Handout 7: Creating Invitations in the Daily Routine</a:t>
            </a:r>
            <a:r>
              <a:rPr lang="en-US" b="1" dirty="0"/>
              <a:t>.</a:t>
            </a:r>
            <a:r>
              <a:rPr lang="en-US" altLang="en-US" b="1" dirty="0"/>
              <a:t> </a:t>
            </a:r>
            <a:r>
              <a:rPr lang="en-US" altLang="en-US" dirty="0"/>
              <a:t>S</a:t>
            </a:r>
            <a:r>
              <a:rPr lang="en-US" altLang="en-US" b="0" dirty="0"/>
              <a:t>hare new ideas </a:t>
            </a:r>
            <a:r>
              <a:rPr lang="en-US" altLang="en-US" b="0" baseline="0" dirty="0"/>
              <a:t>you want </a:t>
            </a:r>
            <a:r>
              <a:rPr lang="en-US" altLang="en-US" b="0" dirty="0"/>
              <a:t>to incorporate into your daily routine.</a:t>
            </a:r>
            <a:r>
              <a:rPr lang="en-US" altLang="en-US" b="0" baseline="0" dirty="0"/>
              <a:t> </a:t>
            </a:r>
          </a:p>
          <a:p>
            <a:endParaRPr lang="en-US" altLang="en-US" b="0" dirty="0"/>
          </a:p>
          <a:p>
            <a:pPr marL="0" marR="0" indent="0" algn="l" defTabSz="457200" rtl="0" eaLnBrk="0" fontAlgn="base" latinLnBrk="0" hangingPunct="0">
              <a:spcAft>
                <a:spcPct val="0"/>
              </a:spcAft>
              <a:buClrTx/>
              <a:buSzTx/>
              <a:buFontTx/>
              <a:buNone/>
              <a:tabLst/>
              <a:defRPr/>
            </a:pPr>
            <a:r>
              <a:rPr lang="en-US" altLang="en-US" dirty="0"/>
              <a:t>(Debrief with the following question.) </a:t>
            </a:r>
          </a:p>
          <a:p>
            <a:pPr marL="0" marR="0" indent="0" algn="l" defTabSz="457200" rtl="0" eaLnBrk="0" fontAlgn="base" latinLnBrk="0" hangingPunct="0">
              <a:spcAft>
                <a:spcPct val="0"/>
              </a:spcAft>
              <a:buClrTx/>
              <a:buSzTx/>
              <a:buFontTx/>
              <a:buNone/>
              <a:tabLst/>
              <a:defRPr/>
            </a:pPr>
            <a:r>
              <a:rPr lang="en-US" altLang="en-US" dirty="0"/>
              <a:t>What idea are you going to dig into?</a:t>
            </a:r>
          </a:p>
          <a:p>
            <a:endParaRPr lang="en-US" altLang="en-US" dirty="0"/>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1327550-5550-4431-A439-8D636F1DFB6F}" type="slidenum">
              <a:rPr lang="en-US" altLang="en-US">
                <a:ea typeface="MS PGothic" panose="020B0600070205080204" pitchFamily="34" charset="-128"/>
              </a:rPr>
              <a:pPr/>
              <a:t>57</a:t>
            </a:fld>
            <a:endParaRPr lang="en-US" altLang="en-US">
              <a:ea typeface="MS PGothic" panose="020B0600070205080204" pitchFamily="34" charset="-128"/>
            </a:endParaRPr>
          </a:p>
        </p:txBody>
      </p:sp>
    </p:spTree>
    <p:extLst>
      <p:ext uri="{BB962C8B-B14F-4D97-AF65-F5344CB8AC3E}">
        <p14:creationId xmlns:p14="http://schemas.microsoft.com/office/powerpoint/2010/main" val="7436612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r>
              <a:rPr lang="en-US" altLang="en-US" b="1" dirty="0"/>
              <a:t>Presenter Remarks: </a:t>
            </a:r>
            <a:endParaRPr lang="en-US" altLang="en-US" dirty="0"/>
          </a:p>
          <a:p>
            <a:r>
              <a:rPr lang="en-US" altLang="en-US" dirty="0"/>
              <a:t>How can we utilize our resources to facilitate this connection to the classroom with science?</a:t>
            </a:r>
          </a:p>
          <a:p>
            <a:pPr eaLnBrk="1" hangingPunct="1"/>
            <a:endParaRPr lang="en-US" altLang="en-US" dirty="0"/>
          </a:p>
          <a:p>
            <a:pPr eaLnBrk="1" hangingPunct="1"/>
            <a:r>
              <a:rPr lang="en-US" altLang="en-US" dirty="0"/>
              <a:t>“The preschool environment, home, and community are connected through science” (PCF, Vol. 3, p. 141).</a:t>
            </a:r>
          </a:p>
          <a:p>
            <a:endParaRPr lang="en-US" altLang="en-US" dirty="0"/>
          </a:p>
          <a:p>
            <a:r>
              <a:rPr lang="en-US" altLang="en-US" dirty="0"/>
              <a:t>“For families of Dual Language Learners school based family involvement (i.e., volunteering in classroom, attending conferences with teachers) was found to be more predictive of kindergartners early literacy skills in reading, math and general knowledge than other forms of family involvement measured (I.e., home literacy, cognitively stimulating home environment)” (Lin as cited in </a:t>
            </a:r>
            <a:r>
              <a:rPr lang="en-US" dirty="0"/>
              <a:t>California’s Best Practices for Young Dual Language Learners: Research Overview Papers</a:t>
            </a:r>
            <a:r>
              <a:rPr lang="en-US" altLang="en-US" dirty="0"/>
              <a:t>, p. 131). </a:t>
            </a:r>
          </a:p>
          <a:p>
            <a:endParaRPr lang="en-US" altLang="en-US" dirty="0"/>
          </a:p>
          <a:p>
            <a:endParaRPr lang="en-US" altLang="en-US" dirty="0"/>
          </a:p>
          <a:p>
            <a:endParaRPr lang="en-US" altLang="en-US" dirty="0"/>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48E8CE2-F215-4254-8718-0E1869FF6A2B}" type="slidenum">
              <a:rPr lang="en-US" altLang="en-US"/>
              <a:pPr/>
              <a:t>58</a:t>
            </a:fld>
            <a:endParaRPr lang="en-US" altLang="en-US"/>
          </a:p>
        </p:txBody>
      </p:sp>
    </p:spTree>
    <p:extLst>
      <p:ext uri="{BB962C8B-B14F-4D97-AF65-F5344CB8AC3E}">
        <p14:creationId xmlns:p14="http://schemas.microsoft.com/office/powerpoint/2010/main" val="19682280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48483" name="Notes Placeholder 2"/>
          <p:cNvSpPr>
            <a:spLocks noGrp="1"/>
          </p:cNvSpPr>
          <p:nvPr>
            <p:ph type="body" idx="1"/>
          </p:nvPr>
        </p:nvSpPr>
        <p:spPr bwMode="auto">
          <a:xfrm>
            <a:off x="685800" y="4206874"/>
            <a:ext cx="5486400" cy="4819559"/>
          </a:xfrm>
        </p:spPr>
        <p:txBody>
          <a:bodyPr wrap="square" numCol="1" anchor="t" anchorCtr="0" compatLnSpc="1">
            <a:prstTxWarp prst="textNoShape">
              <a:avLst/>
            </a:prstTxWarp>
            <a:noAutofit/>
          </a:bodyPr>
          <a:lstStyle/>
          <a:p>
            <a:pPr>
              <a:spcBef>
                <a:spcPts val="0"/>
              </a:spcBef>
              <a:defRPr/>
            </a:pPr>
            <a:r>
              <a:rPr lang="en-US" b="1" dirty="0">
                <a:ea typeface="ＭＳ Ｐゴシック" pitchFamily="34" charset="-128"/>
              </a:rPr>
              <a:t>Activity 7: Engaging Families </a:t>
            </a:r>
          </a:p>
          <a:p>
            <a:pPr>
              <a:spcBef>
                <a:spcPts val="0"/>
              </a:spcBef>
              <a:defRPr/>
            </a:pPr>
            <a:endParaRPr lang="en-US" b="1" dirty="0">
              <a:ea typeface="ＭＳ Ｐゴシック" pitchFamily="34" charset="-128"/>
            </a:endParaRPr>
          </a:p>
          <a:p>
            <a:pPr>
              <a:defRPr/>
            </a:pPr>
            <a:r>
              <a:rPr lang="en-US" altLang="en-US" b="1" dirty="0"/>
              <a:t>Presenter Remarks: </a:t>
            </a:r>
          </a:p>
          <a:p>
            <a:pPr>
              <a:defRPr/>
            </a:pPr>
            <a:r>
              <a:rPr lang="en-US" dirty="0"/>
              <a:t>Using Handout 8: Engaging Families with Earth Science, think about the interests you have observed in your children; list those interests here (e.g., soil, changes in weather, building with earth materials).</a:t>
            </a:r>
          </a:p>
          <a:p>
            <a:pPr>
              <a:defRPr/>
            </a:pPr>
            <a:endParaRPr lang="en-US" altLang="en-US" b="1" dirty="0"/>
          </a:p>
          <a:p>
            <a:pPr>
              <a:defRPr/>
            </a:pPr>
            <a:r>
              <a:rPr lang="en-US" i="1" dirty="0"/>
              <a:t>Go to Process below to continue the activity. </a:t>
            </a:r>
          </a:p>
          <a:p>
            <a:pPr>
              <a:defRPr/>
            </a:pPr>
            <a:endParaRPr lang="en-US" altLang="en-US" b="1" dirty="0"/>
          </a:p>
          <a:p>
            <a:r>
              <a:rPr lang="en-US" b="1" cap="all" dirty="0"/>
              <a:t>intent: </a:t>
            </a:r>
            <a:endParaRPr lang="en-US" sz="1400" dirty="0"/>
          </a:p>
          <a:p>
            <a:r>
              <a:rPr lang="en-US" dirty="0"/>
              <a:t>Participants apply personal classroom experiences to strategies found in the framework and plan activities to engage families in earth science.</a:t>
            </a:r>
          </a:p>
          <a:p>
            <a:r>
              <a:rPr lang="en-US" b="1" dirty="0"/>
              <a:t> </a:t>
            </a:r>
            <a:endParaRPr lang="en-US" sz="1400" dirty="0"/>
          </a:p>
          <a:p>
            <a:r>
              <a:rPr lang="en-US" b="1" dirty="0"/>
              <a:t>OUTCOMES: </a:t>
            </a:r>
            <a:endParaRPr lang="en-US" sz="1400" dirty="0"/>
          </a:p>
          <a:p>
            <a:r>
              <a:rPr lang="en-US" dirty="0"/>
              <a:t>Participants read, discuss, and write answers to questions on the Handout 8: Engaging Families with Earth Science and select strategies from the back of handout that support earth science and engaging families in the classroom.</a:t>
            </a:r>
          </a:p>
          <a:p>
            <a:r>
              <a:rPr lang="en-US" b="1" cap="all" dirty="0"/>
              <a:t> </a:t>
            </a:r>
            <a:endParaRPr lang="en-US" sz="1400" dirty="0"/>
          </a:p>
          <a:p>
            <a:r>
              <a:rPr lang="en-US" b="1" cap="all" dirty="0"/>
              <a:t>Materials Required: </a:t>
            </a:r>
            <a:endParaRPr lang="en-US" sz="1400" dirty="0"/>
          </a:p>
          <a:p>
            <a:pPr marL="171450" lvl="0" indent="-171450">
              <a:buFont typeface="Arial" panose="020B0604020202020204" pitchFamily="34" charset="0"/>
              <a:buChar char="•"/>
            </a:pPr>
            <a:r>
              <a:rPr lang="en-US" dirty="0"/>
              <a:t>Handout 8: Engaging Families with Earth Science </a:t>
            </a:r>
          </a:p>
          <a:p>
            <a:pPr marL="171450" lvl="0" indent="-171450">
              <a:buFont typeface="Arial" panose="020B0604020202020204" pitchFamily="34" charset="0"/>
              <a:buChar char="•"/>
            </a:pPr>
            <a:r>
              <a:rPr lang="en-US" dirty="0"/>
              <a:t>PowerPoint</a:t>
            </a:r>
          </a:p>
          <a:p>
            <a:pPr marL="171450" lvl="0" indent="-171450">
              <a:buFont typeface="Arial" panose="020B0604020202020204" pitchFamily="34" charset="0"/>
              <a:buChar char="•"/>
            </a:pPr>
            <a:r>
              <a:rPr lang="en-US" dirty="0"/>
              <a:t>Pencil</a:t>
            </a:r>
          </a:p>
          <a:p>
            <a:pPr marL="171450" lvl="0" indent="-171450">
              <a:buFont typeface="Arial" panose="020B0604020202020204" pitchFamily="34" charset="0"/>
              <a:buChar char="•"/>
            </a:pPr>
            <a:r>
              <a:rPr lang="en-US" dirty="0"/>
              <a:t>Preschool Curriculum Framework (PCF), Volume 3 (optional)</a:t>
            </a:r>
          </a:p>
          <a:p>
            <a:r>
              <a:rPr lang="en-US" dirty="0"/>
              <a:t> </a:t>
            </a:r>
            <a:endParaRPr lang="en-US" sz="1400" dirty="0"/>
          </a:p>
          <a:p>
            <a:r>
              <a:rPr lang="en-US" b="1" cap="all" dirty="0"/>
              <a:t>Time:</a:t>
            </a:r>
            <a:r>
              <a:rPr lang="en-US" dirty="0"/>
              <a:t> 20 minutes</a:t>
            </a:r>
            <a:endParaRPr lang="en-US" sz="1400" dirty="0"/>
          </a:p>
          <a:p>
            <a:endParaRPr lang="en-US" b="1" cap="all" dirty="0"/>
          </a:p>
          <a:p>
            <a:r>
              <a:rPr lang="en-US" b="1" cap="all" dirty="0"/>
              <a:t>Process: </a:t>
            </a:r>
            <a:endParaRPr lang="en-US" sz="1400" dirty="0"/>
          </a:p>
          <a:p>
            <a:pPr marL="171450" lvl="0" indent="-171450">
              <a:buFont typeface="Arial" panose="020B0604020202020204" pitchFamily="34" charset="0"/>
              <a:buChar char="•"/>
            </a:pPr>
            <a:r>
              <a:rPr lang="en-US" dirty="0"/>
              <a:t>Provide participants with Handout 8: Engaging Families with Earth Science. </a:t>
            </a:r>
          </a:p>
          <a:p>
            <a:pPr marL="171450" lvl="0" indent="-171450">
              <a:buFont typeface="Arial" panose="020B0604020202020204" pitchFamily="34" charset="0"/>
              <a:buChar char="•"/>
            </a:pPr>
            <a:r>
              <a:rPr lang="en-US" dirty="0"/>
              <a:t>Invite participants to first discuss and then write an answer for the first prompt with their group: </a:t>
            </a:r>
          </a:p>
          <a:p>
            <a:pPr marL="628650" lvl="1" indent="-171450">
              <a:buFont typeface="Arial" panose="020B0604020202020204" pitchFamily="34" charset="0"/>
              <a:buChar char="•"/>
            </a:pPr>
            <a:r>
              <a:rPr lang="en-US" dirty="0"/>
              <a:t>Think about the interests you have observed in your children; list those interests here (e.g., soil, changes in weather, building with earth materials).</a:t>
            </a:r>
          </a:p>
          <a:p>
            <a:pPr marL="171450" lvl="0" indent="-171450">
              <a:buFont typeface="Arial" panose="020B0604020202020204" pitchFamily="34" charset="0"/>
              <a:buChar char="•"/>
            </a:pPr>
            <a:r>
              <a:rPr lang="en-US" dirty="0"/>
              <a:t>Invite participants to first discuss and then write an answer for the second prompt with their group:</a:t>
            </a:r>
          </a:p>
          <a:p>
            <a:pPr marL="171450" lvl="0" indent="-171450">
              <a:buFont typeface="Arial" panose="020B0604020202020204" pitchFamily="34" charset="0"/>
              <a:buChar char="•"/>
            </a:pPr>
            <a:r>
              <a:rPr lang="en-US" dirty="0"/>
              <a:t>Focusing on these interests, what are the bigger key concepts children are engaging with? </a:t>
            </a:r>
          </a:p>
          <a:p>
            <a:pPr marL="171450" lvl="0" indent="-171450">
              <a:buFont typeface="Arial" panose="020B0604020202020204" pitchFamily="34" charset="0"/>
              <a:buChar char="•"/>
            </a:pPr>
            <a:r>
              <a:rPr lang="en-US" dirty="0"/>
              <a:t>Invite participants to first discuss and then write an answer for the third prompt with their group: </a:t>
            </a:r>
          </a:p>
          <a:p>
            <a:pPr marL="628650" lvl="1" indent="-171450">
              <a:buFont typeface="Arial" panose="020B0604020202020204" pitchFamily="34" charset="0"/>
              <a:buChar char="•"/>
            </a:pPr>
            <a:r>
              <a:rPr lang="en-US" dirty="0"/>
              <a:t>Think about the unique local resources in your community; list those resources here (e.g., orange grove, cherry orchard, excavating company, national park, river, local bait shop, etc.).</a:t>
            </a:r>
          </a:p>
          <a:p>
            <a:pPr marL="171450" lvl="0" indent="-171450">
              <a:buFont typeface="Arial" panose="020B0604020202020204" pitchFamily="34" charset="0"/>
              <a:buChar char="•"/>
            </a:pPr>
            <a:r>
              <a:rPr lang="en-US" dirty="0"/>
              <a:t>Invite participants to complete the </a:t>
            </a:r>
            <a:r>
              <a:rPr lang="en-US" b="1" i="1" dirty="0"/>
              <a:t>3-2-1 Action!</a:t>
            </a:r>
            <a:r>
              <a:rPr lang="en-US" dirty="0"/>
              <a:t> process:</a:t>
            </a:r>
          </a:p>
          <a:p>
            <a:pPr marL="628650" lvl="1" indent="-171450">
              <a:buFont typeface="Arial" panose="020B0604020202020204" pitchFamily="34" charset="0"/>
              <a:buChar char="•"/>
            </a:pPr>
            <a:r>
              <a:rPr lang="en-US" dirty="0"/>
              <a:t>Look at the list of ideas/strategies to involve and engage families from the preschool curriculum framework (on reverse side of the handout); then:</a:t>
            </a:r>
          </a:p>
          <a:p>
            <a:pPr marL="171450" lvl="0" indent="-171450">
              <a:buFont typeface="Arial" panose="020B0604020202020204" pitchFamily="34" charset="0"/>
              <a:buChar char="•"/>
            </a:pPr>
            <a:r>
              <a:rPr lang="en-US" dirty="0"/>
              <a:t>Choose </a:t>
            </a:r>
            <a:r>
              <a:rPr lang="en-US" b="1" dirty="0"/>
              <a:t>3 </a:t>
            </a:r>
            <a:r>
              <a:rPr lang="en-US" dirty="0"/>
              <a:t>of the ideas from the involve and engage families list </a:t>
            </a:r>
          </a:p>
          <a:p>
            <a:pPr marL="171450" lvl="0" indent="-171450">
              <a:buFont typeface="Arial" panose="020B0604020202020204" pitchFamily="34" charset="0"/>
              <a:buChar char="•"/>
            </a:pPr>
            <a:r>
              <a:rPr lang="en-US" dirty="0"/>
              <a:t>Consider </a:t>
            </a:r>
            <a:r>
              <a:rPr lang="en-US" b="1" dirty="0"/>
              <a:t>2 </a:t>
            </a:r>
            <a:r>
              <a:rPr lang="en-US" dirty="0"/>
              <a:t>of the community resources listed above</a:t>
            </a:r>
          </a:p>
          <a:p>
            <a:pPr marL="171450" lvl="0" indent="-171450">
              <a:buFont typeface="Arial" panose="020B0604020202020204" pitchFamily="34" charset="0"/>
              <a:buChar char="•"/>
            </a:pPr>
            <a:r>
              <a:rPr lang="en-US" dirty="0"/>
              <a:t>Create </a:t>
            </a:r>
            <a:r>
              <a:rPr lang="en-US" b="1" dirty="0"/>
              <a:t>1</a:t>
            </a:r>
            <a:r>
              <a:rPr lang="en-US" dirty="0"/>
              <a:t> plan for extending the interests and learning of the children in earth sciences by combining these ideas and resources (family involvement and engagement ideas and community resources)</a:t>
            </a:r>
          </a:p>
          <a:p>
            <a:r>
              <a:rPr lang="en-US" b="1" dirty="0"/>
              <a:t> </a:t>
            </a:r>
            <a:endParaRPr lang="en-US" dirty="0"/>
          </a:p>
          <a:p>
            <a:r>
              <a:rPr lang="en-US" b="1" dirty="0"/>
              <a:t>Share-Out</a:t>
            </a:r>
            <a:r>
              <a:rPr lang="en-US" dirty="0"/>
              <a:t>: </a:t>
            </a:r>
          </a:p>
          <a:p>
            <a:pPr lvl="0"/>
            <a:r>
              <a:rPr lang="en-US" dirty="0"/>
              <a:t>Participants stand up and find a partner with whom they share a fondness for an earth material (e.g., both like sand, both like seashells, both collect rocks, both enjoy working with clay, etc.) and share action plan.</a:t>
            </a:r>
          </a:p>
          <a:p>
            <a:pPr lvl="0"/>
            <a:r>
              <a:rPr lang="en-US" dirty="0"/>
              <a:t>At the chime, partners seek out another pair that are fond of a different earth material. Participants will take turns teaching the other pair about their partner’s idea.  </a:t>
            </a:r>
          </a:p>
          <a:p>
            <a:pPr>
              <a:defRPr/>
            </a:pPr>
            <a:endParaRPr lang="en-US" altLang="en-US" dirty="0"/>
          </a:p>
          <a:p>
            <a:pPr>
              <a:spcBef>
                <a:spcPts val="0"/>
              </a:spcBef>
              <a:defRPr/>
            </a:pPr>
            <a:endParaRPr lang="en-US" b="1" dirty="0">
              <a:ea typeface="ＭＳ Ｐゴシック" pitchFamily="34" charset="-128"/>
            </a:endParaRPr>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2BFC46B-76E3-4F23-B78E-BF7CBF09AA35}" type="slidenum">
              <a:rPr lang="en-US" altLang="en-US">
                <a:ea typeface="MS PGothic" panose="020B0600070205080204" pitchFamily="34" charset="-128"/>
              </a:rPr>
              <a:pPr/>
              <a:t>59</a:t>
            </a:fld>
            <a:endParaRPr lang="en-US" altLang="en-US">
              <a:ea typeface="MS PGothic" panose="020B0600070205080204" pitchFamily="34" charset="-128"/>
            </a:endParaRPr>
          </a:p>
        </p:txBody>
      </p:sp>
    </p:spTree>
    <p:extLst>
      <p:ext uri="{BB962C8B-B14F-4D97-AF65-F5344CB8AC3E}">
        <p14:creationId xmlns:p14="http://schemas.microsoft.com/office/powerpoint/2010/main" val="2550886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a:spcBef>
                <a:spcPct val="0"/>
              </a:spcBef>
              <a:spcAft>
                <a:spcPts val="0"/>
              </a:spcAft>
              <a:defRPr/>
            </a:pPr>
            <a:r>
              <a:rPr lang="en-US" b="1" dirty="0">
                <a:latin typeface="Arial" charset="0"/>
                <a:ea typeface="Arial" charset="0"/>
                <a:cs typeface="Arial" charset="0"/>
              </a:rPr>
              <a:t>Presenter Remarks:</a:t>
            </a:r>
          </a:p>
          <a:p>
            <a:pPr marL="0" marR="0" lvl="0" indent="0" algn="l" defTabSz="457200" rtl="0" eaLnBrk="1" fontAlgn="auto" latinLnBrk="0" hangingPunct="1">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rPr>
              <a:t>The TK Implementation Guide is a resource that focuses on the essential components for school district administrators and teachers to consider for TK programs.  The TK Implementation Guide, published by the California Department of Education, is a resource to support implementation of comprehensive TK programs. </a:t>
            </a:r>
          </a:p>
          <a:p>
            <a:pPr marL="0" marR="0" lvl="0" indent="0" algn="l" defTabSz="457200" rtl="0" eaLnBrk="1" fontAlgn="auto" latinLnBrk="0" hangingPunct="1">
              <a:spcBef>
                <a:spcPct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endParaRPr>
          </a:p>
          <a:p>
            <a:pPr marL="0" marR="0" lvl="0" indent="0" algn="l" defTabSz="457200" rtl="0" eaLnBrk="1" fontAlgn="auto" latinLnBrk="0" hangingPunct="1">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rPr>
              <a:t>This publication provides resources and guidance in the areas of program design, curriculum, instruction, assessment, and family/community partnerships.</a:t>
            </a:r>
          </a:p>
        </p:txBody>
      </p:sp>
      <p:sp>
        <p:nvSpPr>
          <p:cNvPr id="4" name="Slide Number Placeholder 3"/>
          <p:cNvSpPr>
            <a:spLocks noGrp="1"/>
          </p:cNvSpPr>
          <p:nvPr>
            <p:ph type="sldNum" sz="quarter" idx="10"/>
          </p:nvPr>
        </p:nvSpPr>
        <p:spPr/>
        <p:txBody>
          <a:bodyPr/>
          <a:lstStyle/>
          <a:p>
            <a:fld id="{C97BDEB4-3C8D-4D4E-BA50-91D785A10A5F}" type="slidenum">
              <a:rPr lang="en-US" smtClean="0"/>
              <a:t>6</a:t>
            </a:fld>
            <a:endParaRPr lang="en-US"/>
          </a:p>
        </p:txBody>
      </p:sp>
    </p:spTree>
    <p:extLst>
      <p:ext uri="{BB962C8B-B14F-4D97-AF65-F5344CB8AC3E}">
        <p14:creationId xmlns:p14="http://schemas.microsoft.com/office/powerpoint/2010/main" val="27174534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Presenter Remarks:</a:t>
            </a:r>
          </a:p>
          <a:p>
            <a:r>
              <a:rPr lang="en-US" altLang="en-US" dirty="0"/>
              <a:t>Thank you for coming!</a:t>
            </a:r>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474F25E-B2D4-494F-ABBA-0B4829553D29}" type="slidenum">
              <a:rPr lang="en-US" altLang="en-US"/>
              <a:pPr/>
              <a:t>60</a:t>
            </a:fld>
            <a:endParaRPr lang="en-US" altLang="en-US"/>
          </a:p>
        </p:txBody>
      </p:sp>
    </p:spTree>
    <p:extLst>
      <p:ext uri="{BB962C8B-B14F-4D97-AF65-F5344CB8AC3E}">
        <p14:creationId xmlns:p14="http://schemas.microsoft.com/office/powerpoint/2010/main" val="40123127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3363" indent="-233363">
              <a:spcBef>
                <a:spcPts val="0"/>
              </a:spcBef>
              <a:spcAft>
                <a:spcPts val="1200"/>
              </a:spcAft>
              <a:buNone/>
            </a:pPr>
            <a:endParaRPr lang="en-US" dirty="0">
              <a:cs typeface="Arial"/>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5D3C4FBD-C711-A849-8589-3F2561AFF9A3}" type="slidenum">
              <a:rPr lang="en-US" smtClean="0"/>
              <a:pPr>
                <a:defRPr/>
              </a:pPr>
              <a:t>61</a:t>
            </a:fld>
            <a:endParaRPr lang="en-US"/>
          </a:p>
        </p:txBody>
      </p:sp>
    </p:spTree>
    <p:extLst>
      <p:ext uri="{BB962C8B-B14F-4D97-AF65-F5344CB8AC3E}">
        <p14:creationId xmlns:p14="http://schemas.microsoft.com/office/powerpoint/2010/main" val="1499382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799013"/>
          </a:xfrm>
        </p:spPr>
        <p:txBody>
          <a:bodyPr>
            <a:noAutofit/>
          </a:bodyPr>
          <a:lstStyle/>
          <a:p>
            <a:pPr fontAlgn="ctr">
              <a:spcBef>
                <a:spcPts val="0"/>
              </a:spcBef>
            </a:pPr>
            <a:r>
              <a:rPr lang="en-US" b="1" dirty="0">
                <a:latin typeface="Arial" charset="0"/>
                <a:ea typeface="Arial" charset="0"/>
                <a:cs typeface="Arial" charset="0"/>
              </a:rPr>
              <a:t>Presenter Remarks:</a:t>
            </a:r>
          </a:p>
          <a:p>
            <a:pPr fontAlgn="ctr">
              <a:spcBef>
                <a:spcPts val="0"/>
              </a:spcBef>
            </a:pPr>
            <a:r>
              <a:rPr lang="en-US" dirty="0">
                <a:latin typeface="Arial" charset="0"/>
                <a:ea typeface="Arial" charset="0"/>
                <a:cs typeface="Arial" charset="0"/>
              </a:rPr>
              <a:t>The TK Implementation Guide is organized into the following two sections: </a:t>
            </a:r>
          </a:p>
          <a:p>
            <a:pPr marL="171450" indent="-171450" fontAlgn="ctr">
              <a:spcBef>
                <a:spcPts val="0"/>
              </a:spcBef>
              <a:buFont typeface="Arial" panose="020B0604020202020204" pitchFamily="34" charset="0"/>
              <a:buChar char="•"/>
            </a:pPr>
            <a:r>
              <a:rPr lang="en-US" dirty="0">
                <a:latin typeface="Arial" charset="0"/>
                <a:ea typeface="Arial" charset="0"/>
                <a:cs typeface="Arial" charset="0"/>
              </a:rPr>
              <a:t>Section 1 is covered in Chapter 1.</a:t>
            </a:r>
            <a:r>
              <a:rPr lang="en-US" baseline="0" dirty="0">
                <a:latin typeface="Arial" charset="0"/>
                <a:ea typeface="Arial" charset="0"/>
                <a:cs typeface="Arial" charset="0"/>
              </a:rPr>
              <a:t> </a:t>
            </a:r>
            <a:r>
              <a:rPr lang="en-US" dirty="0">
                <a:latin typeface="Arial" charset="0"/>
                <a:ea typeface="Arial" charset="0"/>
                <a:cs typeface="Arial" charset="0"/>
              </a:rPr>
              <a:t> The information in this section was developed with the administrator in mind and focuses on the program structure and design.</a:t>
            </a:r>
          </a:p>
          <a:p>
            <a:pPr marL="171450" indent="-171450" fontAlgn="ctr">
              <a:spcBef>
                <a:spcPts val="0"/>
              </a:spcBef>
              <a:buFont typeface="Arial" panose="020B0604020202020204" pitchFamily="34" charset="0"/>
              <a:buChar char="•"/>
            </a:pPr>
            <a:r>
              <a:rPr lang="en-US" dirty="0">
                <a:latin typeface="Arial" charset="0"/>
                <a:ea typeface="Arial" charset="0"/>
                <a:cs typeface="Arial" charset="0"/>
              </a:rPr>
              <a:t>Section 2 is covered in Chapters 2-8. This section is a resource for both teachers and administrators and focuses on building a comprehensive TK programs by addressing curriculum, instruction environment, assessment and partnership with families and community.</a:t>
            </a:r>
          </a:p>
          <a:p>
            <a:pPr fontAlgn="ctr">
              <a:spcBef>
                <a:spcPts val="0"/>
              </a:spcBef>
            </a:pPr>
            <a:endParaRPr lang="en-US" dirty="0">
              <a:latin typeface="Arial" charset="0"/>
              <a:ea typeface="Arial" charset="0"/>
              <a:cs typeface="Arial" charset="0"/>
            </a:endParaRPr>
          </a:p>
          <a:p>
            <a:pPr fontAlgn="ctr">
              <a:spcBef>
                <a:spcPts val="0"/>
              </a:spcBef>
            </a:pPr>
            <a:r>
              <a:rPr lang="en-US" dirty="0">
                <a:latin typeface="Arial" charset="0"/>
                <a:ea typeface="Arial" charset="0"/>
                <a:cs typeface="Arial" charset="0"/>
              </a:rPr>
              <a:t>Within each of these chapters, vignettes, highlighted boxes, and resource boxes are included to illustrate examples of the information covered in each of the chapters.</a:t>
            </a:r>
          </a:p>
          <a:p>
            <a:pPr fontAlgn="ctr">
              <a:spcBef>
                <a:spcPts val="0"/>
              </a:spcBef>
            </a:pPr>
            <a:endParaRPr lang="en-US" dirty="0">
              <a:latin typeface="Arial" charset="0"/>
              <a:ea typeface="Arial" charset="0"/>
              <a:cs typeface="Arial" charset="0"/>
            </a:endParaRPr>
          </a:p>
          <a:p>
            <a:pPr fontAlgn="ctr">
              <a:spcBef>
                <a:spcPts val="0"/>
              </a:spcBef>
            </a:pPr>
            <a:r>
              <a:rPr lang="en-US" dirty="0">
                <a:latin typeface="Arial" charset="0"/>
                <a:ea typeface="Arial" charset="0"/>
                <a:cs typeface="Arial" charset="0"/>
              </a:rPr>
              <a:t>A PDF copy of the document can be accessed at the California Department of Education Web page (</a:t>
            </a:r>
            <a:r>
              <a:rPr lang="en-US" b="1" dirty="0">
                <a:latin typeface="Arial" charset="0"/>
                <a:ea typeface="Arial" charset="0"/>
                <a:cs typeface="Arial" charset="0"/>
              </a:rPr>
              <a:t>www.cde.ca.gov/ci/gs/em/documents/tkguide.pdf</a:t>
            </a:r>
            <a:r>
              <a:rPr lang="en-US" b="0" dirty="0">
                <a:latin typeface="Arial" charset="0"/>
                <a:ea typeface="Arial" charset="0"/>
                <a:cs typeface="Arial" charset="0"/>
              </a:rPr>
              <a:t>).</a:t>
            </a:r>
          </a:p>
          <a:p>
            <a:pPr>
              <a:spcBef>
                <a:spcPts val="0"/>
              </a:spcBef>
            </a:pPr>
            <a:endParaRPr lang="en-US" dirty="0">
              <a:latin typeface="Arial" charset="0"/>
              <a:ea typeface="Arial" charset="0"/>
              <a:cs typeface="Arial" charset="0"/>
            </a:endParaRPr>
          </a:p>
          <a:p>
            <a:pPr>
              <a:spcBef>
                <a:spcPts val="0"/>
              </a:spcBef>
            </a:pPr>
            <a:r>
              <a:rPr lang="en-US" dirty="0">
                <a:latin typeface="Arial" charset="0"/>
                <a:ea typeface="Arial" charset="0"/>
                <a:cs typeface="Arial" charset="0"/>
              </a:rPr>
              <a:t>Video footage for each chapter can be accessed at the California Department of Education.</a:t>
            </a:r>
            <a:r>
              <a:rPr lang="en-US" baseline="0" dirty="0">
                <a:latin typeface="Arial" charset="0"/>
                <a:ea typeface="Arial" charset="0"/>
                <a:cs typeface="Arial" charset="0"/>
              </a:rPr>
              <a:t>  The video clips include footage of TK classrooms and interviews with teachers, administrators, and parents.</a:t>
            </a:r>
            <a:r>
              <a:rPr lang="en-US" dirty="0">
                <a:latin typeface="Arial" charset="0"/>
                <a:ea typeface="Arial" charset="0"/>
                <a:cs typeface="Arial" charset="0"/>
              </a:rPr>
              <a:t> </a:t>
            </a:r>
            <a:r>
              <a:rPr lang="en-US" b="1" dirty="0">
                <a:latin typeface="Arial" charset="0"/>
                <a:ea typeface="Arial" charset="0"/>
                <a:cs typeface="Arial" charset="0"/>
              </a:rPr>
              <a:t>https://</a:t>
            </a:r>
            <a:r>
              <a:rPr lang="en-US" b="1" dirty="0" err="1">
                <a:latin typeface="Arial" charset="0"/>
                <a:ea typeface="Arial" charset="0"/>
                <a:cs typeface="Arial" charset="0"/>
              </a:rPr>
              <a:t>www.youtube.com</a:t>
            </a:r>
            <a:r>
              <a:rPr lang="en-US" b="1" dirty="0">
                <a:latin typeface="Arial" charset="0"/>
                <a:ea typeface="Arial" charset="0"/>
                <a:cs typeface="Arial" charset="0"/>
              </a:rPr>
              <a:t>/user/</a:t>
            </a:r>
            <a:r>
              <a:rPr lang="en-US" b="1" dirty="0" err="1">
                <a:latin typeface="Arial" charset="0"/>
                <a:ea typeface="Arial" charset="0"/>
                <a:cs typeface="Arial" charset="0"/>
              </a:rPr>
              <a:t>caeducation</a:t>
            </a:r>
            <a:br>
              <a:rPr lang="en-US" b="1" dirty="0">
                <a:latin typeface="Arial" charset="0"/>
                <a:ea typeface="Arial" charset="0"/>
                <a:cs typeface="Arial" charset="0"/>
              </a:rPr>
            </a:br>
            <a:r>
              <a:rPr lang="en-US" b="1" dirty="0">
                <a:latin typeface="Arial" charset="0"/>
                <a:ea typeface="Arial" charset="0"/>
                <a:cs typeface="Arial" charset="0"/>
              </a:rPr>
              <a:t>https://</a:t>
            </a:r>
            <a:r>
              <a:rPr lang="en-US" b="1" dirty="0" err="1">
                <a:latin typeface="Arial" charset="0"/>
                <a:ea typeface="Arial" charset="0"/>
                <a:cs typeface="Arial" charset="0"/>
              </a:rPr>
              <a:t>www.youtube.com</a:t>
            </a:r>
            <a:r>
              <a:rPr lang="en-US" b="1" dirty="0">
                <a:latin typeface="Arial" charset="0"/>
                <a:ea typeface="Arial" charset="0"/>
                <a:cs typeface="Arial" charset="0"/>
              </a:rPr>
              <a:t>/</a:t>
            </a:r>
            <a:r>
              <a:rPr lang="en-US" b="1" dirty="0" err="1">
                <a:latin typeface="Arial" charset="0"/>
                <a:ea typeface="Arial" charset="0"/>
                <a:cs typeface="Arial" charset="0"/>
              </a:rPr>
              <a:t>results?search_query</a:t>
            </a:r>
            <a:r>
              <a:rPr lang="en-US" b="1" dirty="0">
                <a:latin typeface="Arial" charset="0"/>
                <a:ea typeface="Arial" charset="0"/>
                <a:cs typeface="Arial" charset="0"/>
              </a:rPr>
              <a:t>=</a:t>
            </a:r>
            <a:r>
              <a:rPr lang="en-US" b="1" dirty="0" err="1">
                <a:latin typeface="Arial" charset="0"/>
                <a:ea typeface="Arial" charset="0"/>
                <a:cs typeface="Arial" charset="0"/>
              </a:rPr>
              <a:t>tk+implmentation+guide</a:t>
            </a:r>
            <a:endParaRPr lang="en-US" b="1"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C97BDEB4-3C8D-4D4E-BA50-91D785A10A5F}" type="slidenum">
              <a:rPr lang="en-US" smtClean="0"/>
              <a:t>7</a:t>
            </a:fld>
            <a:endParaRPr lang="en-US"/>
          </a:p>
        </p:txBody>
      </p:sp>
    </p:spTree>
    <p:extLst>
      <p:ext uri="{BB962C8B-B14F-4D97-AF65-F5344CB8AC3E}">
        <p14:creationId xmlns:p14="http://schemas.microsoft.com/office/powerpoint/2010/main" val="2905214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9091" name="Notes Placeholder 2"/>
          <p:cNvSpPr>
            <a:spLocks noGrp="1"/>
          </p:cNvSpPr>
          <p:nvPr>
            <p:ph type="body" idx="1"/>
          </p:nvPr>
        </p:nvSpPr>
        <p:spPr bwMode="auto">
          <a:xfrm>
            <a:off x="685800" y="4376738"/>
            <a:ext cx="5486400" cy="4046537"/>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pPr>
              <a:spcBef>
                <a:spcPts val="0"/>
              </a:spcBef>
              <a:defRPr/>
            </a:pPr>
            <a:r>
              <a:rPr lang="en-US" b="1" dirty="0"/>
              <a:t>Background Information: </a:t>
            </a:r>
          </a:p>
          <a:p>
            <a:pPr>
              <a:spcBef>
                <a:spcPts val="0"/>
              </a:spcBef>
              <a:buFont typeface="Arial"/>
              <a:buNone/>
              <a:defRPr/>
            </a:pPr>
            <a:r>
              <a:rPr lang="en-US" dirty="0"/>
              <a:t>CDE.CA.gov/ci/</a:t>
            </a:r>
            <a:r>
              <a:rPr lang="en-US" dirty="0" err="1"/>
              <a:t>gs</a:t>
            </a:r>
            <a:r>
              <a:rPr lang="en-US" dirty="0"/>
              <a:t>/</a:t>
            </a:r>
            <a:r>
              <a:rPr lang="en-US" dirty="0" err="1"/>
              <a:t>em</a:t>
            </a:r>
            <a:r>
              <a:rPr lang="en-US" dirty="0"/>
              <a:t>/</a:t>
            </a:r>
            <a:r>
              <a:rPr lang="en-US" dirty="0" err="1"/>
              <a:t>kinderfaq.asp#program</a:t>
            </a:r>
            <a:r>
              <a:rPr lang="en-US" dirty="0"/>
              <a:t> </a:t>
            </a:r>
          </a:p>
          <a:p>
            <a:pPr>
              <a:spcBef>
                <a:spcPts val="0"/>
              </a:spcBef>
              <a:defRPr/>
            </a:pPr>
            <a:endParaRPr lang="en-US" b="1" dirty="0"/>
          </a:p>
          <a:p>
            <a:pPr>
              <a:spcBef>
                <a:spcPts val="0"/>
              </a:spcBef>
              <a:defRPr/>
            </a:pPr>
            <a:r>
              <a:rPr lang="en-US" b="1" dirty="0"/>
              <a:t>Presenter Remarks: </a:t>
            </a:r>
          </a:p>
          <a:p>
            <a:pPr>
              <a:spcBef>
                <a:spcPts val="0"/>
              </a:spcBef>
              <a:buFont typeface="Arial"/>
              <a:buNone/>
              <a:defRPr/>
            </a:pPr>
            <a:r>
              <a:rPr lang="en-US" dirty="0"/>
              <a:t>The state of California provides guidance on utilizing the Preschool Learning Foundations and the Preschool Curriculum Framework as planning and curriculum resources in the transitional kindergarten classroom.</a:t>
            </a:r>
          </a:p>
          <a:p>
            <a:pPr>
              <a:spcBef>
                <a:spcPts val="0"/>
              </a:spcBef>
              <a:buFont typeface="Arial"/>
              <a:buNone/>
              <a:defRPr/>
            </a:pPr>
            <a:endParaRPr lang="en-US" dirty="0"/>
          </a:p>
          <a:p>
            <a:pPr>
              <a:spcBef>
                <a:spcPts val="0"/>
              </a:spcBef>
              <a:defRPr/>
            </a:pPr>
            <a:r>
              <a:rPr lang="en-US" dirty="0">
                <a:ea typeface="MS PGothic" pitchFamily="34" charset="-128"/>
              </a:rPr>
              <a:t>In addition, the following publications and resources </a:t>
            </a:r>
            <a:r>
              <a:rPr lang="en-US" sz="1200" kern="1200" dirty="0">
                <a:solidFill>
                  <a:schemeClr val="tx1"/>
                </a:solidFill>
                <a:effectLst/>
                <a:latin typeface="Arial" pitchFamily="34" charset="0"/>
                <a:ea typeface="ＭＳ Ｐゴシック" pitchFamily="34" charset="-128"/>
                <a:cs typeface="Arial" pitchFamily="34" charset="0"/>
              </a:rPr>
              <a:t>are available to support age and developmentally appropriate TK curriculum</a:t>
            </a:r>
            <a:r>
              <a:rPr lang="en-US" dirty="0">
                <a:ea typeface="MS PGothic" pitchFamily="34" charset="-128"/>
              </a:rPr>
              <a:t>:</a:t>
            </a:r>
          </a:p>
          <a:p>
            <a:pPr marL="171450" indent="-171450">
              <a:spcBef>
                <a:spcPts val="0"/>
              </a:spcBef>
              <a:buFont typeface="Arial" panose="020B0604020202020204" pitchFamily="34" charset="0"/>
              <a:buChar char="•"/>
              <a:defRPr/>
            </a:pPr>
            <a:r>
              <a:rPr lang="en-US" dirty="0"/>
              <a:t>TK Implementation Guide</a:t>
            </a:r>
          </a:p>
          <a:p>
            <a:pPr marL="171450" indent="-171450">
              <a:spcBef>
                <a:spcPts val="0"/>
              </a:spcBef>
              <a:buFont typeface="Arial" panose="020B0604020202020204" pitchFamily="34" charset="0"/>
              <a:buChar char="•"/>
              <a:defRPr/>
            </a:pPr>
            <a:r>
              <a:rPr lang="en-US" dirty="0"/>
              <a:t>Alignment Document</a:t>
            </a:r>
          </a:p>
          <a:p>
            <a:pPr marL="171450" indent="-171450">
              <a:spcBef>
                <a:spcPts val="0"/>
              </a:spcBef>
              <a:buFont typeface="Arial" panose="020B0604020202020204" pitchFamily="34" charset="0"/>
              <a:buChar char="•"/>
              <a:defRPr/>
            </a:pPr>
            <a:r>
              <a:rPr lang="en-US" dirty="0"/>
              <a:t>CA CCSS</a:t>
            </a:r>
          </a:p>
          <a:p>
            <a:pPr marL="171450" marR="0" lvl="0" indent="-171450" algn="l" defTabSz="457200" rtl="0" eaLnBrk="0" fontAlgn="base" latinLnBrk="0" hangingPunct="0">
              <a:spcBef>
                <a:spcPts val="0"/>
              </a:spcBef>
              <a:spcAft>
                <a:spcPct val="0"/>
              </a:spcAft>
              <a:buClrTx/>
              <a:buSzTx/>
              <a:buFont typeface="Arial" panose="020B0604020202020204" pitchFamily="34" charset="0"/>
              <a:buChar char="•"/>
              <a:tabLst/>
              <a:defRPr/>
            </a:pPr>
            <a:r>
              <a:rPr lang="en-US" dirty="0"/>
              <a:t>DRDP-K (2015)</a:t>
            </a:r>
          </a:p>
          <a:p>
            <a:pPr>
              <a:spcBef>
                <a:spcPts val="0"/>
              </a:spcBef>
              <a:defRPr/>
            </a:pPr>
            <a:endParaRPr lang="en-US" dirty="0"/>
          </a:p>
          <a:p>
            <a:pPr>
              <a:spcBef>
                <a:spcPts val="0"/>
              </a:spcBef>
              <a:defRPr/>
            </a:pPr>
            <a:r>
              <a:rPr lang="en-US" dirty="0"/>
              <a:t>We will now look at how these resources work together to support all</a:t>
            </a:r>
            <a:r>
              <a:rPr lang="en-US" baseline="0" dirty="0"/>
              <a:t> </a:t>
            </a:r>
            <a:r>
              <a:rPr lang="en-US" dirty="0"/>
              <a:t>learners in</a:t>
            </a:r>
            <a:r>
              <a:rPr lang="en-US" baseline="0" dirty="0"/>
              <a:t> science</a:t>
            </a:r>
            <a:r>
              <a:rPr lang="en-US" dirty="0"/>
              <a:t>. </a:t>
            </a:r>
          </a:p>
          <a:p>
            <a:pPr marL="181240" indent="-181240">
              <a:spcBef>
                <a:spcPts val="0"/>
              </a:spcBef>
              <a:buFont typeface="Arial"/>
              <a:buChar char="•"/>
              <a:defRPr/>
            </a:pPr>
            <a:endParaRPr lang="en-US" dirty="0">
              <a:ea typeface="MS PGothic" pitchFamily="34" charset="-128"/>
            </a:endParaRPr>
          </a:p>
          <a:p>
            <a:pPr>
              <a:spcBef>
                <a:spcPts val="0"/>
              </a:spcBef>
              <a:defRPr/>
            </a:pPr>
            <a:endParaRPr lang="en-US" dirty="0">
              <a:latin typeface="Arial" charset="0"/>
              <a:ea typeface="MS PGothic" charset="0"/>
              <a:cs typeface="Arial" charset="0"/>
            </a:endParaRPr>
          </a:p>
          <a:p>
            <a:pPr>
              <a:spcBef>
                <a:spcPts val="0"/>
              </a:spcBef>
              <a:defRPr/>
            </a:pPr>
            <a:endParaRPr lang="en-US" dirty="0">
              <a:latin typeface="Arial" charset="0"/>
              <a:ea typeface="MS PGothic" charset="0"/>
              <a:cs typeface="Arial" charset="0"/>
            </a:endParaRPr>
          </a:p>
        </p:txBody>
      </p:sp>
      <p:sp>
        <p:nvSpPr>
          <p:cNvPr id="675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2F43FC3-B18E-48B7-B9E9-4381331EFDE6}" type="slidenum">
              <a:rPr lang="en-US" altLang="en-US" sz="1200"/>
              <a:pPr eaLnBrk="1" hangingPunct="1"/>
              <a:t>8</a:t>
            </a:fld>
            <a:endParaRPr lang="en-US" altLang="en-US" sz="1200"/>
          </a:p>
        </p:txBody>
      </p:sp>
    </p:spTree>
    <p:extLst>
      <p:ext uri="{BB962C8B-B14F-4D97-AF65-F5344CB8AC3E}">
        <p14:creationId xmlns:p14="http://schemas.microsoft.com/office/powerpoint/2010/main" val="122424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D9B0EE6-4577-8842-8F31-F89D66B61DAC}" type="slidenum">
              <a:rPr lang="en-US" sz="1200">
                <a:ea typeface="MS PGothic" charset="0"/>
                <a:cs typeface="MS PGothic" charset="0"/>
              </a:rPr>
              <a:pPr/>
              <a:t>9</a:t>
            </a:fld>
            <a:endParaRPr lang="en-US" sz="1200">
              <a:ea typeface="MS PGothic" charset="0"/>
              <a:cs typeface="MS PGothic" charset="0"/>
            </a:endParaRPr>
          </a:p>
        </p:txBody>
      </p:sp>
      <p:sp>
        <p:nvSpPr>
          <p:cNvPr id="399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993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defTabSz="914400" eaLnBrk="1" fontAlgn="auto" hangingPunct="1">
              <a:spcBef>
                <a:spcPts val="0"/>
              </a:spcBef>
              <a:spcAft>
                <a:spcPts val="0"/>
              </a:spcAft>
              <a:buFont typeface="Arial"/>
              <a:buNone/>
              <a:defRPr/>
            </a:pPr>
            <a:r>
              <a:rPr lang="en-US" b="1" dirty="0"/>
              <a:t>Background Information:</a:t>
            </a:r>
          </a:p>
          <a:p>
            <a:pPr marL="0" indent="0" defTabSz="914400" eaLnBrk="1" fontAlgn="auto" hangingPunct="1">
              <a:spcBef>
                <a:spcPts val="0"/>
              </a:spcBef>
              <a:spcAft>
                <a:spcPts val="0"/>
              </a:spcAft>
              <a:buFont typeface="Arial"/>
              <a:buNone/>
              <a:defRPr/>
            </a:pPr>
            <a:r>
              <a:rPr lang="en-US" b="0" dirty="0"/>
              <a:t>The</a:t>
            </a:r>
            <a:r>
              <a:rPr lang="en-US" b="0" baseline="0" dirty="0"/>
              <a:t> S</a:t>
            </a:r>
            <a:r>
              <a:rPr lang="en-US" b="0" dirty="0"/>
              <a:t>cience domain</a:t>
            </a:r>
            <a:r>
              <a:rPr lang="en-US" b="0" baseline="0" dirty="0"/>
              <a:t> is found in Volume 3 of the Preschool Learning Foundations and Preschool Curriculum Framework. </a:t>
            </a:r>
          </a:p>
          <a:p>
            <a:pPr marL="0" indent="0" defTabSz="914400" eaLnBrk="1" fontAlgn="auto" hangingPunct="1">
              <a:spcBef>
                <a:spcPts val="0"/>
              </a:spcBef>
              <a:spcAft>
                <a:spcPts val="0"/>
              </a:spcAft>
              <a:buFont typeface="Arial"/>
              <a:buNone/>
              <a:defRPr/>
            </a:pPr>
            <a:endParaRPr lang="en-US" b="1" dirty="0"/>
          </a:p>
          <a:p>
            <a:pPr marL="0" indent="0" defTabSz="914400" eaLnBrk="1" fontAlgn="auto" hangingPunct="1">
              <a:spcBef>
                <a:spcPts val="0"/>
              </a:spcBef>
              <a:spcAft>
                <a:spcPts val="0"/>
              </a:spcAft>
              <a:buFont typeface="Arial"/>
              <a:buNone/>
              <a:defRPr/>
            </a:pPr>
            <a:r>
              <a:rPr lang="en-US" b="1" dirty="0"/>
              <a:t>Presenter Remarks:</a:t>
            </a:r>
            <a:r>
              <a:rPr lang="en-US" b="1" baseline="0" dirty="0"/>
              <a:t> </a:t>
            </a:r>
            <a:endParaRPr lang="en-US" altLang="en-US" b="1" dirty="0">
              <a:latin typeface="Arial" charset="0"/>
              <a:ea typeface="Arial" charset="0"/>
              <a:cs typeface="Arial" charset="0"/>
            </a:endParaRPr>
          </a:p>
          <a:p>
            <a:pPr marL="0" marR="0" indent="0" algn="l" defTabSz="914400" rtl="0" eaLnBrk="1" fontAlgn="auto" latinLnBrk="0" hangingPunct="1">
              <a:spcBef>
                <a:spcPts val="0"/>
              </a:spcBef>
              <a:spcAft>
                <a:spcPts val="0"/>
              </a:spcAft>
              <a:buClrTx/>
              <a:buSzTx/>
              <a:buFont typeface="Arial"/>
              <a:buNone/>
              <a:tabLst/>
              <a:defRPr/>
            </a:pPr>
            <a:r>
              <a:rPr lang="en-US" altLang="en-US" dirty="0">
                <a:latin typeface="Arial" charset="0"/>
                <a:ea typeface="Arial" charset="0"/>
                <a:cs typeface="Arial" charset="0"/>
              </a:rPr>
              <a:t>The purpose of the Preschool</a:t>
            </a:r>
            <a:r>
              <a:rPr lang="en-US" altLang="en-US" baseline="0" dirty="0">
                <a:latin typeface="Arial" charset="0"/>
                <a:ea typeface="Arial" charset="0"/>
                <a:cs typeface="Arial" charset="0"/>
              </a:rPr>
              <a:t> Learning Foundations </a:t>
            </a:r>
            <a:r>
              <a:rPr lang="en-US" altLang="en-US" dirty="0">
                <a:latin typeface="Arial" charset="0"/>
                <a:ea typeface="Arial" charset="0"/>
                <a:cs typeface="Arial" charset="0"/>
              </a:rPr>
              <a:t>is to promote a common understanding of preschool children’</a:t>
            </a:r>
            <a:r>
              <a:rPr lang="en-US" altLang="ja-JP" dirty="0">
                <a:latin typeface="Arial" charset="0"/>
                <a:ea typeface="Arial" charset="0"/>
                <a:cs typeface="Arial" charset="0"/>
              </a:rPr>
              <a:t>s learning and to guide instructional practice</a:t>
            </a:r>
            <a:r>
              <a:rPr lang="en-US" altLang="ja-JP" baseline="0" dirty="0">
                <a:latin typeface="Arial" charset="0"/>
                <a:ea typeface="Arial" charset="0"/>
                <a:cs typeface="Arial" charset="0"/>
              </a:rPr>
              <a:t>; they describe the knowledge and </a:t>
            </a:r>
            <a:r>
              <a:rPr lang="en-US" altLang="en-US" dirty="0">
                <a:latin typeface="Arial" charset="0"/>
                <a:ea typeface="Arial" charset="0"/>
                <a:cs typeface="Arial" charset="0"/>
              </a:rPr>
              <a:t>skills that young children typically develop when provided with developmentally, culturally, and linguistically appropriate learning experiences.</a:t>
            </a:r>
          </a:p>
          <a:p>
            <a:pPr marL="0" marR="0" indent="0" algn="l" defTabSz="914400" rtl="0" eaLnBrk="1" fontAlgn="auto" latinLnBrk="0" hangingPunct="1">
              <a:spcBef>
                <a:spcPts val="0"/>
              </a:spcBef>
              <a:spcAft>
                <a:spcPts val="0"/>
              </a:spcAft>
              <a:buClrTx/>
              <a:buSzTx/>
              <a:buFont typeface="Arial"/>
              <a:buNone/>
              <a:tabLst/>
              <a:defRPr/>
            </a:pPr>
            <a:endParaRPr lang="en-US" altLang="ja-JP" i="0" baseline="0" dirty="0">
              <a:latin typeface="Arial" charset="0"/>
              <a:ea typeface="ＭＳ Ｐゴシック" panose="020B0600070205080204" pitchFamily="34" charset="-128"/>
              <a:cs typeface="Arial" charset="0"/>
            </a:endParaRPr>
          </a:p>
          <a:p>
            <a:pPr marL="0" marR="0" indent="0" algn="l" defTabSz="914400" rtl="0" eaLnBrk="1" fontAlgn="auto" latinLnBrk="0" hangingPunct="1">
              <a:spcBef>
                <a:spcPts val="0"/>
              </a:spcBef>
              <a:spcAft>
                <a:spcPts val="0"/>
              </a:spcAft>
              <a:buClrTx/>
              <a:buSzTx/>
              <a:buFont typeface="Arial"/>
              <a:buNone/>
              <a:tabLst/>
              <a:defRPr/>
            </a:pPr>
            <a:r>
              <a:rPr lang="en-US" altLang="ja-JP" i="0" baseline="0" dirty="0">
                <a:latin typeface="Arial" charset="0"/>
                <a:ea typeface="ＭＳ Ｐゴシック" panose="020B0600070205080204" pitchFamily="34" charset="-128"/>
                <a:cs typeface="Arial" charset="0"/>
              </a:rPr>
              <a:t>T</a:t>
            </a:r>
            <a:r>
              <a:rPr lang="en-US" altLang="ja-JP" i="0" dirty="0">
                <a:ea typeface="ＭＳ Ｐゴシック" panose="020B0600070205080204" pitchFamily="34" charset="-128"/>
              </a:rPr>
              <a:t>he Preschool Curriculum</a:t>
            </a:r>
            <a:r>
              <a:rPr lang="en-US" altLang="ja-JP" i="0" baseline="0" dirty="0">
                <a:ea typeface="ＭＳ Ｐゴシック" panose="020B0600070205080204" pitchFamily="34" charset="-128"/>
              </a:rPr>
              <a:t> Framework</a:t>
            </a:r>
            <a:r>
              <a:rPr lang="en-US" altLang="ja-JP" i="1" dirty="0">
                <a:ea typeface="ＭＳ Ｐゴシック" panose="020B0600070205080204" pitchFamily="34" charset="-128"/>
              </a:rPr>
              <a:t> </a:t>
            </a:r>
            <a:r>
              <a:rPr lang="en-US" altLang="ja-JP" baseline="0" dirty="0">
                <a:latin typeface="Arial" charset="0"/>
                <a:ea typeface="Arial" charset="0"/>
                <a:cs typeface="Arial" charset="0"/>
              </a:rPr>
              <a:t>was created as a companion to the Preschool Learning Foundations. </a:t>
            </a:r>
            <a:r>
              <a:rPr lang="en-US" altLang="ja-JP" dirty="0">
                <a:ea typeface="ＭＳ Ｐゴシック" panose="020B0600070205080204" pitchFamily="34" charset="-128"/>
              </a:rPr>
              <a:t>The framework,</a:t>
            </a:r>
            <a:r>
              <a:rPr lang="en-US" altLang="ja-JP" baseline="0" dirty="0">
                <a:ea typeface="ＭＳ Ｐゴシック" panose="020B0600070205080204" pitchFamily="34" charset="-128"/>
              </a:rPr>
              <a:t> “…</a:t>
            </a:r>
            <a:r>
              <a:rPr lang="en-US" altLang="ja-JP" dirty="0">
                <a:ea typeface="ＭＳ Ｐゴシック" panose="020B0600070205080204" pitchFamily="34" charset="-128"/>
              </a:rPr>
              <a:t>presents strategies and information to enrich learning and development opportunities for all children” (PCF, Vol. 1, p. v). </a:t>
            </a:r>
          </a:p>
          <a:p>
            <a:pPr marL="0" marR="0" indent="0" algn="l" defTabSz="914400" rtl="0" eaLnBrk="1" fontAlgn="auto" latinLnBrk="0" hangingPunct="1">
              <a:spcBef>
                <a:spcPts val="0"/>
              </a:spcBef>
              <a:spcAft>
                <a:spcPts val="0"/>
              </a:spcAft>
              <a:buClrTx/>
              <a:buSzTx/>
              <a:buFont typeface="Arial"/>
              <a:buNone/>
              <a:tabLst/>
              <a:defRPr/>
            </a:pPr>
            <a:endParaRPr lang="en-US" altLang="en-US" dirty="0">
              <a:latin typeface="Arial" charset="0"/>
              <a:ea typeface="Arial" charset="0"/>
              <a:cs typeface="Arial" charset="0"/>
            </a:endParaRPr>
          </a:p>
          <a:p>
            <a:pPr marL="0" marR="0" indent="0" algn="l" defTabSz="914400" rtl="0" eaLnBrk="1" fontAlgn="auto" latinLnBrk="0" hangingPunct="1">
              <a:spcBef>
                <a:spcPts val="0"/>
              </a:spcBef>
              <a:spcAft>
                <a:spcPts val="0"/>
              </a:spcAft>
              <a:buClrTx/>
              <a:buSzTx/>
              <a:buFont typeface="Arial"/>
              <a:buNone/>
              <a:tabLst/>
              <a:defRPr/>
            </a:pPr>
            <a:r>
              <a:rPr lang="en-US" altLang="en-US" dirty="0">
                <a:latin typeface="Arial" charset="0"/>
                <a:ea typeface="Arial" charset="0"/>
                <a:cs typeface="Arial" charset="0"/>
              </a:rPr>
              <a:t>The foundations and framework</a:t>
            </a:r>
            <a:r>
              <a:rPr lang="en-US" altLang="en-US" baseline="0" dirty="0">
                <a:latin typeface="Arial" charset="0"/>
                <a:ea typeface="Arial" charset="0"/>
                <a:cs typeface="Arial" charset="0"/>
              </a:rPr>
              <a:t> are designed to work together.  While the foundations—known as standards in the K-12 arena—provide the background information to understand children’s developing knowledge and skills (the </a:t>
            </a:r>
            <a:r>
              <a:rPr lang="en-US" altLang="en-US" i="1" baseline="0" dirty="0">
                <a:latin typeface="Arial" charset="0"/>
                <a:ea typeface="Arial" charset="0"/>
                <a:cs typeface="Arial" charset="0"/>
              </a:rPr>
              <a:t>what</a:t>
            </a:r>
            <a:r>
              <a:rPr lang="en-US" altLang="en-US" baseline="0" dirty="0">
                <a:latin typeface="Arial" charset="0"/>
                <a:ea typeface="Arial" charset="0"/>
                <a:cs typeface="Arial" charset="0"/>
              </a:rPr>
              <a:t>), the curriculum framework offers guidance on how teachers and programs can support the learning and development that are described in the foundations (the </a:t>
            </a:r>
            <a:r>
              <a:rPr lang="en-US" altLang="en-US" i="1" baseline="0" dirty="0">
                <a:latin typeface="Arial" charset="0"/>
                <a:ea typeface="Arial" charset="0"/>
                <a:cs typeface="Arial" charset="0"/>
              </a:rPr>
              <a:t>how</a:t>
            </a:r>
            <a:r>
              <a:rPr lang="en-US" altLang="en-US" baseline="0" dirty="0">
                <a:latin typeface="Arial" charset="0"/>
                <a:ea typeface="Arial" charset="0"/>
                <a:cs typeface="Arial" charset="0"/>
              </a:rPr>
              <a:t>).</a:t>
            </a:r>
            <a:endParaRPr lang="en-US" altLang="en-US" dirty="0">
              <a:latin typeface="Arial" charset="0"/>
              <a:ea typeface="Arial" charset="0"/>
              <a:cs typeface="Arial" charset="0"/>
            </a:endParaRPr>
          </a:p>
          <a:p>
            <a:pPr marL="0" indent="0">
              <a:spcBef>
                <a:spcPts val="0"/>
              </a:spcBef>
              <a:spcAft>
                <a:spcPts val="0"/>
              </a:spcAft>
              <a:buFont typeface="Arial"/>
              <a:buNone/>
            </a:pPr>
            <a:endParaRPr lang="en-US" b="1" dirty="0">
              <a:latin typeface="Arial" charset="0"/>
            </a:endParaRPr>
          </a:p>
          <a:p>
            <a:pPr eaLnBrk="1" hangingPunct="1">
              <a:lnSpc>
                <a:spcPct val="70000"/>
              </a:lnSpc>
              <a:spcBef>
                <a:spcPts val="0"/>
              </a:spcBef>
            </a:pPr>
            <a:endParaRPr lang="en-US" dirty="0">
              <a:latin typeface="Arial" charset="0"/>
              <a:ea typeface="MS PGothic" charset="0"/>
            </a:endParaRPr>
          </a:p>
        </p:txBody>
      </p:sp>
    </p:spTree>
    <p:extLst>
      <p:ext uri="{BB962C8B-B14F-4D97-AF65-F5344CB8AC3E}">
        <p14:creationId xmlns:p14="http://schemas.microsoft.com/office/powerpoint/2010/main" val="3904984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1115F215-D6F3-4A51-8A77-71A743ED405A}" type="slidenum">
              <a:rPr lang="en-US" altLang="en-US"/>
              <a:pPr/>
              <a:t>‹#›</a:t>
            </a:fld>
            <a:endParaRPr lang="en-US" altLang="en-US"/>
          </a:p>
        </p:txBody>
      </p:sp>
    </p:spTree>
    <p:extLst>
      <p:ext uri="{BB962C8B-B14F-4D97-AF65-F5344CB8AC3E}">
        <p14:creationId xmlns:p14="http://schemas.microsoft.com/office/powerpoint/2010/main" val="3442224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55098AAD-9434-4AA9-915E-31E92038D160}" type="slidenum">
              <a:rPr lang="en-US" altLang="en-US"/>
              <a:pPr/>
              <a:t>‹#›</a:t>
            </a:fld>
            <a:endParaRPr lang="en-US" altLang="en-US"/>
          </a:p>
        </p:txBody>
      </p:sp>
    </p:spTree>
    <p:extLst>
      <p:ext uri="{BB962C8B-B14F-4D97-AF65-F5344CB8AC3E}">
        <p14:creationId xmlns:p14="http://schemas.microsoft.com/office/powerpoint/2010/main" val="317467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83ADF8C9-E450-4219-8E1D-1A0CC2EFAC92}" type="slidenum">
              <a:rPr lang="en-US" altLang="en-US"/>
              <a:pPr/>
              <a:t>‹#›</a:t>
            </a:fld>
            <a:endParaRPr lang="en-US" altLang="en-US"/>
          </a:p>
        </p:txBody>
      </p:sp>
    </p:spTree>
    <p:extLst>
      <p:ext uri="{BB962C8B-B14F-4D97-AF65-F5344CB8AC3E}">
        <p14:creationId xmlns:p14="http://schemas.microsoft.com/office/powerpoint/2010/main" val="1057824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99375BD7-E799-445C-9683-DA54971BB704}" type="slidenum">
              <a:rPr lang="en-US" altLang="en-US"/>
              <a:pPr/>
              <a:t>‹#›</a:t>
            </a:fld>
            <a:endParaRPr lang="en-US" altLang="en-US"/>
          </a:p>
        </p:txBody>
      </p:sp>
    </p:spTree>
    <p:extLst>
      <p:ext uri="{BB962C8B-B14F-4D97-AF65-F5344CB8AC3E}">
        <p14:creationId xmlns:p14="http://schemas.microsoft.com/office/powerpoint/2010/main" val="13209030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a:lvl1pPr>
          </a:lstStyle>
          <a:p>
            <a:fld id="{9CBA8DA2-6309-4D2B-A3DE-2D1089BABE4A}" type="slidenum">
              <a:rPr lang="en-US" altLang="en-US"/>
              <a:pPr/>
              <a:t>‹#›</a:t>
            </a:fld>
            <a:endParaRPr lang="en-US" altLang="en-US"/>
          </a:p>
        </p:txBody>
      </p:sp>
    </p:spTree>
    <p:extLst>
      <p:ext uri="{BB962C8B-B14F-4D97-AF65-F5344CB8AC3E}">
        <p14:creationId xmlns:p14="http://schemas.microsoft.com/office/powerpoint/2010/main" val="1725143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939800"/>
          </a:xfrm>
        </p:spPr>
        <p:txBody>
          <a:bodyPr/>
          <a:lstStyle/>
          <a:p>
            <a:pPr lvl="0"/>
            <a:r>
              <a:rPr lang="en-US" dirty="0"/>
              <a:t>Click to edit Master text style</a:t>
            </a:r>
          </a:p>
        </p:txBody>
      </p:sp>
      <p:sp>
        <p:nvSpPr>
          <p:cNvPr id="4" name="Content Placeholder 3"/>
          <p:cNvSpPr>
            <a:spLocks noGrp="1"/>
          </p:cNvSpPr>
          <p:nvPr>
            <p:ph sz="quarter" idx="2"/>
          </p:nvPr>
        </p:nvSpPr>
        <p:spPr>
          <a:xfrm>
            <a:off x="4648200" y="1600200"/>
            <a:ext cx="4038600" cy="2185988"/>
          </a:xfrm>
        </p:spPr>
        <p:txBody>
          <a:bodyPr/>
          <a:lstStyle/>
          <a:p>
            <a:pPr lvl="0"/>
            <a:r>
              <a:rPr lang="en-US" dirty="0"/>
              <a:t>Click to edit Master text styles</a:t>
            </a:r>
          </a:p>
        </p:txBody>
      </p:sp>
      <p:sp>
        <p:nvSpPr>
          <p:cNvPr id="5" name="Content Placeholder 4"/>
          <p:cNvSpPr>
            <a:spLocks noGrp="1"/>
          </p:cNvSpPr>
          <p:nvPr>
            <p:ph sz="quarter" idx="3"/>
          </p:nvPr>
        </p:nvSpPr>
        <p:spPr>
          <a:xfrm>
            <a:off x="457200" y="4521201"/>
            <a:ext cx="4038600" cy="990600"/>
          </a:xfrm>
        </p:spPr>
        <p:txBody>
          <a:bodyPr/>
          <a:lstStyle/>
          <a:p>
            <a:pPr lvl="0"/>
            <a:r>
              <a:rPr lang="en-US" dirty="0"/>
              <a:t>Click to edit Master text styles</a:t>
            </a:r>
          </a:p>
        </p:txBody>
      </p:sp>
      <p:sp>
        <p:nvSpPr>
          <p:cNvPr id="6" name="Content Placeholder 5"/>
          <p:cNvSpPr>
            <a:spLocks noGrp="1"/>
          </p:cNvSpPr>
          <p:nvPr>
            <p:ph sz="quarter" idx="4"/>
          </p:nvPr>
        </p:nvSpPr>
        <p:spPr>
          <a:xfrm>
            <a:off x="4648200" y="3938588"/>
            <a:ext cx="4038600" cy="2187575"/>
          </a:xfrm>
        </p:spPr>
        <p:txBody>
          <a:bodyPr/>
          <a:lstStyle/>
          <a:p>
            <a:pPr lvl="0"/>
            <a:r>
              <a:rPr lang="en-US" dirty="0"/>
              <a:t>Click to edit Master text styles</a:t>
            </a:r>
          </a:p>
        </p:txBody>
      </p:sp>
      <p:sp>
        <p:nvSpPr>
          <p:cNvPr id="7" name="Content Placeholder 4"/>
          <p:cNvSpPr>
            <a:spLocks noGrp="1"/>
          </p:cNvSpPr>
          <p:nvPr>
            <p:ph sz="quarter" idx="10"/>
          </p:nvPr>
        </p:nvSpPr>
        <p:spPr>
          <a:xfrm>
            <a:off x="457200" y="3530601"/>
            <a:ext cx="4038600" cy="990600"/>
          </a:xfrm>
        </p:spPr>
        <p:txBody>
          <a:bodyPr/>
          <a:lstStyle/>
          <a:p>
            <a:pPr lvl="0"/>
            <a:r>
              <a:rPr lang="en-US" dirty="0"/>
              <a:t>Click to edit Master text styles</a:t>
            </a:r>
          </a:p>
        </p:txBody>
      </p:sp>
      <p:sp>
        <p:nvSpPr>
          <p:cNvPr id="8" name="Content Placeholder 4"/>
          <p:cNvSpPr>
            <a:spLocks noGrp="1"/>
          </p:cNvSpPr>
          <p:nvPr>
            <p:ph sz="quarter" idx="11"/>
          </p:nvPr>
        </p:nvSpPr>
        <p:spPr>
          <a:xfrm>
            <a:off x="457200" y="2540001"/>
            <a:ext cx="4038600" cy="990600"/>
          </a:xfrm>
        </p:spPr>
        <p:txBody>
          <a:bodyPr/>
          <a:lstStyle/>
          <a:p>
            <a:pPr lvl="0"/>
            <a:r>
              <a:rPr lang="en-US" dirty="0"/>
              <a:t>Click to edit Master text styles</a:t>
            </a:r>
          </a:p>
        </p:txBody>
      </p:sp>
      <p:sp>
        <p:nvSpPr>
          <p:cNvPr id="9" name="Content Placeholder 4"/>
          <p:cNvSpPr>
            <a:spLocks noGrp="1"/>
          </p:cNvSpPr>
          <p:nvPr>
            <p:ph sz="quarter" idx="12"/>
          </p:nvPr>
        </p:nvSpPr>
        <p:spPr>
          <a:xfrm>
            <a:off x="457200" y="5511801"/>
            <a:ext cx="4038600" cy="990600"/>
          </a:xfrm>
        </p:spPr>
        <p:txBody>
          <a:bodyPr/>
          <a:lstStyle/>
          <a:p>
            <a:pPr lvl="0"/>
            <a:r>
              <a:rPr lang="en-US" dirty="0"/>
              <a:t>Click to edit Master text styles</a:t>
            </a:r>
          </a:p>
        </p:txBody>
      </p:sp>
      <p:sp>
        <p:nvSpPr>
          <p:cNvPr id="10" name="Slide Number Placeholder 5"/>
          <p:cNvSpPr>
            <a:spLocks noGrp="1"/>
          </p:cNvSpPr>
          <p:nvPr>
            <p:ph type="sldNum" sz="quarter" idx="13"/>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a:lvl1pPr>
          </a:lstStyle>
          <a:p>
            <a:fld id="{9CBA8DA2-6309-4D2B-A3DE-2D1089BABE4A}" type="slidenum">
              <a:rPr lang="en-US" altLang="en-US"/>
              <a:pPr/>
              <a:t>‹#›</a:t>
            </a:fld>
            <a:endParaRPr lang="en-US" altLang="en-US"/>
          </a:p>
        </p:txBody>
      </p:sp>
    </p:spTree>
    <p:extLst>
      <p:ext uri="{BB962C8B-B14F-4D97-AF65-F5344CB8AC3E}">
        <p14:creationId xmlns:p14="http://schemas.microsoft.com/office/powerpoint/2010/main" val="2070153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6DED0A14-7F67-4CBF-8219-7A764F641D9D}" type="slidenum">
              <a:rPr lang="en-US" altLang="en-US"/>
              <a:pPr/>
              <a:t>‹#›</a:t>
            </a:fld>
            <a:endParaRPr lang="en-US" altLang="en-US"/>
          </a:p>
        </p:txBody>
      </p:sp>
    </p:spTree>
    <p:extLst>
      <p:ext uri="{BB962C8B-B14F-4D97-AF65-F5344CB8AC3E}">
        <p14:creationId xmlns:p14="http://schemas.microsoft.com/office/powerpoint/2010/main" val="22286531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3A4FAB4A-A10F-4928-A746-CEA9CFE8614D}" type="slidenum">
              <a:rPr lang="en-US" altLang="en-US"/>
              <a:pPr/>
              <a:t>‹#›</a:t>
            </a:fld>
            <a:endParaRPr lang="en-US" altLang="en-US"/>
          </a:p>
        </p:txBody>
      </p:sp>
    </p:spTree>
    <p:extLst>
      <p:ext uri="{BB962C8B-B14F-4D97-AF65-F5344CB8AC3E}">
        <p14:creationId xmlns:p14="http://schemas.microsoft.com/office/powerpoint/2010/main" val="42740079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66083CB9-E06D-4138-961E-696E64DE36CD}" type="slidenum">
              <a:rPr lang="en-US" altLang="en-US"/>
              <a:pPr/>
              <a:t>‹#›</a:t>
            </a:fld>
            <a:endParaRPr lang="en-US" altLang="en-US"/>
          </a:p>
        </p:txBody>
      </p:sp>
    </p:spTree>
    <p:extLst>
      <p:ext uri="{BB962C8B-B14F-4D97-AF65-F5344CB8AC3E}">
        <p14:creationId xmlns:p14="http://schemas.microsoft.com/office/powerpoint/2010/main" val="9106657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85175FCE-4E4E-4334-BF94-A3B5783F4531}" type="slidenum">
              <a:rPr lang="en-US" altLang="en-US"/>
              <a:pPr/>
              <a:t>‹#›</a:t>
            </a:fld>
            <a:endParaRPr lang="en-US" altLang="en-US"/>
          </a:p>
        </p:txBody>
      </p:sp>
    </p:spTree>
    <p:extLst>
      <p:ext uri="{BB962C8B-B14F-4D97-AF65-F5344CB8AC3E}">
        <p14:creationId xmlns:p14="http://schemas.microsoft.com/office/powerpoint/2010/main" val="16873340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261FCCF3-23BC-4E8E-8623-C82335F5F2B3}" type="slidenum">
              <a:rPr lang="en-US" altLang="en-US"/>
              <a:pPr/>
              <a:t>‹#›</a:t>
            </a:fld>
            <a:endParaRPr lang="en-US" altLang="en-US"/>
          </a:p>
        </p:txBody>
      </p:sp>
    </p:spTree>
    <p:extLst>
      <p:ext uri="{BB962C8B-B14F-4D97-AF65-F5344CB8AC3E}">
        <p14:creationId xmlns:p14="http://schemas.microsoft.com/office/powerpoint/2010/main" val="564092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E7CAF799-9801-465C-95B3-61F70ABF1F86}" type="slidenum">
              <a:rPr lang="en-US" altLang="en-US"/>
              <a:pPr/>
              <a:t>‹#›</a:t>
            </a:fld>
            <a:endParaRPr lang="en-US" altLang="en-US"/>
          </a:p>
        </p:txBody>
      </p:sp>
    </p:spTree>
    <p:extLst>
      <p:ext uri="{BB962C8B-B14F-4D97-AF65-F5344CB8AC3E}">
        <p14:creationId xmlns:p14="http://schemas.microsoft.com/office/powerpoint/2010/main" val="20798887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543B4441-F1EE-4CC2-83E6-7A269C730806}" type="slidenum">
              <a:rPr lang="en-US" altLang="en-US"/>
              <a:pPr/>
              <a:t>‹#›</a:t>
            </a:fld>
            <a:endParaRPr lang="en-US" altLang="en-US"/>
          </a:p>
        </p:txBody>
      </p:sp>
    </p:spTree>
    <p:extLst>
      <p:ext uri="{BB962C8B-B14F-4D97-AF65-F5344CB8AC3E}">
        <p14:creationId xmlns:p14="http://schemas.microsoft.com/office/powerpoint/2010/main" val="18992125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493F8E55-FAD7-4FE7-807B-C9D941654AD7}" type="slidenum">
              <a:rPr lang="en-US" altLang="en-US"/>
              <a:pPr/>
              <a:t>‹#›</a:t>
            </a:fld>
            <a:endParaRPr lang="en-US" altLang="en-US"/>
          </a:p>
        </p:txBody>
      </p:sp>
    </p:spTree>
    <p:extLst>
      <p:ext uri="{BB962C8B-B14F-4D97-AF65-F5344CB8AC3E}">
        <p14:creationId xmlns:p14="http://schemas.microsoft.com/office/powerpoint/2010/main" val="13726093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AB8F5B8B-5B9D-454B-AF70-BB5B6BC5D737}" type="slidenum">
              <a:rPr lang="en-US" altLang="en-US"/>
              <a:pPr/>
              <a:t>‹#›</a:t>
            </a:fld>
            <a:endParaRPr lang="en-US" altLang="en-US"/>
          </a:p>
        </p:txBody>
      </p:sp>
    </p:spTree>
    <p:extLst>
      <p:ext uri="{BB962C8B-B14F-4D97-AF65-F5344CB8AC3E}">
        <p14:creationId xmlns:p14="http://schemas.microsoft.com/office/powerpoint/2010/main" val="22262988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2F539A43-1C03-41C6-9D69-638CB8B9DD24}" type="slidenum">
              <a:rPr lang="en-US" altLang="en-US"/>
              <a:pPr/>
              <a:t>‹#›</a:t>
            </a:fld>
            <a:endParaRPr lang="en-US" altLang="en-US"/>
          </a:p>
        </p:txBody>
      </p:sp>
    </p:spTree>
    <p:extLst>
      <p:ext uri="{BB962C8B-B14F-4D97-AF65-F5344CB8AC3E}">
        <p14:creationId xmlns:p14="http://schemas.microsoft.com/office/powerpoint/2010/main" val="20446662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E9DBBFDA-7CE2-4324-955A-60EF2E94F944}" type="slidenum">
              <a:rPr lang="en-US" altLang="en-US"/>
              <a:pPr/>
              <a:t>‹#›</a:t>
            </a:fld>
            <a:endParaRPr lang="en-US" altLang="en-US"/>
          </a:p>
        </p:txBody>
      </p:sp>
    </p:spTree>
    <p:extLst>
      <p:ext uri="{BB962C8B-B14F-4D97-AF65-F5344CB8AC3E}">
        <p14:creationId xmlns:p14="http://schemas.microsoft.com/office/powerpoint/2010/main" val="14080589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CB9748AB-50B7-4F73-B8D4-A96D22253A5D}" type="slidenum">
              <a:rPr lang="en-US" altLang="en-US"/>
              <a:pPr/>
              <a:t>‹#›</a:t>
            </a:fld>
            <a:endParaRPr lang="en-US" altLang="en-US"/>
          </a:p>
        </p:txBody>
      </p:sp>
    </p:spTree>
    <p:extLst>
      <p:ext uri="{BB962C8B-B14F-4D97-AF65-F5344CB8AC3E}">
        <p14:creationId xmlns:p14="http://schemas.microsoft.com/office/powerpoint/2010/main" val="30492357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a:lvl1pPr>
          </a:lstStyle>
          <a:p>
            <a:fld id="{9CBA8DA2-6309-4D2B-A3DE-2D1089BABE4A}" type="slidenum">
              <a:rPr lang="en-US" altLang="en-US"/>
              <a:pPr/>
              <a:t>‹#›</a:t>
            </a:fld>
            <a:endParaRPr lang="en-US" altLang="en-US"/>
          </a:p>
        </p:txBody>
      </p:sp>
    </p:spTree>
    <p:extLst>
      <p:ext uri="{BB962C8B-B14F-4D97-AF65-F5344CB8AC3E}">
        <p14:creationId xmlns:p14="http://schemas.microsoft.com/office/powerpoint/2010/main" val="32594263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2397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2397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half" idx="11"/>
          </p:nvPr>
        </p:nvSpPr>
        <p:spPr>
          <a:xfrm>
            <a:off x="2624931" y="4572000"/>
            <a:ext cx="4040188" cy="21209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2"/>
          </p:nvPr>
        </p:nvSpPr>
        <p:spPr/>
        <p:txBody>
          <a:bodyPr/>
          <a:lstStyle>
            <a:lvl1pPr>
              <a:defRPr/>
            </a:lvl1pPr>
          </a:lstStyle>
          <a:p>
            <a:fld id="{D887E123-EC85-4FE0-8725-13C863F0F255}" type="slidenum">
              <a:rPr lang="en-US" altLang="en-US"/>
              <a:pPr/>
              <a:t>‹#›</a:t>
            </a:fld>
            <a:endParaRPr lang="en-US" altLang="en-US"/>
          </a:p>
        </p:txBody>
      </p:sp>
    </p:spTree>
    <p:extLst>
      <p:ext uri="{BB962C8B-B14F-4D97-AF65-F5344CB8AC3E}">
        <p14:creationId xmlns:p14="http://schemas.microsoft.com/office/powerpoint/2010/main" val="26547577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p:txBody>
      </p:sp>
      <p:sp>
        <p:nvSpPr>
          <p:cNvPr id="5" name="Content Placeholder 4"/>
          <p:cNvSpPr>
            <a:spLocks noGrp="1"/>
          </p:cNvSpPr>
          <p:nvPr>
            <p:ph sz="quarter" idx="3"/>
          </p:nvPr>
        </p:nvSpPr>
        <p:spPr>
          <a:xfrm>
            <a:off x="457200" y="3968750"/>
            <a:ext cx="4038600" cy="917892"/>
          </a:xfrm>
        </p:spPr>
        <p:txBody>
          <a:bodyPr/>
          <a:lstStyle/>
          <a:p>
            <a:pPr lvl="0"/>
            <a:r>
              <a:rPr lang="en-US"/>
              <a:t>Click to edit Master text styles</a:t>
            </a:r>
          </a:p>
        </p:txBody>
      </p:sp>
      <p:sp>
        <p:nvSpPr>
          <p:cNvPr id="6" name="Content Placeholder 5"/>
          <p:cNvSpPr>
            <a:spLocks noGrp="1"/>
          </p:cNvSpPr>
          <p:nvPr>
            <p:ph sz="quarter" idx="4"/>
          </p:nvPr>
        </p:nvSpPr>
        <p:spPr>
          <a:xfrm>
            <a:off x="4648200" y="3938589"/>
            <a:ext cx="4038600" cy="948054"/>
          </a:xfrm>
        </p:spPr>
        <p:txBody>
          <a:bodyPr/>
          <a:lstStyle/>
          <a:p>
            <a:pPr lvl="0"/>
            <a:r>
              <a:rPr lang="en-US"/>
              <a:t>Click to edit Master text styles</a:t>
            </a:r>
          </a:p>
        </p:txBody>
      </p:sp>
      <p:sp>
        <p:nvSpPr>
          <p:cNvPr id="8" name="Content Placeholder 4"/>
          <p:cNvSpPr>
            <a:spLocks noGrp="1"/>
          </p:cNvSpPr>
          <p:nvPr>
            <p:ph sz="quarter" idx="11"/>
          </p:nvPr>
        </p:nvSpPr>
        <p:spPr>
          <a:xfrm>
            <a:off x="457200" y="4886642"/>
            <a:ext cx="4038600" cy="917892"/>
          </a:xfrm>
        </p:spPr>
        <p:txBody>
          <a:bodyPr/>
          <a:lstStyle/>
          <a:p>
            <a:pPr lvl="0"/>
            <a:r>
              <a:rPr lang="en-US"/>
              <a:t>Click to edit Master text styles</a:t>
            </a:r>
          </a:p>
        </p:txBody>
      </p:sp>
      <p:sp>
        <p:nvSpPr>
          <p:cNvPr id="9" name="Content Placeholder 4"/>
          <p:cNvSpPr>
            <a:spLocks noGrp="1"/>
          </p:cNvSpPr>
          <p:nvPr>
            <p:ph sz="quarter" idx="12"/>
          </p:nvPr>
        </p:nvSpPr>
        <p:spPr>
          <a:xfrm>
            <a:off x="4648200" y="4886643"/>
            <a:ext cx="4038600" cy="917892"/>
          </a:xfrm>
        </p:spPr>
        <p:txBody>
          <a:bodyPr/>
          <a:lstStyle/>
          <a:p>
            <a:pPr lvl="0"/>
            <a:r>
              <a:rPr lang="en-US"/>
              <a:t>Click to edit Master text styles</a:t>
            </a:r>
          </a:p>
        </p:txBody>
      </p:sp>
      <p:sp>
        <p:nvSpPr>
          <p:cNvPr id="10" name="Content Placeholder 4"/>
          <p:cNvSpPr>
            <a:spLocks noGrp="1"/>
          </p:cNvSpPr>
          <p:nvPr>
            <p:ph sz="quarter" idx="13"/>
          </p:nvPr>
        </p:nvSpPr>
        <p:spPr>
          <a:xfrm>
            <a:off x="457200" y="5804535"/>
            <a:ext cx="4038600" cy="917892"/>
          </a:xfrm>
        </p:spPr>
        <p:txBody>
          <a:bodyPr/>
          <a:lstStyle/>
          <a:p>
            <a:pPr lvl="0"/>
            <a:r>
              <a:rPr lang="en-US"/>
              <a:t>Click to edit Master text styles</a:t>
            </a:r>
          </a:p>
        </p:txBody>
      </p:sp>
      <p:sp>
        <p:nvSpPr>
          <p:cNvPr id="11" name="Content Placeholder 4"/>
          <p:cNvSpPr>
            <a:spLocks noGrp="1"/>
          </p:cNvSpPr>
          <p:nvPr>
            <p:ph sz="quarter" idx="14"/>
          </p:nvPr>
        </p:nvSpPr>
        <p:spPr>
          <a:xfrm>
            <a:off x="4648200" y="5804534"/>
            <a:ext cx="4038600" cy="917892"/>
          </a:xfrm>
        </p:spPr>
        <p:txBody>
          <a:bodyPr/>
          <a:lstStyle/>
          <a:p>
            <a:pPr lvl="0"/>
            <a:r>
              <a:rPr lang="en-US"/>
              <a:t>Click to edit Master text styles</a:t>
            </a:r>
          </a:p>
        </p:txBody>
      </p:sp>
      <p:sp>
        <p:nvSpPr>
          <p:cNvPr id="12" name="Slide Number Placeholder 5"/>
          <p:cNvSpPr>
            <a:spLocks noGrp="1"/>
          </p:cNvSpPr>
          <p:nvPr>
            <p:ph type="sldNum" sz="quarter" idx="15"/>
          </p:nvPr>
        </p:nvSpPr>
        <p:spPr/>
        <p:txBody>
          <a:bodyPr/>
          <a:lstStyle>
            <a:lvl1pPr>
              <a:defRPr/>
            </a:lvl1pPr>
          </a:lstStyle>
          <a:p>
            <a:pPr>
              <a:defRPr/>
            </a:pPr>
            <a:fld id="{4A9C16A9-FA08-479D-AFDB-065C455FD59A}" type="slidenum">
              <a:rPr lang="en-US" altLang="en-US"/>
              <a:pPr>
                <a:defRPr/>
              </a:pPr>
              <a:t>‹#›</a:t>
            </a:fld>
            <a:endParaRPr lang="en-US"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7A49C462-8823-419D-9D04-FCCA079366DF}" type="slidenum">
              <a:rPr lang="en-US" altLang="en-US"/>
              <a:pPr/>
              <a:t>‹#›</a:t>
            </a:fld>
            <a:endParaRPr lang="en-US" altLang="en-US"/>
          </a:p>
        </p:txBody>
      </p:sp>
    </p:spTree>
    <p:extLst>
      <p:ext uri="{BB962C8B-B14F-4D97-AF65-F5344CB8AC3E}">
        <p14:creationId xmlns:p14="http://schemas.microsoft.com/office/powerpoint/2010/main" val="388455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29A44D11-A539-4943-9B42-069A0087901A}" type="slidenum">
              <a:rPr lang="en-US" altLang="en-US"/>
              <a:pPr/>
              <a:t>‹#›</a:t>
            </a:fld>
            <a:endParaRPr lang="en-US" altLang="en-US"/>
          </a:p>
        </p:txBody>
      </p:sp>
    </p:spTree>
    <p:extLst>
      <p:ext uri="{BB962C8B-B14F-4D97-AF65-F5344CB8AC3E}">
        <p14:creationId xmlns:p14="http://schemas.microsoft.com/office/powerpoint/2010/main" val="36077867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93AE2FFB-D45B-4FCB-8E54-FA4BD08CDBE0}" type="slidenum">
              <a:rPr lang="en-US" altLang="en-US"/>
              <a:pPr/>
              <a:t>‹#›</a:t>
            </a:fld>
            <a:endParaRPr lang="en-US" altLang="en-US"/>
          </a:p>
        </p:txBody>
      </p:sp>
    </p:spTree>
    <p:extLst>
      <p:ext uri="{BB962C8B-B14F-4D97-AF65-F5344CB8AC3E}">
        <p14:creationId xmlns:p14="http://schemas.microsoft.com/office/powerpoint/2010/main" val="27445361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FAD7AE2F-8899-46D1-9015-5D585EB332C6}" type="slidenum">
              <a:rPr lang="en-US" altLang="en-US"/>
              <a:pPr/>
              <a:t>‹#›</a:t>
            </a:fld>
            <a:endParaRPr lang="en-US" altLang="en-US"/>
          </a:p>
        </p:txBody>
      </p:sp>
    </p:spTree>
    <p:extLst>
      <p:ext uri="{BB962C8B-B14F-4D97-AF65-F5344CB8AC3E}">
        <p14:creationId xmlns:p14="http://schemas.microsoft.com/office/powerpoint/2010/main" val="30915341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ED291DBE-411B-437B-8D03-8FD031A5CFC7}" type="slidenum">
              <a:rPr lang="en-US" altLang="en-US"/>
              <a:pPr/>
              <a:t>‹#›</a:t>
            </a:fld>
            <a:endParaRPr lang="en-US" altLang="en-US"/>
          </a:p>
        </p:txBody>
      </p:sp>
    </p:spTree>
    <p:extLst>
      <p:ext uri="{BB962C8B-B14F-4D97-AF65-F5344CB8AC3E}">
        <p14:creationId xmlns:p14="http://schemas.microsoft.com/office/powerpoint/2010/main" val="27249120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A33B1A59-15AF-4F6A-A156-681098890D24}" type="slidenum">
              <a:rPr lang="en-US" altLang="en-US"/>
              <a:pPr/>
              <a:t>‹#›</a:t>
            </a:fld>
            <a:endParaRPr lang="en-US" altLang="en-US"/>
          </a:p>
        </p:txBody>
      </p:sp>
    </p:spTree>
    <p:extLst>
      <p:ext uri="{BB962C8B-B14F-4D97-AF65-F5344CB8AC3E}">
        <p14:creationId xmlns:p14="http://schemas.microsoft.com/office/powerpoint/2010/main" val="31787020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E8963BC7-7177-4F37-9C09-487CB4BA4E61}" type="slidenum">
              <a:rPr lang="en-US" altLang="en-US"/>
              <a:pPr/>
              <a:t>‹#›</a:t>
            </a:fld>
            <a:endParaRPr lang="en-US" altLang="en-US"/>
          </a:p>
        </p:txBody>
      </p:sp>
    </p:spTree>
    <p:extLst>
      <p:ext uri="{BB962C8B-B14F-4D97-AF65-F5344CB8AC3E}">
        <p14:creationId xmlns:p14="http://schemas.microsoft.com/office/powerpoint/2010/main" val="39159292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73341451-9097-4FB6-BA89-85F439923E3C}" type="slidenum">
              <a:rPr lang="en-US" altLang="en-US"/>
              <a:pPr/>
              <a:t>‹#›</a:t>
            </a:fld>
            <a:endParaRPr lang="en-US" altLang="en-US"/>
          </a:p>
        </p:txBody>
      </p:sp>
    </p:spTree>
    <p:extLst>
      <p:ext uri="{BB962C8B-B14F-4D97-AF65-F5344CB8AC3E}">
        <p14:creationId xmlns:p14="http://schemas.microsoft.com/office/powerpoint/2010/main" val="38278184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F4610294-1717-419F-ABE8-2EC6E68CA1A4}" type="slidenum">
              <a:rPr lang="en-US" altLang="en-US"/>
              <a:pPr/>
              <a:t>‹#›</a:t>
            </a:fld>
            <a:endParaRPr lang="en-US" altLang="en-US"/>
          </a:p>
        </p:txBody>
      </p:sp>
    </p:spTree>
    <p:extLst>
      <p:ext uri="{BB962C8B-B14F-4D97-AF65-F5344CB8AC3E}">
        <p14:creationId xmlns:p14="http://schemas.microsoft.com/office/powerpoint/2010/main" val="6271376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B62B8522-695F-49A4-8B70-DD5712C6E809}" type="slidenum">
              <a:rPr lang="en-US" altLang="en-US"/>
              <a:pPr/>
              <a:t>‹#›</a:t>
            </a:fld>
            <a:endParaRPr lang="en-US" altLang="en-US"/>
          </a:p>
        </p:txBody>
      </p:sp>
    </p:spTree>
    <p:extLst>
      <p:ext uri="{BB962C8B-B14F-4D97-AF65-F5344CB8AC3E}">
        <p14:creationId xmlns:p14="http://schemas.microsoft.com/office/powerpoint/2010/main" val="37478615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C51FCEB9-5A9D-45F8-8626-B16BC7EC0451}" type="slidenum">
              <a:rPr lang="en-US" altLang="en-US"/>
              <a:pPr/>
              <a:t>‹#›</a:t>
            </a:fld>
            <a:endParaRPr lang="en-US" altLang="en-US"/>
          </a:p>
        </p:txBody>
      </p:sp>
    </p:spTree>
    <p:extLst>
      <p:ext uri="{BB962C8B-B14F-4D97-AF65-F5344CB8AC3E}">
        <p14:creationId xmlns:p14="http://schemas.microsoft.com/office/powerpoint/2010/main" val="5334011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552B5F3A-910C-43B5-A9DE-5A05DE15BCCC}" type="slidenum">
              <a:rPr lang="en-US" altLang="en-US"/>
              <a:pPr/>
              <a:t>‹#›</a:t>
            </a:fld>
            <a:endParaRPr lang="en-US" altLang="en-US"/>
          </a:p>
        </p:txBody>
      </p:sp>
    </p:spTree>
    <p:extLst>
      <p:ext uri="{BB962C8B-B14F-4D97-AF65-F5344CB8AC3E}">
        <p14:creationId xmlns:p14="http://schemas.microsoft.com/office/powerpoint/2010/main" val="3922860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a:defRPr/>
            </a:lvl1pPr>
          </a:lstStyle>
          <a:p>
            <a:fld id="{858247D6-A5FA-4014-BFA3-8919593114FE}" type="slidenum">
              <a:rPr lang="en-US" altLang="en-US"/>
              <a:pPr/>
              <a:t>‹#›</a:t>
            </a:fld>
            <a:endParaRPr lang="en-US" altLang="en-US"/>
          </a:p>
        </p:txBody>
      </p:sp>
    </p:spTree>
    <p:extLst>
      <p:ext uri="{BB962C8B-B14F-4D97-AF65-F5344CB8AC3E}">
        <p14:creationId xmlns:p14="http://schemas.microsoft.com/office/powerpoint/2010/main" val="6284017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a:lvl1pPr>
          </a:lstStyle>
          <a:p>
            <a:fld id="{9CBA8DA2-6309-4D2B-A3DE-2D1089BABE4A}" type="slidenum">
              <a:rPr lang="en-US" altLang="en-US"/>
              <a:pPr/>
              <a:t>‹#›</a:t>
            </a:fld>
            <a:endParaRPr lang="en-US" altLang="en-US"/>
          </a:p>
        </p:txBody>
      </p:sp>
    </p:spTree>
    <p:extLst>
      <p:ext uri="{BB962C8B-B14F-4D97-AF65-F5344CB8AC3E}">
        <p14:creationId xmlns:p14="http://schemas.microsoft.com/office/powerpoint/2010/main" val="18594837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1066800"/>
          </a:xfrm>
        </p:spPr>
        <p:txBody>
          <a:bodyPr/>
          <a:lstStyle/>
          <a:p>
            <a:pPr lvl="0"/>
            <a:r>
              <a:rPr lang="en-US" dirty="0"/>
              <a:t>Click to edit Master text styles</a:t>
            </a:r>
          </a:p>
        </p:txBody>
      </p:sp>
      <p:sp>
        <p:nvSpPr>
          <p:cNvPr id="7" name="Content Placeholder 2"/>
          <p:cNvSpPr>
            <a:spLocks noGrp="1"/>
          </p:cNvSpPr>
          <p:nvPr>
            <p:ph sz="quarter" idx="10"/>
          </p:nvPr>
        </p:nvSpPr>
        <p:spPr>
          <a:xfrm>
            <a:off x="4495800" y="1600200"/>
            <a:ext cx="4038600" cy="1066800"/>
          </a:xfrm>
        </p:spPr>
        <p:txBody>
          <a:bodyPr/>
          <a:lstStyle/>
          <a:p>
            <a:pPr lvl="0"/>
            <a:r>
              <a:rPr lang="en-US" dirty="0"/>
              <a:t>Click to edit Master text styles</a:t>
            </a:r>
          </a:p>
        </p:txBody>
      </p:sp>
      <p:sp>
        <p:nvSpPr>
          <p:cNvPr id="8" name="Content Placeholder 2"/>
          <p:cNvSpPr>
            <a:spLocks noGrp="1"/>
          </p:cNvSpPr>
          <p:nvPr>
            <p:ph sz="quarter" idx="11"/>
          </p:nvPr>
        </p:nvSpPr>
        <p:spPr>
          <a:xfrm>
            <a:off x="457200" y="2667000"/>
            <a:ext cx="4038600" cy="1066800"/>
          </a:xfrm>
        </p:spPr>
        <p:txBody>
          <a:bodyPr/>
          <a:lstStyle/>
          <a:p>
            <a:pPr lvl="0"/>
            <a:r>
              <a:rPr lang="en-US" dirty="0"/>
              <a:t>Click to edit Master text styles</a:t>
            </a:r>
          </a:p>
        </p:txBody>
      </p:sp>
      <p:sp>
        <p:nvSpPr>
          <p:cNvPr id="9" name="Content Placeholder 2"/>
          <p:cNvSpPr>
            <a:spLocks noGrp="1"/>
          </p:cNvSpPr>
          <p:nvPr>
            <p:ph sz="quarter" idx="12"/>
          </p:nvPr>
        </p:nvSpPr>
        <p:spPr>
          <a:xfrm>
            <a:off x="4495800" y="2667000"/>
            <a:ext cx="4038600" cy="1066800"/>
          </a:xfrm>
        </p:spPr>
        <p:txBody>
          <a:bodyPr/>
          <a:lstStyle/>
          <a:p>
            <a:pPr lvl="0"/>
            <a:r>
              <a:rPr lang="en-US" dirty="0"/>
              <a:t>Click to edit Master text styles</a:t>
            </a:r>
          </a:p>
        </p:txBody>
      </p:sp>
      <p:sp>
        <p:nvSpPr>
          <p:cNvPr id="10" name="Content Placeholder 2"/>
          <p:cNvSpPr>
            <a:spLocks noGrp="1"/>
          </p:cNvSpPr>
          <p:nvPr>
            <p:ph sz="quarter" idx="13"/>
          </p:nvPr>
        </p:nvSpPr>
        <p:spPr>
          <a:xfrm>
            <a:off x="457200" y="3733800"/>
            <a:ext cx="4038600" cy="1066800"/>
          </a:xfrm>
        </p:spPr>
        <p:txBody>
          <a:bodyPr/>
          <a:lstStyle/>
          <a:p>
            <a:pPr lvl="0"/>
            <a:r>
              <a:rPr lang="en-US" dirty="0"/>
              <a:t>Click to edit Master text styles</a:t>
            </a:r>
          </a:p>
        </p:txBody>
      </p:sp>
      <p:sp>
        <p:nvSpPr>
          <p:cNvPr id="11" name="Content Placeholder 2"/>
          <p:cNvSpPr>
            <a:spLocks noGrp="1"/>
          </p:cNvSpPr>
          <p:nvPr>
            <p:ph sz="quarter" idx="14"/>
          </p:nvPr>
        </p:nvSpPr>
        <p:spPr>
          <a:xfrm>
            <a:off x="4495800" y="3733800"/>
            <a:ext cx="4038600" cy="1066800"/>
          </a:xfrm>
        </p:spPr>
        <p:txBody>
          <a:bodyPr/>
          <a:lstStyle/>
          <a:p>
            <a:pPr lvl="0"/>
            <a:r>
              <a:rPr lang="en-US" dirty="0"/>
              <a:t>Click to edit Master text styles</a:t>
            </a:r>
          </a:p>
        </p:txBody>
      </p:sp>
      <p:sp>
        <p:nvSpPr>
          <p:cNvPr id="12" name="Content Placeholder 2"/>
          <p:cNvSpPr>
            <a:spLocks noGrp="1"/>
          </p:cNvSpPr>
          <p:nvPr>
            <p:ph sz="quarter" idx="15"/>
          </p:nvPr>
        </p:nvSpPr>
        <p:spPr>
          <a:xfrm>
            <a:off x="457200" y="4800600"/>
            <a:ext cx="4038600" cy="1066800"/>
          </a:xfrm>
        </p:spPr>
        <p:txBody>
          <a:bodyPr/>
          <a:lstStyle/>
          <a:p>
            <a:pPr lvl="0"/>
            <a:r>
              <a:rPr lang="en-US" dirty="0"/>
              <a:t>Click to edit Master text styles</a:t>
            </a:r>
          </a:p>
        </p:txBody>
      </p:sp>
      <p:sp>
        <p:nvSpPr>
          <p:cNvPr id="13" name="Content Placeholder 2"/>
          <p:cNvSpPr>
            <a:spLocks noGrp="1"/>
          </p:cNvSpPr>
          <p:nvPr>
            <p:ph sz="quarter" idx="16"/>
          </p:nvPr>
        </p:nvSpPr>
        <p:spPr>
          <a:xfrm>
            <a:off x="4495800" y="4800600"/>
            <a:ext cx="4038600" cy="1066800"/>
          </a:xfrm>
        </p:spPr>
        <p:txBody>
          <a:bodyPr/>
          <a:lstStyle/>
          <a:p>
            <a:pPr lvl="0"/>
            <a:r>
              <a:rPr lang="en-US" dirty="0"/>
              <a:t>Click to edit Master text styles</a:t>
            </a:r>
          </a:p>
        </p:txBody>
      </p:sp>
      <p:sp>
        <p:nvSpPr>
          <p:cNvPr id="14" name="Content Placeholder 2"/>
          <p:cNvSpPr>
            <a:spLocks noGrp="1"/>
          </p:cNvSpPr>
          <p:nvPr>
            <p:ph sz="quarter" idx="17"/>
          </p:nvPr>
        </p:nvSpPr>
        <p:spPr>
          <a:xfrm>
            <a:off x="457200" y="5867400"/>
            <a:ext cx="4038600" cy="1066800"/>
          </a:xfrm>
        </p:spPr>
        <p:txBody>
          <a:bodyPr/>
          <a:lstStyle/>
          <a:p>
            <a:pPr lvl="0"/>
            <a:r>
              <a:rPr lang="en-US" dirty="0"/>
              <a:t>Click to edit Master text styles</a:t>
            </a:r>
          </a:p>
        </p:txBody>
      </p:sp>
      <p:sp>
        <p:nvSpPr>
          <p:cNvPr id="15" name="Content Placeholder 2"/>
          <p:cNvSpPr>
            <a:spLocks noGrp="1"/>
          </p:cNvSpPr>
          <p:nvPr>
            <p:ph sz="quarter" idx="18"/>
          </p:nvPr>
        </p:nvSpPr>
        <p:spPr>
          <a:xfrm>
            <a:off x="4495800" y="5867400"/>
            <a:ext cx="4038600" cy="1066800"/>
          </a:xfrm>
        </p:spPr>
        <p:txBody>
          <a:bodyPr/>
          <a:lstStyle/>
          <a:p>
            <a:pPr lvl="0"/>
            <a:r>
              <a:rPr lang="en-US" dirty="0"/>
              <a:t>Click to edit Master text styles</a:t>
            </a:r>
          </a:p>
        </p:txBody>
      </p:sp>
      <p:sp>
        <p:nvSpPr>
          <p:cNvPr id="16"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a:lvl1pPr>
          </a:lstStyle>
          <a:p>
            <a:fld id="{9CBA8DA2-6309-4D2B-A3DE-2D1089BABE4A}" type="slidenum">
              <a:rPr lang="en-US" altLang="en-US"/>
              <a:pPr/>
              <a:t>‹#›</a:t>
            </a:fld>
            <a:endParaRPr lang="en-US" altLang="en-US"/>
          </a:p>
        </p:txBody>
      </p:sp>
    </p:spTree>
    <p:extLst>
      <p:ext uri="{BB962C8B-B14F-4D97-AF65-F5344CB8AC3E}">
        <p14:creationId xmlns:p14="http://schemas.microsoft.com/office/powerpoint/2010/main" val="2904566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B9C051AF-CCD2-49DC-A556-7016E71E91F5}" type="slidenum">
              <a:rPr lang="en-US" altLang="en-US"/>
              <a:pPr/>
              <a:t>‹#›</a:t>
            </a:fld>
            <a:endParaRPr lang="en-US" altLang="en-US"/>
          </a:p>
        </p:txBody>
      </p:sp>
    </p:spTree>
    <p:extLst>
      <p:ext uri="{BB962C8B-B14F-4D97-AF65-F5344CB8AC3E}">
        <p14:creationId xmlns:p14="http://schemas.microsoft.com/office/powerpoint/2010/main" val="627918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2397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2397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half" idx="11"/>
          </p:nvPr>
        </p:nvSpPr>
        <p:spPr>
          <a:xfrm>
            <a:off x="2624931" y="4572000"/>
            <a:ext cx="4040188" cy="21209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2"/>
          </p:nvPr>
        </p:nvSpPr>
        <p:spPr/>
        <p:txBody>
          <a:bodyPr/>
          <a:lstStyle>
            <a:lvl1pPr>
              <a:defRPr/>
            </a:lvl1pPr>
          </a:lstStyle>
          <a:p>
            <a:fld id="{1505E7D0-AE82-45D0-A54E-B8E6B9AA52AF}" type="slidenum">
              <a:rPr lang="en-US" altLang="en-US"/>
              <a:pPr/>
              <a:t>‹#›</a:t>
            </a:fld>
            <a:endParaRPr lang="en-US" altLang="en-US"/>
          </a:p>
        </p:txBody>
      </p:sp>
    </p:spTree>
    <p:extLst>
      <p:ext uri="{BB962C8B-B14F-4D97-AF65-F5344CB8AC3E}">
        <p14:creationId xmlns:p14="http://schemas.microsoft.com/office/powerpoint/2010/main" val="3579015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560B923A-C435-4D7B-9DA9-43AACD82BF84}" type="slidenum">
              <a:rPr lang="en-US" altLang="en-US"/>
              <a:pPr/>
              <a:t>‹#›</a:t>
            </a:fld>
            <a:endParaRPr lang="en-US" altLang="en-US"/>
          </a:p>
        </p:txBody>
      </p:sp>
    </p:spTree>
    <p:extLst>
      <p:ext uri="{BB962C8B-B14F-4D97-AF65-F5344CB8AC3E}">
        <p14:creationId xmlns:p14="http://schemas.microsoft.com/office/powerpoint/2010/main" val="703413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1FC3FD43-F7F1-445B-B811-05D692763D02}" type="slidenum">
              <a:rPr lang="en-US" altLang="en-US"/>
              <a:pPr/>
              <a:t>‹#›</a:t>
            </a:fld>
            <a:endParaRPr lang="en-US" altLang="en-US"/>
          </a:p>
        </p:txBody>
      </p:sp>
    </p:spTree>
    <p:extLst>
      <p:ext uri="{BB962C8B-B14F-4D97-AF65-F5344CB8AC3E}">
        <p14:creationId xmlns:p14="http://schemas.microsoft.com/office/powerpoint/2010/main" val="1142874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02237624-DAF0-476B-BB33-7996A41231D0}" type="slidenum">
              <a:rPr lang="en-US" altLang="en-US"/>
              <a:pPr/>
              <a:t>‹#›</a:t>
            </a:fld>
            <a:endParaRPr lang="en-US" altLang="en-US"/>
          </a:p>
        </p:txBody>
      </p:sp>
    </p:spTree>
    <p:extLst>
      <p:ext uri="{BB962C8B-B14F-4D97-AF65-F5344CB8AC3E}">
        <p14:creationId xmlns:p14="http://schemas.microsoft.com/office/powerpoint/2010/main" val="1832756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CFE9DA"/>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a:lvl1pPr>
          </a:lstStyle>
          <a:p>
            <a:fld id="{9CBA8DA2-6309-4D2B-A3DE-2D1089BABE4A}" type="slidenum">
              <a:rPr lang="en-US" altLang="en-US"/>
              <a:pPr/>
              <a:t>‹#›</a:t>
            </a:fld>
            <a:endParaRPr lang="en-US" altLang="en-US"/>
          </a:p>
        </p:txBody>
      </p:sp>
      <p:sp>
        <p:nvSpPr>
          <p:cNvPr id="1029" name="Rectangle 5"/>
          <p:cNvSpPr>
            <a:spLocks noChangeArrowheads="1"/>
          </p:cNvSpPr>
          <p:nvPr userDrawn="1"/>
        </p:nvSpPr>
        <p:spPr bwMode="auto">
          <a:xfrm>
            <a:off x="0" y="6623050"/>
            <a:ext cx="9144000" cy="231775"/>
          </a:xfrm>
          <a:prstGeom prst="rect">
            <a:avLst/>
          </a:prstGeom>
          <a:noFill/>
          <a:ln w="9525">
            <a:noFill/>
            <a:miter lim="800000"/>
            <a:headEnd/>
            <a:tailEnd/>
          </a:ln>
        </p:spPr>
        <p:txBody>
          <a:bodyPr wrap="square" anchor="ctr">
            <a:spAutoFit/>
          </a:bodyPr>
          <a:lstStyle/>
          <a:p>
            <a:pPr algn="ctr">
              <a:defRPr/>
            </a:pPr>
            <a:r>
              <a:rPr lang="en-US" sz="900" dirty="0">
                <a:cs typeface="Times New Roman" pitchFamily="18" charset="0"/>
              </a:rPr>
              <a:t>©2016 California Department of Education</a:t>
            </a:r>
            <a:endParaRPr lang="en-US" sz="900" dirty="0"/>
          </a:p>
        </p:txBody>
      </p:sp>
      <p:pic>
        <p:nvPicPr>
          <p:cNvPr id="7174" name="Picture 6" descr="cpincolorlist.JP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6162675"/>
            <a:ext cx="749300" cy="69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103" r:id="rId1"/>
    <p:sldLayoutId id="2147485104" r:id="rId2"/>
    <p:sldLayoutId id="2147485105" r:id="rId3"/>
    <p:sldLayoutId id="2147485106" r:id="rId4"/>
    <p:sldLayoutId id="2147485107" r:id="rId5"/>
    <p:sldLayoutId id="2147485108" r:id="rId6"/>
    <p:sldLayoutId id="2147485109" r:id="rId7"/>
    <p:sldLayoutId id="2147485110" r:id="rId8"/>
    <p:sldLayoutId id="2147485111" r:id="rId9"/>
    <p:sldLayoutId id="2147485112" r:id="rId10"/>
    <p:sldLayoutId id="2147485113" r:id="rId11"/>
    <p:sldLayoutId id="2147485114" r:id="rId12"/>
    <p:sldLayoutId id="2147485138" r:id="rId13"/>
    <p:sldLayoutId id="2147485139" r:id="rId14"/>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MS PGothic" panose="020B0600070205080204" pitchFamily="34" charset="-128"/>
          <a:cs typeface="ＭＳ Ｐゴシック" pitchFamily="-109" charset="-128"/>
        </a:defRPr>
      </a:lvl1pPr>
      <a:lvl2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ＭＳ Ｐゴシック" pitchFamily="-109" charset="-128"/>
        </a:defRPr>
      </a:lvl2pPr>
      <a:lvl3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ＭＳ Ｐゴシック" pitchFamily="-109" charset="-128"/>
        </a:defRPr>
      </a:lvl3pPr>
      <a:lvl4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ＭＳ Ｐゴシック" pitchFamily="-109" charset="-128"/>
        </a:defRPr>
      </a:lvl4pPr>
      <a:lvl5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ＭＳ Ｐゴシック" pitchFamily="-109"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pitchFamily="-109"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CFE9DA"/>
        </a:solid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a:lvl1pPr>
          </a:lstStyle>
          <a:p>
            <a:fld id="{C13973D7-2B66-417D-BCB8-1E73487917C5}" type="slidenum">
              <a:rPr lang="en-US" altLang="en-US"/>
              <a:pPr/>
              <a:t>‹#›</a:t>
            </a:fld>
            <a:endParaRPr lang="en-US" altLang="en-US"/>
          </a:p>
        </p:txBody>
      </p:sp>
      <p:sp>
        <p:nvSpPr>
          <p:cNvPr id="2053" name="Rectangle 5"/>
          <p:cNvSpPr>
            <a:spLocks noChangeArrowheads="1"/>
          </p:cNvSpPr>
          <p:nvPr userDrawn="1"/>
        </p:nvSpPr>
        <p:spPr bwMode="auto">
          <a:xfrm>
            <a:off x="0" y="6619875"/>
            <a:ext cx="9144000" cy="238125"/>
          </a:xfrm>
          <a:prstGeom prst="rect">
            <a:avLst/>
          </a:prstGeom>
          <a:noFill/>
          <a:ln w="9525">
            <a:noFill/>
            <a:miter lim="800000"/>
            <a:headEnd/>
            <a:tailEnd/>
          </a:ln>
        </p:spPr>
        <p:txBody>
          <a:bodyPr anchor="ctr">
            <a:spAutoFit/>
          </a:bodyPr>
          <a:lstStyle/>
          <a:p>
            <a:pPr algn="ctr">
              <a:defRPr/>
            </a:pPr>
            <a:r>
              <a:rPr lang="en-US" sz="900" dirty="0">
                <a:cs typeface="Times New Roman" pitchFamily="18" charset="0"/>
              </a:rPr>
              <a:t>©2016 California Department of Education (CDE)</a:t>
            </a:r>
            <a:endParaRPr lang="en-US" sz="900" dirty="0"/>
          </a:p>
        </p:txBody>
      </p:sp>
    </p:spTree>
  </p:cSld>
  <p:clrMap bg1="lt1" tx1="dk1" bg2="lt2" tx2="dk2" accent1="accent1" accent2="accent2" accent3="accent3" accent4="accent4" accent5="accent5" accent6="accent6" hlink="hlink" folHlink="folHlink"/>
  <p:sldLayoutIdLst>
    <p:sldLayoutId id="2147485115" r:id="rId1"/>
    <p:sldLayoutId id="2147485116" r:id="rId2"/>
    <p:sldLayoutId id="2147485117" r:id="rId3"/>
    <p:sldLayoutId id="2147485118" r:id="rId4"/>
    <p:sldLayoutId id="2147485119" r:id="rId5"/>
    <p:sldLayoutId id="2147485120" r:id="rId6"/>
    <p:sldLayoutId id="2147485121" r:id="rId7"/>
    <p:sldLayoutId id="2147485122" r:id="rId8"/>
    <p:sldLayoutId id="2147485123" r:id="rId9"/>
    <p:sldLayoutId id="2147485124" r:id="rId10"/>
    <p:sldLayoutId id="2147485125" r:id="rId11"/>
    <p:sldLayoutId id="2147485140" r:id="rId12"/>
    <p:sldLayoutId id="2147485126" r:id="rId13"/>
    <p:sldLayoutId id="2147485143" r:id="rId14"/>
  </p:sldLayoutIdLst>
  <p:hf hdr="0" ftr="0" dt="0"/>
  <p:txStyles>
    <p:titleStyle>
      <a:lvl1pPr algn="ctr" defTabSz="457200" rtl="0" eaLnBrk="0" fontAlgn="base" hangingPunct="0">
        <a:spcBef>
          <a:spcPct val="0"/>
        </a:spcBef>
        <a:spcAft>
          <a:spcPct val="0"/>
        </a:spcAft>
        <a:defRPr sz="4400" b="1" kern="1200">
          <a:solidFill>
            <a:schemeClr val="tx1"/>
          </a:solidFill>
          <a:latin typeface="+mj-lt"/>
          <a:ea typeface="MS PGothic" panose="020B0600070205080204" pitchFamily="34" charset="-128"/>
          <a:cs typeface="ＭＳ Ｐゴシック" pitchFamily="-109" charset="-128"/>
        </a:defRPr>
      </a:lvl1pPr>
      <a:lvl2pPr algn="ctr" defTabSz="457200" rtl="0" eaLnBrk="0" fontAlgn="base" hangingPunct="0">
        <a:spcBef>
          <a:spcPct val="0"/>
        </a:spcBef>
        <a:spcAft>
          <a:spcPct val="0"/>
        </a:spcAft>
        <a:defRPr sz="4400" b="1">
          <a:solidFill>
            <a:schemeClr val="tx1"/>
          </a:solidFill>
          <a:latin typeface="Arial" charset="0"/>
          <a:ea typeface="MS PGothic" panose="020B0600070205080204" pitchFamily="34" charset="-128"/>
          <a:cs typeface="ＭＳ Ｐゴシック" pitchFamily="-109" charset="-128"/>
        </a:defRPr>
      </a:lvl2pPr>
      <a:lvl3pPr algn="ctr" defTabSz="457200" rtl="0" eaLnBrk="0" fontAlgn="base" hangingPunct="0">
        <a:spcBef>
          <a:spcPct val="0"/>
        </a:spcBef>
        <a:spcAft>
          <a:spcPct val="0"/>
        </a:spcAft>
        <a:defRPr sz="4400" b="1">
          <a:solidFill>
            <a:schemeClr val="tx1"/>
          </a:solidFill>
          <a:latin typeface="Arial" charset="0"/>
          <a:ea typeface="MS PGothic" panose="020B0600070205080204" pitchFamily="34" charset="-128"/>
          <a:cs typeface="ＭＳ Ｐゴシック" pitchFamily="-109" charset="-128"/>
        </a:defRPr>
      </a:lvl3pPr>
      <a:lvl4pPr algn="ctr" defTabSz="457200" rtl="0" eaLnBrk="0" fontAlgn="base" hangingPunct="0">
        <a:spcBef>
          <a:spcPct val="0"/>
        </a:spcBef>
        <a:spcAft>
          <a:spcPct val="0"/>
        </a:spcAft>
        <a:defRPr sz="4400" b="1">
          <a:solidFill>
            <a:schemeClr val="tx1"/>
          </a:solidFill>
          <a:latin typeface="Arial" charset="0"/>
          <a:ea typeface="MS PGothic" panose="020B0600070205080204" pitchFamily="34" charset="-128"/>
          <a:cs typeface="ＭＳ Ｐゴシック" pitchFamily="-109" charset="-128"/>
        </a:defRPr>
      </a:lvl4pPr>
      <a:lvl5pPr algn="ctr" defTabSz="457200" rtl="0" eaLnBrk="0" fontAlgn="base" hangingPunct="0">
        <a:spcBef>
          <a:spcPct val="0"/>
        </a:spcBef>
        <a:spcAft>
          <a:spcPct val="0"/>
        </a:spcAft>
        <a:defRPr sz="4400" b="1">
          <a:solidFill>
            <a:schemeClr val="tx1"/>
          </a:solidFill>
          <a:latin typeface="Arial" charset="0"/>
          <a:ea typeface="MS PGothic" panose="020B0600070205080204" pitchFamily="34" charset="-128"/>
          <a:cs typeface="ＭＳ Ｐゴシック" pitchFamily="-109"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pitchFamily="-109"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CFE9DA"/>
        </a:solid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a:lvl1pPr>
          </a:lstStyle>
          <a:p>
            <a:fld id="{FDAB5FD9-C53D-4C55-B513-043EBE36A55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127" r:id="rId1"/>
    <p:sldLayoutId id="2147485128" r:id="rId2"/>
    <p:sldLayoutId id="2147485129" r:id="rId3"/>
    <p:sldLayoutId id="2147485130" r:id="rId4"/>
    <p:sldLayoutId id="2147485131" r:id="rId5"/>
    <p:sldLayoutId id="2147485132" r:id="rId6"/>
    <p:sldLayoutId id="2147485133" r:id="rId7"/>
    <p:sldLayoutId id="2147485134" r:id="rId8"/>
    <p:sldLayoutId id="2147485135" r:id="rId9"/>
    <p:sldLayoutId id="2147485136" r:id="rId10"/>
    <p:sldLayoutId id="2147485137" r:id="rId11"/>
    <p:sldLayoutId id="2147485141" r:id="rId12"/>
    <p:sldLayoutId id="2147485142" r:id="rId13"/>
  </p:sldLayoutIdLst>
  <p:hf hdr="0" ftr="0" dt="0"/>
  <p:txStyles>
    <p:titleStyle>
      <a:lvl1pPr algn="ctr" defTabSz="457200" rtl="0" eaLnBrk="0" fontAlgn="base" hangingPunct="0">
        <a:spcBef>
          <a:spcPct val="0"/>
        </a:spcBef>
        <a:spcAft>
          <a:spcPct val="0"/>
        </a:spcAft>
        <a:defRPr sz="4400" b="1" kern="1200">
          <a:solidFill>
            <a:schemeClr val="tx1"/>
          </a:solidFill>
          <a:latin typeface="+mj-lt"/>
          <a:ea typeface="MS PGothic" panose="020B0600070205080204" pitchFamily="34" charset="-128"/>
          <a:cs typeface="ＭＳ Ｐゴシック" pitchFamily="-109" charset="-128"/>
        </a:defRPr>
      </a:lvl1pPr>
      <a:lvl2pPr algn="ctr" defTabSz="457200" rtl="0" eaLnBrk="0" fontAlgn="base" hangingPunct="0">
        <a:spcBef>
          <a:spcPct val="0"/>
        </a:spcBef>
        <a:spcAft>
          <a:spcPct val="0"/>
        </a:spcAft>
        <a:defRPr sz="4400" b="1">
          <a:solidFill>
            <a:schemeClr val="tx1"/>
          </a:solidFill>
          <a:latin typeface="Arial" charset="0"/>
          <a:ea typeface="MS PGothic" panose="020B0600070205080204" pitchFamily="34" charset="-128"/>
          <a:cs typeface="ＭＳ Ｐゴシック" pitchFamily="-109" charset="-128"/>
        </a:defRPr>
      </a:lvl2pPr>
      <a:lvl3pPr algn="ctr" defTabSz="457200" rtl="0" eaLnBrk="0" fontAlgn="base" hangingPunct="0">
        <a:spcBef>
          <a:spcPct val="0"/>
        </a:spcBef>
        <a:spcAft>
          <a:spcPct val="0"/>
        </a:spcAft>
        <a:defRPr sz="4400" b="1">
          <a:solidFill>
            <a:schemeClr val="tx1"/>
          </a:solidFill>
          <a:latin typeface="Arial" charset="0"/>
          <a:ea typeface="MS PGothic" panose="020B0600070205080204" pitchFamily="34" charset="-128"/>
          <a:cs typeface="ＭＳ Ｐゴシック" pitchFamily="-109" charset="-128"/>
        </a:defRPr>
      </a:lvl3pPr>
      <a:lvl4pPr algn="ctr" defTabSz="457200" rtl="0" eaLnBrk="0" fontAlgn="base" hangingPunct="0">
        <a:spcBef>
          <a:spcPct val="0"/>
        </a:spcBef>
        <a:spcAft>
          <a:spcPct val="0"/>
        </a:spcAft>
        <a:defRPr sz="4400" b="1">
          <a:solidFill>
            <a:schemeClr val="tx1"/>
          </a:solidFill>
          <a:latin typeface="Arial" charset="0"/>
          <a:ea typeface="MS PGothic" panose="020B0600070205080204" pitchFamily="34" charset="-128"/>
          <a:cs typeface="ＭＳ Ｐゴシック" pitchFamily="-109" charset="-128"/>
        </a:defRPr>
      </a:lvl4pPr>
      <a:lvl5pPr algn="ctr" defTabSz="457200" rtl="0" eaLnBrk="0" fontAlgn="base" hangingPunct="0">
        <a:spcBef>
          <a:spcPct val="0"/>
        </a:spcBef>
        <a:spcAft>
          <a:spcPct val="0"/>
        </a:spcAft>
        <a:defRPr sz="4400" b="1">
          <a:solidFill>
            <a:schemeClr val="tx1"/>
          </a:solidFill>
          <a:latin typeface="Arial" charset="0"/>
          <a:ea typeface="MS PGothic" panose="020B0600070205080204" pitchFamily="34" charset="-128"/>
          <a:cs typeface="ＭＳ Ｐゴシック" pitchFamily="-109"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pitchFamily="-109"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40.xml"/><Relationship Id="rId5" Type="http://schemas.openxmlformats.org/officeDocument/2006/relationships/image" Target="../media/image28.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32.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34.png"/><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34.png"/><Relationship Id="rId4" Type="http://schemas.openxmlformats.org/officeDocument/2006/relationships/oleObject" Target="../embeddings/oleObject2.bin"/></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3.xml"/><Relationship Id="rId1" Type="http://schemas.openxmlformats.org/officeDocument/2006/relationships/slideLayout" Target="../slideLayouts/slideLayout40.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6.xml"/><Relationship Id="rId1" Type="http://schemas.openxmlformats.org/officeDocument/2006/relationships/slideLayout" Target="../slideLayouts/slideLayout40.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34.png"/><Relationship Id="rId4" Type="http://schemas.openxmlformats.org/officeDocument/2006/relationships/oleObject" Target="../embeddings/oleObject3.bin"/></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0.xml"/><Relationship Id="rId1" Type="http://schemas.openxmlformats.org/officeDocument/2006/relationships/slideLayout" Target="../slideLayouts/slideLayout40.xml"/><Relationship Id="rId4" Type="http://schemas.openxmlformats.org/officeDocument/2006/relationships/image" Target="../media/image46.jpeg"/></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34.png"/><Relationship Id="rId4" Type="http://schemas.openxmlformats.org/officeDocument/2006/relationships/oleObject" Target="../embeddings/oleObject4.bin"/></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4.xml"/><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5.xml"/><Relationship Id="rId1" Type="http://schemas.openxmlformats.org/officeDocument/2006/relationships/slideLayout" Target="../slideLayouts/slideLayout32.xml"/></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6.xml"/><Relationship Id="rId1" Type="http://schemas.openxmlformats.org/officeDocument/2006/relationships/slideLayout" Target="../slideLayouts/slideLayout3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4.xml"/><Relationship Id="rId1" Type="http://schemas.openxmlformats.org/officeDocument/2006/relationships/vmlDrawing" Target="../drawings/vmlDrawing5.vml"/><Relationship Id="rId5" Type="http://schemas.openxmlformats.org/officeDocument/2006/relationships/image" Target="../media/image34.png"/><Relationship Id="rId4" Type="http://schemas.openxmlformats.org/officeDocument/2006/relationships/oleObject" Target="../embeddings/oleObject5.bin"/></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8.xml"/><Relationship Id="rId1" Type="http://schemas.openxmlformats.org/officeDocument/2006/relationships/slideLayout" Target="../slideLayouts/slideLayout32.xml"/></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0.xml"/><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ln>
            <a:solidFill>
              <a:srgbClr val="24C768">
                <a:alpha val="0"/>
              </a:srgbClr>
            </a:solidFill>
          </a:ln>
        </p:spPr>
        <p:txBody>
          <a:bodyPr>
            <a:noAutofit/>
          </a:bodyPr>
          <a:lstStyle/>
          <a:p>
            <a:pPr>
              <a:defRPr/>
            </a:pPr>
            <a:br>
              <a:rPr lang="en-US" dirty="0">
                <a:solidFill>
                  <a:schemeClr val="bg1"/>
                </a:solidFill>
                <a:ea typeface="ＭＳ Ｐゴシック" pitchFamily="34" charset="-128"/>
                <a:cs typeface="Arial" pitchFamily="34" charset="0"/>
              </a:rPr>
            </a:br>
            <a:br>
              <a:rPr lang="en-US" dirty="0">
                <a:solidFill>
                  <a:schemeClr val="bg1"/>
                </a:solidFill>
                <a:ea typeface="ＭＳ Ｐゴシック" pitchFamily="34" charset="-128"/>
                <a:cs typeface="Arial" pitchFamily="34" charset="0"/>
              </a:rPr>
            </a:br>
            <a:br>
              <a:rPr lang="en-US" dirty="0">
                <a:solidFill>
                  <a:schemeClr val="bg1"/>
                </a:solidFill>
                <a:ea typeface="ＭＳ Ｐゴシック" pitchFamily="34" charset="-128"/>
                <a:cs typeface="Arial" pitchFamily="34" charset="0"/>
              </a:rPr>
            </a:br>
            <a:br>
              <a:rPr lang="en-US" dirty="0">
                <a:solidFill>
                  <a:schemeClr val="bg1"/>
                </a:solidFill>
                <a:ea typeface="ＭＳ Ｐゴシック" pitchFamily="34" charset="-128"/>
                <a:cs typeface="Arial" pitchFamily="34" charset="0"/>
              </a:rPr>
            </a:br>
            <a:br>
              <a:rPr lang="en-US" dirty="0">
                <a:solidFill>
                  <a:schemeClr val="bg1"/>
                </a:solidFill>
                <a:ea typeface="ＭＳ Ｐゴシック" pitchFamily="34" charset="-128"/>
                <a:cs typeface="Arial" pitchFamily="34" charset="0"/>
              </a:rPr>
            </a:br>
            <a:br>
              <a:rPr lang="en-US" dirty="0">
                <a:solidFill>
                  <a:schemeClr val="bg1"/>
                </a:solidFill>
                <a:ea typeface="ＭＳ Ｐゴシック" pitchFamily="34" charset="-128"/>
                <a:cs typeface="Arial" pitchFamily="34" charset="0"/>
              </a:rPr>
            </a:br>
            <a:br>
              <a:rPr lang="en-US" dirty="0">
                <a:solidFill>
                  <a:schemeClr val="bg1"/>
                </a:solidFill>
                <a:ea typeface="ＭＳ Ｐゴシック" pitchFamily="34" charset="-128"/>
                <a:cs typeface="Arial" pitchFamily="34" charset="0"/>
              </a:rPr>
            </a:br>
            <a:br>
              <a:rPr lang="en-US" dirty="0">
                <a:solidFill>
                  <a:schemeClr val="bg1"/>
                </a:solidFill>
                <a:ea typeface="ＭＳ Ｐゴシック" pitchFamily="34" charset="-128"/>
                <a:cs typeface="Arial" pitchFamily="34" charset="0"/>
              </a:rPr>
            </a:br>
            <a:br>
              <a:rPr lang="en-US" dirty="0">
                <a:solidFill>
                  <a:schemeClr val="bg1"/>
                </a:solidFill>
                <a:ea typeface="ＭＳ Ｐゴシック" pitchFamily="34" charset="-128"/>
                <a:cs typeface="Arial" pitchFamily="34" charset="0"/>
              </a:rPr>
            </a:br>
            <a:br>
              <a:rPr lang="en-US" dirty="0">
                <a:solidFill>
                  <a:schemeClr val="bg1"/>
                </a:solidFill>
                <a:ea typeface="ＭＳ Ｐゴシック" pitchFamily="34" charset="-128"/>
                <a:cs typeface="Arial" pitchFamily="34" charset="0"/>
              </a:rPr>
            </a:br>
            <a:br>
              <a:rPr lang="en-US" dirty="0">
                <a:solidFill>
                  <a:schemeClr val="bg1"/>
                </a:solidFill>
                <a:ea typeface="ＭＳ Ｐゴシック" pitchFamily="34" charset="-128"/>
                <a:cs typeface="Arial" pitchFamily="34" charset="0"/>
              </a:rPr>
            </a:br>
            <a:br>
              <a:rPr lang="en-US" dirty="0">
                <a:solidFill>
                  <a:schemeClr val="bg1"/>
                </a:solidFill>
                <a:ea typeface="ＭＳ Ｐゴシック" pitchFamily="34" charset="-128"/>
                <a:cs typeface="Arial" pitchFamily="34" charset="0"/>
              </a:rPr>
            </a:br>
            <a:br>
              <a:rPr lang="en-US" dirty="0">
                <a:solidFill>
                  <a:schemeClr val="bg1"/>
                </a:solidFill>
                <a:ea typeface="ＭＳ Ｐゴシック" pitchFamily="34" charset="-128"/>
                <a:cs typeface="Arial" pitchFamily="34" charset="0"/>
              </a:rPr>
            </a:br>
            <a:br>
              <a:rPr lang="en-US" dirty="0">
                <a:solidFill>
                  <a:schemeClr val="bg1"/>
                </a:solidFill>
                <a:ea typeface="ＭＳ Ｐゴシック" pitchFamily="34" charset="-128"/>
                <a:cs typeface="Arial" pitchFamily="34" charset="0"/>
              </a:rPr>
            </a:br>
            <a:r>
              <a:rPr lang="en-US" altLang="en-US" sz="3600" b="0" dirty="0">
                <a:ea typeface="ＭＳ Ｐゴシック" panose="020B0600070205080204" pitchFamily="34" charset="-128"/>
                <a:cs typeface="Arial" panose="020B0604020202020204" pitchFamily="34" charset="0"/>
              </a:rPr>
              <a:t>Science in Transitional Kindergarten: </a:t>
            </a:r>
            <a:br>
              <a:rPr lang="en-US" altLang="en-US" b="0" dirty="0">
                <a:ea typeface="ＭＳ Ｐゴシック" panose="020B0600070205080204" pitchFamily="34" charset="-128"/>
                <a:cs typeface="Arial" panose="020B0604020202020204" pitchFamily="34" charset="0"/>
              </a:rPr>
            </a:br>
            <a:r>
              <a:rPr lang="en-US" dirty="0">
                <a:ea typeface="ＭＳ Ｐゴシック" pitchFamily="34" charset="-128"/>
                <a:cs typeface="Arial" pitchFamily="34" charset="0"/>
              </a:rPr>
              <a:t>Earth Sciences</a:t>
            </a:r>
            <a:r>
              <a:rPr lang="en-US" dirty="0">
                <a:ea typeface="ＭＳ Ｐゴシック" pitchFamily="34" charset="-128"/>
              </a:rPr>
              <a:t> </a:t>
            </a:r>
            <a:br>
              <a:rPr lang="en-US" dirty="0">
                <a:ea typeface="ＭＳ Ｐゴシック" pitchFamily="34" charset="-128"/>
              </a:rPr>
            </a:br>
            <a:br>
              <a:rPr lang="en-US" dirty="0">
                <a:ea typeface="ＭＳ Ｐゴシック" pitchFamily="34" charset="-128"/>
              </a:rPr>
            </a:br>
            <a:br>
              <a:rPr lang="en-US" dirty="0">
                <a:ea typeface="ＭＳ Ｐゴシック" pitchFamily="34" charset="-128"/>
              </a:rPr>
            </a:br>
            <a:br>
              <a:rPr lang="en-US" dirty="0">
                <a:effectLst>
                  <a:outerShdw blurRad="38100" dist="38100" dir="2700000" algn="tl">
                    <a:srgbClr val="000000"/>
                  </a:outerShdw>
                </a:effectLst>
                <a:ea typeface="ＭＳ Ｐゴシック" pitchFamily="34" charset="-128"/>
              </a:rPr>
            </a:br>
            <a:br>
              <a:rPr lang="en-US" dirty="0">
                <a:effectLst>
                  <a:outerShdw blurRad="38100" dist="38100" dir="2700000" algn="tl">
                    <a:srgbClr val="000000"/>
                  </a:outerShdw>
                </a:effectLst>
                <a:ea typeface="ＭＳ Ｐゴシック" pitchFamily="34" charset="-128"/>
              </a:rPr>
            </a:br>
            <a:br>
              <a:rPr lang="en-US" dirty="0">
                <a:ea typeface="ＭＳ Ｐゴシック" pitchFamily="34" charset="-128"/>
                <a:cs typeface="Arial" pitchFamily="34" charset="0"/>
              </a:rPr>
            </a:br>
            <a:br>
              <a:rPr lang="en-US" dirty="0">
                <a:ea typeface="ＭＳ Ｐゴシック" pitchFamily="34" charset="-128"/>
                <a:cs typeface="Arial" pitchFamily="34" charset="0"/>
              </a:rPr>
            </a:br>
            <a:br>
              <a:rPr lang="en-US" dirty="0">
                <a:solidFill>
                  <a:schemeClr val="bg1"/>
                </a:solidFill>
                <a:ea typeface="ＭＳ Ｐゴシック" pitchFamily="34" charset="-128"/>
                <a:cs typeface="Arial" pitchFamily="34" charset="0"/>
              </a:rPr>
            </a:br>
            <a:br>
              <a:rPr lang="en-US" dirty="0">
                <a:solidFill>
                  <a:schemeClr val="bg1"/>
                </a:solidFill>
                <a:ea typeface="ＭＳ Ｐゴシック" pitchFamily="34" charset="-128"/>
                <a:cs typeface="Arial" pitchFamily="34" charset="0"/>
              </a:rPr>
            </a:br>
            <a:br>
              <a:rPr lang="en-US" dirty="0">
                <a:solidFill>
                  <a:schemeClr val="bg1"/>
                </a:solidFill>
                <a:ea typeface="ＭＳ Ｐゴシック" pitchFamily="34" charset="-128"/>
                <a:cs typeface="Arial" pitchFamily="34" charset="0"/>
              </a:rPr>
            </a:br>
            <a:br>
              <a:rPr lang="en-US" dirty="0">
                <a:solidFill>
                  <a:schemeClr val="bg1"/>
                </a:solidFill>
                <a:ea typeface="ＭＳ Ｐゴシック" pitchFamily="34" charset="-128"/>
                <a:cs typeface="Arial" pitchFamily="34" charset="0"/>
              </a:rPr>
            </a:br>
            <a:br>
              <a:rPr lang="en-US" dirty="0">
                <a:solidFill>
                  <a:schemeClr val="bg1"/>
                </a:solidFill>
                <a:ea typeface="ＭＳ Ｐゴシック" pitchFamily="34" charset="-128"/>
                <a:cs typeface="Arial" pitchFamily="34" charset="0"/>
              </a:rPr>
            </a:br>
            <a:br>
              <a:rPr lang="en-US" dirty="0">
                <a:solidFill>
                  <a:schemeClr val="bg1"/>
                </a:solidFill>
                <a:ea typeface="ＭＳ Ｐゴシック" pitchFamily="34" charset="-128"/>
                <a:cs typeface="Arial" pitchFamily="34" charset="0"/>
              </a:rPr>
            </a:br>
            <a:br>
              <a:rPr lang="en-US" dirty="0">
                <a:solidFill>
                  <a:schemeClr val="bg1"/>
                </a:solidFill>
                <a:ea typeface="ＭＳ Ｐゴシック" pitchFamily="34" charset="-128"/>
                <a:cs typeface="Arial" pitchFamily="34" charset="0"/>
              </a:rPr>
            </a:br>
            <a:endParaRPr lang="en-US" dirty="0">
              <a:solidFill>
                <a:schemeClr val="bg1"/>
              </a:solidFill>
              <a:ea typeface="ＭＳ Ｐゴシック" pitchFamily="34" charset="-128"/>
              <a:cs typeface="Arial" pitchFamily="34" charset="0"/>
            </a:endParaRPr>
          </a:p>
        </p:txBody>
      </p:sp>
      <p:pic>
        <p:nvPicPr>
          <p:cNvPr id="15362" name="Content Placeholder 4" descr="lines in sand"/>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881051" y="1489506"/>
            <a:ext cx="5512525" cy="4134394"/>
          </a:xfrm>
        </p:spPr>
      </p:pic>
      <p:sp>
        <p:nvSpPr>
          <p:cNvPr id="3" name="Content Placeholder 2"/>
          <p:cNvSpPr>
            <a:spLocks noGrp="1"/>
          </p:cNvSpPr>
          <p:nvPr>
            <p:ph sz="half" idx="2"/>
          </p:nvPr>
        </p:nvSpPr>
        <p:spPr>
          <a:xfrm>
            <a:off x="718457" y="5839096"/>
            <a:ext cx="7968343" cy="690381"/>
          </a:xfrm>
        </p:spPr>
        <p:txBody>
          <a:bodyPr/>
          <a:lstStyle/>
          <a:p>
            <a:pPr marL="0" indent="0" algn="ctr">
              <a:buNone/>
            </a:pPr>
            <a:r>
              <a:rPr lang="en-US" altLang="en-US" sz="1800" dirty="0">
                <a:cs typeface="Arial" panose="020B0604020202020204" pitchFamily="34" charset="0"/>
              </a:rPr>
              <a:t> </a:t>
            </a:r>
            <a:r>
              <a:rPr lang="en-US" altLang="en-US" sz="1800" i="1" dirty="0">
                <a:cs typeface="Arial" panose="020B0604020202020204" pitchFamily="34" charset="0"/>
              </a:rPr>
              <a:t>California Preschool Learning Foundations, Volume 3 </a:t>
            </a:r>
          </a:p>
          <a:p>
            <a:pPr marL="0" indent="0" algn="ctr">
              <a:buNone/>
            </a:pPr>
            <a:r>
              <a:rPr lang="en-US" altLang="en-US" sz="1800" i="1" dirty="0">
                <a:cs typeface="Arial" panose="020B0604020202020204" pitchFamily="34" charset="0"/>
              </a:rPr>
              <a:t>California Preschool Curriculum Framework, Volume 3</a:t>
            </a:r>
            <a:endParaRPr lang="en-US" sz="1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type="title" sz="quarter"/>
          </p:nvPr>
        </p:nvSpPr>
        <p:spPr>
          <a:xfrm>
            <a:off x="0" y="-1"/>
            <a:ext cx="9144000" cy="1533847"/>
          </a:xfrm>
        </p:spPr>
        <p:txBody>
          <a:bodyPr>
            <a:noAutofit/>
          </a:bodyPr>
          <a:lstStyle/>
          <a:p>
            <a:pPr>
              <a:defRPr/>
            </a:pPr>
            <a:r>
              <a:rPr lang="en-US" dirty="0">
                <a:ea typeface="MS Pゴシック" charset="0"/>
              </a:rPr>
              <a:t>Preschool </a:t>
            </a:r>
            <a:r>
              <a:rPr lang="en-US" sz="4000" dirty="0">
                <a:ea typeface="MS Pゴシック" charset="0"/>
              </a:rPr>
              <a:t>Learning</a:t>
            </a:r>
            <a:r>
              <a:rPr lang="en-US" dirty="0">
                <a:ea typeface="MS Pゴシック" charset="0"/>
              </a:rPr>
              <a:t> Foundations</a:t>
            </a:r>
          </a:p>
        </p:txBody>
      </p:sp>
      <p:pic>
        <p:nvPicPr>
          <p:cNvPr id="40963" name="Content Placeholder 11" descr="PLF v 3.JPG"/>
          <p:cNvPicPr>
            <a:picLocks noGrp="1" noChangeAspect="1"/>
          </p:cNvPicPr>
          <p:nvPr>
            <p:ph sz="quarter" idx="1"/>
          </p:nvPr>
        </p:nvPicPr>
        <p:blipFill>
          <a:blip r:embed="rId3" cstate="email">
            <a:extLst>
              <a:ext uri="{28A0092B-C50C-407E-A947-70E740481C1C}">
                <a14:useLocalDpi xmlns:a14="http://schemas.microsoft.com/office/drawing/2010/main" val="0"/>
              </a:ext>
            </a:extLst>
          </a:blip>
          <a:stretch>
            <a:fillRect/>
          </a:stretch>
        </p:blipFill>
        <p:spPr>
          <a:xfrm>
            <a:off x="456406" y="1533848"/>
            <a:ext cx="3198639" cy="4110618"/>
          </a:xfrm>
          <a:ln>
            <a:solidFill>
              <a:schemeClr val="tx1"/>
            </a:solidFill>
            <a:miter lim="800000"/>
            <a:headEnd/>
            <a:tailEnd/>
          </a:ln>
        </p:spPr>
      </p:pic>
      <p:sp>
        <p:nvSpPr>
          <p:cNvPr id="40962" name="Rectangle 4"/>
          <p:cNvSpPr>
            <a:spLocks noGrp="1" noChangeArrowheads="1"/>
          </p:cNvSpPr>
          <p:nvPr>
            <p:ph sz="quarter" idx="2"/>
          </p:nvPr>
        </p:nvSpPr>
        <p:spPr>
          <a:xfrm>
            <a:off x="4051231" y="1533847"/>
            <a:ext cx="4864169" cy="1875353"/>
          </a:xfrm>
          <a:solidFill>
            <a:srgbClr val="EFFFFB"/>
          </a:solidFill>
          <a:ln>
            <a:solidFill>
              <a:schemeClr val="tx1"/>
            </a:solidFill>
          </a:ln>
        </p:spPr>
        <p:txBody>
          <a:bodyPr/>
          <a:lstStyle/>
          <a:p>
            <a:pPr marL="111125" indent="0">
              <a:spcAft>
                <a:spcPts val="0"/>
              </a:spcAft>
              <a:buNone/>
            </a:pPr>
            <a:r>
              <a:rPr lang="en-US" sz="2800" dirty="0">
                <a:latin typeface="Arial" charset="0"/>
                <a:ea typeface="MS PGothic" charset="0"/>
              </a:rPr>
              <a:t>The foundations describe what children should know and be able to do at around 48 and 60 months.</a:t>
            </a:r>
          </a:p>
          <a:p>
            <a:pPr marL="0" indent="0">
              <a:spcAft>
                <a:spcPts val="0"/>
              </a:spcAft>
              <a:buNone/>
            </a:pPr>
            <a:endParaRPr lang="en-US" sz="800" dirty="0">
              <a:latin typeface="Arial" charset="0"/>
              <a:ea typeface="MS PGothic" charset="0"/>
            </a:endParaRPr>
          </a:p>
        </p:txBody>
      </p:sp>
      <p:sp>
        <p:nvSpPr>
          <p:cNvPr id="4" name="Content Placeholder 3"/>
          <p:cNvSpPr>
            <a:spLocks noGrp="1"/>
          </p:cNvSpPr>
          <p:nvPr>
            <p:ph sz="quarter" idx="4"/>
          </p:nvPr>
        </p:nvSpPr>
        <p:spPr>
          <a:xfrm>
            <a:off x="4051230" y="3765381"/>
            <a:ext cx="4864169" cy="1879084"/>
          </a:xfrm>
          <a:solidFill>
            <a:srgbClr val="9BD1B2"/>
          </a:solidFill>
          <a:ln>
            <a:solidFill>
              <a:schemeClr val="tx1"/>
            </a:solidFill>
          </a:ln>
        </p:spPr>
        <p:txBody>
          <a:bodyPr/>
          <a:lstStyle/>
          <a:p>
            <a:pPr marL="111125" indent="0">
              <a:buNone/>
            </a:pPr>
            <a:r>
              <a:rPr lang="en-US" sz="2800" dirty="0">
                <a:latin typeface="Arial" charset="0"/>
                <a:ea typeface="MS PGothic" charset="0"/>
              </a:rPr>
              <a:t>The foundations assume that children have access to appropriate support and high quality programs.</a:t>
            </a:r>
          </a:p>
          <a:p>
            <a:pPr marL="0" indent="0">
              <a:buNone/>
            </a:pPr>
            <a:endParaRPr lang="en-US" sz="2800" dirty="0"/>
          </a:p>
        </p:txBody>
      </p:sp>
      <p:sp>
        <p:nvSpPr>
          <p:cNvPr id="9" name="Right Arrow 8"/>
          <p:cNvSpPr>
            <a:spLocks noChangeArrowheads="1"/>
          </p:cNvSpPr>
          <p:nvPr/>
        </p:nvSpPr>
        <p:spPr bwMode="auto">
          <a:xfrm>
            <a:off x="119064" y="1926861"/>
            <a:ext cx="449348" cy="544662"/>
          </a:xfrm>
          <a:prstGeom prst="rightArrow">
            <a:avLst>
              <a:gd name="adj1" fmla="val 50000"/>
              <a:gd name="adj2" fmla="val 50000"/>
            </a:avLst>
          </a:prstGeom>
          <a:solidFill>
            <a:srgbClr val="DF6C5D"/>
          </a:solidFill>
          <a:ln w="9525">
            <a:solidFill>
              <a:srgbClr val="D34412"/>
            </a:solidFill>
            <a:miter lim="800000"/>
            <a:headEnd/>
            <a:tailEnd/>
          </a:ln>
          <a:effectLst>
            <a:outerShdw blurRad="63500" dist="23000" dir="5400000" rotWithShape="0">
              <a:srgbClr val="000000">
                <a:alpha val="34998"/>
              </a:srgbClr>
            </a:outerShdw>
          </a:effectLst>
        </p:spPr>
        <p:txBody>
          <a:bodyPr anchor="ctr"/>
          <a:lstStyle/>
          <a:p>
            <a:pPr algn="ctr" eaLnBrk="1" hangingPunct="1">
              <a:defRPr/>
            </a:pPr>
            <a:endParaRPr lang="en-US" dirty="0">
              <a:solidFill>
                <a:schemeClr val="lt1"/>
              </a:solidFill>
              <a:latin typeface="+mn-lt"/>
              <a:ea typeface="+mn-ea"/>
              <a:cs typeface="+mn-cs"/>
            </a:endParaRPr>
          </a:p>
        </p:txBody>
      </p:sp>
      <p:sp>
        <p:nvSpPr>
          <p:cNvPr id="3" name="Slide Number Placeholder 2"/>
          <p:cNvSpPr>
            <a:spLocks noGrp="1"/>
          </p:cNvSpPr>
          <p:nvPr>
            <p:ph type="sldNum" sz="quarter" idx="10"/>
          </p:nvPr>
        </p:nvSpPr>
        <p:spPr/>
        <p:txBody>
          <a:bodyPr/>
          <a:lstStyle/>
          <a:p>
            <a:fld id="{9CBA8DA2-6309-4D2B-A3DE-2D1089BABE4A}" type="slidenum">
              <a:rPr lang="en-US" altLang="en-US" smtClean="0"/>
              <a:pPr/>
              <a:t>10</a:t>
            </a:fld>
            <a:endParaRPr lang="en-US" altLang="en-US"/>
          </a:p>
        </p:txBody>
      </p:sp>
    </p:spTree>
    <p:extLst>
      <p:ext uri="{BB962C8B-B14F-4D97-AF65-F5344CB8AC3E}">
        <p14:creationId xmlns:p14="http://schemas.microsoft.com/office/powerpoint/2010/main" val="158276475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42396"/>
            <a:ext cx="8229600" cy="1143000"/>
          </a:xfrm>
        </p:spPr>
        <p:txBody>
          <a:bodyPr/>
          <a:lstStyle/>
          <a:p>
            <a:r>
              <a:rPr lang="en-US" altLang="en-US" sz="3600" dirty="0"/>
              <a:t>Summary Table of the </a:t>
            </a:r>
            <a:br>
              <a:rPr lang="en-US" altLang="en-US" sz="3600" dirty="0"/>
            </a:br>
            <a:r>
              <a:rPr lang="en-US" altLang="en-US" sz="3600" dirty="0"/>
              <a:t>Science Foundations</a:t>
            </a:r>
          </a:p>
        </p:txBody>
      </p:sp>
      <p:pic>
        <p:nvPicPr>
          <p:cNvPr id="30723" name="Content Placeholder 4" descr="Screen Shot 2013-10-29 at 8.30.22 AM.png"/>
          <p:cNvPicPr>
            <a:picLocks noGrp="1" noChangeAspect="1"/>
          </p:cNvPicPr>
          <p:nvPr>
            <p:ph idx="1"/>
          </p:nvPr>
        </p:nvPicPr>
        <p:blipFill>
          <a:blip r:embed="rId3"/>
          <a:stretch>
            <a:fillRect/>
          </a:stretch>
        </p:blipFill>
        <p:spPr>
          <a:xfrm>
            <a:off x="1748116" y="1227792"/>
            <a:ext cx="5764435" cy="5262477"/>
          </a:xfrm>
          <a:ln>
            <a:solidFill>
              <a:schemeClr val="tx1"/>
            </a:solidFill>
          </a:ln>
        </p:spPr>
      </p:pic>
      <p:sp>
        <p:nvSpPr>
          <p:cNvPr id="5" name="Down Arrow 4"/>
          <p:cNvSpPr>
            <a:spLocks noChangeArrowheads="1"/>
          </p:cNvSpPr>
          <p:nvPr/>
        </p:nvSpPr>
        <p:spPr bwMode="auto">
          <a:xfrm rot="-5400000">
            <a:off x="761532" y="5117450"/>
            <a:ext cx="1120775" cy="920750"/>
          </a:xfrm>
          <a:prstGeom prst="downArrow">
            <a:avLst>
              <a:gd name="adj1" fmla="val 50000"/>
              <a:gd name="adj2" fmla="val 50000"/>
            </a:avLst>
          </a:prstGeom>
          <a:solidFill>
            <a:srgbClr val="DF6C5D"/>
          </a:solidFill>
          <a:ln w="9525">
            <a:solidFill>
              <a:srgbClr val="D34412"/>
            </a:solidFill>
            <a:miter lim="800000"/>
            <a:headEnd/>
            <a:tailEnd/>
          </a:ln>
          <a:effectLst>
            <a:outerShdw blurRad="63500" dist="23000" dir="5400000" rotWithShape="0">
              <a:srgbClr val="000000">
                <a:alpha val="34999"/>
              </a:srgbClr>
            </a:outerShdw>
          </a:effectLst>
        </p:spPr>
        <p:txBody>
          <a:bodyPr anchor="ctr"/>
          <a:lstStyle/>
          <a:p>
            <a:pPr algn="ctr" eaLnBrk="1" hangingPunct="1">
              <a:defRPr/>
            </a:pPr>
            <a:endParaRPr lang="en-US">
              <a:solidFill>
                <a:schemeClr val="lt1"/>
              </a:solidFill>
              <a:latin typeface="+mn-lt"/>
              <a:cs typeface="+mn-cs"/>
            </a:endParaRPr>
          </a:p>
        </p:txBody>
      </p:sp>
      <p:sp>
        <p:nvSpPr>
          <p:cNvPr id="2" name="Slide Number Placeholder 1"/>
          <p:cNvSpPr>
            <a:spLocks noGrp="1"/>
          </p:cNvSpPr>
          <p:nvPr>
            <p:ph type="sldNum" sz="quarter" idx="10"/>
          </p:nvPr>
        </p:nvSpPr>
        <p:spPr/>
        <p:txBody>
          <a:bodyPr/>
          <a:lstStyle/>
          <a:p>
            <a:fld id="{E7CAF799-9801-465C-95B3-61F70ABF1F86}" type="slidenum">
              <a:rPr lang="en-US" altLang="en-US" smtClean="0"/>
              <a:pPr/>
              <a:t>11</a:t>
            </a:fld>
            <a:endParaRPr lang="en-US"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11-15 at 10.37.14 AM.png"/>
          <p:cNvPicPr>
            <a:picLocks noChangeAspect="1"/>
          </p:cNvPicPr>
          <p:nvPr/>
        </p:nvPicPr>
        <p:blipFill rotWithShape="1">
          <a:blip r:embed="rId3">
            <a:extLst>
              <a:ext uri="{28A0092B-C50C-407E-A947-70E740481C1C}">
                <a14:useLocalDpi xmlns:a14="http://schemas.microsoft.com/office/drawing/2010/main" val="0"/>
              </a:ext>
            </a:extLst>
          </a:blip>
          <a:srcRect b="16747"/>
          <a:stretch/>
        </p:blipFill>
        <p:spPr>
          <a:xfrm>
            <a:off x="1984917" y="1124684"/>
            <a:ext cx="4938244" cy="5142481"/>
          </a:xfrm>
          <a:prstGeom prst="rect">
            <a:avLst/>
          </a:prstGeom>
          <a:ln>
            <a:solidFill>
              <a:schemeClr val="tx1"/>
            </a:solidFill>
          </a:ln>
        </p:spPr>
      </p:pic>
      <p:sp>
        <p:nvSpPr>
          <p:cNvPr id="32770" name="Title 4"/>
          <p:cNvSpPr>
            <a:spLocks noGrp="1"/>
          </p:cNvSpPr>
          <p:nvPr>
            <p:ph type="title" sz="quarter"/>
          </p:nvPr>
        </p:nvSpPr>
        <p:spPr>
          <a:xfrm>
            <a:off x="339239" y="412210"/>
            <a:ext cx="8229600" cy="406552"/>
          </a:xfrm>
        </p:spPr>
        <p:txBody>
          <a:bodyPr/>
          <a:lstStyle/>
          <a:p>
            <a:r>
              <a:rPr lang="en-US" sz="3600" dirty="0"/>
              <a:t>Map of the Foundations</a:t>
            </a:r>
            <a:br>
              <a:rPr lang="en-US" sz="3600" dirty="0"/>
            </a:br>
            <a:r>
              <a:rPr lang="en-US" sz="2400" dirty="0"/>
              <a:t>Science Domain</a:t>
            </a:r>
            <a:endParaRPr lang="en-US" sz="1400" dirty="0"/>
          </a:p>
        </p:txBody>
      </p:sp>
      <p:sp>
        <p:nvSpPr>
          <p:cNvPr id="22" name="AutoShape 10"/>
          <p:cNvSpPr>
            <a:spLocks noGrp="1" noChangeArrowheads="1"/>
          </p:cNvSpPr>
          <p:nvPr>
            <p:ph sz="quarter" idx="1"/>
          </p:nvPr>
        </p:nvSpPr>
        <p:spPr>
          <a:xfrm>
            <a:off x="238765" y="1586774"/>
            <a:ext cx="1527717" cy="418171"/>
          </a:xfrm>
          <a:prstGeom prst="wedgeRectCallout">
            <a:avLst>
              <a:gd name="adj1" fmla="val 169263"/>
              <a:gd name="adj2" fmla="val -29527"/>
            </a:avLst>
          </a:prstGeom>
          <a:solidFill>
            <a:schemeClr val="accent2">
              <a:lumMod val="60000"/>
              <a:lumOff val="40000"/>
            </a:schemeClr>
          </a:solidFill>
          <a:ln>
            <a:solidFill>
              <a:schemeClr val="tx1"/>
            </a:solidFill>
          </a:ln>
        </p:spPr>
        <p:txBody>
          <a:bodyPr/>
          <a:lstStyle/>
          <a:p>
            <a:pPr marL="0" indent="0" algn="ctr" eaLnBrk="1" hangingPunct="1">
              <a:buFont typeface="Arial" pitchFamily="34" charset="0"/>
              <a:buNone/>
              <a:defRPr/>
            </a:pPr>
            <a:r>
              <a:rPr lang="en-US" sz="2000" b="1" dirty="0">
                <a:solidFill>
                  <a:schemeClr val="bg1"/>
                </a:solidFill>
                <a:effectLst>
                  <a:outerShdw blurRad="38100" dist="38100" dir="2700000" algn="tl">
                    <a:srgbClr val="000000">
                      <a:alpha val="43137"/>
                    </a:srgbClr>
                  </a:outerShdw>
                </a:effectLst>
                <a:ea typeface="ＭＳ Ｐゴシック" pitchFamily="34" charset="-128"/>
                <a:cs typeface="Arial" charset="0"/>
              </a:rPr>
              <a:t>Strand</a:t>
            </a:r>
          </a:p>
        </p:txBody>
      </p:sp>
      <p:sp>
        <p:nvSpPr>
          <p:cNvPr id="14" name="AutoShape 9"/>
          <p:cNvSpPr>
            <a:spLocks noGrp="1" noChangeArrowheads="1"/>
          </p:cNvSpPr>
          <p:nvPr>
            <p:ph sz="quarter" idx="2"/>
          </p:nvPr>
        </p:nvSpPr>
        <p:spPr>
          <a:xfrm>
            <a:off x="6835698" y="1221287"/>
            <a:ext cx="2187498" cy="443494"/>
          </a:xfrm>
          <a:prstGeom prst="wedgeRectCallout">
            <a:avLst>
              <a:gd name="adj1" fmla="val -118724"/>
              <a:gd name="adj2" fmla="val 105177"/>
            </a:avLst>
          </a:prstGeom>
          <a:solidFill>
            <a:srgbClr val="DF6C5D"/>
          </a:solidFill>
          <a:ln>
            <a:solidFill>
              <a:schemeClr val="tx1"/>
            </a:solidFill>
          </a:ln>
        </p:spPr>
        <p:txBody>
          <a:bodyPr/>
          <a:lstStyle/>
          <a:p>
            <a:pPr marL="0" indent="0" algn="ctr" eaLnBrk="1" hangingPunct="1">
              <a:buFont typeface="Arial" pitchFamily="34" charset="0"/>
              <a:buNone/>
              <a:defRPr/>
            </a:pPr>
            <a:r>
              <a:rPr lang="en-US" sz="2000" b="1" dirty="0" err="1">
                <a:solidFill>
                  <a:schemeClr val="bg1"/>
                </a:solidFill>
                <a:effectLst>
                  <a:outerShdw blurRad="38100" dist="38100" dir="2700000" algn="tl">
                    <a:srgbClr val="000000">
                      <a:alpha val="43137"/>
                    </a:srgbClr>
                  </a:outerShdw>
                </a:effectLst>
                <a:ea typeface="ＭＳ Ｐゴシック" pitchFamily="34" charset="-128"/>
                <a:cs typeface="Arial" charset="0"/>
              </a:rPr>
              <a:t>Substrand</a:t>
            </a:r>
            <a:endParaRPr lang="en-US" sz="2000" b="1" dirty="0">
              <a:solidFill>
                <a:schemeClr val="bg1"/>
              </a:solidFill>
              <a:effectLst>
                <a:outerShdw blurRad="38100" dist="38100" dir="2700000" algn="tl">
                  <a:srgbClr val="000000">
                    <a:alpha val="43137"/>
                  </a:srgbClr>
                </a:outerShdw>
              </a:effectLst>
              <a:ea typeface="ＭＳ Ｐゴシック" pitchFamily="34" charset="-128"/>
              <a:cs typeface="Arial" charset="0"/>
            </a:endParaRPr>
          </a:p>
        </p:txBody>
      </p:sp>
      <p:sp>
        <p:nvSpPr>
          <p:cNvPr id="13" name="AutoShape 9"/>
          <p:cNvSpPr>
            <a:spLocks noGrp="1" noChangeArrowheads="1"/>
          </p:cNvSpPr>
          <p:nvPr>
            <p:ph sz="quarter" idx="3"/>
          </p:nvPr>
        </p:nvSpPr>
        <p:spPr>
          <a:xfrm>
            <a:off x="6621344" y="3695925"/>
            <a:ext cx="1621573" cy="432689"/>
          </a:xfrm>
          <a:prstGeom prst="wedgeRectCallout">
            <a:avLst>
              <a:gd name="adj1" fmla="val -48941"/>
              <a:gd name="adj2" fmla="val -223261"/>
            </a:avLst>
          </a:prstGeom>
          <a:solidFill>
            <a:schemeClr val="accent2">
              <a:lumMod val="60000"/>
              <a:lumOff val="40000"/>
            </a:schemeClr>
          </a:solidFill>
          <a:ln>
            <a:solidFill>
              <a:schemeClr val="tx1"/>
            </a:solidFill>
          </a:ln>
        </p:spPr>
        <p:txBody>
          <a:bodyPr/>
          <a:lstStyle/>
          <a:p>
            <a:pPr marL="0" indent="0" algn="ctr" eaLnBrk="1" hangingPunct="1">
              <a:buFont typeface="Arial" pitchFamily="34" charset="0"/>
              <a:buNone/>
              <a:defRPr/>
            </a:pPr>
            <a:r>
              <a:rPr lang="en-US" sz="2000" b="1" dirty="0">
                <a:solidFill>
                  <a:schemeClr val="bg1"/>
                </a:solidFill>
                <a:effectLst>
                  <a:outerShdw blurRad="38100" dist="38100" dir="2700000" algn="tl">
                    <a:srgbClr val="000000">
                      <a:alpha val="43137"/>
                    </a:srgbClr>
                  </a:outerShdw>
                </a:effectLst>
                <a:ea typeface="ＭＳ Ｐゴシック" pitchFamily="34" charset="-128"/>
                <a:cs typeface="Arial" charset="0"/>
              </a:rPr>
              <a:t>Domain</a:t>
            </a:r>
          </a:p>
        </p:txBody>
      </p:sp>
      <p:sp>
        <p:nvSpPr>
          <p:cNvPr id="23" name="AutoShape 9"/>
          <p:cNvSpPr>
            <a:spLocks noGrp="1" noChangeArrowheads="1"/>
          </p:cNvSpPr>
          <p:nvPr>
            <p:ph sz="quarter" idx="4"/>
          </p:nvPr>
        </p:nvSpPr>
        <p:spPr>
          <a:xfrm>
            <a:off x="6507663" y="1870073"/>
            <a:ext cx="1848937" cy="560916"/>
          </a:xfrm>
          <a:prstGeom prst="wedgeRectCallout">
            <a:avLst>
              <a:gd name="adj1" fmla="val -100389"/>
              <a:gd name="adj2" fmla="val 43422"/>
            </a:avLst>
          </a:prstGeom>
          <a:solidFill>
            <a:schemeClr val="accent2">
              <a:lumMod val="60000"/>
              <a:lumOff val="40000"/>
            </a:schemeClr>
          </a:solidFill>
          <a:ln>
            <a:solidFill>
              <a:schemeClr val="tx1"/>
            </a:solidFill>
          </a:ln>
        </p:spPr>
        <p:txBody>
          <a:bodyPr/>
          <a:lstStyle/>
          <a:p>
            <a:pPr marL="0" indent="0" algn="ctr" eaLnBrk="1" hangingPunct="1">
              <a:buFont typeface="Arial" pitchFamily="34" charset="0"/>
              <a:buNone/>
              <a:defRPr/>
            </a:pPr>
            <a:r>
              <a:rPr lang="en-US" sz="2000" b="1" dirty="0">
                <a:solidFill>
                  <a:schemeClr val="bg1"/>
                </a:solidFill>
                <a:effectLst>
                  <a:outerShdw blurRad="38100" dist="38100" dir="2700000" algn="tl">
                    <a:srgbClr val="000000">
                      <a:alpha val="43137"/>
                    </a:srgbClr>
                  </a:outerShdw>
                </a:effectLst>
                <a:ea typeface="ＭＳ Ｐゴシック" pitchFamily="34" charset="-128"/>
                <a:cs typeface="Arial" charset="0"/>
              </a:rPr>
              <a:t>Foundation</a:t>
            </a:r>
          </a:p>
        </p:txBody>
      </p:sp>
      <p:sp>
        <p:nvSpPr>
          <p:cNvPr id="27" name="AutoShape 14"/>
          <p:cNvSpPr>
            <a:spLocks noGrp="1" noChangeArrowheads="1"/>
          </p:cNvSpPr>
          <p:nvPr>
            <p:ph sz="quarter" idx="4294967295"/>
          </p:nvPr>
        </p:nvSpPr>
        <p:spPr>
          <a:xfrm>
            <a:off x="3678316" y="5462614"/>
            <a:ext cx="1373187" cy="442912"/>
          </a:xfrm>
          <a:prstGeom prst="wedgeRectCallout">
            <a:avLst>
              <a:gd name="adj1" fmla="val -73850"/>
              <a:gd name="adj2" fmla="val -147208"/>
            </a:avLst>
          </a:prstGeom>
          <a:solidFill>
            <a:schemeClr val="accent2">
              <a:lumMod val="60000"/>
              <a:lumOff val="40000"/>
            </a:schemeClr>
          </a:solidFill>
          <a:ln>
            <a:solidFill>
              <a:schemeClr val="tx1"/>
            </a:solidFill>
          </a:ln>
        </p:spPr>
        <p:txBody>
          <a:bodyPr/>
          <a:lstStyle/>
          <a:p>
            <a:pPr marL="0" indent="0" algn="ctr" eaLnBrk="1" hangingPunct="1">
              <a:buFont typeface="Arial" pitchFamily="34" charset="0"/>
              <a:buNone/>
              <a:defRPr/>
            </a:pPr>
            <a:r>
              <a:rPr lang="en-US" sz="2000" b="1" dirty="0">
                <a:solidFill>
                  <a:schemeClr val="bg1"/>
                </a:solidFill>
                <a:effectLst>
                  <a:outerShdw blurRad="38100" dist="38100" dir="2700000" algn="tl">
                    <a:srgbClr val="000000">
                      <a:alpha val="43137"/>
                    </a:srgbClr>
                  </a:outerShdw>
                </a:effectLst>
                <a:ea typeface="ＭＳ Ｐゴシック" pitchFamily="34" charset="-128"/>
                <a:cs typeface="Arial" charset="0"/>
              </a:rPr>
              <a:t>Examples</a:t>
            </a:r>
          </a:p>
        </p:txBody>
      </p:sp>
      <p:sp>
        <p:nvSpPr>
          <p:cNvPr id="24" name="AutoShape 11"/>
          <p:cNvSpPr>
            <a:spLocks noGrp="1" noChangeArrowheads="1"/>
          </p:cNvSpPr>
          <p:nvPr>
            <p:ph sz="quarter" idx="4294967295"/>
          </p:nvPr>
        </p:nvSpPr>
        <p:spPr>
          <a:xfrm>
            <a:off x="1689334" y="2696076"/>
            <a:ext cx="827088" cy="403225"/>
          </a:xfrm>
          <a:prstGeom prst="wedgeRectCallout">
            <a:avLst>
              <a:gd name="adj1" fmla="val 65954"/>
              <a:gd name="adj2" fmla="val -168109"/>
            </a:avLst>
          </a:prstGeom>
          <a:solidFill>
            <a:schemeClr val="accent2">
              <a:lumMod val="60000"/>
              <a:lumOff val="40000"/>
            </a:schemeClr>
          </a:solidFill>
          <a:ln>
            <a:solidFill>
              <a:schemeClr val="tx1"/>
            </a:solidFill>
          </a:ln>
        </p:spPr>
        <p:txBody>
          <a:bodyPr/>
          <a:lstStyle/>
          <a:p>
            <a:pPr marL="0" indent="0" algn="ctr" eaLnBrk="1" hangingPunct="1">
              <a:buFont typeface="Arial" pitchFamily="34" charset="0"/>
              <a:buNone/>
              <a:defRPr/>
            </a:pPr>
            <a:r>
              <a:rPr lang="en-US" sz="2000" b="1" dirty="0">
                <a:solidFill>
                  <a:schemeClr val="bg1"/>
                </a:solidFill>
                <a:effectLst>
                  <a:outerShdw blurRad="38100" dist="38100" dir="2700000" algn="tl">
                    <a:srgbClr val="000000">
                      <a:alpha val="43137"/>
                    </a:srgbClr>
                  </a:outerShdw>
                </a:effectLst>
                <a:ea typeface="ＭＳ Ｐゴシック" pitchFamily="34" charset="-128"/>
                <a:cs typeface="Arial" charset="0"/>
              </a:rPr>
              <a:t>Age</a:t>
            </a:r>
          </a:p>
        </p:txBody>
      </p:sp>
      <p:sp>
        <p:nvSpPr>
          <p:cNvPr id="3" name="Slide Number Placeholder 2"/>
          <p:cNvSpPr>
            <a:spLocks noGrp="1"/>
          </p:cNvSpPr>
          <p:nvPr>
            <p:ph type="sldNum" sz="quarter" idx="10"/>
          </p:nvPr>
        </p:nvSpPr>
        <p:spPr/>
        <p:txBody>
          <a:bodyPr/>
          <a:lstStyle/>
          <a:p>
            <a:fld id="{9CBA8DA2-6309-4D2B-A3DE-2D1089BABE4A}" type="slidenum">
              <a:rPr lang="en-US" altLang="en-US" smtClean="0"/>
              <a:pPr/>
              <a:t>12</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bg/>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animBg="1"/>
      <p:bldP spid="14" grpId="0" build="p" animBg="1"/>
      <p:bldP spid="13" grpId="0" build="p" animBg="1"/>
      <p:bldP spid="23" grpId="0" build="p" animBg="1"/>
      <p:bldP spid="27" grpId="0" build="p" animBg="1"/>
      <p:bldP spid="24"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a:xfrm>
            <a:off x="0" y="30956"/>
            <a:ext cx="9144000" cy="1505236"/>
          </a:xfrm>
        </p:spPr>
        <p:txBody>
          <a:bodyPr/>
          <a:lstStyle/>
          <a:p>
            <a:r>
              <a:rPr lang="en-US" sz="4000" dirty="0">
                <a:latin typeface="Arial" charset="0"/>
                <a:ea typeface="MS PGothic" charset="0"/>
                <a:cs typeface="Arial" charset="0"/>
              </a:rPr>
              <a:t>Next Generation Science Standards (NGSS)</a:t>
            </a:r>
            <a:endParaRPr lang="en-US" sz="4000" dirty="0">
              <a:latin typeface="Arial" charset="0"/>
              <a:ea typeface="MS PGothic" charset="0"/>
            </a:endParaRPr>
          </a:p>
        </p:txBody>
      </p:sp>
      <p:sp>
        <p:nvSpPr>
          <p:cNvPr id="63490" name="Content Placeholder 2"/>
          <p:cNvSpPr>
            <a:spLocks noGrp="1"/>
          </p:cNvSpPr>
          <p:nvPr>
            <p:ph sz="half" idx="1"/>
          </p:nvPr>
        </p:nvSpPr>
        <p:spPr>
          <a:xfrm>
            <a:off x="520700" y="1536192"/>
            <a:ext cx="8369300" cy="4737893"/>
          </a:xfrm>
        </p:spPr>
        <p:txBody>
          <a:bodyPr/>
          <a:lstStyle/>
          <a:p>
            <a:pPr marL="0" indent="0">
              <a:spcBef>
                <a:spcPts val="672"/>
              </a:spcBef>
              <a:spcAft>
                <a:spcPts val="0"/>
              </a:spcAft>
              <a:buNone/>
              <a:defRPr/>
            </a:pPr>
            <a:r>
              <a:rPr lang="en-US" dirty="0">
                <a:latin typeface="Arial" panose="020B0604020202020204" pitchFamily="34" charset="0"/>
                <a:ea typeface="MS PGothic" charset="0"/>
                <a:cs typeface="Arial" panose="020B0604020202020204" pitchFamily="34" charset="0"/>
              </a:rPr>
              <a:t>The key difference between the NGSS and previous science standards is the process of </a:t>
            </a:r>
            <a:r>
              <a:rPr lang="ja-JP" altLang="en-US" dirty="0">
                <a:latin typeface="Arial" panose="020B0604020202020204" pitchFamily="34" charset="0"/>
                <a:ea typeface="MS PGothic" charset="0"/>
                <a:cs typeface="Arial" panose="020B0604020202020204" pitchFamily="34" charset="0"/>
              </a:rPr>
              <a:t>“</a:t>
            </a:r>
            <a:r>
              <a:rPr lang="en-US" altLang="ja-JP" dirty="0">
                <a:latin typeface="Arial" panose="020B0604020202020204" pitchFamily="34" charset="0"/>
                <a:ea typeface="MS PGothic" charset="0"/>
                <a:cs typeface="Arial" panose="020B0604020202020204" pitchFamily="34" charset="0"/>
              </a:rPr>
              <a:t>three-dimensional</a:t>
            </a:r>
            <a:r>
              <a:rPr lang="ja-JP" altLang="en-US" dirty="0">
                <a:latin typeface="Arial" panose="020B0604020202020204" pitchFamily="34" charset="0"/>
                <a:ea typeface="MS PGothic" charset="0"/>
                <a:cs typeface="Arial" panose="020B0604020202020204" pitchFamily="34" charset="0"/>
              </a:rPr>
              <a:t>”</a:t>
            </a:r>
            <a:r>
              <a:rPr lang="en-US" altLang="ja-JP" dirty="0">
                <a:latin typeface="Arial" panose="020B0604020202020204" pitchFamily="34" charset="0"/>
                <a:ea typeface="MS PGothic" charset="0"/>
                <a:cs typeface="Arial" panose="020B0604020202020204" pitchFamily="34" charset="0"/>
              </a:rPr>
              <a:t> (3D) learning: </a:t>
            </a:r>
          </a:p>
          <a:p>
            <a:pPr marL="514350" indent="-514350">
              <a:spcBef>
                <a:spcPts val="672"/>
              </a:spcBef>
              <a:spcAft>
                <a:spcPts val="0"/>
              </a:spcAft>
              <a:buFont typeface="+mj-lt"/>
              <a:buAutoNum type="arabicPeriod"/>
              <a:defRPr/>
            </a:pPr>
            <a:r>
              <a:rPr lang="en-US" dirty="0">
                <a:latin typeface="Arial" panose="020B0604020202020204" pitchFamily="34" charset="0"/>
                <a:ea typeface="Arial" charset="0"/>
                <a:cs typeface="Arial" panose="020B0604020202020204" pitchFamily="34" charset="0"/>
              </a:rPr>
              <a:t>Practices</a:t>
            </a:r>
          </a:p>
          <a:p>
            <a:pPr marL="514350" indent="-514350">
              <a:spcBef>
                <a:spcPts val="672"/>
              </a:spcBef>
              <a:spcAft>
                <a:spcPts val="0"/>
              </a:spcAft>
              <a:buFont typeface="+mj-lt"/>
              <a:buAutoNum type="arabicPeriod"/>
              <a:defRPr/>
            </a:pPr>
            <a:r>
              <a:rPr lang="en-US" dirty="0">
                <a:latin typeface="Arial" panose="020B0604020202020204" pitchFamily="34" charset="0"/>
                <a:ea typeface="Arial" charset="0"/>
                <a:cs typeface="Arial" panose="020B0604020202020204" pitchFamily="34" charset="0"/>
              </a:rPr>
              <a:t>Disciplinary core ideas</a:t>
            </a:r>
          </a:p>
          <a:p>
            <a:pPr marL="514350" indent="-514350">
              <a:spcBef>
                <a:spcPts val="672"/>
              </a:spcBef>
              <a:spcAft>
                <a:spcPts val="0"/>
              </a:spcAft>
              <a:buFont typeface="+mj-lt"/>
              <a:buAutoNum type="arabicPeriod"/>
              <a:defRPr/>
            </a:pPr>
            <a:r>
              <a:rPr lang="en-US" dirty="0">
                <a:latin typeface="Arial" panose="020B0604020202020204" pitchFamily="34" charset="0"/>
                <a:ea typeface="Arial" charset="0"/>
                <a:cs typeface="Arial" panose="020B0604020202020204" pitchFamily="34" charset="0"/>
              </a:rPr>
              <a:t>Crosscutting concepts </a:t>
            </a:r>
            <a:endParaRPr lang="en-US" dirty="0">
              <a:latin typeface="Arial" panose="020B0604020202020204" pitchFamily="34" charset="0"/>
              <a:ea typeface="MS PGothic" charset="0"/>
              <a:cs typeface="Arial" panose="020B0604020202020204" pitchFamily="34" charset="0"/>
            </a:endParaRPr>
          </a:p>
        </p:txBody>
      </p:sp>
      <p:pic>
        <p:nvPicPr>
          <p:cNvPr id="63491" name="Content Placeholder 2"/>
          <p:cNvPicPr>
            <a:picLocks noGrp="1" noChangeAspect="1"/>
          </p:cNvPicPr>
          <p:nvPr>
            <p:ph sz="half" idx="2"/>
          </p:nvPr>
        </p:nvPicPr>
        <p:blipFill>
          <a:blip r:embed="rId3" cstate="email">
            <a:extLst>
              <a:ext uri="{28A0092B-C50C-407E-A947-70E740481C1C}">
                <a14:useLocalDpi xmlns:a14="http://schemas.microsoft.com/office/drawing/2010/main" val="0"/>
              </a:ext>
            </a:extLst>
          </a:blip>
          <a:srcRect/>
          <a:stretch>
            <a:fillRect/>
          </a:stretch>
        </p:blipFill>
        <p:spPr>
          <a:xfrm>
            <a:off x="5623215" y="3041428"/>
            <a:ext cx="3063585" cy="3433762"/>
          </a:xfrm>
          <a:ln>
            <a:solidFill>
              <a:schemeClr val="tx1"/>
            </a:solidFill>
          </a:ln>
        </p:spPr>
      </p:pic>
      <p:sp>
        <p:nvSpPr>
          <p:cNvPr id="2" name="Slide Number Placeholder 1"/>
          <p:cNvSpPr>
            <a:spLocks noGrp="1"/>
          </p:cNvSpPr>
          <p:nvPr>
            <p:ph type="sldNum" sz="quarter" idx="10"/>
          </p:nvPr>
        </p:nvSpPr>
        <p:spPr/>
        <p:txBody>
          <a:bodyPr/>
          <a:lstStyle/>
          <a:p>
            <a:fld id="{858247D6-A5FA-4014-BFA3-8919593114FE}" type="slidenum">
              <a:rPr lang="en-US" altLang="en-US" smtClean="0"/>
              <a:pPr/>
              <a:t>13</a:t>
            </a:fld>
            <a:endParaRPr lang="en-US" altLang="en-US"/>
          </a:p>
        </p:txBody>
      </p:sp>
    </p:spTree>
    <p:extLst>
      <p:ext uri="{BB962C8B-B14F-4D97-AF65-F5344CB8AC3E}">
        <p14:creationId xmlns:p14="http://schemas.microsoft.com/office/powerpoint/2010/main" val="1417321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dirty="0"/>
              <a:t>Next Generation Science Standards (NGSS)</a:t>
            </a:r>
          </a:p>
        </p:txBody>
      </p:sp>
      <p:sp>
        <p:nvSpPr>
          <p:cNvPr id="81922" name="Content Placeholder 2"/>
          <p:cNvSpPr>
            <a:spLocks noGrp="1"/>
          </p:cNvSpPr>
          <p:nvPr>
            <p:ph sz="half" idx="1"/>
          </p:nvPr>
        </p:nvSpPr>
        <p:spPr>
          <a:xfrm>
            <a:off x="457200" y="1594624"/>
            <a:ext cx="8458200" cy="4525963"/>
          </a:xfrm>
        </p:spPr>
        <p:txBody>
          <a:bodyPr/>
          <a:lstStyle/>
          <a:p>
            <a:pPr marL="0" lvl="0" indent="0">
              <a:buNone/>
              <a:defRPr/>
            </a:pPr>
            <a:r>
              <a:rPr lang="en-US" dirty="0">
                <a:solidFill>
                  <a:prstClr val="black"/>
                </a:solidFill>
                <a:latin typeface="Arial" charset="0"/>
                <a:ea typeface="MS PGothic" charset="0"/>
                <a:cs typeface="MS PGothic" charset="0"/>
              </a:rPr>
              <a:t>The NGSS:</a:t>
            </a:r>
            <a:endParaRPr lang="en-US" dirty="0">
              <a:solidFill>
                <a:prstClr val="black"/>
              </a:solidFill>
              <a:latin typeface="Arial" charset="0"/>
              <a:ea typeface="MS PGothic" charset="0"/>
            </a:endParaRPr>
          </a:p>
          <a:p>
            <a:pPr lvl="0">
              <a:defRPr/>
            </a:pPr>
            <a:r>
              <a:rPr lang="en-US" dirty="0">
                <a:solidFill>
                  <a:prstClr val="black"/>
                </a:solidFill>
                <a:latin typeface="Arial" charset="0"/>
                <a:ea typeface="MS PGothic" charset="0"/>
              </a:rPr>
              <a:t>a</a:t>
            </a:r>
            <a:r>
              <a:rPr lang="en-US" dirty="0">
                <a:solidFill>
                  <a:prstClr val="black"/>
                </a:solidFill>
                <a:latin typeface="Arial" charset="0"/>
                <a:ea typeface="MS PGothic" charset="0"/>
                <a:cs typeface="MS PGothic" charset="0"/>
              </a:rPr>
              <a:t>re standards with a purpose;</a:t>
            </a:r>
          </a:p>
          <a:p>
            <a:pPr marL="347472" lvl="0" indent="-347472">
              <a:defRPr/>
            </a:pPr>
            <a:r>
              <a:rPr lang="en-US" dirty="0">
                <a:solidFill>
                  <a:prstClr val="black"/>
                </a:solidFill>
                <a:latin typeface="Arial" charset="0"/>
                <a:ea typeface="MS PGothic" charset="0"/>
              </a:rPr>
              <a:t>r</a:t>
            </a:r>
            <a:r>
              <a:rPr lang="en-US" dirty="0">
                <a:solidFill>
                  <a:prstClr val="black"/>
                </a:solidFill>
                <a:latin typeface="Arial" charset="0"/>
                <a:ea typeface="MS PGothic" charset="0"/>
                <a:cs typeface="MS PGothic" charset="0"/>
              </a:rPr>
              <a:t>epresent a fundamental shift in science education;</a:t>
            </a:r>
          </a:p>
          <a:p>
            <a:pPr marL="347472" lvl="0" indent="-347472">
              <a:defRPr/>
            </a:pPr>
            <a:r>
              <a:rPr lang="en-US" dirty="0">
                <a:solidFill>
                  <a:prstClr val="black"/>
                </a:solidFill>
                <a:latin typeface="Arial" charset="0"/>
                <a:ea typeface="MS PGothic" charset="0"/>
              </a:rPr>
              <a:t>r</a:t>
            </a:r>
            <a:r>
              <a:rPr lang="en-US" dirty="0">
                <a:solidFill>
                  <a:prstClr val="black"/>
                </a:solidFill>
                <a:latin typeface="Arial" charset="0"/>
                <a:ea typeface="MS PGothic" charset="0"/>
                <a:cs typeface="MS PGothic" charset="0"/>
              </a:rPr>
              <a:t>equire a different approach to teaching science than has been used in the past.</a:t>
            </a:r>
          </a:p>
          <a:p>
            <a:pPr marL="0" indent="0">
              <a:buFont typeface="Arial" charset="0"/>
              <a:buNone/>
              <a:defRPr/>
            </a:pPr>
            <a:r>
              <a:rPr lang="en-US" sz="2000" dirty="0">
                <a:ea typeface="MS PGothic" charset="0"/>
                <a:cs typeface="MS PGothic" charset="0"/>
              </a:rPr>
              <a:t> </a:t>
            </a:r>
          </a:p>
        </p:txBody>
      </p:sp>
      <p:pic>
        <p:nvPicPr>
          <p:cNvPr id="24580" name="Content Placeholder 2"/>
          <p:cNvPicPr>
            <a:picLocks noGrp="1" noChangeAspect="1"/>
          </p:cNvPicPr>
          <p:nvPr>
            <p:ph sz="half" idx="2"/>
          </p:nvPr>
        </p:nvPicPr>
        <p:blipFill>
          <a:blip r:embed="rId3"/>
          <a:stretch>
            <a:fillRect/>
          </a:stretch>
        </p:blipFill>
        <p:spPr>
          <a:xfrm>
            <a:off x="4963803" y="4609409"/>
            <a:ext cx="3578031" cy="2024269"/>
          </a:xfrm>
          <a:ln>
            <a:solidFill>
              <a:schemeClr val="tx1"/>
            </a:solidFill>
          </a:ln>
        </p:spPr>
      </p:pic>
      <p:sp>
        <p:nvSpPr>
          <p:cNvPr id="2" name="Slide Number Placeholder 1"/>
          <p:cNvSpPr>
            <a:spLocks noGrp="1"/>
          </p:cNvSpPr>
          <p:nvPr>
            <p:ph type="sldNum" sz="quarter" idx="10"/>
          </p:nvPr>
        </p:nvSpPr>
        <p:spPr/>
        <p:txBody>
          <a:bodyPr/>
          <a:lstStyle/>
          <a:p>
            <a:fld id="{858247D6-A5FA-4014-BFA3-8919593114FE}" type="slidenum">
              <a:rPr lang="en-US" altLang="en-US" smtClean="0"/>
              <a:pPr/>
              <a:t>14</a:t>
            </a:fld>
            <a:endParaRPr lang="en-US"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0" y="30163"/>
            <a:ext cx="9144000" cy="1266825"/>
          </a:xfrm>
        </p:spPr>
        <p:txBody>
          <a:bodyPr/>
          <a:lstStyle/>
          <a:p>
            <a:r>
              <a:rPr lang="en-US">
                <a:cs typeface="Arial" pitchFamily="34" charset="0"/>
              </a:rPr>
              <a:t>Three-Dimensional Learning</a:t>
            </a:r>
            <a:endParaRPr lang="en-US"/>
          </a:p>
        </p:txBody>
      </p:sp>
      <p:sp>
        <p:nvSpPr>
          <p:cNvPr id="25603" name="Content Placeholder 2"/>
          <p:cNvSpPr>
            <a:spLocks noGrp="1"/>
          </p:cNvSpPr>
          <p:nvPr>
            <p:ph sz="half" idx="1"/>
          </p:nvPr>
        </p:nvSpPr>
        <p:spPr>
          <a:xfrm>
            <a:off x="266700" y="1282700"/>
            <a:ext cx="8623300" cy="3479800"/>
          </a:xfrm>
        </p:spPr>
        <p:txBody>
          <a:bodyPr/>
          <a:lstStyle/>
          <a:p>
            <a:pPr marL="0" indent="0">
              <a:buFont typeface="Arial" pitchFamily="34" charset="0"/>
              <a:buNone/>
            </a:pPr>
            <a:r>
              <a:rPr lang="en-US" sz="3200" dirty="0">
                <a:cs typeface="Arial" pitchFamily="34" charset="0"/>
              </a:rPr>
              <a:t>The key difference between the NGSS and previous science standards is the process of </a:t>
            </a:r>
            <a:r>
              <a:rPr lang="ja-JP" altLang="en-US" sz="3200" dirty="0">
                <a:cs typeface="Arial" pitchFamily="34" charset="0"/>
              </a:rPr>
              <a:t>“</a:t>
            </a:r>
            <a:r>
              <a:rPr lang="en-US" altLang="ja-JP" sz="3200" dirty="0">
                <a:cs typeface="Arial" pitchFamily="34" charset="0"/>
              </a:rPr>
              <a:t>three-dimensional</a:t>
            </a:r>
            <a:r>
              <a:rPr lang="ja-JP" altLang="en-US" sz="3200" dirty="0">
                <a:cs typeface="Arial" pitchFamily="34" charset="0"/>
              </a:rPr>
              <a:t>”</a:t>
            </a:r>
            <a:r>
              <a:rPr lang="en-US" altLang="ja-JP" sz="3200" dirty="0">
                <a:cs typeface="Arial" pitchFamily="34" charset="0"/>
              </a:rPr>
              <a:t> (3D) learning: </a:t>
            </a:r>
          </a:p>
          <a:p>
            <a:pPr marL="514350" indent="-514350">
              <a:spcAft>
                <a:spcPts val="1200"/>
              </a:spcAft>
              <a:buFont typeface="+mj-lt"/>
              <a:buAutoNum type="arabicPeriod"/>
            </a:pPr>
            <a:r>
              <a:rPr lang="en-US" dirty="0">
                <a:cs typeface="Arial" pitchFamily="34" charset="0"/>
              </a:rPr>
              <a:t>Practices</a:t>
            </a:r>
          </a:p>
          <a:p>
            <a:pPr marL="514350" indent="-514350">
              <a:spcAft>
                <a:spcPts val="1200"/>
              </a:spcAft>
              <a:buFont typeface="+mj-lt"/>
              <a:buAutoNum type="arabicPeriod"/>
            </a:pPr>
            <a:r>
              <a:rPr lang="en-US" dirty="0">
                <a:cs typeface="Arial" pitchFamily="34" charset="0"/>
              </a:rPr>
              <a:t>Disciplinary core ideas</a:t>
            </a:r>
          </a:p>
          <a:p>
            <a:pPr marL="514350" indent="-514350">
              <a:spcAft>
                <a:spcPts val="1200"/>
              </a:spcAft>
              <a:buFont typeface="+mj-lt"/>
              <a:buAutoNum type="arabicPeriod"/>
            </a:pPr>
            <a:r>
              <a:rPr lang="en-US" dirty="0">
                <a:cs typeface="Arial" pitchFamily="34" charset="0"/>
              </a:rPr>
              <a:t>Crosscutting concepts </a:t>
            </a:r>
          </a:p>
        </p:txBody>
      </p:sp>
      <p:pic>
        <p:nvPicPr>
          <p:cNvPr id="25604" name="Content Placeholder 2"/>
          <p:cNvPicPr>
            <a:picLocks noGrp="1" noChangeAspect="1"/>
          </p:cNvPicPr>
          <p:nvPr>
            <p:ph sz="half" idx="2"/>
          </p:nvPr>
        </p:nvPicPr>
        <p:blipFill>
          <a:blip r:embed="rId3"/>
          <a:srcRect l="4489" r="4489"/>
          <a:stretch>
            <a:fillRect/>
          </a:stretch>
        </p:blipFill>
        <p:spPr>
          <a:xfrm>
            <a:off x="5316538" y="2959100"/>
            <a:ext cx="3063875" cy="3433763"/>
          </a:xfrm>
          <a:ln>
            <a:solidFill>
              <a:schemeClr val="tx1"/>
            </a:solidFill>
          </a:ln>
        </p:spPr>
      </p:pic>
      <p:sp>
        <p:nvSpPr>
          <p:cNvPr id="2" name="Slide Number Placeholder 1"/>
          <p:cNvSpPr>
            <a:spLocks noGrp="1"/>
          </p:cNvSpPr>
          <p:nvPr>
            <p:ph type="sldNum" sz="quarter" idx="10"/>
          </p:nvPr>
        </p:nvSpPr>
        <p:spPr/>
        <p:txBody>
          <a:bodyPr/>
          <a:lstStyle/>
          <a:p>
            <a:fld id="{858247D6-A5FA-4014-BFA3-8919593114FE}" type="slidenum">
              <a:rPr lang="en-US" altLang="en-US" smtClean="0"/>
              <a:pPr/>
              <a:t>15</a:t>
            </a:fld>
            <a:endParaRPr lang="en-US"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sz="4000" dirty="0"/>
              <a:t>A Framework for K-12                Science Education</a:t>
            </a:r>
          </a:p>
        </p:txBody>
      </p:sp>
      <p:sp>
        <p:nvSpPr>
          <p:cNvPr id="26627" name="Text Placeholder 5"/>
          <p:cNvSpPr>
            <a:spLocks noGrp="1"/>
          </p:cNvSpPr>
          <p:nvPr>
            <p:ph type="body" idx="1"/>
          </p:nvPr>
        </p:nvSpPr>
        <p:spPr/>
        <p:txBody>
          <a:bodyPr/>
          <a:lstStyle/>
          <a:p>
            <a:pPr algn="ctr"/>
            <a:r>
              <a:rPr lang="en-US" dirty="0"/>
              <a:t>Teachers can</a:t>
            </a:r>
          </a:p>
        </p:txBody>
      </p:sp>
      <p:sp>
        <p:nvSpPr>
          <p:cNvPr id="3" name="Content Placeholder 2"/>
          <p:cNvSpPr>
            <a:spLocks noGrp="1"/>
          </p:cNvSpPr>
          <p:nvPr>
            <p:ph sz="half" idx="2"/>
          </p:nvPr>
        </p:nvSpPr>
        <p:spPr/>
        <p:style>
          <a:lnRef idx="2">
            <a:schemeClr val="dk1"/>
          </a:lnRef>
          <a:fillRef idx="1">
            <a:schemeClr val="lt1"/>
          </a:fillRef>
          <a:effectRef idx="0">
            <a:schemeClr val="dk1"/>
          </a:effectRef>
          <a:fontRef idx="minor">
            <a:schemeClr val="dk1"/>
          </a:fontRef>
        </p:style>
        <p:txBody>
          <a:bodyPr/>
          <a:lstStyle/>
          <a:p>
            <a:pPr>
              <a:defRPr/>
            </a:pPr>
            <a:r>
              <a:rPr lang="en-US" sz="2800" dirty="0">
                <a:ea typeface="MS PGothic" charset="0"/>
                <a:cs typeface="MS PGothic" charset="0"/>
              </a:rPr>
              <a:t>Use a wide range of strategies to engage students.</a:t>
            </a:r>
          </a:p>
          <a:p>
            <a:pPr>
              <a:defRPr/>
            </a:pPr>
            <a:r>
              <a:rPr lang="en-US" sz="2800" dirty="0">
                <a:ea typeface="MS PGothic" charset="0"/>
                <a:cs typeface="MS PGothic" charset="0"/>
              </a:rPr>
              <a:t>Create opportunities for students to demonstrate thinking and learning. </a:t>
            </a:r>
          </a:p>
          <a:p>
            <a:pPr lvl="1">
              <a:buFont typeface="Arial"/>
              <a:buChar char="•"/>
              <a:defRPr/>
            </a:pPr>
            <a:endParaRPr lang="en-US" sz="3200" dirty="0"/>
          </a:p>
          <a:p>
            <a:pPr lvl="1">
              <a:buFont typeface="Arial"/>
              <a:buChar char="•"/>
              <a:defRPr/>
            </a:pPr>
            <a:endParaRPr lang="en-US" dirty="0"/>
          </a:p>
        </p:txBody>
      </p:sp>
      <p:sp>
        <p:nvSpPr>
          <p:cNvPr id="26628" name="Text Placeholder 6"/>
          <p:cNvSpPr>
            <a:spLocks noGrp="1"/>
          </p:cNvSpPr>
          <p:nvPr>
            <p:ph type="body" sz="quarter" idx="3"/>
          </p:nvPr>
        </p:nvSpPr>
        <p:spPr/>
        <p:txBody>
          <a:bodyPr/>
          <a:lstStyle/>
          <a:p>
            <a:pPr algn="ctr"/>
            <a:r>
              <a:rPr lang="en-US" dirty="0"/>
              <a:t>So children will</a:t>
            </a:r>
          </a:p>
        </p:txBody>
      </p:sp>
      <p:sp>
        <p:nvSpPr>
          <p:cNvPr id="8" name="Content Placeholder 7"/>
          <p:cNvSpPr>
            <a:spLocks noGrp="1"/>
          </p:cNvSpPr>
          <p:nvPr>
            <p:ph sz="quarter" idx="4"/>
          </p:nvPr>
        </p:nvSpPr>
        <p:spPr/>
        <p:style>
          <a:lnRef idx="2">
            <a:schemeClr val="dk1"/>
          </a:lnRef>
          <a:fillRef idx="1">
            <a:schemeClr val="lt1"/>
          </a:fillRef>
          <a:effectRef idx="0">
            <a:schemeClr val="dk1"/>
          </a:effectRef>
          <a:fontRef idx="minor">
            <a:schemeClr val="dk1"/>
          </a:fontRef>
        </p:style>
        <p:txBody>
          <a:bodyPr/>
          <a:lstStyle/>
          <a:p>
            <a:pPr>
              <a:defRPr/>
            </a:pPr>
            <a:r>
              <a:rPr lang="en-US" sz="2800" dirty="0">
                <a:ea typeface="MS PGothic" charset="0"/>
                <a:cs typeface="MS PGothic" charset="0"/>
              </a:rPr>
              <a:t>Understand how scientific knowledge develops.</a:t>
            </a:r>
          </a:p>
          <a:p>
            <a:pPr>
              <a:defRPr/>
            </a:pPr>
            <a:r>
              <a:rPr lang="en-US" sz="2800" dirty="0">
                <a:ea typeface="MS PGothic" charset="0"/>
                <a:cs typeface="MS PGothic" charset="0"/>
              </a:rPr>
              <a:t>Appreciate the wide range of approaches that are used to investigate, model, and explain the world. </a:t>
            </a:r>
          </a:p>
        </p:txBody>
      </p:sp>
      <p:sp>
        <p:nvSpPr>
          <p:cNvPr id="9" name="Right Arrow 8"/>
          <p:cNvSpPr/>
          <p:nvPr/>
        </p:nvSpPr>
        <p:spPr bwMode="auto">
          <a:xfrm>
            <a:off x="3697941" y="1489869"/>
            <a:ext cx="1627094" cy="762000"/>
          </a:xfrm>
          <a:prstGeom prst="rightArrow">
            <a:avLst/>
          </a:prstGeom>
          <a:solidFill>
            <a:srgbClr val="DF6C5D"/>
          </a:solidFill>
          <a:ln w="9525" cap="flat" cmpd="sng" algn="ctr">
            <a:solidFill>
              <a:schemeClr val="tx1"/>
            </a:solidFill>
            <a:prstDash val="solid"/>
            <a:round/>
            <a:headEnd type="none" w="med" len="med"/>
            <a:tailEnd type="none" w="med" len="med"/>
          </a:ln>
          <a:effectLst/>
        </p:spPr>
        <p:txBody>
          <a:bodyPr/>
          <a:lstStyle/>
          <a:p>
            <a:pPr algn="r" defTabSz="914400" eaLnBrk="1" hangingPunct="1">
              <a:defRPr/>
            </a:pPr>
            <a:endParaRPr lang="en-US">
              <a:latin typeface="Arial" charset="0"/>
              <a:ea typeface="ＭＳ Ｐゴシック" pitchFamily="34" charset="-128"/>
              <a:cs typeface="Arial" charset="0"/>
            </a:endParaRPr>
          </a:p>
        </p:txBody>
      </p:sp>
      <p:sp>
        <p:nvSpPr>
          <p:cNvPr id="2" name="Slide Number Placeholder 1"/>
          <p:cNvSpPr>
            <a:spLocks noGrp="1"/>
          </p:cNvSpPr>
          <p:nvPr>
            <p:ph type="sldNum" sz="quarter" idx="10"/>
          </p:nvPr>
        </p:nvSpPr>
        <p:spPr/>
        <p:txBody>
          <a:bodyPr/>
          <a:lstStyle/>
          <a:p>
            <a:fld id="{B9C051AF-CCD2-49DC-A556-7016E71E91F5}" type="slidenum">
              <a:rPr lang="en-US" altLang="en-US" smtClean="0"/>
              <a:pPr/>
              <a:t>16</a:t>
            </a:fld>
            <a:endParaRPr lang="en-US"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Content Placeholder 9" descr="sandbox"/>
          <p:cNvPicPr>
            <a:picLocks noGrp="1" noChangeAspect="1"/>
          </p:cNvPicPr>
          <p:nvPr>
            <p:ph sz="half" idx="2"/>
          </p:nvPr>
        </p:nvPicPr>
        <p:blipFill>
          <a:blip r:embed="rId3">
            <a:lum bright="6000" contrast="8000"/>
            <a:extLst>
              <a:ext uri="{28A0092B-C50C-407E-A947-70E740481C1C}">
                <a14:useLocalDpi xmlns:a14="http://schemas.microsoft.com/office/drawing/2010/main" val="0"/>
              </a:ext>
            </a:extLst>
          </a:blip>
          <a:srcRect/>
          <a:stretch>
            <a:fillRect/>
          </a:stretch>
        </p:blipFill>
        <p:spPr>
          <a:xfrm>
            <a:off x="0" y="0"/>
            <a:ext cx="9144000" cy="6858000"/>
          </a:xfrm>
        </p:spPr>
      </p:pic>
      <p:sp>
        <p:nvSpPr>
          <p:cNvPr id="24579" name="Title 2"/>
          <p:cNvSpPr>
            <a:spLocks noGrp="1"/>
          </p:cNvSpPr>
          <p:nvPr>
            <p:ph type="title"/>
          </p:nvPr>
        </p:nvSpPr>
        <p:spPr>
          <a:xfrm>
            <a:off x="0" y="0"/>
            <a:ext cx="3795713" cy="1177925"/>
          </a:xfrm>
          <a:solidFill>
            <a:schemeClr val="tx1">
              <a:alpha val="20000"/>
            </a:schemeClr>
          </a:solidFill>
        </p:spPr>
        <p:txBody>
          <a:bodyPr/>
          <a:lstStyle/>
          <a:p>
            <a:r>
              <a:rPr lang="en-US" altLang="en-US" sz="3600">
                <a:solidFill>
                  <a:schemeClr val="bg1"/>
                </a:solidFill>
                <a:effectLst>
                  <a:outerShdw blurRad="38100" dist="38100" dir="2700000" algn="tl">
                    <a:srgbClr val="000000">
                      <a:alpha val="43137"/>
                    </a:srgbClr>
                  </a:outerShdw>
                </a:effectLst>
              </a:rPr>
              <a:t>Earth Sciences</a:t>
            </a:r>
          </a:p>
        </p:txBody>
      </p:sp>
      <p:sp>
        <p:nvSpPr>
          <p:cNvPr id="24580" name="Content Placeholder 6"/>
          <p:cNvSpPr>
            <a:spLocks noGrp="1"/>
          </p:cNvSpPr>
          <p:nvPr>
            <p:ph sz="half" idx="1"/>
          </p:nvPr>
        </p:nvSpPr>
        <p:spPr>
          <a:xfrm>
            <a:off x="0" y="1177925"/>
            <a:ext cx="3795713" cy="5680075"/>
          </a:xfrm>
          <a:solidFill>
            <a:schemeClr val="tx1">
              <a:alpha val="20000"/>
            </a:schemeClr>
          </a:solidFill>
        </p:spPr>
        <p:txBody>
          <a:bodyPr/>
          <a:lstStyle/>
          <a:p>
            <a:pPr marL="346075" indent="-234950">
              <a:lnSpc>
                <a:spcPct val="90000"/>
              </a:lnSpc>
            </a:pPr>
            <a:r>
              <a:rPr lang="en-US" altLang="en-US" b="1" dirty="0">
                <a:solidFill>
                  <a:schemeClr val="bg1"/>
                </a:solidFill>
                <a:effectLst>
                  <a:outerShdw blurRad="38100" dist="38100" dir="2700000" algn="tl">
                    <a:srgbClr val="000000">
                      <a:alpha val="43137"/>
                    </a:srgbClr>
                  </a:outerShdw>
                </a:effectLst>
              </a:rPr>
              <a:t>Earth materials </a:t>
            </a:r>
          </a:p>
          <a:p>
            <a:pPr marL="346075" indent="-234950">
              <a:lnSpc>
                <a:spcPct val="90000"/>
              </a:lnSpc>
            </a:pPr>
            <a:r>
              <a:rPr lang="en-US" altLang="en-US" b="1" dirty="0">
                <a:solidFill>
                  <a:schemeClr val="bg1"/>
                </a:solidFill>
                <a:effectLst>
                  <a:outerShdw blurRad="38100" dist="38100" dir="2700000" algn="tl">
                    <a:srgbClr val="000000">
                      <a:alpha val="43137"/>
                    </a:srgbClr>
                  </a:outerShdw>
                </a:effectLst>
              </a:rPr>
              <a:t>Natural objects in the sky (e.g., sun, moon, stars, etc.) and how they appear to move</a:t>
            </a:r>
          </a:p>
          <a:p>
            <a:pPr marL="346075" indent="-234950">
              <a:lnSpc>
                <a:spcPct val="90000"/>
              </a:lnSpc>
            </a:pPr>
            <a:r>
              <a:rPr lang="en-US" altLang="en-US" b="1" dirty="0">
                <a:solidFill>
                  <a:schemeClr val="bg1"/>
                </a:solidFill>
                <a:effectLst>
                  <a:outerShdw blurRad="38100" dist="38100" dir="2700000" algn="tl">
                    <a:srgbClr val="000000">
                      <a:alpha val="43137"/>
                    </a:srgbClr>
                  </a:outerShdw>
                </a:effectLst>
              </a:rPr>
              <a:t>Changes in the weather</a:t>
            </a:r>
          </a:p>
          <a:p>
            <a:pPr marL="346075" indent="-234950">
              <a:lnSpc>
                <a:spcPct val="90000"/>
              </a:lnSpc>
            </a:pPr>
            <a:r>
              <a:rPr lang="en-US" altLang="en-US" b="1" dirty="0">
                <a:solidFill>
                  <a:schemeClr val="bg1"/>
                </a:solidFill>
                <a:effectLst>
                  <a:outerShdw blurRad="38100" dist="38100" dir="2700000" algn="tl">
                    <a:srgbClr val="000000">
                      <a:alpha val="43137"/>
                    </a:srgbClr>
                  </a:outerShdw>
                </a:effectLst>
              </a:rPr>
              <a:t>Changes in the environment</a:t>
            </a:r>
          </a:p>
          <a:p>
            <a:pPr marL="346075" indent="-234950">
              <a:lnSpc>
                <a:spcPct val="90000"/>
              </a:lnSpc>
            </a:pPr>
            <a:r>
              <a:rPr lang="en-US" altLang="en-US" b="1" dirty="0">
                <a:solidFill>
                  <a:schemeClr val="bg1"/>
                </a:solidFill>
                <a:effectLst>
                  <a:outerShdw blurRad="38100" dist="38100" dir="2700000" algn="tl">
                    <a:srgbClr val="000000">
                      <a:alpha val="43137"/>
                    </a:srgbClr>
                  </a:outerShdw>
                </a:effectLst>
              </a:rPr>
              <a:t>Caring for and respecting the environment</a:t>
            </a:r>
          </a:p>
          <a:p>
            <a:pPr marL="346075" indent="-234950">
              <a:lnSpc>
                <a:spcPct val="90000"/>
              </a:lnSpc>
            </a:pPr>
            <a:endParaRPr lang="en-US" altLang="en-US" dirty="0">
              <a:solidFill>
                <a:schemeClr val="bg1"/>
              </a:solidFill>
              <a:effectLst>
                <a:outerShdw blurRad="38100" dist="38100" dir="2700000" algn="tl">
                  <a:srgbClr val="000000">
                    <a:alpha val="43137"/>
                  </a:srgbClr>
                </a:outerShdw>
              </a:effectLst>
            </a:endParaRPr>
          </a:p>
        </p:txBody>
      </p:sp>
      <p:sp>
        <p:nvSpPr>
          <p:cNvPr id="2" name="Slide Number Placeholder 1"/>
          <p:cNvSpPr>
            <a:spLocks noGrp="1"/>
          </p:cNvSpPr>
          <p:nvPr>
            <p:ph type="sldNum" sz="quarter" idx="10"/>
          </p:nvPr>
        </p:nvSpPr>
        <p:spPr/>
        <p:txBody>
          <a:bodyPr/>
          <a:lstStyle/>
          <a:p>
            <a:fld id="{ED291DBE-411B-437B-8D03-8FD031A5CFC7}" type="slidenum">
              <a:rPr lang="en-US" altLang="en-US" smtClean="0"/>
              <a:pPr/>
              <a:t>17</a:t>
            </a:fld>
            <a:endParaRPr lang="en-US" altLang="en-US"/>
          </a:p>
        </p:txBody>
      </p:sp>
      <p:sp>
        <p:nvSpPr>
          <p:cNvPr id="7" name="Rectangle 5"/>
          <p:cNvSpPr>
            <a:spLocks noChangeArrowheads="1"/>
          </p:cNvSpPr>
          <p:nvPr/>
        </p:nvSpPr>
        <p:spPr bwMode="auto">
          <a:xfrm>
            <a:off x="3795712" y="6623050"/>
            <a:ext cx="5348287" cy="231775"/>
          </a:xfrm>
          <a:prstGeom prst="rect">
            <a:avLst/>
          </a:prstGeom>
          <a:noFill/>
          <a:ln w="9525">
            <a:noFill/>
            <a:miter lim="800000"/>
            <a:headEnd/>
            <a:tailEnd/>
          </a:ln>
        </p:spPr>
        <p:txBody>
          <a:bodyPr wrap="square" anchor="ctr">
            <a:spAutoFit/>
          </a:bodyPr>
          <a:lstStyle/>
          <a:p>
            <a:pPr algn="ctr">
              <a:defRPr/>
            </a:pPr>
            <a:r>
              <a:rPr lang="en-US" sz="900" b="1" dirty="0">
                <a:solidFill>
                  <a:schemeClr val="bg1"/>
                </a:solidFill>
                <a:effectLst>
                  <a:outerShdw blurRad="38100" dist="38100" dir="2700000" algn="tl">
                    <a:srgbClr val="000000">
                      <a:alpha val="43137"/>
                    </a:srgbClr>
                  </a:outerShdw>
                </a:effectLst>
                <a:cs typeface="Times New Roman" pitchFamily="18" charset="0"/>
              </a:rPr>
              <a:t>©2016 California Department of Education</a:t>
            </a:r>
            <a:endParaRPr lang="en-US" sz="900" b="1" dirty="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0"/>
            <a:ext cx="8229600" cy="1138061"/>
          </a:xfrm>
        </p:spPr>
        <p:txBody>
          <a:bodyPr/>
          <a:lstStyle/>
          <a:p>
            <a:pPr marL="168275">
              <a:tabLst>
                <a:tab pos="122238" algn="l"/>
              </a:tabLst>
            </a:pPr>
            <a:r>
              <a:rPr lang="en-US" altLang="en-US" dirty="0"/>
              <a:t>Dig Deep and Compare</a:t>
            </a:r>
          </a:p>
        </p:txBody>
      </p:sp>
      <p:pic>
        <p:nvPicPr>
          <p:cNvPr id="30723" name="Content Placeholder 3" descr="Foundations3.png"/>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257364" y="4845162"/>
            <a:ext cx="1429436" cy="1841307"/>
          </a:xfrm>
          <a:ln>
            <a:solidFill>
              <a:schemeClr val="tx1"/>
            </a:solidFill>
            <a:miter lim="800000"/>
            <a:headEnd/>
            <a:tailEnd/>
          </a:ln>
        </p:spPr>
      </p:pic>
      <p:sp>
        <p:nvSpPr>
          <p:cNvPr id="67586" name="Content Placeholder 4"/>
          <p:cNvSpPr>
            <a:spLocks noGrp="1"/>
          </p:cNvSpPr>
          <p:nvPr>
            <p:ph sz="half" idx="2"/>
          </p:nvPr>
        </p:nvSpPr>
        <p:spPr>
          <a:xfrm>
            <a:off x="457200" y="1138061"/>
            <a:ext cx="8229600" cy="4525963"/>
          </a:xfrm>
        </p:spPr>
        <p:txBody>
          <a:bodyPr>
            <a:normAutofit lnSpcReduction="10000"/>
          </a:bodyPr>
          <a:lstStyle/>
          <a:p>
            <a:pPr marL="350838" lvl="1" defTabSz="398463">
              <a:spcBef>
                <a:spcPts val="600"/>
              </a:spcBef>
              <a:buFont typeface="Arial" panose="020B0604020202020204" pitchFamily="34" charset="0"/>
              <a:buChar char="•"/>
              <a:defRPr/>
            </a:pPr>
            <a:r>
              <a:rPr lang="en-US" dirty="0">
                <a:ea typeface="ＭＳ Ｐゴシック" pitchFamily="34" charset="-128"/>
                <a:cs typeface="Arial" pitchFamily="34" charset="0"/>
              </a:rPr>
              <a:t>Find Handout 4: Earth Science Key Concepts.</a:t>
            </a:r>
          </a:p>
          <a:p>
            <a:pPr marL="350838" lvl="1" defTabSz="398463">
              <a:spcBef>
                <a:spcPts val="600"/>
              </a:spcBef>
              <a:buFont typeface="Arial" panose="020B0604020202020204" pitchFamily="34" charset="0"/>
              <a:buChar char="•"/>
              <a:defRPr/>
            </a:pPr>
            <a:r>
              <a:rPr lang="en-US" dirty="0">
                <a:ea typeface="ＭＳ Ｐゴシック" pitchFamily="34" charset="-128"/>
                <a:cs typeface="Arial" pitchFamily="34" charset="0"/>
              </a:rPr>
              <a:t>Number off at your table (1, 2, 3, 4, 5):</a:t>
            </a:r>
          </a:p>
          <a:p>
            <a:pPr marL="792163" lvl="2" indent="-350838" defTabSz="398463">
              <a:buFont typeface="Arial" panose="020B0604020202020204" pitchFamily="34" charset="0"/>
              <a:buAutoNum type="arabicPeriod"/>
              <a:defRPr/>
            </a:pPr>
            <a:r>
              <a:rPr lang="en-US" b="1" dirty="0">
                <a:ea typeface="ＭＳ Ｐゴシック" pitchFamily="34" charset="-128"/>
                <a:cs typeface="Arial" pitchFamily="34" charset="0"/>
              </a:rPr>
              <a:t>Earth Materials </a:t>
            </a:r>
            <a:r>
              <a:rPr lang="en-US" sz="2000" b="1" dirty="0">
                <a:ea typeface="ＭＳ Ｐゴシック" pitchFamily="34" charset="-128"/>
                <a:cs typeface="Arial" pitchFamily="34" charset="0"/>
              </a:rPr>
              <a:t>(Foundation 1.1)</a:t>
            </a:r>
          </a:p>
          <a:p>
            <a:pPr marL="792163" lvl="2" indent="-350838" defTabSz="398463">
              <a:buFont typeface="Arial" panose="020B0604020202020204" pitchFamily="34" charset="0"/>
              <a:buAutoNum type="arabicPeriod"/>
              <a:defRPr/>
            </a:pPr>
            <a:r>
              <a:rPr lang="en-US" b="1" dirty="0">
                <a:ea typeface="ＭＳ Ｐゴシック" pitchFamily="34" charset="-128"/>
                <a:cs typeface="Arial" pitchFamily="34" charset="0"/>
              </a:rPr>
              <a:t>Natural Objects in Sky </a:t>
            </a:r>
            <a:r>
              <a:rPr lang="en-US" sz="2000" b="1" dirty="0">
                <a:ea typeface="ＭＳ Ｐゴシック" pitchFamily="34" charset="-128"/>
                <a:cs typeface="Arial" pitchFamily="34" charset="0"/>
              </a:rPr>
              <a:t>(Foundations 2.1)</a:t>
            </a:r>
          </a:p>
          <a:p>
            <a:pPr marL="792163" lvl="2" indent="-350838" defTabSz="398463">
              <a:buFont typeface="Arial" panose="020B0604020202020204" pitchFamily="34" charset="0"/>
              <a:buAutoNum type="arabicPeriod"/>
              <a:defRPr/>
            </a:pPr>
            <a:r>
              <a:rPr lang="en-US" b="1" dirty="0">
                <a:ea typeface="ＭＳ Ｐゴシック" pitchFamily="34" charset="-128"/>
                <a:cs typeface="Arial" pitchFamily="34" charset="0"/>
              </a:rPr>
              <a:t>Changes in Weather </a:t>
            </a:r>
            <a:r>
              <a:rPr lang="en-US" sz="2000" b="1" dirty="0">
                <a:ea typeface="ＭＳ Ｐゴシック" pitchFamily="34" charset="-128"/>
                <a:cs typeface="Arial" pitchFamily="34" charset="0"/>
              </a:rPr>
              <a:t>(Foundation 2.2)</a:t>
            </a:r>
          </a:p>
          <a:p>
            <a:pPr marL="792163" lvl="2" indent="-350838" defTabSz="398463">
              <a:buFont typeface="Arial" panose="020B0604020202020204" pitchFamily="34" charset="0"/>
              <a:buAutoNum type="arabicPeriod"/>
              <a:defRPr/>
            </a:pPr>
            <a:r>
              <a:rPr lang="en-US" b="1" dirty="0">
                <a:ea typeface="ＭＳ Ｐゴシック" pitchFamily="34" charset="-128"/>
                <a:cs typeface="Arial" pitchFamily="34" charset="0"/>
              </a:rPr>
              <a:t>Changes in Environment </a:t>
            </a:r>
            <a:r>
              <a:rPr lang="en-US" sz="2000" b="1" dirty="0">
                <a:ea typeface="ＭＳ Ｐゴシック" pitchFamily="34" charset="-128"/>
                <a:cs typeface="Arial" pitchFamily="34" charset="0"/>
              </a:rPr>
              <a:t>(Foundation 2.3)</a:t>
            </a:r>
          </a:p>
          <a:p>
            <a:pPr marL="792163" lvl="2" indent="-350838" defTabSz="398463">
              <a:buFont typeface="Arial" panose="020B0604020202020204" pitchFamily="34" charset="0"/>
              <a:buAutoNum type="arabicPeriod"/>
              <a:defRPr/>
            </a:pPr>
            <a:r>
              <a:rPr lang="en-US" b="1" dirty="0">
                <a:ea typeface="ＭＳ Ｐゴシック" pitchFamily="34" charset="-128"/>
                <a:cs typeface="Arial" pitchFamily="34" charset="0"/>
              </a:rPr>
              <a:t>Caring for and Respecting Environment </a:t>
            </a:r>
            <a:r>
              <a:rPr lang="en-US" sz="2000" b="1" dirty="0">
                <a:ea typeface="ＭＳ Ｐゴシック" pitchFamily="34" charset="-128"/>
                <a:cs typeface="Arial" pitchFamily="34" charset="0"/>
              </a:rPr>
              <a:t>(Foundation 2.4)</a:t>
            </a:r>
            <a:endParaRPr lang="en-US" sz="600" dirty="0">
              <a:ea typeface="ＭＳ Ｐゴシック" pitchFamily="34" charset="-128"/>
              <a:cs typeface="Arial" pitchFamily="34" charset="0"/>
            </a:endParaRPr>
          </a:p>
          <a:p>
            <a:pPr marL="404813" lvl="2" indent="-288925" defTabSz="398463">
              <a:spcBef>
                <a:spcPts val="600"/>
              </a:spcBef>
              <a:defRPr/>
            </a:pPr>
            <a:r>
              <a:rPr lang="en-US" sz="2400" dirty="0">
                <a:ea typeface="ＭＳ Ｐゴシック" pitchFamily="34" charset="-128"/>
              </a:rPr>
              <a:t>Read</a:t>
            </a:r>
            <a:r>
              <a:rPr lang="en-US" sz="2400" dirty="0"/>
              <a:t> the bibliographic notes starting on page 92 of the Preschool Learning Foundations (Volume 3) and hunt for the essential information about your key concept.</a:t>
            </a:r>
          </a:p>
          <a:p>
            <a:pPr marL="404813" lvl="2" indent="-288925" defTabSz="398463">
              <a:spcBef>
                <a:spcPts val="600"/>
              </a:spcBef>
              <a:defRPr/>
            </a:pPr>
            <a:r>
              <a:rPr lang="en-US" sz="2400" dirty="0"/>
              <a:t>Write down this information on the handout. </a:t>
            </a:r>
          </a:p>
          <a:p>
            <a:pPr marL="404813" lvl="2" indent="-288925" defTabSz="398463">
              <a:spcBef>
                <a:spcPts val="600"/>
              </a:spcBef>
              <a:defRPr/>
            </a:pPr>
            <a:r>
              <a:rPr lang="en-US" sz="2400" dirty="0"/>
              <a:t>Share with your group.</a:t>
            </a:r>
            <a:endParaRPr lang="en-US" sz="2200" dirty="0">
              <a:ea typeface="ＭＳ Ｐゴシック" pitchFamily="34" charset="-128"/>
            </a:endParaRPr>
          </a:p>
          <a:p>
            <a:pPr lvl="3" defTabSz="398463">
              <a:buFont typeface="Arial" panose="020B0604020202020204" pitchFamily="34" charset="0"/>
              <a:buNone/>
              <a:defRPr/>
            </a:pPr>
            <a:endParaRPr lang="en-US" sz="2400" b="1" dirty="0">
              <a:solidFill>
                <a:srgbClr val="660066"/>
              </a:solidFill>
              <a:effectLst>
                <a:outerShdw blurRad="38100" dist="38100" dir="2700000" algn="tl">
                  <a:srgbClr val="000000"/>
                </a:outerShdw>
              </a:effectLst>
              <a:ea typeface="ＭＳ Ｐゴシック" pitchFamily="34" charset="-128"/>
              <a:cs typeface="Arial" pitchFamily="34" charset="0"/>
            </a:endParaRPr>
          </a:p>
        </p:txBody>
      </p:sp>
      <p:sp>
        <p:nvSpPr>
          <p:cNvPr id="2" name="Slide Number Placeholder 1"/>
          <p:cNvSpPr>
            <a:spLocks noGrp="1"/>
          </p:cNvSpPr>
          <p:nvPr>
            <p:ph type="sldNum" sz="quarter" idx="10"/>
          </p:nvPr>
        </p:nvSpPr>
        <p:spPr/>
        <p:txBody>
          <a:bodyPr/>
          <a:lstStyle/>
          <a:p>
            <a:fld id="{858247D6-A5FA-4014-BFA3-8919593114FE}" type="slidenum">
              <a:rPr lang="en-US" altLang="en-US" smtClean="0"/>
              <a:pPr/>
              <a:t>18</a:t>
            </a:fld>
            <a:endParaRPr lang="en-US"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sz="half" idx="2"/>
          </p:nvPr>
        </p:nvPicPr>
        <p:blipFill rotWithShape="1">
          <a:blip r:embed="rId3"/>
          <a:srcRect l="13669" t="15297" b="-1"/>
          <a:stretch/>
        </p:blipFill>
        <p:spPr>
          <a:xfrm flipH="1">
            <a:off x="0" y="0"/>
            <a:ext cx="9144000" cy="6858000"/>
          </a:xfrm>
          <a:prstGeom prst="rect">
            <a:avLst/>
          </a:prstGeom>
          <a:ln>
            <a:solidFill>
              <a:schemeClr val="tx1"/>
            </a:solidFill>
          </a:ln>
        </p:spPr>
      </p:pic>
      <p:sp>
        <p:nvSpPr>
          <p:cNvPr id="71682" name="Rectangle 2"/>
          <p:cNvSpPr>
            <a:spLocks noGrp="1" noChangeArrowheads="1"/>
          </p:cNvSpPr>
          <p:nvPr>
            <p:ph type="title"/>
          </p:nvPr>
        </p:nvSpPr>
        <p:spPr>
          <a:xfrm>
            <a:off x="457200" y="0"/>
            <a:ext cx="8229600" cy="1143000"/>
          </a:xfrm>
        </p:spPr>
        <p:txBody>
          <a:bodyPr/>
          <a:lstStyle/>
          <a:p>
            <a:r>
              <a:rPr lang="en-US" sz="4000" dirty="0">
                <a:solidFill>
                  <a:schemeClr val="bg1"/>
                </a:solidFill>
                <a:effectLst>
                  <a:outerShdw blurRad="38100" dist="38100" dir="2700000" algn="tl">
                    <a:srgbClr val="000000">
                      <a:alpha val="43137"/>
                    </a:srgbClr>
                  </a:outerShdw>
                </a:effectLst>
                <a:latin typeface="Arial" charset="0"/>
                <a:ea typeface="MS PGothic" charset="0"/>
                <a:cs typeface="MS PGothic" charset="0"/>
              </a:rPr>
              <a:t>Framework Strategies</a:t>
            </a:r>
          </a:p>
        </p:txBody>
      </p:sp>
      <p:sp>
        <p:nvSpPr>
          <p:cNvPr id="17412" name="Rectangle 3"/>
          <p:cNvSpPr>
            <a:spLocks noGrp="1" noChangeArrowheads="1"/>
          </p:cNvSpPr>
          <p:nvPr>
            <p:ph sz="half" idx="1"/>
          </p:nvPr>
        </p:nvSpPr>
        <p:spPr>
          <a:xfrm>
            <a:off x="102870" y="1623060"/>
            <a:ext cx="4038600" cy="4525963"/>
          </a:xfrm>
          <a:noFill/>
          <a:ln>
            <a:miter lim="800000"/>
            <a:headEnd/>
            <a:tailEnd/>
          </a:ln>
          <a:effectLst/>
          <a:extLst/>
        </p:spPr>
        <p:txBody>
          <a:bodyPr/>
          <a:lstStyle>
            <a:lvl1pPr marL="342900" indent="-342900">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spcAft>
                <a:spcPts val="600"/>
              </a:spcAft>
              <a:defRPr/>
            </a:pPr>
            <a:r>
              <a:rPr lang="en-US" sz="2800" b="1" dirty="0">
                <a:solidFill>
                  <a:schemeClr val="bg1"/>
                </a:solidFill>
                <a:effectLst>
                  <a:outerShdw blurRad="38100" dist="38100" dir="2700000" algn="tl">
                    <a:srgbClr val="000000">
                      <a:alpha val="43137"/>
                    </a:srgbClr>
                  </a:outerShdw>
                </a:effectLst>
                <a:ea typeface="MS PGothic" charset="0"/>
                <a:cs typeface="MS PGothic" charset="0"/>
              </a:rPr>
              <a:t>Developmentally appropriate</a:t>
            </a:r>
          </a:p>
          <a:p>
            <a:pPr>
              <a:spcAft>
                <a:spcPts val="600"/>
              </a:spcAft>
              <a:defRPr/>
            </a:pPr>
            <a:r>
              <a:rPr lang="en-US" sz="2800" b="1" dirty="0">
                <a:solidFill>
                  <a:schemeClr val="bg1"/>
                </a:solidFill>
                <a:effectLst>
                  <a:outerShdw blurRad="38100" dist="38100" dir="2700000" algn="tl">
                    <a:srgbClr val="000000">
                      <a:alpha val="43137"/>
                    </a:srgbClr>
                  </a:outerShdw>
                </a:effectLst>
                <a:ea typeface="MS PGothic" charset="0"/>
                <a:cs typeface="MS PGothic" charset="0"/>
              </a:rPr>
              <a:t>Reflective and intentional</a:t>
            </a:r>
          </a:p>
          <a:p>
            <a:pPr>
              <a:spcAft>
                <a:spcPts val="600"/>
              </a:spcAft>
              <a:defRPr/>
            </a:pPr>
            <a:r>
              <a:rPr lang="en-US" sz="2800" b="1" dirty="0">
                <a:solidFill>
                  <a:schemeClr val="bg1"/>
                </a:solidFill>
                <a:effectLst>
                  <a:outerShdw blurRad="38100" dist="38100" dir="2700000" algn="tl">
                    <a:srgbClr val="000000">
                      <a:alpha val="43137"/>
                    </a:srgbClr>
                  </a:outerShdw>
                </a:effectLst>
                <a:ea typeface="MS PGothic" charset="0"/>
                <a:cs typeface="MS PGothic" charset="0"/>
              </a:rPr>
              <a:t>Individually and culturally meaningful</a:t>
            </a:r>
          </a:p>
          <a:p>
            <a:pPr>
              <a:spcAft>
                <a:spcPts val="600"/>
              </a:spcAft>
              <a:defRPr/>
            </a:pPr>
            <a:r>
              <a:rPr lang="en-US" sz="2800" b="1" dirty="0">
                <a:solidFill>
                  <a:schemeClr val="bg1"/>
                </a:solidFill>
                <a:effectLst>
                  <a:outerShdw blurRad="38100" dist="38100" dir="2700000" algn="tl">
                    <a:srgbClr val="000000">
                      <a:alpha val="43137"/>
                    </a:srgbClr>
                  </a:outerShdw>
                </a:effectLst>
                <a:ea typeface="MS PGothic" charset="0"/>
                <a:cs typeface="MS PGothic" charset="0"/>
              </a:rPr>
              <a:t>Inclusive</a:t>
            </a:r>
          </a:p>
        </p:txBody>
      </p:sp>
      <p:sp>
        <p:nvSpPr>
          <p:cNvPr id="3" name="Slide Number Placeholder 2"/>
          <p:cNvSpPr>
            <a:spLocks noGrp="1"/>
          </p:cNvSpPr>
          <p:nvPr>
            <p:ph type="sldNum" sz="quarter" idx="10"/>
          </p:nvPr>
        </p:nvSpPr>
        <p:spPr/>
        <p:txBody>
          <a:bodyPr/>
          <a:lstStyle/>
          <a:p>
            <a:fld id="{E7CAF799-9801-465C-95B3-61F70ABF1F86}" type="slidenum">
              <a:rPr lang="en-US" altLang="en-US" smtClean="0"/>
              <a:pPr/>
              <a:t>19</a:t>
            </a:fld>
            <a:endParaRPr lang="en-US" altLang="en-US"/>
          </a:p>
        </p:txBody>
      </p:sp>
      <p:sp>
        <p:nvSpPr>
          <p:cNvPr id="71687" name="Slide Number Placeholder 4"/>
          <p:cNvSpPr txBox="1">
            <a:spLocks/>
          </p:cNvSpPr>
          <p:nvPr/>
        </p:nvSpPr>
        <p:spPr bwMode="auto">
          <a:xfrm>
            <a:off x="8686800" y="0"/>
            <a:ext cx="4572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fld id="{BD13FE76-DF4D-6244-90D8-10802B7CF7E6}" type="slidenum">
              <a:rPr lang="en-US" sz="1200">
                <a:ea typeface="MS PGothic" charset="0"/>
                <a:cs typeface="MS PGothic" charset="0"/>
              </a:rPr>
              <a:pPr algn="ctr" eaLnBrk="1" hangingPunct="1"/>
              <a:t>19</a:t>
            </a:fld>
            <a:endParaRPr lang="en-US" sz="1200">
              <a:ea typeface="MS PGothic" charset="0"/>
              <a:cs typeface="MS PGothic" charset="0"/>
            </a:endParaRPr>
          </a:p>
        </p:txBody>
      </p:sp>
      <p:sp>
        <p:nvSpPr>
          <p:cNvPr id="11" name="Rectangle 5"/>
          <p:cNvSpPr>
            <a:spLocks noChangeArrowheads="1"/>
          </p:cNvSpPr>
          <p:nvPr/>
        </p:nvSpPr>
        <p:spPr bwMode="auto">
          <a:xfrm>
            <a:off x="0" y="6623050"/>
            <a:ext cx="9143999" cy="231775"/>
          </a:xfrm>
          <a:prstGeom prst="rect">
            <a:avLst/>
          </a:prstGeom>
          <a:noFill/>
          <a:ln w="9525">
            <a:noFill/>
            <a:miter lim="800000"/>
            <a:headEnd/>
            <a:tailEnd/>
          </a:ln>
        </p:spPr>
        <p:txBody>
          <a:bodyPr wrap="square" anchor="ctr">
            <a:spAutoFit/>
          </a:bodyPr>
          <a:lstStyle/>
          <a:p>
            <a:pPr algn="ctr">
              <a:defRPr/>
            </a:pPr>
            <a:r>
              <a:rPr lang="en-US" sz="900" b="1" dirty="0">
                <a:solidFill>
                  <a:schemeClr val="bg1"/>
                </a:solidFill>
                <a:effectLst>
                  <a:outerShdw blurRad="38100" dist="38100" dir="2700000" algn="tl">
                    <a:srgbClr val="000000">
                      <a:alpha val="43137"/>
                    </a:srgbClr>
                  </a:outerShdw>
                </a:effectLst>
                <a:cs typeface="Times New Roman" pitchFamily="18" charset="0"/>
              </a:rPr>
              <a:t>©2016 California Department of Education</a:t>
            </a:r>
            <a:endParaRPr lang="en-US" sz="9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88849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92075"/>
            <a:ext cx="8229600" cy="841915"/>
          </a:xfrm>
        </p:spPr>
        <p:txBody>
          <a:bodyPr/>
          <a:lstStyle/>
          <a:p>
            <a:pPr eaLnBrk="1" hangingPunct="1"/>
            <a:r>
              <a:rPr lang="en-US" altLang="en-US" dirty="0"/>
              <a:t>Objectives</a:t>
            </a:r>
          </a:p>
        </p:txBody>
      </p:sp>
      <p:sp>
        <p:nvSpPr>
          <p:cNvPr id="49155" name="Content Placeholder 2"/>
          <p:cNvSpPr>
            <a:spLocks noGrp="1"/>
          </p:cNvSpPr>
          <p:nvPr>
            <p:ph idx="1"/>
          </p:nvPr>
        </p:nvSpPr>
        <p:spPr>
          <a:xfrm>
            <a:off x="685720" y="933991"/>
            <a:ext cx="8229600" cy="5605031"/>
          </a:xfrm>
        </p:spPr>
        <p:txBody>
          <a:bodyPr/>
          <a:lstStyle/>
          <a:p>
            <a:pPr marL="225425" indent="-225425" eaLnBrk="1" hangingPunct="1">
              <a:spcBef>
                <a:spcPct val="0"/>
              </a:spcBef>
              <a:spcAft>
                <a:spcPts val="600"/>
              </a:spcAft>
              <a:defRPr/>
            </a:pPr>
            <a:r>
              <a:rPr lang="en-US" sz="2200" dirty="0"/>
              <a:t>Become familiar with key concepts from the </a:t>
            </a:r>
            <a:r>
              <a:rPr lang="en-US" sz="2200" i="1" dirty="0"/>
              <a:t>California Preschool Learning Foundations, Volume 3 </a:t>
            </a:r>
            <a:r>
              <a:rPr lang="en-US" sz="2200" dirty="0"/>
              <a:t>(Preschool Learning Foundations or PLF)—Science domain, </a:t>
            </a:r>
            <a:r>
              <a:rPr lang="en-US" sz="2200" dirty="0">
                <a:ea typeface="ＭＳ Ｐゴシック" pitchFamily="34" charset="-128"/>
              </a:rPr>
              <a:t>Earth Sciences </a:t>
            </a:r>
            <a:r>
              <a:rPr lang="en-US" sz="2200" dirty="0"/>
              <a:t>strand. </a:t>
            </a:r>
          </a:p>
          <a:p>
            <a:pPr marL="225425" indent="-225425" eaLnBrk="1" hangingPunct="1">
              <a:spcBef>
                <a:spcPct val="0"/>
              </a:spcBef>
              <a:spcAft>
                <a:spcPts val="600"/>
              </a:spcAft>
              <a:defRPr/>
            </a:pPr>
            <a:r>
              <a:rPr lang="en-US" sz="2200" dirty="0">
                <a:ea typeface="ＭＳ Ｐゴシック" pitchFamily="34" charset="-128"/>
              </a:rPr>
              <a:t>Connect the PLF reading to strategies from the Earth Sciences strand of the </a:t>
            </a:r>
            <a:r>
              <a:rPr lang="en-US" sz="2200" i="1" dirty="0">
                <a:ea typeface="ＭＳ Ｐゴシック" pitchFamily="34" charset="-128"/>
              </a:rPr>
              <a:t>California Preschool Curriculum Framework, Volume 3 </a:t>
            </a:r>
            <a:r>
              <a:rPr lang="en-US" sz="2200" dirty="0">
                <a:ea typeface="ＭＳ Ｐゴシック" pitchFamily="34" charset="-128"/>
              </a:rPr>
              <a:t>(PCF, Vol. 3).</a:t>
            </a:r>
            <a:endParaRPr lang="en-US" sz="2200" i="1" dirty="0">
              <a:ea typeface="ＭＳ Ｐゴシック" pitchFamily="34" charset="-128"/>
            </a:endParaRPr>
          </a:p>
          <a:p>
            <a:pPr marL="225425" indent="-225425" eaLnBrk="1" hangingPunct="1">
              <a:spcBef>
                <a:spcPct val="0"/>
              </a:spcBef>
              <a:spcAft>
                <a:spcPts val="600"/>
              </a:spcAft>
              <a:defRPr/>
            </a:pPr>
            <a:r>
              <a:rPr lang="en-US" sz="2200" dirty="0">
                <a:ea typeface="ＭＳ Ｐゴシック" pitchFamily="34" charset="-128"/>
              </a:rPr>
              <a:t>Interact with earth materials.</a:t>
            </a:r>
          </a:p>
          <a:p>
            <a:pPr marL="225425" indent="-225425" eaLnBrk="1" hangingPunct="1">
              <a:spcBef>
                <a:spcPct val="0"/>
              </a:spcBef>
              <a:spcAft>
                <a:spcPts val="600"/>
              </a:spcAft>
              <a:defRPr/>
            </a:pPr>
            <a:r>
              <a:rPr lang="en-US" sz="2200" dirty="0">
                <a:ea typeface="ＭＳ Ｐゴシック" pitchFamily="34" charset="-128"/>
              </a:rPr>
              <a:t>Identify strategies specifically supportive to English learners in the earth sciences.</a:t>
            </a:r>
          </a:p>
          <a:p>
            <a:pPr marL="225425" indent="-225425" eaLnBrk="1" hangingPunct="1">
              <a:spcBef>
                <a:spcPct val="0"/>
              </a:spcBef>
              <a:spcAft>
                <a:spcPts val="600"/>
              </a:spcAft>
              <a:defRPr/>
            </a:pPr>
            <a:r>
              <a:rPr lang="en-US" sz="2200" dirty="0">
                <a:ea typeface="ＭＳ Ｐゴシック" pitchFamily="34" charset="-128"/>
              </a:rPr>
              <a:t>Practice utilizing universal design for learning (UDL) strategies to enhance opportunities to support all children in the earth sciences. </a:t>
            </a:r>
          </a:p>
          <a:p>
            <a:pPr marL="225425" indent="-225425" eaLnBrk="1" hangingPunct="1">
              <a:spcBef>
                <a:spcPct val="0"/>
              </a:spcBef>
              <a:spcAft>
                <a:spcPts val="600"/>
              </a:spcAft>
              <a:defRPr/>
            </a:pPr>
            <a:r>
              <a:rPr lang="en-US" sz="2200" dirty="0">
                <a:ea typeface="ＭＳ Ｐゴシック" pitchFamily="34" charset="-128"/>
              </a:rPr>
              <a:t>Plan an activity to apply all ideas from the day with engaging family strategies.</a:t>
            </a:r>
          </a:p>
        </p:txBody>
      </p:sp>
      <p:sp>
        <p:nvSpPr>
          <p:cNvPr id="2" name="Slide Number Placeholder 1"/>
          <p:cNvSpPr>
            <a:spLocks noGrp="1"/>
          </p:cNvSpPr>
          <p:nvPr>
            <p:ph type="sldNum" sz="quarter" idx="10"/>
          </p:nvPr>
        </p:nvSpPr>
        <p:spPr/>
        <p:txBody>
          <a:bodyPr/>
          <a:lstStyle/>
          <a:p>
            <a:fld id="{E7CAF799-9801-465C-95B3-61F70ABF1F86}" type="slidenum">
              <a:rPr lang="en-US" altLang="en-US" smtClean="0"/>
              <a:pPr/>
              <a:t>2</a:t>
            </a:fld>
            <a:endParaRPr lang="en-US"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0" y="18159"/>
            <a:ext cx="9144000" cy="1397413"/>
          </a:xfrm>
          <a:noFill/>
          <a:ln>
            <a:noFill/>
            <a:miter lim="800000"/>
            <a:headEnd/>
            <a:tailEnd/>
          </a:ln>
        </p:spPr>
        <p:txBody>
          <a:bodyPr/>
          <a:lstStyle/>
          <a:p>
            <a:r>
              <a:rPr lang="en-US" altLang="en-US" sz="4000" dirty="0"/>
              <a:t>Environments and Materials Matter</a:t>
            </a:r>
            <a:endParaRPr lang="en-US" altLang="en-US" sz="6600" dirty="0"/>
          </a:p>
        </p:txBody>
      </p:sp>
      <p:sp>
        <p:nvSpPr>
          <p:cNvPr id="2" name="Content Placeholder 1"/>
          <p:cNvSpPr>
            <a:spLocks noGrp="1"/>
          </p:cNvSpPr>
          <p:nvPr>
            <p:ph sz="half" idx="1"/>
          </p:nvPr>
        </p:nvSpPr>
        <p:spPr>
          <a:xfrm>
            <a:off x="533400" y="1415573"/>
            <a:ext cx="4038600" cy="1430867"/>
          </a:xfrm>
        </p:spPr>
        <p:txBody>
          <a:bodyPr/>
          <a:lstStyle/>
          <a:p>
            <a:pPr marL="0" indent="0">
              <a:buNone/>
            </a:pPr>
            <a:r>
              <a:rPr lang="en-US" dirty="0"/>
              <a:t>Let’s do a visualization; c</a:t>
            </a:r>
            <a:r>
              <a:rPr lang="en-US" altLang="en-US" dirty="0"/>
              <a:t>lose your eyes while I tell you a story.</a:t>
            </a:r>
          </a:p>
        </p:txBody>
      </p:sp>
      <p:sp>
        <p:nvSpPr>
          <p:cNvPr id="3" name="Slide Number Placeholder 2"/>
          <p:cNvSpPr>
            <a:spLocks noGrp="1"/>
          </p:cNvSpPr>
          <p:nvPr>
            <p:ph type="sldNum" sz="quarter" idx="10"/>
          </p:nvPr>
        </p:nvSpPr>
        <p:spPr/>
        <p:txBody>
          <a:bodyPr/>
          <a:lstStyle/>
          <a:p>
            <a:fld id="{858247D6-A5FA-4014-BFA3-8919593114FE}" type="slidenum">
              <a:rPr lang="en-US" altLang="en-US" smtClean="0"/>
              <a:pPr/>
              <a:t>20</a:t>
            </a:fld>
            <a:endParaRPr lang="en-US" altLang="en-US"/>
          </a:p>
        </p:txBody>
      </p:sp>
      <p:pic>
        <p:nvPicPr>
          <p:cNvPr id="6" name="Content Placeholder 5"/>
          <p:cNvPicPr>
            <a:picLocks noGrp="1" noChangeAspect="1"/>
          </p:cNvPicPr>
          <p:nvPr>
            <p:ph sz="half" idx="2"/>
          </p:nvPr>
        </p:nvPicPr>
        <p:blipFill rotWithShape="1">
          <a:blip r:embed="rId3"/>
          <a:srcRect l="22787" t="21559" r="8405"/>
          <a:stretch/>
        </p:blipFill>
        <p:spPr>
          <a:xfrm>
            <a:off x="4806177" y="1417638"/>
            <a:ext cx="3735658" cy="4955529"/>
          </a:xfrm>
          <a:prstGeom prst="rect">
            <a:avLst/>
          </a:prstGeom>
          <a:ln>
            <a:solidFill>
              <a:schemeClr val="tx1"/>
            </a:solid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0" y="166688"/>
            <a:ext cx="9144000" cy="1962150"/>
          </a:xfrm>
        </p:spPr>
        <p:txBody>
          <a:bodyPr/>
          <a:lstStyle/>
          <a:p>
            <a:pPr algn="l"/>
            <a:r>
              <a:rPr lang="en-US" altLang="en-US" sz="3200" dirty="0"/>
              <a:t> Physical Environment </a:t>
            </a:r>
            <a:br>
              <a:rPr lang="en-US" altLang="en-US" sz="3200" dirty="0"/>
            </a:br>
            <a:r>
              <a:rPr lang="en-US" altLang="en-US" sz="3200" dirty="0"/>
              <a:t>									  </a:t>
            </a:r>
            <a:r>
              <a:rPr lang="en-US" altLang="en-US" sz="3200" b="0" dirty="0"/>
              <a:t>vs. </a:t>
            </a:r>
            <a:br>
              <a:rPr lang="en-US" altLang="en-US" sz="3200" b="0" dirty="0"/>
            </a:br>
            <a:r>
              <a:rPr lang="en-US" altLang="en-US" sz="3200" b="0" dirty="0"/>
              <a:t>										    </a:t>
            </a:r>
            <a:r>
              <a:rPr lang="en-US" altLang="en-US" sz="3200" dirty="0"/>
              <a:t>Social Environment</a:t>
            </a:r>
          </a:p>
        </p:txBody>
      </p:sp>
      <p:sp>
        <p:nvSpPr>
          <p:cNvPr id="3" name="Content Placeholder 2"/>
          <p:cNvSpPr>
            <a:spLocks noGrp="1"/>
          </p:cNvSpPr>
          <p:nvPr>
            <p:ph sz="half" idx="1"/>
          </p:nvPr>
        </p:nvSpPr>
        <p:spPr>
          <a:xfrm>
            <a:off x="338138" y="979488"/>
            <a:ext cx="3757612" cy="4224337"/>
          </a:xfrm>
          <a:solidFill>
            <a:srgbClr val="9BD1B2"/>
          </a:solidFill>
          <a:ln>
            <a:solidFill>
              <a:schemeClr val="tx1"/>
            </a:solidFill>
          </a:ln>
          <a:effectLst>
            <a:outerShdw dist="38100" dir="2700000" algn="tl" rotWithShape="0">
              <a:srgbClr val="000000">
                <a:alpha val="42998"/>
              </a:srgbClr>
            </a:outerShdw>
          </a:effectLst>
        </p:spPr>
        <p:txBody>
          <a:bodyPr/>
          <a:lstStyle/>
          <a:p>
            <a:pPr marL="115888" lvl="1" indent="0">
              <a:buFont typeface="Arial" panose="020B0604020202020204" pitchFamily="34" charset="0"/>
              <a:buNone/>
              <a:defRPr/>
            </a:pPr>
            <a:r>
              <a:rPr lang="en-US" sz="2800" dirty="0">
                <a:ea typeface="ＭＳ Ｐゴシック" pitchFamily="34" charset="-128"/>
              </a:rPr>
              <a:t>“The indoor and outdoor environments provide the context for children’s physical and social explorations and construction of scientific concepts”</a:t>
            </a:r>
            <a:endParaRPr lang="en-US" sz="1200" dirty="0">
              <a:ea typeface="ＭＳ Ｐゴシック" pitchFamily="34" charset="-128"/>
            </a:endParaRPr>
          </a:p>
          <a:p>
            <a:pPr marL="115888" lvl="1" indent="0">
              <a:buFont typeface="Arial" panose="020B0604020202020204" pitchFamily="34" charset="0"/>
              <a:buNone/>
              <a:defRPr/>
            </a:pPr>
            <a:r>
              <a:rPr lang="en-US" sz="1800" dirty="0">
                <a:ea typeface="ＭＳ Ｐゴシック" pitchFamily="34" charset="-128"/>
              </a:rPr>
              <a:t>(PCF, Vol. 3, p. 142).</a:t>
            </a:r>
          </a:p>
          <a:p>
            <a:pPr>
              <a:buFont typeface="Arial" panose="020B0604020202020204" pitchFamily="34" charset="0"/>
              <a:buNone/>
              <a:defRPr/>
            </a:pPr>
            <a:endParaRPr lang="en-US" dirty="0">
              <a:ea typeface="ＭＳ Ｐゴシック" pitchFamily="34" charset="-128"/>
            </a:endParaRPr>
          </a:p>
        </p:txBody>
      </p:sp>
      <p:sp>
        <p:nvSpPr>
          <p:cNvPr id="4" name="Content Placeholder 3"/>
          <p:cNvSpPr>
            <a:spLocks noGrp="1"/>
          </p:cNvSpPr>
          <p:nvPr>
            <p:ph sz="half" idx="2"/>
          </p:nvPr>
        </p:nvSpPr>
        <p:spPr>
          <a:xfrm>
            <a:off x="5127625" y="1906588"/>
            <a:ext cx="3725863" cy="4224337"/>
          </a:xfrm>
          <a:solidFill>
            <a:srgbClr val="EFFFFB"/>
          </a:solidFill>
          <a:ln>
            <a:solidFill>
              <a:schemeClr val="tx1"/>
            </a:solidFill>
          </a:ln>
          <a:effectLst>
            <a:outerShdw dist="38100" dir="2700000" algn="tl" rotWithShape="0">
              <a:srgbClr val="000000">
                <a:alpha val="42998"/>
              </a:srgbClr>
            </a:outerShdw>
          </a:effectLst>
        </p:spPr>
        <p:txBody>
          <a:bodyPr/>
          <a:lstStyle/>
          <a:p>
            <a:pPr marL="115888" indent="0">
              <a:buFont typeface="Arial" panose="020B0604020202020204" pitchFamily="34" charset="0"/>
              <a:buNone/>
              <a:defRPr/>
            </a:pPr>
            <a:r>
              <a:rPr lang="en-US" dirty="0">
                <a:ea typeface="ＭＳ Ｐゴシック" pitchFamily="34" charset="-128"/>
              </a:rPr>
              <a:t>“The social environment must support exploration and investigation and encourage children to pursue their own questions and develop their ideas”</a:t>
            </a:r>
            <a:endParaRPr lang="en-US" sz="1200" dirty="0">
              <a:ea typeface="ＭＳ Ｐゴシック" pitchFamily="34" charset="-128"/>
            </a:endParaRPr>
          </a:p>
          <a:p>
            <a:pPr marL="115888" indent="0">
              <a:buFont typeface="Arial" panose="020B0604020202020204" pitchFamily="34" charset="0"/>
              <a:buNone/>
              <a:defRPr/>
            </a:pPr>
            <a:r>
              <a:rPr lang="en-US" sz="1800" dirty="0">
                <a:ea typeface="ＭＳ Ｐゴシック" pitchFamily="34" charset="-128"/>
              </a:rPr>
              <a:t>(PCF, Vol. 3, p. 147).</a:t>
            </a:r>
          </a:p>
          <a:p>
            <a:pPr marL="115888" indent="0">
              <a:buFont typeface="Arial" panose="020B0604020202020204" pitchFamily="34" charset="0"/>
              <a:buNone/>
              <a:defRPr/>
            </a:pPr>
            <a:endParaRPr lang="en-US" dirty="0">
              <a:ea typeface="ＭＳ Ｐゴシック" pitchFamily="34" charset="-128"/>
            </a:endParaRPr>
          </a:p>
          <a:p>
            <a:pPr marL="115888" indent="0">
              <a:defRPr/>
            </a:pPr>
            <a:endParaRPr lang="en-US" dirty="0">
              <a:ea typeface="ＭＳ Ｐゴシック" pitchFamily="34" charset="-128"/>
            </a:endParaRPr>
          </a:p>
        </p:txBody>
      </p:sp>
      <p:sp>
        <p:nvSpPr>
          <p:cNvPr id="2" name="Slide Number Placeholder 1"/>
          <p:cNvSpPr>
            <a:spLocks noGrp="1"/>
          </p:cNvSpPr>
          <p:nvPr>
            <p:ph type="sldNum" sz="quarter" idx="10"/>
          </p:nvPr>
        </p:nvSpPr>
        <p:spPr/>
        <p:txBody>
          <a:bodyPr/>
          <a:lstStyle/>
          <a:p>
            <a:fld id="{858247D6-A5FA-4014-BFA3-8919593114FE}" type="slidenum">
              <a:rPr lang="en-US" altLang="en-US" smtClean="0"/>
              <a:pPr/>
              <a:t>21</a:t>
            </a:fld>
            <a:endParaRPr lang="en-US"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0" y="274638"/>
            <a:ext cx="9144000" cy="1143000"/>
          </a:xfrm>
        </p:spPr>
        <p:txBody>
          <a:bodyPr/>
          <a:lstStyle/>
          <a:p>
            <a:br>
              <a:rPr lang="en-US" sz="3600" dirty="0"/>
            </a:br>
            <a:r>
              <a:rPr lang="en-US" sz="3600" dirty="0"/>
              <a:t>Basic Inquiry Skills Are Supported by Physical and Social Environment </a:t>
            </a:r>
            <a:br>
              <a:rPr lang="en-US" sz="3600" dirty="0"/>
            </a:br>
            <a:endParaRPr lang="en-US" sz="3600" dirty="0"/>
          </a:p>
        </p:txBody>
      </p:sp>
      <p:sp>
        <p:nvSpPr>
          <p:cNvPr id="31747" name="Content Placeholder 2"/>
          <p:cNvSpPr>
            <a:spLocks noGrp="1"/>
          </p:cNvSpPr>
          <p:nvPr>
            <p:ph sz="half" idx="1"/>
          </p:nvPr>
        </p:nvSpPr>
        <p:spPr>
          <a:xfrm>
            <a:off x="4476750" y="1692276"/>
            <a:ext cx="4038600" cy="4742814"/>
          </a:xfrm>
        </p:spPr>
        <p:txBody>
          <a:bodyPr/>
          <a:lstStyle/>
          <a:p>
            <a:r>
              <a:rPr lang="en-US" sz="2600" dirty="0"/>
              <a:t>Observe and describe</a:t>
            </a:r>
          </a:p>
          <a:p>
            <a:r>
              <a:rPr lang="en-US" sz="2600" dirty="0"/>
              <a:t>Use scientific tools</a:t>
            </a:r>
          </a:p>
          <a:p>
            <a:r>
              <a:rPr lang="en-US" sz="2600" dirty="0"/>
              <a:t>Measure</a:t>
            </a:r>
          </a:p>
          <a:p>
            <a:r>
              <a:rPr lang="en-US" sz="2600" dirty="0"/>
              <a:t>Classify</a:t>
            </a:r>
          </a:p>
          <a:p>
            <a:r>
              <a:rPr lang="en-US" sz="2600" dirty="0"/>
              <a:t>Compare and contrast</a:t>
            </a:r>
          </a:p>
          <a:p>
            <a:r>
              <a:rPr lang="en-US" sz="2600" dirty="0"/>
              <a:t>Predict and check</a:t>
            </a:r>
          </a:p>
          <a:p>
            <a:r>
              <a:rPr lang="en-US" sz="2600" dirty="0"/>
              <a:t>Record and document</a:t>
            </a:r>
          </a:p>
          <a:p>
            <a:r>
              <a:rPr lang="en-US" sz="2600" dirty="0"/>
              <a:t>Communicate</a:t>
            </a:r>
          </a:p>
          <a:p>
            <a:r>
              <a:rPr lang="en-US" sz="2600" dirty="0"/>
              <a:t>Draw inferences and conclusions</a:t>
            </a:r>
          </a:p>
          <a:p>
            <a:endParaRPr lang="en-US" sz="2600" dirty="0"/>
          </a:p>
          <a:p>
            <a:endParaRPr lang="en-US" sz="2600" dirty="0"/>
          </a:p>
        </p:txBody>
      </p:sp>
      <p:sp>
        <p:nvSpPr>
          <p:cNvPr id="31748" name="Content Placeholder 1"/>
          <p:cNvSpPr>
            <a:spLocks noGrp="1"/>
          </p:cNvSpPr>
          <p:nvPr>
            <p:ph sz="half" idx="2"/>
          </p:nvPr>
        </p:nvSpPr>
        <p:spPr/>
        <p:txBody>
          <a:bodyPr/>
          <a:lstStyle/>
          <a:p>
            <a:endParaRPr lang="en-US" sz="2600" dirty="0"/>
          </a:p>
          <a:p>
            <a:endParaRPr lang="en-US" sz="2600" dirty="0"/>
          </a:p>
        </p:txBody>
      </p:sp>
      <p:sp>
        <p:nvSpPr>
          <p:cNvPr id="2" name="Slide Number Placeholder 1"/>
          <p:cNvSpPr>
            <a:spLocks noGrp="1"/>
          </p:cNvSpPr>
          <p:nvPr>
            <p:ph type="sldNum" sz="quarter" idx="10"/>
          </p:nvPr>
        </p:nvSpPr>
        <p:spPr/>
        <p:txBody>
          <a:bodyPr/>
          <a:lstStyle/>
          <a:p>
            <a:fld id="{858247D6-A5FA-4014-BFA3-8919593114FE}" type="slidenum">
              <a:rPr lang="en-US" altLang="en-US" smtClean="0"/>
              <a:pPr/>
              <a:t>22</a:t>
            </a:fld>
            <a:endParaRPr lang="en-US" altLang="en-US"/>
          </a:p>
        </p:txBody>
      </p:sp>
      <p:pic>
        <p:nvPicPr>
          <p:cNvPr id="3" name="Picture 2"/>
          <p:cNvPicPr>
            <a:picLocks noChangeAspect="1"/>
          </p:cNvPicPr>
          <p:nvPr/>
        </p:nvPicPr>
        <p:blipFill>
          <a:blip r:embed="rId3"/>
          <a:stretch>
            <a:fillRect/>
          </a:stretch>
        </p:blipFill>
        <p:spPr>
          <a:xfrm>
            <a:off x="925830" y="1802209"/>
            <a:ext cx="3158490" cy="4235113"/>
          </a:xfrm>
          <a:prstGeom prst="rect">
            <a:avLst/>
          </a:prstGeom>
          <a:ln>
            <a:solidFill>
              <a:schemeClr val="tx1"/>
            </a:solid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2"/>
          <p:cNvSpPr>
            <a:spLocks noGrp="1"/>
          </p:cNvSpPr>
          <p:nvPr>
            <p:ph type="title"/>
          </p:nvPr>
        </p:nvSpPr>
        <p:spPr/>
        <p:txBody>
          <a:bodyPr/>
          <a:lstStyle/>
          <a:p>
            <a:r>
              <a:rPr lang="en-US" dirty="0">
                <a:solidFill>
                  <a:schemeClr val="tx1"/>
                </a:solidFill>
                <a:latin typeface="Arial" charset="0"/>
                <a:cs typeface="Arial" charset="0"/>
              </a:rPr>
              <a:t>DRDP-K (2015)</a:t>
            </a:r>
          </a:p>
        </p:txBody>
      </p:sp>
      <p:sp>
        <p:nvSpPr>
          <p:cNvPr id="65538" name="Content Placeholder 1"/>
          <p:cNvSpPr>
            <a:spLocks noGrp="1"/>
          </p:cNvSpPr>
          <p:nvPr>
            <p:ph idx="1"/>
          </p:nvPr>
        </p:nvSpPr>
        <p:spPr>
          <a:xfrm>
            <a:off x="463550" y="1428116"/>
            <a:ext cx="8382000" cy="4343400"/>
          </a:xfrm>
        </p:spPr>
        <p:txBody>
          <a:bodyPr/>
          <a:lstStyle/>
          <a:p>
            <a:pPr marL="341313" indent="-341313">
              <a:spcAft>
                <a:spcPts val="600"/>
              </a:spcAft>
            </a:pPr>
            <a:r>
              <a:rPr lang="en-US" sz="2600" dirty="0">
                <a:latin typeface="Arial" charset="0"/>
                <a:cs typeface="ＭＳ Ｐゴシック" charset="0"/>
              </a:rPr>
              <a:t>An observation-based assessment tool, </a:t>
            </a:r>
            <a:br>
              <a:rPr lang="en-US" sz="2600" dirty="0">
                <a:latin typeface="Arial" charset="0"/>
                <a:cs typeface="ＭＳ Ｐゴシック" charset="0"/>
              </a:rPr>
            </a:br>
            <a:r>
              <a:rPr lang="en-US" sz="2600" b="1" i="1" dirty="0">
                <a:latin typeface="Arial" charset="0"/>
                <a:cs typeface="ＭＳ Ｐゴシック" charset="0"/>
              </a:rPr>
              <a:t>not</a:t>
            </a:r>
            <a:r>
              <a:rPr lang="en-US" sz="2600" i="1" dirty="0">
                <a:latin typeface="Arial" charset="0"/>
                <a:cs typeface="ＭＳ Ｐゴシック" charset="0"/>
              </a:rPr>
              <a:t> </a:t>
            </a:r>
            <a:r>
              <a:rPr lang="en-US" sz="2600" dirty="0">
                <a:latin typeface="Arial" charset="0"/>
                <a:cs typeface="ＭＳ Ｐゴシック" charset="0"/>
              </a:rPr>
              <a:t>a test</a:t>
            </a:r>
          </a:p>
          <a:p>
            <a:pPr marL="341313" indent="-341313">
              <a:spcAft>
                <a:spcPts val="600"/>
              </a:spcAft>
            </a:pPr>
            <a:r>
              <a:rPr lang="en-US" sz="2600" dirty="0">
                <a:latin typeface="Arial" charset="0"/>
                <a:cs typeface="ＭＳ Ｐゴシック" charset="0"/>
              </a:rPr>
              <a:t>Individual child assessment</a:t>
            </a:r>
          </a:p>
          <a:p>
            <a:pPr marL="341313" indent="-341313">
              <a:spcAft>
                <a:spcPts val="600"/>
              </a:spcAft>
            </a:pPr>
            <a:r>
              <a:rPr lang="en-US" sz="2600" dirty="0">
                <a:latin typeface="Arial" charset="0"/>
                <a:cs typeface="ＭＳ Ｐゴシック" charset="0"/>
              </a:rPr>
              <a:t>Completed by each child'</a:t>
            </a:r>
            <a:r>
              <a:rPr lang="en-US" altLang="ja-JP" sz="2600" dirty="0">
                <a:latin typeface="Arial" charset="0"/>
                <a:cs typeface="ＭＳ Ｐゴシック" charset="0"/>
              </a:rPr>
              <a:t>s teacher</a:t>
            </a:r>
          </a:p>
          <a:p>
            <a:pPr marL="341313" indent="-341313">
              <a:spcAft>
                <a:spcPts val="600"/>
              </a:spcAft>
            </a:pPr>
            <a:r>
              <a:rPr lang="en-US" sz="2600" dirty="0">
                <a:latin typeface="Arial" charset="0"/>
                <a:cs typeface="ＭＳ Ｐゴシック" charset="0"/>
              </a:rPr>
              <a:t>Based on developmental research and theory</a:t>
            </a:r>
          </a:p>
          <a:p>
            <a:pPr marL="341313" indent="-341313">
              <a:spcAft>
                <a:spcPts val="600"/>
              </a:spcAft>
            </a:pPr>
            <a:r>
              <a:rPr lang="en-US" sz="2600" dirty="0">
                <a:latin typeface="Arial" charset="0"/>
                <a:cs typeface="ＭＳ Ｐゴシック" charset="0"/>
              </a:rPr>
              <a:t>Includes developmental sequences of behaviors along a continuum</a:t>
            </a:r>
          </a:p>
          <a:p>
            <a:pPr marL="341313" indent="-341313">
              <a:spcAft>
                <a:spcPts val="600"/>
              </a:spcAft>
            </a:pPr>
            <a:r>
              <a:rPr lang="en-US" sz="2600" dirty="0">
                <a:latin typeface="Arial" charset="0"/>
                <a:cs typeface="ＭＳ Ｐゴシック" charset="0"/>
              </a:rPr>
              <a:t>Spans the developmental continuum of children in a two-year kindergarten program</a:t>
            </a:r>
          </a:p>
        </p:txBody>
      </p:sp>
      <p:pic>
        <p:nvPicPr>
          <p:cNvPr id="65539" name="Picture 4"/>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6877050" y="1752600"/>
            <a:ext cx="1987550" cy="1539875"/>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lide Number Placeholder 2"/>
          <p:cNvSpPr>
            <a:spLocks noGrp="1"/>
          </p:cNvSpPr>
          <p:nvPr>
            <p:ph type="sldNum" sz="quarter" idx="10"/>
          </p:nvPr>
        </p:nvSpPr>
        <p:spPr/>
        <p:txBody>
          <a:bodyPr/>
          <a:lstStyle/>
          <a:p>
            <a:fld id="{E7CAF799-9801-465C-95B3-61F70ABF1F86}" type="slidenum">
              <a:rPr lang="en-US" altLang="en-US" smtClean="0"/>
              <a:pPr/>
              <a:t>23</a:t>
            </a:fld>
            <a:endParaRPr lang="en-US" altLang="en-US"/>
          </a:p>
        </p:txBody>
      </p:sp>
    </p:spTree>
    <p:extLst>
      <p:ext uri="{BB962C8B-B14F-4D97-AF65-F5344CB8AC3E}">
        <p14:creationId xmlns:p14="http://schemas.microsoft.com/office/powerpoint/2010/main" val="383687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a:xfrm>
            <a:off x="0" y="0"/>
            <a:ext cx="9144000" cy="1530350"/>
          </a:xfrm>
        </p:spPr>
        <p:txBody>
          <a:bodyPr/>
          <a:lstStyle/>
          <a:p>
            <a:r>
              <a:rPr lang="en-US" altLang="en-US" sz="4000" dirty="0"/>
              <a:t>Cognition: Science 4: </a:t>
            </a:r>
            <a:br>
              <a:rPr lang="en-US" altLang="en-US" dirty="0"/>
            </a:br>
            <a:r>
              <a:rPr lang="en-US" altLang="en-US" sz="3000" dirty="0"/>
              <a:t>Knowledge of the Natural World</a:t>
            </a:r>
          </a:p>
        </p:txBody>
      </p:sp>
      <p:sp>
        <p:nvSpPr>
          <p:cNvPr id="103426"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23C37EF-418E-46D6-AFB3-306E048E04CC}" type="slidenum">
              <a:rPr lang="en-US" altLang="en-US" sz="1200"/>
              <a:pPr/>
              <a:t>24</a:t>
            </a:fld>
            <a:endParaRPr lang="en-US" altLang="en-US" sz="1200"/>
          </a:p>
        </p:txBody>
      </p:sp>
      <p:pic>
        <p:nvPicPr>
          <p:cNvPr id="103427" name="Content Placeholder 9" descr="DRcog12.tiff"/>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414463" y="1530350"/>
            <a:ext cx="6315075" cy="4525963"/>
          </a:xfrm>
          <a:ln>
            <a:solidFill>
              <a:schemeClr val="tx1"/>
            </a:solidFill>
            <a:miter lim="800000"/>
            <a:headEnd/>
            <a:tailEnd/>
          </a:ln>
        </p:spPr>
      </p:pic>
    </p:spTree>
    <p:extLst>
      <p:ext uri="{BB962C8B-B14F-4D97-AF65-F5344CB8AC3E}">
        <p14:creationId xmlns:p14="http://schemas.microsoft.com/office/powerpoint/2010/main" val="3166287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itle 9"/>
          <p:cNvSpPr>
            <a:spLocks noGrp="1"/>
          </p:cNvSpPr>
          <p:nvPr>
            <p:ph type="title" sz="quarter"/>
          </p:nvPr>
        </p:nvSpPr>
        <p:spPr>
          <a:xfrm>
            <a:off x="457200" y="1"/>
            <a:ext cx="8229600" cy="1037666"/>
          </a:xfrm>
        </p:spPr>
        <p:txBody>
          <a:bodyPr/>
          <a:lstStyle/>
          <a:p>
            <a:r>
              <a:rPr lang="en-US" altLang="en-US" sz="4000" dirty="0"/>
              <a:t>Natural Environment</a:t>
            </a:r>
          </a:p>
        </p:txBody>
      </p:sp>
      <p:sp>
        <p:nvSpPr>
          <p:cNvPr id="18436" name="Content Placeholder 2"/>
          <p:cNvSpPr>
            <a:spLocks noGrp="1"/>
          </p:cNvSpPr>
          <p:nvPr>
            <p:ph sz="quarter" idx="1"/>
          </p:nvPr>
        </p:nvSpPr>
        <p:spPr>
          <a:xfrm>
            <a:off x="574159" y="1075370"/>
            <a:ext cx="4295553" cy="5629759"/>
          </a:xfrm>
        </p:spPr>
        <p:txBody>
          <a:bodyPr/>
          <a:lstStyle/>
          <a:p>
            <a:pPr marL="231775" indent="0">
              <a:buFont typeface="Arial" panose="020B0604020202020204" pitchFamily="34" charset="0"/>
              <a:buNone/>
            </a:pPr>
            <a:r>
              <a:rPr lang="en-US" altLang="en-US" sz="2800" dirty="0"/>
              <a:t>“Children’s direct contact with the natural environment enhances their connection to nature and constitutes an essential and critical dimension of healthy development”                      </a:t>
            </a:r>
            <a:r>
              <a:rPr lang="en-US" altLang="en-US" sz="1800" dirty="0"/>
              <a:t>(Kellert as cited in PLF, Vol. 3, p. 59)</a:t>
            </a:r>
            <a:r>
              <a:rPr lang="en-US" altLang="en-US" sz="2800" dirty="0"/>
              <a:t>.</a:t>
            </a:r>
          </a:p>
          <a:p>
            <a:pPr marL="231775" indent="0"/>
            <a:endParaRPr lang="en-US" altLang="en-US" dirty="0"/>
          </a:p>
        </p:txBody>
      </p:sp>
      <p:pic>
        <p:nvPicPr>
          <p:cNvPr id="3" name="Content Placeholder 2"/>
          <p:cNvPicPr>
            <a:picLocks noGrp="1" noChangeAspect="1"/>
          </p:cNvPicPr>
          <p:nvPr>
            <p:ph sz="quarter" idx="2"/>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8608" r="9016" b="11507"/>
          <a:stretch/>
        </p:blipFill>
        <p:spPr>
          <a:xfrm>
            <a:off x="5413932" y="3585614"/>
            <a:ext cx="3040162" cy="3119515"/>
          </a:xfrm>
          <a:prstGeom prst="rect">
            <a:avLst/>
          </a:prstGeom>
          <a:ln>
            <a:solidFill>
              <a:schemeClr val="tx1"/>
            </a:solidFill>
          </a:ln>
          <a:effectLst/>
        </p:spPr>
      </p:pic>
      <p:pic>
        <p:nvPicPr>
          <p:cNvPr id="6" name="Content Placeholder 5"/>
          <p:cNvPicPr>
            <a:picLocks noGrp="1" noChangeAspect="1"/>
          </p:cNvPicPr>
          <p:nvPr>
            <p:ph sz="quarter" idx="4"/>
          </p:nvPr>
        </p:nvPicPr>
        <p:blipFill rotWithShape="1">
          <a:blip r:embed="rId5"/>
          <a:srcRect l="17916" t="5760" b="5760"/>
          <a:stretch/>
        </p:blipFill>
        <p:spPr>
          <a:xfrm>
            <a:off x="5413932" y="1143258"/>
            <a:ext cx="3068219" cy="2336765"/>
          </a:xfrm>
          <a:prstGeom prst="rect">
            <a:avLst/>
          </a:prstGeom>
          <a:ln>
            <a:solidFill>
              <a:schemeClr val="tx1"/>
            </a:solidFill>
          </a:ln>
          <a:effectLst/>
        </p:spPr>
      </p:pic>
      <p:sp>
        <p:nvSpPr>
          <p:cNvPr id="18437" name="Rectangle 5"/>
          <p:cNvSpPr>
            <a:spLocks noChangeArrowheads="1"/>
          </p:cNvSpPr>
          <p:nvPr/>
        </p:nvSpPr>
        <p:spPr bwMode="auto">
          <a:xfrm>
            <a:off x="0" y="6474297"/>
            <a:ext cx="41084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900" dirty="0">
                <a:ea typeface="MS PGothic" panose="020B0600070205080204" pitchFamily="34" charset="-128"/>
              </a:rPr>
              <a:t>©2016 California Department of Education</a:t>
            </a:r>
          </a:p>
        </p:txBody>
      </p:sp>
      <p:sp>
        <p:nvSpPr>
          <p:cNvPr id="2" name="Slide Number Placeholder 1"/>
          <p:cNvSpPr>
            <a:spLocks noGrp="1"/>
          </p:cNvSpPr>
          <p:nvPr>
            <p:ph type="sldNum" sz="quarter" idx="10"/>
          </p:nvPr>
        </p:nvSpPr>
        <p:spPr/>
        <p:txBody>
          <a:bodyPr/>
          <a:lstStyle/>
          <a:p>
            <a:fld id="{9CBA8DA2-6309-4D2B-A3DE-2D1089BABE4A}" type="slidenum">
              <a:rPr lang="en-US" altLang="en-US" smtClean="0"/>
              <a:pPr/>
              <a:t>25</a:t>
            </a:fld>
            <a:endParaRPr lang="en-US"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le 1"/>
          <p:cNvSpPr>
            <a:spLocks noGrp="1"/>
          </p:cNvSpPr>
          <p:nvPr>
            <p:ph type="title"/>
          </p:nvPr>
        </p:nvSpPr>
        <p:spPr>
          <a:xfrm>
            <a:off x="5384780" y="365125"/>
            <a:ext cx="3425588" cy="5436972"/>
          </a:xfrm>
        </p:spPr>
        <p:txBody>
          <a:bodyPr/>
          <a:lstStyle/>
          <a:p>
            <a:pPr algn="l"/>
            <a:r>
              <a:rPr lang="en-US" altLang="en-US" sz="2800" b="0" dirty="0"/>
              <a:t>“With teachers’ guidance, children’s everyday interactions and direct contact with objects and earth events can become rich, inquiry experiences of earth sciences”                       </a:t>
            </a:r>
            <a:r>
              <a:rPr lang="en-US" altLang="en-US" sz="1800" b="0" dirty="0"/>
              <a:t>(PCF, Vol. 3, p. 215)</a:t>
            </a:r>
            <a:r>
              <a:rPr lang="en-US" altLang="en-US" sz="2800" b="0" dirty="0"/>
              <a:t>. </a:t>
            </a:r>
            <a:endParaRPr lang="en-US" altLang="en-US" sz="1800" b="0" dirty="0"/>
          </a:p>
        </p:txBody>
      </p:sp>
      <p:sp>
        <p:nvSpPr>
          <p:cNvPr id="2" name="Slide Number Placeholder 1"/>
          <p:cNvSpPr>
            <a:spLocks noGrp="1"/>
          </p:cNvSpPr>
          <p:nvPr>
            <p:ph type="sldNum" sz="quarter" idx="10"/>
          </p:nvPr>
        </p:nvSpPr>
        <p:spPr/>
        <p:txBody>
          <a:bodyPr/>
          <a:lstStyle/>
          <a:p>
            <a:fld id="{E7CAF799-9801-465C-95B3-61F70ABF1F86}" type="slidenum">
              <a:rPr lang="en-US" altLang="en-US" smtClean="0"/>
              <a:pPr/>
              <a:t>26</a:t>
            </a:fld>
            <a:endParaRPr lang="en-US" altLang="en-US"/>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19793" r="13505"/>
          <a:stretch/>
        </p:blipFill>
        <p:spPr>
          <a:xfrm>
            <a:off x="411761" y="832877"/>
            <a:ext cx="4589211" cy="5160149"/>
          </a:xfrm>
          <a:ln>
            <a:solidFill>
              <a:schemeClr val="tx1"/>
            </a:solid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a:spLocks noChangeArrowheads="1"/>
          </p:cNvSpPr>
          <p:nvPr/>
        </p:nvSpPr>
        <p:spPr bwMode="auto">
          <a:xfrm>
            <a:off x="4676573" y="1692276"/>
            <a:ext cx="4040188" cy="3776663"/>
          </a:xfrm>
          <a:prstGeom prst="roundRect">
            <a:avLst>
              <a:gd name="adj" fmla="val 16667"/>
            </a:avLst>
          </a:prstGeom>
          <a:solidFill>
            <a:srgbClr val="1CB481"/>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eaLnBrk="1" hangingPunct="1">
              <a:defRPr/>
            </a:pPr>
            <a:endParaRPr lang="en-US" dirty="0">
              <a:solidFill>
                <a:schemeClr val="lt1"/>
              </a:solidFill>
              <a:latin typeface="+mn-lt"/>
              <a:cs typeface="+mn-cs"/>
            </a:endParaRPr>
          </a:p>
        </p:txBody>
      </p:sp>
      <p:sp>
        <p:nvSpPr>
          <p:cNvPr id="10" name="Rounded Rectangle 9"/>
          <p:cNvSpPr>
            <a:spLocks noChangeArrowheads="1"/>
          </p:cNvSpPr>
          <p:nvPr/>
        </p:nvSpPr>
        <p:spPr bwMode="auto">
          <a:xfrm>
            <a:off x="488748" y="1692276"/>
            <a:ext cx="4040188" cy="3776663"/>
          </a:xfrm>
          <a:prstGeom prst="roundRect">
            <a:avLst>
              <a:gd name="adj" fmla="val 16667"/>
            </a:avLst>
          </a:prstGeom>
          <a:solidFill>
            <a:srgbClr val="1CB481"/>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eaLnBrk="1" hangingPunct="1">
              <a:defRPr/>
            </a:pPr>
            <a:endParaRPr lang="en-US" dirty="0">
              <a:solidFill>
                <a:schemeClr val="lt1"/>
              </a:solidFill>
              <a:latin typeface="+mn-lt"/>
              <a:cs typeface="+mn-cs"/>
            </a:endParaRPr>
          </a:p>
        </p:txBody>
      </p:sp>
      <p:sp>
        <p:nvSpPr>
          <p:cNvPr id="33796" name="Title 7"/>
          <p:cNvSpPr>
            <a:spLocks noGrp="1"/>
          </p:cNvSpPr>
          <p:nvPr>
            <p:ph type="title"/>
          </p:nvPr>
        </p:nvSpPr>
        <p:spPr/>
        <p:txBody>
          <a:bodyPr/>
          <a:lstStyle/>
          <a:p>
            <a:r>
              <a:rPr lang="en-US" altLang="en-US" sz="3600" dirty="0"/>
              <a:t>Foundation 1.0: Earth Materials and Objects</a:t>
            </a:r>
          </a:p>
        </p:txBody>
      </p:sp>
      <p:sp>
        <p:nvSpPr>
          <p:cNvPr id="3" name="Text Placeholder 2"/>
          <p:cNvSpPr>
            <a:spLocks noGrp="1"/>
          </p:cNvSpPr>
          <p:nvPr>
            <p:ph type="body" idx="1"/>
          </p:nvPr>
        </p:nvSpPr>
        <p:spPr>
          <a:xfrm rot="16200000">
            <a:off x="-1179916" y="3901282"/>
            <a:ext cx="4040188" cy="639762"/>
          </a:xfrm>
        </p:spPr>
        <p:txBody>
          <a:bodyPr/>
          <a:lstStyle/>
          <a:p>
            <a:pPr algn="r">
              <a:defRPr/>
            </a:pPr>
            <a:r>
              <a:rPr lang="en-US" sz="3600" dirty="0">
                <a:solidFill>
                  <a:schemeClr val="bg1"/>
                </a:solidFill>
                <a:effectLst>
                  <a:outerShdw blurRad="38100" dist="38100" dir="2700000" algn="tl">
                    <a:srgbClr val="000000"/>
                  </a:outerShdw>
                </a:effectLst>
                <a:ea typeface="ＭＳ Ｐゴシック" pitchFamily="34" charset="-128"/>
              </a:rPr>
              <a:t>48 Months</a:t>
            </a:r>
          </a:p>
        </p:txBody>
      </p:sp>
      <p:sp>
        <p:nvSpPr>
          <p:cNvPr id="33798" name="Content Placeholder 3"/>
          <p:cNvSpPr>
            <a:spLocks noGrp="1"/>
          </p:cNvSpPr>
          <p:nvPr>
            <p:ph sz="half" idx="2"/>
          </p:nvPr>
        </p:nvSpPr>
        <p:spPr>
          <a:xfrm>
            <a:off x="1220011" y="1883202"/>
            <a:ext cx="3337328" cy="2397125"/>
          </a:xfrm>
        </p:spPr>
        <p:txBody>
          <a:bodyPr/>
          <a:lstStyle/>
          <a:p>
            <a:pPr marL="0" indent="0">
              <a:buNone/>
            </a:pPr>
            <a:r>
              <a:rPr lang="en-US" altLang="en-US" dirty="0">
                <a:solidFill>
                  <a:schemeClr val="bg1"/>
                </a:solidFill>
              </a:rPr>
              <a:t>Investigate characteristics (size, weight, shape, color, texture) of earth materials such as sand, rocks, soil, water, and air. </a:t>
            </a:r>
          </a:p>
          <a:p>
            <a:pPr>
              <a:buFont typeface="Arial" panose="020B0604020202020204" pitchFamily="34" charset="0"/>
              <a:buNone/>
            </a:pPr>
            <a:endParaRPr lang="en-US" altLang="en-US" b="1" dirty="0">
              <a:solidFill>
                <a:schemeClr val="bg1"/>
              </a:solidFill>
            </a:endParaRPr>
          </a:p>
        </p:txBody>
      </p:sp>
      <p:sp>
        <p:nvSpPr>
          <p:cNvPr id="5" name="Text Placeholder 4"/>
          <p:cNvSpPr>
            <a:spLocks noGrp="1"/>
          </p:cNvSpPr>
          <p:nvPr>
            <p:ph type="body" sz="quarter" idx="3"/>
          </p:nvPr>
        </p:nvSpPr>
        <p:spPr>
          <a:xfrm rot="16200000">
            <a:off x="3014780" y="3902076"/>
            <a:ext cx="4041775" cy="639762"/>
          </a:xfrm>
        </p:spPr>
        <p:txBody>
          <a:bodyPr/>
          <a:lstStyle/>
          <a:p>
            <a:pPr algn="r">
              <a:defRPr/>
            </a:pPr>
            <a:r>
              <a:rPr lang="en-US" sz="3600" dirty="0">
                <a:solidFill>
                  <a:schemeClr val="bg1"/>
                </a:solidFill>
                <a:effectLst>
                  <a:outerShdw blurRad="38100" dist="38100" dir="2700000" algn="tl">
                    <a:srgbClr val="000000"/>
                  </a:outerShdw>
                </a:effectLst>
                <a:ea typeface="ＭＳ Ｐゴシック" pitchFamily="34" charset="-128"/>
              </a:rPr>
              <a:t>60 Months</a:t>
            </a:r>
          </a:p>
        </p:txBody>
      </p:sp>
      <p:sp>
        <p:nvSpPr>
          <p:cNvPr id="33800" name="Content Placeholder 5"/>
          <p:cNvSpPr>
            <a:spLocks noGrp="1"/>
          </p:cNvSpPr>
          <p:nvPr>
            <p:ph sz="quarter" idx="4"/>
          </p:nvPr>
        </p:nvSpPr>
        <p:spPr>
          <a:xfrm>
            <a:off x="5340527" y="1883202"/>
            <a:ext cx="3377821" cy="2397125"/>
          </a:xfrm>
        </p:spPr>
        <p:txBody>
          <a:bodyPr/>
          <a:lstStyle/>
          <a:p>
            <a:pPr marL="0" indent="0">
              <a:buNone/>
            </a:pPr>
            <a:r>
              <a:rPr lang="en-US" altLang="en-US" dirty="0">
                <a:solidFill>
                  <a:schemeClr val="bg1"/>
                </a:solidFill>
              </a:rPr>
              <a:t>Demonstrate increased ability to investigate and compare characteristics (size, weight, shape, color, texture) of earth materials such as sand, rocks, soil, water, and air. </a:t>
            </a:r>
          </a:p>
          <a:p>
            <a:pPr marL="0" indent="0">
              <a:buNone/>
            </a:pPr>
            <a:endParaRPr lang="en-US" altLang="en-US" sz="3200" b="1" dirty="0">
              <a:solidFill>
                <a:schemeClr val="bg1"/>
              </a:solidFill>
            </a:endParaRPr>
          </a:p>
        </p:txBody>
      </p:sp>
      <p:sp>
        <p:nvSpPr>
          <p:cNvPr id="12" name="Flowchart: Extract 11"/>
          <p:cNvSpPr/>
          <p:nvPr/>
        </p:nvSpPr>
        <p:spPr>
          <a:xfrm rot="5400000">
            <a:off x="4371774" y="4381501"/>
            <a:ext cx="609600" cy="517525"/>
          </a:xfrm>
          <a:prstGeom prst="flowChartExtract">
            <a:avLst/>
          </a:prstGeom>
          <a:ln>
            <a:solidFill>
              <a:schemeClr val="tx1"/>
            </a:solidFill>
          </a:ln>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 name="Slide Number Placeholder 1"/>
          <p:cNvSpPr>
            <a:spLocks noGrp="1"/>
          </p:cNvSpPr>
          <p:nvPr>
            <p:ph type="sldNum" sz="quarter" idx="12"/>
          </p:nvPr>
        </p:nvSpPr>
        <p:spPr/>
        <p:txBody>
          <a:bodyPr/>
          <a:lstStyle/>
          <a:p>
            <a:fld id="{1505E7D0-AE82-45D0-A54E-B8E6B9AA52AF}" type="slidenum">
              <a:rPr lang="en-US" altLang="en-US" smtClean="0"/>
              <a:pPr/>
              <a:t>27</a:t>
            </a:fld>
            <a:endParaRPr lang="en-US"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8"/>
          <p:cNvSpPr>
            <a:spLocks noGrp="1"/>
          </p:cNvSpPr>
          <p:nvPr>
            <p:ph type="title"/>
          </p:nvPr>
        </p:nvSpPr>
        <p:spPr/>
        <p:txBody>
          <a:bodyPr/>
          <a:lstStyle/>
          <a:p>
            <a:r>
              <a:rPr lang="en-US" altLang="en-US"/>
              <a:t>Preschool Children Can</a:t>
            </a:r>
          </a:p>
        </p:txBody>
      </p:sp>
      <p:pic>
        <p:nvPicPr>
          <p:cNvPr id="35843" name="Content Placeholder 7" descr="sand table"/>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flipH="1">
            <a:off x="-1" y="-3175"/>
            <a:ext cx="9143999" cy="6858000"/>
          </a:xfrm>
        </p:spPr>
      </p:pic>
      <p:sp>
        <p:nvSpPr>
          <p:cNvPr id="35844" name="Content Placeholder 3"/>
          <p:cNvSpPr>
            <a:spLocks noGrp="1"/>
          </p:cNvSpPr>
          <p:nvPr>
            <p:ph sz="half" idx="1"/>
          </p:nvPr>
        </p:nvSpPr>
        <p:spPr>
          <a:xfrm>
            <a:off x="-4" y="0"/>
            <a:ext cx="3572543" cy="3211033"/>
          </a:xfrm>
          <a:solidFill>
            <a:srgbClr val="FFFFCC">
              <a:alpha val="45000"/>
            </a:srgbClr>
          </a:solidFill>
        </p:spPr>
        <p:txBody>
          <a:bodyPr/>
          <a:lstStyle/>
          <a:p>
            <a:pPr marL="233363" indent="0">
              <a:buFont typeface="Arial" panose="020B0604020202020204" pitchFamily="34" charset="0"/>
              <a:buNone/>
            </a:pPr>
            <a:r>
              <a:rPr lang="en-US" altLang="en-US" dirty="0"/>
              <a:t>“…[TK students] </a:t>
            </a:r>
            <a:r>
              <a:rPr lang="en-US" altLang="en-US" b="1" dirty="0"/>
              <a:t>observe, explore, compare</a:t>
            </a:r>
            <a:r>
              <a:rPr lang="en-US" altLang="en-US" dirty="0"/>
              <a:t>, and ponder about earth materials in their environment.”</a:t>
            </a:r>
          </a:p>
          <a:p>
            <a:pPr marL="233363" indent="0">
              <a:buFont typeface="Arial" panose="020B0604020202020204" pitchFamily="34" charset="0"/>
              <a:buNone/>
            </a:pPr>
            <a:r>
              <a:rPr lang="en-US" altLang="en-US" sz="1800" dirty="0"/>
              <a:t> (PCF, Vol. 3, p. 216)</a:t>
            </a:r>
            <a:r>
              <a:rPr lang="en-US" altLang="en-US" dirty="0"/>
              <a:t>.</a:t>
            </a:r>
            <a:endParaRPr lang="en-US" altLang="en-US" sz="1800" dirty="0"/>
          </a:p>
        </p:txBody>
      </p:sp>
      <p:sp>
        <p:nvSpPr>
          <p:cNvPr id="35846" name="Rectangle 5"/>
          <p:cNvSpPr>
            <a:spLocks noChangeArrowheads="1"/>
          </p:cNvSpPr>
          <p:nvPr/>
        </p:nvSpPr>
        <p:spPr bwMode="auto">
          <a:xfrm>
            <a:off x="0" y="6623050"/>
            <a:ext cx="914400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900" dirty="0">
                <a:ea typeface="MS PGothic" panose="020B0600070205080204" pitchFamily="34" charset="-128"/>
              </a:rPr>
              <a:t>©2016 California Department of Education</a:t>
            </a:r>
          </a:p>
        </p:txBody>
      </p:sp>
      <p:sp>
        <p:nvSpPr>
          <p:cNvPr id="2" name="Slide Number Placeholder 1"/>
          <p:cNvSpPr>
            <a:spLocks noGrp="1"/>
          </p:cNvSpPr>
          <p:nvPr>
            <p:ph type="sldNum" sz="quarter" idx="10"/>
          </p:nvPr>
        </p:nvSpPr>
        <p:spPr>
          <a:xfrm>
            <a:off x="8790038" y="0"/>
            <a:ext cx="353961" cy="365125"/>
          </a:xfrm>
        </p:spPr>
        <p:txBody>
          <a:bodyPr/>
          <a:lstStyle/>
          <a:p>
            <a:fld id="{ED291DBE-411B-437B-8D03-8FD031A5CFC7}" type="slidenum">
              <a:rPr lang="en-US" altLang="en-US" smtClean="0"/>
              <a:pPr/>
              <a:t>28</a:t>
            </a:fld>
            <a:endParaRPr lang="en-US" alt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6"/>
          <p:cNvSpPr>
            <a:spLocks noGrp="1"/>
          </p:cNvSpPr>
          <p:nvPr>
            <p:ph type="title" sz="quarter"/>
          </p:nvPr>
        </p:nvSpPr>
        <p:spPr>
          <a:xfrm>
            <a:off x="457200" y="0"/>
            <a:ext cx="8229600" cy="977380"/>
          </a:xfrm>
        </p:spPr>
        <p:txBody>
          <a:bodyPr/>
          <a:lstStyle/>
          <a:p>
            <a:r>
              <a:rPr lang="en-US" altLang="en-US" dirty="0"/>
              <a:t>Interactions and Strategies</a:t>
            </a:r>
          </a:p>
        </p:txBody>
      </p:sp>
      <p:pic>
        <p:nvPicPr>
          <p:cNvPr id="36867" name="Content Placeholder 17" descr="clay"/>
          <p:cNvPicPr>
            <a:picLocks noGrp="1" noChangeAspect="1"/>
          </p:cNvPicPr>
          <p:nvPr>
            <p:ph sz="quarter" idx="1"/>
          </p:nvPr>
        </p:nvPicPr>
        <p:blipFill>
          <a:blip r:embed="rId3">
            <a:lum bright="26000" contrast="28000"/>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13915" b="13915"/>
          <a:stretch>
            <a:fillRect/>
          </a:stretch>
        </p:blipFill>
        <p:spPr>
          <a:xfrm>
            <a:off x="4038600" y="948431"/>
            <a:ext cx="5105400" cy="2763419"/>
          </a:xfrm>
          <a:ln w="3175">
            <a:solidFill>
              <a:schemeClr val="tx1"/>
            </a:solidFill>
          </a:ln>
        </p:spPr>
      </p:pic>
      <p:sp>
        <p:nvSpPr>
          <p:cNvPr id="36868" name="Content Placeholder 5"/>
          <p:cNvSpPr>
            <a:spLocks noGrp="1"/>
          </p:cNvSpPr>
          <p:nvPr>
            <p:ph sz="quarter" idx="2"/>
          </p:nvPr>
        </p:nvSpPr>
        <p:spPr>
          <a:xfrm>
            <a:off x="4038600" y="3704323"/>
            <a:ext cx="5105399" cy="3153677"/>
          </a:xfrm>
          <a:solidFill>
            <a:srgbClr val="EFFFFB"/>
          </a:solidFill>
          <a:ln>
            <a:solidFill>
              <a:schemeClr val="tx1"/>
            </a:solidFill>
          </a:ln>
        </p:spPr>
        <p:txBody>
          <a:bodyPr/>
          <a:lstStyle/>
          <a:p>
            <a:pPr marL="225425" indent="0">
              <a:buFont typeface="Arial" panose="020B0604020202020204" pitchFamily="34" charset="0"/>
              <a:buNone/>
            </a:pPr>
            <a:r>
              <a:rPr lang="en-US" altLang="en-US" sz="2800" dirty="0"/>
              <a:t>“Invite children to explore  and experiment with earth materials” </a:t>
            </a:r>
            <a:r>
              <a:rPr lang="en-US" altLang="en-US" sz="1800" dirty="0"/>
              <a:t>(PCF, Vol. 3, p. 219).</a:t>
            </a:r>
          </a:p>
          <a:p>
            <a:pPr marL="173038" indent="0">
              <a:spcBef>
                <a:spcPts val="1800"/>
              </a:spcBef>
              <a:buFont typeface="Arial" panose="020B0604020202020204" pitchFamily="34" charset="0"/>
              <a:buNone/>
            </a:pPr>
            <a:r>
              <a:rPr lang="en-US" sz="2800" dirty="0">
                <a:latin typeface="Arial" pitchFamily="34" charset="0"/>
                <a:cs typeface="Arial" pitchFamily="34" charset="0"/>
              </a:rPr>
              <a:t>“Invite children to observe, compare and classify earth materials” </a:t>
            </a:r>
            <a:r>
              <a:rPr lang="en-US" sz="1800" dirty="0">
                <a:latin typeface="Arial" pitchFamily="34" charset="0"/>
                <a:cs typeface="Arial" pitchFamily="34" charset="0"/>
              </a:rPr>
              <a:t>(PCF, Vol. 3, p. 218)</a:t>
            </a:r>
            <a:r>
              <a:rPr lang="en-US" altLang="en-US" sz="1800" dirty="0"/>
              <a:t>.</a:t>
            </a:r>
          </a:p>
          <a:p>
            <a:pPr marL="0" indent="0" algn="ctr">
              <a:buFont typeface="Arial" panose="020B0604020202020204" pitchFamily="34" charset="0"/>
              <a:buNone/>
            </a:pPr>
            <a:endParaRPr lang="en-US" altLang="en-US" sz="1800" dirty="0"/>
          </a:p>
        </p:txBody>
      </p:sp>
      <p:pic>
        <p:nvPicPr>
          <p:cNvPr id="5" name="Content Placeholder 4"/>
          <p:cNvPicPr>
            <a:picLocks noGrp="1" noChangeAspect="1"/>
          </p:cNvPicPr>
          <p:nvPr>
            <p:ph sz="quarter" idx="3"/>
          </p:nvPr>
        </p:nvPicPr>
        <p:blipFill rotWithShape="1">
          <a:blip r:embed="rId5"/>
          <a:srcRect t="5267" r="9030" b="6130"/>
          <a:stretch/>
        </p:blipFill>
        <p:spPr>
          <a:xfrm>
            <a:off x="0" y="948431"/>
            <a:ext cx="4038600" cy="5909569"/>
          </a:xfrm>
          <a:ln>
            <a:solidFill>
              <a:schemeClr val="tx1"/>
            </a:solidFill>
          </a:ln>
        </p:spPr>
      </p:pic>
      <p:sp>
        <p:nvSpPr>
          <p:cNvPr id="2" name="Slide Number Placeholder 1"/>
          <p:cNvSpPr>
            <a:spLocks noGrp="1"/>
          </p:cNvSpPr>
          <p:nvPr>
            <p:ph type="sldNum" sz="quarter" idx="10"/>
          </p:nvPr>
        </p:nvSpPr>
        <p:spPr/>
        <p:txBody>
          <a:bodyPr/>
          <a:lstStyle/>
          <a:p>
            <a:fld id="{858247D6-A5FA-4014-BFA3-8919593114FE}" type="slidenum">
              <a:rPr lang="en-US" altLang="en-US" smtClean="0"/>
              <a:pPr/>
              <a:t>29</a:t>
            </a:fld>
            <a:endParaRPr lang="en-US" altLang="en-US"/>
          </a:p>
        </p:txBody>
      </p:sp>
      <p:sp>
        <p:nvSpPr>
          <p:cNvPr id="8" name="Rectangle 5"/>
          <p:cNvSpPr>
            <a:spLocks noChangeArrowheads="1"/>
          </p:cNvSpPr>
          <p:nvPr/>
        </p:nvSpPr>
        <p:spPr bwMode="auto">
          <a:xfrm>
            <a:off x="4038600" y="6623050"/>
            <a:ext cx="510540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900" dirty="0">
                <a:ea typeface="MS PGothic" panose="020B0600070205080204" pitchFamily="34" charset="-128"/>
              </a:rPr>
              <a:t>©2016 California Department of Education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dirty="0"/>
              <a:t>Earth Sciences Scavenger Hunt:</a:t>
            </a:r>
            <a:br>
              <a:rPr lang="en-US" altLang="en-US" dirty="0"/>
            </a:br>
            <a:r>
              <a:rPr lang="en-US" altLang="en-US" dirty="0"/>
              <a:t>Let’s Dig In</a:t>
            </a:r>
          </a:p>
        </p:txBody>
      </p:sp>
      <p:pic>
        <p:nvPicPr>
          <p:cNvPr id="22531" name="Content Placeholder 9" descr="Scavenger Hunt.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238250" y="1846263"/>
            <a:ext cx="6643688" cy="4019550"/>
          </a:xfrm>
          <a:ln>
            <a:solidFill>
              <a:schemeClr val="tx1"/>
            </a:solidFill>
            <a:miter lim="800000"/>
            <a:headEnd/>
            <a:tailEnd/>
          </a:ln>
        </p:spPr>
      </p:pic>
      <p:sp>
        <p:nvSpPr>
          <p:cNvPr id="2" name="Slide Number Placeholder 1"/>
          <p:cNvSpPr>
            <a:spLocks noGrp="1"/>
          </p:cNvSpPr>
          <p:nvPr>
            <p:ph type="sldNum" sz="quarter" idx="10"/>
          </p:nvPr>
        </p:nvSpPr>
        <p:spPr/>
        <p:txBody>
          <a:bodyPr/>
          <a:lstStyle/>
          <a:p>
            <a:fld id="{E7CAF799-9801-465C-95B3-61F70ABF1F86}" type="slidenum">
              <a:rPr lang="en-US" altLang="en-US" smtClean="0"/>
              <a:pPr/>
              <a:t>3</a:t>
            </a:fld>
            <a:endParaRPr lang="en-US"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9857" y="1143987"/>
            <a:ext cx="768427" cy="376341"/>
          </a:xfrm>
        </p:spPr>
        <p:txBody>
          <a:bodyPr>
            <a:normAutofit fontScale="90000"/>
          </a:bodyPr>
          <a:lstStyle/>
          <a:p>
            <a:pPr>
              <a:defRPr/>
            </a:pPr>
            <a:r>
              <a:rPr lang="en-US" sz="800" dirty="0">
                <a:solidFill>
                  <a:schemeClr val="bg1"/>
                </a:solidFill>
                <a:ea typeface="ＭＳ Ｐゴシック" pitchFamily="34" charset="-128"/>
              </a:rPr>
              <a:t>Interaction and Strategies</a:t>
            </a:r>
          </a:p>
        </p:txBody>
      </p:sp>
      <p:pic>
        <p:nvPicPr>
          <p:cNvPr id="6" name="Content Placeholder 5"/>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4401" t="7804" b="3011"/>
          <a:stretch/>
        </p:blipFill>
        <p:spPr>
          <a:xfrm>
            <a:off x="0" y="0"/>
            <a:ext cx="9144000" cy="6854354"/>
          </a:xfrm>
        </p:spPr>
      </p:pic>
      <p:sp>
        <p:nvSpPr>
          <p:cNvPr id="5" name="Content Placeholder 4"/>
          <p:cNvSpPr>
            <a:spLocks noGrp="1"/>
          </p:cNvSpPr>
          <p:nvPr>
            <p:ph sz="half" idx="2"/>
          </p:nvPr>
        </p:nvSpPr>
        <p:spPr>
          <a:xfrm>
            <a:off x="6378766" y="3679634"/>
            <a:ext cx="2765233" cy="3200172"/>
          </a:xfrm>
          <a:noFill/>
        </p:spPr>
        <p:txBody>
          <a:bodyPr/>
          <a:lstStyle/>
          <a:p>
            <a:pPr marL="109538" indent="0">
              <a:buFont typeface="Arial" panose="020B0604020202020204" pitchFamily="34" charset="0"/>
              <a:buNone/>
              <a:defRPr/>
            </a:pPr>
            <a:r>
              <a:rPr lang="en-US" b="1" dirty="0">
                <a:ea typeface="ＭＳ Ｐゴシック" pitchFamily="34" charset="-128"/>
              </a:rPr>
              <a:t>“Encourage children to come up with their own criteria for sorting” </a:t>
            </a:r>
          </a:p>
          <a:p>
            <a:pPr marL="109538" indent="0">
              <a:buFont typeface="Arial" panose="020B0604020202020204" pitchFamily="34" charset="0"/>
              <a:buNone/>
              <a:defRPr/>
            </a:pPr>
            <a:r>
              <a:rPr lang="en-US" sz="1800" dirty="0">
                <a:ea typeface="ＭＳ Ｐゴシック" pitchFamily="34" charset="-128"/>
              </a:rPr>
              <a:t>(PCF, Vol. 3, p. 218).</a:t>
            </a:r>
          </a:p>
        </p:txBody>
      </p:sp>
      <p:sp>
        <p:nvSpPr>
          <p:cNvPr id="37894" name="Rectangle 5"/>
          <p:cNvSpPr>
            <a:spLocks noChangeArrowheads="1"/>
          </p:cNvSpPr>
          <p:nvPr/>
        </p:nvSpPr>
        <p:spPr bwMode="auto">
          <a:xfrm>
            <a:off x="1" y="6623522"/>
            <a:ext cx="914400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900" dirty="0">
                <a:solidFill>
                  <a:schemeClr val="bg1"/>
                </a:solidFill>
                <a:ea typeface="MS PGothic" panose="020B0600070205080204" pitchFamily="34" charset="-128"/>
              </a:rPr>
              <a:t>©2016 California Department of Education</a:t>
            </a:r>
          </a:p>
        </p:txBody>
      </p:sp>
      <p:sp>
        <p:nvSpPr>
          <p:cNvPr id="3" name="Slide Number Placeholder 2"/>
          <p:cNvSpPr>
            <a:spLocks noGrp="1"/>
          </p:cNvSpPr>
          <p:nvPr>
            <p:ph type="sldNum" sz="quarter" idx="10"/>
          </p:nvPr>
        </p:nvSpPr>
        <p:spPr/>
        <p:txBody>
          <a:bodyPr/>
          <a:lstStyle/>
          <a:p>
            <a:fld id="{ED291DBE-411B-437B-8D03-8FD031A5CFC7}" type="slidenum">
              <a:rPr lang="en-US" altLang="en-US" smtClean="0">
                <a:solidFill>
                  <a:schemeClr val="bg1"/>
                </a:solidFill>
              </a:rPr>
              <a:pPr/>
              <a:t>30</a:t>
            </a:fld>
            <a:endParaRPr lang="en-US" altLang="en-US" dirty="0">
              <a:solidFill>
                <a:schemeClr val="bg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52913"/>
          </a:xfrm>
        </p:spPr>
        <p:txBody>
          <a:bodyPr>
            <a:normAutofit fontScale="90000"/>
          </a:bodyPr>
          <a:lstStyle/>
          <a:p>
            <a:pPr>
              <a:defRPr/>
            </a:pPr>
            <a:br>
              <a:rPr lang="en-US" sz="3600" dirty="0">
                <a:ea typeface="ＭＳ Ｐゴシック" pitchFamily="34" charset="-128"/>
              </a:rPr>
            </a:br>
            <a:r>
              <a:rPr lang="en-US" sz="4400" dirty="0">
                <a:ea typeface="ＭＳ Ｐゴシック" pitchFamily="34" charset="-128"/>
              </a:rPr>
              <a:t>Sorting Challenge</a:t>
            </a:r>
            <a:br>
              <a:rPr lang="en-US" sz="3600" dirty="0">
                <a:ea typeface="ＭＳ Ｐゴシック" pitchFamily="34" charset="-128"/>
              </a:rPr>
            </a:br>
            <a:endParaRPr lang="en-US" sz="3600" dirty="0">
              <a:ea typeface="ＭＳ Ｐゴシック" pitchFamily="34" charset="-128"/>
            </a:endParaRPr>
          </a:p>
        </p:txBody>
      </p:sp>
      <p:sp>
        <p:nvSpPr>
          <p:cNvPr id="38915" name="Content Placeholder 2"/>
          <p:cNvSpPr>
            <a:spLocks noGrp="1"/>
          </p:cNvSpPr>
          <p:nvPr>
            <p:ph idx="1"/>
          </p:nvPr>
        </p:nvSpPr>
        <p:spPr>
          <a:xfrm>
            <a:off x="579782" y="1152913"/>
            <a:ext cx="7984435" cy="4708526"/>
          </a:xfrm>
          <a:solidFill>
            <a:srgbClr val="9BD1B2">
              <a:alpha val="58000"/>
            </a:srgbClr>
          </a:solidFill>
          <a:ln>
            <a:solidFill>
              <a:schemeClr val="tx1"/>
            </a:solidFill>
            <a:miter lim="800000"/>
            <a:headEnd/>
            <a:tailEnd/>
          </a:ln>
        </p:spPr>
        <p:txBody>
          <a:bodyPr/>
          <a:lstStyle/>
          <a:p>
            <a:pPr>
              <a:spcBef>
                <a:spcPts val="672"/>
              </a:spcBef>
              <a:spcAft>
                <a:spcPts val="0"/>
              </a:spcAft>
              <a:buFont typeface="Arial" panose="020B0604020202020204" pitchFamily="34" charset="0"/>
              <a:buNone/>
            </a:pPr>
            <a:r>
              <a:rPr lang="en-US" altLang="en-US" sz="2800" b="1" dirty="0"/>
              <a:t>Directions: </a:t>
            </a:r>
          </a:p>
          <a:p>
            <a:pPr>
              <a:spcBef>
                <a:spcPts val="672"/>
              </a:spcBef>
              <a:spcAft>
                <a:spcPts val="0"/>
              </a:spcAft>
            </a:pPr>
            <a:r>
              <a:rPr lang="en-US" altLang="en-US" sz="2800" dirty="0"/>
              <a:t>Determine which member most recently visited  a national park to go first.</a:t>
            </a:r>
          </a:p>
          <a:p>
            <a:pPr>
              <a:spcBef>
                <a:spcPts val="672"/>
              </a:spcBef>
              <a:spcAft>
                <a:spcPts val="0"/>
              </a:spcAft>
            </a:pPr>
            <a:r>
              <a:rPr lang="en-US" altLang="en-US" sz="2800" dirty="0"/>
              <a:t>This person sorts the earth materials on the table and identifies the method of sorting.</a:t>
            </a:r>
          </a:p>
          <a:p>
            <a:pPr>
              <a:spcBef>
                <a:spcPts val="672"/>
              </a:spcBef>
              <a:spcAft>
                <a:spcPts val="0"/>
              </a:spcAft>
            </a:pPr>
            <a:r>
              <a:rPr lang="en-US" altLang="en-US" sz="2800" dirty="0"/>
              <a:t>Next, the person to the right sorts the materials without repeating any prior sorting method.</a:t>
            </a:r>
          </a:p>
          <a:p>
            <a:pPr>
              <a:spcBef>
                <a:spcPts val="672"/>
              </a:spcBef>
              <a:spcAft>
                <a:spcPts val="0"/>
              </a:spcAft>
            </a:pPr>
            <a:r>
              <a:rPr lang="en-US" altLang="en-US" sz="2800" dirty="0"/>
              <a:t>This process repeats (moving to the right) until the group cannot think of any further ways to sort the materials. </a:t>
            </a:r>
          </a:p>
        </p:txBody>
      </p:sp>
      <p:sp>
        <p:nvSpPr>
          <p:cNvPr id="3" name="Slide Number Placeholder 2"/>
          <p:cNvSpPr>
            <a:spLocks noGrp="1"/>
          </p:cNvSpPr>
          <p:nvPr>
            <p:ph type="sldNum" sz="quarter" idx="10"/>
          </p:nvPr>
        </p:nvSpPr>
        <p:spPr/>
        <p:txBody>
          <a:bodyPr/>
          <a:lstStyle/>
          <a:p>
            <a:fld id="{E7CAF799-9801-465C-95B3-61F70ABF1F86}" type="slidenum">
              <a:rPr lang="en-US" altLang="en-US" smtClean="0"/>
              <a:pPr/>
              <a:t>31</a:t>
            </a:fld>
            <a:endParaRPr lang="en-US"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a:xfrm>
            <a:off x="457200" y="0"/>
            <a:ext cx="8229600" cy="1315982"/>
          </a:xfrm>
        </p:spPr>
        <p:txBody>
          <a:bodyPr/>
          <a:lstStyle/>
          <a:p>
            <a:r>
              <a:rPr lang="en-US" altLang="en-US" dirty="0"/>
              <a:t>Sorting Challenge: Part 2</a:t>
            </a:r>
          </a:p>
        </p:txBody>
      </p:sp>
      <p:sp>
        <p:nvSpPr>
          <p:cNvPr id="1029" name="Content Placeholder 3"/>
          <p:cNvSpPr>
            <a:spLocks noGrp="1"/>
          </p:cNvSpPr>
          <p:nvPr>
            <p:ph idx="1"/>
          </p:nvPr>
        </p:nvSpPr>
        <p:spPr>
          <a:xfrm>
            <a:off x="457200" y="1315982"/>
            <a:ext cx="8229600" cy="4662280"/>
          </a:xfrm>
          <a:solidFill>
            <a:srgbClr val="9BD1B2">
              <a:alpha val="60000"/>
            </a:srgbClr>
          </a:solidFill>
          <a:ln>
            <a:solidFill>
              <a:schemeClr val="tx1"/>
            </a:solidFill>
            <a:miter lim="800000"/>
            <a:headEnd/>
            <a:tailEnd/>
          </a:ln>
        </p:spPr>
        <p:txBody>
          <a:bodyPr/>
          <a:lstStyle/>
          <a:p>
            <a:r>
              <a:rPr lang="en-US" sz="2800" dirty="0"/>
              <a:t>Read Table Material: DRDP-K COG: MATH 1: Classification.</a:t>
            </a:r>
          </a:p>
          <a:p>
            <a:r>
              <a:rPr lang="en-US" altLang="en-US" sz="2800" dirty="0"/>
              <a:t>During the game, did your group exemplify all the levels of sorting? Or which developmental level did you exemplify by your sorting challenge today? Use the developmental levels as a guide.</a:t>
            </a:r>
          </a:p>
          <a:p>
            <a:r>
              <a:rPr lang="en-US" altLang="en-US" sz="2800" dirty="0"/>
              <a:t>Discuss with your group and come to a consensus.</a:t>
            </a:r>
          </a:p>
          <a:p>
            <a:r>
              <a:rPr lang="en-US" altLang="en-US" sz="2800" dirty="0"/>
              <a:t>Document your findings and be ready to share with the entire group.</a:t>
            </a:r>
          </a:p>
        </p:txBody>
      </p:sp>
      <p:sp>
        <p:nvSpPr>
          <p:cNvPr id="2" name="Slide Number Placeholder 1"/>
          <p:cNvSpPr>
            <a:spLocks noGrp="1"/>
          </p:cNvSpPr>
          <p:nvPr>
            <p:ph type="sldNum" sz="quarter" idx="10"/>
          </p:nvPr>
        </p:nvSpPr>
        <p:spPr/>
        <p:txBody>
          <a:bodyPr/>
          <a:lstStyle/>
          <a:p>
            <a:fld id="{E7CAF799-9801-465C-95B3-61F70ABF1F86}" type="slidenum">
              <a:rPr lang="en-US" altLang="en-US" smtClean="0"/>
              <a:pPr/>
              <a:t>32</a:t>
            </a:fld>
            <a:endParaRPr lang="en-US"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dirty="0">
                <a:ea typeface="ＭＳ Ｐゴシック" pitchFamily="34" charset="-128"/>
                <a:cs typeface="MS PGothic" pitchFamily="34" charset="-128"/>
              </a:rPr>
              <a:t>Considerations for English Learners</a:t>
            </a:r>
          </a:p>
        </p:txBody>
      </p:sp>
      <p:sp>
        <p:nvSpPr>
          <p:cNvPr id="105475" name="Content Placeholder 3"/>
          <p:cNvSpPr>
            <a:spLocks noGrp="1"/>
          </p:cNvSpPr>
          <p:nvPr>
            <p:ph sz="half" idx="1"/>
          </p:nvPr>
        </p:nvSpPr>
        <p:spPr>
          <a:xfrm>
            <a:off x="457200" y="1692276"/>
            <a:ext cx="8229600" cy="1916723"/>
          </a:xfrm>
          <a:solidFill>
            <a:srgbClr val="9BD1B2"/>
          </a:solidFill>
          <a:ln>
            <a:solidFill>
              <a:schemeClr val="dk1"/>
            </a:solidFill>
          </a:ln>
        </p:spPr>
        <p:txBody>
          <a:bodyPr/>
          <a:lstStyle/>
          <a:p>
            <a:pPr marL="0" indent="0">
              <a:buFont typeface="Arial" panose="020B0604020202020204" pitchFamily="34" charset="0"/>
              <a:buNone/>
              <a:defRPr/>
            </a:pPr>
            <a:r>
              <a:rPr lang="en-US" dirty="0">
                <a:ea typeface="ＭＳ Ｐゴシック" pitchFamily="34" charset="-128"/>
              </a:rPr>
              <a:t>“…[Science] experiences provide ideal opportunities to expose all children, including English learners, to new words and scientific vocabulary” </a:t>
            </a:r>
            <a:r>
              <a:rPr lang="en-US" sz="1800" dirty="0">
                <a:ea typeface="ＭＳ Ｐゴシック" pitchFamily="34" charset="-128"/>
              </a:rPr>
              <a:t>(PLF, Vol. 3, p. 54).</a:t>
            </a:r>
          </a:p>
          <a:p>
            <a:pPr marL="234950" indent="-234950">
              <a:defRPr/>
            </a:pPr>
            <a:endParaRPr lang="en-US" dirty="0">
              <a:ea typeface="ＭＳ Ｐゴシック" pitchFamily="34" charset="-128"/>
            </a:endParaRPr>
          </a:p>
        </p:txBody>
      </p:sp>
      <p:sp>
        <p:nvSpPr>
          <p:cNvPr id="3" name="Content Placeholder 2"/>
          <p:cNvSpPr>
            <a:spLocks noGrp="1"/>
          </p:cNvSpPr>
          <p:nvPr>
            <p:ph sz="half" idx="2"/>
          </p:nvPr>
        </p:nvSpPr>
        <p:spPr>
          <a:xfrm>
            <a:off x="2883877" y="4126523"/>
            <a:ext cx="5802923" cy="1594339"/>
          </a:xfrm>
          <a:solidFill>
            <a:srgbClr val="EFFFFB"/>
          </a:solidFill>
        </p:spPr>
        <p:style>
          <a:lnRef idx="2">
            <a:schemeClr val="dk1"/>
          </a:lnRef>
          <a:fillRef idx="1">
            <a:schemeClr val="lt1"/>
          </a:fillRef>
          <a:effectRef idx="0">
            <a:schemeClr val="dk1"/>
          </a:effectRef>
          <a:fontRef idx="minor">
            <a:schemeClr val="dk1"/>
          </a:fontRef>
        </p:style>
        <p:txBody>
          <a:bodyPr/>
          <a:lstStyle/>
          <a:p>
            <a:pPr marL="0" indent="0">
              <a:buNone/>
            </a:pPr>
            <a:r>
              <a:rPr lang="en-US" dirty="0"/>
              <a:t>What specifically about the sorting experience may support students learning more than one language?</a:t>
            </a:r>
          </a:p>
        </p:txBody>
      </p:sp>
      <p:sp>
        <p:nvSpPr>
          <p:cNvPr id="4" name="Slide Number Placeholder 3"/>
          <p:cNvSpPr>
            <a:spLocks noGrp="1"/>
          </p:cNvSpPr>
          <p:nvPr>
            <p:ph type="sldNum" sz="quarter" idx="10"/>
          </p:nvPr>
        </p:nvSpPr>
        <p:spPr/>
        <p:txBody>
          <a:bodyPr/>
          <a:lstStyle/>
          <a:p>
            <a:fld id="{858247D6-A5FA-4014-BFA3-8919593114FE}" type="slidenum">
              <a:rPr lang="en-US" altLang="en-US" smtClean="0"/>
              <a:pPr/>
              <a:t>33</a:t>
            </a:fld>
            <a:endParaRPr lang="en-US"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br>
              <a:rPr lang="en-US" sz="3600" dirty="0">
                <a:ea typeface="ＭＳ Ｐゴシック" pitchFamily="34" charset="-128"/>
              </a:rPr>
            </a:br>
            <a:r>
              <a:rPr lang="en-US" sz="4400" dirty="0">
                <a:ea typeface="ＭＳ Ｐゴシック" pitchFamily="34" charset="-128"/>
              </a:rPr>
              <a:t>Questions for Reflection </a:t>
            </a:r>
            <a:br>
              <a:rPr lang="en-US" sz="3600" dirty="0">
                <a:ea typeface="ＭＳ Ｐゴシック" pitchFamily="34" charset="-128"/>
              </a:rPr>
            </a:br>
            <a:endParaRPr lang="en-US" sz="3600" dirty="0">
              <a:ea typeface="ＭＳ Ｐゴシック" pitchFamily="34" charset="-128"/>
            </a:endParaRPr>
          </a:p>
        </p:txBody>
      </p:sp>
      <p:sp>
        <p:nvSpPr>
          <p:cNvPr id="2052" name="Content Placeholder 2"/>
          <p:cNvSpPr>
            <a:spLocks noGrp="1"/>
          </p:cNvSpPr>
          <p:nvPr>
            <p:ph sz="half" idx="1"/>
          </p:nvPr>
        </p:nvSpPr>
        <p:spPr>
          <a:xfrm>
            <a:off x="232013" y="1421050"/>
            <a:ext cx="4640238" cy="4525963"/>
          </a:xfrm>
        </p:spPr>
        <p:txBody>
          <a:bodyPr/>
          <a:lstStyle/>
          <a:p>
            <a:r>
              <a:rPr lang="en-US" altLang="en-US" dirty="0"/>
              <a:t>What opportunities do you provide to encourage children to collect, explore, compare, and sort earth materials? </a:t>
            </a:r>
          </a:p>
          <a:p>
            <a:r>
              <a:rPr lang="en-US" altLang="en-US" dirty="0"/>
              <a:t>How can you add more opportunities?</a:t>
            </a:r>
          </a:p>
          <a:p>
            <a:r>
              <a:rPr lang="en-US" altLang="en-US" dirty="0"/>
              <a:t>What specifically will you add to support English Language Learners?</a:t>
            </a:r>
          </a:p>
          <a:p>
            <a:endParaRPr lang="en-US" altLang="en-US" dirty="0"/>
          </a:p>
          <a:p>
            <a:endParaRPr lang="en-US" altLang="en-US" dirty="0"/>
          </a:p>
        </p:txBody>
      </p:sp>
      <p:graphicFrame>
        <p:nvGraphicFramePr>
          <p:cNvPr id="2050" name="Content Placeholder 4"/>
          <p:cNvGraphicFramePr>
            <a:graphicFrameLocks noGrp="1" noChangeAspect="1"/>
          </p:cNvGraphicFramePr>
          <p:nvPr>
            <p:ph sz="half" idx="2"/>
            <p:extLst>
              <p:ext uri="{D42A27DB-BD31-4B8C-83A1-F6EECF244321}">
                <p14:modId xmlns:p14="http://schemas.microsoft.com/office/powerpoint/2010/main" val="4121425597"/>
              </p:ext>
            </p:extLst>
          </p:nvPr>
        </p:nvGraphicFramePr>
        <p:xfrm>
          <a:off x="5086350" y="1422638"/>
          <a:ext cx="3829050" cy="4524375"/>
        </p:xfrm>
        <a:graphic>
          <a:graphicData uri="http://schemas.openxmlformats.org/presentationml/2006/ole">
            <mc:AlternateContent xmlns:mc="http://schemas.openxmlformats.org/markup-compatibility/2006">
              <mc:Choice xmlns:v="urn:schemas-microsoft-com:vml" Requires="v">
                <p:oleObj spid="_x0000_s2311" name="Document" r:id="rId4" imgW="6641856" imgH="7848311" progId="Word.Document.8">
                  <p:embed/>
                </p:oleObj>
              </mc:Choice>
              <mc:Fallback>
                <p:oleObj name="Document" r:id="rId4" imgW="6641856" imgH="7848311" progId="Word.Document.8">
                  <p:embed/>
                  <p:pic>
                    <p:nvPicPr>
                      <p:cNvPr id="0" name="Picture 10"/>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6350" y="1422638"/>
                        <a:ext cx="3829050" cy="452437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Slide Number Placeholder 2"/>
          <p:cNvSpPr>
            <a:spLocks noGrp="1"/>
          </p:cNvSpPr>
          <p:nvPr>
            <p:ph type="sldNum" sz="quarter" idx="10"/>
          </p:nvPr>
        </p:nvSpPr>
        <p:spPr/>
        <p:txBody>
          <a:bodyPr/>
          <a:lstStyle/>
          <a:p>
            <a:fld id="{858247D6-A5FA-4014-BFA3-8919593114FE}" type="slidenum">
              <a:rPr lang="en-US" altLang="en-US" smtClean="0"/>
              <a:pPr/>
              <a:t>34</a:t>
            </a:fld>
            <a:endParaRPr lang="en-US" alt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00200"/>
          </a:xfrm>
          <a:noFill/>
          <a:ln>
            <a:miter lim="800000"/>
            <a:headEnd/>
            <a:tailEnd/>
          </a:ln>
          <a:scene3d>
            <a:camera prst="orthographicFront"/>
            <a:lightRig rig="threePt" dir="t"/>
          </a:scene3d>
          <a:sp3d>
            <a:bevelT/>
          </a:sp3d>
          <a:extLst/>
        </p:spPr>
        <p:txBody>
          <a:bodyPr>
            <a:noAutofit/>
          </a:bodyPr>
          <a:lstStyle/>
          <a:p>
            <a:pPr>
              <a:defRPr/>
            </a:pPr>
            <a:br>
              <a:rPr lang="en-US" dirty="0">
                <a:ea typeface="ＭＳ Ｐゴシック" pitchFamily="34" charset="-128"/>
                <a:cs typeface="Arial" pitchFamily="34" charset="0"/>
              </a:rPr>
            </a:br>
            <a:r>
              <a:rPr lang="en-US" dirty="0">
                <a:ea typeface="ＭＳ Ｐゴシック" pitchFamily="34" charset="-128"/>
                <a:cs typeface="Arial" pitchFamily="34" charset="0"/>
              </a:rPr>
              <a:t>Understanding Cross-Cultural Differences</a:t>
            </a:r>
            <a:br>
              <a:rPr lang="en-US" dirty="0">
                <a:solidFill>
                  <a:schemeClr val="bg1"/>
                </a:solidFill>
                <a:ea typeface="ＭＳ Ｐゴシック" pitchFamily="34" charset="-128"/>
                <a:cs typeface="Arial" pitchFamily="34" charset="0"/>
              </a:rPr>
            </a:br>
            <a:endParaRPr lang="en-US" dirty="0">
              <a:ea typeface="ＭＳ Ｐゴシック" pitchFamily="34" charset="-128"/>
              <a:cs typeface="Arial" pitchFamily="34" charset="0"/>
            </a:endParaRPr>
          </a:p>
        </p:txBody>
      </p:sp>
      <p:sp>
        <p:nvSpPr>
          <p:cNvPr id="44037" name="Content Placeholder 2"/>
          <p:cNvSpPr>
            <a:spLocks noGrp="1"/>
          </p:cNvSpPr>
          <p:nvPr>
            <p:ph sz="half" idx="1"/>
          </p:nvPr>
        </p:nvSpPr>
        <p:spPr>
          <a:xfrm>
            <a:off x="355600" y="1600200"/>
            <a:ext cx="3810000" cy="2438400"/>
          </a:xfrm>
          <a:solidFill>
            <a:srgbClr val="9BD1B2"/>
          </a:solidFill>
          <a:ln>
            <a:solidFill>
              <a:schemeClr val="tx1"/>
            </a:solidFill>
            <a:miter lim="800000"/>
            <a:headEnd/>
            <a:tailEnd/>
          </a:ln>
        </p:spPr>
        <p:txBody>
          <a:bodyPr/>
          <a:lstStyle/>
          <a:p>
            <a:pPr marL="120650" indent="0">
              <a:buFont typeface="Arial" panose="020B0604020202020204" pitchFamily="34" charset="0"/>
              <a:buNone/>
            </a:pPr>
            <a:r>
              <a:rPr lang="en-US" altLang="en-US" dirty="0"/>
              <a:t>“…[A]</a:t>
            </a:r>
            <a:r>
              <a:rPr lang="en-US" altLang="en-US" dirty="0" err="1"/>
              <a:t>ll</a:t>
            </a:r>
            <a:r>
              <a:rPr lang="en-US" altLang="en-US" dirty="0"/>
              <a:t> children start with similar mental representations of the earth” </a:t>
            </a:r>
            <a:r>
              <a:rPr lang="en-US" altLang="en-US" sz="1800" dirty="0"/>
              <a:t>(PLF, Vol.3, p. 93)</a:t>
            </a:r>
            <a:r>
              <a:rPr lang="en-US" altLang="en-US" dirty="0"/>
              <a:t>.</a:t>
            </a:r>
          </a:p>
          <a:p>
            <a:pPr marL="120650" indent="0"/>
            <a:endParaRPr lang="en-US" altLang="en-US" dirty="0"/>
          </a:p>
        </p:txBody>
      </p:sp>
      <p:sp>
        <p:nvSpPr>
          <p:cNvPr id="44038" name="Content Placeholder 3"/>
          <p:cNvSpPr>
            <a:spLocks noGrp="1"/>
          </p:cNvSpPr>
          <p:nvPr>
            <p:ph sz="half" idx="2"/>
          </p:nvPr>
        </p:nvSpPr>
        <p:spPr>
          <a:xfrm>
            <a:off x="4540250" y="1600200"/>
            <a:ext cx="4229100" cy="3163887"/>
          </a:xfrm>
          <a:solidFill>
            <a:srgbClr val="EFFFFB"/>
          </a:solidFill>
          <a:ln>
            <a:solidFill>
              <a:schemeClr val="tx1"/>
            </a:solidFill>
            <a:miter lim="800000"/>
            <a:headEnd/>
            <a:tailEnd/>
          </a:ln>
        </p:spPr>
        <p:txBody>
          <a:bodyPr/>
          <a:lstStyle/>
          <a:p>
            <a:pPr marL="120650" indent="0">
              <a:buFont typeface="Arial" panose="020B0604020202020204" pitchFamily="34" charset="0"/>
              <a:buNone/>
            </a:pPr>
            <a:r>
              <a:rPr lang="en-US" altLang="en-US" dirty="0"/>
              <a:t>“Mental representations of the earth held by children who live in different cultures may contain some elements from their particular culture” </a:t>
            </a:r>
            <a:r>
              <a:rPr lang="en-US" altLang="en-US" sz="1800" dirty="0"/>
              <a:t>(PLF, Vol. 3, p. 93)</a:t>
            </a:r>
            <a:r>
              <a:rPr lang="en-US" altLang="en-US" dirty="0"/>
              <a:t>.</a:t>
            </a:r>
            <a:endParaRPr lang="en-US" altLang="en-US" sz="1800" dirty="0"/>
          </a:p>
        </p:txBody>
      </p:sp>
      <p:sp>
        <p:nvSpPr>
          <p:cNvPr id="5" name="Right Arrow 4"/>
          <p:cNvSpPr>
            <a:spLocks noChangeArrowheads="1"/>
          </p:cNvSpPr>
          <p:nvPr/>
        </p:nvSpPr>
        <p:spPr bwMode="auto">
          <a:xfrm>
            <a:off x="2228850" y="3382962"/>
            <a:ext cx="2311400" cy="1066800"/>
          </a:xfrm>
          <a:prstGeom prst="rightArrow">
            <a:avLst>
              <a:gd name="adj1" fmla="val 50000"/>
              <a:gd name="adj2" fmla="val 50004"/>
            </a:avLst>
          </a:prstGeom>
          <a:solidFill>
            <a:srgbClr val="DF6C5D"/>
          </a:solidFill>
          <a:ln w="9525">
            <a:solidFill>
              <a:schemeClr val="tx1"/>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en-US" b="1" dirty="0">
                <a:solidFill>
                  <a:schemeClr val="bg1"/>
                </a:solidFill>
                <a:effectLst>
                  <a:outerShdw blurRad="38100" dist="38100" dir="2700000" algn="tl">
                    <a:srgbClr val="000000">
                      <a:alpha val="43137"/>
                    </a:srgbClr>
                  </a:outerShdw>
                </a:effectLst>
              </a:rPr>
              <a:t>Developed   Over Time</a:t>
            </a:r>
            <a:endParaRPr lang="en-US" b="1" dirty="0">
              <a:solidFill>
                <a:schemeClr val="bg1"/>
              </a:solidFill>
              <a:effectLst>
                <a:outerShdw blurRad="38100" dist="38100" dir="2700000" algn="tl">
                  <a:srgbClr val="000000">
                    <a:alpha val="43137"/>
                  </a:srgbClr>
                </a:outerShdw>
              </a:effectLst>
              <a:latin typeface="+mn-lt"/>
              <a:cs typeface="+mn-cs"/>
            </a:endParaRPr>
          </a:p>
        </p:txBody>
      </p:sp>
      <p:sp>
        <p:nvSpPr>
          <p:cNvPr id="3" name="Slide Number Placeholder 2"/>
          <p:cNvSpPr>
            <a:spLocks noGrp="1"/>
          </p:cNvSpPr>
          <p:nvPr>
            <p:ph type="sldNum" sz="quarter" idx="10"/>
          </p:nvPr>
        </p:nvSpPr>
        <p:spPr/>
        <p:txBody>
          <a:bodyPr/>
          <a:lstStyle/>
          <a:p>
            <a:fld id="{858247D6-A5FA-4014-BFA3-8919593114FE}" type="slidenum">
              <a:rPr lang="en-US" altLang="en-US" smtClean="0"/>
              <a:pPr/>
              <a:t>35</a:t>
            </a:fld>
            <a:endParaRPr lang="en-US"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a:spLocks noChangeArrowheads="1"/>
          </p:cNvSpPr>
          <p:nvPr/>
        </p:nvSpPr>
        <p:spPr bwMode="auto">
          <a:xfrm>
            <a:off x="4645025" y="1287463"/>
            <a:ext cx="4040188" cy="3776663"/>
          </a:xfrm>
          <a:prstGeom prst="roundRect">
            <a:avLst>
              <a:gd name="adj" fmla="val 16667"/>
            </a:avLst>
          </a:prstGeom>
          <a:solidFill>
            <a:srgbClr val="1CB481"/>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eaLnBrk="1" hangingPunct="1">
              <a:defRPr/>
            </a:pPr>
            <a:endParaRPr lang="en-US" dirty="0">
              <a:solidFill>
                <a:schemeClr val="lt1"/>
              </a:solidFill>
              <a:latin typeface="+mn-lt"/>
              <a:cs typeface="+mn-cs"/>
            </a:endParaRPr>
          </a:p>
        </p:txBody>
      </p:sp>
      <p:sp>
        <p:nvSpPr>
          <p:cNvPr id="10" name="Rounded Rectangle 9"/>
          <p:cNvSpPr>
            <a:spLocks noChangeArrowheads="1"/>
          </p:cNvSpPr>
          <p:nvPr/>
        </p:nvSpPr>
        <p:spPr bwMode="auto">
          <a:xfrm>
            <a:off x="457200" y="1287463"/>
            <a:ext cx="4040188" cy="3776663"/>
          </a:xfrm>
          <a:prstGeom prst="roundRect">
            <a:avLst>
              <a:gd name="adj" fmla="val 16667"/>
            </a:avLst>
          </a:prstGeom>
          <a:solidFill>
            <a:srgbClr val="1CB481"/>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eaLnBrk="1" hangingPunct="1">
              <a:defRPr/>
            </a:pPr>
            <a:endParaRPr lang="en-US" dirty="0">
              <a:solidFill>
                <a:schemeClr val="lt1"/>
              </a:solidFill>
              <a:latin typeface="+mn-lt"/>
              <a:cs typeface="+mn-cs"/>
            </a:endParaRPr>
          </a:p>
        </p:txBody>
      </p:sp>
      <p:sp>
        <p:nvSpPr>
          <p:cNvPr id="41988" name="Title 7"/>
          <p:cNvSpPr>
            <a:spLocks noGrp="1"/>
          </p:cNvSpPr>
          <p:nvPr>
            <p:ph type="title"/>
          </p:nvPr>
        </p:nvSpPr>
        <p:spPr>
          <a:xfrm>
            <a:off x="341194" y="0"/>
            <a:ext cx="8475260" cy="1300163"/>
          </a:xfrm>
        </p:spPr>
        <p:txBody>
          <a:bodyPr/>
          <a:lstStyle/>
          <a:p>
            <a:r>
              <a:rPr lang="en-US" altLang="en-US" sz="3600" dirty="0"/>
              <a:t>Foundation 2.0: Changes in the Earth</a:t>
            </a:r>
          </a:p>
        </p:txBody>
      </p:sp>
      <p:sp>
        <p:nvSpPr>
          <p:cNvPr id="3" name="Text Placeholder 2"/>
          <p:cNvSpPr>
            <a:spLocks noGrp="1"/>
          </p:cNvSpPr>
          <p:nvPr>
            <p:ph type="body" idx="1"/>
          </p:nvPr>
        </p:nvSpPr>
        <p:spPr>
          <a:xfrm rot="16200000">
            <a:off x="-500062" y="2578100"/>
            <a:ext cx="2635250" cy="720725"/>
          </a:xfrm>
        </p:spPr>
        <p:txBody>
          <a:bodyPr/>
          <a:lstStyle/>
          <a:p>
            <a:pPr algn="r">
              <a:defRPr/>
            </a:pPr>
            <a:r>
              <a:rPr lang="en-US" sz="3600" dirty="0">
                <a:solidFill>
                  <a:schemeClr val="bg1"/>
                </a:solidFill>
                <a:effectLst>
                  <a:outerShdw blurRad="38100" dist="38100" dir="2700000" algn="tl">
                    <a:srgbClr val="000000"/>
                  </a:outerShdw>
                </a:effectLst>
                <a:ea typeface="ＭＳ Ｐゴシック" pitchFamily="34" charset="-128"/>
              </a:rPr>
              <a:t>48 Months</a:t>
            </a:r>
          </a:p>
        </p:txBody>
      </p:sp>
      <p:sp>
        <p:nvSpPr>
          <p:cNvPr id="4" name="Content Placeholder 3"/>
          <p:cNvSpPr>
            <a:spLocks noGrp="1"/>
          </p:cNvSpPr>
          <p:nvPr>
            <p:ph sz="half" idx="2"/>
          </p:nvPr>
        </p:nvSpPr>
        <p:spPr>
          <a:xfrm>
            <a:off x="1096963" y="1535113"/>
            <a:ext cx="3400425" cy="3063875"/>
          </a:xfrm>
        </p:spPr>
        <p:txBody>
          <a:bodyPr/>
          <a:lstStyle/>
          <a:p>
            <a:pPr marL="0" indent="0">
              <a:buFont typeface="Arial" panose="020B0604020202020204" pitchFamily="34" charset="0"/>
              <a:buNone/>
              <a:defRPr/>
            </a:pPr>
            <a:r>
              <a:rPr lang="en-US" sz="3200" b="1" dirty="0">
                <a:solidFill>
                  <a:schemeClr val="bg1"/>
                </a:solidFill>
                <a:effectLst>
                  <a:outerShdw blurRad="38100" dist="38100" dir="2700000" algn="tl">
                    <a:srgbClr val="000000"/>
                  </a:outerShdw>
                </a:effectLst>
                <a:ea typeface="ＭＳ Ｐゴシック" pitchFamily="34" charset="-128"/>
              </a:rPr>
              <a:t>2.1 </a:t>
            </a:r>
            <a:r>
              <a:rPr lang="en-US" b="1" dirty="0">
                <a:solidFill>
                  <a:schemeClr val="bg1"/>
                </a:solidFill>
                <a:effectLst>
                  <a:outerShdw blurRad="38100" dist="38100" dir="2700000" algn="tl">
                    <a:srgbClr val="000000"/>
                  </a:outerShdw>
                </a:effectLst>
                <a:ea typeface="ＭＳ Ｐゴシック" pitchFamily="34" charset="-128"/>
              </a:rPr>
              <a:t>Observe and describe natural objects in the sky (sun, moon, stars, clouds) and how they appear to move and change. </a:t>
            </a:r>
          </a:p>
          <a:p>
            <a:pPr marL="0" indent="0">
              <a:buFont typeface="Arial" panose="020B0604020202020204" pitchFamily="34" charset="0"/>
              <a:buNone/>
              <a:defRPr/>
            </a:pPr>
            <a:endParaRPr lang="en-US" b="1" dirty="0">
              <a:solidFill>
                <a:schemeClr val="bg1"/>
              </a:solidFill>
              <a:ea typeface="ＭＳ Ｐゴシック" pitchFamily="34" charset="-128"/>
            </a:endParaRPr>
          </a:p>
        </p:txBody>
      </p:sp>
      <p:sp>
        <p:nvSpPr>
          <p:cNvPr id="5" name="Text Placeholder 4"/>
          <p:cNvSpPr>
            <a:spLocks noGrp="1"/>
          </p:cNvSpPr>
          <p:nvPr>
            <p:ph type="body" sz="quarter" idx="3"/>
          </p:nvPr>
        </p:nvSpPr>
        <p:spPr>
          <a:xfrm rot="16200000">
            <a:off x="3643313" y="2614612"/>
            <a:ext cx="2643188" cy="639763"/>
          </a:xfrm>
        </p:spPr>
        <p:txBody>
          <a:bodyPr/>
          <a:lstStyle/>
          <a:p>
            <a:pPr algn="r">
              <a:defRPr/>
            </a:pPr>
            <a:r>
              <a:rPr lang="en-US" sz="3600" dirty="0">
                <a:solidFill>
                  <a:schemeClr val="bg1"/>
                </a:solidFill>
                <a:effectLst>
                  <a:outerShdw blurRad="38100" dist="38100" dir="2700000" algn="tl">
                    <a:srgbClr val="000000"/>
                  </a:outerShdw>
                </a:effectLst>
                <a:ea typeface="ＭＳ Ｐゴシック" pitchFamily="34" charset="-128"/>
              </a:rPr>
              <a:t>60 Months</a:t>
            </a:r>
          </a:p>
        </p:txBody>
      </p:sp>
      <p:sp>
        <p:nvSpPr>
          <p:cNvPr id="6" name="Content Placeholder 5"/>
          <p:cNvSpPr>
            <a:spLocks noGrp="1"/>
          </p:cNvSpPr>
          <p:nvPr>
            <p:ph sz="quarter" idx="4"/>
          </p:nvPr>
        </p:nvSpPr>
        <p:spPr>
          <a:xfrm>
            <a:off x="4813300" y="1476376"/>
            <a:ext cx="3873500" cy="3252787"/>
          </a:xfrm>
        </p:spPr>
        <p:txBody>
          <a:bodyPr/>
          <a:lstStyle/>
          <a:p>
            <a:pPr marL="457200" indent="0">
              <a:buFont typeface="Arial" panose="020B0604020202020204" pitchFamily="34" charset="0"/>
              <a:buNone/>
              <a:defRPr/>
            </a:pPr>
            <a:r>
              <a:rPr lang="en-US" sz="3200" b="1" dirty="0">
                <a:solidFill>
                  <a:schemeClr val="bg1"/>
                </a:solidFill>
                <a:effectLst>
                  <a:outerShdw blurRad="38100" dist="38100" dir="2700000" algn="tl">
                    <a:srgbClr val="000000"/>
                  </a:outerShdw>
                </a:effectLst>
                <a:ea typeface="ＭＳ Ｐゴシック" pitchFamily="34" charset="-128"/>
              </a:rPr>
              <a:t>2.1</a:t>
            </a:r>
            <a:r>
              <a:rPr lang="en-US" b="1" dirty="0">
                <a:solidFill>
                  <a:schemeClr val="bg1"/>
                </a:solidFill>
                <a:effectLst>
                  <a:outerShdw blurRad="38100" dist="38100" dir="2700000" algn="tl">
                    <a:srgbClr val="000000"/>
                  </a:outerShdw>
                </a:effectLst>
                <a:ea typeface="ＭＳ Ｐゴシック" pitchFamily="34" charset="-128"/>
              </a:rPr>
              <a:t> Demonstrate an increased ability to observe and describe natural objects in the sky and to notice patterns of movement and apparent changes in the sun and the moon. </a:t>
            </a:r>
          </a:p>
          <a:p>
            <a:pPr marL="457200" indent="0">
              <a:buFont typeface="Arial" panose="020B0604020202020204" pitchFamily="34" charset="0"/>
              <a:buNone/>
              <a:defRPr/>
            </a:pPr>
            <a:endParaRPr lang="en-US" dirty="0">
              <a:ea typeface="ＭＳ Ｐゴシック" pitchFamily="34" charset="-128"/>
            </a:endParaRPr>
          </a:p>
        </p:txBody>
      </p:sp>
      <p:sp>
        <p:nvSpPr>
          <p:cNvPr id="41994" name="Content Placeholder 8"/>
          <p:cNvSpPr>
            <a:spLocks noGrp="1"/>
          </p:cNvSpPr>
          <p:nvPr>
            <p:ph sz="half" idx="11"/>
          </p:nvPr>
        </p:nvSpPr>
        <p:spPr>
          <a:xfrm>
            <a:off x="753269" y="5376862"/>
            <a:ext cx="8423275" cy="1206500"/>
          </a:xfrm>
        </p:spPr>
        <p:txBody>
          <a:bodyPr/>
          <a:lstStyle/>
          <a:p>
            <a:pPr marL="228600" indent="-228600"/>
            <a:r>
              <a:rPr lang="en-US" altLang="en-US" dirty="0"/>
              <a:t>What is the main difference between 48 and 60 months?</a:t>
            </a:r>
          </a:p>
          <a:p>
            <a:pPr marL="228600" indent="-228600"/>
            <a:r>
              <a:rPr lang="en-US" altLang="en-US" dirty="0"/>
              <a:t>What opportunities do you need to provide as a teacher to support this development?  </a:t>
            </a:r>
          </a:p>
        </p:txBody>
      </p:sp>
      <p:sp>
        <p:nvSpPr>
          <p:cNvPr id="12" name="Flowchart: Extract 11"/>
          <p:cNvSpPr/>
          <p:nvPr/>
        </p:nvSpPr>
        <p:spPr>
          <a:xfrm rot="5400000">
            <a:off x="4340226" y="3955257"/>
            <a:ext cx="609600" cy="517525"/>
          </a:xfrm>
          <a:prstGeom prst="flowChartExtract">
            <a:avLst/>
          </a:prstGeom>
          <a:ln>
            <a:solidFill>
              <a:schemeClr val="tx1"/>
            </a:solidFill>
          </a:ln>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 name="TextBox 1"/>
          <p:cNvSpPr txBox="1"/>
          <p:nvPr/>
        </p:nvSpPr>
        <p:spPr>
          <a:xfrm>
            <a:off x="2928617" y="5064126"/>
            <a:ext cx="3300413" cy="369332"/>
          </a:xfrm>
          <a:prstGeom prst="rect">
            <a:avLst/>
          </a:prstGeom>
          <a:noFill/>
        </p:spPr>
        <p:txBody>
          <a:bodyPr wrap="square" rtlCol="0">
            <a:spAutoFit/>
          </a:bodyPr>
          <a:lstStyle/>
          <a:p>
            <a:pPr algn="ctr"/>
            <a:r>
              <a:rPr lang="en-US" altLang="en-US" dirty="0"/>
              <a:t>(PLF, Vol. 3, p. 112)</a:t>
            </a:r>
          </a:p>
        </p:txBody>
      </p:sp>
      <p:sp>
        <p:nvSpPr>
          <p:cNvPr id="7" name="Slide Number Placeholder 6"/>
          <p:cNvSpPr>
            <a:spLocks noGrp="1"/>
          </p:cNvSpPr>
          <p:nvPr>
            <p:ph type="sldNum" sz="quarter" idx="12"/>
          </p:nvPr>
        </p:nvSpPr>
        <p:spPr/>
        <p:txBody>
          <a:bodyPr/>
          <a:lstStyle/>
          <a:p>
            <a:fld id="{1505E7D0-AE82-45D0-A54E-B8E6B9AA52AF}" type="slidenum">
              <a:rPr lang="en-US" altLang="en-US" smtClean="0"/>
              <a:pPr/>
              <a:t>36</a:t>
            </a:fld>
            <a:endParaRPr lang="en-US"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Content Placeholder 5" descr="DSC_0264.JP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0"/>
            <a:ext cx="9182100" cy="6858000"/>
          </a:xfrm>
        </p:spPr>
      </p:pic>
      <p:sp>
        <p:nvSpPr>
          <p:cNvPr id="45058" name="Title 1"/>
          <p:cNvSpPr>
            <a:spLocks noGrp="1"/>
          </p:cNvSpPr>
          <p:nvPr>
            <p:ph type="title"/>
          </p:nvPr>
        </p:nvSpPr>
        <p:spPr>
          <a:xfrm>
            <a:off x="0" y="0"/>
            <a:ext cx="9144000" cy="1028700"/>
          </a:xfrm>
        </p:spPr>
        <p:txBody>
          <a:bodyPr/>
          <a:lstStyle/>
          <a:p>
            <a:r>
              <a:rPr lang="en-US" altLang="en-US" dirty="0">
                <a:solidFill>
                  <a:schemeClr val="bg1"/>
                </a:solidFill>
              </a:rPr>
              <a:t>Interaction and Strategies</a:t>
            </a:r>
          </a:p>
        </p:txBody>
      </p:sp>
      <p:sp>
        <p:nvSpPr>
          <p:cNvPr id="45061" name="Content Placeholder 5"/>
          <p:cNvSpPr>
            <a:spLocks noGrp="1"/>
          </p:cNvSpPr>
          <p:nvPr>
            <p:ph sz="half" idx="2"/>
          </p:nvPr>
        </p:nvSpPr>
        <p:spPr>
          <a:xfrm>
            <a:off x="0" y="4797425"/>
            <a:ext cx="9144000" cy="2060575"/>
          </a:xfrm>
          <a:noFill/>
        </p:spPr>
        <p:txBody>
          <a:bodyPr/>
          <a:lstStyle/>
          <a:p>
            <a:pPr indent="0">
              <a:buNone/>
            </a:pPr>
            <a:r>
              <a:rPr lang="en-US" altLang="en-US" b="1" dirty="0">
                <a:solidFill>
                  <a:schemeClr val="bg1"/>
                </a:solidFill>
                <a:effectLst>
                  <a:outerShdw blurRad="38100" dist="38100" dir="2700000" algn="tl">
                    <a:srgbClr val="000000">
                      <a:alpha val="43137"/>
                    </a:srgbClr>
                  </a:outerShdw>
                </a:effectLst>
              </a:rPr>
              <a:t>“Engage children in observing and describing the sun and the moon and other natural objects in the sky” </a:t>
            </a:r>
            <a:r>
              <a:rPr lang="en-US" altLang="en-US" sz="1800" b="1" dirty="0">
                <a:solidFill>
                  <a:schemeClr val="bg1"/>
                </a:solidFill>
                <a:effectLst>
                  <a:outerShdw blurRad="38100" dist="38100" dir="2700000" algn="tl">
                    <a:srgbClr val="000000">
                      <a:alpha val="43137"/>
                    </a:srgbClr>
                  </a:outerShdw>
                </a:effectLst>
              </a:rPr>
              <a:t>(PCF, Vol. 3, p. 222)</a:t>
            </a:r>
            <a:r>
              <a:rPr lang="en-US" altLang="en-US" b="1" dirty="0">
                <a:solidFill>
                  <a:schemeClr val="bg1"/>
                </a:solidFill>
                <a:effectLst>
                  <a:outerShdw blurRad="38100" dist="38100" dir="2700000" algn="tl">
                    <a:srgbClr val="000000">
                      <a:alpha val="43137"/>
                    </a:srgbClr>
                  </a:outerShdw>
                </a:effectLst>
              </a:rPr>
              <a:t>.</a:t>
            </a:r>
          </a:p>
          <a:p>
            <a:pPr indent="0" algn="r">
              <a:buNone/>
            </a:pPr>
            <a:r>
              <a:rPr lang="en-US" altLang="en-US" b="1" dirty="0">
                <a:solidFill>
                  <a:schemeClr val="bg1"/>
                </a:solidFill>
                <a:effectLst>
                  <a:outerShdw blurRad="38100" dist="38100" dir="2700000" algn="tl">
                    <a:srgbClr val="000000">
                      <a:alpha val="43137"/>
                    </a:srgbClr>
                  </a:outerShdw>
                </a:effectLst>
              </a:rPr>
              <a:t>(See picture of a Moon Viewer.)</a:t>
            </a:r>
          </a:p>
        </p:txBody>
      </p:sp>
      <p:sp>
        <p:nvSpPr>
          <p:cNvPr id="2" name="Slide Number Placeholder 1"/>
          <p:cNvSpPr>
            <a:spLocks noGrp="1"/>
          </p:cNvSpPr>
          <p:nvPr>
            <p:ph type="sldNum" sz="quarter" idx="10"/>
          </p:nvPr>
        </p:nvSpPr>
        <p:spPr/>
        <p:txBody>
          <a:bodyPr/>
          <a:lstStyle/>
          <a:p>
            <a:fld id="{ED291DBE-411B-437B-8D03-8FD031A5CFC7}" type="slidenum">
              <a:rPr lang="en-US" altLang="en-US" smtClean="0">
                <a:solidFill>
                  <a:schemeClr val="bg1"/>
                </a:solidFill>
              </a:rPr>
              <a:pPr/>
              <a:t>37</a:t>
            </a:fld>
            <a:endParaRPr lang="en-US" altLang="en-US" dirty="0">
              <a:solidFill>
                <a:schemeClr val="bg1"/>
              </a:solidFill>
            </a:endParaRPr>
          </a:p>
        </p:txBody>
      </p:sp>
      <p:sp>
        <p:nvSpPr>
          <p:cNvPr id="6" name="Rectangle 5"/>
          <p:cNvSpPr>
            <a:spLocks noChangeArrowheads="1"/>
          </p:cNvSpPr>
          <p:nvPr/>
        </p:nvSpPr>
        <p:spPr bwMode="auto">
          <a:xfrm>
            <a:off x="0" y="6623050"/>
            <a:ext cx="384810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900" b="1" dirty="0">
                <a:solidFill>
                  <a:schemeClr val="bg1"/>
                </a:solidFill>
                <a:effectLst>
                  <a:outerShdw blurRad="38100" dist="38100" dir="2700000" algn="tl">
                    <a:srgbClr val="000000">
                      <a:alpha val="43137"/>
                    </a:srgbClr>
                  </a:outerShdw>
                </a:effectLst>
                <a:ea typeface="MS PGothic" panose="020B0600070205080204" pitchFamily="34" charset="-128"/>
              </a:rPr>
              <a:t>©2016 California Department of Education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Title 1"/>
          <p:cNvSpPr>
            <a:spLocks noGrp="1"/>
          </p:cNvSpPr>
          <p:nvPr>
            <p:ph type="title"/>
          </p:nvPr>
        </p:nvSpPr>
        <p:spPr>
          <a:xfrm>
            <a:off x="4774117" y="377076"/>
            <a:ext cx="4369883" cy="1143000"/>
          </a:xfrm>
        </p:spPr>
        <p:txBody>
          <a:bodyPr/>
          <a:lstStyle/>
          <a:p>
            <a:r>
              <a:rPr lang="en-US" altLang="en-US" sz="3200" dirty="0"/>
              <a:t>Interaction and Strategy</a:t>
            </a:r>
          </a:p>
        </p:txBody>
      </p:sp>
      <p:sp>
        <p:nvSpPr>
          <p:cNvPr id="111620" name="Content Placeholder 3"/>
          <p:cNvSpPr>
            <a:spLocks noGrp="1"/>
          </p:cNvSpPr>
          <p:nvPr>
            <p:ph sz="quarter" idx="4"/>
          </p:nvPr>
        </p:nvSpPr>
        <p:spPr>
          <a:xfrm>
            <a:off x="181409" y="347040"/>
            <a:ext cx="4388346" cy="1213206"/>
          </a:xfrm>
        </p:spPr>
        <p:txBody>
          <a:bodyPr/>
          <a:lstStyle/>
          <a:p>
            <a:pPr marL="0" indent="0">
              <a:buNone/>
              <a:defRPr/>
            </a:pPr>
            <a:r>
              <a:rPr lang="en-US" altLang="en-US" sz="2800" dirty="0"/>
              <a:t>“Invite children to make predictions” </a:t>
            </a:r>
            <a:r>
              <a:rPr lang="en-US" altLang="en-US" sz="1800" dirty="0">
                <a:solidFill>
                  <a:srgbClr val="000000"/>
                </a:solidFill>
              </a:rPr>
              <a:t>(PCF Vol. 3, p. 222)</a:t>
            </a:r>
            <a:r>
              <a:rPr lang="en-US" altLang="en-US" sz="2800" dirty="0">
                <a:solidFill>
                  <a:srgbClr val="000000"/>
                </a:solidFill>
              </a:rPr>
              <a:t>.</a:t>
            </a:r>
            <a:endParaRPr lang="en-US" sz="2800" dirty="0">
              <a:solidFill>
                <a:schemeClr val="bg1"/>
              </a:solidFill>
              <a:ea typeface="ＭＳ Ｐゴシック" pitchFamily="34" charset="-128"/>
            </a:endParaRPr>
          </a:p>
          <a:p>
            <a:pPr marL="0" indent="0">
              <a:buNone/>
              <a:defRPr/>
            </a:pPr>
            <a:endParaRPr lang="en-US" sz="2000" dirty="0">
              <a:solidFill>
                <a:schemeClr val="bg1"/>
              </a:solidFill>
              <a:ea typeface="ＭＳ Ｐゴシック" pitchFamily="34" charset="-128"/>
            </a:endParaRPr>
          </a:p>
          <a:p>
            <a:pPr marL="0" indent="0">
              <a:buNone/>
              <a:defRPr/>
            </a:pPr>
            <a:endParaRPr lang="en-US" sz="2400" dirty="0">
              <a:ea typeface="ＭＳ Ｐゴシック" pitchFamily="34" charset="-128"/>
            </a:endParaRPr>
          </a:p>
        </p:txBody>
      </p:sp>
      <p:sp>
        <p:nvSpPr>
          <p:cNvPr id="4" name="Content Placeholder 3"/>
          <p:cNvSpPr>
            <a:spLocks noGrp="1"/>
          </p:cNvSpPr>
          <p:nvPr>
            <p:ph sz="half" idx="11"/>
          </p:nvPr>
        </p:nvSpPr>
        <p:spPr>
          <a:xfrm>
            <a:off x="181409" y="1539126"/>
            <a:ext cx="4150552" cy="3058874"/>
          </a:xfrm>
          <a:solidFill>
            <a:srgbClr val="EFFFFB"/>
          </a:solidFill>
          <a:ln>
            <a:solidFill>
              <a:schemeClr val="tx1"/>
            </a:solidFill>
          </a:ln>
        </p:spPr>
        <p:txBody>
          <a:bodyPr/>
          <a:lstStyle/>
          <a:p>
            <a:pPr marL="0" indent="0">
              <a:buNone/>
              <a:defRPr/>
            </a:pPr>
            <a:r>
              <a:rPr lang="en-US" sz="2800" dirty="0">
                <a:ea typeface="ＭＳ Ｐゴシック" pitchFamily="34" charset="-128"/>
              </a:rPr>
              <a:t>The teacher traced a shadow of the flowers during these periods:</a:t>
            </a:r>
          </a:p>
          <a:p>
            <a:pPr indent="-233363">
              <a:defRPr/>
            </a:pPr>
            <a:r>
              <a:rPr lang="en-US" sz="2800" dirty="0">
                <a:ea typeface="ＭＳ Ｐゴシック" pitchFamily="34" charset="-128"/>
              </a:rPr>
              <a:t>Beginning outside time</a:t>
            </a:r>
          </a:p>
          <a:p>
            <a:pPr indent="-233363">
              <a:defRPr/>
            </a:pPr>
            <a:r>
              <a:rPr lang="en-US" sz="2800" dirty="0">
                <a:ea typeface="ＭＳ Ｐゴシック" pitchFamily="34" charset="-128"/>
              </a:rPr>
              <a:t>End of outside time</a:t>
            </a:r>
          </a:p>
          <a:p>
            <a:pPr indent="-233363">
              <a:defRPr/>
            </a:pPr>
            <a:r>
              <a:rPr lang="en-US" sz="2800" dirty="0">
                <a:ea typeface="ＭＳ Ｐゴシック" pitchFamily="34" charset="-128"/>
              </a:rPr>
              <a:t>As children left</a:t>
            </a:r>
            <a:endParaRPr lang="en-US" sz="2800" dirty="0"/>
          </a:p>
        </p:txBody>
      </p:sp>
      <p:sp useBgFill="1">
        <p:nvSpPr>
          <p:cNvPr id="5" name="TextBox 4"/>
          <p:cNvSpPr txBox="1"/>
          <p:nvPr/>
        </p:nvSpPr>
        <p:spPr>
          <a:xfrm>
            <a:off x="3438659" y="6488668"/>
            <a:ext cx="2356834" cy="369332"/>
          </a:xfrm>
          <a:prstGeom prst="rect">
            <a:avLst/>
          </a:prstGeom>
        </p:spPr>
        <p:txBody>
          <a:bodyPr wrap="square" rtlCol="0">
            <a:spAutoFit/>
          </a:bodyPr>
          <a:lstStyle/>
          <a:p>
            <a:endParaRPr lang="en-US" dirty="0"/>
          </a:p>
        </p:txBody>
      </p:sp>
      <p:pic>
        <p:nvPicPr>
          <p:cNvPr id="46082" name="Content Placeholder 5" descr="IMG_3337.jpg"/>
          <p:cNvPicPr>
            <a:picLocks noGrp="1" noChangeAspect="1"/>
          </p:cNvPicPr>
          <p:nvPr>
            <p:ph sz="half" idx="2"/>
          </p:nvPr>
        </p:nvPicPr>
        <p:blipFill rotWithShape="1">
          <a:blip r:embed="rId3">
            <a:lum bright="18000" contrast="26000"/>
            <a:extLst>
              <a:ext uri="{28A0092B-C50C-407E-A947-70E740481C1C}">
                <a14:useLocalDpi xmlns:a14="http://schemas.microsoft.com/office/drawing/2010/main" val="0"/>
              </a:ext>
            </a:extLst>
          </a:blip>
          <a:srcRect l="9409" r="11934"/>
          <a:stretch/>
        </p:blipFill>
        <p:spPr>
          <a:xfrm>
            <a:off x="4629150" y="0"/>
            <a:ext cx="4514850" cy="6858000"/>
          </a:xfrm>
          <a:ln w="12700">
            <a:solidFill>
              <a:schemeClr val="tx1"/>
            </a:solidFill>
          </a:ln>
        </p:spPr>
      </p:pic>
      <p:sp>
        <p:nvSpPr>
          <p:cNvPr id="10" name="Rectangle 5"/>
          <p:cNvSpPr>
            <a:spLocks noChangeArrowheads="1"/>
          </p:cNvSpPr>
          <p:nvPr/>
        </p:nvSpPr>
        <p:spPr bwMode="auto">
          <a:xfrm>
            <a:off x="905856" y="6622035"/>
            <a:ext cx="3128915"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900" dirty="0">
                <a:ea typeface="MS PGothic" panose="020B0600070205080204" pitchFamily="34" charset="-128"/>
              </a:rPr>
              <a:t>©2016 California Department of Education </a:t>
            </a:r>
          </a:p>
        </p:txBody>
      </p:sp>
      <p:sp>
        <p:nvSpPr>
          <p:cNvPr id="2" name="Slide Number Placeholder 1"/>
          <p:cNvSpPr>
            <a:spLocks noGrp="1"/>
          </p:cNvSpPr>
          <p:nvPr>
            <p:ph type="sldNum" sz="quarter" idx="12"/>
          </p:nvPr>
        </p:nvSpPr>
        <p:spPr/>
        <p:txBody>
          <a:bodyPr/>
          <a:lstStyle/>
          <a:p>
            <a:fld id="{1505E7D0-AE82-45D0-A54E-B8E6B9AA52AF}" type="slidenum">
              <a:rPr lang="en-US" altLang="en-US" smtClean="0">
                <a:solidFill>
                  <a:schemeClr val="bg1"/>
                </a:solidFill>
              </a:rPr>
              <a:pPr/>
              <a:t>38</a:t>
            </a:fld>
            <a:endParaRPr lang="en-US" altLang="en-US" dirty="0">
              <a:solidFill>
                <a:schemeClr val="bg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itle 1"/>
          <p:cNvSpPr>
            <a:spLocks noGrp="1"/>
          </p:cNvSpPr>
          <p:nvPr>
            <p:ph type="title"/>
          </p:nvPr>
        </p:nvSpPr>
        <p:spPr>
          <a:xfrm>
            <a:off x="228600" y="504148"/>
            <a:ext cx="3691269" cy="829340"/>
          </a:xfrm>
        </p:spPr>
        <p:txBody>
          <a:bodyPr/>
          <a:lstStyle/>
          <a:p>
            <a:r>
              <a:rPr lang="en-US" altLang="en-US" sz="3600" dirty="0"/>
              <a:t>Interaction and Strategies</a:t>
            </a:r>
          </a:p>
        </p:txBody>
      </p:sp>
      <p:pic>
        <p:nvPicPr>
          <p:cNvPr id="47106" name="Content Placeholder 4" descr="light table"/>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0"/>
            <a:ext cx="4263656" cy="6851546"/>
          </a:xfrm>
          <a:ln>
            <a:solidFill>
              <a:schemeClr val="tx1"/>
            </a:solidFill>
            <a:miter lim="800000"/>
            <a:headEnd/>
            <a:tailEnd/>
          </a:ln>
        </p:spPr>
      </p:pic>
      <p:sp>
        <p:nvSpPr>
          <p:cNvPr id="47108" name="Content Placeholder 3"/>
          <p:cNvSpPr>
            <a:spLocks noGrp="1"/>
          </p:cNvSpPr>
          <p:nvPr>
            <p:ph sz="half" idx="2"/>
          </p:nvPr>
        </p:nvSpPr>
        <p:spPr>
          <a:xfrm>
            <a:off x="4412511" y="339158"/>
            <a:ext cx="4513520" cy="1654262"/>
          </a:xfrm>
        </p:spPr>
        <p:txBody>
          <a:bodyPr/>
          <a:lstStyle/>
          <a:p>
            <a:pPr marL="0" indent="0">
              <a:spcAft>
                <a:spcPts val="1200"/>
              </a:spcAft>
              <a:buNone/>
            </a:pPr>
            <a:r>
              <a:rPr lang="en-US" altLang="en-US" sz="2800" dirty="0"/>
              <a:t>“Use technology to support children’s scientific experiences” </a:t>
            </a:r>
            <a:r>
              <a:rPr lang="en-US" altLang="en-US" sz="1800" dirty="0"/>
              <a:t>(PCF, Vol. 3, p. 144)</a:t>
            </a:r>
            <a:r>
              <a:rPr lang="en-US" altLang="en-US" sz="2800" dirty="0"/>
              <a:t>.</a:t>
            </a:r>
            <a:endParaRPr lang="en-US" altLang="en-US" sz="1800" dirty="0"/>
          </a:p>
        </p:txBody>
      </p:sp>
      <p:sp>
        <p:nvSpPr>
          <p:cNvPr id="2" name="Slide Number Placeholder 1"/>
          <p:cNvSpPr>
            <a:spLocks noGrp="1"/>
          </p:cNvSpPr>
          <p:nvPr>
            <p:ph type="sldNum" sz="quarter" idx="10"/>
          </p:nvPr>
        </p:nvSpPr>
        <p:spPr/>
        <p:txBody>
          <a:bodyPr/>
          <a:lstStyle/>
          <a:p>
            <a:fld id="{1505E7D0-AE82-45D0-A54E-B8E6B9AA52AF}" type="slidenum">
              <a:rPr lang="en-US" altLang="en-US" smtClean="0"/>
              <a:pPr/>
              <a:t>39</a:t>
            </a:fld>
            <a:endParaRPr lang="en-US" altLang="en-US"/>
          </a:p>
        </p:txBody>
      </p:sp>
      <p:sp>
        <p:nvSpPr>
          <p:cNvPr id="4" name="Content Placeholder 3"/>
          <p:cNvSpPr>
            <a:spLocks noGrp="1"/>
          </p:cNvSpPr>
          <p:nvPr>
            <p:ph sz="half" idx="4294967295"/>
          </p:nvPr>
        </p:nvSpPr>
        <p:spPr>
          <a:xfrm>
            <a:off x="4497572" y="2000271"/>
            <a:ext cx="4428459" cy="3278610"/>
          </a:xfrm>
          <a:solidFill>
            <a:srgbClr val="EFFFFB"/>
          </a:solidFill>
          <a:ln w="9525">
            <a:solidFill>
              <a:schemeClr val="tx1"/>
            </a:solidFill>
          </a:ln>
        </p:spPr>
        <p:txBody>
          <a:bodyPr/>
          <a:lstStyle/>
          <a:p>
            <a:pPr marL="228600" indent="-228600"/>
            <a:r>
              <a:rPr lang="en-US" altLang="en-US" sz="2800" dirty="0"/>
              <a:t>Use your device to download the Star Chart App (made by NASA).</a:t>
            </a:r>
          </a:p>
          <a:p>
            <a:pPr marL="228600" indent="-228600"/>
            <a:r>
              <a:rPr lang="en-US" altLang="en-US" sz="2800" dirty="0"/>
              <a:t>Hold your device to the sky. What do you see?</a:t>
            </a:r>
          </a:p>
          <a:p>
            <a:pPr marL="228600" indent="-228600"/>
            <a:r>
              <a:rPr lang="en-US" altLang="en-US" sz="2800" dirty="0"/>
              <a:t>Document observations in a science journal.</a:t>
            </a:r>
          </a:p>
          <a:p>
            <a:endParaRPr lang="en-US" dirty="0"/>
          </a:p>
        </p:txBody>
      </p:sp>
      <p:sp>
        <p:nvSpPr>
          <p:cNvPr id="47110" name="Rectangle 5"/>
          <p:cNvSpPr>
            <a:spLocks noChangeArrowheads="1"/>
          </p:cNvSpPr>
          <p:nvPr/>
        </p:nvSpPr>
        <p:spPr bwMode="auto">
          <a:xfrm>
            <a:off x="5267459" y="6619510"/>
            <a:ext cx="3128915"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900" dirty="0">
                <a:ea typeface="MS PGothic" panose="020B0600070205080204" pitchFamily="34" charset="-128"/>
              </a:rPr>
              <a:t>©2016 California Department of Education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z="1000"/>
              <a:t>Scavenger Hunt Debrief</a:t>
            </a:r>
          </a:p>
        </p:txBody>
      </p:sp>
      <p:sp>
        <p:nvSpPr>
          <p:cNvPr id="23555" name="Content Placeholder 6"/>
          <p:cNvSpPr>
            <a:spLocks noGrp="1"/>
          </p:cNvSpPr>
          <p:nvPr>
            <p:ph sz="half" idx="2"/>
          </p:nvPr>
        </p:nvSpPr>
        <p:spPr>
          <a:xfrm>
            <a:off x="685800" y="2748656"/>
            <a:ext cx="7772400" cy="3582097"/>
          </a:xfrm>
        </p:spPr>
        <p:txBody>
          <a:bodyPr/>
          <a:lstStyle/>
          <a:p>
            <a:pPr>
              <a:spcBef>
                <a:spcPct val="0"/>
              </a:spcBef>
              <a:spcAft>
                <a:spcPts val="1200"/>
              </a:spcAft>
            </a:pPr>
            <a:r>
              <a:rPr lang="en-US" altLang="en-US" dirty="0"/>
              <a:t>Earth materials </a:t>
            </a:r>
          </a:p>
          <a:p>
            <a:pPr>
              <a:spcBef>
                <a:spcPct val="0"/>
              </a:spcBef>
              <a:spcAft>
                <a:spcPts val="1200"/>
              </a:spcAft>
            </a:pPr>
            <a:r>
              <a:rPr lang="en-US" altLang="en-US" dirty="0"/>
              <a:t>Natural objects in the sky (e.g., sun, moon, stars, clouds) and how they appear to move</a:t>
            </a:r>
          </a:p>
          <a:p>
            <a:pPr>
              <a:spcBef>
                <a:spcPct val="0"/>
              </a:spcBef>
              <a:spcAft>
                <a:spcPts val="1200"/>
              </a:spcAft>
            </a:pPr>
            <a:r>
              <a:rPr lang="en-US" altLang="en-US" dirty="0"/>
              <a:t>Changes in the weather</a:t>
            </a:r>
          </a:p>
          <a:p>
            <a:pPr>
              <a:spcBef>
                <a:spcPct val="0"/>
              </a:spcBef>
              <a:spcAft>
                <a:spcPts val="1200"/>
              </a:spcAft>
            </a:pPr>
            <a:r>
              <a:rPr lang="en-US" altLang="en-US" dirty="0"/>
              <a:t>Changes in the environment</a:t>
            </a:r>
          </a:p>
          <a:p>
            <a:pPr>
              <a:spcBef>
                <a:spcPct val="0"/>
              </a:spcBef>
              <a:spcAft>
                <a:spcPts val="1200"/>
              </a:spcAft>
            </a:pPr>
            <a:r>
              <a:rPr lang="en-US" altLang="en-US" dirty="0"/>
              <a:t>Caring for and respecting the environment</a:t>
            </a:r>
          </a:p>
          <a:p>
            <a:endParaRPr lang="en-US" altLang="en-US" dirty="0"/>
          </a:p>
        </p:txBody>
      </p:sp>
      <p:sp>
        <p:nvSpPr>
          <p:cNvPr id="8" name="Rounded Rectangular Callout 7"/>
          <p:cNvSpPr>
            <a:spLocks noChangeArrowheads="1"/>
          </p:cNvSpPr>
          <p:nvPr/>
        </p:nvSpPr>
        <p:spPr bwMode="auto">
          <a:xfrm>
            <a:off x="457200" y="274637"/>
            <a:ext cx="8229600" cy="2287587"/>
          </a:xfrm>
          <a:prstGeom prst="wedgeRoundRectCallout">
            <a:avLst>
              <a:gd name="adj1" fmla="val 5394"/>
              <a:gd name="adj2" fmla="val 69199"/>
              <a:gd name="adj3" fmla="val 16667"/>
            </a:avLst>
          </a:prstGeom>
          <a:solidFill>
            <a:srgbClr val="DF6C5D"/>
          </a:solidFill>
          <a:ln w="9525">
            <a:solidFill>
              <a:schemeClr val="tx1"/>
            </a:solidFill>
            <a:miter lim="800000"/>
            <a:headEnd/>
            <a:tailEnd/>
          </a:ln>
          <a:effectLst>
            <a:outerShdw blurRad="63500" dist="23000" dir="5400000" rotWithShape="0">
              <a:srgbClr val="000000">
                <a:alpha val="34999"/>
              </a:srgbClr>
            </a:outerShdw>
          </a:effectLst>
        </p:spPr>
        <p:txBody>
          <a:bodyPr anchor="ctr"/>
          <a:lstStyle/>
          <a:p>
            <a:pPr marL="231775" eaLnBrk="1" hangingPunct="1">
              <a:defRPr/>
            </a:pPr>
            <a:r>
              <a:rPr lang="en-US" sz="2800" b="1" dirty="0">
                <a:solidFill>
                  <a:schemeClr val="bg1"/>
                </a:solidFill>
                <a:effectLst>
                  <a:outerShdw blurRad="38100" dist="38100" dir="2700000" algn="tl">
                    <a:srgbClr val="000000">
                      <a:alpha val="43137"/>
                    </a:srgbClr>
                  </a:outerShdw>
                </a:effectLst>
              </a:rPr>
              <a:t>Is your interest piqued by anything?</a:t>
            </a:r>
          </a:p>
          <a:p>
            <a:pPr marL="231775" eaLnBrk="1" hangingPunct="1">
              <a:defRPr/>
            </a:pPr>
            <a:endParaRPr lang="en-US" sz="1400" b="1" dirty="0">
              <a:solidFill>
                <a:schemeClr val="bg1"/>
              </a:solidFill>
              <a:effectLst>
                <a:outerShdw blurRad="38100" dist="38100" dir="2700000" algn="tl">
                  <a:srgbClr val="000000">
                    <a:alpha val="43137"/>
                  </a:srgbClr>
                </a:outerShdw>
              </a:effectLst>
            </a:endParaRPr>
          </a:p>
          <a:p>
            <a:pPr marL="231775" eaLnBrk="1" hangingPunct="1">
              <a:defRPr/>
            </a:pPr>
            <a:r>
              <a:rPr lang="en-US" sz="2800" b="1" dirty="0">
                <a:solidFill>
                  <a:schemeClr val="bg1"/>
                </a:solidFill>
                <a:effectLst>
                  <a:outerShdw blurRad="38100" dist="38100" dir="2700000" algn="tl">
                    <a:srgbClr val="000000">
                      <a:alpha val="43137"/>
                    </a:srgbClr>
                  </a:outerShdw>
                </a:effectLst>
              </a:rPr>
              <a:t>As a group, stand up if something on your group chart might create an opportunity to “dig into.”</a:t>
            </a:r>
          </a:p>
        </p:txBody>
      </p:sp>
      <p:sp>
        <p:nvSpPr>
          <p:cNvPr id="2" name="Slide Number Placeholder 1"/>
          <p:cNvSpPr>
            <a:spLocks noGrp="1"/>
          </p:cNvSpPr>
          <p:nvPr>
            <p:ph type="sldNum" sz="quarter" idx="10"/>
          </p:nvPr>
        </p:nvSpPr>
        <p:spPr/>
        <p:txBody>
          <a:bodyPr/>
          <a:lstStyle/>
          <a:p>
            <a:fld id="{858247D6-A5FA-4014-BFA3-8919593114FE}" type="slidenum">
              <a:rPr lang="en-US" altLang="en-US" smtClean="0"/>
              <a:pPr/>
              <a:t>4</a:t>
            </a:fld>
            <a:endParaRPr lang="en-US"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a:noFill/>
          <a:ln>
            <a:miter lim="800000"/>
            <a:headEnd/>
            <a:tailEnd/>
          </a:ln>
          <a:scene3d>
            <a:camera prst="orthographicFront"/>
            <a:lightRig rig="threePt" dir="t"/>
          </a:scene3d>
          <a:sp3d>
            <a:bevelT/>
          </a:sp3d>
          <a:extLst/>
        </p:spPr>
        <p:txBody>
          <a:bodyPr>
            <a:noAutofit/>
          </a:bodyPr>
          <a:lstStyle/>
          <a:p>
            <a:pPr>
              <a:defRPr/>
            </a:pPr>
            <a:br>
              <a:rPr lang="en-US" sz="3600" dirty="0">
                <a:ea typeface="ＭＳ Ｐゴシック" pitchFamily="34" charset="-128"/>
                <a:cs typeface="Arial" pitchFamily="34" charset="0"/>
              </a:rPr>
            </a:br>
            <a:r>
              <a:rPr lang="en-US" sz="3600" dirty="0">
                <a:ea typeface="ＭＳ Ｐゴシック" pitchFamily="34" charset="-128"/>
                <a:cs typeface="Arial" pitchFamily="34" charset="0"/>
              </a:rPr>
              <a:t>How Would You Use the Star Chart App with Your Children?</a:t>
            </a:r>
            <a:br>
              <a:rPr lang="en-US" sz="3600" dirty="0">
                <a:ea typeface="ＭＳ Ｐゴシック" pitchFamily="34" charset="-128"/>
                <a:cs typeface="Arial" pitchFamily="34" charset="0"/>
              </a:rPr>
            </a:br>
            <a:endParaRPr lang="en-US" sz="3600" dirty="0">
              <a:ea typeface="ＭＳ Ｐゴシック" pitchFamily="34" charset="-128"/>
              <a:cs typeface="Arial" pitchFamily="34" charset="0"/>
            </a:endParaRPr>
          </a:p>
        </p:txBody>
      </p:sp>
      <p:sp>
        <p:nvSpPr>
          <p:cNvPr id="3078" name="Content Placeholder 2"/>
          <p:cNvSpPr>
            <a:spLocks noGrp="1"/>
          </p:cNvSpPr>
          <p:nvPr>
            <p:ph sz="half" idx="1"/>
          </p:nvPr>
        </p:nvSpPr>
        <p:spPr>
          <a:xfrm>
            <a:off x="361949" y="1417638"/>
            <a:ext cx="4724401" cy="4525963"/>
          </a:xfrm>
        </p:spPr>
        <p:txBody>
          <a:bodyPr/>
          <a:lstStyle/>
          <a:p>
            <a:pPr marL="0" indent="0">
              <a:buFont typeface="Arial" panose="020B0604020202020204" pitchFamily="34" charset="0"/>
              <a:buNone/>
            </a:pPr>
            <a:r>
              <a:rPr lang="en-US" altLang="en-US" dirty="0"/>
              <a:t>“Preschool children can notice, observe, and describe day/night, weather, and seasonal changes, but</a:t>
            </a:r>
            <a:br>
              <a:rPr lang="en-US" altLang="en-US" dirty="0"/>
            </a:br>
            <a:r>
              <a:rPr lang="en-US" altLang="en-US" dirty="0"/>
              <a:t>are not ready to grasp scientific explanations for such earth phenomena”                   </a:t>
            </a:r>
            <a:r>
              <a:rPr lang="en-US" altLang="en-US" sz="1800" dirty="0"/>
              <a:t>(PLF, Vol. 3, p. 60)</a:t>
            </a:r>
            <a:r>
              <a:rPr lang="en-US" altLang="en-US" dirty="0"/>
              <a:t>.</a:t>
            </a:r>
          </a:p>
        </p:txBody>
      </p:sp>
      <p:graphicFrame>
        <p:nvGraphicFramePr>
          <p:cNvPr id="3074" name="Content Placeholder 5"/>
          <p:cNvGraphicFramePr>
            <a:graphicFrameLocks noGrp="1" noChangeAspect="1"/>
          </p:cNvGraphicFramePr>
          <p:nvPr>
            <p:ph sz="half" idx="2"/>
            <p:extLst>
              <p:ext uri="{D42A27DB-BD31-4B8C-83A1-F6EECF244321}">
                <p14:modId xmlns:p14="http://schemas.microsoft.com/office/powerpoint/2010/main" val="2352512649"/>
              </p:ext>
            </p:extLst>
          </p:nvPr>
        </p:nvGraphicFramePr>
        <p:xfrm>
          <a:off x="5086350" y="1601788"/>
          <a:ext cx="3829050" cy="4524375"/>
        </p:xfrm>
        <a:graphic>
          <a:graphicData uri="http://schemas.openxmlformats.org/presentationml/2006/ole">
            <mc:AlternateContent xmlns:mc="http://schemas.openxmlformats.org/markup-compatibility/2006">
              <mc:Choice xmlns:v="urn:schemas-microsoft-com:vml" Requires="v">
                <p:oleObj spid="_x0000_s3338" name="Document" r:id="rId4" imgW="6641856" imgH="7848311" progId="Word.Document.8">
                  <p:embed/>
                </p:oleObj>
              </mc:Choice>
              <mc:Fallback>
                <p:oleObj name="Document" r:id="rId4" imgW="6641856" imgH="7848311" progId="Word.Document.8">
                  <p:embed/>
                  <p:pic>
                    <p:nvPicPr>
                      <p:cNvPr id="0" name="Picture 1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6350" y="1601788"/>
                        <a:ext cx="3829050" cy="452437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5" name="Right Arrow 4"/>
          <p:cNvSpPr>
            <a:spLocks noChangeArrowheads="1"/>
          </p:cNvSpPr>
          <p:nvPr/>
        </p:nvSpPr>
        <p:spPr bwMode="auto">
          <a:xfrm rot="12218712" flipV="1">
            <a:off x="4431281" y="3351834"/>
            <a:ext cx="2071688" cy="1024281"/>
          </a:xfrm>
          <a:prstGeom prst="rightArrow">
            <a:avLst>
              <a:gd name="adj1" fmla="val 50000"/>
              <a:gd name="adj2" fmla="val 50001"/>
            </a:avLst>
          </a:prstGeom>
          <a:solidFill>
            <a:srgbClr val="DF6C5D"/>
          </a:solidFill>
          <a:ln w="9525">
            <a:solidFill>
              <a:schemeClr val="tx1"/>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en-US" sz="2400" b="1" dirty="0">
                <a:solidFill>
                  <a:schemeClr val="bg1"/>
                </a:solidFill>
                <a:effectLst>
                  <a:outerShdw blurRad="38100" dist="38100" dir="2700000" algn="tl">
                    <a:srgbClr val="000000">
                      <a:alpha val="43137"/>
                    </a:srgbClr>
                  </a:outerShdw>
                </a:effectLst>
              </a:rPr>
              <a:t>Remember</a:t>
            </a:r>
            <a:endParaRPr lang="en-US" sz="2400" b="1" dirty="0">
              <a:solidFill>
                <a:schemeClr val="bg1"/>
              </a:solidFill>
              <a:effectLst>
                <a:outerShdw blurRad="38100" dist="38100" dir="2700000" algn="tl">
                  <a:srgbClr val="000000">
                    <a:alpha val="43137"/>
                  </a:srgbClr>
                </a:outerShdw>
              </a:effectLst>
              <a:latin typeface="+mn-lt"/>
              <a:cs typeface="+mn-cs"/>
            </a:endParaRPr>
          </a:p>
        </p:txBody>
      </p:sp>
      <p:sp>
        <p:nvSpPr>
          <p:cNvPr id="3" name="Slide Number Placeholder 2"/>
          <p:cNvSpPr>
            <a:spLocks noGrp="1"/>
          </p:cNvSpPr>
          <p:nvPr>
            <p:ph type="sldNum" sz="quarter" idx="10"/>
          </p:nvPr>
        </p:nvSpPr>
        <p:spPr/>
        <p:txBody>
          <a:bodyPr/>
          <a:lstStyle/>
          <a:p>
            <a:fld id="{858247D6-A5FA-4014-BFA3-8919593114FE}" type="slidenum">
              <a:rPr lang="en-US" altLang="en-US" smtClean="0"/>
              <a:pPr/>
              <a:t>40</a:t>
            </a:fld>
            <a:endParaRPr lang="en-US" alt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a:spLocks noChangeArrowheads="1"/>
          </p:cNvSpPr>
          <p:nvPr/>
        </p:nvSpPr>
        <p:spPr bwMode="auto">
          <a:xfrm>
            <a:off x="4645025" y="1346200"/>
            <a:ext cx="4040188" cy="3776663"/>
          </a:xfrm>
          <a:prstGeom prst="roundRect">
            <a:avLst>
              <a:gd name="adj" fmla="val 16667"/>
            </a:avLst>
          </a:prstGeom>
          <a:solidFill>
            <a:srgbClr val="1CB481"/>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eaLnBrk="1" hangingPunct="1">
              <a:defRPr/>
            </a:pPr>
            <a:endParaRPr lang="en-US" dirty="0">
              <a:solidFill>
                <a:schemeClr val="lt1"/>
              </a:solidFill>
              <a:latin typeface="+mn-lt"/>
              <a:cs typeface="+mn-cs"/>
            </a:endParaRPr>
          </a:p>
        </p:txBody>
      </p:sp>
      <p:sp>
        <p:nvSpPr>
          <p:cNvPr id="10" name="Rounded Rectangle 9"/>
          <p:cNvSpPr>
            <a:spLocks noChangeArrowheads="1"/>
          </p:cNvSpPr>
          <p:nvPr/>
        </p:nvSpPr>
        <p:spPr bwMode="auto">
          <a:xfrm>
            <a:off x="457200" y="1346200"/>
            <a:ext cx="4040188" cy="3776663"/>
          </a:xfrm>
          <a:prstGeom prst="roundRect">
            <a:avLst>
              <a:gd name="adj" fmla="val 16667"/>
            </a:avLst>
          </a:prstGeom>
          <a:solidFill>
            <a:srgbClr val="1CB481"/>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eaLnBrk="1" hangingPunct="1">
              <a:defRPr/>
            </a:pPr>
            <a:endParaRPr lang="en-US" dirty="0">
              <a:solidFill>
                <a:schemeClr val="lt1"/>
              </a:solidFill>
              <a:latin typeface="+mn-lt"/>
              <a:cs typeface="+mn-cs"/>
            </a:endParaRPr>
          </a:p>
        </p:txBody>
      </p:sp>
      <p:sp>
        <p:nvSpPr>
          <p:cNvPr id="48132" name="Title 7"/>
          <p:cNvSpPr>
            <a:spLocks noGrp="1"/>
          </p:cNvSpPr>
          <p:nvPr>
            <p:ph type="title"/>
          </p:nvPr>
        </p:nvSpPr>
        <p:spPr>
          <a:xfrm>
            <a:off x="259307" y="0"/>
            <a:ext cx="8427494" cy="1300163"/>
          </a:xfrm>
        </p:spPr>
        <p:txBody>
          <a:bodyPr/>
          <a:lstStyle/>
          <a:p>
            <a:r>
              <a:rPr lang="en-US" altLang="en-US" sz="3600" dirty="0"/>
              <a:t>Foundation 2.2: Changes in the Weather</a:t>
            </a:r>
          </a:p>
        </p:txBody>
      </p:sp>
      <p:sp>
        <p:nvSpPr>
          <p:cNvPr id="3" name="Text Placeholder 2"/>
          <p:cNvSpPr>
            <a:spLocks noGrp="1"/>
          </p:cNvSpPr>
          <p:nvPr>
            <p:ph type="body" idx="1"/>
          </p:nvPr>
        </p:nvSpPr>
        <p:spPr>
          <a:xfrm rot="16200000">
            <a:off x="-500062" y="2578100"/>
            <a:ext cx="2635250" cy="720725"/>
          </a:xfrm>
        </p:spPr>
        <p:txBody>
          <a:bodyPr/>
          <a:lstStyle/>
          <a:p>
            <a:pPr algn="r">
              <a:defRPr/>
            </a:pPr>
            <a:r>
              <a:rPr lang="en-US" sz="3600" dirty="0">
                <a:solidFill>
                  <a:schemeClr val="bg1"/>
                </a:solidFill>
                <a:effectLst>
                  <a:outerShdw blurRad="38100" dist="38100" dir="2700000" algn="tl">
                    <a:srgbClr val="000000"/>
                  </a:outerShdw>
                </a:effectLst>
                <a:ea typeface="ＭＳ Ｐゴシック" pitchFamily="34" charset="-128"/>
              </a:rPr>
              <a:t>48 Months</a:t>
            </a:r>
          </a:p>
        </p:txBody>
      </p:sp>
      <p:sp>
        <p:nvSpPr>
          <p:cNvPr id="4" name="Content Placeholder 3"/>
          <p:cNvSpPr>
            <a:spLocks noGrp="1"/>
          </p:cNvSpPr>
          <p:nvPr>
            <p:ph sz="half" idx="2"/>
          </p:nvPr>
        </p:nvSpPr>
        <p:spPr>
          <a:xfrm>
            <a:off x="1096963" y="1535113"/>
            <a:ext cx="3400425" cy="3063875"/>
          </a:xfrm>
        </p:spPr>
        <p:txBody>
          <a:bodyPr/>
          <a:lstStyle/>
          <a:p>
            <a:pPr marL="0" indent="0">
              <a:buFont typeface="Arial" panose="020B0604020202020204" pitchFamily="34" charset="0"/>
              <a:buNone/>
              <a:defRPr/>
            </a:pPr>
            <a:r>
              <a:rPr lang="en-US" sz="3200" b="1" dirty="0">
                <a:solidFill>
                  <a:schemeClr val="bg1"/>
                </a:solidFill>
                <a:effectLst>
                  <a:outerShdw blurRad="38100" dist="38100" dir="2700000" algn="tl">
                    <a:srgbClr val="000000"/>
                  </a:outerShdw>
                </a:effectLst>
                <a:ea typeface="ＭＳ Ｐゴシック" pitchFamily="34" charset="-128"/>
              </a:rPr>
              <a:t>2.2 </a:t>
            </a:r>
            <a:r>
              <a:rPr lang="en-US" b="1" dirty="0">
                <a:solidFill>
                  <a:schemeClr val="bg1"/>
                </a:solidFill>
                <a:effectLst>
                  <a:outerShdw blurRad="38100" dist="38100" dir="2700000" algn="tl">
                    <a:srgbClr val="000000"/>
                  </a:outerShdw>
                </a:effectLst>
                <a:ea typeface="ＭＳ Ｐゴシック" pitchFamily="34" charset="-128"/>
              </a:rPr>
              <a:t>Notice and describe changes in weather.</a:t>
            </a:r>
          </a:p>
          <a:p>
            <a:pPr marL="0" indent="0">
              <a:buFont typeface="Arial" panose="020B0604020202020204" pitchFamily="34" charset="0"/>
              <a:buNone/>
              <a:defRPr/>
            </a:pPr>
            <a:endParaRPr lang="en-US" b="1" dirty="0">
              <a:solidFill>
                <a:schemeClr val="bg1"/>
              </a:solidFill>
              <a:ea typeface="ＭＳ Ｐゴシック" pitchFamily="34" charset="-128"/>
            </a:endParaRPr>
          </a:p>
        </p:txBody>
      </p:sp>
      <p:sp>
        <p:nvSpPr>
          <p:cNvPr id="5" name="Text Placeholder 4"/>
          <p:cNvSpPr>
            <a:spLocks noGrp="1"/>
          </p:cNvSpPr>
          <p:nvPr>
            <p:ph type="body" sz="quarter" idx="3"/>
          </p:nvPr>
        </p:nvSpPr>
        <p:spPr>
          <a:xfrm rot="16200000">
            <a:off x="3643313" y="2614612"/>
            <a:ext cx="2643188" cy="639763"/>
          </a:xfrm>
        </p:spPr>
        <p:txBody>
          <a:bodyPr/>
          <a:lstStyle/>
          <a:p>
            <a:pPr algn="r">
              <a:defRPr/>
            </a:pPr>
            <a:r>
              <a:rPr lang="en-US" sz="3600" dirty="0">
                <a:solidFill>
                  <a:schemeClr val="bg1"/>
                </a:solidFill>
                <a:effectLst>
                  <a:outerShdw blurRad="38100" dist="38100" dir="2700000" algn="tl">
                    <a:srgbClr val="000000"/>
                  </a:outerShdw>
                </a:effectLst>
                <a:ea typeface="ＭＳ Ｐゴシック" pitchFamily="34" charset="-128"/>
              </a:rPr>
              <a:t>60 Months</a:t>
            </a:r>
          </a:p>
        </p:txBody>
      </p:sp>
      <p:sp>
        <p:nvSpPr>
          <p:cNvPr id="6" name="Content Placeholder 5"/>
          <p:cNvSpPr>
            <a:spLocks noGrp="1"/>
          </p:cNvSpPr>
          <p:nvPr>
            <p:ph sz="quarter" idx="4"/>
          </p:nvPr>
        </p:nvSpPr>
        <p:spPr>
          <a:xfrm>
            <a:off x="4813300" y="1535113"/>
            <a:ext cx="3873500" cy="3587750"/>
          </a:xfrm>
        </p:spPr>
        <p:txBody>
          <a:bodyPr/>
          <a:lstStyle/>
          <a:p>
            <a:pPr marL="457200" indent="0">
              <a:buFont typeface="Arial" panose="020B0604020202020204" pitchFamily="34" charset="0"/>
              <a:buNone/>
              <a:defRPr/>
            </a:pPr>
            <a:r>
              <a:rPr lang="en-US" sz="3200" b="1" dirty="0">
                <a:solidFill>
                  <a:schemeClr val="bg1"/>
                </a:solidFill>
                <a:effectLst>
                  <a:outerShdw blurRad="38100" dist="38100" dir="2700000" algn="tl">
                    <a:srgbClr val="000000"/>
                  </a:outerShdw>
                </a:effectLst>
                <a:ea typeface="ＭＳ Ｐゴシック" pitchFamily="34" charset="-128"/>
              </a:rPr>
              <a:t>2.2</a:t>
            </a:r>
            <a:r>
              <a:rPr lang="en-US" b="1" dirty="0">
                <a:solidFill>
                  <a:schemeClr val="bg1"/>
                </a:solidFill>
                <a:effectLst>
                  <a:outerShdw blurRad="38100" dist="38100" dir="2700000" algn="tl">
                    <a:srgbClr val="000000"/>
                  </a:outerShdw>
                </a:effectLst>
                <a:ea typeface="ＭＳ Ｐゴシック" pitchFamily="34" charset="-128"/>
              </a:rPr>
              <a:t> Demonstrate an increased ability to observe, describe, and discuss changes in weather.</a:t>
            </a:r>
          </a:p>
          <a:p>
            <a:pPr marL="457200" indent="0">
              <a:buFont typeface="Arial" panose="020B0604020202020204" pitchFamily="34" charset="0"/>
              <a:buNone/>
              <a:defRPr/>
            </a:pPr>
            <a:endParaRPr lang="en-US" dirty="0">
              <a:ea typeface="ＭＳ Ｐゴシック" pitchFamily="34" charset="-128"/>
            </a:endParaRPr>
          </a:p>
        </p:txBody>
      </p:sp>
      <p:sp>
        <p:nvSpPr>
          <p:cNvPr id="12" name="Flowchart: Extract 11"/>
          <p:cNvSpPr/>
          <p:nvPr/>
        </p:nvSpPr>
        <p:spPr>
          <a:xfrm rot="5400000">
            <a:off x="4340226" y="4035425"/>
            <a:ext cx="609600" cy="517525"/>
          </a:xfrm>
          <a:prstGeom prst="flowChartExtract">
            <a:avLst/>
          </a:prstGeom>
          <a:ln>
            <a:solidFill>
              <a:schemeClr val="tx1"/>
            </a:solidFill>
          </a:ln>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3" name="TextBox 12"/>
          <p:cNvSpPr txBox="1"/>
          <p:nvPr/>
        </p:nvSpPr>
        <p:spPr>
          <a:xfrm>
            <a:off x="2993231" y="5109647"/>
            <a:ext cx="3300413" cy="369332"/>
          </a:xfrm>
          <a:prstGeom prst="rect">
            <a:avLst/>
          </a:prstGeom>
          <a:noFill/>
        </p:spPr>
        <p:txBody>
          <a:bodyPr wrap="square" rtlCol="0">
            <a:spAutoFit/>
          </a:bodyPr>
          <a:lstStyle/>
          <a:p>
            <a:pPr algn="ctr"/>
            <a:r>
              <a:rPr lang="en-US" altLang="en-US" dirty="0"/>
              <a:t>(PLF, Vol. 3, p. 112)</a:t>
            </a:r>
          </a:p>
        </p:txBody>
      </p:sp>
      <p:sp>
        <p:nvSpPr>
          <p:cNvPr id="2" name="Slide Number Placeholder 1"/>
          <p:cNvSpPr>
            <a:spLocks noGrp="1"/>
          </p:cNvSpPr>
          <p:nvPr>
            <p:ph type="sldNum" sz="quarter" idx="12"/>
          </p:nvPr>
        </p:nvSpPr>
        <p:spPr/>
        <p:txBody>
          <a:bodyPr/>
          <a:lstStyle/>
          <a:p>
            <a:fld id="{1505E7D0-AE82-45D0-A54E-B8E6B9AA52AF}" type="slidenum">
              <a:rPr lang="en-US" altLang="en-US" smtClean="0"/>
              <a:pPr/>
              <a:t>41</a:t>
            </a:fld>
            <a:endParaRPr lang="en-US"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314325" y="1017588"/>
            <a:ext cx="2697163" cy="1143000"/>
          </a:xfrm>
        </p:spPr>
        <p:txBody>
          <a:bodyPr/>
          <a:lstStyle/>
          <a:p>
            <a:r>
              <a:rPr lang="en-US" altLang="en-US" sz="800"/>
              <a:t>Weather</a:t>
            </a:r>
          </a:p>
        </p:txBody>
      </p:sp>
      <p:pic>
        <p:nvPicPr>
          <p:cNvPr id="49155" name="Content Placeholder 4" descr="windsockVignette.tiff"/>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416300" y="469900"/>
            <a:ext cx="5526088" cy="5199063"/>
          </a:xfrm>
          <a:ln>
            <a:solidFill>
              <a:schemeClr val="tx1"/>
            </a:solidFill>
            <a:miter lim="800000"/>
            <a:headEnd/>
            <a:tailEnd/>
          </a:ln>
        </p:spPr>
      </p:pic>
      <p:sp>
        <p:nvSpPr>
          <p:cNvPr id="4" name="Content Placeholder 3"/>
          <p:cNvSpPr>
            <a:spLocks noGrp="1"/>
          </p:cNvSpPr>
          <p:nvPr>
            <p:ph sz="half" idx="2"/>
          </p:nvPr>
        </p:nvSpPr>
        <p:spPr>
          <a:xfrm>
            <a:off x="157163" y="469900"/>
            <a:ext cx="3101975" cy="5199063"/>
          </a:xfrm>
          <a:solidFill>
            <a:srgbClr val="9BD1B2"/>
          </a:solidFill>
          <a:ln>
            <a:solidFill>
              <a:schemeClr val="tx1"/>
            </a:solidFill>
          </a:ln>
        </p:spPr>
        <p:txBody>
          <a:bodyPr>
            <a:noAutofit/>
          </a:bodyPr>
          <a:lstStyle/>
          <a:p>
            <a:pPr marL="182562" indent="0">
              <a:spcBef>
                <a:spcPts val="1800"/>
              </a:spcBef>
              <a:spcAft>
                <a:spcPts val="1200"/>
              </a:spcAft>
              <a:buNone/>
              <a:defRPr/>
            </a:pPr>
            <a:endParaRPr lang="en-US" sz="100" dirty="0">
              <a:ea typeface="ＭＳ Ｐゴシック" pitchFamily="34" charset="-128"/>
            </a:endParaRPr>
          </a:p>
          <a:p>
            <a:pPr marL="469900" indent="-287338">
              <a:spcBef>
                <a:spcPts val="1200"/>
              </a:spcBef>
              <a:spcAft>
                <a:spcPts val="1200"/>
              </a:spcAft>
              <a:defRPr/>
            </a:pPr>
            <a:r>
              <a:rPr lang="en-US" dirty="0">
                <a:ea typeface="ＭＳ Ｐゴシック" pitchFamily="34" charset="-128"/>
              </a:rPr>
              <a:t>Read this vignette.</a:t>
            </a:r>
          </a:p>
          <a:p>
            <a:pPr marL="469900" indent="-287338">
              <a:spcAft>
                <a:spcPts val="1200"/>
              </a:spcAft>
              <a:defRPr/>
            </a:pPr>
            <a:r>
              <a:rPr lang="en-US" dirty="0">
                <a:ea typeface="ＭＳ Ｐゴシック" pitchFamily="34" charset="-128"/>
              </a:rPr>
              <a:t>How does this example differ from the “common” weather recorded during circle time?</a:t>
            </a:r>
          </a:p>
        </p:txBody>
      </p:sp>
      <p:sp>
        <p:nvSpPr>
          <p:cNvPr id="2" name="Slide Number Placeholder 1"/>
          <p:cNvSpPr>
            <a:spLocks noGrp="1"/>
          </p:cNvSpPr>
          <p:nvPr>
            <p:ph type="sldNum" sz="quarter" idx="10"/>
          </p:nvPr>
        </p:nvSpPr>
        <p:spPr/>
        <p:txBody>
          <a:bodyPr/>
          <a:lstStyle/>
          <a:p>
            <a:fld id="{858247D6-A5FA-4014-BFA3-8919593114FE}" type="slidenum">
              <a:rPr lang="en-US" altLang="en-US" smtClean="0"/>
              <a:pPr/>
              <a:t>42</a:t>
            </a:fld>
            <a:endParaRPr lang="en-US" alt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Title 1"/>
          <p:cNvSpPr>
            <a:spLocks noGrp="1"/>
          </p:cNvSpPr>
          <p:nvPr>
            <p:ph type="title" sz="quarter"/>
          </p:nvPr>
        </p:nvSpPr>
        <p:spPr>
          <a:xfrm>
            <a:off x="537210" y="3941445"/>
            <a:ext cx="8568690" cy="1143000"/>
          </a:xfrm>
        </p:spPr>
        <p:txBody>
          <a:bodyPr/>
          <a:lstStyle/>
          <a:p>
            <a:r>
              <a:rPr lang="en-US" altLang="en-US" dirty="0"/>
              <a:t>Transition to Observation</a:t>
            </a:r>
          </a:p>
        </p:txBody>
      </p:sp>
      <p:sp>
        <p:nvSpPr>
          <p:cNvPr id="50178" name="Text Placeholder 7"/>
          <p:cNvSpPr>
            <a:spLocks noGrp="1"/>
          </p:cNvSpPr>
          <p:nvPr>
            <p:ph sz="quarter" idx="3"/>
          </p:nvPr>
        </p:nvSpPr>
        <p:spPr>
          <a:xfrm>
            <a:off x="339909" y="365760"/>
            <a:ext cx="8389620" cy="2320290"/>
          </a:xfrm>
          <a:ln>
            <a:noFill/>
            <a:miter lim="800000"/>
            <a:headEnd/>
            <a:tailEnd/>
          </a:ln>
        </p:spPr>
        <p:txBody>
          <a:bodyPr/>
          <a:lstStyle/>
          <a:p>
            <a:pPr marL="225425" indent="0">
              <a:lnSpc>
                <a:spcPct val="80000"/>
              </a:lnSpc>
              <a:buFont typeface="Arial" panose="020B0604020202020204" pitchFamily="34" charset="0"/>
              <a:buNone/>
            </a:pPr>
            <a:endParaRPr lang="en-US" altLang="en-US" sz="400" dirty="0"/>
          </a:p>
          <a:p>
            <a:pPr marL="225425" indent="0">
              <a:spcBef>
                <a:spcPct val="0"/>
              </a:spcBef>
              <a:buFont typeface="Arial" panose="020B0604020202020204" pitchFamily="34" charset="0"/>
              <a:buNone/>
            </a:pPr>
            <a:r>
              <a:rPr lang="en-US" altLang="en-US" sz="2800" dirty="0"/>
              <a:t>“Exposing children to ‘science talk’ helps them to establish a pattern of ‘scientific conversations,’ which may assist in developing patterns of ‘scientific thinking’” </a:t>
            </a:r>
            <a:r>
              <a:rPr lang="en-US" altLang="en-US" sz="1800" dirty="0"/>
              <a:t>(</a:t>
            </a:r>
            <a:r>
              <a:rPr lang="en-US" altLang="en-US" sz="1800" dirty="0" err="1"/>
              <a:t>Eshach</a:t>
            </a:r>
            <a:r>
              <a:rPr lang="en-US" altLang="en-US" sz="1800" dirty="0"/>
              <a:t> as cited in PLF, Vol. 3, p. 54).</a:t>
            </a:r>
            <a:endParaRPr lang="en-US" altLang="en-US" sz="1300" dirty="0"/>
          </a:p>
        </p:txBody>
      </p:sp>
      <p:pic>
        <p:nvPicPr>
          <p:cNvPr id="50181" name="Content Placeholder 9" descr="listening to shells"/>
          <p:cNvPicPr>
            <a:picLocks noGrp="1" noChangeAspect="1"/>
          </p:cNvPicPr>
          <p:nvPr>
            <p:ph sz="quarter" idx="1"/>
          </p:nvPr>
        </p:nvPicPr>
        <p:blipFill rotWithShape="1">
          <a:blip r:embed="rId3">
            <a:lum bright="20000" contrast="26000"/>
            <a:extLst>
              <a:ext uri="{28A0092B-C50C-407E-A947-70E740481C1C}">
                <a14:useLocalDpi xmlns:a14="http://schemas.microsoft.com/office/drawing/2010/main" val="0"/>
              </a:ext>
            </a:extLst>
          </a:blip>
          <a:srcRect t="16035" b="9887"/>
          <a:stretch/>
        </p:blipFill>
        <p:spPr>
          <a:xfrm>
            <a:off x="-38100" y="2580640"/>
            <a:ext cx="4572819" cy="4263390"/>
          </a:xfrm>
          <a:ln>
            <a:solidFill>
              <a:schemeClr val="tx1"/>
            </a:solidFill>
            <a:miter lim="800000"/>
            <a:headEnd/>
            <a:tailEnd/>
          </a:ln>
        </p:spPr>
      </p:pic>
      <p:sp>
        <p:nvSpPr>
          <p:cNvPr id="2" name="Slide Number Placeholder 1"/>
          <p:cNvSpPr>
            <a:spLocks noGrp="1"/>
          </p:cNvSpPr>
          <p:nvPr>
            <p:ph type="sldNum" sz="quarter" idx="10"/>
          </p:nvPr>
        </p:nvSpPr>
        <p:spPr/>
        <p:txBody>
          <a:bodyPr/>
          <a:lstStyle/>
          <a:p>
            <a:fld id="{9CBA8DA2-6309-4D2B-A3DE-2D1089BABE4A}" type="slidenum">
              <a:rPr lang="en-US" altLang="en-US" smtClean="0"/>
              <a:pPr/>
              <a:t>43</a:t>
            </a:fld>
            <a:endParaRPr lang="en-US" altLang="en-US"/>
          </a:p>
        </p:txBody>
      </p:sp>
      <p:pic>
        <p:nvPicPr>
          <p:cNvPr id="4" name="Content Placeholder 3"/>
          <p:cNvPicPr>
            <a:picLocks noGrp="1" noChangeAspect="1"/>
          </p:cNvPicPr>
          <p:nvPr>
            <p:ph sz="quarter" idx="2"/>
          </p:nvPr>
        </p:nvPicPr>
        <p:blipFill rotWithShape="1">
          <a:blip r:embed="rId4"/>
          <a:srcRect l="6292" t="1840" r="12130" b="300"/>
          <a:stretch/>
        </p:blipFill>
        <p:spPr>
          <a:xfrm>
            <a:off x="4377690" y="2580640"/>
            <a:ext cx="4766310" cy="4263390"/>
          </a:xfrm>
          <a:ln>
            <a:solidFill>
              <a:schemeClr val="tx1"/>
            </a:solidFill>
          </a:ln>
        </p:spPr>
      </p:pic>
      <p:sp>
        <p:nvSpPr>
          <p:cNvPr id="50183" name="Rectangle 5"/>
          <p:cNvSpPr>
            <a:spLocks noChangeArrowheads="1"/>
          </p:cNvSpPr>
          <p:nvPr/>
        </p:nvSpPr>
        <p:spPr bwMode="auto">
          <a:xfrm>
            <a:off x="0" y="6673850"/>
            <a:ext cx="9067800"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900" b="1" dirty="0">
                <a:solidFill>
                  <a:schemeClr val="bg1"/>
                </a:solidFill>
                <a:effectLst>
                  <a:outerShdw blurRad="38100" dist="38100" dir="2700000" algn="tl">
                    <a:srgbClr val="000000">
                      <a:alpha val="43137"/>
                    </a:srgbClr>
                  </a:outerShdw>
                </a:effectLst>
                <a:ea typeface="MS PGothic" panose="020B0600070205080204" pitchFamily="34" charset="-128"/>
              </a:rPr>
              <a:t>©2016 California Department of Education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altLang="en-US">
                <a:solidFill>
                  <a:schemeClr val="bg1"/>
                </a:solidFill>
              </a:rPr>
              <a:t>Remember to</a:t>
            </a:r>
            <a:endParaRPr lang="en-US" altLang="en-US"/>
          </a:p>
        </p:txBody>
      </p:sp>
      <p:pic>
        <p:nvPicPr>
          <p:cNvPr id="51203" name="Content Placeholder 4" descr="DSC_0102.JPG"/>
          <p:cNvPicPr>
            <a:picLocks noGrp="1" noChangeAspect="1"/>
          </p:cNvPicPr>
          <p:nvPr>
            <p:ph sz="half" idx="1"/>
          </p:nvPr>
        </p:nvPicPr>
        <p:blipFill>
          <a:blip r:embed="rId3">
            <a:lum bright="4000" contrast="6000"/>
            <a:extLst>
              <a:ext uri="{28A0092B-C50C-407E-A947-70E740481C1C}">
                <a14:useLocalDpi xmlns:a14="http://schemas.microsoft.com/office/drawing/2010/main" val="0"/>
              </a:ext>
            </a:extLst>
          </a:blip>
          <a:srcRect/>
          <a:stretch>
            <a:fillRect/>
          </a:stretch>
        </p:blipFill>
        <p:spPr>
          <a:xfrm flipH="1">
            <a:off x="0" y="0"/>
            <a:ext cx="9144000" cy="6858000"/>
          </a:xfrm>
        </p:spPr>
      </p:pic>
      <p:sp>
        <p:nvSpPr>
          <p:cNvPr id="51204" name="Content Placeholder 3"/>
          <p:cNvSpPr>
            <a:spLocks noGrp="1"/>
          </p:cNvSpPr>
          <p:nvPr>
            <p:ph sz="half" idx="2"/>
          </p:nvPr>
        </p:nvSpPr>
        <p:spPr>
          <a:xfrm>
            <a:off x="284162" y="38181"/>
            <a:ext cx="3475796" cy="5541228"/>
          </a:xfrm>
        </p:spPr>
        <p:txBody>
          <a:bodyPr>
            <a:noAutofit/>
          </a:bodyPr>
          <a:lstStyle/>
          <a:p>
            <a:pPr marL="0" indent="0">
              <a:buFont typeface="Arial" panose="020B0604020202020204" pitchFamily="34" charset="0"/>
              <a:buNone/>
            </a:pPr>
            <a:r>
              <a:rPr lang="en-US" altLang="en-US" sz="3200" b="1" dirty="0">
                <a:solidFill>
                  <a:schemeClr val="bg1"/>
                </a:solidFill>
                <a:effectLst>
                  <a:outerShdw blurRad="38100" dist="38100" dir="2700000" algn="tl">
                    <a:srgbClr val="000000">
                      <a:alpha val="43137"/>
                    </a:srgbClr>
                  </a:outerShdw>
                </a:effectLst>
              </a:rPr>
              <a:t>Remember to do the following: </a:t>
            </a:r>
          </a:p>
          <a:p>
            <a:pPr>
              <a:buFontTx/>
              <a:buChar char="•"/>
            </a:pPr>
            <a:r>
              <a:rPr lang="en-US" altLang="en-US" sz="3200" b="1" dirty="0">
                <a:solidFill>
                  <a:schemeClr val="bg1"/>
                </a:solidFill>
                <a:effectLst>
                  <a:outerShdw blurRad="38100" dist="38100" dir="2700000" algn="tl">
                    <a:srgbClr val="000000">
                      <a:alpha val="43137"/>
                    </a:srgbClr>
                  </a:outerShdw>
                </a:effectLst>
              </a:rPr>
              <a:t>Connect home language to English.</a:t>
            </a:r>
          </a:p>
          <a:p>
            <a:pPr>
              <a:buFontTx/>
              <a:buChar char="•"/>
            </a:pPr>
            <a:r>
              <a:rPr lang="en-US" altLang="en-US" sz="3200" b="1" dirty="0">
                <a:solidFill>
                  <a:schemeClr val="bg1"/>
                </a:solidFill>
                <a:effectLst>
                  <a:outerShdw blurRad="38100" dist="38100" dir="2700000" algn="tl">
                    <a:srgbClr val="000000">
                      <a:alpha val="43137"/>
                    </a:srgbClr>
                  </a:outerShdw>
                </a:effectLst>
              </a:rPr>
              <a:t>Engage the whole body in learning.</a:t>
            </a:r>
          </a:p>
          <a:p>
            <a:pPr marL="341313" indent="0">
              <a:buNone/>
            </a:pPr>
            <a:r>
              <a:rPr lang="en-US" sz="1800" dirty="0">
                <a:solidFill>
                  <a:schemeClr val="bg1"/>
                </a:solidFill>
              </a:rPr>
              <a:t>(</a:t>
            </a:r>
            <a:r>
              <a:rPr lang="en-US" sz="1800" i="1" dirty="0">
                <a:solidFill>
                  <a:schemeClr val="bg1"/>
                </a:solidFill>
              </a:rPr>
              <a:t>California’s Best Practices for Young Dual Language Learners: Research Overview Papers </a:t>
            </a:r>
            <a:r>
              <a:rPr lang="en-US" altLang="en-US" sz="1800" dirty="0">
                <a:solidFill>
                  <a:schemeClr val="bg1"/>
                </a:solidFill>
              </a:rPr>
              <a:t>[CDE], p. 107) </a:t>
            </a:r>
          </a:p>
          <a:p>
            <a:pPr>
              <a:lnSpc>
                <a:spcPct val="80000"/>
              </a:lnSpc>
            </a:pPr>
            <a:endParaRPr lang="en-US" altLang="en-US" sz="2600" dirty="0"/>
          </a:p>
        </p:txBody>
      </p:sp>
      <p:sp>
        <p:nvSpPr>
          <p:cNvPr id="5" name="Rectangle 5"/>
          <p:cNvSpPr>
            <a:spLocks noChangeArrowheads="1"/>
          </p:cNvSpPr>
          <p:nvPr/>
        </p:nvSpPr>
        <p:spPr bwMode="auto">
          <a:xfrm>
            <a:off x="0" y="6611938"/>
            <a:ext cx="914400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900" dirty="0">
                <a:solidFill>
                  <a:schemeClr val="bg1"/>
                </a:solidFill>
                <a:ea typeface="MS PGothic" panose="020B0600070205080204" pitchFamily="34" charset="-128"/>
              </a:rPr>
              <a:t>©2016 California Department of Education </a:t>
            </a:r>
          </a:p>
        </p:txBody>
      </p:sp>
      <p:sp>
        <p:nvSpPr>
          <p:cNvPr id="3" name="Slide Number Placeholder 2"/>
          <p:cNvSpPr>
            <a:spLocks noGrp="1"/>
          </p:cNvSpPr>
          <p:nvPr>
            <p:ph type="sldNum" sz="quarter" idx="10"/>
          </p:nvPr>
        </p:nvSpPr>
        <p:spPr/>
        <p:txBody>
          <a:bodyPr/>
          <a:lstStyle/>
          <a:p>
            <a:fld id="{858247D6-A5FA-4014-BFA3-8919593114FE}" type="slidenum">
              <a:rPr lang="en-US" altLang="en-US" smtClean="0">
                <a:solidFill>
                  <a:schemeClr val="bg1"/>
                </a:solidFill>
              </a:rPr>
              <a:pPr/>
              <a:t>44</a:t>
            </a:fld>
            <a:endParaRPr lang="en-US" altLang="en-US" dirty="0">
              <a:solidFill>
                <a:schemeClr val="bg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0" y="0"/>
            <a:ext cx="4675188" cy="1143000"/>
          </a:xfrm>
        </p:spPr>
        <p:txBody>
          <a:bodyPr/>
          <a:lstStyle/>
          <a:p>
            <a:r>
              <a:rPr lang="en-US" altLang="en-US" sz="3200" dirty="0">
                <a:solidFill>
                  <a:schemeClr val="bg1"/>
                </a:solidFill>
              </a:rPr>
              <a:t>Kite</a:t>
            </a:r>
          </a:p>
        </p:txBody>
      </p:sp>
      <p:pic>
        <p:nvPicPr>
          <p:cNvPr id="3" name="Content Placeholder 2"/>
          <p:cNvPicPr>
            <a:picLocks noGrp="1" noChangeAspect="1"/>
          </p:cNvPicPr>
          <p:nvPr>
            <p:ph sz="half" idx="1"/>
          </p:nvPr>
        </p:nvPicPr>
        <p:blipFill rotWithShape="1">
          <a:blip r:embed="rId3"/>
          <a:srcRect l="480" r="-230" b="4271"/>
          <a:stretch/>
        </p:blipFill>
        <p:spPr>
          <a:xfrm>
            <a:off x="-23148" y="0"/>
            <a:ext cx="9167148" cy="6974830"/>
          </a:xfrm>
        </p:spPr>
      </p:pic>
      <p:sp>
        <p:nvSpPr>
          <p:cNvPr id="52228" name="Content Placeholder 3"/>
          <p:cNvSpPr>
            <a:spLocks noGrp="1"/>
          </p:cNvSpPr>
          <p:nvPr>
            <p:ph sz="half" idx="2"/>
          </p:nvPr>
        </p:nvSpPr>
        <p:spPr>
          <a:xfrm>
            <a:off x="-23148" y="1"/>
            <a:ext cx="4159213" cy="2360428"/>
          </a:xfrm>
          <a:noFill/>
        </p:spPr>
        <p:txBody>
          <a:bodyPr/>
          <a:lstStyle/>
          <a:p>
            <a:pPr marL="225425" indent="0">
              <a:buNone/>
            </a:pPr>
            <a:r>
              <a:rPr lang="en-US" altLang="en-US" b="1" dirty="0">
                <a:solidFill>
                  <a:schemeClr val="bg1"/>
                </a:solidFill>
                <a:effectLst>
                  <a:outerShdw blurRad="38100" dist="38100" dir="2700000" algn="tl">
                    <a:srgbClr val="000000">
                      <a:alpha val="43137"/>
                    </a:srgbClr>
                  </a:outerShdw>
                </a:effectLst>
              </a:rPr>
              <a:t>“Provide children with opportunities to observe, record, and discuss the weather”</a:t>
            </a:r>
            <a:r>
              <a:rPr lang="en-US" altLang="en-US" sz="3200" b="1" dirty="0">
                <a:solidFill>
                  <a:schemeClr val="bg1"/>
                </a:solidFill>
              </a:rPr>
              <a:t> </a:t>
            </a:r>
            <a:r>
              <a:rPr lang="en-US" altLang="en-US" sz="1800" b="1" dirty="0">
                <a:solidFill>
                  <a:schemeClr val="bg1"/>
                </a:solidFill>
                <a:effectLst>
                  <a:outerShdw blurRad="38100" dist="38100" dir="2700000" algn="tl">
                    <a:srgbClr val="000000">
                      <a:alpha val="43137"/>
                    </a:srgbClr>
                  </a:outerShdw>
                </a:effectLst>
              </a:rPr>
              <a:t>(PCF, Vol. 3, p. 222)</a:t>
            </a:r>
            <a:r>
              <a:rPr lang="en-US" altLang="en-US" b="1" dirty="0">
                <a:solidFill>
                  <a:schemeClr val="bg1"/>
                </a:solidFill>
                <a:effectLst>
                  <a:outerShdw blurRad="38100" dist="38100" dir="2700000" algn="tl">
                    <a:srgbClr val="000000">
                      <a:alpha val="43137"/>
                    </a:srgbClr>
                  </a:outerShdw>
                </a:effectLst>
              </a:rPr>
              <a:t>.</a:t>
            </a:r>
          </a:p>
          <a:p>
            <a:endParaRPr lang="en-US" altLang="en-US" dirty="0"/>
          </a:p>
        </p:txBody>
      </p:sp>
      <p:sp>
        <p:nvSpPr>
          <p:cNvPr id="5" name="Rectangle 5"/>
          <p:cNvSpPr>
            <a:spLocks noChangeArrowheads="1"/>
          </p:cNvSpPr>
          <p:nvPr/>
        </p:nvSpPr>
        <p:spPr bwMode="auto">
          <a:xfrm>
            <a:off x="0" y="6727031"/>
            <a:ext cx="914400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900" dirty="0">
                <a:solidFill>
                  <a:schemeClr val="bg1"/>
                </a:solidFill>
                <a:ea typeface="MS PGothic" panose="020B0600070205080204" pitchFamily="34" charset="-128"/>
              </a:rPr>
              <a:t>©2016 California Department of Education </a:t>
            </a:r>
          </a:p>
        </p:txBody>
      </p:sp>
      <p:sp>
        <p:nvSpPr>
          <p:cNvPr id="4" name="Slide Number Placeholder 3"/>
          <p:cNvSpPr>
            <a:spLocks noGrp="1"/>
          </p:cNvSpPr>
          <p:nvPr>
            <p:ph type="sldNum" sz="quarter" idx="10"/>
          </p:nvPr>
        </p:nvSpPr>
        <p:spPr/>
        <p:txBody>
          <a:bodyPr/>
          <a:lstStyle/>
          <a:p>
            <a:fld id="{858247D6-A5FA-4014-BFA3-8919593114FE}" type="slidenum">
              <a:rPr lang="en-US" altLang="en-US" smtClean="0">
                <a:solidFill>
                  <a:schemeClr val="bg1"/>
                </a:solidFill>
              </a:rPr>
              <a:pPr/>
              <a:t>45</a:t>
            </a:fld>
            <a:endParaRPr lang="en-US" altLang="en-US" dirty="0">
              <a:solidFill>
                <a:schemeClr val="bg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Content Placeholder 7" descr="boy documenting"/>
          <p:cNvPicPr>
            <a:picLocks noGrp="1" noChangeAspect="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0" y="0"/>
            <a:ext cx="9144000" cy="6842125"/>
          </a:xfrm>
          <a:ln>
            <a:solidFill>
              <a:schemeClr val="tx1"/>
            </a:solidFill>
            <a:miter lim="800000"/>
            <a:headEnd/>
            <a:tailEnd/>
          </a:ln>
        </p:spPr>
      </p:pic>
      <p:sp>
        <p:nvSpPr>
          <p:cNvPr id="44034" name="Title 1"/>
          <p:cNvSpPr>
            <a:spLocks noGrp="1"/>
          </p:cNvSpPr>
          <p:nvPr>
            <p:ph type="title" sz="quarter"/>
          </p:nvPr>
        </p:nvSpPr>
        <p:spPr>
          <a:xfrm>
            <a:off x="3722688" y="0"/>
            <a:ext cx="5421312" cy="1066800"/>
          </a:xfrm>
          <a:solidFill>
            <a:schemeClr val="tx1">
              <a:alpha val="18000"/>
            </a:schemeClr>
          </a:solidFill>
        </p:spPr>
        <p:txBody>
          <a:bodyPr/>
          <a:lstStyle/>
          <a:p>
            <a:pPr algn="l">
              <a:defRPr/>
            </a:pPr>
            <a:r>
              <a:rPr lang="en-US" sz="3200" dirty="0">
                <a:solidFill>
                  <a:schemeClr val="bg1"/>
                </a:solidFill>
                <a:effectLst>
                  <a:outerShdw blurRad="38100" dist="38100" dir="2700000" algn="tl">
                    <a:srgbClr val="000000">
                      <a:alpha val="43137"/>
                    </a:srgbClr>
                  </a:outerShdw>
                </a:effectLst>
                <a:ea typeface="ＭＳ Ｐゴシック" pitchFamily="34" charset="-128"/>
              </a:rPr>
              <a:t>I wonder how I could measure the wind?</a:t>
            </a:r>
          </a:p>
        </p:txBody>
      </p:sp>
      <p:sp>
        <p:nvSpPr>
          <p:cNvPr id="53252" name="Rectangle 5"/>
          <p:cNvSpPr>
            <a:spLocks noChangeArrowheads="1"/>
          </p:cNvSpPr>
          <p:nvPr/>
        </p:nvSpPr>
        <p:spPr bwMode="auto">
          <a:xfrm>
            <a:off x="0" y="6611938"/>
            <a:ext cx="914400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900" dirty="0">
                <a:solidFill>
                  <a:schemeClr val="bg1"/>
                </a:solidFill>
                <a:ea typeface="MS PGothic" panose="020B0600070205080204" pitchFamily="34" charset="-128"/>
              </a:rPr>
              <a:t>©2016 California Department of Education </a:t>
            </a:r>
          </a:p>
        </p:txBody>
      </p:sp>
      <p:sp>
        <p:nvSpPr>
          <p:cNvPr id="13" name="Cloud Callout 12" descr="wind sock"/>
          <p:cNvSpPr>
            <a:spLocks noChangeArrowheads="1"/>
          </p:cNvSpPr>
          <p:nvPr/>
        </p:nvSpPr>
        <p:spPr bwMode="auto">
          <a:xfrm flipH="1">
            <a:off x="296863" y="360363"/>
            <a:ext cx="3128962" cy="3876675"/>
          </a:xfrm>
          <a:prstGeom prst="cloudCallout">
            <a:avLst>
              <a:gd name="adj1" fmla="val -74861"/>
              <a:gd name="adj2" fmla="val -17028"/>
            </a:avLst>
          </a:prstGeom>
          <a:blipFill dpi="0" rotWithShape="1">
            <a:blip r:embed="rId4" cstate="email"/>
            <a:srcRect/>
            <a:stretch>
              <a:fillRect/>
            </a:stretch>
          </a:blipFill>
          <a:ln w="19050">
            <a:solidFill>
              <a:schemeClr val="bg1"/>
            </a:solidFill>
            <a:round/>
            <a:headEnd/>
            <a:tailEnd/>
          </a:ln>
          <a:effectLst>
            <a:outerShdw blurRad="63500" dist="23000" dir="5400000" rotWithShape="0">
              <a:srgbClr val="000000">
                <a:alpha val="34999"/>
              </a:srgbClr>
            </a:outerShdw>
          </a:effectLst>
        </p:spPr>
        <p:txBody>
          <a:bodyPr anchor="ctr"/>
          <a:lstStyle/>
          <a:p>
            <a:pPr algn="ctr">
              <a:defRPr/>
            </a:pPr>
            <a:endParaRPr lang="en-US" dirty="0">
              <a:solidFill>
                <a:schemeClr val="lt1"/>
              </a:solidFill>
              <a:latin typeface="+mn-lt"/>
              <a:cs typeface="+mn-cs"/>
            </a:endParaRPr>
          </a:p>
        </p:txBody>
      </p:sp>
      <p:sp>
        <p:nvSpPr>
          <p:cNvPr id="2" name="Slide Number Placeholder 1"/>
          <p:cNvSpPr>
            <a:spLocks noGrp="1"/>
          </p:cNvSpPr>
          <p:nvPr>
            <p:ph type="sldNum" sz="quarter" idx="10"/>
          </p:nvPr>
        </p:nvSpPr>
        <p:spPr/>
        <p:txBody>
          <a:bodyPr/>
          <a:lstStyle/>
          <a:p>
            <a:fld id="{9CBA8DA2-6309-4D2B-A3DE-2D1089BABE4A}" type="slidenum">
              <a:rPr lang="en-US" altLang="en-US" smtClean="0"/>
              <a:pPr/>
              <a:t>46</a:t>
            </a:fld>
            <a:endParaRPr lang="en-US" alt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title"/>
          </p:nvPr>
        </p:nvSpPr>
        <p:spPr>
          <a:xfrm>
            <a:off x="0" y="274638"/>
            <a:ext cx="9144000" cy="1330878"/>
          </a:xfrm>
        </p:spPr>
        <p:txBody>
          <a:bodyPr/>
          <a:lstStyle/>
          <a:p>
            <a:r>
              <a:rPr lang="en-US" altLang="en-US" sz="3600" dirty="0"/>
              <a:t>What Idea Are You Going to Let Soar?</a:t>
            </a:r>
          </a:p>
        </p:txBody>
      </p:sp>
      <p:graphicFrame>
        <p:nvGraphicFramePr>
          <p:cNvPr id="4098" name="Content Placeholder 4"/>
          <p:cNvGraphicFramePr>
            <a:graphicFrameLocks noGrp="1" noChangeAspect="1"/>
          </p:cNvGraphicFramePr>
          <p:nvPr>
            <p:ph idx="1"/>
            <p:extLst>
              <p:ext uri="{D42A27DB-BD31-4B8C-83A1-F6EECF244321}">
                <p14:modId xmlns:p14="http://schemas.microsoft.com/office/powerpoint/2010/main" val="1307524228"/>
              </p:ext>
            </p:extLst>
          </p:nvPr>
        </p:nvGraphicFramePr>
        <p:xfrm>
          <a:off x="2657475" y="1685260"/>
          <a:ext cx="3829050" cy="4524375"/>
        </p:xfrm>
        <a:graphic>
          <a:graphicData uri="http://schemas.openxmlformats.org/presentationml/2006/ole">
            <mc:AlternateContent xmlns:mc="http://schemas.openxmlformats.org/markup-compatibility/2006">
              <mc:Choice xmlns:v="urn:schemas-microsoft-com:vml" Requires="v">
                <p:oleObj spid="_x0000_s4353" name="Document" r:id="rId4" imgW="6641856" imgH="7848311" progId="Word.Document.8">
                  <p:embed/>
                </p:oleObj>
              </mc:Choice>
              <mc:Fallback>
                <p:oleObj name="Document" r:id="rId4" imgW="6641856" imgH="7848311" progId="Word.Document.8">
                  <p:embed/>
                  <p:pic>
                    <p:nvPicPr>
                      <p:cNvPr id="0" name="Picture 9"/>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7475" y="1685260"/>
                        <a:ext cx="3829050" cy="4524375"/>
                      </a:xfrm>
                      <a:prstGeom prst="rect">
                        <a:avLst/>
                      </a:prstGeom>
                      <a:noFill/>
                      <a:ln w="9525">
                        <a:solidFill>
                          <a:schemeClr val="tx1"/>
                        </a:solidFill>
                        <a:miter lim="800000"/>
                        <a:headEnd/>
                        <a:tailEnd/>
                      </a:ln>
                      <a:extLst/>
                    </p:spPr>
                  </p:pic>
                </p:oleObj>
              </mc:Fallback>
            </mc:AlternateContent>
          </a:graphicData>
        </a:graphic>
      </p:graphicFrame>
      <p:sp>
        <p:nvSpPr>
          <p:cNvPr id="2" name="Slide Number Placeholder 1"/>
          <p:cNvSpPr>
            <a:spLocks noGrp="1"/>
          </p:cNvSpPr>
          <p:nvPr>
            <p:ph type="sldNum" sz="quarter" idx="10"/>
          </p:nvPr>
        </p:nvSpPr>
        <p:spPr/>
        <p:txBody>
          <a:bodyPr/>
          <a:lstStyle/>
          <a:p>
            <a:fld id="{E7CAF799-9801-465C-95B3-61F70ABF1F86}" type="slidenum">
              <a:rPr lang="en-US" altLang="en-US" smtClean="0"/>
              <a:pPr/>
              <a:t>47</a:t>
            </a:fld>
            <a:endParaRPr lang="en-US" alt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457200" y="-1"/>
            <a:ext cx="8229600" cy="1254643"/>
          </a:xfrm>
        </p:spPr>
        <p:txBody>
          <a:bodyPr/>
          <a:lstStyle/>
          <a:p>
            <a:r>
              <a:rPr lang="en-US" altLang="en-US" dirty="0"/>
              <a:t>Make a Prediction</a:t>
            </a:r>
          </a:p>
        </p:txBody>
      </p:sp>
      <p:sp>
        <p:nvSpPr>
          <p:cNvPr id="54275" name="Content Placeholder 2"/>
          <p:cNvSpPr>
            <a:spLocks noGrp="1"/>
          </p:cNvSpPr>
          <p:nvPr>
            <p:ph sz="half" idx="1"/>
          </p:nvPr>
        </p:nvSpPr>
        <p:spPr>
          <a:xfrm>
            <a:off x="1073887" y="1169580"/>
            <a:ext cx="6996223" cy="1844829"/>
          </a:xfrm>
          <a:noFill/>
          <a:ln>
            <a:noFill/>
          </a:ln>
        </p:spPr>
        <p:txBody>
          <a:bodyPr/>
          <a:lstStyle/>
          <a:p>
            <a:pPr marL="0" indent="0">
              <a:buFont typeface="Arial" panose="020B0604020202020204" pitchFamily="34" charset="0"/>
              <a:buNone/>
            </a:pPr>
            <a:r>
              <a:rPr lang="en-US" altLang="en-US" dirty="0"/>
              <a:t>“[Research shows that] preschool [and TK] children are capable of using their knowledge to make predictions for different natural phenomena” </a:t>
            </a:r>
            <a:r>
              <a:rPr lang="en-US" altLang="en-US" sz="1800" dirty="0"/>
              <a:t>(PLF, Vol. 3, p. 84)</a:t>
            </a:r>
            <a:r>
              <a:rPr lang="en-US" altLang="en-US" dirty="0"/>
              <a:t>.</a:t>
            </a:r>
          </a:p>
          <a:p>
            <a:pPr marL="0" indent="0">
              <a:buFont typeface="Arial" panose="020B0604020202020204" pitchFamily="34" charset="0"/>
              <a:buNone/>
            </a:pPr>
            <a:endParaRPr lang="en-US" altLang="en-US" dirty="0"/>
          </a:p>
        </p:txBody>
      </p:sp>
      <p:sp>
        <p:nvSpPr>
          <p:cNvPr id="54276" name="Content Placeholder 3"/>
          <p:cNvSpPr>
            <a:spLocks noGrp="1"/>
          </p:cNvSpPr>
          <p:nvPr>
            <p:ph sz="half" idx="2"/>
          </p:nvPr>
        </p:nvSpPr>
        <p:spPr>
          <a:xfrm>
            <a:off x="1073888" y="3141841"/>
            <a:ext cx="6996223" cy="3046307"/>
          </a:xfrm>
          <a:solidFill>
            <a:srgbClr val="9BD1B2">
              <a:alpha val="68000"/>
            </a:srgbClr>
          </a:solidFill>
          <a:ln>
            <a:solidFill>
              <a:schemeClr val="tx1"/>
            </a:solidFill>
            <a:miter lim="800000"/>
            <a:headEnd/>
            <a:tailEnd/>
          </a:ln>
        </p:spPr>
        <p:txBody>
          <a:bodyPr/>
          <a:lstStyle/>
          <a:p>
            <a:r>
              <a:rPr lang="en-US" altLang="en-US" dirty="0"/>
              <a:t>At your table group, create a chart to document predictions about the wind.</a:t>
            </a:r>
          </a:p>
          <a:p>
            <a:r>
              <a:rPr lang="en-US" altLang="en-US" dirty="0"/>
              <a:t>Each group member should document their prediction. </a:t>
            </a:r>
          </a:p>
          <a:p>
            <a:r>
              <a:rPr lang="en-US" altLang="en-US" dirty="0"/>
              <a:t>Go outside and test your hypothesis using your tool.</a:t>
            </a:r>
          </a:p>
        </p:txBody>
      </p:sp>
      <p:sp>
        <p:nvSpPr>
          <p:cNvPr id="2" name="Slide Number Placeholder 1"/>
          <p:cNvSpPr>
            <a:spLocks noGrp="1"/>
          </p:cNvSpPr>
          <p:nvPr>
            <p:ph type="sldNum" sz="quarter" idx="10"/>
          </p:nvPr>
        </p:nvSpPr>
        <p:spPr/>
        <p:txBody>
          <a:bodyPr/>
          <a:lstStyle/>
          <a:p>
            <a:fld id="{858247D6-A5FA-4014-BFA3-8919593114FE}" type="slidenum">
              <a:rPr lang="en-US" altLang="en-US" smtClean="0"/>
              <a:pPr/>
              <a:t>48</a:t>
            </a:fld>
            <a:endParaRPr lang="en-US" alt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a:spLocks noChangeArrowheads="1"/>
          </p:cNvSpPr>
          <p:nvPr/>
        </p:nvSpPr>
        <p:spPr bwMode="auto">
          <a:xfrm>
            <a:off x="4645025" y="1346200"/>
            <a:ext cx="4040188" cy="3776663"/>
          </a:xfrm>
          <a:prstGeom prst="roundRect">
            <a:avLst>
              <a:gd name="adj" fmla="val 16667"/>
            </a:avLst>
          </a:prstGeom>
          <a:solidFill>
            <a:srgbClr val="1CB481"/>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eaLnBrk="1" hangingPunct="1">
              <a:defRPr/>
            </a:pPr>
            <a:endParaRPr lang="en-US" dirty="0">
              <a:solidFill>
                <a:schemeClr val="lt1"/>
              </a:solidFill>
              <a:latin typeface="+mn-lt"/>
              <a:cs typeface="+mn-cs"/>
            </a:endParaRPr>
          </a:p>
        </p:txBody>
      </p:sp>
      <p:sp>
        <p:nvSpPr>
          <p:cNvPr id="10" name="Rounded Rectangle 9"/>
          <p:cNvSpPr>
            <a:spLocks noChangeArrowheads="1"/>
          </p:cNvSpPr>
          <p:nvPr/>
        </p:nvSpPr>
        <p:spPr bwMode="auto">
          <a:xfrm>
            <a:off x="457200" y="1346200"/>
            <a:ext cx="4040188" cy="3776663"/>
          </a:xfrm>
          <a:prstGeom prst="roundRect">
            <a:avLst>
              <a:gd name="adj" fmla="val 16667"/>
            </a:avLst>
          </a:prstGeom>
          <a:solidFill>
            <a:srgbClr val="1CB481"/>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eaLnBrk="1" hangingPunct="1">
              <a:defRPr/>
            </a:pPr>
            <a:endParaRPr lang="en-US" dirty="0">
              <a:solidFill>
                <a:schemeClr val="lt1"/>
              </a:solidFill>
              <a:latin typeface="+mn-lt"/>
              <a:cs typeface="+mn-cs"/>
            </a:endParaRPr>
          </a:p>
        </p:txBody>
      </p:sp>
      <p:sp>
        <p:nvSpPr>
          <p:cNvPr id="55300" name="Title 7"/>
          <p:cNvSpPr>
            <a:spLocks noGrp="1"/>
          </p:cNvSpPr>
          <p:nvPr>
            <p:ph type="title"/>
          </p:nvPr>
        </p:nvSpPr>
        <p:spPr>
          <a:xfrm>
            <a:off x="300251" y="0"/>
            <a:ext cx="8386550" cy="1300163"/>
          </a:xfrm>
        </p:spPr>
        <p:txBody>
          <a:bodyPr/>
          <a:lstStyle/>
          <a:p>
            <a:r>
              <a:rPr lang="en-US" altLang="en-US" sz="3600" dirty="0"/>
              <a:t>Foundation 2.3: Changes in the Environment</a:t>
            </a:r>
          </a:p>
        </p:txBody>
      </p:sp>
      <p:sp>
        <p:nvSpPr>
          <p:cNvPr id="3" name="Text Placeholder 2"/>
          <p:cNvSpPr>
            <a:spLocks noGrp="1"/>
          </p:cNvSpPr>
          <p:nvPr>
            <p:ph type="body" idx="1"/>
          </p:nvPr>
        </p:nvSpPr>
        <p:spPr>
          <a:xfrm rot="16200000">
            <a:off x="-500062" y="2578100"/>
            <a:ext cx="2635250" cy="720725"/>
          </a:xfrm>
        </p:spPr>
        <p:txBody>
          <a:bodyPr/>
          <a:lstStyle/>
          <a:p>
            <a:pPr algn="r">
              <a:defRPr/>
            </a:pPr>
            <a:r>
              <a:rPr lang="en-US" sz="3600" dirty="0">
                <a:solidFill>
                  <a:schemeClr val="bg1"/>
                </a:solidFill>
                <a:effectLst>
                  <a:outerShdw blurRad="38100" dist="38100" dir="2700000" algn="tl">
                    <a:srgbClr val="000000"/>
                  </a:outerShdw>
                </a:effectLst>
                <a:ea typeface="ＭＳ Ｐゴシック" pitchFamily="34" charset="-128"/>
              </a:rPr>
              <a:t>48 Months</a:t>
            </a:r>
          </a:p>
        </p:txBody>
      </p:sp>
      <p:sp>
        <p:nvSpPr>
          <p:cNvPr id="4" name="Content Placeholder 3"/>
          <p:cNvSpPr>
            <a:spLocks noGrp="1"/>
          </p:cNvSpPr>
          <p:nvPr>
            <p:ph sz="half" idx="2"/>
          </p:nvPr>
        </p:nvSpPr>
        <p:spPr>
          <a:xfrm>
            <a:off x="1096963" y="1535113"/>
            <a:ext cx="3400425" cy="3063875"/>
          </a:xfrm>
        </p:spPr>
        <p:txBody>
          <a:bodyPr/>
          <a:lstStyle/>
          <a:p>
            <a:pPr marL="0" indent="0">
              <a:buFont typeface="Arial" panose="020B0604020202020204" pitchFamily="34" charset="0"/>
              <a:buNone/>
              <a:defRPr/>
            </a:pPr>
            <a:r>
              <a:rPr lang="en-US" sz="3200" b="1" dirty="0">
                <a:solidFill>
                  <a:schemeClr val="bg1"/>
                </a:solidFill>
                <a:effectLst>
                  <a:outerShdw blurRad="38100" dist="38100" dir="2700000" algn="tl">
                    <a:srgbClr val="000000"/>
                  </a:outerShdw>
                </a:effectLst>
                <a:ea typeface="ＭＳ Ｐゴシック" pitchFamily="34" charset="-128"/>
              </a:rPr>
              <a:t>2.3 </a:t>
            </a:r>
            <a:r>
              <a:rPr lang="en-US" b="1" dirty="0">
                <a:solidFill>
                  <a:schemeClr val="bg1"/>
                </a:solidFill>
                <a:effectLst>
                  <a:outerShdw blurRad="38100" dist="38100" dir="2700000" algn="tl">
                    <a:srgbClr val="000000"/>
                  </a:outerShdw>
                </a:effectLst>
                <a:ea typeface="ＭＳ Ｐゴシック" pitchFamily="34" charset="-128"/>
              </a:rPr>
              <a:t>Begin to notice the effects of weather and seasonal changes on their own lives and on plants and animals.</a:t>
            </a:r>
          </a:p>
          <a:p>
            <a:pPr marL="0" indent="0">
              <a:buFont typeface="Arial" panose="020B0604020202020204" pitchFamily="34" charset="0"/>
              <a:buNone/>
              <a:defRPr/>
            </a:pPr>
            <a:endParaRPr lang="en-US" b="1" dirty="0">
              <a:solidFill>
                <a:schemeClr val="bg1"/>
              </a:solidFill>
              <a:ea typeface="ＭＳ Ｐゴシック" pitchFamily="34" charset="-128"/>
            </a:endParaRPr>
          </a:p>
        </p:txBody>
      </p:sp>
      <p:sp>
        <p:nvSpPr>
          <p:cNvPr id="5" name="Text Placeholder 4"/>
          <p:cNvSpPr>
            <a:spLocks noGrp="1"/>
          </p:cNvSpPr>
          <p:nvPr>
            <p:ph type="body" sz="quarter" idx="3"/>
          </p:nvPr>
        </p:nvSpPr>
        <p:spPr>
          <a:xfrm rot="16200000">
            <a:off x="3643313" y="2614612"/>
            <a:ext cx="2643188" cy="639763"/>
          </a:xfrm>
        </p:spPr>
        <p:txBody>
          <a:bodyPr/>
          <a:lstStyle/>
          <a:p>
            <a:pPr algn="r">
              <a:defRPr/>
            </a:pPr>
            <a:r>
              <a:rPr lang="en-US" sz="3600" dirty="0">
                <a:solidFill>
                  <a:schemeClr val="bg1"/>
                </a:solidFill>
                <a:effectLst>
                  <a:outerShdw blurRad="38100" dist="38100" dir="2700000" algn="tl">
                    <a:srgbClr val="000000"/>
                  </a:outerShdw>
                </a:effectLst>
                <a:ea typeface="ＭＳ Ｐゴシック" pitchFamily="34" charset="-128"/>
              </a:rPr>
              <a:t>60 Months</a:t>
            </a:r>
          </a:p>
        </p:txBody>
      </p:sp>
      <p:sp>
        <p:nvSpPr>
          <p:cNvPr id="6" name="Content Placeholder 5"/>
          <p:cNvSpPr>
            <a:spLocks noGrp="1"/>
          </p:cNvSpPr>
          <p:nvPr>
            <p:ph sz="quarter" idx="4"/>
          </p:nvPr>
        </p:nvSpPr>
        <p:spPr>
          <a:xfrm>
            <a:off x="4813300" y="1535113"/>
            <a:ext cx="3873500" cy="3587750"/>
          </a:xfrm>
        </p:spPr>
        <p:txBody>
          <a:bodyPr/>
          <a:lstStyle/>
          <a:p>
            <a:pPr marL="457200" indent="0">
              <a:buFont typeface="Arial" panose="020B0604020202020204" pitchFamily="34" charset="0"/>
              <a:buNone/>
              <a:defRPr/>
            </a:pPr>
            <a:r>
              <a:rPr lang="en-US" sz="3200" b="1" dirty="0">
                <a:solidFill>
                  <a:schemeClr val="bg1"/>
                </a:solidFill>
                <a:effectLst>
                  <a:outerShdw blurRad="38100" dist="38100" dir="2700000" algn="tl">
                    <a:srgbClr val="000000"/>
                  </a:outerShdw>
                </a:effectLst>
                <a:ea typeface="ＭＳ Ｐゴシック" pitchFamily="34" charset="-128"/>
              </a:rPr>
              <a:t>2.3</a:t>
            </a:r>
            <a:r>
              <a:rPr lang="en-US" b="1" dirty="0">
                <a:solidFill>
                  <a:schemeClr val="bg1"/>
                </a:solidFill>
                <a:effectLst>
                  <a:outerShdw blurRad="38100" dist="38100" dir="2700000" algn="tl">
                    <a:srgbClr val="000000"/>
                  </a:outerShdw>
                </a:effectLst>
                <a:ea typeface="ＭＳ Ｐゴシック" pitchFamily="34" charset="-128"/>
              </a:rPr>
              <a:t> Demonstrate an increased ability to notice and describe the effects of weather and seasonal changes on their own lives and on plants and animals.</a:t>
            </a:r>
          </a:p>
          <a:p>
            <a:pPr marL="457200" indent="0">
              <a:buFont typeface="Arial" panose="020B0604020202020204" pitchFamily="34" charset="0"/>
              <a:buNone/>
              <a:defRPr/>
            </a:pPr>
            <a:endParaRPr lang="en-US" dirty="0">
              <a:ea typeface="ＭＳ Ｐゴシック" pitchFamily="34" charset="-128"/>
            </a:endParaRPr>
          </a:p>
        </p:txBody>
      </p:sp>
      <p:sp>
        <p:nvSpPr>
          <p:cNvPr id="12" name="Flowchart: Extract 11"/>
          <p:cNvSpPr/>
          <p:nvPr/>
        </p:nvSpPr>
        <p:spPr>
          <a:xfrm rot="5400000">
            <a:off x="4340226" y="4035425"/>
            <a:ext cx="609600" cy="517525"/>
          </a:xfrm>
          <a:prstGeom prst="flowChartExtract">
            <a:avLst/>
          </a:prstGeom>
          <a:ln>
            <a:solidFill>
              <a:schemeClr val="tx1"/>
            </a:solidFill>
          </a:ln>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3" name="TextBox 12"/>
          <p:cNvSpPr txBox="1"/>
          <p:nvPr/>
        </p:nvSpPr>
        <p:spPr>
          <a:xfrm>
            <a:off x="2843319" y="5168900"/>
            <a:ext cx="3300413" cy="369332"/>
          </a:xfrm>
          <a:prstGeom prst="rect">
            <a:avLst/>
          </a:prstGeom>
          <a:noFill/>
        </p:spPr>
        <p:txBody>
          <a:bodyPr wrap="square" rtlCol="0">
            <a:spAutoFit/>
          </a:bodyPr>
          <a:lstStyle/>
          <a:p>
            <a:pPr algn="ctr"/>
            <a:r>
              <a:rPr lang="en-US" altLang="en-US" dirty="0"/>
              <a:t>(PLF, Vol. 3, p. 112)</a:t>
            </a:r>
          </a:p>
        </p:txBody>
      </p:sp>
      <p:sp>
        <p:nvSpPr>
          <p:cNvPr id="2" name="Slide Number Placeholder 1"/>
          <p:cNvSpPr>
            <a:spLocks noGrp="1"/>
          </p:cNvSpPr>
          <p:nvPr>
            <p:ph type="sldNum" sz="quarter" idx="12"/>
          </p:nvPr>
        </p:nvSpPr>
        <p:spPr/>
        <p:txBody>
          <a:bodyPr/>
          <a:lstStyle/>
          <a:p>
            <a:fld id="{1505E7D0-AE82-45D0-A54E-B8E6B9AA52AF}" type="slidenum">
              <a:rPr lang="en-US" altLang="en-US" smtClean="0"/>
              <a:pPr/>
              <a:t>49</a:t>
            </a:fld>
            <a:endParaRPr lang="en-US"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6552829" y="4971649"/>
            <a:ext cx="2457356" cy="1351091"/>
          </a:xfrm>
        </p:spPr>
        <p:txBody>
          <a:bodyPr>
            <a:normAutofit/>
          </a:bodyPr>
          <a:lstStyle/>
          <a:p>
            <a:pPr marL="111125" indent="-111125"/>
            <a:r>
              <a:rPr lang="en-US" sz="200" dirty="0"/>
              <a:t>Preschool Learning Foundations</a:t>
            </a:r>
          </a:p>
          <a:p>
            <a:pPr marL="111125" indent="-111125"/>
            <a:r>
              <a:rPr lang="en-US" sz="200" dirty="0"/>
              <a:t>California Common Core State Standards</a:t>
            </a:r>
          </a:p>
          <a:p>
            <a:pPr marL="111125" indent="-111125"/>
            <a:r>
              <a:rPr lang="en-US" sz="200" dirty="0"/>
              <a:t>Health Education Content Standards for California Public Schools</a:t>
            </a:r>
          </a:p>
          <a:p>
            <a:pPr marL="111125" indent="-111125"/>
            <a:r>
              <a:rPr lang="en-US" sz="200" dirty="0"/>
              <a:t>Preschool Curriculum Frameworks</a:t>
            </a:r>
          </a:p>
          <a:p>
            <a:pPr marL="111125" indent="-111125"/>
            <a:r>
              <a:rPr lang="en-US" sz="200" dirty="0"/>
              <a:t>English Language Arts/English Language Development Framework</a:t>
            </a:r>
          </a:p>
          <a:p>
            <a:pPr marL="111125" indent="-111125"/>
            <a:r>
              <a:rPr lang="en-US" sz="200" dirty="0"/>
              <a:t>DRDP Specific to TK and K</a:t>
            </a:r>
          </a:p>
          <a:p>
            <a:pPr marL="111125" indent="-111125"/>
            <a:r>
              <a:rPr lang="en-US" sz="200" dirty="0"/>
              <a:t>Preschool Alignment Document</a:t>
            </a:r>
          </a:p>
          <a:p>
            <a:pPr marL="111125" indent="-111125"/>
            <a:r>
              <a:rPr lang="en-US" sz="200" dirty="0"/>
              <a:t>Preschool English Learners Guide</a:t>
            </a:r>
          </a:p>
          <a:p>
            <a:pPr marL="111125" indent="-111125"/>
            <a:r>
              <a:rPr lang="en-US" sz="200" dirty="0"/>
              <a:t>Transitional Kindergarten Implementation Guide</a:t>
            </a:r>
          </a:p>
          <a:p>
            <a:endParaRPr lang="en-US" sz="200" dirty="0"/>
          </a:p>
        </p:txBody>
      </p:sp>
      <p:grpSp>
        <p:nvGrpSpPr>
          <p:cNvPr id="8" name="Group 7"/>
          <p:cNvGrpSpPr/>
          <p:nvPr/>
        </p:nvGrpSpPr>
        <p:grpSpPr>
          <a:xfrm>
            <a:off x="61163" y="1081506"/>
            <a:ext cx="9021673" cy="5557840"/>
            <a:chOff x="35484" y="1081506"/>
            <a:chExt cx="9021673" cy="5557840"/>
          </a:xfrm>
        </p:grpSpPr>
        <p:sp>
          <p:nvSpPr>
            <p:cNvPr id="9" name="Rectangle 8"/>
            <p:cNvSpPr/>
            <p:nvPr/>
          </p:nvSpPr>
          <p:spPr>
            <a:xfrm>
              <a:off x="35484" y="1081506"/>
              <a:ext cx="9021673" cy="5557840"/>
            </a:xfrm>
            <a:prstGeom prst="rect">
              <a:avLst/>
            </a:prstGeom>
            <a:noFill/>
          </p:spPr>
        </p:sp>
        <p:sp>
          <p:nvSpPr>
            <p:cNvPr id="10" name="Freeform 9"/>
            <p:cNvSpPr/>
            <p:nvPr/>
          </p:nvSpPr>
          <p:spPr>
            <a:xfrm>
              <a:off x="2457378" y="1588390"/>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08AE85"/>
                </a:gs>
                <a:gs pos="35000">
                  <a:srgbClr val="A7EFC4"/>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Learning Foundations</a:t>
              </a:r>
            </a:p>
          </p:txBody>
        </p:sp>
        <p:sp>
          <p:nvSpPr>
            <p:cNvPr id="11" name="Freeform 10"/>
            <p:cNvSpPr/>
            <p:nvPr/>
          </p:nvSpPr>
          <p:spPr>
            <a:xfrm>
              <a:off x="1119673" y="4601711"/>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08AE85"/>
                </a:gs>
                <a:gs pos="35000">
                  <a:srgbClr val="A7EFC4"/>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Alignment Document</a:t>
              </a:r>
            </a:p>
          </p:txBody>
        </p:sp>
        <p:sp>
          <p:nvSpPr>
            <p:cNvPr id="13" name="Freeform 12"/>
            <p:cNvSpPr/>
            <p:nvPr/>
          </p:nvSpPr>
          <p:spPr>
            <a:xfrm>
              <a:off x="4836209" y="1588390"/>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08AE85"/>
                </a:gs>
                <a:gs pos="35000">
                  <a:srgbClr val="A7EFC4"/>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California Common Core State Standards</a:t>
              </a:r>
            </a:p>
          </p:txBody>
        </p:sp>
        <p:sp>
          <p:nvSpPr>
            <p:cNvPr id="15" name="Freeform 14"/>
            <p:cNvSpPr/>
            <p:nvPr/>
          </p:nvSpPr>
          <p:spPr>
            <a:xfrm>
              <a:off x="1119673" y="3097739"/>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08AE85"/>
                </a:gs>
                <a:gs pos="35000">
                  <a:srgbClr val="A7EFC4"/>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Curriculum Framework</a:t>
              </a:r>
            </a:p>
          </p:txBody>
        </p:sp>
        <p:sp>
          <p:nvSpPr>
            <p:cNvPr id="16" name="Freeform 15"/>
            <p:cNvSpPr/>
            <p:nvPr/>
          </p:nvSpPr>
          <p:spPr>
            <a:xfrm>
              <a:off x="3506347" y="307339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08AE85"/>
                </a:gs>
                <a:gs pos="35000">
                  <a:srgbClr val="A7EFC4"/>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dirty="0"/>
                <a:t>Next Generation Science Standards</a:t>
              </a:r>
              <a:endParaRPr lang="en-US" sz="1200" b="1" kern="1200" dirty="0"/>
            </a:p>
          </p:txBody>
        </p:sp>
        <p:sp>
          <p:nvSpPr>
            <p:cNvPr id="17" name="Freeform 16"/>
            <p:cNvSpPr/>
            <p:nvPr/>
          </p:nvSpPr>
          <p:spPr>
            <a:xfrm>
              <a:off x="5923931" y="453862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08AE85"/>
                </a:gs>
                <a:gs pos="35000">
                  <a:srgbClr val="A7EFC4"/>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TK Implementation Guide</a:t>
              </a:r>
            </a:p>
          </p:txBody>
        </p:sp>
        <p:sp>
          <p:nvSpPr>
            <p:cNvPr id="18" name="Freeform 17"/>
            <p:cNvSpPr/>
            <p:nvPr/>
          </p:nvSpPr>
          <p:spPr>
            <a:xfrm>
              <a:off x="5923932" y="3097739"/>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08AE85"/>
                </a:gs>
                <a:gs pos="35000">
                  <a:srgbClr val="A7EFC4"/>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a:t>DRDP Specific to TK and K</a:t>
              </a:r>
              <a:endParaRPr lang="en-US" sz="1200" b="1" kern="1200" dirty="0"/>
            </a:p>
          </p:txBody>
        </p:sp>
        <p:sp>
          <p:nvSpPr>
            <p:cNvPr id="20" name="Freeform 19"/>
            <p:cNvSpPr/>
            <p:nvPr/>
          </p:nvSpPr>
          <p:spPr>
            <a:xfrm>
              <a:off x="3501849" y="4601711"/>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08AE85"/>
                </a:gs>
                <a:gs pos="35000">
                  <a:srgbClr val="A7EFC4"/>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PEL Resource Guide</a:t>
              </a:r>
            </a:p>
          </p:txBody>
        </p:sp>
      </p:grpSp>
      <p:sp>
        <p:nvSpPr>
          <p:cNvPr id="28673" name="Title 1"/>
          <p:cNvSpPr>
            <a:spLocks noGrp="1"/>
          </p:cNvSpPr>
          <p:nvPr>
            <p:ph type="title"/>
          </p:nvPr>
        </p:nvSpPr>
        <p:spPr>
          <a:xfrm>
            <a:off x="-50800" y="14651"/>
            <a:ext cx="9194800" cy="1573739"/>
          </a:xfrm>
        </p:spPr>
        <p:txBody>
          <a:bodyPr/>
          <a:lstStyle/>
          <a:p>
            <a:r>
              <a:rPr lang="en-US" altLang="en-US" sz="3600" dirty="0">
                <a:solidFill>
                  <a:srgbClr val="000000"/>
                </a:solidFill>
              </a:rPr>
              <a:t>CDE Publications and Resources that Support TK Implementation</a:t>
            </a:r>
          </a:p>
        </p:txBody>
      </p:sp>
      <p:pic>
        <p:nvPicPr>
          <p:cNvPr id="28677" name="Picture 7"/>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6636930" y="4964933"/>
            <a:ext cx="704088" cy="924165"/>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28678"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28320" y="3469857"/>
            <a:ext cx="723003" cy="923544"/>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28679"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72318" y="2063277"/>
            <a:ext cx="710418" cy="923544"/>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28680" name="Picture 10"/>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1837777" y="5030993"/>
            <a:ext cx="704088" cy="923544"/>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12" name="Picture 1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492203" y="3481349"/>
            <a:ext cx="1003752" cy="777051"/>
          </a:xfrm>
          <a:prstGeom prst="rect">
            <a:avLst/>
          </a:prstGeom>
          <a:ln>
            <a:solidFill>
              <a:schemeClr val="tx1"/>
            </a:solidFill>
          </a:ln>
        </p:spPr>
      </p:pic>
      <p:pic>
        <p:nvPicPr>
          <p:cNvPr id="28683" name="Pictur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380211" y="2040896"/>
            <a:ext cx="1052293" cy="81479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4225615" y="5010477"/>
            <a:ext cx="708050" cy="923544"/>
          </a:xfrm>
          <a:prstGeom prst="rect">
            <a:avLst/>
          </a:prstGeom>
          <a:ln>
            <a:solidFill>
              <a:schemeClr val="tx1"/>
            </a:solidFill>
          </a:ln>
        </p:spPr>
      </p:pic>
      <p:pic>
        <p:nvPicPr>
          <p:cNvPr id="4" name="Picture 3"/>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flipH="1">
            <a:off x="4068109" y="3465931"/>
            <a:ext cx="1047686" cy="807885"/>
          </a:xfrm>
          <a:prstGeom prst="rect">
            <a:avLst/>
          </a:prstGeom>
          <a:ln>
            <a:solidFill>
              <a:schemeClr val="tx1">
                <a:lumMod val="75000"/>
                <a:lumOff val="25000"/>
              </a:schemeClr>
            </a:solidFill>
          </a:ln>
        </p:spPr>
      </p:pic>
      <p:sp>
        <p:nvSpPr>
          <p:cNvPr id="3" name="Slide Number Placeholder 2"/>
          <p:cNvSpPr>
            <a:spLocks noGrp="1"/>
          </p:cNvSpPr>
          <p:nvPr>
            <p:ph type="sldNum" sz="quarter" idx="10"/>
          </p:nvPr>
        </p:nvSpPr>
        <p:spPr/>
        <p:txBody>
          <a:bodyPr/>
          <a:lstStyle/>
          <a:p>
            <a:fld id="{858247D6-A5FA-4014-BFA3-8919593114FE}" type="slidenum">
              <a:rPr lang="en-US" altLang="en-US" smtClean="0"/>
              <a:pPr/>
              <a:t>5</a:t>
            </a:fld>
            <a:endParaRPr lang="en-US" altLang="en-US"/>
          </a:p>
        </p:txBody>
      </p:sp>
    </p:spTree>
    <p:extLst>
      <p:ext uri="{BB962C8B-B14F-4D97-AF65-F5344CB8AC3E}">
        <p14:creationId xmlns:p14="http://schemas.microsoft.com/office/powerpoint/2010/main" val="27764551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sz="quarter"/>
          </p:nvPr>
        </p:nvSpPr>
        <p:spPr>
          <a:xfrm>
            <a:off x="269875" y="-300038"/>
            <a:ext cx="8229600" cy="1717676"/>
          </a:xfrm>
        </p:spPr>
        <p:txBody>
          <a:bodyPr/>
          <a:lstStyle/>
          <a:p>
            <a:r>
              <a:rPr lang="en-US" altLang="en-US" sz="4000">
                <a:solidFill>
                  <a:schemeClr val="bg1"/>
                </a:solidFill>
              </a:rPr>
              <a:t>Explore Earth Materials</a:t>
            </a:r>
          </a:p>
        </p:txBody>
      </p:sp>
      <p:pic>
        <p:nvPicPr>
          <p:cNvPr id="56323" name="Content Placeholder 4" descr="hands in aquarium"/>
          <p:cNvPicPr>
            <a:picLocks noGrp="1" noChangeAspect="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12700" y="-12700"/>
            <a:ext cx="5299075" cy="6870700"/>
          </a:xfrm>
          <a:ln>
            <a:solidFill>
              <a:schemeClr val="tx1"/>
            </a:solidFill>
            <a:miter lim="800000"/>
            <a:headEnd/>
            <a:tailEnd/>
          </a:ln>
        </p:spPr>
      </p:pic>
      <p:pic>
        <p:nvPicPr>
          <p:cNvPr id="56324" name="Content Placeholder 5" descr="worms"/>
          <p:cNvPicPr>
            <a:picLocks noGrp="1" noChangeAspect="1"/>
          </p:cNvPicPr>
          <p:nvPr>
            <p:ph sz="quarter" idx="1"/>
          </p:nvPr>
        </p:nvPicPr>
        <p:blipFill>
          <a:blip r:embed="rId4">
            <a:extLst>
              <a:ext uri="{28A0092B-C50C-407E-A947-70E740481C1C}">
                <a14:useLocalDpi xmlns:a14="http://schemas.microsoft.com/office/drawing/2010/main" val="0"/>
              </a:ext>
            </a:extLst>
          </a:blip>
          <a:srcRect b="-183"/>
          <a:stretch>
            <a:fillRect/>
          </a:stretch>
        </p:blipFill>
        <p:spPr>
          <a:xfrm>
            <a:off x="5286375" y="-19050"/>
            <a:ext cx="3870325" cy="6877050"/>
          </a:xfrm>
          <a:ln>
            <a:solidFill>
              <a:schemeClr val="tx1"/>
            </a:solidFill>
            <a:miter lim="800000"/>
            <a:headEnd/>
            <a:tailEnd/>
          </a:ln>
        </p:spPr>
      </p:pic>
      <p:sp>
        <p:nvSpPr>
          <p:cNvPr id="3" name="Content Placeholder 2"/>
          <p:cNvSpPr>
            <a:spLocks noGrp="1"/>
          </p:cNvSpPr>
          <p:nvPr>
            <p:ph sz="quarter" idx="3"/>
          </p:nvPr>
        </p:nvSpPr>
        <p:spPr>
          <a:xfrm>
            <a:off x="-12700" y="5752214"/>
            <a:ext cx="9169400" cy="1105785"/>
          </a:xfrm>
          <a:solidFill>
            <a:schemeClr val="tx1">
              <a:alpha val="12000"/>
            </a:schemeClr>
          </a:solidFill>
        </p:spPr>
        <p:txBody>
          <a:bodyPr/>
          <a:lstStyle/>
          <a:p>
            <a:pPr marL="225425" indent="0">
              <a:buFont typeface="Arial" panose="020B0604020202020204" pitchFamily="34" charset="0"/>
              <a:buNone/>
              <a:defRPr/>
            </a:pPr>
            <a:r>
              <a:rPr lang="en-US" sz="2800" b="1" dirty="0">
                <a:solidFill>
                  <a:schemeClr val="bg1"/>
                </a:solidFill>
                <a:effectLst>
                  <a:outerShdw blurRad="38100" dist="38100" dir="2700000" algn="tl">
                    <a:srgbClr val="000000">
                      <a:alpha val="43137"/>
                    </a:srgbClr>
                  </a:outerShdw>
                </a:effectLst>
                <a:ea typeface="ＭＳ Ｐゴシック" pitchFamily="34" charset="-128"/>
              </a:rPr>
              <a:t>“Use opportunities to explore earth materials in the context of studying living things” </a:t>
            </a:r>
            <a:r>
              <a:rPr lang="en-US" sz="1800" b="1" dirty="0">
                <a:solidFill>
                  <a:schemeClr val="bg1"/>
                </a:solidFill>
                <a:effectLst>
                  <a:outerShdw blurRad="38100" dist="38100" dir="2700000" algn="tl">
                    <a:srgbClr val="000000">
                      <a:alpha val="43137"/>
                    </a:srgbClr>
                  </a:outerShdw>
                </a:effectLst>
                <a:ea typeface="ＭＳ Ｐゴシック" pitchFamily="34" charset="-128"/>
              </a:rPr>
              <a:t>(PCF, Vol.3, p. 219).</a:t>
            </a:r>
            <a:endParaRPr lang="en-US" sz="1800" b="1" dirty="0">
              <a:effectLst>
                <a:outerShdw blurRad="38100" dist="38100" dir="2700000" algn="tl">
                  <a:srgbClr val="000000">
                    <a:alpha val="43137"/>
                  </a:srgbClr>
                </a:outerShdw>
              </a:effectLst>
              <a:ea typeface="ＭＳ Ｐゴシック" pitchFamily="34" charset="-128"/>
            </a:endParaRPr>
          </a:p>
        </p:txBody>
      </p:sp>
      <p:sp>
        <p:nvSpPr>
          <p:cNvPr id="56327" name="Rectangle 5"/>
          <p:cNvSpPr>
            <a:spLocks noChangeArrowheads="1"/>
          </p:cNvSpPr>
          <p:nvPr/>
        </p:nvSpPr>
        <p:spPr bwMode="auto">
          <a:xfrm>
            <a:off x="0" y="6680200"/>
            <a:ext cx="9144000"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900" dirty="0">
                <a:solidFill>
                  <a:schemeClr val="bg1"/>
                </a:solidFill>
                <a:ea typeface="MS PGothic" panose="020B0600070205080204" pitchFamily="34" charset="-128"/>
              </a:rPr>
              <a:t>©2016 California Department of Education</a:t>
            </a:r>
          </a:p>
        </p:txBody>
      </p:sp>
      <p:sp>
        <p:nvSpPr>
          <p:cNvPr id="2" name="Slide Number Placeholder 1"/>
          <p:cNvSpPr>
            <a:spLocks noGrp="1"/>
          </p:cNvSpPr>
          <p:nvPr>
            <p:ph type="sldNum" sz="quarter" idx="10"/>
          </p:nvPr>
        </p:nvSpPr>
        <p:spPr/>
        <p:txBody>
          <a:bodyPr/>
          <a:lstStyle/>
          <a:p>
            <a:fld id="{9CBA8DA2-6309-4D2B-A3DE-2D1089BABE4A}" type="slidenum">
              <a:rPr lang="en-US" altLang="en-US" smtClean="0"/>
              <a:pPr/>
              <a:t>50</a:t>
            </a:fld>
            <a:endParaRPr lang="en-US" alt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6" descr="wheelchiar accessible raised bed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27652" name="Title 5"/>
          <p:cNvSpPr>
            <a:spLocks noGrp="1"/>
          </p:cNvSpPr>
          <p:nvPr>
            <p:ph type="title"/>
          </p:nvPr>
        </p:nvSpPr>
        <p:spPr>
          <a:xfrm>
            <a:off x="0" y="0"/>
            <a:ext cx="3832225" cy="6858000"/>
          </a:xfrm>
          <a:solidFill>
            <a:schemeClr val="tx1">
              <a:alpha val="21000"/>
            </a:schemeClr>
          </a:solidFill>
        </p:spPr>
        <p:txBody>
          <a:bodyPr>
            <a:normAutofit/>
          </a:bodyPr>
          <a:lstStyle/>
          <a:p>
            <a:pPr marL="109538" algn="l">
              <a:defRPr/>
            </a:pPr>
            <a:r>
              <a:rPr lang="en-US" sz="3200" dirty="0">
                <a:solidFill>
                  <a:schemeClr val="bg1"/>
                </a:solidFill>
                <a:effectLst>
                  <a:outerShdw blurRad="38100" dist="38100" dir="2700000" algn="tl">
                    <a:srgbClr val="000000">
                      <a:alpha val="43137"/>
                    </a:srgbClr>
                  </a:outerShdw>
                </a:effectLst>
                <a:ea typeface="ＭＳ Ｐゴシック" pitchFamily="34" charset="-128"/>
              </a:rPr>
              <a:t>“Consideration should be made for children with special needs through assistance by teachers or peers or adaptation of materials so they are able to fully participate and make observations”</a:t>
            </a:r>
            <a:br>
              <a:rPr lang="en-US" sz="3200" dirty="0">
                <a:solidFill>
                  <a:schemeClr val="bg1"/>
                </a:solidFill>
                <a:effectLst>
                  <a:outerShdw blurRad="38100" dist="38100" dir="2700000" algn="tl">
                    <a:srgbClr val="000000">
                      <a:alpha val="43137"/>
                    </a:srgbClr>
                  </a:outerShdw>
                </a:effectLst>
                <a:ea typeface="ＭＳ Ｐゴシック" pitchFamily="34" charset="-128"/>
              </a:rPr>
            </a:br>
            <a:r>
              <a:rPr lang="en-US" sz="1800" dirty="0">
                <a:solidFill>
                  <a:schemeClr val="bg1"/>
                </a:solidFill>
                <a:effectLst>
                  <a:outerShdw blurRad="38100" dist="38100" dir="2700000" algn="tl">
                    <a:srgbClr val="000000">
                      <a:alpha val="43137"/>
                    </a:srgbClr>
                  </a:outerShdw>
                </a:effectLst>
                <a:ea typeface="ＭＳ Ｐゴシック" pitchFamily="34" charset="-128"/>
              </a:rPr>
              <a:t>(PCF, Vol. 3, p. 218).</a:t>
            </a:r>
            <a:endParaRPr lang="en-US" sz="2000" dirty="0">
              <a:solidFill>
                <a:schemeClr val="bg1"/>
              </a:solidFill>
              <a:effectLst>
                <a:outerShdw blurRad="38100" dist="38100" dir="2700000" algn="tl">
                  <a:srgbClr val="000000">
                    <a:alpha val="43137"/>
                  </a:srgbClr>
                </a:outerShdw>
              </a:effectLst>
              <a:ea typeface="ＭＳ Ｐゴシック" pitchFamily="34" charset="-128"/>
            </a:endParaRPr>
          </a:p>
        </p:txBody>
      </p:sp>
      <p:sp>
        <p:nvSpPr>
          <p:cNvPr id="57349" name="Rectangle 5"/>
          <p:cNvSpPr>
            <a:spLocks noChangeArrowheads="1"/>
          </p:cNvSpPr>
          <p:nvPr/>
        </p:nvSpPr>
        <p:spPr bwMode="auto">
          <a:xfrm>
            <a:off x="3832225" y="6557640"/>
            <a:ext cx="5311775"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900" dirty="0">
                <a:solidFill>
                  <a:schemeClr val="bg1"/>
                </a:solidFill>
                <a:ea typeface="MS PGothic" panose="020B0600070205080204" pitchFamily="34" charset="-128"/>
              </a:rPr>
              <a:t>©2016 California Department of Education </a:t>
            </a:r>
          </a:p>
        </p:txBody>
      </p:sp>
      <p:sp>
        <p:nvSpPr>
          <p:cNvPr id="2" name="Slide Number Placeholder 1"/>
          <p:cNvSpPr>
            <a:spLocks noGrp="1"/>
          </p:cNvSpPr>
          <p:nvPr>
            <p:ph type="sldNum" sz="quarter" idx="10"/>
          </p:nvPr>
        </p:nvSpPr>
        <p:spPr/>
        <p:txBody>
          <a:bodyPr/>
          <a:lstStyle/>
          <a:p>
            <a:fld id="{858247D6-A5FA-4014-BFA3-8919593114FE}" type="slidenum">
              <a:rPr lang="en-US" altLang="en-US" smtClean="0"/>
              <a:pPr/>
              <a:t>51</a:t>
            </a:fld>
            <a:endParaRPr lang="en-US" alt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a:spLocks noGrp="1"/>
          </p:cNvSpPr>
          <p:nvPr>
            <p:ph type="title"/>
          </p:nvPr>
        </p:nvSpPr>
        <p:spPr/>
        <p:txBody>
          <a:bodyPr/>
          <a:lstStyle/>
          <a:p>
            <a:r>
              <a:rPr lang="en-US" altLang="en-US" dirty="0"/>
              <a:t>What Idea Are You Going to Dig Into?</a:t>
            </a:r>
          </a:p>
        </p:txBody>
      </p:sp>
      <p:graphicFrame>
        <p:nvGraphicFramePr>
          <p:cNvPr id="5122" name="Content Placeholder 4"/>
          <p:cNvGraphicFramePr>
            <a:graphicFrameLocks noGrp="1" noChangeAspect="1"/>
          </p:cNvGraphicFramePr>
          <p:nvPr>
            <p:ph idx="1"/>
          </p:nvPr>
        </p:nvGraphicFramePr>
        <p:xfrm>
          <a:off x="2657475" y="1600200"/>
          <a:ext cx="3829050" cy="4524375"/>
        </p:xfrm>
        <a:graphic>
          <a:graphicData uri="http://schemas.openxmlformats.org/presentationml/2006/ole">
            <mc:AlternateContent xmlns:mc="http://schemas.openxmlformats.org/markup-compatibility/2006">
              <mc:Choice xmlns:v="urn:schemas-microsoft-com:vml" Requires="v">
                <p:oleObj spid="_x0000_s5378" name="Document" r:id="rId4" imgW="6641856" imgH="7848311" progId="Word.Document.8">
                  <p:embed/>
                </p:oleObj>
              </mc:Choice>
              <mc:Fallback>
                <p:oleObj name="Document" r:id="rId4" imgW="6641856" imgH="7848311" progId="Word.Document.8">
                  <p:embed/>
                  <p:pic>
                    <p:nvPicPr>
                      <p:cNvPr id="0" name="Picture 9"/>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7475" y="1600200"/>
                        <a:ext cx="3829050" cy="452437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Slide Number Placeholder 1"/>
          <p:cNvSpPr>
            <a:spLocks noGrp="1"/>
          </p:cNvSpPr>
          <p:nvPr>
            <p:ph type="sldNum" sz="quarter" idx="10"/>
          </p:nvPr>
        </p:nvSpPr>
        <p:spPr/>
        <p:txBody>
          <a:bodyPr/>
          <a:lstStyle/>
          <a:p>
            <a:fld id="{E7CAF799-9801-465C-95B3-61F70ABF1F86}" type="slidenum">
              <a:rPr lang="en-US" altLang="en-US" smtClean="0"/>
              <a:pPr/>
              <a:t>52</a:t>
            </a:fld>
            <a:endParaRPr lang="en-US" alt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a:spLocks noChangeArrowheads="1"/>
          </p:cNvSpPr>
          <p:nvPr/>
        </p:nvSpPr>
        <p:spPr bwMode="auto">
          <a:xfrm>
            <a:off x="4645025" y="1346200"/>
            <a:ext cx="4040188" cy="3776663"/>
          </a:xfrm>
          <a:prstGeom prst="roundRect">
            <a:avLst>
              <a:gd name="adj" fmla="val 16667"/>
            </a:avLst>
          </a:prstGeom>
          <a:solidFill>
            <a:srgbClr val="1CB481"/>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eaLnBrk="1" hangingPunct="1">
              <a:defRPr/>
            </a:pPr>
            <a:endParaRPr lang="en-US" dirty="0">
              <a:solidFill>
                <a:schemeClr val="lt1"/>
              </a:solidFill>
              <a:latin typeface="+mn-lt"/>
              <a:cs typeface="+mn-cs"/>
            </a:endParaRPr>
          </a:p>
        </p:txBody>
      </p:sp>
      <p:sp>
        <p:nvSpPr>
          <p:cNvPr id="10" name="Rounded Rectangle 9"/>
          <p:cNvSpPr>
            <a:spLocks noChangeArrowheads="1"/>
          </p:cNvSpPr>
          <p:nvPr/>
        </p:nvSpPr>
        <p:spPr bwMode="auto">
          <a:xfrm>
            <a:off x="457200" y="1346200"/>
            <a:ext cx="4040188" cy="3776663"/>
          </a:xfrm>
          <a:prstGeom prst="roundRect">
            <a:avLst>
              <a:gd name="adj" fmla="val 16667"/>
            </a:avLst>
          </a:prstGeom>
          <a:solidFill>
            <a:srgbClr val="1CB481"/>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eaLnBrk="1" hangingPunct="1">
              <a:defRPr/>
            </a:pPr>
            <a:endParaRPr lang="en-US" dirty="0">
              <a:solidFill>
                <a:schemeClr val="lt1"/>
              </a:solidFill>
              <a:latin typeface="+mn-lt"/>
              <a:cs typeface="+mn-cs"/>
            </a:endParaRPr>
          </a:p>
        </p:txBody>
      </p:sp>
      <p:sp>
        <p:nvSpPr>
          <p:cNvPr id="58372" name="Title 7"/>
          <p:cNvSpPr>
            <a:spLocks noGrp="1"/>
          </p:cNvSpPr>
          <p:nvPr>
            <p:ph type="title"/>
          </p:nvPr>
        </p:nvSpPr>
        <p:spPr>
          <a:xfrm>
            <a:off x="0" y="0"/>
            <a:ext cx="9144000" cy="1300163"/>
          </a:xfrm>
        </p:spPr>
        <p:txBody>
          <a:bodyPr/>
          <a:lstStyle/>
          <a:p>
            <a:r>
              <a:rPr lang="en-US" altLang="en-US" sz="3600" dirty="0"/>
              <a:t>Foundation 2.4: Caring for the Environment</a:t>
            </a:r>
          </a:p>
        </p:txBody>
      </p:sp>
      <p:sp>
        <p:nvSpPr>
          <p:cNvPr id="3" name="Text Placeholder 2"/>
          <p:cNvSpPr>
            <a:spLocks noGrp="1"/>
          </p:cNvSpPr>
          <p:nvPr>
            <p:ph type="body" idx="1"/>
          </p:nvPr>
        </p:nvSpPr>
        <p:spPr>
          <a:xfrm rot="16200000">
            <a:off x="-500062" y="2578100"/>
            <a:ext cx="2635250" cy="720725"/>
          </a:xfrm>
        </p:spPr>
        <p:txBody>
          <a:bodyPr/>
          <a:lstStyle/>
          <a:p>
            <a:pPr algn="r">
              <a:defRPr/>
            </a:pPr>
            <a:r>
              <a:rPr lang="en-US" sz="3600" dirty="0">
                <a:solidFill>
                  <a:schemeClr val="bg1"/>
                </a:solidFill>
                <a:effectLst>
                  <a:outerShdw blurRad="38100" dist="38100" dir="2700000" algn="tl">
                    <a:srgbClr val="000000">
                      <a:alpha val="43137"/>
                    </a:srgbClr>
                  </a:outerShdw>
                </a:effectLst>
                <a:ea typeface="ＭＳ Ｐゴシック" pitchFamily="34" charset="-128"/>
              </a:rPr>
              <a:t>48 Months</a:t>
            </a:r>
          </a:p>
        </p:txBody>
      </p:sp>
      <p:sp>
        <p:nvSpPr>
          <p:cNvPr id="4" name="Content Placeholder 3"/>
          <p:cNvSpPr>
            <a:spLocks noGrp="1"/>
          </p:cNvSpPr>
          <p:nvPr>
            <p:ph sz="half" idx="2"/>
          </p:nvPr>
        </p:nvSpPr>
        <p:spPr>
          <a:xfrm>
            <a:off x="1096963" y="1535113"/>
            <a:ext cx="3400425" cy="3063875"/>
          </a:xfrm>
        </p:spPr>
        <p:txBody>
          <a:bodyPr/>
          <a:lstStyle/>
          <a:p>
            <a:pPr marL="0" indent="0">
              <a:buFont typeface="Arial" panose="020B0604020202020204" pitchFamily="34" charset="0"/>
              <a:buNone/>
              <a:defRPr/>
            </a:pPr>
            <a:r>
              <a:rPr lang="en-US" sz="3200" b="1" dirty="0">
                <a:solidFill>
                  <a:schemeClr val="bg1"/>
                </a:solidFill>
                <a:effectLst>
                  <a:outerShdw blurRad="38100" dist="38100" dir="2700000" algn="tl">
                    <a:srgbClr val="000000">
                      <a:alpha val="43137"/>
                    </a:srgbClr>
                  </a:outerShdw>
                </a:effectLst>
                <a:ea typeface="ＭＳ Ｐゴシック" pitchFamily="34" charset="-128"/>
              </a:rPr>
              <a:t>2.4 </a:t>
            </a:r>
            <a:r>
              <a:rPr lang="en-US" b="1" dirty="0">
                <a:solidFill>
                  <a:schemeClr val="bg1"/>
                </a:solidFill>
                <a:effectLst>
                  <a:outerShdw blurRad="38100" dist="38100" dir="2700000" algn="tl">
                    <a:srgbClr val="000000">
                      <a:alpha val="43137"/>
                    </a:srgbClr>
                  </a:outerShdw>
                </a:effectLst>
                <a:ea typeface="ＭＳ Ｐゴシック" pitchFamily="34" charset="-128"/>
              </a:rPr>
              <a:t>Develop awareness of the importance of caring for and respecting the environment, and participate in activities related to  its care.</a:t>
            </a:r>
          </a:p>
          <a:p>
            <a:pPr marL="0" indent="0">
              <a:buFont typeface="Arial" panose="020B0604020202020204" pitchFamily="34" charset="0"/>
              <a:buNone/>
              <a:defRPr/>
            </a:pPr>
            <a:endParaRPr lang="en-US" b="1" dirty="0">
              <a:solidFill>
                <a:schemeClr val="bg1"/>
              </a:solidFill>
              <a:ea typeface="ＭＳ Ｐゴシック" pitchFamily="34" charset="-128"/>
            </a:endParaRPr>
          </a:p>
        </p:txBody>
      </p:sp>
      <p:sp>
        <p:nvSpPr>
          <p:cNvPr id="5" name="Text Placeholder 4"/>
          <p:cNvSpPr>
            <a:spLocks noGrp="1"/>
          </p:cNvSpPr>
          <p:nvPr>
            <p:ph type="body" sz="quarter" idx="3"/>
          </p:nvPr>
        </p:nvSpPr>
        <p:spPr>
          <a:xfrm rot="16200000">
            <a:off x="3643313" y="2614612"/>
            <a:ext cx="2643188" cy="639763"/>
          </a:xfrm>
        </p:spPr>
        <p:txBody>
          <a:bodyPr/>
          <a:lstStyle/>
          <a:p>
            <a:pPr algn="r">
              <a:defRPr/>
            </a:pPr>
            <a:r>
              <a:rPr lang="en-US" sz="3600" dirty="0">
                <a:solidFill>
                  <a:schemeClr val="bg1"/>
                </a:solidFill>
                <a:ea typeface="ＭＳ Ｐゴシック" pitchFamily="34" charset="-128"/>
              </a:rPr>
              <a:t>60 Months</a:t>
            </a:r>
          </a:p>
        </p:txBody>
      </p:sp>
      <p:sp>
        <p:nvSpPr>
          <p:cNvPr id="6" name="Content Placeholder 5"/>
          <p:cNvSpPr>
            <a:spLocks noGrp="1"/>
          </p:cNvSpPr>
          <p:nvPr>
            <p:ph sz="quarter" idx="4"/>
          </p:nvPr>
        </p:nvSpPr>
        <p:spPr>
          <a:xfrm>
            <a:off x="4813300" y="1535113"/>
            <a:ext cx="3873500" cy="3587750"/>
          </a:xfrm>
        </p:spPr>
        <p:txBody>
          <a:bodyPr/>
          <a:lstStyle/>
          <a:p>
            <a:pPr marL="457200" indent="0">
              <a:buFont typeface="Arial" panose="020B0604020202020204" pitchFamily="34" charset="0"/>
              <a:buNone/>
              <a:defRPr/>
            </a:pPr>
            <a:r>
              <a:rPr lang="en-US" sz="3200" b="1" dirty="0">
                <a:solidFill>
                  <a:schemeClr val="bg1"/>
                </a:solidFill>
                <a:effectLst>
                  <a:outerShdw blurRad="38100" dist="38100" dir="2700000" algn="tl">
                    <a:srgbClr val="000000">
                      <a:alpha val="43137"/>
                    </a:srgbClr>
                  </a:outerShdw>
                </a:effectLst>
                <a:ea typeface="ＭＳ Ｐゴシック" pitchFamily="34" charset="-128"/>
              </a:rPr>
              <a:t>2.4</a:t>
            </a:r>
            <a:r>
              <a:rPr lang="en-US" b="1" dirty="0">
                <a:solidFill>
                  <a:schemeClr val="bg1"/>
                </a:solidFill>
                <a:effectLst>
                  <a:outerShdw blurRad="38100" dist="38100" dir="2700000" algn="tl">
                    <a:srgbClr val="000000">
                      <a:alpha val="43137"/>
                    </a:srgbClr>
                  </a:outerShdw>
                </a:effectLst>
                <a:ea typeface="ＭＳ Ｐゴシック" pitchFamily="34" charset="-128"/>
              </a:rPr>
              <a:t> Demonstrate and increased awareness and the ability to discuss in simple terms how to care for the environment, and participate in activities related to its care.</a:t>
            </a:r>
          </a:p>
          <a:p>
            <a:pPr marL="457200" indent="0">
              <a:buFont typeface="Arial" panose="020B0604020202020204" pitchFamily="34" charset="0"/>
              <a:buNone/>
              <a:defRPr/>
            </a:pPr>
            <a:endParaRPr lang="en-US" dirty="0">
              <a:ea typeface="ＭＳ Ｐゴシック" pitchFamily="34" charset="-128"/>
            </a:endParaRPr>
          </a:p>
        </p:txBody>
      </p:sp>
      <p:sp>
        <p:nvSpPr>
          <p:cNvPr id="12" name="Flowchart: Extract 11"/>
          <p:cNvSpPr/>
          <p:nvPr/>
        </p:nvSpPr>
        <p:spPr>
          <a:xfrm rot="5400000">
            <a:off x="4340226" y="4035425"/>
            <a:ext cx="609600" cy="517525"/>
          </a:xfrm>
          <a:prstGeom prst="flowChartExtract">
            <a:avLst/>
          </a:prstGeom>
          <a:ln>
            <a:solidFill>
              <a:schemeClr val="tx1"/>
            </a:solidFill>
          </a:ln>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3" name="TextBox 12"/>
          <p:cNvSpPr txBox="1"/>
          <p:nvPr/>
        </p:nvSpPr>
        <p:spPr>
          <a:xfrm>
            <a:off x="2921793" y="5173147"/>
            <a:ext cx="3300413" cy="369332"/>
          </a:xfrm>
          <a:prstGeom prst="rect">
            <a:avLst/>
          </a:prstGeom>
          <a:noFill/>
        </p:spPr>
        <p:txBody>
          <a:bodyPr wrap="square" rtlCol="0">
            <a:spAutoFit/>
          </a:bodyPr>
          <a:lstStyle/>
          <a:p>
            <a:pPr algn="ctr"/>
            <a:r>
              <a:rPr lang="en-US" altLang="en-US" dirty="0"/>
              <a:t>(PLF, Vol. 3, p. 112)</a:t>
            </a:r>
          </a:p>
        </p:txBody>
      </p:sp>
      <p:sp>
        <p:nvSpPr>
          <p:cNvPr id="2" name="Slide Number Placeholder 1"/>
          <p:cNvSpPr>
            <a:spLocks noGrp="1"/>
          </p:cNvSpPr>
          <p:nvPr>
            <p:ph type="sldNum" sz="quarter" idx="12"/>
          </p:nvPr>
        </p:nvSpPr>
        <p:spPr/>
        <p:txBody>
          <a:bodyPr/>
          <a:lstStyle/>
          <a:p>
            <a:fld id="{1505E7D0-AE82-45D0-A54E-B8E6B9AA52AF}" type="slidenum">
              <a:rPr lang="en-US" altLang="en-US" smtClean="0"/>
              <a:pPr/>
              <a:t>53</a:t>
            </a:fld>
            <a:endParaRPr lang="en-US" alt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altLang="en-US" sz="900"/>
              <a:t>Significance of Environmental Concerns</a:t>
            </a:r>
          </a:p>
        </p:txBody>
      </p:sp>
      <p:pic>
        <p:nvPicPr>
          <p:cNvPr id="59395" name="Content Placeholder 4" descr="student and teacher in garden"/>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flipH="1">
            <a:off x="0" y="0"/>
            <a:ext cx="9144000" cy="6858000"/>
          </a:xfrm>
        </p:spPr>
      </p:pic>
      <p:sp>
        <p:nvSpPr>
          <p:cNvPr id="3" name="Content Placeholder 2"/>
          <p:cNvSpPr>
            <a:spLocks noGrp="1"/>
          </p:cNvSpPr>
          <p:nvPr>
            <p:ph sz="half" idx="1"/>
          </p:nvPr>
        </p:nvSpPr>
        <p:spPr>
          <a:xfrm>
            <a:off x="0" y="0"/>
            <a:ext cx="3540642" cy="6875929"/>
          </a:xfrm>
          <a:solidFill>
            <a:srgbClr val="856C54">
              <a:alpha val="30000"/>
            </a:srgbClr>
          </a:solidFill>
        </p:spPr>
        <p:txBody>
          <a:bodyPr>
            <a:normAutofit/>
          </a:bodyPr>
          <a:lstStyle/>
          <a:p>
            <a:pPr marL="117475" indent="0">
              <a:spcBef>
                <a:spcPts val="1200"/>
              </a:spcBef>
              <a:buNone/>
              <a:defRPr/>
            </a:pPr>
            <a:endParaRPr lang="en-US" b="1" dirty="0">
              <a:solidFill>
                <a:schemeClr val="bg1"/>
              </a:solidFill>
              <a:effectLst>
                <a:outerShdw blurRad="38100" dist="38100" dir="2700000" algn="tl">
                  <a:srgbClr val="000000"/>
                </a:outerShdw>
              </a:effectLst>
              <a:ea typeface="ＭＳ Ｐゴシック" pitchFamily="34" charset="-128"/>
            </a:endParaRPr>
          </a:p>
          <a:p>
            <a:pPr marL="117475" indent="0">
              <a:spcBef>
                <a:spcPts val="1200"/>
              </a:spcBef>
              <a:buNone/>
              <a:defRPr/>
            </a:pPr>
            <a:r>
              <a:rPr lang="en-US" b="1" dirty="0">
                <a:solidFill>
                  <a:schemeClr val="bg1"/>
                </a:solidFill>
                <a:effectLst>
                  <a:outerShdw blurRad="38100" dist="38100" dir="2700000" algn="tl">
                    <a:srgbClr val="000000"/>
                  </a:outerShdw>
                </a:effectLst>
                <a:ea typeface="ＭＳ Ｐゴシック" pitchFamily="34" charset="-128"/>
              </a:rPr>
              <a:t>Children can understand concepts such as recycling things, caring for animals, keeping the environment clean, and not wasting resources. These are concepts within their capacity to act and change”    </a:t>
            </a:r>
            <a:r>
              <a:rPr lang="en-US" sz="1800" b="1" dirty="0">
                <a:solidFill>
                  <a:schemeClr val="bg1"/>
                </a:solidFill>
                <a:effectLst>
                  <a:outerShdw blurRad="38100" dist="38100" dir="2700000" algn="tl">
                    <a:srgbClr val="000000"/>
                  </a:outerShdw>
                </a:effectLst>
                <a:ea typeface="ＭＳ Ｐゴシック" pitchFamily="34" charset="-128"/>
              </a:rPr>
              <a:t>(PCF, Vol. 3, p. 226)</a:t>
            </a:r>
            <a:r>
              <a:rPr lang="en-US" b="1" dirty="0">
                <a:solidFill>
                  <a:schemeClr val="bg1"/>
                </a:solidFill>
                <a:effectLst>
                  <a:outerShdw blurRad="38100" dist="38100" dir="2700000" algn="tl">
                    <a:srgbClr val="000000"/>
                  </a:outerShdw>
                </a:effectLst>
                <a:ea typeface="ＭＳ Ｐゴシック" pitchFamily="34" charset="-128"/>
              </a:rPr>
              <a:t>.</a:t>
            </a:r>
            <a:endParaRPr lang="en-US" sz="2900" b="1" dirty="0">
              <a:solidFill>
                <a:schemeClr val="bg1"/>
              </a:solidFill>
              <a:effectLst>
                <a:outerShdw blurRad="38100" dist="38100" dir="2700000" algn="tl">
                  <a:srgbClr val="000000"/>
                </a:outerShdw>
              </a:effectLst>
              <a:ea typeface="ＭＳ Ｐゴシック" pitchFamily="34" charset="-128"/>
            </a:endParaRPr>
          </a:p>
        </p:txBody>
      </p:sp>
      <p:sp>
        <p:nvSpPr>
          <p:cNvPr id="59398" name="Rectangle 5"/>
          <p:cNvSpPr>
            <a:spLocks noChangeArrowheads="1"/>
          </p:cNvSpPr>
          <p:nvPr/>
        </p:nvSpPr>
        <p:spPr bwMode="auto">
          <a:xfrm>
            <a:off x="3625703" y="6626278"/>
            <a:ext cx="5518298"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900" dirty="0">
                <a:solidFill>
                  <a:schemeClr val="bg1"/>
                </a:solidFill>
                <a:ea typeface="MS PGothic" panose="020B0600070205080204" pitchFamily="34" charset="-128"/>
              </a:rPr>
              <a:t>©2016 California Department of Education </a:t>
            </a:r>
          </a:p>
        </p:txBody>
      </p:sp>
      <p:sp>
        <p:nvSpPr>
          <p:cNvPr id="2" name="Slide Number Placeholder 1"/>
          <p:cNvSpPr>
            <a:spLocks noGrp="1"/>
          </p:cNvSpPr>
          <p:nvPr>
            <p:ph type="sldNum" sz="quarter" idx="10"/>
          </p:nvPr>
        </p:nvSpPr>
        <p:spPr/>
        <p:txBody>
          <a:bodyPr/>
          <a:lstStyle/>
          <a:p>
            <a:fld id="{ED291DBE-411B-437B-8D03-8FD031A5CFC7}" type="slidenum">
              <a:rPr lang="en-US" altLang="en-US" smtClean="0"/>
              <a:pPr/>
              <a:t>54</a:t>
            </a:fld>
            <a:endParaRPr lang="en-US" alt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4"/>
          <p:cNvSpPr>
            <a:spLocks noGrp="1"/>
          </p:cNvSpPr>
          <p:nvPr>
            <p:ph type="title"/>
          </p:nvPr>
        </p:nvSpPr>
        <p:spPr>
          <a:xfrm>
            <a:off x="490538" y="0"/>
            <a:ext cx="4067175" cy="1600200"/>
          </a:xfrm>
        </p:spPr>
        <p:txBody>
          <a:bodyPr/>
          <a:lstStyle/>
          <a:p>
            <a:r>
              <a:rPr lang="en-US" altLang="en-US" dirty="0"/>
              <a:t>Protect the Environment</a:t>
            </a:r>
          </a:p>
        </p:txBody>
      </p:sp>
      <p:pic>
        <p:nvPicPr>
          <p:cNvPr id="60419" name="Content Placeholder 7" descr="washing hands"/>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2729"/>
          <a:stretch/>
        </p:blipFill>
        <p:spPr>
          <a:xfrm>
            <a:off x="1" y="0"/>
            <a:ext cx="4912242" cy="6858000"/>
          </a:xfrm>
          <a:ln>
            <a:solidFill>
              <a:schemeClr val="tx1"/>
            </a:solidFill>
            <a:miter lim="800000"/>
            <a:headEnd/>
            <a:tailEnd/>
          </a:ln>
        </p:spPr>
      </p:pic>
      <p:sp>
        <p:nvSpPr>
          <p:cNvPr id="60420" name="Content Placeholder 6"/>
          <p:cNvSpPr>
            <a:spLocks noGrp="1"/>
          </p:cNvSpPr>
          <p:nvPr>
            <p:ph sz="half" idx="2"/>
          </p:nvPr>
        </p:nvSpPr>
        <p:spPr>
          <a:xfrm>
            <a:off x="5078413" y="365125"/>
            <a:ext cx="4038600" cy="5175064"/>
          </a:xfrm>
        </p:spPr>
        <p:txBody>
          <a:bodyPr/>
          <a:lstStyle/>
          <a:p>
            <a:pPr marL="236538" indent="0">
              <a:buFont typeface="Arial" panose="020B0604020202020204" pitchFamily="34" charset="0"/>
              <a:buNone/>
            </a:pPr>
            <a:r>
              <a:rPr lang="en-US" altLang="en-US" sz="3200" dirty="0"/>
              <a:t>“</a:t>
            </a:r>
            <a:r>
              <a:rPr lang="en-US" altLang="en-US" sz="3200" b="1" dirty="0"/>
              <a:t>Engage children in caring for and protecting the environment through everyday routines in the preschool environment</a:t>
            </a:r>
            <a:r>
              <a:rPr lang="en-US" altLang="en-US" sz="3200" dirty="0"/>
              <a:t>”</a:t>
            </a:r>
            <a:br>
              <a:rPr lang="en-US" altLang="en-US" b="1" dirty="0"/>
            </a:br>
            <a:r>
              <a:rPr lang="en-US" altLang="en-US" sz="1800" dirty="0"/>
              <a:t>(PCF, Vol. 3, p. 226)</a:t>
            </a:r>
            <a:r>
              <a:rPr lang="en-US" altLang="en-US" dirty="0"/>
              <a:t>.</a:t>
            </a:r>
            <a:endParaRPr lang="en-US" altLang="en-US" sz="1800" dirty="0"/>
          </a:p>
        </p:txBody>
      </p:sp>
      <p:sp>
        <p:nvSpPr>
          <p:cNvPr id="60422" name="Rectangle 5"/>
          <p:cNvSpPr>
            <a:spLocks noChangeArrowheads="1"/>
          </p:cNvSpPr>
          <p:nvPr/>
        </p:nvSpPr>
        <p:spPr bwMode="auto">
          <a:xfrm>
            <a:off x="5078413" y="6488584"/>
            <a:ext cx="4065587"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900" dirty="0">
                <a:ea typeface="MS PGothic" panose="020B0600070205080204" pitchFamily="34" charset="-128"/>
              </a:rPr>
              <a:t>©2016 California Department of Education</a:t>
            </a:r>
          </a:p>
        </p:txBody>
      </p:sp>
      <p:sp>
        <p:nvSpPr>
          <p:cNvPr id="2" name="Slide Number Placeholder 1"/>
          <p:cNvSpPr>
            <a:spLocks noGrp="1"/>
          </p:cNvSpPr>
          <p:nvPr>
            <p:ph type="sldNum" sz="quarter" idx="10"/>
          </p:nvPr>
        </p:nvSpPr>
        <p:spPr/>
        <p:txBody>
          <a:bodyPr/>
          <a:lstStyle/>
          <a:p>
            <a:fld id="{ED291DBE-411B-437B-8D03-8FD031A5CFC7}" type="slidenum">
              <a:rPr lang="en-US" altLang="en-US" smtClean="0"/>
              <a:pPr/>
              <a:t>55</a:t>
            </a:fld>
            <a:endParaRPr lang="en-US" alt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855768" y="548209"/>
            <a:ext cx="3553713" cy="1143000"/>
          </a:xfrm>
        </p:spPr>
        <p:txBody>
          <a:bodyPr/>
          <a:lstStyle/>
          <a:p>
            <a:pPr marL="117475" algn="l"/>
            <a:br>
              <a:rPr lang="en-US" altLang="en-US" sz="200" dirty="0"/>
            </a:br>
            <a:br>
              <a:rPr lang="en-US" altLang="en-US" sz="200" dirty="0"/>
            </a:br>
            <a:br>
              <a:rPr lang="en-US" altLang="en-US" sz="200" dirty="0"/>
            </a:br>
            <a:r>
              <a:rPr lang="en-US" altLang="en-US" sz="200" dirty="0"/>
              <a:t>Interactions and Strategies</a:t>
            </a:r>
            <a:br>
              <a:rPr lang="en-US" altLang="en-US" sz="200" dirty="0"/>
            </a:br>
            <a:br>
              <a:rPr lang="en-US" altLang="en-US" sz="200" dirty="0"/>
            </a:br>
            <a:br>
              <a:rPr lang="en-US" altLang="en-US" sz="200" dirty="0"/>
            </a:br>
            <a:br>
              <a:rPr lang="en-US" altLang="en-US" sz="200" dirty="0"/>
            </a:br>
            <a:endParaRPr lang="en-US" altLang="en-US" sz="200" dirty="0"/>
          </a:p>
        </p:txBody>
      </p:sp>
      <p:pic>
        <p:nvPicPr>
          <p:cNvPr id="61443" name="Content Placeholder 4" descr="gluing recycled materials"/>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806457" y="-605"/>
            <a:ext cx="5337544" cy="6858606"/>
          </a:xfrm>
          <a:ln>
            <a:solidFill>
              <a:schemeClr val="tx1"/>
            </a:solidFill>
            <a:miter lim="800000"/>
            <a:headEnd/>
            <a:tailEnd/>
          </a:ln>
        </p:spPr>
      </p:pic>
      <p:sp>
        <p:nvSpPr>
          <p:cNvPr id="3" name="Content Placeholder 2"/>
          <p:cNvSpPr>
            <a:spLocks noGrp="1"/>
          </p:cNvSpPr>
          <p:nvPr>
            <p:ph sz="half" idx="2"/>
          </p:nvPr>
        </p:nvSpPr>
        <p:spPr>
          <a:xfrm>
            <a:off x="227659" y="548209"/>
            <a:ext cx="3521257" cy="4703971"/>
          </a:xfrm>
        </p:spPr>
        <p:txBody>
          <a:bodyPr/>
          <a:lstStyle/>
          <a:p>
            <a:pPr marL="0" indent="0">
              <a:buNone/>
            </a:pPr>
            <a:r>
              <a:rPr lang="en-US" altLang="en-US" sz="3200" b="1" dirty="0"/>
              <a:t>“</a:t>
            </a:r>
            <a:r>
              <a:rPr lang="en-US" altLang="en-US" b="1" dirty="0"/>
              <a:t>Collect and use recycled materials” </a:t>
            </a:r>
            <a:r>
              <a:rPr lang="en-US" altLang="en-US" sz="1800" dirty="0"/>
              <a:t>(PCF, Vol. 3, p. 226)</a:t>
            </a:r>
            <a:r>
              <a:rPr lang="en-US" altLang="en-US" sz="3200" dirty="0"/>
              <a:t>.</a:t>
            </a:r>
            <a:endParaRPr lang="en-US" sz="1800" dirty="0"/>
          </a:p>
        </p:txBody>
      </p:sp>
      <p:sp>
        <p:nvSpPr>
          <p:cNvPr id="2" name="Slide Number Placeholder 1"/>
          <p:cNvSpPr>
            <a:spLocks noGrp="1"/>
          </p:cNvSpPr>
          <p:nvPr>
            <p:ph type="sldNum" sz="quarter" idx="10"/>
          </p:nvPr>
        </p:nvSpPr>
        <p:spPr/>
        <p:txBody>
          <a:bodyPr/>
          <a:lstStyle/>
          <a:p>
            <a:fld id="{ED291DBE-411B-437B-8D03-8FD031A5CFC7}" type="slidenum">
              <a:rPr lang="en-US" altLang="en-US" smtClean="0">
                <a:solidFill>
                  <a:schemeClr val="bg1"/>
                </a:solidFill>
              </a:rPr>
              <a:pPr/>
              <a:t>56</a:t>
            </a:fld>
            <a:endParaRPr lang="en-US" altLang="en-US" dirty="0">
              <a:solidFill>
                <a:schemeClr val="bg1"/>
              </a:solidFill>
            </a:endParaRPr>
          </a:p>
        </p:txBody>
      </p:sp>
      <p:sp>
        <p:nvSpPr>
          <p:cNvPr id="6" name="Rectangle 5"/>
          <p:cNvSpPr>
            <a:spLocks noChangeArrowheads="1"/>
          </p:cNvSpPr>
          <p:nvPr/>
        </p:nvSpPr>
        <p:spPr bwMode="auto">
          <a:xfrm>
            <a:off x="0" y="6623050"/>
            <a:ext cx="3976577" cy="234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900" dirty="0">
                <a:ea typeface="MS PGothic" panose="020B0600070205080204" pitchFamily="34" charset="-128"/>
              </a:rPr>
              <a:t>©2016 California Department of Education</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itle 1"/>
          <p:cNvSpPr>
            <a:spLocks noGrp="1"/>
          </p:cNvSpPr>
          <p:nvPr>
            <p:ph type="title"/>
          </p:nvPr>
        </p:nvSpPr>
        <p:spPr>
          <a:xfrm>
            <a:off x="0" y="0"/>
            <a:ext cx="9144000" cy="1282700"/>
          </a:xfrm>
        </p:spPr>
        <p:txBody>
          <a:bodyPr/>
          <a:lstStyle/>
          <a:p>
            <a:r>
              <a:rPr lang="en-US" altLang="en-US" dirty="0"/>
              <a:t>What Will You Try?</a:t>
            </a:r>
          </a:p>
        </p:txBody>
      </p:sp>
      <p:sp>
        <p:nvSpPr>
          <p:cNvPr id="6148" name="Content Placeholder 2"/>
          <p:cNvSpPr>
            <a:spLocks noGrp="1"/>
          </p:cNvSpPr>
          <p:nvPr>
            <p:ph sz="half" idx="1"/>
          </p:nvPr>
        </p:nvSpPr>
        <p:spPr>
          <a:xfrm>
            <a:off x="457199" y="1282700"/>
            <a:ext cx="4491319" cy="4660900"/>
          </a:xfrm>
          <a:solidFill>
            <a:srgbClr val="9BD1B2">
              <a:alpha val="66000"/>
            </a:srgbClr>
          </a:solidFill>
          <a:ln>
            <a:solidFill>
              <a:schemeClr val="tx1"/>
            </a:solidFill>
            <a:miter lim="800000"/>
            <a:headEnd/>
            <a:tailEnd/>
          </a:ln>
        </p:spPr>
        <p:txBody>
          <a:bodyPr/>
          <a:lstStyle/>
          <a:p>
            <a:r>
              <a:rPr lang="en-US" altLang="en-US" dirty="0"/>
              <a:t>Read the Preschool Curriculum Framework, Volume 3, p. 225.</a:t>
            </a:r>
          </a:p>
          <a:p>
            <a:r>
              <a:rPr lang="en-US" altLang="en-US" dirty="0"/>
              <a:t>Locate Handout 7: Creating Invitations through the Daily Routine.</a:t>
            </a:r>
          </a:p>
          <a:p>
            <a:r>
              <a:rPr lang="en-US" altLang="en-US" dirty="0"/>
              <a:t>Add two new ideas you read in the framework that you want to try.</a:t>
            </a:r>
          </a:p>
        </p:txBody>
      </p:sp>
      <p:graphicFrame>
        <p:nvGraphicFramePr>
          <p:cNvPr id="6146" name="Content Placeholder 4"/>
          <p:cNvGraphicFramePr>
            <a:graphicFrameLocks noGrp="1" noChangeAspect="1"/>
          </p:cNvGraphicFramePr>
          <p:nvPr>
            <p:ph sz="half" idx="2"/>
            <p:extLst>
              <p:ext uri="{D42A27DB-BD31-4B8C-83A1-F6EECF244321}">
                <p14:modId xmlns:p14="http://schemas.microsoft.com/office/powerpoint/2010/main" val="1269189212"/>
              </p:ext>
            </p:extLst>
          </p:nvPr>
        </p:nvGraphicFramePr>
        <p:xfrm>
          <a:off x="5405717" y="1282700"/>
          <a:ext cx="3260611" cy="3854070"/>
        </p:xfrm>
        <a:graphic>
          <a:graphicData uri="http://schemas.openxmlformats.org/presentationml/2006/ole">
            <mc:AlternateContent xmlns:mc="http://schemas.openxmlformats.org/markup-compatibility/2006">
              <mc:Choice xmlns:v="urn:schemas-microsoft-com:vml" Requires="v">
                <p:oleObj spid="_x0000_s6403" name="Document" r:id="rId4" imgW="6641856" imgH="7848311" progId="Word.Document.8">
                  <p:embed/>
                </p:oleObj>
              </mc:Choice>
              <mc:Fallback>
                <p:oleObj name="Document" r:id="rId4" imgW="6641856" imgH="7848311" progId="Word.Document.8">
                  <p:embed/>
                  <p:pic>
                    <p:nvPicPr>
                      <p:cNvPr id="0" name="Picture 10"/>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5717" y="1282700"/>
                        <a:ext cx="3260611" cy="385407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Slide Number Placeholder 1"/>
          <p:cNvSpPr>
            <a:spLocks noGrp="1"/>
          </p:cNvSpPr>
          <p:nvPr>
            <p:ph type="sldNum" sz="quarter" idx="10"/>
          </p:nvPr>
        </p:nvSpPr>
        <p:spPr/>
        <p:txBody>
          <a:bodyPr/>
          <a:lstStyle/>
          <a:p>
            <a:fld id="{858247D6-A5FA-4014-BFA3-8919593114FE}" type="slidenum">
              <a:rPr lang="en-US" altLang="en-US" smtClean="0"/>
              <a:pPr/>
              <a:t>57</a:t>
            </a:fld>
            <a:endParaRPr lang="en-US" alt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457200" y="274638"/>
            <a:ext cx="2486025" cy="3748087"/>
          </a:xfrm>
        </p:spPr>
        <p:txBody>
          <a:bodyPr/>
          <a:lstStyle/>
          <a:p>
            <a:r>
              <a:rPr lang="en-US" altLang="en-US"/>
              <a:t>Engaging Families</a:t>
            </a:r>
          </a:p>
        </p:txBody>
      </p:sp>
      <p:sp>
        <p:nvSpPr>
          <p:cNvPr id="62467" name="Content Placeholder 2"/>
          <p:cNvSpPr>
            <a:spLocks noGrp="1"/>
          </p:cNvSpPr>
          <p:nvPr>
            <p:ph sz="half" idx="1"/>
          </p:nvPr>
        </p:nvSpPr>
        <p:spPr>
          <a:xfrm>
            <a:off x="5076966" y="510364"/>
            <a:ext cx="3944203" cy="3359888"/>
          </a:xfrm>
        </p:spPr>
        <p:txBody>
          <a:bodyPr/>
          <a:lstStyle/>
          <a:p>
            <a:pPr marL="0" indent="0">
              <a:buFont typeface="Arial" panose="020B0604020202020204" pitchFamily="34" charset="0"/>
              <a:buNone/>
            </a:pPr>
            <a:r>
              <a:rPr lang="en-US" altLang="en-US" sz="3200" dirty="0"/>
              <a:t>“The preschool [and TK] environment, home, and community are connected through science” </a:t>
            </a:r>
            <a:r>
              <a:rPr lang="en-US" altLang="en-US" sz="1800" dirty="0"/>
              <a:t>(PCF, Vol. 3., p 141).</a:t>
            </a:r>
            <a:endParaRPr lang="en-US" altLang="en-US" dirty="0"/>
          </a:p>
        </p:txBody>
      </p:sp>
      <p:pic>
        <p:nvPicPr>
          <p:cNvPr id="62468" name="Content Placeholder 6" descr="DSC_0004.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0"/>
            <a:ext cx="4929188" cy="6858000"/>
          </a:xfrm>
          <a:noFill/>
          <a:ln>
            <a:solidFill>
              <a:schemeClr val="tx1"/>
            </a:solidFill>
          </a:ln>
        </p:spPr>
      </p:pic>
      <p:sp>
        <p:nvSpPr>
          <p:cNvPr id="3" name="Slide Number Placeholder 2"/>
          <p:cNvSpPr>
            <a:spLocks noGrp="1"/>
          </p:cNvSpPr>
          <p:nvPr>
            <p:ph type="sldNum" sz="quarter" idx="10"/>
          </p:nvPr>
        </p:nvSpPr>
        <p:spPr/>
        <p:txBody>
          <a:bodyPr/>
          <a:lstStyle/>
          <a:p>
            <a:fld id="{ED291DBE-411B-437B-8D03-8FD031A5CFC7}" type="slidenum">
              <a:rPr lang="en-US" altLang="en-US" smtClean="0"/>
              <a:pPr/>
              <a:t>58</a:t>
            </a:fld>
            <a:endParaRPr lang="en-US" alt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0" y="274638"/>
            <a:ext cx="9144000" cy="1143000"/>
          </a:xfrm>
        </p:spPr>
        <p:txBody>
          <a:bodyPr/>
          <a:lstStyle/>
          <a:p>
            <a:br>
              <a:rPr lang="en-US" altLang="en-US" dirty="0"/>
            </a:br>
            <a:r>
              <a:rPr lang="en-US" altLang="en-US" dirty="0"/>
              <a:t>Use Earth Science to                         Engage Families</a:t>
            </a:r>
            <a:br>
              <a:rPr lang="en-US" altLang="en-US" dirty="0"/>
            </a:br>
            <a:endParaRPr lang="en-US" altLang="en-US" dirty="0"/>
          </a:p>
        </p:txBody>
      </p:sp>
      <p:pic>
        <p:nvPicPr>
          <p:cNvPr id="63491" name="Content Placeholder 6" descr="321 action.JP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99852" y="1605183"/>
            <a:ext cx="7343396" cy="4836560"/>
          </a:xfrm>
          <a:ln>
            <a:solidFill>
              <a:schemeClr val="tx1"/>
            </a:solidFill>
            <a:miter lim="800000"/>
            <a:headEnd/>
            <a:tailEnd/>
          </a:ln>
        </p:spPr>
      </p:pic>
      <p:sp>
        <p:nvSpPr>
          <p:cNvPr id="2" name="Slide Number Placeholder 1"/>
          <p:cNvSpPr>
            <a:spLocks noGrp="1"/>
          </p:cNvSpPr>
          <p:nvPr>
            <p:ph type="sldNum" sz="quarter" idx="10"/>
          </p:nvPr>
        </p:nvSpPr>
        <p:spPr/>
        <p:txBody>
          <a:bodyPr/>
          <a:lstStyle/>
          <a:p>
            <a:fld id="{E7CAF799-9801-465C-95B3-61F70ABF1F86}" type="slidenum">
              <a:rPr lang="en-US" altLang="en-US" smtClean="0"/>
              <a:pPr/>
              <a:t>59</a:t>
            </a:fld>
            <a:endParaRPr lang="en-US"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pPr algn="ctr"/>
            <a:r>
              <a:rPr lang="en-US" dirty="0">
                <a:latin typeface="Arial" charset="0"/>
                <a:cs typeface="Arial" charset="0"/>
              </a:rPr>
              <a:t> Transitional Kindergarten Implementation Guide</a:t>
            </a:r>
          </a:p>
        </p:txBody>
      </p:sp>
      <p:sp>
        <p:nvSpPr>
          <p:cNvPr id="5" name="Content Placeholder 4"/>
          <p:cNvSpPr>
            <a:spLocks noGrp="1"/>
          </p:cNvSpPr>
          <p:nvPr>
            <p:ph sz="half" idx="1"/>
          </p:nvPr>
        </p:nvSpPr>
        <p:spPr>
          <a:xfrm>
            <a:off x="311102" y="1738632"/>
            <a:ext cx="4953229" cy="2723313"/>
          </a:xfrm>
        </p:spPr>
        <p:txBody>
          <a:bodyPr>
            <a:normAutofit/>
          </a:bodyPr>
          <a:lstStyle/>
          <a:p>
            <a:pPr marL="0" indent="0" defTabSz="342900">
              <a:spcBef>
                <a:spcPct val="0"/>
              </a:spcBef>
              <a:buNone/>
              <a:defRPr/>
            </a:pPr>
            <a:r>
              <a:rPr lang="en-US" dirty="0">
                <a:latin typeface="Arial" charset="0"/>
                <a:ea typeface="Arial" charset="0"/>
                <a:cs typeface="Arial" charset="0"/>
              </a:rPr>
              <a:t>The TK Implementation Guide is a resource for California public school district administrators and teachers to support implementation of comprehensive TK programs.</a:t>
            </a:r>
          </a:p>
        </p:txBody>
      </p:sp>
      <p:sp>
        <p:nvSpPr>
          <p:cNvPr id="2" name="Slide Number Placeholder 1"/>
          <p:cNvSpPr>
            <a:spLocks noGrp="1"/>
          </p:cNvSpPr>
          <p:nvPr>
            <p:ph type="sldNum" sz="quarter" idx="10"/>
          </p:nvPr>
        </p:nvSpPr>
        <p:spPr/>
        <p:txBody>
          <a:bodyPr/>
          <a:lstStyle/>
          <a:p>
            <a:fld id="{11EEF7C2-6334-4E7A-B967-5F31FD9C23C6}" type="slidenum">
              <a:rPr lang="en-US" altLang="en-US" smtClean="0"/>
              <a:pPr/>
              <a:t>6</a:t>
            </a:fld>
            <a:endParaRPr lang="en-US" altLang="en-US"/>
          </a:p>
        </p:txBody>
      </p:sp>
      <p:pic>
        <p:nvPicPr>
          <p:cNvPr id="8" name="Picture 8"/>
          <p:cNvPicPr>
            <a:picLocks noGrp="1" noChangeAspect="1"/>
          </p:cNvPicPr>
          <p:nvPr>
            <p:ph sz="half" idx="2"/>
          </p:nvPr>
        </p:nvPicPr>
        <p:blipFill>
          <a:blip r:embed="rId3" cstate="email">
            <a:extLst>
              <a:ext uri="{28A0092B-C50C-407E-A947-70E740481C1C}">
                <a14:useLocalDpi xmlns:a14="http://schemas.microsoft.com/office/drawing/2010/main"/>
              </a:ext>
            </a:extLst>
          </a:blip>
          <a:srcRect/>
          <a:stretch>
            <a:fillRect/>
          </a:stretch>
        </p:blipFill>
        <p:spPr bwMode="auto">
          <a:xfrm>
            <a:off x="5523334" y="1838428"/>
            <a:ext cx="3248526" cy="4233657"/>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76671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Content Placeholder 6" descr="DSC_0119.JPG"/>
          <p:cNvPicPr>
            <a:picLocks noGrp="1" noChangeAspect="1"/>
          </p:cNvPicPr>
          <p:nvPr>
            <p:ph idx="1"/>
          </p:nvPr>
        </p:nvPicPr>
        <p:blipFill>
          <a:blip r:embed="rId3">
            <a:lum bright="6000" contrast="10000"/>
            <a:extLst>
              <a:ext uri="{28A0092B-C50C-407E-A947-70E740481C1C}">
                <a14:useLocalDpi xmlns:a14="http://schemas.microsoft.com/office/drawing/2010/main" val="0"/>
              </a:ext>
            </a:extLst>
          </a:blip>
          <a:srcRect/>
          <a:stretch>
            <a:fillRect/>
          </a:stretch>
        </p:blipFill>
        <p:spPr>
          <a:xfrm>
            <a:off x="0" y="0"/>
            <a:ext cx="9144000" cy="6858000"/>
          </a:xfrm>
        </p:spPr>
      </p:pic>
      <p:sp>
        <p:nvSpPr>
          <p:cNvPr id="2" name="Title 1"/>
          <p:cNvSpPr>
            <a:spLocks noGrp="1"/>
          </p:cNvSpPr>
          <p:nvPr>
            <p:ph type="title"/>
          </p:nvPr>
        </p:nvSpPr>
        <p:spPr>
          <a:xfrm>
            <a:off x="300251" y="4869711"/>
            <a:ext cx="8543498" cy="2020185"/>
          </a:xfrm>
        </p:spPr>
        <p:txBody>
          <a:bodyPr>
            <a:normAutofit/>
          </a:bodyPr>
          <a:lstStyle/>
          <a:p>
            <a:pPr defTabSz="236538">
              <a:defRPr/>
            </a:pPr>
            <a:r>
              <a:rPr lang="en-US" sz="3600" dirty="0">
                <a:solidFill>
                  <a:schemeClr val="bg1"/>
                </a:solidFill>
                <a:effectLst>
                  <a:outerShdw blurRad="38100" dist="38100" dir="2700000" algn="tl">
                    <a:srgbClr val="000000"/>
                  </a:outerShdw>
                </a:effectLst>
                <a:ea typeface="ＭＳ Ｐゴシック" pitchFamily="34" charset="-128"/>
              </a:rPr>
              <a:t>Thank You for Examining and Digging into Earth Sciences with Us!</a:t>
            </a:r>
          </a:p>
        </p:txBody>
      </p:sp>
      <p:sp>
        <p:nvSpPr>
          <p:cNvPr id="64517" name="Rectangle 4"/>
          <p:cNvSpPr>
            <a:spLocks noChangeArrowheads="1"/>
          </p:cNvSpPr>
          <p:nvPr/>
        </p:nvSpPr>
        <p:spPr bwMode="auto">
          <a:xfrm>
            <a:off x="0" y="6573838"/>
            <a:ext cx="914400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900" dirty="0">
                <a:solidFill>
                  <a:schemeClr val="bg1"/>
                </a:solidFill>
                <a:ea typeface="MS PGothic" panose="020B0600070205080204" pitchFamily="34" charset="-128"/>
              </a:rPr>
              <a:t>©2016 California Department of Education </a:t>
            </a:r>
          </a:p>
        </p:txBody>
      </p:sp>
      <p:sp>
        <p:nvSpPr>
          <p:cNvPr id="3" name="Slide Number Placeholder 2"/>
          <p:cNvSpPr>
            <a:spLocks noGrp="1"/>
          </p:cNvSpPr>
          <p:nvPr>
            <p:ph type="sldNum" sz="quarter" idx="10"/>
          </p:nvPr>
        </p:nvSpPr>
        <p:spPr/>
        <p:txBody>
          <a:bodyPr/>
          <a:lstStyle/>
          <a:p>
            <a:fld id="{93AE2FFB-D45B-4FCB-8E54-FA4BD08CDBE0}" type="slidenum">
              <a:rPr lang="en-US" altLang="en-US" smtClean="0">
                <a:solidFill>
                  <a:schemeClr val="bg1"/>
                </a:solidFill>
              </a:rPr>
              <a:pPr/>
              <a:t>60</a:t>
            </a:fld>
            <a:endParaRPr lang="en-US" altLang="en-US" dirty="0">
              <a:solidFill>
                <a:schemeClr val="bg1"/>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9574" y="-1"/>
            <a:ext cx="9213574" cy="983973"/>
          </a:xfrm>
        </p:spPr>
        <p:txBody>
          <a:bodyPr/>
          <a:lstStyle/>
          <a:p>
            <a:r>
              <a:rPr lang="en-US" sz="3200" dirty="0"/>
              <a:t>Reference Guide for PowerPoint Citations</a:t>
            </a:r>
          </a:p>
        </p:txBody>
      </p:sp>
      <p:sp>
        <p:nvSpPr>
          <p:cNvPr id="3" name="Content Placeholder 2"/>
          <p:cNvSpPr>
            <a:spLocks noGrp="1"/>
          </p:cNvSpPr>
          <p:nvPr>
            <p:ph idx="1"/>
          </p:nvPr>
        </p:nvSpPr>
        <p:spPr>
          <a:xfrm>
            <a:off x="278296" y="983973"/>
            <a:ext cx="8690340" cy="5565913"/>
          </a:xfrm>
        </p:spPr>
        <p:txBody>
          <a:bodyPr/>
          <a:lstStyle/>
          <a:p>
            <a:pPr marL="233363" lvl="0" indent="-233363">
              <a:spcBef>
                <a:spcPts val="0"/>
              </a:spcBef>
              <a:spcAft>
                <a:spcPts val="1200"/>
              </a:spcAft>
              <a:buNone/>
            </a:pPr>
            <a:r>
              <a:rPr lang="en-US" sz="1400" dirty="0">
                <a:cs typeface="Arial"/>
              </a:rPr>
              <a:t>California Department of Education. 2013</a:t>
            </a:r>
            <a:r>
              <a:rPr lang="en-US" sz="1400" i="1" dirty="0">
                <a:cs typeface="Arial"/>
              </a:rPr>
              <a:t>. </a:t>
            </a:r>
            <a:r>
              <a:rPr lang="en-US" sz="1400" i="1" dirty="0"/>
              <a:t>California’s Best Practices for Young Dual Language Learners: Research Overview Papers. </a:t>
            </a:r>
            <a:r>
              <a:rPr lang="en-US" sz="1400" dirty="0"/>
              <a:t>http://www.cde.ca.gov/sp/cd/ce/documents/dllresearchpapers.pdf </a:t>
            </a:r>
            <a:r>
              <a:rPr lang="en-US" sz="1400" dirty="0">
                <a:cs typeface="Arial"/>
              </a:rPr>
              <a:t>(accessed November 25, 2016).</a:t>
            </a:r>
          </a:p>
          <a:p>
            <a:pPr marL="233363" lvl="0" indent="-233363">
              <a:spcBef>
                <a:spcPts val="0"/>
              </a:spcBef>
              <a:spcAft>
                <a:spcPts val="1200"/>
              </a:spcAft>
              <a:buNone/>
            </a:pPr>
            <a:r>
              <a:rPr lang="en-US" sz="1400" dirty="0">
                <a:cs typeface="Arial"/>
              </a:rPr>
              <a:t>California Department of Education. 2010</a:t>
            </a:r>
            <a:r>
              <a:rPr lang="en-US" sz="1400" i="1" dirty="0">
                <a:cs typeface="Arial"/>
              </a:rPr>
              <a:t>. California Preschool Curriculum Framework, Volume 1</a:t>
            </a:r>
            <a:r>
              <a:rPr lang="en-US" sz="1400" dirty="0">
                <a:cs typeface="Arial"/>
              </a:rPr>
              <a:t>. http://www.cde.ca.gov/sp/cd/re/documents/psframeworkkvol1.pdf (accessed November 25, 2016).</a:t>
            </a:r>
          </a:p>
          <a:p>
            <a:pPr marL="233363" indent="-233363">
              <a:spcBef>
                <a:spcPts val="0"/>
              </a:spcBef>
              <a:spcAft>
                <a:spcPts val="1200"/>
              </a:spcAft>
              <a:buNone/>
            </a:pPr>
            <a:r>
              <a:rPr lang="en-US" sz="1400" dirty="0">
                <a:cs typeface="Arial"/>
              </a:rPr>
              <a:t>California Department of Education. 2011. </a:t>
            </a:r>
            <a:r>
              <a:rPr lang="en-US" sz="1400" i="1" dirty="0">
                <a:cs typeface="Arial"/>
              </a:rPr>
              <a:t>California Preschool Curriculum Framework, Volume 2</a:t>
            </a:r>
            <a:r>
              <a:rPr lang="en-US" sz="1400" dirty="0">
                <a:cs typeface="Arial"/>
              </a:rPr>
              <a:t>. </a:t>
            </a:r>
            <a:r>
              <a:rPr lang="en-US" sz="1400" dirty="0"/>
              <a:t>http://www.cde.ca.gov/sp/cd/re/documents/psframeworkvol2.pdf </a:t>
            </a:r>
            <a:r>
              <a:rPr lang="en-US" sz="1400" dirty="0">
                <a:cs typeface="Arial"/>
              </a:rPr>
              <a:t>(accessed November 25, 2016). </a:t>
            </a:r>
          </a:p>
          <a:p>
            <a:pPr marL="233363" lvl="0" indent="-233363">
              <a:spcBef>
                <a:spcPts val="0"/>
              </a:spcBef>
              <a:spcAft>
                <a:spcPts val="1200"/>
              </a:spcAft>
              <a:buNone/>
            </a:pPr>
            <a:r>
              <a:rPr lang="en-US" sz="1400" dirty="0">
                <a:cs typeface="Arial"/>
              </a:rPr>
              <a:t>California Department of Education. 2012. </a:t>
            </a:r>
            <a:r>
              <a:rPr lang="en-US" sz="1400" i="1" dirty="0">
                <a:cs typeface="Arial"/>
              </a:rPr>
              <a:t>California Preschool Learning Foundations, Volume 3</a:t>
            </a:r>
            <a:r>
              <a:rPr lang="en-US" sz="1400" dirty="0">
                <a:cs typeface="Arial"/>
              </a:rPr>
              <a:t>. </a:t>
            </a:r>
            <a:r>
              <a:rPr lang="en-US" sz="1400" dirty="0"/>
              <a:t>www.cde.ca.gov/.../preschoolfoundationsvol3.pdf </a:t>
            </a:r>
            <a:r>
              <a:rPr lang="en-US" sz="1400" dirty="0">
                <a:cs typeface="Arial"/>
              </a:rPr>
              <a:t>(accessed November 25, 2016). </a:t>
            </a:r>
          </a:p>
          <a:p>
            <a:pPr marL="233363" indent="-233363">
              <a:spcBef>
                <a:spcPts val="0"/>
              </a:spcBef>
              <a:spcAft>
                <a:spcPts val="1200"/>
              </a:spcAft>
              <a:buNone/>
            </a:pPr>
            <a:r>
              <a:rPr lang="en-US" sz="1400" dirty="0">
                <a:cs typeface="Arial"/>
              </a:rPr>
              <a:t>California Department of Education. 2013. </a:t>
            </a:r>
            <a:r>
              <a:rPr lang="en-US" sz="1400" i="1" dirty="0">
                <a:cs typeface="Arial"/>
              </a:rPr>
              <a:t>California Preschool Curriculum Framework, Volume 3</a:t>
            </a:r>
            <a:r>
              <a:rPr lang="en-US" sz="1400" dirty="0">
                <a:cs typeface="Arial"/>
              </a:rPr>
              <a:t>. </a:t>
            </a:r>
            <a:r>
              <a:rPr lang="en-US" sz="1400" dirty="0"/>
              <a:t>www.cde.ca.gov/</a:t>
            </a:r>
            <a:r>
              <a:rPr lang="en-US" sz="1400" dirty="0" err="1"/>
              <a:t>sp</a:t>
            </a:r>
            <a:r>
              <a:rPr lang="en-US" sz="1400" dirty="0"/>
              <a:t>/.../preschoolframeworkvol3.pdf </a:t>
            </a:r>
            <a:r>
              <a:rPr lang="en-US" sz="1400" dirty="0">
                <a:cs typeface="Arial"/>
              </a:rPr>
              <a:t>(accessed November 25, 2016).</a:t>
            </a:r>
          </a:p>
          <a:p>
            <a:pPr marL="233363" indent="-233363">
              <a:spcBef>
                <a:spcPts val="0"/>
              </a:spcBef>
              <a:spcAft>
                <a:spcPts val="1200"/>
              </a:spcAft>
              <a:buNone/>
            </a:pPr>
            <a:r>
              <a:rPr lang="en-US" sz="1400" dirty="0">
                <a:ea typeface="MS PGothic" charset="0"/>
                <a:cs typeface="MS PGothic" charset="0"/>
              </a:rPr>
              <a:t>National Committee on Science Education Standards and Assessment, National Research Council. 1996. </a:t>
            </a:r>
            <a:r>
              <a:rPr lang="en-US" sz="1400" i="1" dirty="0">
                <a:ea typeface="MS PGothic" charset="0"/>
                <a:cs typeface="MS PGothic" charset="0"/>
              </a:rPr>
              <a:t>National Science Education Standards. </a:t>
            </a:r>
            <a:r>
              <a:rPr lang="en-US" sz="1400" dirty="0"/>
              <a:t>http://www.nap.edu/catalog/4962.html </a:t>
            </a:r>
            <a:r>
              <a:rPr lang="en-US" sz="1400" dirty="0">
                <a:cs typeface="Arial"/>
              </a:rPr>
              <a:t>(accessed September 9, 2016). </a:t>
            </a:r>
            <a:endParaRPr lang="en-US" sz="1400" dirty="0">
              <a:ea typeface="MS PGothic" charset="0"/>
              <a:cs typeface="MS PGothic" charset="0"/>
            </a:endParaRPr>
          </a:p>
          <a:p>
            <a:pPr marL="233363" indent="-233363">
              <a:spcBef>
                <a:spcPts val="0"/>
              </a:spcBef>
              <a:spcAft>
                <a:spcPts val="1200"/>
              </a:spcAft>
              <a:buNone/>
            </a:pPr>
            <a:r>
              <a:rPr lang="en-US" sz="1400" dirty="0">
                <a:ea typeface="MS PGothic" charset="0"/>
                <a:cs typeface="MS PGothic" charset="0"/>
              </a:rPr>
              <a:t>National Education Association. </a:t>
            </a:r>
            <a:r>
              <a:rPr lang="en-US" sz="1400" dirty="0" err="1">
                <a:ea typeface="MS PGothic" charset="0"/>
                <a:cs typeface="MS PGothic" charset="0"/>
              </a:rPr>
              <a:t>n.d.</a:t>
            </a:r>
            <a:r>
              <a:rPr lang="en-US" sz="1400" dirty="0">
                <a:ea typeface="MS PGothic" charset="0"/>
                <a:cs typeface="MS PGothic" charset="0"/>
              </a:rPr>
              <a:t> </a:t>
            </a:r>
            <a:r>
              <a:rPr lang="en-US" sz="1400" i="1" dirty="0"/>
              <a:t>An Educator’s Guide to the “Four Cs”: Preparing 21st Century Students for a Global Society</a:t>
            </a:r>
            <a:r>
              <a:rPr lang="en-US" sz="1400" dirty="0"/>
              <a:t>. http://www.nea.org/assets/docs/A-Guide-to-Four-Cs.pdf </a:t>
            </a:r>
            <a:r>
              <a:rPr lang="en-US" sz="1400" dirty="0">
                <a:cs typeface="Arial"/>
              </a:rPr>
              <a:t>(accessed November 25, 2016). </a:t>
            </a:r>
            <a:endParaRPr lang="en-US" sz="1400" dirty="0">
              <a:ea typeface="MS PGothic" charset="0"/>
              <a:cs typeface="Arial"/>
            </a:endParaRPr>
          </a:p>
          <a:p>
            <a:pPr marL="233363" indent="-233363">
              <a:spcBef>
                <a:spcPts val="0"/>
              </a:spcBef>
              <a:spcAft>
                <a:spcPts val="1200"/>
              </a:spcAft>
              <a:buNone/>
            </a:pPr>
            <a:r>
              <a:rPr lang="en-US" sz="1400" dirty="0"/>
              <a:t>NGSS Lead States. </a:t>
            </a:r>
            <a:r>
              <a:rPr lang="en-US" sz="1400" dirty="0" err="1"/>
              <a:t>n.d.</a:t>
            </a:r>
            <a:r>
              <a:rPr lang="en-US" sz="1400" dirty="0"/>
              <a:t> </a:t>
            </a:r>
            <a:r>
              <a:rPr lang="en-US" sz="1400" i="1" dirty="0"/>
              <a:t>Next Generation Science Standards: </a:t>
            </a:r>
            <a:r>
              <a:rPr lang="en-US" sz="1400" i="1" dirty="0">
                <a:ea typeface="MS PGothic" charset="0"/>
              </a:rPr>
              <a:t>An Overview for Principals. </a:t>
            </a:r>
            <a:r>
              <a:rPr lang="en-US" sz="1400" dirty="0">
                <a:ea typeface="MS PGothic" charset="0"/>
              </a:rPr>
              <a:t>http://ngss.nsta.org/Documents/NGSS%20Overview%20for%20Principals.pdf </a:t>
            </a:r>
            <a:r>
              <a:rPr lang="en-US" sz="1400" dirty="0">
                <a:cs typeface="Arial"/>
              </a:rPr>
              <a:t>(accessed November 25, 2016). </a:t>
            </a:r>
            <a:endParaRPr lang="en-US" sz="1400" dirty="0">
              <a:ea typeface="MS PGothic" charset="0"/>
              <a:cs typeface="Arial"/>
            </a:endParaRPr>
          </a:p>
          <a:p>
            <a:pPr marL="233363" lvl="0" indent="-233363">
              <a:spcBef>
                <a:spcPts val="0"/>
              </a:spcBef>
              <a:spcAft>
                <a:spcPts val="1200"/>
              </a:spcAft>
              <a:buNone/>
            </a:pPr>
            <a:endParaRPr lang="en-US" sz="1400" dirty="0">
              <a:cs typeface="Arial"/>
            </a:endParaRPr>
          </a:p>
        </p:txBody>
      </p:sp>
      <p:sp>
        <p:nvSpPr>
          <p:cNvPr id="5" name="Slide Number Placeholder 4"/>
          <p:cNvSpPr>
            <a:spLocks noGrp="1"/>
          </p:cNvSpPr>
          <p:nvPr>
            <p:ph type="sldNum" sz="quarter" idx="10"/>
          </p:nvPr>
        </p:nvSpPr>
        <p:spPr/>
        <p:txBody>
          <a:bodyPr/>
          <a:lstStyle/>
          <a:p>
            <a:fld id="{93AE2FFB-D45B-4FCB-8E54-FA4BD08CDBE0}" type="slidenum">
              <a:rPr lang="en-US" altLang="en-US" smtClean="0"/>
              <a:pPr/>
              <a:t>61</a:t>
            </a:fld>
            <a:endParaRPr lang="en-US" altLang="en-US"/>
          </a:p>
        </p:txBody>
      </p:sp>
    </p:spTree>
    <p:extLst>
      <p:ext uri="{BB962C8B-B14F-4D97-AF65-F5344CB8AC3E}">
        <p14:creationId xmlns:p14="http://schemas.microsoft.com/office/powerpoint/2010/main" val="3107182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47517"/>
          </a:xfrm>
        </p:spPr>
        <p:txBody>
          <a:bodyPr>
            <a:normAutofit fontScale="90000"/>
          </a:bodyPr>
          <a:lstStyle/>
          <a:p>
            <a:r>
              <a:rPr lang="en-US" dirty="0">
                <a:solidFill>
                  <a:prstClr val="black"/>
                </a:solidFill>
                <a:latin typeface="Arial" charset="0"/>
                <a:cs typeface="Arial" charset="0"/>
              </a:rPr>
              <a:t> Overview of the Transitional Kindergarten Implementation Guide</a:t>
            </a:r>
            <a:endParaRPr lang="en-US" sz="2700" dirty="0">
              <a:latin typeface="Arial" charset="0"/>
              <a:cs typeface="Arial" charset="0"/>
            </a:endParaRPr>
          </a:p>
        </p:txBody>
      </p:sp>
      <p:sp>
        <p:nvSpPr>
          <p:cNvPr id="3" name="Content Placeholder 2"/>
          <p:cNvSpPr>
            <a:spLocks noGrp="1"/>
          </p:cNvSpPr>
          <p:nvPr>
            <p:ph sz="half" idx="1"/>
          </p:nvPr>
        </p:nvSpPr>
        <p:spPr>
          <a:xfrm>
            <a:off x="770861" y="1340279"/>
            <a:ext cx="8144539" cy="5229519"/>
          </a:xfrm>
        </p:spPr>
        <p:txBody>
          <a:bodyPr>
            <a:noAutofit/>
          </a:bodyPr>
          <a:lstStyle/>
          <a:p>
            <a:pPr marL="0" lvl="1" indent="0">
              <a:buNone/>
            </a:pPr>
            <a:r>
              <a:rPr lang="en-US" sz="2800" b="1" dirty="0">
                <a:latin typeface="Arial" panose="020B0604020202020204" pitchFamily="34" charset="0"/>
                <a:cs typeface="Arial" panose="020B0604020202020204" pitchFamily="34" charset="0"/>
              </a:rPr>
              <a:t>Section One </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Program Structure and Design</a:t>
            </a:r>
          </a:p>
          <a:p>
            <a:pPr marL="0" lvl="1" indent="0">
              <a:spcBef>
                <a:spcPts val="1800"/>
              </a:spcBef>
              <a:buNone/>
            </a:pPr>
            <a:r>
              <a:rPr lang="en-US" sz="2800" b="1" dirty="0">
                <a:latin typeface="Arial" panose="020B0604020202020204" pitchFamily="34" charset="0"/>
                <a:cs typeface="Arial" panose="020B0604020202020204" pitchFamily="34" charset="0"/>
              </a:rPr>
              <a:t>Section Two </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The TK Student</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Curriculum in a TK Program</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Effective Instruction in a TK Program</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The TK Learning Environment</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Assessment and Differentiated Instruction</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Involving Families and Community Partners</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Supporting TK Implementation</a:t>
            </a:r>
          </a:p>
          <a:p>
            <a:endParaRPr lang="en-US" dirty="0"/>
          </a:p>
        </p:txBody>
      </p:sp>
      <p:sp>
        <p:nvSpPr>
          <p:cNvPr id="4" name="Slide Number Placeholder 3"/>
          <p:cNvSpPr>
            <a:spLocks noGrp="1"/>
          </p:cNvSpPr>
          <p:nvPr>
            <p:ph type="sldNum" sz="quarter" idx="10"/>
          </p:nvPr>
        </p:nvSpPr>
        <p:spPr/>
        <p:txBody>
          <a:bodyPr/>
          <a:lstStyle/>
          <a:p>
            <a:fld id="{894E3918-0C58-4BC1-A1C2-4C804A6662F9}" type="slidenum">
              <a:rPr lang="en-US" altLang="en-US" smtClean="0"/>
              <a:pPr/>
              <a:t>7</a:t>
            </a:fld>
            <a:endParaRPr lang="en-US" altLang="en-US"/>
          </a:p>
        </p:txBody>
      </p:sp>
      <p:pic>
        <p:nvPicPr>
          <p:cNvPr id="10" name="Picture 8"/>
          <p:cNvPicPr>
            <a:picLocks noGrp="1" noChangeAspect="1"/>
          </p:cNvPicPr>
          <p:nvPr>
            <p:ph sz="half" idx="2"/>
          </p:nvPr>
        </p:nvPicPr>
        <p:blipFill>
          <a:blip r:embed="rId3" cstate="email">
            <a:extLst>
              <a:ext uri="{28A0092B-C50C-407E-A947-70E740481C1C}">
                <a14:useLocalDpi xmlns:a14="http://schemas.microsoft.com/office/drawing/2010/main"/>
              </a:ext>
            </a:extLst>
          </a:blip>
          <a:srcRect/>
          <a:stretch>
            <a:fillRect/>
          </a:stretch>
        </p:blipFill>
        <p:spPr bwMode="auto">
          <a:xfrm>
            <a:off x="6602818" y="1417639"/>
            <a:ext cx="2083981" cy="253740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66425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r>
              <a:rPr lang="en-US" altLang="en-US" sz="4000" dirty="0">
                <a:ea typeface="ＭＳ Ｐゴシック" panose="020B0600070205080204" pitchFamily="34" charset="-128"/>
              </a:rPr>
              <a:t>Why Use the Preschool Learning Foundations for TK?</a:t>
            </a:r>
          </a:p>
        </p:txBody>
      </p:sp>
      <p:sp>
        <p:nvSpPr>
          <p:cNvPr id="3" name="Content Placeholder 2"/>
          <p:cNvSpPr>
            <a:spLocks noGrp="1"/>
          </p:cNvSpPr>
          <p:nvPr>
            <p:ph sz="half" idx="2"/>
          </p:nvPr>
        </p:nvSpPr>
        <p:spPr>
          <a:xfrm>
            <a:off x="457200" y="1765300"/>
            <a:ext cx="8077200" cy="4376738"/>
          </a:xfrm>
        </p:spPr>
        <p:txBody>
          <a:bodyPr>
            <a:normAutofit fontScale="77500" lnSpcReduction="20000"/>
          </a:bodyPr>
          <a:lstStyle/>
          <a:p>
            <a:pPr marL="347472" indent="-347472">
              <a:lnSpc>
                <a:spcPct val="120000"/>
              </a:lnSpc>
              <a:spcBef>
                <a:spcPts val="672"/>
              </a:spcBef>
              <a:buNone/>
              <a:defRPr/>
            </a:pPr>
            <a:r>
              <a:rPr lang="en-US" sz="3600" dirty="0">
                <a:cs typeface="ＭＳ Ｐゴシック" charset="0"/>
              </a:rPr>
              <a:t>CA Law (EC 48000):</a:t>
            </a:r>
          </a:p>
          <a:p>
            <a:pPr marL="347472" indent="-347472">
              <a:lnSpc>
                <a:spcPct val="120000"/>
              </a:lnSpc>
              <a:spcBef>
                <a:spcPts val="672"/>
              </a:spcBef>
              <a:defRPr/>
            </a:pPr>
            <a:r>
              <a:rPr lang="en-US" sz="3600" dirty="0">
                <a:cs typeface="ＭＳ Ｐゴシック" charset="0"/>
              </a:rPr>
              <a:t>Transitional kindergarten is the first year of a two-year kindergarten program that uses a modified kindergarten curriculum that is age and developmentally appropriate.</a:t>
            </a:r>
          </a:p>
          <a:p>
            <a:pPr marL="347472" indent="-347472">
              <a:lnSpc>
                <a:spcPct val="120000"/>
              </a:lnSpc>
              <a:spcBef>
                <a:spcPts val="672"/>
              </a:spcBef>
              <a:defRPr/>
            </a:pPr>
            <a:r>
              <a:rPr lang="en-US" sz="3600" dirty="0">
                <a:cs typeface="ＭＳ Ｐゴシック" charset="0"/>
              </a:rPr>
              <a:t>Transitional kindergarten programs are intended to be aligned to the California Preschool Learning Foundations developed by the California Department of Education.</a:t>
            </a:r>
            <a:endParaRPr lang="en-US" sz="3200" dirty="0">
              <a:ea typeface="ＭＳ Ｐゴシック" pitchFamily="34" charset="-128"/>
              <a:cs typeface="ＭＳ Ｐゴシック" charset="0"/>
            </a:endParaRPr>
          </a:p>
        </p:txBody>
      </p:sp>
      <p:sp>
        <p:nvSpPr>
          <p:cNvPr id="4" name="Slide Number Placeholder 3"/>
          <p:cNvSpPr>
            <a:spLocks noGrp="1"/>
          </p:cNvSpPr>
          <p:nvPr>
            <p:ph type="sldNum" sz="quarter" idx="10"/>
          </p:nvPr>
        </p:nvSpPr>
        <p:spPr/>
        <p:txBody>
          <a:bodyPr/>
          <a:lstStyle/>
          <a:p>
            <a:fld id="{858247D6-A5FA-4014-BFA3-8919593114FE}" type="slidenum">
              <a:rPr lang="en-US" altLang="en-US" smtClean="0"/>
              <a:pPr/>
              <a:t>8</a:t>
            </a:fld>
            <a:endParaRPr lang="en-US" altLang="en-US"/>
          </a:p>
        </p:txBody>
      </p:sp>
    </p:spTree>
    <p:extLst>
      <p:ext uri="{BB962C8B-B14F-4D97-AF65-F5344CB8AC3E}">
        <p14:creationId xmlns:p14="http://schemas.microsoft.com/office/powerpoint/2010/main" val="1589590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4"/>
          <p:cNvSpPr>
            <a:spLocks noGrp="1" noChangeArrowheads="1"/>
          </p:cNvSpPr>
          <p:nvPr>
            <p:ph type="title"/>
          </p:nvPr>
        </p:nvSpPr>
        <p:spPr>
          <a:xfrm>
            <a:off x="0" y="0"/>
            <a:ext cx="9144000" cy="1417638"/>
          </a:xfrm>
        </p:spPr>
        <p:txBody>
          <a:bodyPr/>
          <a:lstStyle/>
          <a:p>
            <a:pPr eaLnBrk="1" hangingPunct="1"/>
            <a:r>
              <a:rPr lang="en-US" sz="3600" dirty="0">
                <a:latin typeface="Arial" charset="0"/>
                <a:cs typeface="ＭＳ Ｐゴシック" charset="0"/>
              </a:rPr>
              <a:t>Foundations and Framework, Volume 3</a:t>
            </a:r>
            <a:endParaRPr lang="en-US" sz="3600" dirty="0">
              <a:latin typeface="Arial" charset="0"/>
              <a:ea typeface="MS PGothic" charset="0"/>
              <a:cs typeface="Arial" charset="0"/>
            </a:endParaRPr>
          </a:p>
        </p:txBody>
      </p:sp>
      <p:pic>
        <p:nvPicPr>
          <p:cNvPr id="38914" name="Content Placeholder 11" descr="PLF v 3.JPG"/>
          <p:cNvPicPr>
            <a:picLocks noGrp="1" noChangeAspect="1"/>
          </p:cNvPicPr>
          <p:nvPr>
            <p:ph sz="half" idx="1"/>
          </p:nvPr>
        </p:nvPicPr>
        <p:blipFill>
          <a:blip r:embed="rId3" cstate="email">
            <a:extLst>
              <a:ext uri="{28A0092B-C50C-407E-A947-70E740481C1C}">
                <a14:useLocalDpi xmlns:a14="http://schemas.microsoft.com/office/drawing/2010/main" val="0"/>
              </a:ext>
            </a:extLst>
          </a:blip>
          <a:srcRect/>
          <a:stretch>
            <a:fillRect/>
          </a:stretch>
        </p:blipFill>
        <p:spPr>
          <a:xfrm>
            <a:off x="599281" y="1417638"/>
            <a:ext cx="3498850" cy="4525963"/>
          </a:xfrm>
          <a:ln>
            <a:solidFill>
              <a:schemeClr val="tx1"/>
            </a:solidFill>
            <a:miter lim="800000"/>
            <a:headEnd/>
            <a:tailEnd/>
          </a:ln>
        </p:spPr>
      </p:pic>
      <p:pic>
        <p:nvPicPr>
          <p:cNvPr id="38915" name="Content Placeholder 12" descr="PCF v 3.JPG"/>
          <p:cNvPicPr>
            <a:picLocks noGrp="1" noChangeAspect="1"/>
          </p:cNvPicPr>
          <p:nvPr>
            <p:ph sz="half" idx="2"/>
          </p:nvPr>
        </p:nvPicPr>
        <p:blipFill>
          <a:blip r:embed="rId4" cstate="email">
            <a:extLst>
              <a:ext uri="{28A0092B-C50C-407E-A947-70E740481C1C}">
                <a14:useLocalDpi xmlns:a14="http://schemas.microsoft.com/office/drawing/2010/main" val="0"/>
              </a:ext>
            </a:extLst>
          </a:blip>
          <a:srcRect/>
          <a:stretch>
            <a:fillRect/>
          </a:stretch>
        </p:blipFill>
        <p:spPr>
          <a:xfrm>
            <a:off x="4982436" y="1417638"/>
            <a:ext cx="3605212" cy="4525963"/>
          </a:xfrm>
          <a:ln>
            <a:solidFill>
              <a:schemeClr val="tx1"/>
            </a:solidFill>
            <a:miter lim="800000"/>
            <a:headEnd/>
            <a:tailEnd/>
          </a:ln>
        </p:spPr>
      </p:pic>
      <p:sp>
        <p:nvSpPr>
          <p:cNvPr id="9" name="Right Arrow 8"/>
          <p:cNvSpPr>
            <a:spLocks noChangeArrowheads="1"/>
          </p:cNvSpPr>
          <p:nvPr/>
        </p:nvSpPr>
        <p:spPr bwMode="auto">
          <a:xfrm>
            <a:off x="136524" y="1873251"/>
            <a:ext cx="674687" cy="687387"/>
          </a:xfrm>
          <a:prstGeom prst="rightArrow">
            <a:avLst>
              <a:gd name="adj1" fmla="val 50000"/>
              <a:gd name="adj2" fmla="val 50000"/>
            </a:avLst>
          </a:prstGeom>
          <a:solidFill>
            <a:srgbClr val="DF6C5D"/>
          </a:solidFill>
          <a:ln w="9525">
            <a:solidFill>
              <a:srgbClr val="D34412"/>
            </a:solidFill>
            <a:miter lim="800000"/>
            <a:headEnd/>
            <a:tailEnd/>
          </a:ln>
          <a:effectLst>
            <a:outerShdw blurRad="63500" dist="23000" dir="5400000" rotWithShape="0">
              <a:srgbClr val="000000">
                <a:alpha val="34998"/>
              </a:srgbClr>
            </a:outerShdw>
          </a:effectLst>
        </p:spPr>
        <p:txBody>
          <a:bodyPr anchor="ctr"/>
          <a:lstStyle/>
          <a:p>
            <a:pPr algn="ctr" eaLnBrk="1" hangingPunct="1">
              <a:defRPr/>
            </a:pPr>
            <a:endParaRPr lang="en-US" dirty="0">
              <a:solidFill>
                <a:schemeClr val="lt1"/>
              </a:solidFill>
              <a:latin typeface="+mn-lt"/>
              <a:ea typeface="+mn-ea"/>
              <a:cs typeface="+mn-cs"/>
            </a:endParaRPr>
          </a:p>
        </p:txBody>
      </p:sp>
      <p:sp>
        <p:nvSpPr>
          <p:cNvPr id="10" name="Right Arrow 9"/>
          <p:cNvSpPr>
            <a:spLocks noChangeArrowheads="1"/>
          </p:cNvSpPr>
          <p:nvPr/>
        </p:nvSpPr>
        <p:spPr bwMode="auto">
          <a:xfrm>
            <a:off x="4560888" y="1873251"/>
            <a:ext cx="654050" cy="687387"/>
          </a:xfrm>
          <a:prstGeom prst="rightArrow">
            <a:avLst>
              <a:gd name="adj1" fmla="val 50000"/>
              <a:gd name="adj2" fmla="val 50000"/>
            </a:avLst>
          </a:prstGeom>
          <a:solidFill>
            <a:srgbClr val="DF6C5D"/>
          </a:solidFill>
          <a:ln w="9525">
            <a:solidFill>
              <a:srgbClr val="D34412"/>
            </a:solidFill>
            <a:miter lim="800000"/>
            <a:headEnd/>
            <a:tailEnd/>
          </a:ln>
          <a:effectLst>
            <a:outerShdw blurRad="63500" dist="23000" dir="5400000" rotWithShape="0">
              <a:srgbClr val="000000">
                <a:alpha val="34998"/>
              </a:srgbClr>
            </a:outerShdw>
          </a:effectLst>
        </p:spPr>
        <p:txBody>
          <a:bodyPr anchor="ctr"/>
          <a:lstStyle/>
          <a:p>
            <a:pPr algn="ctr" eaLnBrk="1" hangingPunct="1">
              <a:defRPr/>
            </a:pPr>
            <a:endParaRPr lang="en-US" dirty="0">
              <a:solidFill>
                <a:schemeClr val="lt1"/>
              </a:solidFill>
              <a:latin typeface="+mn-lt"/>
              <a:ea typeface="+mn-ea"/>
              <a:cs typeface="+mn-cs"/>
            </a:endParaRPr>
          </a:p>
        </p:txBody>
      </p:sp>
      <p:sp>
        <p:nvSpPr>
          <p:cNvPr id="2" name="Slide Number Placeholder 1"/>
          <p:cNvSpPr>
            <a:spLocks noGrp="1"/>
          </p:cNvSpPr>
          <p:nvPr>
            <p:ph type="sldNum" sz="quarter" idx="10"/>
          </p:nvPr>
        </p:nvSpPr>
        <p:spPr/>
        <p:txBody>
          <a:bodyPr/>
          <a:lstStyle/>
          <a:p>
            <a:fld id="{858247D6-A5FA-4014-BFA3-8919593114FE}" type="slidenum">
              <a:rPr lang="en-US" altLang="en-US" smtClean="0"/>
              <a:pPr/>
              <a:t>9</a:t>
            </a:fld>
            <a:endParaRPr lang="en-US" altLang="en-US"/>
          </a:p>
        </p:txBody>
      </p:sp>
    </p:spTree>
    <p:extLst>
      <p:ext uri="{BB962C8B-B14F-4D97-AF65-F5344CB8AC3E}">
        <p14:creationId xmlns:p14="http://schemas.microsoft.com/office/powerpoint/2010/main" val="2281285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theme/theme1.xml><?xml version="1.0" encoding="utf-8"?>
<a:theme xmlns:a="http://schemas.openxmlformats.org/drawingml/2006/main" name="3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11898</Words>
  <Application>Microsoft Office PowerPoint</Application>
  <PresentationFormat>On-screen Show (4:3)</PresentationFormat>
  <Paragraphs>1144</Paragraphs>
  <Slides>61</Slides>
  <Notes>61</Notes>
  <HiddenSlides>1</HiddenSlides>
  <MMClips>0</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1</vt:i4>
      </vt:variant>
      <vt:variant>
        <vt:lpstr>Slide Titles</vt:lpstr>
      </vt:variant>
      <vt:variant>
        <vt:i4>61</vt:i4>
      </vt:variant>
    </vt:vector>
  </HeadingPairs>
  <TitlesOfParts>
    <vt:vector size="73" baseType="lpstr">
      <vt:lpstr>MS PGothic</vt:lpstr>
      <vt:lpstr>MS PGothic</vt:lpstr>
      <vt:lpstr>Arial</vt:lpstr>
      <vt:lpstr>Calibri</vt:lpstr>
      <vt:lpstr>Courier New</vt:lpstr>
      <vt:lpstr>MS Pゴシック</vt:lpstr>
      <vt:lpstr>Times New Roman</vt:lpstr>
      <vt:lpstr>Wingdings</vt:lpstr>
      <vt:lpstr>3_Office Theme</vt:lpstr>
      <vt:lpstr>1_Office Theme</vt:lpstr>
      <vt:lpstr>2_Office Theme</vt:lpstr>
      <vt:lpstr>Document</vt:lpstr>
      <vt:lpstr>              Science in Transitional Kindergarten:  Earth Sciences               </vt:lpstr>
      <vt:lpstr>Objectives</vt:lpstr>
      <vt:lpstr>Earth Sciences Scavenger Hunt: Let’s Dig In</vt:lpstr>
      <vt:lpstr>Scavenger Hunt Debrief</vt:lpstr>
      <vt:lpstr>CDE Publications and Resources that Support TK Implementation</vt:lpstr>
      <vt:lpstr> Transitional Kindergarten Implementation Guide</vt:lpstr>
      <vt:lpstr> Overview of the Transitional Kindergarten Implementation Guide</vt:lpstr>
      <vt:lpstr>Why Use the Preschool Learning Foundations for TK?</vt:lpstr>
      <vt:lpstr>Foundations and Framework, Volume 3</vt:lpstr>
      <vt:lpstr>Preschool Learning Foundations</vt:lpstr>
      <vt:lpstr>Summary Table of the  Science Foundations</vt:lpstr>
      <vt:lpstr>Map of the Foundations Science Domain</vt:lpstr>
      <vt:lpstr>Next Generation Science Standards (NGSS)</vt:lpstr>
      <vt:lpstr>Next Generation Science Standards (NGSS)</vt:lpstr>
      <vt:lpstr>Three-Dimensional Learning</vt:lpstr>
      <vt:lpstr>A Framework for K-12                Science Education</vt:lpstr>
      <vt:lpstr>Earth Sciences</vt:lpstr>
      <vt:lpstr>Dig Deep and Compare</vt:lpstr>
      <vt:lpstr>Framework Strategies</vt:lpstr>
      <vt:lpstr>Environments and Materials Matter</vt:lpstr>
      <vt:lpstr> Physical Environment             vs.                Social Environment</vt:lpstr>
      <vt:lpstr> Basic Inquiry Skills Are Supported by Physical and Social Environment  </vt:lpstr>
      <vt:lpstr>DRDP-K (2015)</vt:lpstr>
      <vt:lpstr>Cognition: Science 4:  Knowledge of the Natural World</vt:lpstr>
      <vt:lpstr>Natural Environment</vt:lpstr>
      <vt:lpstr>“With teachers’ guidance, children’s everyday interactions and direct contact with objects and earth events can become rich, inquiry experiences of earth sciences”                       (PCF, Vol. 3, p. 215). </vt:lpstr>
      <vt:lpstr>Foundation 1.0: Earth Materials and Objects</vt:lpstr>
      <vt:lpstr>Preschool Children Can</vt:lpstr>
      <vt:lpstr>Interactions and Strategies</vt:lpstr>
      <vt:lpstr>Interaction and Strategies</vt:lpstr>
      <vt:lpstr> Sorting Challenge </vt:lpstr>
      <vt:lpstr>Sorting Challenge: Part 2</vt:lpstr>
      <vt:lpstr>Considerations for English Learners</vt:lpstr>
      <vt:lpstr> Questions for Reflection  </vt:lpstr>
      <vt:lpstr> Understanding Cross-Cultural Differences </vt:lpstr>
      <vt:lpstr>Foundation 2.0: Changes in the Earth</vt:lpstr>
      <vt:lpstr>Interaction and Strategies</vt:lpstr>
      <vt:lpstr>Interaction and Strategy</vt:lpstr>
      <vt:lpstr>Interaction and Strategies</vt:lpstr>
      <vt:lpstr> How Would You Use the Star Chart App with Your Children? </vt:lpstr>
      <vt:lpstr>Foundation 2.2: Changes in the Weather</vt:lpstr>
      <vt:lpstr>Weather</vt:lpstr>
      <vt:lpstr>Transition to Observation</vt:lpstr>
      <vt:lpstr>Remember to</vt:lpstr>
      <vt:lpstr>Kite</vt:lpstr>
      <vt:lpstr>I wonder how I could measure the wind?</vt:lpstr>
      <vt:lpstr>What Idea Are You Going to Let Soar?</vt:lpstr>
      <vt:lpstr>Make a Prediction</vt:lpstr>
      <vt:lpstr>Foundation 2.3: Changes in the Environment</vt:lpstr>
      <vt:lpstr>Explore Earth Materials</vt:lpstr>
      <vt:lpstr>“Consideration should be made for children with special needs through assistance by teachers or peers or adaptation of materials so they are able to fully participate and make observations” (PCF, Vol. 3, p. 218).</vt:lpstr>
      <vt:lpstr>What Idea Are You Going to Dig Into?</vt:lpstr>
      <vt:lpstr>Foundation 2.4: Caring for the Environment</vt:lpstr>
      <vt:lpstr>Significance of Environmental Concerns</vt:lpstr>
      <vt:lpstr>Protect the Environment</vt:lpstr>
      <vt:lpstr>   Interactions and Strategies    </vt:lpstr>
      <vt:lpstr>What Will You Try?</vt:lpstr>
      <vt:lpstr>Engaging Families</vt:lpstr>
      <vt:lpstr> Use Earth Science to                         Engage Families </vt:lpstr>
      <vt:lpstr>Thank You for Examining and Digging into Earth Sciences with Us!</vt:lpstr>
      <vt:lpstr>Reference Guide for PowerPoint Citations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cp:lastPrinted>2015-04-27T17:36:45Z</cp:lastPrinted>
  <dcterms:created xsi:type="dcterms:W3CDTF">2015-05-14T17:33:43Z</dcterms:created>
  <dcterms:modified xsi:type="dcterms:W3CDTF">2017-01-30T22:36:45Z</dcterms:modified>
</cp:coreProperties>
</file>