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97" r:id="rId1"/>
    <p:sldMasterId id="2147483689" r:id="rId2"/>
    <p:sldMasterId id="2147484202" r:id="rId3"/>
  </p:sldMasterIdLst>
  <p:notesMasterIdLst>
    <p:notesMasterId r:id="rId57"/>
  </p:notesMasterIdLst>
  <p:handoutMasterIdLst>
    <p:handoutMasterId r:id="rId58"/>
  </p:handoutMasterIdLst>
  <p:sldIdLst>
    <p:sldId id="401" r:id="rId4"/>
    <p:sldId id="258" r:id="rId5"/>
    <p:sldId id="321" r:id="rId6"/>
    <p:sldId id="352" r:id="rId7"/>
    <p:sldId id="336" r:id="rId8"/>
    <p:sldId id="374" r:id="rId9"/>
    <p:sldId id="376" r:id="rId10"/>
    <p:sldId id="361" r:id="rId11"/>
    <p:sldId id="403" r:id="rId12"/>
    <p:sldId id="404" r:id="rId13"/>
    <p:sldId id="405" r:id="rId14"/>
    <p:sldId id="324" r:id="rId15"/>
    <p:sldId id="325" r:id="rId16"/>
    <p:sldId id="379" r:id="rId17"/>
    <p:sldId id="327" r:id="rId18"/>
    <p:sldId id="381" r:id="rId19"/>
    <p:sldId id="399" r:id="rId20"/>
    <p:sldId id="380" r:id="rId21"/>
    <p:sldId id="367" r:id="rId22"/>
    <p:sldId id="368" r:id="rId23"/>
    <p:sldId id="313" r:id="rId24"/>
    <p:sldId id="307" r:id="rId25"/>
    <p:sldId id="400" r:id="rId26"/>
    <p:sldId id="264" r:id="rId27"/>
    <p:sldId id="266" r:id="rId28"/>
    <p:sldId id="326" r:id="rId29"/>
    <p:sldId id="351" r:id="rId30"/>
    <p:sldId id="365" r:id="rId31"/>
    <p:sldId id="332" r:id="rId32"/>
    <p:sldId id="269" r:id="rId33"/>
    <p:sldId id="344" r:id="rId34"/>
    <p:sldId id="391" r:id="rId35"/>
    <p:sldId id="277" r:id="rId36"/>
    <p:sldId id="360" r:id="rId37"/>
    <p:sldId id="386" r:id="rId38"/>
    <p:sldId id="387" r:id="rId39"/>
    <p:sldId id="398" r:id="rId40"/>
    <p:sldId id="369" r:id="rId41"/>
    <p:sldId id="370" r:id="rId42"/>
    <p:sldId id="371" r:id="rId43"/>
    <p:sldId id="372" r:id="rId44"/>
    <p:sldId id="373" r:id="rId45"/>
    <p:sldId id="347" r:id="rId46"/>
    <p:sldId id="385" r:id="rId47"/>
    <p:sldId id="311" r:id="rId48"/>
    <p:sldId id="397" r:id="rId49"/>
    <p:sldId id="392" r:id="rId50"/>
    <p:sldId id="395" r:id="rId51"/>
    <p:sldId id="393" r:id="rId52"/>
    <p:sldId id="319" r:id="rId53"/>
    <p:sldId id="402" r:id="rId54"/>
    <p:sldId id="301" r:id="rId55"/>
    <p:sldId id="396" r:id="rId56"/>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9DA"/>
    <a:srgbClr val="A7EFC4"/>
    <a:srgbClr val="E6FAEE"/>
    <a:srgbClr val="22B483"/>
    <a:srgbClr val="7DE7A8"/>
    <a:srgbClr val="FFFFCC"/>
    <a:srgbClr val="FFFF66"/>
    <a:srgbClr val="21B35D"/>
    <a:srgbClr val="B98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18" autoAdjust="0"/>
    <p:restoredTop sz="48286" autoAdjust="0"/>
  </p:normalViewPr>
  <p:slideViewPr>
    <p:cSldViewPr snapToGrid="0" snapToObjects="1">
      <p:cViewPr varScale="1">
        <p:scale>
          <a:sx n="39" d="100"/>
          <a:sy n="39" d="100"/>
        </p:scale>
        <p:origin x="2244" y="60"/>
      </p:cViewPr>
      <p:guideLst>
        <p:guide orient="horz" pos="2160"/>
        <p:guide pos="2880"/>
      </p:guideLst>
    </p:cSldViewPr>
  </p:slideViewPr>
  <p:outlineViewPr>
    <p:cViewPr>
      <p:scale>
        <a:sx n="33" d="100"/>
        <a:sy n="33" d="100"/>
      </p:scale>
      <p:origin x="0" y="-21188"/>
    </p:cViewPr>
  </p:outlineViewPr>
  <p:notesTextViewPr>
    <p:cViewPr>
      <p:scale>
        <a:sx n="150" d="100"/>
        <a:sy n="150" d="100"/>
      </p:scale>
      <p:origin x="0" y="0"/>
    </p:cViewPr>
  </p:notesTextViewPr>
  <p:sorterViewPr>
    <p:cViewPr>
      <p:scale>
        <a:sx n="75" d="100"/>
        <a:sy n="75" d="100"/>
      </p:scale>
      <p:origin x="0" y="0"/>
    </p:cViewPr>
  </p:sorterViewPr>
  <p:notesViewPr>
    <p:cSldViewPr snapToGrid="0" snapToObjects="1">
      <p:cViewPr varScale="1">
        <p:scale>
          <a:sx n="65" d="100"/>
          <a:sy n="65" d="100"/>
        </p:scale>
        <p:origin x="3240" y="66"/>
      </p:cViewPr>
      <p:guideLst>
        <p:guide orient="horz" pos="2880"/>
        <p:guide pos="2160"/>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smtClean="0">
                <a:latin typeface="Calibri" pitchFamily="34" charset="0"/>
              </a:defRPr>
            </a:lvl1pPr>
          </a:lstStyle>
          <a:p>
            <a:pPr>
              <a:defRPr/>
            </a:pPr>
            <a:fld id="{736194A9-4F97-4F02-B631-0ED17E5A923E}" type="datetime1">
              <a:rPr lang="en-US"/>
              <a:pPr>
                <a:defRPr/>
              </a:pPr>
              <a:t>1/22/2018</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atin typeface="Calibri" panose="020F0502020204030204" pitchFamily="34" charset="0"/>
              </a:defRPr>
            </a:lvl1pPr>
          </a:lstStyle>
          <a:p>
            <a:fld id="{C84F5CFD-31F2-430A-8DC7-75AB3DF6146F}" type="slidenum">
              <a:rPr lang="en-US" altLang="en-US"/>
              <a:pPr/>
              <a:t>‹#›</a:t>
            </a:fld>
            <a:endParaRPr lang="en-US" altLang="en-US"/>
          </a:p>
        </p:txBody>
      </p:sp>
    </p:spTree>
    <p:extLst>
      <p:ext uri="{BB962C8B-B14F-4D97-AF65-F5344CB8AC3E}">
        <p14:creationId xmlns:p14="http://schemas.microsoft.com/office/powerpoint/2010/main" val="1272680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smtClean="0">
                <a:latin typeface="Calibri" pitchFamily="34" charset="0"/>
              </a:defRPr>
            </a:lvl1pPr>
          </a:lstStyle>
          <a:p>
            <a:pPr>
              <a:defRPr/>
            </a:pPr>
            <a:fld id="{2533EE22-9B37-419F-AD1F-1B021EF32F57}" type="datetime1">
              <a:rPr lang="en-US"/>
              <a:pPr>
                <a:defRPr/>
              </a:pPr>
              <a:t>1/22/2018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09F4DE26-59A6-4106-AEE0-E288E06857F7}" type="slidenum">
              <a:rPr lang="en-US" altLang="en-US"/>
              <a:pPr/>
              <a:t>‹#›</a:t>
            </a:fld>
            <a:endParaRPr lang="en-US" altLang="en-US"/>
          </a:p>
        </p:txBody>
      </p:sp>
    </p:spTree>
    <p:extLst>
      <p:ext uri="{BB962C8B-B14F-4D97-AF65-F5344CB8AC3E}">
        <p14:creationId xmlns:p14="http://schemas.microsoft.com/office/powerpoint/2010/main" val="48234040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dirty="0"/>
              <a:t>Presenter Notes:</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Welcome to the session on Physical Science in </a:t>
            </a:r>
            <a:r>
              <a:rPr lang="en-US" sz="1200" b="0" i="0" u="none" strike="noStrike" baseline="0" dirty="0">
                <a:latin typeface="Arial" panose="020B0604020202020204" pitchFamily="34" charset="0"/>
              </a:rPr>
              <a:t>Transitional Kindergarten</a:t>
            </a:r>
            <a:r>
              <a:rPr lang="en-US" altLang="en-US" dirty="0"/>
              <a:t>. We will be examining the foundations of physical science and how</a:t>
            </a:r>
            <a:r>
              <a:rPr lang="en-US" altLang="en-US" baseline="0" dirty="0"/>
              <a:t> students learn about the properties of physical science through observation, investigation, documentation, and communication. </a:t>
            </a:r>
            <a:endParaRPr lang="en-US" altLang="en-US" dirty="0"/>
          </a:p>
          <a:p>
            <a:endParaRPr lang="en-US" dirty="0"/>
          </a:p>
          <a:p>
            <a:r>
              <a:rPr lang="en-US" dirty="0">
                <a:latin typeface="Arial" charset="0"/>
                <a:ea typeface="Arial" charset="0"/>
                <a:cs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Physical Science.</a:t>
            </a:r>
            <a:endParaRPr lang="en-US" dirty="0"/>
          </a:p>
        </p:txBody>
      </p:sp>
      <p:sp>
        <p:nvSpPr>
          <p:cNvPr id="4" name="Slide Number Placeholder 3"/>
          <p:cNvSpPr>
            <a:spLocks noGrp="1"/>
          </p:cNvSpPr>
          <p:nvPr>
            <p:ph type="sldNum" sz="quarter" idx="10"/>
          </p:nvPr>
        </p:nvSpPr>
        <p:spPr/>
        <p:txBody>
          <a:bodyPr/>
          <a:lstStyle/>
          <a:p>
            <a:fld id="{09F4DE26-59A6-4106-AEE0-E288E06857F7}" type="slidenum">
              <a:rPr lang="en-US" altLang="en-US" smtClean="0"/>
              <a:pPr/>
              <a:t>1</a:t>
            </a:fld>
            <a:endParaRPr lang="en-US" altLang="en-US"/>
          </a:p>
        </p:txBody>
      </p:sp>
    </p:spTree>
    <p:extLst>
      <p:ext uri="{BB962C8B-B14F-4D97-AF65-F5344CB8AC3E}">
        <p14:creationId xmlns:p14="http://schemas.microsoft.com/office/powerpoint/2010/main" val="201509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xfrm>
            <a:off x="604838" y="4343400"/>
            <a:ext cx="5648325" cy="4799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ctr">
              <a:spcBef>
                <a:spcPct val="0"/>
              </a:spcBef>
            </a:pPr>
            <a:r>
              <a:rPr lang="en-US" altLang="en-US" b="1">
                <a:latin typeface="Arial" charset="0"/>
                <a:ea typeface="ＭＳ Ｐゴシック" charset="-128"/>
              </a:rPr>
              <a:t>Presenter Remarks:</a:t>
            </a:r>
          </a:p>
          <a:p>
            <a:pPr fontAlgn="ctr">
              <a:spcBef>
                <a:spcPct val="0"/>
              </a:spcBef>
            </a:pPr>
            <a:r>
              <a:rPr lang="en-US" altLang="en-US">
                <a:latin typeface="Arial" charset="0"/>
                <a:ea typeface="ＭＳ Ｐゴシック" charset="-128"/>
              </a:rPr>
              <a:t>The TK Implementation Guide is organized into the following two sections: </a:t>
            </a:r>
          </a:p>
          <a:p>
            <a:pPr fontAlgn="ctr">
              <a:spcBef>
                <a:spcPct val="0"/>
              </a:spcBef>
              <a:buFontTx/>
              <a:buChar char="•"/>
            </a:pPr>
            <a:r>
              <a:rPr lang="en-US" altLang="en-US">
                <a:latin typeface="Arial" charset="0"/>
                <a:ea typeface="ＭＳ Ｐゴシック" charset="-128"/>
              </a:rPr>
              <a:t>Section 1 is covered in Chapter 1.  The information in this section was developed with the administrator in mind and focuses on the program structure and design.</a:t>
            </a:r>
          </a:p>
          <a:p>
            <a:pPr fontAlgn="ctr">
              <a:spcBef>
                <a:spcPct val="0"/>
              </a:spcBef>
              <a:buFontTx/>
              <a:buChar char="•"/>
            </a:pPr>
            <a:r>
              <a:rPr lang="en-US" altLang="en-US">
                <a:latin typeface="Arial" charset="0"/>
                <a:ea typeface="ＭＳ Ｐゴシック" charset="-128"/>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ct val="0"/>
              </a:spcBef>
            </a:pPr>
            <a:endParaRPr lang="en-US" altLang="en-US">
              <a:latin typeface="Arial" charset="0"/>
              <a:ea typeface="ＭＳ Ｐゴシック" charset="-128"/>
            </a:endParaRPr>
          </a:p>
          <a:p>
            <a:pPr fontAlgn="ctr">
              <a:spcBef>
                <a:spcPct val="0"/>
              </a:spcBef>
            </a:pPr>
            <a:r>
              <a:rPr lang="en-US" altLang="en-US">
                <a:latin typeface="Arial" charset="0"/>
                <a:ea typeface="ＭＳ Ｐゴシック" charset="-128"/>
              </a:rPr>
              <a:t>Within each of these chapters, vignettes, highlighted boxes, and resource boxes are included to illustrate examples of the information covered in each of the chapters.</a:t>
            </a:r>
          </a:p>
          <a:p>
            <a:pPr fontAlgn="ctr">
              <a:spcBef>
                <a:spcPct val="0"/>
              </a:spcBef>
            </a:pPr>
            <a:endParaRPr lang="en-US" altLang="en-US">
              <a:latin typeface="Arial" charset="0"/>
              <a:ea typeface="ＭＳ Ｐゴシック" charset="-128"/>
            </a:endParaRPr>
          </a:p>
          <a:p>
            <a:pPr fontAlgn="ctr">
              <a:spcBef>
                <a:spcPct val="0"/>
              </a:spcBef>
            </a:pPr>
            <a:r>
              <a:rPr lang="en-US" altLang="en-US">
                <a:latin typeface="Arial" charset="0"/>
                <a:ea typeface="ＭＳ Ｐゴシック" charset="-128"/>
              </a:rPr>
              <a:t>A PDF copy of the document can be accessed at the California Department of Education Web page (</a:t>
            </a:r>
            <a:r>
              <a:rPr lang="en-US" altLang="en-US" b="1">
                <a:latin typeface="Arial" charset="0"/>
                <a:ea typeface="ＭＳ Ｐゴシック" charset="-128"/>
              </a:rPr>
              <a:t>www.cde.ca.gov/ci/gs/em/documents/tkguide.pdf</a:t>
            </a:r>
            <a:r>
              <a:rPr lang="en-US" altLang="en-US">
                <a:latin typeface="Arial" charset="0"/>
                <a:ea typeface="ＭＳ Ｐゴシック" charset="-128"/>
              </a:rPr>
              <a:t>).</a:t>
            </a:r>
          </a:p>
          <a:p>
            <a:pPr>
              <a:spcBef>
                <a:spcPct val="0"/>
              </a:spcBef>
            </a:pPr>
            <a:endParaRPr lang="en-US" altLang="en-US">
              <a:latin typeface="Arial" charset="0"/>
              <a:ea typeface="ＭＳ Ｐゴシック" charset="-128"/>
            </a:endParaRPr>
          </a:p>
          <a:p>
            <a:pPr>
              <a:spcBef>
                <a:spcPct val="0"/>
              </a:spcBef>
            </a:pPr>
            <a:r>
              <a:rPr lang="en-US" altLang="en-US">
                <a:latin typeface="Arial" charset="0"/>
                <a:ea typeface="ＭＳ Ｐゴシック" charset="-128"/>
              </a:rPr>
              <a:t>Video footage for each chapter can be accessed at the California Department of Education.  The video clips include footage of TK classrooms and interviews with teachers, administrators, and parents. </a:t>
            </a:r>
            <a:r>
              <a:rPr lang="en-US" altLang="en-US" b="1">
                <a:latin typeface="Arial" charset="0"/>
                <a:ea typeface="ＭＳ Ｐゴシック" charset="-128"/>
              </a:rPr>
              <a:t>https://www.youtube.com/user/caeducation</a:t>
            </a:r>
            <a:br>
              <a:rPr lang="en-US" altLang="en-US" b="1">
                <a:latin typeface="Arial" charset="0"/>
                <a:ea typeface="ＭＳ Ｐゴシック" charset="-128"/>
              </a:rPr>
            </a:br>
            <a:r>
              <a:rPr lang="en-US" altLang="en-US" b="1">
                <a:latin typeface="Arial" charset="0"/>
                <a:ea typeface="ＭＳ Ｐゴシック" charset="-128"/>
              </a:rPr>
              <a:t>https://www.youtube.com/results?search_query=tk+implmentation+guide</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9EEA971A-DC1C-D04D-80AF-E3D1CAA46EB1}" type="slidenum">
              <a:rPr lang="en-US" altLang="en-US"/>
              <a:pPr/>
              <a:t>10</a:t>
            </a:fld>
            <a:endParaRPr lang="en-US" altLang="en-US"/>
          </a:p>
        </p:txBody>
      </p:sp>
    </p:spTree>
    <p:extLst>
      <p:ext uri="{BB962C8B-B14F-4D97-AF65-F5344CB8AC3E}">
        <p14:creationId xmlns:p14="http://schemas.microsoft.com/office/powerpoint/2010/main" val="366655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xfrm>
            <a:off x="685800" y="4376738"/>
            <a:ext cx="5486400" cy="4046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Arial" charset="0"/>
                <a:ea typeface="ＭＳ Ｐゴシック" charset="-128"/>
              </a:rPr>
              <a:t>Background Information: </a:t>
            </a:r>
          </a:p>
          <a:p>
            <a:pPr>
              <a:spcBef>
                <a:spcPct val="0"/>
              </a:spcBef>
            </a:pPr>
            <a:r>
              <a:rPr lang="en-US" altLang="en-US">
                <a:latin typeface="Arial" charset="0"/>
                <a:ea typeface="ＭＳ Ｐゴシック" charset="-128"/>
              </a:rPr>
              <a:t>CDE.CA.gov/ci/gs/em/kinderfaq.asp#program </a:t>
            </a:r>
          </a:p>
          <a:p>
            <a:pPr>
              <a:spcBef>
                <a:spcPct val="0"/>
              </a:spcBef>
            </a:pPr>
            <a:endParaRPr lang="en-US" altLang="en-US" b="1">
              <a:latin typeface="Arial" charset="0"/>
              <a:ea typeface="ＭＳ Ｐゴシック" charset="-128"/>
            </a:endParaRPr>
          </a:p>
          <a:p>
            <a:pPr>
              <a:spcBef>
                <a:spcPct val="0"/>
              </a:spcBef>
            </a:pPr>
            <a:r>
              <a:rPr lang="en-US" altLang="en-US" b="1">
                <a:latin typeface="Arial" charset="0"/>
                <a:ea typeface="ＭＳ Ｐゴシック" charset="-128"/>
              </a:rPr>
              <a:t>Presenter Remarks: </a:t>
            </a:r>
          </a:p>
          <a:p>
            <a:pPr>
              <a:spcBef>
                <a:spcPct val="0"/>
              </a:spcBef>
            </a:pPr>
            <a:r>
              <a:rPr lang="en-US" altLang="en-US">
                <a:latin typeface="Arial" charset="0"/>
                <a:ea typeface="ＭＳ Ｐゴシック" charset="-128"/>
              </a:rPr>
              <a:t>The state of California provides guidance on utilizing the Preschool Learning Foundations and the Preschool Curriculum Framework as planning and curriculum resources in the transitional kindergarten classroom.</a:t>
            </a:r>
          </a:p>
          <a:p>
            <a:pPr>
              <a:spcBef>
                <a:spcPct val="0"/>
              </a:spcBef>
            </a:pPr>
            <a:endParaRPr lang="en-US" altLang="en-US">
              <a:latin typeface="Arial" charset="0"/>
              <a:ea typeface="ＭＳ Ｐゴシック" charset="-128"/>
            </a:endParaRPr>
          </a:p>
          <a:p>
            <a:pPr>
              <a:spcBef>
                <a:spcPct val="0"/>
              </a:spcBef>
            </a:pPr>
            <a:r>
              <a:rPr lang="en-US" altLang="en-US">
                <a:latin typeface="Arial" charset="0"/>
                <a:ea typeface="MS PGothic" charset="-128"/>
                <a:cs typeface="MS PGothic" charset="-128"/>
              </a:rPr>
              <a:t>In addition, the following publications and resources </a:t>
            </a:r>
            <a:r>
              <a:rPr lang="en-US" altLang="en-US">
                <a:latin typeface="Arial" charset="0"/>
                <a:ea typeface="ＭＳ Ｐゴシック" charset="-128"/>
              </a:rPr>
              <a:t>are available to support age and developmentally appropriate TK curriculum</a:t>
            </a:r>
            <a:r>
              <a:rPr lang="en-US" altLang="en-US">
                <a:latin typeface="Arial" charset="0"/>
                <a:ea typeface="MS PGothic" charset="-128"/>
                <a:cs typeface="MS PGothic" charset="-128"/>
              </a:rPr>
              <a:t>:</a:t>
            </a:r>
          </a:p>
          <a:p>
            <a:pPr>
              <a:spcBef>
                <a:spcPct val="0"/>
              </a:spcBef>
              <a:buFontTx/>
              <a:buChar char="•"/>
            </a:pPr>
            <a:r>
              <a:rPr lang="en-US" altLang="en-US">
                <a:latin typeface="Arial" charset="0"/>
                <a:ea typeface="ＭＳ Ｐゴシック" charset="-128"/>
              </a:rPr>
              <a:t>TK Implementation Guide</a:t>
            </a:r>
          </a:p>
          <a:p>
            <a:pPr>
              <a:spcBef>
                <a:spcPct val="0"/>
              </a:spcBef>
              <a:buFontTx/>
              <a:buChar char="•"/>
            </a:pPr>
            <a:r>
              <a:rPr lang="en-US" altLang="en-US">
                <a:latin typeface="Arial" charset="0"/>
                <a:ea typeface="ＭＳ Ｐゴシック" charset="-128"/>
              </a:rPr>
              <a:t>Alignment Document</a:t>
            </a:r>
          </a:p>
          <a:p>
            <a:pPr>
              <a:spcBef>
                <a:spcPct val="0"/>
              </a:spcBef>
              <a:buFontTx/>
              <a:buChar char="•"/>
            </a:pPr>
            <a:r>
              <a:rPr lang="en-US" altLang="en-US">
                <a:latin typeface="Arial" charset="0"/>
                <a:ea typeface="ＭＳ Ｐゴシック" charset="-128"/>
              </a:rPr>
              <a:t>CA CCSS</a:t>
            </a:r>
          </a:p>
          <a:p>
            <a:pPr>
              <a:spcBef>
                <a:spcPct val="0"/>
              </a:spcBef>
              <a:buFontTx/>
              <a:buChar char="•"/>
            </a:pPr>
            <a:r>
              <a:rPr lang="en-US" altLang="en-US">
                <a:latin typeface="Arial" charset="0"/>
                <a:ea typeface="ＭＳ Ｐゴシック" charset="-128"/>
              </a:rPr>
              <a:t>DRDP-K (2015)</a:t>
            </a:r>
          </a:p>
          <a:p>
            <a:pPr>
              <a:spcBef>
                <a:spcPct val="0"/>
              </a:spcBef>
              <a:buFontTx/>
              <a:buChar char="•"/>
            </a:pPr>
            <a:r>
              <a:rPr lang="en-US" altLang="en-US">
                <a:latin typeface="Arial" charset="0"/>
                <a:ea typeface="ＭＳ Ｐゴシック" charset="-128"/>
              </a:rPr>
              <a:t>ELA Standards</a:t>
            </a:r>
          </a:p>
          <a:p>
            <a:pPr>
              <a:spcBef>
                <a:spcPct val="0"/>
              </a:spcBef>
              <a:buFontTx/>
              <a:buChar char="•"/>
            </a:pPr>
            <a:r>
              <a:rPr lang="en-US" altLang="en-US">
                <a:latin typeface="Arial" charset="0"/>
                <a:ea typeface="ＭＳ Ｐゴシック" charset="-128"/>
              </a:rPr>
              <a:t>ELA/ELD Framework</a:t>
            </a:r>
          </a:p>
          <a:p>
            <a:pPr>
              <a:spcBef>
                <a:spcPct val="0"/>
              </a:spcBef>
            </a:pPr>
            <a:endParaRPr lang="en-US" altLang="en-US">
              <a:latin typeface="Arial" charset="0"/>
              <a:ea typeface="ＭＳ Ｐゴシック" charset="-128"/>
            </a:endParaRPr>
          </a:p>
          <a:p>
            <a:pPr>
              <a:spcBef>
                <a:spcPct val="0"/>
              </a:spcBef>
            </a:pPr>
            <a:r>
              <a:rPr lang="en-US" altLang="en-US">
                <a:latin typeface="Arial" charset="0"/>
                <a:ea typeface="ＭＳ Ｐゴシック" charset="-128"/>
              </a:rPr>
              <a:t>We will now look at how these resources work together to support all learners in history-social sciences development. </a:t>
            </a:r>
          </a:p>
          <a:p>
            <a:pPr>
              <a:spcBef>
                <a:spcPct val="0"/>
              </a:spcBef>
              <a:buFontTx/>
              <a:buChar char="•"/>
            </a:pPr>
            <a:endParaRPr lang="en-US" altLang="en-US">
              <a:latin typeface="Arial" charset="0"/>
              <a:ea typeface="MS PGothic" charset="-128"/>
              <a:cs typeface="MS PGothic" charset="-128"/>
            </a:endParaRPr>
          </a:p>
          <a:p>
            <a:pPr>
              <a:spcBef>
                <a:spcPct val="0"/>
              </a:spcBef>
            </a:pPr>
            <a:endParaRPr lang="en-US" altLang="en-US">
              <a:latin typeface="Arial" charset="0"/>
              <a:ea typeface="MS PGothic" charset="-128"/>
              <a:cs typeface="Arial" charset="0"/>
            </a:endParaRPr>
          </a:p>
          <a:p>
            <a:pPr>
              <a:spcBef>
                <a:spcPct val="0"/>
              </a:spcBef>
            </a:pPr>
            <a:endParaRPr lang="en-US" altLang="en-US">
              <a:latin typeface="Arial" charset="0"/>
              <a:ea typeface="MS PGothic" charset="-128"/>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C37C32D-7E39-224A-8A52-86E25FD768AE}" type="slidenum">
              <a:rPr lang="en-US" altLang="en-US"/>
              <a:pPr>
                <a:spcBef>
                  <a:spcPct val="0"/>
                </a:spcBef>
              </a:pPr>
              <a:t>11</a:t>
            </a:fld>
            <a:endParaRPr lang="en-US" altLang="en-US"/>
          </a:p>
        </p:txBody>
      </p:sp>
    </p:spTree>
    <p:extLst>
      <p:ext uri="{BB962C8B-B14F-4D97-AF65-F5344CB8AC3E}">
        <p14:creationId xmlns:p14="http://schemas.microsoft.com/office/powerpoint/2010/main" val="1649612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770569E1-B4EB-4378-A0EA-6E7D62A1F985}" type="slidenum">
              <a:rPr lang="en-US" altLang="en-US" smtClean="0">
                <a:ea typeface="MS PGothic" pitchFamily="34" charset="-128"/>
              </a:rPr>
              <a:pPr/>
              <a:t>12</a:t>
            </a:fld>
            <a:endParaRPr lang="en-US" altLang="en-US">
              <a:ea typeface="MS PGothic" pitchFamily="34" charset="-128"/>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altLang="en-US" b="1" dirty="0"/>
              <a:t>Presenter Remarks:</a:t>
            </a:r>
          </a:p>
          <a:p>
            <a:pPr eaLnBrk="1" hangingPunct="1">
              <a:spcBef>
                <a:spcPts val="0"/>
              </a:spcBef>
            </a:pPr>
            <a:r>
              <a:rPr lang="en-US" altLang="en-US" dirty="0"/>
              <a:t>We will be using two CDE resources during this session.</a:t>
            </a:r>
          </a:p>
          <a:p>
            <a:pPr eaLnBrk="1" hangingPunct="1">
              <a:spcBef>
                <a:spcPts val="0"/>
              </a:spcBef>
            </a:pPr>
            <a:endParaRPr lang="en-US" altLang="en-US" dirty="0"/>
          </a:p>
          <a:p>
            <a:pPr eaLnBrk="1" hangingPunct="1">
              <a:spcBef>
                <a:spcPts val="0"/>
              </a:spcBef>
            </a:pPr>
            <a:r>
              <a:rPr lang="en-US" altLang="en-US" dirty="0"/>
              <a:t>(Click to reveal Preschool Learning Foundations (PLF), Volume 3.)</a:t>
            </a:r>
          </a:p>
          <a:p>
            <a:pPr eaLnBrk="1" hangingPunct="1">
              <a:spcBef>
                <a:spcPts val="0"/>
              </a:spcBef>
            </a:pPr>
            <a:r>
              <a:rPr lang="en-US" altLang="en-US" dirty="0"/>
              <a:t>This is the Preschool Learning Foundations, Volume 3. The foundations describe how children develop, grow, and learn. They tell us what children should know and be able to do:</a:t>
            </a:r>
          </a:p>
          <a:p>
            <a:pPr marL="171450" indent="-171450" eaLnBrk="1" hangingPunct="1">
              <a:spcBef>
                <a:spcPts val="0"/>
              </a:spcBef>
              <a:buFont typeface="Arial" panose="020B0604020202020204" pitchFamily="34" charset="0"/>
              <a:buChar char="•"/>
            </a:pPr>
            <a:r>
              <a:rPr lang="en-US" altLang="en-US" dirty="0"/>
              <a:t>At around 48 (4 years) and 60 months of age (5 years) </a:t>
            </a:r>
          </a:p>
          <a:p>
            <a:pPr marL="171450" indent="-171450" eaLnBrk="1" hangingPunct="1">
              <a:spcBef>
                <a:spcPts val="0"/>
              </a:spcBef>
              <a:buFont typeface="Arial" panose="020B0604020202020204" pitchFamily="34" charset="0"/>
              <a:buChar char="•"/>
            </a:pPr>
            <a:r>
              <a:rPr lang="en-US" altLang="en-US" dirty="0"/>
              <a:t>As they complete their first or second year of preschool</a:t>
            </a:r>
          </a:p>
          <a:p>
            <a:pPr marL="171450" indent="-171450" eaLnBrk="1" hangingPunct="1">
              <a:spcBef>
                <a:spcPts val="0"/>
              </a:spcBef>
              <a:buFont typeface="Arial" panose="020B0604020202020204" pitchFamily="34" charset="0"/>
              <a:buChar char="•"/>
            </a:pPr>
            <a:r>
              <a:rPr lang="en-US" altLang="en-US" dirty="0"/>
              <a:t>With appropriate support</a:t>
            </a:r>
          </a:p>
          <a:p>
            <a:pPr marL="171450" indent="-171450" eaLnBrk="1" hangingPunct="1">
              <a:spcBef>
                <a:spcPts val="0"/>
              </a:spcBef>
              <a:buFont typeface="Arial" panose="020B0604020202020204" pitchFamily="34" charset="0"/>
              <a:buChar char="•"/>
            </a:pPr>
            <a:r>
              <a:rPr lang="en-US" altLang="en-US" dirty="0"/>
              <a:t>When attending a high-quality preschool program</a:t>
            </a:r>
          </a:p>
          <a:p>
            <a:pPr eaLnBrk="1" hangingPunct="1">
              <a:spcBef>
                <a:spcPts val="0"/>
              </a:spcBef>
              <a:buFont typeface="Times" pitchFamily="-102" charset="0"/>
              <a:buNone/>
            </a:pPr>
            <a:endParaRPr lang="en-US" altLang="en-US" dirty="0"/>
          </a:p>
          <a:p>
            <a:pPr eaLnBrk="1" hangingPunct="1">
              <a:spcBef>
                <a:spcPts val="0"/>
              </a:spcBef>
            </a:pPr>
            <a:r>
              <a:rPr lang="en-US" altLang="en-US" dirty="0"/>
              <a:t>(Click to reveal Preschool Curriculum Framework (PCF), Volume 3.)</a:t>
            </a:r>
          </a:p>
          <a:p>
            <a:pPr eaLnBrk="1" hangingPunct="1">
              <a:spcBef>
                <a:spcPts val="0"/>
              </a:spcBef>
            </a:pPr>
            <a:r>
              <a:rPr lang="en-US" altLang="en-US" dirty="0"/>
              <a:t>This is the Preschool Curriculum Framework, Volume 3. This framework presents strategies and information to help teachers enrich learning and development opportunities. In the framework, you’ll find ideas for:</a:t>
            </a:r>
          </a:p>
          <a:p>
            <a:pPr marL="171450" indent="-171450" eaLnBrk="1" hangingPunct="1">
              <a:spcBef>
                <a:spcPts val="0"/>
              </a:spcBef>
              <a:buFont typeface="Arial" panose="020B0604020202020204" pitchFamily="34" charset="0"/>
              <a:buChar char="•"/>
            </a:pPr>
            <a:r>
              <a:rPr lang="en-US" altLang="en-US" dirty="0"/>
              <a:t>Setting up environments</a:t>
            </a:r>
          </a:p>
          <a:p>
            <a:pPr marL="171450" indent="-171450" eaLnBrk="1" hangingPunct="1">
              <a:spcBef>
                <a:spcPts val="0"/>
              </a:spcBef>
              <a:buFont typeface="Arial" panose="020B0604020202020204" pitchFamily="34" charset="0"/>
              <a:buChar char="•"/>
            </a:pPr>
            <a:r>
              <a:rPr lang="en-US" altLang="en-US" dirty="0"/>
              <a:t>Encouraging and building on child's self-initiated play</a:t>
            </a:r>
          </a:p>
          <a:p>
            <a:pPr marL="171450" indent="-171450" eaLnBrk="1" hangingPunct="1">
              <a:spcBef>
                <a:spcPts val="0"/>
              </a:spcBef>
              <a:buFont typeface="Arial" panose="020B0604020202020204" pitchFamily="34" charset="0"/>
              <a:buChar char="•"/>
            </a:pPr>
            <a:r>
              <a:rPr lang="en-US" altLang="en-US" dirty="0"/>
              <a:t>Selecting appropriate materials</a:t>
            </a:r>
          </a:p>
          <a:p>
            <a:pPr marL="171450" indent="-171450" eaLnBrk="1" hangingPunct="1">
              <a:spcBef>
                <a:spcPts val="0"/>
              </a:spcBef>
              <a:buFont typeface="Arial" panose="020B0604020202020204" pitchFamily="34" charset="0"/>
              <a:buChar char="•"/>
            </a:pPr>
            <a:r>
              <a:rPr lang="en-US" altLang="en-US" dirty="0"/>
              <a:t>Planning and implementing teacher-guided learning activities</a:t>
            </a:r>
          </a:p>
          <a:p>
            <a:pPr eaLnBrk="1" hangingPunct="1">
              <a:spcBef>
                <a:spcPts val="0"/>
              </a:spcBef>
              <a:buFontTx/>
              <a:buChar char="•"/>
            </a:pPr>
            <a:endParaRPr lang="en-US" altLang="en-US" dirty="0"/>
          </a:p>
          <a:p>
            <a:pPr eaLnBrk="1" hangingPunct="1">
              <a:spcBef>
                <a:spcPts val="0"/>
              </a:spcBef>
            </a:pPr>
            <a:r>
              <a:rPr lang="en-US" altLang="en-US" dirty="0"/>
              <a:t>(Click to highlight the science icons on each book.) </a:t>
            </a:r>
          </a:p>
          <a:p>
            <a:pPr eaLnBrk="1" hangingPunct="1">
              <a:spcBef>
                <a:spcPts val="0"/>
              </a:spcBef>
            </a:pPr>
            <a:r>
              <a:rPr lang="en-US" altLang="en-US" dirty="0"/>
              <a:t>The second domain of each book addresses our topic for today, science.</a:t>
            </a:r>
          </a:p>
          <a:p>
            <a:pPr eaLnBrk="1" hangingPunct="1">
              <a:spcBef>
                <a:spcPts val="0"/>
              </a:spcBef>
            </a:pPr>
            <a:endParaRPr lang="en-US" altLang="en-US" dirty="0"/>
          </a:p>
        </p:txBody>
      </p:sp>
    </p:spTree>
    <p:extLst>
      <p:ext uri="{BB962C8B-B14F-4D97-AF65-F5344CB8AC3E}">
        <p14:creationId xmlns:p14="http://schemas.microsoft.com/office/powerpoint/2010/main" val="2306254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46175" y="698500"/>
            <a:ext cx="4656138" cy="34909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8" name="Notes Placeholder 2"/>
          <p:cNvSpPr>
            <a:spLocks noGrp="1"/>
          </p:cNvSpPr>
          <p:nvPr>
            <p:ph type="body" idx="1"/>
          </p:nvPr>
        </p:nvSpPr>
        <p:spPr>
          <a:xfrm>
            <a:off x="664919" y="4404046"/>
            <a:ext cx="5618480" cy="4121216"/>
          </a:xfrm>
          <a:extLst/>
        </p:spPr>
        <p:txBody>
          <a:bodyPr lIns="93304" tIns="46653" rIns="93304" bIns="46653">
            <a:noAutofit/>
          </a:bodyPr>
          <a:lstStyle/>
          <a:p>
            <a:pPr eaLnBrk="1" fontAlgn="auto" hangingPunct="1">
              <a:spcBef>
                <a:spcPts val="0"/>
              </a:spcBef>
              <a:spcAft>
                <a:spcPts val="0"/>
              </a:spcAft>
              <a:defRPr/>
            </a:pPr>
            <a:r>
              <a:rPr lang="en-US" b="1" dirty="0">
                <a:solidFill>
                  <a:prstClr val="black"/>
                </a:solidFill>
              </a:rPr>
              <a:t>Presenter Remarks: </a:t>
            </a:r>
            <a:endParaRPr lang="en-US" dirty="0">
              <a:solidFill>
                <a:prstClr val="black"/>
              </a:solidFill>
            </a:endParaRPr>
          </a:p>
          <a:p>
            <a:pPr eaLnBrk="1" fontAlgn="auto" hangingPunct="1">
              <a:spcBef>
                <a:spcPts val="0"/>
              </a:spcBef>
              <a:spcAft>
                <a:spcPts val="0"/>
              </a:spcAft>
              <a:defRPr/>
            </a:pPr>
            <a:r>
              <a:rPr lang="en-US" dirty="0">
                <a:solidFill>
                  <a:prstClr val="black"/>
                </a:solidFill>
              </a:rPr>
              <a:t>Volume 3 of the Preschool Learning Foundations addresses two domains: History-Social Science and Science.  </a:t>
            </a:r>
          </a:p>
          <a:p>
            <a:pPr eaLnBrk="1" fontAlgn="auto" hangingPunct="1">
              <a:spcBef>
                <a:spcPts val="0"/>
              </a:spcBef>
              <a:spcAft>
                <a:spcPts val="0"/>
              </a:spcAft>
              <a:defRPr/>
            </a:pPr>
            <a:endParaRPr lang="en-US" dirty="0">
              <a:solidFill>
                <a:prstClr val="black"/>
              </a:solidFill>
            </a:endParaRPr>
          </a:p>
          <a:p>
            <a:pPr marL="0" indent="0" eaLnBrk="1" fontAlgn="auto" hangingPunct="1">
              <a:spcBef>
                <a:spcPts val="0"/>
              </a:spcBef>
              <a:spcAft>
                <a:spcPts val="0"/>
              </a:spcAft>
              <a:buFont typeface="Arial" panose="020B0604020202020204" pitchFamily="34" charset="0"/>
              <a:buNone/>
              <a:defRPr/>
            </a:pPr>
            <a:r>
              <a:rPr lang="en-US" dirty="0">
                <a:solidFill>
                  <a:prstClr val="black"/>
                </a:solidFill>
              </a:rPr>
              <a:t>Today we are looking at the Science domain </a:t>
            </a:r>
            <a:r>
              <a:rPr lang="en-US" sz="1200" kern="1200" dirty="0">
                <a:solidFill>
                  <a:schemeClr val="tx1"/>
                </a:solidFill>
                <a:effectLst/>
                <a:latin typeface="Arial" pitchFamily="34" charset="0"/>
                <a:ea typeface="ＭＳ Ｐゴシック" pitchFamily="34" charset="-128"/>
                <a:cs typeface="Arial" pitchFamily="34" charset="0"/>
              </a:rPr>
              <a:t>specifically </a:t>
            </a:r>
            <a:r>
              <a:rPr lang="en-US" dirty="0">
                <a:solidFill>
                  <a:prstClr val="black"/>
                </a:solidFill>
              </a:rPr>
              <a:t>the strand of physical science.</a:t>
            </a:r>
          </a:p>
          <a:p>
            <a:pPr marL="0" indent="0" eaLnBrk="1" fontAlgn="auto" hangingPunct="1">
              <a:spcBef>
                <a:spcPts val="0"/>
              </a:spcBef>
              <a:spcAft>
                <a:spcPts val="0"/>
              </a:spcAft>
              <a:buFont typeface="Arial" panose="020B0604020202020204" pitchFamily="34" charset="0"/>
              <a:buNone/>
              <a:defRPr/>
            </a:pPr>
            <a:endParaRPr lang="en-US" altLang="en-US" dirty="0">
              <a:solidFill>
                <a:prstClr val="black"/>
              </a:solidFill>
              <a:ea typeface="ＭＳ Ｐゴシック" charset="-128"/>
            </a:endParaRPr>
          </a:p>
          <a:p>
            <a:pPr marL="0" indent="0" eaLnBrk="1" fontAlgn="auto" hangingPunct="1">
              <a:spcBef>
                <a:spcPts val="0"/>
              </a:spcBef>
              <a:spcAft>
                <a:spcPts val="0"/>
              </a:spcAft>
              <a:buFont typeface="Arial" panose="020B0604020202020204" pitchFamily="34" charset="0"/>
              <a:buNone/>
              <a:defRPr/>
            </a:pPr>
            <a:r>
              <a:rPr lang="en-US" altLang="en-US" dirty="0">
                <a:solidFill>
                  <a:prstClr val="black"/>
                </a:solidFill>
                <a:ea typeface="ＭＳ Ｐゴシック" charset="-128"/>
              </a:rPr>
              <a:t>Open the Preschool Learning Foundations to page 69 and </a:t>
            </a:r>
            <a:r>
              <a:rPr lang="en-US" sz="1200" kern="1200" dirty="0">
                <a:solidFill>
                  <a:schemeClr val="tx1"/>
                </a:solidFill>
                <a:effectLst/>
                <a:latin typeface="Arial" pitchFamily="34" charset="0"/>
                <a:ea typeface="ＭＳ Ｐゴシック" pitchFamily="34" charset="-128"/>
                <a:cs typeface="Arial" pitchFamily="34" charset="0"/>
              </a:rPr>
              <a:t>locate the headers where </a:t>
            </a:r>
            <a:r>
              <a:rPr lang="en-US" altLang="en-US" dirty="0">
                <a:solidFill>
                  <a:prstClr val="black"/>
                </a:solidFill>
                <a:ea typeface="ＭＳ Ｐゴシック" charset="-128"/>
              </a:rPr>
              <a:t>the age levels appear. Here you will see </a:t>
            </a:r>
            <a:r>
              <a:rPr lang="en-US" altLang="en-US" dirty="0" err="1">
                <a:solidFill>
                  <a:prstClr val="black"/>
                </a:solidFill>
                <a:ea typeface="ＭＳ Ｐゴシック" charset="-128"/>
              </a:rPr>
              <a:t>substrand</a:t>
            </a:r>
            <a:r>
              <a:rPr lang="en-US" altLang="en-US" dirty="0">
                <a:solidFill>
                  <a:prstClr val="black"/>
                </a:solidFill>
                <a:ea typeface="ＭＳ Ｐゴシック" charset="-128"/>
              </a:rPr>
              <a:t> 1.0</a:t>
            </a:r>
            <a:r>
              <a:rPr lang="en-US" altLang="en-US" baseline="0" dirty="0">
                <a:solidFill>
                  <a:prstClr val="black"/>
                </a:solidFill>
                <a:ea typeface="ＭＳ Ｐゴシック" charset="-128"/>
              </a:rPr>
              <a:t> Properties and Characteristics of Nonliving Objects. </a:t>
            </a:r>
            <a:r>
              <a:rPr lang="en-US" altLang="en-US" dirty="0">
                <a:solidFill>
                  <a:prstClr val="black"/>
                </a:solidFill>
                <a:ea typeface="ＭＳ Ｐゴシック" charset="-128"/>
              </a:rPr>
              <a:t>This is an example of a foundation page.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a:solidFill>
                  <a:prstClr val="black"/>
                </a:solidFill>
                <a:ea typeface="ＭＳ Ｐゴシック" charset="-128"/>
              </a:rPr>
              <a:t>Look across the page and examine the developmental progression between 48 months and 60 months of age. (Solicit a few participants to read what they see.)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solidFill>
                <a:prstClr val="black"/>
              </a:solidFill>
              <a:ea typeface="ＭＳ Ｐゴシック" charset="-128"/>
            </a:endParaRPr>
          </a:p>
          <a:p>
            <a:pPr marL="0" indent="0" eaLnBrk="1" fontAlgn="auto" hangingPunct="1">
              <a:spcBef>
                <a:spcPts val="0"/>
              </a:spcBef>
              <a:spcAft>
                <a:spcPts val="0"/>
              </a:spcAft>
              <a:buFont typeface="Arial" panose="020B0604020202020204" pitchFamily="34" charset="0"/>
              <a:buNone/>
              <a:defRPr/>
            </a:pPr>
            <a:r>
              <a:rPr lang="en-US" altLang="en-US" dirty="0">
                <a:solidFill>
                  <a:prstClr val="black"/>
                </a:solidFill>
                <a:ea typeface="ＭＳ Ｐゴシック" charset="-128"/>
              </a:rPr>
              <a:t>Turn to</a:t>
            </a:r>
            <a:r>
              <a:rPr lang="en-US" altLang="en-US" baseline="0" dirty="0">
                <a:solidFill>
                  <a:prstClr val="black"/>
                </a:solidFill>
                <a:ea typeface="ＭＳ Ｐゴシック" charset="-128"/>
              </a:rPr>
              <a:t> page 71 </a:t>
            </a:r>
            <a:r>
              <a:rPr lang="en-US" altLang="en-US" dirty="0">
                <a:solidFill>
                  <a:prstClr val="black"/>
                </a:solidFill>
                <a:ea typeface="ＭＳ Ｐゴシック" charset="-128"/>
              </a:rPr>
              <a:t>physical science </a:t>
            </a:r>
            <a:r>
              <a:rPr lang="en-US" altLang="en-US" dirty="0" err="1">
                <a:solidFill>
                  <a:prstClr val="black"/>
                </a:solidFill>
                <a:ea typeface="ＭＳ Ｐゴシック" charset="-128"/>
              </a:rPr>
              <a:t>substrands</a:t>
            </a:r>
            <a:r>
              <a:rPr lang="en-US" altLang="en-US" dirty="0">
                <a:solidFill>
                  <a:prstClr val="black"/>
                </a:solidFill>
                <a:ea typeface="ＭＳ Ｐゴシック" charset="-128"/>
              </a:rPr>
              <a:t> 2.0</a:t>
            </a:r>
            <a:r>
              <a:rPr lang="en-US" altLang="en-US" baseline="0" dirty="0">
                <a:solidFill>
                  <a:prstClr val="black"/>
                </a:solidFill>
                <a:ea typeface="ＭＳ Ｐゴシック" charset="-128"/>
              </a:rPr>
              <a:t> Changes in Nonliving Objects and Materials.  </a:t>
            </a:r>
          </a:p>
          <a:p>
            <a:pPr marL="0" indent="0" eaLnBrk="1" fontAlgn="auto" hangingPunct="1">
              <a:spcBef>
                <a:spcPts val="0"/>
              </a:spcBef>
              <a:spcAft>
                <a:spcPts val="0"/>
              </a:spcAft>
              <a:buFont typeface="Arial" panose="020B0604020202020204" pitchFamily="34" charset="0"/>
              <a:buNone/>
              <a:defRPr/>
            </a:pPr>
            <a:endParaRPr lang="en-US" altLang="en-US" dirty="0">
              <a:solidFill>
                <a:prstClr val="black"/>
              </a:solidFill>
              <a:ea typeface="ＭＳ Ｐゴシック" charset="-128"/>
            </a:endParaRPr>
          </a:p>
          <a:p>
            <a:pPr eaLnBrk="1" fontAlgn="auto" hangingPunct="1">
              <a:spcBef>
                <a:spcPts val="0"/>
              </a:spcBef>
              <a:spcAft>
                <a:spcPts val="0"/>
              </a:spcAft>
              <a:defRPr/>
            </a:pPr>
            <a:r>
              <a:rPr lang="en-US" altLang="en-US" dirty="0">
                <a:solidFill>
                  <a:prstClr val="black"/>
                </a:solidFill>
                <a:ea typeface="ＭＳ Ｐゴシック" charset="-128"/>
              </a:rPr>
              <a:t>(Summarize the exploration with the following key note.) </a:t>
            </a:r>
          </a:p>
          <a:p>
            <a:pPr eaLnBrk="1" fontAlgn="auto" hangingPunct="1">
              <a:spcBef>
                <a:spcPts val="0"/>
              </a:spcBef>
              <a:spcAft>
                <a:spcPts val="0"/>
              </a:spcAft>
              <a:defRPr/>
            </a:pPr>
            <a:endParaRPr lang="en-US" altLang="en-US" dirty="0">
              <a:solidFill>
                <a:prstClr val="black"/>
              </a:solidFill>
              <a:ea typeface="ＭＳ Ｐゴシック" charset="-128"/>
            </a:endParaRPr>
          </a:p>
          <a:p>
            <a:pPr eaLnBrk="1" fontAlgn="auto" hangingPunct="1">
              <a:spcBef>
                <a:spcPts val="0"/>
              </a:spcBef>
              <a:spcAft>
                <a:spcPts val="0"/>
              </a:spcAft>
              <a:defRPr/>
            </a:pPr>
            <a:r>
              <a:rPr lang="en-US" altLang="en-US" dirty="0">
                <a:solidFill>
                  <a:prstClr val="black"/>
                </a:solidFill>
                <a:ea typeface="ＭＳ Ｐゴシック" charset="-128"/>
              </a:rPr>
              <a:t>Because children develop at different rates, the foundations were designed to support the belief that certain stages of development will occur at different times for all students. You will notice “at around” in the description. It is important to remember this variability occurs. </a:t>
            </a:r>
          </a:p>
          <a:p>
            <a:pPr eaLnBrk="1" fontAlgn="auto" hangingPunct="1">
              <a:spcBef>
                <a:spcPts val="0"/>
              </a:spcBef>
              <a:spcAft>
                <a:spcPts val="0"/>
              </a:spcAft>
              <a:defRPr/>
            </a:pPr>
            <a:endParaRPr lang="en-US" dirty="0">
              <a:solidFill>
                <a:prstClr val="black"/>
              </a:solidFill>
              <a:ea typeface="ＭＳ Ｐゴシック" charset="-128"/>
            </a:endParaRPr>
          </a:p>
          <a:p>
            <a:pPr eaLnBrk="1" fontAlgn="auto" hangingPunct="1">
              <a:spcBef>
                <a:spcPts val="0"/>
              </a:spcBef>
              <a:spcAft>
                <a:spcPts val="0"/>
              </a:spcAft>
              <a:defRPr/>
            </a:pPr>
            <a:r>
              <a:rPr lang="en-US" dirty="0">
                <a:solidFill>
                  <a:prstClr val="black"/>
                </a:solidFill>
                <a:ea typeface="MS PGothic" charset="0"/>
              </a:rPr>
              <a:t>The foundations also assume that children have access to appropriate support in high quality programs. This includes:</a:t>
            </a:r>
          </a:p>
          <a:p>
            <a:pPr marL="171450" indent="-171450" eaLnBrk="1" fontAlgn="auto" hangingPunct="1">
              <a:spcBef>
                <a:spcPts val="0"/>
              </a:spcBef>
              <a:spcAft>
                <a:spcPts val="0"/>
              </a:spcAft>
              <a:buFont typeface="Arial" panose="020B0604020202020204" pitchFamily="34" charset="0"/>
              <a:buChar char="•"/>
              <a:defRPr/>
            </a:pPr>
            <a:r>
              <a:rPr lang="en-US" dirty="0">
                <a:solidFill>
                  <a:prstClr val="black"/>
                </a:solidFill>
                <a:ea typeface="MS PGothic" charset="0"/>
              </a:rPr>
              <a:t>Environments and experiences that encourage active, playful exploration and experimentation</a:t>
            </a:r>
          </a:p>
          <a:p>
            <a:pPr marL="171450" indent="-171450" eaLnBrk="1" fontAlgn="auto" hangingPunct="1">
              <a:spcBef>
                <a:spcPts val="0"/>
              </a:spcBef>
              <a:spcAft>
                <a:spcPts val="0"/>
              </a:spcAft>
              <a:buFont typeface="Arial" panose="020B0604020202020204" pitchFamily="34" charset="0"/>
              <a:buChar char="•"/>
              <a:defRPr/>
            </a:pPr>
            <a:r>
              <a:rPr lang="en-US" dirty="0">
                <a:solidFill>
                  <a:prstClr val="black"/>
                </a:solidFill>
                <a:ea typeface="MS PGothic" charset="0"/>
              </a:rPr>
              <a:t>Clearly defined learning centers where materials are rotated</a:t>
            </a:r>
          </a:p>
          <a:p>
            <a:pPr marL="171450" indent="-171450" eaLnBrk="1" fontAlgn="auto" hangingPunct="1">
              <a:spcBef>
                <a:spcPts val="0"/>
              </a:spcBef>
              <a:spcAft>
                <a:spcPts val="0"/>
              </a:spcAft>
              <a:buFont typeface="Arial" panose="020B0604020202020204" pitchFamily="34" charset="0"/>
              <a:buChar char="•"/>
              <a:defRPr/>
            </a:pPr>
            <a:r>
              <a:rPr lang="en-US" dirty="0">
                <a:solidFill>
                  <a:prstClr val="black"/>
                </a:solidFill>
                <a:ea typeface="MS PGothic" charset="0"/>
              </a:rPr>
              <a:t>Purposeful teaching to help children gain knowledge and skills</a:t>
            </a:r>
          </a:p>
          <a:p>
            <a:pPr marL="171450" indent="-171450" eaLnBrk="1" fontAlgn="auto" hangingPunct="1">
              <a:spcBef>
                <a:spcPts val="0"/>
              </a:spcBef>
              <a:spcAft>
                <a:spcPts val="0"/>
              </a:spcAft>
              <a:buFont typeface="Arial" panose="020B0604020202020204" pitchFamily="34" charset="0"/>
              <a:buChar char="•"/>
              <a:defRPr/>
            </a:pPr>
            <a:r>
              <a:rPr lang="en-US" dirty="0">
                <a:solidFill>
                  <a:prstClr val="black"/>
                </a:solidFill>
                <a:ea typeface="MS PGothic" charset="0"/>
              </a:rPr>
              <a:t>Predictable schedules and routines with large blocks of time for play and skillful integration of curriculum with an intentional focus on content</a:t>
            </a:r>
          </a:p>
          <a:p>
            <a:pPr marL="171450" indent="-171450" eaLnBrk="1" fontAlgn="auto" hangingPunct="1">
              <a:spcBef>
                <a:spcPts val="0"/>
              </a:spcBef>
              <a:spcAft>
                <a:spcPts val="0"/>
              </a:spcAft>
              <a:buFont typeface="Arial" panose="020B0604020202020204" pitchFamily="34" charset="0"/>
              <a:buChar char="•"/>
              <a:defRPr/>
            </a:pPr>
            <a:r>
              <a:rPr lang="en-US" dirty="0">
                <a:solidFill>
                  <a:prstClr val="black"/>
                </a:solidFill>
                <a:ea typeface="MS PGothic" charset="0"/>
              </a:rPr>
              <a:t>Specific support for English learners with staff that have knowledge of the stages of English-language acquisition</a:t>
            </a:r>
          </a:p>
          <a:p>
            <a:pPr marL="171450" indent="-171450" eaLnBrk="1" fontAlgn="auto" hangingPunct="1">
              <a:spcBef>
                <a:spcPts val="0"/>
              </a:spcBef>
              <a:spcAft>
                <a:spcPts val="0"/>
              </a:spcAft>
              <a:buFont typeface="Arial" panose="020B0604020202020204" pitchFamily="34" charset="0"/>
              <a:buChar char="•"/>
              <a:defRPr/>
            </a:pPr>
            <a:r>
              <a:rPr lang="en-US" dirty="0">
                <a:solidFill>
                  <a:prstClr val="black"/>
                </a:solidFill>
                <a:ea typeface="MS PGothic" charset="0"/>
              </a:rPr>
              <a:t>Accommodations and adaptations for children with disabilities and additional support when needed</a:t>
            </a:r>
            <a:endParaRPr lang="en-US" dirty="0">
              <a:solidFill>
                <a:prstClr val="black"/>
              </a:solidFill>
            </a:endParaRPr>
          </a:p>
        </p:txBody>
      </p:sp>
      <p:sp>
        <p:nvSpPr>
          <p:cNvPr id="93188"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BCF3227C-1905-4497-AB71-220E6E7DABB2}" type="slidenum">
              <a:rPr lang="en-US" altLang="en-US" smtClean="0"/>
              <a:pPr/>
              <a:t>13</a:t>
            </a:fld>
            <a:endParaRPr lang="en-US" altLang="en-US" dirty="0"/>
          </a:p>
        </p:txBody>
      </p:sp>
    </p:spTree>
    <p:extLst>
      <p:ext uri="{BB962C8B-B14F-4D97-AF65-F5344CB8AC3E}">
        <p14:creationId xmlns:p14="http://schemas.microsoft.com/office/powerpoint/2010/main" val="661617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charset="0"/>
                <a:ea typeface="MS PGothic" charset="0"/>
              </a:rPr>
              <a:t>Presenter Remarks:</a:t>
            </a:r>
          </a:p>
          <a:p>
            <a:pPr marL="0" marR="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This is </a:t>
            </a:r>
            <a:r>
              <a:rPr lang="en-US" baseline="0" dirty="0">
                <a:latin typeface="Arial" charset="0"/>
                <a:ea typeface="MS PGothic" charset="0"/>
              </a:rPr>
              <a:t>the </a:t>
            </a:r>
            <a:r>
              <a:rPr lang="en-US" dirty="0">
                <a:latin typeface="Arial" charset="0"/>
                <a:ea typeface="MS PGothic" charset="0"/>
              </a:rPr>
              <a:t>Summary Table of Science Foundations. I</a:t>
            </a:r>
            <a:r>
              <a:rPr lang="en-US" baseline="0" dirty="0">
                <a:latin typeface="Arial" charset="0"/>
                <a:ea typeface="MS PGothic" charset="0"/>
              </a:rPr>
              <a:t>t </a:t>
            </a:r>
            <a:r>
              <a:rPr lang="en-US" dirty="0">
                <a:latin typeface="Arial" charset="0"/>
                <a:ea typeface="MS PGothic" charset="0"/>
              </a:rPr>
              <a:t>shows the strands,</a:t>
            </a:r>
            <a:r>
              <a:rPr lang="en-US" baseline="0" dirty="0">
                <a:latin typeface="Arial" charset="0"/>
                <a:ea typeface="MS PGothic" charset="0"/>
              </a:rPr>
              <a:t> </a:t>
            </a:r>
            <a:r>
              <a:rPr lang="en-US" baseline="0" dirty="0" err="1">
                <a:latin typeface="Arial" charset="0"/>
                <a:ea typeface="MS PGothic" charset="0"/>
              </a:rPr>
              <a:t>substrands</a:t>
            </a:r>
            <a:r>
              <a:rPr lang="en-US" baseline="0" dirty="0">
                <a:latin typeface="Arial" charset="0"/>
                <a:ea typeface="MS PGothic" charset="0"/>
              </a:rPr>
              <a:t>, and foundations of the </a:t>
            </a:r>
            <a:r>
              <a:rPr lang="en-US" dirty="0">
                <a:latin typeface="Arial" charset="0"/>
                <a:ea typeface="MS PGothic" charset="0"/>
              </a:rPr>
              <a:t>Science domain.</a:t>
            </a:r>
          </a:p>
          <a:p>
            <a:pPr marL="0" marR="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 </a:t>
            </a:r>
            <a:endParaRPr lang="en-US" baseline="0" dirty="0">
              <a:latin typeface="Arial" charset="0"/>
              <a:ea typeface="MS PGothic" charset="0"/>
            </a:endParaRPr>
          </a:p>
          <a:p>
            <a:pPr marL="0" marR="0" indent="0" algn="l" defTabSz="457200" rtl="0" eaLnBrk="0" fontAlgn="base" latinLnBrk="0" hangingPunct="0">
              <a:spcBef>
                <a:spcPts val="0"/>
              </a:spcBef>
              <a:spcAft>
                <a:spcPct val="0"/>
              </a:spcAft>
              <a:buClrTx/>
              <a:buSzTx/>
              <a:buFontTx/>
              <a:buNone/>
              <a:tabLst/>
              <a:defRPr/>
            </a:pPr>
            <a:r>
              <a:rPr lang="en-US" baseline="0" dirty="0">
                <a:latin typeface="Arial" charset="0"/>
                <a:ea typeface="MS PGothic" charset="0"/>
              </a:rPr>
              <a:t>As we discussed at the very beginning of the presentation, “</a:t>
            </a:r>
            <a:r>
              <a:rPr lang="en-US" altLang="en-US" dirty="0"/>
              <a:t>Young children's experience of science is an interplay between </a:t>
            </a:r>
            <a:r>
              <a:rPr lang="en-US" altLang="en-US" b="1" dirty="0"/>
              <a:t>content knowledge </a:t>
            </a:r>
            <a:r>
              <a:rPr lang="en-US" altLang="en-US" dirty="0"/>
              <a:t>(what children learn about) and </a:t>
            </a:r>
            <a:r>
              <a:rPr lang="en-US" altLang="en-US" b="1" dirty="0"/>
              <a:t>inquiry skills</a:t>
            </a:r>
            <a:r>
              <a:rPr lang="en-US" altLang="en-US" dirty="0"/>
              <a:t> (the skills and processes they apply to explore and develop knowledge and understanding of scientific ideas)“ (PCF, Vol. 3, p. 153).</a:t>
            </a:r>
          </a:p>
          <a:p>
            <a:pPr marL="0" marR="0" indent="0" algn="l" defTabSz="457200" rtl="0" eaLnBrk="0" fontAlgn="base" latinLnBrk="0" hangingPunct="0">
              <a:spcBef>
                <a:spcPts val="0"/>
              </a:spcBef>
              <a:spcAft>
                <a:spcPct val="0"/>
              </a:spcAft>
              <a:buClrTx/>
              <a:buSzTx/>
              <a:buFontTx/>
              <a:buNone/>
              <a:tabLst/>
              <a:defRPr/>
            </a:pPr>
            <a:endParaRPr lang="en-US" altLang="en-US" dirty="0"/>
          </a:p>
          <a:p>
            <a:pPr>
              <a:spcBef>
                <a:spcPts val="0"/>
              </a:spcBef>
              <a:defRPr/>
            </a:pPr>
            <a:r>
              <a:rPr lang="en-US" dirty="0"/>
              <a:t>Now, let’s look at a map of the foundations to better understand how the foundations are organized.</a:t>
            </a:r>
            <a:endParaRPr lang="en-US" altLang="en-US" dirty="0"/>
          </a:p>
          <a:p>
            <a:endParaRPr lang="en-US" dirty="0">
              <a:latin typeface="Arial" charset="0"/>
              <a:ea typeface="MS PGothic"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940B28B1-3F70-EC4B-835F-5C7E97D4A49C}" type="slidenum">
              <a:rPr lang="en-US" sz="1200"/>
              <a:pPr/>
              <a:t>14</a:t>
            </a:fld>
            <a:endParaRPr lang="en-US" sz="1200"/>
          </a:p>
        </p:txBody>
      </p:sp>
    </p:spTree>
    <p:extLst>
      <p:ext uri="{BB962C8B-B14F-4D97-AF65-F5344CB8AC3E}">
        <p14:creationId xmlns:p14="http://schemas.microsoft.com/office/powerpoint/2010/main" val="85003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8C3B142B-8999-4CFA-9A67-96B023761771}" type="slidenum">
              <a:rPr lang="en-US" altLang="en-US" smtClean="0">
                <a:ea typeface="MS PGothic" pitchFamily="34" charset="-128"/>
              </a:rPr>
              <a:pPr/>
              <a:t>15</a:t>
            </a:fld>
            <a:endParaRPr lang="en-US" altLang="en-US">
              <a:ea typeface="MS PGothic" pitchFamily="34" charset="-128"/>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extLst/>
        </p:spPr>
        <p:txBody>
          <a:bodyPr wrap="square" numCol="1" anchor="t" anchorCtr="0" compatLnSpc="1">
            <a:prstTxWarp prst="textNoShape">
              <a:avLst/>
            </a:prstTxWarp>
            <a:noAutofit/>
          </a:bodyPr>
          <a:lstStyle/>
          <a:p>
            <a:pPr>
              <a:spcBef>
                <a:spcPct val="0"/>
              </a:spcBef>
              <a:defRPr/>
            </a:pPr>
            <a:r>
              <a:rPr lang="en-US" altLang="en-US" b="1" dirty="0"/>
              <a:t>Presenter Notes: </a:t>
            </a:r>
          </a:p>
          <a:p>
            <a:pPr>
              <a:spcBef>
                <a:spcPct val="0"/>
              </a:spcBef>
              <a:defRPr/>
            </a:pPr>
            <a:r>
              <a:rPr lang="en-US" altLang="en-US" dirty="0"/>
              <a:t>This is a map of the Science Domain – Physical</a:t>
            </a:r>
            <a:r>
              <a:rPr lang="en-US" altLang="en-US" baseline="0" dirty="0"/>
              <a:t> Science strand found on page 69 of the Preschool Learning Foundations. </a:t>
            </a:r>
            <a:endParaRPr lang="en-US" altLang="en-US" dirty="0"/>
          </a:p>
          <a:p>
            <a:pPr>
              <a:spcBef>
                <a:spcPct val="0"/>
              </a:spcBef>
              <a:defRPr/>
            </a:pPr>
            <a:endParaRPr lang="en-US" altLang="en-US" b="0" baseline="0" dirty="0"/>
          </a:p>
          <a:p>
            <a:pPr>
              <a:spcBef>
                <a:spcPct val="0"/>
              </a:spcBef>
              <a:defRPr/>
            </a:pPr>
            <a:r>
              <a:rPr lang="en-US" altLang="en-US" b="0" baseline="0" dirty="0"/>
              <a:t>Find Handout 1: Foundation Map 1.1. First follow along as we discuss the components of each foundation. (Trainer use the laser or point to each component on the slide.)</a:t>
            </a:r>
          </a:p>
          <a:p>
            <a:pPr>
              <a:spcBef>
                <a:spcPct val="0"/>
              </a:spcBef>
              <a:defRPr/>
            </a:pPr>
            <a:endParaRPr lang="en-US" altLang="en-US" b="0" baseline="0" dirty="0"/>
          </a:p>
          <a:p>
            <a:pPr marL="171450" indent="-171450">
              <a:spcBef>
                <a:spcPct val="0"/>
              </a:spcBef>
              <a:buFont typeface="Arial" panose="020B0604020202020204" pitchFamily="34" charset="0"/>
              <a:buChar char="•"/>
              <a:defRPr/>
            </a:pPr>
            <a:r>
              <a:rPr lang="en-US" altLang="en-US" b="0" baseline="0" dirty="0"/>
              <a:t>Domain: Science</a:t>
            </a:r>
          </a:p>
          <a:p>
            <a:pPr marL="171450" indent="-171450">
              <a:spcBef>
                <a:spcPct val="0"/>
              </a:spcBef>
              <a:buFont typeface="Arial" panose="020B0604020202020204" pitchFamily="34" charset="0"/>
              <a:buChar char="•"/>
              <a:defRPr/>
            </a:pPr>
            <a:r>
              <a:rPr lang="en-US" altLang="en-US" b="0" baseline="0" dirty="0"/>
              <a:t>Strand: Physical Science</a:t>
            </a:r>
          </a:p>
          <a:p>
            <a:pPr marL="171450" indent="-171450">
              <a:spcBef>
                <a:spcPct val="0"/>
              </a:spcBef>
              <a:buFont typeface="Arial" panose="020B0604020202020204" pitchFamily="34" charset="0"/>
              <a:buChar char="•"/>
              <a:defRPr/>
            </a:pPr>
            <a:r>
              <a:rPr lang="en-US" altLang="en-US" b="0" baseline="0" dirty="0" err="1"/>
              <a:t>Substrand</a:t>
            </a:r>
            <a:r>
              <a:rPr lang="en-US" altLang="en-US" b="0" baseline="0" dirty="0"/>
              <a:t>: Properties and Characteristics of Nonliving Objects and Materials</a:t>
            </a:r>
          </a:p>
          <a:p>
            <a:pPr marL="171450" indent="-171450">
              <a:spcBef>
                <a:spcPct val="0"/>
              </a:spcBef>
              <a:buFont typeface="Arial" panose="020B0604020202020204" pitchFamily="34" charset="0"/>
              <a:buChar char="•"/>
              <a:defRPr/>
            </a:pPr>
            <a:r>
              <a:rPr lang="en-US" altLang="en-US" b="0" baseline="0" dirty="0"/>
              <a:t>Age: Foundations are presented for children at 48 months (4 years) and 60 months (5 years). Can I see a show of hands for how many teachers have 4 AND</a:t>
            </a:r>
            <a:r>
              <a:rPr lang="en-US" altLang="en-US" b="0" dirty="0"/>
              <a:t> </a:t>
            </a:r>
            <a:r>
              <a:rPr lang="en-US" altLang="en-US" b="0" baseline="0" dirty="0"/>
              <a:t>5 years olds in their classroom? </a:t>
            </a:r>
          </a:p>
          <a:p>
            <a:pPr>
              <a:spcBef>
                <a:spcPct val="0"/>
              </a:spcBef>
              <a:defRPr/>
            </a:pPr>
            <a:endParaRPr lang="en-US" altLang="en-US" b="0" baseline="0" dirty="0"/>
          </a:p>
          <a:p>
            <a:pPr>
              <a:spcBef>
                <a:spcPct val="0"/>
              </a:spcBef>
              <a:defRPr/>
            </a:pPr>
            <a:r>
              <a:rPr lang="en-US" altLang="en-US" b="0" baseline="0" dirty="0"/>
              <a:t>Foundation 1.1:</a:t>
            </a:r>
            <a:r>
              <a:rPr lang="en-US" altLang="en-US" b="0" dirty="0"/>
              <a:t> </a:t>
            </a:r>
            <a:r>
              <a:rPr lang="en-US" sz="1200" kern="1200" dirty="0">
                <a:solidFill>
                  <a:schemeClr val="tx1"/>
                </a:solidFill>
                <a:effectLst/>
                <a:latin typeface="Arial" pitchFamily="34" charset="0"/>
                <a:ea typeface="ＭＳ Ｐゴシック" pitchFamily="34" charset="-128"/>
                <a:cs typeface="Arial" pitchFamily="34" charset="0"/>
              </a:rPr>
              <a:t>Take a moment now to read the foundations for each age group, 48 months and 60 months of age.</a:t>
            </a:r>
            <a:endParaRPr lang="en-US" altLang="en-US" b="0" baseline="0" dirty="0"/>
          </a:p>
          <a:p>
            <a:pPr>
              <a:spcBef>
                <a:spcPct val="0"/>
              </a:spcBef>
              <a:defRPr/>
            </a:pPr>
            <a:r>
              <a:rPr lang="en-US" altLang="en-US" b="0" i="1" baseline="0" dirty="0"/>
              <a:t>(After participants are done reading)</a:t>
            </a:r>
          </a:p>
          <a:p>
            <a:pPr marL="171450" lvl="1" indent="-171450">
              <a:spcBef>
                <a:spcPct val="0"/>
              </a:spcBef>
              <a:buFont typeface="Arial" panose="020B0604020202020204" pitchFamily="34" charset="0"/>
              <a:buChar char="•"/>
              <a:defRPr/>
            </a:pPr>
            <a:r>
              <a:rPr lang="en-US" altLang="en-US" b="0" i="0" baseline="0" dirty="0"/>
              <a:t>With an elbow partner, compare the 48 month and 60 month foundation.</a:t>
            </a:r>
          </a:p>
          <a:p>
            <a:pPr marL="171450" lvl="1" indent="-171450">
              <a:spcBef>
                <a:spcPct val="0"/>
              </a:spcBef>
              <a:buFont typeface="Arial" panose="020B0604020202020204" pitchFamily="34" charset="0"/>
              <a:buChar char="•"/>
              <a:defRPr/>
            </a:pPr>
            <a:r>
              <a:rPr lang="en-US" altLang="en-US" b="0" i="0" baseline="0" dirty="0"/>
              <a:t>What differences did you identify?</a:t>
            </a:r>
            <a:endParaRPr lang="en-US" altLang="en-US" b="0" i="1" baseline="0" dirty="0"/>
          </a:p>
          <a:p>
            <a:pPr marL="171450" indent="-171450">
              <a:spcBef>
                <a:spcPct val="0"/>
              </a:spcBef>
              <a:buFont typeface="Arial" panose="020B0604020202020204" pitchFamily="34" charset="0"/>
              <a:buChar char="•"/>
              <a:defRPr/>
            </a:pPr>
            <a:r>
              <a:rPr lang="en-US" altLang="en-US" b="0" baseline="0" dirty="0"/>
              <a:t>The examples help us think about how a child might show the skills, behavior and knowledge in the foundation. They are only examples, as there are many ways for children to do this. Take a moment now to read and compare one example from 48 months and one from 60 months. </a:t>
            </a:r>
          </a:p>
          <a:p>
            <a:pPr marL="171450" lvl="1" indent="-171450">
              <a:spcBef>
                <a:spcPct val="0"/>
              </a:spcBef>
              <a:buFont typeface="Arial" panose="020B0604020202020204" pitchFamily="34" charset="0"/>
              <a:buChar char="•"/>
              <a:defRPr/>
            </a:pPr>
            <a:r>
              <a:rPr lang="en-US" altLang="en-US" b="0" baseline="0" dirty="0"/>
              <a:t>Based on the conversation with your elbow partner, do the differences in examples make sense? Share your thoughts with the same elbow partner.</a:t>
            </a:r>
          </a:p>
          <a:p>
            <a:pPr marL="171450" lvl="1" indent="-171450">
              <a:spcBef>
                <a:spcPct val="0"/>
              </a:spcBef>
              <a:buFont typeface="Arial" panose="020B0604020202020204" pitchFamily="34" charset="0"/>
              <a:buChar char="•"/>
              <a:defRPr/>
            </a:pPr>
            <a:endParaRPr lang="en-US" altLang="en-US" b="0" baseline="0" dirty="0"/>
          </a:p>
          <a:p>
            <a:pPr marL="0" lvl="1" indent="0">
              <a:spcBef>
                <a:spcPct val="0"/>
              </a:spcBef>
              <a:buFont typeface="Arial" panose="020B0604020202020204" pitchFamily="34" charset="0"/>
              <a:buNone/>
              <a:defRPr/>
            </a:pPr>
            <a:r>
              <a:rPr lang="en-US" altLang="en-US" b="0" baseline="0" dirty="0"/>
              <a:t>*Footnote: Some foundations have footnotes that share examples of how a teacher may create an adaptation for a child with special needs. Not all foundations include this footnote, but it is important to read them when they do.</a:t>
            </a:r>
          </a:p>
          <a:p>
            <a:pPr>
              <a:spcBef>
                <a:spcPct val="0"/>
              </a:spcBef>
              <a:defRPr/>
            </a:pPr>
            <a:endParaRPr lang="en-US" altLang="en-US" b="0" baseline="0" dirty="0"/>
          </a:p>
          <a:p>
            <a:pPr>
              <a:spcBef>
                <a:spcPct val="0"/>
              </a:spcBef>
              <a:defRPr/>
            </a:pPr>
            <a:endParaRPr lang="en-US" altLang="en-US" b="0" baseline="0" dirty="0"/>
          </a:p>
          <a:p>
            <a:pPr>
              <a:spcBef>
                <a:spcPct val="0"/>
              </a:spcBef>
              <a:defRPr/>
            </a:pPr>
            <a:endParaRPr lang="en-US" altLang="en-US" b="0" dirty="0"/>
          </a:p>
        </p:txBody>
      </p:sp>
    </p:spTree>
    <p:extLst>
      <p:ext uri="{BB962C8B-B14F-4D97-AF65-F5344CB8AC3E}">
        <p14:creationId xmlns:p14="http://schemas.microsoft.com/office/powerpoint/2010/main" val="119117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Information:</a:t>
            </a:r>
          </a:p>
          <a:p>
            <a:r>
              <a:rPr lang="en-US" dirty="0"/>
              <a:t>Prior to the training</a:t>
            </a:r>
            <a:r>
              <a:rPr lang="en-US" baseline="0" dirty="0"/>
              <a:t> download and embed Physical Science Foundations video example 1.1. (</a:t>
            </a:r>
            <a:r>
              <a:rPr lang="en-US" sz="1200" kern="1200" dirty="0">
                <a:solidFill>
                  <a:schemeClr val="tx1"/>
                </a:solidFill>
                <a:effectLst/>
                <a:latin typeface="Arial" pitchFamily="34" charset="0"/>
                <a:ea typeface="ＭＳ Ｐゴシック" pitchFamily="34" charset="-128"/>
                <a:cs typeface="Arial" pitchFamily="34" charset="0"/>
              </a:rPr>
              <a:t>48 and 60 months),</a:t>
            </a:r>
            <a:r>
              <a:rPr lang="en-US" sz="1200" kern="1200" baseline="0" dirty="0">
                <a:solidFill>
                  <a:schemeClr val="tx1"/>
                </a:solidFill>
                <a:effectLst/>
                <a:latin typeface="Arial" pitchFamily="34" charset="0"/>
                <a:ea typeface="ＭＳ Ｐゴシック" pitchFamily="34" charset="-128"/>
                <a:cs typeface="Arial" pitchFamily="34" charset="0"/>
              </a:rPr>
              <a:t> watch both videos. </a:t>
            </a:r>
            <a:endParaRPr lang="en-US" baseline="0" dirty="0"/>
          </a:p>
          <a:p>
            <a:endParaRPr lang="en-US" baseline="0" dirty="0"/>
          </a:p>
          <a:p>
            <a:r>
              <a:rPr lang="en-US" b="1" baseline="0" dirty="0"/>
              <a:t>Presenter Remarks:</a:t>
            </a:r>
          </a:p>
          <a:p>
            <a:r>
              <a:rPr lang="en-US" baseline="0" dirty="0"/>
              <a:t>Now we are going to watch a video example of the foundation 1.1 that we just examined. Locate your video viewing guide to take notes.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9F4DE26-59A6-4106-AEE0-E288E06857F7}" type="slidenum">
              <a:rPr lang="en-US" altLang="en-US" smtClean="0"/>
              <a:pPr/>
              <a:t>16</a:t>
            </a:fld>
            <a:endParaRPr lang="en-US" altLang="en-US"/>
          </a:p>
        </p:txBody>
      </p:sp>
    </p:spTree>
    <p:extLst>
      <p:ext uri="{BB962C8B-B14F-4D97-AF65-F5344CB8AC3E}">
        <p14:creationId xmlns:p14="http://schemas.microsoft.com/office/powerpoint/2010/main" val="3880383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Remarks: </a:t>
            </a:r>
            <a:r>
              <a:rPr lang="en-US" dirty="0"/>
              <a:t>(after discussion)</a:t>
            </a:r>
          </a:p>
          <a:p>
            <a:r>
              <a:rPr lang="en-US" dirty="0"/>
              <a:t>Now let’s look at resources that can inform us about the developmental shifts</a:t>
            </a:r>
            <a:r>
              <a:rPr lang="en-US" baseline="0" dirty="0"/>
              <a:t> that occur after 5 years old. </a:t>
            </a:r>
            <a:endParaRPr lang="en-US" dirty="0"/>
          </a:p>
        </p:txBody>
      </p:sp>
      <p:sp>
        <p:nvSpPr>
          <p:cNvPr id="4" name="Slide Number Placeholder 3"/>
          <p:cNvSpPr>
            <a:spLocks noGrp="1"/>
          </p:cNvSpPr>
          <p:nvPr>
            <p:ph type="sldNum" sz="quarter" idx="10"/>
          </p:nvPr>
        </p:nvSpPr>
        <p:spPr/>
        <p:txBody>
          <a:bodyPr/>
          <a:lstStyle/>
          <a:p>
            <a:fld id="{09F4DE26-59A6-4106-AEE0-E288E06857F7}" type="slidenum">
              <a:rPr lang="en-US" altLang="en-US" smtClean="0"/>
              <a:pPr/>
              <a:t>17</a:t>
            </a:fld>
            <a:endParaRPr lang="en-US" altLang="en-US"/>
          </a:p>
        </p:txBody>
      </p:sp>
    </p:spTree>
    <p:extLst>
      <p:ext uri="{BB962C8B-B14F-4D97-AF65-F5344CB8AC3E}">
        <p14:creationId xmlns:p14="http://schemas.microsoft.com/office/powerpoint/2010/main" val="10181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0418" name="Rectangle 3"/>
          <p:cNvSpPr>
            <a:spLocks noGrp="1" noChangeArrowheads="1"/>
          </p:cNvSpPr>
          <p:nvPr>
            <p:ph type="body" idx="1"/>
          </p:nvPr>
        </p:nvSpPr>
        <p:spPr bwMode="auto">
          <a:xfrm>
            <a:off x="702310" y="4408894"/>
            <a:ext cx="5618480" cy="431677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b="1" dirty="0">
                <a:ea typeface="MS PGothic" charset="0"/>
              </a:rPr>
              <a:t>Presenter Remarks:</a:t>
            </a:r>
          </a:p>
          <a:p>
            <a:pPr>
              <a:spcBef>
                <a:spcPts val="0"/>
              </a:spcBef>
              <a:spcAft>
                <a:spcPts val="0"/>
              </a:spcAft>
            </a:pPr>
            <a:r>
              <a:rPr lang="en-US" b="0" i="0" u="none" dirty="0">
                <a:ea typeface="MS PGothic" charset="0"/>
              </a:rPr>
              <a:t>This table represents an overview of the alignment among the nine domains of the Preschool Learning Foundations with the content of the CA Standards and the Common Core State Standards (CCSS). </a:t>
            </a:r>
            <a:r>
              <a:rPr lang="en-US" sz="1200" kern="1200" dirty="0">
                <a:solidFill>
                  <a:schemeClr val="tx1"/>
                </a:solidFill>
                <a:effectLst/>
                <a:latin typeface="Arial" pitchFamily="34" charset="0"/>
                <a:ea typeface="ＭＳ Ｐゴシック" pitchFamily="34" charset="-128"/>
                <a:cs typeface="Arial" pitchFamily="34" charset="0"/>
              </a:rPr>
              <a:t>the Alignment document includes the previous standards for science.  It does not include current NGSS standards.</a:t>
            </a:r>
            <a:r>
              <a:rPr lang="en-US" dirty="0">
                <a:effectLst/>
              </a:rPr>
              <a:t> </a:t>
            </a:r>
            <a:endParaRPr lang="en-US" b="0" i="0" u="none" dirty="0">
              <a:ea typeface="MS PGothic" charset="0"/>
            </a:endParaRPr>
          </a:p>
          <a:p>
            <a:pPr>
              <a:spcBef>
                <a:spcPts val="0"/>
              </a:spcBef>
              <a:spcAft>
                <a:spcPts val="0"/>
              </a:spcAft>
            </a:pPr>
            <a:endParaRPr lang="en-US" b="0" i="0" u="none" dirty="0">
              <a:ea typeface="MS PGothic" charset="0"/>
            </a:endParaRPr>
          </a:p>
          <a:p>
            <a:pPr>
              <a:spcBef>
                <a:spcPts val="0"/>
              </a:spcBef>
              <a:spcAft>
                <a:spcPts val="0"/>
              </a:spcAft>
            </a:pPr>
            <a:r>
              <a:rPr lang="en-US" b="0" i="0" u="none" dirty="0">
                <a:ea typeface="MS PGothic" charset="0"/>
              </a:rPr>
              <a:t>The alignment demonstrates that early learning is a significant part of the educational system and that the knowledge and skills of young children are foundational to future learning.</a:t>
            </a:r>
          </a:p>
          <a:p>
            <a:pPr>
              <a:spcBef>
                <a:spcPts val="0"/>
              </a:spcBef>
              <a:spcAft>
                <a:spcPts val="0"/>
              </a:spcAft>
            </a:pPr>
            <a:endParaRPr lang="en-US" b="0" i="0" u="none" dirty="0">
              <a:ea typeface="MS PGothic" charset="0"/>
            </a:endParaRPr>
          </a:p>
          <a:p>
            <a:pPr>
              <a:spcBef>
                <a:spcPts val="0"/>
              </a:spcBef>
              <a:spcAft>
                <a:spcPts val="0"/>
              </a:spcAft>
            </a:pPr>
            <a:r>
              <a:rPr lang="en-US" b="0" i="0" u="none" dirty="0">
                <a:ea typeface="MS PGothic" charset="0"/>
              </a:rPr>
              <a:t>Understanding the links between the different ages and different early childhood services allows educators to build on children</a:t>
            </a:r>
            <a:r>
              <a:rPr lang="en-US" dirty="0">
                <a:ea typeface="MS PGothic" charset="0"/>
              </a:rPr>
              <a:t>’</a:t>
            </a:r>
            <a:r>
              <a:rPr lang="en-US" altLang="ja-JP" b="0" i="0" u="none" dirty="0">
                <a:ea typeface="MS PGothic" charset="0"/>
              </a:rPr>
              <a:t>s earlier learning and prepare them for the next educational challenge.</a:t>
            </a:r>
          </a:p>
          <a:p>
            <a:pPr>
              <a:spcBef>
                <a:spcPts val="0"/>
              </a:spcBef>
              <a:spcAft>
                <a:spcPts val="0"/>
              </a:spcAft>
            </a:pPr>
            <a:endParaRPr lang="en-US" b="0" i="0" u="none" dirty="0">
              <a:solidFill>
                <a:srgbClr val="000000"/>
              </a:solidFill>
              <a:ea typeface="MS PGothic" charset="0"/>
            </a:endParaRPr>
          </a:p>
          <a:p>
            <a:pPr eaLnBrk="1" hangingPunct="1">
              <a:spcBef>
                <a:spcPts val="0"/>
              </a:spcBef>
              <a:spcAft>
                <a:spcPts val="0"/>
              </a:spcAft>
            </a:pPr>
            <a:r>
              <a:rPr lang="en-US" b="0" i="0" u="none" dirty="0">
                <a:solidFill>
                  <a:srgbClr val="000000"/>
                </a:solidFill>
                <a:ea typeface="MS PGothic" charset="0"/>
              </a:rPr>
              <a:t>All domains of the Preschool Learning Foundations correspond to the California Kindergarten Content Standards.</a:t>
            </a:r>
          </a:p>
          <a:p>
            <a:pPr eaLnBrk="1" hangingPunct="1">
              <a:spcBef>
                <a:spcPts val="0"/>
              </a:spcBef>
              <a:spcAft>
                <a:spcPts val="0"/>
              </a:spcAft>
            </a:pPr>
            <a:endParaRPr lang="en-US" b="0" i="0" u="none" dirty="0">
              <a:solidFill>
                <a:srgbClr val="000000"/>
              </a:solidFill>
              <a:ea typeface="MS PGothic" charset="0"/>
            </a:endParaRPr>
          </a:p>
          <a:p>
            <a:pPr eaLnBrk="1" hangingPunct="1">
              <a:spcBef>
                <a:spcPts val="0"/>
              </a:spcBef>
              <a:spcAft>
                <a:spcPts val="0"/>
              </a:spcAft>
            </a:pPr>
            <a:r>
              <a:rPr lang="en-US" b="0" i="0" u="none" dirty="0">
                <a:solidFill>
                  <a:srgbClr val="000000"/>
                </a:solidFill>
                <a:ea typeface="MS PGothic" charset="0"/>
              </a:rPr>
              <a:t>The Preschool Learning Foundations Language and Literacy domain aligns with the California Common Core State Standards (CCSS) for English Language Arts and the Preschool Learning Foundations Mathematics domain aligns with the California Common Core State Standards for Mathematics.</a:t>
            </a:r>
          </a:p>
          <a:p>
            <a:pPr eaLnBrk="1" hangingPunct="1">
              <a:spcBef>
                <a:spcPts val="0"/>
              </a:spcBef>
              <a:spcAft>
                <a:spcPts val="0"/>
              </a:spcAft>
            </a:pPr>
            <a:endParaRPr lang="en-US" b="0" i="0" u="none" dirty="0">
              <a:ea typeface="MS PGothic" charset="0"/>
            </a:endParaRPr>
          </a:p>
          <a:p>
            <a:pPr eaLnBrk="1" hangingPunct="1">
              <a:spcBef>
                <a:spcPts val="0"/>
              </a:spcBef>
              <a:spcAft>
                <a:spcPts val="0"/>
              </a:spcAft>
            </a:pPr>
            <a:r>
              <a:rPr lang="en-US" b="0" i="0" u="none" dirty="0">
                <a:ea typeface="MS PGothic" charset="0"/>
              </a:rPr>
              <a:t>Visual and Performing Arts, Physical Development, Health, History-Social Science, and Science are all separate domains in the Preschool Learning Foundations. The Common Core includes English Language Arts &amp; Literacy in History/Social Studies, Science, and Technical Subjects. </a:t>
            </a:r>
          </a:p>
          <a:p>
            <a:endParaRPr lang="en-US" dirty="0">
              <a:ea typeface="MS PGothic" charset="0"/>
            </a:endParaRPr>
          </a:p>
          <a:p>
            <a:endParaRPr lang="en-US" sz="1050" dirty="0">
              <a:solidFill>
                <a:srgbClr val="FF0000"/>
              </a:solidFill>
              <a:ea typeface="MS PGothic" charset="0"/>
            </a:endParaRPr>
          </a:p>
        </p:txBody>
      </p:sp>
      <p:sp>
        <p:nvSpPr>
          <p:cNvPr id="60419" name="Rectangle 3"/>
          <p:cNvSpPr>
            <a:spLocks noChangeArrowheads="1"/>
          </p:cNvSpPr>
          <p:nvPr/>
        </p:nvSpPr>
        <p:spPr bwMode="auto">
          <a:xfrm>
            <a:off x="6636179" y="8998797"/>
            <a:ext cx="362536" cy="27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847" tIns="45924" rIns="91847" bIns="45924">
            <a:spAutoFit/>
          </a:bodyPr>
          <a:lstStyle/>
          <a:p>
            <a:fld id="{53D5BB96-84AD-B948-A53C-C91CE0EC69B1}" type="slidenum">
              <a:rPr lang="en-US" sz="1200"/>
              <a:pPr/>
              <a:t>18</a:t>
            </a:fld>
            <a:endParaRPr lang="en-US" sz="1200"/>
          </a:p>
        </p:txBody>
      </p:sp>
    </p:spTree>
    <p:extLst>
      <p:ext uri="{BB962C8B-B14F-4D97-AF65-F5344CB8AC3E}">
        <p14:creationId xmlns:p14="http://schemas.microsoft.com/office/powerpoint/2010/main" val="1271767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p>
          <a:p>
            <a:pPr>
              <a:spcBef>
                <a:spcPts val="0"/>
              </a:spcBef>
            </a:pPr>
            <a:r>
              <a:rPr lang="en-US" dirty="0">
                <a:ea typeface="MS PGothic" pitchFamily="34" charset="-128"/>
              </a:rPr>
              <a:t>Please take out Handout 2: Next Generation Science Standards: An Overview for Principals.</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“A </a:t>
            </a:r>
            <a:r>
              <a:rPr lang="en-US" i="1" dirty="0">
                <a:latin typeface="Arial" charset="0"/>
                <a:ea typeface="MS PGothic" charset="0"/>
              </a:rPr>
              <a:t>Science Framework for K-12 Science Education </a:t>
            </a:r>
            <a:r>
              <a:rPr lang="en-US" dirty="0">
                <a:latin typeface="Arial" charset="0"/>
                <a:ea typeface="MS PGothic" charset="0"/>
              </a:rPr>
              <a:t>provides the blueprint for the </a:t>
            </a:r>
            <a:r>
              <a:rPr lang="en-US" i="1" dirty="0">
                <a:latin typeface="Arial" charset="0"/>
                <a:ea typeface="MS PGothic" charset="0"/>
              </a:rPr>
              <a:t>Next Generation Science Standards </a:t>
            </a:r>
            <a:r>
              <a:rPr lang="en-US" dirty="0">
                <a:latin typeface="Arial" charset="0"/>
                <a:ea typeface="MS PGothic" charset="0"/>
              </a:rPr>
              <a:t>(NGSS). The </a:t>
            </a:r>
            <a:r>
              <a:rPr lang="en-US" i="1" dirty="0">
                <a:latin typeface="Arial" charset="0"/>
                <a:ea typeface="MS PGothic" charset="0"/>
              </a:rPr>
              <a:t>Framework</a:t>
            </a:r>
            <a:r>
              <a:rPr lang="en-US" dirty="0">
                <a:latin typeface="Arial" charset="0"/>
                <a:ea typeface="MS PGothic" charset="0"/>
              </a:rPr>
              <a:t> expresses a vision in science education that requires students to operate at the nexus of three dimensions of Learning: Science and Engineering Practices, Crosscutting Concepts, and Disciplinary Core Ideas” (APPENDIX F: Science and Engineering Practices in the NGSS 2013, p. 1).</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cs typeface="MS PGothic" charset="0"/>
              </a:rPr>
              <a:t>The K-12 science content standards cover every grade and every scientific discipline, setting expectations for what students should know and be able to do in science.</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t>“Science—and therefore science education—is central to the lives of all Americans, preparing them to be informed citizens in a democracy and knowledgeable consumers.  If the nation is to compete and lead in the global economy and if American students are to be able to pursue expanding employment opportunities in science-related fields, all students must have a solid K–12 science education that prepares them for college and careers” (NGSS FAQs page [http://www.nextgenscience.org/faqs##Contents1], accessed on 08/12/2016). </a:t>
            </a:r>
          </a:p>
          <a:p>
            <a:pPr>
              <a:spcBef>
                <a:spcPts val="0"/>
              </a:spcBef>
            </a:pPr>
            <a:endParaRPr lang="en-US" dirty="0">
              <a:latin typeface="Arial" charset="0"/>
              <a:ea typeface="MS PGothic" charset="0"/>
            </a:endParaRP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C054317D-CDEB-6D46-AF43-9F16B1EB6494}" type="slidenum">
              <a:rPr lang="en-US" sz="1200"/>
              <a:pPr/>
              <a:t>19</a:t>
            </a:fld>
            <a:endParaRPr lang="en-US" sz="1200"/>
          </a:p>
        </p:txBody>
      </p:sp>
    </p:spTree>
    <p:extLst>
      <p:ext uri="{BB962C8B-B14F-4D97-AF65-F5344CB8AC3E}">
        <p14:creationId xmlns:p14="http://schemas.microsoft.com/office/powerpoint/2010/main" val="69828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b="1" dirty="0"/>
              <a:t>Presenter Remarks: </a:t>
            </a:r>
          </a:p>
          <a:p>
            <a:pPr eaLnBrk="1" hangingPunct="1">
              <a:spcBef>
                <a:spcPct val="0"/>
              </a:spcBef>
            </a:pPr>
            <a:r>
              <a:rPr lang="en-US" i="1" dirty="0"/>
              <a:t>Read slide.</a:t>
            </a:r>
            <a:endParaRPr lang="en-US" b="1" dirty="0"/>
          </a:p>
          <a:p>
            <a:pPr eaLnBrk="1" hangingPunct="1">
              <a:spcBef>
                <a:spcPct val="0"/>
              </a:spcBef>
            </a:pPr>
            <a:endParaRPr lang="en-US" sz="1200" kern="1200" dirty="0">
              <a:solidFill>
                <a:schemeClr val="tx1"/>
              </a:solidFill>
              <a:effectLst/>
              <a:latin typeface="Arial" pitchFamily="34" charset="0"/>
              <a:ea typeface="ＭＳ Ｐゴシック" pitchFamily="34" charset="-128"/>
              <a:cs typeface="Arial" pitchFamily="34" charset="0"/>
            </a:endParaRPr>
          </a:p>
          <a:p>
            <a:pPr eaLnBrk="1" hangingPunct="1">
              <a:spcBef>
                <a:spcPct val="0"/>
              </a:spcBef>
            </a:pPr>
            <a:r>
              <a:rPr lang="en-US" sz="1200" kern="1200" dirty="0">
                <a:solidFill>
                  <a:schemeClr val="tx1"/>
                </a:solidFill>
                <a:effectLst/>
                <a:latin typeface="Arial" pitchFamily="34" charset="0"/>
                <a:ea typeface="ＭＳ Ｐゴシック" pitchFamily="34" charset="-128"/>
                <a:cs typeface="Arial" pitchFamily="34" charset="0"/>
              </a:rPr>
              <a:t>Today we will</a:t>
            </a:r>
            <a:r>
              <a:rPr lang="en-US" kern="1200" dirty="0">
                <a:solidFill>
                  <a:schemeClr val="tx1"/>
                </a:solidFill>
                <a:effectLst/>
              </a:rPr>
              <a:t>:</a:t>
            </a:r>
          </a:p>
          <a:p>
            <a:pPr marL="171450" lvl="0" indent="-171450">
              <a:spcAft>
                <a:spcPts val="600"/>
              </a:spcAft>
              <a:buFont typeface="Arial" panose="020B0604020202020204" pitchFamily="34" charset="0"/>
              <a:buChar char="•"/>
            </a:pPr>
            <a:r>
              <a:rPr lang="en-US" sz="1200" dirty="0"/>
              <a:t>Become aware of key concepts to be developed in the Physical Science strand of the California Preschool Learning Foundations, Volume 3 (Preschool Learning Foundations or PLF). </a:t>
            </a:r>
          </a:p>
          <a:p>
            <a:pPr marL="171450" lvl="0" indent="-171450">
              <a:spcAft>
                <a:spcPts val="600"/>
              </a:spcAft>
              <a:buFont typeface="Arial" panose="020B0604020202020204" pitchFamily="34" charset="0"/>
              <a:buChar char="•"/>
            </a:pPr>
            <a:r>
              <a:rPr lang="en-US" sz="1200" dirty="0"/>
              <a:t>Experience, read, and discuss key strategies in the California Preschool Curriculum Framework, Volume 3 (Preschool Curriculum Framework or PCF) regarding physical science.</a:t>
            </a:r>
          </a:p>
          <a:p>
            <a:pPr marL="171450" lvl="0" indent="-171450">
              <a:spcAft>
                <a:spcPts val="600"/>
              </a:spcAft>
              <a:buFont typeface="Arial" panose="020B0604020202020204" pitchFamily="34" charset="0"/>
              <a:buChar char="•"/>
            </a:pPr>
            <a:r>
              <a:rPr lang="en-US" sz="1200" dirty="0"/>
              <a:t>Reflect and discuss how to support the development of physical science foundations for English-language learners.</a:t>
            </a:r>
          </a:p>
          <a:p>
            <a:pPr marL="171450" lvl="0" indent="-171450">
              <a:spcAft>
                <a:spcPts val="600"/>
              </a:spcAft>
              <a:buFont typeface="Arial" panose="020B0604020202020204" pitchFamily="34" charset="0"/>
              <a:buChar char="•"/>
            </a:pPr>
            <a:r>
              <a:rPr lang="en-US" sz="1200"/>
              <a:t>Plan to adapt learning experiences to ensure access for children with varying needs.</a:t>
            </a:r>
            <a:endParaRPr lang="en-US" sz="1200" dirty="0"/>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54D92B-869D-4187-A497-B95170AF02D8}"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1857533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Presenter Remarks:</a:t>
            </a:r>
          </a:p>
          <a:p>
            <a:pPr defTabSz="466618">
              <a:spcBef>
                <a:spcPts val="0"/>
              </a:spcBef>
              <a:defRPr/>
            </a:pPr>
            <a:r>
              <a:rPr lang="en-US" dirty="0">
                <a:latin typeface="Arial" charset="0"/>
                <a:ea typeface="MS PGothic" charset="0"/>
              </a:rPr>
              <a:t>You may want to continue looking at </a:t>
            </a:r>
            <a:r>
              <a:rPr lang="en-US" dirty="0">
                <a:ea typeface="MS PGothic" pitchFamily="34" charset="-128"/>
              </a:rPr>
              <a:t>Handout 2: Next Generation Science Standards: An Overview for Principals</a:t>
            </a:r>
            <a:r>
              <a:rPr lang="en-US" baseline="0" dirty="0">
                <a:ea typeface="MS PGothic" pitchFamily="34" charset="-128"/>
              </a:rPr>
              <a:t> while we discuss this slide.</a:t>
            </a:r>
            <a:endParaRPr lang="en-US" dirty="0">
              <a:ea typeface="MS PGothic" pitchFamily="34" charset="-128"/>
            </a:endParaRP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The NGSS represent a fundamental shift in science education and require a new and different approach to teaching science. Looking ahead, teachers can use a range of strategies to engage students and create opportunities to demonstrate their thinking and learning.</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“A major difference between the NGSS and previous science standards is ‘</a:t>
            </a:r>
            <a:r>
              <a:rPr lang="en-US" altLang="ja-JP" dirty="0">
                <a:latin typeface="Arial" charset="0"/>
                <a:ea typeface="MS PGothic" charset="0"/>
              </a:rPr>
              <a:t>three-dimensional’ (3D) learning. </a:t>
            </a:r>
            <a:r>
              <a:rPr lang="en-US" dirty="0">
                <a:latin typeface="Arial" charset="0"/>
                <a:ea typeface="MS PGothic" charset="0"/>
              </a:rPr>
              <a:t>3D learning refers to the thoughtful and deliberate </a:t>
            </a:r>
            <a:r>
              <a:rPr lang="en-US" u="sng" dirty="0">
                <a:latin typeface="Arial" charset="0"/>
                <a:ea typeface="MS PGothic" charset="0"/>
              </a:rPr>
              <a:t>integration of three distinct dimensions</a:t>
            </a:r>
            <a:r>
              <a:rPr lang="en-US" dirty="0">
                <a:latin typeface="Arial" charset="0"/>
                <a:ea typeface="MS PGothic" charset="0"/>
              </a:rPr>
              <a:t>: Scientific and Engineering Practices (SEPs), Disciplinary Core Ideas (DCIs), and Crosscutting Concepts (CCCs). Through 3D learning, the NGSS emphasize that science is not just a series of isolated facts. This awareness enables students to view science more as an interrelated world of inquiry and phenomena rather than a static set of science disciplines. The NGSS represent a fundamental shift in science education and require a different approach to teaching science than has been done in the past. Looking ahead, teachers can use a range of strategies to engage students and create opportunities to demonstrate their thinking and learning”</a:t>
            </a:r>
            <a:r>
              <a:rPr lang="en-US" baseline="0" dirty="0">
                <a:latin typeface="Arial" charset="0"/>
                <a:ea typeface="MS PGothic" charset="0"/>
              </a:rPr>
              <a:t> </a:t>
            </a:r>
            <a:r>
              <a:rPr lang="en-US" sz="1000" dirty="0">
                <a:latin typeface="Arial" charset="0"/>
                <a:ea typeface="MS PGothic" charset="0"/>
              </a:rPr>
              <a:t>(NGSS: An Overview for Principals [http://ngss.nsta.org/Documents/NGSS%20Overview%20for%20Principals.pdf], 1). </a:t>
            </a:r>
          </a:p>
          <a:p>
            <a:pPr>
              <a:spcBef>
                <a:spcPts val="0"/>
              </a:spcBef>
            </a:pPr>
            <a:endParaRPr lang="en-US" dirty="0">
              <a:latin typeface="Arial" charset="0"/>
              <a:ea typeface="MS PGothic"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1EB3BE0D-B00C-524D-8131-22CD09396F6A}" type="slidenum">
              <a:rPr lang="en-US" sz="1200"/>
              <a:pPr/>
              <a:t>20</a:t>
            </a:fld>
            <a:endParaRPr lang="en-US" sz="1200"/>
          </a:p>
        </p:txBody>
      </p:sp>
    </p:spTree>
    <p:extLst>
      <p:ext uri="{BB962C8B-B14F-4D97-AF65-F5344CB8AC3E}">
        <p14:creationId xmlns:p14="http://schemas.microsoft.com/office/powerpoint/2010/main" val="15317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p>
          <a:p>
            <a:r>
              <a:rPr lang="en-US" altLang="en-US" dirty="0"/>
              <a:t>“Science is embedded in children’s daily activities and play and provides a natural vehicle for integrating mathematics, literacy, and other content areas”</a:t>
            </a:r>
            <a:r>
              <a:rPr lang="en-US" altLang="en-US" baseline="0" dirty="0"/>
              <a:t> </a:t>
            </a:r>
            <a:r>
              <a:rPr lang="en-US" altLang="en-US" dirty="0"/>
              <a:t>(PCF, Vol. 3, p. 141).</a:t>
            </a:r>
          </a:p>
          <a:p>
            <a:endParaRPr lang="en-US" altLang="en-US" dirty="0"/>
          </a:p>
          <a:p>
            <a:r>
              <a:rPr lang="en-US" altLang="en-US" dirty="0"/>
              <a:t>Later in the presentation we will talk about simple machines; does anyone</a:t>
            </a:r>
            <a:r>
              <a:rPr lang="en-US" altLang="en-US" baseline="0" dirty="0"/>
              <a:t> see  a simple machine in the photo? If you were looking at the slide you are correct. The slide is an incline plane. Just hold onto that thought and we will return to it a little later in the presentation.</a:t>
            </a:r>
            <a:endParaRPr lang="en-US" altLang="en-US" dirty="0"/>
          </a:p>
          <a:p>
            <a:endParaRPr lang="en-US" altLang="en-US" dirty="0"/>
          </a:p>
          <a:p>
            <a:r>
              <a:rPr lang="en-US" altLang="en-US" b="1" dirty="0"/>
              <a:t>Extra Notes</a:t>
            </a:r>
            <a:r>
              <a:rPr lang="en-US" altLang="en-US" dirty="0"/>
              <a:t>: </a:t>
            </a:r>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kern="1200" dirty="0">
                <a:solidFill>
                  <a:schemeClr val="tx1"/>
                </a:solidFill>
                <a:effectLst/>
                <a:latin typeface="Arial" pitchFamily="34" charset="0"/>
                <a:ea typeface="ＭＳ Ｐゴシック" pitchFamily="34" charset="-128"/>
                <a:cs typeface="Arial" pitchFamily="34" charset="0"/>
              </a:rPr>
              <a:t>This guiding principle embodies the NGSS by providing opportunities for cross disciplinary experiences.</a:t>
            </a:r>
            <a:endParaRPr lang="en-US" altLang="en-US" dirty="0"/>
          </a:p>
        </p:txBody>
      </p:sp>
      <p:sp>
        <p:nvSpPr>
          <p:cNvPr id="675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692A1A-119A-4260-BDEF-857FA8870F53}" type="slidenum">
              <a:rPr lang="en-US" altLang="en-US"/>
              <a:pPr eaLnBrk="1" hangingPunct="1"/>
              <a:t>21</a:t>
            </a:fld>
            <a:endParaRPr lang="en-US" altLang="en-US"/>
          </a:p>
        </p:txBody>
      </p:sp>
    </p:spTree>
    <p:extLst>
      <p:ext uri="{BB962C8B-B14F-4D97-AF65-F5344CB8AC3E}">
        <p14:creationId xmlns:p14="http://schemas.microsoft.com/office/powerpoint/2010/main" val="312955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a:t>Background Information:  </a:t>
            </a:r>
          </a:p>
          <a:p>
            <a:pPr>
              <a:defRPr/>
            </a:pPr>
            <a:r>
              <a:rPr lang="en-US" dirty="0"/>
              <a:t>See PCF, Volume 3, p. 177.</a:t>
            </a:r>
          </a:p>
          <a:p>
            <a:pPr>
              <a:defRPr/>
            </a:pPr>
            <a:endParaRPr lang="en-US" dirty="0"/>
          </a:p>
          <a:p>
            <a:pPr>
              <a:defRPr/>
            </a:pPr>
            <a:r>
              <a:rPr lang="en-US" altLang="en-US" b="1" dirty="0"/>
              <a:t>Presenter Remarks:</a:t>
            </a:r>
          </a:p>
          <a:p>
            <a:r>
              <a:rPr lang="en-US" sz="1200" kern="1200" dirty="0">
                <a:solidFill>
                  <a:schemeClr val="tx1"/>
                </a:solidFill>
                <a:effectLst/>
                <a:latin typeface="Arial" pitchFamily="34" charset="0"/>
                <a:ea typeface="ＭＳ Ｐゴシック" pitchFamily="34" charset="-128"/>
                <a:cs typeface="Arial" pitchFamily="34" charset="0"/>
              </a:rPr>
              <a:t>When children learn about properties of objects and materials and the form and function of objects,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they begin to understand how form supports function. Children learn cause and effect;</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that certain actions lead to certain reactions. When exploring changes in objects and materials such as cutting and mixing, they learn that certain actions are reversible and others are irreversible. They begin to understand an object not in motion is in a state of balance, how objects are set in motion, and how they move in different ways. </a:t>
            </a:r>
          </a:p>
          <a:p>
            <a:pPr>
              <a:defRPr/>
            </a:pPr>
            <a:endParaRPr lang="en-US" dirty="0"/>
          </a:p>
          <a:p>
            <a:pPr>
              <a:defRPr/>
            </a:pPr>
            <a:endParaRPr lang="en-US" dirty="0"/>
          </a:p>
          <a:p>
            <a:pPr>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25B175-4F3D-4F69-978C-1A78D831A43B}" type="slidenum">
              <a:rPr lang="en-US" altLang="en-US"/>
              <a:pPr eaLnBrk="1" hangingPunct="1"/>
              <a:t>22</a:t>
            </a:fld>
            <a:endParaRPr lang="en-US" altLang="en-US"/>
          </a:p>
        </p:txBody>
      </p:sp>
    </p:spTree>
    <p:extLst>
      <p:ext uri="{BB962C8B-B14F-4D97-AF65-F5344CB8AC3E}">
        <p14:creationId xmlns:p14="http://schemas.microsoft.com/office/powerpoint/2010/main" val="3288433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altLang="en-US" dirty="0"/>
              <a:t>“Scientific inquiry is essential for learning about science. Making observations, posing questions, planning investigations, using tools to gather information, making predictions, recording information, and communicating findings and explanations all combine in an evolving process of developing science understanding and creating a disposition to choose to learn science in the future” (PCF, Vol. 3, pp. 136-137).</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A17E8452-F2E5-D647-A913-D889BD28CB33}" type="slidenum">
              <a:rPr lang="en-US" sz="1200"/>
              <a:pPr/>
              <a:t>23</a:t>
            </a:fld>
            <a:endParaRPr lang="en-US" sz="1200"/>
          </a:p>
        </p:txBody>
      </p:sp>
    </p:spTree>
    <p:extLst>
      <p:ext uri="{BB962C8B-B14F-4D97-AF65-F5344CB8AC3E}">
        <p14:creationId xmlns:p14="http://schemas.microsoft.com/office/powerpoint/2010/main" val="124856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1" name="Notes Placeholder 2"/>
          <p:cNvSpPr>
            <a:spLocks noGrp="1"/>
          </p:cNvSpPr>
          <p:nvPr>
            <p:ph type="body" idx="1"/>
          </p:nvPr>
        </p:nvSpPr>
        <p:spPr bwMode="auto"/>
        <p:txBody>
          <a:bodyPr wrap="square" numCol="1" anchor="t" anchorCtr="0" compatLnSpc="1">
            <a:prstTxWarp prst="textNoShape">
              <a:avLst/>
            </a:prstTxWarp>
            <a:noAutofit/>
          </a:bodyPr>
          <a:lstStyle/>
          <a:p>
            <a:pPr>
              <a:spcBef>
                <a:spcPts val="0"/>
              </a:spcBef>
              <a:spcAft>
                <a:spcPts val="0"/>
              </a:spcAft>
              <a:defRPr/>
            </a:pPr>
            <a:r>
              <a:rPr lang="en-US" b="1" dirty="0"/>
              <a:t>Activity</a:t>
            </a:r>
            <a:r>
              <a:rPr lang="en-US" b="1" baseline="0" dirty="0"/>
              <a:t> </a:t>
            </a:r>
            <a:r>
              <a:rPr lang="en-US" b="1" dirty="0"/>
              <a:t>2: Key Concept Hunt</a:t>
            </a:r>
          </a:p>
          <a:p>
            <a:pPr>
              <a:spcBef>
                <a:spcPts val="0"/>
              </a:spcBef>
              <a:spcAft>
                <a:spcPts val="0"/>
              </a:spcAft>
              <a:defRPr/>
            </a:pPr>
            <a:endParaRPr lang="en-US" dirty="0"/>
          </a:p>
          <a:p>
            <a:pPr>
              <a:spcBef>
                <a:spcPts val="0"/>
              </a:spcBef>
              <a:spcAft>
                <a:spcPts val="0"/>
              </a:spcAft>
              <a:defRPr/>
            </a:pPr>
            <a:r>
              <a:rPr lang="en-US" b="1" dirty="0"/>
              <a:t>Presenter Remarks:</a:t>
            </a:r>
          </a:p>
          <a:p>
            <a:pPr>
              <a:spcBef>
                <a:spcPts val="0"/>
              </a:spcBef>
              <a:spcAft>
                <a:spcPts val="0"/>
              </a:spcAft>
              <a:defRPr/>
            </a:pPr>
            <a:r>
              <a:rPr lang="en-US" dirty="0"/>
              <a:t>Find Handout 3: Key Concepts. Notice that there are five key concepts. Number off at each table group (1-5); each table member should be a different number. Now read the bibliographic notes. While reading, hunt for the key information about your key concept. Write down this information on the handout. Be prepared to share this with your group.</a:t>
            </a:r>
          </a:p>
          <a:p>
            <a:pPr>
              <a:spcBef>
                <a:spcPts val="0"/>
              </a:spcBef>
              <a:spcAft>
                <a:spcPts val="0"/>
              </a:spcAft>
              <a:defRPr/>
            </a:pPr>
            <a:endParaRPr lang="en-US" dirty="0"/>
          </a:p>
          <a:p>
            <a:pPr marL="0" marR="0">
              <a:spcBef>
                <a:spcPts val="0"/>
              </a:spcBef>
              <a:spcAft>
                <a:spcPts val="0"/>
              </a:spcAft>
            </a:pPr>
            <a:r>
              <a:rPr lang="en-US" b="1" cap="all" dirty="0">
                <a:ea typeface="Times New Roman" panose="02020603050405020304" pitchFamily="18" charset="0"/>
              </a:rPr>
              <a:t>intent: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Explore the bibliographic notes and identify information about key concepts.</a:t>
            </a:r>
            <a:endParaRPr lang="en-US" dirty="0">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OUTCOMES: </a:t>
            </a:r>
            <a:endParaRPr lang="en-US" dirty="0">
              <a:solidFill>
                <a:srgbClr val="000000"/>
              </a:solidFill>
              <a:latin typeface="Helvetica" pitchFamily="34" charset="0"/>
              <a:ea typeface="Times New Roman" panose="02020603050405020304" pitchFamily="18" charset="0"/>
            </a:endParaRPr>
          </a:p>
          <a:p>
            <a:pPr marR="0">
              <a:spcBef>
                <a:spcPts val="0"/>
              </a:spcBef>
              <a:spcAft>
                <a:spcPts val="0"/>
              </a:spcAft>
            </a:pPr>
            <a:r>
              <a:rPr lang="en-US" dirty="0">
                <a:solidFill>
                  <a:srgbClr val="000000"/>
                </a:solidFill>
                <a:ea typeface="Times New Roman" panose="02020603050405020304" pitchFamily="18" charset="0"/>
              </a:rPr>
              <a:t>Participants read bibliographic notes, highlight information on key concepts, and share information with table. </a:t>
            </a:r>
          </a:p>
          <a:p>
            <a:pPr marR="0">
              <a:spcBef>
                <a:spcPts val="0"/>
              </a:spcBef>
              <a:spcAft>
                <a:spcPts val="0"/>
              </a:spcAft>
            </a:pP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457200" algn="l"/>
              </a:tabLst>
            </a:pPr>
            <a:r>
              <a:rPr lang="en-US" dirty="0">
                <a:ea typeface="Times" pitchFamily="18" charset="0"/>
                <a:cs typeface="Times New Roman" panose="02020603050405020304" pitchFamily="18" charset="0"/>
              </a:rPr>
              <a:t>Preschool Curriculum Framework (PCF)</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457200" algn="l"/>
              </a:tabLst>
            </a:pPr>
            <a:r>
              <a:rPr lang="en-US" dirty="0">
                <a:ea typeface="Times" pitchFamily="18" charset="0"/>
                <a:cs typeface="Times New Roman" panose="02020603050405020304" pitchFamily="18" charset="0"/>
              </a:rPr>
              <a:t>PPT</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0" algn="l"/>
              </a:tabLst>
            </a:pPr>
            <a:r>
              <a:rPr lang="en-US" dirty="0">
                <a:ea typeface="Times" pitchFamily="18" charset="0"/>
                <a:cs typeface="Times New Roman" panose="02020603050405020304" pitchFamily="18" charset="0"/>
              </a:rPr>
              <a:t>Handout 3: Key Concepts </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0" algn="l"/>
              </a:tabLst>
            </a:pPr>
            <a:r>
              <a:rPr lang="en-US" dirty="0">
                <a:ea typeface="Times" pitchFamily="18" charset="0"/>
                <a:cs typeface="Times New Roman" panose="02020603050405020304" pitchFamily="18" charset="0"/>
              </a:rPr>
              <a:t>Pencil</a:t>
            </a:r>
            <a:endParaRPr lang="en-US" dirty="0">
              <a:latin typeface="Times New Roman" panose="02020603050405020304" pitchFamily="18" charset="0"/>
              <a:ea typeface="Times" pitchFamily="18" charset="0"/>
            </a:endParaRPr>
          </a:p>
          <a:p>
            <a:pPr marL="171450" lvl="0" indent="-171450">
              <a:spcBef>
                <a:spcPts val="0"/>
              </a:spcBef>
              <a:spcAft>
                <a:spcPts val="0"/>
              </a:spcAft>
              <a:buFont typeface="Arial" panose="020B0604020202020204" pitchFamily="34" charset="0"/>
              <a:buChar char="•"/>
              <a:tabLst>
                <a:tab pos="0" algn="l"/>
              </a:tabLst>
            </a:pPr>
            <a:endParaRPr lang="en-US" b="1" cap="all" dirty="0">
              <a:latin typeface="Times New Roman" panose="02020603050405020304" pitchFamily="18" charset="0"/>
              <a:ea typeface="Times New Roman" panose="02020603050405020304" pitchFamily="18" charset="0"/>
            </a:endParaRPr>
          </a:p>
          <a:p>
            <a:pPr lvl="0">
              <a:spcBef>
                <a:spcPts val="0"/>
              </a:spcBef>
              <a:spcAft>
                <a:spcPts val="0"/>
              </a:spcAft>
              <a:tabLst>
                <a:tab pos="0" algn="l"/>
              </a:tabLst>
            </a:pPr>
            <a:r>
              <a:rPr lang="en-US" b="1" cap="all" dirty="0">
                <a:ea typeface="Times New Roman" panose="02020603050405020304" pitchFamily="18" charset="0"/>
              </a:rPr>
              <a:t>Time:</a:t>
            </a:r>
            <a:r>
              <a:rPr lang="en-US" dirty="0">
                <a:ea typeface="Times New Roman" panose="02020603050405020304" pitchFamily="18" charset="0"/>
              </a:rPr>
              <a:t> 15 minutes</a:t>
            </a:r>
          </a:p>
          <a:p>
            <a:pPr lvl="0">
              <a:spcBef>
                <a:spcPts val="0"/>
              </a:spcBef>
              <a:spcAft>
                <a:spcPts val="0"/>
              </a:spcAft>
              <a:tabLst>
                <a:tab pos="0" algn="l"/>
              </a:tabLst>
            </a:pP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Give the following directions to the group:</a:t>
            </a:r>
            <a:endParaRPr lang="en-US" dirty="0">
              <a:latin typeface="Times New Roman" panose="02020603050405020304" pitchFamily="18" charset="0"/>
              <a:ea typeface="Times New Roman" panose="02020603050405020304" pitchFamily="18" charset="0"/>
            </a:endParaRPr>
          </a:p>
          <a:p>
            <a:pPr marL="628650" lvl="1" indent="-171450">
              <a:spcBef>
                <a:spcPts val="0"/>
              </a:spcBef>
              <a:spcAft>
                <a:spcPts val="0"/>
              </a:spcAft>
              <a:buFont typeface="Arial" panose="020B0604020202020204" pitchFamily="34" charset="0"/>
              <a:buChar char="•"/>
            </a:pPr>
            <a:r>
              <a:rPr lang="en-US" dirty="0">
                <a:ea typeface="Times New Roman" panose="02020603050405020304" pitchFamily="18" charset="0"/>
              </a:rPr>
              <a:t>Find the</a:t>
            </a:r>
            <a:r>
              <a:rPr lang="en-US" dirty="0">
                <a:latin typeface="Times New Roman" panose="02020603050405020304" pitchFamily="18" charset="0"/>
                <a:ea typeface="Times New Roman" panose="02020603050405020304" pitchFamily="18" charset="0"/>
              </a:rPr>
              <a:t> </a:t>
            </a:r>
            <a:r>
              <a:rPr lang="en-US" dirty="0">
                <a:ea typeface="Times New Roman" panose="02020603050405020304" pitchFamily="18" charset="0"/>
              </a:rPr>
              <a:t>Handout 3: Key Concepts.</a:t>
            </a:r>
            <a:endParaRPr lang="en-US" dirty="0">
              <a:latin typeface="Times New Roman" panose="02020603050405020304" pitchFamily="18" charset="0"/>
              <a:ea typeface="Times New Roman" panose="02020603050405020304" pitchFamily="18" charset="0"/>
            </a:endParaRPr>
          </a:p>
          <a:p>
            <a:pPr marL="628650" lvl="1" indent="-171450">
              <a:spcBef>
                <a:spcPts val="0"/>
              </a:spcBef>
              <a:spcAft>
                <a:spcPts val="0"/>
              </a:spcAft>
              <a:buFont typeface="Arial" panose="020B0604020202020204" pitchFamily="34" charset="0"/>
              <a:buChar char="•"/>
            </a:pPr>
            <a:r>
              <a:rPr lang="en-US" dirty="0">
                <a:ea typeface="Times New Roman" panose="02020603050405020304" pitchFamily="18" charset="0"/>
              </a:rPr>
              <a:t>Notice that there are five key concepts. </a:t>
            </a:r>
            <a:endParaRPr lang="en-US" dirty="0">
              <a:latin typeface="Times New Roman" panose="02020603050405020304" pitchFamily="18" charset="0"/>
              <a:ea typeface="Times New Roman" panose="02020603050405020304" pitchFamily="18" charset="0"/>
            </a:endParaRPr>
          </a:p>
          <a:p>
            <a:pPr marL="628650" lvl="1" indent="-171450">
              <a:spcBef>
                <a:spcPts val="0"/>
              </a:spcBef>
              <a:spcAft>
                <a:spcPts val="0"/>
              </a:spcAft>
              <a:buFont typeface="Arial" panose="020B0604020202020204" pitchFamily="34" charset="0"/>
              <a:buChar char="•"/>
            </a:pPr>
            <a:r>
              <a:rPr lang="en-US" dirty="0">
                <a:ea typeface="Times New Roman" panose="02020603050405020304" pitchFamily="18" charset="0"/>
              </a:rPr>
              <a:t>Number off at each table group (1-5); each table member should be a different number. </a:t>
            </a:r>
            <a:endParaRPr lang="en-US" dirty="0">
              <a:latin typeface="Times New Roman" panose="02020603050405020304" pitchFamily="18" charset="0"/>
              <a:ea typeface="Times New Roman" panose="02020603050405020304" pitchFamily="18" charset="0"/>
            </a:endParaRPr>
          </a:p>
          <a:p>
            <a:pPr marL="628650" lvl="1" indent="-171450">
              <a:spcBef>
                <a:spcPts val="0"/>
              </a:spcBef>
              <a:spcAft>
                <a:spcPts val="0"/>
              </a:spcAft>
              <a:buFont typeface="Arial" panose="020B0604020202020204" pitchFamily="34" charset="0"/>
              <a:buChar char="•"/>
            </a:pPr>
            <a:r>
              <a:rPr lang="en-US" dirty="0">
                <a:ea typeface="Times New Roman" panose="02020603050405020304" pitchFamily="18" charset="0"/>
              </a:rPr>
              <a:t>Now read the bibliographic notes. While you read, hunt for the key information about your key concept. Write down this information on the handout. Be prepared to share this with your group.</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After about 8-10 minutes, when you notice that participants are done reading and writing, ask them to share with their group.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Wander around the room while groups share with each other.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After the groups are done sharing, invite participants to look forward.</a:t>
            </a:r>
            <a:endParaRPr lang="en-US" dirty="0">
              <a:latin typeface="Times New Roman" panose="02020603050405020304" pitchFamily="18" charset="0"/>
              <a:ea typeface="Times New Roman" panose="02020603050405020304" pitchFamily="18" charset="0"/>
            </a:endParaRPr>
          </a:p>
          <a:p>
            <a:pPr marL="1543050" marR="0">
              <a:spcBef>
                <a:spcPts val="0"/>
              </a:spcBef>
              <a:spcAft>
                <a:spcPts val="0"/>
              </a:spcAft>
            </a:pPr>
            <a:r>
              <a:rPr lang="en-US"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Optional Debrief:</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Have participants stomp their feet if they learned something or</a:t>
            </a:r>
            <a:r>
              <a:rPr lang="en-US" b="1" dirty="0">
                <a:ea typeface="Times New Roman" panose="02020603050405020304" pitchFamily="18" charset="0"/>
              </a:rPr>
              <a:t> </a:t>
            </a:r>
            <a:r>
              <a:rPr lang="en-US" dirty="0">
                <a:ea typeface="Times New Roman" panose="02020603050405020304" pitchFamily="18" charset="0"/>
              </a:rPr>
              <a:t>high-five their neighbor if they have a deeper understanding of the key concepts.</a:t>
            </a:r>
            <a:endParaRPr lang="en-US"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b="1"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SUMMARY:</a:t>
            </a:r>
            <a:r>
              <a:rPr lang="en-US"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Participants deepen their understanding of physical science concepts. </a:t>
            </a:r>
            <a:endParaRPr lang="en-US" dirty="0">
              <a:latin typeface="Times New Roman" panose="02020603050405020304" pitchFamily="18" charset="0"/>
              <a:ea typeface="Times New Roman" panose="02020603050405020304" pitchFamily="18" charset="0"/>
            </a:endParaRPr>
          </a:p>
          <a:p>
            <a:pPr>
              <a:spcBef>
                <a:spcPts val="0"/>
              </a:spcBef>
              <a:spcAft>
                <a:spcPts val="0"/>
              </a:spcAft>
              <a:defRPr/>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1DED3F-8AC6-4E54-B952-C0AB2C0B9969}" type="slidenum">
              <a:rPr lang="en-US" altLang="en-US"/>
              <a:pPr eaLnBrk="1" hangingPunct="1"/>
              <a:t>24</a:t>
            </a:fld>
            <a:endParaRPr lang="en-US" altLang="en-US"/>
          </a:p>
        </p:txBody>
      </p:sp>
    </p:spTree>
    <p:extLst>
      <p:ext uri="{BB962C8B-B14F-4D97-AF65-F5344CB8AC3E}">
        <p14:creationId xmlns:p14="http://schemas.microsoft.com/office/powerpoint/2010/main" val="1361354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xfrm>
            <a:off x="704342" y="4411317"/>
            <a:ext cx="5614416" cy="4187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3: Matching Key Concepts and Foundations</a:t>
            </a:r>
          </a:p>
          <a:p>
            <a:pPr>
              <a:spcBef>
                <a:spcPts val="0"/>
              </a:spcBef>
            </a:pPr>
            <a:endParaRPr lang="en-US" b="1" dirty="0">
              <a:solidFill>
                <a:prstClr val="black"/>
              </a:solidFill>
            </a:endParaRPr>
          </a:p>
          <a:p>
            <a:pPr>
              <a:spcBef>
                <a:spcPts val="0"/>
              </a:spcBef>
            </a:pPr>
            <a:r>
              <a:rPr lang="en-US" b="1" dirty="0"/>
              <a:t>Presenter Remarks:</a:t>
            </a:r>
          </a:p>
          <a:p>
            <a:pPr>
              <a:spcBef>
                <a:spcPts val="0"/>
              </a:spcBef>
            </a:pPr>
            <a:r>
              <a:rPr lang="en-US" dirty="0"/>
              <a:t>You will notice that many foundations address multiple key concepts. Now choose a highlighter from your table box and highlight each part of the Physical Science foundation that includes a scientific inquiry skill. If you need a reminder on what these skills are, feel free to use Handout 1: Science Domain Map.</a:t>
            </a:r>
          </a:p>
          <a:p>
            <a:pPr>
              <a:spcBef>
                <a:spcPts val="0"/>
              </a:spcBef>
            </a:pPr>
            <a:endParaRPr lang="en-US" dirty="0"/>
          </a:p>
          <a:p>
            <a:pPr marL="0" marR="0">
              <a:spcBef>
                <a:spcPts val="0"/>
              </a:spcBef>
              <a:spcAft>
                <a:spcPts val="0"/>
              </a:spcAft>
            </a:pPr>
            <a:r>
              <a:rPr lang="en-US" b="1" cap="all" dirty="0">
                <a:ea typeface="Times New Roman" panose="02020603050405020304" pitchFamily="18" charset="0"/>
              </a:rPr>
              <a:t>intent: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Participants read key concepts and the foundations map.</a:t>
            </a:r>
            <a:endParaRPr lang="en-US" dirty="0">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OUTCOMES: </a:t>
            </a:r>
            <a:endParaRPr lang="en-US" dirty="0">
              <a:solidFill>
                <a:srgbClr val="000000"/>
              </a:solidFill>
              <a:latin typeface="Helvetica" pitchFamily="34" charset="0"/>
              <a:ea typeface="Times New Roman" panose="02020603050405020304" pitchFamily="18" charset="0"/>
            </a:endParaRPr>
          </a:p>
          <a:p>
            <a:pPr marR="0">
              <a:spcBef>
                <a:spcPts val="0"/>
              </a:spcBef>
              <a:spcAft>
                <a:spcPts val="0"/>
              </a:spcAft>
            </a:pPr>
            <a:r>
              <a:rPr lang="en-US" dirty="0">
                <a:solidFill>
                  <a:srgbClr val="000000"/>
                </a:solidFill>
                <a:ea typeface="Times New Roman" panose="02020603050405020304" pitchFamily="18" charset="0"/>
              </a:rPr>
              <a:t>Participants read key concepts and write which foundations match each key concept.</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457200" algn="l"/>
              </a:tabLst>
            </a:pPr>
            <a:r>
              <a:rPr lang="en-US" dirty="0">
                <a:ea typeface="Times" pitchFamily="18" charset="0"/>
                <a:cs typeface="Times New Roman" panose="02020603050405020304" pitchFamily="18" charset="0"/>
              </a:rPr>
              <a:t>Preschool Learning Foundations (PLF)</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457200" algn="l"/>
              </a:tabLst>
            </a:pPr>
            <a:r>
              <a:rPr lang="en-US" dirty="0">
                <a:ea typeface="Times" pitchFamily="18" charset="0"/>
                <a:cs typeface="Times New Roman" panose="02020603050405020304" pitchFamily="18" charset="0"/>
              </a:rPr>
              <a:t>PowerPoint</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0" algn="l"/>
              </a:tabLst>
            </a:pPr>
            <a:r>
              <a:rPr lang="en-US" dirty="0">
                <a:ea typeface="Times" pitchFamily="18" charset="0"/>
                <a:cs typeface="Times New Roman" panose="02020603050405020304" pitchFamily="18" charset="0"/>
              </a:rPr>
              <a:t>Handout 1: Science Domain Map </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0" algn="l"/>
              </a:tabLst>
            </a:pPr>
            <a:r>
              <a:rPr lang="en-US" dirty="0">
                <a:ea typeface="Times" pitchFamily="18" charset="0"/>
                <a:cs typeface="Times New Roman" panose="02020603050405020304" pitchFamily="18" charset="0"/>
              </a:rPr>
              <a:t>Handout 4: Connecting Physical Science Key Concepts with the Preschool Learning Foundations</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0" algn="l"/>
              </a:tabLst>
            </a:pPr>
            <a:r>
              <a:rPr lang="en-US" dirty="0">
                <a:ea typeface="Times" pitchFamily="18" charset="0"/>
                <a:cs typeface="Times New Roman" panose="02020603050405020304" pitchFamily="18" charset="0"/>
              </a:rPr>
              <a:t>Highlighter</a:t>
            </a:r>
            <a:endParaRPr lang="en-US" sz="1600" dirty="0">
              <a:latin typeface="Times" pitchFamily="18" charset="0"/>
              <a:ea typeface="Times" pitchFamily="18" charset="0"/>
              <a:cs typeface="Times New Roman" panose="02020603050405020304" pitchFamily="18" charset="0"/>
            </a:endParaRPr>
          </a:p>
          <a:p>
            <a:pPr marL="228600" marR="0" algn="r">
              <a:spcBef>
                <a:spcPts val="0"/>
              </a:spcBef>
              <a:spcAft>
                <a:spcPts val="0"/>
              </a:spcAft>
              <a:tabLst>
                <a:tab pos="228600" algn="l"/>
              </a:tabLs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tabLst>
                <a:tab pos="228600" algn="l"/>
              </a:tabLst>
            </a:pPr>
            <a:r>
              <a:rPr lang="en-US" b="1" cap="all" dirty="0">
                <a:ea typeface="Times New Roman" panose="02020603050405020304" pitchFamily="18" charset="0"/>
              </a:rPr>
              <a:t>Time:</a:t>
            </a:r>
            <a:r>
              <a:rPr lang="en-US" dirty="0">
                <a:ea typeface="Times New Roman" panose="02020603050405020304" pitchFamily="18" charset="0"/>
              </a:rPr>
              <a:t> 10 minutes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b="1" cap="all" dirty="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Provide participants with Handout 1: Science Domain Map and Handout 4: Connecting Physical Science Key Concepts with the Preschool Learning Foundations.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Participants </a:t>
            </a:r>
            <a:r>
              <a:rPr lang="en-US" dirty="0">
                <a:solidFill>
                  <a:srgbClr val="000000"/>
                </a:solidFill>
                <a:ea typeface="MS PGothic" panose="020B0600070205080204" pitchFamily="34" charset="-128"/>
              </a:rPr>
              <a:t>turn to the physical science section of the Preschool Learning Foundations, Vol. 3.</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solidFill>
                  <a:srgbClr val="000000"/>
                </a:solidFill>
                <a:ea typeface="MS PGothic" panose="020B0600070205080204" pitchFamily="34" charset="-128"/>
              </a:rPr>
              <a:t>Have them </a:t>
            </a:r>
            <a:r>
              <a:rPr lang="en-US" dirty="0">
                <a:ea typeface="Times New Roman" panose="02020603050405020304" pitchFamily="18" charset="0"/>
              </a:rPr>
              <a:t>read each of the foundations listed on Handout 4: Connecting Physical Science Key Concepts with the Preschool Learning Foundations and copy the foundations into the appropriate boxes in the first column of the table on handout.</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Participants check off key concepts that could be included in each foundation. Say, “You will notice that many foundations address multiple key concepts.”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Ask group to choose a highlighter from the table box and highlight each part of the Physical Science foundation that includes a scientific inquiry skill. They can use the Handout 1: Science Domain Map as a reminder of the skills.</a:t>
            </a:r>
            <a:r>
              <a:rPr lang="en-US" b="1"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spcBef>
                <a:spcPts val="0"/>
              </a:spcBef>
            </a:pPr>
            <a:endParaRPr lang="en-US" dirty="0"/>
          </a:p>
          <a:p>
            <a:pPr>
              <a:spcBef>
                <a:spcPts val="0"/>
              </a:spcBef>
            </a:pPr>
            <a:endParaRPr lang="en-US" dirty="0"/>
          </a:p>
          <a:p>
            <a:pPr eaLnBrk="1" hangingPunct="1">
              <a:spcBef>
                <a:spcPts val="0"/>
              </a:spcBef>
            </a:pPr>
            <a:endParaRPr lang="en-US" altLang="en-US" dirty="0"/>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0CF1DB-7235-4779-A0A4-8BC9B9F3467B}" type="slidenum">
              <a:rPr lang="en-US" altLang="en-US"/>
              <a:pPr eaLnBrk="1" hangingPunct="1"/>
              <a:t>25</a:t>
            </a:fld>
            <a:endParaRPr lang="en-US" altLang="en-US" dirty="0"/>
          </a:p>
        </p:txBody>
      </p:sp>
    </p:spTree>
    <p:extLst>
      <p:ext uri="{BB962C8B-B14F-4D97-AF65-F5344CB8AC3E}">
        <p14:creationId xmlns:p14="http://schemas.microsoft.com/office/powerpoint/2010/main" val="1256755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185863" y="698500"/>
            <a:ext cx="4654550" cy="34909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xfrm>
            <a:off x="703936" y="4420207"/>
            <a:ext cx="5618480" cy="412121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3304" tIns="46653" rIns="93304" bIns="46653" numCol="1" anchor="t" anchorCtr="0" compatLnSpc="1">
            <a:prstTxWarp prst="textNoShape">
              <a:avLst/>
            </a:prstTxWarp>
          </a:bodyPr>
          <a:lstStyle/>
          <a:p>
            <a:r>
              <a:rPr lang="en-US" altLang="en-US" b="1" dirty="0"/>
              <a:t>Presenter Remarks: </a:t>
            </a:r>
          </a:p>
          <a:p>
            <a:r>
              <a:rPr lang="en-US" altLang="en-US" dirty="0"/>
              <a:t>The Preschool Curriculum Framework offers guidance on how teachers can support learning and development described in the foundations through environments and materials that are developmentally appropriate, as well as individually and culturally meaningful experiences that engage families.</a:t>
            </a:r>
          </a:p>
          <a:p>
            <a:endParaRPr lang="en-US" altLang="en-US" dirty="0"/>
          </a:p>
          <a:p>
            <a:r>
              <a:rPr lang="en-US" altLang="en-US" dirty="0"/>
              <a:t>“Family engagement with schools has been linked to important outcomes for children of all families including families with English language learner students. Numerous positive developmental child outcomes have been associated with family engagement including: early literacy skills, cognitive language developments skills, social emotional skills, and academic achievement” </a:t>
            </a:r>
            <a:r>
              <a:rPr lang="en-US" altLang="en-US" i="1" dirty="0"/>
              <a:t>(</a:t>
            </a:r>
            <a:r>
              <a:rPr lang="en-US" altLang="en-US" dirty="0"/>
              <a:t>Dual Language Learner Overview Papers 2013, p. 121).</a:t>
            </a:r>
          </a:p>
          <a:p>
            <a:pPr>
              <a:spcBef>
                <a:spcPts val="459"/>
              </a:spcBef>
            </a:pPr>
            <a:endParaRPr lang="en-US" altLang="en-US" dirty="0"/>
          </a:p>
        </p:txBody>
      </p:sp>
      <p:sp>
        <p:nvSpPr>
          <p:cNvPr id="94212"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BB9830C5-9408-4FBD-B786-99EF3421C893}" type="slidenum">
              <a:rPr lang="en-US" altLang="en-US" smtClean="0"/>
              <a:pPr/>
              <a:t>26</a:t>
            </a:fld>
            <a:endParaRPr lang="en-US" altLang="en-US"/>
          </a:p>
        </p:txBody>
      </p:sp>
    </p:spTree>
    <p:extLst>
      <p:ext uri="{BB962C8B-B14F-4D97-AF65-F5344CB8AC3E}">
        <p14:creationId xmlns:p14="http://schemas.microsoft.com/office/powerpoint/2010/main" val="2267353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xfrm>
            <a:off x="702947" y="4422459"/>
            <a:ext cx="5718992" cy="418877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i="0" u="none" strike="noStrike" kern="1200" baseline="0" dirty="0">
                <a:solidFill>
                  <a:schemeClr val="tx1"/>
                </a:solidFill>
              </a:rPr>
              <a:t>Background Information:</a:t>
            </a:r>
          </a:p>
          <a:p>
            <a:pPr marL="171450" indent="-171450">
              <a:spcBef>
                <a:spcPts val="0"/>
              </a:spcBef>
              <a:buFont typeface="Arial" panose="020B0604020202020204" pitchFamily="34" charset="0"/>
              <a:buChar char="•"/>
            </a:pPr>
            <a:r>
              <a:rPr lang="en-US" b="0" i="0" u="none" strike="noStrike" kern="1200" baseline="0" dirty="0">
                <a:solidFill>
                  <a:schemeClr val="tx1"/>
                </a:solidFill>
              </a:rPr>
              <a:t>Refer participants to Handout 5: Science Guiding Principle. </a:t>
            </a:r>
          </a:p>
          <a:p>
            <a:pPr marL="171450" indent="-171450">
              <a:spcBef>
                <a:spcPts val="0"/>
              </a:spcBef>
              <a:buFont typeface="Arial" panose="020B0604020202020204" pitchFamily="34" charset="0"/>
              <a:buChar char="•"/>
            </a:pPr>
            <a:r>
              <a:rPr lang="en-US" b="0" i="0" u="none" strike="noStrike" kern="1200" baseline="0" dirty="0">
                <a:solidFill>
                  <a:schemeClr val="tx1"/>
                </a:solidFill>
              </a:rPr>
              <a:t>Ask them to scan the bolded sentences and read a section that catches their attention. </a:t>
            </a:r>
          </a:p>
          <a:p>
            <a:pPr marL="171450" indent="-171450">
              <a:spcBef>
                <a:spcPts val="0"/>
              </a:spcBef>
              <a:buFont typeface="Arial" panose="020B0604020202020204" pitchFamily="34" charset="0"/>
              <a:buChar char="•"/>
            </a:pPr>
            <a:r>
              <a:rPr lang="en-US" b="0" i="0" u="none" strike="noStrike" kern="1200" baseline="0" dirty="0">
                <a:solidFill>
                  <a:schemeClr val="tx1"/>
                </a:solidFill>
              </a:rPr>
              <a:t>Highlight the two concepts below.</a:t>
            </a:r>
          </a:p>
          <a:p>
            <a:pPr>
              <a:spcBef>
                <a:spcPts val="0"/>
              </a:spcBef>
            </a:pPr>
            <a:endParaRPr lang="en-US" b="0" i="0" u="none" strike="noStrike" kern="1200" baseline="0" dirty="0">
              <a:solidFill>
                <a:schemeClr val="tx1"/>
              </a:solidFill>
            </a:endParaRPr>
          </a:p>
          <a:p>
            <a:pPr>
              <a:spcBef>
                <a:spcPts val="0"/>
              </a:spcBef>
            </a:pPr>
            <a:r>
              <a:rPr lang="en-US" b="1" dirty="0">
                <a:latin typeface="Arial" charset="0"/>
                <a:cs typeface="Arial" charset="0"/>
              </a:rPr>
              <a:t>Presenter Remarks:</a:t>
            </a:r>
          </a:p>
          <a:p>
            <a:pPr marL="228600" indent="-228600">
              <a:spcBef>
                <a:spcPts val="0"/>
              </a:spcBef>
              <a:buFont typeface="+mj-lt"/>
              <a:buAutoNum type="arabicPeriod"/>
            </a:pPr>
            <a:r>
              <a:rPr lang="en-US" dirty="0"/>
              <a:t>“</a:t>
            </a:r>
            <a:r>
              <a:rPr lang="en-US" kern="1200" baseline="0" dirty="0">
                <a:solidFill>
                  <a:schemeClr val="tx1"/>
                </a:solidFill>
              </a:rPr>
              <a:t>Young children have rich knowledge of the natural and physical world. Some areas of knowledge appear early and provide robust foundations for science learning. Preschool science supports children in developing competencies they are ready to acquire. The preschool learning foundations in science present skills and concepts that are developmentally appropriate for preschool children. Children’s intuitive understandings of scientific concepts vary based on their cultural beliefs, language, and the daily experiences in which they are immersed. These differing backgrounds that children bring with them as they enter preschool serve as the foundation on which they build new knowledge and understanding. It is critical for teachers to take into account children’s existing knowledge and beliefs and build on this base when introducing new concepts” (PCF, Vol. 3, p. 139).</a:t>
            </a:r>
          </a:p>
          <a:p>
            <a:pPr marL="228600" indent="-228600">
              <a:spcBef>
                <a:spcPts val="0"/>
              </a:spcBef>
              <a:buFont typeface="+mj-lt"/>
              <a:buAutoNum type="arabicPeriod"/>
            </a:pPr>
            <a:endParaRPr lang="en-US" kern="1200" baseline="0" dirty="0">
              <a:solidFill>
                <a:schemeClr val="tx1"/>
              </a:solidFill>
            </a:endParaRPr>
          </a:p>
          <a:p>
            <a:pPr marL="228600" indent="-228600">
              <a:spcBef>
                <a:spcPts val="0"/>
              </a:spcBef>
              <a:buFont typeface="+mj-lt"/>
              <a:buAutoNum type="arabicPeriod"/>
            </a:pPr>
            <a:r>
              <a:rPr lang="en-US" kern="1200" baseline="0" dirty="0">
                <a:solidFill>
                  <a:schemeClr val="tx1"/>
                </a:solidFill>
              </a:rPr>
              <a:t>“The preschool environment provides children with numerous opportunities to explore objects and phenomena drawn directly from their world, using all of their senses. Multiple hands-on activities with concrete objects benefit all children, including children who are English learners and many children with special needs for whom learning through authentic experiences with concrete objects is very important” (PCF, Vol. 3, p. 139).</a:t>
            </a:r>
          </a:p>
          <a:p>
            <a:pPr>
              <a:spcBef>
                <a:spcPts val="0"/>
              </a:spcBef>
              <a:buFont typeface="Arial" pitchFamily="34" charset="0"/>
              <a:buNone/>
            </a:pPr>
            <a:endParaRPr lang="en-US" kern="1200" baseline="0" dirty="0">
              <a:solidFill>
                <a:schemeClr val="tx1"/>
              </a:solidFill>
            </a:endParaRPr>
          </a:p>
          <a:p>
            <a:pPr>
              <a:spcBef>
                <a:spcPts val="0"/>
              </a:spcBef>
              <a:buFont typeface="Arial" pitchFamily="34" charset="0"/>
              <a:buNone/>
            </a:pPr>
            <a:r>
              <a:rPr lang="en-US" b="1" kern="1200" baseline="0" dirty="0">
                <a:solidFill>
                  <a:schemeClr val="tx1"/>
                </a:solidFill>
              </a:rPr>
              <a:t>Extra Notes:</a:t>
            </a:r>
          </a:p>
          <a:p>
            <a:pPr>
              <a:spcBef>
                <a:spcPts val="0"/>
              </a:spcBef>
              <a:buFont typeface="Arial" pitchFamily="34" charset="0"/>
              <a:buNone/>
            </a:pPr>
            <a:r>
              <a:rPr lang="en-US" kern="1200" baseline="0" dirty="0">
                <a:solidFill>
                  <a:schemeClr val="tx1"/>
                </a:solidFill>
              </a:rPr>
              <a:t>Ask participants to share any other Guiding Principles they see as key to the domain of science. </a:t>
            </a:r>
          </a:p>
          <a:p>
            <a:pPr>
              <a:spcBef>
                <a:spcPts val="0"/>
              </a:spcBef>
              <a:buFont typeface="Arial" pitchFamily="34" charset="0"/>
              <a:buNone/>
            </a:pPr>
            <a:endParaRPr lang="en-US" b="0" i="0" u="none" strike="noStrike" kern="1200" baseline="0" dirty="0">
              <a:solidFill>
                <a:schemeClr val="tx1"/>
              </a:solidFill>
            </a:endParaRPr>
          </a:p>
          <a:p>
            <a:pPr>
              <a:spcBef>
                <a:spcPts val="0"/>
              </a:spcBef>
            </a:pPr>
            <a:r>
              <a:rPr lang="en-US" b="0" i="0" u="none" strike="noStrike" kern="1200" baseline="0" dirty="0">
                <a:solidFill>
                  <a:schemeClr val="tx1"/>
                </a:solidFill>
              </a:rPr>
              <a:t>“With teachers’ guidance, children’s everyday play can become rich, hands-on inquiry experiences of the key concepts in physical sciences. Teachers can provide children with materials to broaden their investigation. They encourage children to try out their ideas, even if the teacher knows the child’s strategy will not create the desired result. Teachers challenge children’s thinking by asking questions that focus attention on key science concepts being investigated…” (PCF, Vol. 3, p. 177).</a:t>
            </a:r>
          </a:p>
        </p:txBody>
      </p:sp>
      <p:sp>
        <p:nvSpPr>
          <p:cNvPr id="50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09" indent="-285734" eaLnBrk="0" hangingPunct="0">
              <a:defRPr>
                <a:solidFill>
                  <a:schemeClr val="tx1"/>
                </a:solidFill>
                <a:latin typeface="Arial" charset="0"/>
                <a:ea typeface="ＭＳ Ｐゴシック" pitchFamily="34" charset="-128"/>
              </a:defRPr>
            </a:lvl2pPr>
            <a:lvl3pPr marL="1142937" indent="-228587" eaLnBrk="0" hangingPunct="0">
              <a:defRPr>
                <a:solidFill>
                  <a:schemeClr val="tx1"/>
                </a:solidFill>
                <a:latin typeface="Arial" charset="0"/>
                <a:ea typeface="ＭＳ Ｐゴシック" pitchFamily="34" charset="-128"/>
              </a:defRPr>
            </a:lvl3pPr>
            <a:lvl4pPr marL="1600111" indent="-228587" eaLnBrk="0" hangingPunct="0">
              <a:defRPr>
                <a:solidFill>
                  <a:schemeClr val="tx1"/>
                </a:solidFill>
                <a:latin typeface="Arial" charset="0"/>
                <a:ea typeface="ＭＳ Ｐゴシック" pitchFamily="34" charset="-128"/>
              </a:defRPr>
            </a:lvl4pPr>
            <a:lvl5pPr marL="2057287" indent="-228587" eaLnBrk="0" hangingPunct="0">
              <a:defRPr>
                <a:solidFill>
                  <a:schemeClr val="tx1"/>
                </a:solidFill>
                <a:latin typeface="Arial" charset="0"/>
                <a:ea typeface="ＭＳ Ｐゴシック" pitchFamily="34" charset="-128"/>
              </a:defRPr>
            </a:lvl5pPr>
            <a:lvl6pPr marL="2514461" indent="-228587" defTabSz="457174" eaLnBrk="0" fontAlgn="base" hangingPunct="0">
              <a:spcBef>
                <a:spcPct val="0"/>
              </a:spcBef>
              <a:spcAft>
                <a:spcPct val="0"/>
              </a:spcAft>
              <a:defRPr>
                <a:solidFill>
                  <a:schemeClr val="tx1"/>
                </a:solidFill>
                <a:latin typeface="Arial" charset="0"/>
                <a:ea typeface="ＭＳ Ｐゴシック" pitchFamily="34" charset="-128"/>
              </a:defRPr>
            </a:lvl6pPr>
            <a:lvl7pPr marL="2971635" indent="-228587" defTabSz="457174" eaLnBrk="0" fontAlgn="base" hangingPunct="0">
              <a:spcBef>
                <a:spcPct val="0"/>
              </a:spcBef>
              <a:spcAft>
                <a:spcPct val="0"/>
              </a:spcAft>
              <a:defRPr>
                <a:solidFill>
                  <a:schemeClr val="tx1"/>
                </a:solidFill>
                <a:latin typeface="Arial" charset="0"/>
                <a:ea typeface="ＭＳ Ｐゴシック" pitchFamily="34" charset="-128"/>
              </a:defRPr>
            </a:lvl7pPr>
            <a:lvl8pPr marL="3428811" indent="-228587" defTabSz="457174" eaLnBrk="0" fontAlgn="base" hangingPunct="0">
              <a:spcBef>
                <a:spcPct val="0"/>
              </a:spcBef>
              <a:spcAft>
                <a:spcPct val="0"/>
              </a:spcAft>
              <a:defRPr>
                <a:solidFill>
                  <a:schemeClr val="tx1"/>
                </a:solidFill>
                <a:latin typeface="Arial" charset="0"/>
                <a:ea typeface="ＭＳ Ｐゴシック" pitchFamily="34" charset="-128"/>
              </a:defRPr>
            </a:lvl8pPr>
            <a:lvl9pPr marL="3885985" indent="-228587" defTabSz="4571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57ABD7-457C-49C8-80D9-B6106BB7BCB9}" type="slidenum">
              <a:rPr lang="en-US" smtClean="0">
                <a:cs typeface="Arial" charset="0"/>
              </a:rPr>
              <a:pPr eaLnBrk="1" hangingPunct="1"/>
              <a:t>27</a:t>
            </a:fld>
            <a:endParaRPr lang="en-US" dirty="0">
              <a:cs typeface="Arial" charset="0"/>
            </a:endParaRPr>
          </a:p>
        </p:txBody>
      </p:sp>
    </p:spTree>
    <p:extLst>
      <p:ext uri="{BB962C8B-B14F-4D97-AF65-F5344CB8AC3E}">
        <p14:creationId xmlns:p14="http://schemas.microsoft.com/office/powerpoint/2010/main" val="3415767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0"/>
              </a:spcBef>
            </a:pPr>
            <a:r>
              <a:rPr lang="en-US" b="1" dirty="0">
                <a:latin typeface="Arial" charset="0"/>
                <a:ea typeface="MS PGothic" charset="0"/>
              </a:rPr>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latin typeface="Arial" charset="0"/>
                <a:ea typeface="MS PGothic" charset="0"/>
              </a:rPr>
              <a:t>As we prepare young learners for the future, we need to cultivate the “Four Cs.” The Science domain is recognized as promoting the “Four Cs” in children. The Next Generation Science Standards support the development of the “Four Cs” </a:t>
            </a:r>
            <a:r>
              <a:rPr lang="en-US" altLang="ja-JP" dirty="0">
                <a:latin typeface="Arial" charset="0"/>
                <a:ea typeface="MS PGothic" charset="0"/>
              </a:rPr>
              <a:t>by providing opportunities to demonstrate student’s thinking and learning. </a:t>
            </a: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The</a:t>
            </a:r>
            <a:r>
              <a:rPr lang="en-US" baseline="0" dirty="0">
                <a:latin typeface="Arial" charset="0"/>
                <a:ea typeface="MS PGothic" charset="0"/>
              </a:rPr>
              <a:t> “Four Cs” are the four specific 21</a:t>
            </a:r>
            <a:r>
              <a:rPr lang="en-US" baseline="30000" dirty="0">
                <a:latin typeface="Arial" charset="0"/>
                <a:ea typeface="MS PGothic" charset="0"/>
              </a:rPr>
              <a:t>st</a:t>
            </a:r>
            <a:r>
              <a:rPr lang="en-US" baseline="0" dirty="0">
                <a:latin typeface="Arial" charset="0"/>
                <a:ea typeface="MS PGothic" charset="0"/>
              </a:rPr>
              <a:t> century skills that are considered </a:t>
            </a:r>
            <a:r>
              <a:rPr lang="en-US" dirty="0"/>
              <a:t>most important for K-12 education (National Education Association</a:t>
            </a:r>
            <a:r>
              <a:rPr lang="en-US" baseline="0" dirty="0"/>
              <a:t> [</a:t>
            </a:r>
            <a:r>
              <a:rPr lang="en-US" dirty="0">
                <a:latin typeface="Arial" charset="0"/>
                <a:ea typeface="MS PGothic" charset="0"/>
              </a:rPr>
              <a:t>http://</a:t>
            </a:r>
            <a:r>
              <a:rPr lang="en-US" dirty="0" err="1">
                <a:latin typeface="Arial" charset="0"/>
                <a:ea typeface="MS PGothic" charset="0"/>
              </a:rPr>
              <a:t>www.nea.org</a:t>
            </a:r>
            <a:r>
              <a:rPr lang="en-US" dirty="0">
                <a:latin typeface="Arial" charset="0"/>
                <a:ea typeface="MS PGothic" charset="0"/>
              </a:rPr>
              <a:t>/tools/52217.htm])</a:t>
            </a:r>
            <a:r>
              <a:rPr lang="en-US" dirty="0"/>
              <a:t>:</a:t>
            </a:r>
            <a:endParaRPr lang="en-US" dirty="0">
              <a:latin typeface="Arial" charset="0"/>
              <a:ea typeface="MS PGothic" charset="0"/>
            </a:endParaRPr>
          </a:p>
          <a:p>
            <a:pPr marL="171450" indent="-171450">
              <a:spcBef>
                <a:spcPts val="0"/>
              </a:spcBef>
              <a:buFont typeface="Arial" panose="020B0604020202020204" pitchFamily="34" charset="0"/>
              <a:buChar char="•"/>
            </a:pPr>
            <a:r>
              <a:rPr lang="en-US" b="1" dirty="0">
                <a:latin typeface="Arial" charset="0"/>
                <a:ea typeface="MS PGothic" charset="0"/>
              </a:rPr>
              <a:t>Critical thinking—</a:t>
            </a:r>
            <a:r>
              <a:rPr lang="en-US" dirty="0">
                <a:latin typeface="Arial" charset="0"/>
                <a:ea typeface="MS PGothic" charset="0"/>
              </a:rPr>
              <a:t>The ability to look at problems in a critical manner that allows for new thinking and solving problems across multiple subjects and disciplines.</a:t>
            </a:r>
          </a:p>
          <a:p>
            <a:pPr marL="171450" indent="-171450">
              <a:spcBef>
                <a:spcPts val="0"/>
              </a:spcBef>
              <a:buFont typeface="Arial" panose="020B0604020202020204" pitchFamily="34" charset="0"/>
              <a:buChar char="•"/>
            </a:pPr>
            <a:r>
              <a:rPr lang="en-US" b="1" dirty="0">
                <a:latin typeface="Arial" charset="0"/>
                <a:ea typeface="MS PGothic" charset="0"/>
              </a:rPr>
              <a:t>Communication—</a:t>
            </a:r>
            <a:r>
              <a:rPr lang="en-US" dirty="0">
                <a:latin typeface="Arial" charset="0"/>
                <a:ea typeface="MS PGothic" charset="0"/>
              </a:rPr>
              <a:t>The ability to share and exchange thoughts and ideas, ask questions, and discuss solutions to problems.</a:t>
            </a:r>
          </a:p>
          <a:p>
            <a:pPr marL="171450" indent="-171450">
              <a:spcBef>
                <a:spcPts val="0"/>
              </a:spcBef>
              <a:buFont typeface="Arial" panose="020B0604020202020204" pitchFamily="34" charset="0"/>
              <a:buChar char="•"/>
            </a:pPr>
            <a:r>
              <a:rPr lang="en-US" b="1" dirty="0">
                <a:latin typeface="Arial" charset="0"/>
                <a:ea typeface="MS PGothic" charset="0"/>
              </a:rPr>
              <a:t>Collaboration—</a:t>
            </a:r>
            <a:r>
              <a:rPr lang="en-US" dirty="0">
                <a:latin typeface="Arial" charset="0"/>
                <a:ea typeface="MS PGothic" charset="0"/>
              </a:rPr>
              <a:t>The ability to work together for a mutual goal or outcome using ones talent, expertise, and knowledge.</a:t>
            </a:r>
          </a:p>
          <a:p>
            <a:pPr marL="171450" indent="-171450">
              <a:spcBef>
                <a:spcPts val="0"/>
              </a:spcBef>
              <a:buFont typeface="Arial" panose="020B0604020202020204" pitchFamily="34" charset="0"/>
              <a:buChar char="•"/>
            </a:pPr>
            <a:r>
              <a:rPr lang="en-US" b="1" dirty="0">
                <a:latin typeface="Arial" charset="0"/>
                <a:ea typeface="MS PGothic" charset="0"/>
              </a:rPr>
              <a:t>Creativity—</a:t>
            </a:r>
            <a:r>
              <a:rPr lang="en-US" dirty="0">
                <a:latin typeface="Arial" charset="0"/>
                <a:ea typeface="MS PGothic" charset="0"/>
              </a:rPr>
              <a:t>The ability to think of new ideas and approaches in an innovative and inventive manner.  </a:t>
            </a:r>
          </a:p>
          <a:p>
            <a:pPr>
              <a:spcBef>
                <a:spcPts val="0"/>
              </a:spcBef>
            </a:pPr>
            <a:endParaRPr lang="en-US" dirty="0">
              <a:latin typeface="Arial" charset="0"/>
              <a:ea typeface="MS PGothic" charset="0"/>
            </a:endParaRPr>
          </a:p>
          <a:p>
            <a:pPr>
              <a:spcBef>
                <a:spcPts val="0"/>
              </a:spcBef>
            </a:pPr>
            <a:r>
              <a:rPr lang="en-US" altLang="ja-JP" dirty="0">
                <a:latin typeface="Arial" charset="0"/>
                <a:ea typeface="MS PGothic" charset="0"/>
              </a:rPr>
              <a:t>The </a:t>
            </a:r>
            <a:r>
              <a:rPr lang="en-US" altLang="ja-JP" i="0" dirty="0">
                <a:latin typeface="Arial" charset="0"/>
                <a:ea typeface="MS PGothic" charset="0"/>
              </a:rPr>
              <a:t>Science Framework for K-12 Science Education </a:t>
            </a:r>
            <a:r>
              <a:rPr lang="en-US" altLang="ja-JP" dirty="0">
                <a:latin typeface="Arial" charset="0"/>
                <a:ea typeface="MS PGothic" charset="0"/>
              </a:rPr>
              <a:t>provides a blueprint for developing NGSS.  </a:t>
            </a:r>
          </a:p>
          <a:p>
            <a:pPr>
              <a:spcBef>
                <a:spcPts val="0"/>
              </a:spcBef>
            </a:pPr>
            <a:endParaRPr lang="en-US" altLang="ja-JP" dirty="0">
              <a:latin typeface="Arial" charset="0"/>
              <a:ea typeface="MS PGothic" charset="0"/>
            </a:endParaRPr>
          </a:p>
          <a:p>
            <a:pPr>
              <a:spcBef>
                <a:spcPts val="0"/>
              </a:spcBef>
            </a:pPr>
            <a:r>
              <a:rPr lang="en-US" altLang="ja-JP" dirty="0">
                <a:latin typeface="Arial" charset="0"/>
                <a:ea typeface="MS PGothic" charset="0"/>
              </a:rPr>
              <a:t>The Preschool Learning Foundations and Curriculum Framework support the interconnected nature of science and the practices in the </a:t>
            </a:r>
            <a:r>
              <a:rPr lang="en-US" altLang="ja-JP" i="0" dirty="0">
                <a:latin typeface="Arial" charset="0"/>
                <a:ea typeface="MS PGothic" charset="0"/>
              </a:rPr>
              <a:t>Science Framework for K-12 Science Education.</a:t>
            </a:r>
          </a:p>
          <a:p>
            <a:endParaRPr lang="en-US" b="0" dirty="0"/>
          </a:p>
        </p:txBody>
      </p:sp>
      <p:sp>
        <p:nvSpPr>
          <p:cNvPr id="4" name="Slide Number Placeholder 3"/>
          <p:cNvSpPr>
            <a:spLocks noGrp="1"/>
          </p:cNvSpPr>
          <p:nvPr>
            <p:ph type="sldNum" sz="quarter" idx="10"/>
          </p:nvPr>
        </p:nvSpPr>
        <p:spPr/>
        <p:txBody>
          <a:bodyPr/>
          <a:lstStyle/>
          <a:p>
            <a:fld id="{D305B610-5561-8849-8A2F-D8625E1B921A}" type="slidenum">
              <a:rPr lang="en-US" smtClean="0"/>
              <a:pPr/>
              <a:t>28</a:t>
            </a:fld>
            <a:endParaRPr lang="en-US"/>
          </a:p>
        </p:txBody>
      </p:sp>
    </p:spTree>
    <p:extLst>
      <p:ext uri="{BB962C8B-B14F-4D97-AF65-F5344CB8AC3E}">
        <p14:creationId xmlns:p14="http://schemas.microsoft.com/office/powerpoint/2010/main" val="1857198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When </a:t>
            </a:r>
            <a:r>
              <a:rPr lang="en-US" altLang="en-US" baseline="0" dirty="0"/>
              <a:t>exploring physical science, we recognize that basic inquiry skills help children learn and deepen their understanding of the strands of the domain of science.</a:t>
            </a:r>
          </a:p>
          <a:p>
            <a:pPr>
              <a:spcBef>
                <a:spcPts val="0"/>
              </a:spcBef>
            </a:pPr>
            <a:endParaRPr lang="en-US" altLang="en-US" baseline="0" dirty="0"/>
          </a:p>
          <a:p>
            <a:pPr>
              <a:spcBef>
                <a:spcPts val="0"/>
              </a:spcBef>
            </a:pPr>
            <a:r>
              <a:rPr lang="en-US" altLang="en-US" dirty="0"/>
              <a:t>“Scientific inquiry skills are integral to children’s ongoing play and explorations and are not taught in isolation. Children develop their abilities to make observations, ask questions, and gather information, as part of meaningful exploration and investigation experiences” (PCF, Vol. 3, p. 153).</a:t>
            </a:r>
          </a:p>
          <a:p>
            <a:pPr>
              <a:spcBef>
                <a:spcPts val="0"/>
              </a:spcBef>
            </a:pPr>
            <a:endParaRPr lang="en-US" altLang="en-US" dirty="0"/>
          </a:p>
          <a:p>
            <a:pPr>
              <a:spcBef>
                <a:spcPts val="0"/>
              </a:spcBef>
            </a:pPr>
            <a:r>
              <a:rPr lang="en-US" altLang="en-US" dirty="0"/>
              <a:t>Scientific inquiry (observation, investigation, documentation, and communication) plays an integral role in how children explore and develop knowledge in the content areas of physical science, life science, and earth science. </a:t>
            </a:r>
          </a:p>
          <a:p>
            <a:pPr>
              <a:spcBef>
                <a:spcPts val="0"/>
              </a:spcBef>
            </a:pPr>
            <a:endParaRPr lang="en-US" altLang="en-US" dirty="0"/>
          </a:p>
          <a:p>
            <a:pPr>
              <a:spcBef>
                <a:spcPts val="0"/>
              </a:spcBef>
            </a:pPr>
            <a:r>
              <a:rPr lang="en-US" altLang="en-US" dirty="0"/>
              <a:t>Basic scientific inquiry skills help promote NGSS and 21</a:t>
            </a:r>
            <a:r>
              <a:rPr lang="en-US" altLang="en-US" baseline="30000" dirty="0"/>
              <a:t>st</a:t>
            </a:r>
            <a:r>
              <a:rPr lang="en-US" altLang="en-US" dirty="0"/>
              <a:t> Century Skills in young children.                                   </a:t>
            </a:r>
          </a:p>
        </p:txBody>
      </p:sp>
      <p:sp>
        <p:nvSpPr>
          <p:cNvPr id="1198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09D07FCB-D6C6-4054-B3DD-24BD2F00B077}" type="slidenum">
              <a:rPr lang="en-US" altLang="en-US" smtClean="0"/>
              <a:pPr/>
              <a:t>29</a:t>
            </a:fld>
            <a:endParaRPr lang="en-US" altLang="en-US"/>
          </a:p>
        </p:txBody>
      </p:sp>
    </p:spTree>
    <p:extLst>
      <p:ext uri="{BB962C8B-B14F-4D97-AF65-F5344CB8AC3E}">
        <p14:creationId xmlns:p14="http://schemas.microsoft.com/office/powerpoint/2010/main" val="302640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a:spcBef>
                <a:spcPct val="0"/>
              </a:spcBef>
              <a:defRPr/>
            </a:pPr>
            <a:r>
              <a:rPr lang="en-US" altLang="en-US" b="1" dirty="0"/>
              <a:t>Presenter Remarks:</a:t>
            </a:r>
          </a:p>
          <a:p>
            <a:pPr>
              <a:spcBef>
                <a:spcPct val="0"/>
              </a:spcBef>
              <a:defRPr/>
            </a:pPr>
            <a:r>
              <a:rPr lang="en-US" altLang="en-US" dirty="0"/>
              <a:t>The overarching purpose of science in early childhood is to foster a sense of creativity</a:t>
            </a:r>
            <a:r>
              <a:rPr lang="en-US" altLang="en-US" baseline="0" dirty="0"/>
              <a:t> and open mindedness in problem solving. Early experiences with science should be engaging, meaningful and motivate children to ask questions and learn about the world around them. </a:t>
            </a:r>
          </a:p>
          <a:p>
            <a:pPr>
              <a:spcBef>
                <a:spcPct val="0"/>
              </a:spcBef>
              <a:defRPr/>
            </a:pPr>
            <a:endParaRPr lang="en-US" altLang="en-US" baseline="0" dirty="0"/>
          </a:p>
          <a:p>
            <a:pPr>
              <a:spcBef>
                <a:spcPct val="0"/>
              </a:spcBef>
              <a:defRPr/>
            </a:pPr>
            <a:r>
              <a:rPr lang="en-US" altLang="en-US" baseline="0" dirty="0"/>
              <a:t>Take a moment to look at the bullets on the slide. This list represents what all science experiences should foster and nurture. Today’s focus is specifically on physical science.</a:t>
            </a:r>
            <a:r>
              <a:rPr lang="en-US" altLang="en-US" dirty="0"/>
              <a:t> T</a:t>
            </a:r>
            <a:r>
              <a:rPr lang="en-US" altLang="en-US" baseline="0" dirty="0"/>
              <a:t>ogether we will explore physical science content and how teachers and students can create experiences together to foster these ideas: </a:t>
            </a:r>
          </a:p>
          <a:p>
            <a:pPr>
              <a:spcBef>
                <a:spcPct val="0"/>
              </a:spcBef>
              <a:defRPr/>
            </a:pPr>
            <a:endParaRPr lang="en-US" altLang="en-US" baseline="0" dirty="0"/>
          </a:p>
          <a:p>
            <a:pPr marL="171450" indent="-171450">
              <a:spcBef>
                <a:spcPct val="0"/>
              </a:spcBef>
              <a:buFont typeface="Arial" panose="020B0604020202020204" pitchFamily="34" charset="0"/>
              <a:buChar char="•"/>
              <a:defRPr/>
            </a:pPr>
            <a:r>
              <a:rPr lang="en-US" altLang="en-US" dirty="0">
                <a:solidFill>
                  <a:srgbClr val="000000"/>
                </a:solidFill>
              </a:rPr>
              <a:t>Habits of inquiry</a:t>
            </a:r>
          </a:p>
          <a:p>
            <a:pPr marL="171450" indent="-171450">
              <a:lnSpc>
                <a:spcPct val="80000"/>
              </a:lnSpc>
              <a:buFont typeface="Arial" panose="020B0604020202020204" pitchFamily="34" charset="0"/>
              <a:buChar char="•"/>
              <a:defRPr/>
            </a:pPr>
            <a:r>
              <a:rPr lang="en-US" altLang="en-US" dirty="0">
                <a:solidFill>
                  <a:srgbClr val="000000"/>
                </a:solidFill>
              </a:rPr>
              <a:t>Critical thinking</a:t>
            </a:r>
          </a:p>
          <a:p>
            <a:pPr marL="171450" indent="-171450">
              <a:lnSpc>
                <a:spcPct val="80000"/>
              </a:lnSpc>
              <a:buFont typeface="Arial" panose="020B0604020202020204" pitchFamily="34" charset="0"/>
              <a:buChar char="•"/>
              <a:defRPr/>
            </a:pPr>
            <a:r>
              <a:rPr lang="en-US" altLang="en-US" dirty="0">
                <a:solidFill>
                  <a:srgbClr val="000000"/>
                </a:solidFill>
              </a:rPr>
              <a:t>Creativity</a:t>
            </a:r>
          </a:p>
          <a:p>
            <a:pPr marL="171450" indent="-171450">
              <a:lnSpc>
                <a:spcPct val="80000"/>
              </a:lnSpc>
              <a:buFont typeface="Arial" panose="020B0604020202020204" pitchFamily="34" charset="0"/>
              <a:buChar char="•"/>
              <a:defRPr/>
            </a:pPr>
            <a:r>
              <a:rPr lang="en-US" altLang="en-US" dirty="0">
                <a:solidFill>
                  <a:srgbClr val="000000"/>
                </a:solidFill>
              </a:rPr>
              <a:t>Innovative problem solving</a:t>
            </a:r>
          </a:p>
          <a:p>
            <a:pPr marL="171450" indent="-171450">
              <a:lnSpc>
                <a:spcPct val="80000"/>
              </a:lnSpc>
              <a:buFont typeface="Arial" panose="020B0604020202020204" pitchFamily="34" charset="0"/>
              <a:buChar char="•"/>
              <a:defRPr/>
            </a:pPr>
            <a:r>
              <a:rPr lang="en-US" altLang="en-US" dirty="0">
                <a:solidFill>
                  <a:srgbClr val="000000"/>
                </a:solidFill>
              </a:rPr>
              <a:t>Open mindedness</a:t>
            </a:r>
          </a:p>
          <a:p>
            <a:pPr marL="171450" indent="-171450">
              <a:lnSpc>
                <a:spcPct val="80000"/>
              </a:lnSpc>
              <a:buFont typeface="Arial" panose="020B0604020202020204" pitchFamily="34" charset="0"/>
              <a:buChar char="•"/>
              <a:defRPr/>
            </a:pPr>
            <a:r>
              <a:rPr lang="en-US" altLang="en-US" dirty="0">
                <a:solidFill>
                  <a:srgbClr val="000000"/>
                </a:solidFill>
              </a:rPr>
              <a:t>Motivation to learn</a:t>
            </a:r>
          </a:p>
          <a:p>
            <a:pPr marL="171450" indent="-171450">
              <a:spcBef>
                <a:spcPct val="0"/>
              </a:spcBef>
              <a:buFont typeface="Arial"/>
              <a:buChar char="•"/>
              <a:defRPr/>
            </a:pPr>
            <a:endParaRPr lang="en-US" altLang="en-US" sz="900" dirty="0"/>
          </a:p>
          <a:p>
            <a:pPr marL="171450" indent="-171450">
              <a:spcBef>
                <a:spcPct val="0"/>
              </a:spcBef>
              <a:buFont typeface="Arial"/>
              <a:buChar char="•"/>
              <a:defRPr/>
            </a:pPr>
            <a:endParaRPr lang="en-US" altLang="en-US" sz="900" dirty="0"/>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389DECB4-A2AF-49A4-B373-EB8A257B4169}" type="slidenum">
              <a:rPr lang="en-US" altLang="en-US" smtClean="0">
                <a:ea typeface="MS PGothic" pitchFamily="34" charset="-128"/>
              </a:rPr>
              <a:pPr/>
              <a:t>3</a:t>
            </a:fld>
            <a:endParaRPr lang="en-US" altLang="en-US">
              <a:ea typeface="MS PGothic" pitchFamily="34" charset="-128"/>
            </a:endParaRPr>
          </a:p>
        </p:txBody>
      </p:sp>
    </p:spTree>
    <p:extLst>
      <p:ext uri="{BB962C8B-B14F-4D97-AF65-F5344CB8AC3E}">
        <p14:creationId xmlns:p14="http://schemas.microsoft.com/office/powerpoint/2010/main" val="895779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 </a:t>
            </a:r>
          </a:p>
          <a:p>
            <a:pPr eaLnBrk="1" hangingPunct="1">
              <a:spcBef>
                <a:spcPts val="0"/>
              </a:spcBef>
            </a:pPr>
            <a:r>
              <a:rPr lang="en-US" altLang="en-US" dirty="0"/>
              <a:t>“Children learn about physical properties of objects and materials while manipulating objects and investigating how they move and change” (PCF, Vol. 3, p. 178).</a:t>
            </a:r>
          </a:p>
          <a:p>
            <a:pPr eaLnBrk="1" hangingPunct="1">
              <a:spcBef>
                <a:spcPts val="0"/>
              </a:spcBef>
            </a:pPr>
            <a:endParaRPr lang="en-US" altLang="en-US" dirty="0"/>
          </a:p>
          <a:p>
            <a:pPr eaLnBrk="1" hangingPunct="1">
              <a:spcBef>
                <a:spcPts val="0"/>
              </a:spcBef>
            </a:pPr>
            <a:r>
              <a:rPr lang="en-US" altLang="en-US" dirty="0"/>
              <a:t>Physical properties of objects and materials have a direct effect on how objects move, what they sound like when tapped, and how materials change and behave when squished, wet, heated, or mixed tougher. In the picture you see a simple painting.</a:t>
            </a:r>
            <a:r>
              <a:rPr lang="en-US" altLang="en-US" baseline="0" dirty="0"/>
              <a:t> This painting shows the results when a child has mixed colors, experienced how the paint and paper moved, how the paper and paint changes as it dries. </a:t>
            </a:r>
            <a:endParaRPr lang="en-US" altLang="en-US" dirty="0"/>
          </a:p>
          <a:p>
            <a:pPr>
              <a:spcBef>
                <a:spcPts val="0"/>
              </a:spcBef>
            </a:pPr>
            <a:endParaRPr lang="en-US" altLang="en-US" dirty="0"/>
          </a:p>
          <a:p>
            <a:pPr>
              <a:spcBef>
                <a:spcPts val="0"/>
              </a:spcBef>
            </a:pPr>
            <a:r>
              <a:rPr lang="en-US" altLang="en-US" dirty="0"/>
              <a:t>“Teachers should encourage children to observe objects closely, and in some cases, to use simple observation and measurement tools such as magnifiers and measuring devices to extend their observation of objects and materials” (PCF, Vol. 3, p. 178).</a:t>
            </a:r>
          </a:p>
          <a:p>
            <a:pPr>
              <a:spcBef>
                <a:spcPts val="0"/>
              </a:spcBef>
            </a:pPr>
            <a:endParaRPr lang="en-US" altLang="en-US" dirty="0"/>
          </a:p>
          <a:p>
            <a:pPr>
              <a:spcBef>
                <a:spcPts val="0"/>
              </a:spcBef>
            </a:pPr>
            <a:r>
              <a:rPr lang="en-US" altLang="en-US" dirty="0"/>
              <a:t>“In describing and reasoning about such experiences, children also learn the vocabulary to describe the speed, the direction and the ways things move—an effective way to expand the vocabulary of all children, including English learners” (PLF, Vol. 3, p. 57).</a:t>
            </a:r>
          </a:p>
        </p:txBody>
      </p:sp>
      <p:sp>
        <p:nvSpPr>
          <p:cNvPr id="56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9D1CDD-FDF6-46CB-B2E0-D6B05D0E350F}" type="slidenum">
              <a:rPr lang="en-US" altLang="en-US"/>
              <a:pPr eaLnBrk="1" hangingPunct="1"/>
              <a:t>30</a:t>
            </a:fld>
            <a:endParaRPr lang="en-US" altLang="en-US"/>
          </a:p>
        </p:txBody>
      </p:sp>
    </p:spTree>
    <p:extLst>
      <p:ext uri="{BB962C8B-B14F-4D97-AF65-F5344CB8AC3E}">
        <p14:creationId xmlns:p14="http://schemas.microsoft.com/office/powerpoint/2010/main" val="3483101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0"/>
              </a:spcBef>
              <a:spcAft>
                <a:spcPts val="0"/>
              </a:spcAft>
            </a:pPr>
            <a:r>
              <a:rPr lang="en-US" b="1" kern="1200" dirty="0">
                <a:solidFill>
                  <a:schemeClr val="tx1"/>
                </a:solidFill>
                <a:effectLst/>
                <a:latin typeface="Arial" pitchFamily="34" charset="0"/>
                <a:ea typeface="ＭＳ Ｐゴシック" pitchFamily="34" charset="-128"/>
                <a:cs typeface="Arial" pitchFamily="34" charset="0"/>
              </a:rPr>
              <a:t>Activity 4: Building a Bridge </a:t>
            </a:r>
          </a:p>
          <a:p>
            <a:pPr lvl="0">
              <a:spcBef>
                <a:spcPts val="0"/>
              </a:spcBef>
              <a:spcAft>
                <a:spcPts val="0"/>
              </a:spcAft>
            </a:pPr>
            <a:endParaRPr lang="en-US" kern="1200" dirty="0">
              <a:solidFill>
                <a:schemeClr val="tx1"/>
              </a:solidFill>
              <a:effectLst/>
              <a:latin typeface="Arial" pitchFamily="34" charset="0"/>
              <a:ea typeface="ＭＳ Ｐゴシック" pitchFamily="34" charset="-128"/>
              <a:cs typeface="Arial" pitchFamily="34" charset="0"/>
            </a:endParaRPr>
          </a:p>
          <a:p>
            <a:pPr lvl="0">
              <a:spcBef>
                <a:spcPts val="0"/>
              </a:spcBef>
              <a:spcAft>
                <a:spcPts val="0"/>
              </a:spcAft>
            </a:pPr>
            <a:r>
              <a:rPr lang="en-US" b="1" kern="1200" dirty="0">
                <a:solidFill>
                  <a:schemeClr val="tx1"/>
                </a:solidFill>
                <a:effectLst/>
                <a:latin typeface="Arial" pitchFamily="34" charset="0"/>
                <a:ea typeface="ＭＳ Ｐゴシック" pitchFamily="34" charset="-128"/>
                <a:cs typeface="Arial" pitchFamily="34" charset="0"/>
              </a:rPr>
              <a:t>Presenter Remarks:</a:t>
            </a:r>
          </a:p>
          <a:p>
            <a:pPr>
              <a:spcBef>
                <a:spcPts val="0"/>
              </a:spcBef>
              <a:spcAft>
                <a:spcPts val="0"/>
              </a:spcAft>
            </a:pPr>
            <a:r>
              <a:rPr lang="en-US" dirty="0"/>
              <a:t>Think </a:t>
            </a:r>
            <a:r>
              <a:rPr lang="en-US" kern="1200" dirty="0">
                <a:solidFill>
                  <a:schemeClr val="tx1"/>
                </a:solidFill>
                <a:effectLst/>
                <a:latin typeface="Arial" pitchFamily="34" charset="0"/>
                <a:ea typeface="ＭＳ Ｐゴシック" pitchFamily="34" charset="-128"/>
                <a:cs typeface="Arial" pitchFamily="34" charset="0"/>
              </a:rPr>
              <a:t>back to the Key Concepts activity in which you read the bibliographic notes about each key concept. </a:t>
            </a:r>
            <a:r>
              <a:rPr lang="en-US" dirty="0"/>
              <a:t>As a table group,</a:t>
            </a:r>
            <a:r>
              <a:rPr lang="en-US" kern="1200" dirty="0">
                <a:solidFill>
                  <a:schemeClr val="tx1"/>
                </a:solidFill>
                <a:effectLst/>
                <a:latin typeface="Arial" pitchFamily="34" charset="0"/>
                <a:ea typeface="ＭＳ Ｐゴシック" pitchFamily="34" charset="-128"/>
                <a:cs typeface="Arial" pitchFamily="34" charset="0"/>
              </a:rPr>
              <a:t> number off 1-2-3-4-5. The number represents the key concept you are responsible for identifying in the process. (If there are more than 5 group members, it is ok to have a key concept represented twice.)</a:t>
            </a:r>
          </a:p>
          <a:p>
            <a:pPr>
              <a:spcBef>
                <a:spcPts val="0"/>
              </a:spcBef>
              <a:spcAft>
                <a:spcPts val="0"/>
              </a:spcAft>
            </a:pPr>
            <a:endParaRPr lang="en-US" dirty="0"/>
          </a:p>
          <a:p>
            <a:pPr>
              <a:spcBef>
                <a:spcPts val="0"/>
              </a:spcBef>
              <a:spcAft>
                <a:spcPts val="0"/>
              </a:spcAft>
            </a:pPr>
            <a:r>
              <a:rPr lang="en-US" kern="1200" dirty="0">
                <a:solidFill>
                  <a:schemeClr val="tx1"/>
                </a:solidFill>
                <a:effectLst/>
                <a:latin typeface="Arial" pitchFamily="34" charset="0"/>
                <a:ea typeface="ＭＳ Ｐゴシック" pitchFamily="34" charset="-128"/>
                <a:cs typeface="Arial" pitchFamily="34" charset="0"/>
              </a:rPr>
              <a:t>Next, please identify a recorder for this activity. You will be constructing a bridge using Styrofoam packing peanuts over the back of two chairs. The bridge should be strong enough to hold three tennis balls. Each group will place two chairs back-to-back about 4-5 inches apart and begin building their bridge.  </a:t>
            </a:r>
          </a:p>
          <a:p>
            <a:pPr lvl="0">
              <a:spcBef>
                <a:spcPts val="0"/>
              </a:spcBef>
              <a:spcAft>
                <a:spcPts val="0"/>
              </a:spcAft>
            </a:pPr>
            <a:endParaRPr lang="en-US" kern="1200" dirty="0">
              <a:solidFill>
                <a:schemeClr val="tx1"/>
              </a:solidFill>
              <a:effectLst/>
              <a:latin typeface="Arial" pitchFamily="34" charset="0"/>
              <a:ea typeface="ＭＳ Ｐゴシック" pitchFamily="34" charset="-128"/>
              <a:cs typeface="Arial" pitchFamily="34" charset="0"/>
            </a:endParaRPr>
          </a:p>
          <a:p>
            <a:pPr lvl="0">
              <a:spcBef>
                <a:spcPts val="0"/>
              </a:spcBef>
              <a:spcAft>
                <a:spcPts val="0"/>
              </a:spcAft>
            </a:pPr>
            <a:r>
              <a:rPr lang="en-US" dirty="0"/>
              <a:t>C</a:t>
            </a:r>
            <a:r>
              <a:rPr lang="en-US" kern="1200" dirty="0">
                <a:solidFill>
                  <a:schemeClr val="tx1"/>
                </a:solidFill>
                <a:effectLst/>
                <a:latin typeface="Arial" pitchFamily="34" charset="0"/>
                <a:ea typeface="ＭＳ Ｐゴシック" pitchFamily="34" charset="-128"/>
                <a:cs typeface="Arial" pitchFamily="34" charset="0"/>
              </a:rPr>
              <a:t>onstruct the bridge using </a:t>
            </a:r>
            <a:r>
              <a:rPr lang="en-US" b="1" kern="1200" dirty="0">
                <a:solidFill>
                  <a:schemeClr val="tx1"/>
                </a:solidFill>
                <a:effectLst/>
                <a:latin typeface="Arial" pitchFamily="34" charset="0"/>
                <a:ea typeface="ＭＳ Ｐゴシック" pitchFamily="34" charset="-128"/>
                <a:cs typeface="Arial" pitchFamily="34" charset="0"/>
              </a:rPr>
              <a:t>ONLY</a:t>
            </a:r>
            <a:r>
              <a:rPr lang="en-US" kern="1200" dirty="0">
                <a:solidFill>
                  <a:schemeClr val="tx1"/>
                </a:solidFill>
                <a:effectLst/>
                <a:latin typeface="Arial" pitchFamily="34" charset="0"/>
                <a:ea typeface="ＭＳ Ｐゴシック" pitchFamily="34" charset="-128"/>
                <a:cs typeface="Arial" pitchFamily="34" charset="0"/>
              </a:rPr>
              <a:t> the Styrofoam packing peanuts and toothpicks. </a:t>
            </a:r>
            <a:r>
              <a:rPr lang="en-US" dirty="0"/>
              <a:t>U</a:t>
            </a:r>
            <a:r>
              <a:rPr lang="en-US" kern="1200" dirty="0">
                <a:solidFill>
                  <a:schemeClr val="tx1"/>
                </a:solidFill>
                <a:effectLst/>
                <a:latin typeface="Arial" pitchFamily="34" charset="0"/>
                <a:ea typeface="ＭＳ Ｐゴシック" pitchFamily="34" charset="-128"/>
                <a:cs typeface="Arial" pitchFamily="34" charset="0"/>
              </a:rPr>
              <a:t>se as many Styrofoam packing peanuts and toothpicks as needed. Water can be used to help Styrofoam peanuts stick together. </a:t>
            </a:r>
          </a:p>
          <a:p>
            <a:pPr lvl="0">
              <a:spcBef>
                <a:spcPts val="0"/>
              </a:spcBef>
              <a:spcAft>
                <a:spcPts val="0"/>
              </a:spcAft>
            </a:pPr>
            <a:endParaRPr lang="en-US" kern="1200" dirty="0">
              <a:solidFill>
                <a:schemeClr val="tx1"/>
              </a:solidFill>
              <a:effectLst/>
              <a:latin typeface="Arial" pitchFamily="34" charset="0"/>
              <a:ea typeface="ＭＳ Ｐゴシック" pitchFamily="34" charset="-128"/>
              <a:cs typeface="Arial" pitchFamily="34" charset="0"/>
            </a:endParaRPr>
          </a:p>
          <a:p>
            <a:pPr marL="0" marR="0">
              <a:spcBef>
                <a:spcPts val="0"/>
              </a:spcBef>
              <a:spcAft>
                <a:spcPts val="0"/>
              </a:spcAft>
            </a:pPr>
            <a:r>
              <a:rPr lang="en-US" b="1" cap="all" dirty="0">
                <a:ea typeface="Times New Roman" panose="02020603050405020304" pitchFamily="18" charset="0"/>
              </a:rPr>
              <a:t>intent: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Build and engineer a bridge while considering the properties, characteristics, and changes in nonliving objects and materials. </a:t>
            </a:r>
            <a:endParaRPr lang="en-US" dirty="0">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OUTCOMES: </a:t>
            </a:r>
            <a:endParaRPr lang="en-US" dirty="0">
              <a:latin typeface="Helvetica" pitchFamily="34"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Participants explore the size, shape, weight, texture of objects as well as form, function, cause and effect, force, stability, motion, and changes in objects and materials. </a:t>
            </a:r>
            <a:endParaRPr lang="en-US" dirty="0">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PowerPoint</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Handout 6A: Build a Bridge Recorder Handout</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Handout 6B: Build a Bridge Reflection Handout</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Styrofoam packing peanuts</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A small cup of water per group</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Boxes of tooth picks per group</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Three tennis balls per group</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228600" algn="l"/>
              </a:tabLst>
            </a:pPr>
            <a:r>
              <a:rPr lang="en-US" dirty="0">
                <a:ea typeface="Times" pitchFamily="18" charset="0"/>
                <a:cs typeface="Times New Roman" panose="02020603050405020304" pitchFamily="18" charset="0"/>
              </a:rPr>
              <a:t>Two chairs per group</a:t>
            </a:r>
            <a:endParaRPr lang="en-US" sz="1600" dirty="0">
              <a:latin typeface="Times" pitchFamily="18" charset="0"/>
              <a:ea typeface="Times" pitchFamily="18" charset="0"/>
              <a:cs typeface="Times New Roman" panose="02020603050405020304" pitchFamily="18" charset="0"/>
            </a:endParaRPr>
          </a:p>
          <a:p>
            <a:pPr marL="228600" marR="0" algn="r">
              <a:spcBef>
                <a:spcPts val="0"/>
              </a:spcBef>
              <a:spcAft>
                <a:spcPts val="0"/>
              </a:spcAft>
              <a:tabLst>
                <a:tab pos="228600" algn="l"/>
              </a:tabLs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Time:</a:t>
            </a:r>
            <a:r>
              <a:rPr lang="en-US" dirty="0">
                <a:ea typeface="Times New Roman" panose="02020603050405020304" pitchFamily="18" charset="0"/>
              </a:rPr>
              <a:t> 25 minutes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b="1" cap="all" dirty="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Participants form groups of 3-4 people. Large table groups should be divided in to two smaller groups.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Ask groups to identify a recorder for the activity.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Explain that participants will construct a bridge using Styrofoam packing peanuts over the back of two chairs. The bridge should be strong enough to hold three tennis balls.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Each group will place two chairs back-to-back about 4-5 inches apart and begin building the bridge.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They can use as many and </a:t>
            </a:r>
            <a:r>
              <a:rPr lang="en-US" b="1" dirty="0">
                <a:ea typeface="Times New Roman" panose="02020603050405020304" pitchFamily="18" charset="0"/>
              </a:rPr>
              <a:t>ONLY</a:t>
            </a:r>
            <a:r>
              <a:rPr lang="en-US" dirty="0">
                <a:ea typeface="Times New Roman" panose="02020603050405020304" pitchFamily="18" charset="0"/>
              </a:rPr>
              <a:t> Styrofoam packing peanuts and toothpicks. Water can be used to help Styrofoam peanuts stick together.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The recorder records and documents the activity using Handout 6A.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After 20 minutes, ask groups to share their experience and how they used physical science and scientific inquiry skills to build and engineer their bridge. </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endParaRPr lang="en-US" kern="1200" dirty="0">
              <a:solidFill>
                <a:schemeClr val="tx1"/>
              </a:solidFill>
              <a:effectLst/>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09F4DE26-59A6-4106-AEE0-E288E06857F7}" type="slidenum">
              <a:rPr lang="en-US" altLang="en-US" smtClean="0"/>
              <a:pPr/>
              <a:t>31</a:t>
            </a:fld>
            <a:endParaRPr lang="en-US" altLang="en-US" dirty="0"/>
          </a:p>
        </p:txBody>
      </p:sp>
    </p:spTree>
    <p:extLst>
      <p:ext uri="{BB962C8B-B14F-4D97-AF65-F5344CB8AC3E}">
        <p14:creationId xmlns:p14="http://schemas.microsoft.com/office/powerpoint/2010/main" val="3717056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2" name="Notes Placeholder 2"/>
          <p:cNvSpPr>
            <a:spLocks noGrp="1"/>
          </p:cNvSpPr>
          <p:nvPr>
            <p:ph type="body" idx="1"/>
          </p:nvPr>
        </p:nvSpPr>
        <p:spPr bwMode="auto">
          <a:xfrm>
            <a:off x="570627" y="4421823"/>
            <a:ext cx="5618480" cy="459313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br>
              <a:rPr lang="en-US" b="1" dirty="0">
                <a:latin typeface="Arial" charset="0"/>
                <a:ea typeface="MS PGothic" charset="0"/>
              </a:rPr>
            </a:br>
            <a:r>
              <a:rPr lang="en-US" b="0" dirty="0">
                <a:latin typeface="Arial" charset="0"/>
                <a:ea typeface="MS PGothic" charset="0"/>
              </a:rPr>
              <a:t>The last activity presents a challenge</a:t>
            </a:r>
            <a:r>
              <a:rPr lang="en-US" b="0" baseline="0" dirty="0">
                <a:latin typeface="Arial" charset="0"/>
                <a:ea typeface="MS PGothic" charset="0"/>
              </a:rPr>
              <a:t> with a specific goal. This is a good technique for supporting adults to experience investigation in a short time. However in a classroom, the teachers must promote open-ended exploration and investigation.</a:t>
            </a: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a:t>
            </a:r>
            <a:r>
              <a:rPr lang="en-US" dirty="0">
                <a:latin typeface="Arial" charset="0"/>
                <a:ea typeface="MS PGothic" charset="0"/>
              </a:rPr>
              <a:t>The social environment must support exploration and investigation and encourage children to pursue their own questions and develop their ideas” (PCF, Vol. 3, p. 147).</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The learning environment should support the development of the “Four Cs” and the dimensions of the Next Generation Science Standards. </a:t>
            </a:r>
          </a:p>
          <a:p>
            <a:pPr marL="0" lvl="1">
              <a:spcBef>
                <a:spcPts val="0"/>
              </a:spcBef>
            </a:pPr>
            <a:endParaRPr lang="en-US" dirty="0">
              <a:latin typeface="Arial" charset="0"/>
              <a:ea typeface="MS PGothic" charset="0"/>
            </a:endParaRPr>
          </a:p>
          <a:p>
            <a:pPr>
              <a:spcBef>
                <a:spcPts val="0"/>
              </a:spcBef>
            </a:pPr>
            <a:r>
              <a:rPr lang="en-US" dirty="0">
                <a:latin typeface="Arial" charset="0"/>
                <a:ea typeface="MS PGothic" charset="0"/>
              </a:rPr>
              <a:t>“Observation and investigation focuses on scientific skills and language applied in the processes of observing and investigating objects and events in the environment” (PCF, Vol. 3, p. 154).</a:t>
            </a:r>
          </a:p>
          <a:p>
            <a:pPr marL="0" lvl="1"/>
            <a:endParaRPr lang="en-US" dirty="0">
              <a:latin typeface="Arial" charset="0"/>
              <a:ea typeface="MS PGothic" charset="0"/>
            </a:endParaRPr>
          </a:p>
          <a:p>
            <a:pPr marL="0" lvl="1"/>
            <a:endParaRPr lang="en-US" dirty="0">
              <a:latin typeface="Arial" charset="0"/>
              <a:ea typeface="MS PGothic" charset="0"/>
            </a:endParaRPr>
          </a:p>
        </p:txBody>
      </p:sp>
      <p:sp>
        <p:nvSpPr>
          <p:cNvPr id="76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69898021-F056-2B44-A3E4-32961793428C}" type="slidenum">
              <a:rPr lang="en-US" sz="1200">
                <a:ea typeface="MS PGothic" charset="0"/>
                <a:cs typeface="MS PGothic" charset="0"/>
              </a:rPr>
              <a:pPr/>
              <a:t>32</a:t>
            </a:fld>
            <a:endParaRPr lang="en-US" sz="1200">
              <a:ea typeface="MS PGothic" charset="0"/>
              <a:cs typeface="MS PGothic" charset="0"/>
            </a:endParaRPr>
          </a:p>
        </p:txBody>
      </p:sp>
    </p:spTree>
    <p:extLst>
      <p:ext uri="{BB962C8B-B14F-4D97-AF65-F5344CB8AC3E}">
        <p14:creationId xmlns:p14="http://schemas.microsoft.com/office/powerpoint/2010/main" val="834625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3" name="Notes Placeholder 2"/>
          <p:cNvSpPr>
            <a:spLocks noGrp="1"/>
          </p:cNvSpPr>
          <p:nvPr>
            <p:ph type="body" idx="1"/>
          </p:nvPr>
        </p:nvSpPr>
        <p:spPr bwMode="auto">
          <a:xfrm>
            <a:off x="702310" y="4335448"/>
            <a:ext cx="5618480" cy="418909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nSpc>
                <a:spcPct val="110000"/>
              </a:lnSpc>
              <a:spcBef>
                <a:spcPts val="0"/>
              </a:spcBef>
            </a:pPr>
            <a:r>
              <a:rPr lang="en-US" b="1" dirty="0">
                <a:latin typeface="Arial" charset="0"/>
                <a:ea typeface="MS PGothic" charset="0"/>
              </a:rPr>
              <a:t>Presenter Remarks: </a:t>
            </a:r>
          </a:p>
          <a:p>
            <a:pPr>
              <a:lnSpc>
                <a:spcPct val="110000"/>
              </a:lnSpc>
              <a:spcBef>
                <a:spcPts val="0"/>
              </a:spcBef>
            </a:pPr>
            <a:r>
              <a:rPr lang="en-US" altLang="en-US" dirty="0"/>
              <a:t>Invite children to observe objects and phenomena related to the current focus of inquiry. </a:t>
            </a:r>
            <a:r>
              <a:rPr lang="en-US" sz="1200" kern="1200" dirty="0">
                <a:solidFill>
                  <a:schemeClr val="tx1"/>
                </a:solidFill>
                <a:effectLst/>
                <a:latin typeface="Arial" pitchFamily="34" charset="0"/>
                <a:ea typeface="ＭＳ Ｐゴシック" pitchFamily="34" charset="-128"/>
                <a:cs typeface="Arial" pitchFamily="34" charset="0"/>
              </a:rPr>
              <a:t>For example, p</a:t>
            </a:r>
            <a:r>
              <a:rPr lang="en-US" altLang="en-US" dirty="0"/>
              <a:t>roviding</a:t>
            </a:r>
            <a:r>
              <a:rPr lang="en-US" altLang="en-US" baseline="0" dirty="0"/>
              <a:t> materials that may be used to build a bridge similar to the bridge challenge would be meaningful to children if they had just read a book with a bridge such as </a:t>
            </a:r>
            <a:r>
              <a:rPr lang="en-US" altLang="en-US" i="1" baseline="0" dirty="0"/>
              <a:t>Billy Goats Gruff</a:t>
            </a:r>
            <a:r>
              <a:rPr lang="en-US" altLang="en-US" baseline="0" dirty="0"/>
              <a:t>; or if they had just had a real experience with a bridge in their community.</a:t>
            </a:r>
            <a:endParaRPr lang="en-US" altLang="en-US" dirty="0"/>
          </a:p>
          <a:p>
            <a:pPr eaLnBrk="1" hangingPunct="1">
              <a:lnSpc>
                <a:spcPct val="110000"/>
              </a:lnSpc>
              <a:spcBef>
                <a:spcPts val="0"/>
              </a:spcBef>
            </a:pPr>
            <a:endParaRPr lang="en-US" altLang="en-US" dirty="0"/>
          </a:p>
          <a:p>
            <a:pPr eaLnBrk="1" hangingPunct="1">
              <a:lnSpc>
                <a:spcPct val="110000"/>
              </a:lnSpc>
              <a:spcBef>
                <a:spcPts val="0"/>
              </a:spcBef>
            </a:pPr>
            <a:r>
              <a:rPr lang="en-US" altLang="en-US" dirty="0"/>
              <a:t>“Observations are meaningful when built into children’s inquiry experiences and allow children to construct knowledge related to their focus of inquiry. For example, while investigating properties of water, children observe drops of water and notice that drops of water are absorbed by fabric. Such observations may suggest related questions and phenomena to be investigated (“Would the drops of water be absorbed by other materials?”) (PCF , Vol. 3, p. 157).</a:t>
            </a:r>
          </a:p>
          <a:p>
            <a:pPr>
              <a:lnSpc>
                <a:spcPct val="110000"/>
              </a:lnSpc>
              <a:spcBef>
                <a:spcPts val="0"/>
              </a:spcBef>
            </a:pPr>
            <a:endParaRPr lang="en-US" altLang="en-US" dirty="0"/>
          </a:p>
          <a:p>
            <a:pPr>
              <a:lnSpc>
                <a:spcPct val="110000"/>
              </a:lnSpc>
              <a:spcBef>
                <a:spcPts val="0"/>
              </a:spcBef>
            </a:pPr>
            <a:r>
              <a:rPr lang="en-US" altLang="en-US" dirty="0"/>
              <a:t>Opportunities to explore concepts and inquire</a:t>
            </a:r>
            <a:r>
              <a:rPr lang="en-US" altLang="en-US" baseline="0" dirty="0"/>
              <a:t> about physical science properties can be embedded throughout the curriculum. In</a:t>
            </a:r>
            <a:r>
              <a:rPr lang="en-US" altLang="en-US" dirty="0"/>
              <a:t> t</a:t>
            </a:r>
            <a:r>
              <a:rPr lang="en-US" altLang="en-US" baseline="0" dirty="0"/>
              <a:t>he next activity, the Physical Science Lab, we will explore every day materials focusing on their physical science properties.</a:t>
            </a:r>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92F9F0-B4A0-4125-91C8-3285D231C3BF}" type="slidenum">
              <a:rPr lang="en-US" altLang="en-US"/>
              <a:pPr eaLnBrk="1" hangingPunct="1"/>
              <a:t>33</a:t>
            </a:fld>
            <a:endParaRPr lang="en-US" altLang="en-US" dirty="0"/>
          </a:p>
        </p:txBody>
      </p:sp>
    </p:spTree>
    <p:extLst>
      <p:ext uri="{BB962C8B-B14F-4D97-AF65-F5344CB8AC3E}">
        <p14:creationId xmlns:p14="http://schemas.microsoft.com/office/powerpoint/2010/main" val="614963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solidFill>
            <a:schemeClr val="tx1">
              <a:lumMod val="50000"/>
              <a:lumOff val="50000"/>
              <a:alpha val="62000"/>
            </a:schemeClr>
          </a:solidFill>
          <a:ln>
            <a:solidFill>
              <a:srgbClr val="000000"/>
            </a:solidFill>
            <a:miter lim="800000"/>
            <a:headEnd/>
            <a:tailEnd/>
          </a:ln>
        </p:spPr>
      </p:sp>
      <p:sp>
        <p:nvSpPr>
          <p:cNvPr id="624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sz="1200" b="1" kern="1200" dirty="0">
                <a:solidFill>
                  <a:schemeClr val="tx1"/>
                </a:solidFill>
                <a:effectLst/>
                <a:latin typeface="Arial" pitchFamily="34" charset="0"/>
                <a:ea typeface="ＭＳ Ｐゴシック" pitchFamily="34" charset="-128"/>
                <a:cs typeface="Arial" pitchFamily="34" charset="0"/>
              </a:rPr>
              <a:t>Activity 5: Physical Science Lab  </a:t>
            </a:r>
          </a:p>
          <a:p>
            <a:pPr lvl="0">
              <a:spcBef>
                <a:spcPts val="0"/>
              </a:spcBef>
              <a:spcAft>
                <a:spcPts val="0"/>
              </a:spcAft>
            </a:pPr>
            <a:endParaRPr lang="en-US" sz="1200" kern="1200" dirty="0">
              <a:solidFill>
                <a:schemeClr val="tx1"/>
              </a:solidFill>
              <a:effectLst/>
              <a:latin typeface="Arial" pitchFamily="34" charset="0"/>
              <a:ea typeface="ＭＳ Ｐゴシック" pitchFamily="34" charset="-128"/>
              <a:cs typeface="Arial" pitchFamily="34" charset="0"/>
            </a:endParaRPr>
          </a:p>
          <a:p>
            <a:pPr lvl="0">
              <a:spcBef>
                <a:spcPts val="0"/>
              </a:spcBef>
              <a:spcAft>
                <a:spcPts val="0"/>
              </a:spcAft>
            </a:pPr>
            <a:r>
              <a:rPr lang="en-US" b="1" dirty="0"/>
              <a:t>Presenter Remarks</a:t>
            </a:r>
            <a:r>
              <a:rPr lang="en-US" dirty="0"/>
              <a:t>:</a:t>
            </a:r>
          </a:p>
          <a:p>
            <a:pPr lvl="0">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Locate the state in which you should start by pulling a Physical Science Lab station card from the center of the table center along with pencils and paper for documentation.</a:t>
            </a:r>
          </a:p>
          <a:p>
            <a:pPr lvl="0">
              <a:spcBef>
                <a:spcPts val="0"/>
              </a:spcBef>
              <a:spcAft>
                <a:spcPts val="0"/>
              </a:spcAft>
            </a:pPr>
            <a:endParaRPr lang="en-US" sz="1200" kern="1200" dirty="0">
              <a:solidFill>
                <a:schemeClr val="tx1"/>
              </a:solidFill>
              <a:effectLst/>
              <a:latin typeface="Arial" pitchFamily="34" charset="0"/>
              <a:ea typeface="ＭＳ Ｐゴシック" pitchFamily="34" charset="-128"/>
              <a:cs typeface="Arial" pitchFamily="34" charset="0"/>
            </a:endParaRPr>
          </a:p>
          <a:p>
            <a:pPr lvl="0">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At each station you will find a lesson plan template to complete. This will guide you through your exploration and observation of the activities. However, if your creative brain has a different idea, follow your own investigation with the materials. Just make sure to document along the way.</a:t>
            </a:r>
          </a:p>
          <a:p>
            <a:pPr lvl="0">
              <a:spcBef>
                <a:spcPts val="0"/>
              </a:spcBef>
              <a:spcAft>
                <a:spcPts val="0"/>
              </a:spcAft>
            </a:pPr>
            <a:endParaRPr lang="en-US" sz="1200" kern="1200" dirty="0">
              <a:solidFill>
                <a:schemeClr val="tx1"/>
              </a:solidFill>
              <a:effectLst/>
              <a:latin typeface="Arial" pitchFamily="34" charset="0"/>
              <a:ea typeface="ＭＳ Ｐゴシック" pitchFamily="34" charset="-128"/>
              <a:cs typeface="Arial" pitchFamily="34" charset="0"/>
            </a:endParaRPr>
          </a:p>
          <a:p>
            <a:pPr lvl="0">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When the first bell rings, summarize your experience with your group and think about the different ways you have already documented, or may still want to document, your experience. Put a tally mark next to each key concept that was addressed during your exploration and discussion. We will look at the tally marks later.</a:t>
            </a:r>
          </a:p>
          <a:p>
            <a:pPr lvl="0">
              <a:spcBef>
                <a:spcPts val="0"/>
              </a:spcBef>
              <a:spcAft>
                <a:spcPts val="0"/>
              </a:spcAft>
            </a:pPr>
            <a:endParaRPr lang="en-US" dirty="0"/>
          </a:p>
          <a:p>
            <a:pPr marL="0" marR="0">
              <a:spcBef>
                <a:spcPts val="0"/>
              </a:spcBef>
              <a:spcAft>
                <a:spcPts val="0"/>
              </a:spcAft>
            </a:pPr>
            <a:r>
              <a:rPr lang="en-US" b="1" cap="all" dirty="0">
                <a:ea typeface="Times New Roman" panose="02020603050405020304" pitchFamily="18" charset="0"/>
              </a:rPr>
              <a:t>intent: </a:t>
            </a:r>
            <a:r>
              <a:rPr lang="en-US" dirty="0">
                <a:solidFill>
                  <a:srgbClr val="000000"/>
                </a:solidFill>
                <a:ea typeface="MS PGothic" panose="020B0600070205080204" pitchFamily="34" charset="-128"/>
              </a:rPr>
              <a:t>Explore and investigate activities that focus on different key concepts of physical science.</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OUTCOMES: </a:t>
            </a:r>
            <a:r>
              <a:rPr lang="en-US" dirty="0">
                <a:solidFill>
                  <a:srgbClr val="000000"/>
                </a:solidFill>
                <a:ea typeface="MS PGothic" panose="020B0600070205080204" pitchFamily="34" charset="-128"/>
              </a:rPr>
              <a:t>Participants explore key concepts of physical science, experience how learning is integrated, and identify three key take-away messages.  </a:t>
            </a:r>
            <a:endParaRPr lang="en-US" dirty="0">
              <a:latin typeface="Helvetica" pitchFamily="34"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ea typeface="Times New Roman" panose="02020603050405020304" pitchFamily="18" charset="0"/>
              </a:rPr>
              <a:t>PowerPoint</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Handout 3: Key Concepts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Handout 4: Connecting Physical Science Key Concepts with the Preschool Learning Foundations </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tab pos="800100" algn="l"/>
              </a:tabLst>
              <a:defRPr/>
            </a:pPr>
            <a:r>
              <a:rPr lang="en-US">
                <a:solidFill>
                  <a:srgbClr val="000000"/>
                </a:solidFill>
                <a:latin typeface="MS PGothic" panose="020B0600070205080204" pitchFamily="34" charset="-128"/>
                <a:ea typeface="MS PGothic" panose="020B0600070205080204" pitchFamily="34" charset="-128"/>
              </a:rPr>
              <a:t>Handout 7: Physical Science Lesson Plan</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Physical Science Lab-State cards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Physical Science Lab lesson plan template</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Pencil and paper for documentation</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All materials for individual stations which include: cause and effect, form and function, size, weight, and shape, force and stability, and changes in objects and materials</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Chart paper and markers with each key concept identified next to the activity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00100" algn="l"/>
              </a:tabLst>
            </a:pPr>
            <a:r>
              <a:rPr lang="en-US" dirty="0">
                <a:solidFill>
                  <a:srgbClr val="000000"/>
                </a:solidFill>
                <a:ea typeface="MS PGothic" panose="020B0600070205080204" pitchFamily="34" charset="-128"/>
              </a:rPr>
              <a:t>Bell or chime for group rotations</a:t>
            </a:r>
            <a:endParaRPr lang="en-US" dirty="0">
              <a:latin typeface="Times New Roman" panose="02020603050405020304" pitchFamily="18" charset="0"/>
              <a:ea typeface="Times New Roman" panose="02020603050405020304" pitchFamily="18" charset="0"/>
            </a:endParaRPr>
          </a:p>
          <a:p>
            <a:pPr marL="228600" marR="0" algn="r">
              <a:spcBef>
                <a:spcPts val="0"/>
              </a:spcBef>
              <a:spcAft>
                <a:spcPts val="0"/>
              </a:spcAft>
              <a:tabLst>
                <a:tab pos="228600" algn="l"/>
              </a:tabLs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tabLst>
                <a:tab pos="228600" algn="l"/>
              </a:tabLst>
            </a:pPr>
            <a:r>
              <a:rPr lang="en-US" b="1" cap="all" dirty="0">
                <a:ea typeface="Times New Roman" panose="02020603050405020304" pitchFamily="18" charset="0"/>
              </a:rPr>
              <a:t>Time:</a:t>
            </a:r>
            <a:r>
              <a:rPr lang="en-US" dirty="0">
                <a:ea typeface="Times New Roman" panose="02020603050405020304" pitchFamily="18" charset="0"/>
              </a:rPr>
              <a:t> 50 minutes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b="1" cap="all" dirty="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228600" lvl="0" indent="-228600">
              <a:spcBef>
                <a:spcPts val="0"/>
              </a:spcBef>
              <a:spcAft>
                <a:spcPts val="0"/>
              </a:spcAft>
              <a:buFont typeface="+mj-lt"/>
              <a:buAutoNum type="arabicPeriod"/>
            </a:pPr>
            <a:r>
              <a:rPr lang="en-US" dirty="0">
                <a:solidFill>
                  <a:srgbClr val="000000"/>
                </a:solidFill>
                <a:ea typeface="MS PGothic" panose="020B0600070205080204" pitchFamily="34" charset="-128"/>
              </a:rPr>
              <a:t>Set up the five stations using materials that demonstrate the key concepts. Place a stack of Physical Science Lab lesson plan templates at each station. Place chart paper next to each station for tallying. </a:t>
            </a:r>
            <a:endParaRPr lang="en-US" dirty="0">
              <a:latin typeface="Times New Roman" panose="02020603050405020304" pitchFamily="18" charset="0"/>
              <a:ea typeface="Times New Roman" panose="02020603050405020304" pitchFamily="18" charset="0"/>
            </a:endParaRPr>
          </a:p>
          <a:p>
            <a:pPr marL="228600" lvl="0" indent="-228600">
              <a:spcBef>
                <a:spcPts val="0"/>
              </a:spcBef>
              <a:spcAft>
                <a:spcPts val="0"/>
              </a:spcAft>
              <a:buFont typeface="+mj-lt"/>
              <a:buAutoNum type="arabicPeriod"/>
            </a:pPr>
            <a:r>
              <a:rPr lang="en-US" dirty="0">
                <a:solidFill>
                  <a:srgbClr val="000000"/>
                </a:solidFill>
                <a:ea typeface="MS PGothic" panose="020B0600070205080204" pitchFamily="34" charset="-128"/>
              </a:rPr>
              <a:t>Place Physical Science Lab-State cards on the group tables.</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solidFill>
                  <a:srgbClr val="000000"/>
                </a:solidFill>
                <a:ea typeface="MS PGothic" panose="020B0600070205080204" pitchFamily="34" charset="-128"/>
              </a:rPr>
              <a:t>Have participants take out Handout 3: Key Concepts and Handout 4: Connecting Physical Science Key Concepts with the Preschool Learning Foundations, Activity Plan and Trainer Tools. </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solidFill>
                  <a:srgbClr val="000000"/>
                </a:solidFill>
                <a:ea typeface="MS PGothic" panose="020B0600070205080204" pitchFamily="34" charset="-128"/>
              </a:rPr>
              <a:t>Say, “Locate the state to start by pulling a Physical Science Lab-State card from the center of the table center along with pencils and paper for documentation.”   </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solidFill>
                  <a:srgbClr val="000000"/>
                </a:solidFill>
                <a:ea typeface="MS PGothic" panose="020B0600070205080204" pitchFamily="34" charset="-128"/>
              </a:rPr>
              <a:t>Explain to participants that each station is a lesson plan template to complete. This template will guide exploration and observation of the activities. However, if your creative brain has a different idea, follow your own investigation with the materials. Just make sure to document along the way.</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solidFill>
                  <a:srgbClr val="000000"/>
                </a:solidFill>
                <a:ea typeface="MS PGothic" panose="020B0600070205080204" pitchFamily="34" charset="-128"/>
              </a:rPr>
              <a:t>Let them know when the first bell rings to summarize their experience with the group and consider the different ways they documented, or may still want to document, their experience. Say, “Put a tally mark next to each key concept addressed during the exploration and discussion. We will look at the tally marks later.”</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solidFill>
                  <a:srgbClr val="000000"/>
                </a:solidFill>
                <a:ea typeface="MS PGothic" panose="020B0600070205080204" pitchFamily="34" charset="-128"/>
              </a:rPr>
              <a:t>If time, participants may experience two stations. If no time, invite groups to share out charts with the whole group.</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dirty="0">
                <a:ea typeface="Times New Roman" panose="02020603050405020304" pitchFamily="18" charset="0"/>
              </a:rPr>
              <a:t>Possible questions to ask groups to share about: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pPr>
            <a:r>
              <a:rPr lang="en-US" dirty="0">
                <a:ea typeface="Times New Roman" panose="02020603050405020304" pitchFamily="18" charset="0"/>
              </a:rPr>
              <a:t>How did you observe the integrative nature of learning in this activity?</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pPr>
            <a:r>
              <a:rPr lang="en-US" dirty="0">
                <a:ea typeface="Times New Roman" panose="02020603050405020304" pitchFamily="18" charset="0"/>
              </a:rPr>
              <a:t>What are your thoughts as we review the key concepts tally marks?</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pPr>
            <a:r>
              <a:rPr lang="en-US" dirty="0">
                <a:ea typeface="Times New Roman" panose="02020603050405020304" pitchFamily="18" charset="0"/>
              </a:rPr>
              <a:t>What are some take-</a:t>
            </a:r>
            <a:r>
              <a:rPr lang="en-US" dirty="0" err="1">
                <a:ea typeface="Times New Roman" panose="02020603050405020304" pitchFamily="18" charset="0"/>
              </a:rPr>
              <a:t>aways</a:t>
            </a:r>
            <a:r>
              <a:rPr lang="en-US" dirty="0">
                <a:ea typeface="Times New Roman" panose="02020603050405020304" pitchFamily="18" charset="0"/>
              </a:rPr>
              <a:t> from this activity?</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pPr>
            <a:r>
              <a:rPr lang="en-US" dirty="0">
                <a:ea typeface="Times New Roman" panose="02020603050405020304" pitchFamily="18" charset="0"/>
              </a:rPr>
              <a:t>How would you extend these activities in your classroom?</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dirty="0">
                <a:ea typeface="Times New Roman" panose="02020603050405020304" pitchFamily="18" charset="0"/>
              </a:rPr>
              <a:t>SUMMARY</a:t>
            </a:r>
            <a:r>
              <a:rPr lang="en-US" dirty="0">
                <a:ea typeface="Times New Roman" panose="02020603050405020304" pitchFamily="18" charset="0"/>
              </a:rPr>
              <a:t>: </a:t>
            </a:r>
            <a:r>
              <a:rPr lang="en-US" dirty="0">
                <a:solidFill>
                  <a:srgbClr val="000000"/>
                </a:solidFill>
                <a:ea typeface="MS PGothic" panose="020B0600070205080204" pitchFamily="34" charset="-128"/>
              </a:rPr>
              <a:t>Participants explore physical science concepts and experience how learning in integrated.</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dirty="0">
                <a:solidFill>
                  <a:srgbClr val="000000"/>
                </a:solidFill>
                <a:ea typeface="MS PGothic" panose="020B0600070205080204" pitchFamily="34" charset="-128"/>
              </a:rPr>
              <a:t>EXTENSION</a:t>
            </a:r>
            <a:r>
              <a:rPr lang="en-US" dirty="0">
                <a:solidFill>
                  <a:srgbClr val="000000"/>
                </a:solidFill>
                <a:ea typeface="MS PGothic" panose="020B0600070205080204" pitchFamily="34" charset="-128"/>
              </a:rPr>
              <a:t>: Using sentence strips, think of open-ended prompts to “drive” inquiry and conversation if doing this activity in the classroom.</a:t>
            </a:r>
            <a:endParaRPr lang="en-US" dirty="0">
              <a:latin typeface="Times New Roman" panose="02020603050405020304" pitchFamily="18" charset="0"/>
              <a:ea typeface="Times New Roman" panose="02020603050405020304" pitchFamily="18" charset="0"/>
            </a:endParaRPr>
          </a:p>
          <a:p>
            <a:pPr lvl="0">
              <a:spcBef>
                <a:spcPts val="0"/>
              </a:spcBef>
              <a:spcAft>
                <a:spcPts val="0"/>
              </a:spcAft>
            </a:pPr>
            <a:endParaRPr lang="en-US" sz="1200" kern="1200" dirty="0">
              <a:solidFill>
                <a:schemeClr val="tx1"/>
              </a:solidFill>
              <a:effectLst/>
              <a:latin typeface="Arial" pitchFamily="34" charset="0"/>
              <a:ea typeface="ＭＳ Ｐゴシック" pitchFamily="34" charset="-128"/>
              <a:cs typeface="Arial" pitchFamily="34" charset="0"/>
            </a:endParaRPr>
          </a:p>
        </p:txBody>
      </p:sp>
      <p:sp>
        <p:nvSpPr>
          <p:cNvPr id="624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7BA8A9-A7F1-4F01-9FA9-2C66655BB3EB}" type="slidenum">
              <a:rPr lang="en-US" altLang="en-US"/>
              <a:pPr eaLnBrk="1" hangingPunct="1"/>
              <a:t>34</a:t>
            </a:fld>
            <a:endParaRPr lang="en-US" altLang="en-US" dirty="0"/>
          </a:p>
        </p:txBody>
      </p:sp>
    </p:spTree>
    <p:extLst>
      <p:ext uri="{BB962C8B-B14F-4D97-AF65-F5344CB8AC3E}">
        <p14:creationId xmlns:p14="http://schemas.microsoft.com/office/powerpoint/2010/main" val="4105363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“Teachers support children who are English learners in understanding and communicating scientific knowledge and skills. Asking questions and modeling comparative language helps promote language development” (PCF, Vol. 3, p. 140).</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“Children who are English learners may be at a stage in which they are still developing their confidence and ability to express themselves in English. Having an adult encourage, prompt, and scaffold the use of expressive language in English and in the child’s home language whenever possible, would support the child’s overall development of scientific knowledge and language skills” (PCF, Vol. 3, p.</a:t>
            </a:r>
            <a:r>
              <a:rPr lang="en-US" baseline="0" dirty="0">
                <a:latin typeface="Arial" charset="0"/>
                <a:ea typeface="MS PGothic" charset="0"/>
              </a:rPr>
              <a:t> </a:t>
            </a:r>
            <a:r>
              <a:rPr lang="en-US" dirty="0">
                <a:latin typeface="Arial" charset="0"/>
                <a:ea typeface="MS PGothic" charset="0"/>
              </a:rPr>
              <a:t>169).</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Think about the previous experience. Some</a:t>
            </a:r>
            <a:r>
              <a:rPr lang="en-US" baseline="0" dirty="0">
                <a:latin typeface="Arial" charset="0"/>
                <a:ea typeface="MS PGothic" charset="0"/>
              </a:rPr>
              <a:t> of the ideas expressed the benefit of  a hands-on science experience for students learning English as a second language. Now let’s think more closely about how to support children “communicating” their scientific knowledge and skills. How do you support your students who do not speak English as a first language? Share </a:t>
            </a:r>
            <a:r>
              <a:rPr lang="en-US" dirty="0">
                <a:latin typeface="Arial" charset="0"/>
                <a:ea typeface="MS PGothic" charset="0"/>
              </a:rPr>
              <a:t>i</a:t>
            </a:r>
            <a:r>
              <a:rPr lang="en-US" baseline="0" dirty="0">
                <a:latin typeface="Arial" charset="0"/>
                <a:ea typeface="MS PGothic" charset="0"/>
              </a:rPr>
              <a:t>deas</a:t>
            </a:r>
            <a:r>
              <a:rPr lang="en-US" dirty="0">
                <a:latin typeface="Arial" charset="0"/>
                <a:ea typeface="MS PGothic" charset="0"/>
              </a:rPr>
              <a:t> </a:t>
            </a:r>
            <a:r>
              <a:rPr lang="en-US" baseline="0" dirty="0">
                <a:latin typeface="Arial" charset="0"/>
                <a:ea typeface="MS PGothic" charset="0"/>
              </a:rPr>
              <a:t>with your table group. (Allow 3-4 minutes for participants to share at table groups.)</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Providing materials such as note pads, tablets, and cameras is an effective way for </a:t>
            </a:r>
            <a:r>
              <a:rPr lang="en-US" baseline="0" dirty="0">
                <a:latin typeface="Arial" charset="0"/>
                <a:ea typeface="MS PGothic" charset="0"/>
              </a:rPr>
              <a:t>students to non-verbally communicate their observations or predictions include. Other ideas include</a:t>
            </a:r>
            <a:r>
              <a:rPr lang="en-US" dirty="0">
                <a:latin typeface="Arial" charset="0"/>
                <a:ea typeface="MS PGothic" charset="0"/>
              </a:rPr>
              <a:t> </a:t>
            </a:r>
            <a:r>
              <a:rPr lang="en-US" baseline="0" dirty="0">
                <a:latin typeface="Arial" charset="0"/>
                <a:ea typeface="MS PGothic" charset="0"/>
              </a:rPr>
              <a:t>supporting students with home language discussion when possible,</a:t>
            </a:r>
            <a:r>
              <a:rPr lang="en-US" dirty="0">
                <a:latin typeface="Arial" charset="0"/>
                <a:ea typeface="MS PGothic" charset="0"/>
              </a:rPr>
              <a:t> or </a:t>
            </a:r>
            <a:r>
              <a:rPr lang="en-US" baseline="0" dirty="0">
                <a:latin typeface="Arial" charset="0"/>
                <a:ea typeface="MS PGothic" charset="0"/>
              </a:rPr>
              <a:t>engaging family members </a:t>
            </a:r>
            <a:r>
              <a:rPr lang="en-US" dirty="0">
                <a:latin typeface="Arial" charset="0"/>
                <a:ea typeface="MS PGothic" charset="0"/>
              </a:rPr>
              <a:t>to</a:t>
            </a:r>
            <a:r>
              <a:rPr lang="en-US" baseline="0" dirty="0">
                <a:latin typeface="Arial" charset="0"/>
                <a:ea typeface="MS PGothic" charset="0"/>
              </a:rPr>
              <a:t> support science inside and outside the classroom.</a:t>
            </a:r>
            <a:endParaRPr lang="en-US" dirty="0">
              <a:latin typeface="Arial" charset="0"/>
              <a:ea typeface="MS PGothic" charset="0"/>
            </a:endParaRPr>
          </a:p>
          <a:p>
            <a:pPr>
              <a:spcBef>
                <a:spcPts val="0"/>
              </a:spcBef>
            </a:pPr>
            <a:endParaRPr lang="en-US" dirty="0">
              <a:latin typeface="Arial" charset="0"/>
              <a:ea typeface="MS PGothic" charset="0"/>
            </a:endParaRPr>
          </a:p>
        </p:txBody>
      </p:sp>
      <p:sp>
        <p:nvSpPr>
          <p:cNvPr id="146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DF058CB5-A011-4B43-958E-53D5C7C9C7F1}" type="slidenum">
              <a:rPr lang="en-US" sz="1200">
                <a:ea typeface="MS PGothic" charset="0"/>
                <a:cs typeface="MS PGothic" charset="0"/>
              </a:rPr>
              <a:pPr/>
              <a:t>35</a:t>
            </a:fld>
            <a:endParaRPr lang="en-US" sz="1200">
              <a:ea typeface="MS PGothic" charset="0"/>
              <a:cs typeface="MS PGothic" charset="0"/>
            </a:endParaRPr>
          </a:p>
        </p:txBody>
      </p:sp>
    </p:spTree>
    <p:extLst>
      <p:ext uri="{BB962C8B-B14F-4D97-AF65-F5344CB8AC3E}">
        <p14:creationId xmlns:p14="http://schemas.microsoft.com/office/powerpoint/2010/main" val="975008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latin typeface="Arial" charset="0"/>
                <a:ea typeface="MS PGothic" charset="0"/>
              </a:rPr>
              <a:t>Presenter Remarks:</a:t>
            </a:r>
          </a:p>
          <a:p>
            <a:pPr>
              <a:lnSpc>
                <a:spcPct val="90000"/>
              </a:lnSpc>
            </a:pPr>
            <a:r>
              <a:rPr lang="en-US" dirty="0">
                <a:latin typeface="Arial" charset="0"/>
                <a:ea typeface="MS PGothic" charset="0"/>
              </a:rPr>
              <a:t>“Families can support children’s learning of science, using their home language, and be partners in the education of their children” (PCF, Vol. 3, p. 173).</a:t>
            </a:r>
          </a:p>
          <a:p>
            <a:endParaRPr lang="en-US" dirty="0">
              <a:latin typeface="Arial" charset="0"/>
              <a:ea typeface="MS PGothic" charset="0"/>
            </a:endParaRPr>
          </a:p>
          <a:p>
            <a:pPr>
              <a:lnSpc>
                <a:spcPct val="90000"/>
              </a:lnSpc>
            </a:pPr>
            <a:r>
              <a:rPr lang="en-US" b="0" dirty="0">
                <a:latin typeface="Arial" charset="0"/>
                <a:ea typeface="MS PGothic" charset="0"/>
              </a:rPr>
              <a:t>“…[H]</a:t>
            </a:r>
            <a:r>
              <a:rPr lang="en-US" b="0" dirty="0" err="1">
                <a:latin typeface="Arial" charset="0"/>
                <a:ea typeface="MS PGothic" charset="0"/>
              </a:rPr>
              <a:t>eritage</a:t>
            </a:r>
            <a:r>
              <a:rPr lang="en-US" b="0" dirty="0">
                <a:latin typeface="Arial" charset="0"/>
                <a:ea typeface="MS PGothic" charset="0"/>
              </a:rPr>
              <a:t>-language use in the home may serve as a protective factor for early cognitive development and math skills for children of immigrants between the ages of nine and 24 months” (</a:t>
            </a:r>
            <a:r>
              <a:rPr lang="en-US" b="0" dirty="0">
                <a:ea typeface="MS PGothic" pitchFamily="34" charset="-128"/>
              </a:rPr>
              <a:t>DLL Overview Papers 2013, p. 120)</a:t>
            </a:r>
            <a:r>
              <a:rPr lang="en-US" b="0" dirty="0">
                <a:latin typeface="Arial" charset="0"/>
                <a:ea typeface="MS PGothic" charset="0"/>
              </a:rPr>
              <a:t>.</a:t>
            </a:r>
          </a:p>
          <a:p>
            <a:endParaRPr lang="en-US" dirty="0">
              <a:latin typeface="Arial" charset="0"/>
              <a:ea typeface="MS PGothic" charset="0"/>
            </a:endParaRPr>
          </a:p>
          <a:p>
            <a:endParaRPr lang="en-US" dirty="0">
              <a:latin typeface="Arial" charset="0"/>
              <a:ea typeface="MS PGothic" charset="0"/>
            </a:endParaRP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C4909DFE-8D1B-1147-AEED-AFCF13160F1D}" type="slidenum">
              <a:rPr lang="en-US" sz="1200">
                <a:ea typeface="MS PGothic" charset="0"/>
                <a:cs typeface="MS PGothic" charset="0"/>
              </a:rPr>
              <a:pPr/>
              <a:t>36</a:t>
            </a:fld>
            <a:endParaRPr lang="en-US" sz="1200">
              <a:ea typeface="MS PGothic" charset="0"/>
              <a:cs typeface="MS PGothic" charset="0"/>
            </a:endParaRPr>
          </a:p>
        </p:txBody>
      </p:sp>
    </p:spTree>
    <p:extLst>
      <p:ext uri="{BB962C8B-B14F-4D97-AF65-F5344CB8AC3E}">
        <p14:creationId xmlns:p14="http://schemas.microsoft.com/office/powerpoint/2010/main" val="1659817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73" y="4421322"/>
            <a:ext cx="5618480" cy="4189095"/>
          </a:xfrm>
        </p:spPr>
        <p:txBody>
          <a:bodyPr/>
          <a:lstStyle/>
          <a:p>
            <a:pPr>
              <a:spcBef>
                <a:spcPts val="0"/>
              </a:spcBef>
            </a:pPr>
            <a:r>
              <a:rPr 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strengths.</a:t>
            </a:r>
          </a:p>
          <a:p>
            <a:pPr>
              <a:spcBef>
                <a:spcPts val="0"/>
              </a:spcBef>
            </a:pPr>
            <a:endParaRPr lang="en-US" dirty="0"/>
          </a:p>
          <a:p>
            <a:pPr>
              <a:spcBef>
                <a:spcPts val="0"/>
              </a:spcBef>
            </a:pPr>
            <a:r>
              <a:rPr lang="en-US" dirty="0"/>
              <a:t>These resources are specifically beneficial for partnering with families. You may want to take a picture of this screen and remember it later. </a:t>
            </a:r>
          </a:p>
          <a:p>
            <a:pPr>
              <a:spcBef>
                <a:spcPts val="0"/>
              </a:spcBef>
            </a:pPr>
            <a:endParaRPr lang="en-US" dirty="0"/>
          </a:p>
          <a:p>
            <a:pPr>
              <a:spcBef>
                <a:spcPts val="0"/>
              </a:spcBef>
            </a:pPr>
            <a:r>
              <a:rPr lang="en-US" b="1" dirty="0"/>
              <a:t>Optional: </a:t>
            </a:r>
            <a:r>
              <a:rPr lang="en-US" dirty="0"/>
              <a:t>Create a gallery table and have examples of documents there.</a:t>
            </a:r>
          </a:p>
          <a:p>
            <a:pPr>
              <a:spcBef>
                <a:spcPts val="0"/>
              </a:spcBef>
            </a:pPr>
            <a:endParaRPr lang="en-US" dirty="0"/>
          </a:p>
          <a:p>
            <a:pPr>
              <a:spcBef>
                <a:spcPts val="0"/>
              </a:spcBef>
            </a:pPr>
            <a:r>
              <a:rPr lang="en-US" b="1" dirty="0"/>
              <a:t>Extra Notes: </a:t>
            </a:r>
          </a:p>
          <a:p>
            <a:pPr>
              <a:spcBef>
                <a:spcPts val="0"/>
              </a:spcBef>
            </a:pPr>
            <a:r>
              <a:rPr 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37</a:t>
            </a:fld>
            <a:endParaRPr lang="en-US" dirty="0"/>
          </a:p>
        </p:txBody>
      </p:sp>
    </p:spTree>
    <p:extLst>
      <p:ext uri="{BB962C8B-B14F-4D97-AF65-F5344CB8AC3E}">
        <p14:creationId xmlns:p14="http://schemas.microsoft.com/office/powerpoint/2010/main" val="677532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a:t>
            </a:r>
            <a:r>
              <a:rPr lang="en-US" b="1" baseline="0" dirty="0"/>
              <a:t> Remarks: </a:t>
            </a:r>
          </a:p>
          <a:p>
            <a:pPr>
              <a:spcBef>
                <a:spcPts val="0"/>
              </a:spcBef>
            </a:pPr>
            <a:r>
              <a:rPr lang="en-US" baseline="0" dirty="0"/>
              <a:t>In the Physical Science </a:t>
            </a:r>
            <a:r>
              <a:rPr lang="en-US" dirty="0"/>
              <a:t>L</a:t>
            </a:r>
            <a:r>
              <a:rPr lang="en-US" baseline="0" dirty="0"/>
              <a:t>ab, there were opportunities to experience cause and effect. Now we are going to take a deeper look at resources from the beginning of the presentation which can inform teachers and support physical science in the early childhood classroom. </a:t>
            </a:r>
          </a:p>
          <a:p>
            <a:pPr>
              <a:spcBef>
                <a:spcPts val="0"/>
              </a:spcBef>
            </a:pPr>
            <a:endParaRPr lang="en-US" baseline="0" dirty="0"/>
          </a:p>
          <a:p>
            <a:pPr>
              <a:spcBef>
                <a:spcPts val="0"/>
              </a:spcBef>
            </a:pPr>
            <a:r>
              <a:rPr lang="en-US" baseline="0" dirty="0"/>
              <a:t>Take a moment and read the light orange boxes on the screen. What do you notice? </a:t>
            </a:r>
          </a:p>
          <a:p>
            <a:pPr>
              <a:spcBef>
                <a:spcPts val="0"/>
              </a:spcBef>
            </a:pPr>
            <a:endParaRPr lang="en-US" baseline="0" dirty="0"/>
          </a:p>
          <a:p>
            <a:pPr>
              <a:spcBef>
                <a:spcPts val="0"/>
              </a:spcBef>
            </a:pPr>
            <a:r>
              <a:rPr lang="en-US" baseline="0" dirty="0"/>
              <a:t>(Possible responses: “</a:t>
            </a:r>
            <a:r>
              <a:rPr lang="en-US" i="1" dirty="0"/>
              <a:t>T</a:t>
            </a:r>
            <a:r>
              <a:rPr lang="en-US" i="1" baseline="0" dirty="0"/>
              <a:t>hey all have cause and effect.”</a:t>
            </a:r>
            <a:r>
              <a:rPr lang="en-US" i="1" dirty="0"/>
              <a:t> “T</a:t>
            </a:r>
            <a:r>
              <a:rPr lang="en-US" i="1" baseline="0" dirty="0"/>
              <a:t>he words are not the same, but the concepts are</a:t>
            </a:r>
            <a:r>
              <a:rPr lang="en-US" i="1" dirty="0"/>
              <a:t>, and t</a:t>
            </a:r>
            <a:r>
              <a:rPr lang="en-US" i="1" baseline="0" dirty="0"/>
              <a:t>hey all align.”)</a:t>
            </a:r>
          </a:p>
          <a:p>
            <a:pPr>
              <a:spcBef>
                <a:spcPts val="0"/>
              </a:spcBef>
            </a:pPr>
            <a:endParaRPr lang="en-US" i="1" dirty="0"/>
          </a:p>
        </p:txBody>
      </p:sp>
      <p:sp>
        <p:nvSpPr>
          <p:cNvPr id="4" name="Slide Number Placeholder 3"/>
          <p:cNvSpPr>
            <a:spLocks noGrp="1"/>
          </p:cNvSpPr>
          <p:nvPr>
            <p:ph type="sldNum" sz="quarter" idx="10"/>
          </p:nvPr>
        </p:nvSpPr>
        <p:spPr/>
        <p:txBody>
          <a:bodyPr/>
          <a:lstStyle/>
          <a:p>
            <a:fld id="{09F4DE26-59A6-4106-AEE0-E288E06857F7}" type="slidenum">
              <a:rPr lang="en-US" altLang="en-US" smtClean="0"/>
              <a:pPr/>
              <a:t>38</a:t>
            </a:fld>
            <a:endParaRPr lang="en-US" altLang="en-US"/>
          </a:p>
        </p:txBody>
      </p:sp>
    </p:spTree>
    <p:extLst>
      <p:ext uri="{BB962C8B-B14F-4D97-AF65-F5344CB8AC3E}">
        <p14:creationId xmlns:p14="http://schemas.microsoft.com/office/powerpoint/2010/main" val="365065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Let’s begin by looking</a:t>
            </a:r>
            <a:r>
              <a:rPr lang="en-US" altLang="en-US" baseline="0" dirty="0"/>
              <a:t> in the Preschool Curriculum Framework for research highlights. </a:t>
            </a:r>
            <a:r>
              <a:rPr lang="en-US" altLang="en-US" dirty="0"/>
              <a:t>Find and read the research highlight, </a:t>
            </a:r>
            <a:r>
              <a:rPr lang="en-US" altLang="en-US" i="1" dirty="0"/>
              <a:t>Understanding Cause and Effect </a:t>
            </a:r>
            <a:r>
              <a:rPr lang="en-US" altLang="en-US" dirty="0"/>
              <a:t>on page 185 of the PCF,</a:t>
            </a:r>
            <a:r>
              <a:rPr lang="en-US" altLang="en-US" baseline="0" dirty="0"/>
              <a:t> </a:t>
            </a:r>
            <a:r>
              <a:rPr lang="en-US" altLang="en-US" dirty="0"/>
              <a:t>Vol. 3. When finished with the reading, share two highlights from the text with your neighbor.</a:t>
            </a:r>
          </a:p>
          <a:p>
            <a:pPr>
              <a:spcBef>
                <a:spcPts val="0"/>
              </a:spcBef>
            </a:pPr>
            <a:endParaRPr lang="en-US" altLang="en-US" dirty="0"/>
          </a:p>
          <a:p>
            <a:pPr>
              <a:spcBef>
                <a:spcPts val="0"/>
              </a:spcBef>
            </a:pPr>
            <a:r>
              <a:rPr lang="en-US" altLang="en-US" b="1" dirty="0"/>
              <a:t>Extra Notes</a:t>
            </a:r>
            <a:r>
              <a:rPr lang="en-US" altLang="en-US" dirty="0"/>
              <a:t>:</a:t>
            </a:r>
          </a:p>
          <a:p>
            <a:pPr>
              <a:spcBef>
                <a:spcPts val="0"/>
              </a:spcBef>
            </a:pPr>
            <a:r>
              <a:rPr lang="en-US" altLang="en-US" dirty="0"/>
              <a:t>Debrief</a:t>
            </a:r>
            <a:r>
              <a:rPr lang="en-US" altLang="en-US" baseline="0" dirty="0"/>
              <a:t> questions:</a:t>
            </a:r>
          </a:p>
          <a:p>
            <a:pPr marL="171450" indent="-171450">
              <a:spcBef>
                <a:spcPts val="0"/>
              </a:spcBef>
              <a:buFont typeface="Arial" panose="020B0604020202020204" pitchFamily="34" charset="0"/>
              <a:buChar char="•"/>
            </a:pPr>
            <a:r>
              <a:rPr lang="en-US" altLang="en-US" baseline="0" dirty="0"/>
              <a:t>How do cause and effect experiences, for example increasing an inclined plane while playing with cars, deepen students’ understanding of physical science? </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altLang="en-US" baseline="0" dirty="0"/>
              <a:t>What are some examples of ways documentation </a:t>
            </a:r>
            <a:r>
              <a:rPr lang="en-US" sz="1200" kern="1200" dirty="0">
                <a:solidFill>
                  <a:schemeClr val="tx1"/>
                </a:solidFill>
                <a:effectLst/>
                <a:latin typeface="Arial" pitchFamily="34" charset="0"/>
                <a:ea typeface="ＭＳ Ｐゴシック" pitchFamily="34" charset="-128"/>
                <a:cs typeface="Arial" pitchFamily="34" charset="0"/>
              </a:rPr>
              <a:t>supports the understanding of cause and effect?</a:t>
            </a:r>
          </a:p>
        </p:txBody>
      </p:sp>
      <p:sp>
        <p:nvSpPr>
          <p:cNvPr id="716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F652E3-CD78-4618-83E7-6DB17BE6630D}" type="slidenum">
              <a:rPr lang="en-US" altLang="en-US"/>
              <a:pPr eaLnBrk="1" hangingPunct="1"/>
              <a:t>39</a:t>
            </a:fld>
            <a:endParaRPr lang="en-US" altLang="en-US"/>
          </a:p>
        </p:txBody>
      </p:sp>
    </p:spTree>
    <p:extLst>
      <p:ext uri="{BB962C8B-B14F-4D97-AF65-F5344CB8AC3E}">
        <p14:creationId xmlns:p14="http://schemas.microsoft.com/office/powerpoint/2010/main" val="230739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Presenter Remarks</a:t>
            </a:r>
          </a:p>
          <a:p>
            <a:r>
              <a:rPr lang="en-US" dirty="0"/>
              <a:t>Physical</a:t>
            </a:r>
            <a:r>
              <a:rPr lang="en-US" baseline="0" dirty="0"/>
              <a:t> science </a:t>
            </a:r>
            <a:r>
              <a:rPr lang="en-US" baseline="0" dirty="0" err="1"/>
              <a:t>substrands</a:t>
            </a:r>
            <a:r>
              <a:rPr lang="en-US" baseline="0" dirty="0"/>
              <a:t> investigate </a:t>
            </a:r>
            <a:r>
              <a:rPr lang="en-US" sz="1200" dirty="0"/>
              <a:t>the properties and characteristics of nonliving objects and materials and the changes in nonliving objects and materials.  </a:t>
            </a:r>
          </a:p>
          <a:p>
            <a:r>
              <a:rPr lang="en-US" sz="1200" b="0" i="0" u="none" strike="noStrike" kern="1200" baseline="0" dirty="0">
                <a:solidFill>
                  <a:schemeClr val="tx1"/>
                </a:solidFill>
                <a:latin typeface="Arial" pitchFamily="34" charset="0"/>
                <a:ea typeface="ＭＳ Ｐゴシック" pitchFamily="34" charset="-128"/>
                <a:cs typeface="Arial" pitchFamily="34" charset="0"/>
              </a:rPr>
              <a:t>In exploring objects and materials, children develop understanding of </a:t>
            </a:r>
            <a:r>
              <a:rPr lang="en-US" sz="1200" b="0" i="0" u="sng" strike="noStrike" kern="1200" baseline="0" dirty="0">
                <a:solidFill>
                  <a:schemeClr val="tx1"/>
                </a:solidFill>
                <a:latin typeface="Arial" pitchFamily="34" charset="0"/>
                <a:ea typeface="ＭＳ Ｐゴシック" pitchFamily="34" charset="-128"/>
                <a:cs typeface="Arial" pitchFamily="34" charset="0"/>
              </a:rPr>
              <a:t>key concepts about the physical world</a:t>
            </a:r>
            <a:r>
              <a:rPr lang="en-US" sz="1200" b="0" i="0" u="none" strike="noStrike" kern="1200" baseline="0" dirty="0">
                <a:solidFill>
                  <a:schemeClr val="tx1"/>
                </a:solidFill>
                <a:latin typeface="Arial" pitchFamily="34" charset="0"/>
                <a:ea typeface="ＭＳ Ｐゴシック" pitchFamily="34" charset="-128"/>
                <a:cs typeface="Arial" pitchFamily="34" charset="0"/>
              </a:rPr>
              <a:t>. </a:t>
            </a:r>
          </a:p>
          <a:p>
            <a:pPr marL="171450" indent="-171450">
              <a:buFont typeface="Arial" panose="020B0604020202020204" pitchFamily="34" charset="0"/>
              <a:buChar char="•"/>
            </a:pPr>
            <a:r>
              <a:rPr lang="en-US" sz="1200" b="0" i="0" u="none" strike="noStrike" kern="1200" baseline="0" dirty="0">
                <a:solidFill>
                  <a:schemeClr val="tx1"/>
                </a:solidFill>
                <a:latin typeface="Arial" pitchFamily="34" charset="0"/>
                <a:ea typeface="ＭＳ Ｐゴシック" pitchFamily="34" charset="-128"/>
                <a:cs typeface="Arial" pitchFamily="34" charset="0"/>
              </a:rPr>
              <a:t>They learn about the size, shape, weight, texture and other properties of objects and materials. </a:t>
            </a:r>
          </a:p>
          <a:p>
            <a:pPr marL="171450" indent="-171450">
              <a:buFont typeface="Arial" panose="020B0604020202020204" pitchFamily="34" charset="0"/>
              <a:buChar char="•"/>
            </a:pPr>
            <a:r>
              <a:rPr lang="en-US" sz="1200" b="0" i="0" u="none" strike="noStrike" kern="1200" baseline="0" dirty="0">
                <a:solidFill>
                  <a:schemeClr val="tx1"/>
                </a:solidFill>
                <a:latin typeface="Arial" pitchFamily="34" charset="0"/>
                <a:ea typeface="ＭＳ Ｐゴシック" pitchFamily="34" charset="-128"/>
                <a:cs typeface="Arial" pitchFamily="34" charset="0"/>
              </a:rPr>
              <a:t>They learn about the form and function of objects and that the form of an object supports its function. </a:t>
            </a:r>
          </a:p>
          <a:p>
            <a:pPr marL="171450" indent="-171450">
              <a:buFont typeface="Arial" panose="020B0604020202020204" pitchFamily="34" charset="0"/>
              <a:buChar char="•"/>
            </a:pPr>
            <a:r>
              <a:rPr lang="en-US" sz="1200" b="0" i="0" u="none" strike="noStrike" kern="1200" baseline="0" dirty="0">
                <a:solidFill>
                  <a:schemeClr val="tx1"/>
                </a:solidFill>
                <a:latin typeface="Arial" pitchFamily="34" charset="0"/>
                <a:ea typeface="ＭＳ Ｐゴシック" pitchFamily="34" charset="-128"/>
                <a:cs typeface="Arial" pitchFamily="34" charset="0"/>
              </a:rPr>
              <a:t>They continue to learn about cause and effect—that certain actions lead to certain reactions.</a:t>
            </a:r>
          </a:p>
          <a:p>
            <a:pPr marL="171450" indent="-171450">
              <a:buFont typeface="Arial" panose="020B0604020202020204" pitchFamily="34" charset="0"/>
              <a:buChar char="•"/>
            </a:pPr>
            <a:r>
              <a:rPr lang="en-US" sz="1200" b="0" i="0" u="none" strike="noStrike" kern="1200" baseline="0" dirty="0">
                <a:solidFill>
                  <a:schemeClr val="tx1"/>
                </a:solidFill>
                <a:latin typeface="Arial" pitchFamily="34" charset="0"/>
                <a:ea typeface="ＭＳ Ｐゴシック" pitchFamily="34" charset="-128"/>
                <a:cs typeface="Arial" pitchFamily="34" charset="0"/>
              </a:rPr>
              <a:t>They learn about changes in objects and materials. For instance, how mixing, heating, or cutting will produce changes in materials and that some changes are reversible and some are irreversible.</a:t>
            </a:r>
          </a:p>
          <a:p>
            <a:pPr marL="171450" indent="-171450">
              <a:buFont typeface="Arial" panose="020B0604020202020204" pitchFamily="34" charset="0"/>
              <a:buChar char="•"/>
            </a:pPr>
            <a:r>
              <a:rPr lang="en-US" sz="1200" b="0" i="0" u="none" strike="noStrike" kern="1200" baseline="0" dirty="0">
                <a:solidFill>
                  <a:schemeClr val="tx1"/>
                </a:solidFill>
                <a:latin typeface="Arial" pitchFamily="34" charset="0"/>
                <a:ea typeface="ＭＳ Ｐゴシック" pitchFamily="34" charset="-128"/>
                <a:cs typeface="Arial" pitchFamily="34" charset="0"/>
              </a:rPr>
              <a:t>They begin to understand that objects not in motion are in a state of balance.</a:t>
            </a:r>
          </a:p>
          <a:p>
            <a:pPr marL="171450" indent="-171450">
              <a:buFont typeface="Arial" panose="020B0604020202020204" pitchFamily="34" charset="0"/>
              <a:buChar char="•"/>
            </a:pPr>
            <a:r>
              <a:rPr lang="en-US" sz="1200" b="0" i="0" u="none" strike="noStrike" kern="1200" baseline="0" dirty="0">
                <a:solidFill>
                  <a:schemeClr val="tx1"/>
                </a:solidFill>
                <a:latin typeface="Arial" pitchFamily="34" charset="0"/>
                <a:ea typeface="ＭＳ Ｐゴシック" pitchFamily="34" charset="-128"/>
                <a:cs typeface="Arial" pitchFamily="34" charset="0"/>
              </a:rPr>
              <a:t>They learn more about force and motion (inanimate objects are set in motion; pushing and pulling put objects in motion; objects can move in different ways). (PCF, Vol. 3, p. 177)</a:t>
            </a:r>
          </a:p>
          <a:p>
            <a:endParaRPr lang="en-US" sz="1200" b="0" i="0" u="none" strike="noStrike" kern="1200" baseline="0" dirty="0">
              <a:solidFill>
                <a:schemeClr val="tx1"/>
              </a:solidFill>
              <a:latin typeface="Arial" pitchFamily="34" charset="0"/>
              <a:ea typeface="ＭＳ Ｐゴシック" pitchFamily="34" charset="-128"/>
              <a:cs typeface="Arial" pitchFamily="34" charset="0"/>
            </a:endParaRPr>
          </a:p>
          <a:p>
            <a:r>
              <a:rPr lang="en-US" sz="1200" b="0" i="0" u="none" strike="noStrike" kern="1200" baseline="0" dirty="0">
                <a:solidFill>
                  <a:schemeClr val="tx1"/>
                </a:solidFill>
                <a:latin typeface="Arial" pitchFamily="34" charset="0"/>
                <a:ea typeface="ＭＳ Ｐゴシック" pitchFamily="34" charset="-128"/>
                <a:cs typeface="Arial" pitchFamily="34" charset="0"/>
              </a:rPr>
              <a:t>Together we will look at each of these key concepts in depth. </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09F4DE26-59A6-4106-AEE0-E288E06857F7}" type="slidenum">
              <a:rPr lang="en-US" altLang="en-US" smtClean="0"/>
              <a:pPr/>
              <a:t>4</a:t>
            </a:fld>
            <a:endParaRPr lang="en-US" altLang="en-US"/>
          </a:p>
        </p:txBody>
      </p:sp>
    </p:spTree>
    <p:extLst>
      <p:ext uri="{BB962C8B-B14F-4D97-AF65-F5344CB8AC3E}">
        <p14:creationId xmlns:p14="http://schemas.microsoft.com/office/powerpoint/2010/main" val="1992782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altLang="en-US" b="1" dirty="0"/>
              <a:t>Presenter Remarks:</a:t>
            </a:r>
          </a:p>
          <a:p>
            <a:pPr>
              <a:spcBef>
                <a:spcPts val="0"/>
              </a:spcBef>
              <a:defRPr/>
            </a:pPr>
            <a:r>
              <a:rPr lang="en-US" dirty="0"/>
              <a:t>“Provide children with the opportunities to build and experiment with simple machines” PCF, Vol. 3, p. 184).</a:t>
            </a:r>
          </a:p>
          <a:p>
            <a:pPr>
              <a:spcBef>
                <a:spcPts val="0"/>
              </a:spcBef>
              <a:defRPr/>
            </a:pPr>
            <a:endParaRPr lang="en-US" dirty="0"/>
          </a:p>
          <a:p>
            <a:pPr>
              <a:spcBef>
                <a:spcPts val="0"/>
              </a:spcBef>
              <a:defRPr/>
            </a:pPr>
            <a:r>
              <a:rPr lang="en-US" dirty="0"/>
              <a:t>This interaction and strategy can be used to facilitate children’s understanding of cause and effect.</a:t>
            </a:r>
          </a:p>
          <a:p>
            <a:pPr>
              <a:spcBef>
                <a:spcPts val="0"/>
              </a:spcBef>
              <a:defRPr/>
            </a:pPr>
            <a:endParaRPr lang="en-US" dirty="0"/>
          </a:p>
          <a:p>
            <a:pPr>
              <a:spcBef>
                <a:spcPts val="0"/>
              </a:spcBef>
              <a:defRPr/>
            </a:pPr>
            <a:r>
              <a:rPr lang="en-US" dirty="0"/>
              <a:t>Simple machines are the building blocks of many complicated machines that are used daily. Simple machines also can</a:t>
            </a:r>
            <a:r>
              <a:rPr lang="en-US" baseline="0" dirty="0"/>
              <a:t> </a:t>
            </a:r>
            <a:r>
              <a:rPr lang="en-US" dirty="0"/>
              <a:t>provide an opportunity for students and teachers to explore and learn together</a:t>
            </a:r>
            <a:r>
              <a:rPr lang="en-US" baseline="0" dirty="0"/>
              <a:t> which is essential for supporting inquiry experiences that are meaningful. Next we are going to learn about and explore simple machines.</a:t>
            </a:r>
            <a:endParaRPr lang="en-US" dirty="0"/>
          </a:p>
          <a:p>
            <a:pPr>
              <a:spcBef>
                <a:spcPts val="0"/>
              </a:spcBef>
              <a:defRPr/>
            </a:pPr>
            <a:endParaRPr lang="en-US" dirty="0"/>
          </a:p>
        </p:txBody>
      </p:sp>
      <p:sp>
        <p:nvSpPr>
          <p:cNvPr id="788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C18A99-CEAC-4FD0-9CF4-566991EB9D2C}" type="slidenum">
              <a:rPr lang="en-US" altLang="en-US"/>
              <a:pPr eaLnBrk="1" hangingPunct="1"/>
              <a:t>40</a:t>
            </a:fld>
            <a:endParaRPr lang="en-US" altLang="en-US"/>
          </a:p>
        </p:txBody>
      </p:sp>
    </p:spTree>
    <p:extLst>
      <p:ext uri="{BB962C8B-B14F-4D97-AF65-F5344CB8AC3E}">
        <p14:creationId xmlns:p14="http://schemas.microsoft.com/office/powerpoint/2010/main" val="824747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spcBef>
                <a:spcPts val="0"/>
              </a:spcBef>
              <a:spcAft>
                <a:spcPct val="0"/>
              </a:spcAft>
              <a:buClrTx/>
              <a:buSzTx/>
              <a:buFontTx/>
              <a:buNone/>
              <a:tabLst/>
              <a:defRPr/>
            </a:pPr>
            <a:r>
              <a:rPr lang="en-US" altLang="en-US" b="1" dirty="0"/>
              <a:t>Presenter Remarks:</a:t>
            </a:r>
          </a:p>
          <a:p>
            <a:pPr>
              <a:spcBef>
                <a:spcPts val="0"/>
              </a:spcBef>
            </a:pPr>
            <a:r>
              <a:rPr lang="en-US" altLang="en-US" dirty="0"/>
              <a:t>“Simple machines refer to mechanical devices that make it easier to move or lift something: levers, a wheel on an axle, a pulley, an inclined plane, a wedge, and a screw” (PCF,</a:t>
            </a:r>
            <a:r>
              <a:rPr lang="en-US" altLang="en-US" baseline="0" dirty="0"/>
              <a:t> Vol. 3</a:t>
            </a:r>
            <a:r>
              <a:rPr lang="en-US" altLang="en-US" dirty="0"/>
              <a:t>, p. 184). Please see Handout 8: Simple Machines. </a:t>
            </a:r>
          </a:p>
          <a:p>
            <a:pPr>
              <a:spcBef>
                <a:spcPts val="0"/>
              </a:spcBef>
            </a:pPr>
            <a:endParaRPr lang="en-US" altLang="en-US" dirty="0"/>
          </a:p>
          <a:p>
            <a:pPr>
              <a:spcBef>
                <a:spcPts val="0"/>
              </a:spcBef>
            </a:pPr>
            <a:r>
              <a:rPr lang="en-US" altLang="en-US" b="1" dirty="0"/>
              <a:t>Extra Notes: </a:t>
            </a:r>
            <a:r>
              <a:rPr lang="en-US" altLang="en-US" dirty="0"/>
              <a:t>You can also play</a:t>
            </a:r>
            <a:r>
              <a:rPr lang="en-US" altLang="en-US" baseline="0" dirty="0"/>
              <a:t> video clip </a:t>
            </a:r>
            <a:r>
              <a:rPr lang="en-US" altLang="en-US" dirty="0"/>
              <a:t>on simple</a:t>
            </a:r>
            <a:r>
              <a:rPr lang="en-US" altLang="en-US" baseline="0" dirty="0"/>
              <a:t> machines -</a:t>
            </a:r>
            <a:r>
              <a:rPr lang="en-US" altLang="en-US" dirty="0"/>
              <a:t> Bill Nye, The Science Guy (21 min.)</a:t>
            </a:r>
            <a:r>
              <a:rPr lang="en-US" altLang="en-US" baseline="0" dirty="0"/>
              <a:t>.</a:t>
            </a:r>
          </a:p>
          <a:p>
            <a:pPr>
              <a:spcBef>
                <a:spcPts val="0"/>
              </a:spcBef>
            </a:pPr>
            <a:endParaRPr lang="en-US" altLang="en-US" baseline="0" dirty="0"/>
          </a:p>
          <a:p>
            <a:pPr>
              <a:spcBef>
                <a:spcPts val="0"/>
              </a:spcBef>
            </a:pPr>
            <a:r>
              <a:rPr lang="pt-BR" altLang="en-US" baseline="0" dirty="0"/>
              <a:t>https://vimeo.com/119344049           </a:t>
            </a:r>
            <a:endParaRPr lang="en-US" altLang="en-US" dirty="0"/>
          </a:p>
          <a:p>
            <a:pPr>
              <a:spcBef>
                <a:spcPts val="0"/>
              </a:spcBef>
            </a:pPr>
            <a:r>
              <a:rPr lang="en-US" altLang="en-US" dirty="0"/>
              <a:t>  </a:t>
            </a:r>
          </a:p>
          <a:p>
            <a:pPr>
              <a:spcBef>
                <a:spcPts val="0"/>
              </a:spcBef>
            </a:pPr>
            <a:endParaRPr lang="en-US" altLang="en-US" dirty="0"/>
          </a:p>
          <a:p>
            <a:pPr eaLnBrk="1" hangingPunct="1">
              <a:spcBef>
                <a:spcPts val="0"/>
              </a:spcBef>
            </a:pPr>
            <a:r>
              <a:rPr lang="en-US" altLang="en-US" dirty="0"/>
              <a:t>Resource: </a:t>
            </a:r>
            <a:r>
              <a:rPr lang="en-US" altLang="en-US" dirty="0" err="1"/>
              <a:t>www.tryengineering.org</a:t>
            </a:r>
            <a:r>
              <a:rPr lang="en-US" altLang="en-US" dirty="0"/>
              <a:t>   </a:t>
            </a:r>
          </a:p>
          <a:p>
            <a:pPr>
              <a:spcBef>
                <a:spcPts val="0"/>
              </a:spcBef>
            </a:pPr>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174B39-BCD9-4550-BB63-34DF45D5D1FA}" type="slidenum">
              <a:rPr lang="en-US" altLang="en-US"/>
              <a:pPr eaLnBrk="1" hangingPunct="1"/>
              <a:t>41</a:t>
            </a:fld>
            <a:endParaRPr lang="en-US" altLang="en-US"/>
          </a:p>
        </p:txBody>
      </p:sp>
    </p:spTree>
    <p:extLst>
      <p:ext uri="{BB962C8B-B14F-4D97-AF65-F5344CB8AC3E}">
        <p14:creationId xmlns:p14="http://schemas.microsoft.com/office/powerpoint/2010/main" val="2521843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0899" name="Notes Placeholder 2"/>
          <p:cNvSpPr>
            <a:spLocks noGrp="1"/>
          </p:cNvSpPr>
          <p:nvPr>
            <p:ph type="body" idx="1"/>
          </p:nvPr>
        </p:nvSpPr>
        <p:spPr bwMode="auto">
          <a:xfrm>
            <a:off x="702310" y="4421823"/>
            <a:ext cx="5618480" cy="453010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sz="1200" b="1" kern="1200" dirty="0">
                <a:solidFill>
                  <a:schemeClr val="tx1"/>
                </a:solidFill>
                <a:effectLst/>
                <a:latin typeface="Arial" pitchFamily="34" charset="0"/>
                <a:ea typeface="ＭＳ Ｐゴシック" pitchFamily="34" charset="-128"/>
                <a:cs typeface="Arial" pitchFamily="34" charset="0"/>
              </a:rPr>
              <a:t>Activity 6: Building Simple Machines  </a:t>
            </a:r>
          </a:p>
          <a:p>
            <a:pPr>
              <a:spcBef>
                <a:spcPts val="0"/>
              </a:spcBef>
              <a:spcAft>
                <a:spcPts val="0"/>
              </a:spcAft>
            </a:pPr>
            <a:endParaRPr lang="en-US" sz="1200" b="1" kern="1200" dirty="0">
              <a:solidFill>
                <a:schemeClr val="tx1"/>
              </a:solidFill>
              <a:effectLst/>
              <a:latin typeface="Arial" pitchFamily="34" charset="0"/>
              <a:ea typeface="ＭＳ Ｐゴシック" pitchFamily="34" charset="-128"/>
              <a:cs typeface="Arial" pitchFamily="34" charset="0"/>
            </a:endParaRPr>
          </a:p>
          <a:p>
            <a:pPr>
              <a:spcBef>
                <a:spcPts val="0"/>
              </a:spcBef>
              <a:spcAft>
                <a:spcPts val="0"/>
              </a:spcAft>
            </a:pPr>
            <a:r>
              <a:rPr lang="en-US" b="1" dirty="0"/>
              <a:t>Presenter Remarks:</a:t>
            </a:r>
          </a:p>
          <a:p>
            <a:pPr marL="0" indent="0">
              <a:spcBef>
                <a:spcPts val="0"/>
              </a:spcBef>
              <a:spcAft>
                <a:spcPts val="0"/>
              </a:spcAft>
              <a:buFont typeface="Arial" panose="020B0604020202020204" pitchFamily="34" charset="0"/>
              <a:buNone/>
            </a:pPr>
            <a:r>
              <a:rPr lang="en-US" dirty="0"/>
              <a:t>We are going to use materials to build a simple machine and then explore how it works. You can do this individually, with a partner or your whole table group. Document observations as you build the simple machine. You will share these observations with the whole group.</a:t>
            </a:r>
          </a:p>
          <a:p>
            <a:pPr marL="0" indent="0">
              <a:spcBef>
                <a:spcPts val="0"/>
              </a:spcBef>
              <a:spcAft>
                <a:spcPts val="0"/>
              </a:spcAft>
              <a:buFont typeface="Arial" panose="020B0604020202020204" pitchFamily="34" charset="0"/>
              <a:buNone/>
            </a:pPr>
            <a:endParaRPr lang="en-US" dirty="0"/>
          </a:p>
          <a:p>
            <a:pPr marL="0" marR="0">
              <a:spcBef>
                <a:spcPts val="0"/>
              </a:spcBef>
              <a:spcAft>
                <a:spcPts val="0"/>
              </a:spcAft>
            </a:pPr>
            <a:r>
              <a:rPr lang="en-US" b="1" cap="all" dirty="0">
                <a:ea typeface="Times New Roman" panose="02020603050405020304" pitchFamily="18" charset="0"/>
              </a:rPr>
              <a:t>intent: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Build and engineer a bridge while considering the properties, characteristics, and changes in nonliving objects and materials. </a:t>
            </a:r>
            <a:endParaRPr lang="en-US" dirty="0">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OUTCOMES: </a:t>
            </a:r>
            <a:endParaRPr lang="en-US" dirty="0">
              <a:latin typeface="Helvetica" pitchFamily="34"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rPr>
              <a:t>Participants explore the size, shape, weight, texture of objects as well as form, function, cause and effect, force, stability, motion, and changes in objects and materials. </a:t>
            </a:r>
            <a:endParaRPr lang="en-US" dirty="0">
              <a:latin typeface="Helvetica" pitchFamily="34"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PPT</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Handout 6A: Build a Bridge Recorder Handout</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Handout 6B: Build a Bridge Reflection Handout</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Styrofoam packing peanuts</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A small cup of water per group</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Boxes of tooth picks per group</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Three tennis balls per group</a:t>
            </a:r>
            <a:endParaRPr lang="en-US" sz="1600" dirty="0">
              <a:latin typeface="Times" pitchFamily="18" charset="0"/>
              <a:ea typeface="Times" pitchFamily="18"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ea typeface="Times" pitchFamily="18" charset="0"/>
                <a:cs typeface="Times New Roman" panose="02020603050405020304" pitchFamily="18" charset="0"/>
              </a:rPr>
              <a:t>Two chairs per group</a:t>
            </a:r>
          </a:p>
          <a:p>
            <a:pPr lvl="0">
              <a:spcBef>
                <a:spcPts val="0"/>
              </a:spcBef>
              <a:spcAft>
                <a:spcPts val="0"/>
              </a:spcAft>
            </a:pPr>
            <a:endParaRPr lang="en-US" sz="1600" dirty="0">
              <a:latin typeface="Times" pitchFamily="18" charset="0"/>
              <a:ea typeface="Times" pitchFamily="18" charset="0"/>
              <a:cs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Time:</a:t>
            </a:r>
            <a:r>
              <a:rPr lang="en-US" dirty="0">
                <a:ea typeface="Times New Roman" panose="02020603050405020304" pitchFamily="18" charset="0"/>
              </a:rPr>
              <a:t> 25 minutes</a:t>
            </a:r>
          </a:p>
          <a:p>
            <a:pPr marR="0">
              <a:spcBef>
                <a:spcPts val="0"/>
              </a:spcBef>
              <a:spcAft>
                <a:spcPts val="0"/>
              </a:spcAft>
            </a:pP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Participants form groups of 3-4 people. Large table groups should be divided in to two smaller groups.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Ask groups to identify a recorder for the activity.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Explain that participants will construct a bridge using Styrofoam packing peanuts over the back of two chairs. The bridge should be strong enough to hold three tennis balls.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Each group will place two chairs back-to-back about 4-5 inches apart and begin building the bridge.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They can use as many and </a:t>
            </a:r>
            <a:r>
              <a:rPr lang="en-US" b="1" dirty="0">
                <a:ea typeface="Times New Roman" panose="02020603050405020304" pitchFamily="18" charset="0"/>
              </a:rPr>
              <a:t>ONLY</a:t>
            </a:r>
            <a:r>
              <a:rPr lang="en-US" dirty="0">
                <a:ea typeface="Times New Roman" panose="02020603050405020304" pitchFamily="18" charset="0"/>
              </a:rPr>
              <a:t> Styrofoam packing peanuts and toothpicks. Water can be used to help Styrofoam peanuts stick together.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The recorder records and documents the activity using Handout 6A.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After 20 minutes, ask groups to share their experience and how they used physical science and scientific inquiry skills to build and engineer their bridge. </a:t>
            </a:r>
            <a:endParaRPr lang="en-US" dirty="0">
              <a:latin typeface="Times New Roman" panose="02020603050405020304" pitchFamily="18" charset="0"/>
              <a:ea typeface="Times New Roman" panose="02020603050405020304" pitchFamily="18" charset="0"/>
            </a:endParaRPr>
          </a:p>
          <a:p>
            <a:pPr marL="0" indent="0">
              <a:spcBef>
                <a:spcPts val="0"/>
              </a:spcBef>
              <a:spcAft>
                <a:spcPts val="0"/>
              </a:spcAft>
              <a:buFont typeface="Arial" panose="020B0604020202020204" pitchFamily="34" charset="0"/>
              <a:buNone/>
            </a:pPr>
            <a:endParaRPr lang="en-US" dirty="0"/>
          </a:p>
        </p:txBody>
      </p:sp>
      <p:sp>
        <p:nvSpPr>
          <p:cNvPr id="809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336694-93EA-4B9A-930E-76975FF30136}" type="slidenum">
              <a:rPr lang="en-US" altLang="en-US"/>
              <a:pPr eaLnBrk="1" hangingPunct="1"/>
              <a:t>42</a:t>
            </a:fld>
            <a:endParaRPr lang="en-US" altLang="en-US"/>
          </a:p>
        </p:txBody>
      </p:sp>
    </p:spTree>
    <p:extLst>
      <p:ext uri="{BB962C8B-B14F-4D97-AF65-F5344CB8AC3E}">
        <p14:creationId xmlns:p14="http://schemas.microsoft.com/office/powerpoint/2010/main" val="2492283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a:xfrm>
            <a:off x="702310" y="4455763"/>
            <a:ext cx="5618480" cy="4119599"/>
          </a:xfrm>
          <a:ln/>
        </p:spPr>
        <p:txBody>
          <a:bodyPr>
            <a:noAutofit/>
          </a:bodyPr>
          <a:lstStyle/>
          <a:p>
            <a:pPr>
              <a:spcBef>
                <a:spcPts val="0"/>
              </a:spcBef>
              <a:spcAft>
                <a:spcPts val="0"/>
              </a:spcAft>
              <a:defRPr/>
            </a:pPr>
            <a:r>
              <a:rPr lang="en-US" b="1" dirty="0">
                <a:latin typeface="Arial" charset="0"/>
                <a:ea typeface="Arial" charset="0"/>
                <a:cs typeface="Arial" charset="0"/>
              </a:rPr>
              <a:t>Presenter Remarks:</a:t>
            </a:r>
          </a:p>
          <a:p>
            <a:pPr>
              <a:spcBef>
                <a:spcPts val="0"/>
              </a:spcBef>
              <a:spcAft>
                <a:spcPts val="0"/>
              </a:spcAft>
              <a:defRPr/>
            </a:pPr>
            <a:r>
              <a:rPr lang="en-US" dirty="0">
                <a:latin typeface="Arial" charset="0"/>
              </a:rPr>
              <a:t>We thought</a:t>
            </a:r>
            <a:r>
              <a:rPr lang="en-US" baseline="0" dirty="0">
                <a:latin typeface="Arial" charset="0"/>
              </a:rPr>
              <a:t> about cause and effect a little bit differently with our simple machines. Similar to a classroom, we may have differing sets of existing knowledge regarding cause and effect. It is important to understand the continuum of development so we can support this range of knowledge in our classroom. </a:t>
            </a:r>
          </a:p>
          <a:p>
            <a:pPr>
              <a:spcBef>
                <a:spcPts val="0"/>
              </a:spcBef>
              <a:spcAft>
                <a:spcPts val="0"/>
              </a:spcAft>
              <a:defRPr/>
            </a:pPr>
            <a:endParaRPr lang="en-US" baseline="0" dirty="0">
              <a:latin typeface="Arial" charset="0"/>
            </a:endParaRPr>
          </a:p>
          <a:p>
            <a:pPr>
              <a:spcBef>
                <a:spcPts val="0"/>
              </a:spcBef>
              <a:spcAft>
                <a:spcPts val="0"/>
              </a:spcAft>
              <a:defRPr/>
            </a:pPr>
            <a:r>
              <a:rPr lang="en-US" dirty="0">
                <a:latin typeface="Arial" charset="0"/>
              </a:rPr>
              <a:t>The DRDP-K is an observation-based assessment </a:t>
            </a:r>
            <a:r>
              <a:rPr lang="en-US" dirty="0">
                <a:latin typeface="Arial" pitchFamily="-65" charset="0"/>
                <a:ea typeface="Arial" pitchFamily="-65" charset="0"/>
                <a:cs typeface="Arial" pitchFamily="-65" charset="0"/>
              </a:rPr>
              <a:t>and not a test. It is used to support children’s learning. Observing and documenting children's progress provides teachers the information needed to differentiate instruction and experiences. It also provides information to individualize.</a:t>
            </a:r>
          </a:p>
          <a:p>
            <a:pPr>
              <a:spcBef>
                <a:spcPts val="0"/>
              </a:spcBef>
              <a:spcAft>
                <a:spcPts val="0"/>
              </a:spcAft>
              <a:defRPr/>
            </a:pPr>
            <a:endParaRPr lang="en-US" b="1" dirty="0">
              <a:latin typeface="Arial" charset="0"/>
              <a:ea typeface="Arial" charset="0"/>
              <a:cs typeface="Arial" charset="0"/>
            </a:endParaRPr>
          </a:p>
          <a:p>
            <a:pPr eaLnBrk="1" fontAlgn="auto" hangingPunct="1">
              <a:spcBef>
                <a:spcPts val="0"/>
              </a:spcBef>
              <a:spcAft>
                <a:spcPts val="0"/>
              </a:spcAft>
              <a:defRPr/>
            </a:pPr>
            <a:r>
              <a:rPr lang="en-US" dirty="0">
                <a:latin typeface="Arial" charset="0"/>
                <a:ea typeface="+mn-ea"/>
              </a:rPr>
              <a:t>Observational tools are preferred over criterion-referenced tools because the information gathered by observation more accurately reflects what children are able to do. </a:t>
            </a:r>
          </a:p>
          <a:p>
            <a:pPr eaLnBrk="1" fontAlgn="auto" hangingPunct="1">
              <a:spcBef>
                <a:spcPts val="0"/>
              </a:spcBef>
              <a:spcAft>
                <a:spcPts val="0"/>
              </a:spcAft>
              <a:defRPr/>
            </a:pPr>
            <a:endParaRPr lang="en-US" dirty="0">
              <a:latin typeface="Arial" charset="0"/>
              <a:ea typeface="+mn-ea"/>
            </a:endParaRPr>
          </a:p>
          <a:p>
            <a:pPr eaLnBrk="1" fontAlgn="auto" hangingPunct="1">
              <a:spcBef>
                <a:spcPts val="0"/>
              </a:spcBef>
              <a:spcAft>
                <a:spcPts val="0"/>
              </a:spcAft>
              <a:defRPr/>
            </a:pPr>
            <a:r>
              <a:rPr lang="en-US" dirty="0">
                <a:latin typeface="Arial" charset="0"/>
                <a:ea typeface="+mn-ea"/>
              </a:rPr>
              <a:t>Documentation provides concrete evidence of what children are able to do. We are then able to better plan activities that will meet and appropriately challenge children's developmental needs.</a:t>
            </a:r>
          </a:p>
          <a:p>
            <a:pPr marL="641600" lvl="1" indent="-174982" eaLnBrk="1" fontAlgn="auto" hangingPunct="1">
              <a:spcBef>
                <a:spcPts val="0"/>
              </a:spcBef>
              <a:spcAft>
                <a:spcPts val="0"/>
              </a:spcAft>
              <a:buFont typeface="Arial" pitchFamily="34" charset="0"/>
              <a:buChar char="•"/>
              <a:defRPr/>
            </a:pPr>
            <a:endParaRPr lang="en-US" dirty="0">
              <a:latin typeface="Arial" charset="0"/>
              <a:ea typeface="+mn-ea"/>
            </a:endParaRPr>
          </a:p>
          <a:p>
            <a:pPr eaLnBrk="1" fontAlgn="auto" hangingPunct="1">
              <a:spcBef>
                <a:spcPts val="0"/>
              </a:spcBef>
              <a:spcAft>
                <a:spcPts val="0"/>
              </a:spcAft>
              <a:defRPr/>
            </a:pPr>
            <a:r>
              <a:rPr lang="en-US" dirty="0">
                <a:latin typeface="Arial" charset="0"/>
                <a:ea typeface="Arial" charset="0"/>
                <a:cs typeface="Arial" charset="0"/>
              </a:rPr>
              <a:t>The DRDP-K has been developed with world renowned experts. It is based on the research and knowledge of what is most important for predicting school success.</a:t>
            </a:r>
          </a:p>
          <a:p>
            <a:pPr eaLnBrk="1" fontAlgn="auto" hangingPunct="1">
              <a:spcBef>
                <a:spcPts val="0"/>
              </a:spcBef>
              <a:spcAft>
                <a:spcPts val="0"/>
              </a:spcAft>
              <a:defRPr/>
            </a:pPr>
            <a:endParaRPr lang="en-US" dirty="0">
              <a:latin typeface="Arial" charset="0"/>
              <a:ea typeface="Arial" charset="0"/>
              <a:cs typeface="Arial" charset="0"/>
            </a:endParaRPr>
          </a:p>
          <a:p>
            <a:pPr>
              <a:spcBef>
                <a:spcPts val="0"/>
              </a:spcBef>
              <a:spcAft>
                <a:spcPts val="0"/>
              </a:spcAft>
              <a:defRPr/>
            </a:pPr>
            <a:r>
              <a:rPr lang="en-US" dirty="0">
                <a:latin typeface="Arial" charset="0"/>
                <a:ea typeface="Arial" charset="0"/>
                <a:cs typeface="Arial" charset="0"/>
              </a:rPr>
              <a:t>The DRDP-K:</a:t>
            </a:r>
          </a:p>
          <a:p>
            <a:pPr marL="174982" indent="-174982">
              <a:spcBef>
                <a:spcPts val="0"/>
              </a:spcBef>
              <a:spcAft>
                <a:spcPts val="0"/>
              </a:spcAft>
              <a:buFont typeface="Arial"/>
              <a:buChar char="•"/>
              <a:defRPr/>
            </a:pPr>
            <a:r>
              <a:rPr lang="en-US" dirty="0">
                <a:latin typeface="Arial" pitchFamily="-65" charset="0"/>
                <a:ea typeface="Arial" pitchFamily="-65" charset="0"/>
                <a:cs typeface="Arial" pitchFamily="-65" charset="0"/>
              </a:rPr>
              <a:t>Is an individual child assessment that can be shared with families</a:t>
            </a:r>
          </a:p>
          <a:p>
            <a:pPr marL="174982" indent="-174982">
              <a:spcBef>
                <a:spcPts val="0"/>
              </a:spcBef>
              <a:spcAft>
                <a:spcPts val="0"/>
              </a:spcAft>
              <a:buFont typeface="Arial"/>
              <a:buChar char="•"/>
              <a:defRPr/>
            </a:pPr>
            <a:r>
              <a:rPr lang="en-US" dirty="0">
                <a:latin typeface="Arial" pitchFamily="-65" charset="0"/>
                <a:ea typeface="Arial" pitchFamily="-65" charset="0"/>
                <a:cs typeface="Arial" pitchFamily="-65" charset="0"/>
              </a:rPr>
              <a:t>Is aligned with the Preschool Learning Foundations</a:t>
            </a:r>
          </a:p>
          <a:p>
            <a:pPr marL="174982" indent="-174982">
              <a:spcBef>
                <a:spcPts val="0"/>
              </a:spcBef>
              <a:spcAft>
                <a:spcPts val="0"/>
              </a:spcAft>
              <a:buFont typeface="Arial"/>
              <a:buChar char="•"/>
              <a:defRPr/>
            </a:pPr>
            <a:r>
              <a:rPr lang="en-US" dirty="0">
                <a:latin typeface="Arial" pitchFamily="-65" charset="0"/>
                <a:ea typeface="Arial" pitchFamily="-65" charset="0"/>
                <a:cs typeface="Arial" pitchFamily="-65" charset="0"/>
              </a:rPr>
              <a:t>Opens up the opportunity for articulation between the preschool and TK teachers (sharing information as to where children are on the developmental continuum can better prepare the TK teacher to work with students.) </a:t>
            </a:r>
          </a:p>
          <a:p>
            <a:pPr marL="174982" indent="-174982">
              <a:spcBef>
                <a:spcPts val="0"/>
              </a:spcBef>
              <a:spcAft>
                <a:spcPts val="0"/>
              </a:spcAft>
              <a:buFont typeface="Arial"/>
              <a:buChar char="•"/>
              <a:defRPr/>
            </a:pPr>
            <a:r>
              <a:rPr lang="en-US" dirty="0">
                <a:latin typeface="Arial" pitchFamily="-65" charset="0"/>
                <a:ea typeface="Arial" pitchFamily="-65" charset="0"/>
                <a:cs typeface="Arial" pitchFamily="-65" charset="0"/>
              </a:rPr>
              <a:t>Allows a teacher to include a request form for previous records as part of the TK registration to help support the relationship between preschool, family, and TK</a:t>
            </a:r>
          </a:p>
          <a:p>
            <a:pPr eaLnBrk="1" fontAlgn="auto" hangingPunct="1">
              <a:spcBef>
                <a:spcPts val="0"/>
              </a:spcBef>
              <a:spcAft>
                <a:spcPts val="0"/>
              </a:spcAft>
              <a:defRPr/>
            </a:pPr>
            <a:endParaRPr lang="en-US" dirty="0">
              <a:latin typeface="Arial" charset="0"/>
              <a:ea typeface="Arial" charset="0"/>
              <a:cs typeface="Arial" charset="0"/>
            </a:endParaRPr>
          </a:p>
          <a:p>
            <a:pPr marL="174982" indent="-174982" eaLnBrk="1" fontAlgn="auto" hangingPunct="1">
              <a:spcBef>
                <a:spcPts val="0"/>
              </a:spcBef>
              <a:spcAft>
                <a:spcPts val="0"/>
              </a:spcAft>
              <a:defRPr/>
            </a:pPr>
            <a:r>
              <a:rPr lang="en-US" dirty="0">
                <a:latin typeface="Arial" charset="0"/>
                <a:ea typeface="+mn-ea"/>
              </a:rPr>
              <a:t>The DRDP-K  has four measures under </a:t>
            </a:r>
            <a:r>
              <a:rPr lang="en-US" b="1" dirty="0">
                <a:latin typeface="Arial" charset="0"/>
                <a:ea typeface="+mn-ea"/>
              </a:rPr>
              <a:t>Cognition</a:t>
            </a:r>
            <a:r>
              <a:rPr lang="en-US" dirty="0">
                <a:latin typeface="Arial" charset="0"/>
                <a:ea typeface="+mn-ea"/>
              </a:rPr>
              <a:t>: </a:t>
            </a:r>
          </a:p>
          <a:p>
            <a:pPr marL="174982" indent="-174982" eaLnBrk="1" fontAlgn="auto" hangingPunct="1">
              <a:spcBef>
                <a:spcPts val="0"/>
              </a:spcBef>
              <a:spcAft>
                <a:spcPts val="0"/>
              </a:spcAft>
              <a:defRPr/>
            </a:pPr>
            <a:r>
              <a:rPr lang="en-US" b="1" dirty="0">
                <a:latin typeface="Arial" charset="0"/>
              </a:rPr>
              <a:t>COG:</a:t>
            </a:r>
            <a:r>
              <a:rPr lang="en-US" b="1" dirty="0">
                <a:latin typeface="Arial" charset="0"/>
                <a:ea typeface="+mn-ea"/>
              </a:rPr>
              <a:t>SCI 1: Cause and Effect- </a:t>
            </a:r>
            <a:r>
              <a:rPr lang="en-US" dirty="0">
                <a:latin typeface="Arial" charset="0"/>
                <a:ea typeface="+mn-ea"/>
              </a:rPr>
              <a:t>Child demonstrates an increasing ability to observe, anticipate, and reason about the relationship between cause and effect</a:t>
            </a:r>
          </a:p>
          <a:p>
            <a:pPr marL="174982" indent="-174982" eaLnBrk="1" fontAlgn="auto" hangingPunct="1">
              <a:spcBef>
                <a:spcPts val="0"/>
              </a:spcBef>
              <a:spcAft>
                <a:spcPts val="0"/>
              </a:spcAft>
              <a:defRPr/>
            </a:pPr>
            <a:r>
              <a:rPr lang="en-US" b="1" dirty="0">
                <a:latin typeface="Arial" charset="0"/>
              </a:rPr>
              <a:t>COG:</a:t>
            </a:r>
            <a:r>
              <a:rPr lang="en-US" b="1" dirty="0">
                <a:latin typeface="Arial" charset="0"/>
                <a:ea typeface="+mn-ea"/>
              </a:rPr>
              <a:t>SCI 2: Inquiry Through Observation and Investigation- </a:t>
            </a:r>
            <a:r>
              <a:rPr lang="en-US" dirty="0">
                <a:latin typeface="Arial" charset="0"/>
                <a:ea typeface="+mn-ea"/>
              </a:rPr>
              <a:t>Child observes and investigates objects (living and nonliving things) and events in the environment and becomes increasingly sophisticated in pursing knowledge about them</a:t>
            </a:r>
          </a:p>
          <a:p>
            <a:pPr marL="174982" indent="-174982" eaLnBrk="1" fontAlgn="auto" hangingPunct="1">
              <a:spcBef>
                <a:spcPts val="0"/>
              </a:spcBef>
              <a:spcAft>
                <a:spcPts val="0"/>
              </a:spcAft>
              <a:defRPr/>
            </a:pPr>
            <a:r>
              <a:rPr lang="en-US" b="1" dirty="0">
                <a:latin typeface="Arial" charset="0"/>
              </a:rPr>
              <a:t>COG:</a:t>
            </a:r>
            <a:r>
              <a:rPr lang="en-US" b="1" dirty="0">
                <a:latin typeface="Arial" charset="0"/>
                <a:ea typeface="+mn-ea"/>
              </a:rPr>
              <a:t>SCI 3: Documentation and Communication of Inquiry- </a:t>
            </a:r>
            <a:r>
              <a:rPr lang="en-US" dirty="0">
                <a:latin typeface="Arial" charset="0"/>
                <a:ea typeface="+mn-ea"/>
              </a:rPr>
              <a:t>Child develops the capacity to describe and record observations and investigations about objects (living and nonliving things) and events, and to share ideas and explanations with others</a:t>
            </a:r>
          </a:p>
          <a:p>
            <a:pPr marL="174982" indent="-174982" eaLnBrk="1" fontAlgn="auto" hangingPunct="1">
              <a:spcBef>
                <a:spcPts val="0"/>
              </a:spcBef>
              <a:spcAft>
                <a:spcPts val="0"/>
              </a:spcAft>
              <a:defRPr/>
            </a:pPr>
            <a:r>
              <a:rPr lang="en-US" b="1" dirty="0">
                <a:latin typeface="Arial" charset="0"/>
                <a:ea typeface="+mn-ea"/>
              </a:rPr>
              <a:t>COG: SCI 4: Knowledge of the Natural World</a:t>
            </a:r>
            <a:r>
              <a:rPr lang="en-US" dirty="0">
                <a:latin typeface="Arial" charset="0"/>
                <a:ea typeface="+mn-ea"/>
              </a:rPr>
              <a:t>- Child develops the capacity to understand objects (living and nonliving things) and events in the natural world, including how they change and their characteristics</a:t>
            </a:r>
          </a:p>
          <a:p>
            <a:pPr marL="174982" indent="-174982" eaLnBrk="1" fontAlgn="auto" hangingPunct="1">
              <a:spcBef>
                <a:spcPts val="0"/>
              </a:spcBef>
              <a:spcAft>
                <a:spcPts val="0"/>
              </a:spcAft>
              <a:defRPr/>
            </a:pPr>
            <a:endParaRPr lang="en-US" dirty="0">
              <a:latin typeface="Arial" charset="0"/>
              <a:ea typeface="+mn-ea"/>
            </a:endParaRPr>
          </a:p>
        </p:txBody>
      </p:sp>
      <p:sp>
        <p:nvSpPr>
          <p:cNvPr id="100356" name="Slide Number Placeholder 3"/>
          <p:cNvSpPr>
            <a:spLocks noGrp="1"/>
          </p:cNvSpPr>
          <p:nvPr>
            <p:ph type="sldNum" sz="quarter" idx="5"/>
          </p:nvPr>
        </p:nvSpPr>
        <p:spPr bwMode="auto">
          <a:noFill/>
          <a:ln>
            <a:miter lim="800000"/>
            <a:headEnd/>
            <a:tailEnd/>
          </a:ln>
        </p:spPr>
        <p:txBody>
          <a:bodyPr/>
          <a:lstStyle/>
          <a:p>
            <a:fld id="{E3FC1946-8742-45A7-A323-2E4D3824992E}" type="slidenum">
              <a:rPr lang="en-US" altLang="en-US" smtClean="0">
                <a:solidFill>
                  <a:srgbClr val="000000"/>
                </a:solidFill>
                <a:latin typeface="Calibri" pitchFamily="34" charset="0"/>
                <a:ea typeface="MS PGothic" pitchFamily="34" charset="-128"/>
              </a:rPr>
              <a:pPr/>
              <a:t>43</a:t>
            </a:fld>
            <a:endParaRPr lang="en-US" altLang="en-US">
              <a:solidFill>
                <a:srgbClr val="000000"/>
              </a:solidFill>
              <a:latin typeface="Calibri" pitchFamily="34" charset="0"/>
              <a:ea typeface="MS PGothic" pitchFamily="34" charset="-128"/>
            </a:endParaRPr>
          </a:p>
        </p:txBody>
      </p:sp>
    </p:spTree>
    <p:extLst>
      <p:ext uri="{BB962C8B-B14F-4D97-AF65-F5344CB8AC3E}">
        <p14:creationId xmlns:p14="http://schemas.microsoft.com/office/powerpoint/2010/main" val="679127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defTabSz="466618">
              <a:spcBef>
                <a:spcPts val="0"/>
              </a:spcBef>
              <a:defRPr/>
            </a:pPr>
            <a:r>
              <a:rPr lang="en-US" dirty="0">
                <a:latin typeface="Arial" charset="0"/>
                <a:ea typeface="MS PGothic" charset="0"/>
              </a:rPr>
              <a:t>Each measure can provide information on the developmental continuum within the Science</a:t>
            </a:r>
            <a:r>
              <a:rPr lang="en-US" baseline="0" dirty="0">
                <a:latin typeface="Arial" charset="0"/>
                <a:ea typeface="MS PGothic" charset="0"/>
              </a:rPr>
              <a:t> domain. </a:t>
            </a:r>
            <a:r>
              <a:rPr lang="en-US" dirty="0">
                <a:latin typeface="Arial" charset="0"/>
                <a:ea typeface="MS PGothic" charset="0"/>
              </a:rPr>
              <a:t>Please take out and review </a:t>
            </a:r>
            <a:r>
              <a:rPr lang="en-US" dirty="0">
                <a:ea typeface="MS PGothic" pitchFamily="34" charset="-128"/>
              </a:rPr>
              <a:t>Handout 9: DRDP-K COG.</a:t>
            </a:r>
            <a:r>
              <a:rPr lang="en-US" baseline="0" dirty="0">
                <a:ea typeface="MS PGothic" pitchFamily="34" charset="-128"/>
              </a:rPr>
              <a:t> </a:t>
            </a:r>
            <a:r>
              <a:rPr lang="en-US" dirty="0">
                <a:ea typeface="MS PGothic" pitchFamily="34" charset="-128"/>
              </a:rPr>
              <a:t>Read</a:t>
            </a:r>
            <a:r>
              <a:rPr lang="en-US" baseline="0" dirty="0">
                <a:ea typeface="MS PGothic" pitchFamily="34" charset="-128"/>
              </a:rPr>
              <a:t> the developmental continuum across the measure. If you were to provide materials for your class to build simple machines, how might you use this tool (the DRDP K measure) to help in your planning? Take a moment and talk about this with your table group. Be ready to share out the key discussion points.</a:t>
            </a:r>
          </a:p>
          <a:p>
            <a:pPr defTabSz="466618">
              <a:spcBef>
                <a:spcPts val="0"/>
              </a:spcBef>
              <a:defRPr/>
            </a:pPr>
            <a:endParaRPr lang="en-US" i="1" baseline="0" dirty="0">
              <a:ea typeface="MS PGothic" pitchFamily="34" charset="-128"/>
            </a:endParaRPr>
          </a:p>
          <a:p>
            <a:pPr defTabSz="466618">
              <a:spcBef>
                <a:spcPts val="0"/>
              </a:spcBef>
              <a:defRPr/>
            </a:pPr>
            <a:r>
              <a:rPr lang="en-US" i="1" baseline="0" dirty="0">
                <a:ea typeface="MS PGothic" pitchFamily="34" charset="-128"/>
              </a:rPr>
              <a:t>Allow 5 minutes for discussion.</a:t>
            </a:r>
          </a:p>
          <a:p>
            <a:pPr defTabSz="466618">
              <a:spcBef>
                <a:spcPts val="0"/>
              </a:spcBef>
              <a:defRPr/>
            </a:pPr>
            <a:endParaRPr lang="en-US" baseline="0" dirty="0">
              <a:ea typeface="MS PGothic" pitchFamily="34" charset="-128"/>
            </a:endParaRPr>
          </a:p>
          <a:p>
            <a:pPr defTabSz="466618">
              <a:spcBef>
                <a:spcPts val="0"/>
              </a:spcBef>
              <a:defRPr/>
            </a:pPr>
            <a:r>
              <a:rPr lang="en-US" baseline="0" dirty="0">
                <a:ea typeface="MS PGothic" pitchFamily="34" charset="-128"/>
              </a:rPr>
              <a:t>Did anyone have an idea or thought they would like to share?</a:t>
            </a:r>
            <a:endParaRPr lang="en-US" dirty="0">
              <a:ea typeface="MS PGothic" pitchFamily="34" charset="-128"/>
            </a:endParaRPr>
          </a:p>
        </p:txBody>
      </p:sp>
      <p:sp>
        <p:nvSpPr>
          <p:cNvPr id="144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152F461E-AD42-E045-AB0E-7129115BA3EA}" type="slidenum">
              <a:rPr lang="en-US" sz="1200"/>
              <a:pPr/>
              <a:t>44</a:t>
            </a:fld>
            <a:endParaRPr lang="en-US" sz="1200"/>
          </a:p>
        </p:txBody>
      </p:sp>
    </p:spTree>
    <p:extLst>
      <p:ext uri="{BB962C8B-B14F-4D97-AF65-F5344CB8AC3E}">
        <p14:creationId xmlns:p14="http://schemas.microsoft.com/office/powerpoint/2010/main" val="1798126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702310" y="4317048"/>
            <a:ext cx="5618480" cy="4189095"/>
          </a:xfrm>
        </p:spPr>
        <p:txBody>
          <a:bodyPr wrap="square" numCol="1" anchor="t" anchorCtr="0" compatLnSpc="1">
            <a:prstTxWarp prst="textNoShape">
              <a:avLst/>
            </a:prstTxWarp>
            <a:noAutofit/>
          </a:bodyPr>
          <a:lstStyle/>
          <a:p>
            <a:pPr>
              <a:spcBef>
                <a:spcPts val="0"/>
              </a:spcBef>
              <a:defRPr/>
            </a:pPr>
            <a:r>
              <a:rPr lang="en-US" b="1" dirty="0"/>
              <a:t>Presenter Remarks:</a:t>
            </a:r>
          </a:p>
          <a:p>
            <a:pPr>
              <a:spcBef>
                <a:spcPts val="0"/>
              </a:spcBef>
              <a:defRPr/>
            </a:pPr>
            <a:r>
              <a:rPr lang="en-US" dirty="0"/>
              <a:t>Throughout the day, we have discussed how inquiry</a:t>
            </a:r>
            <a:r>
              <a:rPr lang="en-US" baseline="0" dirty="0"/>
              <a:t> and physical science work together. It is not just the content and key concepts of physical science that are important, but how we explore, observe, ask questions, and communicate about physical science that make learning meaningful for young children. As teachers we need to provide multiple opportunities for children to communicate about their explorations in physical science. </a:t>
            </a:r>
          </a:p>
          <a:p>
            <a:pPr>
              <a:spcBef>
                <a:spcPts val="0"/>
              </a:spcBef>
              <a:defRPr/>
            </a:pPr>
            <a:endParaRPr lang="en-US" baseline="0" dirty="0"/>
          </a:p>
          <a:p>
            <a:pPr>
              <a:spcBef>
                <a:spcPts val="0"/>
              </a:spcBef>
              <a:defRPr/>
            </a:pPr>
            <a:r>
              <a:rPr lang="en-US" baseline="0" dirty="0"/>
              <a:t>The quote on the slide is a guiding principle for the science domain. It highlights the importance of using multiple methods of communication.</a:t>
            </a:r>
            <a:endParaRPr lang="en-US" dirty="0"/>
          </a:p>
          <a:p>
            <a:pPr>
              <a:spcBef>
                <a:spcPts val="0"/>
              </a:spcBef>
              <a:defRPr/>
            </a:pPr>
            <a:endParaRPr lang="en-US" dirty="0"/>
          </a:p>
          <a:p>
            <a:pPr>
              <a:spcBef>
                <a:spcPts val="0"/>
              </a:spcBef>
              <a:defRPr/>
            </a:pPr>
            <a:r>
              <a:rPr lang="en-US" dirty="0"/>
              <a:t>Guiding Principle: “Children use language and other forms of communication to express their thoughts, describe observations, and document their work” (PCF, 2013, p. 140).</a:t>
            </a:r>
          </a:p>
          <a:p>
            <a:pPr>
              <a:spcBef>
                <a:spcPts val="0"/>
              </a:spcBef>
              <a:defRPr/>
            </a:pPr>
            <a:endParaRPr lang="en-US" dirty="0"/>
          </a:p>
          <a:p>
            <a:pPr>
              <a:spcBef>
                <a:spcPts val="0"/>
              </a:spcBef>
              <a:defRPr/>
            </a:pPr>
            <a:r>
              <a:rPr lang="en-US" dirty="0"/>
              <a:t>Think</a:t>
            </a:r>
            <a:r>
              <a:rPr lang="en-US" baseline="0" dirty="0"/>
              <a:t> about our experiences today.</a:t>
            </a:r>
            <a:r>
              <a:rPr lang="en-US" dirty="0"/>
              <a:t> H</a:t>
            </a:r>
            <a:r>
              <a:rPr lang="en-US" baseline="0" dirty="0"/>
              <a:t>ow have we communicated about the explorations and observations today? Share your thoughts at the table group</a:t>
            </a:r>
            <a:r>
              <a:rPr lang="en-US" dirty="0"/>
              <a:t> </a:t>
            </a:r>
            <a:r>
              <a:rPr lang="en-US" baseline="0" dirty="0"/>
              <a:t>(2 minutes).</a:t>
            </a:r>
          </a:p>
          <a:p>
            <a:pPr>
              <a:spcBef>
                <a:spcPts val="0"/>
              </a:spcBef>
              <a:defRPr/>
            </a:pPr>
            <a:endParaRPr lang="en-US" baseline="0" dirty="0"/>
          </a:p>
          <a:p>
            <a:pPr>
              <a:spcBef>
                <a:spcPts val="0"/>
              </a:spcBef>
              <a:defRPr/>
            </a:pPr>
            <a:r>
              <a:rPr lang="en-US" baseline="0" dirty="0"/>
              <a:t>What other invitations or opportunities could we have provided you to</a:t>
            </a:r>
            <a:r>
              <a:rPr lang="en-US" dirty="0"/>
              <a:t> </a:t>
            </a:r>
            <a:r>
              <a:rPr lang="en-US" baseline="0" dirty="0"/>
              <a:t>communicate? (2 minutes)</a:t>
            </a:r>
          </a:p>
          <a:p>
            <a:pPr>
              <a:spcBef>
                <a:spcPts val="0"/>
              </a:spcBef>
              <a:defRPr/>
            </a:pPr>
            <a:endParaRPr lang="en-US" dirty="0"/>
          </a:p>
          <a:p>
            <a:pPr>
              <a:spcBef>
                <a:spcPts val="0"/>
              </a:spcBef>
              <a:defRPr/>
            </a:pPr>
            <a:r>
              <a:rPr lang="en-US" dirty="0"/>
              <a:t>Potential answers: invitations to draw, invitations to act out, iPads to take photos of experiences, invitations to share in home language.</a:t>
            </a:r>
          </a:p>
        </p:txBody>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06ACFD-2D17-451D-8001-B979DF2E34EC}" type="slidenum">
              <a:rPr lang="en-US" altLang="en-US"/>
              <a:pPr eaLnBrk="1" hangingPunct="1"/>
              <a:t>45</a:t>
            </a:fld>
            <a:endParaRPr lang="en-US" altLang="en-US"/>
          </a:p>
        </p:txBody>
      </p:sp>
    </p:spTree>
    <p:extLst>
      <p:ext uri="{BB962C8B-B14F-4D97-AF65-F5344CB8AC3E}">
        <p14:creationId xmlns:p14="http://schemas.microsoft.com/office/powerpoint/2010/main" val="3321778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kern="1200" dirty="0"/>
              <a:t>Presenter Remarks:</a:t>
            </a:r>
          </a:p>
          <a:p>
            <a:pPr>
              <a:spcBef>
                <a:spcPts val="0"/>
              </a:spcBef>
            </a:pPr>
            <a:r>
              <a:rPr lang="en-US" kern="1200" dirty="0"/>
              <a:t>It</a:t>
            </a:r>
            <a:r>
              <a:rPr lang="en-US" kern="1200" baseline="0" dirty="0"/>
              <a:t> can be helpful to have </a:t>
            </a:r>
            <a:r>
              <a:rPr lang="en-US" dirty="0"/>
              <a:t>written prompts </a:t>
            </a:r>
            <a:r>
              <a:rPr lang="en-US" kern="1200" baseline="0" dirty="0"/>
              <a:t>and questions so teachers are prepared to support observation and communication about physical science. These prompts can include ideas for invitations to share or communicate in the different ways you just discussed with your group.</a:t>
            </a:r>
          </a:p>
          <a:p>
            <a:pPr>
              <a:spcBef>
                <a:spcPts val="0"/>
              </a:spcBef>
            </a:pPr>
            <a:endParaRPr lang="en-US" kern="1200" baseline="0" dirty="0"/>
          </a:p>
          <a:p>
            <a:pPr>
              <a:spcBef>
                <a:spcPts val="0"/>
              </a:spcBef>
            </a:pPr>
            <a:r>
              <a:rPr lang="en-US" kern="1200" baseline="0" dirty="0"/>
              <a:t>Follow the steps on the slide to create some potential prompts or questions to support physical science in your classroom. You may choose to turn these prompts into a key ring to also remind you that physical science can take many paths. </a:t>
            </a:r>
          </a:p>
          <a:p>
            <a:pPr>
              <a:spcBef>
                <a:spcPts val="0"/>
              </a:spcBef>
            </a:pPr>
            <a:endParaRPr lang="en-US" kern="1200" dirty="0"/>
          </a:p>
          <a:p>
            <a:pPr>
              <a:spcBef>
                <a:spcPts val="0"/>
              </a:spcBef>
            </a:pPr>
            <a:r>
              <a:rPr lang="en-US" altLang="en-US" dirty="0"/>
              <a:t>Look at the questions you wrote down. </a:t>
            </a:r>
            <a:r>
              <a:rPr lang="en-US" dirty="0"/>
              <a:t>Think about key concepts or vocabulary you would want to refresh with staff to enrich the experience for students. Make a note to do that! </a:t>
            </a:r>
          </a:p>
          <a:p>
            <a:pPr>
              <a:spcBef>
                <a:spcPts val="0"/>
              </a:spcBef>
            </a:pPr>
            <a:endParaRPr lang="en-US" dirty="0"/>
          </a:p>
          <a:p>
            <a:pPr>
              <a:spcBef>
                <a:spcPts val="0"/>
              </a:spcBef>
            </a:pPr>
            <a:r>
              <a:rPr lang="en-US" b="1" dirty="0"/>
              <a:t>Extra Notes:</a:t>
            </a:r>
            <a:endParaRPr lang="en-US" b="1" kern="1200" dirty="0"/>
          </a:p>
          <a:p>
            <a:pPr>
              <a:spcBef>
                <a:spcPts val="0"/>
              </a:spcBef>
            </a:pPr>
            <a:r>
              <a:rPr lang="en-US" kern="1200" dirty="0"/>
              <a:t>Example</a:t>
            </a:r>
            <a:r>
              <a:rPr lang="en-US" kern="1200" baseline="0" dirty="0"/>
              <a:t> questions and prompts participants might write on their cards are below. If participants are having trouble walk around and share a few of</a:t>
            </a:r>
            <a:r>
              <a:rPr lang="en-US" kern="1200" dirty="0"/>
              <a:t> </a:t>
            </a:r>
            <a:r>
              <a:rPr lang="en-US" kern="1200" baseline="0" dirty="0"/>
              <a:t>these ideas to help them get started.</a:t>
            </a:r>
            <a:r>
              <a:rPr lang="en-US" kern="1200" dirty="0"/>
              <a:t> </a:t>
            </a:r>
          </a:p>
          <a:p>
            <a:pPr marL="0" lvl="1">
              <a:spcBef>
                <a:spcPts val="0"/>
              </a:spcBef>
            </a:pPr>
            <a:r>
              <a:rPr lang="en-US" i="1" kern="1200" dirty="0"/>
              <a:t>What do you notice about how ________ is moving?</a:t>
            </a:r>
          </a:p>
          <a:p>
            <a:pPr marL="0" lvl="1">
              <a:spcBef>
                <a:spcPts val="0"/>
              </a:spcBef>
            </a:pPr>
            <a:r>
              <a:rPr lang="en-US" i="1" kern="1200" dirty="0"/>
              <a:t>What do you predict will happen with _______ when you change the ________?</a:t>
            </a:r>
          </a:p>
          <a:p>
            <a:pPr marL="0" lvl="1">
              <a:spcBef>
                <a:spcPts val="0"/>
              </a:spcBef>
            </a:pPr>
            <a:r>
              <a:rPr lang="en-US" i="1" kern="1200" dirty="0"/>
              <a:t>How could we make it move faster?</a:t>
            </a:r>
          </a:p>
          <a:p>
            <a:pPr marL="0" lvl="1">
              <a:spcBef>
                <a:spcPts val="0"/>
              </a:spcBef>
            </a:pPr>
            <a:r>
              <a:rPr lang="en-US" i="1" kern="1200" dirty="0"/>
              <a:t>How could we make it move slower?</a:t>
            </a:r>
          </a:p>
          <a:p>
            <a:pPr>
              <a:spcBef>
                <a:spcPts val="0"/>
              </a:spcBef>
            </a:pPr>
            <a:endParaRPr lang="en-US" altLang="en-US" kern="1200" dirty="0"/>
          </a:p>
          <a:p>
            <a:pPr>
              <a:spcBef>
                <a:spcPts val="0"/>
              </a:spcBef>
            </a:pPr>
            <a:endParaRPr lang="en-US" altLang="en-US" dirty="0"/>
          </a:p>
        </p:txBody>
      </p:sp>
      <p:sp>
        <p:nvSpPr>
          <p:cNvPr id="645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55F40D-63E6-4001-843D-6D1A1DB23673}" type="slidenum">
              <a:rPr lang="en-US" altLang="en-US"/>
              <a:pPr eaLnBrk="1" hangingPunct="1"/>
              <a:t>46</a:t>
            </a:fld>
            <a:endParaRPr lang="en-US" altLang="en-US"/>
          </a:p>
        </p:txBody>
      </p:sp>
    </p:spTree>
    <p:extLst>
      <p:ext uri="{BB962C8B-B14F-4D97-AF65-F5344CB8AC3E}">
        <p14:creationId xmlns:p14="http://schemas.microsoft.com/office/powerpoint/2010/main" val="2044583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spcBef>
                <a:spcPts val="0"/>
              </a:spcBef>
              <a:spcAft>
                <a:spcPct val="0"/>
              </a:spcAft>
              <a:buClrTx/>
              <a:buSzTx/>
              <a:buFontTx/>
              <a:buNone/>
              <a:tabLst/>
              <a:defRPr/>
            </a:pPr>
            <a:r>
              <a:rPr lang="en-US" sz="1200" b="1" kern="1200" dirty="0">
                <a:solidFill>
                  <a:schemeClr val="tx1"/>
                </a:solidFill>
                <a:latin typeface="Arial" pitchFamily="34" charset="0"/>
                <a:ea typeface="ＭＳ Ｐゴシック" pitchFamily="34" charset="-128"/>
                <a:cs typeface="Arial" pitchFamily="34" charset="0"/>
              </a:rPr>
              <a:t>Presenter Remarks:</a:t>
            </a:r>
          </a:p>
          <a:p>
            <a:pPr>
              <a:spcBef>
                <a:spcPts val="0"/>
              </a:spcBef>
            </a:pPr>
            <a:r>
              <a:rPr lang="en-US" altLang="en-US" dirty="0"/>
              <a:t>The environment plays a key role in supporting</a:t>
            </a:r>
            <a:r>
              <a:rPr lang="en-US" altLang="en-US" baseline="0" dirty="0"/>
              <a:t> exploration of physical science in the classroom. </a:t>
            </a:r>
          </a:p>
          <a:p>
            <a:pPr>
              <a:spcBef>
                <a:spcPts val="0"/>
              </a:spcBef>
            </a:pPr>
            <a:endParaRPr lang="en-US" altLang="en-US" baseline="0" dirty="0"/>
          </a:p>
          <a:p>
            <a:pPr>
              <a:spcBef>
                <a:spcPts val="0"/>
              </a:spcBef>
            </a:pPr>
            <a:r>
              <a:rPr lang="en-US" altLang="en-US" dirty="0"/>
              <a:t>“Children can learn about the properties and characteristics of objects through direct hands-on manipulation of real things” (PCF, Vol. 3, p. 180).</a:t>
            </a:r>
          </a:p>
          <a:p>
            <a:pPr>
              <a:spcBef>
                <a:spcPts val="0"/>
              </a:spcBef>
            </a:pPr>
            <a:endParaRPr lang="en-US" altLang="en-US" dirty="0"/>
          </a:p>
          <a:p>
            <a:pPr>
              <a:spcBef>
                <a:spcPts val="0"/>
              </a:spcBef>
            </a:pPr>
            <a:r>
              <a:rPr lang="en-US" altLang="en-US" dirty="0"/>
              <a:t>In some cases, the teacher needs to add tools and materials to facilitate children's explorations of certain materials.</a:t>
            </a:r>
          </a:p>
          <a:p>
            <a:pPr>
              <a:spcBef>
                <a:spcPts val="0"/>
              </a:spcBef>
            </a:pPr>
            <a:endParaRPr lang="en-US" altLang="en-US" dirty="0"/>
          </a:p>
          <a:p>
            <a:pPr>
              <a:spcBef>
                <a:spcPts val="0"/>
              </a:spcBef>
            </a:pPr>
            <a:r>
              <a:rPr lang="en-US" altLang="en-US" dirty="0"/>
              <a:t>Let’s practice now. </a:t>
            </a:r>
          </a:p>
          <a:p>
            <a:pPr>
              <a:spcBef>
                <a:spcPts val="0"/>
              </a:spcBef>
            </a:pP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C82950-62A8-490C-977C-DB8081683F26}" type="slidenum">
              <a:rPr lang="en-US" altLang="en-US"/>
              <a:pPr eaLnBrk="1" hangingPunct="1"/>
              <a:t>47</a:t>
            </a:fld>
            <a:endParaRPr lang="en-US" altLang="en-US"/>
          </a:p>
        </p:txBody>
      </p:sp>
    </p:spTree>
    <p:extLst>
      <p:ext uri="{BB962C8B-B14F-4D97-AF65-F5344CB8AC3E}">
        <p14:creationId xmlns:p14="http://schemas.microsoft.com/office/powerpoint/2010/main" val="4003314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Using Handout 10A Science</a:t>
            </a:r>
            <a:r>
              <a:rPr lang="en-US" altLang="en-US" b="1" baseline="0" dirty="0"/>
              <a:t> Materials:</a:t>
            </a:r>
          </a:p>
          <a:p>
            <a:pPr>
              <a:spcBef>
                <a:spcPts val="0"/>
              </a:spcBef>
            </a:pPr>
            <a:r>
              <a:rPr lang="en-US" altLang="en-US" dirty="0"/>
              <a:t>With your tablemates, highlight or circle any item that you either have in your program, or you believe your children have had experience with at home.</a:t>
            </a:r>
          </a:p>
          <a:p>
            <a:pPr>
              <a:spcBef>
                <a:spcPts val="0"/>
              </a:spcBef>
            </a:pPr>
            <a:endParaRPr lang="en-US" altLang="en-US" dirty="0"/>
          </a:p>
          <a:p>
            <a:pPr>
              <a:spcBef>
                <a:spcPts val="0"/>
              </a:spcBef>
            </a:pPr>
            <a:r>
              <a:rPr lang="en-US" altLang="en-US" dirty="0"/>
              <a:t>“It is important to consider what materials children have experiences with because, ‘The preschool [school] environment, home, and community are connected through science,’” (PCF, Vol. 3, p. 141).</a:t>
            </a:r>
          </a:p>
          <a:p>
            <a:pPr>
              <a:spcBef>
                <a:spcPts val="0"/>
              </a:spcBef>
            </a:pPr>
            <a:endParaRPr lang="en-US" altLang="en-US" dirty="0"/>
          </a:p>
          <a:p>
            <a:pPr>
              <a:spcBef>
                <a:spcPts val="0"/>
              </a:spcBef>
            </a:pPr>
            <a:r>
              <a:rPr lang="en-US" altLang="en-US" dirty="0"/>
              <a:t>Find an interaction and strategy in the framework that either uses the material that you highlighted or that would present an opportunity to use this material. </a:t>
            </a:r>
          </a:p>
          <a:p>
            <a:pPr>
              <a:spcBef>
                <a:spcPts val="0"/>
              </a:spcBef>
            </a:pPr>
            <a:endParaRPr lang="en-US" altLang="en-US" dirty="0"/>
          </a:p>
          <a:p>
            <a:pPr>
              <a:spcBef>
                <a:spcPts val="0"/>
              </a:spcBef>
            </a:pPr>
            <a:r>
              <a:rPr lang="en-US" altLang="en-US" dirty="0"/>
              <a:t>Consider how you might scaffold this interaction and strategy if your child was approaching 60 months? </a:t>
            </a:r>
          </a:p>
          <a:p>
            <a:pPr>
              <a:spcBef>
                <a:spcPts val="0"/>
              </a:spcBef>
            </a:pPr>
            <a:endParaRPr lang="en-US" altLang="en-US" dirty="0"/>
          </a:p>
          <a:p>
            <a:pPr>
              <a:spcBef>
                <a:spcPts val="0"/>
              </a:spcBef>
            </a:pPr>
            <a:r>
              <a:rPr lang="en-US" altLang="en-US" dirty="0"/>
              <a:t>How might you use the foundations to help you answer these questions?</a:t>
            </a:r>
          </a:p>
          <a:p>
            <a:pPr>
              <a:spcBef>
                <a:spcPts val="0"/>
              </a:spcBef>
            </a:pPr>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09FF4D-E670-43C8-9D6B-67D60FE0A630}" type="slidenum">
              <a:rPr lang="en-US" altLang="en-US"/>
              <a:pPr eaLnBrk="1" hangingPunct="1"/>
              <a:t>48</a:t>
            </a:fld>
            <a:endParaRPr lang="en-US" altLang="en-US"/>
          </a:p>
        </p:txBody>
      </p:sp>
    </p:spTree>
    <p:extLst>
      <p:ext uri="{BB962C8B-B14F-4D97-AF65-F5344CB8AC3E}">
        <p14:creationId xmlns:p14="http://schemas.microsoft.com/office/powerpoint/2010/main" val="1955027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7" name="Notes Placeholder 2"/>
          <p:cNvSpPr>
            <a:spLocks noGrp="1"/>
          </p:cNvSpPr>
          <p:nvPr>
            <p:ph type="body" idx="1"/>
          </p:nvPr>
        </p:nvSpPr>
        <p:spPr bwMode="auto"/>
        <p:txBody>
          <a:bodyPr wrap="square" numCol="1" anchor="t" anchorCtr="0" compatLnSpc="1">
            <a:prstTxWarp prst="textNoShape">
              <a:avLst/>
            </a:prstTxWarp>
            <a:noAutofit/>
          </a:bodyPr>
          <a:lstStyle/>
          <a:p>
            <a:pPr>
              <a:spcBef>
                <a:spcPts val="0"/>
              </a:spcBef>
              <a:defRPr/>
            </a:pPr>
            <a:r>
              <a:rPr lang="en-US" b="1" dirty="0"/>
              <a:t>Activity 7: Tools Swap Meet</a:t>
            </a:r>
          </a:p>
          <a:p>
            <a:pPr>
              <a:spcBef>
                <a:spcPts val="0"/>
              </a:spcBef>
              <a:defRPr/>
            </a:pPr>
            <a:endParaRPr lang="en-US" dirty="0"/>
          </a:p>
          <a:p>
            <a:pPr>
              <a:spcBef>
                <a:spcPts val="0"/>
              </a:spcBef>
              <a:defRPr/>
            </a:pPr>
            <a:r>
              <a:rPr lang="en-US" b="1" dirty="0"/>
              <a:t>Presenter Remarks:</a:t>
            </a:r>
          </a:p>
          <a:p>
            <a:pPr>
              <a:spcBef>
                <a:spcPts val="0"/>
              </a:spcBef>
              <a:defRPr/>
            </a:pPr>
            <a:r>
              <a:rPr lang="en-US" dirty="0"/>
              <a:t>Did you notice something new about the blocks you had not seen before? Could you imagine using these tools with your students? Now that we are intrigued with the new measurement and observation tools, we are going to pull from our own experiences and swap ideas with the group during our ‘swap meet.’ Use the left column of the handout write down two great ideas you have for using one or more of these tools in your program. </a:t>
            </a:r>
          </a:p>
          <a:p>
            <a:pPr marL="0" marR="0">
              <a:spcBef>
                <a:spcPts val="0"/>
              </a:spcBef>
              <a:spcAft>
                <a:spcPts val="0"/>
              </a:spcAft>
            </a:pPr>
            <a:endParaRPr lang="en-US" b="1" cap="all" dirty="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intent: </a:t>
            </a:r>
            <a:endParaRPr lang="en-US" dirty="0">
              <a:ea typeface="Times New Roman" panose="02020603050405020304" pitchFamily="18" charset="0"/>
            </a:endParaRPr>
          </a:p>
          <a:p>
            <a:pPr marL="0" marR="0">
              <a:spcBef>
                <a:spcPts val="0"/>
              </a:spcBef>
              <a:spcAft>
                <a:spcPts val="0"/>
              </a:spcAft>
            </a:pPr>
            <a:r>
              <a:rPr lang="en-US" dirty="0">
                <a:solidFill>
                  <a:srgbClr val="000000"/>
                </a:solidFill>
                <a:ea typeface="Times New Roman" panose="02020603050405020304" pitchFamily="18" charset="0"/>
              </a:rPr>
              <a:t>Engage with measurement and observation tools.</a:t>
            </a: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OUTCOMES: </a:t>
            </a:r>
            <a:r>
              <a:rPr lang="en-US" dirty="0">
                <a:solidFill>
                  <a:srgbClr val="000000"/>
                </a:solidFill>
                <a:ea typeface="Times New Roman" panose="02020603050405020304" pitchFamily="18" charset="0"/>
              </a:rPr>
              <a:t>Participants build community and reflect on use of scientific tools and technology for science observation.</a:t>
            </a:r>
          </a:p>
          <a:p>
            <a:pPr marR="0">
              <a:spcBef>
                <a:spcPts val="0"/>
              </a:spcBef>
              <a:spcAft>
                <a:spcPts val="0"/>
              </a:spcAft>
            </a:pPr>
            <a:endParaRPr lang="en-US" b="1" cap="all" dirty="0">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Materials Required: </a:t>
            </a:r>
            <a:endParaRPr lang="en-US" dirty="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228600" algn="l"/>
              </a:tabLst>
            </a:pPr>
            <a:r>
              <a:rPr lang="en-US" dirty="0">
                <a:ea typeface="Times" pitchFamily="18" charset="0"/>
              </a:rPr>
              <a:t>PowerPoint slide</a:t>
            </a:r>
            <a:endParaRPr lang="en-US" dirty="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228600" algn="l"/>
              </a:tabLst>
            </a:pPr>
            <a:r>
              <a:rPr lang="en-US" dirty="0">
                <a:ea typeface="Times" pitchFamily="18" charset="0"/>
              </a:rPr>
              <a:t>Handout 10B: Tool Swap Meet</a:t>
            </a:r>
            <a:endParaRPr lang="en-US" dirty="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228600" algn="l"/>
              </a:tabLst>
            </a:pPr>
            <a:r>
              <a:rPr lang="en-US" dirty="0">
                <a:ea typeface="Times" pitchFamily="18" charset="0"/>
              </a:rPr>
              <a:t>Tools from physical science lab</a:t>
            </a:r>
            <a:endParaRPr lang="en-US" dirty="0">
              <a:ea typeface="Times New Roman" panose="02020603050405020304" pitchFamily="18" charset="0"/>
            </a:endParaRPr>
          </a:p>
          <a:p>
            <a:pPr marL="685800" marR="0">
              <a:spcBef>
                <a:spcPts val="0"/>
              </a:spcBef>
              <a:spcAft>
                <a:spcPts val="0"/>
              </a:spcAft>
              <a:tabLst>
                <a:tab pos="228600" algn="l"/>
              </a:tabLst>
            </a:pPr>
            <a:r>
              <a:rPr lang="en-US" dirty="0">
                <a:ea typeface="Times" pitchFamily="18" charset="0"/>
              </a:rPr>
              <a:t> </a:t>
            </a:r>
            <a:endParaRPr lang="en-US" dirty="0">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Time:</a:t>
            </a:r>
            <a:r>
              <a:rPr lang="en-US" dirty="0">
                <a:ea typeface="Times New Roman" panose="02020603050405020304" pitchFamily="18" charset="0"/>
              </a:rPr>
              <a:t> 15 minutes</a:t>
            </a:r>
          </a:p>
          <a:p>
            <a:pPr marL="0" marR="0">
              <a:spcBef>
                <a:spcPts val="0"/>
              </a:spcBef>
              <a:spcAft>
                <a:spcPts val="0"/>
              </a:spcAft>
            </a:pPr>
            <a:r>
              <a:rPr lang="en-US" dirty="0">
                <a:ea typeface="Times New Roman" panose="02020603050405020304" pitchFamily="18" charset="0"/>
              </a:rPr>
              <a:t> </a:t>
            </a:r>
          </a:p>
          <a:p>
            <a:pPr marL="0" marR="0">
              <a:spcBef>
                <a:spcPts val="0"/>
              </a:spcBef>
              <a:spcAft>
                <a:spcPts val="0"/>
              </a:spcAft>
            </a:pPr>
            <a:r>
              <a:rPr lang="en-US" b="1" cap="all" dirty="0">
                <a:ea typeface="Times New Roman" panose="02020603050405020304" pitchFamily="18" charset="0"/>
              </a:rPr>
              <a:t>Process: </a:t>
            </a:r>
            <a:endParaRPr lang="en-US" dirty="0">
              <a:ea typeface="Times New Roman" panose="02020603050405020304" pitchFamily="18" charset="0"/>
            </a:endParaRP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Invite participants to read the table at the top of Handout 10B: Tool Swap Meet.</a:t>
            </a: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Ask group to reflect on physical science lab experience and the tools used earlier in the day.</a:t>
            </a: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Using Handout 10B: Tool Swap Meet, participants write two great ideas for using one or more of these tools in their program in the left hand column. </a:t>
            </a: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They then find someone to swap ideas with and write the new idea down in the right hand column. </a:t>
            </a: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Every time the bell rings, they must find someone new to swap ideas with. </a:t>
            </a: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Presenter allows one minute per idea swap. After group has swapped at least three times, they can return to their seats. </a:t>
            </a:r>
          </a:p>
          <a:p>
            <a:pPr marL="228600" marR="0" lvl="0" indent="-228600">
              <a:spcBef>
                <a:spcPts val="0"/>
              </a:spcBef>
              <a:spcAft>
                <a:spcPts val="0"/>
              </a:spcAft>
              <a:buFont typeface="+mj-lt"/>
              <a:buAutoNum type="arabicPeriod"/>
              <a:tabLst>
                <a:tab pos="228600" algn="l"/>
              </a:tabLst>
            </a:pPr>
            <a:r>
              <a:rPr lang="en-US" dirty="0">
                <a:ea typeface="Times New Roman" panose="02020603050405020304" pitchFamily="18" charset="0"/>
              </a:rPr>
              <a:t>Debrief options:</a:t>
            </a:r>
          </a:p>
          <a:p>
            <a:pPr marL="628650" marR="0" lvl="1"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Share best idea swapped with elbow partner.</a:t>
            </a:r>
          </a:p>
          <a:p>
            <a:pPr marL="628650" marR="0" lvl="1"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Each group shares best idea they heard with whole group.</a:t>
            </a:r>
          </a:p>
          <a:p>
            <a:pPr marL="628650" marR="0" lvl="1"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Each group shares top three ideas and how they will use them on Monday.</a:t>
            </a:r>
          </a:p>
          <a:p>
            <a:pPr marL="628650" marR="0" lvl="1"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Elbow partners highlight the top two ideas they will use on Monday.</a:t>
            </a:r>
          </a:p>
          <a:p>
            <a:pPr marL="0" marR="0">
              <a:spcBef>
                <a:spcPts val="0"/>
              </a:spcBef>
              <a:spcAft>
                <a:spcPts val="0"/>
              </a:spcAft>
            </a:pPr>
            <a:r>
              <a:rPr lang="en-US" b="1" dirty="0">
                <a:ea typeface="Times New Roman" panose="02020603050405020304" pitchFamily="18" charset="0"/>
              </a:rPr>
              <a:t> </a:t>
            </a:r>
            <a:endParaRPr lang="en-US" dirty="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SUMMARY</a:t>
            </a:r>
            <a:r>
              <a:rPr lang="en-US" dirty="0">
                <a:ea typeface="Times New Roman" panose="02020603050405020304" pitchFamily="18" charset="0"/>
              </a:rPr>
              <a:t>: </a:t>
            </a:r>
          </a:p>
          <a:p>
            <a:pPr marL="0" marR="0">
              <a:spcBef>
                <a:spcPts val="0"/>
              </a:spcBef>
              <a:spcAft>
                <a:spcPts val="0"/>
              </a:spcAft>
            </a:pPr>
            <a:r>
              <a:rPr lang="en-US" dirty="0">
                <a:ea typeface="Times New Roman" panose="02020603050405020304" pitchFamily="18" charset="0"/>
              </a:rPr>
              <a:t>Participants use a measuring tool, read the list of tools, and swap ideas of how to use them in the classroom. </a:t>
            </a:r>
          </a:p>
          <a:p>
            <a:pPr>
              <a:spcBef>
                <a:spcPts val="0"/>
              </a:spcBef>
              <a:defRPr/>
            </a:pPr>
            <a:endParaRPr lang="en-US" dirty="0"/>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912684-AA4B-405C-84EE-720D2360CBE0}" type="slidenum">
              <a:rPr lang="en-US" altLang="en-US"/>
              <a:pPr eaLnBrk="1" hangingPunct="1"/>
              <a:t>49</a:t>
            </a:fld>
            <a:endParaRPr lang="en-US" altLang="en-US"/>
          </a:p>
        </p:txBody>
      </p:sp>
    </p:spTree>
    <p:extLst>
      <p:ext uri="{BB962C8B-B14F-4D97-AF65-F5344CB8AC3E}">
        <p14:creationId xmlns:p14="http://schemas.microsoft.com/office/powerpoint/2010/main" val="329972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7" name="Notes Placeholder 2"/>
          <p:cNvSpPr>
            <a:spLocks noGrp="1"/>
          </p:cNvSpPr>
          <p:nvPr>
            <p:ph type="body" idx="1"/>
          </p:nvPr>
        </p:nvSpPr>
        <p:spPr bwMode="auto"/>
        <p:txBody>
          <a:bodyPr wrap="square" numCol="1" anchor="t" anchorCtr="0" compatLnSpc="1">
            <a:prstTxWarp prst="textNoShape">
              <a:avLst/>
            </a:prstTxWarp>
            <a:normAutofit/>
          </a:bodyPr>
          <a:lstStyle/>
          <a:p>
            <a:pPr>
              <a:lnSpc>
                <a:spcPct val="90000"/>
              </a:lnSpc>
              <a:defRPr/>
            </a:pPr>
            <a:r>
              <a:rPr lang="en-US" altLang="en-US" b="1" dirty="0"/>
              <a:t>Presenter Remarks:</a:t>
            </a:r>
          </a:p>
          <a:p>
            <a:pPr marL="0" marR="0" indent="0" algn="l" defTabSz="457200" rtl="0" eaLnBrk="0" fontAlgn="base" latinLnBrk="0" hangingPunct="0">
              <a:lnSpc>
                <a:spcPct val="90000"/>
              </a:lnSpc>
              <a:spcBef>
                <a:spcPct val="30000"/>
              </a:spcBef>
              <a:spcAft>
                <a:spcPct val="0"/>
              </a:spcAft>
              <a:buClrTx/>
              <a:buSzTx/>
              <a:buFontTx/>
              <a:buNone/>
              <a:tabLst/>
              <a:defRPr/>
            </a:pPr>
            <a:r>
              <a:rPr lang="en-US" altLang="en-US" dirty="0"/>
              <a:t>“Young children's experience of science is an interplay between content knowledge (what children learn about) and inquiry skills (the skills and processes they apply to explore and develop knowledge and understanding of scientific ideas)” (PCF, Vol. 3, p. 153).</a:t>
            </a:r>
          </a:p>
          <a:p>
            <a:pPr marL="0" marR="0" indent="0" algn="l" defTabSz="457200" rtl="0" eaLnBrk="0" fontAlgn="base" latinLnBrk="0" hangingPunct="0">
              <a:lnSpc>
                <a:spcPct val="90000"/>
              </a:lnSpc>
              <a:spcBef>
                <a:spcPct val="30000"/>
              </a:spcBef>
              <a:spcAft>
                <a:spcPct val="0"/>
              </a:spcAft>
              <a:buClrTx/>
              <a:buSzTx/>
              <a:buFontTx/>
              <a:buNone/>
              <a:tabLst/>
              <a:defRPr/>
            </a:pPr>
            <a:r>
              <a:rPr lang="en-US" altLang="en-US" dirty="0"/>
              <a:t>“Skills of scientific inquiry provide children with the tools for investigating and learning about science topics” (PCF, Vol. 3, p.</a:t>
            </a:r>
            <a:r>
              <a:rPr lang="en-US" altLang="en-US" baseline="0" dirty="0"/>
              <a:t> 153).</a:t>
            </a:r>
          </a:p>
          <a:p>
            <a:endParaRPr lang="en-US" sz="1200" b="0" i="0" u="none" strike="noStrike" kern="1200" baseline="0" dirty="0">
              <a:latin typeface="Arial" pitchFamily="34" charset="0"/>
              <a:ea typeface="ＭＳ Ｐゴシック" pitchFamily="34" charset="-128"/>
              <a:cs typeface="Arial" pitchFamily="34" charset="0"/>
            </a:endParaRPr>
          </a:p>
        </p:txBody>
      </p:sp>
      <p:sp>
        <p:nvSpPr>
          <p:cNvPr id="1228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6635" indent="-290017">
              <a:defRPr>
                <a:solidFill>
                  <a:schemeClr val="tx1"/>
                </a:solidFill>
                <a:latin typeface="Arial" pitchFamily="34" charset="0"/>
                <a:cs typeface="Arial" pitchFamily="34" charset="0"/>
              </a:defRPr>
            </a:lvl2pPr>
            <a:lvl3pPr marL="1164926" indent="-231689">
              <a:defRPr>
                <a:solidFill>
                  <a:schemeClr val="tx1"/>
                </a:solidFill>
                <a:latin typeface="Arial" pitchFamily="34" charset="0"/>
                <a:cs typeface="Arial" pitchFamily="34" charset="0"/>
              </a:defRPr>
            </a:lvl3pPr>
            <a:lvl4pPr marL="1631544" indent="-231689">
              <a:defRPr>
                <a:solidFill>
                  <a:schemeClr val="tx1"/>
                </a:solidFill>
                <a:latin typeface="Arial" pitchFamily="34" charset="0"/>
                <a:cs typeface="Arial" pitchFamily="34" charset="0"/>
              </a:defRPr>
            </a:lvl4pPr>
            <a:lvl5pPr marL="2098163" indent="-231689">
              <a:defRPr>
                <a:solidFill>
                  <a:schemeClr val="tx1"/>
                </a:solidFill>
                <a:latin typeface="Arial" pitchFamily="34" charset="0"/>
                <a:cs typeface="Arial" pitchFamily="34" charset="0"/>
              </a:defRPr>
            </a:lvl5pPr>
            <a:lvl6pPr marL="2564781" indent="-231689" defTabSz="466618" eaLnBrk="0" fontAlgn="base" hangingPunct="0">
              <a:spcBef>
                <a:spcPct val="0"/>
              </a:spcBef>
              <a:spcAft>
                <a:spcPct val="0"/>
              </a:spcAft>
              <a:defRPr>
                <a:solidFill>
                  <a:schemeClr val="tx1"/>
                </a:solidFill>
                <a:latin typeface="Arial" pitchFamily="34" charset="0"/>
                <a:cs typeface="Arial" pitchFamily="34" charset="0"/>
              </a:defRPr>
            </a:lvl6pPr>
            <a:lvl7pPr marL="3031399" indent="-231689" defTabSz="466618" eaLnBrk="0" fontAlgn="base" hangingPunct="0">
              <a:spcBef>
                <a:spcPct val="0"/>
              </a:spcBef>
              <a:spcAft>
                <a:spcPct val="0"/>
              </a:spcAft>
              <a:defRPr>
                <a:solidFill>
                  <a:schemeClr val="tx1"/>
                </a:solidFill>
                <a:latin typeface="Arial" pitchFamily="34" charset="0"/>
                <a:cs typeface="Arial" pitchFamily="34" charset="0"/>
              </a:defRPr>
            </a:lvl7pPr>
            <a:lvl8pPr marL="3498018" indent="-231689" defTabSz="466618" eaLnBrk="0" fontAlgn="base" hangingPunct="0">
              <a:spcBef>
                <a:spcPct val="0"/>
              </a:spcBef>
              <a:spcAft>
                <a:spcPct val="0"/>
              </a:spcAft>
              <a:defRPr>
                <a:solidFill>
                  <a:schemeClr val="tx1"/>
                </a:solidFill>
                <a:latin typeface="Arial" pitchFamily="34" charset="0"/>
                <a:cs typeface="Arial" pitchFamily="34" charset="0"/>
              </a:defRPr>
            </a:lvl8pPr>
            <a:lvl9pPr marL="3964636" indent="-231689" defTabSz="466618" eaLnBrk="0" fontAlgn="base" hangingPunct="0">
              <a:spcBef>
                <a:spcPct val="0"/>
              </a:spcBef>
              <a:spcAft>
                <a:spcPct val="0"/>
              </a:spcAft>
              <a:defRPr>
                <a:solidFill>
                  <a:schemeClr val="tx1"/>
                </a:solidFill>
                <a:latin typeface="Arial" pitchFamily="34" charset="0"/>
                <a:cs typeface="Arial" pitchFamily="34" charset="0"/>
              </a:defRPr>
            </a:lvl9pPr>
          </a:lstStyle>
          <a:p>
            <a:fld id="{D85CB084-F04E-4490-B8ED-3D311E97C298}" type="slidenum">
              <a:rPr lang="en-US" altLang="en-US" smtClean="0">
                <a:ea typeface="MS PGothic" pitchFamily="34" charset="-128"/>
              </a:rPr>
              <a:pPr/>
              <a:t>5</a:t>
            </a:fld>
            <a:endParaRPr lang="en-US" altLang="en-US">
              <a:ea typeface="MS PGothic" pitchFamily="34" charset="-128"/>
            </a:endParaRPr>
          </a:p>
        </p:txBody>
      </p:sp>
    </p:spTree>
    <p:extLst>
      <p:ext uri="{BB962C8B-B14F-4D97-AF65-F5344CB8AC3E}">
        <p14:creationId xmlns:p14="http://schemas.microsoft.com/office/powerpoint/2010/main" val="3734283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Presenter Remarks:</a:t>
            </a:r>
          </a:p>
          <a:p>
            <a:r>
              <a:rPr lang="en-US" dirty="0"/>
              <a:t>Thank you for coming. We hope you documented some ideas to try!</a:t>
            </a:r>
            <a:br>
              <a:rPr lang="en-US" dirty="0"/>
            </a:br>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7CF72D-E775-474E-AFE7-1BC5FABDA6B3}" type="slidenum">
              <a:rPr lang="en-US" altLang="en-US"/>
              <a:pPr eaLnBrk="1" hangingPunct="1"/>
              <a:t>50</a:t>
            </a:fld>
            <a:endParaRPr lang="en-US" altLang="en-US"/>
          </a:p>
        </p:txBody>
      </p:sp>
    </p:spTree>
    <p:extLst>
      <p:ext uri="{BB962C8B-B14F-4D97-AF65-F5344CB8AC3E}">
        <p14:creationId xmlns:p14="http://schemas.microsoft.com/office/powerpoint/2010/main" val="2278888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51</a:t>
            </a:fld>
            <a:endParaRPr lang="en-US" altLang="en-US"/>
          </a:p>
        </p:txBody>
      </p:sp>
    </p:spTree>
    <p:extLst>
      <p:ext uri="{BB962C8B-B14F-4D97-AF65-F5344CB8AC3E}">
        <p14:creationId xmlns:p14="http://schemas.microsoft.com/office/powerpoint/2010/main" val="3151219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CDC3F1-2A4A-41EB-8343-4AE949B187F3}" type="slidenum">
              <a:rPr lang="en-US" altLang="en-US"/>
              <a:pPr eaLnBrk="1" hangingPunct="1"/>
              <a:t>52</a:t>
            </a:fld>
            <a:endParaRPr lang="en-US" altLang="en-US"/>
          </a:p>
        </p:txBody>
      </p:sp>
    </p:spTree>
    <p:extLst>
      <p:ext uri="{BB962C8B-B14F-4D97-AF65-F5344CB8AC3E}">
        <p14:creationId xmlns:p14="http://schemas.microsoft.com/office/powerpoint/2010/main" val="1467502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p:txBody>
          <a:bodyPr wrap="square" numCol="1" anchor="t" anchorCtr="0" compatLnSpc="1">
            <a:prstTxWarp prst="textNoShape">
              <a:avLst/>
            </a:prstTxWarp>
            <a:noAutofit/>
          </a:bodyPr>
          <a:lstStyle/>
          <a:p>
            <a:pPr>
              <a:spcBef>
                <a:spcPts val="0"/>
              </a:spcBef>
              <a:spcAft>
                <a:spcPts val="0"/>
              </a:spcAft>
              <a:defRPr/>
            </a:pPr>
            <a:r>
              <a:rPr lang="en-US" i="1" dirty="0"/>
              <a:t>Use</a:t>
            </a:r>
            <a:r>
              <a:rPr lang="en-US" dirty="0"/>
              <a:t> </a:t>
            </a:r>
            <a:r>
              <a:rPr lang="en-US" b="0" i="1" dirty="0"/>
              <a:t>this slide instead of slides 6-8 for community builder. Delete this text before using.</a:t>
            </a:r>
          </a:p>
          <a:p>
            <a:pPr>
              <a:spcBef>
                <a:spcPts val="0"/>
              </a:spcBef>
              <a:spcAft>
                <a:spcPts val="0"/>
              </a:spcAft>
              <a:defRPr/>
            </a:pPr>
            <a:endParaRPr lang="en-US" b="0" i="1" dirty="0"/>
          </a:p>
          <a:p>
            <a:pPr>
              <a:spcBef>
                <a:spcPts val="0"/>
              </a:spcBef>
              <a:spcAft>
                <a:spcPts val="0"/>
              </a:spcAft>
              <a:defRPr/>
            </a:pPr>
            <a:r>
              <a:rPr lang="en-US" b="1" dirty="0"/>
              <a:t>Activity 1: Cardboard Challenge (optional) </a:t>
            </a:r>
          </a:p>
          <a:p>
            <a:pPr>
              <a:spcBef>
                <a:spcPts val="0"/>
              </a:spcBef>
              <a:spcAft>
                <a:spcPts val="0"/>
              </a:spcAft>
              <a:defRPr/>
            </a:pPr>
            <a:r>
              <a:rPr lang="en-US" b="1" dirty="0"/>
              <a:t>Presenter Remarks:</a:t>
            </a:r>
          </a:p>
          <a:p>
            <a:pPr>
              <a:spcBef>
                <a:spcPts val="0"/>
              </a:spcBef>
              <a:spcAft>
                <a:spcPts val="0"/>
              </a:spcAft>
              <a:defRPr/>
            </a:pPr>
            <a:r>
              <a:rPr lang="en-US" dirty="0"/>
              <a:t>Looking back at the list of concepts to foster in science in TK, think about your strengths. Do you ask a lot of questions/foster inquiry? Do you have a motivation to learn? Are you creative? You will pull from one or more of these strengths to be creative and build an arcade game. You can build your game on your own or you may work with your group.</a:t>
            </a:r>
          </a:p>
          <a:p>
            <a:pPr>
              <a:spcBef>
                <a:spcPts val="0"/>
              </a:spcBef>
              <a:spcAft>
                <a:spcPts val="0"/>
              </a:spcAft>
              <a:defRPr/>
            </a:pPr>
            <a:endParaRPr lang="en-US" dirty="0"/>
          </a:p>
          <a:p>
            <a:pPr>
              <a:spcBef>
                <a:spcPts val="0"/>
              </a:spcBef>
              <a:spcAft>
                <a:spcPts val="0"/>
              </a:spcAft>
              <a:defRPr/>
            </a:pPr>
            <a:r>
              <a:rPr lang="en-US" i="1" dirty="0"/>
              <a:t>Allow ample time to build the game (20 minutes).</a:t>
            </a:r>
          </a:p>
          <a:p>
            <a:pPr>
              <a:spcBef>
                <a:spcPts val="0"/>
              </a:spcBef>
              <a:spcAft>
                <a:spcPts val="0"/>
              </a:spcAft>
              <a:defRPr/>
            </a:pPr>
            <a:endParaRPr lang="en-US" dirty="0"/>
          </a:p>
          <a:p>
            <a:pPr>
              <a:spcBef>
                <a:spcPts val="0"/>
              </a:spcBef>
              <a:spcAft>
                <a:spcPts val="0"/>
              </a:spcAft>
              <a:defRPr/>
            </a:pPr>
            <a:r>
              <a:rPr lang="en-US" dirty="0"/>
              <a:t>Once you have completed your arcade game and practiced it a few times, you can take it over to the arcade. We will have an opportunity later to play the games.</a:t>
            </a:r>
          </a:p>
          <a:p>
            <a:pPr>
              <a:spcBef>
                <a:spcPts val="0"/>
              </a:spcBef>
              <a:spcAft>
                <a:spcPts val="0"/>
              </a:spcAft>
              <a:defRPr/>
            </a:pPr>
            <a:endParaRPr lang="en-US" dirty="0"/>
          </a:p>
          <a:p>
            <a:pPr marL="0" marR="0">
              <a:spcBef>
                <a:spcPts val="0"/>
              </a:spcBef>
              <a:spcAft>
                <a:spcPts val="0"/>
              </a:spcAft>
            </a:pPr>
            <a:r>
              <a:rPr lang="en-US" b="1" cap="all" dirty="0">
                <a:ea typeface="Times New Roman" panose="02020603050405020304" pitchFamily="18" charset="0"/>
              </a:rPr>
              <a:t>intent: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Address potential fears, acknowledge personal strengths, and work creatively to build with cardboard.</a:t>
            </a:r>
            <a:endParaRPr lang="en-US" dirty="0">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OUTCOMES:  </a:t>
            </a:r>
          </a:p>
          <a:p>
            <a:pPr marL="0" marR="0">
              <a:spcBef>
                <a:spcPts val="0"/>
              </a:spcBef>
              <a:spcAft>
                <a:spcPts val="0"/>
              </a:spcAft>
            </a:pPr>
            <a:r>
              <a:rPr lang="en-US" dirty="0">
                <a:ea typeface="Times New Roman" panose="02020603050405020304" pitchFamily="18" charset="0"/>
              </a:rPr>
              <a:t>Participants watch the Cain story, think of a personal strength, and use materials to build a creative game with cardboard.</a:t>
            </a:r>
            <a:endParaRPr lang="en-US" dirty="0">
              <a:latin typeface="Helvetica" pitchFamily="34" charset="0"/>
              <a:ea typeface="Times New Roman" panose="02020603050405020304" pitchFamily="18" charset="0"/>
            </a:endParaRPr>
          </a:p>
          <a:p>
            <a:pPr marL="914400" marR="0" indent="-228600">
              <a:spcBef>
                <a:spcPts val="0"/>
              </a:spcBef>
              <a:spcAft>
                <a:spcPts val="0"/>
              </a:spcAft>
            </a:pPr>
            <a:r>
              <a:rPr lang="en-US" b="1" cap="all"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pPr>
            <a:r>
              <a:rPr lang="en-US" dirty="0"/>
              <a:t>PowerPoint</a:t>
            </a:r>
          </a:p>
          <a:p>
            <a:pPr marL="171450" lvl="0" indent="-171450">
              <a:spcBef>
                <a:spcPts val="0"/>
              </a:spcBef>
              <a:spcAft>
                <a:spcPts val="0"/>
              </a:spcAft>
              <a:buFont typeface="Arial" panose="020B0604020202020204" pitchFamily="34" charset="0"/>
              <a:buChar char="•"/>
            </a:pPr>
            <a:r>
              <a:rPr lang="en-US" dirty="0"/>
              <a:t>Cain Video</a:t>
            </a:r>
          </a:p>
          <a:p>
            <a:pPr marL="171450" lvl="0" indent="-171450">
              <a:spcBef>
                <a:spcPts val="0"/>
              </a:spcBef>
              <a:spcAft>
                <a:spcPts val="0"/>
              </a:spcAft>
              <a:buFont typeface="Arial" panose="020B0604020202020204" pitchFamily="34" charset="0"/>
              <a:buChar char="•"/>
            </a:pPr>
            <a:r>
              <a:rPr lang="en-US" dirty="0"/>
              <a:t>Cardboard materials (paper towel tubes, boxes, bags, scrap paper, bottle tops, egg cartons, etc.)</a:t>
            </a:r>
          </a:p>
          <a:p>
            <a:pPr marL="171450" lvl="0" indent="-171450">
              <a:spcBef>
                <a:spcPts val="0"/>
              </a:spcBef>
              <a:spcAft>
                <a:spcPts val="0"/>
              </a:spcAft>
              <a:buFont typeface="Arial" panose="020B0604020202020204" pitchFamily="34" charset="0"/>
              <a:buChar char="•"/>
            </a:pPr>
            <a:r>
              <a:rPr lang="en-US" dirty="0"/>
              <a:t>Markers </a:t>
            </a:r>
          </a:p>
          <a:p>
            <a:pPr marL="171450" lvl="0" indent="-171450">
              <a:spcBef>
                <a:spcPts val="0"/>
              </a:spcBef>
              <a:spcAft>
                <a:spcPts val="0"/>
              </a:spcAft>
              <a:buFont typeface="Arial" panose="020B0604020202020204" pitchFamily="34" charset="0"/>
              <a:buChar char="•"/>
            </a:pPr>
            <a:r>
              <a:rPr lang="en-US" dirty="0"/>
              <a:t>Tape, rubber bands, etc.</a:t>
            </a:r>
          </a:p>
          <a:p>
            <a:pPr marR="0">
              <a:spcBef>
                <a:spcPts val="0"/>
              </a:spcBef>
              <a:spcAft>
                <a:spcPts val="0"/>
              </a:spcAft>
            </a:pPr>
            <a:endParaRPr lang="en-US" b="1" cap="all" dirty="0">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Time:</a:t>
            </a:r>
            <a:r>
              <a:rPr lang="en-US" dirty="0">
                <a:ea typeface="Times New Roman" panose="02020603050405020304" pitchFamily="18" charset="0"/>
              </a:rPr>
              <a:t> 40 minutes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b="1" cap="all" dirty="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Introduce the CAIN video. (Use notes on PPT.)</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Show the video. Highlight the creativity and motivation to learn displayed in the video.</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Invite participants to get materials from the table.</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Once participants have materials, say, “Look back at the list of concepts to foster in preschool science and consider your strengths. Do you ask a lot of questions/foster inquiry? Do you have a motivation to learn? Are you creative? You will pull from one or more of these strengths to be creative and build an arcade game. You can build your game on your own or you may work with your group.”</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Allow ample time to build the game. (20 min.).</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Tell participants, “Once you have completed your arcade game and practiced it a few times, bring it to the arcade. We will have an opportunity later to play the games.”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After participants bring games to front, make a point to highlight a few of the strengths written on the boxes. These are the strengths of our room. </a:t>
            </a:r>
            <a:endParaRPr lang="en-US"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Debrief Options: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Invite one or two people to demonstrate some of the more unique games or try them yourself with the trainers.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Ask each group to demonstrate their game (if you have a smaller group).</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Ask each group to share one aha moment they had while creating their game.</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Ask each group to highlight science concepts used in their game.</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rPr>
              <a:t>Ask each group to highlight the strength they pulled from to create their game.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SUMMARY</a:t>
            </a:r>
            <a:r>
              <a:rPr lang="en-US" dirty="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Participants experience physical science concepts and build community while acknowledging a personal strength and building an arcade game with cardboard.</a:t>
            </a:r>
            <a:endParaRPr lang="en-US" dirty="0">
              <a:latin typeface="Times New Roman" panose="02020603050405020304" pitchFamily="18" charset="0"/>
              <a:ea typeface="Times New Roman" panose="02020603050405020304" pitchFamily="18" charset="0"/>
            </a:endParaRPr>
          </a:p>
        </p:txBody>
      </p:sp>
      <p:sp>
        <p:nvSpPr>
          <p:cNvPr id="51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1B93F9-A3C0-447E-ACA8-581D2E16D352}" type="slidenum">
              <a:rPr lang="en-US" altLang="en-US"/>
              <a:pPr eaLnBrk="1" hangingPunct="1"/>
              <a:t>53</a:t>
            </a:fld>
            <a:endParaRPr lang="en-US" altLang="en-US" dirty="0"/>
          </a:p>
        </p:txBody>
      </p:sp>
    </p:spTree>
    <p:extLst>
      <p:ext uri="{BB962C8B-B14F-4D97-AF65-F5344CB8AC3E}">
        <p14:creationId xmlns:p14="http://schemas.microsoft.com/office/powerpoint/2010/main" val="174583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1:</a:t>
            </a:r>
            <a:r>
              <a:rPr lang="en-US" b="1" baseline="0" dirty="0"/>
              <a:t> </a:t>
            </a:r>
            <a:r>
              <a:rPr lang="en-US" b="1" dirty="0"/>
              <a:t>Many Pathways of Science</a:t>
            </a:r>
          </a:p>
          <a:p>
            <a:pPr>
              <a:spcBef>
                <a:spcPts val="0"/>
              </a:spcBef>
            </a:pPr>
            <a:r>
              <a:rPr lang="en-US" dirty="0"/>
              <a:t>  </a:t>
            </a:r>
            <a:endParaRPr lang="en-US" b="1" dirty="0"/>
          </a:p>
          <a:p>
            <a:pPr lvl="0">
              <a:spcBef>
                <a:spcPts val="0"/>
              </a:spcBef>
            </a:pPr>
            <a:r>
              <a:rPr lang="en-US" b="1" dirty="0"/>
              <a:t>Presenter Remarks:</a:t>
            </a:r>
          </a:p>
          <a:p>
            <a:pPr lvl="0">
              <a:spcBef>
                <a:spcPts val="0"/>
              </a:spcBef>
            </a:pPr>
            <a:r>
              <a:rPr lang="en-US" kern="1200" dirty="0">
                <a:solidFill>
                  <a:schemeClr val="tx1"/>
                </a:solidFill>
                <a:effectLst/>
              </a:rPr>
              <a:t>Because the key to science is exploration and creativity, we each have our own pathway of physical science.  Let’s get to know each other better by making our own path now. </a:t>
            </a:r>
          </a:p>
          <a:p>
            <a:pPr lvl="0">
              <a:spcBef>
                <a:spcPts val="0"/>
              </a:spcBef>
            </a:pPr>
            <a:endParaRPr lang="en-US" kern="1200" dirty="0">
              <a:solidFill>
                <a:schemeClr val="tx1"/>
              </a:solidFill>
              <a:effectLst/>
            </a:endParaRPr>
          </a:p>
          <a:p>
            <a:pPr lvl="0">
              <a:spcBef>
                <a:spcPts val="0"/>
              </a:spcBef>
            </a:pPr>
            <a:r>
              <a:rPr lang="en-US" kern="1200" dirty="0">
                <a:solidFill>
                  <a:schemeClr val="tx1"/>
                </a:solidFill>
                <a:effectLst/>
              </a:rPr>
              <a:t>Work individually to create a steering wheel using the tape and insulation. </a:t>
            </a:r>
            <a:endParaRPr lang="en-US" dirty="0"/>
          </a:p>
          <a:p>
            <a:pPr>
              <a:spcBef>
                <a:spcPts val="0"/>
              </a:spcBef>
            </a:pPr>
            <a:endParaRPr lang="en-US" dirty="0"/>
          </a:p>
          <a:p>
            <a:pPr>
              <a:spcBef>
                <a:spcPts val="0"/>
              </a:spcBef>
            </a:pPr>
            <a:r>
              <a:rPr lang="en-US" b="1" cap="all" dirty="0"/>
              <a:t>intent: </a:t>
            </a:r>
            <a:endParaRPr lang="en-US" dirty="0"/>
          </a:p>
          <a:p>
            <a:pPr>
              <a:spcBef>
                <a:spcPts val="0"/>
              </a:spcBef>
            </a:pPr>
            <a:r>
              <a:rPr lang="en-US" dirty="0"/>
              <a:t>Introduce participants to each other and introduce physical science.</a:t>
            </a:r>
          </a:p>
          <a:p>
            <a:pPr>
              <a:spcBef>
                <a:spcPts val="0"/>
              </a:spcBef>
            </a:pPr>
            <a:r>
              <a:rPr lang="en-US" dirty="0"/>
              <a:t> </a:t>
            </a:r>
          </a:p>
          <a:p>
            <a:pPr>
              <a:spcBef>
                <a:spcPts val="0"/>
              </a:spcBef>
            </a:pPr>
            <a:r>
              <a:rPr lang="en-US" b="1" dirty="0"/>
              <a:t>OUTCOMES: </a:t>
            </a:r>
            <a:endParaRPr lang="en-US" dirty="0"/>
          </a:p>
          <a:p>
            <a:pPr>
              <a:spcBef>
                <a:spcPts val="0"/>
              </a:spcBef>
            </a:pPr>
            <a:r>
              <a:rPr lang="en-US" dirty="0"/>
              <a:t>Participants experience physical science concepts (building a steering wheel), build community, and consider their own physical science experiences in the classroom.</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2-4 feet of insulation per participant</a:t>
            </a:r>
          </a:p>
          <a:p>
            <a:pPr marL="171450" lvl="0" indent="-171450">
              <a:spcBef>
                <a:spcPts val="0"/>
              </a:spcBef>
              <a:buFont typeface="Arial" panose="020B0604020202020204" pitchFamily="34" charset="0"/>
              <a:buChar char="•"/>
            </a:pPr>
            <a:r>
              <a:rPr lang="en-US" dirty="0"/>
              <a:t>1 duct tape roll per table</a:t>
            </a:r>
          </a:p>
          <a:p>
            <a:pPr marL="171450" lvl="0" indent="-171450">
              <a:spcBef>
                <a:spcPts val="0"/>
              </a:spcBef>
              <a:buFont typeface="Arial" panose="020B0604020202020204" pitchFamily="34" charset="0"/>
              <a:buChar char="•"/>
            </a:pPr>
            <a:r>
              <a:rPr lang="en-US" dirty="0"/>
              <a:t>Chime</a:t>
            </a:r>
          </a:p>
          <a:p>
            <a:pPr>
              <a:spcBef>
                <a:spcPts val="0"/>
              </a:spcBef>
            </a:pPr>
            <a:endParaRPr lang="en-US" b="1" dirty="0"/>
          </a:p>
          <a:p>
            <a:pPr>
              <a:spcBef>
                <a:spcPts val="0"/>
              </a:spcBef>
            </a:pPr>
            <a:r>
              <a:rPr lang="en-US" b="1" dirty="0"/>
              <a:t>TIME</a:t>
            </a:r>
            <a:r>
              <a:rPr lang="en-US" dirty="0"/>
              <a:t>: 15 minutes</a:t>
            </a:r>
          </a:p>
          <a:p>
            <a:pPr>
              <a:spcBef>
                <a:spcPts val="0"/>
              </a:spcBef>
            </a:pPr>
            <a:endParaRPr lang="en-US" b="1" cap="all" dirty="0"/>
          </a:p>
          <a:p>
            <a:pPr>
              <a:spcBef>
                <a:spcPts val="0"/>
              </a:spcBef>
            </a:pPr>
            <a:r>
              <a:rPr lang="en-US" b="1" cap="all" dirty="0"/>
              <a:t>Process: </a:t>
            </a:r>
            <a:endParaRPr lang="en-US" dirty="0"/>
          </a:p>
          <a:p>
            <a:pPr>
              <a:spcBef>
                <a:spcPts val="0"/>
              </a:spcBef>
            </a:pPr>
            <a:r>
              <a:rPr lang="en-US" u="sng" dirty="0"/>
              <a:t>Prior to training</a:t>
            </a:r>
            <a:r>
              <a:rPr lang="en-US" dirty="0"/>
              <a:t>: </a:t>
            </a:r>
          </a:p>
          <a:p>
            <a:pPr marL="171450" lvl="0" indent="-171450">
              <a:spcBef>
                <a:spcPts val="0"/>
              </a:spcBef>
              <a:buFont typeface="Arial" panose="020B0604020202020204" pitchFamily="34" charset="0"/>
              <a:buChar char="•"/>
            </a:pPr>
            <a:r>
              <a:rPr lang="en-US" dirty="0"/>
              <a:t>Pass out one piece of piping insulation per participant. Have each person pick one up at registration table or place them on the tables ahead of time.</a:t>
            </a:r>
          </a:p>
          <a:p>
            <a:pPr marL="171450" lvl="0" indent="-171450">
              <a:spcBef>
                <a:spcPts val="0"/>
              </a:spcBef>
              <a:buFont typeface="Arial" panose="020B0604020202020204" pitchFamily="34" charset="0"/>
              <a:buChar char="•"/>
            </a:pPr>
            <a:r>
              <a:rPr lang="en-US" dirty="0"/>
              <a:t>Place one duct table on each table.</a:t>
            </a:r>
          </a:p>
          <a:p>
            <a:pPr>
              <a:spcBef>
                <a:spcPts val="0"/>
              </a:spcBef>
            </a:pPr>
            <a:r>
              <a:rPr lang="en-US" u="sng" dirty="0"/>
              <a:t>During training:</a:t>
            </a:r>
            <a:endParaRPr lang="en-US" dirty="0"/>
          </a:p>
          <a:p>
            <a:pPr marL="171450" lvl="0" indent="-171450">
              <a:spcBef>
                <a:spcPts val="0"/>
              </a:spcBef>
              <a:buFont typeface="Arial" panose="020B0604020202020204" pitchFamily="34" charset="0"/>
              <a:buChar char="•"/>
            </a:pPr>
            <a:r>
              <a:rPr lang="en-US" dirty="0"/>
              <a:t>Introduce activity by connecting to the concepts discussed on the last three slides (creativity, innovative problem solving, exploration of nonliving objects). Say, “Because the key to science is exploration and creativity, we each have our own pathway of physical science. Let’s get to know each other better by making our own path now.”</a:t>
            </a:r>
          </a:p>
          <a:p>
            <a:pPr marL="171450" lvl="0" indent="-171450">
              <a:spcBef>
                <a:spcPts val="0"/>
              </a:spcBef>
              <a:buFont typeface="Arial" panose="020B0604020202020204" pitchFamily="34" charset="0"/>
              <a:buChar char="•"/>
            </a:pPr>
            <a:r>
              <a:rPr lang="en-US" dirty="0"/>
              <a:t>Ask participants to work individually to create a steering wheel using the tap and insulation. They can do this anyway they choose.</a:t>
            </a:r>
          </a:p>
          <a:p>
            <a:pPr marL="171450" lvl="0" indent="-171450">
              <a:spcBef>
                <a:spcPts val="0"/>
              </a:spcBef>
              <a:buFont typeface="Arial" panose="020B0604020202020204" pitchFamily="34" charset="0"/>
              <a:buChar char="•"/>
            </a:pPr>
            <a:r>
              <a:rPr lang="en-US" dirty="0"/>
              <a:t>When all participants have a steering wheel, invite them to make their own path by walking/driving around the room. Change the slide to the discussion questions.</a:t>
            </a:r>
          </a:p>
          <a:p>
            <a:pPr marL="171450" lvl="0" indent="-171450">
              <a:spcBef>
                <a:spcPts val="0"/>
              </a:spcBef>
              <a:buFont typeface="Arial" panose="020B0604020202020204" pitchFamily="34" charset="0"/>
              <a:buChar char="•"/>
            </a:pPr>
            <a:r>
              <a:rPr lang="en-US" dirty="0"/>
              <a:t>Tell participants to stop when the chime rings and make eye contact with someone who will be their partner. </a:t>
            </a:r>
          </a:p>
          <a:p>
            <a:pPr marL="171450" lvl="0" indent="-171450">
              <a:spcBef>
                <a:spcPts val="0"/>
              </a:spcBef>
              <a:buFont typeface="Arial" panose="020B0604020202020204" pitchFamily="34" charset="0"/>
              <a:buChar char="•"/>
            </a:pPr>
            <a:r>
              <a:rPr lang="en-US" dirty="0"/>
              <a:t>Then invite partners to discuss the questions on the screen. </a:t>
            </a:r>
          </a:p>
          <a:p>
            <a:pPr marL="171450" lvl="0" indent="-171450">
              <a:spcBef>
                <a:spcPts val="0"/>
              </a:spcBef>
              <a:buFont typeface="Arial" panose="020B0604020202020204" pitchFamily="34" charset="0"/>
              <a:buChar char="•"/>
            </a:pPr>
            <a:r>
              <a:rPr lang="en-US" dirty="0"/>
              <a:t>Repeat steps 3-5 once or twice.</a:t>
            </a:r>
          </a:p>
          <a:p>
            <a:pPr marL="171450" lvl="0" indent="-171450">
              <a:spcBef>
                <a:spcPts val="0"/>
              </a:spcBef>
              <a:buFont typeface="Arial" panose="020B0604020202020204" pitchFamily="34" charset="0"/>
              <a:buChar char="•"/>
            </a:pPr>
            <a:r>
              <a:rPr lang="en-US" dirty="0"/>
              <a:t>Invite participants to rejoin their group. </a:t>
            </a:r>
          </a:p>
          <a:p>
            <a:pPr>
              <a:spcBef>
                <a:spcPts val="0"/>
              </a:spcBef>
            </a:pPr>
            <a:r>
              <a:rPr lang="en-US" b="1" dirty="0"/>
              <a:t> </a:t>
            </a:r>
            <a:endParaRPr lang="en-US" dirty="0"/>
          </a:p>
          <a:p>
            <a:pPr>
              <a:spcBef>
                <a:spcPts val="0"/>
              </a:spcBef>
            </a:pPr>
            <a:r>
              <a:rPr lang="en-US" dirty="0"/>
              <a:t> </a:t>
            </a:r>
          </a:p>
        </p:txBody>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634" indent="-285629" eaLnBrk="0" hangingPunct="0">
              <a:spcBef>
                <a:spcPct val="30000"/>
              </a:spcBef>
              <a:defRPr sz="1200">
                <a:solidFill>
                  <a:schemeClr val="tx1"/>
                </a:solidFill>
                <a:latin typeface="Arial" pitchFamily="34" charset="0"/>
                <a:ea typeface="ＭＳ Ｐゴシック" pitchFamily="34" charset="-128"/>
                <a:cs typeface="Arial" pitchFamily="34" charset="0"/>
              </a:defRPr>
            </a:lvl2pPr>
            <a:lvl3pPr marL="1142515" indent="-228503" eaLnBrk="0" hangingPunct="0">
              <a:spcBef>
                <a:spcPct val="30000"/>
              </a:spcBef>
              <a:defRPr sz="1200">
                <a:solidFill>
                  <a:schemeClr val="tx1"/>
                </a:solidFill>
                <a:latin typeface="Arial" pitchFamily="34" charset="0"/>
                <a:ea typeface="ＭＳ Ｐゴシック" pitchFamily="34" charset="-128"/>
                <a:cs typeface="Arial" pitchFamily="34" charset="0"/>
              </a:defRPr>
            </a:lvl3pPr>
            <a:lvl4pPr marL="1599521" indent="-228503" eaLnBrk="0" hangingPunct="0">
              <a:spcBef>
                <a:spcPct val="30000"/>
              </a:spcBef>
              <a:defRPr sz="1200">
                <a:solidFill>
                  <a:schemeClr val="tx1"/>
                </a:solidFill>
                <a:latin typeface="Arial" pitchFamily="34" charset="0"/>
                <a:ea typeface="ＭＳ Ｐゴシック" pitchFamily="34" charset="-128"/>
                <a:cs typeface="Arial" pitchFamily="34" charset="0"/>
              </a:defRPr>
            </a:lvl4pPr>
            <a:lvl5pPr marL="2056527" indent="-228503" eaLnBrk="0" hangingPunct="0">
              <a:spcBef>
                <a:spcPct val="30000"/>
              </a:spcBef>
              <a:defRPr sz="1200">
                <a:solidFill>
                  <a:schemeClr val="tx1"/>
                </a:solidFill>
                <a:latin typeface="Arial" pitchFamily="34" charset="0"/>
                <a:ea typeface="ＭＳ Ｐゴシック" pitchFamily="34" charset="-128"/>
                <a:cs typeface="Arial" pitchFamily="34" charset="0"/>
              </a:defRPr>
            </a:lvl5pPr>
            <a:lvl6pPr marL="2513533"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6pPr>
            <a:lvl7pPr marL="2970539"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7pPr>
            <a:lvl8pPr marL="3427545"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8pPr>
            <a:lvl9pPr marL="3884551"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9pPr>
          </a:lstStyle>
          <a:p>
            <a:pPr eaLnBrk="1" hangingPunct="1">
              <a:spcBef>
                <a:spcPct val="0"/>
              </a:spcBef>
            </a:pPr>
            <a:fld id="{8A2B6759-6853-4EFE-9E09-BBA62303571D}" type="slidenum">
              <a:rPr lang="en-US" altLang="en-US" smtClean="0"/>
              <a:pPr eaLnBrk="1" hangingPunct="1">
                <a:spcBef>
                  <a:spcPct val="0"/>
                </a:spcBef>
              </a:pPr>
              <a:t>6</a:t>
            </a:fld>
            <a:endParaRPr lang="en-US" altLang="en-US" dirty="0"/>
          </a:p>
        </p:txBody>
      </p:sp>
    </p:spTree>
    <p:extLst>
      <p:ext uri="{BB962C8B-B14F-4D97-AF65-F5344CB8AC3E}">
        <p14:creationId xmlns:p14="http://schemas.microsoft.com/office/powerpoint/2010/main" val="1242485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0" fontAlgn="base" latinLnBrk="0" hangingPunct="0">
              <a:spcBef>
                <a:spcPts val="0"/>
              </a:spcBef>
              <a:spcAft>
                <a:spcPct val="0"/>
              </a:spcAft>
              <a:buClrTx/>
              <a:buSzTx/>
              <a:buFontTx/>
              <a:buNone/>
              <a:tabLst/>
              <a:defRPr/>
            </a:pPr>
            <a:r>
              <a:rPr lang="en-US" b="1" kern="1200" dirty="0">
                <a:solidFill>
                  <a:schemeClr val="tx1"/>
                </a:solidFill>
                <a:effectLst/>
                <a:latin typeface="Arial" pitchFamily="34" charset="0"/>
                <a:ea typeface="ＭＳ Ｐゴシック" pitchFamily="34" charset="-128"/>
                <a:cs typeface="Arial" pitchFamily="34" charset="0"/>
              </a:rPr>
              <a:t>Activity 1: Many Pathways of Science </a:t>
            </a:r>
            <a:r>
              <a:rPr lang="en-US" kern="1200" dirty="0">
                <a:solidFill>
                  <a:schemeClr val="tx1"/>
                </a:solidFill>
                <a:effectLst/>
                <a:latin typeface="Arial" pitchFamily="34" charset="0"/>
                <a:ea typeface="ＭＳ Ｐゴシック" pitchFamily="34" charset="-128"/>
                <a:cs typeface="Arial" pitchFamily="34" charset="0"/>
              </a:rPr>
              <a:t>continued: </a:t>
            </a:r>
          </a:p>
          <a:p>
            <a:pPr>
              <a:spcBef>
                <a:spcPts val="0"/>
              </a:spcBef>
            </a:pPr>
            <a:r>
              <a:rPr lang="en-US" kern="1200" dirty="0">
                <a:solidFill>
                  <a:schemeClr val="tx1"/>
                </a:solidFill>
                <a:effectLst/>
                <a:latin typeface="Arial" pitchFamily="34" charset="0"/>
                <a:ea typeface="ＭＳ Ｐゴシック" pitchFamily="34" charset="-128"/>
                <a:cs typeface="Arial" pitchFamily="34" charset="0"/>
              </a:rPr>
              <a:t> </a:t>
            </a:r>
          </a:p>
          <a:p>
            <a:pPr>
              <a:spcBef>
                <a:spcPts val="0"/>
              </a:spcBef>
            </a:pPr>
            <a:r>
              <a:rPr lang="en-US" b="1" kern="1200" dirty="0">
                <a:solidFill>
                  <a:schemeClr val="tx1"/>
                </a:solidFill>
                <a:effectLst/>
                <a:latin typeface="Arial" pitchFamily="34" charset="0"/>
                <a:ea typeface="ＭＳ Ｐゴシック" pitchFamily="34" charset="-128"/>
                <a:cs typeface="Arial" pitchFamily="34" charset="0"/>
              </a:rPr>
              <a:t>Presenter</a:t>
            </a:r>
            <a:r>
              <a:rPr lang="en-US" b="1" kern="1200" baseline="0" dirty="0">
                <a:solidFill>
                  <a:schemeClr val="tx1"/>
                </a:solidFill>
                <a:effectLst/>
                <a:latin typeface="Arial" pitchFamily="34" charset="0"/>
                <a:ea typeface="ＭＳ Ｐゴシック" pitchFamily="34" charset="-128"/>
                <a:cs typeface="Arial" pitchFamily="34" charset="0"/>
              </a:rPr>
              <a:t> Remarks: </a:t>
            </a:r>
            <a:r>
              <a:rPr lang="en-US" i="1" dirty="0"/>
              <a:t>(a</a:t>
            </a:r>
            <a:r>
              <a:rPr lang="en-US" i="1" kern="1200" baseline="0" dirty="0">
                <a:solidFill>
                  <a:schemeClr val="tx1"/>
                </a:solidFill>
                <a:effectLst/>
                <a:latin typeface="Arial" pitchFamily="34" charset="0"/>
                <a:ea typeface="ＭＳ Ｐゴシック" pitchFamily="34" charset="-128"/>
                <a:cs typeface="Arial" pitchFamily="34" charset="0"/>
              </a:rPr>
              <a:t>fter participants have returned to table groups)</a:t>
            </a:r>
          </a:p>
          <a:p>
            <a:pPr>
              <a:spcBef>
                <a:spcPts val="0"/>
              </a:spcBef>
            </a:pPr>
            <a:r>
              <a:rPr lang="en-US" kern="1200" baseline="0" dirty="0">
                <a:solidFill>
                  <a:schemeClr val="tx1"/>
                </a:solidFill>
                <a:effectLst/>
                <a:latin typeface="Arial" pitchFamily="34" charset="0"/>
                <a:ea typeface="ＭＳ Ｐゴシック" pitchFamily="34" charset="-128"/>
                <a:cs typeface="Arial" pitchFamily="34" charset="0"/>
              </a:rPr>
              <a:t>It sounds like there are already some excellent ideas for supporting physical science in the classroom. Even more importantly, it sounds like there are many reasons to be excited about engaging </a:t>
            </a:r>
            <a:r>
              <a:rPr lang="en-US" dirty="0"/>
              <a:t>young children in physical </a:t>
            </a:r>
            <a:r>
              <a:rPr lang="en-US" kern="1200" baseline="0" dirty="0">
                <a:solidFill>
                  <a:schemeClr val="tx1"/>
                </a:solidFill>
                <a:effectLst/>
                <a:latin typeface="Arial" pitchFamily="34" charset="0"/>
                <a:ea typeface="ＭＳ Ｐゴシック" pitchFamily="34" charset="-128"/>
                <a:cs typeface="Arial" pitchFamily="34" charset="0"/>
              </a:rPr>
              <a:t>science. </a:t>
            </a:r>
          </a:p>
          <a:p>
            <a:pPr>
              <a:spcBef>
                <a:spcPts val="0"/>
              </a:spcBef>
            </a:pPr>
            <a:r>
              <a:rPr lang="en-US" kern="1200" baseline="0" dirty="0">
                <a:solidFill>
                  <a:schemeClr val="tx1"/>
                </a:solidFill>
                <a:effectLst/>
                <a:latin typeface="Arial" pitchFamily="34" charset="0"/>
                <a:ea typeface="ＭＳ Ｐゴシック" pitchFamily="34" charset="-128"/>
                <a:cs typeface="Arial" pitchFamily="34" charset="0"/>
              </a:rPr>
              <a:t>Fortunately the California Department of Education agrees and has created multiple resources to support physical science in the early childhood classroom. Let’s look at those now.</a:t>
            </a:r>
            <a:endParaRPr lang="en-US" kern="1200" dirty="0">
              <a:solidFill>
                <a:schemeClr val="tx1"/>
              </a:solidFill>
              <a:effectLst/>
              <a:latin typeface="Arial" pitchFamily="34" charset="0"/>
              <a:ea typeface="ＭＳ Ｐゴシック" pitchFamily="34" charset="-128"/>
              <a:cs typeface="Arial" pitchFamily="34" charset="0"/>
            </a:endParaRPr>
          </a:p>
          <a:p>
            <a:pPr>
              <a:spcBef>
                <a:spcPts val="0"/>
              </a:spcBef>
            </a:pPr>
            <a:endParaRPr lang="en-US" altLang="en-US" dirty="0"/>
          </a:p>
        </p:txBody>
      </p:sp>
      <p:sp>
        <p:nvSpPr>
          <p:cNvPr id="655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634" indent="-285629" eaLnBrk="0" hangingPunct="0">
              <a:spcBef>
                <a:spcPct val="30000"/>
              </a:spcBef>
              <a:defRPr sz="1200">
                <a:solidFill>
                  <a:schemeClr val="tx1"/>
                </a:solidFill>
                <a:latin typeface="Arial" pitchFamily="34" charset="0"/>
                <a:ea typeface="ＭＳ Ｐゴシック" pitchFamily="34" charset="-128"/>
                <a:cs typeface="Arial" pitchFamily="34" charset="0"/>
              </a:defRPr>
            </a:lvl2pPr>
            <a:lvl3pPr marL="1142515" indent="-228503" eaLnBrk="0" hangingPunct="0">
              <a:spcBef>
                <a:spcPct val="30000"/>
              </a:spcBef>
              <a:defRPr sz="1200">
                <a:solidFill>
                  <a:schemeClr val="tx1"/>
                </a:solidFill>
                <a:latin typeface="Arial" pitchFamily="34" charset="0"/>
                <a:ea typeface="ＭＳ Ｐゴシック" pitchFamily="34" charset="-128"/>
                <a:cs typeface="Arial" pitchFamily="34" charset="0"/>
              </a:defRPr>
            </a:lvl3pPr>
            <a:lvl4pPr marL="1599521" indent="-228503" eaLnBrk="0" hangingPunct="0">
              <a:spcBef>
                <a:spcPct val="30000"/>
              </a:spcBef>
              <a:defRPr sz="1200">
                <a:solidFill>
                  <a:schemeClr val="tx1"/>
                </a:solidFill>
                <a:latin typeface="Arial" pitchFamily="34" charset="0"/>
                <a:ea typeface="ＭＳ Ｐゴシック" pitchFamily="34" charset="-128"/>
                <a:cs typeface="Arial" pitchFamily="34" charset="0"/>
              </a:defRPr>
            </a:lvl4pPr>
            <a:lvl5pPr marL="2056527" indent="-228503" eaLnBrk="0" hangingPunct="0">
              <a:spcBef>
                <a:spcPct val="30000"/>
              </a:spcBef>
              <a:defRPr sz="1200">
                <a:solidFill>
                  <a:schemeClr val="tx1"/>
                </a:solidFill>
                <a:latin typeface="Arial" pitchFamily="34" charset="0"/>
                <a:ea typeface="ＭＳ Ｐゴシック" pitchFamily="34" charset="-128"/>
                <a:cs typeface="Arial" pitchFamily="34" charset="0"/>
              </a:defRPr>
            </a:lvl5pPr>
            <a:lvl6pPr marL="2513533"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6pPr>
            <a:lvl7pPr marL="2970539"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7pPr>
            <a:lvl8pPr marL="3427545"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8pPr>
            <a:lvl9pPr marL="3884551" indent="-228503" defTabSz="457006"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9pPr>
          </a:lstStyle>
          <a:p>
            <a:pPr eaLnBrk="1" hangingPunct="1">
              <a:spcBef>
                <a:spcPct val="0"/>
              </a:spcBef>
            </a:pPr>
            <a:fld id="{D41BB051-50C2-4B73-ABF9-946147C732A1}" type="slidenum">
              <a:rPr lang="en-US" altLang="en-US" smtClean="0"/>
              <a:pPr eaLnBrk="1" hangingPunct="1">
                <a:spcBef>
                  <a:spcPct val="0"/>
                </a:spcBef>
              </a:pPr>
              <a:t>7</a:t>
            </a:fld>
            <a:endParaRPr lang="en-US" altLang="en-US"/>
          </a:p>
        </p:txBody>
      </p:sp>
    </p:spTree>
    <p:extLst>
      <p:ext uri="{BB962C8B-B14F-4D97-AF65-F5344CB8AC3E}">
        <p14:creationId xmlns:p14="http://schemas.microsoft.com/office/powerpoint/2010/main" val="32027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02310" y="4362026"/>
            <a:ext cx="5618480" cy="4623842"/>
          </a:xfrm>
        </p:spPr>
        <p:txBody>
          <a:bodyPr>
            <a:noAutofit/>
          </a:bodyPr>
          <a:lstStyle/>
          <a:p>
            <a:pPr defTabSz="466618" eaLnBrk="1" hangingPunct="1">
              <a:spcBef>
                <a:spcPts val="0"/>
              </a:spcBef>
              <a:defRPr/>
            </a:pPr>
            <a:r>
              <a:rPr lang="en-US" b="1" dirty="0">
                <a:solidFill>
                  <a:srgbClr val="000000"/>
                </a:solidFill>
                <a:latin typeface="Arial" charset="0"/>
                <a:ea typeface="Arial" charset="0"/>
                <a:cs typeface="Arial" charset="0"/>
              </a:rPr>
              <a:t>Presenter Remarks: </a:t>
            </a:r>
            <a:endParaRPr lang="en-US" dirty="0">
              <a:solidFill>
                <a:prstClr val="black"/>
              </a:solidFill>
              <a:latin typeface="Arial" charset="0"/>
              <a:ea typeface="Arial" charset="0"/>
              <a:cs typeface="Arial" charset="0"/>
            </a:endParaRPr>
          </a:p>
          <a:p>
            <a:pPr eaLnBrk="1" hangingPunct="1">
              <a:spcBef>
                <a:spcPts val="0"/>
              </a:spcBef>
            </a:pPr>
            <a:r>
              <a:rPr lang="en-US" dirty="0">
                <a:solidFill>
                  <a:srgbClr val="000000"/>
                </a:solidFill>
                <a:latin typeface="Arial" charset="0"/>
                <a:ea typeface="MS PGothic" charset="0"/>
              </a:rPr>
              <a:t>The state of California has developed many publications, resources, and supports that enable teachers to facilitate the most positive outcomes for students. </a:t>
            </a:r>
          </a:p>
          <a:p>
            <a:pPr eaLnBrk="1" hangingPunct="1">
              <a:spcBef>
                <a:spcPts val="0"/>
              </a:spcBef>
            </a:pPr>
            <a:endParaRPr lang="en-US" dirty="0">
              <a:solidFill>
                <a:srgbClr val="000000"/>
              </a:solidFill>
              <a:latin typeface="Arial" charset="0"/>
              <a:ea typeface="MS PGothic" charset="0"/>
            </a:endParaRPr>
          </a:p>
          <a:p>
            <a:pPr eaLnBrk="1" hangingPunct="1">
              <a:spcBef>
                <a:spcPts val="0"/>
              </a:spcBef>
            </a:pPr>
            <a:r>
              <a:rPr lang="en-US" dirty="0">
                <a:solidFill>
                  <a:srgbClr val="000000"/>
                </a:solidFill>
                <a:latin typeface="Arial" charset="0"/>
                <a:ea typeface="MS PGothic" charset="0"/>
              </a:rPr>
              <a:t>Today our main focus will be the on the Preschool Learning Foundations and Preschool Curriculum Framework.  </a:t>
            </a:r>
          </a:p>
          <a:p>
            <a:pPr eaLnBrk="1" hangingPunct="1">
              <a:spcBef>
                <a:spcPts val="0"/>
              </a:spcBef>
            </a:pPr>
            <a:endParaRPr lang="en-US" dirty="0">
              <a:solidFill>
                <a:srgbClr val="000000"/>
              </a:solidFill>
              <a:latin typeface="Arial" charset="0"/>
              <a:ea typeface="MS PGothic" charset="0"/>
            </a:endParaRPr>
          </a:p>
          <a:p>
            <a:pPr eaLnBrk="1" hangingPunct="1">
              <a:spcBef>
                <a:spcPts val="0"/>
              </a:spcBef>
            </a:pPr>
            <a:r>
              <a:rPr lang="en-US" dirty="0">
                <a:solidFill>
                  <a:srgbClr val="000000"/>
                </a:solidFill>
                <a:latin typeface="Arial" charset="0"/>
                <a:ea typeface="MS PGothic" charset="0"/>
              </a:rPr>
              <a:t>Other key resources that support learners include: the California English Language Development Standards for Kindergarten, the Transitional Kindergarten Implementation Guide, and the DRDP-K (2015). In</a:t>
            </a:r>
            <a:r>
              <a:rPr lang="en-US" baseline="0" dirty="0">
                <a:solidFill>
                  <a:srgbClr val="000000"/>
                </a:solidFill>
                <a:latin typeface="Arial" charset="0"/>
                <a:ea typeface="MS PGothic" charset="0"/>
              </a:rPr>
              <a:t> addition, t</a:t>
            </a:r>
            <a:r>
              <a:rPr lang="en-US" dirty="0">
                <a:solidFill>
                  <a:srgbClr val="000000"/>
                </a:solidFill>
                <a:latin typeface="Arial" charset="0"/>
                <a:ea typeface="MS PGothic" charset="0"/>
              </a:rPr>
              <a:t>he English Language Arts/English Language Development Framework supports all learners.</a:t>
            </a:r>
          </a:p>
          <a:p>
            <a:pPr>
              <a:spcBef>
                <a:spcPts val="0"/>
              </a:spcBef>
            </a:pPr>
            <a:endParaRPr lang="en-US" dirty="0">
              <a:solidFill>
                <a:srgbClr val="000000"/>
              </a:solidFill>
              <a:latin typeface="Arial" charset="0"/>
              <a:ea typeface="MS PGothic" charset="0"/>
            </a:endParaRPr>
          </a:p>
          <a:p>
            <a:pPr>
              <a:spcBef>
                <a:spcPts val="0"/>
              </a:spcBef>
            </a:pPr>
            <a:r>
              <a:rPr lang="en-US" dirty="0">
                <a:solidFill>
                  <a:srgbClr val="000000"/>
                </a:solidFill>
                <a:latin typeface="Arial" charset="0"/>
                <a:ea typeface="MS PGothic" charset="0"/>
              </a:rPr>
              <a:t>(Name and hold up each resource.) The California Preschool Learning Foundations, Volumes 1, 2, and 3 and the California Preschool Curriculum Frameworks, Volumes 1, 2, and 3 are the center of the California Early Learning and Development System. CPIN professional learning will focus on the foundations and framework. </a:t>
            </a:r>
          </a:p>
          <a:p>
            <a:pPr defTabSz="466618">
              <a:spcBef>
                <a:spcPts val="0"/>
              </a:spcBef>
              <a:defRPr/>
            </a:pPr>
            <a:endParaRPr lang="en-US" dirty="0">
              <a:solidFill>
                <a:prstClr val="black"/>
              </a:solidFill>
              <a:latin typeface="Arial" charset="0"/>
              <a:ea typeface="Arial" charset="0"/>
              <a:cs typeface="Arial" charset="0"/>
            </a:endParaRPr>
          </a:p>
          <a:p>
            <a:pPr defTabSz="466618">
              <a:spcBef>
                <a:spcPts val="0"/>
              </a:spcBef>
              <a:defRPr/>
            </a:pPr>
            <a:r>
              <a:rPr lang="en-US" dirty="0">
                <a:solidFill>
                  <a:prstClr val="black"/>
                </a:solidFill>
                <a:latin typeface="Arial" charset="0"/>
                <a:ea typeface="Arial" charset="0"/>
                <a:cs typeface="Arial" charset="0"/>
              </a:rPr>
              <a:t>We will also discuss alignment and make connections to all additional resources pictured in the graphic:</a:t>
            </a:r>
          </a:p>
          <a:p>
            <a:pPr marL="0" lvl="1" defTabSz="466618">
              <a:spcBef>
                <a:spcPts val="0"/>
              </a:spcBef>
              <a:buFont typeface="Arial" charset="0"/>
              <a:buChar char="•"/>
              <a:defRPr/>
            </a:pPr>
            <a:r>
              <a:rPr lang="en-US" i="1" dirty="0">
                <a:solidFill>
                  <a:prstClr val="black"/>
                </a:solidFill>
                <a:latin typeface="Arial" charset="0"/>
                <a:ea typeface="Arial" charset="0"/>
                <a:cs typeface="Arial" charset="0"/>
              </a:rPr>
              <a:t>The Alignment of the California Preschool Learning Foundations with Key Early Education Resources</a:t>
            </a:r>
          </a:p>
          <a:p>
            <a:pPr marL="0" lvl="1" defTabSz="466618">
              <a:spcBef>
                <a:spcPts val="0"/>
              </a:spcBef>
              <a:buFont typeface="Arial" charset="0"/>
              <a:buChar char="•"/>
              <a:defRPr/>
            </a:pPr>
            <a:r>
              <a:rPr lang="en-US" dirty="0">
                <a:solidFill>
                  <a:prstClr val="black"/>
                </a:solidFill>
                <a:latin typeface="Arial" charset="0"/>
                <a:ea typeface="Arial" charset="0"/>
                <a:cs typeface="Arial" charset="0"/>
              </a:rPr>
              <a:t>California State Standards</a:t>
            </a:r>
          </a:p>
          <a:p>
            <a:pPr marL="0" lvl="1" defTabSz="466618">
              <a:spcBef>
                <a:spcPts val="0"/>
              </a:spcBef>
              <a:buFont typeface="Arial" charset="0"/>
              <a:buChar char="•"/>
              <a:defRPr/>
            </a:pPr>
            <a:r>
              <a:rPr lang="en-US" i="1" dirty="0">
                <a:ea typeface="+mn-ea"/>
              </a:rPr>
              <a:t>Next Generation Science Standards for California Public Schools, Kindergarten through Grade Twelve (</a:t>
            </a:r>
            <a:r>
              <a:rPr lang="en-US" dirty="0"/>
              <a:t>State Board of Education (SBE), 2013)</a:t>
            </a:r>
          </a:p>
          <a:p>
            <a:pPr marL="0" lvl="1" defTabSz="466618">
              <a:spcBef>
                <a:spcPts val="0"/>
              </a:spcBef>
              <a:buFont typeface="Arial" charset="0"/>
              <a:buChar char="•"/>
              <a:defRPr/>
            </a:pPr>
            <a:r>
              <a:rPr lang="en-US" i="1" dirty="0">
                <a:solidFill>
                  <a:prstClr val="black"/>
                </a:solidFill>
                <a:latin typeface="Arial" charset="0"/>
                <a:ea typeface="Arial" charset="0"/>
                <a:cs typeface="Arial" charset="0"/>
              </a:rPr>
              <a:t>Transitional Kindergarten Implementation Guide – A Resource for Public School District Administrators and Teachers </a:t>
            </a:r>
            <a:r>
              <a:rPr lang="en-US" dirty="0">
                <a:solidFill>
                  <a:prstClr val="black"/>
                </a:solidFill>
                <a:latin typeface="Arial" charset="0"/>
                <a:ea typeface="Arial" charset="0"/>
                <a:cs typeface="Arial" charset="0"/>
              </a:rPr>
              <a:t>(CDE, 2013)</a:t>
            </a:r>
          </a:p>
          <a:p>
            <a:pPr marL="0" lvl="1" defTabSz="466618">
              <a:spcBef>
                <a:spcPts val="0"/>
              </a:spcBef>
              <a:buFont typeface="Arial" charset="0"/>
              <a:buChar char="•"/>
              <a:defRPr/>
            </a:pPr>
            <a:r>
              <a:rPr lang="en-US" dirty="0">
                <a:solidFill>
                  <a:prstClr val="black"/>
                </a:solidFill>
                <a:latin typeface="Arial" charset="0"/>
                <a:ea typeface="Arial" charset="0"/>
                <a:cs typeface="Arial" charset="0"/>
              </a:rPr>
              <a:t>Desired Results Developmental Profile—Kindergarten (2015): A Developmental Continuum for Kindergarten (</a:t>
            </a:r>
            <a:r>
              <a:rPr lang="en-US" dirty="0">
                <a:solidFill>
                  <a:prstClr val="black"/>
                </a:solidFill>
                <a:ea typeface="MS PGothic" panose="020B0600070205080204" pitchFamily="34" charset="-128"/>
              </a:rPr>
              <a:t>DRDP-K [2015])</a:t>
            </a: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8255" indent="-291636">
              <a:defRPr sz="2400">
                <a:solidFill>
                  <a:schemeClr val="tx1"/>
                </a:solidFill>
                <a:latin typeface="Arial" panose="020B0604020202020204" pitchFamily="34" charset="0"/>
                <a:ea typeface="MS PGothic" panose="020B0600070205080204" pitchFamily="34" charset="-128"/>
              </a:defRPr>
            </a:lvl2pPr>
            <a:lvl3pPr marL="1166546" indent="-233309">
              <a:defRPr sz="2400">
                <a:solidFill>
                  <a:schemeClr val="tx1"/>
                </a:solidFill>
                <a:latin typeface="Arial" panose="020B0604020202020204" pitchFamily="34" charset="0"/>
                <a:ea typeface="MS PGothic" panose="020B0600070205080204" pitchFamily="34" charset="-128"/>
              </a:defRPr>
            </a:lvl3pPr>
            <a:lvl4pPr marL="1633164" indent="-233309">
              <a:defRPr sz="2400">
                <a:solidFill>
                  <a:schemeClr val="tx1"/>
                </a:solidFill>
                <a:latin typeface="Arial" panose="020B0604020202020204" pitchFamily="34" charset="0"/>
                <a:ea typeface="MS PGothic" panose="020B0600070205080204" pitchFamily="34" charset="-128"/>
              </a:defRPr>
            </a:lvl4pPr>
            <a:lvl5pPr marL="2099782" indent="-233309">
              <a:defRPr sz="2400">
                <a:solidFill>
                  <a:schemeClr val="tx1"/>
                </a:solidFill>
                <a:latin typeface="Arial" panose="020B0604020202020204" pitchFamily="34" charset="0"/>
                <a:ea typeface="MS PGothic" panose="020B0600070205080204" pitchFamily="34" charset="-128"/>
              </a:defRPr>
            </a:lvl5pPr>
            <a:lvl6pPr marL="2566401" indent="-2333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33019" indent="-2333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9637" indent="-2333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6256" indent="-2333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pPr/>
              <a:t>8</a:t>
            </a:fld>
            <a:endParaRPr lang="en-US" altLang="en-US" sz="1200"/>
          </a:p>
        </p:txBody>
      </p:sp>
    </p:spTree>
    <p:extLst>
      <p:ext uri="{BB962C8B-B14F-4D97-AF65-F5344CB8AC3E}">
        <p14:creationId xmlns:p14="http://schemas.microsoft.com/office/powerpoint/2010/main" val="300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0"/>
              </a:spcBef>
            </a:pPr>
            <a:r>
              <a:rPr lang="en-US" altLang="en-US" b="1">
                <a:latin typeface="Arial" charset="0"/>
                <a:ea typeface="ＭＳ Ｐゴシック" charset="-128"/>
              </a:rPr>
              <a:t>Presenter Remarks:</a:t>
            </a:r>
          </a:p>
          <a:p>
            <a:pPr defTabSz="457200" eaLnBrk="1" hangingPunct="1">
              <a:spcBef>
                <a:spcPct val="0"/>
              </a:spcBef>
            </a:pPr>
            <a:r>
              <a:rPr lang="en-US" altLang="en-US">
                <a:solidFill>
                  <a:srgbClr val="000000"/>
                </a:solidFill>
                <a:latin typeface="Arial" charset="0"/>
                <a:ea typeface="ＭＳ Ｐゴシック" charset="-128"/>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defTabSz="457200" eaLnBrk="1" hangingPunct="1">
              <a:spcBef>
                <a:spcPct val="0"/>
              </a:spcBef>
            </a:pPr>
            <a:endParaRPr lang="en-US" altLang="en-US">
              <a:solidFill>
                <a:srgbClr val="000000"/>
              </a:solidFill>
              <a:latin typeface="Arial" charset="0"/>
              <a:ea typeface="ＭＳ Ｐゴシック" charset="-128"/>
            </a:endParaRPr>
          </a:p>
          <a:p>
            <a:pPr defTabSz="457200" eaLnBrk="1" hangingPunct="1">
              <a:spcBef>
                <a:spcPct val="0"/>
              </a:spcBef>
            </a:pPr>
            <a:r>
              <a:rPr lang="en-US" altLang="en-US">
                <a:solidFill>
                  <a:srgbClr val="000000"/>
                </a:solidFill>
                <a:latin typeface="Arial" charset="0"/>
                <a:ea typeface="ＭＳ Ｐゴシック" charset="-128"/>
              </a:rPr>
              <a:t>This publication provides resources and guidance in the areas of program design, curriculum, instruction, assessment, and family/community partnerships.</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601FEC02-5947-9A4E-A568-9E396BC377EB}" type="slidenum">
              <a:rPr lang="en-US" altLang="en-US"/>
              <a:pPr/>
              <a:t>9</a:t>
            </a:fld>
            <a:endParaRPr lang="en-US" altLang="en-US"/>
          </a:p>
        </p:txBody>
      </p:sp>
    </p:spTree>
    <p:extLst>
      <p:ext uri="{BB962C8B-B14F-4D97-AF65-F5344CB8AC3E}">
        <p14:creationId xmlns:p14="http://schemas.microsoft.com/office/powerpoint/2010/main" val="79753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FE2A42C6-1C99-4E48-B197-5190EE714FCA}" type="slidenum">
              <a:rPr lang="en-US" altLang="en-US"/>
              <a:pPr/>
              <a:t>‹#›</a:t>
            </a:fld>
            <a:endParaRPr lang="en-US" altLang="en-US"/>
          </a:p>
        </p:txBody>
      </p:sp>
    </p:spTree>
    <p:extLst>
      <p:ext uri="{BB962C8B-B14F-4D97-AF65-F5344CB8AC3E}">
        <p14:creationId xmlns:p14="http://schemas.microsoft.com/office/powerpoint/2010/main" val="202982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F3E45C5-8A4F-41BD-8B43-70F3D5957486}" type="slidenum">
              <a:rPr lang="en-US" altLang="en-US"/>
              <a:pPr/>
              <a:t>‹#›</a:t>
            </a:fld>
            <a:endParaRPr lang="en-US" altLang="en-US"/>
          </a:p>
        </p:txBody>
      </p:sp>
    </p:spTree>
    <p:extLst>
      <p:ext uri="{BB962C8B-B14F-4D97-AF65-F5344CB8AC3E}">
        <p14:creationId xmlns:p14="http://schemas.microsoft.com/office/powerpoint/2010/main" val="131063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54FA12F-6A03-446D-A43D-1B88BF5FAB17}" type="slidenum">
              <a:rPr lang="en-US" altLang="en-US"/>
              <a:pPr/>
              <a:t>‹#›</a:t>
            </a:fld>
            <a:endParaRPr lang="en-US" altLang="en-US"/>
          </a:p>
        </p:txBody>
      </p:sp>
    </p:spTree>
    <p:extLst>
      <p:ext uri="{BB962C8B-B14F-4D97-AF65-F5344CB8AC3E}">
        <p14:creationId xmlns:p14="http://schemas.microsoft.com/office/powerpoint/2010/main" val="1320178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417638"/>
            <a:ext cx="40386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495800" y="1417638"/>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4958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0"/>
          </p:nvPr>
        </p:nvSpPr>
        <p:spPr>
          <a:xfrm>
            <a:off x="457200" y="5764212"/>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p:cNvSpPr>
            <a:spLocks noGrp="1"/>
          </p:cNvSpPr>
          <p:nvPr>
            <p:ph sz="quarter" idx="11"/>
          </p:nvPr>
        </p:nvSpPr>
        <p:spPr>
          <a:xfrm>
            <a:off x="4648200" y="5791201"/>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77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7AB12096-CAAF-4866-B17D-0310F749F4C8}" type="slidenum">
              <a:rPr lang="en-US" altLang="en-US"/>
              <a:pPr>
                <a:defRPr/>
              </a:pPr>
              <a:t>‹#›</a:t>
            </a:fld>
            <a:endParaRPr lang="en-US" altLang="en-US"/>
          </a:p>
        </p:txBody>
      </p:sp>
    </p:spTree>
    <p:extLst>
      <p:ext uri="{BB962C8B-B14F-4D97-AF65-F5344CB8AC3E}">
        <p14:creationId xmlns:p14="http://schemas.microsoft.com/office/powerpoint/2010/main" val="723184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8953DD7-5B1A-4A88-AFEE-50DBA9B5F266}" type="slidenum">
              <a:rPr lang="en-US" altLang="en-US"/>
              <a:pPr/>
              <a:t>‹#›</a:t>
            </a:fld>
            <a:endParaRPr lang="en-US" altLang="en-US"/>
          </a:p>
        </p:txBody>
      </p:sp>
    </p:spTree>
    <p:extLst>
      <p:ext uri="{BB962C8B-B14F-4D97-AF65-F5344CB8AC3E}">
        <p14:creationId xmlns:p14="http://schemas.microsoft.com/office/powerpoint/2010/main" val="920020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B2DA8A8-C0DE-4F33-AE88-8EEEFE6391D1}" type="slidenum">
              <a:rPr lang="en-US" altLang="en-US"/>
              <a:pPr/>
              <a:t>‹#›</a:t>
            </a:fld>
            <a:endParaRPr lang="en-US" altLang="en-US"/>
          </a:p>
        </p:txBody>
      </p:sp>
    </p:spTree>
    <p:extLst>
      <p:ext uri="{BB962C8B-B14F-4D97-AF65-F5344CB8AC3E}">
        <p14:creationId xmlns:p14="http://schemas.microsoft.com/office/powerpoint/2010/main" val="440579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F792DDC-B252-495A-81AD-A795CDD5EB23}" type="slidenum">
              <a:rPr lang="en-US" altLang="en-US"/>
              <a:pPr/>
              <a:t>‹#›</a:t>
            </a:fld>
            <a:endParaRPr lang="en-US" altLang="en-US"/>
          </a:p>
        </p:txBody>
      </p:sp>
    </p:spTree>
    <p:extLst>
      <p:ext uri="{BB962C8B-B14F-4D97-AF65-F5344CB8AC3E}">
        <p14:creationId xmlns:p14="http://schemas.microsoft.com/office/powerpoint/2010/main" val="79095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B6F8C8F9-FDAF-4DFD-8228-6DD8CB604C57}" type="slidenum">
              <a:rPr lang="en-US" altLang="en-US"/>
              <a:pPr/>
              <a:t>‹#›</a:t>
            </a:fld>
            <a:endParaRPr lang="en-US" altLang="en-US"/>
          </a:p>
        </p:txBody>
      </p:sp>
    </p:spTree>
    <p:extLst>
      <p:ext uri="{BB962C8B-B14F-4D97-AF65-F5344CB8AC3E}">
        <p14:creationId xmlns:p14="http://schemas.microsoft.com/office/powerpoint/2010/main" val="393985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881164C5-CDB7-4AB9-BC0A-6949EE0A0EBC}" type="slidenum">
              <a:rPr lang="en-US" altLang="en-US"/>
              <a:pPr/>
              <a:t>‹#›</a:t>
            </a:fld>
            <a:endParaRPr lang="en-US" altLang="en-US"/>
          </a:p>
        </p:txBody>
      </p:sp>
    </p:spTree>
    <p:extLst>
      <p:ext uri="{BB962C8B-B14F-4D97-AF65-F5344CB8AC3E}">
        <p14:creationId xmlns:p14="http://schemas.microsoft.com/office/powerpoint/2010/main" val="2472544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7BECABC3-FC95-4215-9C69-FB7EDD9B50AE}" type="slidenum">
              <a:rPr lang="en-US" altLang="en-US"/>
              <a:pPr/>
              <a:t>‹#›</a:t>
            </a:fld>
            <a:endParaRPr lang="en-US" altLang="en-US"/>
          </a:p>
        </p:txBody>
      </p:sp>
    </p:spTree>
    <p:extLst>
      <p:ext uri="{BB962C8B-B14F-4D97-AF65-F5344CB8AC3E}">
        <p14:creationId xmlns:p14="http://schemas.microsoft.com/office/powerpoint/2010/main" val="75031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A9CF0AD-AAEE-42CC-B796-0F5EA85C0174}" type="slidenum">
              <a:rPr lang="en-US" altLang="en-US"/>
              <a:pPr/>
              <a:t>‹#›</a:t>
            </a:fld>
            <a:endParaRPr lang="en-US" altLang="en-US"/>
          </a:p>
        </p:txBody>
      </p:sp>
    </p:spTree>
    <p:extLst>
      <p:ext uri="{BB962C8B-B14F-4D97-AF65-F5344CB8AC3E}">
        <p14:creationId xmlns:p14="http://schemas.microsoft.com/office/powerpoint/2010/main" val="1645075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F017824C-5F66-4BC1-891E-214E4A6F3239}" type="slidenum">
              <a:rPr lang="en-US" altLang="en-US"/>
              <a:pPr/>
              <a:t>‹#›</a:t>
            </a:fld>
            <a:endParaRPr lang="en-US" altLang="en-US"/>
          </a:p>
        </p:txBody>
      </p:sp>
    </p:spTree>
    <p:extLst>
      <p:ext uri="{BB962C8B-B14F-4D97-AF65-F5344CB8AC3E}">
        <p14:creationId xmlns:p14="http://schemas.microsoft.com/office/powerpoint/2010/main" val="343221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4030ED6-45B5-4E2F-94A0-D2F8E835CB31}" type="slidenum">
              <a:rPr lang="en-US" altLang="en-US"/>
              <a:pPr/>
              <a:t>‹#›</a:t>
            </a:fld>
            <a:endParaRPr lang="en-US" altLang="en-US"/>
          </a:p>
        </p:txBody>
      </p:sp>
    </p:spTree>
    <p:extLst>
      <p:ext uri="{BB962C8B-B14F-4D97-AF65-F5344CB8AC3E}">
        <p14:creationId xmlns:p14="http://schemas.microsoft.com/office/powerpoint/2010/main" val="2165300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638DCA7C-F23F-40E5-8872-6A44E9D29EE0}" type="slidenum">
              <a:rPr lang="en-US" altLang="en-US"/>
              <a:pPr/>
              <a:t>‹#›</a:t>
            </a:fld>
            <a:endParaRPr lang="en-US" altLang="en-US"/>
          </a:p>
        </p:txBody>
      </p:sp>
    </p:spTree>
    <p:extLst>
      <p:ext uri="{BB962C8B-B14F-4D97-AF65-F5344CB8AC3E}">
        <p14:creationId xmlns:p14="http://schemas.microsoft.com/office/powerpoint/2010/main" val="19147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B61394D-4D10-4FCF-96B0-B83DE394270B}" type="slidenum">
              <a:rPr lang="en-US" altLang="en-US"/>
              <a:pPr/>
              <a:t>‹#›</a:t>
            </a:fld>
            <a:endParaRPr lang="en-US" altLang="en-US"/>
          </a:p>
        </p:txBody>
      </p:sp>
    </p:spTree>
    <p:extLst>
      <p:ext uri="{BB962C8B-B14F-4D97-AF65-F5344CB8AC3E}">
        <p14:creationId xmlns:p14="http://schemas.microsoft.com/office/powerpoint/2010/main" val="591089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B32D544-D1FF-459D-8BD0-B06DE7C0D642}" type="slidenum">
              <a:rPr lang="en-US" altLang="en-US"/>
              <a:pPr/>
              <a:t>‹#›</a:t>
            </a:fld>
            <a:endParaRPr lang="en-US" altLang="en-US"/>
          </a:p>
        </p:txBody>
      </p:sp>
    </p:spTree>
    <p:extLst>
      <p:ext uri="{BB962C8B-B14F-4D97-AF65-F5344CB8AC3E}">
        <p14:creationId xmlns:p14="http://schemas.microsoft.com/office/powerpoint/2010/main" val="1715478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2068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E958DF2E-563D-46C6-92B3-6F0E2312D0ED}" type="slidenum">
              <a:rPr lang="en-US" altLang="en-US"/>
              <a:pPr/>
              <a:t>‹#›</a:t>
            </a:fld>
            <a:endParaRPr lang="en-US" altLang="en-US"/>
          </a:p>
        </p:txBody>
      </p:sp>
    </p:spTree>
    <p:extLst>
      <p:ext uri="{BB962C8B-B14F-4D97-AF65-F5344CB8AC3E}">
        <p14:creationId xmlns:p14="http://schemas.microsoft.com/office/powerpoint/2010/main" val="3250884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E54207D-3F56-4E13-ABB5-10DBED6D1B4F}" type="slidenum">
              <a:rPr lang="en-US" altLang="en-US"/>
              <a:pPr/>
              <a:t>‹#›</a:t>
            </a:fld>
            <a:endParaRPr lang="en-US" altLang="en-US"/>
          </a:p>
        </p:txBody>
      </p:sp>
    </p:spTree>
    <p:extLst>
      <p:ext uri="{BB962C8B-B14F-4D97-AF65-F5344CB8AC3E}">
        <p14:creationId xmlns:p14="http://schemas.microsoft.com/office/powerpoint/2010/main" val="3890818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4524F100-086B-48C3-B87D-126ED3F2E01C}" type="slidenum">
              <a:rPr lang="en-US" altLang="en-US"/>
              <a:pPr/>
              <a:t>‹#›</a:t>
            </a:fld>
            <a:endParaRPr lang="en-US" altLang="en-US"/>
          </a:p>
        </p:txBody>
      </p:sp>
    </p:spTree>
    <p:extLst>
      <p:ext uri="{BB962C8B-B14F-4D97-AF65-F5344CB8AC3E}">
        <p14:creationId xmlns:p14="http://schemas.microsoft.com/office/powerpoint/2010/main" val="152965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741339EC-0773-4DC6-829D-EFEB4F19D396}" type="slidenum">
              <a:rPr lang="en-US" altLang="en-US"/>
              <a:pPr/>
              <a:t>‹#›</a:t>
            </a:fld>
            <a:endParaRPr lang="en-US" altLang="en-US"/>
          </a:p>
        </p:txBody>
      </p:sp>
    </p:spTree>
    <p:extLst>
      <p:ext uri="{BB962C8B-B14F-4D97-AF65-F5344CB8AC3E}">
        <p14:creationId xmlns:p14="http://schemas.microsoft.com/office/powerpoint/2010/main" val="169386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0016CB9B-71C4-4DBF-9789-250BDB607C6D}" type="slidenum">
              <a:rPr lang="en-US" altLang="en-US"/>
              <a:pPr/>
              <a:t>‹#›</a:t>
            </a:fld>
            <a:endParaRPr lang="en-US" altLang="en-US"/>
          </a:p>
        </p:txBody>
      </p:sp>
    </p:spTree>
    <p:extLst>
      <p:ext uri="{BB962C8B-B14F-4D97-AF65-F5344CB8AC3E}">
        <p14:creationId xmlns:p14="http://schemas.microsoft.com/office/powerpoint/2010/main" val="1504107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4128E85-5365-4C0F-AE7B-03DAF45605B0}" type="slidenum">
              <a:rPr lang="en-US" altLang="en-US"/>
              <a:pPr/>
              <a:t>‹#›</a:t>
            </a:fld>
            <a:endParaRPr lang="en-US" altLang="en-US"/>
          </a:p>
        </p:txBody>
      </p:sp>
    </p:spTree>
    <p:extLst>
      <p:ext uri="{BB962C8B-B14F-4D97-AF65-F5344CB8AC3E}">
        <p14:creationId xmlns:p14="http://schemas.microsoft.com/office/powerpoint/2010/main" val="277321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49F28F58-B635-477A-8DD7-F18168376BCF}" type="slidenum">
              <a:rPr lang="en-US" altLang="en-US"/>
              <a:pPr/>
              <a:t>‹#›</a:t>
            </a:fld>
            <a:endParaRPr lang="en-US" altLang="en-US"/>
          </a:p>
        </p:txBody>
      </p:sp>
    </p:spTree>
    <p:extLst>
      <p:ext uri="{BB962C8B-B14F-4D97-AF65-F5344CB8AC3E}">
        <p14:creationId xmlns:p14="http://schemas.microsoft.com/office/powerpoint/2010/main" val="2571084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6D413DFB-B54C-4BCB-BDBD-4DC9D673ED28}" type="slidenum">
              <a:rPr lang="en-US" altLang="en-US"/>
              <a:pPr/>
              <a:t>‹#›</a:t>
            </a:fld>
            <a:endParaRPr lang="en-US" altLang="en-US"/>
          </a:p>
        </p:txBody>
      </p:sp>
    </p:spTree>
    <p:extLst>
      <p:ext uri="{BB962C8B-B14F-4D97-AF65-F5344CB8AC3E}">
        <p14:creationId xmlns:p14="http://schemas.microsoft.com/office/powerpoint/2010/main" val="798811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62548B70-4FBC-42BE-90D5-169D1EB7E04A}" type="slidenum">
              <a:rPr lang="en-US" altLang="en-US"/>
              <a:pPr/>
              <a:t>‹#›</a:t>
            </a:fld>
            <a:endParaRPr lang="en-US" altLang="en-US"/>
          </a:p>
        </p:txBody>
      </p:sp>
    </p:spTree>
    <p:extLst>
      <p:ext uri="{BB962C8B-B14F-4D97-AF65-F5344CB8AC3E}">
        <p14:creationId xmlns:p14="http://schemas.microsoft.com/office/powerpoint/2010/main" val="1738437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5E51D0A-F46C-403F-BDFB-E8092699B5D7}" type="slidenum">
              <a:rPr lang="en-US" altLang="en-US"/>
              <a:pPr/>
              <a:t>‹#›</a:t>
            </a:fld>
            <a:endParaRPr lang="en-US" altLang="en-US"/>
          </a:p>
        </p:txBody>
      </p:sp>
    </p:spTree>
    <p:extLst>
      <p:ext uri="{BB962C8B-B14F-4D97-AF65-F5344CB8AC3E}">
        <p14:creationId xmlns:p14="http://schemas.microsoft.com/office/powerpoint/2010/main" val="1477134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097337A-1C38-4F2C-8406-FF76A361B4CF}" type="slidenum">
              <a:rPr lang="en-US" altLang="en-US"/>
              <a:pPr/>
              <a:t>‹#›</a:t>
            </a:fld>
            <a:endParaRPr lang="en-US" altLang="en-US"/>
          </a:p>
        </p:txBody>
      </p:sp>
    </p:spTree>
    <p:extLst>
      <p:ext uri="{BB962C8B-B14F-4D97-AF65-F5344CB8AC3E}">
        <p14:creationId xmlns:p14="http://schemas.microsoft.com/office/powerpoint/2010/main" val="715666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2255731-6678-4E82-9D41-45A3D38C0A84}" type="slidenum">
              <a:rPr lang="en-US" altLang="en-US"/>
              <a:pPr/>
              <a:t>‹#›</a:t>
            </a:fld>
            <a:endParaRPr lang="en-US" altLang="en-US"/>
          </a:p>
        </p:txBody>
      </p:sp>
    </p:spTree>
    <p:extLst>
      <p:ext uri="{BB962C8B-B14F-4D97-AF65-F5344CB8AC3E}">
        <p14:creationId xmlns:p14="http://schemas.microsoft.com/office/powerpoint/2010/main" val="2699406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3980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457200" y="4521201"/>
            <a:ext cx="4038600"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457200" y="3530601"/>
            <a:ext cx="4038600"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457200" y="2540001"/>
            <a:ext cx="4038600"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457200" y="5511801"/>
            <a:ext cx="4038600" cy="990600"/>
          </a:xfrm>
        </p:spPr>
        <p:txBody>
          <a:bodyPr/>
          <a:lstStyle/>
          <a:p>
            <a:pPr lvl="0"/>
            <a:r>
              <a:rPr lang="en-US" dirty="0"/>
              <a:t>Click to edit Master text styles</a:t>
            </a:r>
          </a:p>
        </p:txBody>
      </p:sp>
    </p:spTree>
    <p:extLst>
      <p:ext uri="{BB962C8B-B14F-4D97-AF65-F5344CB8AC3E}">
        <p14:creationId xmlns:p14="http://schemas.microsoft.com/office/powerpoint/2010/main" val="3551211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417638"/>
            <a:ext cx="40386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495800" y="1417638"/>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4958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0"/>
          </p:nvPr>
        </p:nvSpPr>
        <p:spPr>
          <a:xfrm>
            <a:off x="457200" y="5764212"/>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p:cNvSpPr>
            <a:spLocks noGrp="1"/>
          </p:cNvSpPr>
          <p:nvPr>
            <p:ph sz="quarter" idx="11"/>
          </p:nvPr>
        </p:nvSpPr>
        <p:spPr>
          <a:xfrm>
            <a:off x="4648200" y="5791201"/>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7516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B9B7038-5E92-481A-BFBC-4D14377D5717}" type="slidenum">
              <a:rPr lang="en-US" altLang="en-US"/>
              <a:pPr/>
              <a:t>‹#›</a:t>
            </a:fld>
            <a:endParaRPr lang="en-US" altLang="en-US"/>
          </a:p>
        </p:txBody>
      </p:sp>
    </p:spTree>
    <p:extLst>
      <p:ext uri="{BB962C8B-B14F-4D97-AF65-F5344CB8AC3E}">
        <p14:creationId xmlns:p14="http://schemas.microsoft.com/office/powerpoint/2010/main" val="185375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E772FED2-A63A-4CEB-BD85-D29224017D6F}" type="slidenum">
              <a:rPr lang="en-US" altLang="en-US"/>
              <a:pPr/>
              <a:t>‹#›</a:t>
            </a:fld>
            <a:endParaRPr lang="en-US" altLang="en-US"/>
          </a:p>
        </p:txBody>
      </p:sp>
    </p:spTree>
    <p:extLst>
      <p:ext uri="{BB962C8B-B14F-4D97-AF65-F5344CB8AC3E}">
        <p14:creationId xmlns:p14="http://schemas.microsoft.com/office/powerpoint/2010/main" val="80502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4C1ED15B-3994-402A-B56C-894F09F5D5EE}" type="slidenum">
              <a:rPr lang="en-US" altLang="en-US"/>
              <a:pPr/>
              <a:t>‹#›</a:t>
            </a:fld>
            <a:endParaRPr lang="en-US" altLang="en-US"/>
          </a:p>
        </p:txBody>
      </p:sp>
    </p:spTree>
    <p:extLst>
      <p:ext uri="{BB962C8B-B14F-4D97-AF65-F5344CB8AC3E}">
        <p14:creationId xmlns:p14="http://schemas.microsoft.com/office/powerpoint/2010/main" val="132063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BF11319-9047-4C13-9B17-72BA881F4939}" type="slidenum">
              <a:rPr lang="en-US" altLang="en-US"/>
              <a:pPr/>
              <a:t>‹#›</a:t>
            </a:fld>
            <a:endParaRPr lang="en-US" altLang="en-US"/>
          </a:p>
        </p:txBody>
      </p:sp>
    </p:spTree>
    <p:extLst>
      <p:ext uri="{BB962C8B-B14F-4D97-AF65-F5344CB8AC3E}">
        <p14:creationId xmlns:p14="http://schemas.microsoft.com/office/powerpoint/2010/main" val="330783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0185294-B255-47A4-88B0-8631CD2C4A7E}" type="slidenum">
              <a:rPr lang="en-US" altLang="en-US"/>
              <a:pPr/>
              <a:t>‹#›</a:t>
            </a:fld>
            <a:endParaRPr lang="en-US" altLang="en-US"/>
          </a:p>
        </p:txBody>
      </p:sp>
    </p:spTree>
    <p:extLst>
      <p:ext uri="{BB962C8B-B14F-4D97-AF65-F5344CB8AC3E}">
        <p14:creationId xmlns:p14="http://schemas.microsoft.com/office/powerpoint/2010/main" val="20679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9A0F6A9-09A9-4391-93B5-C948D4CB65C1}" type="slidenum">
              <a:rPr lang="en-US" altLang="en-US"/>
              <a:pPr/>
              <a:t>‹#›</a:t>
            </a:fld>
            <a:endParaRPr lang="en-US" altLang="en-US"/>
          </a:p>
        </p:txBody>
      </p:sp>
    </p:spTree>
    <p:extLst>
      <p:ext uri="{BB962C8B-B14F-4D97-AF65-F5344CB8AC3E}">
        <p14:creationId xmlns:p14="http://schemas.microsoft.com/office/powerpoint/2010/main" val="360369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453443"/>
            <a:ext cx="8229600" cy="470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52ABC0FE-1338-4DBF-880A-99870044B149}" type="slidenum">
              <a:rPr lang="en-US" altLang="en-US"/>
              <a:pPr/>
              <a:t>‹#›</a:t>
            </a:fld>
            <a:endParaRPr lang="en-US" altLang="en-US"/>
          </a:p>
        </p:txBody>
      </p:sp>
      <p:sp>
        <p:nvSpPr>
          <p:cNvPr id="5" name="Rectangle 5"/>
          <p:cNvSpPr>
            <a:spLocks noChangeArrowheads="1"/>
          </p:cNvSpPr>
          <p:nvPr userDrawn="1"/>
        </p:nvSpPr>
        <p:spPr bwMode="auto">
          <a:xfrm>
            <a:off x="374650" y="6626225"/>
            <a:ext cx="8394700" cy="231775"/>
          </a:xfrm>
          <a:prstGeom prst="rect">
            <a:avLst/>
          </a:prstGeom>
          <a:noFill/>
          <a:ln w="9525">
            <a:noFill/>
            <a:miter lim="800000"/>
            <a:headEnd/>
            <a:tailEnd/>
          </a:ln>
          <a:effectLst/>
        </p:spPr>
        <p:txBody>
          <a:bodyPr anchor="ctr">
            <a:spAutoFit/>
          </a:bodyPr>
          <a:lstStyle/>
          <a:p>
            <a:pPr algn="ctr" eaLnBrk="0" hangingPunct="0">
              <a:defRPr/>
            </a:pPr>
            <a:r>
              <a:rPr lang="en-US" sz="900" dirty="0">
                <a:cs typeface="Times New Roman" pitchFamily="18" charset="0"/>
              </a:rPr>
              <a:t>©2016 California Department of Education.</a:t>
            </a:r>
            <a:endParaRPr lang="en-US" sz="900" dirty="0"/>
          </a:p>
        </p:txBody>
      </p:sp>
      <p:pic>
        <p:nvPicPr>
          <p:cNvPr id="1030" name="Picture 6" descr="cpincolorlist.JPG"/>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0" y="6162675"/>
            <a:ext cx="749300"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27" r:id="rId12"/>
    <p:sldLayoutId id="2147484632"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ＭＳ Ｐゴシック" pitchFamily="-65"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7EFC4">
            <a:alpha val="70195"/>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D50322C-ACFB-4AFD-8074-1B7B3BFD178A}" type="slidenum">
              <a:rPr lang="en-US" altLang="en-US"/>
              <a:pPr/>
              <a:t>‹#›</a:t>
            </a:fld>
            <a:endParaRPr lang="en-US" altLang="en-US"/>
          </a:p>
        </p:txBody>
      </p:sp>
      <p:sp>
        <p:nvSpPr>
          <p:cNvPr id="5" name="Rectangle 5"/>
          <p:cNvSpPr>
            <a:spLocks noChangeArrowheads="1"/>
          </p:cNvSpPr>
          <p:nvPr userDrawn="1"/>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a:cs typeface="Times New Roman" pitchFamily="18" charset="0"/>
              </a:rPr>
              <a:t>©2015 California Department of Education (CDE) with the WestEd Center for Child &amp; Family Studies, California Preschool Instructional Network (CPIN).  (01/2015) </a:t>
            </a:r>
            <a:endParaRPr lang="en-US" sz="900"/>
          </a:p>
        </p:txBody>
      </p:sp>
    </p:spTree>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29" r:id="rId12"/>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pitchFamily="-65"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7EFC4">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739B387-CFD6-47FA-ACBD-8E069F73FC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30" r:id="rId12"/>
    <p:sldLayoutId id="2147484634" r:id="rId13"/>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pitchFamily="-65"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4"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cde.ca.gov/sp/cd/re/documents/preschoolfoundationsvol3.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2070" r="2069"/>
          <a:stretch/>
        </p:blipFill>
        <p:spPr>
          <a:xfrm>
            <a:off x="-193267" y="1600201"/>
            <a:ext cx="9337267" cy="5257800"/>
          </a:xfrm>
        </p:spPr>
      </p:pic>
      <p:sp>
        <p:nvSpPr>
          <p:cNvPr id="5" name="Slide Number Placeholder 4"/>
          <p:cNvSpPr>
            <a:spLocks noGrp="1"/>
          </p:cNvSpPr>
          <p:nvPr>
            <p:ph type="sldNum" sz="quarter" idx="10"/>
          </p:nvPr>
        </p:nvSpPr>
        <p:spPr/>
        <p:txBody>
          <a:bodyPr/>
          <a:lstStyle/>
          <a:p>
            <a:fld id="{741339EC-0773-4DC6-829D-EFEB4F19D396}" type="slidenum">
              <a:rPr lang="en-US" altLang="en-US" smtClean="0"/>
              <a:pPr/>
              <a:t>1</a:t>
            </a:fld>
            <a:endParaRPr lang="en-US" altLang="en-US"/>
          </a:p>
        </p:txBody>
      </p:sp>
      <p:sp>
        <p:nvSpPr>
          <p:cNvPr id="10" name="Title 1"/>
          <p:cNvSpPr>
            <a:spLocks noGrp="1"/>
          </p:cNvSpPr>
          <p:nvPr>
            <p:ph type="title"/>
          </p:nvPr>
        </p:nvSpPr>
        <p:spPr>
          <a:xfrm>
            <a:off x="0" y="0"/>
            <a:ext cx="9144000" cy="1600200"/>
          </a:xfrm>
          <a:solidFill>
            <a:srgbClr val="22B483"/>
          </a:solidFill>
          <a:ln>
            <a:solidFill>
              <a:schemeClr val="tx1"/>
            </a:solidFill>
          </a:ln>
        </p:spPr>
        <p:txBody>
          <a:bodyPr>
            <a:normAutofit fontScale="90000"/>
          </a:bodyPr>
          <a:lstStyle/>
          <a:p>
            <a:pPr>
              <a:defRPr/>
            </a:pP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br>
              <a:rPr lang="en-US" sz="2600" dirty="0">
                <a:cs typeface="Arial" pitchFamily="34" charset="0"/>
              </a:rPr>
            </a:br>
            <a:r>
              <a:rPr lang="en-US" sz="3100" dirty="0">
                <a:solidFill>
                  <a:srgbClr val="FFFFFF"/>
                </a:solidFill>
                <a:effectLst>
                  <a:outerShdw blurRad="38100" dist="38100" dir="2700000" algn="tl">
                    <a:srgbClr val="000000"/>
                  </a:outerShdw>
                </a:effectLst>
              </a:rPr>
              <a:t>Physical Science in Transitional Kindergarten </a:t>
            </a:r>
            <a:br>
              <a:rPr lang="en-US" sz="3100" dirty="0">
                <a:solidFill>
                  <a:srgbClr val="FFFFFF"/>
                </a:solidFill>
                <a:effectLst>
                  <a:outerShdw blurRad="38100" dist="38100" dir="2700000" algn="tl">
                    <a:srgbClr val="000000"/>
                  </a:outerShdw>
                </a:effectLst>
              </a:rPr>
            </a:br>
            <a:r>
              <a:rPr lang="en-US" sz="3100" dirty="0">
                <a:solidFill>
                  <a:srgbClr val="FFFFFF"/>
                </a:solidFill>
                <a:effectLst>
                  <a:outerShdw blurRad="38100" dist="38100" dir="2700000" algn="tl">
                    <a:srgbClr val="000000"/>
                  </a:outerShdw>
                </a:effectLst>
              </a:rPr>
              <a:t> </a:t>
            </a:r>
            <a:r>
              <a:rPr lang="en-US" sz="2200" dirty="0">
                <a:solidFill>
                  <a:srgbClr val="FFFFFF"/>
                </a:solidFill>
                <a:effectLst>
                  <a:outerShdw blurRad="38100" dist="38100" dir="2700000" algn="tl">
                    <a:srgbClr val="000000"/>
                  </a:outerShdw>
                </a:effectLst>
              </a:rPr>
              <a:t>Preschool Learning Foundations and Curriculum Framework, Volume 3, Science Domain</a:t>
            </a:r>
            <a:br>
              <a:rPr lang="en-US" sz="3600" dirty="0">
                <a:effectLst>
                  <a:outerShdw blurRad="38100" dist="38100" dir="2700000" algn="tl">
                    <a:srgbClr val="FFFFFF"/>
                  </a:outerShdw>
                </a:effectLst>
              </a:rPr>
            </a:br>
            <a:br>
              <a:rPr lang="en-US" sz="3600" dirty="0">
                <a:solidFill>
                  <a:schemeClr val="bg1"/>
                </a:solidFill>
                <a:cs typeface="Arial" pitchFamily="34" charset="0"/>
              </a:rPr>
            </a:br>
            <a:br>
              <a:rPr lang="en-US" sz="3600" dirty="0">
                <a:solidFill>
                  <a:schemeClr val="bg1"/>
                </a:solidFill>
                <a:cs typeface="Arial" pitchFamily="34" charset="0"/>
              </a:rPr>
            </a:br>
            <a:br>
              <a:rPr lang="en-US" sz="3600" dirty="0">
                <a:cs typeface="Arial" pitchFamily="34" charset="0"/>
              </a:rPr>
            </a:br>
            <a:br>
              <a:rPr lang="en-US" sz="3600" dirty="0">
                <a:cs typeface="Arial" pitchFamily="34" charset="0"/>
              </a:rPr>
            </a:br>
            <a:br>
              <a:rPr lang="en-US" sz="3600" dirty="0">
                <a:cs typeface="Arial" pitchFamily="34" charset="0"/>
              </a:rPr>
            </a:br>
            <a:br>
              <a:rPr lang="en-US" sz="3600" dirty="0">
                <a:cs typeface="Arial" pitchFamily="34" charset="0"/>
              </a:rPr>
            </a:br>
            <a:br>
              <a:rPr lang="en-US" sz="3600" dirty="0">
                <a:cs typeface="Arial" pitchFamily="34" charset="0"/>
              </a:rPr>
            </a:br>
            <a:br>
              <a:rPr lang="en-US" sz="3600" dirty="0">
                <a:cs typeface="Arial" pitchFamily="34" charset="0"/>
              </a:rPr>
            </a:br>
            <a:endParaRPr lang="en-US" sz="3600" dirty="0">
              <a:cs typeface="Arial" pitchFamily="34" charset="0"/>
            </a:endParaRPr>
          </a:p>
        </p:txBody>
      </p:sp>
    </p:spTree>
    <p:extLst>
      <p:ext uri="{BB962C8B-B14F-4D97-AF65-F5344CB8AC3E}">
        <p14:creationId xmlns:p14="http://schemas.microsoft.com/office/powerpoint/2010/main" val="209802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775"/>
          </a:xfrm>
        </p:spPr>
        <p:txBody>
          <a:bodyPr>
            <a:normAutofit/>
          </a:bodyPr>
          <a:lstStyle/>
          <a:p>
            <a:r>
              <a:rPr lang="en-US" altLang="en-US" sz="3600">
                <a:solidFill>
                  <a:srgbClr val="000000"/>
                </a:solidFill>
              </a:rPr>
              <a:t> Overview of the Transitional Kindergarten Implementation Guide</a:t>
            </a:r>
            <a:endParaRPr lang="en-US" altLang="en-US" sz="2200"/>
          </a:p>
        </p:txBody>
      </p:sp>
      <p:sp>
        <p:nvSpPr>
          <p:cNvPr id="22530" name="Content Placeholder 2"/>
          <p:cNvSpPr>
            <a:spLocks noGrp="1"/>
          </p:cNvSpPr>
          <p:nvPr>
            <p:ph sz="half" idx="1"/>
          </p:nvPr>
        </p:nvSpPr>
        <p:spPr>
          <a:xfrm>
            <a:off x="771525" y="1239838"/>
            <a:ext cx="8143875" cy="5229225"/>
          </a:xfrm>
        </p:spPr>
        <p:txBody>
          <a:bodyPr/>
          <a:lstStyle/>
          <a:p>
            <a:pPr marL="0" lvl="1" indent="0">
              <a:buFontTx/>
              <a:buNone/>
            </a:pPr>
            <a:r>
              <a:rPr lang="en-US" altLang="en-US" sz="2800" b="1"/>
              <a:t>Section One </a:t>
            </a:r>
          </a:p>
          <a:p>
            <a:pPr marL="0" lvl="1" indent="0">
              <a:buFont typeface="Arial" charset="0"/>
              <a:buChar char="•"/>
            </a:pPr>
            <a:r>
              <a:rPr lang="en-US" altLang="en-US" sz="2800"/>
              <a:t>Program Structure and Design</a:t>
            </a:r>
          </a:p>
          <a:p>
            <a:pPr marL="0" lvl="1" indent="0">
              <a:spcBef>
                <a:spcPts val="1800"/>
              </a:spcBef>
              <a:buFontTx/>
              <a:buNone/>
            </a:pPr>
            <a:r>
              <a:rPr lang="en-US" altLang="en-US" sz="2800" b="1"/>
              <a:t>Section Two </a:t>
            </a:r>
          </a:p>
          <a:p>
            <a:pPr marL="0" lvl="1" indent="0">
              <a:buFont typeface="Arial" charset="0"/>
              <a:buChar char="•"/>
            </a:pPr>
            <a:r>
              <a:rPr lang="en-US" altLang="en-US" sz="2800"/>
              <a:t>The TK Student</a:t>
            </a:r>
          </a:p>
          <a:p>
            <a:pPr marL="0" lvl="1" indent="0">
              <a:buFont typeface="Arial" charset="0"/>
              <a:buChar char="•"/>
            </a:pPr>
            <a:r>
              <a:rPr lang="en-US" altLang="en-US" sz="2800"/>
              <a:t>Curriculum in a TK Program</a:t>
            </a:r>
          </a:p>
          <a:p>
            <a:pPr marL="0" lvl="1" indent="0">
              <a:buFont typeface="Arial" charset="0"/>
              <a:buChar char="•"/>
            </a:pPr>
            <a:r>
              <a:rPr lang="en-US" altLang="en-US" sz="2800"/>
              <a:t>Effective Instruction in a TK Program</a:t>
            </a:r>
          </a:p>
          <a:p>
            <a:pPr marL="0" lvl="1" indent="0">
              <a:buFont typeface="Arial" charset="0"/>
              <a:buChar char="•"/>
            </a:pPr>
            <a:r>
              <a:rPr lang="en-US" altLang="en-US" sz="2800"/>
              <a:t>The TK Learning Environment</a:t>
            </a:r>
          </a:p>
          <a:p>
            <a:pPr marL="0" lvl="1" indent="0">
              <a:buFont typeface="Arial" charset="0"/>
              <a:buChar char="•"/>
            </a:pPr>
            <a:r>
              <a:rPr lang="en-US" altLang="en-US" sz="2800"/>
              <a:t>Assessment and Differentiated Instruction</a:t>
            </a:r>
          </a:p>
          <a:p>
            <a:pPr marL="0" lvl="1" indent="0">
              <a:buFont typeface="Arial" charset="0"/>
              <a:buChar char="•"/>
            </a:pPr>
            <a:r>
              <a:rPr lang="en-US" altLang="en-US" sz="2800"/>
              <a:t>Involving Families and Community Partners</a:t>
            </a:r>
          </a:p>
          <a:p>
            <a:pPr marL="0" lvl="1" indent="0">
              <a:buFont typeface="Arial" charset="0"/>
              <a:buChar char="•"/>
            </a:pPr>
            <a:r>
              <a:rPr lang="en-US" altLang="en-US" sz="2800"/>
              <a:t>Supporting TK Implementation</a:t>
            </a:r>
          </a:p>
          <a:p>
            <a:endParaRPr lang="en-US" altLang="en-US"/>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fld id="{64BE64A1-C913-3847-A591-E81F56F14261}" type="slidenum">
              <a:rPr lang="en-US" altLang="en-US" sz="1800">
                <a:effectLst>
                  <a:outerShdw blurRad="38100" dist="38100" dir="2700000" algn="tl">
                    <a:srgbClr val="FFFFFF"/>
                  </a:outerShdw>
                </a:effectLst>
              </a:rPr>
              <a:pPr eaLnBrk="1" hangingPunct="1">
                <a:spcBef>
                  <a:spcPct val="0"/>
                </a:spcBef>
                <a:buFontTx/>
                <a:buNone/>
              </a:pPr>
              <a:t>10</a:t>
            </a:fld>
            <a:endParaRPr lang="en-US" altLang="en-US" sz="1800">
              <a:effectLst>
                <a:outerShdw blurRad="38100" dist="38100" dir="2700000" algn="tl">
                  <a:srgbClr val="FFFFFF"/>
                </a:outerShdw>
              </a:effectLst>
            </a:endParaRPr>
          </a:p>
        </p:txBody>
      </p:sp>
      <p:pic>
        <p:nvPicPr>
          <p:cNvPr id="22532" name="Picture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02413" y="1417638"/>
            <a:ext cx="2084387" cy="2536825"/>
          </a:xfrm>
          <a:ln>
            <a:solidFill>
              <a:schemeClr val="tx1"/>
            </a:solidFill>
            <a:miter lim="800000"/>
            <a:headEnd/>
            <a:tailEnd/>
          </a:ln>
        </p:spPr>
      </p:pic>
    </p:spTree>
    <p:extLst>
      <p:ext uri="{BB962C8B-B14F-4D97-AF65-F5344CB8AC3E}">
        <p14:creationId xmlns:p14="http://schemas.microsoft.com/office/powerpoint/2010/main" val="71210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sz="4000">
                <a:ea typeface="ＭＳ Ｐゴシック"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FontTx/>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California Department of Education.</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fld id="{3DFBBF6E-1BC5-2E4A-95E9-96B30245DABE}" type="slidenum">
              <a:rPr lang="en-US" altLang="en-US" sz="1800">
                <a:effectLst>
                  <a:outerShdw blurRad="38100" dist="38100" dir="2700000" algn="tl">
                    <a:srgbClr val="FFFFFF"/>
                  </a:outerShdw>
                </a:effectLst>
              </a:rPr>
              <a:pPr eaLnBrk="1" hangingPunct="1">
                <a:spcBef>
                  <a:spcPct val="0"/>
                </a:spcBef>
                <a:buFontTx/>
                <a:buNone/>
              </a:pPr>
              <a:t>11</a:t>
            </a:fld>
            <a:endParaRPr lang="en-US" altLang="en-US" sz="1800">
              <a:effectLst>
                <a:outerShdw blurRad="38100" dist="38100" dir="2700000" algn="tl">
                  <a:srgbClr val="FFFFFF"/>
                </a:outerShdw>
              </a:effectLst>
            </a:endParaRPr>
          </a:p>
        </p:txBody>
      </p:sp>
    </p:spTree>
    <p:extLst>
      <p:ext uri="{BB962C8B-B14F-4D97-AF65-F5344CB8AC3E}">
        <p14:creationId xmlns:p14="http://schemas.microsoft.com/office/powerpoint/2010/main" val="27928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altLang="en-US" sz="4000">
                <a:cs typeface="Arial" pitchFamily="34" charset="0"/>
              </a:rPr>
              <a:t>Two California Department of Education Resources</a:t>
            </a:r>
          </a:p>
        </p:txBody>
      </p:sp>
      <p:pic>
        <p:nvPicPr>
          <p:cNvPr id="20483" name="Content Placeholder 11" descr="PLF v 3.JPG"/>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727075" y="1600200"/>
            <a:ext cx="3498850" cy="4525963"/>
          </a:xfrm>
          <a:ln>
            <a:solidFill>
              <a:schemeClr val="tx1"/>
            </a:solidFill>
            <a:miter lim="800000"/>
            <a:headEnd/>
            <a:tailEnd/>
          </a:ln>
        </p:spPr>
      </p:pic>
      <p:pic>
        <p:nvPicPr>
          <p:cNvPr id="20484" name="Content Placeholder 12" descr="PCF v 3.JPG"/>
          <p:cNvPicPr>
            <a:picLocks noGrp="1" noChangeAspect="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5081588" y="1600200"/>
            <a:ext cx="3605212" cy="4525963"/>
          </a:xfrm>
          <a:ln>
            <a:solidFill>
              <a:schemeClr val="tx1"/>
            </a:solidFill>
            <a:miter lim="800000"/>
            <a:headEnd/>
            <a:tailEnd/>
          </a:ln>
        </p:spPr>
      </p:pic>
      <p:sp>
        <p:nvSpPr>
          <p:cNvPr id="20485"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r">
              <a:spcBef>
                <a:spcPct val="0"/>
              </a:spcBef>
              <a:buFontTx/>
              <a:buNone/>
            </a:pPr>
            <a:fld id="{F2EF67AC-61D0-4232-AA25-B24EACA5ACF5}" type="slidenum">
              <a:rPr lang="en-US" altLang="en-US" sz="1200" smtClean="0"/>
              <a:pPr algn="r">
                <a:spcBef>
                  <a:spcPct val="0"/>
                </a:spcBef>
                <a:buFontTx/>
                <a:buNone/>
              </a:pPr>
              <a:t>12</a:t>
            </a:fld>
            <a:endParaRPr lang="en-US" altLang="en-US" sz="1200"/>
          </a:p>
        </p:txBody>
      </p:sp>
      <p:sp>
        <p:nvSpPr>
          <p:cNvPr id="9" name="Right Arrow 8"/>
          <p:cNvSpPr>
            <a:spLocks noChangeArrowheads="1"/>
          </p:cNvSpPr>
          <p:nvPr/>
        </p:nvSpPr>
        <p:spPr bwMode="auto">
          <a:xfrm>
            <a:off x="261938" y="2039938"/>
            <a:ext cx="674687"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cs typeface="+mn-cs"/>
            </a:endParaRPr>
          </a:p>
        </p:txBody>
      </p:sp>
      <p:sp>
        <p:nvSpPr>
          <p:cNvPr id="10" name="Right Arrow 9"/>
          <p:cNvSpPr>
            <a:spLocks noChangeArrowheads="1"/>
          </p:cNvSpPr>
          <p:nvPr/>
        </p:nvSpPr>
        <p:spPr bwMode="auto">
          <a:xfrm>
            <a:off x="4560888" y="2039938"/>
            <a:ext cx="654050"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cs typeface="+mn-cs"/>
            </a:endParaRPr>
          </a:p>
        </p:txBody>
      </p:sp>
    </p:spTree>
    <p:extLst>
      <p:ext uri="{BB962C8B-B14F-4D97-AF65-F5344CB8AC3E}">
        <p14:creationId xmlns:p14="http://schemas.microsoft.com/office/powerpoint/2010/main" val="3044002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p:txBody>
          <a:bodyPr>
            <a:normAutofit/>
          </a:bodyPr>
          <a:lstStyle/>
          <a:p>
            <a:pPr>
              <a:defRPr/>
            </a:pPr>
            <a:r>
              <a:rPr lang="en-US" dirty="0">
                <a:ea typeface="MS Pゴシック" charset="0"/>
              </a:rPr>
              <a:t>Preschool Learning Foundations</a:t>
            </a:r>
          </a:p>
        </p:txBody>
      </p:sp>
      <p:sp>
        <p:nvSpPr>
          <p:cNvPr id="21507" name="Rectangle 4"/>
          <p:cNvSpPr>
            <a:spLocks noGrp="1" noChangeArrowheads="1"/>
          </p:cNvSpPr>
          <p:nvPr>
            <p:ph type="body" sz="half" idx="2"/>
          </p:nvPr>
        </p:nvSpPr>
        <p:spPr/>
        <p:txBody>
          <a:bodyPr/>
          <a:lstStyle/>
          <a:p>
            <a:pPr>
              <a:spcAft>
                <a:spcPts val="1200"/>
              </a:spcAft>
            </a:pPr>
            <a:r>
              <a:rPr lang="en-US" altLang="en-US" sz="2800" dirty="0"/>
              <a:t>Describe what children should be able to do at around 48 and 60 months</a:t>
            </a:r>
          </a:p>
          <a:p>
            <a:pPr>
              <a:spcAft>
                <a:spcPts val="1200"/>
              </a:spcAft>
            </a:pPr>
            <a:r>
              <a:rPr lang="en-US" altLang="en-US" sz="2800" dirty="0"/>
              <a:t>Assumes children have access to appropriate support and high quality programs</a:t>
            </a:r>
          </a:p>
          <a:p>
            <a:endParaRPr lang="en-US" altLang="en-US" sz="2600" dirty="0">
              <a:ea typeface="MS Pゴシック"/>
              <a:cs typeface="MS Pゴシック"/>
            </a:endParaRPr>
          </a:p>
        </p:txBody>
      </p:sp>
      <p:pic>
        <p:nvPicPr>
          <p:cNvPr id="21508" name="Content Placeholder 11" descr="PLF v 3.JPG"/>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727075" y="1600200"/>
            <a:ext cx="3498850" cy="4525963"/>
          </a:xfrm>
          <a:ln>
            <a:solidFill>
              <a:schemeClr val="tx1"/>
            </a:solidFill>
            <a:miter lim="800000"/>
            <a:headEnd/>
            <a:tailEnd/>
          </a:ln>
        </p:spPr>
      </p:pic>
      <p:sp>
        <p:nvSpPr>
          <p:cNvPr id="9" name="Right Arrow 8"/>
          <p:cNvSpPr>
            <a:spLocks noChangeArrowheads="1"/>
          </p:cNvSpPr>
          <p:nvPr/>
        </p:nvSpPr>
        <p:spPr bwMode="auto">
          <a:xfrm>
            <a:off x="119063" y="2039938"/>
            <a:ext cx="674687"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cs typeface="+mn-cs"/>
            </a:endParaRPr>
          </a:p>
        </p:txBody>
      </p:sp>
      <p:sp>
        <p:nvSpPr>
          <p:cNvPr id="2" name="Slide Number Placeholder 1"/>
          <p:cNvSpPr>
            <a:spLocks noGrp="1"/>
          </p:cNvSpPr>
          <p:nvPr>
            <p:ph type="sldNum" sz="quarter" idx="10"/>
          </p:nvPr>
        </p:nvSpPr>
        <p:spPr/>
        <p:txBody>
          <a:bodyPr/>
          <a:lstStyle/>
          <a:p>
            <a:pPr>
              <a:defRPr/>
            </a:pPr>
            <a:fld id="{7AB12096-CAAF-4866-B17D-0310F749F4C8}" type="slidenum">
              <a:rPr lang="en-US" altLang="en-US" smtClean="0"/>
              <a:pPr>
                <a:defRPr/>
              </a:pPr>
              <a:t>13</a:t>
            </a:fld>
            <a:endParaRPr lang="en-US" altLang="en-US"/>
          </a:p>
        </p:txBody>
      </p:sp>
    </p:spTree>
    <p:extLst>
      <p:ext uri="{BB962C8B-B14F-4D97-AF65-F5344CB8AC3E}">
        <p14:creationId xmlns:p14="http://schemas.microsoft.com/office/powerpoint/2010/main" val="27631247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0" y="33338"/>
            <a:ext cx="9144000" cy="1143000"/>
          </a:xfrm>
        </p:spPr>
        <p:txBody>
          <a:bodyPr/>
          <a:lstStyle/>
          <a:p>
            <a:r>
              <a:rPr lang="en-US" sz="3600" dirty="0">
                <a:latin typeface="Arial" charset="0"/>
                <a:ea typeface="MS PGothic" charset="0"/>
                <a:cs typeface="MS PGothic" charset="0"/>
              </a:rPr>
              <a:t>Summary Table of Science Foundations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36961359"/>
              </p:ext>
            </p:extLst>
          </p:nvPr>
        </p:nvGraphicFramePr>
        <p:xfrm>
          <a:off x="457200" y="1150938"/>
          <a:ext cx="8229600" cy="4862159"/>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90">
                <a:tc>
                  <a:txBody>
                    <a:bodyPr/>
                    <a:lstStyle/>
                    <a:p>
                      <a:pPr algn="ctr"/>
                      <a:r>
                        <a:rPr lang="en-US" sz="1800" dirty="0"/>
                        <a:t>Strand </a:t>
                      </a:r>
                    </a:p>
                  </a:txBody>
                  <a:tcPr marL="97317" marR="97317" marT="45726" marB="45726">
                    <a:solidFill>
                      <a:srgbClr val="6DC4A4"/>
                    </a:solidFill>
                  </a:tcPr>
                </a:tc>
                <a:tc>
                  <a:txBody>
                    <a:bodyPr/>
                    <a:lstStyle/>
                    <a:p>
                      <a:pPr algn="ctr"/>
                      <a:r>
                        <a:rPr lang="en-US" sz="1800" dirty="0"/>
                        <a:t>Substrand</a:t>
                      </a:r>
                    </a:p>
                  </a:txBody>
                  <a:tcPr marL="97317" marR="97317" marT="45726" marB="45726">
                    <a:solidFill>
                      <a:srgbClr val="6DC4A4"/>
                    </a:solidFill>
                  </a:tcPr>
                </a:tc>
                <a:tc>
                  <a:txBody>
                    <a:bodyPr/>
                    <a:lstStyle/>
                    <a:p>
                      <a:pPr algn="ctr"/>
                      <a:r>
                        <a:rPr lang="en-US" sz="1800" dirty="0"/>
                        <a:t>Foundation</a:t>
                      </a:r>
                    </a:p>
                  </a:txBody>
                  <a:tcPr marL="97317" marR="97317" marT="45726" marB="45726">
                    <a:solidFill>
                      <a:srgbClr val="6DC4A4"/>
                    </a:solidFill>
                  </a:tcPr>
                </a:tc>
                <a:extLst>
                  <a:ext uri="{0D108BD9-81ED-4DB2-BD59-A6C34878D82A}">
                    <a16:rowId xmlns:a16="http://schemas.microsoft.com/office/drawing/2014/main" val="10000"/>
                  </a:ext>
                </a:extLst>
              </a:tr>
              <a:tr h="518230">
                <a:tc>
                  <a:txBody>
                    <a:bodyPr/>
                    <a:lstStyle/>
                    <a:p>
                      <a:r>
                        <a:rPr lang="en-US" sz="1400" dirty="0"/>
                        <a:t>Scientific Inquiry</a:t>
                      </a:r>
                    </a:p>
                  </a:txBody>
                  <a:tcPr marL="97317" marR="97317" marT="45726" marB="45726">
                    <a:solidFill>
                      <a:srgbClr val="9CDBBC"/>
                    </a:solidFill>
                  </a:tcPr>
                </a:tc>
                <a:tc>
                  <a:txBody>
                    <a:bodyPr/>
                    <a:lstStyle/>
                    <a:p>
                      <a:r>
                        <a:rPr lang="en-US" sz="1400" dirty="0"/>
                        <a:t>1.0 Observation and Investigation</a:t>
                      </a:r>
                    </a:p>
                  </a:txBody>
                  <a:tcPr marL="97317" marR="97317" marT="45726" marB="45726">
                    <a:solidFill>
                      <a:srgbClr val="9CDBBC"/>
                    </a:solidFill>
                  </a:tcPr>
                </a:tc>
                <a:tc>
                  <a:txBody>
                    <a:bodyPr/>
                    <a:lstStyle/>
                    <a:p>
                      <a:r>
                        <a:rPr lang="en-US" sz="1400" dirty="0"/>
                        <a:t>1.0, 1.2,1.3, 1.4,1.5,1.6</a:t>
                      </a:r>
                    </a:p>
                  </a:txBody>
                  <a:tcPr marL="97317" marR="97317" marT="45726" marB="45726">
                    <a:solidFill>
                      <a:srgbClr val="9CDBBC"/>
                    </a:solidFill>
                  </a:tcPr>
                </a:tc>
                <a:extLst>
                  <a:ext uri="{0D108BD9-81ED-4DB2-BD59-A6C34878D82A}">
                    <a16:rowId xmlns:a16="http://schemas.microsoft.com/office/drawing/2014/main" val="10001"/>
                  </a:ext>
                </a:extLst>
              </a:tr>
              <a:tr h="518230">
                <a:tc>
                  <a:txBody>
                    <a:bodyPr/>
                    <a:lstStyle/>
                    <a:p>
                      <a:endParaRPr lang="en-US" sz="1400" dirty="0"/>
                    </a:p>
                  </a:txBody>
                  <a:tcPr marL="97317" marR="97317" marT="45726" marB="45726">
                    <a:solidFill>
                      <a:srgbClr val="DAF2E6"/>
                    </a:solidFill>
                  </a:tcPr>
                </a:tc>
                <a:tc>
                  <a:txBody>
                    <a:bodyPr/>
                    <a:lstStyle/>
                    <a:p>
                      <a:r>
                        <a:rPr lang="en-US" sz="1400" dirty="0"/>
                        <a:t>2.0 Documentation and Communication</a:t>
                      </a:r>
                    </a:p>
                  </a:txBody>
                  <a:tcPr marL="97317" marR="97317" marT="45726" marB="45726">
                    <a:solidFill>
                      <a:srgbClr val="DAF2E6"/>
                    </a:solidFill>
                  </a:tcPr>
                </a:tc>
                <a:tc>
                  <a:txBody>
                    <a:bodyPr/>
                    <a:lstStyle/>
                    <a:p>
                      <a:r>
                        <a:rPr lang="en-US" sz="1400" dirty="0"/>
                        <a:t>2.1, 2.2</a:t>
                      </a:r>
                    </a:p>
                  </a:txBody>
                  <a:tcPr marL="97317" marR="97317" marT="45726" marB="45726">
                    <a:solidFill>
                      <a:srgbClr val="DAF2E6"/>
                    </a:solidFill>
                  </a:tcPr>
                </a:tc>
                <a:extLst>
                  <a:ext uri="{0D108BD9-81ED-4DB2-BD59-A6C34878D82A}">
                    <a16:rowId xmlns:a16="http://schemas.microsoft.com/office/drawing/2014/main" val="10002"/>
                  </a:ext>
                </a:extLst>
              </a:tr>
              <a:tr h="731619">
                <a:tc>
                  <a:txBody>
                    <a:bodyPr/>
                    <a:lstStyle/>
                    <a:p>
                      <a:r>
                        <a:rPr lang="en-US" sz="1400" dirty="0"/>
                        <a:t>Physical Sciences</a:t>
                      </a:r>
                    </a:p>
                  </a:txBody>
                  <a:tcPr marL="97317" marR="97317" marT="45726" marB="45726">
                    <a:solidFill>
                      <a:srgbClr val="9CDBBC"/>
                    </a:solidFill>
                  </a:tcPr>
                </a:tc>
                <a:tc>
                  <a:txBody>
                    <a:bodyPr/>
                    <a:lstStyle/>
                    <a:p>
                      <a:r>
                        <a:rPr lang="en-US" sz="1400" dirty="0"/>
                        <a:t>1.0 Properties and Characteristics of Nonliving Objects and Materials</a:t>
                      </a:r>
                    </a:p>
                  </a:txBody>
                  <a:tcPr marL="97317" marR="97317" marT="45726" marB="45726">
                    <a:solidFill>
                      <a:srgbClr val="9CDBBC"/>
                    </a:solidFill>
                  </a:tcPr>
                </a:tc>
                <a:tc>
                  <a:txBody>
                    <a:bodyPr/>
                    <a:lstStyle/>
                    <a:p>
                      <a:r>
                        <a:rPr lang="en-US" sz="1400" dirty="0"/>
                        <a:t>1.1</a:t>
                      </a:r>
                    </a:p>
                  </a:txBody>
                  <a:tcPr marL="97317" marR="97317" marT="45726" marB="45726">
                    <a:solidFill>
                      <a:srgbClr val="9CDBBC"/>
                    </a:solidFill>
                  </a:tcPr>
                </a:tc>
                <a:extLst>
                  <a:ext uri="{0D108BD9-81ED-4DB2-BD59-A6C34878D82A}">
                    <a16:rowId xmlns:a16="http://schemas.microsoft.com/office/drawing/2014/main" val="10003"/>
                  </a:ext>
                </a:extLst>
              </a:tr>
              <a:tr h="370890">
                <a:tc>
                  <a:txBody>
                    <a:bodyPr/>
                    <a:lstStyle/>
                    <a:p>
                      <a:endParaRPr lang="en-US" sz="1400"/>
                    </a:p>
                  </a:txBody>
                  <a:tcPr marL="97317" marR="97317" marT="45726" marB="45726">
                    <a:solidFill>
                      <a:srgbClr val="DAF2E6"/>
                    </a:solidFill>
                  </a:tcPr>
                </a:tc>
                <a:tc>
                  <a:txBody>
                    <a:bodyPr/>
                    <a:lstStyle/>
                    <a:p>
                      <a:r>
                        <a:rPr lang="en-US" sz="1400" dirty="0"/>
                        <a:t>2.0 Changes in Non-Living Things</a:t>
                      </a:r>
                    </a:p>
                  </a:txBody>
                  <a:tcPr marL="97317" marR="97317" marT="45726" marB="45726">
                    <a:solidFill>
                      <a:srgbClr val="DAF2E6"/>
                    </a:solidFill>
                  </a:tcPr>
                </a:tc>
                <a:tc>
                  <a:txBody>
                    <a:bodyPr/>
                    <a:lstStyle/>
                    <a:p>
                      <a:r>
                        <a:rPr lang="en-US" sz="1400" dirty="0"/>
                        <a:t>1.1</a:t>
                      </a:r>
                    </a:p>
                  </a:txBody>
                  <a:tcPr marL="97317" marR="97317" marT="45726" marB="45726">
                    <a:solidFill>
                      <a:srgbClr val="DAF2E6"/>
                    </a:solidFill>
                  </a:tcPr>
                </a:tc>
                <a:extLst>
                  <a:ext uri="{0D108BD9-81ED-4DB2-BD59-A6C34878D82A}">
                    <a16:rowId xmlns:a16="http://schemas.microsoft.com/office/drawing/2014/main" val="10004"/>
                  </a:ext>
                </a:extLst>
              </a:tr>
              <a:tr h="731619">
                <a:tc>
                  <a:txBody>
                    <a:bodyPr/>
                    <a:lstStyle/>
                    <a:p>
                      <a:r>
                        <a:rPr lang="en-US" sz="1400" dirty="0"/>
                        <a:t>Life</a:t>
                      </a:r>
                      <a:r>
                        <a:rPr lang="en-US" sz="1400" baseline="0" dirty="0"/>
                        <a:t> Sciences</a:t>
                      </a:r>
                      <a:endParaRPr lang="en-US" sz="1400" dirty="0"/>
                    </a:p>
                  </a:txBody>
                  <a:tcPr marL="97317" marR="97317" marT="45726" marB="45726">
                    <a:solidFill>
                      <a:srgbClr val="9CDBBC"/>
                    </a:solidFill>
                  </a:tcPr>
                </a:tc>
                <a:tc>
                  <a:txBody>
                    <a:bodyPr/>
                    <a:lstStyle/>
                    <a:p>
                      <a:r>
                        <a:rPr lang="en-US" sz="1400" dirty="0"/>
                        <a:t>1.0 Properties and Characteristics of Living Things </a:t>
                      </a:r>
                    </a:p>
                  </a:txBody>
                  <a:tcPr marL="97317" marR="97317" marT="45726" marB="45726">
                    <a:solidFill>
                      <a:srgbClr val="9CDBBC"/>
                    </a:solidFill>
                  </a:tcPr>
                </a:tc>
                <a:tc>
                  <a:txBody>
                    <a:bodyPr/>
                    <a:lstStyle/>
                    <a:p>
                      <a:r>
                        <a:rPr lang="en-US" sz="1400" dirty="0"/>
                        <a:t>1.1, 1.2, 1.3,  1.4</a:t>
                      </a:r>
                    </a:p>
                  </a:txBody>
                  <a:tcPr marL="97317" marR="97317" marT="45726" marB="45726">
                    <a:solidFill>
                      <a:srgbClr val="9CDBBC"/>
                    </a:solidFill>
                  </a:tcPr>
                </a:tc>
                <a:extLst>
                  <a:ext uri="{0D108BD9-81ED-4DB2-BD59-A6C34878D82A}">
                    <a16:rowId xmlns:a16="http://schemas.microsoft.com/office/drawing/2014/main" val="10005"/>
                  </a:ext>
                </a:extLst>
              </a:tr>
              <a:tr h="370890">
                <a:tc>
                  <a:txBody>
                    <a:bodyPr/>
                    <a:lstStyle/>
                    <a:p>
                      <a:endParaRPr lang="en-US" sz="1400"/>
                    </a:p>
                  </a:txBody>
                  <a:tcPr marL="97317" marR="97317" marT="45726" marB="45726">
                    <a:solidFill>
                      <a:srgbClr val="DAF2E6"/>
                    </a:solidFill>
                  </a:tcPr>
                </a:tc>
                <a:tc>
                  <a:txBody>
                    <a:bodyPr/>
                    <a:lstStyle/>
                    <a:p>
                      <a:r>
                        <a:rPr lang="en-US" sz="1400" dirty="0"/>
                        <a:t>2.0 Changes in Living Things</a:t>
                      </a:r>
                    </a:p>
                  </a:txBody>
                  <a:tcPr marL="97317" marR="97317" marT="45726" marB="45726">
                    <a:solidFill>
                      <a:srgbClr val="DAF2E6"/>
                    </a:solidFill>
                  </a:tcPr>
                </a:tc>
                <a:tc>
                  <a:txBody>
                    <a:bodyPr/>
                    <a:lstStyle/>
                    <a:p>
                      <a:r>
                        <a:rPr lang="en-US" sz="1400" dirty="0"/>
                        <a:t>2.1</a:t>
                      </a:r>
                    </a:p>
                  </a:txBody>
                  <a:tcPr marL="97317" marR="97317" marT="45726" marB="45726">
                    <a:solidFill>
                      <a:srgbClr val="DAF2E6"/>
                    </a:solidFill>
                  </a:tcPr>
                </a:tc>
                <a:extLst>
                  <a:ext uri="{0D108BD9-81ED-4DB2-BD59-A6C34878D82A}">
                    <a16:rowId xmlns:a16="http://schemas.microsoft.com/office/drawing/2014/main" val="10006"/>
                  </a:ext>
                </a:extLst>
              </a:tr>
              <a:tr h="731619">
                <a:tc>
                  <a:txBody>
                    <a:bodyPr/>
                    <a:lstStyle/>
                    <a:p>
                      <a:r>
                        <a:rPr lang="en-US" sz="1400" dirty="0"/>
                        <a:t>Earth Sciences</a:t>
                      </a:r>
                    </a:p>
                  </a:txBody>
                  <a:tcPr marL="97317" marR="97317" marT="45726" marB="45726">
                    <a:solidFill>
                      <a:srgbClr val="9CDBBC"/>
                    </a:solidFill>
                  </a:tcPr>
                </a:tc>
                <a:tc>
                  <a:txBody>
                    <a:bodyPr/>
                    <a:lstStyle/>
                    <a:p>
                      <a:r>
                        <a:rPr lang="en-US" sz="1400" dirty="0"/>
                        <a:t>1.0 Properties and Characteristics of Earth Materials and Objects</a:t>
                      </a:r>
                    </a:p>
                  </a:txBody>
                  <a:tcPr marL="97317" marR="97317" marT="45726" marB="45726">
                    <a:solidFill>
                      <a:srgbClr val="9CDBBC"/>
                    </a:solidFill>
                  </a:tcPr>
                </a:tc>
                <a:tc>
                  <a:txBody>
                    <a:bodyPr/>
                    <a:lstStyle/>
                    <a:p>
                      <a:r>
                        <a:rPr lang="en-US" sz="1400" dirty="0"/>
                        <a:t>1.1</a:t>
                      </a:r>
                    </a:p>
                  </a:txBody>
                  <a:tcPr marL="97317" marR="97317" marT="45726" marB="45726">
                    <a:solidFill>
                      <a:srgbClr val="9CDBBC"/>
                    </a:solidFill>
                  </a:tcPr>
                </a:tc>
                <a:extLst>
                  <a:ext uri="{0D108BD9-81ED-4DB2-BD59-A6C34878D82A}">
                    <a16:rowId xmlns:a16="http://schemas.microsoft.com/office/drawing/2014/main" val="10007"/>
                  </a:ext>
                </a:extLst>
              </a:tr>
              <a:tr h="370890">
                <a:tc>
                  <a:txBody>
                    <a:bodyPr/>
                    <a:lstStyle/>
                    <a:p>
                      <a:endParaRPr lang="en-US" sz="1400" dirty="0"/>
                    </a:p>
                  </a:txBody>
                  <a:tcPr marL="97317" marR="97317" marT="45726" marB="45726">
                    <a:solidFill>
                      <a:srgbClr val="DAF2E6"/>
                    </a:solidFill>
                  </a:tcPr>
                </a:tc>
                <a:tc>
                  <a:txBody>
                    <a:bodyPr/>
                    <a:lstStyle/>
                    <a:p>
                      <a:r>
                        <a:rPr lang="en-US" sz="1400" dirty="0"/>
                        <a:t>2.0 Changes in the Earth</a:t>
                      </a:r>
                    </a:p>
                  </a:txBody>
                  <a:tcPr marL="97317" marR="97317" marT="45726" marB="45726">
                    <a:solidFill>
                      <a:srgbClr val="DAF2E6"/>
                    </a:solidFill>
                  </a:tcPr>
                </a:tc>
                <a:tc>
                  <a:txBody>
                    <a:bodyPr/>
                    <a:lstStyle/>
                    <a:p>
                      <a:r>
                        <a:rPr lang="en-US" sz="1400" dirty="0"/>
                        <a:t>2.1, 2.2, 2.3,  2.4</a:t>
                      </a:r>
                    </a:p>
                  </a:txBody>
                  <a:tcPr marL="97317" marR="97317" marT="45726" marB="45726">
                    <a:solidFill>
                      <a:srgbClr val="DAF2E6"/>
                    </a:solidFill>
                  </a:tcPr>
                </a:tc>
                <a:extLst>
                  <a:ext uri="{0D108BD9-81ED-4DB2-BD59-A6C34878D82A}">
                    <a16:rowId xmlns:a16="http://schemas.microsoft.com/office/drawing/2014/main" val="10008"/>
                  </a:ext>
                </a:extLst>
              </a:tr>
            </a:tbl>
          </a:graphicData>
        </a:graphic>
      </p:graphicFrame>
      <p:sp>
        <p:nvSpPr>
          <p:cNvPr id="8810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1D637B-044D-5A46-9B97-58E1FA5CAE56}" type="slidenum">
              <a:rPr lang="en-US" sz="1200">
                <a:ea typeface="MS PGothic" charset="0"/>
                <a:cs typeface="MS PGothic" charset="0"/>
              </a:rPr>
              <a:pPr/>
              <a:t>14</a:t>
            </a:fld>
            <a:endParaRPr lang="en-US" sz="1200">
              <a:ea typeface="MS PGothic" charset="0"/>
              <a:cs typeface="MS PGothic" charset="0"/>
            </a:endParaRPr>
          </a:p>
        </p:txBody>
      </p:sp>
      <p:sp>
        <p:nvSpPr>
          <p:cNvPr id="5" name="Right Arrow 4"/>
          <p:cNvSpPr>
            <a:spLocks noChangeArrowheads="1"/>
          </p:cNvSpPr>
          <p:nvPr/>
        </p:nvSpPr>
        <p:spPr bwMode="auto">
          <a:xfrm rot="10800000">
            <a:off x="7204294" y="2452022"/>
            <a:ext cx="1482506" cy="656792"/>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cs typeface="+mn-cs"/>
            </a:endParaRPr>
          </a:p>
        </p:txBody>
      </p:sp>
    </p:spTree>
    <p:extLst>
      <p:ext uri="{BB962C8B-B14F-4D97-AF65-F5344CB8AC3E}">
        <p14:creationId xmlns:p14="http://schemas.microsoft.com/office/powerpoint/2010/main" val="311071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62719"/>
            <a:ext cx="8229600" cy="1143000"/>
          </a:xfrm>
        </p:spPr>
        <p:txBody>
          <a:bodyPr/>
          <a:lstStyle/>
          <a:p>
            <a:br>
              <a:rPr lang="en-US" altLang="en-US" sz="2400" dirty="0"/>
            </a:br>
            <a:br>
              <a:rPr lang="en-US" altLang="en-US" sz="2400" dirty="0"/>
            </a:br>
            <a:r>
              <a:rPr lang="en-US" altLang="en-US" sz="3600" dirty="0"/>
              <a:t>Map of the Physical Science Foundations </a:t>
            </a:r>
            <a:br>
              <a:rPr lang="en-US" altLang="en-US" sz="3600" dirty="0"/>
            </a:br>
            <a:endParaRPr lang="en-US" altLang="en-US" sz="3200" dirty="0">
              <a:cs typeface="Arial" pitchFamily="34" charset="0"/>
            </a:endParaRPr>
          </a:p>
        </p:txBody>
      </p:sp>
      <p:pic>
        <p:nvPicPr>
          <p:cNvPr id="2" name="Content Placeholder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64420" y="1485062"/>
            <a:ext cx="4114800" cy="4875144"/>
          </a:xfrm>
        </p:spPr>
      </p:pic>
      <p:sp>
        <p:nvSpPr>
          <p:cNvPr id="31" name="AutoShape 2"/>
          <p:cNvSpPr>
            <a:spLocks noGrp="1" noChangeArrowheads="1"/>
          </p:cNvSpPr>
          <p:nvPr>
            <p:ph sz="quarter" idx="4294967295"/>
          </p:nvPr>
        </p:nvSpPr>
        <p:spPr>
          <a:xfrm>
            <a:off x="778031" y="1513483"/>
            <a:ext cx="838200" cy="334962"/>
          </a:xfrm>
          <a:prstGeom prst="wedgeRectCallout">
            <a:avLst>
              <a:gd name="adj1" fmla="val 319002"/>
              <a:gd name="adj2" fmla="val 97742"/>
            </a:avLst>
          </a:prstGeom>
          <a:solidFill>
            <a:srgbClr val="FFFFCC"/>
          </a:solidFill>
          <a:ln>
            <a:solidFill>
              <a:schemeClr val="tx1"/>
            </a:solidFill>
          </a:ln>
          <a:effectLst>
            <a:outerShdw blurRad="63500" dist="107763" dir="2700000" algn="ctr" rotWithShape="0">
              <a:schemeClr val="bg2">
                <a:alpha val="74998"/>
              </a:schemeClr>
            </a:outerShdw>
          </a:effectLst>
        </p:spPr>
        <p:txBody>
          <a:bodyPr>
            <a:normAutofit lnSpcReduction="10000"/>
          </a:bodyPr>
          <a:lstStyle/>
          <a:p>
            <a:pPr marL="0" indent="0" algn="ctr" eaLnBrk="1" hangingPunct="1">
              <a:buFont typeface="Arial" charset="0"/>
              <a:buNone/>
              <a:defRPr/>
            </a:pPr>
            <a:r>
              <a:rPr lang="en-US" sz="1600" b="1" dirty="0">
                <a:ea typeface="ＭＳ Ｐゴシック" charset="0"/>
                <a:cs typeface="ＭＳ Ｐゴシック" charset="0"/>
              </a:rPr>
              <a:t>Strand</a:t>
            </a:r>
          </a:p>
        </p:txBody>
      </p:sp>
      <p:sp>
        <p:nvSpPr>
          <p:cNvPr id="32" name="AutoShape 8"/>
          <p:cNvSpPr>
            <a:spLocks noGrp="1" noChangeArrowheads="1"/>
          </p:cNvSpPr>
          <p:nvPr>
            <p:ph sz="quarter" idx="4294967295"/>
          </p:nvPr>
        </p:nvSpPr>
        <p:spPr>
          <a:xfrm>
            <a:off x="504825" y="2220514"/>
            <a:ext cx="1295400" cy="354013"/>
          </a:xfrm>
          <a:prstGeom prst="wedgeRectCallout">
            <a:avLst>
              <a:gd name="adj1" fmla="val 132663"/>
              <a:gd name="adj2" fmla="val -26715"/>
            </a:avLst>
          </a:prstGeom>
          <a:solidFill>
            <a:srgbClr val="FFFFCC"/>
          </a:solidFill>
          <a:ln>
            <a:solidFill>
              <a:schemeClr val="tx1"/>
            </a:solidFill>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err="1">
                <a:ea typeface="ＭＳ Ｐゴシック" charset="0"/>
                <a:cs typeface="ＭＳ Ｐゴシック" charset="0"/>
              </a:rPr>
              <a:t>Substrand</a:t>
            </a:r>
            <a:endParaRPr lang="en-US" sz="1600" b="1" dirty="0">
              <a:ea typeface="ＭＳ Ｐゴシック" charset="0"/>
              <a:cs typeface="ＭＳ Ｐゴシック" charset="0"/>
            </a:endParaRPr>
          </a:p>
        </p:txBody>
      </p:sp>
      <p:sp>
        <p:nvSpPr>
          <p:cNvPr id="35" name="AutoShape 12"/>
          <p:cNvSpPr>
            <a:spLocks noGrp="1" noChangeArrowheads="1"/>
          </p:cNvSpPr>
          <p:nvPr>
            <p:ph sz="quarter" idx="4294967295"/>
          </p:nvPr>
        </p:nvSpPr>
        <p:spPr>
          <a:xfrm>
            <a:off x="6772275" y="3843337"/>
            <a:ext cx="1609725" cy="382587"/>
          </a:xfrm>
          <a:prstGeom prst="wedgeRectCallout">
            <a:avLst>
              <a:gd name="adj1" fmla="val -111717"/>
              <a:gd name="adj2" fmla="val -243645"/>
            </a:avLst>
          </a:prstGeom>
          <a:solidFill>
            <a:srgbClr val="FFFFCC"/>
          </a:solidFill>
          <a:ln>
            <a:solidFill>
              <a:schemeClr val="tx1"/>
            </a:solidFill>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a:t>
            </a:r>
          </a:p>
        </p:txBody>
      </p:sp>
      <p:sp>
        <p:nvSpPr>
          <p:cNvPr id="33" name="AutoShape 7"/>
          <p:cNvSpPr>
            <a:spLocks noGrp="1" noChangeArrowheads="1"/>
          </p:cNvSpPr>
          <p:nvPr>
            <p:ph sz="quarter" idx="4294967295"/>
          </p:nvPr>
        </p:nvSpPr>
        <p:spPr>
          <a:xfrm>
            <a:off x="6815137" y="4726589"/>
            <a:ext cx="1381125" cy="349250"/>
          </a:xfrm>
          <a:prstGeom prst="wedgeRectCallout">
            <a:avLst>
              <a:gd name="adj1" fmla="val -134136"/>
              <a:gd name="adj2" fmla="val -96440"/>
            </a:avLst>
          </a:prstGeom>
          <a:solidFill>
            <a:srgbClr val="FFFFCC"/>
          </a:solidFill>
          <a:ln>
            <a:solidFill>
              <a:schemeClr val="tx1"/>
            </a:solidFill>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Examples</a:t>
            </a:r>
          </a:p>
        </p:txBody>
      </p:sp>
      <p:sp>
        <p:nvSpPr>
          <p:cNvPr id="30" name="AutoShape 4"/>
          <p:cNvSpPr>
            <a:spLocks noGrp="1" noChangeArrowheads="1"/>
          </p:cNvSpPr>
          <p:nvPr>
            <p:ph sz="quarter" idx="4294967295"/>
          </p:nvPr>
        </p:nvSpPr>
        <p:spPr>
          <a:xfrm>
            <a:off x="7352371" y="2391171"/>
            <a:ext cx="1524000" cy="366713"/>
          </a:xfrm>
          <a:prstGeom prst="wedgeRectCallout">
            <a:avLst>
              <a:gd name="adj1" fmla="val -107345"/>
              <a:gd name="adj2" fmla="val 131579"/>
            </a:avLst>
          </a:prstGeom>
          <a:solidFill>
            <a:srgbClr val="FFFFCC"/>
          </a:solidFill>
          <a:ln>
            <a:solidFill>
              <a:schemeClr val="tx1"/>
            </a:solidFill>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Domain</a:t>
            </a:r>
          </a:p>
        </p:txBody>
      </p:sp>
      <p:sp>
        <p:nvSpPr>
          <p:cNvPr id="23560" name="AutoShape 2"/>
          <p:cNvSpPr>
            <a:spLocks noChangeArrowheads="1"/>
          </p:cNvSpPr>
          <p:nvPr/>
        </p:nvSpPr>
        <p:spPr bwMode="auto">
          <a:xfrm>
            <a:off x="7086252" y="1785143"/>
            <a:ext cx="1323975" cy="396875"/>
          </a:xfrm>
          <a:prstGeom prst="wedgeRectCallout">
            <a:avLst>
              <a:gd name="adj1" fmla="val -156176"/>
              <a:gd name="adj2" fmla="val 138365"/>
            </a:avLst>
          </a:prstGeom>
          <a:solidFill>
            <a:srgbClr val="FFFFCC"/>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914400">
              <a:spcBef>
                <a:spcPct val="0"/>
              </a:spcBef>
              <a:spcAft>
                <a:spcPts val="800"/>
              </a:spcAft>
              <a:buFontTx/>
              <a:buNone/>
            </a:pPr>
            <a:r>
              <a:rPr lang="en-US" altLang="en-US" sz="1600" b="1"/>
              <a:t>Age</a:t>
            </a:r>
            <a:endParaRPr lang="en-US" altLang="en-US" sz="2800" b="1"/>
          </a:p>
        </p:txBody>
      </p:sp>
      <p:pic>
        <p:nvPicPr>
          <p:cNvPr id="23561" name="Content Placeholder 11" descr="PLF v 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825" y="4198938"/>
            <a:ext cx="1343025" cy="173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A9CF0AD-AAEE-42CC-B796-0F5EA85C0174}" type="slidenum">
              <a:rPr lang="en-US" altLang="en-US" smtClean="0"/>
              <a:pPr/>
              <a:t>15</a:t>
            </a:fld>
            <a:endParaRPr lang="en-US" altLang="en-US"/>
          </a:p>
        </p:txBody>
      </p:sp>
    </p:spTree>
    <p:extLst>
      <p:ext uri="{BB962C8B-B14F-4D97-AF65-F5344CB8AC3E}">
        <p14:creationId xmlns:p14="http://schemas.microsoft.com/office/powerpoint/2010/main" val="4256514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5" grpId="0" animBg="1"/>
      <p:bldP spid="35" grpId="1" animBg="1"/>
      <p:bldP spid="33" grpId="0" animBg="1"/>
      <p:bldP spid="33" grpId="1" animBg="1"/>
      <p:bldP spid="30" grpId="0" animBg="1"/>
      <p:bldP spid="3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 Video Example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1A9CF0AD-AAEE-42CC-B796-0F5EA85C0174}" type="slidenum">
              <a:rPr lang="en-US" altLang="en-US" smtClean="0"/>
              <a:pPr/>
              <a:t>16</a:t>
            </a:fld>
            <a:endParaRPr lang="en-US" altLang="en-US"/>
          </a:p>
        </p:txBody>
      </p:sp>
    </p:spTree>
    <p:extLst>
      <p:ext uri="{BB962C8B-B14F-4D97-AF65-F5344CB8AC3E}">
        <p14:creationId xmlns:p14="http://schemas.microsoft.com/office/powerpoint/2010/main" val="44189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Video Discussion</a:t>
            </a:r>
          </a:p>
        </p:txBody>
      </p:sp>
      <p:sp>
        <p:nvSpPr>
          <p:cNvPr id="3" name="Content Placeholder 2"/>
          <p:cNvSpPr>
            <a:spLocks noGrp="1"/>
          </p:cNvSpPr>
          <p:nvPr>
            <p:ph idx="1"/>
          </p:nvPr>
        </p:nvSpPr>
        <p:spPr>
          <a:xfrm>
            <a:off x="457200" y="1600200"/>
            <a:ext cx="8229600" cy="3384395"/>
          </a:xfrm>
        </p:spPr>
        <p:style>
          <a:lnRef idx="2">
            <a:schemeClr val="dk1"/>
          </a:lnRef>
          <a:fillRef idx="1">
            <a:schemeClr val="lt1"/>
          </a:fillRef>
          <a:effectRef idx="0">
            <a:schemeClr val="dk1"/>
          </a:effectRef>
          <a:fontRef idx="minor">
            <a:schemeClr val="dk1"/>
          </a:fontRef>
        </p:style>
        <p:txBody>
          <a:bodyPr/>
          <a:lstStyle/>
          <a:p>
            <a:pPr>
              <a:spcAft>
                <a:spcPts val="1200"/>
              </a:spcAft>
            </a:pPr>
            <a:r>
              <a:rPr lang="en-US" sz="2800" dirty="0"/>
              <a:t>What ideas stand out in the video example?</a:t>
            </a:r>
          </a:p>
          <a:p>
            <a:pPr>
              <a:spcAft>
                <a:spcPts val="1200"/>
              </a:spcAft>
            </a:pPr>
            <a:r>
              <a:rPr lang="en-US" sz="2800" dirty="0"/>
              <a:t>How did the developmental shift seen in the video example compare to the discussion from earlier?</a:t>
            </a:r>
          </a:p>
          <a:p>
            <a:pPr>
              <a:spcAft>
                <a:spcPts val="1200"/>
              </a:spcAft>
            </a:pPr>
            <a:r>
              <a:rPr lang="en-US" sz="2800" dirty="0"/>
              <a:t>What ideas from the video do you have for your classroom?</a:t>
            </a:r>
          </a:p>
        </p:txBody>
      </p:sp>
      <p:sp>
        <p:nvSpPr>
          <p:cNvPr id="4" name="Slide Number Placeholder 3"/>
          <p:cNvSpPr>
            <a:spLocks noGrp="1"/>
          </p:cNvSpPr>
          <p:nvPr>
            <p:ph type="sldNum" sz="quarter" idx="10"/>
          </p:nvPr>
        </p:nvSpPr>
        <p:spPr/>
        <p:txBody>
          <a:bodyPr/>
          <a:lstStyle/>
          <a:p>
            <a:fld id="{1A9CF0AD-AAEE-42CC-B796-0F5EA85C0174}" type="slidenum">
              <a:rPr lang="en-US" altLang="en-US" smtClean="0"/>
              <a:pPr/>
              <a:t>17</a:t>
            </a:fld>
            <a:endParaRPr lang="en-US" altLang="en-US"/>
          </a:p>
        </p:txBody>
      </p:sp>
    </p:spTree>
    <p:extLst>
      <p:ext uri="{BB962C8B-B14F-4D97-AF65-F5344CB8AC3E}">
        <p14:creationId xmlns:p14="http://schemas.microsoft.com/office/powerpoint/2010/main" val="2328056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US" dirty="0">
                <a:latin typeface="Arial" charset="0"/>
                <a:ea typeface="MS PGothic" charset="0"/>
                <a:cs typeface="MS PGothic" charset="0"/>
              </a:rPr>
              <a:t>Overview of Alignment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61275549"/>
              </p:ext>
            </p:extLst>
          </p:nvPr>
        </p:nvGraphicFramePr>
        <p:xfrm>
          <a:off x="457200" y="1475083"/>
          <a:ext cx="8229984" cy="4627443"/>
        </p:xfrm>
        <a:graphic>
          <a:graphicData uri="http://schemas.openxmlformats.org/drawingml/2006/table">
            <a:tbl>
              <a:tblPr>
                <a:effectLst>
                  <a:outerShdw blurRad="50800" dist="38100" dir="18900000" algn="bl" rotWithShape="0">
                    <a:prstClr val="black">
                      <a:alpha val="40000"/>
                    </a:prstClr>
                  </a:outerShdw>
                </a:effectLst>
                <a:tableStyleId>{1E171933-4619-4E11-9A3F-F7608DF75F80}</a:tableStyleId>
              </a:tblPr>
              <a:tblGrid>
                <a:gridCol w="2743328">
                  <a:extLst>
                    <a:ext uri="{9D8B030D-6E8A-4147-A177-3AD203B41FA5}">
                      <a16:colId xmlns:a16="http://schemas.microsoft.com/office/drawing/2014/main" val="20000"/>
                    </a:ext>
                  </a:extLst>
                </a:gridCol>
                <a:gridCol w="2743328">
                  <a:extLst>
                    <a:ext uri="{9D8B030D-6E8A-4147-A177-3AD203B41FA5}">
                      <a16:colId xmlns:a16="http://schemas.microsoft.com/office/drawing/2014/main" val="20001"/>
                    </a:ext>
                  </a:extLst>
                </a:gridCol>
                <a:gridCol w="2743328">
                  <a:extLst>
                    <a:ext uri="{9D8B030D-6E8A-4147-A177-3AD203B41FA5}">
                      <a16:colId xmlns:a16="http://schemas.microsoft.com/office/drawing/2014/main" val="20002"/>
                    </a:ext>
                  </a:extLst>
                </a:gridCol>
              </a:tblGrid>
              <a:tr h="6509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California Preschool Learning Foundations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California Kindergarten Content Standards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Common Core State Standards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0"/>
                  </a:ext>
                </a:extLst>
              </a:tr>
              <a:tr h="4996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Social-Emotional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 Education Mental, Emotional, and Social Health</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1"/>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Language and Literacy</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    English-Language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2"/>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3"/>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   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4"/>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Visual and Performing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Visual and Performing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5"/>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Physical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Physical Education</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6"/>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 Education</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7"/>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History-Social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History-Social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8"/>
                  </a:ext>
                </a:extLst>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97176" marR="97176" marT="45728" marB="45728" horzOverflow="overflow"/>
                </a:tc>
                <a:extLst>
                  <a:ext uri="{0D108BD9-81ED-4DB2-BD59-A6C34878D82A}">
                    <a16:rowId xmlns:a16="http://schemas.microsoft.com/office/drawing/2014/main" val="10009"/>
                  </a:ext>
                </a:extLst>
              </a:tr>
            </a:tbl>
          </a:graphicData>
        </a:graphic>
      </p:graphicFrame>
      <p:sp>
        <p:nvSpPr>
          <p:cNvPr id="2" name="Slide Number Placeholder 1"/>
          <p:cNvSpPr>
            <a:spLocks noGrp="1"/>
          </p:cNvSpPr>
          <p:nvPr>
            <p:ph type="sldNum" sz="quarter" idx="10"/>
          </p:nvPr>
        </p:nvSpPr>
        <p:spPr/>
        <p:txBody>
          <a:bodyPr/>
          <a:lstStyle/>
          <a:p>
            <a:pPr>
              <a:defRPr/>
            </a:pPr>
            <a:fld id="{FC1749A1-765A-BD48-818C-9ABCE9B34A5E}" type="slidenum">
              <a:rPr lang="en-US" smtClean="0"/>
              <a:pPr>
                <a:defRPr/>
              </a:pPr>
              <a:t>18</a:t>
            </a:fld>
            <a:endParaRPr lang="en-US"/>
          </a:p>
        </p:txBody>
      </p:sp>
      <p:sp>
        <p:nvSpPr>
          <p:cNvPr id="5" name="TextBox 4"/>
          <p:cNvSpPr txBox="1"/>
          <p:nvPr/>
        </p:nvSpPr>
        <p:spPr>
          <a:xfrm>
            <a:off x="699906" y="6102526"/>
            <a:ext cx="6310494" cy="453970"/>
          </a:xfrm>
          <a:prstGeom prst="rect">
            <a:avLst/>
          </a:prstGeom>
          <a:noFill/>
        </p:spPr>
        <p:txBody>
          <a:bodyPr wrap="square">
            <a:spAutoFit/>
          </a:bodyPr>
          <a:lstStyle/>
          <a:p>
            <a:pPr>
              <a:defRPr/>
            </a:pPr>
            <a:r>
              <a:rPr lang="en-US" sz="1150" dirty="0">
                <a:latin typeface="Arial" pitchFamily="-110" charset="0"/>
                <a:ea typeface="ＭＳ Ｐゴシック" pitchFamily="-110" charset="-128"/>
                <a:cs typeface="ＭＳ Ｐゴシック" pitchFamily="-110" charset="-128"/>
              </a:rPr>
              <a:t>Source:  </a:t>
            </a:r>
            <a:r>
              <a:rPr lang="en-US" sz="1150" i="1" dirty="0">
                <a:latin typeface="Arial" pitchFamily="-110" charset="0"/>
                <a:ea typeface="ＭＳ Ｐゴシック" pitchFamily="-110" charset="-128"/>
                <a:cs typeface="ＭＳ Ｐゴシック" pitchFamily="-110" charset="-128"/>
              </a:rPr>
              <a:t>The Alignment of the California Preschool Learning Foundations with Key Early Education Resources</a:t>
            </a:r>
            <a:r>
              <a:rPr lang="en-US" sz="1150" dirty="0">
                <a:latin typeface="Arial" pitchFamily="-110" charset="0"/>
                <a:ea typeface="ＭＳ Ｐゴシック" pitchFamily="-110" charset="-128"/>
                <a:cs typeface="ＭＳ Ｐゴシック" pitchFamily="-110" charset="-128"/>
              </a:rPr>
              <a:t>, CDE, 2012</a:t>
            </a:r>
            <a:r>
              <a:rPr lang="en-US" sz="1200" dirty="0">
                <a:latin typeface="Arial" pitchFamily="-110" charset="0"/>
                <a:ea typeface="ＭＳ Ｐゴシック" pitchFamily="-110" charset="-128"/>
                <a:cs typeface="ＭＳ Ｐゴシック" pitchFamily="-110" charset="-128"/>
              </a:rPr>
              <a:t>.</a:t>
            </a:r>
          </a:p>
        </p:txBody>
      </p:sp>
    </p:spTree>
    <p:extLst>
      <p:ext uri="{BB962C8B-B14F-4D97-AF65-F5344CB8AC3E}">
        <p14:creationId xmlns:p14="http://schemas.microsoft.com/office/powerpoint/2010/main" val="3031000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dirty="0">
                <a:latin typeface="Arial" charset="0"/>
                <a:ea typeface="MS PGothic" charset="0"/>
                <a:cs typeface="MS PGothic" charset="0"/>
              </a:rPr>
              <a:t>Next Generation Science Standards (NGSS)</a:t>
            </a:r>
          </a:p>
        </p:txBody>
      </p:sp>
      <p:sp>
        <p:nvSpPr>
          <p:cNvPr id="81922" name="Content Placeholder 2"/>
          <p:cNvSpPr>
            <a:spLocks noGrp="1"/>
          </p:cNvSpPr>
          <p:nvPr>
            <p:ph sz="half" idx="1"/>
          </p:nvPr>
        </p:nvSpPr>
        <p:spPr>
          <a:xfrm>
            <a:off x="457200" y="1600200"/>
            <a:ext cx="8229600" cy="4525963"/>
          </a:xfrm>
        </p:spPr>
        <p:txBody>
          <a:bodyPr/>
          <a:lstStyle/>
          <a:p>
            <a:pPr>
              <a:spcAft>
                <a:spcPts val="1200"/>
              </a:spcAft>
              <a:defRPr/>
            </a:pPr>
            <a:r>
              <a:rPr lang="en-US" dirty="0">
                <a:latin typeface="Arial" charset="0"/>
                <a:ea typeface="MS PGothic" charset="0"/>
                <a:cs typeface="MS PGothic" charset="0"/>
              </a:rPr>
              <a:t>Are standards with a purpose</a:t>
            </a:r>
          </a:p>
          <a:p>
            <a:pPr>
              <a:spcAft>
                <a:spcPts val="1200"/>
              </a:spcAft>
              <a:defRPr/>
            </a:pPr>
            <a:r>
              <a:rPr lang="en-US" dirty="0">
                <a:latin typeface="Arial" charset="0"/>
                <a:ea typeface="MS PGothic" charset="0"/>
                <a:cs typeface="MS PGothic" charset="0"/>
              </a:rPr>
              <a:t>Represent a fundamental shift in science education</a:t>
            </a:r>
          </a:p>
          <a:p>
            <a:pPr>
              <a:spcAft>
                <a:spcPts val="1200"/>
              </a:spcAft>
              <a:defRPr/>
            </a:pPr>
            <a:r>
              <a:rPr lang="en-US" dirty="0">
                <a:latin typeface="Arial" charset="0"/>
                <a:ea typeface="MS PGothic" charset="0"/>
                <a:cs typeface="MS PGothic" charset="0"/>
              </a:rPr>
              <a:t>Require a different approach to teaching science than has been done in the past</a:t>
            </a:r>
          </a:p>
          <a:p>
            <a:pPr marL="0" indent="0">
              <a:buFont typeface="Arial" charset="0"/>
              <a:buNone/>
              <a:defRPr/>
            </a:pPr>
            <a:r>
              <a:rPr lang="en-US" dirty="0">
                <a:latin typeface="Arial" charset="0"/>
                <a:ea typeface="MS PGothic" charset="0"/>
                <a:cs typeface="MS PGothic" charset="0"/>
              </a:rPr>
              <a:t> </a:t>
            </a:r>
          </a:p>
        </p:txBody>
      </p:sp>
      <p:pic>
        <p:nvPicPr>
          <p:cNvPr id="61443"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062464" y="4344035"/>
            <a:ext cx="3150031" cy="1782128"/>
          </a:xfrm>
          <a:ln>
            <a:solidFill>
              <a:schemeClr val="tx1"/>
            </a:solidFill>
          </a:ln>
        </p:spPr>
      </p:pic>
      <p:sp>
        <p:nvSpPr>
          <p:cNvPr id="6144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0685-9E77-204F-B82C-5EB23C1A66D7}" type="slidenum">
              <a:rPr lang="en-US" sz="1200">
                <a:ea typeface="MS PGothic" charset="0"/>
                <a:cs typeface="MS PGothic" charset="0"/>
              </a:rPr>
              <a:pPr/>
              <a:t>19</a:t>
            </a:fld>
            <a:endParaRPr lang="en-US" sz="1200">
              <a:ea typeface="MS PGothic" charset="0"/>
              <a:cs typeface="MS PGothic" charset="0"/>
            </a:endParaRPr>
          </a:p>
        </p:txBody>
      </p:sp>
    </p:spTree>
    <p:extLst>
      <p:ext uri="{BB962C8B-B14F-4D97-AF65-F5344CB8AC3E}">
        <p14:creationId xmlns:p14="http://schemas.microsoft.com/office/powerpoint/2010/main" val="3828018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32736"/>
            <a:ext cx="8229600" cy="929148"/>
          </a:xfrm>
        </p:spPr>
        <p:txBody>
          <a:bodyPr/>
          <a:lstStyle/>
          <a:p>
            <a:pPr eaLnBrk="1" hangingPunct="1"/>
            <a:r>
              <a:rPr lang="en-US" dirty="0">
                <a:latin typeface="Arial" charset="0"/>
                <a:ea typeface="MS PGothic" charset="0"/>
                <a:cs typeface="MS PGothic" charset="0"/>
              </a:rPr>
              <a:t>Objectives</a:t>
            </a:r>
            <a:endParaRPr lang="en-US" altLang="en-US" dirty="0"/>
          </a:p>
        </p:txBody>
      </p:sp>
      <p:sp>
        <p:nvSpPr>
          <p:cNvPr id="10243" name="Content Placeholder 2"/>
          <p:cNvSpPr>
            <a:spLocks noGrp="1"/>
          </p:cNvSpPr>
          <p:nvPr>
            <p:ph idx="1"/>
          </p:nvPr>
        </p:nvSpPr>
        <p:spPr>
          <a:xfrm>
            <a:off x="457200" y="958646"/>
            <a:ext cx="8229600" cy="5486400"/>
          </a:xfrm>
        </p:spPr>
        <p:txBody>
          <a:bodyPr/>
          <a:lstStyle/>
          <a:p>
            <a:pPr lvl="0">
              <a:spcAft>
                <a:spcPts val="600"/>
              </a:spcAft>
            </a:pPr>
            <a:r>
              <a:rPr lang="en-US" sz="2400" dirty="0"/>
              <a:t>Become aware of key concepts to be developed in the Physical Science strand of the California Preschool Learning Foundations, Volume 3 (Preschool Learning Foundations or PLF). </a:t>
            </a:r>
          </a:p>
          <a:p>
            <a:pPr lvl="0">
              <a:spcAft>
                <a:spcPts val="600"/>
              </a:spcAft>
            </a:pPr>
            <a:r>
              <a:rPr lang="en-US" sz="2400" dirty="0"/>
              <a:t>Experience, read, and discuss key strategies in the California Preschool Curriculum Framework, Volume 3 (Preschool Curriculum Framework or PCF) regarding physical science.</a:t>
            </a:r>
          </a:p>
          <a:p>
            <a:pPr lvl="0">
              <a:spcAft>
                <a:spcPts val="600"/>
              </a:spcAft>
            </a:pPr>
            <a:r>
              <a:rPr lang="en-US" sz="2400" dirty="0"/>
              <a:t>Reflect and discuss how to support the development of physical science foundations for English-language learners.</a:t>
            </a:r>
          </a:p>
          <a:p>
            <a:pPr lvl="0">
              <a:spcAft>
                <a:spcPts val="600"/>
              </a:spcAft>
            </a:pPr>
            <a:r>
              <a:rPr lang="en-US" sz="2400" dirty="0"/>
              <a:t>Plan to adapt learning experiences to ensure access for children with varying needs.</a:t>
            </a:r>
          </a:p>
          <a:p>
            <a:pPr eaLnBrk="1" hangingPunct="1">
              <a:lnSpc>
                <a:spcPct val="90000"/>
              </a:lnSpc>
              <a:spcAft>
                <a:spcPts val="600"/>
              </a:spcAft>
            </a:pPr>
            <a:endParaRPr lang="en-US" altLang="en-US" sz="2400" dirty="0"/>
          </a:p>
        </p:txBody>
      </p:sp>
      <p:sp>
        <p:nvSpPr>
          <p:cNvPr id="1024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D6CCB-85FA-45E2-ADC5-8317718C4E7B}" type="slidenum">
              <a:rPr lang="en-US" altLang="en-US"/>
              <a:pPr eaLnBrk="1" hangingPunct="1"/>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dirty="0">
                <a:latin typeface="Arial" charset="0"/>
                <a:ea typeface="MS PGothic" charset="0"/>
                <a:cs typeface="Arial" charset="0"/>
              </a:rPr>
              <a:t>Three-Dimensional Learning</a:t>
            </a:r>
            <a:endParaRPr lang="en-US" dirty="0">
              <a:latin typeface="Arial" charset="0"/>
              <a:ea typeface="MS PGothic" charset="0"/>
              <a:cs typeface="MS PGothic" charset="0"/>
            </a:endParaRPr>
          </a:p>
        </p:txBody>
      </p:sp>
      <p:sp>
        <p:nvSpPr>
          <p:cNvPr id="63490" name="Content Placeholder 2"/>
          <p:cNvSpPr>
            <a:spLocks noGrp="1"/>
          </p:cNvSpPr>
          <p:nvPr>
            <p:ph idx="1"/>
          </p:nvPr>
        </p:nvSpPr>
        <p:spPr>
          <a:xfrm>
            <a:off x="285750" y="1692276"/>
            <a:ext cx="5124450" cy="4525963"/>
          </a:xfrm>
        </p:spPr>
        <p:txBody>
          <a:bodyPr/>
          <a:lstStyle/>
          <a:p>
            <a:pPr marL="0" indent="0">
              <a:buNone/>
              <a:defRPr/>
            </a:pPr>
            <a:r>
              <a:rPr lang="en-US" sz="2800" dirty="0">
                <a:latin typeface="Arial" charset="0"/>
                <a:ea typeface="MS PGothic" charset="0"/>
                <a:cs typeface="Arial" charset="0"/>
              </a:rPr>
              <a:t>The key difference between the NGSS and previous science standards is the process of “</a:t>
            </a:r>
            <a:r>
              <a:rPr lang="en-US" altLang="ja-JP" sz="2800" dirty="0">
                <a:latin typeface="Arial" charset="0"/>
                <a:ea typeface="MS PGothic" charset="0"/>
                <a:cs typeface="Arial" charset="0"/>
              </a:rPr>
              <a:t>three-dimensional” (3D) learning: </a:t>
            </a:r>
          </a:p>
          <a:p>
            <a:pPr marL="685800" indent="-400050">
              <a:spcBef>
                <a:spcPts val="0"/>
              </a:spcBef>
              <a:spcAft>
                <a:spcPts val="1200"/>
              </a:spcAft>
              <a:buFont typeface="+mj-lt"/>
              <a:buAutoNum type="arabicPeriod"/>
              <a:defRPr/>
            </a:pPr>
            <a:r>
              <a:rPr lang="en-US" sz="2800" dirty="0">
                <a:latin typeface="Arial" charset="0"/>
                <a:ea typeface="Arial" charset="0"/>
                <a:cs typeface="Arial" charset="0"/>
              </a:rPr>
              <a:t>Practices</a:t>
            </a:r>
          </a:p>
          <a:p>
            <a:pPr marL="685800" indent="-400050">
              <a:spcBef>
                <a:spcPts val="0"/>
              </a:spcBef>
              <a:spcAft>
                <a:spcPts val="1200"/>
              </a:spcAft>
              <a:buFont typeface="+mj-lt"/>
              <a:buAutoNum type="arabicPeriod"/>
              <a:defRPr/>
            </a:pPr>
            <a:r>
              <a:rPr lang="en-US" sz="2800" dirty="0">
                <a:latin typeface="Arial" charset="0"/>
                <a:ea typeface="Arial" charset="0"/>
                <a:cs typeface="Arial" charset="0"/>
              </a:rPr>
              <a:t>Disciplinary core ideas</a:t>
            </a:r>
          </a:p>
          <a:p>
            <a:pPr marL="685800" indent="-400050">
              <a:spcBef>
                <a:spcPts val="0"/>
              </a:spcBef>
              <a:spcAft>
                <a:spcPts val="1200"/>
              </a:spcAft>
              <a:buFont typeface="+mj-lt"/>
              <a:buAutoNum type="arabicPeriod"/>
              <a:defRPr/>
            </a:pPr>
            <a:r>
              <a:rPr lang="en-US" sz="2800" dirty="0">
                <a:latin typeface="Arial" charset="0"/>
                <a:ea typeface="Arial" charset="0"/>
                <a:cs typeface="Arial" charset="0"/>
              </a:rPr>
              <a:t>New and crosscutting concepts </a:t>
            </a:r>
            <a:endParaRPr lang="en-US" sz="2800" dirty="0">
              <a:latin typeface="Arial" charset="0"/>
              <a:ea typeface="MS PGothic" charset="0"/>
              <a:cs typeface="Arial" charset="0"/>
            </a:endParaRPr>
          </a:p>
        </p:txBody>
      </p:sp>
      <p:sp>
        <p:nvSpPr>
          <p:cNvPr id="6349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DC089D-3D57-2046-B289-1F55A72D05BA}" type="slidenum">
              <a:rPr lang="en-US" sz="1200">
                <a:ea typeface="MS PGothic" charset="0"/>
                <a:cs typeface="MS PGothic" charset="0"/>
              </a:rPr>
              <a:pPr/>
              <a:t>20</a:t>
            </a:fld>
            <a:endParaRPr lang="en-US" sz="1200">
              <a:ea typeface="MS PGothic" charset="0"/>
              <a:cs typeface="MS PGothic" charset="0"/>
            </a:endParaRPr>
          </a:p>
        </p:txBody>
      </p:sp>
      <p:pic>
        <p:nvPicPr>
          <p:cNvPr id="63491" name="Content Placeholder 2"/>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5548033" y="1692276"/>
            <a:ext cx="2974637" cy="3333751"/>
          </a:xfrm>
          <a:ln>
            <a:solidFill>
              <a:schemeClr val="tx1"/>
            </a:solidFill>
          </a:ln>
        </p:spPr>
      </p:pic>
    </p:spTree>
    <p:extLst>
      <p:ext uri="{BB962C8B-B14F-4D97-AF65-F5344CB8AC3E}">
        <p14:creationId xmlns:p14="http://schemas.microsoft.com/office/powerpoint/2010/main" val="244177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6-09-21 at 10.52.58 A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165" t="1" r="300" b="1"/>
          <a:stretch/>
        </p:blipFill>
        <p:spPr>
          <a:xfrm>
            <a:off x="0" y="0"/>
            <a:ext cx="9144000" cy="6858000"/>
          </a:xfrm>
        </p:spPr>
      </p:pic>
      <p:sp>
        <p:nvSpPr>
          <p:cNvPr id="5" name="Title 4"/>
          <p:cNvSpPr>
            <a:spLocks noGrp="1"/>
          </p:cNvSpPr>
          <p:nvPr>
            <p:ph type="title"/>
          </p:nvPr>
        </p:nvSpPr>
        <p:spPr>
          <a:xfrm>
            <a:off x="457200" y="177678"/>
            <a:ext cx="8229600" cy="1003301"/>
          </a:xfrm>
        </p:spPr>
        <p:txBody>
          <a:bodyPr>
            <a:normAutofit fontScale="90000"/>
          </a:bodyPr>
          <a:lstStyle/>
          <a:p>
            <a:pPr>
              <a:defRPr/>
            </a:pPr>
            <a:br>
              <a:rPr lang="en-US" dirty="0"/>
            </a:br>
            <a:r>
              <a:rPr lang="en-US" sz="4400" dirty="0">
                <a:solidFill>
                  <a:schemeClr val="bg1"/>
                </a:solidFill>
              </a:rPr>
              <a:t>Embed Science</a:t>
            </a:r>
            <a:br>
              <a:rPr lang="en-US" dirty="0">
                <a:solidFill>
                  <a:schemeClr val="bg1"/>
                </a:solidFill>
              </a:rPr>
            </a:br>
            <a:endParaRPr lang="en-US" dirty="0">
              <a:solidFill>
                <a:schemeClr val="bg1"/>
              </a:solidFill>
            </a:endParaRPr>
          </a:p>
        </p:txBody>
      </p:sp>
      <p:sp>
        <p:nvSpPr>
          <p:cNvPr id="14" name="Text Placeholder 13"/>
          <p:cNvSpPr>
            <a:spLocks noGrp="1"/>
          </p:cNvSpPr>
          <p:nvPr>
            <p:ph sz="half" idx="2"/>
          </p:nvPr>
        </p:nvSpPr>
        <p:spPr>
          <a:xfrm>
            <a:off x="12700" y="5112238"/>
            <a:ext cx="9118600" cy="1358900"/>
          </a:xfrm>
          <a:solidFill>
            <a:schemeClr val="tx1">
              <a:alpha val="30000"/>
            </a:schemeClr>
          </a:solidFill>
        </p:spPr>
        <p:txBody>
          <a:bodyPr>
            <a:noAutofit/>
          </a:bodyPr>
          <a:lstStyle/>
          <a:p>
            <a:pPr marL="0" indent="0">
              <a:lnSpc>
                <a:spcPct val="120000"/>
              </a:lnSpc>
              <a:buFont typeface="Arial" charset="0"/>
              <a:buNone/>
              <a:defRPr/>
            </a:pPr>
            <a:r>
              <a:rPr lang="en-US" b="1" dirty="0">
                <a:solidFill>
                  <a:schemeClr val="bg1"/>
                </a:solidFill>
                <a:effectLst>
                  <a:outerShdw blurRad="38100" dist="38100" dir="2700000" algn="tl">
                    <a:srgbClr val="000000">
                      <a:alpha val="43137"/>
                    </a:srgbClr>
                  </a:outerShdw>
                </a:effectLst>
              </a:rPr>
              <a:t>“Science is embedded in children’s daily activities and play”</a:t>
            </a:r>
            <a:r>
              <a:rPr lang="en-US" sz="1800" dirty="0">
                <a:solidFill>
                  <a:schemeClr val="bg1"/>
                </a:solidFill>
              </a:rPr>
              <a:t>(</a:t>
            </a:r>
            <a:r>
              <a:rPr lang="en-US" sz="1800" dirty="0">
                <a:solidFill>
                  <a:schemeClr val="bg1"/>
                </a:solidFill>
                <a:effectLst>
                  <a:outerShdw blurRad="38100" dist="38100" dir="2700000" algn="tl">
                    <a:srgbClr val="000000">
                      <a:alpha val="43137"/>
                    </a:srgbClr>
                  </a:outerShdw>
                </a:effectLst>
              </a:rPr>
              <a:t>PCF, Vol. 3, p. 141).</a:t>
            </a:r>
          </a:p>
          <a:p>
            <a:pPr>
              <a:buFont typeface="Arial" charset="0"/>
              <a:buNone/>
              <a:defRPr/>
            </a:pPr>
            <a:endParaRPr lang="en-US" dirty="0"/>
          </a:p>
        </p:txBody>
      </p:sp>
      <p:sp>
        <p:nvSpPr>
          <p:cNvPr id="30725"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7AA128-C3A8-40D0-ACE9-46891043B73A}" type="slidenum">
              <a:rPr lang="en-US" altLang="en-US">
                <a:solidFill>
                  <a:schemeClr val="bg1"/>
                </a:solidFill>
              </a:rPr>
              <a:pPr eaLnBrk="1" hangingPunct="1"/>
              <a:t>21</a:t>
            </a:fld>
            <a:endParaRPr lang="en-US" altLang="en-US" dirty="0">
              <a:solidFill>
                <a:schemeClr val="bg1"/>
              </a:solidFill>
            </a:endParaRPr>
          </a:p>
        </p:txBody>
      </p:sp>
      <p:sp>
        <p:nvSpPr>
          <p:cNvPr id="30726" name="Rectangle 5"/>
          <p:cNvSpPr>
            <a:spLocks noChangeArrowheads="1"/>
          </p:cNvSpPr>
          <p:nvPr/>
        </p:nvSpPr>
        <p:spPr bwMode="auto">
          <a:xfrm>
            <a:off x="0" y="6627813"/>
            <a:ext cx="91440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cs typeface="Times New Roman" panose="02020603050405020304" pitchFamily="18" charset="0"/>
              </a:rPr>
              <a:t>©2016 California Department of Education </a:t>
            </a:r>
            <a:endParaRPr lang="en-US" altLang="en-US" sz="9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Autofit/>
          </a:bodyPr>
          <a:lstStyle/>
          <a:p>
            <a:pPr>
              <a:defRPr/>
            </a:pPr>
            <a:r>
              <a:rPr lang="en-US" sz="3800" dirty="0"/>
              <a:t>Key Components of Physical Science Children Learn About:</a:t>
            </a: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596684" y="1600200"/>
            <a:ext cx="3250014" cy="4447935"/>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2"/>
          </p:nvPr>
        </p:nvSpPr>
        <p:spPr>
          <a:xfrm>
            <a:off x="3998563" y="1581242"/>
            <a:ext cx="4943959" cy="4845467"/>
          </a:xfrm>
          <a:noFill/>
        </p:spPr>
        <p:txBody>
          <a:bodyPr/>
          <a:lstStyle/>
          <a:p>
            <a:pPr marL="514350" indent="-514350">
              <a:buAutoNum type="arabicPeriod"/>
              <a:defRPr/>
            </a:pPr>
            <a:r>
              <a:rPr lang="en-US" dirty="0">
                <a:solidFill>
                  <a:srgbClr val="000000"/>
                </a:solidFill>
                <a:cs typeface="Arial" charset="0"/>
              </a:rPr>
              <a:t>Size, shape, weight, texture, and other properties of objects and materials</a:t>
            </a:r>
          </a:p>
          <a:p>
            <a:pPr marL="0" indent="0">
              <a:buNone/>
              <a:defRPr/>
            </a:pPr>
            <a:r>
              <a:rPr lang="en-US" dirty="0">
                <a:solidFill>
                  <a:srgbClr val="000000"/>
                </a:solidFill>
                <a:cs typeface="Arial" charset="0"/>
              </a:rPr>
              <a:t>2. Form and function of  	objects</a:t>
            </a:r>
          </a:p>
          <a:p>
            <a:pPr marL="0" indent="0">
              <a:buNone/>
              <a:defRPr/>
            </a:pPr>
            <a:r>
              <a:rPr lang="en-US" dirty="0">
                <a:solidFill>
                  <a:srgbClr val="000000"/>
                </a:solidFill>
                <a:cs typeface="Arial" charset="0"/>
              </a:rPr>
              <a:t>3. Cause and effect</a:t>
            </a:r>
          </a:p>
          <a:p>
            <a:pPr marL="0" indent="0">
              <a:buNone/>
              <a:defRPr/>
            </a:pPr>
            <a:r>
              <a:rPr lang="en-US" dirty="0">
                <a:solidFill>
                  <a:srgbClr val="000000"/>
                </a:solidFill>
                <a:cs typeface="Arial" charset="0"/>
              </a:rPr>
              <a:t>4. Changes in objects and 	materials (mixing, cutting)</a:t>
            </a:r>
          </a:p>
          <a:p>
            <a:pPr marL="0" indent="0">
              <a:buNone/>
              <a:defRPr/>
            </a:pPr>
            <a:r>
              <a:rPr lang="en-US" dirty="0">
                <a:solidFill>
                  <a:srgbClr val="000000"/>
                </a:solidFill>
                <a:cs typeface="Arial" charset="0"/>
              </a:rPr>
              <a:t>5. Force, stability, and motion</a:t>
            </a:r>
          </a:p>
          <a:p>
            <a:pPr>
              <a:defRPr/>
            </a:pPr>
            <a:endParaRPr lang="en-US" dirty="0">
              <a:solidFill>
                <a:srgbClr val="000000"/>
              </a:solidFill>
            </a:endParaRPr>
          </a:p>
        </p:txBody>
      </p:sp>
      <p:sp>
        <p:nvSpPr>
          <p:cNvPr id="2" name="Slide Number Placeholder 1"/>
          <p:cNvSpPr>
            <a:spLocks noGrp="1"/>
          </p:cNvSpPr>
          <p:nvPr>
            <p:ph type="sldNum" sz="quarter" idx="10"/>
          </p:nvPr>
        </p:nvSpPr>
        <p:spPr/>
        <p:txBody>
          <a:bodyPr/>
          <a:lstStyle/>
          <a:p>
            <a:fld id="{CB9B7038-5E92-481A-BFBC-4D14377D5717}" type="slidenum">
              <a:rPr lang="en-US" altLang="en-US" smtClean="0"/>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sz="4000" dirty="0">
                <a:latin typeface="Arial" charset="0"/>
                <a:ea typeface="MS PGothic" charset="0"/>
                <a:cs typeface="MS PGothic" charset="0"/>
              </a:rPr>
              <a:t>Power of Observation and Investigation </a:t>
            </a:r>
          </a:p>
        </p:txBody>
      </p:sp>
      <p:sp>
        <p:nvSpPr>
          <p:cNvPr id="104450" name="Content Placeholder 2"/>
          <p:cNvSpPr>
            <a:spLocks noGrp="1"/>
          </p:cNvSpPr>
          <p:nvPr>
            <p:ph sz="half" idx="1"/>
          </p:nvPr>
        </p:nvSpPr>
        <p:spPr>
          <a:xfrm>
            <a:off x="165099" y="1600200"/>
            <a:ext cx="4657242" cy="4525963"/>
          </a:xfrm>
        </p:spPr>
        <p:txBody>
          <a:bodyPr/>
          <a:lstStyle/>
          <a:p>
            <a:pPr>
              <a:spcAft>
                <a:spcPts val="1200"/>
              </a:spcAft>
            </a:pPr>
            <a:r>
              <a:rPr lang="en-US" sz="2400" dirty="0">
                <a:latin typeface="Arial" charset="0"/>
                <a:ea typeface="MS PGothic" charset="0"/>
                <a:cs typeface="MS PGothic" charset="0"/>
              </a:rPr>
              <a:t>Scientific inquiry is an integral part of children’s play and exploration. </a:t>
            </a:r>
          </a:p>
          <a:p>
            <a:pPr>
              <a:spcAft>
                <a:spcPts val="1200"/>
              </a:spcAft>
            </a:pPr>
            <a:r>
              <a:rPr lang="en-US" sz="2400" dirty="0">
                <a:latin typeface="Arial" charset="0"/>
                <a:ea typeface="MS PGothic" charset="0"/>
                <a:cs typeface="MS PGothic" charset="0"/>
              </a:rPr>
              <a:t>Skills of scientific inquiry provide children with the tools for investigating and learning about science topics. </a:t>
            </a:r>
          </a:p>
        </p:txBody>
      </p:sp>
      <p:sp>
        <p:nvSpPr>
          <p:cNvPr id="10445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CDDA0F-B4DA-BC40-94B4-FAC230C5CE71}" type="slidenum">
              <a:rPr lang="en-US" sz="1200">
                <a:ea typeface="MS PGothic" charset="0"/>
                <a:cs typeface="MS PGothic" charset="0"/>
              </a:rPr>
              <a:pPr/>
              <a:t>23</a:t>
            </a:fld>
            <a:endParaRPr lang="en-US" sz="1200">
              <a:ea typeface="MS PGothic" charset="0"/>
              <a:cs typeface="MS PGothic" charset="0"/>
            </a:endParaRPr>
          </a:p>
        </p:txBody>
      </p:sp>
      <p:pic>
        <p:nvPicPr>
          <p:cNvPr id="5" name="Content Placeholder 4" descr="Screen Shot 2016-09-21 at 11.34.54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3207" t="6173" r="16719" b="6280"/>
          <a:stretch/>
        </p:blipFill>
        <p:spPr>
          <a:xfrm>
            <a:off x="4822341" y="1600200"/>
            <a:ext cx="4180863" cy="3619500"/>
          </a:xfrm>
        </p:spPr>
      </p:pic>
    </p:spTree>
    <p:extLst>
      <p:ext uri="{BB962C8B-B14F-4D97-AF65-F5344CB8AC3E}">
        <p14:creationId xmlns:p14="http://schemas.microsoft.com/office/powerpoint/2010/main" val="1337840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4200" dirty="0"/>
              <a:t>Bibliographic Notes </a:t>
            </a:r>
            <a:br>
              <a:rPr lang="en-US" altLang="en-US" sz="4200" dirty="0"/>
            </a:br>
            <a:r>
              <a:rPr lang="en-US" altLang="en-US" sz="1800" b="0" dirty="0"/>
              <a:t>(PLF, Vol. 3, p. 86)</a:t>
            </a:r>
            <a:endParaRPr lang="en-US" altLang="en-US" sz="2000" b="0" dirty="0"/>
          </a:p>
        </p:txBody>
      </p:sp>
      <p:sp>
        <p:nvSpPr>
          <p:cNvPr id="16387" name="Content Placeholder 5"/>
          <p:cNvSpPr>
            <a:spLocks noGrp="1"/>
          </p:cNvSpPr>
          <p:nvPr>
            <p:ph sz="half" idx="2"/>
          </p:nvPr>
        </p:nvSpPr>
        <p:spPr>
          <a:xfrm>
            <a:off x="685800" y="1400376"/>
            <a:ext cx="8001000" cy="4907434"/>
          </a:xfrm>
          <a:solidFill>
            <a:schemeClr val="bg1">
              <a:alpha val="81960"/>
            </a:schemeClr>
          </a:solidFill>
          <a:ln>
            <a:solidFill>
              <a:schemeClr val="tx1"/>
            </a:solidFill>
            <a:miter lim="800000"/>
            <a:headEnd/>
            <a:tailEnd/>
          </a:ln>
        </p:spPr>
        <p:txBody>
          <a:bodyPr/>
          <a:lstStyle/>
          <a:p>
            <a:pPr>
              <a:buFont typeface="Arial" panose="020B0604020202020204" pitchFamily="34" charset="0"/>
              <a:buNone/>
            </a:pPr>
            <a:r>
              <a:rPr lang="en-US" altLang="en-US" b="1" dirty="0">
                <a:cs typeface="Arial" panose="020B0604020202020204" pitchFamily="34" charset="0"/>
              </a:rPr>
              <a:t>Directions: </a:t>
            </a:r>
          </a:p>
          <a:p>
            <a:pPr marL="747713" indent="-401638"/>
            <a:r>
              <a:rPr lang="en-US" altLang="en-US" b="1" dirty="0">
                <a:cs typeface="Arial" panose="020B0604020202020204" pitchFamily="34" charset="0"/>
              </a:rPr>
              <a:t>Find Handout 3: Key Concepts.</a:t>
            </a:r>
          </a:p>
          <a:p>
            <a:pPr marL="747713" indent="-401638"/>
            <a:r>
              <a:rPr lang="en-US" altLang="en-US" b="1" dirty="0">
                <a:cs typeface="Arial" panose="020B0604020202020204" pitchFamily="34" charset="0"/>
              </a:rPr>
              <a:t>Number off at the table (1, 2, 3, 4, 5).</a:t>
            </a:r>
          </a:p>
          <a:p>
            <a:pPr marL="1260475" indent="-457200">
              <a:buFont typeface="+mj-lt"/>
              <a:buAutoNum type="arabicPeriod"/>
            </a:pPr>
            <a:r>
              <a:rPr lang="en-US" altLang="en-US" sz="2400" b="1" dirty="0">
                <a:solidFill>
                  <a:srgbClr val="008000"/>
                </a:solidFill>
                <a:cs typeface="Arial" panose="020B0604020202020204" pitchFamily="34" charset="0"/>
              </a:rPr>
              <a:t>Size, shape, weight, texture, and other properties of objects and materials</a:t>
            </a:r>
          </a:p>
          <a:p>
            <a:pPr marL="1260475" indent="-457200">
              <a:buFont typeface="+mj-lt"/>
              <a:buAutoNum type="arabicPeriod"/>
            </a:pPr>
            <a:r>
              <a:rPr lang="en-US" altLang="en-US" sz="2400" b="1" dirty="0">
                <a:solidFill>
                  <a:srgbClr val="000090"/>
                </a:solidFill>
                <a:cs typeface="Arial" panose="020B0604020202020204" pitchFamily="34" charset="0"/>
              </a:rPr>
              <a:t>Form and function of objects</a:t>
            </a:r>
          </a:p>
          <a:p>
            <a:pPr marL="1260475" indent="-457200">
              <a:buFont typeface="+mj-lt"/>
              <a:buAutoNum type="arabicPeriod"/>
            </a:pPr>
            <a:r>
              <a:rPr lang="en-US" altLang="en-US" sz="2400" b="1" dirty="0">
                <a:solidFill>
                  <a:srgbClr val="FF6600"/>
                </a:solidFill>
                <a:cs typeface="Arial" panose="020B0604020202020204" pitchFamily="34" charset="0"/>
              </a:rPr>
              <a:t>Cause and effect</a:t>
            </a:r>
          </a:p>
          <a:p>
            <a:pPr marL="1260475" indent="-457200">
              <a:buFont typeface="+mj-lt"/>
              <a:buAutoNum type="arabicPeriod"/>
            </a:pPr>
            <a:r>
              <a:rPr lang="en-US" altLang="en-US" sz="2400" b="1" dirty="0">
                <a:solidFill>
                  <a:srgbClr val="8B7B57"/>
                </a:solidFill>
                <a:cs typeface="Arial" panose="020B0604020202020204" pitchFamily="34" charset="0"/>
              </a:rPr>
              <a:t>Changes in objects and materials (mixing, cutting)</a:t>
            </a:r>
          </a:p>
          <a:p>
            <a:pPr marL="1260475" indent="-457200">
              <a:buFont typeface="+mj-lt"/>
              <a:buAutoNum type="arabicPeriod"/>
            </a:pPr>
            <a:r>
              <a:rPr lang="en-US" altLang="en-US" sz="2400" b="1" dirty="0">
                <a:solidFill>
                  <a:srgbClr val="660066"/>
                </a:solidFill>
                <a:cs typeface="Arial" panose="020B0604020202020204" pitchFamily="34" charset="0"/>
              </a:rPr>
              <a:t>Force, stability, balance, and motion</a:t>
            </a:r>
          </a:p>
          <a:p>
            <a:endParaRPr lang="en-US" altLang="en-US" dirty="0"/>
          </a:p>
        </p:txBody>
      </p:sp>
      <p:sp>
        <p:nvSpPr>
          <p:cNvPr id="1638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E8B7E1-0B53-4958-8F76-865027B7BA1E}" type="slidenum">
              <a:rPr lang="en-US" altLang="en-US"/>
              <a:pPr eaLnBrk="1" hangingPunct="1"/>
              <a:t>24</a:t>
            </a:fld>
            <a:endParaRPr lang="en-US" altLang="en-US"/>
          </a:p>
        </p:txBody>
      </p:sp>
      <p:pic>
        <p:nvPicPr>
          <p:cNvPr id="16389" name="Content Placeholder 3" descr="Foundations3.png"/>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569121" y="432822"/>
            <a:ext cx="1064080" cy="1375823"/>
          </a:xfrm>
          <a:ln>
            <a:solidFill>
              <a:schemeClr val="tx1"/>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Science Foundations</a:t>
            </a:r>
          </a:p>
        </p:txBody>
      </p:sp>
      <p:pic>
        <p:nvPicPr>
          <p:cNvPr id="18435" name="Content Placeholder 7" descr="Science Map.pdf"/>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76450" y="1692276"/>
            <a:ext cx="3971564" cy="2569835"/>
          </a:xfrm>
          <a:solidFill>
            <a:schemeClr val="bg1"/>
          </a:solidFill>
          <a:ln>
            <a:solidFill>
              <a:schemeClr val="tx1"/>
            </a:solidFill>
            <a:miter lim="800000"/>
            <a:headEnd/>
            <a:tailEnd/>
          </a:ln>
        </p:spPr>
      </p:pic>
      <p:sp>
        <p:nvSpPr>
          <p:cNvPr id="18436" name="Content Placeholder 14"/>
          <p:cNvSpPr>
            <a:spLocks noGrp="1"/>
          </p:cNvSpPr>
          <p:nvPr>
            <p:ph sz="half" idx="2"/>
          </p:nvPr>
        </p:nvSpPr>
        <p:spPr>
          <a:xfrm>
            <a:off x="4724400" y="1600200"/>
            <a:ext cx="4038600" cy="4525963"/>
          </a:xfrm>
        </p:spPr>
        <p:txBody>
          <a:bodyPr/>
          <a:lstStyle/>
          <a:p>
            <a:pPr>
              <a:spcAft>
                <a:spcPts val="1200"/>
              </a:spcAft>
            </a:pPr>
            <a:r>
              <a:rPr lang="en-US" dirty="0"/>
              <a:t>Match key concepts to the foundations.</a:t>
            </a:r>
          </a:p>
          <a:p>
            <a:pPr>
              <a:spcAft>
                <a:spcPts val="1200"/>
              </a:spcAft>
            </a:pPr>
            <a:r>
              <a:rPr lang="en-US" altLang="en-US" dirty="0">
                <a:solidFill>
                  <a:prstClr val="black"/>
                </a:solidFill>
              </a:rPr>
              <a:t>Notice there may be multiple concepts that match up to each foundation.</a:t>
            </a:r>
          </a:p>
          <a:p>
            <a:pPr marL="0" indent="0">
              <a:buNone/>
            </a:pPr>
            <a:endParaRPr lang="en-US" altLang="en-US" sz="2000" dirty="0"/>
          </a:p>
        </p:txBody>
      </p:sp>
      <p:sp>
        <p:nvSpPr>
          <p:cNvPr id="18438" name="Slide Number Placeholder 4"/>
          <p:cNvSpPr txBox="1">
            <a:spLocks/>
          </p:cNvSpPr>
          <p:nvPr/>
        </p:nvSpPr>
        <p:spPr bwMode="auto">
          <a:xfrm>
            <a:off x="8686800" y="0"/>
            <a:ext cx="457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1A7242CE-075F-48F5-A8AA-5FDDC4DFBFA5}" type="slidenum">
              <a:rPr lang="en-US" altLang="en-US" sz="1200"/>
              <a:pPr algn="ctr" eaLnBrk="1" hangingPunct="1"/>
              <a:t>25</a:t>
            </a:fld>
            <a:endParaRPr lang="en-US" altLang="en-US" sz="1200"/>
          </a:p>
        </p:txBody>
      </p:sp>
      <p:sp>
        <p:nvSpPr>
          <p:cNvPr id="2" name="Slide Number Placeholder 1"/>
          <p:cNvSpPr>
            <a:spLocks noGrp="1"/>
          </p:cNvSpPr>
          <p:nvPr>
            <p:ph type="sldNum" sz="quarter" idx="10"/>
          </p:nvPr>
        </p:nvSpPr>
        <p:spPr/>
        <p:txBody>
          <a:bodyPr/>
          <a:lstStyle/>
          <a:p>
            <a:fld id="{CB9B7038-5E92-481A-BFBC-4D14377D5717}" type="slidenum">
              <a:rPr lang="en-US" altLang="en-US" smtClean="0"/>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952500" y="396875"/>
            <a:ext cx="7488238" cy="990600"/>
          </a:xfrm>
        </p:spPr>
        <p:txBody>
          <a:bodyPr>
            <a:normAutofit fontScale="90000"/>
          </a:bodyPr>
          <a:lstStyle/>
          <a:p>
            <a:pPr>
              <a:defRPr/>
            </a:pPr>
            <a:r>
              <a:rPr lang="en-US" dirty="0">
                <a:ea typeface="MS Pゴシック" charset="0"/>
              </a:rPr>
              <a:t>Curriculum Framework:</a:t>
            </a:r>
            <a:br>
              <a:rPr lang="en-US" dirty="0">
                <a:ea typeface="MS Pゴシック" charset="0"/>
              </a:rPr>
            </a:br>
            <a:r>
              <a:rPr lang="en-US" sz="2500" dirty="0">
                <a:ea typeface="MS Pゴシック" charset="0"/>
              </a:rPr>
              <a:t>Strategies to Enrich Learning Opportunities</a:t>
            </a:r>
          </a:p>
        </p:txBody>
      </p:sp>
      <p:sp>
        <p:nvSpPr>
          <p:cNvPr id="22531" name="Rectangle 4"/>
          <p:cNvSpPr>
            <a:spLocks noGrp="1" noChangeArrowheads="1"/>
          </p:cNvSpPr>
          <p:nvPr>
            <p:ph type="body" sz="half" idx="2"/>
          </p:nvPr>
        </p:nvSpPr>
        <p:spPr>
          <a:xfrm>
            <a:off x="4675188" y="1676400"/>
            <a:ext cx="4143348" cy="4579938"/>
          </a:xfrm>
        </p:spPr>
        <p:txBody>
          <a:bodyPr/>
          <a:lstStyle/>
          <a:p>
            <a:pPr>
              <a:spcAft>
                <a:spcPct val="20000"/>
              </a:spcAft>
            </a:pPr>
            <a:r>
              <a:rPr lang="en-US" altLang="en-US" sz="2400" dirty="0">
                <a:ea typeface="MS Pゴシック"/>
                <a:cs typeface="MS Pゴシック"/>
              </a:rPr>
              <a:t>Planned learning opportunities </a:t>
            </a:r>
          </a:p>
          <a:p>
            <a:pPr>
              <a:spcAft>
                <a:spcPct val="20000"/>
              </a:spcAft>
            </a:pPr>
            <a:r>
              <a:rPr lang="en-US" altLang="en-US" sz="2400" dirty="0">
                <a:ea typeface="MS Pゴシック"/>
                <a:cs typeface="MS Pゴシック"/>
              </a:rPr>
              <a:t>Routines, environments, and materials</a:t>
            </a:r>
          </a:p>
          <a:p>
            <a:pPr>
              <a:spcAft>
                <a:spcPct val="20000"/>
              </a:spcAft>
            </a:pPr>
            <a:r>
              <a:rPr lang="en-US" altLang="en-US" sz="2400" dirty="0">
                <a:ea typeface="MS Pゴシック"/>
                <a:cs typeface="MS Pゴシック"/>
              </a:rPr>
              <a:t>Building on children</a:t>
            </a:r>
            <a:r>
              <a:rPr lang="ja-JP" altLang="en-US" sz="2400" dirty="0">
                <a:ea typeface="MS Pゴシック"/>
                <a:cs typeface="MS Pゴシック"/>
              </a:rPr>
              <a:t>’</a:t>
            </a:r>
            <a:r>
              <a:rPr lang="en-US" altLang="ja-JP" sz="2400" dirty="0">
                <a:ea typeface="MS Pゴシック"/>
                <a:cs typeface="MS Pゴシック"/>
              </a:rPr>
              <a:t>s knowledge, skills, and interests</a:t>
            </a:r>
          </a:p>
          <a:p>
            <a:r>
              <a:rPr lang="en-US" altLang="en-US" sz="2400" dirty="0">
                <a:ea typeface="MS Pゴシック"/>
                <a:cs typeface="MS Pゴシック"/>
              </a:rPr>
              <a:t>Linguistically appropriate and culturally meaningful</a:t>
            </a:r>
          </a:p>
          <a:p>
            <a:r>
              <a:rPr lang="en-US" altLang="en-US" sz="2400" dirty="0">
                <a:ea typeface="MS Pゴシック"/>
                <a:cs typeface="MS Pゴシック"/>
              </a:rPr>
              <a:t>Engaging families</a:t>
            </a:r>
          </a:p>
        </p:txBody>
      </p:sp>
      <p:pic>
        <p:nvPicPr>
          <p:cNvPr id="22532" name="Content Placeholder 12" descr="PCF v 3.JPG"/>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1069975" y="1676400"/>
            <a:ext cx="3605213" cy="4525963"/>
          </a:xfrm>
          <a:ln>
            <a:solidFill>
              <a:schemeClr val="tx1"/>
            </a:solidFill>
            <a:miter lim="800000"/>
            <a:headEnd/>
            <a:tailEnd/>
          </a:ln>
        </p:spPr>
      </p:pic>
      <p:sp>
        <p:nvSpPr>
          <p:cNvPr id="7" name="Right Arrow 6"/>
          <p:cNvSpPr>
            <a:spLocks noChangeArrowheads="1"/>
          </p:cNvSpPr>
          <p:nvPr/>
        </p:nvSpPr>
        <p:spPr bwMode="auto">
          <a:xfrm>
            <a:off x="450850" y="2039938"/>
            <a:ext cx="654050"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cs typeface="+mn-cs"/>
            </a:endParaRPr>
          </a:p>
        </p:txBody>
      </p:sp>
      <p:sp>
        <p:nvSpPr>
          <p:cNvPr id="2" name="Slide Number Placeholder 1"/>
          <p:cNvSpPr>
            <a:spLocks noGrp="1"/>
          </p:cNvSpPr>
          <p:nvPr>
            <p:ph type="sldNum" sz="quarter" idx="10"/>
          </p:nvPr>
        </p:nvSpPr>
        <p:spPr/>
        <p:txBody>
          <a:bodyPr/>
          <a:lstStyle/>
          <a:p>
            <a:pPr>
              <a:defRPr/>
            </a:pPr>
            <a:fld id="{7AB12096-CAAF-4866-B17D-0310F749F4C8}" type="slidenum">
              <a:rPr lang="en-US" altLang="en-US" smtClean="0"/>
              <a:pPr>
                <a:defRPr/>
              </a:pPr>
              <a:t>26</a:t>
            </a:fld>
            <a:endParaRPr lang="en-US" altLang="en-US"/>
          </a:p>
        </p:txBody>
      </p:sp>
    </p:spTree>
    <p:extLst>
      <p:ext uri="{BB962C8B-B14F-4D97-AF65-F5344CB8AC3E}">
        <p14:creationId xmlns:p14="http://schemas.microsoft.com/office/powerpoint/2010/main" val="2044382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Guiding Principle</a:t>
            </a:r>
          </a:p>
        </p:txBody>
      </p:sp>
      <p:sp>
        <p:nvSpPr>
          <p:cNvPr id="19459" name="Content Placeholder 2"/>
          <p:cNvSpPr>
            <a:spLocks noGrp="1"/>
          </p:cNvSpPr>
          <p:nvPr>
            <p:ph sz="half" idx="1"/>
          </p:nvPr>
        </p:nvSpPr>
        <p:spPr>
          <a:xfrm>
            <a:off x="457200" y="1600200"/>
            <a:ext cx="3587857" cy="4525963"/>
          </a:xfrm>
        </p:spPr>
        <p:txBody>
          <a:bodyPr>
            <a:normAutofit/>
          </a:bodyPr>
          <a:lstStyle/>
          <a:p>
            <a:pPr marL="0" lvl="1" indent="0" algn="ctr">
              <a:buNone/>
            </a:pPr>
            <a:r>
              <a:rPr lang="en-US" sz="2800" dirty="0"/>
              <a:t>“Children explore scientific concepts directly through active, hands-on, minds-on playful experiences”</a:t>
            </a:r>
          </a:p>
          <a:p>
            <a:pPr marL="0" lvl="1" indent="0" algn="ctr">
              <a:buNone/>
            </a:pPr>
            <a:r>
              <a:rPr lang="en-US" sz="1800" dirty="0"/>
              <a:t>(PCF, Vol. 3, p.139).</a:t>
            </a:r>
          </a:p>
          <a:p>
            <a:pPr marL="342900" lvl="1" indent="-342900">
              <a:buNone/>
            </a:pPr>
            <a:endParaRPr lang="en-US" dirty="0"/>
          </a:p>
          <a:p>
            <a:pPr>
              <a:buFont typeface="Arial" charset="0"/>
              <a:buNone/>
            </a:pPr>
            <a:endParaRPr lang="en-US" sz="1800" dirty="0"/>
          </a:p>
        </p:txBody>
      </p:sp>
      <p:sp>
        <p:nvSpPr>
          <p:cNvPr id="1946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57890B-153D-43F8-9ABE-DFC0A834E967}" type="slidenum">
              <a:rPr lang="en-US" smtClean="0">
                <a:cs typeface="Arial" charset="0"/>
              </a:rPr>
              <a:pPr eaLnBrk="1" hangingPunct="1"/>
              <a:t>27</a:t>
            </a:fld>
            <a:endParaRPr lang="en-US">
              <a:cs typeface="Arial" charset="0"/>
            </a:endParaRPr>
          </a:p>
        </p:txBody>
      </p:sp>
      <p:pic>
        <p:nvPicPr>
          <p:cNvPr id="4" name="Content Placeholder 3"/>
          <p:cNvPicPr>
            <a:picLocks noGrp="1" noChangeAspect="1"/>
          </p:cNvPicPr>
          <p:nvPr>
            <p:ph sz="half" idx="2"/>
          </p:nvPr>
        </p:nvPicPr>
        <p:blipFill>
          <a:blip r:embed="rId3"/>
          <a:srcRect t="4016" b="4016"/>
          <a:stretch>
            <a:fillRect/>
          </a:stretch>
        </p:blipFill>
        <p:spPr/>
      </p:pic>
    </p:spTree>
    <p:extLst>
      <p:ext uri="{BB962C8B-B14F-4D97-AF65-F5344CB8AC3E}">
        <p14:creationId xmlns:p14="http://schemas.microsoft.com/office/powerpoint/2010/main" val="2689195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charset="0"/>
                <a:ea typeface="MS PGothic" charset="0"/>
                <a:cs typeface="MS PGothic" charset="0"/>
              </a:rPr>
              <a:t>The Science Framework for </a:t>
            </a:r>
            <a:br>
              <a:rPr lang="en-US" sz="4000" dirty="0">
                <a:latin typeface="Arial" charset="0"/>
                <a:ea typeface="MS PGothic" charset="0"/>
                <a:cs typeface="MS PGothic" charset="0"/>
              </a:rPr>
            </a:br>
            <a:r>
              <a:rPr lang="en-US" sz="4000" dirty="0">
                <a:latin typeface="Arial" charset="0"/>
                <a:ea typeface="MS PGothic" charset="0"/>
                <a:cs typeface="MS PGothic" charset="0"/>
              </a:rPr>
              <a:t>K-12 Science Education</a:t>
            </a:r>
            <a:endParaRPr lang="en-US" sz="4000" dirty="0"/>
          </a:p>
        </p:txBody>
      </p:sp>
      <p:sp>
        <p:nvSpPr>
          <p:cNvPr id="6" name="Text Placeholder 5"/>
          <p:cNvSpPr>
            <a:spLocks noGrp="1"/>
          </p:cNvSpPr>
          <p:nvPr>
            <p:ph type="body" idx="1"/>
          </p:nvPr>
        </p:nvSpPr>
        <p:spPr/>
        <p:txBody>
          <a:bodyPr/>
          <a:lstStyle/>
          <a:p>
            <a:r>
              <a:rPr lang="en-US" dirty="0"/>
              <a:t>Teachers can</a:t>
            </a:r>
          </a:p>
        </p:txBody>
      </p:sp>
      <p:sp>
        <p:nvSpPr>
          <p:cNvPr id="3" name="Content Placeholder 2"/>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a:defRPr/>
            </a:pPr>
            <a:r>
              <a:rPr lang="en-US" sz="2800" dirty="0">
                <a:latin typeface="Arial" charset="0"/>
                <a:ea typeface="MS PGothic" charset="0"/>
                <a:cs typeface="MS PGothic" charset="0"/>
              </a:rPr>
              <a:t>Use a wide range of strategies to engage students.</a:t>
            </a:r>
          </a:p>
          <a:p>
            <a:pPr>
              <a:defRPr/>
            </a:pPr>
            <a:r>
              <a:rPr lang="en-US" sz="2800" dirty="0">
                <a:latin typeface="Arial" charset="0"/>
                <a:ea typeface="MS PGothic" charset="0"/>
                <a:cs typeface="MS PGothic" charset="0"/>
              </a:rPr>
              <a:t>Create opportunities for students to demonstrate thinking and learning. </a:t>
            </a:r>
          </a:p>
          <a:p>
            <a:pPr lvl="1">
              <a:buFont typeface="Arial"/>
              <a:buChar char="•"/>
            </a:pPr>
            <a:endParaRPr lang="en-US" sz="3200" dirty="0"/>
          </a:p>
          <a:p>
            <a:pPr lvl="1">
              <a:buFont typeface="Arial"/>
              <a:buChar char="•"/>
            </a:pPr>
            <a:endParaRPr lang="en-US" dirty="0"/>
          </a:p>
        </p:txBody>
      </p:sp>
      <p:sp>
        <p:nvSpPr>
          <p:cNvPr id="7" name="Text Placeholder 6"/>
          <p:cNvSpPr>
            <a:spLocks noGrp="1"/>
          </p:cNvSpPr>
          <p:nvPr>
            <p:ph type="body" sz="quarter" idx="3"/>
          </p:nvPr>
        </p:nvSpPr>
        <p:spPr/>
        <p:txBody>
          <a:bodyPr/>
          <a:lstStyle/>
          <a:p>
            <a:pPr algn="r"/>
            <a:r>
              <a:rPr lang="en-US" dirty="0"/>
              <a:t>So children will     </a:t>
            </a:r>
          </a:p>
        </p:txBody>
      </p:sp>
      <p:sp>
        <p:nvSpPr>
          <p:cNvPr id="8" name="Content Placeholder 7"/>
          <p:cNvSpPr>
            <a:spLocks noGrp="1"/>
          </p:cNvSpPr>
          <p:nvPr>
            <p:ph sz="quarter" idx="4"/>
          </p:nvPr>
        </p:nvSpPr>
        <p:spPr/>
        <p:style>
          <a:lnRef idx="2">
            <a:schemeClr val="dk1"/>
          </a:lnRef>
          <a:fillRef idx="1">
            <a:schemeClr val="lt1"/>
          </a:fillRef>
          <a:effectRef idx="0">
            <a:schemeClr val="dk1"/>
          </a:effectRef>
          <a:fontRef idx="minor">
            <a:schemeClr val="dk1"/>
          </a:fontRef>
        </p:style>
        <p:txBody>
          <a:bodyPr/>
          <a:lstStyle/>
          <a:p>
            <a:pPr>
              <a:defRPr/>
            </a:pPr>
            <a:r>
              <a:rPr lang="en-US" sz="2800" dirty="0">
                <a:latin typeface="Arial" charset="0"/>
                <a:ea typeface="MS PGothic" charset="0"/>
                <a:cs typeface="MS PGothic" charset="0"/>
              </a:rPr>
              <a:t>Understand how scientific knowledge develops.</a:t>
            </a:r>
          </a:p>
          <a:p>
            <a:pPr>
              <a:defRPr/>
            </a:pPr>
            <a:r>
              <a:rPr lang="en-US" sz="2800" dirty="0">
                <a:latin typeface="Arial" charset="0"/>
                <a:ea typeface="MS PGothic" charset="0"/>
                <a:cs typeface="MS PGothic" charset="0"/>
              </a:rPr>
              <a:t>Appreciate the wide range of approaches that are used to investigate, model, and explain the world. </a:t>
            </a:r>
          </a:p>
        </p:txBody>
      </p:sp>
      <p:sp>
        <p:nvSpPr>
          <p:cNvPr id="4" name="Slide Number Placeholder 3"/>
          <p:cNvSpPr>
            <a:spLocks noGrp="1"/>
          </p:cNvSpPr>
          <p:nvPr>
            <p:ph type="sldNum" sz="quarter" idx="10"/>
          </p:nvPr>
        </p:nvSpPr>
        <p:spPr/>
        <p:txBody>
          <a:bodyPr/>
          <a:lstStyle/>
          <a:p>
            <a:fld id="{E436384A-DEC4-49EB-8EED-3E4881782F01}" type="slidenum">
              <a:rPr lang="en-US" altLang="en-US" smtClean="0"/>
              <a:pPr/>
              <a:t>28</a:t>
            </a:fld>
            <a:endParaRPr lang="en-US" altLang="en-US"/>
          </a:p>
        </p:txBody>
      </p:sp>
      <p:sp>
        <p:nvSpPr>
          <p:cNvPr id="9" name="Right Arrow 8"/>
          <p:cNvSpPr/>
          <p:nvPr/>
        </p:nvSpPr>
        <p:spPr bwMode="auto">
          <a:xfrm>
            <a:off x="3359197" y="1490309"/>
            <a:ext cx="2425605" cy="762000"/>
          </a:xfrm>
          <a:prstGeom prst="righ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4" charset="-128"/>
              <a:cs typeface="Arial" charset="0"/>
            </a:endParaRPr>
          </a:p>
        </p:txBody>
      </p:sp>
    </p:spTree>
    <p:extLst>
      <p:ext uri="{BB962C8B-B14F-4D97-AF65-F5344CB8AC3E}">
        <p14:creationId xmlns:p14="http://schemas.microsoft.com/office/powerpoint/2010/main" val="2576878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z="3600" dirty="0"/>
              <a:t>Preschool Curriculum Framework–NGSS Framework Alignment</a:t>
            </a:r>
          </a:p>
        </p:txBody>
      </p:sp>
      <p:sp>
        <p:nvSpPr>
          <p:cNvPr id="48131" name="Content Placeholder 2"/>
          <p:cNvSpPr>
            <a:spLocks noGrp="1"/>
          </p:cNvSpPr>
          <p:nvPr>
            <p:ph sz="half" idx="1"/>
          </p:nvPr>
        </p:nvSpPr>
        <p:spPr>
          <a:xfrm>
            <a:off x="457200" y="1600200"/>
            <a:ext cx="3355383" cy="4525963"/>
          </a:xfrm>
          <a:solidFill>
            <a:schemeClr val="bg1"/>
          </a:solidFill>
        </p:spPr>
        <p:txBody>
          <a:bodyPr/>
          <a:lstStyle/>
          <a:p>
            <a:pPr marL="0" indent="0">
              <a:buNone/>
            </a:pPr>
            <a:r>
              <a:rPr lang="en-US" altLang="en-US" sz="2400" b="1" dirty="0"/>
              <a:t>Basic Inquiry Skills </a:t>
            </a:r>
            <a:br>
              <a:rPr lang="en-US" altLang="en-US" sz="2400" dirty="0"/>
            </a:br>
            <a:r>
              <a:rPr lang="en-US" altLang="en-US" sz="1400" dirty="0"/>
              <a:t>(PCF, Vol. 3, p. 153) </a:t>
            </a:r>
            <a:endParaRPr lang="en-US" altLang="en-US" sz="1050" dirty="0"/>
          </a:p>
          <a:p>
            <a:r>
              <a:rPr lang="en-US" altLang="en-US" sz="2000" dirty="0"/>
              <a:t>Observe and describe</a:t>
            </a:r>
          </a:p>
          <a:p>
            <a:r>
              <a:rPr lang="en-US" altLang="en-US" sz="2000" dirty="0"/>
              <a:t>Use scientific tools</a:t>
            </a:r>
          </a:p>
          <a:p>
            <a:r>
              <a:rPr lang="en-US" altLang="en-US" sz="2000" dirty="0"/>
              <a:t>Measure</a:t>
            </a:r>
          </a:p>
          <a:p>
            <a:r>
              <a:rPr lang="en-US" altLang="en-US" sz="2000" dirty="0"/>
              <a:t>Classify</a:t>
            </a:r>
          </a:p>
          <a:p>
            <a:r>
              <a:rPr lang="en-US" altLang="en-US" sz="2000" dirty="0"/>
              <a:t>Compare and contrast</a:t>
            </a:r>
          </a:p>
          <a:p>
            <a:r>
              <a:rPr lang="en-US" altLang="en-US" sz="2000" dirty="0"/>
              <a:t>Predict and check</a:t>
            </a:r>
          </a:p>
          <a:p>
            <a:r>
              <a:rPr lang="en-US" altLang="en-US" sz="2000" dirty="0"/>
              <a:t>Draw inferences and conclusions</a:t>
            </a:r>
          </a:p>
          <a:p>
            <a:r>
              <a:rPr lang="en-US" altLang="en-US" sz="2000" dirty="0"/>
              <a:t>Record and document</a:t>
            </a:r>
          </a:p>
          <a:p>
            <a:r>
              <a:rPr lang="en-US" altLang="en-US" sz="2000" dirty="0"/>
              <a:t>Communicate</a:t>
            </a:r>
          </a:p>
          <a:p>
            <a:endParaRPr lang="en-US" altLang="en-US" dirty="0"/>
          </a:p>
        </p:txBody>
      </p:sp>
      <p:sp>
        <p:nvSpPr>
          <p:cNvPr id="2" name="Content Placeholder 1"/>
          <p:cNvSpPr>
            <a:spLocks noGrp="1"/>
          </p:cNvSpPr>
          <p:nvPr>
            <p:ph sz="half" idx="2"/>
          </p:nvPr>
        </p:nvSpPr>
        <p:spPr>
          <a:xfrm>
            <a:off x="4156129" y="1600200"/>
            <a:ext cx="4759271" cy="4525963"/>
          </a:xfrm>
          <a:solidFill>
            <a:srgbClr val="FFFFFF"/>
          </a:solidFill>
        </p:spPr>
        <p:txBody>
          <a:bodyPr/>
          <a:lstStyle/>
          <a:p>
            <a:pPr marL="0" indent="0">
              <a:buNone/>
            </a:pPr>
            <a:r>
              <a:rPr lang="en-US" sz="2000" b="1" dirty="0">
                <a:latin typeface="+mj-lt"/>
                <a:ea typeface="MS PGothic" charset="0"/>
                <a:cs typeface="MS PGothic" charset="0"/>
              </a:rPr>
              <a:t>Eight Practices of the Science and Engineering Framework</a:t>
            </a:r>
            <a:endParaRPr lang="en-US" sz="2000" b="1" dirty="0">
              <a:latin typeface="+mj-lt"/>
            </a:endParaRPr>
          </a:p>
          <a:p>
            <a:pPr marL="231775" indent="-231775"/>
            <a:r>
              <a:rPr lang="en-US" sz="2000" dirty="0">
                <a:latin typeface="+mj-lt"/>
              </a:rPr>
              <a:t>Asking questions</a:t>
            </a:r>
          </a:p>
          <a:p>
            <a:pPr marL="231775" indent="-231775"/>
            <a:r>
              <a:rPr lang="en-US" sz="2000" dirty="0">
                <a:latin typeface="+mj-lt"/>
              </a:rPr>
              <a:t>Developing and using models</a:t>
            </a:r>
          </a:p>
          <a:p>
            <a:pPr marL="231775" indent="-231775"/>
            <a:r>
              <a:rPr lang="en-US" sz="2000" dirty="0">
                <a:latin typeface="+mj-lt"/>
              </a:rPr>
              <a:t>Planning and carrying out investigations</a:t>
            </a:r>
          </a:p>
          <a:p>
            <a:pPr marL="231775" indent="-231775"/>
            <a:r>
              <a:rPr lang="en-US" sz="2000" dirty="0">
                <a:latin typeface="+mj-lt"/>
              </a:rPr>
              <a:t>Analyzing and interpreting data</a:t>
            </a:r>
          </a:p>
          <a:p>
            <a:pPr marL="231775" indent="-231775"/>
            <a:r>
              <a:rPr lang="en-US" sz="2000" dirty="0">
                <a:latin typeface="+mj-lt"/>
              </a:rPr>
              <a:t>Using mathematics and computational thinking</a:t>
            </a:r>
          </a:p>
          <a:p>
            <a:pPr marL="231775" indent="-231775"/>
            <a:r>
              <a:rPr lang="en-US" sz="2000" dirty="0">
                <a:latin typeface="+mj-lt"/>
              </a:rPr>
              <a:t>Constructing explanations</a:t>
            </a:r>
          </a:p>
          <a:p>
            <a:pPr marL="231775" indent="-231775"/>
            <a:r>
              <a:rPr lang="en-US" sz="2000" dirty="0">
                <a:latin typeface="+mj-lt"/>
              </a:rPr>
              <a:t>Engaging in argument from evidence</a:t>
            </a:r>
          </a:p>
          <a:p>
            <a:pPr marL="231775" indent="-231775"/>
            <a:r>
              <a:rPr lang="en-US" sz="2000" dirty="0">
                <a:latin typeface="+mj-lt"/>
              </a:rPr>
              <a:t>Obtaining, evaluating, and communicating information</a:t>
            </a:r>
          </a:p>
          <a:p>
            <a:endParaRPr lang="en-US" dirty="0"/>
          </a:p>
        </p:txBody>
      </p:sp>
      <p:sp>
        <p:nvSpPr>
          <p:cNvPr id="48132"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spcBef>
                <a:spcPct val="0"/>
              </a:spcBef>
              <a:buFontTx/>
              <a:buNone/>
            </a:pPr>
            <a:fld id="{786B9E97-0A20-4028-AD7A-8070DB0BD9AD}" type="slidenum">
              <a:rPr lang="en-US" altLang="en-US" sz="1200" smtClean="0"/>
              <a:pPr>
                <a:spcBef>
                  <a:spcPct val="0"/>
                </a:spcBef>
                <a:buFontTx/>
                <a:buNone/>
              </a:pPr>
              <a:t>29</a:t>
            </a:fld>
            <a:endParaRPr lang="en-US" altLang="en-US" sz="1200"/>
          </a:p>
        </p:txBody>
      </p:sp>
    </p:spTree>
    <p:extLst>
      <p:ext uri="{BB962C8B-B14F-4D97-AF65-F5344CB8AC3E}">
        <p14:creationId xmlns:p14="http://schemas.microsoft.com/office/powerpoint/2010/main" val="399011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0" y="1"/>
            <a:ext cx="9144000" cy="1600200"/>
          </a:xfrm>
        </p:spPr>
        <p:txBody>
          <a:bodyPr/>
          <a:lstStyle/>
          <a:p>
            <a:r>
              <a:rPr lang="en-US" altLang="en-US" sz="4000" dirty="0">
                <a:solidFill>
                  <a:srgbClr val="000000"/>
                </a:solidFill>
              </a:rPr>
              <a:t>The purpose of science in TK is to nurture and foster children’s:</a:t>
            </a:r>
          </a:p>
        </p:txBody>
      </p:sp>
      <p:sp>
        <p:nvSpPr>
          <p:cNvPr id="10244" name="Content Placeholder 2"/>
          <p:cNvSpPr>
            <a:spLocks noGrp="1"/>
          </p:cNvSpPr>
          <p:nvPr>
            <p:ph sz="half" idx="1"/>
          </p:nvPr>
        </p:nvSpPr>
        <p:spPr>
          <a:xfrm>
            <a:off x="347663" y="1600201"/>
            <a:ext cx="4049712" cy="4256087"/>
          </a:xfrm>
        </p:spPr>
        <p:txBody>
          <a:bodyPr/>
          <a:lstStyle/>
          <a:p>
            <a:r>
              <a:rPr lang="en-US" altLang="en-US" dirty="0">
                <a:solidFill>
                  <a:srgbClr val="000000"/>
                </a:solidFill>
              </a:rPr>
              <a:t>Habits of inquiry</a:t>
            </a:r>
          </a:p>
          <a:p>
            <a:r>
              <a:rPr lang="en-US" altLang="en-US" dirty="0">
                <a:solidFill>
                  <a:srgbClr val="000000"/>
                </a:solidFill>
              </a:rPr>
              <a:t>Critical thinking</a:t>
            </a:r>
          </a:p>
          <a:p>
            <a:r>
              <a:rPr lang="en-US" altLang="en-US" dirty="0">
                <a:solidFill>
                  <a:srgbClr val="000000"/>
                </a:solidFill>
              </a:rPr>
              <a:t>Creativity</a:t>
            </a:r>
          </a:p>
          <a:p>
            <a:r>
              <a:rPr lang="en-US" altLang="en-US" dirty="0">
                <a:solidFill>
                  <a:srgbClr val="000000"/>
                </a:solidFill>
              </a:rPr>
              <a:t>Innovative problem solving</a:t>
            </a:r>
          </a:p>
          <a:p>
            <a:r>
              <a:rPr lang="en-US" altLang="en-US" dirty="0">
                <a:solidFill>
                  <a:srgbClr val="000000"/>
                </a:solidFill>
              </a:rPr>
              <a:t>Open mindedness</a:t>
            </a:r>
          </a:p>
          <a:p>
            <a:r>
              <a:rPr lang="en-US" altLang="en-US" dirty="0">
                <a:solidFill>
                  <a:srgbClr val="000000"/>
                </a:solidFill>
              </a:rPr>
              <a:t>Motivation to learn</a:t>
            </a:r>
          </a:p>
          <a:p>
            <a:pPr marL="0" indent="0">
              <a:buNone/>
            </a:pPr>
            <a:r>
              <a:rPr lang="en-US" altLang="en-US" sz="1800" dirty="0"/>
              <a:t>PCF, Vol. 3, p. 136</a:t>
            </a:r>
          </a:p>
          <a:p>
            <a:endParaRPr lang="en-US" altLang="en-US" dirty="0">
              <a:solidFill>
                <a:srgbClr val="000000"/>
              </a:solidFill>
            </a:endParaRPr>
          </a:p>
          <a:p>
            <a:endParaRPr lang="en-US" altLang="en-US" dirty="0"/>
          </a:p>
        </p:txBody>
      </p:sp>
      <p:sp>
        <p:nvSpPr>
          <p:cNvPr id="10245"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spcBef>
                <a:spcPct val="0"/>
              </a:spcBef>
              <a:buFontTx/>
              <a:buNone/>
            </a:pPr>
            <a:fld id="{F1511C8D-C2BC-497A-A21C-1911ACBE1664}" type="slidenum">
              <a:rPr lang="en-US" altLang="en-US" sz="1200" smtClean="0"/>
              <a:pPr>
                <a:spcBef>
                  <a:spcPct val="0"/>
                </a:spcBef>
                <a:buFontTx/>
                <a:buNone/>
              </a:pPr>
              <a:t>3</a:t>
            </a:fld>
            <a:endParaRPr lang="en-US" altLang="en-US" sz="1200"/>
          </a:p>
        </p:txBody>
      </p:sp>
      <p:pic>
        <p:nvPicPr>
          <p:cNvPr id="10" name="Content Placeholder 9"/>
          <p:cNvPicPr>
            <a:picLocks noGrp="1" noChangeAspect="1"/>
          </p:cNvPicPr>
          <p:nvPr>
            <p:ph sz="half" idx="2"/>
          </p:nvPr>
        </p:nvPicPr>
        <p:blipFill>
          <a:blip r:embed="rId3"/>
          <a:srcRect l="9086" r="9086"/>
          <a:stretch>
            <a:fillRect/>
          </a:stretch>
        </p:blipFill>
        <p:spPr/>
      </p:pic>
    </p:spTree>
    <p:extLst>
      <p:ext uri="{BB962C8B-B14F-4D97-AF65-F5344CB8AC3E}">
        <p14:creationId xmlns:p14="http://schemas.microsoft.com/office/powerpoint/2010/main" val="3224467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4000" dirty="0"/>
              <a:t>Physical Properties of Objects and Materials</a:t>
            </a:r>
          </a:p>
        </p:txBody>
      </p:sp>
      <p:pic>
        <p:nvPicPr>
          <p:cNvPr id="5" name="Content Placeholder 4"/>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337274" y="2029832"/>
            <a:ext cx="3986753" cy="2933274"/>
          </a:xfrm>
        </p:spPr>
      </p:pic>
      <p:sp>
        <p:nvSpPr>
          <p:cNvPr id="19460" name="Content Placeholder 4"/>
          <p:cNvSpPr>
            <a:spLocks noGrp="1"/>
          </p:cNvSpPr>
          <p:nvPr>
            <p:ph sz="half" idx="2"/>
          </p:nvPr>
        </p:nvSpPr>
        <p:spPr/>
        <p:txBody>
          <a:bodyPr/>
          <a:lstStyle/>
          <a:p>
            <a:pPr marL="0" indent="0" algn="ctr">
              <a:buFont typeface="Arial" panose="020B0604020202020204" pitchFamily="34" charset="0"/>
              <a:buNone/>
            </a:pPr>
            <a:r>
              <a:rPr lang="en-US" altLang="en-US" dirty="0"/>
              <a:t>“Children learn about physical properties of objects and materials while manipulating objects and investigating how they move and change”</a:t>
            </a:r>
            <a:br>
              <a:rPr lang="en-US" altLang="en-US" dirty="0"/>
            </a:br>
            <a:r>
              <a:rPr lang="en-US" altLang="en-US" sz="1800" dirty="0"/>
              <a:t>(PCF, Vol. 3, p. 178).</a:t>
            </a:r>
          </a:p>
        </p:txBody>
      </p:sp>
      <p:sp>
        <p:nvSpPr>
          <p:cNvPr id="19461"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8D0E3F-D1CF-4EB4-AC4B-43482ED1DEFD}" type="slidenum">
              <a:rPr lang="en-US" altLang="en-US"/>
              <a:pPr eaLnBrk="1" hangingPunct="1"/>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8862"/>
            <a:ext cx="9143999" cy="568006"/>
          </a:xfrm>
        </p:spPr>
        <p:txBody>
          <a:bodyPr/>
          <a:lstStyle/>
          <a:p>
            <a:r>
              <a:rPr lang="en-US" dirty="0"/>
              <a:t>Bridge Challenge Directions:</a:t>
            </a:r>
          </a:p>
        </p:txBody>
      </p:sp>
      <p:sp>
        <p:nvSpPr>
          <p:cNvPr id="10" name="Content Placeholder 9"/>
          <p:cNvSpPr>
            <a:spLocks noGrp="1"/>
          </p:cNvSpPr>
          <p:nvPr>
            <p:ph sz="half" idx="1"/>
          </p:nvPr>
        </p:nvSpPr>
        <p:spPr>
          <a:xfrm>
            <a:off x="381000" y="814576"/>
            <a:ext cx="8427720" cy="3881208"/>
          </a:xfrm>
        </p:spPr>
        <p:style>
          <a:lnRef idx="2">
            <a:schemeClr val="dk1"/>
          </a:lnRef>
          <a:fillRef idx="1">
            <a:schemeClr val="lt1"/>
          </a:fillRef>
          <a:effectRef idx="0">
            <a:schemeClr val="dk1"/>
          </a:effectRef>
          <a:fontRef idx="minor">
            <a:schemeClr val="dk1"/>
          </a:fontRef>
        </p:style>
        <p:txBody>
          <a:bodyPr/>
          <a:lstStyle/>
          <a:p>
            <a:pPr marL="279400" lvl="0" indent="-279400">
              <a:buFont typeface="+mj-lt"/>
              <a:buAutoNum type="arabicPeriod"/>
            </a:pPr>
            <a:r>
              <a:rPr lang="en-US" sz="2000" dirty="0">
                <a:latin typeface="Arial" pitchFamily="34" charset="0"/>
                <a:cs typeface="Arial" pitchFamily="34" charset="0"/>
              </a:rPr>
              <a:t>Form groups of 4-5 people and number off (1-2-3-4-5). The numbers correlate to each group members assigned key concept for the activity.</a:t>
            </a:r>
          </a:p>
          <a:p>
            <a:pPr marL="279400" lvl="0" indent="-279400">
              <a:buFont typeface="+mj-lt"/>
              <a:buAutoNum type="arabicPeriod"/>
            </a:pPr>
            <a:r>
              <a:rPr lang="en-US" sz="2000" dirty="0">
                <a:latin typeface="Arial" pitchFamily="34" charset="0"/>
                <a:cs typeface="Arial" pitchFamily="34" charset="0"/>
              </a:rPr>
              <a:t>Choose the group recorder.</a:t>
            </a:r>
          </a:p>
          <a:p>
            <a:pPr marL="279400" lvl="0" indent="-279400">
              <a:buFont typeface="+mj-lt"/>
              <a:buAutoNum type="arabicPeriod"/>
            </a:pPr>
            <a:r>
              <a:rPr lang="en-US" sz="2000" dirty="0">
                <a:latin typeface="Arial" pitchFamily="34" charset="0"/>
                <a:cs typeface="Arial" pitchFamily="34" charset="0"/>
              </a:rPr>
              <a:t>The challenge:</a:t>
            </a:r>
          </a:p>
          <a:p>
            <a:pPr marL="635000" lvl="2" indent="-234950"/>
            <a:r>
              <a:rPr lang="en-US" dirty="0">
                <a:latin typeface="Arial" pitchFamily="34" charset="0"/>
                <a:cs typeface="Arial" pitchFamily="34" charset="0"/>
              </a:rPr>
              <a:t>Build a bridge over the back of two chairs strong enough to hold three tennis balls. </a:t>
            </a:r>
          </a:p>
          <a:p>
            <a:pPr marL="635000" lvl="2" indent="-234950"/>
            <a:r>
              <a:rPr lang="en-US" dirty="0">
                <a:latin typeface="Arial" pitchFamily="34" charset="0"/>
                <a:cs typeface="Arial" pitchFamily="34" charset="0"/>
              </a:rPr>
              <a:t>Use </a:t>
            </a:r>
            <a:r>
              <a:rPr lang="en-US" b="1" dirty="0">
                <a:latin typeface="Arial" pitchFamily="34" charset="0"/>
                <a:cs typeface="Arial" pitchFamily="34" charset="0"/>
              </a:rPr>
              <a:t>ONLY</a:t>
            </a:r>
            <a:r>
              <a:rPr lang="en-US" dirty="0">
                <a:latin typeface="Arial" pitchFamily="34" charset="0"/>
                <a:cs typeface="Arial" pitchFamily="34" charset="0"/>
              </a:rPr>
              <a:t> the Styrofoam packing peanuts, toothpicks and water. </a:t>
            </a:r>
          </a:p>
          <a:p>
            <a:pPr marL="279400" lvl="0" indent="-279400">
              <a:buFont typeface="+mj-lt"/>
              <a:buAutoNum type="arabicPeriod"/>
            </a:pPr>
            <a:r>
              <a:rPr lang="en-US" sz="2000" dirty="0">
                <a:latin typeface="Arial" pitchFamily="34" charset="0"/>
                <a:cs typeface="Arial" pitchFamily="34" charset="0"/>
              </a:rPr>
              <a:t>Each group member is responsible for focusing on how their assigned key concept is evident in this challenge ( 1-2-3-4-5).</a:t>
            </a:r>
          </a:p>
          <a:p>
            <a:pPr marL="279400" lvl="0" indent="-279400">
              <a:buFont typeface="+mj-lt"/>
              <a:buAutoNum type="arabicPeriod"/>
            </a:pPr>
            <a:r>
              <a:rPr lang="en-US" sz="2000" dirty="0">
                <a:latin typeface="Arial" pitchFamily="34" charset="0"/>
                <a:cs typeface="Arial" pitchFamily="34" charset="0"/>
              </a:rPr>
              <a:t>The recorder will record and document the activity using Handout 6A. </a:t>
            </a:r>
          </a:p>
          <a:p>
            <a:pPr marL="0" indent="0">
              <a:buNone/>
            </a:pPr>
            <a:endParaRPr lang="en-US" dirty="0"/>
          </a:p>
        </p:txBody>
      </p:sp>
      <p:sp>
        <p:nvSpPr>
          <p:cNvPr id="3" name="Content Placeholder 2"/>
          <p:cNvSpPr>
            <a:spLocks noGrp="1"/>
          </p:cNvSpPr>
          <p:nvPr>
            <p:ph sz="half" idx="2"/>
          </p:nvPr>
        </p:nvSpPr>
        <p:spPr>
          <a:xfrm>
            <a:off x="1341798" y="4695784"/>
            <a:ext cx="7802201" cy="2162216"/>
          </a:xfrm>
        </p:spPr>
        <p:style>
          <a:lnRef idx="1">
            <a:schemeClr val="dk1"/>
          </a:lnRef>
          <a:fillRef idx="2">
            <a:schemeClr val="dk1"/>
          </a:fillRef>
          <a:effectRef idx="1">
            <a:schemeClr val="dk1"/>
          </a:effectRef>
          <a:fontRef idx="minor">
            <a:schemeClr val="dk1"/>
          </a:fontRef>
        </p:style>
        <p:txBody>
          <a:bodyPr/>
          <a:lstStyle/>
          <a:p>
            <a:pPr marL="1714500" lvl="3" indent="-342900">
              <a:buFont typeface="+mj-lt"/>
              <a:buAutoNum type="arabicPeriod"/>
            </a:pPr>
            <a:r>
              <a:rPr lang="en-US" altLang="en-US" b="1" dirty="0">
                <a:solidFill>
                  <a:srgbClr val="008000"/>
                </a:solidFill>
                <a:cs typeface="Arial" panose="020B0604020202020204" pitchFamily="34" charset="0"/>
              </a:rPr>
              <a:t>Size, shape, weight, texture, and other properties of objects and materials</a:t>
            </a:r>
          </a:p>
          <a:p>
            <a:pPr marL="1714500" lvl="3" indent="-342900">
              <a:buFont typeface="+mj-lt"/>
              <a:buAutoNum type="arabicPeriod"/>
            </a:pPr>
            <a:r>
              <a:rPr lang="en-US" altLang="en-US" b="1" dirty="0">
                <a:solidFill>
                  <a:srgbClr val="000090"/>
                </a:solidFill>
                <a:cs typeface="Arial" panose="020B0604020202020204" pitchFamily="34" charset="0"/>
              </a:rPr>
              <a:t>Form and function of objects</a:t>
            </a:r>
          </a:p>
          <a:p>
            <a:pPr marL="1714500" lvl="3" indent="-342900">
              <a:buFont typeface="+mj-lt"/>
              <a:buAutoNum type="arabicPeriod"/>
            </a:pPr>
            <a:r>
              <a:rPr lang="en-US" altLang="en-US" b="1" dirty="0">
                <a:solidFill>
                  <a:srgbClr val="FF6600"/>
                </a:solidFill>
                <a:cs typeface="Arial" panose="020B0604020202020204" pitchFamily="34" charset="0"/>
              </a:rPr>
              <a:t>Cause and effect</a:t>
            </a:r>
          </a:p>
          <a:p>
            <a:pPr marL="1714500" lvl="3" indent="-342900">
              <a:buFont typeface="+mj-lt"/>
              <a:buAutoNum type="arabicPeriod"/>
            </a:pPr>
            <a:r>
              <a:rPr lang="en-US" altLang="en-US" b="1" dirty="0">
                <a:solidFill>
                  <a:srgbClr val="8B7B57"/>
                </a:solidFill>
                <a:cs typeface="Arial" panose="020B0604020202020204" pitchFamily="34" charset="0"/>
              </a:rPr>
              <a:t>Changes in objects and materials (mixing, cutting)</a:t>
            </a:r>
          </a:p>
          <a:p>
            <a:pPr marL="1714500" lvl="3" indent="-342900">
              <a:buFont typeface="+mj-lt"/>
              <a:buAutoNum type="arabicPeriod"/>
            </a:pPr>
            <a:r>
              <a:rPr lang="en-US" altLang="en-US" b="1" dirty="0">
                <a:solidFill>
                  <a:srgbClr val="660066"/>
                </a:solidFill>
                <a:cs typeface="Arial" panose="020B0604020202020204" pitchFamily="34" charset="0"/>
              </a:rPr>
              <a:t>Force, stability, balance, and motion</a:t>
            </a:r>
          </a:p>
          <a:p>
            <a:pPr marL="0" indent="0">
              <a:buNone/>
            </a:pPr>
            <a:endParaRPr lang="en-US" sz="1600" dirty="0"/>
          </a:p>
        </p:txBody>
      </p:sp>
      <p:sp>
        <p:nvSpPr>
          <p:cNvPr id="4" name="Right Arrow 3"/>
          <p:cNvSpPr/>
          <p:nvPr/>
        </p:nvSpPr>
        <p:spPr>
          <a:xfrm>
            <a:off x="203666" y="4959321"/>
            <a:ext cx="2276266" cy="12458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Key concept numbers:</a:t>
            </a:r>
          </a:p>
        </p:txBody>
      </p:sp>
      <p:sp>
        <p:nvSpPr>
          <p:cNvPr id="5" name="Slide Number Placeholder 4"/>
          <p:cNvSpPr>
            <a:spLocks noGrp="1"/>
          </p:cNvSpPr>
          <p:nvPr>
            <p:ph type="sldNum" sz="quarter" idx="10"/>
          </p:nvPr>
        </p:nvSpPr>
        <p:spPr/>
        <p:txBody>
          <a:bodyPr/>
          <a:lstStyle/>
          <a:p>
            <a:fld id="{741339EC-0773-4DC6-829D-EFEB4F19D396}" type="slidenum">
              <a:rPr lang="en-US" altLang="en-US" smtClean="0"/>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Content Placeholder 2" descr="p3.png"/>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0" y="-93012"/>
            <a:ext cx="9144000" cy="6946900"/>
          </a:xfrm>
          <a:ln>
            <a:solidFill>
              <a:schemeClr val="tx1"/>
            </a:solidFill>
          </a:ln>
        </p:spPr>
      </p:pic>
      <p:sp>
        <p:nvSpPr>
          <p:cNvPr id="2" name="Title 1"/>
          <p:cNvSpPr>
            <a:spLocks noGrp="1"/>
          </p:cNvSpPr>
          <p:nvPr>
            <p:ph type="title"/>
          </p:nvPr>
        </p:nvSpPr>
        <p:spPr>
          <a:xfrm>
            <a:off x="0" y="-77380"/>
            <a:ext cx="5486400" cy="749300"/>
          </a:xfrm>
        </p:spPr>
        <p:txBody>
          <a:bodyPr/>
          <a:lstStyle/>
          <a:p>
            <a:pPr>
              <a:defRPr/>
            </a:pPr>
            <a:r>
              <a:rPr lang="en-US" dirty="0">
                <a:solidFill>
                  <a:schemeClr val="bg1"/>
                </a:solidFill>
                <a:effectLst>
                  <a:outerShdw blurRad="38100" dist="38100" dir="2700000" algn="tl">
                    <a:srgbClr val="000000">
                      <a:alpha val="43137"/>
                    </a:srgbClr>
                  </a:outerShdw>
                </a:effectLst>
                <a:latin typeface="Arial" charset="0"/>
                <a:ea typeface="MS PGothic" charset="0"/>
                <a:cs typeface="MS PGothic" charset="0"/>
              </a:rPr>
              <a:t>Social Environment</a:t>
            </a:r>
          </a:p>
        </p:txBody>
      </p:sp>
      <p:sp>
        <p:nvSpPr>
          <p:cNvPr id="4" name="Content Placeholder 3"/>
          <p:cNvSpPr>
            <a:spLocks noGrp="1"/>
          </p:cNvSpPr>
          <p:nvPr>
            <p:ph sz="half" idx="2"/>
          </p:nvPr>
        </p:nvSpPr>
        <p:spPr>
          <a:xfrm>
            <a:off x="0" y="5022114"/>
            <a:ext cx="9144000" cy="1638300"/>
          </a:xfrm>
          <a:solidFill>
            <a:schemeClr val="tx1">
              <a:alpha val="25000"/>
            </a:schemeClr>
          </a:solidFill>
          <a:effectLst>
            <a:outerShdw blurRad="63500" dist="38100" dir="2700000" algn="tl" rotWithShape="0">
              <a:srgbClr val="000000">
                <a:alpha val="42998"/>
              </a:srgbClr>
            </a:outerShdw>
          </a:effectLst>
        </p:spPr>
        <p:txBody>
          <a:bodyPr/>
          <a:lstStyle/>
          <a:p>
            <a:pPr marL="0" indent="0">
              <a:buNone/>
            </a:pPr>
            <a:r>
              <a:rPr lang="en-US" b="1" dirty="0">
                <a:solidFill>
                  <a:schemeClr val="bg1"/>
                </a:solidFill>
                <a:effectLst>
                  <a:outerShdw blurRad="38100" dist="38100" dir="2700000" algn="tl">
                    <a:srgbClr val="000000">
                      <a:alpha val="43137"/>
                    </a:srgbClr>
                  </a:outerShdw>
                </a:effectLst>
                <a:latin typeface="Arial" charset="0"/>
                <a:ea typeface="MS PGothic" charset="0"/>
              </a:rPr>
              <a:t>“The social environment must support exploration and investigation and encourage children to pursue their own questions and develop their ideas”</a:t>
            </a:r>
            <a:r>
              <a:rPr lang="en-US" sz="1800" b="1" dirty="0">
                <a:solidFill>
                  <a:schemeClr val="bg1"/>
                </a:solidFill>
                <a:effectLst>
                  <a:outerShdw blurRad="38100" dist="38100" dir="2700000" algn="tl">
                    <a:srgbClr val="000000">
                      <a:alpha val="43137"/>
                    </a:srgbClr>
                  </a:outerShdw>
                </a:effectLst>
                <a:latin typeface="Arial" charset="0"/>
                <a:ea typeface="MS PGothic" charset="0"/>
              </a:rPr>
              <a:t> </a:t>
            </a:r>
            <a:br>
              <a:rPr lang="en-US" sz="1800" b="1" dirty="0">
                <a:solidFill>
                  <a:schemeClr val="bg1"/>
                </a:solidFill>
                <a:effectLst>
                  <a:outerShdw blurRad="38100" dist="38100" dir="2700000" algn="tl">
                    <a:srgbClr val="000000">
                      <a:alpha val="43137"/>
                    </a:srgbClr>
                  </a:outerShdw>
                </a:effectLst>
                <a:latin typeface="Arial" charset="0"/>
                <a:ea typeface="MS PGothic" charset="0"/>
              </a:rPr>
            </a:br>
            <a:r>
              <a:rPr lang="en-US" sz="1800" dirty="0">
                <a:solidFill>
                  <a:schemeClr val="bg1"/>
                </a:solidFill>
                <a:effectLst>
                  <a:outerShdw blurRad="38100" dist="38100" dir="2700000" algn="tl">
                    <a:srgbClr val="000000">
                      <a:alpha val="43137"/>
                    </a:srgbClr>
                  </a:outerShdw>
                </a:effectLst>
                <a:latin typeface="Arial" charset="0"/>
                <a:ea typeface="MS PGothic" charset="0"/>
              </a:rPr>
              <a:t>(PCF, Vol. 3, p. 147).</a:t>
            </a:r>
          </a:p>
          <a:p>
            <a:pPr marL="115888" indent="0">
              <a:buFont typeface="Arial" pitchFamily="34" charset="0"/>
              <a:buNone/>
              <a:defRPr/>
            </a:pPr>
            <a:endParaRPr lang="en-US" altLang="en-US" b="1" dirty="0">
              <a:solidFill>
                <a:schemeClr val="bg1"/>
              </a:solidFill>
              <a:effectLst>
                <a:outerShdw blurRad="38100" dist="38100" dir="2700000" algn="tl">
                  <a:srgbClr val="000000">
                    <a:alpha val="43137"/>
                  </a:srgbClr>
                </a:outerShdw>
              </a:effectLst>
            </a:endParaRPr>
          </a:p>
        </p:txBody>
      </p:sp>
      <p:sp>
        <p:nvSpPr>
          <p:cNvPr id="7578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9BD8B1-036F-9240-B0FC-CB4656E804AC}" type="slidenum">
              <a:rPr lang="en-US" sz="1200">
                <a:solidFill>
                  <a:schemeClr val="bg1"/>
                </a:solidFill>
                <a:ea typeface="MS PGothic" charset="0"/>
                <a:cs typeface="MS PGothic" charset="0"/>
              </a:rPr>
              <a:pPr/>
              <a:t>32</a:t>
            </a:fld>
            <a:endParaRPr lang="en-US" sz="1200" dirty="0">
              <a:solidFill>
                <a:schemeClr val="bg1"/>
              </a:solidFill>
              <a:ea typeface="MS PGothic" charset="0"/>
              <a:cs typeface="MS PGothic" charset="0"/>
            </a:endParaRPr>
          </a:p>
        </p:txBody>
      </p:sp>
      <p:sp>
        <p:nvSpPr>
          <p:cNvPr id="7" name="Rectangle 5"/>
          <p:cNvSpPr>
            <a:spLocks noChangeArrowheads="1"/>
          </p:cNvSpPr>
          <p:nvPr/>
        </p:nvSpPr>
        <p:spPr bwMode="auto">
          <a:xfrm>
            <a:off x="0" y="6566371"/>
            <a:ext cx="9144000"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56831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lstStyle/>
          <a:p>
            <a:r>
              <a:rPr lang="en-US" altLang="en-US" dirty="0"/>
              <a:t>Hands-On Experiences</a:t>
            </a:r>
          </a:p>
        </p:txBody>
      </p:sp>
      <p:sp>
        <p:nvSpPr>
          <p:cNvPr id="24580" name="Content Placeholder 4"/>
          <p:cNvSpPr>
            <a:spLocks noGrp="1"/>
          </p:cNvSpPr>
          <p:nvPr>
            <p:ph sz="half" idx="1"/>
          </p:nvPr>
        </p:nvSpPr>
        <p:spPr>
          <a:xfrm>
            <a:off x="283779" y="1299396"/>
            <a:ext cx="8576441" cy="4525963"/>
          </a:xfrm>
        </p:spPr>
        <p:txBody>
          <a:bodyPr/>
          <a:lstStyle/>
          <a:p>
            <a:pPr marL="0" indent="0">
              <a:buFont typeface="Arial" panose="020B0604020202020204" pitchFamily="34" charset="0"/>
              <a:buNone/>
            </a:pPr>
            <a:r>
              <a:rPr lang="en-US" altLang="en-US" dirty="0"/>
              <a:t>“Children explore scientific concepts in depth through multiple, related learning experiences” </a:t>
            </a:r>
            <a:r>
              <a:rPr lang="en-US" altLang="en-US" sz="1800" dirty="0"/>
              <a:t>(PCF, Vol. 3, p. 140).</a:t>
            </a:r>
          </a:p>
        </p:txBody>
      </p:sp>
      <p:pic>
        <p:nvPicPr>
          <p:cNvPr id="9" name="Content Placeholder 5" descr="water table"/>
          <p:cNvPicPr>
            <a:picLocks noGrp="1" noChangeAspect="1"/>
          </p:cNvPicPr>
          <p:nvPr>
            <p:ph sz="half" idx="2"/>
          </p:nvPr>
        </p:nvPicPr>
        <p:blipFill rotWithShape="1">
          <a:blip r:embed="rId3" cstate="email">
            <a:lum bright="4000" contrast="2000"/>
            <a:extLst>
              <a:ext uri="{28A0092B-C50C-407E-A947-70E740481C1C}">
                <a14:useLocalDpi xmlns:a14="http://schemas.microsoft.com/office/drawing/2010/main"/>
              </a:ext>
            </a:extLst>
          </a:blip>
          <a:srcRect/>
          <a:stretch/>
        </p:blipFill>
        <p:spPr>
          <a:xfrm>
            <a:off x="0" y="2701232"/>
            <a:ext cx="9144000" cy="4156768"/>
          </a:xfrm>
          <a:ln>
            <a:noFill/>
            <a:miter lim="800000"/>
            <a:headEnd/>
            <a:tailEnd/>
          </a:ln>
        </p:spPr>
      </p:pic>
      <p:sp>
        <p:nvSpPr>
          <p:cNvPr id="24581"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646CD9-A6DD-4718-B2B9-B73478EEE421}" type="slidenum">
              <a:rPr lang="en-US" altLang="en-US"/>
              <a:pPr eaLnBrk="1" hangingPunct="1"/>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br>
              <a:rPr lang="en-US" sz="3000" dirty="0">
                <a:solidFill>
                  <a:schemeClr val="bg1"/>
                </a:solidFill>
                <a:effectLst>
                  <a:outerShdw blurRad="38100" dist="38100" dir="2700000" algn="tl">
                    <a:srgbClr val="000000">
                      <a:alpha val="43137"/>
                    </a:srgbClr>
                  </a:outerShdw>
                </a:effectLst>
              </a:rPr>
            </a:br>
            <a:r>
              <a:rPr lang="en-US" dirty="0">
                <a:solidFill>
                  <a:srgbClr val="000000"/>
                </a:solidFill>
              </a:rPr>
              <a:t>Physical Science Lab Rotations</a:t>
            </a:r>
            <a:br>
              <a:rPr lang="en-US" dirty="0">
                <a:solidFill>
                  <a:srgbClr val="000000"/>
                </a:solidFill>
              </a:rPr>
            </a:br>
            <a:endParaRPr lang="en-US" sz="3200" dirty="0">
              <a:solidFill>
                <a:srgbClr val="000000"/>
              </a:solidFill>
            </a:endParaRPr>
          </a:p>
        </p:txBody>
      </p:sp>
      <p:sp>
        <p:nvSpPr>
          <p:cNvPr id="20" name="Content Placeholder 19"/>
          <p:cNvSpPr txBox="1">
            <a:spLocks noGrp="1"/>
          </p:cNvSpPr>
          <p:nvPr>
            <p:ph sz="half" idx="1"/>
          </p:nvPr>
        </p:nvSpPr>
        <p:spPr>
          <a:xfrm>
            <a:off x="268014" y="1600199"/>
            <a:ext cx="4430110" cy="4081117"/>
          </a:xfrm>
          <a:ln/>
        </p:spPr>
        <p:style>
          <a:lnRef idx="2">
            <a:schemeClr val="dk1"/>
          </a:lnRef>
          <a:fillRef idx="1">
            <a:schemeClr val="lt1"/>
          </a:fillRef>
          <a:effectRef idx="0">
            <a:schemeClr val="dk1"/>
          </a:effectRef>
          <a:fontRef idx="minor">
            <a:schemeClr val="dk1"/>
          </a:fontRef>
        </p:style>
        <p:txBody>
          <a:bodyPr wrap="square">
            <a:spAutoFit/>
          </a:bodyPr>
          <a:lstStyle/>
          <a:p>
            <a:pPr marL="346075" indent="-346075">
              <a:buFont typeface="+mj-lt"/>
              <a:buAutoNum type="arabicPeriod"/>
              <a:defRPr/>
            </a:pPr>
            <a:r>
              <a:rPr lang="en-US" sz="2400" dirty="0">
                <a:ea typeface="Arial" pitchFamily="-65" charset="0"/>
                <a:cs typeface="Arial" pitchFamily="-65" charset="0"/>
              </a:rPr>
              <a:t>Find the Physical Lab Lesson Template.</a:t>
            </a:r>
          </a:p>
          <a:p>
            <a:pPr marL="346075" indent="-346075">
              <a:buFont typeface="+mj-lt"/>
              <a:buAutoNum type="arabicPeriod"/>
              <a:defRPr/>
            </a:pPr>
            <a:r>
              <a:rPr lang="en-US" sz="2400" dirty="0">
                <a:ea typeface="Arial" pitchFamily="-65" charset="0"/>
                <a:cs typeface="Arial" pitchFamily="-65" charset="0"/>
              </a:rPr>
              <a:t>Choose </a:t>
            </a:r>
            <a:r>
              <a:rPr lang="en-US" sz="2400" dirty="0"/>
              <a:t>Physical Lab Station </a:t>
            </a:r>
            <a:r>
              <a:rPr lang="en-US" sz="2400" dirty="0">
                <a:ea typeface="Arial" pitchFamily="-65" charset="0"/>
                <a:cs typeface="Arial" pitchFamily="-65" charset="0"/>
              </a:rPr>
              <a:t>Card.</a:t>
            </a:r>
          </a:p>
          <a:p>
            <a:pPr marL="346075" indent="-346075">
              <a:buFont typeface="+mj-lt"/>
              <a:buAutoNum type="arabicPeriod"/>
              <a:defRPr/>
            </a:pPr>
            <a:r>
              <a:rPr lang="en-US" sz="2400" dirty="0">
                <a:ea typeface="Arial" pitchFamily="-65" charset="0"/>
                <a:cs typeface="Arial" pitchFamily="-65" charset="0"/>
              </a:rPr>
              <a:t>Go to the </a:t>
            </a:r>
            <a:r>
              <a:rPr lang="en-US" sz="2400" dirty="0"/>
              <a:t>Physical Lab Station.</a:t>
            </a:r>
            <a:endParaRPr lang="en-US" sz="2400" dirty="0">
              <a:ea typeface="Arial" pitchFamily="-65" charset="0"/>
              <a:cs typeface="Arial" pitchFamily="-65" charset="0"/>
            </a:endParaRPr>
          </a:p>
          <a:p>
            <a:pPr marL="346075" indent="-346075">
              <a:buFont typeface="+mj-lt"/>
              <a:buAutoNum type="arabicPeriod"/>
              <a:defRPr/>
            </a:pPr>
            <a:r>
              <a:rPr lang="en-US" sz="2400" dirty="0">
                <a:ea typeface="Arial" pitchFamily="-65" charset="0"/>
                <a:cs typeface="Arial" pitchFamily="-65" charset="0"/>
              </a:rPr>
              <a:t>Explore the materials and record observations.</a:t>
            </a:r>
          </a:p>
          <a:p>
            <a:pPr marL="346075" indent="-346075">
              <a:buFont typeface="+mj-lt"/>
              <a:buAutoNum type="arabicPeriod"/>
              <a:defRPr/>
            </a:pPr>
            <a:r>
              <a:rPr lang="en-US" sz="2400" dirty="0">
                <a:ea typeface="Arial" pitchFamily="-65" charset="0"/>
                <a:cs typeface="Arial" pitchFamily="-65" charset="0"/>
              </a:rPr>
              <a:t>Explore and record before we share out. (25 min.) </a:t>
            </a:r>
          </a:p>
        </p:txBody>
      </p:sp>
      <p:sp>
        <p:nvSpPr>
          <p:cNvPr id="7" name="Content Placeholder 6"/>
          <p:cNvSpPr>
            <a:spLocks noGrp="1"/>
          </p:cNvSpPr>
          <p:nvPr>
            <p:ph sz="half" idx="2"/>
          </p:nvPr>
        </p:nvSpPr>
        <p:spPr>
          <a:xfrm>
            <a:off x="4855780" y="1692276"/>
            <a:ext cx="4038600" cy="4525963"/>
          </a:xfrm>
        </p:spPr>
        <p:txBody>
          <a:bodyPr/>
          <a:lstStyle/>
          <a:p>
            <a:pPr>
              <a:spcBef>
                <a:spcPts val="700"/>
              </a:spcBef>
            </a:pPr>
            <a:r>
              <a:rPr lang="en-US" dirty="0">
                <a:ea typeface="Arial" pitchFamily="-65" charset="0"/>
                <a:cs typeface="Arial" pitchFamily="-65" charset="0"/>
              </a:rPr>
              <a:t>Form and Function</a:t>
            </a:r>
          </a:p>
          <a:p>
            <a:pPr>
              <a:spcBef>
                <a:spcPts val="700"/>
              </a:spcBef>
            </a:pPr>
            <a:r>
              <a:rPr lang="en-US" dirty="0">
                <a:ea typeface="Arial" pitchFamily="-65" charset="0"/>
                <a:cs typeface="Arial" pitchFamily="-65" charset="0"/>
              </a:rPr>
              <a:t>Change in Objects and Materials</a:t>
            </a:r>
          </a:p>
          <a:p>
            <a:pPr>
              <a:spcBef>
                <a:spcPts val="700"/>
              </a:spcBef>
            </a:pPr>
            <a:r>
              <a:rPr lang="en-US" dirty="0">
                <a:ea typeface="Arial" pitchFamily="-65" charset="0"/>
                <a:cs typeface="Arial" pitchFamily="-65" charset="0"/>
              </a:rPr>
              <a:t>Force and Stability</a:t>
            </a:r>
          </a:p>
          <a:p>
            <a:pPr>
              <a:spcBef>
                <a:spcPts val="700"/>
              </a:spcBef>
            </a:pPr>
            <a:r>
              <a:rPr lang="en-US" dirty="0">
                <a:ea typeface="Arial" pitchFamily="-65" charset="0"/>
                <a:cs typeface="Arial" pitchFamily="-65" charset="0"/>
              </a:rPr>
              <a:t>Balance and Motion</a:t>
            </a:r>
          </a:p>
          <a:p>
            <a:pPr>
              <a:spcBef>
                <a:spcPts val="700"/>
              </a:spcBef>
            </a:pPr>
            <a:r>
              <a:rPr lang="en-US" altLang="en-US" dirty="0"/>
              <a:t>Size, Weight, and Shape</a:t>
            </a:r>
          </a:p>
          <a:p>
            <a:pPr>
              <a:spcBef>
                <a:spcPts val="700"/>
              </a:spcBef>
            </a:pPr>
            <a:r>
              <a:rPr lang="en-US" dirty="0">
                <a:ea typeface="Arial" pitchFamily="-65" charset="0"/>
                <a:cs typeface="Arial" pitchFamily="-65" charset="0"/>
              </a:rPr>
              <a:t>Cause and Effect</a:t>
            </a:r>
          </a:p>
          <a:p>
            <a:endParaRPr lang="en-US" altLang="en-US" b="1" dirty="0"/>
          </a:p>
          <a:p>
            <a:endParaRPr lang="en-US" b="1" dirty="0">
              <a:ea typeface="Arial" pitchFamily="-65" charset="0"/>
              <a:cs typeface="Arial" pitchFamily="-65" charset="0"/>
            </a:endParaRPr>
          </a:p>
          <a:p>
            <a:endParaRPr lang="en-US" dirty="0"/>
          </a:p>
        </p:txBody>
      </p:sp>
      <p:sp>
        <p:nvSpPr>
          <p:cNvPr id="22" name="Slide Number Placeholder 6"/>
          <p:cNvSpPr txBox="1">
            <a:spLocks/>
          </p:cNvSpPr>
          <p:nvPr/>
        </p:nvSpPr>
        <p:spPr bwMode="auto">
          <a:xfrm>
            <a:off x="8686800" y="0"/>
            <a:ext cx="457200" cy="365125"/>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fld id="{048B7182-9EDF-4E32-8AE1-2BA432D8E2D8}" type="slidenum">
              <a:rPr lang="en-US" altLang="en-US" sz="1200">
                <a:ea typeface="ＭＳ Ｐゴシック" panose="020B0600070205080204" pitchFamily="34" charset="-128"/>
              </a:rPr>
              <a:pPr algn="ctr">
                <a:spcBef>
                  <a:spcPct val="20000"/>
                </a:spcBef>
              </a:pPr>
              <a:t>34</a:t>
            </a:fld>
            <a:endParaRPr lang="en-US" altLang="en-US" sz="1200" dirty="0">
              <a:ea typeface="ＭＳ Ｐゴシック" panose="020B0600070205080204" pitchFamily="34" charset="-128"/>
            </a:endParaRPr>
          </a:p>
        </p:txBody>
      </p:sp>
      <p:sp>
        <p:nvSpPr>
          <p:cNvPr id="3" name="Slide Number Placeholder 2"/>
          <p:cNvSpPr>
            <a:spLocks noGrp="1"/>
          </p:cNvSpPr>
          <p:nvPr>
            <p:ph type="sldNum" sz="quarter" idx="10"/>
          </p:nvPr>
        </p:nvSpPr>
        <p:spPr/>
        <p:txBody>
          <a:bodyPr/>
          <a:lstStyle/>
          <a:p>
            <a:fld id="{CB9B7038-5E92-481A-BFBC-4D14377D5717}" type="slidenum">
              <a:rPr lang="en-US" altLang="en-US" smtClean="0"/>
              <a:pPr/>
              <a:t>34</a:t>
            </a:fld>
            <a:endParaRPr lang="en-US" altLang="en-US"/>
          </a:p>
        </p:txBody>
      </p:sp>
    </p:spTree>
    <p:extLst>
      <p:ext uri="{BB962C8B-B14F-4D97-AF65-F5344CB8AC3E}">
        <p14:creationId xmlns:p14="http://schemas.microsoft.com/office/powerpoint/2010/main" val="3156574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7EFC4">
            <a:alpha val="19000"/>
          </a:srgbClr>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14541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E7BF2E-B7EB-7348-98CC-E59BC381BCEA}" type="slidenum">
              <a:rPr lang="en-US" sz="1200">
                <a:ea typeface="MS PGothic" charset="0"/>
                <a:cs typeface="MS PGothic" charset="0"/>
              </a:rPr>
              <a:pPr/>
              <a:t>35</a:t>
            </a:fld>
            <a:endParaRPr lang="en-US" sz="1200">
              <a:ea typeface="MS PGothic" charset="0"/>
              <a:cs typeface="MS PGothic" charset="0"/>
            </a:endParaRP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a:t>
            </a:r>
            <a:endParaRPr lang="en-US" sz="900" dirty="0">
              <a:latin typeface="Arial" pitchFamily="-83" charset="0"/>
              <a:ea typeface="Arial" pitchFamily="-83" charset="0"/>
              <a:cs typeface="Arial" pitchFamily="-83" charset="0"/>
            </a:endParaRPr>
          </a:p>
        </p:txBody>
      </p:sp>
      <p:sp>
        <p:nvSpPr>
          <p:cNvPr id="145409" name="Title 5"/>
          <p:cNvSpPr>
            <a:spLocks noGrp="1"/>
          </p:cNvSpPr>
          <p:nvPr>
            <p:ph type="title"/>
          </p:nvPr>
        </p:nvSpPr>
        <p:spPr>
          <a:xfrm>
            <a:off x="-1" y="-44010"/>
            <a:ext cx="3977641" cy="931985"/>
          </a:xfrm>
          <a:solidFill>
            <a:srgbClr val="A7EFC4">
              <a:alpha val="42000"/>
            </a:srgbClr>
          </a:solidFill>
        </p:spPr>
        <p:txBody>
          <a:bodyPr/>
          <a:lstStyle/>
          <a:p>
            <a:r>
              <a:rPr lang="en-US" sz="2800" dirty="0">
                <a:latin typeface="Arial" charset="0"/>
                <a:ea typeface="MS PGothic" charset="0"/>
                <a:cs typeface="MS PGothic" charset="0"/>
              </a:rPr>
              <a:t>Guiding Principles </a:t>
            </a:r>
            <a:br>
              <a:rPr lang="en-US" sz="2800" dirty="0">
                <a:latin typeface="Arial" charset="0"/>
                <a:ea typeface="MS PGothic" charset="0"/>
                <a:cs typeface="MS PGothic" charset="0"/>
              </a:rPr>
            </a:br>
            <a:r>
              <a:rPr lang="en-US" sz="2800" dirty="0">
                <a:latin typeface="Arial" charset="0"/>
                <a:ea typeface="MS PGothic" charset="0"/>
                <a:cs typeface="MS PGothic" charset="0"/>
              </a:rPr>
              <a:t>English Learners</a:t>
            </a:r>
          </a:p>
        </p:txBody>
      </p:sp>
      <p:sp>
        <p:nvSpPr>
          <p:cNvPr id="145411" name="Text Placeholder 7"/>
          <p:cNvSpPr>
            <a:spLocks noGrp="1"/>
          </p:cNvSpPr>
          <p:nvPr>
            <p:ph type="body" sz="half" idx="2"/>
          </p:nvPr>
        </p:nvSpPr>
        <p:spPr>
          <a:xfrm>
            <a:off x="2849881" y="4404360"/>
            <a:ext cx="6294120" cy="2124356"/>
          </a:xfrm>
          <a:solidFill>
            <a:schemeClr val="bg2">
              <a:alpha val="46000"/>
            </a:schemeClr>
          </a:solidFill>
        </p:spPr>
        <p:txBody>
          <a:bodyPr anchor="ctr" anchorCtr="0"/>
          <a:lstStyle/>
          <a:p>
            <a:pPr marL="114300"/>
            <a:r>
              <a:rPr lang="en-US" sz="2800" b="1" dirty="0">
                <a:latin typeface="Arial" charset="0"/>
                <a:ea typeface="MS PGothic" charset="0"/>
              </a:rPr>
              <a:t>“Teachers support children who are English learners in understanding and communicating scientific knowledge and skills” </a:t>
            </a:r>
            <a:r>
              <a:rPr lang="en-US" sz="1800" dirty="0">
                <a:latin typeface="Arial" charset="0"/>
                <a:ea typeface="MS PGothic" charset="0"/>
              </a:rPr>
              <a:t>(PCF, Vol. 3, p. 140).</a:t>
            </a:r>
            <a:endParaRPr lang="en-US" sz="1300" dirty="0">
              <a:latin typeface="Arial" charset="0"/>
              <a:ea typeface="MS PGothic" charset="0"/>
            </a:endParaRPr>
          </a:p>
        </p:txBody>
      </p:sp>
    </p:spTree>
    <p:extLst>
      <p:ext uri="{BB962C8B-B14F-4D97-AF65-F5344CB8AC3E}">
        <p14:creationId xmlns:p14="http://schemas.microsoft.com/office/powerpoint/2010/main" val="3314785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r>
              <a:rPr lang="en-US">
                <a:latin typeface="Arial" charset="0"/>
                <a:ea typeface="MS PGothic" charset="0"/>
                <a:cs typeface="MS PGothic" charset="0"/>
              </a:rPr>
              <a:t>Open Ended Questions</a:t>
            </a:r>
          </a:p>
        </p:txBody>
      </p:sp>
      <p:pic>
        <p:nvPicPr>
          <p:cNvPr id="147458" name="Content Placeholder 5" descr="Asking questions"/>
          <p:cNvPicPr>
            <a:picLocks noGrp="1" noChangeAspect="1"/>
          </p:cNvPicPr>
          <p:nvPr>
            <p:ph sz="half" idx="2"/>
          </p:nvPr>
        </p:nvPicPr>
        <p:blipFill rotWithShape="1">
          <a:blip r:embed="rId3" cstate="email">
            <a:lum bright="8000" contrast="40000"/>
            <a:extLst>
              <a:ext uri="{28A0092B-C50C-407E-A947-70E740481C1C}">
                <a14:useLocalDpi xmlns:a14="http://schemas.microsoft.com/office/drawing/2010/main"/>
              </a:ext>
            </a:extLst>
          </a:blip>
          <a:srcRect/>
          <a:stretch/>
        </p:blipFill>
        <p:spPr>
          <a:xfrm>
            <a:off x="0" y="0"/>
            <a:ext cx="9144000" cy="6858000"/>
          </a:xfrm>
        </p:spPr>
      </p:pic>
      <p:sp>
        <p:nvSpPr>
          <p:cNvPr id="147459" name="Content Placeholder 2"/>
          <p:cNvSpPr>
            <a:spLocks noGrp="1"/>
          </p:cNvSpPr>
          <p:nvPr>
            <p:ph sz="half" idx="1"/>
          </p:nvPr>
        </p:nvSpPr>
        <p:spPr>
          <a:xfrm>
            <a:off x="4800600" y="3673074"/>
            <a:ext cx="4343400" cy="2946400"/>
          </a:xfrm>
          <a:solidFill>
            <a:schemeClr val="tx1">
              <a:alpha val="44000"/>
            </a:schemeClr>
          </a:solidFill>
        </p:spPr>
        <p:txBody>
          <a:bodyPr/>
          <a:lstStyle/>
          <a:p>
            <a:pPr marL="177800" indent="0" algn="r">
              <a:lnSpc>
                <a:spcPct val="90000"/>
              </a:lnSpc>
              <a:buFont typeface="Arial" charset="0"/>
              <a:buNone/>
            </a:pP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“Families can support children’s learning of science, using their home language, and be partners in the education of their children”</a:t>
            </a:r>
            <a:r>
              <a:rPr lang="en-US" dirty="0">
                <a:solidFill>
                  <a:schemeClr val="bg1"/>
                </a:solidFill>
                <a:effectLst>
                  <a:outerShdw blurRad="38100" dist="38100" dir="2700000" algn="tl">
                    <a:srgbClr val="000000">
                      <a:alpha val="43137"/>
                    </a:srgbClr>
                  </a:outerShdw>
                </a:effectLst>
                <a:latin typeface="Arial" charset="0"/>
                <a:ea typeface="MS PGothic" charset="0"/>
                <a:cs typeface="MS PGothic" charset="0"/>
              </a:rPr>
              <a:t> </a:t>
            </a:r>
            <a:r>
              <a:rPr lang="en-US" sz="1800" dirty="0">
                <a:solidFill>
                  <a:schemeClr val="bg1"/>
                </a:solidFill>
                <a:effectLst>
                  <a:outerShdw blurRad="38100" dist="38100" dir="2700000" algn="tl">
                    <a:srgbClr val="000000">
                      <a:alpha val="43137"/>
                    </a:srgbClr>
                  </a:outerShdw>
                </a:effectLst>
                <a:latin typeface="Arial" charset="0"/>
                <a:ea typeface="MS PGothic" charset="0"/>
                <a:cs typeface="MS PGothic" charset="0"/>
              </a:rPr>
              <a:t>(PCF, Vol. 3, p. 173)</a:t>
            </a:r>
            <a:r>
              <a:rPr lang="en-US" dirty="0">
                <a:solidFill>
                  <a:schemeClr val="bg1"/>
                </a:solidFill>
                <a:effectLst>
                  <a:outerShdw blurRad="38100" dist="38100" dir="2700000" algn="tl">
                    <a:srgbClr val="000000">
                      <a:alpha val="43137"/>
                    </a:srgbClr>
                  </a:outerShdw>
                </a:effectLst>
                <a:latin typeface="Arial" charset="0"/>
                <a:ea typeface="MS PGothic" charset="0"/>
                <a:cs typeface="MS PGothic" charset="0"/>
              </a:rPr>
              <a:t>.</a:t>
            </a:r>
            <a:endParaRPr lang="en-US" sz="1800"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14746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2EB03E-FC21-A446-8075-7DCD0840709E}" type="slidenum">
              <a:rPr lang="en-US" sz="1200">
                <a:ea typeface="MS PGothic" charset="0"/>
                <a:cs typeface="MS PGothic" charset="0"/>
              </a:rPr>
              <a:pPr/>
              <a:t>36</a:t>
            </a:fld>
            <a:endParaRPr lang="en-US" sz="1200">
              <a:ea typeface="MS PGothic" charset="0"/>
              <a:cs typeface="MS PGothic" charset="0"/>
            </a:endParaRPr>
          </a:p>
        </p:txBody>
      </p:sp>
      <p:sp>
        <p:nvSpPr>
          <p:cNvPr id="7" name="Rectangle 6"/>
          <p:cNvSpPr>
            <a:spLocks noChangeArrowheads="1"/>
          </p:cNvSpPr>
          <p:nvPr/>
        </p:nvSpPr>
        <p:spPr bwMode="auto">
          <a:xfrm>
            <a:off x="2330450" y="6619474"/>
            <a:ext cx="4483100" cy="246221"/>
          </a:xfrm>
          <a:prstGeom prst="rect">
            <a:avLst/>
          </a:prstGeom>
          <a:noFill/>
          <a:ln w="9525">
            <a:noFill/>
            <a:miter lim="800000"/>
            <a:headEnd/>
            <a:tailEnd/>
          </a:ln>
          <a:effectLst/>
        </p:spPr>
        <p:txBody>
          <a:bodyPr wrap="square" anchor="ctr">
            <a:spAutoFit/>
          </a:bodyPr>
          <a:lstStyle/>
          <a:p>
            <a:pPr algn="ctr" eaLnBrk="0" hangingPunct="0">
              <a:defRPr/>
            </a:pPr>
            <a:r>
              <a:rPr lang="en-US" sz="1000" dirty="0">
                <a:latin typeface="Arial" pitchFamily="-83" charset="0"/>
                <a:ea typeface="Times New Roman" pitchFamily="-83" charset="0"/>
                <a:cs typeface="Times New Roman" pitchFamily="-83" charset="0"/>
              </a:rPr>
              <a:t>©2016 California Department of Education</a:t>
            </a:r>
            <a:endParaRPr lang="en-US" sz="10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457604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noAutofit/>
          </a:bodyPr>
          <a:lstStyle/>
          <a:p>
            <a:r>
              <a:rPr lang="en-US" sz="4000" dirty="0">
                <a:latin typeface="Arial" charset="0"/>
                <a:ea typeface="MS PGothic" charset="0"/>
              </a:rPr>
              <a:t>Partner with Families to Learn </a:t>
            </a:r>
            <a:br>
              <a:rPr lang="en-US" sz="4000" dirty="0">
                <a:latin typeface="Arial" charset="0"/>
                <a:ea typeface="MS PGothic" charset="0"/>
              </a:rPr>
            </a:br>
            <a:r>
              <a:rPr lang="en-US" sz="4000" dirty="0">
                <a:latin typeface="Arial" charset="0"/>
                <a:ea typeface="MS PGothic" charset="0"/>
              </a:rPr>
              <a:t>About Strengths</a:t>
            </a:r>
          </a:p>
        </p:txBody>
      </p:sp>
      <p:sp>
        <p:nvSpPr>
          <p:cNvPr id="73730" name="Content Placeholder 2"/>
          <p:cNvSpPr>
            <a:spLocks noGrp="1"/>
          </p:cNvSpPr>
          <p:nvPr>
            <p:ph sz="half" idx="1"/>
          </p:nvPr>
        </p:nvSpPr>
        <p:spPr>
          <a:xfrm>
            <a:off x="457200" y="1600200"/>
            <a:ext cx="4516244" cy="4525963"/>
          </a:xfrm>
        </p:spPr>
        <p:txBody>
          <a:bodyPr/>
          <a:lstStyle/>
          <a:p>
            <a:pPr marL="223838" indent="-223838">
              <a:spcAft>
                <a:spcPts val="1200"/>
              </a:spcAft>
            </a:pPr>
            <a:r>
              <a:rPr lang="en-US" dirty="0">
                <a:solidFill>
                  <a:schemeClr val="accent1">
                    <a:lumMod val="10000"/>
                  </a:schemeClr>
                </a:solidFill>
                <a:latin typeface="Arial" charset="0"/>
                <a:ea typeface="MS PGothic" charset="0"/>
                <a:hlinkClick r:id="" action="ppaction://noaction"/>
              </a:rPr>
              <a:t>Engaging Families PCF</a:t>
            </a:r>
          </a:p>
          <a:p>
            <a:pPr marL="223838" indent="-223838">
              <a:spcAft>
                <a:spcPts val="1200"/>
              </a:spcAft>
            </a:pPr>
            <a:r>
              <a:rPr lang="en-US" dirty="0">
                <a:solidFill>
                  <a:schemeClr val="accent1">
                    <a:lumMod val="10000"/>
                  </a:schemeClr>
                </a:solidFill>
                <a:latin typeface="Arial" charset="0"/>
                <a:ea typeface="MS PGothic" charset="0"/>
                <a:hlinkClick r:id="rId3"/>
              </a:rPr>
              <a:t>All About Young Children</a:t>
            </a:r>
            <a:endParaRPr lang="en-US" dirty="0">
              <a:solidFill>
                <a:schemeClr val="accent1">
                  <a:lumMod val="10000"/>
                </a:schemeClr>
              </a:solidFill>
              <a:latin typeface="Arial" charset="0"/>
              <a:ea typeface="MS PGothic" charset="0"/>
            </a:endParaRPr>
          </a:p>
          <a:p>
            <a:pPr marL="223838" indent="-223838">
              <a:spcAft>
                <a:spcPts val="1200"/>
              </a:spcAft>
            </a:pPr>
            <a:r>
              <a:rPr lang="en-US" dirty="0">
                <a:solidFill>
                  <a:schemeClr val="accent1">
                    <a:lumMod val="10000"/>
                  </a:schemeClr>
                </a:solidFill>
                <a:latin typeface="Arial" charset="0"/>
                <a:ea typeface="MS PGothic" charset="0"/>
                <a:hlinkClick r:id="rId4"/>
              </a:rPr>
              <a:t>Best Practices for Planning Curriculum: Family Partnerships and Culture</a:t>
            </a:r>
            <a:endParaRPr lang="en-US" dirty="0">
              <a:solidFill>
                <a:schemeClr val="accent1">
                  <a:lumMod val="10000"/>
                </a:schemeClr>
              </a:solidFill>
              <a:latin typeface="Arial" charset="0"/>
              <a:ea typeface="MS PGothic" charset="0"/>
            </a:endParaRPr>
          </a:p>
          <a:p>
            <a:pPr marL="223838" indent="-223838">
              <a:spcAft>
                <a:spcPts val="1200"/>
              </a:spcAft>
            </a:pPr>
            <a:r>
              <a:rPr lang="en-US" dirty="0">
                <a:solidFill>
                  <a:schemeClr val="accent1">
                    <a:lumMod val="10000"/>
                  </a:schemeClr>
                </a:solidFill>
                <a:latin typeface="Arial" charset="0"/>
                <a:ea typeface="MS PGothic" charset="0"/>
                <a:hlinkClick r:id="rId5"/>
              </a:rPr>
              <a:t>TK Implementation Guide</a:t>
            </a:r>
            <a:endParaRPr lang="en-US" dirty="0">
              <a:solidFill>
                <a:schemeClr val="accent1">
                  <a:lumMod val="10000"/>
                </a:schemeClr>
              </a:solidFill>
              <a:latin typeface="Arial" charset="0"/>
              <a:ea typeface="MS PGothic" charset="0"/>
            </a:endParaRPr>
          </a:p>
        </p:txBody>
      </p:sp>
      <p:pic>
        <p:nvPicPr>
          <p:cNvPr id="4" name="Content Placeholder 3"/>
          <p:cNvPicPr>
            <a:picLocks noGrp="1" noChangeAspect="1"/>
          </p:cNvPicPr>
          <p:nvPr>
            <p:ph sz="half" idx="2"/>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l="10605" r="12882"/>
          <a:stretch/>
        </p:blipFill>
        <p:spPr>
          <a:xfrm>
            <a:off x="5076496" y="1600200"/>
            <a:ext cx="3607253" cy="3639066"/>
          </a:xfrm>
        </p:spPr>
      </p:pic>
      <p:sp>
        <p:nvSpPr>
          <p:cNvPr id="2" name="Slide Number Placeholder 1"/>
          <p:cNvSpPr>
            <a:spLocks noGrp="1"/>
          </p:cNvSpPr>
          <p:nvPr>
            <p:ph type="sldNum" sz="quarter" idx="10"/>
          </p:nvPr>
        </p:nvSpPr>
        <p:spPr/>
        <p:txBody>
          <a:bodyPr/>
          <a:lstStyle/>
          <a:p>
            <a:fld id="{CB9B7038-5E92-481A-BFBC-4D14377D5717}" type="slidenum">
              <a:rPr lang="en-US" altLang="en-US" smtClean="0"/>
              <a:pPr/>
              <a:t>37</a:t>
            </a:fld>
            <a:endParaRPr lang="en-US" altLang="en-US"/>
          </a:p>
        </p:txBody>
      </p:sp>
    </p:spTree>
    <p:extLst>
      <p:ext uri="{BB962C8B-B14F-4D97-AF65-F5344CB8AC3E}">
        <p14:creationId xmlns:p14="http://schemas.microsoft.com/office/powerpoint/2010/main" val="1037346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3084762786"/>
              </p:ext>
            </p:extLst>
          </p:nvPr>
        </p:nvGraphicFramePr>
        <p:xfrm>
          <a:off x="493763" y="1644184"/>
          <a:ext cx="8229600" cy="443799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21899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2218997">
                <a:tc>
                  <a:txBody>
                    <a:bodyPr/>
                    <a:lstStyle/>
                    <a:p>
                      <a:pPr lvl="0" algn="ctr"/>
                      <a:r>
                        <a:rPr lang="en-US" sz="2000" b="1" dirty="0">
                          <a:effectLst/>
                        </a:rPr>
                        <a:t>Cognition:</a:t>
                      </a:r>
                    </a:p>
                    <a:p>
                      <a:pPr lvl="0" algn="ctr">
                        <a:spcAft>
                          <a:spcPts val="600"/>
                        </a:spcAft>
                      </a:pPr>
                      <a:r>
                        <a:rPr lang="en-US" sz="2000" b="1" dirty="0">
                          <a:effectLst/>
                        </a:rPr>
                        <a:t>Science (COG:SCI): </a:t>
                      </a:r>
                    </a:p>
                    <a:p>
                      <a:pPr lvl="0" algn="ctr"/>
                      <a:r>
                        <a:rPr lang="en-US" sz="2000" b="1" dirty="0">
                          <a:effectLst/>
                        </a:rPr>
                        <a:t>Cause and Effect</a:t>
                      </a:r>
                    </a:p>
                    <a:p>
                      <a:endParaRPr lang="en-US" sz="2000" dirty="0">
                        <a:effectLst/>
                      </a:endParaRPr>
                    </a:p>
                  </a:txBody>
                  <a:tcPr/>
                </a:tc>
                <a:tc>
                  <a:txBody>
                    <a:bodyPr/>
                    <a:lstStyle/>
                    <a:p>
                      <a:pPr lvl="0" algn="ctr">
                        <a:spcAft>
                          <a:spcPts val="600"/>
                        </a:spcAft>
                      </a:pPr>
                      <a:r>
                        <a:rPr lang="en-US" sz="2000" b="1" dirty="0">
                          <a:effectLst/>
                        </a:rPr>
                        <a:t>Physical Science:</a:t>
                      </a:r>
                    </a:p>
                    <a:p>
                      <a:pPr lvl="0" algn="ctr"/>
                      <a:r>
                        <a:rPr lang="en-US" sz="2000" b="1" dirty="0">
                          <a:effectLst/>
                        </a:rPr>
                        <a:t>Properties and Characteristics of Nonliving Objects and Materials</a:t>
                      </a:r>
                    </a:p>
                    <a:p>
                      <a:pPr algn="ctr"/>
                      <a:endParaRPr lang="en-US" sz="2000" dirty="0">
                        <a:effectLst/>
                      </a:endParaRPr>
                    </a:p>
                  </a:txBody>
                  <a:tcPr/>
                </a:tc>
                <a:tc>
                  <a:txBody>
                    <a:bodyPr/>
                    <a:lstStyle/>
                    <a:p>
                      <a:pPr lvl="0" algn="ctr">
                        <a:spcAft>
                          <a:spcPts val="600"/>
                        </a:spcAft>
                      </a:pPr>
                      <a:r>
                        <a:rPr lang="en-US" sz="2000" b="1" dirty="0">
                          <a:effectLst/>
                        </a:rPr>
                        <a:t>Crosscutting Concept-Cause and Effect:</a:t>
                      </a:r>
                    </a:p>
                    <a:p>
                      <a:pPr lvl="0" algn="ctr"/>
                      <a:r>
                        <a:rPr lang="en-US" sz="2000" b="1" dirty="0">
                          <a:effectLst/>
                        </a:rPr>
                        <a:t> Mechanism and Explanation</a:t>
                      </a:r>
                      <a:endParaRPr lang="en-US" sz="2000" dirty="0">
                        <a:effectLst/>
                      </a:endParaRPr>
                    </a:p>
                    <a:p>
                      <a:endParaRPr lang="en-US" sz="2000" dirty="0">
                        <a:effectLst/>
                      </a:endParaRPr>
                    </a:p>
                  </a:txBody>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lstStyle/>
          <a:p>
            <a:r>
              <a:rPr lang="en-US" altLang="en-US" dirty="0"/>
              <a:t>A Closer Look at Cause and Effect</a:t>
            </a:r>
            <a:endParaRPr lang="en-US" dirty="0"/>
          </a:p>
        </p:txBody>
      </p:sp>
      <p:pic>
        <p:nvPicPr>
          <p:cNvPr id="6" name="Picture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715361" y="1813894"/>
            <a:ext cx="2370201" cy="1838115"/>
          </a:xfrm>
          <a:prstGeom prst="rect">
            <a:avLst/>
          </a:prstGeom>
          <a:noFill/>
          <a:ln w="9525">
            <a:solidFill>
              <a:schemeClr val="tx1"/>
            </a:solidFill>
            <a:miter lim="800000"/>
            <a:headEnd/>
            <a:tailEnd/>
          </a:ln>
        </p:spPr>
      </p:pic>
      <p:sp>
        <p:nvSpPr>
          <p:cNvPr id="5" name="Slide Number Placeholder 4"/>
          <p:cNvSpPr>
            <a:spLocks noGrp="1"/>
          </p:cNvSpPr>
          <p:nvPr>
            <p:ph type="sldNum" sz="quarter" idx="10"/>
          </p:nvPr>
        </p:nvSpPr>
        <p:spPr/>
        <p:txBody>
          <a:bodyPr/>
          <a:lstStyle/>
          <a:p>
            <a:fld id="{CB9B7038-5E92-481A-BFBC-4D14377D5717}" type="slidenum">
              <a:rPr lang="en-US" altLang="en-US" smtClean="0"/>
              <a:pPr/>
              <a:t>38</a:t>
            </a:fld>
            <a:endParaRPr lang="en-US" altLang="en-US"/>
          </a:p>
        </p:txBody>
      </p:sp>
      <p:sp>
        <p:nvSpPr>
          <p:cNvPr id="9" name="Rounded Rectangle 8"/>
          <p:cNvSpPr/>
          <p:nvPr/>
        </p:nvSpPr>
        <p:spPr>
          <a:xfrm>
            <a:off x="6263801" y="1813894"/>
            <a:ext cx="2233813" cy="1715702"/>
          </a:xfrm>
          <a:prstGeom prst="roundRect">
            <a:avLst>
              <a:gd name="adj" fmla="val 10000"/>
            </a:avLst>
          </a:prstGeom>
          <a:blipFill rotWithShape="0">
            <a:blip r:embed="rId4" cstate="email">
              <a:extLst>
                <a:ext uri="{28A0092B-C50C-407E-A947-70E740481C1C}">
                  <a14:useLocalDpi xmlns:a14="http://schemas.microsoft.com/office/drawing/2010/main"/>
                </a:ext>
              </a:extLst>
            </a:blip>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32508" y="1677661"/>
            <a:ext cx="1552110" cy="2007311"/>
          </a:xfrm>
          <a:prstGeom prst="rect">
            <a:avLst/>
          </a:prstGeom>
        </p:spPr>
      </p:pic>
    </p:spTree>
    <p:extLst>
      <p:ext uri="{BB962C8B-B14F-4D97-AF65-F5344CB8AC3E}">
        <p14:creationId xmlns:p14="http://schemas.microsoft.com/office/powerpoint/2010/main" val="1845674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z="4000" dirty="0"/>
              <a:t>Understanding Cause and Effect</a:t>
            </a:r>
          </a:p>
        </p:txBody>
      </p:sp>
      <p:sp>
        <p:nvSpPr>
          <p:cNvPr id="2" name="Text Placeholder 1"/>
          <p:cNvSpPr>
            <a:spLocks noGrp="1"/>
          </p:cNvSpPr>
          <p:nvPr>
            <p:ph type="body" idx="1"/>
          </p:nvPr>
        </p:nvSpPr>
        <p:spPr>
          <a:xfrm>
            <a:off x="457200" y="1215232"/>
            <a:ext cx="4040188" cy="639762"/>
          </a:xfrm>
        </p:spPr>
        <p:txBody>
          <a:bodyPr/>
          <a:lstStyle/>
          <a:p>
            <a:r>
              <a:rPr lang="en-US" altLang="en-US" dirty="0"/>
              <a:t>First: </a:t>
            </a:r>
          </a:p>
        </p:txBody>
      </p:sp>
      <p:sp>
        <p:nvSpPr>
          <p:cNvPr id="34820" name="Content Placeholder 4"/>
          <p:cNvSpPr>
            <a:spLocks noGrp="1"/>
          </p:cNvSpPr>
          <p:nvPr>
            <p:ph sz="half" idx="2"/>
          </p:nvPr>
        </p:nvSpPr>
        <p:spPr>
          <a:xfrm>
            <a:off x="457200" y="1896231"/>
            <a:ext cx="2731477" cy="3951288"/>
          </a:xfrm>
        </p:spPr>
        <p:style>
          <a:lnRef idx="2">
            <a:schemeClr val="dk1"/>
          </a:lnRef>
          <a:fillRef idx="1">
            <a:schemeClr val="lt1"/>
          </a:fillRef>
          <a:effectRef idx="0">
            <a:schemeClr val="dk1"/>
          </a:effectRef>
          <a:fontRef idx="minor">
            <a:schemeClr val="dk1"/>
          </a:fontRef>
        </p:style>
        <p:txBody>
          <a:bodyPr/>
          <a:lstStyle/>
          <a:p>
            <a:pPr marL="63500" indent="0">
              <a:buNone/>
            </a:pPr>
            <a:r>
              <a:rPr lang="en-US" altLang="en-US" dirty="0"/>
              <a:t>Read the research highlight on p.185 of the PCF, Vol. 3.</a:t>
            </a:r>
            <a:br>
              <a:rPr lang="en-US" altLang="en-US" sz="1800" dirty="0"/>
            </a:br>
            <a:endParaRPr lang="en-US" altLang="en-US" dirty="0"/>
          </a:p>
        </p:txBody>
      </p:sp>
      <p:sp>
        <p:nvSpPr>
          <p:cNvPr id="4" name="Text Placeholder 3"/>
          <p:cNvSpPr>
            <a:spLocks noGrp="1"/>
          </p:cNvSpPr>
          <p:nvPr>
            <p:ph type="body" sz="quarter" idx="3"/>
          </p:nvPr>
        </p:nvSpPr>
        <p:spPr>
          <a:xfrm>
            <a:off x="3399692" y="1222628"/>
            <a:ext cx="4041775" cy="639762"/>
          </a:xfrm>
        </p:spPr>
        <p:txBody>
          <a:bodyPr/>
          <a:lstStyle/>
          <a:p>
            <a:r>
              <a:rPr lang="en-US" altLang="en-US" dirty="0"/>
              <a:t>Second: </a:t>
            </a:r>
            <a:endParaRPr lang="en-US" dirty="0"/>
          </a:p>
        </p:txBody>
      </p:sp>
      <p:sp>
        <p:nvSpPr>
          <p:cNvPr id="3" name="Content Placeholder 2"/>
          <p:cNvSpPr>
            <a:spLocks noGrp="1"/>
          </p:cNvSpPr>
          <p:nvPr>
            <p:ph sz="quarter" idx="4"/>
          </p:nvPr>
        </p:nvSpPr>
        <p:spPr>
          <a:xfrm>
            <a:off x="3399691" y="1896231"/>
            <a:ext cx="5287109" cy="3951288"/>
          </a:xfrm>
        </p:spPr>
        <p:style>
          <a:lnRef idx="2">
            <a:schemeClr val="dk1"/>
          </a:lnRef>
          <a:fillRef idx="1">
            <a:schemeClr val="lt1"/>
          </a:fillRef>
          <a:effectRef idx="0">
            <a:schemeClr val="dk1"/>
          </a:effectRef>
          <a:fontRef idx="minor">
            <a:schemeClr val="dk1"/>
          </a:fontRef>
        </p:style>
        <p:txBody>
          <a:bodyPr/>
          <a:lstStyle/>
          <a:p>
            <a:pPr marL="0" indent="0">
              <a:buNone/>
            </a:pPr>
            <a:r>
              <a:rPr lang="en-US" altLang="en-US" dirty="0"/>
              <a:t>Discuss questions:</a:t>
            </a:r>
          </a:p>
          <a:p>
            <a:pPr marL="346075" indent="-179388"/>
            <a:r>
              <a:rPr lang="en-US" altLang="en-US" dirty="0"/>
              <a:t>How do cause and effect experiences, for example increasing an inclined plane while playing with cars, deepen students understanding of physical science? </a:t>
            </a:r>
          </a:p>
          <a:p>
            <a:pPr marL="346075" indent="-179388"/>
            <a:r>
              <a:rPr lang="en-US" altLang="en-US" dirty="0"/>
              <a:t>What are some examples of ways documentation </a:t>
            </a:r>
            <a:r>
              <a:rPr lang="en-US" dirty="0"/>
              <a:t>supports the understanding of cause and effect?</a:t>
            </a:r>
          </a:p>
        </p:txBody>
      </p:sp>
      <p:sp>
        <p:nvSpPr>
          <p:cNvPr id="34821"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A00B2A-8D1A-4E14-83E5-98A00DC88C02}" type="slidenum">
              <a:rPr lang="en-US" altLang="en-US"/>
              <a:pPr eaLnBrk="1" hangingPunct="1"/>
              <a:t>39</a:t>
            </a:fld>
            <a:endParaRPr lang="en-US" altLang="en-US"/>
          </a:p>
        </p:txBody>
      </p:sp>
    </p:spTree>
    <p:extLst>
      <p:ext uri="{BB962C8B-B14F-4D97-AF65-F5344CB8AC3E}">
        <p14:creationId xmlns:p14="http://schemas.microsoft.com/office/powerpoint/2010/main" val="175482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What is Physical Science?</a:t>
            </a:r>
          </a:p>
        </p:txBody>
      </p:sp>
      <p:sp>
        <p:nvSpPr>
          <p:cNvPr id="9" name="Content Placeholder 2"/>
          <p:cNvSpPr>
            <a:spLocks noGrp="1"/>
          </p:cNvSpPr>
          <p:nvPr>
            <p:ph sz="half" idx="1"/>
          </p:nvPr>
        </p:nvSpPr>
        <p:spPr/>
        <p:txBody>
          <a:bodyPr/>
          <a:lstStyle/>
          <a:p>
            <a:pPr marL="0" lvl="1" indent="0" algn="ctr">
              <a:buFont typeface="Arial" charset="0"/>
              <a:buNone/>
            </a:pPr>
            <a:r>
              <a:rPr lang="is-IS" sz="2800" dirty="0"/>
              <a:t>“...</a:t>
            </a:r>
            <a:r>
              <a:rPr lang="en-US" sz="2800" dirty="0"/>
              <a:t>active exploration of nonliving objects and materials and of physical events in their environment” </a:t>
            </a:r>
          </a:p>
          <a:p>
            <a:pPr marL="0" lvl="1" indent="0" algn="ctr">
              <a:buFont typeface="Arial" charset="0"/>
              <a:buNone/>
            </a:pPr>
            <a:r>
              <a:rPr lang="en-US" sz="1800" dirty="0"/>
              <a:t>(PCF, Vol. 3, p. 176).</a:t>
            </a:r>
          </a:p>
        </p:txBody>
      </p:sp>
      <p:pic>
        <p:nvPicPr>
          <p:cNvPr id="3" name="Content Placeholder 2"/>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3070" r="3611"/>
          <a:stretch/>
        </p:blipFill>
        <p:spPr>
          <a:xfrm>
            <a:off x="4460488" y="1600200"/>
            <a:ext cx="4226312" cy="3841127"/>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0"/>
          </p:nvPr>
        </p:nvSpPr>
        <p:spPr/>
        <p:txBody>
          <a:bodyPr/>
          <a:lstStyle/>
          <a:p>
            <a:fld id="{1E54207D-3F56-4E13-ABB5-10DBED6D1B4F}" type="slidenum">
              <a:rPr lang="en-US" altLang="en-US" smtClean="0"/>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Content Placeholder 9" descr="marbles"/>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sp>
        <p:nvSpPr>
          <p:cNvPr id="41986" name="Title 5"/>
          <p:cNvSpPr>
            <a:spLocks noGrp="1"/>
          </p:cNvSpPr>
          <p:nvPr>
            <p:ph type="title"/>
          </p:nvPr>
        </p:nvSpPr>
        <p:spPr/>
        <p:txBody>
          <a:bodyPr/>
          <a:lstStyle/>
          <a:p>
            <a:r>
              <a:rPr lang="en-US" altLang="en-US" sz="1200"/>
              <a:t>Simple Machines</a:t>
            </a:r>
          </a:p>
        </p:txBody>
      </p:sp>
      <p:sp>
        <p:nvSpPr>
          <p:cNvPr id="9" name="Text Placeholder 8"/>
          <p:cNvSpPr>
            <a:spLocks noGrp="1"/>
          </p:cNvSpPr>
          <p:nvPr>
            <p:ph sz="half" idx="2"/>
          </p:nvPr>
        </p:nvSpPr>
        <p:spPr>
          <a:xfrm>
            <a:off x="0" y="5473700"/>
            <a:ext cx="9144000" cy="1384300"/>
          </a:xfrm>
          <a:solidFill>
            <a:schemeClr val="tx1">
              <a:alpha val="30000"/>
            </a:schemeClr>
          </a:solidFill>
        </p:spPr>
        <p:txBody>
          <a:bodyPr/>
          <a:lstStyle/>
          <a:p>
            <a:pPr marL="457200" indent="0">
              <a:buFont typeface="Arial" panose="020B0604020202020204" pitchFamily="34" charset="0"/>
              <a:buNone/>
              <a:defRPr/>
            </a:pPr>
            <a:r>
              <a:rPr lang="en-US" b="1" dirty="0">
                <a:solidFill>
                  <a:schemeClr val="bg1"/>
                </a:solidFill>
                <a:effectLst>
                  <a:outerShdw blurRad="38100" dist="38100" dir="2700000" algn="tl">
                    <a:srgbClr val="000000">
                      <a:alpha val="43137"/>
                    </a:srgbClr>
                  </a:outerShdw>
                </a:effectLst>
              </a:rPr>
              <a:t>“Provide children with opportunities to build and experiment with simple machines” </a:t>
            </a:r>
            <a:r>
              <a:rPr lang="en-US" sz="1800" dirty="0">
                <a:solidFill>
                  <a:schemeClr val="bg1"/>
                </a:solidFill>
                <a:effectLst>
                  <a:outerShdw blurRad="38100" dist="38100" dir="2700000" algn="tl">
                    <a:srgbClr val="000000">
                      <a:alpha val="43137"/>
                    </a:srgbClr>
                  </a:outerShdw>
                </a:effectLst>
              </a:rPr>
              <a:t>(PCF, Vol. 3, p. 184).</a:t>
            </a:r>
          </a:p>
        </p:txBody>
      </p:sp>
      <p:sp>
        <p:nvSpPr>
          <p:cNvPr id="41989"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F1B855-92C0-4626-8D07-EDE495A8A679}" type="slidenum">
              <a:rPr lang="en-US" altLang="en-US">
                <a:solidFill>
                  <a:schemeClr val="bg1"/>
                </a:solidFill>
              </a:rPr>
              <a:pPr eaLnBrk="1" hangingPunct="1"/>
              <a:t>40</a:t>
            </a:fld>
            <a:endParaRPr lang="en-US" altLang="en-US" dirty="0">
              <a:solidFill>
                <a:schemeClr val="bg1"/>
              </a:solidFill>
            </a:endParaRPr>
          </a:p>
        </p:txBody>
      </p:sp>
      <p:sp>
        <p:nvSpPr>
          <p:cNvPr id="7" name="Rectangle 6"/>
          <p:cNvSpPr>
            <a:spLocks noChangeArrowheads="1"/>
          </p:cNvSpPr>
          <p:nvPr/>
        </p:nvSpPr>
        <p:spPr bwMode="auto">
          <a:xfrm>
            <a:off x="0" y="6627813"/>
            <a:ext cx="9144000" cy="230187"/>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84746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z="4000" dirty="0"/>
              <a:t>Simple Machines </a:t>
            </a:r>
            <a:endParaRPr lang="en-US" altLang="en-US" sz="4000" dirty="0"/>
          </a:p>
        </p:txBody>
      </p:sp>
      <p:pic>
        <p:nvPicPr>
          <p:cNvPr id="4" name="Content Placeholder 3" descr="Screen Shot 2016-09-21 at 12.24.02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81273" y="1417638"/>
            <a:ext cx="8271738" cy="4945061"/>
          </a:xfrm>
        </p:spPr>
      </p:pic>
      <p:sp>
        <p:nvSpPr>
          <p:cNvPr id="43036"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2035EE-8032-48BC-ACDF-3D4ABE58ADEA}" type="slidenum">
              <a:rPr lang="en-US" altLang="en-US"/>
              <a:pPr eaLnBrk="1" hangingPunct="1"/>
              <a:t>41</a:t>
            </a:fld>
            <a:endParaRPr lang="en-US" altLang="en-US"/>
          </a:p>
        </p:txBody>
      </p:sp>
    </p:spTree>
    <p:extLst>
      <p:ext uri="{BB962C8B-B14F-4D97-AF65-F5344CB8AC3E}">
        <p14:creationId xmlns:p14="http://schemas.microsoft.com/office/powerpoint/2010/main" val="207731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Building Simple Machines</a:t>
            </a:r>
          </a:p>
        </p:txBody>
      </p:sp>
      <p:sp>
        <p:nvSpPr>
          <p:cNvPr id="5" name="Content Placeholder 4"/>
          <p:cNvSpPr>
            <a:spLocks noGrp="1"/>
          </p:cNvSpPr>
          <p:nvPr>
            <p:ph idx="1"/>
          </p:nvPr>
        </p:nvSpPr>
        <p:spPr>
          <a:xfrm>
            <a:off x="457200" y="1600200"/>
            <a:ext cx="8229600" cy="2927195"/>
          </a:xfrm>
        </p:spPr>
        <p:style>
          <a:lnRef idx="2">
            <a:schemeClr val="dk1"/>
          </a:lnRef>
          <a:fillRef idx="1">
            <a:schemeClr val="lt1"/>
          </a:fillRef>
          <a:effectRef idx="0">
            <a:schemeClr val="dk1"/>
          </a:effectRef>
          <a:fontRef idx="minor">
            <a:schemeClr val="dk1"/>
          </a:fontRef>
        </p:style>
        <p:txBody>
          <a:bodyPr>
            <a:normAutofit/>
          </a:bodyPr>
          <a:lstStyle/>
          <a:p>
            <a:pPr marL="514350" indent="-514350">
              <a:spcBef>
                <a:spcPts val="600"/>
              </a:spcBef>
              <a:spcAft>
                <a:spcPts val="600"/>
              </a:spcAft>
              <a:buFont typeface="+mj-lt"/>
              <a:buAutoNum type="arabicPeriod"/>
              <a:defRPr/>
            </a:pPr>
            <a:r>
              <a:rPr lang="en-US" sz="2800" dirty="0">
                <a:solidFill>
                  <a:srgbClr val="000000"/>
                </a:solidFill>
              </a:rPr>
              <a:t>Find your materials.</a:t>
            </a:r>
          </a:p>
          <a:p>
            <a:pPr marL="514350" indent="-514350">
              <a:spcBef>
                <a:spcPts val="600"/>
              </a:spcBef>
              <a:spcAft>
                <a:spcPts val="600"/>
              </a:spcAft>
              <a:buFont typeface="+mj-lt"/>
              <a:buAutoNum type="arabicPeriod"/>
              <a:defRPr/>
            </a:pPr>
            <a:r>
              <a:rPr lang="en-US" sz="2800" dirty="0">
                <a:solidFill>
                  <a:srgbClr val="000000"/>
                </a:solidFill>
              </a:rPr>
              <a:t>Build a simple machine.</a:t>
            </a:r>
          </a:p>
          <a:p>
            <a:pPr marL="514350" indent="-514350">
              <a:spcBef>
                <a:spcPts val="600"/>
              </a:spcBef>
              <a:spcAft>
                <a:spcPts val="600"/>
              </a:spcAft>
              <a:buFont typeface="+mj-lt"/>
              <a:buAutoNum type="arabicPeriod"/>
              <a:defRPr/>
            </a:pPr>
            <a:r>
              <a:rPr lang="en-US" sz="2800" dirty="0">
                <a:solidFill>
                  <a:srgbClr val="000000"/>
                </a:solidFill>
              </a:rPr>
              <a:t>Explore using this simple machine in different ways.</a:t>
            </a:r>
          </a:p>
          <a:p>
            <a:pPr marL="514350" indent="-514350">
              <a:spcBef>
                <a:spcPts val="600"/>
              </a:spcBef>
              <a:spcAft>
                <a:spcPts val="600"/>
              </a:spcAft>
              <a:buFont typeface="+mj-lt"/>
              <a:buAutoNum type="arabicPeriod"/>
              <a:defRPr/>
            </a:pPr>
            <a:r>
              <a:rPr lang="en-US" sz="2800" dirty="0">
                <a:solidFill>
                  <a:srgbClr val="000000"/>
                </a:solidFill>
              </a:rPr>
              <a:t>Document your experience.</a:t>
            </a:r>
          </a:p>
          <a:p>
            <a:pPr>
              <a:spcBef>
                <a:spcPts val="600"/>
              </a:spcBef>
              <a:spcAft>
                <a:spcPts val="600"/>
              </a:spcAft>
              <a:buFont typeface="Arial" charset="0"/>
              <a:buChar char="•"/>
              <a:defRPr/>
            </a:pPr>
            <a:endParaRPr lang="en-US" sz="1800" dirty="0">
              <a:solidFill>
                <a:schemeClr val="bg1"/>
              </a:solidFill>
            </a:endParaRPr>
          </a:p>
        </p:txBody>
      </p:sp>
      <p:sp>
        <p:nvSpPr>
          <p:cNvPr id="44038"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4448B8-2D4E-45A2-BB26-501F7833DD59}" type="slidenum">
              <a:rPr lang="en-US" altLang="en-US"/>
              <a:pPr eaLnBrk="1" hangingPunct="1"/>
              <a:t>42</a:t>
            </a:fld>
            <a:endParaRPr lang="en-US" altLang="en-US"/>
          </a:p>
        </p:txBody>
      </p:sp>
    </p:spTree>
    <p:extLst>
      <p:ext uri="{BB962C8B-B14F-4D97-AF65-F5344CB8AC3E}">
        <p14:creationId xmlns:p14="http://schemas.microsoft.com/office/powerpoint/2010/main" val="1290915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altLang="en-US" sz="4000" dirty="0">
                <a:cs typeface="Arial" pitchFamily="34" charset="0"/>
              </a:rPr>
              <a:t>Key Features of the DRDP-K</a:t>
            </a:r>
          </a:p>
        </p:txBody>
      </p:sp>
      <p:sp>
        <p:nvSpPr>
          <p:cNvPr id="61441" name="Content Placeholder 1"/>
          <p:cNvSpPr>
            <a:spLocks noGrp="1"/>
          </p:cNvSpPr>
          <p:nvPr>
            <p:ph idx="1"/>
          </p:nvPr>
        </p:nvSpPr>
        <p:spPr/>
        <p:txBody>
          <a:bodyPr>
            <a:normAutofit lnSpcReduction="10000"/>
          </a:bodyPr>
          <a:lstStyle/>
          <a:p>
            <a:pPr marL="341313" indent="-341313">
              <a:spcBef>
                <a:spcPts val="0"/>
              </a:spcBef>
              <a:spcAft>
                <a:spcPts val="1200"/>
              </a:spcAft>
              <a:defRPr/>
            </a:pPr>
            <a:r>
              <a:rPr lang="en-US" sz="2800" dirty="0">
                <a:cs typeface="Times New Roman" charset="0"/>
              </a:rPr>
              <a:t>An observation-based assessment tool, </a:t>
            </a:r>
            <a:br>
              <a:rPr lang="en-US" sz="2800" dirty="0">
                <a:cs typeface="Times New Roman" charset="0"/>
              </a:rPr>
            </a:br>
            <a:r>
              <a:rPr lang="en-US" sz="2800" b="1" i="1" dirty="0">
                <a:cs typeface="Times New Roman" charset="0"/>
              </a:rPr>
              <a:t>not</a:t>
            </a:r>
            <a:r>
              <a:rPr lang="en-US" sz="2800" i="1" dirty="0">
                <a:cs typeface="Times New Roman" charset="0"/>
              </a:rPr>
              <a:t> </a:t>
            </a:r>
            <a:r>
              <a:rPr lang="en-US" sz="2800" dirty="0">
                <a:cs typeface="Times New Roman" charset="0"/>
              </a:rPr>
              <a:t>a test</a:t>
            </a:r>
          </a:p>
          <a:p>
            <a:pPr marL="341313" indent="-341313">
              <a:spcBef>
                <a:spcPts val="0"/>
              </a:spcBef>
              <a:spcAft>
                <a:spcPts val="1200"/>
              </a:spcAft>
              <a:defRPr/>
            </a:pPr>
            <a:r>
              <a:rPr lang="en-US" sz="2800" dirty="0">
                <a:cs typeface="Times New Roman" charset="0"/>
              </a:rPr>
              <a:t>Individual child assessment</a:t>
            </a:r>
          </a:p>
          <a:p>
            <a:pPr marL="341313" indent="-341313">
              <a:spcBef>
                <a:spcPts val="0"/>
              </a:spcBef>
              <a:spcAft>
                <a:spcPts val="1200"/>
              </a:spcAft>
              <a:defRPr/>
            </a:pPr>
            <a:r>
              <a:rPr lang="en-US" sz="2800" dirty="0">
                <a:cs typeface="Times New Roman" charset="0"/>
              </a:rPr>
              <a:t>Completed by each child’</a:t>
            </a:r>
            <a:r>
              <a:rPr lang="en-US" altLang="ja-JP" sz="2800" dirty="0">
                <a:cs typeface="Times New Roman" charset="0"/>
              </a:rPr>
              <a:t>s teacher</a:t>
            </a:r>
          </a:p>
          <a:p>
            <a:pPr marL="341313" indent="-341313">
              <a:spcBef>
                <a:spcPts val="0"/>
              </a:spcBef>
              <a:spcAft>
                <a:spcPts val="1200"/>
              </a:spcAft>
              <a:defRPr/>
            </a:pPr>
            <a:r>
              <a:rPr lang="en-US" sz="2800" dirty="0">
                <a:cs typeface="Times New Roman" charset="0"/>
              </a:rPr>
              <a:t>Based on developmental research and theory</a:t>
            </a:r>
          </a:p>
          <a:p>
            <a:pPr marL="341313" indent="-341313">
              <a:spcBef>
                <a:spcPts val="0"/>
              </a:spcBef>
              <a:spcAft>
                <a:spcPts val="1200"/>
              </a:spcAft>
              <a:defRPr/>
            </a:pPr>
            <a:r>
              <a:rPr lang="en-US" sz="2800" dirty="0">
                <a:cs typeface="Times New Roman" charset="0"/>
              </a:rPr>
              <a:t>Includes developmental sequences of behaviors along a continuum</a:t>
            </a:r>
          </a:p>
          <a:p>
            <a:pPr marL="341313" indent="-341313">
              <a:spcBef>
                <a:spcPts val="0"/>
              </a:spcBef>
              <a:spcAft>
                <a:spcPts val="1200"/>
              </a:spcAft>
              <a:defRPr/>
            </a:pPr>
            <a:r>
              <a:rPr lang="en-US" sz="2800" dirty="0"/>
              <a:t>Spans the developmental continuum of children in a two-year kindergarten program (TK)</a:t>
            </a:r>
          </a:p>
          <a:p>
            <a:pPr marL="341313" indent="-341313">
              <a:lnSpc>
                <a:spcPct val="80000"/>
              </a:lnSpc>
              <a:buFont typeface="Arial" charset="0"/>
              <a:buNone/>
              <a:defRPr/>
            </a:pPr>
            <a:endParaRPr lang="en-US" sz="2600" dirty="0"/>
          </a:p>
        </p:txBody>
      </p:sp>
      <p:sp>
        <p:nvSpPr>
          <p:cNvPr id="2" name="Slide Number Placeholder 1"/>
          <p:cNvSpPr>
            <a:spLocks noGrp="1"/>
          </p:cNvSpPr>
          <p:nvPr>
            <p:ph type="sldNum" sz="quarter" idx="10"/>
          </p:nvPr>
        </p:nvSpPr>
        <p:spPr/>
        <p:txBody>
          <a:bodyPr/>
          <a:lstStyle/>
          <a:p>
            <a:fld id="{1A9CF0AD-AAEE-42CC-B796-0F5EA85C0174}" type="slidenum">
              <a:rPr lang="en-US" altLang="en-US" smtClean="0"/>
              <a:pPr/>
              <a:t>43</a:t>
            </a:fld>
            <a:endParaRPr lang="en-US" alt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r>
              <a:rPr lang="en-US" sz="3600" dirty="0">
                <a:latin typeface="Arial" charset="0"/>
                <a:ea typeface="MS PGothic" charset="0"/>
                <a:cs typeface="MS PGothic" charset="0"/>
              </a:rPr>
              <a:t>COG: SCI 2: Inquiry Through Observation and Investigation</a:t>
            </a:r>
          </a:p>
        </p:txBody>
      </p:sp>
      <p:sp>
        <p:nvSpPr>
          <p:cNvPr id="14336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E17F2F-B3BE-014C-84D2-575CDEE7A12C}" type="slidenum">
              <a:rPr lang="en-US" sz="1200"/>
              <a:pPr/>
              <a:t>44</a:t>
            </a:fld>
            <a:endParaRPr lang="en-US" sz="120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48065" y="1527997"/>
            <a:ext cx="6247870" cy="4762721"/>
          </a:xfrm>
        </p:spPr>
      </p:pic>
    </p:spTree>
    <p:extLst>
      <p:ext uri="{BB962C8B-B14F-4D97-AF65-F5344CB8AC3E}">
        <p14:creationId xmlns:p14="http://schemas.microsoft.com/office/powerpoint/2010/main" val="3619177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itle 1"/>
          <p:cNvSpPr>
            <a:spLocks noGrp="1"/>
          </p:cNvSpPr>
          <p:nvPr>
            <p:ph type="title"/>
          </p:nvPr>
        </p:nvSpPr>
        <p:spPr/>
        <p:txBody>
          <a:bodyPr>
            <a:normAutofit/>
          </a:bodyPr>
          <a:lstStyle/>
          <a:p>
            <a:pPr>
              <a:defRPr/>
            </a:pPr>
            <a:r>
              <a:rPr lang="en-US" dirty="0"/>
              <a:t>Language and Communication</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18131" y="1368676"/>
            <a:ext cx="2305719" cy="3461278"/>
          </a:xfrm>
        </p:spPr>
      </p:pic>
      <p:sp>
        <p:nvSpPr>
          <p:cNvPr id="7" name="Content Placeholder 6"/>
          <p:cNvSpPr>
            <a:spLocks noGrp="1"/>
          </p:cNvSpPr>
          <p:nvPr>
            <p:ph sz="half" idx="2"/>
          </p:nvPr>
        </p:nvSpPr>
        <p:spPr>
          <a:xfrm>
            <a:off x="0" y="4829954"/>
            <a:ext cx="9144000" cy="2028045"/>
          </a:xfrm>
          <a:noFill/>
        </p:spPr>
        <p:txBody>
          <a:bodyPr/>
          <a:lstStyle/>
          <a:p>
            <a:pPr marL="854075" lvl="1" indent="0">
              <a:buFont typeface="Arial" panose="020B0604020202020204" pitchFamily="34" charset="0"/>
              <a:buNone/>
              <a:defRPr/>
            </a:pPr>
            <a:r>
              <a:rPr lang="en-US" sz="2800" b="1" dirty="0"/>
              <a:t>“Children use language and other forms of communication to express their thoughts, describe observations, and document their work”</a:t>
            </a:r>
            <a:r>
              <a:rPr lang="en-US" sz="1600" b="1" dirty="0"/>
              <a:t>(PCF, Vol. 3, p. 140).</a:t>
            </a:r>
          </a:p>
        </p:txBody>
      </p:sp>
      <p:sp>
        <p:nvSpPr>
          <p:cNvPr id="2662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F9E161-CC8A-48DF-8DB3-ED435E85C00C}" type="slidenum">
              <a:rPr lang="en-US" altLang="en-US"/>
              <a:pPr eaLnBrk="1" hangingPunct="1"/>
              <a:t>45</a:t>
            </a:fld>
            <a:endParaRPr lang="en-US" alt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99" y="1401465"/>
            <a:ext cx="2294652" cy="34446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371706"/>
            <a:ext cx="2303701" cy="345824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p:txBody>
          <a:bodyPr/>
          <a:lstStyle/>
          <a:p>
            <a:r>
              <a:rPr lang="en-US" altLang="en-US" sz="4000" dirty="0"/>
              <a:t>Using Inquiry to Drive Conversation</a:t>
            </a:r>
          </a:p>
        </p:txBody>
      </p:sp>
      <p:sp>
        <p:nvSpPr>
          <p:cNvPr id="5" name="Text Placeholder 4"/>
          <p:cNvSpPr>
            <a:spLocks noGrp="1"/>
          </p:cNvSpPr>
          <p:nvPr>
            <p:ph idx="1"/>
          </p:nvPr>
        </p:nvSpPr>
        <p:spPr>
          <a:noFill/>
        </p:spPr>
        <p:txBody>
          <a:bodyPr>
            <a:noAutofit/>
          </a:bodyPr>
          <a:lstStyle/>
          <a:p>
            <a:pPr marL="457200" lvl="0" indent="-457200">
              <a:spcBef>
                <a:spcPts val="600"/>
              </a:spcBef>
              <a:spcAft>
                <a:spcPts val="600"/>
              </a:spcAft>
              <a:buFont typeface="+mj-lt"/>
              <a:buAutoNum type="arabicPeriod"/>
              <a:defRPr/>
            </a:pPr>
            <a:r>
              <a:rPr lang="en-US" sz="2800" dirty="0">
                <a:solidFill>
                  <a:prstClr val="black"/>
                </a:solidFill>
                <a:ea typeface="+mn-ea"/>
                <a:cs typeface="+mn-cs"/>
              </a:rPr>
              <a:t>Choose one experience today that you might replicate with your students (e.g., Cardboard, Bridge, Physical Science Lab).</a:t>
            </a:r>
          </a:p>
          <a:p>
            <a:pPr marL="457200" lvl="0" indent="-457200">
              <a:spcBef>
                <a:spcPts val="600"/>
              </a:spcBef>
              <a:spcAft>
                <a:spcPts val="600"/>
              </a:spcAft>
              <a:buFont typeface="+mj-lt"/>
              <a:buAutoNum type="arabicPeriod"/>
              <a:defRPr/>
            </a:pPr>
            <a:r>
              <a:rPr lang="en-US" sz="2800" dirty="0">
                <a:solidFill>
                  <a:prstClr val="black"/>
                </a:solidFill>
                <a:ea typeface="+mn-ea"/>
                <a:cs typeface="+mn-cs"/>
              </a:rPr>
              <a:t>Prepare open-ended questions you might ask on the sentence strips.</a:t>
            </a:r>
          </a:p>
          <a:p>
            <a:pPr marL="457200" lvl="0" indent="-457200">
              <a:spcBef>
                <a:spcPts val="600"/>
              </a:spcBef>
              <a:spcAft>
                <a:spcPts val="600"/>
              </a:spcAft>
              <a:buFont typeface="+mj-lt"/>
              <a:buAutoNum type="arabicPeriod"/>
              <a:defRPr/>
            </a:pPr>
            <a:r>
              <a:rPr lang="en-US" altLang="en-US" sz="2800" dirty="0">
                <a:solidFill>
                  <a:prstClr val="black"/>
                </a:solidFill>
                <a:ea typeface="+mn-ea"/>
                <a:cs typeface="+mn-cs"/>
              </a:rPr>
              <a:t>(Optional) Attach strips to a ring making a  set of “car keys” to use when asking open-ended questions.</a:t>
            </a:r>
          </a:p>
        </p:txBody>
      </p:sp>
      <p:sp>
        <p:nvSpPr>
          <p:cNvPr id="27653"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3D863C-B9AB-453D-97D9-C4A2D0B40423}" type="slidenum">
              <a:rPr lang="en-US" altLang="en-US"/>
              <a:pPr eaLnBrk="1" hangingPunct="1"/>
              <a:t>46</a:t>
            </a:fld>
            <a:endParaRPr lang="en-US" altLang="en-US"/>
          </a:p>
        </p:txBody>
      </p:sp>
    </p:spTree>
    <p:extLst>
      <p:ext uri="{BB962C8B-B14F-4D97-AF65-F5344CB8AC3E}">
        <p14:creationId xmlns:p14="http://schemas.microsoft.com/office/powerpoint/2010/main" val="3486393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p:cNvSpPr>
            <a:spLocks noGrp="1"/>
          </p:cNvSpPr>
          <p:nvPr>
            <p:ph type="title"/>
          </p:nvPr>
        </p:nvSpPr>
        <p:spPr/>
        <p:txBody>
          <a:bodyPr/>
          <a:lstStyle/>
          <a:p>
            <a:pPr marL="0" indent="0">
              <a:defRPr/>
            </a:pPr>
            <a:r>
              <a:rPr lang="en-US" dirty="0">
                <a:solidFill>
                  <a:srgbClr val="000000"/>
                </a:solidFill>
              </a:rPr>
              <a:t>Physical Science and the Environment</a:t>
            </a:r>
          </a:p>
        </p:txBody>
      </p:sp>
      <p:sp>
        <p:nvSpPr>
          <p:cNvPr id="2048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D79CE7-1242-4D2B-9F15-A1B8EB035788}" type="slidenum">
              <a:rPr lang="en-US" altLang="en-US"/>
              <a:pPr eaLnBrk="1" hangingPunct="1"/>
              <a:t>47</a:t>
            </a:fld>
            <a:endParaRPr lang="en-US" altLang="en-US"/>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535247"/>
            <a:ext cx="4038600" cy="3046663"/>
          </a:xfrm>
        </p:spPr>
      </p:pic>
      <p:pic>
        <p:nvPicPr>
          <p:cNvPr id="9" name="Content Placeholder 8"/>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163" t="3324" b="16314"/>
          <a:stretch/>
        </p:blipFill>
        <p:spPr>
          <a:xfrm>
            <a:off x="4815840" y="2758439"/>
            <a:ext cx="3870960" cy="3139441"/>
          </a:xfrm>
        </p:spPr>
      </p:pic>
    </p:spTree>
    <p:extLst>
      <p:ext uri="{BB962C8B-B14F-4D97-AF65-F5344CB8AC3E}">
        <p14:creationId xmlns:p14="http://schemas.microsoft.com/office/powerpoint/2010/main" val="1194547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a:xfrm>
            <a:off x="457200" y="270862"/>
            <a:ext cx="8229600" cy="1143000"/>
          </a:xfrm>
        </p:spPr>
        <p:txBody>
          <a:bodyPr/>
          <a:lstStyle/>
          <a:p>
            <a:r>
              <a:rPr lang="en-US" altLang="en-US" dirty="0"/>
              <a:t>Materials Group </a:t>
            </a:r>
            <a:br>
              <a:rPr lang="en-US" altLang="en-US" dirty="0"/>
            </a:br>
            <a:r>
              <a:rPr lang="en-US" altLang="en-US" dirty="0"/>
              <a:t>Discussion </a:t>
            </a:r>
          </a:p>
        </p:txBody>
      </p:sp>
      <p:sp>
        <p:nvSpPr>
          <p:cNvPr id="23555" name="Text Placeholder 5"/>
          <p:cNvSpPr>
            <a:spLocks noGrp="1"/>
          </p:cNvSpPr>
          <p:nvPr>
            <p:ph sz="half" idx="1"/>
          </p:nvPr>
        </p:nvSpPr>
        <p:spPr>
          <a:solidFill>
            <a:schemeClr val="bg1"/>
          </a:solidFill>
          <a:ln>
            <a:solidFill>
              <a:schemeClr val="tx1"/>
            </a:solidFill>
            <a:miter lim="800000"/>
            <a:headEnd/>
            <a:tailEnd/>
          </a:ln>
        </p:spPr>
        <p:txBody>
          <a:bodyPr/>
          <a:lstStyle/>
          <a:p>
            <a:pPr>
              <a:buFont typeface="Arial" panose="020B0604020202020204" pitchFamily="34" charset="0"/>
              <a:buNone/>
            </a:pPr>
            <a:r>
              <a:rPr lang="en-US" altLang="en-US" sz="2400" b="1" dirty="0"/>
              <a:t>Directions: </a:t>
            </a:r>
          </a:p>
          <a:p>
            <a:pPr marL="236538" indent="-236538"/>
            <a:r>
              <a:rPr lang="en-US" altLang="en-US" sz="2400" dirty="0"/>
              <a:t>Find Handout 10A.</a:t>
            </a:r>
          </a:p>
          <a:p>
            <a:pPr marL="236538" indent="-236538"/>
            <a:r>
              <a:rPr lang="en-US" altLang="en-US" sz="2400" dirty="0"/>
              <a:t>Highlight or circle items currently in your program, or that your children might have experience with.</a:t>
            </a:r>
          </a:p>
          <a:p>
            <a:pPr marL="236538" indent="-236538"/>
            <a:r>
              <a:rPr lang="en-US" altLang="en-US" sz="2400" dirty="0"/>
              <a:t>Read the Preschool Curriculum Framework to  find an interaction and strategy to use with that material.</a:t>
            </a:r>
          </a:p>
          <a:p>
            <a:endParaRPr lang="en-US" altLang="en-US" sz="2400" dirty="0"/>
          </a:p>
        </p:txBody>
      </p:sp>
      <p:sp>
        <p:nvSpPr>
          <p:cNvPr id="72709" name="Text Placeholder 6"/>
          <p:cNvSpPr>
            <a:spLocks noGrp="1"/>
          </p:cNvSpPr>
          <p:nvPr>
            <p:ph sz="half" idx="2"/>
          </p:nvPr>
        </p:nvSpPr>
        <p:spPr>
          <a:solidFill>
            <a:srgbClr val="E6FAEE"/>
          </a:solidFill>
          <a:ln>
            <a:solidFill>
              <a:schemeClr val="tx1"/>
            </a:solidFill>
          </a:ln>
        </p:spPr>
        <p:txBody>
          <a:bodyPr/>
          <a:lstStyle/>
          <a:p>
            <a:pPr marL="0" indent="0">
              <a:buFont typeface="Arial" panose="020B0604020202020204" pitchFamily="34" charset="0"/>
              <a:buNone/>
              <a:defRPr/>
            </a:pPr>
            <a:r>
              <a:rPr lang="en-US" sz="2400" b="1" dirty="0"/>
              <a:t>Discussion Questions:</a:t>
            </a:r>
          </a:p>
          <a:p>
            <a:pPr marL="236538" indent="-236538">
              <a:defRPr/>
            </a:pPr>
            <a:r>
              <a:rPr lang="en-US" sz="2400" dirty="0"/>
              <a:t>When in the daily routine would you use this strategy?</a:t>
            </a:r>
          </a:p>
          <a:p>
            <a:pPr marL="236538" indent="-236538">
              <a:defRPr/>
            </a:pPr>
            <a:r>
              <a:rPr lang="en-US" sz="2400" dirty="0">
                <a:cs typeface="Arial" pitchFamily="34" charset="0"/>
              </a:rPr>
              <a:t>How might you scaffold this interaction and strategy if the child was approaching 60 months? </a:t>
            </a:r>
          </a:p>
          <a:p>
            <a:pPr marL="236538" indent="-236538">
              <a:defRPr/>
            </a:pPr>
            <a:r>
              <a:rPr lang="en-US" sz="2400" dirty="0">
                <a:cs typeface="Arial" pitchFamily="34" charset="0"/>
              </a:rPr>
              <a:t>How could the foundations help answer this?</a:t>
            </a:r>
          </a:p>
          <a:p>
            <a:pPr>
              <a:buFont typeface="Arial" panose="020B0604020202020204" pitchFamily="34" charset="0"/>
              <a:buNone/>
              <a:defRPr/>
            </a:pPr>
            <a:endParaRPr lang="en-US" sz="2400" dirty="0"/>
          </a:p>
        </p:txBody>
      </p:sp>
      <p:sp>
        <p:nvSpPr>
          <p:cNvPr id="23557"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AED695-7F2E-4CC1-BA3D-6B4456843D6E}" type="slidenum">
              <a:rPr lang="en-US" altLang="en-US"/>
              <a:pPr eaLnBrk="1" hangingPunct="1"/>
              <a:t>48</a:t>
            </a:fld>
            <a:endParaRPr lang="en-US" altLang="en-US"/>
          </a:p>
        </p:txBody>
      </p:sp>
      <p:pic>
        <p:nvPicPr>
          <p:cNvPr id="23558" name="Content Placeholder 6" descr="wide range.JPG"/>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7559675" y="242094"/>
            <a:ext cx="1279525" cy="1481138"/>
          </a:xfrm>
          <a:ln>
            <a:solidFill>
              <a:schemeClr val="tx1"/>
            </a:solidFill>
            <a:miter lim="800000"/>
            <a:headEnd/>
            <a:tailEnd/>
          </a:ln>
        </p:spPr>
      </p:pic>
    </p:spTree>
    <p:extLst>
      <p:ext uri="{BB962C8B-B14F-4D97-AF65-F5344CB8AC3E}">
        <p14:creationId xmlns:p14="http://schemas.microsoft.com/office/powerpoint/2010/main" val="3490110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miter lim="800000"/>
            <a:headEnd/>
            <a:tailEnd/>
          </a:ln>
          <a:effectLst>
            <a:glow rad="101600">
              <a:schemeClr val="tx1">
                <a:lumMod val="50000"/>
                <a:lumOff val="50000"/>
                <a:alpha val="75000"/>
              </a:schemeClr>
            </a:glow>
          </a:effectLst>
        </p:spPr>
        <p:txBody>
          <a:bodyPr>
            <a:noAutofit/>
          </a:bodyPr>
          <a:lstStyle/>
          <a:p>
            <a:pPr>
              <a:defRPr/>
            </a:pPr>
            <a:r>
              <a:rPr lang="en-US" sz="4000" dirty="0"/>
              <a:t>Observation and Measurement Tools–Swap Meet</a:t>
            </a:r>
          </a:p>
        </p:txBody>
      </p:sp>
      <p:pic>
        <p:nvPicPr>
          <p:cNvPr id="21510" name="Content Placeholder 5" descr="swapmeet.JPG"/>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22028" y="1453310"/>
            <a:ext cx="3436882" cy="4909831"/>
          </a:xfrm>
          <a:ln>
            <a:solidFill>
              <a:schemeClr val="tx1"/>
            </a:solidFill>
            <a:miter lim="800000"/>
            <a:headEnd/>
            <a:tailEnd/>
          </a:ln>
        </p:spPr>
      </p:pic>
      <p:sp>
        <p:nvSpPr>
          <p:cNvPr id="2150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BBB706-5F4B-4266-A7E2-C4480AC824A0}" type="slidenum">
              <a:rPr lang="en-US" altLang="en-US"/>
              <a:pPr eaLnBrk="1" hangingPunct="1"/>
              <a:t>49</a:t>
            </a:fld>
            <a:endParaRPr lang="en-US" altLang="en-US"/>
          </a:p>
        </p:txBody>
      </p:sp>
    </p:spTree>
    <p:extLst>
      <p:ext uri="{BB962C8B-B14F-4D97-AF65-F5344CB8AC3E}">
        <p14:creationId xmlns:p14="http://schemas.microsoft.com/office/powerpoint/2010/main" val="290648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409" y="545654"/>
            <a:ext cx="8229600" cy="1143000"/>
          </a:xfrm>
        </p:spPr>
        <p:txBody>
          <a:bodyPr/>
          <a:lstStyle/>
          <a:p>
            <a:pPr algn="l"/>
            <a:r>
              <a:rPr lang="en-US" altLang="en-US" sz="3200" dirty="0">
                <a:solidFill>
                  <a:srgbClr val="000000"/>
                </a:solidFill>
              </a:rPr>
              <a:t>“Science is an interplay between content knowledge and  inquiry skills” </a:t>
            </a:r>
            <a:br>
              <a:rPr lang="en-US" altLang="en-US" sz="3200" dirty="0">
                <a:solidFill>
                  <a:srgbClr val="000000"/>
                </a:solidFill>
              </a:rPr>
            </a:br>
            <a:r>
              <a:rPr lang="en-US" altLang="en-US" sz="1800" b="0" dirty="0">
                <a:solidFill>
                  <a:srgbClr val="000000"/>
                </a:solidFill>
              </a:rPr>
              <a:t>(PCF, Vol. 3, p. 153).</a:t>
            </a:r>
            <a:br>
              <a:rPr lang="en-US" altLang="en-US" sz="1200" dirty="0">
                <a:solidFill>
                  <a:srgbClr val="000000"/>
                </a:solidFill>
              </a:rPr>
            </a:br>
            <a:endParaRPr lang="en-US" sz="1200" dirty="0"/>
          </a:p>
        </p:txBody>
      </p:sp>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4669"/>
          <a:stretch/>
        </p:blipFill>
        <p:spPr>
          <a:xfrm>
            <a:off x="0" y="2077263"/>
            <a:ext cx="9144000" cy="4780737"/>
          </a:xfrm>
        </p:spPr>
      </p:pic>
      <p:sp>
        <p:nvSpPr>
          <p:cNvPr id="5120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spcBef>
                <a:spcPct val="0"/>
              </a:spcBef>
              <a:buFontTx/>
              <a:buNone/>
            </a:pPr>
            <a:fld id="{B36E38D1-4E36-4F29-9B3A-74F0114D37C7}" type="slidenum">
              <a:rPr lang="en-US" altLang="en-US" sz="1200" smtClean="0"/>
              <a:pPr>
                <a:spcBef>
                  <a:spcPct val="0"/>
                </a:spcBef>
                <a:buFontTx/>
                <a:buNone/>
              </a:pPr>
              <a:t>5</a:t>
            </a:fld>
            <a:endParaRPr lang="en-US" altLang="en-US" sz="1200"/>
          </a:p>
        </p:txBody>
      </p:sp>
    </p:spTree>
    <p:extLst>
      <p:ext uri="{BB962C8B-B14F-4D97-AF65-F5344CB8AC3E}">
        <p14:creationId xmlns:p14="http://schemas.microsoft.com/office/powerpoint/2010/main" val="170338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137" y="999879"/>
            <a:ext cx="8001000" cy="2320049"/>
          </a:xfrm>
        </p:spPr>
        <p:txBody>
          <a:bodyPr/>
          <a:lstStyle/>
          <a:p>
            <a:pPr algn="l"/>
            <a:r>
              <a:rPr lang="en-US" sz="3600" dirty="0"/>
              <a:t>Thank you for coming! Have fun using the ideas you read about, tried, and learned about today with your young students!</a:t>
            </a:r>
            <a:br>
              <a:rPr lang="en-US" dirty="0">
                <a:solidFill>
                  <a:srgbClr val="000000"/>
                </a:solidFill>
              </a:rPr>
            </a:br>
            <a:endParaRPr lang="en-US"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a:ext>
            </a:extLst>
          </a:blip>
          <a:stretch/>
        </p:blipFill>
        <p:spPr>
          <a:xfrm>
            <a:off x="5424181" y="2955073"/>
            <a:ext cx="3028444" cy="3179864"/>
          </a:xfrm>
          <a:prstGeom prst="rect">
            <a:avLst/>
          </a:prstGeom>
          <a:ln>
            <a:noFill/>
          </a:ln>
          <a:effectLst>
            <a:outerShdw blurRad="292100" dist="139700" dir="2700000" algn="tl" rotWithShape="0">
              <a:srgbClr val="333333">
                <a:alpha val="65000"/>
              </a:srgbClr>
            </a:outerShdw>
          </a:effectLst>
        </p:spPr>
      </p:pic>
      <p:sp>
        <p:nvSpPr>
          <p:cNvPr id="3789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19730F-AC1F-4364-B499-3264A848D715}" type="slidenum">
              <a:rPr lang="en-US" altLang="en-US"/>
              <a:pPr eaLnBrk="1" hangingPunct="1"/>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References</a:t>
            </a:r>
          </a:p>
        </p:txBody>
      </p:sp>
      <p:sp>
        <p:nvSpPr>
          <p:cNvPr id="4" name="Content Placeholder 3"/>
          <p:cNvSpPr>
            <a:spLocks noGrp="1"/>
          </p:cNvSpPr>
          <p:nvPr>
            <p:ph idx="1"/>
          </p:nvPr>
        </p:nvSpPr>
        <p:spPr>
          <a:xfrm>
            <a:off x="457200" y="1391487"/>
            <a:ext cx="8229600" cy="4525963"/>
          </a:xfrm>
        </p:spPr>
        <p:txBody>
          <a:bodyPr/>
          <a:lstStyle/>
          <a:p>
            <a:pPr marL="233363" lvl="0" indent="-233363">
              <a:spcBef>
                <a:spcPts val="0"/>
              </a:spcBef>
              <a:spcAft>
                <a:spcPts val="1200"/>
              </a:spcAft>
              <a:buNone/>
            </a:pPr>
            <a:r>
              <a:rPr lang="en-US" sz="1400" dirty="0">
                <a:solidFill>
                  <a:srgbClr val="000000"/>
                </a:solidFill>
              </a:rPr>
              <a:t>California Department of Education. 2013. </a:t>
            </a:r>
            <a:r>
              <a:rPr lang="en-US" altLang="ja-JP" sz="1400" dirty="0">
                <a:solidFill>
                  <a:srgbClr val="000000"/>
                </a:solidFill>
                <a:cs typeface="Arial" charset="0"/>
              </a:rPr>
              <a:t>Best Practices for </a:t>
            </a:r>
            <a:r>
              <a:rPr lang="en-US" altLang="en-US" sz="1400" i="1" dirty="0"/>
              <a:t>Young Dual Language Learners Research: Overview Papers</a:t>
            </a:r>
            <a:r>
              <a:rPr lang="en-US" altLang="en-US" sz="1400" dirty="0"/>
              <a:t>, Governor’s State Advisory Council on Early Learning and Care. http://www.cde.ca.gov/sp/cd/ce/documents/dllresearchpapers.pdf (accessed May 11, 2016).</a:t>
            </a:r>
            <a:endParaRPr lang="en-US" sz="1400" dirty="0">
              <a:solidFill>
                <a:srgbClr val="000000"/>
              </a:solidFill>
            </a:endParaRPr>
          </a:p>
          <a:p>
            <a:pPr marL="233363" indent="-233363">
              <a:spcBef>
                <a:spcPts val="0"/>
              </a:spcBef>
              <a:spcAft>
                <a:spcPts val="1200"/>
              </a:spcAft>
              <a:buNone/>
            </a:pPr>
            <a:r>
              <a:rPr lang="en-US" sz="1400" dirty="0"/>
              <a:t>California Department of Education. 2013. California Preschool Curriculum Framework, Volume 3. http://www.cde.ca.gov/sp/cd/re/documents/psframeworkkvol3.pdf (accessed May 10, 2016). </a:t>
            </a:r>
          </a:p>
          <a:p>
            <a:pPr marL="233363" indent="-233363">
              <a:spcBef>
                <a:spcPts val="0"/>
              </a:spcBef>
              <a:spcAft>
                <a:spcPts val="1200"/>
              </a:spcAft>
              <a:buNone/>
            </a:pPr>
            <a:r>
              <a:rPr lang="en-US" sz="1400" dirty="0"/>
              <a:t>California Department of Education. 2012. California Preschool Learning Foundations, Volume 3. </a:t>
            </a:r>
            <a:r>
              <a:rPr lang="en-US" sz="1400" dirty="0">
                <a:hlinkClick r:id="rId3"/>
              </a:rPr>
              <a:t>http://www.cde.ca.gov/sp/cd/re/documents/preschoolfoundationsvol3.pdf</a:t>
            </a:r>
            <a:r>
              <a:rPr lang="en-US" sz="1400" dirty="0"/>
              <a:t> (accessed August 10, 2016).</a:t>
            </a:r>
          </a:p>
          <a:p>
            <a:pPr marL="233363" indent="-233363">
              <a:spcBef>
                <a:spcPts val="0"/>
              </a:spcBef>
              <a:spcAft>
                <a:spcPts val="1200"/>
              </a:spcAft>
              <a:buNone/>
            </a:pPr>
            <a:r>
              <a:rPr lang="en-US" sz="1400" dirty="0"/>
              <a:t>"FAQs." Next Generation Science Standards. Accessed September 09, 2016. http://www.nextgenscience.org/faqs##Contents1.</a:t>
            </a:r>
          </a:p>
          <a:p>
            <a:pPr marL="233363" indent="-233363">
              <a:spcBef>
                <a:spcPts val="0"/>
              </a:spcBef>
              <a:spcAft>
                <a:spcPts val="1200"/>
              </a:spcAft>
              <a:buNone/>
            </a:pPr>
            <a:r>
              <a:rPr lang="en-US" sz="1400" dirty="0"/>
              <a:t>NGSS Lead States. (2013). Next Generation Science Standards: For states, by states. Chapter: APPENDIX F: Science and Engineering Practices in the Next Generation Science Standards. Washington, DC: The National Academies Press. </a:t>
            </a:r>
          </a:p>
        </p:txBody>
      </p:sp>
      <p:sp>
        <p:nvSpPr>
          <p:cNvPr id="2" name="Slide Number Placeholder 1"/>
          <p:cNvSpPr>
            <a:spLocks noGrp="1"/>
          </p:cNvSpPr>
          <p:nvPr>
            <p:ph type="sldNum" sz="quarter" idx="10"/>
          </p:nvPr>
        </p:nvSpPr>
        <p:spPr/>
        <p:txBody>
          <a:bodyPr/>
          <a:lstStyle/>
          <a:p>
            <a:pPr>
              <a:defRPr/>
            </a:pPr>
            <a:fld id="{42513159-C94B-6F4F-9577-B35F5186F892}" type="slidenum">
              <a:rPr lang="en-US" altLang="en-US" smtClean="0"/>
              <a:pPr>
                <a:defRPr/>
              </a:pPr>
              <a:t>51</a:t>
            </a:fld>
            <a:endParaRPr lang="en-US" altLang="en-US" dirty="0"/>
          </a:p>
        </p:txBody>
      </p:sp>
    </p:spTree>
    <p:extLst>
      <p:ext uri="{BB962C8B-B14F-4D97-AF65-F5344CB8AC3E}">
        <p14:creationId xmlns:p14="http://schemas.microsoft.com/office/powerpoint/2010/main" val="1475344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z="4000" dirty="0"/>
              <a:t>Extensions</a:t>
            </a:r>
            <a:r>
              <a:rPr lang="en-US" altLang="en-US" dirty="0"/>
              <a:t> for Longer Training</a:t>
            </a:r>
          </a:p>
        </p:txBody>
      </p:sp>
      <p:sp>
        <p:nvSpPr>
          <p:cNvPr id="4" name="Content Placeholder 3"/>
          <p:cNvSpPr>
            <a:spLocks noGrp="1"/>
          </p:cNvSpPr>
          <p:nvPr>
            <p:ph idx="1"/>
          </p:nvPr>
        </p:nvSpPr>
        <p:spPr/>
        <p:txBody>
          <a:bodyPr/>
          <a:lstStyle/>
          <a:p>
            <a:endParaRPr lang="en-US"/>
          </a:p>
        </p:txBody>
      </p:sp>
      <p:sp>
        <p:nvSpPr>
          <p:cNvPr id="38917"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51E107-299E-4964-8AE0-66071E5C4F61}" type="slidenum">
              <a:rPr lang="en-US" altLang="en-US"/>
              <a:pPr eaLnBrk="1" hangingPunct="1"/>
              <a:t>52</a:t>
            </a:fld>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t>Cardboard Challenge</a:t>
            </a:r>
          </a:p>
        </p:txBody>
      </p:sp>
      <p:pic>
        <p:nvPicPr>
          <p:cNvPr id="14339" name="Content Placeholder 12" descr="card board box suit"/>
          <p:cNvPicPr>
            <a:picLocks noGrp="1" noChangeAspect="1"/>
          </p:cNvPicPr>
          <p:nvPr>
            <p:ph sz="half" idx="2"/>
          </p:nvPr>
        </p:nvPicPr>
        <p:blipFill>
          <a:blip r:embed="rId3" cstate="email">
            <a:lum bright="20000" contrast="30000"/>
            <a:extLst>
              <a:ext uri="{28A0092B-C50C-407E-A947-70E740481C1C}">
                <a14:useLocalDpi xmlns:a14="http://schemas.microsoft.com/office/drawing/2010/main"/>
              </a:ext>
            </a:extLst>
          </a:blip>
          <a:srcRect/>
          <a:stretch>
            <a:fillRect/>
          </a:stretch>
        </p:blipFill>
        <p:spPr>
          <a:xfrm>
            <a:off x="0" y="0"/>
            <a:ext cx="9144000" cy="6858000"/>
          </a:xfrm>
        </p:spPr>
      </p:pic>
      <p:sp>
        <p:nvSpPr>
          <p:cNvPr id="3" name="Content Placeholder 2"/>
          <p:cNvSpPr>
            <a:spLocks noGrp="1"/>
          </p:cNvSpPr>
          <p:nvPr>
            <p:ph sz="half" idx="1"/>
          </p:nvPr>
        </p:nvSpPr>
        <p:spPr>
          <a:xfrm>
            <a:off x="1004888" y="3952875"/>
            <a:ext cx="7353300" cy="2905125"/>
          </a:xfrm>
          <a:solidFill>
            <a:schemeClr val="bg1">
              <a:alpha val="20000"/>
            </a:schemeClr>
          </a:solidFill>
        </p:spPr>
        <p:txBody>
          <a:bodyPr>
            <a:normAutofit lnSpcReduction="10000"/>
          </a:bodyPr>
          <a:lstStyle/>
          <a:p>
            <a:pPr marL="696913" indent="-111125">
              <a:buFont typeface="Arial" panose="020B0604020202020204" pitchFamily="34" charset="0"/>
              <a:buNone/>
              <a:defRPr/>
            </a:pPr>
            <a:r>
              <a:rPr lang="en-US" b="1" dirty="0">
                <a:cs typeface="MS PGothic" pitchFamily="34" charset="-128"/>
              </a:rPr>
              <a:t>Cardboard Challenge:</a:t>
            </a:r>
          </a:p>
          <a:p>
            <a:pPr marL="973138" lvl="1" indent="-280988">
              <a:buFont typeface="Arial" panose="020B0604020202020204" pitchFamily="34" charset="0"/>
              <a:buChar char="•"/>
              <a:defRPr/>
            </a:pPr>
            <a:r>
              <a:rPr lang="en-US" b="1" dirty="0"/>
              <a:t>Send one tablemate to pick up the cardboard challenge supplies.</a:t>
            </a:r>
          </a:p>
          <a:p>
            <a:pPr marL="973138" lvl="1" indent="-280988">
              <a:buFont typeface="Arial" panose="020B0604020202020204" pitchFamily="34" charset="0"/>
              <a:buChar char="•"/>
              <a:defRPr/>
            </a:pPr>
            <a:r>
              <a:rPr lang="en-US" b="1" dirty="0"/>
              <a:t>Use the materials to build an arcade   game with your table group. </a:t>
            </a:r>
          </a:p>
          <a:p>
            <a:pPr marL="973138" lvl="1" indent="-280988">
              <a:buFont typeface="Arial" panose="020B0604020202020204" pitchFamily="34" charset="0"/>
              <a:buChar char="•"/>
              <a:defRPr/>
            </a:pPr>
            <a:r>
              <a:rPr lang="en-US" b="1" dirty="0"/>
              <a:t>Place your game in the arcade when ready. </a:t>
            </a:r>
          </a:p>
        </p:txBody>
      </p:sp>
      <p:sp>
        <p:nvSpPr>
          <p:cNvPr id="1434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48953B-6F3E-4421-A1ED-B1E14947C206}" type="slidenum">
              <a:rPr lang="en-US" altLang="en-US"/>
              <a:pPr eaLnBrk="1" hangingPunct="1"/>
              <a:t>53</a:t>
            </a:fld>
            <a:endParaRPr lang="en-US" altLang="en-US"/>
          </a:p>
        </p:txBody>
      </p:sp>
      <p:sp>
        <p:nvSpPr>
          <p:cNvPr id="14342" name="Rectangle 5"/>
          <p:cNvSpPr>
            <a:spLocks noChangeArrowheads="1"/>
          </p:cNvSpPr>
          <p:nvPr/>
        </p:nvSpPr>
        <p:spPr bwMode="auto">
          <a:xfrm>
            <a:off x="0" y="6627813"/>
            <a:ext cx="91440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cs typeface="Times New Roman" panose="02020603050405020304" pitchFamily="18" charset="0"/>
              </a:rPr>
              <a:t>©2016 California Department of Education</a:t>
            </a:r>
            <a:endParaRPr lang="en-US" altLang="en-US" sz="900" dirty="0"/>
          </a:p>
        </p:txBody>
      </p:sp>
    </p:spTree>
    <p:extLst>
      <p:ext uri="{BB962C8B-B14F-4D97-AF65-F5344CB8AC3E}">
        <p14:creationId xmlns:p14="http://schemas.microsoft.com/office/powerpoint/2010/main" val="808811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4000" dirty="0"/>
              <a:t>Many Pathways of Physical Science</a:t>
            </a:r>
          </a:p>
        </p:txBody>
      </p:sp>
      <p:sp>
        <p:nvSpPr>
          <p:cNvPr id="16387"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401638" indent="-401638">
              <a:spcAft>
                <a:spcPts val="600"/>
              </a:spcAft>
              <a:buFont typeface="Arial" pitchFamily="34" charset="0"/>
              <a:buAutoNum type="arabicPeriod"/>
            </a:pPr>
            <a:r>
              <a:rPr lang="en-US" altLang="en-US" sz="2500" dirty="0"/>
              <a:t>Create a mini steering wheel using pipe insulation and duct tape.</a:t>
            </a:r>
          </a:p>
          <a:p>
            <a:pPr marL="401638" indent="-401638">
              <a:spcAft>
                <a:spcPts val="600"/>
              </a:spcAft>
              <a:buFont typeface="Arial" pitchFamily="34" charset="0"/>
              <a:buAutoNum type="arabicPeriod"/>
            </a:pPr>
            <a:r>
              <a:rPr lang="en-US" altLang="en-US" sz="2500" dirty="0"/>
              <a:t>When the chime rings, stand up and use the steering wheel to create a pathway around the room.</a:t>
            </a:r>
          </a:p>
          <a:p>
            <a:pPr marL="401638" indent="-401638">
              <a:spcAft>
                <a:spcPts val="600"/>
              </a:spcAft>
              <a:buFont typeface="Arial" pitchFamily="34" charset="0"/>
              <a:buAutoNum type="arabicPeriod"/>
            </a:pPr>
            <a:r>
              <a:rPr lang="en-US" altLang="en-US" sz="2500" dirty="0"/>
              <a:t>After the second chime, make eye contact with a partner.</a:t>
            </a:r>
          </a:p>
          <a:p>
            <a:pPr marL="401638" indent="-401638">
              <a:spcAft>
                <a:spcPts val="600"/>
              </a:spcAft>
              <a:buFont typeface="Arial" pitchFamily="34" charset="0"/>
              <a:buAutoNum type="arabicPeriod"/>
            </a:pPr>
            <a:r>
              <a:rPr lang="en-US" altLang="en-US" sz="2500" dirty="0"/>
              <a:t>Discuss the questions on the screen with your partner.</a:t>
            </a:r>
          </a:p>
          <a:p>
            <a:pPr marL="401638" indent="-401638">
              <a:spcAft>
                <a:spcPts val="600"/>
              </a:spcAft>
              <a:buFont typeface="Arial" pitchFamily="34" charset="0"/>
              <a:buAutoNum type="arabicPeriod"/>
            </a:pPr>
            <a:r>
              <a:rPr lang="en-US" altLang="en-US" sz="2500" dirty="0"/>
              <a:t>Repeat the process at the sound of the next chime.</a:t>
            </a:r>
          </a:p>
          <a:p>
            <a:pPr marL="401638" indent="-401638">
              <a:spcAft>
                <a:spcPts val="600"/>
              </a:spcAft>
              <a:buFont typeface="Arial" pitchFamily="34" charset="0"/>
              <a:buAutoNum type="arabicPeriod"/>
            </a:pPr>
            <a:r>
              <a:rPr lang="en-US" altLang="en-US" sz="2500" dirty="0"/>
              <a:t>Go create your pathway.</a:t>
            </a:r>
            <a:endParaRPr lang="en-US" sz="2500" dirty="0"/>
          </a:p>
          <a:p>
            <a:pPr marL="0" indent="0">
              <a:buNone/>
              <a:defRPr/>
            </a:pPr>
            <a:endParaRPr lang="en-US" sz="1600" dirty="0"/>
          </a:p>
        </p:txBody>
      </p:sp>
      <p:sp>
        <p:nvSpPr>
          <p:cNvPr id="1638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fld id="{2C0EAED3-B1AF-42EF-84AA-329B079B0927}" type="slidenum">
              <a:rPr lang="en-US" altLang="en-US" sz="1200" smtClean="0"/>
              <a:pPr eaLnBrk="1" hangingPunct="1">
                <a:spcBef>
                  <a:spcPct val="0"/>
                </a:spcBef>
                <a:buFontTx/>
                <a:buNone/>
              </a:pPr>
              <a:t>6</a:t>
            </a:fld>
            <a:endParaRPr lang="en-US" altLang="en-US" sz="1200"/>
          </a:p>
        </p:txBody>
      </p:sp>
    </p:spTree>
    <p:extLst>
      <p:ext uri="{BB962C8B-B14F-4D97-AF65-F5344CB8AC3E}">
        <p14:creationId xmlns:p14="http://schemas.microsoft.com/office/powerpoint/2010/main" val="263938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Find a Partner Along Your Pathway and Discuss:</a:t>
            </a:r>
          </a:p>
        </p:txBody>
      </p:sp>
      <p:sp>
        <p:nvSpPr>
          <p:cNvPr id="4" name="Content Placeholder 3"/>
          <p:cNvSpPr>
            <a:spLocks noGrp="1"/>
          </p:cNvSpPr>
          <p:nvPr>
            <p:ph idx="1"/>
          </p:nvPr>
        </p:nvSpPr>
        <p:spPr>
          <a:xfrm>
            <a:off x="757237" y="2028285"/>
            <a:ext cx="7629525" cy="2565399"/>
          </a:xfrm>
        </p:spPr>
        <p:style>
          <a:lnRef idx="2">
            <a:schemeClr val="dk1"/>
          </a:lnRef>
          <a:fillRef idx="1">
            <a:schemeClr val="lt1"/>
          </a:fillRef>
          <a:effectRef idx="0">
            <a:schemeClr val="dk1"/>
          </a:effectRef>
          <a:fontRef idx="minor">
            <a:schemeClr val="dk1"/>
          </a:fontRef>
        </p:style>
        <p:txBody>
          <a:bodyPr/>
          <a:lstStyle/>
          <a:p>
            <a:pPr marL="514350" indent="-514350">
              <a:spcAft>
                <a:spcPts val="1200"/>
              </a:spcAft>
              <a:buFont typeface="Arial" pitchFamily="34" charset="0"/>
              <a:buAutoNum type="arabicPeriod"/>
              <a:defRPr/>
            </a:pPr>
            <a:r>
              <a:rPr lang="en-US" sz="2800" dirty="0"/>
              <a:t>What excites you about engaging young children in physical science?</a:t>
            </a:r>
          </a:p>
          <a:p>
            <a:pPr marL="514350" indent="-514350">
              <a:spcAft>
                <a:spcPts val="1200"/>
              </a:spcAft>
              <a:buFont typeface="Arial" pitchFamily="34" charset="0"/>
              <a:buAutoNum type="arabicPeriod"/>
              <a:defRPr/>
            </a:pPr>
            <a:r>
              <a:rPr lang="en-US" sz="2800" dirty="0"/>
              <a:t>How do you support physical science in your classroom?</a:t>
            </a:r>
          </a:p>
          <a:p>
            <a:pPr marL="0" indent="0">
              <a:buNone/>
              <a:defRPr/>
            </a:pPr>
            <a:endParaRPr lang="en-US" sz="3200" dirty="0"/>
          </a:p>
        </p:txBody>
      </p:sp>
      <p:sp>
        <p:nvSpPr>
          <p:cNvPr id="18436"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fld id="{B5ACA439-B221-48BF-89AF-A270CBF205A9}" type="slidenum">
              <a:rPr lang="en-US" altLang="en-US" sz="1200" smtClean="0"/>
              <a:pPr eaLnBrk="1" hangingPunct="1">
                <a:spcBef>
                  <a:spcPct val="0"/>
                </a:spcBef>
                <a:buFontTx/>
                <a:buNone/>
              </a:pPr>
              <a:t>7</a:t>
            </a:fld>
            <a:endParaRPr lang="en-US" altLang="en-US" sz="1200"/>
          </a:p>
        </p:txBody>
      </p:sp>
    </p:spTree>
    <p:extLst>
      <p:ext uri="{BB962C8B-B14F-4D97-AF65-F5344CB8AC3E}">
        <p14:creationId xmlns:p14="http://schemas.microsoft.com/office/powerpoint/2010/main" val="311346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Health Education Content Standards for California Public Schools</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dirty="0"/>
                <a:t>Next Generation Science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a:xfrm>
            <a:off x="-50800" y="14651"/>
            <a:ext cx="9194800" cy="1573739"/>
          </a:xfrm>
        </p:spPr>
        <p:txBody>
          <a:bodyPr/>
          <a:lstStyle/>
          <a:p>
            <a:r>
              <a:rPr lang="en-US" altLang="en-US" sz="3600" dirty="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xfrm>
            <a:off x="8686800" y="14651"/>
            <a:ext cx="421716" cy="2599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8</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72318" y="2063277"/>
            <a:ext cx="71041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380211" y="2040896"/>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4068109" y="3465931"/>
            <a:ext cx="1047686" cy="807885"/>
          </a:xfrm>
          <a:prstGeom prst="rect">
            <a:avLst/>
          </a:prstGeom>
          <a:ln>
            <a:solidFill>
              <a:schemeClr val="tx1">
                <a:lumMod val="75000"/>
                <a:lumOff val="25000"/>
              </a:schemeClr>
            </a:solidFill>
          </a:ln>
        </p:spPr>
      </p:pic>
    </p:spTree>
    <p:extLst>
      <p:ext uri="{BB962C8B-B14F-4D97-AF65-F5344CB8AC3E}">
        <p14:creationId xmlns:p14="http://schemas.microsoft.com/office/powerpoint/2010/main" val="381090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title"/>
          </p:nvPr>
        </p:nvSpPr>
        <p:spPr>
          <a:xfrm>
            <a:off x="0" y="274638"/>
            <a:ext cx="9144000" cy="1143000"/>
          </a:xfrm>
        </p:spPr>
        <p:txBody>
          <a:bodyPr/>
          <a:lstStyle/>
          <a:p>
            <a:r>
              <a:rPr lang="en-US" altLang="en-US"/>
              <a:t> Transitional Kindergarten Implementation Guide</a:t>
            </a:r>
          </a:p>
        </p:txBody>
      </p:sp>
      <p:sp>
        <p:nvSpPr>
          <p:cNvPr id="20482" name="Content Placeholder 4"/>
          <p:cNvSpPr>
            <a:spLocks noGrp="1"/>
          </p:cNvSpPr>
          <p:nvPr>
            <p:ph sz="half" idx="1"/>
          </p:nvPr>
        </p:nvSpPr>
        <p:spPr>
          <a:xfrm>
            <a:off x="311150" y="1738313"/>
            <a:ext cx="4953000" cy="2724150"/>
          </a:xfrm>
        </p:spPr>
        <p:txBody>
          <a:bodyPr/>
          <a:lstStyle/>
          <a:p>
            <a:pPr marL="0" indent="0" defTabSz="342900">
              <a:spcBef>
                <a:spcPct val="0"/>
              </a:spcBef>
              <a:buFontTx/>
              <a:buNone/>
            </a:pPr>
            <a:r>
              <a:rPr lang="en-US" altLang="en-US"/>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fld id="{1B3262C2-C7BA-134C-B338-0EE20A63C262}" type="slidenum">
              <a:rPr lang="en-US" altLang="en-US" sz="1800">
                <a:effectLst>
                  <a:outerShdw blurRad="38100" dist="38100" dir="2700000" algn="tl">
                    <a:srgbClr val="FFFFFF"/>
                  </a:outerShdw>
                </a:effectLst>
              </a:rPr>
              <a:pPr eaLnBrk="1" hangingPunct="1">
                <a:spcBef>
                  <a:spcPct val="0"/>
                </a:spcBef>
                <a:buFontTx/>
                <a:buNone/>
              </a:pPr>
              <a:t>9</a:t>
            </a:fld>
            <a:endParaRPr lang="en-US" altLang="en-US" sz="1800">
              <a:effectLst>
                <a:outerShdw blurRad="38100" dist="38100" dir="2700000" algn="tl">
                  <a:srgbClr val="FFFFFF"/>
                </a:outerShdw>
              </a:effectLst>
            </a:endParaRPr>
          </a:p>
        </p:txBody>
      </p:sp>
      <p:pic>
        <p:nvPicPr>
          <p:cNvPr id="20484" name="Picture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22913" y="1838325"/>
            <a:ext cx="3249612" cy="4233863"/>
          </a:xfrm>
          <a:ln>
            <a:solidFill>
              <a:schemeClr val="tx1"/>
            </a:solidFill>
            <a:miter lim="800000"/>
            <a:headEnd/>
            <a:tailEnd/>
          </a:ln>
        </p:spPr>
      </p:pic>
    </p:spTree>
    <p:extLst>
      <p:ext uri="{BB962C8B-B14F-4D97-AF65-F5344CB8AC3E}">
        <p14:creationId xmlns:p14="http://schemas.microsoft.com/office/powerpoint/2010/main" val="538994678"/>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9131</Words>
  <Application>Microsoft Office PowerPoint</Application>
  <PresentationFormat>On-screen Show (4:3)</PresentationFormat>
  <Paragraphs>1077</Paragraphs>
  <Slides>53</Slides>
  <Notes>53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ＭＳ Ｐゴシック</vt:lpstr>
      <vt:lpstr>ＭＳ Ｐゴシック</vt:lpstr>
      <vt:lpstr>Arial</vt:lpstr>
      <vt:lpstr>Calibri</vt:lpstr>
      <vt:lpstr>Helvetica</vt:lpstr>
      <vt:lpstr>MS Pゴシック</vt:lpstr>
      <vt:lpstr>Symbol</vt:lpstr>
      <vt:lpstr>Times</vt:lpstr>
      <vt:lpstr>Times New Roman</vt:lpstr>
      <vt:lpstr>3_Office Theme</vt:lpstr>
      <vt:lpstr>1_Office Theme</vt:lpstr>
      <vt:lpstr>2_Office Theme</vt:lpstr>
      <vt:lpstr>             Physical Science in Transitional Kindergarten   Preschool Learning Foundations and Curriculum Framework, Volume 3, Science Domain         </vt:lpstr>
      <vt:lpstr>Objectives</vt:lpstr>
      <vt:lpstr>The purpose of science in TK is to nurture and foster children’s:</vt:lpstr>
      <vt:lpstr>What is Physical Science?</vt:lpstr>
      <vt:lpstr>“Science is an interplay between content knowledge and  inquiry skills”  (PCF, Vol. 3, p. 153). </vt:lpstr>
      <vt:lpstr>Many Pathways of Physical Science</vt:lpstr>
      <vt:lpstr>Find a Partner Along Your Pathway and Discuss: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Two California Department of Education Resources</vt:lpstr>
      <vt:lpstr>Preschool Learning Foundations</vt:lpstr>
      <vt:lpstr>Summary Table of Science Foundations</vt:lpstr>
      <vt:lpstr>  Map of the Physical Science Foundations  </vt:lpstr>
      <vt:lpstr>Foundation Video Example</vt:lpstr>
      <vt:lpstr>Focused Video Discussion</vt:lpstr>
      <vt:lpstr>Overview of Alignment</vt:lpstr>
      <vt:lpstr>Next Generation Science Standards (NGSS)</vt:lpstr>
      <vt:lpstr>Three-Dimensional Learning</vt:lpstr>
      <vt:lpstr> Embed Science </vt:lpstr>
      <vt:lpstr>Key Components of Physical Science Children Learn About:</vt:lpstr>
      <vt:lpstr>Power of Observation and Investigation </vt:lpstr>
      <vt:lpstr>Bibliographic Notes  (PLF, Vol. 3, p. 86)</vt:lpstr>
      <vt:lpstr>Science Foundations</vt:lpstr>
      <vt:lpstr>Curriculum Framework: Strategies to Enrich Learning Opportunities</vt:lpstr>
      <vt:lpstr>Guiding Principle</vt:lpstr>
      <vt:lpstr>The Science Framework for  K-12 Science Education</vt:lpstr>
      <vt:lpstr>Preschool Curriculum Framework–NGSS Framework Alignment</vt:lpstr>
      <vt:lpstr>Physical Properties of Objects and Materials</vt:lpstr>
      <vt:lpstr>Bridge Challenge Directions:</vt:lpstr>
      <vt:lpstr>Social Environment</vt:lpstr>
      <vt:lpstr>Hands-On Experiences</vt:lpstr>
      <vt:lpstr> Physical Science Lab Rotations </vt:lpstr>
      <vt:lpstr>Guiding Principles  English Learners</vt:lpstr>
      <vt:lpstr>Open Ended Questions</vt:lpstr>
      <vt:lpstr>Partner with Families to Learn  About Strengths</vt:lpstr>
      <vt:lpstr>A Closer Look at Cause and Effect</vt:lpstr>
      <vt:lpstr>Understanding Cause and Effect</vt:lpstr>
      <vt:lpstr>Simple Machines</vt:lpstr>
      <vt:lpstr>Simple Machines </vt:lpstr>
      <vt:lpstr>Building Simple Machines</vt:lpstr>
      <vt:lpstr>Key Features of the DRDP-K</vt:lpstr>
      <vt:lpstr>COG: SCI 2: Inquiry Through Observation and Investigation</vt:lpstr>
      <vt:lpstr>Language and Communication</vt:lpstr>
      <vt:lpstr>Using Inquiry to Drive Conversation</vt:lpstr>
      <vt:lpstr>Physical Science and the Environment</vt:lpstr>
      <vt:lpstr>Materials Group  Discussion </vt:lpstr>
      <vt:lpstr>Observation and Measurement Tools–Swap Meet</vt:lpstr>
      <vt:lpstr>Thank you for coming! Have fun using the ideas you read about, tried, and learned about today with your young students! </vt:lpstr>
      <vt:lpstr>References</vt:lpstr>
      <vt:lpstr>Extensions for Longer Training</vt:lpstr>
      <vt:lpstr>Cardboard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2015-03-04T17:41:20Z</dcterms:created>
  <dcterms:modified xsi:type="dcterms:W3CDTF">2018-01-22T22:31:31Z</dcterms:modified>
</cp:coreProperties>
</file>