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4297" r:id="rId1"/>
    <p:sldMasterId id="2147483689" r:id="rId2"/>
    <p:sldMasterId id="2147484202" r:id="rId3"/>
    <p:sldMasterId id="2147485459" r:id="rId4"/>
  </p:sldMasterIdLst>
  <p:notesMasterIdLst>
    <p:notesMasterId r:id="rId61"/>
  </p:notesMasterIdLst>
  <p:handoutMasterIdLst>
    <p:handoutMasterId r:id="rId62"/>
  </p:handoutMasterIdLst>
  <p:sldIdLst>
    <p:sldId id="369" r:id="rId5"/>
    <p:sldId id="371" r:id="rId6"/>
    <p:sldId id="258" r:id="rId7"/>
    <p:sldId id="412" r:id="rId8"/>
    <p:sldId id="417" r:id="rId9"/>
    <p:sldId id="418" r:id="rId10"/>
    <p:sldId id="376" r:id="rId11"/>
    <p:sldId id="263" r:id="rId12"/>
    <p:sldId id="264" r:id="rId13"/>
    <p:sldId id="380" r:id="rId14"/>
    <p:sldId id="382" r:id="rId15"/>
    <p:sldId id="384" r:id="rId16"/>
    <p:sldId id="415" r:id="rId17"/>
    <p:sldId id="416" r:id="rId18"/>
    <p:sldId id="385" r:id="rId19"/>
    <p:sldId id="359" r:id="rId20"/>
    <p:sldId id="386" r:id="rId21"/>
    <p:sldId id="414" r:id="rId22"/>
    <p:sldId id="391" r:id="rId23"/>
    <p:sldId id="362" r:id="rId24"/>
    <p:sldId id="330" r:id="rId25"/>
    <p:sldId id="363" r:id="rId26"/>
    <p:sldId id="393" r:id="rId27"/>
    <p:sldId id="262" r:id="rId28"/>
    <p:sldId id="261" r:id="rId29"/>
    <p:sldId id="303" r:id="rId30"/>
    <p:sldId id="295" r:id="rId31"/>
    <p:sldId id="270" r:id="rId32"/>
    <p:sldId id="396" r:id="rId33"/>
    <p:sldId id="268" r:id="rId34"/>
    <p:sldId id="398" r:id="rId35"/>
    <p:sldId id="400" r:id="rId36"/>
    <p:sldId id="271" r:id="rId37"/>
    <p:sldId id="272" r:id="rId38"/>
    <p:sldId id="273" r:id="rId39"/>
    <p:sldId id="276" r:id="rId40"/>
    <p:sldId id="277" r:id="rId41"/>
    <p:sldId id="279" r:id="rId42"/>
    <p:sldId id="406" r:id="rId43"/>
    <p:sldId id="353" r:id="rId44"/>
    <p:sldId id="405" r:id="rId45"/>
    <p:sldId id="281" r:id="rId46"/>
    <p:sldId id="299" r:id="rId47"/>
    <p:sldId id="407" r:id="rId48"/>
    <p:sldId id="408" r:id="rId49"/>
    <p:sldId id="284" r:id="rId50"/>
    <p:sldId id="287" r:id="rId51"/>
    <p:sldId id="311" r:id="rId52"/>
    <p:sldId id="313" r:id="rId53"/>
    <p:sldId id="290" r:id="rId54"/>
    <p:sldId id="413" r:id="rId55"/>
    <p:sldId id="292" r:id="rId56"/>
    <p:sldId id="410" r:id="rId57"/>
    <p:sldId id="312" r:id="rId58"/>
    <p:sldId id="294" r:id="rId59"/>
    <p:sldId id="389" r:id="rId60"/>
  </p:sldIdLst>
  <p:sldSz cx="9144000" cy="6858000" type="screen4x3"/>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90"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7F2"/>
    <a:srgbClr val="9BD1B2"/>
    <a:srgbClr val="50AE78"/>
    <a:srgbClr val="CFE9DA"/>
    <a:srgbClr val="05B084"/>
    <a:srgbClr val="C8E6D5"/>
    <a:srgbClr val="EDF7F1"/>
    <a:srgbClr val="CCE6D6"/>
    <a:srgbClr val="EFFFFB"/>
    <a:srgbClr val="E65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64" autoAdjust="0"/>
    <p:restoredTop sz="48806" autoAdjust="0"/>
  </p:normalViewPr>
  <p:slideViewPr>
    <p:cSldViewPr snapToGrid="0" snapToObjects="1">
      <p:cViewPr varScale="1">
        <p:scale>
          <a:sx n="40" d="100"/>
          <a:sy n="40" d="100"/>
        </p:scale>
        <p:origin x="281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6056"/>
    </p:cViewPr>
  </p:sorterViewPr>
  <p:notesViewPr>
    <p:cSldViewPr snapToGrid="0" snapToObjects="1">
      <p:cViewPr varScale="1">
        <p:scale>
          <a:sx n="65" d="100"/>
          <a:sy n="65" d="100"/>
        </p:scale>
        <p:origin x="3246" y="4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atin typeface="Calibri" panose="020F0502020204030204" pitchFamily="34" charset="0"/>
              </a:defRPr>
            </a:lvl1pPr>
          </a:lstStyle>
          <a:p>
            <a:fld id="{C51AFEA3-7BD3-4CCB-B819-96F9A38DA1CB}" type="datetime1">
              <a:rPr lang="en-US" altLang="en-US"/>
              <a:pPr/>
              <a:t>1/22/2018</a:t>
            </a:fld>
            <a:endParaRPr lang="en-US" alt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defRPr>
            </a:lvl1pPr>
          </a:lstStyle>
          <a:p>
            <a:fld id="{E5C85D8B-9FDC-402D-839A-D86EF825D442}" type="slidenum">
              <a:rPr lang="en-US" altLang="en-US"/>
              <a:pPr/>
              <a:t>‹#›</a:t>
            </a:fld>
            <a:endParaRPr lang="en-US" altLang="en-US"/>
          </a:p>
        </p:txBody>
      </p:sp>
    </p:spTree>
    <p:extLst>
      <p:ext uri="{BB962C8B-B14F-4D97-AF65-F5344CB8AC3E}">
        <p14:creationId xmlns:p14="http://schemas.microsoft.com/office/powerpoint/2010/main" val="4333052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atin typeface="Calibri" panose="020F0502020204030204" pitchFamily="34" charset="0"/>
              </a:defRPr>
            </a:lvl1pPr>
          </a:lstStyle>
          <a:p>
            <a:fld id="{AED156BC-D3A7-4B18-A15E-1CA24174CC7D}" type="datetime1">
              <a:rPr lang="en-US" altLang="en-US"/>
              <a:pPr/>
              <a:t>1/22/2018</a:t>
            </a:fld>
            <a:endParaRPr lang="en-US" alt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fld id="{EF7ECDDA-08F2-4E9E-B1EB-B4BD3BB6A143}" type="slidenum">
              <a:rPr lang="en-US" altLang="en-US"/>
              <a:pPr/>
              <a:t>‹#›</a:t>
            </a:fld>
            <a:endParaRPr lang="en-US" altLang="en-US"/>
          </a:p>
        </p:txBody>
      </p:sp>
    </p:spTree>
    <p:extLst>
      <p:ext uri="{BB962C8B-B14F-4D97-AF65-F5344CB8AC3E}">
        <p14:creationId xmlns:p14="http://schemas.microsoft.com/office/powerpoint/2010/main" val="171418060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Arial" pitchFamily="34" charset="0"/>
      </a:defRPr>
    </a:lvl1pPr>
    <a:lvl2pPr marL="457200" algn="l" defTabSz="457200"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Arial" pitchFamily="34" charset="0"/>
      </a:defRPr>
    </a:lvl2pPr>
    <a:lvl3pPr marL="914400" algn="l" defTabSz="457200"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Arial" pitchFamily="34" charset="0"/>
      </a:defRPr>
    </a:lvl3pPr>
    <a:lvl4pPr marL="1371600" algn="l" defTabSz="457200"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Arial" pitchFamily="34" charset="0"/>
      </a:defRPr>
    </a:lvl4pPr>
    <a:lvl5pPr marL="1828800" algn="l" defTabSz="457200"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Arial"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57066" indent="-291179" eaLnBrk="0" hangingPunct="0">
              <a:defRPr sz="2400">
                <a:solidFill>
                  <a:schemeClr val="tx1"/>
                </a:solidFill>
                <a:latin typeface="Arial" panose="020B0604020202020204" pitchFamily="34" charset="0"/>
                <a:ea typeface="ＭＳ Ｐゴシック" panose="020B0600070205080204" pitchFamily="34" charset="-128"/>
              </a:defRPr>
            </a:lvl2pPr>
            <a:lvl3pPr marL="1164717" indent="-232943" eaLnBrk="0" hangingPunct="0">
              <a:defRPr sz="2400">
                <a:solidFill>
                  <a:schemeClr val="tx1"/>
                </a:solidFill>
                <a:latin typeface="Arial" panose="020B0604020202020204" pitchFamily="34" charset="0"/>
                <a:ea typeface="ＭＳ Ｐゴシック" panose="020B0600070205080204" pitchFamily="34" charset="-128"/>
              </a:defRPr>
            </a:lvl3pPr>
            <a:lvl4pPr marL="1630604" indent="-232943" eaLnBrk="0" hangingPunct="0">
              <a:defRPr sz="2400">
                <a:solidFill>
                  <a:schemeClr val="tx1"/>
                </a:solidFill>
                <a:latin typeface="Arial" panose="020B0604020202020204" pitchFamily="34" charset="0"/>
                <a:ea typeface="ＭＳ Ｐゴシック" panose="020B0600070205080204" pitchFamily="34" charset="-128"/>
              </a:defRPr>
            </a:lvl4pPr>
            <a:lvl5pPr marL="2096491" indent="-232943" eaLnBrk="0" hangingPunct="0">
              <a:defRPr sz="2400">
                <a:solidFill>
                  <a:schemeClr val="tx1"/>
                </a:solidFill>
                <a:latin typeface="Arial" panose="020B0604020202020204" pitchFamily="34" charset="0"/>
                <a:ea typeface="ＭＳ Ｐゴシック"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153B8A3-23B2-4A1C-93F5-261C4516B00F}" type="slidenum">
              <a:rPr lang="en-US" altLang="en-US" sz="1200"/>
              <a:pPr eaLnBrk="1" hangingPunct="1"/>
              <a:t>1</a:t>
            </a:fld>
            <a:endParaRPr lang="en-US" altLang="en-US" sz="1200"/>
          </a:p>
        </p:txBody>
      </p:sp>
      <p:sp>
        <p:nvSpPr>
          <p:cNvPr id="552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eaLnBrk="1" hangingPunct="1">
              <a:spcBef>
                <a:spcPts val="0"/>
              </a:spcBef>
            </a:pPr>
            <a:r>
              <a:rPr lang="en-US" b="1" dirty="0">
                <a:ea typeface="ＭＳ Ｐゴシック" charset="0"/>
              </a:rPr>
              <a:t>Presenter Remarks: </a:t>
            </a:r>
          </a:p>
          <a:p>
            <a:pPr defTabSz="492489" eaLnBrk="1" hangingPunct="1">
              <a:spcBef>
                <a:spcPts val="0"/>
              </a:spcBef>
              <a:defRPr/>
            </a:pPr>
            <a:r>
              <a:rPr lang="en-US" dirty="0">
                <a:ea typeface="MS PGothic" charset="0"/>
              </a:rPr>
              <a:t>Welcome to Science in Transitional Kindergarten</a:t>
            </a:r>
            <a:r>
              <a:rPr lang="en-US" baseline="0" dirty="0">
                <a:ea typeface="MS PGothic" charset="0"/>
              </a:rPr>
              <a:t>: Life Sciences—a </a:t>
            </a:r>
            <a:r>
              <a:rPr lang="en-US" dirty="0">
                <a:ea typeface="MS PGothic" charset="0"/>
              </a:rPr>
              <a:t>presentation</a:t>
            </a:r>
            <a:r>
              <a:rPr lang="en-US" baseline="0" dirty="0">
                <a:ea typeface="MS PGothic" charset="0"/>
              </a:rPr>
              <a:t> </a:t>
            </a:r>
            <a:r>
              <a:rPr lang="en-US" dirty="0">
                <a:ea typeface="MS PGothic" charset="0"/>
              </a:rPr>
              <a:t>focusing on the </a:t>
            </a:r>
            <a:r>
              <a:rPr lang="en-US" i="1" dirty="0">
                <a:ea typeface="MS PGothic" charset="0"/>
              </a:rPr>
              <a:t>California Preschool Learning Foundations </a:t>
            </a:r>
            <a:r>
              <a:rPr lang="en-US" dirty="0">
                <a:ea typeface="MS PGothic" charset="0"/>
              </a:rPr>
              <a:t>(Preschool Learning Foundations or PLF), the </a:t>
            </a:r>
            <a:r>
              <a:rPr lang="en-US" i="1" dirty="0">
                <a:ea typeface="MS PGothic" charset="0"/>
              </a:rPr>
              <a:t>California Preschool Curriculum Framework</a:t>
            </a:r>
            <a:r>
              <a:rPr lang="en-US" i="1" baseline="0" dirty="0">
                <a:ea typeface="MS PGothic" charset="0"/>
              </a:rPr>
              <a:t> </a:t>
            </a:r>
            <a:r>
              <a:rPr lang="en-US" baseline="0" dirty="0">
                <a:ea typeface="MS PGothic" charset="0"/>
              </a:rPr>
              <a:t>(Preschool Curriculum Framework or PCF),</a:t>
            </a:r>
            <a:r>
              <a:rPr lang="en-US" dirty="0">
                <a:ea typeface="MS PGothic" charset="0"/>
              </a:rPr>
              <a:t> and other California Department of Education (CDE) resources in support of the Science domain.</a:t>
            </a:r>
          </a:p>
          <a:p>
            <a:pPr defTabSz="492489" eaLnBrk="1" hangingPunct="1">
              <a:spcBef>
                <a:spcPts val="0"/>
              </a:spcBef>
              <a:defRPr/>
            </a:pPr>
            <a:endParaRPr lang="en-US" altLang="en-US" dirty="0"/>
          </a:p>
          <a:p>
            <a:pPr defTabSz="465887">
              <a:spcBef>
                <a:spcPts val="0"/>
              </a:spcBef>
              <a:defRPr/>
            </a:pPr>
            <a:r>
              <a:rPr lang="en-US" dirty="0">
                <a:ea typeface="Arial" charset="0"/>
              </a:rPr>
              <a:t>This professional learning session is specifically designed to provide TK teachers with exposure to CDE resources that support TK curriculum planning, developmentally appropriate strategies, and classroom environment design recommendations that support the content area of life sciences.</a:t>
            </a:r>
          </a:p>
          <a:p>
            <a:pPr eaLnBrk="1" hangingPunct="1">
              <a:spcBef>
                <a:spcPts val="0"/>
              </a:spcBef>
            </a:pPr>
            <a:endParaRPr lang="en-US" altLang="en-US" dirty="0"/>
          </a:p>
        </p:txBody>
      </p:sp>
    </p:spTree>
    <p:extLst>
      <p:ext uri="{BB962C8B-B14F-4D97-AF65-F5344CB8AC3E}">
        <p14:creationId xmlns:p14="http://schemas.microsoft.com/office/powerpoint/2010/main" val="3629428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1D9B0EE6-4577-8842-8F31-F89D66B61DAC}" type="slidenum">
              <a:rPr lang="en-US" sz="1200">
                <a:ea typeface="MS PGothic" charset="0"/>
                <a:cs typeface="MS PGothic" charset="0"/>
              </a:rPr>
              <a:pPr/>
              <a:t>10</a:t>
            </a:fld>
            <a:endParaRPr lang="en-US" sz="1200">
              <a:ea typeface="MS PGothic" charset="0"/>
              <a:cs typeface="MS PGothic" charset="0"/>
            </a:endParaRPr>
          </a:p>
        </p:txBody>
      </p:sp>
      <p:sp>
        <p:nvSpPr>
          <p:cNvPr id="3993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993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defTabSz="931774" eaLnBrk="1" fontAlgn="auto" hangingPunct="1">
              <a:spcBef>
                <a:spcPts val="0"/>
              </a:spcBef>
              <a:spcAft>
                <a:spcPts val="0"/>
              </a:spcAft>
              <a:defRPr/>
            </a:pPr>
            <a:r>
              <a:rPr lang="en-US" b="1" dirty="0"/>
              <a:t>Background Information:</a:t>
            </a:r>
          </a:p>
          <a:p>
            <a:pPr defTabSz="931774" eaLnBrk="1" fontAlgn="auto" hangingPunct="1">
              <a:spcBef>
                <a:spcPts val="0"/>
              </a:spcBef>
              <a:spcAft>
                <a:spcPts val="0"/>
              </a:spcAft>
              <a:defRPr/>
            </a:pPr>
            <a:r>
              <a:rPr lang="en-US" b="0" dirty="0"/>
              <a:t>The</a:t>
            </a:r>
            <a:r>
              <a:rPr lang="en-US" b="0" baseline="0" dirty="0"/>
              <a:t> S</a:t>
            </a:r>
            <a:r>
              <a:rPr lang="en-US" b="0" dirty="0"/>
              <a:t>cience domain</a:t>
            </a:r>
            <a:r>
              <a:rPr lang="en-US" b="0" baseline="0" dirty="0"/>
              <a:t> is found in Volume 3 of the Preschool Learning Foundations and Preschool Curriculum Framework. </a:t>
            </a:r>
          </a:p>
          <a:p>
            <a:pPr defTabSz="931774" eaLnBrk="1" fontAlgn="auto" hangingPunct="1">
              <a:spcBef>
                <a:spcPts val="0"/>
              </a:spcBef>
              <a:spcAft>
                <a:spcPts val="0"/>
              </a:spcAft>
              <a:defRPr/>
            </a:pPr>
            <a:endParaRPr lang="en-US" b="1" dirty="0"/>
          </a:p>
          <a:p>
            <a:pPr defTabSz="931774" eaLnBrk="1" fontAlgn="auto" hangingPunct="1">
              <a:spcBef>
                <a:spcPts val="0"/>
              </a:spcBef>
              <a:spcAft>
                <a:spcPts val="0"/>
              </a:spcAft>
              <a:defRPr/>
            </a:pPr>
            <a:r>
              <a:rPr lang="en-US" b="1" dirty="0"/>
              <a:t>Presenter Remarks:</a:t>
            </a:r>
            <a:r>
              <a:rPr lang="en-US" b="1" baseline="0" dirty="0"/>
              <a:t> </a:t>
            </a:r>
            <a:endParaRPr lang="en-US" altLang="en-US" b="1" dirty="0">
              <a:latin typeface="Arial" charset="0"/>
              <a:ea typeface="Arial" charset="0"/>
              <a:cs typeface="Arial" charset="0"/>
            </a:endParaRPr>
          </a:p>
          <a:p>
            <a:pPr defTabSz="931774" eaLnBrk="1" fontAlgn="auto" hangingPunct="1">
              <a:spcBef>
                <a:spcPts val="0"/>
              </a:spcBef>
              <a:spcAft>
                <a:spcPts val="0"/>
              </a:spcAft>
              <a:defRPr/>
            </a:pPr>
            <a:r>
              <a:rPr lang="en-US" altLang="en-US" dirty="0">
                <a:latin typeface="Arial" charset="0"/>
                <a:ea typeface="Arial" charset="0"/>
                <a:cs typeface="Arial" charset="0"/>
              </a:rPr>
              <a:t>The purpose of the Preschool</a:t>
            </a:r>
            <a:r>
              <a:rPr lang="en-US" altLang="en-US" baseline="0" dirty="0">
                <a:latin typeface="Arial" charset="0"/>
                <a:ea typeface="Arial" charset="0"/>
                <a:cs typeface="Arial" charset="0"/>
              </a:rPr>
              <a:t> Learning Foundations </a:t>
            </a:r>
            <a:r>
              <a:rPr lang="en-US" altLang="en-US" dirty="0">
                <a:latin typeface="Arial" charset="0"/>
                <a:ea typeface="Arial" charset="0"/>
                <a:cs typeface="Arial" charset="0"/>
              </a:rPr>
              <a:t>is to promote a common understanding of preschool children’</a:t>
            </a:r>
            <a:r>
              <a:rPr lang="en-US" altLang="ja-JP" dirty="0">
                <a:latin typeface="Arial" charset="0"/>
                <a:ea typeface="Arial" charset="0"/>
                <a:cs typeface="Arial" charset="0"/>
              </a:rPr>
              <a:t>s learning and to guide instructional practice</a:t>
            </a:r>
            <a:r>
              <a:rPr lang="en-US" altLang="ja-JP" baseline="0" dirty="0">
                <a:latin typeface="Arial" charset="0"/>
                <a:ea typeface="Arial" charset="0"/>
                <a:cs typeface="Arial" charset="0"/>
              </a:rPr>
              <a:t>; they describe the knowledge and </a:t>
            </a:r>
            <a:r>
              <a:rPr lang="en-US" altLang="en-US" dirty="0">
                <a:latin typeface="Arial" charset="0"/>
                <a:ea typeface="Arial" charset="0"/>
                <a:cs typeface="Arial" charset="0"/>
              </a:rPr>
              <a:t>skills that young children typically develop when provided with developmentally, culturally, and linguistically appropriate learning experiences.</a:t>
            </a:r>
          </a:p>
          <a:p>
            <a:pPr defTabSz="931774" eaLnBrk="1" fontAlgn="auto" hangingPunct="1">
              <a:spcBef>
                <a:spcPts val="0"/>
              </a:spcBef>
              <a:spcAft>
                <a:spcPts val="0"/>
              </a:spcAft>
              <a:defRPr/>
            </a:pPr>
            <a:endParaRPr lang="en-US" altLang="ja-JP" i="0" baseline="0" dirty="0">
              <a:latin typeface="Arial" charset="0"/>
              <a:ea typeface="ＭＳ Ｐゴシック" panose="020B0600070205080204" pitchFamily="34" charset="-128"/>
              <a:cs typeface="Arial" charset="0"/>
            </a:endParaRPr>
          </a:p>
          <a:p>
            <a:pPr defTabSz="931774" eaLnBrk="1" fontAlgn="auto" hangingPunct="1">
              <a:spcBef>
                <a:spcPts val="0"/>
              </a:spcBef>
              <a:spcAft>
                <a:spcPts val="0"/>
              </a:spcAft>
              <a:defRPr/>
            </a:pPr>
            <a:r>
              <a:rPr lang="en-US" altLang="ja-JP" i="0" baseline="0" dirty="0">
                <a:latin typeface="Arial" charset="0"/>
                <a:ea typeface="ＭＳ Ｐゴシック" panose="020B0600070205080204" pitchFamily="34" charset="-128"/>
                <a:cs typeface="Arial" charset="0"/>
              </a:rPr>
              <a:t>T</a:t>
            </a:r>
            <a:r>
              <a:rPr lang="en-US" altLang="ja-JP" i="0" dirty="0">
                <a:ea typeface="ＭＳ Ｐゴシック" panose="020B0600070205080204" pitchFamily="34" charset="-128"/>
              </a:rPr>
              <a:t>he Preschool Curriculum</a:t>
            </a:r>
            <a:r>
              <a:rPr lang="en-US" altLang="ja-JP" i="0" baseline="0" dirty="0">
                <a:ea typeface="ＭＳ Ｐゴシック" panose="020B0600070205080204" pitchFamily="34" charset="-128"/>
              </a:rPr>
              <a:t> Framework</a:t>
            </a:r>
            <a:r>
              <a:rPr lang="en-US" altLang="ja-JP" i="1" dirty="0">
                <a:ea typeface="ＭＳ Ｐゴシック" panose="020B0600070205080204" pitchFamily="34" charset="-128"/>
              </a:rPr>
              <a:t> </a:t>
            </a:r>
            <a:r>
              <a:rPr lang="en-US" altLang="ja-JP" baseline="0" dirty="0">
                <a:latin typeface="Arial" charset="0"/>
                <a:ea typeface="Arial" charset="0"/>
                <a:cs typeface="Arial" charset="0"/>
              </a:rPr>
              <a:t>was created as a companion to the Preschool Learning Foundations. </a:t>
            </a:r>
            <a:r>
              <a:rPr lang="en-US" altLang="ja-JP" dirty="0">
                <a:ea typeface="ＭＳ Ｐゴシック" panose="020B0600070205080204" pitchFamily="34" charset="-128"/>
              </a:rPr>
              <a:t>The framework,</a:t>
            </a:r>
            <a:r>
              <a:rPr lang="en-US" altLang="ja-JP" baseline="0" dirty="0">
                <a:ea typeface="ＭＳ Ｐゴシック" panose="020B0600070205080204" pitchFamily="34" charset="-128"/>
              </a:rPr>
              <a:t> “…</a:t>
            </a:r>
            <a:r>
              <a:rPr lang="en-US" altLang="ja-JP" dirty="0">
                <a:ea typeface="ＭＳ Ｐゴシック" panose="020B0600070205080204" pitchFamily="34" charset="-128"/>
              </a:rPr>
              <a:t>presents strategies and information to enrich learning and development opportunities for all children” (PCF, Vol. 1, p. v). </a:t>
            </a:r>
          </a:p>
          <a:p>
            <a:pPr defTabSz="931774" eaLnBrk="1" fontAlgn="auto" hangingPunct="1">
              <a:spcBef>
                <a:spcPts val="0"/>
              </a:spcBef>
              <a:spcAft>
                <a:spcPts val="0"/>
              </a:spcAft>
              <a:defRPr/>
            </a:pPr>
            <a:endParaRPr lang="en-US" altLang="en-US" dirty="0">
              <a:latin typeface="Arial" charset="0"/>
              <a:ea typeface="Arial" charset="0"/>
              <a:cs typeface="Arial" charset="0"/>
            </a:endParaRPr>
          </a:p>
          <a:p>
            <a:pPr defTabSz="931774" eaLnBrk="1" fontAlgn="auto" hangingPunct="1">
              <a:spcBef>
                <a:spcPts val="0"/>
              </a:spcBef>
              <a:spcAft>
                <a:spcPts val="0"/>
              </a:spcAft>
              <a:defRPr/>
            </a:pPr>
            <a:r>
              <a:rPr lang="en-US" altLang="en-US" dirty="0">
                <a:latin typeface="Arial" charset="0"/>
                <a:ea typeface="Arial" charset="0"/>
                <a:cs typeface="Arial" charset="0"/>
              </a:rPr>
              <a:t>The foundations and framework</a:t>
            </a:r>
            <a:r>
              <a:rPr lang="en-US" altLang="en-US" baseline="0" dirty="0">
                <a:latin typeface="Arial" charset="0"/>
                <a:ea typeface="Arial" charset="0"/>
                <a:cs typeface="Arial" charset="0"/>
              </a:rPr>
              <a:t> are designed to work together.  While the foundations—known as standards in the K-12 arena—provide the background information to understand children’s developing knowledge and skills (the </a:t>
            </a:r>
            <a:r>
              <a:rPr lang="en-US" altLang="en-US" i="1" baseline="0" dirty="0">
                <a:latin typeface="Arial" charset="0"/>
                <a:ea typeface="Arial" charset="0"/>
                <a:cs typeface="Arial" charset="0"/>
              </a:rPr>
              <a:t>what</a:t>
            </a:r>
            <a:r>
              <a:rPr lang="en-US" altLang="en-US" baseline="0" dirty="0">
                <a:latin typeface="Arial" charset="0"/>
                <a:ea typeface="Arial" charset="0"/>
                <a:cs typeface="Arial" charset="0"/>
              </a:rPr>
              <a:t>), the curriculum framework offers guidance on how teachers and programs can support the learning and development that are described in the foundations (the </a:t>
            </a:r>
            <a:r>
              <a:rPr lang="en-US" altLang="en-US" i="1" baseline="0" dirty="0">
                <a:latin typeface="Arial" charset="0"/>
                <a:ea typeface="Arial" charset="0"/>
                <a:cs typeface="Arial" charset="0"/>
              </a:rPr>
              <a:t>how</a:t>
            </a:r>
            <a:r>
              <a:rPr lang="en-US" altLang="en-US" baseline="0" dirty="0">
                <a:latin typeface="Arial" charset="0"/>
                <a:ea typeface="Arial" charset="0"/>
                <a:cs typeface="Arial" charset="0"/>
              </a:rPr>
              <a:t>).</a:t>
            </a:r>
            <a:endParaRPr lang="en-US" altLang="en-US" dirty="0">
              <a:latin typeface="Arial" charset="0"/>
              <a:ea typeface="Arial" charset="0"/>
              <a:cs typeface="Arial" charset="0"/>
            </a:endParaRPr>
          </a:p>
          <a:p>
            <a:pPr>
              <a:spcBef>
                <a:spcPts val="0"/>
              </a:spcBef>
              <a:spcAft>
                <a:spcPts val="0"/>
              </a:spcAft>
            </a:pPr>
            <a:endParaRPr lang="en-US" b="1" dirty="0">
              <a:latin typeface="Arial" charset="0"/>
            </a:endParaRPr>
          </a:p>
          <a:p>
            <a:pPr eaLnBrk="1" hangingPunct="1">
              <a:lnSpc>
                <a:spcPct val="70000"/>
              </a:lnSpc>
              <a:spcBef>
                <a:spcPts val="0"/>
              </a:spcBef>
            </a:pPr>
            <a:endParaRPr lang="en-US" dirty="0">
              <a:latin typeface="Arial" charset="0"/>
              <a:ea typeface="MS PGothic" charset="0"/>
            </a:endParaRPr>
          </a:p>
        </p:txBody>
      </p:sp>
    </p:spTree>
    <p:extLst>
      <p:ext uri="{BB962C8B-B14F-4D97-AF65-F5344CB8AC3E}">
        <p14:creationId xmlns:p14="http://schemas.microsoft.com/office/powerpoint/2010/main" val="1397048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xfrm>
            <a:off x="1143000" y="696913"/>
            <a:ext cx="4648200" cy="34861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1986" name="Notes Placeholder 2"/>
          <p:cNvSpPr>
            <a:spLocks noGrp="1"/>
          </p:cNvSpPr>
          <p:nvPr>
            <p:ph type="body" idx="1"/>
          </p:nvPr>
        </p:nvSpPr>
        <p:spPr bwMode="auto">
          <a:xfrm>
            <a:off x="663717" y="4398037"/>
            <a:ext cx="5608320" cy="411559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3158" tIns="46580" rIns="93158" bIns="46580" numCol="1" anchor="t" anchorCtr="0" compatLnSpc="1">
            <a:prstTxWarp prst="textNoShape">
              <a:avLst/>
            </a:prstTxWarp>
            <a:noAutofit/>
          </a:bodyPr>
          <a:lstStyle/>
          <a:p>
            <a:pPr defTabSz="465887" eaLnBrk="1" fontAlgn="auto" hangingPunct="1">
              <a:spcBef>
                <a:spcPts val="0"/>
              </a:spcBef>
              <a:spcAft>
                <a:spcPts val="0"/>
              </a:spcAft>
              <a:defRPr/>
            </a:pPr>
            <a:r>
              <a:rPr lang="en-US" b="1" dirty="0">
                <a:solidFill>
                  <a:prstClr val="black"/>
                </a:solidFill>
              </a:rPr>
              <a:t>Presenter Remarks: </a:t>
            </a:r>
            <a:endParaRPr lang="en-US" dirty="0">
              <a:solidFill>
                <a:prstClr val="black"/>
              </a:solidFill>
            </a:endParaRPr>
          </a:p>
          <a:p>
            <a:pPr defTabSz="465887" eaLnBrk="1" fontAlgn="auto" hangingPunct="1">
              <a:spcBef>
                <a:spcPts val="0"/>
              </a:spcBef>
              <a:spcAft>
                <a:spcPts val="0"/>
              </a:spcAft>
              <a:defRPr/>
            </a:pPr>
            <a:r>
              <a:rPr lang="en-US" dirty="0">
                <a:solidFill>
                  <a:prstClr val="black"/>
                </a:solidFill>
              </a:rPr>
              <a:t>Volume 3 of the Preschool Learning Foundations addresses two domains:</a:t>
            </a:r>
            <a:r>
              <a:rPr lang="en-US" baseline="0" dirty="0">
                <a:solidFill>
                  <a:prstClr val="black"/>
                </a:solidFill>
              </a:rPr>
              <a:t> </a:t>
            </a:r>
            <a:r>
              <a:rPr lang="en-US" dirty="0">
                <a:solidFill>
                  <a:prstClr val="black"/>
                </a:solidFill>
              </a:rPr>
              <a:t>History-Social Science and Science. </a:t>
            </a:r>
          </a:p>
          <a:p>
            <a:pPr marL="0" indent="0" defTabSz="465887" eaLnBrk="1" fontAlgn="auto" hangingPunct="1">
              <a:spcBef>
                <a:spcPts val="0"/>
              </a:spcBef>
              <a:spcAft>
                <a:spcPts val="0"/>
              </a:spcAft>
              <a:buFont typeface="Arial" panose="020B0604020202020204" pitchFamily="34" charset="0"/>
              <a:buNone/>
              <a:defRPr/>
            </a:pPr>
            <a:endParaRPr lang="en-US" dirty="0">
              <a:solidFill>
                <a:prstClr val="black"/>
              </a:solidFill>
            </a:endParaRPr>
          </a:p>
          <a:p>
            <a:pPr marL="0" indent="0" defTabSz="465887" eaLnBrk="1" fontAlgn="auto" hangingPunct="1">
              <a:spcBef>
                <a:spcPts val="0"/>
              </a:spcBef>
              <a:spcAft>
                <a:spcPts val="0"/>
              </a:spcAft>
              <a:buFont typeface="Arial" panose="020B0604020202020204" pitchFamily="34" charset="0"/>
              <a:buNone/>
              <a:defRPr/>
            </a:pPr>
            <a:r>
              <a:rPr lang="en-US" dirty="0">
                <a:solidFill>
                  <a:prstClr val="black"/>
                </a:solidFill>
              </a:rPr>
              <a:t>Today we are looking at the chapter on Science. Let’s take a closer look at one foundation for an example:</a:t>
            </a:r>
          </a:p>
          <a:p>
            <a:pPr marL="171450" indent="-171450" defTabSz="465887" eaLnBrk="1" fontAlgn="auto" hangingPunct="1">
              <a:spcBef>
                <a:spcPts val="0"/>
              </a:spcBef>
              <a:spcAft>
                <a:spcPts val="0"/>
              </a:spcAft>
              <a:buFont typeface="Arial" panose="020B0604020202020204" pitchFamily="34" charset="0"/>
              <a:buChar char="•"/>
              <a:defRPr/>
            </a:pPr>
            <a:r>
              <a:rPr lang="en-US" altLang="en-US" dirty="0">
                <a:solidFill>
                  <a:prstClr val="black"/>
                </a:solidFill>
                <a:ea typeface="ＭＳ Ｐゴシック" charset="-128"/>
              </a:rPr>
              <a:t>Turn</a:t>
            </a:r>
            <a:r>
              <a:rPr lang="en-US" altLang="en-US" baseline="0" dirty="0">
                <a:solidFill>
                  <a:prstClr val="black"/>
                </a:solidFill>
                <a:ea typeface="ＭＳ Ｐゴシック" charset="-128"/>
              </a:rPr>
              <a:t> to the </a:t>
            </a:r>
            <a:r>
              <a:rPr lang="en-US" altLang="en-US" dirty="0">
                <a:solidFill>
                  <a:prstClr val="black"/>
                </a:solidFill>
                <a:ea typeface="ＭＳ Ｐゴシック" charset="-128"/>
              </a:rPr>
              <a:t>Life Sciences section of the Preschool Learning Foundations and find a page where the age levels appear</a:t>
            </a:r>
            <a:r>
              <a:rPr lang="en-US" altLang="en-US" baseline="0" dirty="0">
                <a:solidFill>
                  <a:prstClr val="black"/>
                </a:solidFill>
                <a:ea typeface="ＭＳ Ｐゴシック" charset="-128"/>
              </a:rPr>
              <a:t> (pages 73-78)</a:t>
            </a:r>
            <a:r>
              <a:rPr lang="en-US" altLang="en-US" dirty="0">
                <a:solidFill>
                  <a:prstClr val="black"/>
                </a:solidFill>
                <a:ea typeface="ＭＳ Ｐゴシック" charset="-128"/>
              </a:rPr>
              <a:t>. This is an example of a foundation page. </a:t>
            </a:r>
          </a:p>
          <a:p>
            <a:pPr marL="174708" indent="-174708" defTabSz="465887" eaLnBrk="1" fontAlgn="auto" hangingPunct="1">
              <a:spcBef>
                <a:spcPts val="0"/>
              </a:spcBef>
              <a:spcAft>
                <a:spcPts val="0"/>
              </a:spcAft>
              <a:buFont typeface="Arial" panose="020B0604020202020204" pitchFamily="34" charset="0"/>
              <a:buChar char="•"/>
              <a:defRPr/>
            </a:pPr>
            <a:r>
              <a:rPr lang="en-US" dirty="0"/>
              <a:t>Look across the page and examine the developmental progression between 48 months and 60 months of age</a:t>
            </a:r>
            <a:r>
              <a:rPr lang="en-US" altLang="en-US" dirty="0">
                <a:solidFill>
                  <a:prstClr val="black"/>
                </a:solidFill>
                <a:ea typeface="ＭＳ Ｐゴシック" charset="-128"/>
              </a:rPr>
              <a:t>. (Solicit a few participants to read what they see.) </a:t>
            </a:r>
          </a:p>
          <a:p>
            <a:pPr marL="174708" indent="-174708" defTabSz="465887" eaLnBrk="1" fontAlgn="auto" hangingPunct="1">
              <a:spcBef>
                <a:spcPts val="0"/>
              </a:spcBef>
              <a:spcAft>
                <a:spcPts val="0"/>
              </a:spcAft>
              <a:buFont typeface="Arial" panose="020B0604020202020204" pitchFamily="34" charset="0"/>
              <a:buChar char="•"/>
              <a:defRPr/>
            </a:pPr>
            <a:endParaRPr lang="en-US" altLang="en-US" dirty="0">
              <a:solidFill>
                <a:prstClr val="black"/>
              </a:solidFill>
              <a:ea typeface="ＭＳ Ｐゴシック" charset="-128"/>
            </a:endParaRPr>
          </a:p>
          <a:p>
            <a:pPr defTabSz="465887" eaLnBrk="1" fontAlgn="auto" hangingPunct="1">
              <a:spcBef>
                <a:spcPts val="0"/>
              </a:spcBef>
              <a:spcAft>
                <a:spcPts val="0"/>
              </a:spcAft>
              <a:defRPr/>
            </a:pPr>
            <a:r>
              <a:rPr lang="en-US" altLang="en-US" dirty="0">
                <a:solidFill>
                  <a:prstClr val="black"/>
                </a:solidFill>
                <a:ea typeface="ＭＳ Ｐゴシック" charset="-128"/>
              </a:rPr>
              <a:t>(Summarize the exploration with the following key note.) </a:t>
            </a:r>
          </a:p>
          <a:p>
            <a:pPr defTabSz="465887" eaLnBrk="1" fontAlgn="auto" hangingPunct="1">
              <a:spcBef>
                <a:spcPts val="0"/>
              </a:spcBef>
              <a:spcAft>
                <a:spcPts val="0"/>
              </a:spcAft>
              <a:defRPr/>
            </a:pPr>
            <a:endParaRPr lang="en-US" altLang="en-US" dirty="0">
              <a:solidFill>
                <a:prstClr val="black"/>
              </a:solidFill>
              <a:ea typeface="ＭＳ Ｐゴシック" charset="-128"/>
            </a:endParaRPr>
          </a:p>
          <a:p>
            <a:pPr defTabSz="465887" eaLnBrk="1" fontAlgn="auto" hangingPunct="1">
              <a:spcBef>
                <a:spcPts val="0"/>
              </a:spcBef>
              <a:spcAft>
                <a:spcPts val="0"/>
              </a:spcAft>
              <a:defRPr/>
            </a:pPr>
            <a:r>
              <a:rPr lang="en-US" altLang="en-US" dirty="0">
                <a:solidFill>
                  <a:prstClr val="black"/>
                </a:solidFill>
                <a:ea typeface="ＭＳ Ｐゴシック" charset="-128"/>
              </a:rPr>
              <a:t>Because children develop at different rates, the foundations were designed to support the belief that certain stages of development will occur at different times for all students. You will notice “at around” in the description. It is important to remember this variability occurs. </a:t>
            </a:r>
          </a:p>
          <a:p>
            <a:pPr defTabSz="465887" eaLnBrk="1" fontAlgn="auto" hangingPunct="1">
              <a:spcBef>
                <a:spcPts val="0"/>
              </a:spcBef>
              <a:spcAft>
                <a:spcPts val="0"/>
              </a:spcAft>
              <a:defRPr/>
            </a:pPr>
            <a:endParaRPr lang="en-US" dirty="0">
              <a:solidFill>
                <a:prstClr val="black"/>
              </a:solidFill>
              <a:ea typeface="ＭＳ Ｐゴシック" charset="-128"/>
            </a:endParaRPr>
          </a:p>
          <a:p>
            <a:pPr defTabSz="465887">
              <a:spcBef>
                <a:spcPts val="0"/>
              </a:spcBef>
              <a:spcAft>
                <a:spcPts val="0"/>
              </a:spcAft>
              <a:defRPr/>
            </a:pPr>
            <a:r>
              <a:rPr lang="en-US" dirty="0">
                <a:solidFill>
                  <a:prstClr val="black"/>
                </a:solidFill>
                <a:ea typeface="ＭＳ Ｐゴシック" pitchFamily="34" charset="-128"/>
              </a:rPr>
              <a:t>The foundations also assume that children have access to appropriate support in high quality programs that include the following aspects: </a:t>
            </a:r>
          </a:p>
          <a:p>
            <a:pPr marL="174708" indent="-174708" defTabSz="465887">
              <a:spcBef>
                <a:spcPts val="0"/>
              </a:spcBef>
              <a:spcAft>
                <a:spcPts val="0"/>
              </a:spcAft>
              <a:buFont typeface="Arial" panose="020B0604020202020204" pitchFamily="34" charset="0"/>
              <a:buChar char="•"/>
              <a:defRPr/>
            </a:pPr>
            <a:r>
              <a:rPr lang="en-US" dirty="0">
                <a:solidFill>
                  <a:prstClr val="black"/>
                </a:solidFill>
                <a:ea typeface="ＭＳ Ｐゴシック" pitchFamily="34" charset="-128"/>
              </a:rPr>
              <a:t>Environments and experiences that encourage active, playful exploration and experimentation</a:t>
            </a:r>
          </a:p>
          <a:p>
            <a:pPr marL="174708" indent="-174708" defTabSz="465887" eaLnBrk="1" hangingPunct="1">
              <a:spcBef>
                <a:spcPts val="0"/>
              </a:spcBef>
              <a:spcAft>
                <a:spcPts val="0"/>
              </a:spcAft>
              <a:buFont typeface="Arial" panose="020B0604020202020204" pitchFamily="34" charset="0"/>
              <a:buChar char="•"/>
              <a:defRPr/>
            </a:pPr>
            <a:r>
              <a:rPr lang="en-US" dirty="0">
                <a:solidFill>
                  <a:prstClr val="black"/>
                </a:solidFill>
                <a:ea typeface="ＭＳ Ｐゴシック" pitchFamily="34" charset="-128"/>
              </a:rPr>
              <a:t>Clearly defined learning centers where materials are rotated</a:t>
            </a:r>
          </a:p>
          <a:p>
            <a:pPr marL="174708" indent="-174708" defTabSz="465887" eaLnBrk="1" hangingPunct="1">
              <a:spcBef>
                <a:spcPts val="0"/>
              </a:spcBef>
              <a:spcAft>
                <a:spcPts val="0"/>
              </a:spcAft>
              <a:buFont typeface="Arial" panose="020B0604020202020204" pitchFamily="34" charset="0"/>
              <a:buChar char="•"/>
              <a:defRPr/>
            </a:pPr>
            <a:r>
              <a:rPr lang="en-US" dirty="0">
                <a:solidFill>
                  <a:prstClr val="black"/>
                </a:solidFill>
                <a:ea typeface="ＭＳ Ｐゴシック" pitchFamily="34" charset="-128"/>
              </a:rPr>
              <a:t>Purposeful teaching to help children gain knowledge and skills</a:t>
            </a:r>
          </a:p>
          <a:p>
            <a:pPr marL="174708" indent="-174708" defTabSz="465887" eaLnBrk="1" hangingPunct="1">
              <a:spcBef>
                <a:spcPts val="0"/>
              </a:spcBef>
              <a:spcAft>
                <a:spcPts val="0"/>
              </a:spcAft>
              <a:buFont typeface="Arial" panose="020B0604020202020204" pitchFamily="34" charset="0"/>
              <a:buChar char="•"/>
              <a:defRPr/>
            </a:pPr>
            <a:r>
              <a:rPr lang="en-US" dirty="0">
                <a:solidFill>
                  <a:prstClr val="black"/>
                </a:solidFill>
                <a:ea typeface="ＭＳ Ｐゴシック" pitchFamily="34" charset="-128"/>
              </a:rPr>
              <a:t>Predictable schedules and routines with large blocks of time for play and skillful integration of curriculum with an intentional focus on content</a:t>
            </a:r>
          </a:p>
          <a:p>
            <a:pPr marL="174708" indent="-174708" defTabSz="465887" eaLnBrk="1" hangingPunct="1">
              <a:spcBef>
                <a:spcPts val="0"/>
              </a:spcBef>
              <a:spcAft>
                <a:spcPts val="0"/>
              </a:spcAft>
              <a:buFont typeface="Arial" panose="020B0604020202020204" pitchFamily="34" charset="0"/>
              <a:buChar char="•"/>
              <a:defRPr/>
            </a:pPr>
            <a:r>
              <a:rPr lang="en-US" dirty="0">
                <a:solidFill>
                  <a:prstClr val="black"/>
                </a:solidFill>
                <a:ea typeface="ＭＳ Ｐゴシック" pitchFamily="34" charset="-128"/>
              </a:rPr>
              <a:t>Specific support for English learners with staff that have knowledge of the stages of English-language acquisition</a:t>
            </a:r>
          </a:p>
          <a:p>
            <a:pPr marL="174708" indent="-174708" defTabSz="465887" eaLnBrk="1" hangingPunct="1">
              <a:spcBef>
                <a:spcPts val="0"/>
              </a:spcBef>
              <a:spcAft>
                <a:spcPts val="0"/>
              </a:spcAft>
              <a:buFont typeface="Arial" panose="020B0604020202020204" pitchFamily="34" charset="0"/>
              <a:buChar char="•"/>
              <a:defRPr/>
            </a:pPr>
            <a:r>
              <a:rPr lang="en-US" dirty="0">
                <a:solidFill>
                  <a:prstClr val="black"/>
                </a:solidFill>
                <a:ea typeface="ＭＳ Ｐゴシック" pitchFamily="34" charset="-128"/>
              </a:rPr>
              <a:t>Accommodations and adaptations for children with disabilities and additional support when needed</a:t>
            </a:r>
          </a:p>
        </p:txBody>
      </p:sp>
      <p:sp>
        <p:nvSpPr>
          <p:cNvPr id="41987" name="Slide Number Placeholder 1"/>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5E7685A7-871A-BA4B-9884-F09756E78FA6}" type="slidenum">
              <a:rPr lang="en-US" sz="1200"/>
              <a:pPr/>
              <a:t>11</a:t>
            </a:fld>
            <a:endParaRPr lang="en-US" sz="1200"/>
          </a:p>
        </p:txBody>
      </p:sp>
    </p:spTree>
    <p:extLst>
      <p:ext uri="{BB962C8B-B14F-4D97-AF65-F5344CB8AC3E}">
        <p14:creationId xmlns:p14="http://schemas.microsoft.com/office/powerpoint/2010/main" val="250040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3971" name="Notes Placeholder 2"/>
          <p:cNvSpPr>
            <a:spLocks noGrp="1"/>
          </p:cNvSpPr>
          <p:nvPr>
            <p:ph type="body" idx="1"/>
          </p:nvPr>
        </p:nvSpPr>
        <p:spPr bwMode="auto">
          <a:extLst/>
        </p:spPr>
        <p:txBody>
          <a:bodyPr wrap="square" numCol="1" anchor="t" anchorCtr="0" compatLnSpc="1">
            <a:prstTxWarp prst="textNoShape">
              <a:avLst/>
            </a:prstTxWarp>
            <a:normAutofit/>
          </a:bodyPr>
          <a:lstStyle/>
          <a:p>
            <a:pPr>
              <a:spcBef>
                <a:spcPct val="0"/>
              </a:spcBef>
              <a:defRPr/>
            </a:pPr>
            <a:r>
              <a:rPr lang="en-US" altLang="en-US" b="1" dirty="0"/>
              <a:t>Background</a:t>
            </a:r>
            <a:r>
              <a:rPr lang="en-US" altLang="en-US" b="1" baseline="0" dirty="0"/>
              <a:t> Information:</a:t>
            </a:r>
          </a:p>
          <a:p>
            <a:pPr>
              <a:spcBef>
                <a:spcPct val="0"/>
              </a:spcBef>
              <a:defRPr/>
            </a:pPr>
            <a:r>
              <a:rPr lang="en-US" altLang="en-US" b="0" baseline="0" dirty="0"/>
              <a:t>Utilize one of the following strategies to track question responses:</a:t>
            </a:r>
          </a:p>
          <a:p>
            <a:pPr marL="174708" indent="-174708">
              <a:spcBef>
                <a:spcPct val="0"/>
              </a:spcBef>
              <a:buFont typeface="Arial" panose="020B0604020202020204" pitchFamily="34" charset="0"/>
              <a:buChar char="•"/>
              <a:defRPr/>
            </a:pPr>
            <a:r>
              <a:rPr lang="en-US" altLang="en-US" b="0" dirty="0"/>
              <a:t>Option 1: Popcorn Strategy—First</a:t>
            </a:r>
            <a:r>
              <a:rPr lang="en-US" altLang="en-US" b="0" baseline="0" dirty="0"/>
              <a:t> a</a:t>
            </a:r>
            <a:r>
              <a:rPr lang="en-US" altLang="en-US" b="0" dirty="0"/>
              <a:t>sk participants to share ideas with their tablemates.</a:t>
            </a:r>
            <a:r>
              <a:rPr lang="en-US" altLang="en-US" b="0" baseline="0" dirty="0"/>
              <a:t> T</a:t>
            </a:r>
            <a:r>
              <a:rPr lang="en-US" altLang="en-US" b="0" dirty="0"/>
              <a:t>hen have them popcorn their ideas to the larger group. Have a trainer chart at the front while answers are being given. After all participants who wish to add their thoughts have had a chance to share, advance the slide and see words as they appear.</a:t>
            </a:r>
          </a:p>
          <a:p>
            <a:pPr marL="174708" indent="-174708">
              <a:spcBef>
                <a:spcPct val="0"/>
              </a:spcBef>
              <a:buFont typeface="Arial" panose="020B0604020202020204" pitchFamily="34" charset="0"/>
              <a:buChar char="•"/>
              <a:defRPr/>
            </a:pPr>
            <a:r>
              <a:rPr lang="en-US" altLang="en-US" b="0" dirty="0"/>
              <a:t>Option 2: Poll</a:t>
            </a:r>
            <a:r>
              <a:rPr lang="en-US" altLang="en-US" b="0" baseline="0" dirty="0"/>
              <a:t> Everywhere—</a:t>
            </a:r>
            <a:r>
              <a:rPr lang="en-US" altLang="en-US" b="0" dirty="0"/>
              <a:t>Use Poll Everywhere (or another polling system) to have participants text answers in. </a:t>
            </a:r>
          </a:p>
          <a:p>
            <a:pPr marL="174708" indent="-174708">
              <a:spcBef>
                <a:spcPct val="0"/>
              </a:spcBef>
              <a:buFont typeface="Arial" panose="020B0604020202020204" pitchFamily="34" charset="0"/>
              <a:buChar char="•"/>
              <a:defRPr/>
            </a:pPr>
            <a:r>
              <a:rPr lang="en-US" altLang="en-US" b="0" dirty="0"/>
              <a:t>Option 3: Table</a:t>
            </a:r>
            <a:r>
              <a:rPr lang="en-US" altLang="en-US" b="0" baseline="0" dirty="0"/>
              <a:t> Chart—</a:t>
            </a:r>
            <a:r>
              <a:rPr lang="en-US" altLang="en-US" b="0" dirty="0"/>
              <a:t>Have each table group chart their responses.</a:t>
            </a:r>
            <a:r>
              <a:rPr lang="en-US" altLang="en-US" b="0" baseline="0" dirty="0"/>
              <a:t>  Then have them </a:t>
            </a:r>
            <a:r>
              <a:rPr lang="en-US" altLang="en-US" b="0" dirty="0"/>
              <a:t>share and compare charts with the entire group. </a:t>
            </a:r>
          </a:p>
          <a:p>
            <a:pPr>
              <a:spcBef>
                <a:spcPct val="0"/>
              </a:spcBef>
              <a:defRPr/>
            </a:pPr>
            <a:endParaRPr lang="en-US" altLang="en-US" b="0" dirty="0"/>
          </a:p>
          <a:p>
            <a:pPr>
              <a:spcBef>
                <a:spcPct val="0"/>
              </a:spcBef>
              <a:defRPr/>
            </a:pPr>
            <a:r>
              <a:rPr lang="en-US" altLang="en-US" b="1" dirty="0"/>
              <a:t>Presenter Remarks:</a:t>
            </a:r>
          </a:p>
          <a:p>
            <a:pPr>
              <a:spcBef>
                <a:spcPct val="0"/>
              </a:spcBef>
              <a:defRPr/>
            </a:pPr>
            <a:r>
              <a:rPr lang="en-US" altLang="en-US" dirty="0"/>
              <a:t>(Pose the</a:t>
            </a:r>
            <a:r>
              <a:rPr lang="en-US" altLang="en-US" baseline="0" dirty="0"/>
              <a:t> following questions </a:t>
            </a:r>
            <a:r>
              <a:rPr lang="en-US" altLang="en-US" dirty="0"/>
              <a:t>to the entire group and have participants create the list using one of the options listed in the Background Information section.)</a:t>
            </a:r>
            <a:r>
              <a:rPr lang="en-US" altLang="en-US" baseline="0" dirty="0"/>
              <a:t> </a:t>
            </a:r>
          </a:p>
          <a:p>
            <a:pPr>
              <a:spcBef>
                <a:spcPct val="0"/>
              </a:spcBef>
              <a:defRPr/>
            </a:pPr>
            <a:endParaRPr lang="en-US" altLang="en-US" baseline="0" dirty="0"/>
          </a:p>
          <a:p>
            <a:pPr>
              <a:spcBef>
                <a:spcPct val="0"/>
              </a:spcBef>
              <a:defRPr/>
            </a:pPr>
            <a:r>
              <a:rPr lang="en-US" altLang="en-US" dirty="0"/>
              <a:t>What is the purpose of science in TK? </a:t>
            </a:r>
          </a:p>
          <a:p>
            <a:pPr>
              <a:spcBef>
                <a:spcPct val="0"/>
              </a:spcBef>
              <a:defRPr/>
            </a:pPr>
            <a:endParaRPr lang="en-US" altLang="en-US" dirty="0"/>
          </a:p>
          <a:p>
            <a:pPr>
              <a:spcBef>
                <a:spcPct val="0"/>
              </a:spcBef>
              <a:defRPr/>
            </a:pPr>
            <a:r>
              <a:rPr lang="en-US" altLang="en-US" dirty="0"/>
              <a:t>How does science in TK support development of the whole child? </a:t>
            </a:r>
          </a:p>
          <a:p>
            <a:pPr>
              <a:spcBef>
                <a:spcPct val="0"/>
              </a:spcBef>
              <a:defRPr/>
            </a:pPr>
            <a:endParaRPr lang="en-US" altLang="en-US" dirty="0"/>
          </a:p>
          <a:p>
            <a:pPr>
              <a:spcBef>
                <a:spcPct val="0"/>
              </a:spcBef>
              <a:defRPr/>
            </a:pPr>
            <a:r>
              <a:rPr lang="en-US" altLang="en-US" dirty="0"/>
              <a:t>(Reflect with entire group.)</a:t>
            </a:r>
            <a:r>
              <a:rPr lang="en-US" altLang="en-US" baseline="0" dirty="0"/>
              <a:t> Did</a:t>
            </a:r>
            <a:r>
              <a:rPr lang="en-US" altLang="en-US" dirty="0"/>
              <a:t> you come up with a similar list? </a:t>
            </a:r>
          </a:p>
          <a:p>
            <a:pPr>
              <a:spcBef>
                <a:spcPct val="0"/>
              </a:spcBef>
              <a:defRPr/>
            </a:pPr>
            <a:endParaRPr lang="en-US" altLang="en-US" dirty="0"/>
          </a:p>
          <a:p>
            <a:pPr>
              <a:spcBef>
                <a:spcPct val="0"/>
              </a:spcBef>
              <a:defRPr/>
            </a:pPr>
            <a:endParaRPr lang="en-US" altLang="en-US" dirty="0"/>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B570AA7E-7577-4C4C-A0A0-FD93DD1D7CC9}" type="slidenum">
              <a:rPr lang="en-US" sz="1200">
                <a:ea typeface="MS PGothic" charset="0"/>
                <a:cs typeface="MS PGothic" charset="0"/>
              </a:rPr>
              <a:pPr/>
              <a:t>12</a:t>
            </a:fld>
            <a:endParaRPr lang="en-US" sz="1200">
              <a:ea typeface="MS PGothic" charset="0"/>
              <a:cs typeface="MS PGothic" charset="0"/>
            </a:endParaRPr>
          </a:p>
        </p:txBody>
      </p:sp>
    </p:spTree>
    <p:extLst>
      <p:ext uri="{BB962C8B-B14F-4D97-AF65-F5344CB8AC3E}">
        <p14:creationId xmlns:p14="http://schemas.microsoft.com/office/powerpoint/2010/main" val="3988934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pPr>
            <a:r>
              <a:rPr lang="en-US" altLang="en-US" b="1" dirty="0"/>
              <a:t>Presenter Remarks: </a:t>
            </a:r>
          </a:p>
          <a:p>
            <a:pPr>
              <a:spcBef>
                <a:spcPts val="0"/>
              </a:spcBef>
            </a:pPr>
            <a:r>
              <a:rPr lang="en-US" altLang="en-US" b="0" dirty="0"/>
              <a:t>The Science domain includes four strands: Scientific Inquiry, Physical Sciences,</a:t>
            </a:r>
            <a:r>
              <a:rPr lang="en-US" altLang="en-US" b="0" baseline="0" dirty="0"/>
              <a:t> </a:t>
            </a:r>
            <a:r>
              <a:rPr lang="en-US" altLang="en-US" b="0" dirty="0"/>
              <a:t>Life Sciences, and</a:t>
            </a:r>
            <a:r>
              <a:rPr lang="en-US" altLang="en-US" b="0" baseline="0" dirty="0"/>
              <a:t> </a:t>
            </a:r>
            <a:r>
              <a:rPr lang="en-US" altLang="en-US" b="0" dirty="0"/>
              <a:t>Earth Sciences. </a:t>
            </a:r>
          </a:p>
          <a:p>
            <a:pPr>
              <a:spcBef>
                <a:spcPts val="0"/>
              </a:spcBef>
            </a:pPr>
            <a:endParaRPr lang="en-US" altLang="en-US" b="0" dirty="0"/>
          </a:p>
          <a:p>
            <a:pPr defTabSz="465887">
              <a:spcBef>
                <a:spcPts val="0"/>
              </a:spcBef>
              <a:defRPr/>
            </a:pPr>
            <a:r>
              <a:rPr lang="en-US" altLang="en-US" b="0" dirty="0"/>
              <a:t>As</a:t>
            </a:r>
            <a:r>
              <a:rPr lang="en-US" altLang="en-US" b="0" baseline="0" dirty="0"/>
              <a:t> evidenced in the photo on the slide, t</a:t>
            </a:r>
            <a:r>
              <a:rPr lang="en-US" altLang="en-US" b="0" dirty="0"/>
              <a:t>here</a:t>
            </a:r>
            <a:r>
              <a:rPr lang="en-US" altLang="en-US" b="0" baseline="0" dirty="0"/>
              <a:t> is </a:t>
            </a:r>
            <a:r>
              <a:rPr lang="en-US" altLang="en-US" b="0" dirty="0"/>
              <a:t>overlap between the strands. Which strands do you</a:t>
            </a:r>
            <a:r>
              <a:rPr lang="en-US" altLang="en-US" b="0" baseline="0" dirty="0"/>
              <a:t> see represented in the photo</a:t>
            </a:r>
            <a:r>
              <a:rPr lang="en-US" altLang="en-US" b="0" dirty="0"/>
              <a:t>?</a:t>
            </a:r>
            <a:r>
              <a:rPr lang="en-US" altLang="en-US" b="0" baseline="0" dirty="0"/>
              <a:t> (Answer: </a:t>
            </a:r>
            <a:r>
              <a:rPr lang="en-US" altLang="en-US" b="0" dirty="0"/>
              <a:t>Scientific Inquiry, Physical Sciences,</a:t>
            </a:r>
            <a:r>
              <a:rPr lang="en-US" altLang="en-US" b="0" baseline="0" dirty="0"/>
              <a:t> </a:t>
            </a:r>
            <a:r>
              <a:rPr lang="en-US" altLang="en-US" b="0" dirty="0"/>
              <a:t>Life Sciences, and</a:t>
            </a:r>
            <a:r>
              <a:rPr lang="en-US" altLang="en-US" b="0" baseline="0" dirty="0"/>
              <a:t> </a:t>
            </a:r>
            <a:r>
              <a:rPr lang="en-US" altLang="en-US" b="0" dirty="0"/>
              <a:t>Earth Sciences)</a:t>
            </a:r>
          </a:p>
          <a:p>
            <a:pPr defTabSz="465887">
              <a:spcBef>
                <a:spcPts val="0"/>
              </a:spcBef>
              <a:defRPr/>
            </a:pPr>
            <a:endParaRPr lang="en-US" altLang="en-US" b="1" dirty="0"/>
          </a:p>
          <a:p>
            <a:pPr>
              <a:spcBef>
                <a:spcPts val="0"/>
              </a:spcBef>
            </a:pPr>
            <a:r>
              <a:rPr lang="en-US" altLang="en-US" b="0" dirty="0"/>
              <a:t>(Use the following quote as a guide to offer more background information.)</a:t>
            </a:r>
          </a:p>
          <a:p>
            <a:pPr>
              <a:spcBef>
                <a:spcPts val="0"/>
              </a:spcBef>
            </a:pPr>
            <a:endParaRPr lang="en-US" altLang="en-US" dirty="0"/>
          </a:p>
          <a:p>
            <a:pPr defTabSz="465887">
              <a:spcBef>
                <a:spcPts val="0"/>
              </a:spcBef>
              <a:defRPr/>
            </a:pPr>
            <a:r>
              <a:rPr lang="ja-JP" altLang="en-US" dirty="0"/>
              <a:t>“</a:t>
            </a:r>
            <a:r>
              <a:rPr lang="en-US" altLang="ja-JP" dirty="0"/>
              <a:t>Science in preschool [and TK] is built on children’s natural curiosity and tendency to actively explore, experiment, and discover the nature of things in their everyday life. It is not about a discrete body of knowledge or a list of facts presented to children. This approach to preschool [and TK] science is consistent with a </a:t>
            </a:r>
            <a:r>
              <a:rPr lang="en-US" altLang="ja-JP" b="1" dirty="0"/>
              <a:t>constructivist approach </a:t>
            </a:r>
            <a:r>
              <a:rPr lang="en-US" altLang="ja-JP" b="0" dirty="0"/>
              <a:t>on learning, in which </a:t>
            </a:r>
            <a:r>
              <a:rPr lang="en-US" altLang="ja-JP" dirty="0"/>
              <a:t>children construct knowledge and build theories by interacting with the environment rather than passively taking in information” (</a:t>
            </a:r>
            <a:r>
              <a:rPr lang="en-US" altLang="ja-JP" dirty="0" err="1"/>
              <a:t>Chaille</a:t>
            </a:r>
            <a:r>
              <a:rPr lang="en-US" altLang="ja-JP" dirty="0"/>
              <a:t> and Britain as</a:t>
            </a:r>
            <a:r>
              <a:rPr lang="en-US" altLang="ja-JP" baseline="0" dirty="0"/>
              <a:t> </a:t>
            </a:r>
            <a:r>
              <a:rPr lang="en-US" altLang="en-US" dirty="0"/>
              <a:t>cited in PLF, Vol. 3, p. 49).</a:t>
            </a:r>
          </a:p>
          <a:p>
            <a:pPr>
              <a:spcBef>
                <a:spcPts val="0"/>
              </a:spcBef>
            </a:pPr>
            <a:endParaRPr lang="en-US" altLang="en-US" dirty="0"/>
          </a:p>
        </p:txBody>
      </p:sp>
      <p:sp>
        <p:nvSpPr>
          <p:cNvPr id="757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66DB3CA-D917-4ADE-B542-4B72EF3C76DD}" type="slidenum">
              <a:rPr lang="en-US" altLang="en-US" sz="1200"/>
              <a:pPr/>
              <a:t>13</a:t>
            </a:fld>
            <a:endParaRPr lang="en-US" altLang="en-US" sz="1200"/>
          </a:p>
        </p:txBody>
      </p:sp>
    </p:spTree>
    <p:extLst>
      <p:ext uri="{BB962C8B-B14F-4D97-AF65-F5344CB8AC3E}">
        <p14:creationId xmlns:p14="http://schemas.microsoft.com/office/powerpoint/2010/main" val="2051802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es Placeholder 2"/>
          <p:cNvSpPr>
            <a:spLocks noGrp="1"/>
          </p:cNvSpPr>
          <p:nvPr>
            <p:ph type="body" idx="1"/>
          </p:nvPr>
        </p:nvSpPr>
        <p:spPr bwMode="auto">
          <a:xfrm>
            <a:off x="787835" y="4448992"/>
            <a:ext cx="5521524" cy="45817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i="0" dirty="0"/>
              <a:t>Background Information:</a:t>
            </a:r>
          </a:p>
          <a:p>
            <a:pPr>
              <a:spcBef>
                <a:spcPts val="0"/>
              </a:spcBef>
            </a:pPr>
            <a:r>
              <a:rPr lang="en-US" kern="1200" dirty="0">
                <a:effectLst/>
              </a:rPr>
              <a:t>Refer to</a:t>
            </a:r>
            <a:r>
              <a:rPr lang="en-US" kern="1200" baseline="0" dirty="0">
                <a:effectLst/>
              </a:rPr>
              <a:t> </a:t>
            </a:r>
            <a:r>
              <a:rPr lang="en-US" kern="1200" dirty="0">
                <a:effectLst/>
              </a:rPr>
              <a:t>Handout 1: Key Concepts and Foundations Map.</a:t>
            </a:r>
          </a:p>
          <a:p>
            <a:pPr>
              <a:spcBef>
                <a:spcPts val="0"/>
              </a:spcBef>
            </a:pPr>
            <a:endParaRPr lang="en-US" altLang="en-US" dirty="0"/>
          </a:p>
          <a:p>
            <a:pPr>
              <a:spcBef>
                <a:spcPts val="0"/>
              </a:spcBef>
            </a:pPr>
            <a:r>
              <a:rPr lang="en-US" altLang="en-US" b="1" dirty="0"/>
              <a:t>Presenter Remarks: </a:t>
            </a:r>
          </a:p>
          <a:p>
            <a:pPr>
              <a:spcBef>
                <a:spcPts val="0"/>
              </a:spcBef>
            </a:pPr>
            <a:r>
              <a:rPr lang="en-US" altLang="en-US" dirty="0"/>
              <a:t>Please turn to the back</a:t>
            </a:r>
            <a:r>
              <a:rPr lang="en-US" altLang="en-US" baseline="0" dirty="0"/>
              <a:t> side of</a:t>
            </a:r>
            <a:r>
              <a:rPr lang="en-US" altLang="en-US" dirty="0"/>
              <a:t> Handout 1: Key Concepts and Foundations Map</a:t>
            </a:r>
            <a:r>
              <a:rPr lang="en-US" altLang="en-US" baseline="0" dirty="0"/>
              <a:t> and follow along </a:t>
            </a:r>
            <a:r>
              <a:rPr lang="en-US" baseline="0" dirty="0"/>
              <a:t>while we discuss each </a:t>
            </a:r>
            <a:r>
              <a:rPr lang="en-US" sz="1200" kern="1200" dirty="0">
                <a:solidFill>
                  <a:schemeClr val="tx1"/>
                </a:solidFill>
                <a:effectLst/>
                <a:latin typeface="Arial" pitchFamily="34" charset="0"/>
                <a:ea typeface="MS PGothic" panose="020B0600070205080204" pitchFamily="34" charset="-128"/>
                <a:cs typeface="Arial" pitchFamily="34" charset="0"/>
              </a:rPr>
              <a:t>component of the</a:t>
            </a:r>
            <a:r>
              <a:rPr lang="en-US" sz="1200" kern="1200" baseline="0" dirty="0">
                <a:solidFill>
                  <a:schemeClr val="tx1"/>
                </a:solidFill>
                <a:effectLst/>
                <a:latin typeface="Arial" pitchFamily="34" charset="0"/>
                <a:ea typeface="MS PGothic" panose="020B0600070205080204" pitchFamily="34" charset="-128"/>
                <a:cs typeface="Arial" pitchFamily="34" charset="0"/>
              </a:rPr>
              <a:t> foundations</a:t>
            </a:r>
            <a:r>
              <a:rPr lang="en-US" b="0" i="0" u="none" baseline="0" dirty="0"/>
              <a:t>:</a:t>
            </a:r>
            <a:endParaRPr lang="en-US" dirty="0">
              <a:latin typeface="Arial" charset="0"/>
              <a:ea typeface="ＭＳ Ｐゴシック" charset="0"/>
              <a:cs typeface="Arial" charset="0"/>
            </a:endParaRPr>
          </a:p>
          <a:p>
            <a:pPr marL="174708" indent="-174708" eaLnBrk="1" hangingPunct="1">
              <a:spcBef>
                <a:spcPts val="0"/>
              </a:spcBef>
              <a:buFont typeface="Arial" panose="020B0604020202020204" pitchFamily="34" charset="0"/>
              <a:buChar char="•"/>
            </a:pPr>
            <a:r>
              <a:rPr lang="en-US" dirty="0">
                <a:latin typeface="Arial" charset="0"/>
                <a:ea typeface="ＭＳ Ｐゴシック" charset="0"/>
                <a:cs typeface="Arial" charset="0"/>
              </a:rPr>
              <a:t>Th</a:t>
            </a:r>
            <a:r>
              <a:rPr lang="en-US" baseline="0" dirty="0">
                <a:latin typeface="Arial" charset="0"/>
                <a:ea typeface="ＭＳ Ｐゴシック" charset="0"/>
                <a:cs typeface="Arial" charset="0"/>
              </a:rPr>
              <a:t>e n</a:t>
            </a:r>
            <a:r>
              <a:rPr lang="en-US" dirty="0">
                <a:latin typeface="Arial" charset="0"/>
                <a:ea typeface="ＭＳ Ｐゴシック" charset="0"/>
                <a:cs typeface="Arial" charset="0"/>
              </a:rPr>
              <a:t>ame of the domain</a:t>
            </a:r>
            <a:r>
              <a:rPr lang="en-US" baseline="0" dirty="0">
                <a:latin typeface="Arial" charset="0"/>
                <a:ea typeface="ＭＳ Ｐゴシック" charset="0"/>
                <a:cs typeface="Arial" charset="0"/>
              </a:rPr>
              <a:t> is </a:t>
            </a:r>
            <a:r>
              <a:rPr lang="en-US" dirty="0">
                <a:latin typeface="Arial" charset="0"/>
                <a:ea typeface="ＭＳ Ｐゴシック" charset="0"/>
                <a:cs typeface="Arial" charset="0"/>
              </a:rPr>
              <a:t>Science</a:t>
            </a:r>
            <a:r>
              <a:rPr lang="en-US" baseline="0" dirty="0">
                <a:latin typeface="Arial" charset="0"/>
                <a:ea typeface="ＭＳ Ｐゴシック" charset="0"/>
                <a:cs typeface="Arial" charset="0"/>
              </a:rPr>
              <a:t>.</a:t>
            </a:r>
            <a:endParaRPr lang="en-US" dirty="0">
              <a:latin typeface="Arial" charset="0"/>
              <a:ea typeface="ＭＳ Ｐゴシック" charset="0"/>
              <a:cs typeface="Arial" charset="0"/>
            </a:endParaRPr>
          </a:p>
          <a:p>
            <a:pPr marL="174708" indent="-174708" defTabSz="465887" eaLnBrk="1" hangingPunct="1">
              <a:spcBef>
                <a:spcPts val="0"/>
              </a:spcBef>
              <a:buFont typeface="Arial" panose="020B0604020202020204" pitchFamily="34" charset="0"/>
              <a:buChar char="•"/>
              <a:defRPr/>
            </a:pPr>
            <a:r>
              <a:rPr lang="en-US" dirty="0">
                <a:latin typeface="Arial" charset="0"/>
                <a:ea typeface="ＭＳ Ｐゴシック" charset="0"/>
                <a:cs typeface="Arial" charset="0"/>
              </a:rPr>
              <a:t>The name of the strand</a:t>
            </a:r>
            <a:r>
              <a:rPr lang="en-US" baseline="0" dirty="0">
                <a:latin typeface="Arial" charset="0"/>
                <a:ea typeface="ＭＳ Ｐゴシック" charset="0"/>
                <a:cs typeface="Arial" charset="0"/>
              </a:rPr>
              <a:t> is </a:t>
            </a:r>
            <a:r>
              <a:rPr lang="en-US" i="0" dirty="0">
                <a:latin typeface="Arial" charset="0"/>
                <a:ea typeface="ＭＳ Ｐゴシック" charset="0"/>
                <a:cs typeface="Arial" charset="0"/>
              </a:rPr>
              <a:t>Life</a:t>
            </a:r>
            <a:r>
              <a:rPr lang="en-US" i="0" baseline="0" dirty="0">
                <a:latin typeface="Arial" charset="0"/>
                <a:ea typeface="ＭＳ Ｐゴシック" charset="0"/>
                <a:cs typeface="Arial" charset="0"/>
              </a:rPr>
              <a:t> Sciences</a:t>
            </a:r>
            <a:r>
              <a:rPr lang="en-US" dirty="0">
                <a:latin typeface="Arial" charset="0"/>
                <a:ea typeface="ＭＳ Ｐゴシック" charset="0"/>
                <a:cs typeface="Arial" charset="0"/>
              </a:rPr>
              <a:t>.</a:t>
            </a:r>
          </a:p>
          <a:p>
            <a:pPr marL="174708" indent="-174708" eaLnBrk="1" hangingPunct="1">
              <a:spcBef>
                <a:spcPts val="0"/>
              </a:spcBef>
              <a:buFont typeface="Arial" panose="020B0604020202020204" pitchFamily="34" charset="0"/>
              <a:buChar char="•"/>
            </a:pPr>
            <a:r>
              <a:rPr lang="en-US" dirty="0">
                <a:latin typeface="Arial" charset="0"/>
                <a:ea typeface="ＭＳ Ｐゴシック" charset="0"/>
                <a:cs typeface="Arial" charset="0"/>
              </a:rPr>
              <a:t>The name of the </a:t>
            </a:r>
            <a:r>
              <a:rPr lang="en-US" dirty="0" err="1">
                <a:latin typeface="Arial" charset="0"/>
                <a:ea typeface="ＭＳ Ｐゴシック" charset="0"/>
                <a:cs typeface="Arial" charset="0"/>
              </a:rPr>
              <a:t>substrand</a:t>
            </a:r>
            <a:r>
              <a:rPr lang="en-US" baseline="0" dirty="0">
                <a:latin typeface="Arial" charset="0"/>
                <a:ea typeface="ＭＳ Ｐゴシック" charset="0"/>
                <a:cs typeface="Arial" charset="0"/>
              </a:rPr>
              <a:t> is </a:t>
            </a:r>
            <a:r>
              <a:rPr lang="en-US" dirty="0">
                <a:latin typeface="Arial" charset="0"/>
                <a:ea typeface="ＭＳ Ｐゴシック" charset="0"/>
                <a:cs typeface="Arial" charset="0"/>
              </a:rPr>
              <a:t>Properties and Characteristics of Living Things.</a:t>
            </a:r>
          </a:p>
          <a:p>
            <a:pPr marL="640594" lvl="1" indent="-174708" eaLnBrk="1" hangingPunct="1">
              <a:spcBef>
                <a:spcPts val="0"/>
              </a:spcBef>
              <a:buFont typeface="Wingdings" panose="05000000000000000000" pitchFamily="2" charset="2"/>
              <a:buChar char="§"/>
            </a:pPr>
            <a:r>
              <a:rPr lang="en-US" dirty="0">
                <a:latin typeface="Arial" charset="0"/>
                <a:ea typeface="ＭＳ Ｐゴシック" charset="0"/>
                <a:cs typeface="Arial" charset="0"/>
              </a:rPr>
              <a:t>Note that </a:t>
            </a:r>
            <a:r>
              <a:rPr lang="en-US" dirty="0" err="1">
                <a:latin typeface="Arial" charset="0"/>
                <a:ea typeface="ＭＳ Ｐゴシック" charset="0"/>
                <a:cs typeface="Arial" charset="0"/>
              </a:rPr>
              <a:t>substrands</a:t>
            </a:r>
            <a:r>
              <a:rPr lang="en-US" dirty="0">
                <a:latin typeface="Arial" charset="0"/>
                <a:ea typeface="ＭＳ Ｐゴシック" charset="0"/>
                <a:cs typeface="Arial" charset="0"/>
              </a:rPr>
              <a:t> always end with</a:t>
            </a:r>
            <a:r>
              <a:rPr lang="en-US" baseline="0" dirty="0">
                <a:latin typeface="Arial" charset="0"/>
                <a:ea typeface="ＭＳ Ｐゴシック" charset="0"/>
                <a:cs typeface="Arial" charset="0"/>
              </a:rPr>
              <a:t> a </a:t>
            </a:r>
            <a:r>
              <a:rPr lang="en-US" dirty="0">
                <a:latin typeface="Arial" charset="0"/>
                <a:ea typeface="ＭＳ Ｐゴシック" charset="0"/>
                <a:cs typeface="Arial" charset="0"/>
              </a:rPr>
              <a:t>zero (1.0, 2.0, etc.).</a:t>
            </a:r>
          </a:p>
          <a:p>
            <a:pPr marL="174708" indent="-174708" eaLnBrk="1" hangingPunct="1">
              <a:spcBef>
                <a:spcPts val="0"/>
              </a:spcBef>
              <a:buFont typeface="Arial" panose="020B0604020202020204" pitchFamily="34" charset="0"/>
              <a:buChar char="•"/>
            </a:pPr>
            <a:r>
              <a:rPr lang="en-US" dirty="0">
                <a:latin typeface="Arial" charset="0"/>
                <a:ea typeface="ＭＳ Ｐゴシック" charset="0"/>
                <a:cs typeface="Arial" charset="0"/>
              </a:rPr>
              <a:t>The two age levels</a:t>
            </a:r>
            <a:r>
              <a:rPr lang="en-US" baseline="0" dirty="0">
                <a:latin typeface="Arial" charset="0"/>
                <a:ea typeface="ＭＳ Ｐゴシック" charset="0"/>
                <a:cs typeface="Arial" charset="0"/>
              </a:rPr>
              <a:t> are a</a:t>
            </a:r>
            <a:r>
              <a:rPr lang="en-US" dirty="0">
                <a:latin typeface="Arial" charset="0"/>
                <a:ea typeface="ＭＳ Ｐゴシック" charset="0"/>
                <a:cs typeface="Arial" charset="0"/>
              </a:rPr>
              <a:t>t around 48 months and at around 60 months.</a:t>
            </a:r>
          </a:p>
          <a:p>
            <a:pPr marL="640594" lvl="1" indent="-174708" eaLnBrk="1" hangingPunct="1">
              <a:spcBef>
                <a:spcPts val="0"/>
              </a:spcBef>
              <a:buFont typeface="Wingdings" panose="05000000000000000000" pitchFamily="2" charset="2"/>
              <a:buChar char="§"/>
            </a:pPr>
            <a:r>
              <a:rPr lang="en-US" dirty="0">
                <a:latin typeface="Arial" charset="0"/>
                <a:ea typeface="ＭＳ Ｐゴシック" charset="0"/>
                <a:cs typeface="Arial" charset="0"/>
              </a:rPr>
              <a:t>Each foundation describes typical behaviors at around 48 months and at around 60 months or four to five</a:t>
            </a:r>
            <a:r>
              <a:rPr lang="en-US" baseline="0" dirty="0">
                <a:latin typeface="Arial" charset="0"/>
                <a:ea typeface="ＭＳ Ｐゴシック" charset="0"/>
                <a:cs typeface="Arial" charset="0"/>
              </a:rPr>
              <a:t> years old.</a:t>
            </a:r>
            <a:endParaRPr lang="en-US" dirty="0">
              <a:latin typeface="Arial" charset="0"/>
              <a:ea typeface="ＭＳ Ｐゴシック" charset="0"/>
              <a:cs typeface="Arial" charset="0"/>
            </a:endParaRPr>
          </a:p>
          <a:p>
            <a:pPr marL="174708" indent="-174708" eaLnBrk="1" hangingPunct="1">
              <a:spcBef>
                <a:spcPts val="0"/>
              </a:spcBef>
              <a:buFont typeface="Arial" panose="020B0604020202020204" pitchFamily="34" charset="0"/>
              <a:buChar char="•"/>
            </a:pPr>
            <a:r>
              <a:rPr lang="en-US" dirty="0">
                <a:latin typeface="Arial" charset="0"/>
                <a:ea typeface="ＭＳ Ｐゴシック" charset="0"/>
                <a:cs typeface="Arial" charset="0"/>
              </a:rPr>
              <a:t>The foundation</a:t>
            </a:r>
            <a:r>
              <a:rPr lang="en-US" baseline="0" dirty="0">
                <a:latin typeface="Arial" charset="0"/>
                <a:ea typeface="ＭＳ Ｐゴシック" charset="0"/>
                <a:cs typeface="Arial" charset="0"/>
              </a:rPr>
              <a:t>s for each age level are listed below the age levels.</a:t>
            </a:r>
          </a:p>
          <a:p>
            <a:pPr marL="640594" lvl="1" indent="-174708" eaLnBrk="1" hangingPunct="1">
              <a:spcBef>
                <a:spcPts val="0"/>
              </a:spcBef>
              <a:buFont typeface="Wingdings" panose="05000000000000000000" pitchFamily="2" charset="2"/>
              <a:buChar char="§"/>
            </a:pPr>
            <a:r>
              <a:rPr lang="en-US" baseline="0" dirty="0">
                <a:latin typeface="Arial" charset="0"/>
                <a:ea typeface="ＭＳ Ｐゴシック" charset="0"/>
                <a:cs typeface="Arial" charset="0"/>
              </a:rPr>
              <a:t>There is one for each age level on this page (</a:t>
            </a:r>
            <a:r>
              <a:rPr lang="en-US" dirty="0">
                <a:latin typeface="Arial" charset="0"/>
                <a:ea typeface="ＭＳ Ｐゴシック" charset="0"/>
                <a:cs typeface="Arial" charset="0"/>
              </a:rPr>
              <a:t>1.1 for 48 months and 1.1 for 60 months).</a:t>
            </a:r>
          </a:p>
          <a:p>
            <a:pPr marL="640594" marR="0" lvl="1" indent="-174708" algn="l" defTabSz="4572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lang="en-US" dirty="0">
                <a:latin typeface="Arial" charset="0"/>
                <a:ea typeface="ＭＳ Ｐゴシック" charset="0"/>
                <a:cs typeface="ＭＳ Ｐゴシック" charset="0"/>
              </a:rPr>
              <a:t>Notice</a:t>
            </a:r>
            <a:r>
              <a:rPr lang="en-US" baseline="0" dirty="0">
                <a:latin typeface="Arial" charset="0"/>
                <a:ea typeface="ＭＳ Ｐゴシック" charset="0"/>
                <a:cs typeface="ＭＳ Ｐゴシック" charset="0"/>
              </a:rPr>
              <a:t> that</a:t>
            </a:r>
            <a:r>
              <a:rPr lang="en-US" dirty="0">
                <a:latin typeface="Arial" charset="0"/>
                <a:ea typeface="ＭＳ Ｐゴシック" charset="0"/>
                <a:cs typeface="ＭＳ Ｐゴシック" charset="0"/>
              </a:rPr>
              <a:t> there is a developmental progression from four</a:t>
            </a:r>
            <a:r>
              <a:rPr lang="en-US" baseline="0" dirty="0">
                <a:latin typeface="Arial" charset="0"/>
                <a:ea typeface="ＭＳ Ｐゴシック" charset="0"/>
                <a:cs typeface="ＭＳ Ｐゴシック" charset="0"/>
              </a:rPr>
              <a:t> years old</a:t>
            </a:r>
            <a:r>
              <a:rPr lang="en-US" dirty="0">
                <a:latin typeface="Arial" charset="0"/>
                <a:ea typeface="ＭＳ Ｐゴシック" charset="0"/>
                <a:cs typeface="ＭＳ Ｐゴシック" charset="0"/>
              </a:rPr>
              <a:t> to five years</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old within a </a:t>
            </a:r>
            <a:r>
              <a:rPr lang="en-US" dirty="0" err="1">
                <a:latin typeface="Arial" charset="0"/>
                <a:ea typeface="ＭＳ Ｐゴシック" charset="0"/>
                <a:cs typeface="ＭＳ Ｐゴシック" charset="0"/>
              </a:rPr>
              <a:t>substrand</a:t>
            </a:r>
            <a:r>
              <a:rPr lang="en-US" dirty="0">
                <a:latin typeface="Arial" charset="0"/>
                <a:ea typeface="ＭＳ Ｐゴシック" charset="0"/>
                <a:cs typeface="ＭＳ Ｐゴシック" charset="0"/>
              </a:rPr>
              <a:t>.</a:t>
            </a:r>
            <a:endParaRPr lang="en-US" dirty="0">
              <a:latin typeface="Arial" charset="0"/>
              <a:ea typeface="ＭＳ Ｐゴシック" charset="0"/>
              <a:cs typeface="Arial" charset="0"/>
            </a:endParaRPr>
          </a:p>
          <a:p>
            <a:pPr marL="174708" indent="-174708" eaLnBrk="1" hangingPunct="1">
              <a:spcBef>
                <a:spcPts val="0"/>
              </a:spcBef>
              <a:buFont typeface="Arial" panose="020B0604020202020204" pitchFamily="34" charset="0"/>
              <a:buChar char="•"/>
            </a:pPr>
            <a:r>
              <a:rPr lang="en-US" dirty="0">
                <a:latin typeface="Arial" charset="0"/>
                <a:ea typeface="ＭＳ Ｐゴシック" charset="0"/>
                <a:cs typeface="Arial" charset="0"/>
              </a:rPr>
              <a:t>The examples for</a:t>
            </a:r>
            <a:r>
              <a:rPr lang="en-US" baseline="0" dirty="0">
                <a:latin typeface="Arial" charset="0"/>
                <a:ea typeface="ＭＳ Ｐゴシック" charset="0"/>
                <a:cs typeface="Arial" charset="0"/>
              </a:rPr>
              <a:t> each foundation are listed.</a:t>
            </a:r>
          </a:p>
          <a:p>
            <a:pPr marL="640594" lvl="1" indent="-174708" eaLnBrk="1" hangingPunct="1">
              <a:spcBef>
                <a:spcPts val="0"/>
              </a:spcBef>
              <a:buFont typeface="Wingdings" panose="05000000000000000000" pitchFamily="2" charset="2"/>
              <a:buChar char="§"/>
            </a:pPr>
            <a:r>
              <a:rPr lang="en-US" baseline="0" dirty="0">
                <a:latin typeface="Arial" charset="0"/>
                <a:ea typeface="ＭＳ Ｐゴシック" charset="0"/>
                <a:cs typeface="Arial" charset="0"/>
              </a:rPr>
              <a:t>T</a:t>
            </a:r>
            <a:r>
              <a:rPr lang="en-US" dirty="0">
                <a:latin typeface="Arial" charset="0"/>
                <a:ea typeface="ＭＳ Ｐゴシック" charset="0"/>
                <a:cs typeface="Arial" charset="0"/>
              </a:rPr>
              <a:t>hese are only a few of the ways that children may demonstrate the behavior in the foundation.</a:t>
            </a:r>
          </a:p>
          <a:p>
            <a:pPr eaLnBrk="1" hangingPunct="1">
              <a:spcBef>
                <a:spcPts val="0"/>
              </a:spcBef>
            </a:pPr>
            <a:endParaRPr lang="en-US" dirty="0">
              <a:latin typeface="Arial" charset="0"/>
              <a:ea typeface="ＭＳ Ｐゴシック" charset="0"/>
              <a:cs typeface="Arial" charset="0"/>
            </a:endParaRPr>
          </a:p>
          <a:p>
            <a:pPr eaLnBrk="1" hangingPunct="1">
              <a:spcBef>
                <a:spcPts val="0"/>
              </a:spcBef>
            </a:pPr>
            <a:r>
              <a:rPr lang="en-US" dirty="0">
                <a:latin typeface="Arial" charset="0"/>
                <a:ea typeface="ＭＳ Ｐゴシック" charset="0"/>
                <a:cs typeface="Arial" charset="0"/>
              </a:rPr>
              <a:t>Many</a:t>
            </a:r>
            <a:r>
              <a:rPr lang="en-US" baseline="0" dirty="0">
                <a:latin typeface="Arial" charset="0"/>
                <a:ea typeface="ＭＳ Ｐゴシック" charset="0"/>
                <a:cs typeface="Arial" charset="0"/>
              </a:rPr>
              <a:t> of the foundations also have footnotes that include information specific for students with IEPs or students with disabilities, such as information about adaptations or accommodations.</a:t>
            </a:r>
            <a:endParaRPr lang="en-US" dirty="0">
              <a:latin typeface="Arial" charset="0"/>
              <a:ea typeface="ＭＳ Ｐゴシック" charset="0"/>
              <a:cs typeface="Arial" charset="0"/>
            </a:endParaRPr>
          </a:p>
          <a:p>
            <a:pPr eaLnBrk="1" hangingPunct="1">
              <a:spcBef>
                <a:spcPts val="0"/>
              </a:spcBef>
            </a:pPr>
            <a:endParaRPr lang="en-US" dirty="0">
              <a:latin typeface="Arial" charset="0"/>
              <a:ea typeface="ＭＳ Ｐゴシック" charset="0"/>
              <a:cs typeface="ＭＳ Ｐゴシック" charset="0"/>
            </a:endParaRPr>
          </a:p>
          <a:p>
            <a:pPr eaLnBrk="1" hangingPunct="1">
              <a:spcBef>
                <a:spcPts val="0"/>
              </a:spcBef>
            </a:pPr>
            <a:endParaRPr lang="en-US" altLang="en-US" b="1" dirty="0"/>
          </a:p>
          <a:p>
            <a:pPr>
              <a:spcBef>
                <a:spcPts val="0"/>
              </a:spcBef>
            </a:pPr>
            <a:endParaRPr lang="en-US" altLang="en-US" dirty="0"/>
          </a:p>
        </p:txBody>
      </p:sp>
      <p:sp>
        <p:nvSpPr>
          <p:cNvPr id="778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7E54DD2-4D7C-453E-AA14-05BD1E29E784}" type="slidenum">
              <a:rPr lang="en-US" altLang="en-US" sz="1200"/>
              <a:pPr/>
              <a:t>14</a:t>
            </a:fld>
            <a:endParaRPr lang="en-US" altLang="en-US" sz="1200"/>
          </a:p>
        </p:txBody>
      </p:sp>
    </p:spTree>
    <p:extLst>
      <p:ext uri="{BB962C8B-B14F-4D97-AF65-F5344CB8AC3E}">
        <p14:creationId xmlns:p14="http://schemas.microsoft.com/office/powerpoint/2010/main" val="3562076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50178" name="Notes Placeholder 2"/>
          <p:cNvSpPr>
            <a:spLocks noGrp="1"/>
          </p:cNvSpPr>
          <p:nvPr>
            <p:ph type="body" idx="1"/>
          </p:nvPr>
        </p:nvSpPr>
        <p:spPr bwMode="auto">
          <a:xfrm>
            <a:off x="701040" y="4415790"/>
            <a:ext cx="5608320" cy="416346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b="1" dirty="0">
                <a:ea typeface="MS PGothic" charset="0"/>
              </a:rPr>
              <a:t>Background Information:</a:t>
            </a:r>
          </a:p>
          <a:p>
            <a:pPr marL="0" marR="0" lvl="0" indent="0" algn="l" defTabSz="4572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S PGothic" charset="0"/>
                <a:cs typeface="Arial" pitchFamily="34" charset="0"/>
              </a:rPr>
              <a:t>Each table has one copy of the Science Is for All Students resource—which replicates the below presenter remarks—for participants to review as they wish throughout the training.</a:t>
            </a:r>
          </a:p>
          <a:p>
            <a:pPr>
              <a:spcBef>
                <a:spcPts val="0"/>
              </a:spcBef>
            </a:pPr>
            <a:endParaRPr lang="en-US" b="1" dirty="0">
              <a:ea typeface="MS PGothic" charset="0"/>
            </a:endParaRPr>
          </a:p>
          <a:p>
            <a:pPr>
              <a:spcBef>
                <a:spcPts val="0"/>
              </a:spcBef>
            </a:pPr>
            <a:r>
              <a:rPr lang="en-US" b="1" dirty="0">
                <a:ea typeface="MS PGothic" charset="0"/>
              </a:rPr>
              <a:t>Presenter Remarks:</a:t>
            </a:r>
            <a:endParaRPr lang="en-US" dirty="0">
              <a:ea typeface="MS PGothic" charset="0"/>
            </a:endParaRPr>
          </a:p>
          <a:p>
            <a:pPr>
              <a:spcBef>
                <a:spcPts val="0"/>
              </a:spcBef>
            </a:pPr>
            <a:r>
              <a:rPr lang="en-US" dirty="0">
                <a:ea typeface="MS PGothic" charset="0"/>
              </a:rPr>
              <a:t>“The goal in developing the preschool foundations for science is to describe age-appropriate scientific skills and knowledge that are typically displayed by preschool children under conditions that support healthy development.</a:t>
            </a:r>
            <a:r>
              <a:rPr lang="en-US" baseline="0" dirty="0">
                <a:ea typeface="MS PGothic" charset="0"/>
              </a:rPr>
              <a:t> </a:t>
            </a:r>
            <a:r>
              <a:rPr lang="en-US" dirty="0">
                <a:ea typeface="MS PGothic" charset="0"/>
              </a:rPr>
              <a:t>Children are different from one another and vary in their abilities, family and socioeconomic background, home experiences, and cultural heritage and values. Therefore, they may vary in the way they develop and display the knowledge and skills described in these foundations” (PLF, Vol. 3,</a:t>
            </a:r>
            <a:r>
              <a:rPr lang="en-US" baseline="0" dirty="0">
                <a:ea typeface="MS PGothic" charset="0"/>
              </a:rPr>
              <a:t> p. 51). </a:t>
            </a:r>
          </a:p>
          <a:p>
            <a:pPr marL="0" lvl="2" defTabSz="465887">
              <a:spcBef>
                <a:spcPts val="0"/>
              </a:spcBef>
              <a:defRPr/>
            </a:pPr>
            <a:endParaRPr lang="en-US" u="none" dirty="0">
              <a:ea typeface="MS PGothic" charset="0"/>
            </a:endParaRPr>
          </a:p>
          <a:p>
            <a:pPr marL="0" lvl="2" defTabSz="465887">
              <a:spcBef>
                <a:spcPts val="0"/>
              </a:spcBef>
              <a:defRPr/>
            </a:pPr>
            <a:r>
              <a:rPr lang="en-US" u="none" dirty="0">
                <a:ea typeface="MS PGothic" charset="0"/>
              </a:rPr>
              <a:t>Just as it is important to recognize the varying ways in which children may develop and display</a:t>
            </a:r>
            <a:r>
              <a:rPr lang="en-US" u="none" baseline="0" dirty="0">
                <a:ea typeface="MS PGothic" charset="0"/>
              </a:rPr>
              <a:t> their knowledge and skills, it is </a:t>
            </a:r>
            <a:r>
              <a:rPr lang="en-US" b="0" dirty="0">
                <a:ea typeface="MS PGothic" charset="0"/>
              </a:rPr>
              <a:t>equally important</a:t>
            </a:r>
            <a:r>
              <a:rPr lang="en-US" b="0" baseline="0" dirty="0">
                <a:ea typeface="MS PGothic" charset="0"/>
              </a:rPr>
              <a:t> to utilize a variety of techniques when incorporating science into the transitional kindergarten classroom.</a:t>
            </a:r>
            <a:endParaRPr lang="en-US" b="0" dirty="0">
              <a:ea typeface="MS PGothic" charset="0"/>
            </a:endParaRPr>
          </a:p>
          <a:p>
            <a:pPr marL="0" lvl="2" defTabSz="465887">
              <a:spcBef>
                <a:spcPts val="0"/>
              </a:spcBef>
              <a:defRPr/>
            </a:pPr>
            <a:endParaRPr lang="en-US" u="none" dirty="0">
              <a:ea typeface="MS PGothic" charset="0"/>
            </a:endParaRPr>
          </a:p>
          <a:p>
            <a:pPr marL="0" lvl="2" defTabSz="465887">
              <a:spcBef>
                <a:spcPts val="0"/>
              </a:spcBef>
              <a:defRPr/>
            </a:pPr>
            <a:r>
              <a:rPr lang="en-US" u="none" dirty="0">
                <a:ea typeface="MS PGothic" charset="0"/>
              </a:rPr>
              <a:t>“Universal design provides for multiple means of representation, multiple means of engagement, and multiple means of expression. </a:t>
            </a:r>
            <a:r>
              <a:rPr lang="en-US" i="1" u="none" dirty="0">
                <a:ea typeface="MS PGothic" charset="0"/>
              </a:rPr>
              <a:t>Multiple means of representation </a:t>
            </a:r>
            <a:r>
              <a:rPr lang="en-US" u="none" dirty="0">
                <a:ea typeface="MS PGothic" charset="0"/>
              </a:rPr>
              <a:t>refers to providing information in a variety of ways so the learning needs of all children are met. For example, it is important to speak clearly to children with auditory disabilities while also presenting information visually such as with objects and pictures.</a:t>
            </a:r>
            <a:r>
              <a:rPr lang="en-US" u="none" baseline="0" dirty="0">
                <a:ea typeface="MS PGothic" charset="0"/>
              </a:rPr>
              <a:t> </a:t>
            </a:r>
            <a:r>
              <a:rPr lang="en-US" i="1" u="none" dirty="0">
                <a:ea typeface="MS PGothic" charset="0"/>
              </a:rPr>
              <a:t>Multiple means of expression </a:t>
            </a:r>
            <a:r>
              <a:rPr lang="en-US" u="none" dirty="0">
                <a:ea typeface="MS PGothic" charset="0"/>
              </a:rPr>
              <a:t>refers to allowing children to use alternative ways to communicate or demonstrate what they know or what they are feeling. For example, when a teacher seeks a verbal response, a child may respond in any language, including American Sign Language. A child with special needs who cannot speak may also respond by pointing, by gazing, by gesturing, by using a picture system of communication, or by using any other form of alternative or augmented communication system.</a:t>
            </a:r>
            <a:r>
              <a:rPr lang="en-US" u="none" baseline="0" dirty="0">
                <a:ea typeface="MS PGothic" charset="0"/>
              </a:rPr>
              <a:t> </a:t>
            </a:r>
            <a:r>
              <a:rPr lang="en-US" i="1" u="none" dirty="0">
                <a:ea typeface="MS PGothic" charset="0"/>
              </a:rPr>
              <a:t>Multiple means of engagement </a:t>
            </a:r>
            <a:r>
              <a:rPr lang="en-US" u="none" dirty="0">
                <a:ea typeface="MS PGothic" charset="0"/>
              </a:rPr>
              <a:t>refers to providing choices in the setting or program that facilitate learning by building on children</a:t>
            </a:r>
            <a:r>
              <a:rPr lang="ja-JP" altLang="en-US" u="none" dirty="0">
                <a:ea typeface="MS PGothic" charset="0"/>
              </a:rPr>
              <a:t>’</a:t>
            </a:r>
            <a:r>
              <a:rPr lang="en-US" altLang="ja-JP" u="none" dirty="0">
                <a:ea typeface="MS PGothic" charset="0"/>
              </a:rPr>
              <a:t>s interests. The information in this curriculum framework has been worded to incorporate multiple means of representation, expression, and engagement” </a:t>
            </a:r>
            <a:r>
              <a:rPr lang="en-US" u="none" dirty="0">
                <a:ea typeface="MS PGothic" charset="0"/>
              </a:rPr>
              <a:t>(PCF, Vol. 1, p. 13).</a:t>
            </a:r>
            <a:endParaRPr lang="en-US" baseline="0" dirty="0">
              <a:ea typeface="MS PGothic" charset="0"/>
            </a:endParaRPr>
          </a:p>
          <a:p>
            <a:pPr>
              <a:spcBef>
                <a:spcPts val="0"/>
              </a:spcBef>
            </a:pPr>
            <a:endParaRPr lang="en-US" dirty="0">
              <a:ea typeface="MS PGothic" charset="0"/>
            </a:endParaRPr>
          </a:p>
          <a:p>
            <a:pPr>
              <a:spcBef>
                <a:spcPts val="0"/>
              </a:spcBef>
            </a:pPr>
            <a:r>
              <a:rPr lang="en-US" dirty="0">
                <a:ea typeface="MS PGothic" charset="0"/>
              </a:rPr>
              <a:t>“Although science is important for all children, it is especially relevant to English learners and many children with special needs, for whom the development of new vocabulary and language skills in authentic learning experiences is most effective” (PLF, Vol. 3, p. 49).</a:t>
            </a:r>
          </a:p>
          <a:p>
            <a:pPr>
              <a:spcBef>
                <a:spcPts val="0"/>
              </a:spcBef>
            </a:pPr>
            <a:endParaRPr lang="en-US" dirty="0">
              <a:ea typeface="MS PGothic" charset="0"/>
            </a:endParaRPr>
          </a:p>
          <a:p>
            <a:pPr>
              <a:spcBef>
                <a:spcPts val="0"/>
              </a:spcBef>
            </a:pPr>
            <a:r>
              <a:rPr lang="en-US" dirty="0">
                <a:ea typeface="MS PGothic" charset="0"/>
              </a:rPr>
              <a:t>“Research indicates that the language to which children are exposed and culturally shared belief systems may play a role in children’s development of core biological concepts and reasoning (</a:t>
            </a:r>
            <a:r>
              <a:rPr lang="en-US" dirty="0" err="1">
                <a:ea typeface="MS PGothic" charset="0"/>
              </a:rPr>
              <a:t>Anggoro</a:t>
            </a:r>
            <a:r>
              <a:rPr lang="en-US" dirty="0">
                <a:ea typeface="MS PGothic" charset="0"/>
              </a:rPr>
              <a:t>,</a:t>
            </a:r>
            <a:r>
              <a:rPr lang="en-US" baseline="0" dirty="0">
                <a:ea typeface="MS PGothic" charset="0"/>
              </a:rPr>
              <a:t> Waxman, and </a:t>
            </a:r>
            <a:r>
              <a:rPr lang="en-US" baseline="0" dirty="0" err="1">
                <a:ea typeface="MS PGothic" charset="0"/>
              </a:rPr>
              <a:t>Medin</a:t>
            </a:r>
            <a:r>
              <a:rPr lang="en-US" baseline="0" dirty="0">
                <a:ea typeface="MS PGothic" charset="0"/>
              </a:rPr>
              <a:t> 2005; Waxman and </a:t>
            </a:r>
            <a:r>
              <a:rPr lang="en-US" baseline="0" dirty="0" err="1">
                <a:ea typeface="MS PGothic" charset="0"/>
              </a:rPr>
              <a:t>Medin</a:t>
            </a:r>
            <a:r>
              <a:rPr lang="en-US" baseline="0" dirty="0">
                <a:ea typeface="MS PGothic" charset="0"/>
              </a:rPr>
              <a:t> 2006; </a:t>
            </a:r>
            <a:r>
              <a:rPr lang="en-US" baseline="0" dirty="0" err="1">
                <a:ea typeface="MS PGothic" charset="0"/>
              </a:rPr>
              <a:t>Hatano</a:t>
            </a:r>
            <a:r>
              <a:rPr lang="en-US" baseline="0" dirty="0">
                <a:ea typeface="MS PGothic" charset="0"/>
              </a:rPr>
              <a:t> and others 1993)” (</a:t>
            </a:r>
            <a:r>
              <a:rPr lang="en-US" dirty="0">
                <a:ea typeface="MS PGothic" charset="0"/>
              </a:rPr>
              <a:t>PLF, Vol. 3, p. 51).</a:t>
            </a:r>
          </a:p>
          <a:p>
            <a:pPr>
              <a:spcBef>
                <a:spcPts val="0"/>
              </a:spcBef>
            </a:pPr>
            <a:endParaRPr lang="en-US" dirty="0">
              <a:ea typeface="MS PGothic" charset="0"/>
            </a:endParaRPr>
          </a:p>
          <a:p>
            <a:pPr>
              <a:spcBef>
                <a:spcPts val="0"/>
              </a:spcBef>
            </a:pPr>
            <a:r>
              <a:rPr lang="en-US" dirty="0">
                <a:ea typeface="MS PGothic" charset="0"/>
              </a:rPr>
              <a:t>“…[S]</a:t>
            </a:r>
            <a:r>
              <a:rPr lang="en-US" dirty="0" err="1">
                <a:ea typeface="MS PGothic" charset="0"/>
              </a:rPr>
              <a:t>ome</a:t>
            </a:r>
            <a:r>
              <a:rPr lang="en-US" baseline="0" dirty="0">
                <a:ea typeface="MS PGothic" charset="0"/>
              </a:rPr>
              <a:t> children </a:t>
            </a:r>
            <a:r>
              <a:rPr lang="en-US" dirty="0">
                <a:ea typeface="MS PGothic" charset="0"/>
              </a:rPr>
              <a:t>with special needs (e.g., children with speech or language delay) may express themselves by using nonverbal means of communication, through gestures, drawings, and actions. Teachers should be aware that when foundations or examples indicate verbal expression, children might use any means of communication (including home language)” (PLF, Vol. 3,</a:t>
            </a:r>
            <a:r>
              <a:rPr lang="en-US" baseline="0" dirty="0">
                <a:ea typeface="MS PGothic" charset="0"/>
              </a:rPr>
              <a:t> p. </a:t>
            </a:r>
            <a:r>
              <a:rPr lang="en-US" dirty="0">
                <a:ea typeface="MS PGothic" charset="0"/>
              </a:rPr>
              <a:t>52).</a:t>
            </a:r>
          </a:p>
          <a:p>
            <a:pPr>
              <a:spcBef>
                <a:spcPts val="0"/>
              </a:spcBef>
            </a:pPr>
            <a:endParaRPr lang="en-US" dirty="0">
              <a:ea typeface="MS PGothic" charset="0"/>
            </a:endParaRPr>
          </a:p>
          <a:p>
            <a:pPr>
              <a:spcBef>
                <a:spcPts val="0"/>
              </a:spcBef>
            </a:pPr>
            <a:endParaRPr lang="en-US" dirty="0">
              <a:ea typeface="MS PGothic" charset="0"/>
            </a:endParaRPr>
          </a:p>
          <a:p>
            <a:pPr>
              <a:spcBef>
                <a:spcPts val="0"/>
              </a:spcBef>
            </a:pPr>
            <a:endParaRPr lang="en-US" dirty="0">
              <a:ea typeface="MS PGothic" charset="0"/>
            </a:endParaRPr>
          </a:p>
          <a:p>
            <a:pPr>
              <a:spcBef>
                <a:spcPts val="0"/>
              </a:spcBef>
            </a:pPr>
            <a:endParaRPr lang="en-US" dirty="0">
              <a:ea typeface="MS PGothic" charset="0"/>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E430C103-EEFC-1246-ABD0-F5F5F97D4285}" type="slidenum">
              <a:rPr lang="en-US" sz="1200"/>
              <a:pPr/>
              <a:t>15</a:t>
            </a:fld>
            <a:endParaRPr lang="en-US" sz="1200"/>
          </a:p>
        </p:txBody>
      </p:sp>
    </p:spTree>
    <p:extLst>
      <p:ext uri="{BB962C8B-B14F-4D97-AF65-F5344CB8AC3E}">
        <p14:creationId xmlns:p14="http://schemas.microsoft.com/office/powerpoint/2010/main" val="1282142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Background Information:</a:t>
            </a:r>
          </a:p>
          <a:p>
            <a:pPr>
              <a:spcBef>
                <a:spcPct val="0"/>
              </a:spcBef>
            </a:pPr>
            <a:r>
              <a:rPr lang="en-US" altLang="en-US" dirty="0"/>
              <a:t>National Education Association (http://www.nea.org/tools/52217.htm)</a:t>
            </a:r>
          </a:p>
          <a:p>
            <a:pPr>
              <a:spcBef>
                <a:spcPct val="0"/>
              </a:spcBef>
            </a:pPr>
            <a:endParaRPr lang="en-US" altLang="en-US" dirty="0"/>
          </a:p>
          <a:p>
            <a:pPr>
              <a:spcBef>
                <a:spcPct val="0"/>
              </a:spcBef>
            </a:pPr>
            <a:r>
              <a:rPr lang="en-US" altLang="en-US" dirty="0"/>
              <a:t>The full document can be found with the trainer support materials—</a:t>
            </a:r>
            <a:r>
              <a:rPr lang="en-US" altLang="en-US" i="1" dirty="0"/>
              <a:t>Preparing 21st Century Students for a Global Society: An Educator’s Guide to the "Four Cs."</a:t>
            </a:r>
          </a:p>
          <a:p>
            <a:pPr>
              <a:spcBef>
                <a:spcPct val="0"/>
              </a:spcBef>
            </a:pPr>
            <a:endParaRPr lang="en-US" altLang="en-US" dirty="0"/>
          </a:p>
          <a:p>
            <a:pPr>
              <a:spcBef>
                <a:spcPct val="0"/>
              </a:spcBef>
            </a:pPr>
            <a:r>
              <a:rPr lang="en-US" altLang="en-US" b="1" dirty="0"/>
              <a:t>Presenter Remarks:</a:t>
            </a:r>
          </a:p>
          <a:p>
            <a:pPr>
              <a:spcBef>
                <a:spcPct val="0"/>
              </a:spcBef>
            </a:pPr>
            <a:r>
              <a:rPr lang="en-US" altLang="en-US" dirty="0"/>
              <a:t>“Science in preschool [and TK] fosters a joy of discovery and a positive approach to learning. Making discoveries, identifying solutions, and trying to figure things out develops children's initiative in learning and helps them become self-confident learners. Science fosters skills that are recognized as critical for success in work and in life in the twenty-first century: critical thinking, problem-solving, creativity, collaboration, and communication” (</a:t>
            </a:r>
            <a:r>
              <a:rPr lang="en-US" altLang="en-US" dirty="0" err="1"/>
              <a:t>Bellanca</a:t>
            </a:r>
            <a:r>
              <a:rPr lang="en-US" altLang="en-US" dirty="0"/>
              <a:t> and Brandt as cited in PLF, Vol. 3, p. 49).</a:t>
            </a:r>
          </a:p>
          <a:p>
            <a:pPr>
              <a:spcBef>
                <a:spcPct val="0"/>
              </a:spcBef>
            </a:pPr>
            <a:endParaRPr lang="en-US" altLang="en-US" dirty="0"/>
          </a:p>
        </p:txBody>
      </p:sp>
      <p:sp>
        <p:nvSpPr>
          <p:cNvPr id="655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341C849-E6B5-4C30-8F45-D840D2B4A385}" type="slidenum">
              <a:rPr lang="en-US" altLang="en-US" sz="1200"/>
              <a:pPr/>
              <a:t>16</a:t>
            </a:fld>
            <a:endParaRPr lang="en-US" altLang="en-US" sz="1200"/>
          </a:p>
        </p:txBody>
      </p:sp>
    </p:spTree>
    <p:extLst>
      <p:ext uri="{BB962C8B-B14F-4D97-AF65-F5344CB8AC3E}">
        <p14:creationId xmlns:p14="http://schemas.microsoft.com/office/powerpoint/2010/main" val="140227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Arial" charset="0"/>
                <a:ea typeface="MS PGothic" charset="0"/>
              </a:rPr>
              <a:t>Background Information:</a:t>
            </a:r>
          </a:p>
          <a:p>
            <a:pPr>
              <a:spcBef>
                <a:spcPts val="0"/>
              </a:spcBef>
            </a:pPr>
            <a:r>
              <a:rPr lang="en-US" b="0" dirty="0">
                <a:latin typeface="Arial" charset="0"/>
                <a:ea typeface="MS PGothic" charset="0"/>
              </a:rPr>
              <a:t>See trainer support materials</a:t>
            </a:r>
            <a:r>
              <a:rPr lang="en-US" b="0" baseline="0" dirty="0">
                <a:latin typeface="Arial" charset="0"/>
                <a:ea typeface="MS PGothic" charset="0"/>
              </a:rPr>
              <a:t> for more information on the “Four Cs” (</a:t>
            </a:r>
            <a:r>
              <a:rPr lang="en-US" b="0" i="1" baseline="0" dirty="0">
                <a:latin typeface="Arial" charset="0"/>
                <a:ea typeface="MS PGothic" charset="0"/>
              </a:rPr>
              <a:t>Preparing 21st Century Students for a Global Society: An Educator’s Guide to the "Four Cs"</a:t>
            </a:r>
            <a:r>
              <a:rPr lang="en-US" b="0" baseline="0" dirty="0">
                <a:latin typeface="Arial" charset="0"/>
                <a:ea typeface="MS PGothic" charset="0"/>
              </a:rPr>
              <a:t>).</a:t>
            </a:r>
            <a:endParaRPr lang="en-US" b="0" dirty="0">
              <a:latin typeface="Arial" charset="0"/>
              <a:ea typeface="MS PGothic" charset="0"/>
            </a:endParaRPr>
          </a:p>
          <a:p>
            <a:pPr>
              <a:spcBef>
                <a:spcPts val="0"/>
              </a:spcBef>
            </a:pPr>
            <a:endParaRPr lang="en-US" b="1" dirty="0">
              <a:latin typeface="Arial" charset="0"/>
              <a:ea typeface="MS PGothic" charset="0"/>
            </a:endParaRPr>
          </a:p>
          <a:p>
            <a:pPr>
              <a:spcBef>
                <a:spcPts val="0"/>
              </a:spcBef>
            </a:pPr>
            <a:r>
              <a:rPr lang="en-US" b="1" dirty="0">
                <a:latin typeface="Arial" charset="0"/>
                <a:ea typeface="MS PGothic" charset="0"/>
              </a:rPr>
              <a:t>Presenter Remarks: </a:t>
            </a:r>
          </a:p>
          <a:p>
            <a:pPr defTabSz="465887">
              <a:spcBef>
                <a:spcPts val="0"/>
              </a:spcBef>
              <a:defRPr/>
            </a:pPr>
            <a:r>
              <a:rPr lang="en-US" dirty="0">
                <a:latin typeface="Arial" charset="0"/>
                <a:ea typeface="MS PGothic" charset="0"/>
              </a:rPr>
              <a:t>As we prepare young learners for the future we need to cultivate the “Four Cs.” The Science domain is recognized as promoting the “Four Cs” in children. </a:t>
            </a:r>
          </a:p>
          <a:p>
            <a:pPr defTabSz="465887">
              <a:spcBef>
                <a:spcPts val="0"/>
              </a:spcBef>
              <a:defRPr/>
            </a:pPr>
            <a:endParaRPr lang="en-US" dirty="0">
              <a:latin typeface="Arial" charset="0"/>
              <a:ea typeface="MS PGothic" charset="0"/>
            </a:endParaRPr>
          </a:p>
          <a:p>
            <a:pPr defTabSz="465887">
              <a:spcBef>
                <a:spcPts val="0"/>
              </a:spcBef>
              <a:defRPr/>
            </a:pPr>
            <a:r>
              <a:rPr lang="en-US" dirty="0">
                <a:latin typeface="Arial" charset="0"/>
                <a:ea typeface="MS PGothic" charset="0"/>
              </a:rPr>
              <a:t>The</a:t>
            </a:r>
            <a:r>
              <a:rPr lang="en-US" baseline="0" dirty="0">
                <a:latin typeface="Arial" charset="0"/>
                <a:ea typeface="MS PGothic" charset="0"/>
              </a:rPr>
              <a:t> “Four Cs” are the four specific 21</a:t>
            </a:r>
            <a:r>
              <a:rPr lang="en-US" baseline="30000" dirty="0">
                <a:latin typeface="Arial" charset="0"/>
                <a:ea typeface="MS PGothic" charset="0"/>
              </a:rPr>
              <a:t>st</a:t>
            </a:r>
            <a:r>
              <a:rPr lang="en-US" baseline="0" dirty="0">
                <a:latin typeface="Arial" charset="0"/>
                <a:ea typeface="MS PGothic" charset="0"/>
              </a:rPr>
              <a:t> century skills that are considered </a:t>
            </a:r>
            <a:r>
              <a:rPr lang="en-US" dirty="0"/>
              <a:t>most important for K-12 education (National Education Association</a:t>
            </a:r>
            <a:r>
              <a:rPr lang="en-US" baseline="0" dirty="0"/>
              <a:t> [</a:t>
            </a:r>
            <a:r>
              <a:rPr lang="en-US" dirty="0">
                <a:latin typeface="Arial" charset="0"/>
                <a:ea typeface="MS PGothic" charset="0"/>
              </a:rPr>
              <a:t>http://www.nea.org/tools/52217.htm])</a:t>
            </a:r>
            <a:r>
              <a:rPr lang="en-US" dirty="0"/>
              <a:t>:</a:t>
            </a:r>
            <a:endParaRPr lang="en-US" dirty="0">
              <a:latin typeface="Arial" charset="0"/>
              <a:ea typeface="MS PGothic" charset="0"/>
            </a:endParaRPr>
          </a:p>
          <a:p>
            <a:pPr marL="174708" indent="-174708">
              <a:spcBef>
                <a:spcPts val="0"/>
              </a:spcBef>
              <a:buFont typeface="Arial" panose="020B0604020202020204" pitchFamily="34" charset="0"/>
              <a:buChar char="•"/>
            </a:pPr>
            <a:r>
              <a:rPr lang="en-US" b="1" dirty="0">
                <a:latin typeface="Arial" charset="0"/>
                <a:ea typeface="MS PGothic" charset="0"/>
              </a:rPr>
              <a:t>Critical thinking—</a:t>
            </a:r>
            <a:r>
              <a:rPr lang="en-US" dirty="0">
                <a:latin typeface="Arial" charset="0"/>
                <a:ea typeface="MS PGothic" charset="0"/>
              </a:rPr>
              <a:t>The ability to look at problems in a critical manner that allows for new thinking and solving problems across multiple subjects and disciplines.</a:t>
            </a:r>
          </a:p>
          <a:p>
            <a:pPr marL="174708" indent="-174708">
              <a:spcBef>
                <a:spcPts val="0"/>
              </a:spcBef>
              <a:buFont typeface="Arial" panose="020B0604020202020204" pitchFamily="34" charset="0"/>
              <a:buChar char="•"/>
            </a:pPr>
            <a:r>
              <a:rPr lang="en-US" b="1" dirty="0">
                <a:latin typeface="Arial" charset="0"/>
                <a:ea typeface="MS PGothic" charset="0"/>
              </a:rPr>
              <a:t>Communication—</a:t>
            </a:r>
            <a:r>
              <a:rPr lang="en-US" dirty="0">
                <a:latin typeface="Arial" charset="0"/>
                <a:ea typeface="MS PGothic" charset="0"/>
              </a:rPr>
              <a:t>The ability to share and exchange thoughts and ideas, ask questions, and discuss solutions to problems.</a:t>
            </a:r>
          </a:p>
          <a:p>
            <a:pPr marL="174708" indent="-174708">
              <a:spcBef>
                <a:spcPts val="0"/>
              </a:spcBef>
              <a:buFont typeface="Arial" panose="020B0604020202020204" pitchFamily="34" charset="0"/>
              <a:buChar char="•"/>
            </a:pPr>
            <a:r>
              <a:rPr lang="en-US" b="1" dirty="0">
                <a:latin typeface="Arial" charset="0"/>
                <a:ea typeface="MS PGothic" charset="0"/>
              </a:rPr>
              <a:t>Collaboration—</a:t>
            </a:r>
            <a:r>
              <a:rPr lang="en-US" dirty="0">
                <a:latin typeface="Arial" charset="0"/>
                <a:ea typeface="MS PGothic" charset="0"/>
              </a:rPr>
              <a:t>The ability to work together for a mutual goal or outcome using ones talent, expertise, and knowledge.</a:t>
            </a:r>
          </a:p>
          <a:p>
            <a:pPr marL="174708" indent="-174708">
              <a:spcBef>
                <a:spcPts val="0"/>
              </a:spcBef>
              <a:buFont typeface="Arial" panose="020B0604020202020204" pitchFamily="34" charset="0"/>
              <a:buChar char="•"/>
            </a:pPr>
            <a:r>
              <a:rPr lang="en-US" b="1" dirty="0">
                <a:latin typeface="Arial" charset="0"/>
                <a:ea typeface="MS PGothic" charset="0"/>
              </a:rPr>
              <a:t>Creativity—</a:t>
            </a:r>
            <a:r>
              <a:rPr lang="en-US" dirty="0">
                <a:latin typeface="Arial" charset="0"/>
                <a:ea typeface="MS PGothic" charset="0"/>
              </a:rPr>
              <a:t>The ability to think of new ideas and approaches in an innovative and inventive manner.  </a:t>
            </a:r>
          </a:p>
          <a:p>
            <a:pPr>
              <a:spcBef>
                <a:spcPts val="0"/>
              </a:spcBef>
            </a:pPr>
            <a:endParaRPr lang="en-US" dirty="0">
              <a:latin typeface="Arial" charset="0"/>
              <a:ea typeface="MS PGothic"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8B3D3F85-D485-134E-A712-868AFFEAA248}" type="slidenum">
              <a:rPr lang="en-US" sz="1200"/>
              <a:pPr/>
              <a:t>17</a:t>
            </a:fld>
            <a:endParaRPr lang="en-US" sz="1200"/>
          </a:p>
        </p:txBody>
      </p:sp>
    </p:spTree>
    <p:extLst>
      <p:ext uri="{BB962C8B-B14F-4D97-AF65-F5344CB8AC3E}">
        <p14:creationId xmlns:p14="http://schemas.microsoft.com/office/powerpoint/2010/main" val="953185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62466" name="Notes Placeholder 2"/>
          <p:cNvSpPr>
            <a:spLocks noGrp="1"/>
          </p:cNvSpPr>
          <p:nvPr>
            <p:ph type="body" idx="1"/>
          </p:nvPr>
        </p:nvSpPr>
        <p:spPr bwMode="auto">
          <a:xfrm>
            <a:off x="685800" y="4343399"/>
            <a:ext cx="5486400" cy="43418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b="1" dirty="0">
                <a:latin typeface="Arial" charset="0"/>
                <a:ea typeface="MS PGothic" charset="0"/>
              </a:rPr>
              <a:t>Presenter Remarks:</a:t>
            </a:r>
          </a:p>
          <a:p>
            <a:pPr>
              <a:spcBef>
                <a:spcPts val="0"/>
              </a:spcBef>
            </a:pPr>
            <a:r>
              <a:rPr lang="en-US" kern="1200" dirty="0">
                <a:solidFill>
                  <a:schemeClr val="tx1"/>
                </a:solidFill>
                <a:effectLst/>
              </a:rPr>
              <a:t>Please</a:t>
            </a:r>
            <a:r>
              <a:rPr lang="en-US" kern="1200" baseline="0" dirty="0">
                <a:solidFill>
                  <a:schemeClr val="tx1"/>
                </a:solidFill>
                <a:effectLst/>
              </a:rPr>
              <a:t> take out </a:t>
            </a:r>
            <a:r>
              <a:rPr lang="en-US" dirty="0">
                <a:latin typeface="Arial" charset="0"/>
                <a:ea typeface="MS PGothic" charset="0"/>
              </a:rPr>
              <a:t>Handout 2: </a:t>
            </a:r>
            <a:r>
              <a:rPr lang="en-US" kern="1200" dirty="0">
                <a:solidFill>
                  <a:schemeClr val="tx1"/>
                </a:solidFill>
                <a:effectLst/>
              </a:rPr>
              <a:t>Next Generation Science Standards: An Overview for Principals.</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“A </a:t>
            </a:r>
            <a:r>
              <a:rPr lang="en-US" i="1" dirty="0">
                <a:latin typeface="Arial" charset="0"/>
                <a:ea typeface="MS PGothic" charset="0"/>
              </a:rPr>
              <a:t>Science Framework for K-12 Science Education </a:t>
            </a:r>
            <a:r>
              <a:rPr lang="en-US" dirty="0">
                <a:latin typeface="Arial" charset="0"/>
                <a:ea typeface="MS PGothic" charset="0"/>
              </a:rPr>
              <a:t>provides the blueprint for the </a:t>
            </a:r>
            <a:r>
              <a:rPr lang="en-US" i="1" dirty="0">
                <a:latin typeface="Arial" charset="0"/>
                <a:ea typeface="MS PGothic" charset="0"/>
              </a:rPr>
              <a:t>Next Generation Science Standards </a:t>
            </a:r>
            <a:r>
              <a:rPr lang="en-US" dirty="0">
                <a:latin typeface="Arial" charset="0"/>
                <a:ea typeface="MS PGothic" charset="0"/>
              </a:rPr>
              <a:t>(NGSS). The </a:t>
            </a:r>
            <a:r>
              <a:rPr lang="en-US" i="1" dirty="0">
                <a:latin typeface="Arial" charset="0"/>
                <a:ea typeface="MS PGothic" charset="0"/>
              </a:rPr>
              <a:t>Framework</a:t>
            </a:r>
            <a:r>
              <a:rPr lang="en-US" dirty="0">
                <a:latin typeface="Arial" charset="0"/>
                <a:ea typeface="MS PGothic" charset="0"/>
              </a:rPr>
              <a:t> expresses a vision in science education that requires students to operate at the nexus of three dimensions of Learning: Science and Engineering Practices, Crosscutting Concepts, and Disciplinary Core Ideas” (APPENDIX F:</a:t>
            </a:r>
            <a:r>
              <a:rPr lang="en-US" baseline="0" dirty="0">
                <a:latin typeface="Arial" charset="0"/>
                <a:ea typeface="MS PGothic" charset="0"/>
              </a:rPr>
              <a:t> </a:t>
            </a:r>
            <a:r>
              <a:rPr lang="en-US" dirty="0">
                <a:latin typeface="Arial" charset="0"/>
                <a:ea typeface="MS PGothic" charset="0"/>
              </a:rPr>
              <a:t>Science and Engineering Practices in the NGSS</a:t>
            </a:r>
            <a:r>
              <a:rPr lang="en-US" baseline="0" dirty="0">
                <a:latin typeface="Arial" charset="0"/>
                <a:ea typeface="MS PGothic" charset="0"/>
              </a:rPr>
              <a:t>, p. 1).</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cs typeface="MS PGothic" charset="0"/>
              </a:rPr>
              <a:t>The K-12 science content standards cover every grade and every scientific discipline, setting expectations for what students should know and be able to do in science.</a:t>
            </a:r>
            <a:endParaRPr lang="en-US" dirty="0">
              <a:latin typeface="Arial" charset="0"/>
              <a:ea typeface="MS PGothic" charset="0"/>
            </a:endParaRPr>
          </a:p>
          <a:p>
            <a:pPr>
              <a:spcBef>
                <a:spcPts val="0"/>
              </a:spcBef>
            </a:pPr>
            <a:endParaRPr lang="en-US" dirty="0">
              <a:latin typeface="Arial" charset="0"/>
              <a:ea typeface="MS PGothic" charset="0"/>
            </a:endParaRPr>
          </a:p>
          <a:p>
            <a:pPr>
              <a:spcBef>
                <a:spcPts val="0"/>
              </a:spcBef>
            </a:pPr>
            <a:r>
              <a:rPr lang="en-US" dirty="0"/>
              <a:t>“Science—and therefore science education—is central to the lives of all Americans, preparing them to be informed citizens in a democracy and knowledgeable consumers.  If the nation is to compete and lead in the global economy and if American students are to be able to pursue expanding employment opportunities in science-related fields, all students must have a solid K–12 science education that prepares them for college and careers</a:t>
            </a:r>
            <a:r>
              <a:rPr lang="en-US" i="0" dirty="0"/>
              <a:t>” (NGSS FAQs Page</a:t>
            </a:r>
            <a:r>
              <a:rPr lang="en-US" i="0" baseline="0" dirty="0"/>
              <a:t> [http://www.nextgenscience.org/faqs##Contents1],</a:t>
            </a:r>
            <a:r>
              <a:rPr lang="en-US" i="0" dirty="0"/>
              <a:t> accessed on 08/12/2016). </a:t>
            </a:r>
          </a:p>
          <a:p>
            <a:pPr>
              <a:spcBef>
                <a:spcPts val="0"/>
              </a:spcBef>
            </a:pPr>
            <a:endParaRPr lang="en-US" i="0" dirty="0">
              <a:latin typeface="Arial" charset="0"/>
              <a:ea typeface="MS PGothic" charset="0"/>
            </a:endParaRPr>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54317D-CDEB-6D46-AF43-9F16B1EB6494}" type="slidenum">
              <a:rPr lang="en-US" sz="1200"/>
              <a:pPr/>
              <a:t>18</a:t>
            </a:fld>
            <a:endParaRPr lang="en-US" sz="1200"/>
          </a:p>
        </p:txBody>
      </p:sp>
    </p:spTree>
    <p:extLst>
      <p:ext uri="{BB962C8B-B14F-4D97-AF65-F5344CB8AC3E}">
        <p14:creationId xmlns:p14="http://schemas.microsoft.com/office/powerpoint/2010/main" val="454943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64514" name="Notes Placeholder 2"/>
          <p:cNvSpPr>
            <a:spLocks noGrp="1"/>
          </p:cNvSpPr>
          <p:nvPr>
            <p:ph type="body" idx="1"/>
          </p:nvPr>
        </p:nvSpPr>
        <p:spPr bwMode="auto">
          <a:xfrm>
            <a:off x="701040" y="4415789"/>
            <a:ext cx="5908765" cy="487899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b="1" dirty="0">
                <a:latin typeface="Arial" charset="0"/>
                <a:ea typeface="MS PGothic" charset="0"/>
              </a:rPr>
              <a:t>Presenter Remarks:</a:t>
            </a:r>
          </a:p>
          <a:p>
            <a:pPr>
              <a:spcBef>
                <a:spcPts val="0"/>
              </a:spcBef>
            </a:pPr>
            <a:r>
              <a:rPr lang="en-US" dirty="0">
                <a:latin typeface="Arial" charset="0"/>
                <a:ea typeface="MS PGothic" charset="0"/>
              </a:rPr>
              <a:t>The </a:t>
            </a:r>
            <a:r>
              <a:rPr lang="en-US" altLang="en-US" dirty="0"/>
              <a:t>Next Generation Science Standards (NGSS)</a:t>
            </a:r>
            <a:r>
              <a:rPr lang="en-US" dirty="0">
                <a:latin typeface="Arial" charset="0"/>
                <a:ea typeface="MS PGothic" charset="0"/>
              </a:rPr>
              <a:t> represent a fundamental shift in science education and require a new and different approach to teaching science. Looking ahead, teachers can use a range of strategies to engage students and create opportunities to demonstrate their thinking and learning.</a:t>
            </a: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“A major difference between the NGSS and previous science standards is ‘</a:t>
            </a:r>
            <a:r>
              <a:rPr lang="en-US" altLang="ja-JP" dirty="0">
                <a:latin typeface="Arial" charset="0"/>
                <a:ea typeface="MS PGothic" charset="0"/>
              </a:rPr>
              <a:t>three-dimensional’ (3D) learning. </a:t>
            </a:r>
            <a:r>
              <a:rPr lang="en-US" dirty="0">
                <a:latin typeface="Arial" charset="0"/>
                <a:ea typeface="MS PGothic" charset="0"/>
              </a:rPr>
              <a:t>3D learning refers to the thoughtful and deliberate </a:t>
            </a:r>
            <a:r>
              <a:rPr lang="en-US" u="sng" dirty="0">
                <a:latin typeface="Arial" charset="0"/>
                <a:ea typeface="MS PGothic" charset="0"/>
              </a:rPr>
              <a:t>integration of three distinct dimensions</a:t>
            </a:r>
            <a:r>
              <a:rPr lang="en-US" u="none" dirty="0">
                <a:latin typeface="Arial" charset="0"/>
                <a:ea typeface="MS PGothic" charset="0"/>
              </a:rPr>
              <a:t>: Scientific and Engineering</a:t>
            </a:r>
            <a:r>
              <a:rPr lang="en-US" u="none" baseline="0" dirty="0">
                <a:latin typeface="Arial" charset="0"/>
                <a:ea typeface="MS PGothic" charset="0"/>
              </a:rPr>
              <a:t> </a:t>
            </a:r>
            <a:r>
              <a:rPr lang="en-US" dirty="0">
                <a:latin typeface="Arial" charset="0"/>
                <a:ea typeface="MS PGothic" charset="0"/>
              </a:rPr>
              <a:t>Practices (SEPs), Disciplinary Core Ideas (DCIs), and Crosscutting Concepts (CCCs). Through</a:t>
            </a:r>
            <a:r>
              <a:rPr lang="en-US" baseline="0" dirty="0">
                <a:latin typeface="Arial" charset="0"/>
                <a:ea typeface="MS PGothic" charset="0"/>
              </a:rPr>
              <a:t> 3</a:t>
            </a:r>
            <a:r>
              <a:rPr lang="en-US" dirty="0">
                <a:latin typeface="Arial" charset="0"/>
                <a:ea typeface="MS PGothic" charset="0"/>
              </a:rPr>
              <a:t>D learning, the NGSS emphasize that science is not just a series of isolated facts. This awareness enables students to view science more as an interrelated world of inquiry and phenomena rather than a static set of science disciplines. The NGSS represent a fundamental shift in science education and require a different approach to teaching science than has been done in the past. Looking ahead, teachers can use a range of strategies to engage students and create opportunities to demonstrate their thinking and learning” (NGSS:</a:t>
            </a:r>
            <a:r>
              <a:rPr lang="en-US" baseline="0" dirty="0">
                <a:latin typeface="Arial" charset="0"/>
                <a:ea typeface="MS PGothic" charset="0"/>
              </a:rPr>
              <a:t> An Overview for Principals [</a:t>
            </a:r>
            <a:r>
              <a:rPr lang="en-US" dirty="0">
                <a:latin typeface="Arial" charset="0"/>
                <a:ea typeface="MS PGothic" charset="0"/>
              </a:rPr>
              <a:t>http://ngss.nsta.org/Documents/NGSS%20Overview%20for%20Principals.pdf],</a:t>
            </a:r>
            <a:r>
              <a:rPr lang="en-US" baseline="0" dirty="0">
                <a:latin typeface="Arial" charset="0"/>
                <a:ea typeface="MS PGothic" charset="0"/>
              </a:rPr>
              <a:t> p. 1). </a:t>
            </a:r>
            <a:endParaRPr lang="en-US" dirty="0">
              <a:latin typeface="Arial" charset="0"/>
              <a:ea typeface="MS PGothic" charset="0"/>
            </a:endParaRPr>
          </a:p>
          <a:p>
            <a:pPr>
              <a:spcBef>
                <a:spcPts val="0"/>
              </a:spcBef>
            </a:pPr>
            <a:endParaRPr lang="en-US" dirty="0">
              <a:latin typeface="Arial" charset="0"/>
              <a:ea typeface="MS PGothic" charset="0"/>
            </a:endParaRPr>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1EB3BE0D-B00C-524D-8131-22CD09396F6A}" type="slidenum">
              <a:rPr lang="en-US" sz="1200"/>
              <a:pPr/>
              <a:t>19</a:t>
            </a:fld>
            <a:endParaRPr lang="en-US" sz="1200"/>
          </a:p>
        </p:txBody>
      </p:sp>
    </p:spTree>
    <p:extLst>
      <p:ext uri="{BB962C8B-B14F-4D97-AF65-F5344CB8AC3E}">
        <p14:creationId xmlns:p14="http://schemas.microsoft.com/office/powerpoint/2010/main" val="2956597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dirty="0"/>
              <a:t>Presenter Remarks: </a:t>
            </a:r>
          </a:p>
          <a:p>
            <a:pPr>
              <a:spcBef>
                <a:spcPts val="0"/>
              </a:spcBef>
            </a:pPr>
            <a:r>
              <a:rPr lang="en-US" altLang="en-US" b="0" dirty="0"/>
              <a:t>Today we will introduce you to the basic concepts of children's natural curiosity and fascination with the natural world and how scientific inquiry and life sciences support scientific learning.</a:t>
            </a:r>
          </a:p>
          <a:p>
            <a:pPr>
              <a:spcBef>
                <a:spcPts val="0"/>
              </a:spcBef>
            </a:pPr>
            <a:r>
              <a:rPr lang="en-US" altLang="en-US" dirty="0"/>
              <a:t> </a:t>
            </a:r>
          </a:p>
          <a:p>
            <a:pPr>
              <a:spcBef>
                <a:spcPts val="0"/>
              </a:spcBef>
            </a:pPr>
            <a:r>
              <a:rPr lang="en-US" altLang="en-US" b="0" dirty="0"/>
              <a:t>The following are big ideas from the Preschool Learning Foundations regarding science in the TK classroom:</a:t>
            </a:r>
          </a:p>
          <a:p>
            <a:pPr marL="174708" indent="-174708">
              <a:spcBef>
                <a:spcPts val="0"/>
              </a:spcBef>
              <a:buFont typeface="Arial" panose="020B0604020202020204" pitchFamily="34" charset="0"/>
              <a:buChar char="•"/>
            </a:pPr>
            <a:r>
              <a:rPr lang="en-US" altLang="en-US" b="1" dirty="0"/>
              <a:t>“</a:t>
            </a:r>
            <a:r>
              <a:rPr lang="en-US" altLang="ja-JP" dirty="0"/>
              <a:t>Children</a:t>
            </a:r>
            <a:r>
              <a:rPr lang="en-US" altLang="en-US" dirty="0"/>
              <a:t>’</a:t>
            </a:r>
            <a:r>
              <a:rPr lang="en-US" altLang="ja-JP" dirty="0"/>
              <a:t>s natural inclination and ability to observe and try to understand their world, to develop conceptual knowledge, and to reason about many scientific concepts make science an excellent fit for the preschool [and TK] environment</a:t>
            </a:r>
            <a:r>
              <a:rPr lang="en-US" altLang="en-US" dirty="0"/>
              <a:t>”</a:t>
            </a:r>
            <a:r>
              <a:rPr lang="en-US" altLang="ja-JP" dirty="0"/>
              <a:t> (PLF, Vol. 3,</a:t>
            </a:r>
            <a:r>
              <a:rPr lang="en-US" altLang="ja-JP" baseline="0" dirty="0"/>
              <a:t> p. </a:t>
            </a:r>
            <a:r>
              <a:rPr lang="en-US" altLang="ja-JP" dirty="0"/>
              <a:t>48).</a:t>
            </a:r>
          </a:p>
          <a:p>
            <a:pPr marL="174708" indent="-174708">
              <a:spcBef>
                <a:spcPts val="0"/>
              </a:spcBef>
              <a:buFont typeface="Arial" panose="020B0604020202020204" pitchFamily="34" charset="0"/>
              <a:buChar char="•"/>
            </a:pPr>
            <a:r>
              <a:rPr lang="en-US" altLang="en-US" dirty="0"/>
              <a:t>“Science in preschool [and TK] is built on children’s natural curiosity and tendency to actively explore, experiment, and discover the nature of things in their everyday life” (PLF, Vol. 3, p. 49).</a:t>
            </a:r>
          </a:p>
          <a:p>
            <a:pPr marL="174708" indent="-174708">
              <a:spcBef>
                <a:spcPts val="0"/>
              </a:spcBef>
              <a:buFont typeface="Arial" panose="020B0604020202020204" pitchFamily="34" charset="0"/>
              <a:buChar char="•"/>
            </a:pPr>
            <a:r>
              <a:rPr lang="en-US" altLang="en-US" dirty="0"/>
              <a:t>“Science in the preschool [and TK] years is about children observing and investigating objects and events in their environment. Through a planned, play-based, supportive environment, they expand their existing knowledge and experience of their everyday world. Science is about providing children with the basic skills of </a:t>
            </a:r>
            <a:r>
              <a:rPr lang="en-US" altLang="en-US" b="1" dirty="0"/>
              <a:t>scientific inquiry</a:t>
            </a:r>
            <a:r>
              <a:rPr lang="en-US" altLang="en-US" dirty="0"/>
              <a:t>, such as </a:t>
            </a:r>
            <a:r>
              <a:rPr lang="en-US" altLang="en-US" b="0" dirty="0"/>
              <a:t>observing and describing</a:t>
            </a:r>
            <a:r>
              <a:rPr lang="en-US" altLang="en-US" dirty="0"/>
              <a:t>, </a:t>
            </a:r>
            <a:r>
              <a:rPr lang="en-US" altLang="en-US" b="1" dirty="0"/>
              <a:t>comparing</a:t>
            </a:r>
            <a:r>
              <a:rPr lang="en-US" altLang="en-US" dirty="0"/>
              <a:t> and </a:t>
            </a:r>
            <a:r>
              <a:rPr lang="en-US" altLang="en-US" b="1" dirty="0"/>
              <a:t>contrasting</a:t>
            </a:r>
            <a:r>
              <a:rPr lang="en-US" altLang="en-US" dirty="0"/>
              <a:t>, </a:t>
            </a:r>
            <a:r>
              <a:rPr lang="en-US" altLang="en-US" b="1" dirty="0"/>
              <a:t>classifying</a:t>
            </a:r>
            <a:r>
              <a:rPr lang="en-US" altLang="en-US" dirty="0"/>
              <a:t>, </a:t>
            </a:r>
            <a:r>
              <a:rPr lang="en-US" altLang="en-US" b="1" dirty="0"/>
              <a:t>experimenting</a:t>
            </a:r>
            <a:r>
              <a:rPr lang="en-US" altLang="en-US" dirty="0"/>
              <a:t> and </a:t>
            </a:r>
            <a:r>
              <a:rPr lang="en-US" altLang="en-US" b="1" dirty="0"/>
              <a:t>recording</a:t>
            </a:r>
            <a:r>
              <a:rPr lang="en-US" altLang="en-US" dirty="0"/>
              <a:t>, and </a:t>
            </a:r>
            <a:r>
              <a:rPr lang="en-US" altLang="en-US" b="0" dirty="0"/>
              <a:t>using the scientific vocabulary</a:t>
            </a:r>
            <a:r>
              <a:rPr lang="en-US" altLang="en-US" b="1" dirty="0"/>
              <a:t> </a:t>
            </a:r>
            <a:r>
              <a:rPr lang="en-US" altLang="en-US" dirty="0"/>
              <a:t>associated with these skills” (PLF,</a:t>
            </a:r>
            <a:r>
              <a:rPr lang="en-US" altLang="en-US" baseline="0" dirty="0"/>
              <a:t> Vol. 3, p.</a:t>
            </a:r>
            <a:r>
              <a:rPr lang="en-US" altLang="en-US" dirty="0"/>
              <a:t> 49).</a:t>
            </a:r>
          </a:p>
          <a:p>
            <a:pPr>
              <a:spcBef>
                <a:spcPts val="0"/>
              </a:spcBef>
            </a:pPr>
            <a:endParaRPr lang="en-US" altLang="en-US" dirty="0"/>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85BDA00-1DF5-4C17-96B6-0CEBF4A8D367}" type="slidenum">
              <a:rPr lang="en-US" altLang="en-US" sz="1200"/>
              <a:pPr/>
              <a:t>2</a:t>
            </a:fld>
            <a:endParaRPr lang="en-US" altLang="en-US" sz="1200"/>
          </a:p>
        </p:txBody>
      </p:sp>
    </p:spTree>
    <p:extLst>
      <p:ext uri="{BB962C8B-B14F-4D97-AF65-F5344CB8AC3E}">
        <p14:creationId xmlns:p14="http://schemas.microsoft.com/office/powerpoint/2010/main" val="620403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Presenter Remarks: </a:t>
            </a:r>
          </a:p>
          <a:p>
            <a:pPr>
              <a:spcBef>
                <a:spcPct val="0"/>
              </a:spcBef>
            </a:pPr>
            <a:r>
              <a:rPr lang="en-US" altLang="en-US" dirty="0"/>
              <a:t>The NGSS support the development of the “Four Cs” </a:t>
            </a:r>
            <a:r>
              <a:rPr lang="en-US" altLang="ja-JP" dirty="0"/>
              <a:t>by providing opportunities to demonstrate student’s thinking and learning. </a:t>
            </a:r>
          </a:p>
          <a:p>
            <a:pPr>
              <a:spcBef>
                <a:spcPct val="0"/>
              </a:spcBef>
            </a:pPr>
            <a:endParaRPr lang="en-US" altLang="ja-JP" dirty="0"/>
          </a:p>
          <a:p>
            <a:pPr>
              <a:spcBef>
                <a:spcPct val="0"/>
              </a:spcBef>
            </a:pPr>
            <a:r>
              <a:rPr lang="en-US" altLang="ja-JP" dirty="0"/>
              <a:t>The Preschool Learning Foundations and Curriculum Framework support the interconnected nature of science and the practices in the Science Framework for K-12 Science Education.</a:t>
            </a:r>
          </a:p>
          <a:p>
            <a:pPr>
              <a:spcBef>
                <a:spcPct val="0"/>
              </a:spcBef>
            </a:pPr>
            <a:endParaRPr lang="en-US" altLang="ja-JP" dirty="0"/>
          </a:p>
          <a:p>
            <a:pPr>
              <a:spcBef>
                <a:spcPct val="0"/>
              </a:spcBef>
            </a:pPr>
            <a:r>
              <a:rPr lang="en-US" altLang="en-US" dirty="0"/>
              <a:t>“Science learning in the TK classroom focuses on teaching inquiry skills through the use of simple science equipment and books. Experiences that explore the diverse areas of scientiﬁc study (e.g., physical science, life science, earth science) can be integrated into other subjects including English language arts, mathematics, history–social science, physical education, and visual and performing arts” (TK Implementation Guide [CDE], p. 30). </a:t>
            </a:r>
          </a:p>
        </p:txBody>
      </p:sp>
      <p:sp>
        <p:nvSpPr>
          <p:cNvPr id="716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B78C2E8-1FEF-4FFF-8759-0D9BA0A7A1CA}" type="slidenum">
              <a:rPr lang="en-US" altLang="en-US" sz="1200"/>
              <a:pPr/>
              <a:t>20</a:t>
            </a:fld>
            <a:endParaRPr lang="en-US" altLang="en-US" sz="1200"/>
          </a:p>
        </p:txBody>
      </p:sp>
    </p:spTree>
    <p:extLst>
      <p:ext uri="{BB962C8B-B14F-4D97-AF65-F5344CB8AC3E}">
        <p14:creationId xmlns:p14="http://schemas.microsoft.com/office/powerpoint/2010/main" val="703819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p:cNvSpPr>
            <a:spLocks noGrp="1"/>
          </p:cNvSpPr>
          <p:nvPr>
            <p:ph type="body" idx="1"/>
          </p:nvPr>
        </p:nvSpPr>
        <p:spPr bwMode="auto">
          <a:xfrm>
            <a:off x="701040" y="4415790"/>
            <a:ext cx="5608320" cy="39244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b="1" dirty="0">
                <a:latin typeface="Arial" charset="0"/>
                <a:ea typeface="MS PGothic" charset="0"/>
              </a:rPr>
              <a:t>Background Information: </a:t>
            </a:r>
          </a:p>
          <a:p>
            <a:pPr>
              <a:spcBef>
                <a:spcPts val="0"/>
              </a:spcBef>
            </a:pPr>
            <a:r>
              <a:rPr lang="en-US" dirty="0">
                <a:latin typeface="Arial" charset="0"/>
                <a:ea typeface="MS PGothic" charset="0"/>
              </a:rPr>
              <a:t>Eight Practices of the Science and Engineering Framework:</a:t>
            </a:r>
          </a:p>
          <a:p>
            <a:pPr marL="232943" indent="-232943">
              <a:spcBef>
                <a:spcPts val="0"/>
              </a:spcBef>
              <a:buFont typeface="+mj-lt"/>
              <a:buAutoNum type="arabicPeriod"/>
            </a:pPr>
            <a:r>
              <a:rPr lang="en-US" dirty="0"/>
              <a:t>Asking questions (for science) and defining problems (for engineering)</a:t>
            </a:r>
          </a:p>
          <a:p>
            <a:pPr marL="232943" indent="-232943">
              <a:spcBef>
                <a:spcPts val="0"/>
              </a:spcBef>
              <a:buFont typeface="+mj-lt"/>
              <a:buAutoNum type="arabicPeriod"/>
            </a:pPr>
            <a:r>
              <a:rPr lang="en-US" dirty="0"/>
              <a:t>Developing and using models</a:t>
            </a:r>
          </a:p>
          <a:p>
            <a:pPr marL="232943" indent="-232943">
              <a:spcBef>
                <a:spcPts val="0"/>
              </a:spcBef>
              <a:buFont typeface="+mj-lt"/>
              <a:buAutoNum type="arabicPeriod"/>
            </a:pPr>
            <a:r>
              <a:rPr lang="en-US" dirty="0"/>
              <a:t>Planning and carrying out investigations</a:t>
            </a:r>
          </a:p>
          <a:p>
            <a:pPr marL="232943" indent="-232943">
              <a:spcBef>
                <a:spcPts val="0"/>
              </a:spcBef>
              <a:buFont typeface="+mj-lt"/>
              <a:buAutoNum type="arabicPeriod"/>
            </a:pPr>
            <a:r>
              <a:rPr lang="en-US" dirty="0"/>
              <a:t>Analyzing and interpreting data</a:t>
            </a:r>
          </a:p>
          <a:p>
            <a:pPr marL="232943" indent="-232943">
              <a:spcBef>
                <a:spcPts val="0"/>
              </a:spcBef>
              <a:buFont typeface="+mj-lt"/>
              <a:buAutoNum type="arabicPeriod"/>
            </a:pPr>
            <a:r>
              <a:rPr lang="en-US" dirty="0"/>
              <a:t>Using mathematics and computational thinking</a:t>
            </a:r>
          </a:p>
          <a:p>
            <a:pPr marL="232943" indent="-232943">
              <a:spcBef>
                <a:spcPts val="0"/>
              </a:spcBef>
              <a:buFont typeface="+mj-lt"/>
              <a:buAutoNum type="arabicPeriod"/>
            </a:pPr>
            <a:r>
              <a:rPr lang="en-US" dirty="0"/>
              <a:t>Constructing explanations (for science) and designing solutions (for engineering)</a:t>
            </a:r>
          </a:p>
          <a:p>
            <a:pPr marL="232943" indent="-232943">
              <a:spcBef>
                <a:spcPts val="0"/>
              </a:spcBef>
              <a:buFont typeface="+mj-lt"/>
              <a:buAutoNum type="arabicPeriod"/>
            </a:pPr>
            <a:r>
              <a:rPr lang="en-US" dirty="0"/>
              <a:t>Engaging in argument from evidence</a:t>
            </a:r>
          </a:p>
          <a:p>
            <a:pPr marL="232943" indent="-232943">
              <a:spcBef>
                <a:spcPts val="0"/>
              </a:spcBef>
              <a:buFont typeface="+mj-lt"/>
              <a:buAutoNum type="arabicPeriod"/>
            </a:pPr>
            <a:r>
              <a:rPr lang="en-US" dirty="0"/>
              <a:t>Obtaining, evaluating, and communicating information</a:t>
            </a:r>
          </a:p>
          <a:p>
            <a:pPr>
              <a:spcBef>
                <a:spcPts val="0"/>
              </a:spcBef>
            </a:pPr>
            <a:endParaRPr lang="en-US" b="1" dirty="0">
              <a:latin typeface="Arial" charset="0"/>
              <a:ea typeface="MS PGothic" charset="0"/>
            </a:endParaRPr>
          </a:p>
          <a:p>
            <a:pPr>
              <a:spcBef>
                <a:spcPts val="0"/>
              </a:spcBef>
            </a:pPr>
            <a:r>
              <a:rPr lang="en-US" b="1" dirty="0">
                <a:latin typeface="Arial" charset="0"/>
                <a:ea typeface="MS PGothic" charset="0"/>
              </a:rPr>
              <a:t>Presenter Remarks: </a:t>
            </a:r>
          </a:p>
          <a:p>
            <a:pPr>
              <a:spcBef>
                <a:spcPts val="0"/>
              </a:spcBef>
            </a:pPr>
            <a:r>
              <a:rPr lang="en-US" i="0" dirty="0">
                <a:latin typeface="Arial" charset="0"/>
                <a:ea typeface="MS PGothic" charset="0"/>
              </a:rPr>
              <a:t>The Science Framework for K-12 Science Education provides a blueprint for implementing NGSS. The eight practices of the Science and Engineering Framework include the list on the screen. </a:t>
            </a:r>
          </a:p>
          <a:p>
            <a:pPr defTabSz="465887">
              <a:spcBef>
                <a:spcPts val="0"/>
              </a:spcBef>
              <a:defRPr/>
            </a:pPr>
            <a:endParaRPr lang="en-US" dirty="0">
              <a:latin typeface="Arial" charset="0"/>
              <a:ea typeface="MS PGothic" charset="0"/>
            </a:endParaRPr>
          </a:p>
          <a:p>
            <a:pPr defTabSz="465887">
              <a:spcBef>
                <a:spcPts val="0"/>
              </a:spcBef>
              <a:defRPr/>
            </a:pPr>
            <a:r>
              <a:rPr lang="en-US" dirty="0">
                <a:latin typeface="Arial" charset="0"/>
                <a:ea typeface="MS PGothic" charset="0"/>
              </a:rPr>
              <a:t>Choose</a:t>
            </a:r>
            <a:r>
              <a:rPr lang="en-US" baseline="0" dirty="0">
                <a:latin typeface="Arial" charset="0"/>
                <a:ea typeface="MS PGothic" charset="0"/>
              </a:rPr>
              <a:t> the number of a practice that stands </a:t>
            </a:r>
            <a:r>
              <a:rPr lang="en-US" dirty="0">
                <a:latin typeface="Arial" charset="0"/>
                <a:ea typeface="MS PGothic" charset="0"/>
              </a:rPr>
              <a:t>out to you</a:t>
            </a:r>
            <a:r>
              <a:rPr lang="en-US" baseline="0" dirty="0">
                <a:latin typeface="Arial" charset="0"/>
                <a:ea typeface="MS PGothic" charset="0"/>
              </a:rPr>
              <a:t> and hold that number of fingers up in the air. Now stand up and </a:t>
            </a:r>
            <a:r>
              <a:rPr lang="en-US" dirty="0">
                <a:latin typeface="Arial" charset="0"/>
                <a:ea typeface="MS PGothic" charset="0"/>
              </a:rPr>
              <a:t>partner with someone holding up the same number. You can find more than one partner if you would like. </a:t>
            </a:r>
          </a:p>
          <a:p>
            <a:pPr defTabSz="465887">
              <a:spcBef>
                <a:spcPts val="0"/>
              </a:spcBef>
              <a:defRPr/>
            </a:pPr>
            <a:endParaRPr lang="en-US" dirty="0">
              <a:latin typeface="Arial" charset="0"/>
              <a:ea typeface="MS PGothic" charset="0"/>
            </a:endParaRPr>
          </a:p>
          <a:p>
            <a:pPr defTabSz="465887">
              <a:spcBef>
                <a:spcPts val="0"/>
              </a:spcBef>
              <a:defRPr/>
            </a:pPr>
            <a:r>
              <a:rPr lang="en-US" dirty="0">
                <a:latin typeface="Arial" charset="0"/>
                <a:ea typeface="MS PGothic" charset="0"/>
              </a:rPr>
              <a:t>Think back to the Plant the Seed activity. If you were to facilitate that activity with</a:t>
            </a:r>
            <a:r>
              <a:rPr lang="en-US" baseline="0" dirty="0">
                <a:latin typeface="Arial" charset="0"/>
                <a:ea typeface="MS PGothic" charset="0"/>
              </a:rPr>
              <a:t> your students, how might you incorporate these core eight principles? Brainstorm with your partner(s) and be ready to share your ideas with the whole group. Be sure to consider what materials you might make available and what types of questions you might ask. </a:t>
            </a:r>
          </a:p>
          <a:p>
            <a:pPr defTabSz="465887">
              <a:spcBef>
                <a:spcPts val="0"/>
              </a:spcBef>
              <a:defRPr/>
            </a:pPr>
            <a:endParaRPr lang="en-US" baseline="0" dirty="0">
              <a:latin typeface="Arial" charset="0"/>
              <a:ea typeface="MS PGothic" charset="0"/>
            </a:endParaRPr>
          </a:p>
          <a:p>
            <a:pPr defTabSz="465887">
              <a:spcBef>
                <a:spcPts val="0"/>
              </a:spcBef>
              <a:defRPr/>
            </a:pPr>
            <a:r>
              <a:rPr lang="en-US" dirty="0">
                <a:latin typeface="Arial" charset="0"/>
                <a:ea typeface="MS PGothic" charset="0"/>
              </a:rPr>
              <a:t>(Allow five minutes for discussion. When time is up choose</a:t>
            </a:r>
            <a:r>
              <a:rPr lang="en-US" baseline="0" dirty="0">
                <a:latin typeface="Arial" charset="0"/>
                <a:ea typeface="MS PGothic" charset="0"/>
              </a:rPr>
              <a:t> three or four partner pairs to share what they discussed.</a:t>
            </a:r>
            <a:r>
              <a:rPr lang="en-US" dirty="0">
                <a:latin typeface="Arial" charset="0"/>
                <a:ea typeface="MS PGothic" charset="0"/>
              </a:rPr>
              <a:t>)</a:t>
            </a:r>
          </a:p>
        </p:txBody>
      </p:sp>
      <p:sp>
        <p:nvSpPr>
          <p:cNvPr id="737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AEC5496-B950-4CD8-940A-62940EFCB071}" type="slidenum">
              <a:rPr lang="en-US" altLang="en-US" sz="1200"/>
              <a:pPr/>
              <a:t>21</a:t>
            </a:fld>
            <a:endParaRPr lang="en-US" altLang="en-US" sz="1200"/>
          </a:p>
        </p:txBody>
      </p:sp>
    </p:spTree>
    <p:extLst>
      <p:ext uri="{BB962C8B-B14F-4D97-AF65-F5344CB8AC3E}">
        <p14:creationId xmlns:p14="http://schemas.microsoft.com/office/powerpoint/2010/main" val="750862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Presenter Remarks: </a:t>
            </a:r>
          </a:p>
          <a:p>
            <a:pPr>
              <a:spcBef>
                <a:spcPct val="0"/>
              </a:spcBef>
            </a:pPr>
            <a:r>
              <a:rPr lang="en-US" altLang="en-US" dirty="0"/>
              <a:t>“Scientific inquiry skills are integral to children’s ongoing play and explorations and are not taught in isolation. Children develop their abilities to make observations, ask questions, and gather information, as part of meaningful exploration and investigation experiences” (PCF, Vol. 3, p. 153).</a:t>
            </a:r>
          </a:p>
          <a:p>
            <a:pPr>
              <a:spcBef>
                <a:spcPct val="0"/>
              </a:spcBef>
            </a:pPr>
            <a:endParaRPr lang="en-US" altLang="en-US" dirty="0"/>
          </a:p>
          <a:p>
            <a:pPr>
              <a:spcBef>
                <a:spcPct val="0"/>
              </a:spcBef>
            </a:pPr>
            <a:r>
              <a:rPr lang="en-US" altLang="en-US" dirty="0"/>
              <a:t>Scientific inquiry (observation, investigation, documentation, and communication) plays an integral role in how children explore and develop knowledge in the content areas of physical, life, and earth sciences. </a:t>
            </a:r>
          </a:p>
          <a:p>
            <a:pPr>
              <a:spcBef>
                <a:spcPct val="0"/>
              </a:spcBef>
            </a:pPr>
            <a:endParaRPr lang="en-US" altLang="en-US" dirty="0"/>
          </a:p>
          <a:p>
            <a:pPr>
              <a:spcBef>
                <a:spcPct val="0"/>
              </a:spcBef>
            </a:pPr>
            <a:r>
              <a:rPr lang="en-US" altLang="en-US" dirty="0"/>
              <a:t>Basic scientific inquiry skills help promote the NGSS and 21</a:t>
            </a:r>
            <a:r>
              <a:rPr lang="en-US" altLang="en-US" baseline="30000" dirty="0"/>
              <a:t>st</a:t>
            </a:r>
            <a:r>
              <a:rPr lang="en-US" altLang="en-US" dirty="0"/>
              <a:t> Century Skills in young children.          </a:t>
            </a:r>
          </a:p>
          <a:p>
            <a:pPr>
              <a:spcBef>
                <a:spcPct val="0"/>
              </a:spcBef>
            </a:pPr>
            <a:endParaRPr lang="en-US" altLang="en-US" dirty="0"/>
          </a:p>
          <a:p>
            <a:pPr>
              <a:spcBef>
                <a:spcPct val="0"/>
              </a:spcBef>
            </a:pPr>
            <a:r>
              <a:rPr lang="en-US" altLang="en-US" dirty="0"/>
              <a:t>Because many of these skills require communicating about a experiences it is important for teachers to provide students with a variety of ways to communicate (e.g., verbally describing, drawing, utilizing picture communication systems, etc.).</a:t>
            </a:r>
          </a:p>
          <a:p>
            <a:pPr>
              <a:spcBef>
                <a:spcPct val="0"/>
              </a:spcBef>
            </a:pPr>
            <a:endParaRPr lang="en-US" altLang="en-US" dirty="0"/>
          </a:p>
          <a:p>
            <a:pPr>
              <a:spcBef>
                <a:spcPct val="0"/>
              </a:spcBef>
            </a:pPr>
            <a:r>
              <a:rPr lang="en-US" altLang="en-US" dirty="0"/>
              <a:t>You may wish to consult with special education providers to assist you in developing and establishing communication systems in your classroom. </a:t>
            </a:r>
          </a:p>
        </p:txBody>
      </p:sp>
      <p:sp>
        <p:nvSpPr>
          <p:cNvPr id="798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3F1C74A-D46A-43C9-9A23-D9FB4038C3F1}" type="slidenum">
              <a:rPr lang="en-US" altLang="en-US" sz="1200"/>
              <a:pPr/>
              <a:t>22</a:t>
            </a:fld>
            <a:endParaRPr lang="en-US" altLang="en-US" sz="1200"/>
          </a:p>
        </p:txBody>
      </p:sp>
    </p:spTree>
    <p:extLst>
      <p:ext uri="{BB962C8B-B14F-4D97-AF65-F5344CB8AC3E}">
        <p14:creationId xmlns:p14="http://schemas.microsoft.com/office/powerpoint/2010/main" val="1132917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noChangeArrowheads="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n-US" altLang="en-US" b="1" dirty="0"/>
              <a:t>Presenter Remarks: </a:t>
            </a:r>
          </a:p>
          <a:p>
            <a:pPr eaLnBrk="1" hangingPunct="1">
              <a:spcBef>
                <a:spcPct val="0"/>
              </a:spcBef>
            </a:pPr>
            <a:r>
              <a:rPr lang="en-US" altLang="en-US" dirty="0"/>
              <a:t>Strategies from the Preschool Curriculum Framework are</a:t>
            </a:r>
            <a:r>
              <a:rPr lang="en-US" altLang="en-US" baseline="0" dirty="0"/>
              <a:t> d</a:t>
            </a:r>
            <a:r>
              <a:rPr lang="en-US" altLang="en-US" dirty="0"/>
              <a:t>evelopmentally appropriate,</a:t>
            </a:r>
            <a:r>
              <a:rPr lang="en-US" altLang="en-US" baseline="0" dirty="0"/>
              <a:t> r</a:t>
            </a:r>
            <a:r>
              <a:rPr lang="en-US" altLang="en-US" dirty="0"/>
              <a:t>eflective and intentional,</a:t>
            </a:r>
            <a:r>
              <a:rPr lang="en-US" altLang="en-US" baseline="0" dirty="0"/>
              <a:t> i</a:t>
            </a:r>
            <a:r>
              <a:rPr lang="en-US" altLang="en-US" dirty="0"/>
              <a:t>ndividually and culturally meaningful,</a:t>
            </a:r>
            <a:r>
              <a:rPr lang="en-US" altLang="en-US" baseline="0" dirty="0"/>
              <a:t> and i</a:t>
            </a:r>
            <a:r>
              <a:rPr lang="en-US" altLang="en-US" dirty="0"/>
              <a:t>nclusive.</a:t>
            </a:r>
          </a:p>
          <a:p>
            <a:pPr eaLnBrk="1" hangingPunct="1">
              <a:spcBef>
                <a:spcPct val="0"/>
              </a:spcBef>
            </a:pPr>
            <a:endParaRPr lang="en-US" altLang="en-US" dirty="0"/>
          </a:p>
          <a:p>
            <a:pPr eaLnBrk="1" hangingPunct="1">
              <a:spcBef>
                <a:spcPct val="0"/>
              </a:spcBef>
            </a:pPr>
            <a:r>
              <a:rPr lang="en-US" altLang="en-US" dirty="0"/>
              <a:t>There are strategies in the Preschool Curriculum Framework that include adaptations, “For example, a book can be mounted so that a child need not hold it, and sturdy tabs can be placed on a book’s pages make them easier to turn” (PCF, Vol. 1, pp. 106-107).</a:t>
            </a:r>
          </a:p>
          <a:p>
            <a:pPr eaLnBrk="1" hangingPunct="1">
              <a:spcBef>
                <a:spcPct val="0"/>
              </a:spcBef>
            </a:pPr>
            <a:endParaRPr lang="en-US" altLang="en-US" dirty="0"/>
          </a:p>
          <a:p>
            <a:pPr eaLnBrk="1" hangingPunct="1">
              <a:spcBef>
                <a:spcPct val="0"/>
              </a:spcBef>
            </a:pPr>
            <a:r>
              <a:rPr lang="en-US" altLang="en-US" dirty="0"/>
              <a:t>This is a strategy that could be used to provide access for all students to books related to science. </a:t>
            </a:r>
          </a:p>
          <a:p>
            <a:pPr>
              <a:spcBef>
                <a:spcPct val="0"/>
              </a:spcBef>
            </a:pPr>
            <a:endParaRPr lang="en-US" altLang="en-US" b="0" dirty="0"/>
          </a:p>
          <a:p>
            <a:pPr>
              <a:spcBef>
                <a:spcPct val="0"/>
              </a:spcBef>
            </a:pPr>
            <a:r>
              <a:rPr lang="en-US" altLang="en-US" b="0" dirty="0"/>
              <a:t>(Use the following quotes as a guide to offer more background information.)</a:t>
            </a:r>
          </a:p>
          <a:p>
            <a:pPr eaLnBrk="1" hangingPunct="1">
              <a:spcBef>
                <a:spcPct val="0"/>
              </a:spcBef>
            </a:pPr>
            <a:endParaRPr lang="en-US" altLang="ja-JP" b="0" baseline="0" dirty="0"/>
          </a:p>
          <a:p>
            <a:pPr eaLnBrk="1" hangingPunct="1">
              <a:spcBef>
                <a:spcPct val="0"/>
              </a:spcBef>
            </a:pPr>
            <a:r>
              <a:rPr lang="ja-JP" altLang="en-US" dirty="0"/>
              <a:t>“</a:t>
            </a:r>
            <a:r>
              <a:rPr lang="en-US" altLang="ja-JP" dirty="0"/>
              <a:t>Teachers address ideas and concepts that children can grasp at their developmental level and then progressively build on what children already know and understand. This approach applies to all children, including children with various abilities, disabilities, or other special needs (such as delays in language, cognition, or physical ability)</a:t>
            </a:r>
            <a:r>
              <a:rPr lang="ja-JP" altLang="en-US" dirty="0"/>
              <a:t>”</a:t>
            </a:r>
            <a:r>
              <a:rPr lang="en-US" altLang="ja-JP" dirty="0"/>
              <a:t> (PCF,</a:t>
            </a:r>
            <a:r>
              <a:rPr lang="en-US" altLang="ja-JP" baseline="0" dirty="0"/>
              <a:t> Vol. 2, p. </a:t>
            </a:r>
            <a:r>
              <a:rPr lang="en-US" altLang="ja-JP" dirty="0"/>
              <a:t>227).</a:t>
            </a:r>
          </a:p>
        </p:txBody>
      </p:sp>
      <p:sp>
        <p:nvSpPr>
          <p:cNvPr id="2" name="Slide Number Placeholder 1"/>
          <p:cNvSpPr>
            <a:spLocks noGrp="1"/>
          </p:cNvSpPr>
          <p:nvPr>
            <p:ph type="sldNum" sz="quarter" idx="10"/>
          </p:nvPr>
        </p:nvSpPr>
        <p:spPr/>
        <p:txBody>
          <a:bodyPr/>
          <a:lstStyle/>
          <a:p>
            <a:fld id="{EF7ECDDA-08F2-4E9E-B1EB-B4BD3BB6A143}" type="slidenum">
              <a:rPr lang="en-US" altLang="en-US" smtClean="0"/>
              <a:pPr/>
              <a:t>23</a:t>
            </a:fld>
            <a:endParaRPr lang="en-US" altLang="en-US"/>
          </a:p>
        </p:txBody>
      </p:sp>
    </p:spTree>
    <p:extLst>
      <p:ext uri="{BB962C8B-B14F-4D97-AF65-F5344CB8AC3E}">
        <p14:creationId xmlns:p14="http://schemas.microsoft.com/office/powerpoint/2010/main" val="2344726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Presenter Remarks: </a:t>
            </a:r>
          </a:p>
          <a:p>
            <a:pPr>
              <a:spcBef>
                <a:spcPct val="0"/>
              </a:spcBef>
            </a:pPr>
            <a:r>
              <a:rPr lang="en-US" altLang="en-US" b="0" dirty="0"/>
              <a:t>(Use the following quotes as a guide to offer more background information.)</a:t>
            </a:r>
          </a:p>
          <a:p>
            <a:pPr>
              <a:spcBef>
                <a:spcPct val="0"/>
              </a:spcBef>
            </a:pPr>
            <a:endParaRPr lang="en-US" altLang="en-US" dirty="0"/>
          </a:p>
          <a:p>
            <a:pPr>
              <a:spcBef>
                <a:spcPct val="0"/>
              </a:spcBef>
            </a:pPr>
            <a:r>
              <a:rPr lang="en-US" altLang="en-US" dirty="0"/>
              <a:t>“The foundations in life science are about core concepts related to properties and characteristics of living things and their growth and change over time.” </a:t>
            </a:r>
          </a:p>
          <a:p>
            <a:pPr>
              <a:spcBef>
                <a:spcPct val="0"/>
              </a:spcBef>
            </a:pPr>
            <a:r>
              <a:rPr lang="en-US" altLang="en-US" dirty="0"/>
              <a:t>PCF, Vol. 3, p. 151</a:t>
            </a:r>
          </a:p>
          <a:p>
            <a:pPr eaLnBrk="1" hangingPunct="1">
              <a:spcBef>
                <a:spcPct val="0"/>
              </a:spcBef>
            </a:pPr>
            <a:endParaRPr lang="en-US" altLang="en-US" dirty="0"/>
          </a:p>
          <a:p>
            <a:pPr eaLnBrk="1" hangingPunct="1">
              <a:spcBef>
                <a:spcPct val="0"/>
              </a:spcBef>
            </a:pPr>
            <a:r>
              <a:rPr lang="en-US" altLang="en-US" dirty="0"/>
              <a:t>“Young children actively, purposefully, and energetically seek to figure out what new objects and materials are like and how they work” (PCF, Vol. 3, p. 15).</a:t>
            </a:r>
          </a:p>
          <a:p>
            <a:endParaRPr lang="en-US" altLang="en-US" dirty="0"/>
          </a:p>
        </p:txBody>
      </p:sp>
      <p:sp>
        <p:nvSpPr>
          <p:cNvPr id="880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4650584-9147-41A8-970E-CD9980483674}" type="slidenum">
              <a:rPr lang="en-US" altLang="en-US" sz="1200"/>
              <a:pPr/>
              <a:t>24</a:t>
            </a:fld>
            <a:endParaRPr lang="en-US" altLang="en-US" sz="1200"/>
          </a:p>
        </p:txBody>
      </p:sp>
    </p:spTree>
    <p:extLst>
      <p:ext uri="{BB962C8B-B14F-4D97-AF65-F5344CB8AC3E}">
        <p14:creationId xmlns:p14="http://schemas.microsoft.com/office/powerpoint/2010/main" val="1610866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 </a:t>
            </a:r>
          </a:p>
          <a:p>
            <a:pPr>
              <a:spcBef>
                <a:spcPts val="0"/>
              </a:spcBef>
            </a:pPr>
            <a:r>
              <a:rPr lang="en-US" altLang="en-US" dirty="0"/>
              <a:t>Scientific inquiry supports children’s learning by helping them to build on prior knowledge in a developmentally appropriate learning environment</a:t>
            </a:r>
            <a:r>
              <a:rPr lang="en-US" altLang="en-US" b="1" dirty="0"/>
              <a:t>.  </a:t>
            </a:r>
          </a:p>
          <a:p>
            <a:pPr>
              <a:spcBef>
                <a:spcPts val="0"/>
              </a:spcBef>
            </a:pPr>
            <a:endParaRPr lang="en-US" altLang="en-US" b="1" dirty="0"/>
          </a:p>
          <a:p>
            <a:pPr defTabSz="465887">
              <a:spcBef>
                <a:spcPts val="0"/>
              </a:spcBef>
              <a:defRPr/>
            </a:pPr>
            <a:r>
              <a:rPr lang="en-US" altLang="en-US" b="0" dirty="0"/>
              <a:t>Note</a:t>
            </a:r>
            <a:r>
              <a:rPr lang="en-US" altLang="en-US" b="0" baseline="0" dirty="0"/>
              <a:t> the guiding principal on the slide, </a:t>
            </a:r>
            <a:r>
              <a:rPr lang="en-US" altLang="en-US" dirty="0"/>
              <a:t>“Content of inquiry is developmentally appropriate and builds on children’s prior experiences” (PCF, Vol. 3, p. 139).</a:t>
            </a:r>
          </a:p>
          <a:p>
            <a:pPr>
              <a:spcBef>
                <a:spcPts val="0"/>
              </a:spcBef>
            </a:pPr>
            <a:endParaRPr lang="en-US" altLang="en-US" b="0" dirty="0"/>
          </a:p>
          <a:p>
            <a:pPr>
              <a:spcBef>
                <a:spcPts val="0"/>
              </a:spcBef>
            </a:pPr>
            <a:r>
              <a:rPr lang="en-US" altLang="en-US" b="0" dirty="0"/>
              <a:t>How does the photo on the slide demonstrate </a:t>
            </a:r>
            <a:r>
              <a:rPr lang="en-US" altLang="en-US" b="0" baseline="0" dirty="0"/>
              <a:t>this guiding principal </a:t>
            </a:r>
            <a:r>
              <a:rPr lang="en-US" altLang="en-US" b="0" dirty="0"/>
              <a:t>in life sciences?</a:t>
            </a:r>
          </a:p>
          <a:p>
            <a:pPr>
              <a:spcBef>
                <a:spcPts val="0"/>
              </a:spcBef>
            </a:pPr>
            <a:endParaRPr lang="en-US" altLang="en-US" dirty="0"/>
          </a:p>
          <a:p>
            <a:pPr>
              <a:spcBef>
                <a:spcPts val="0"/>
              </a:spcBef>
            </a:pPr>
            <a:r>
              <a:rPr lang="en-US" altLang="en-US" dirty="0"/>
              <a:t>The</a:t>
            </a:r>
            <a:r>
              <a:rPr lang="en-US" altLang="en-US" baseline="0" dirty="0"/>
              <a:t> complete set of Science domain guiding principles can be found on pages 128-142 of the Preschool Curriculum Framework (Volume 3). These guiding principles serve to, “…guide teachers in establishing a preschool [or TK] science program that fosters children’s curiosity and develops their skills and habits to explore and learn about their world” (PCF, Vol. 3, p. 138).</a:t>
            </a:r>
            <a:endParaRPr lang="en-US" altLang="en-US" sz="800" dirty="0"/>
          </a:p>
        </p:txBody>
      </p:sp>
      <p:sp>
        <p:nvSpPr>
          <p:cNvPr id="901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F1647A4-7143-48EA-B4FE-7131A4874AB6}" type="slidenum">
              <a:rPr lang="en-US" altLang="en-US" sz="1200"/>
              <a:pPr/>
              <a:t>25</a:t>
            </a:fld>
            <a:endParaRPr lang="en-US" altLang="en-US" sz="1200"/>
          </a:p>
        </p:txBody>
      </p:sp>
    </p:spTree>
    <p:extLst>
      <p:ext uri="{BB962C8B-B14F-4D97-AF65-F5344CB8AC3E}">
        <p14:creationId xmlns:p14="http://schemas.microsoft.com/office/powerpoint/2010/main" val="510944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 </a:t>
            </a:r>
          </a:p>
          <a:p>
            <a:pPr>
              <a:spcBef>
                <a:spcPts val="0"/>
              </a:spcBef>
            </a:pPr>
            <a:r>
              <a:rPr lang="en-US" altLang="en-US" b="0" dirty="0"/>
              <a:t>Let’s take a closer look at the Life Sciences </a:t>
            </a:r>
            <a:r>
              <a:rPr lang="en-US" altLang="en-US" b="0" baseline="0" dirty="0"/>
              <a:t>strand which runs from pages 73-78 of the Preschool Curriculum Framework (Volume 3). </a:t>
            </a:r>
          </a:p>
          <a:p>
            <a:pPr>
              <a:spcBef>
                <a:spcPts val="0"/>
              </a:spcBef>
            </a:pPr>
            <a:endParaRPr lang="en-US" altLang="en-US" dirty="0"/>
          </a:p>
          <a:p>
            <a:pPr>
              <a:spcBef>
                <a:spcPts val="0"/>
              </a:spcBef>
            </a:pPr>
            <a:r>
              <a:rPr lang="en-US" altLang="en-US" dirty="0"/>
              <a:t>In a high-quality program—with a teacher who provides the appropriate environment and interactions—we know</a:t>
            </a:r>
            <a:r>
              <a:rPr lang="en-US" altLang="en-US" baseline="0" dirty="0"/>
              <a:t> that</a:t>
            </a:r>
            <a:r>
              <a:rPr lang="en-US" altLang="en-US" dirty="0"/>
              <a:t> children may develop these foundational life sciences skills</a:t>
            </a:r>
            <a:r>
              <a:rPr lang="en-US" altLang="en-US" baseline="0" dirty="0"/>
              <a:t> by the end of TK. </a:t>
            </a:r>
            <a:endParaRPr lang="en-US" altLang="en-US" dirty="0"/>
          </a:p>
          <a:p>
            <a:pPr>
              <a:spcBef>
                <a:spcPts val="0"/>
              </a:spcBef>
            </a:pPr>
            <a:endParaRPr lang="en-US" altLang="en-US" dirty="0"/>
          </a:p>
          <a:p>
            <a:pPr>
              <a:spcBef>
                <a:spcPts val="0"/>
              </a:spcBef>
            </a:pPr>
            <a:r>
              <a:rPr lang="en-US" altLang="en-US" dirty="0"/>
              <a:t>Now find and examine the foundations</a:t>
            </a:r>
            <a:r>
              <a:rPr lang="en-US" altLang="en-US" baseline="0" dirty="0"/>
              <a:t> chart for the </a:t>
            </a:r>
            <a:r>
              <a:rPr lang="en-US" altLang="en-US" dirty="0"/>
              <a:t>Life Sciences strand</a:t>
            </a:r>
            <a:r>
              <a:rPr lang="en-US" altLang="en-US" baseline="0" dirty="0"/>
              <a:t> on pages 110-111 of the Preschool Learning Foundations (Volume 3)—Appendix A:</a:t>
            </a:r>
          </a:p>
          <a:p>
            <a:pPr marL="174708" indent="-174708">
              <a:spcBef>
                <a:spcPts val="0"/>
              </a:spcBef>
              <a:buFont typeface="Arial" panose="020B0604020202020204" pitchFamily="34" charset="0"/>
              <a:buChar char="•"/>
            </a:pPr>
            <a:r>
              <a:rPr lang="en-US" altLang="en-US" dirty="0"/>
              <a:t>Notice the differences between the 48 and 60 month</a:t>
            </a:r>
            <a:r>
              <a:rPr lang="en-US" altLang="en-US" baseline="0" dirty="0"/>
              <a:t> foundations</a:t>
            </a:r>
            <a:r>
              <a:rPr lang="en-US" altLang="en-US" dirty="0"/>
              <a:t>.</a:t>
            </a:r>
          </a:p>
          <a:p>
            <a:pPr marL="174708" indent="-174708">
              <a:spcBef>
                <a:spcPts val="0"/>
              </a:spcBef>
              <a:buFont typeface="Arial" panose="020B0604020202020204" pitchFamily="34" charset="0"/>
              <a:buChar char="•"/>
            </a:pPr>
            <a:r>
              <a:rPr lang="en-US" altLang="en-US" dirty="0"/>
              <a:t>Notice the differences in content between the foundations.</a:t>
            </a:r>
          </a:p>
          <a:p>
            <a:pPr marL="174708" indent="-174708">
              <a:spcBef>
                <a:spcPts val="0"/>
              </a:spcBef>
              <a:buFont typeface="Arial" panose="020B0604020202020204" pitchFamily="34" charset="0"/>
              <a:buChar char="•"/>
            </a:pPr>
            <a:r>
              <a:rPr lang="en-US" altLang="en-US" dirty="0"/>
              <a:t>Notice the differences in content between the </a:t>
            </a:r>
            <a:r>
              <a:rPr lang="en-US" altLang="en-US" dirty="0" err="1"/>
              <a:t>substrands</a:t>
            </a:r>
            <a:r>
              <a:rPr lang="en-US" altLang="en-US" dirty="0"/>
              <a:t>.</a:t>
            </a:r>
          </a:p>
          <a:p>
            <a:pPr>
              <a:spcBef>
                <a:spcPts val="0"/>
              </a:spcBef>
            </a:pPr>
            <a:endParaRPr lang="en-US" altLang="en-US" dirty="0"/>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7870485-9442-4DC0-9536-44D884AE2ECD}" type="slidenum">
              <a:rPr lang="en-US" altLang="en-US" sz="1200"/>
              <a:pPr/>
              <a:t>26</a:t>
            </a:fld>
            <a:endParaRPr lang="en-US" altLang="en-US" sz="1200"/>
          </a:p>
        </p:txBody>
      </p:sp>
    </p:spTree>
    <p:extLst>
      <p:ext uri="{BB962C8B-B14F-4D97-AF65-F5344CB8AC3E}">
        <p14:creationId xmlns:p14="http://schemas.microsoft.com/office/powerpoint/2010/main" val="1807011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0" name="Notes Placeholder 2"/>
          <p:cNvSpPr>
            <a:spLocks noGrp="1"/>
          </p:cNvSpPr>
          <p:nvPr>
            <p:ph type="body" idx="1"/>
          </p:nvPr>
        </p:nvSpPr>
        <p:spPr bwMode="auto">
          <a:xfrm>
            <a:off x="654304" y="4415790"/>
            <a:ext cx="5701792" cy="47212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ct val="0"/>
              </a:spcBef>
            </a:pPr>
            <a:r>
              <a:rPr lang="en-US" altLang="en-US" b="1" dirty="0"/>
              <a:t>Presenter Remarks: </a:t>
            </a:r>
          </a:p>
          <a:p>
            <a:pPr>
              <a:spcBef>
                <a:spcPct val="0"/>
              </a:spcBef>
            </a:pPr>
            <a:r>
              <a:rPr lang="en-US" altLang="en-US" dirty="0"/>
              <a:t>The key life sciences concepts are outlined on the slide in brief;</a:t>
            </a:r>
            <a:r>
              <a:rPr lang="en-US" altLang="en-US" baseline="0" dirty="0"/>
              <a:t> t</a:t>
            </a:r>
            <a:r>
              <a:rPr lang="en-US" altLang="en-US" dirty="0"/>
              <a:t>he</a:t>
            </a:r>
            <a:r>
              <a:rPr lang="en-US" altLang="en-US" baseline="0" dirty="0"/>
              <a:t> comprehensive list can be found on page 197 of the Preschool </a:t>
            </a:r>
            <a:r>
              <a:rPr lang="en-US" altLang="en-US" dirty="0"/>
              <a:t>Curriculum Framework (Volume 3). </a:t>
            </a:r>
          </a:p>
          <a:p>
            <a:pPr>
              <a:spcBef>
                <a:spcPct val="0"/>
              </a:spcBef>
            </a:pPr>
            <a:endParaRPr lang="en-US" altLang="en-US" dirty="0"/>
          </a:p>
          <a:p>
            <a:pPr>
              <a:spcBef>
                <a:spcPct val="0"/>
              </a:spcBef>
            </a:pPr>
            <a:r>
              <a:rPr lang="en-US" altLang="en-US" dirty="0"/>
              <a:t>As we highlight each key concept, we will think back to the</a:t>
            </a:r>
            <a:r>
              <a:rPr lang="en-US" altLang="en-US" baseline="0" dirty="0"/>
              <a:t> Plant the Seed activity </a:t>
            </a:r>
            <a:r>
              <a:rPr lang="en-US" altLang="en-US" dirty="0"/>
              <a:t>and the discussions</a:t>
            </a:r>
            <a:r>
              <a:rPr lang="en-US" altLang="en-US" baseline="0" dirty="0"/>
              <a:t> we may have had </a:t>
            </a:r>
            <a:r>
              <a:rPr lang="en-US" altLang="en-US" dirty="0"/>
              <a:t>relating to each of these concepts:</a:t>
            </a:r>
          </a:p>
          <a:p>
            <a:pPr marL="174708" indent="-174708">
              <a:spcBef>
                <a:spcPct val="0"/>
              </a:spcBef>
              <a:buFont typeface="Arial" panose="020B0604020202020204" pitchFamily="34" charset="0"/>
              <a:buChar char="•"/>
            </a:pPr>
            <a:r>
              <a:rPr lang="en-US" altLang="en-US" dirty="0"/>
              <a:t>Appearance and behaviors: </a:t>
            </a:r>
            <a:r>
              <a:rPr lang="en-US" altLang="en-US" i="1" dirty="0"/>
              <a:t>While you were planting your flower, did you discuss its appearance or specific behavior?</a:t>
            </a:r>
            <a:r>
              <a:rPr lang="en-US" altLang="en-US" i="1" baseline="0" dirty="0"/>
              <a:t> For example, did you discuss its </a:t>
            </a:r>
            <a:r>
              <a:rPr lang="en-US" altLang="en-US" i="1" dirty="0"/>
              <a:t>color, size, shape, height, when it grew, where it grew, if it was easy to grow, etc.?</a:t>
            </a:r>
            <a:endParaRPr lang="en-US" altLang="en-US" i="0" dirty="0"/>
          </a:p>
          <a:p>
            <a:pPr marL="174708" indent="-174708">
              <a:spcBef>
                <a:spcPct val="0"/>
              </a:spcBef>
              <a:buFont typeface="Arial" panose="020B0604020202020204" pitchFamily="34" charset="0"/>
              <a:buChar char="•"/>
            </a:pPr>
            <a:r>
              <a:rPr lang="en-US" altLang="en-US" dirty="0"/>
              <a:t>Body parts and bodily processes:</a:t>
            </a:r>
            <a:r>
              <a:rPr lang="en-US" altLang="en-US" baseline="0" dirty="0"/>
              <a:t> </a:t>
            </a:r>
            <a:r>
              <a:rPr lang="en-US" altLang="en-US" i="1" dirty="0"/>
              <a:t>While you were planting your flower, did you or could you have discussed the different parts of the flower—petal, stem, leaf—and what those parts were used for?</a:t>
            </a:r>
            <a:endParaRPr lang="en-US" altLang="en-US" i="0" dirty="0"/>
          </a:p>
          <a:p>
            <a:pPr marL="174708" indent="-174708">
              <a:spcBef>
                <a:spcPct val="0"/>
              </a:spcBef>
              <a:buFont typeface="Arial" panose="020B0604020202020204" pitchFamily="34" charset="0"/>
              <a:buChar char="•"/>
            </a:pPr>
            <a:r>
              <a:rPr lang="en-US" altLang="en-US" dirty="0"/>
              <a:t>Habitats:</a:t>
            </a:r>
            <a:r>
              <a:rPr lang="en-US" altLang="en-US" baseline="0" dirty="0"/>
              <a:t> </a:t>
            </a:r>
            <a:r>
              <a:rPr lang="en-US" altLang="en-US" i="1" dirty="0"/>
              <a:t>While you were planting your flower, did you or could you have discussed they type of habitat it required—sun, shade, extra water, space, etc.? Did you talk about the soil and if it was dry or wet? Did you talk about where in your house you might put your flower?</a:t>
            </a:r>
            <a:endParaRPr lang="en-US" altLang="en-US" i="0" dirty="0"/>
          </a:p>
          <a:p>
            <a:pPr marL="174708" indent="-174708">
              <a:spcBef>
                <a:spcPct val="0"/>
              </a:spcBef>
              <a:buFont typeface="Arial" panose="020B0604020202020204" pitchFamily="34" charset="0"/>
              <a:buChar char="•"/>
            </a:pPr>
            <a:r>
              <a:rPr lang="en-US" altLang="en-US" dirty="0"/>
              <a:t>Growth and transformations:</a:t>
            </a:r>
            <a:r>
              <a:rPr lang="en-US" altLang="en-US" baseline="0" dirty="0"/>
              <a:t> </a:t>
            </a:r>
            <a:r>
              <a:rPr lang="en-US" altLang="en-US" i="1" dirty="0"/>
              <a:t>While you were planting your flower, did you or could you have discussed how it would change as it grew?</a:t>
            </a:r>
            <a:endParaRPr lang="en-US" altLang="en-US" i="0" dirty="0"/>
          </a:p>
          <a:p>
            <a:pPr marL="174708" indent="-174708">
              <a:spcBef>
                <a:spcPct val="0"/>
              </a:spcBef>
              <a:buFont typeface="Arial" panose="020B0604020202020204" pitchFamily="34" charset="0"/>
              <a:buChar char="•"/>
            </a:pPr>
            <a:r>
              <a:rPr lang="en-US" altLang="en-US" dirty="0"/>
              <a:t>Basic needs:</a:t>
            </a:r>
            <a:r>
              <a:rPr lang="en-US" altLang="en-US" baseline="0" dirty="0"/>
              <a:t> </a:t>
            </a:r>
            <a:r>
              <a:rPr lang="en-US" altLang="en-US" i="1" dirty="0"/>
              <a:t>While you were planting your flower, did you or could you have discussed what it needs to grow and how it might get these needs met? Did you talk about how you will need to meet these basic needs or how your flower might “transform?”</a:t>
            </a:r>
            <a:endParaRPr lang="en-US" altLang="ja-JP" dirty="0"/>
          </a:p>
          <a:p>
            <a:pPr>
              <a:spcBef>
                <a:spcPct val="0"/>
              </a:spcBef>
            </a:pPr>
            <a:endParaRPr lang="en-US" altLang="en-US" dirty="0"/>
          </a:p>
          <a:p>
            <a:pPr>
              <a:spcBef>
                <a:spcPct val="0"/>
              </a:spcBef>
            </a:pPr>
            <a:r>
              <a:rPr lang="en-US" altLang="en-US" dirty="0"/>
              <a:t>“The foundations focus on children’s ability to actively explore, observe, and study the characteristics of animals and plants in the everyday environment, including appearances (insides and outsides), body parts, behaviors, habitats, and the changes and growth of living things over time” (PLF, Vol. 3, p. 57).</a:t>
            </a:r>
          </a:p>
          <a:p>
            <a:pPr>
              <a:spcBef>
                <a:spcPct val="0"/>
              </a:spcBef>
            </a:pPr>
            <a:endParaRPr lang="en-US" altLang="en-US" dirty="0"/>
          </a:p>
          <a:p>
            <a:pPr>
              <a:spcBef>
                <a:spcPct val="0"/>
              </a:spcBef>
            </a:pPr>
            <a:r>
              <a:rPr lang="en-US" altLang="en-US" dirty="0"/>
              <a:t>“By studying and comparing the needs of different animals and plants, children begin to realize that some needs (e.g., food, water, air) are basic to all living things and develop a greater understanding of the basic needs of living things—namely, humans, animals, and plants” (PLF, Vol. 3, p. 58).</a:t>
            </a:r>
          </a:p>
          <a:p>
            <a:pPr>
              <a:spcBef>
                <a:spcPct val="0"/>
              </a:spcBef>
            </a:pPr>
            <a:endParaRPr lang="en-US" altLang="en-US" dirty="0"/>
          </a:p>
          <a:p>
            <a:pPr>
              <a:spcBef>
                <a:spcPct val="0"/>
              </a:spcBef>
            </a:pPr>
            <a:endParaRPr lang="en-US" altLang="en-US" dirty="0"/>
          </a:p>
        </p:txBody>
      </p:sp>
      <p:sp>
        <p:nvSpPr>
          <p:cNvPr id="942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F52F39E-12ED-4EDB-82F0-9AF434826060}" type="slidenum">
              <a:rPr lang="en-US" altLang="en-US" sz="1200"/>
              <a:pPr/>
              <a:t>27</a:t>
            </a:fld>
            <a:endParaRPr lang="en-US" altLang="en-US" sz="1200"/>
          </a:p>
        </p:txBody>
      </p:sp>
    </p:spTree>
    <p:extLst>
      <p:ext uri="{BB962C8B-B14F-4D97-AF65-F5344CB8AC3E}">
        <p14:creationId xmlns:p14="http://schemas.microsoft.com/office/powerpoint/2010/main" val="720174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xfrm>
            <a:off x="701040" y="4415789"/>
            <a:ext cx="5608320" cy="4414177"/>
          </a:xfrm>
        </p:spPr>
        <p:txBody>
          <a:bodyPr wrap="square" numCol="1" anchor="t" anchorCtr="0" compatLnSpc="1">
            <a:prstTxWarp prst="textNoShape">
              <a:avLst/>
            </a:prstTxWarp>
            <a:noAutofit/>
          </a:bodyPr>
          <a:lstStyle/>
          <a:p>
            <a:pPr>
              <a:spcBef>
                <a:spcPts val="0"/>
              </a:spcBef>
            </a:pPr>
            <a:r>
              <a:rPr lang="en-US" altLang="en-US" b="1" dirty="0"/>
              <a:t>Background Information:</a:t>
            </a:r>
          </a:p>
          <a:p>
            <a:pPr>
              <a:spcBef>
                <a:spcPts val="0"/>
              </a:spcBef>
            </a:pPr>
            <a:r>
              <a:rPr lang="en-US" altLang="en-US" b="0" dirty="0"/>
              <a:t>Introduce the concept of mental models to participants to help them facilitate children's natural curiosity and how to model a “questioning mind.” </a:t>
            </a:r>
          </a:p>
          <a:p>
            <a:pPr>
              <a:spcBef>
                <a:spcPts val="0"/>
              </a:spcBef>
            </a:pPr>
            <a:endParaRPr lang="en-US" altLang="en-US" b="0" dirty="0"/>
          </a:p>
          <a:p>
            <a:pPr>
              <a:spcBef>
                <a:spcPts val="0"/>
              </a:spcBef>
            </a:pPr>
            <a:r>
              <a:rPr lang="en-US" altLang="en-US" b="0" dirty="0"/>
              <a:t>The mental model comes from Dr. </a:t>
            </a:r>
            <a:r>
              <a:rPr lang="en-US" altLang="en-US" b="0" dirty="0" err="1"/>
              <a:t>Zur’s</a:t>
            </a:r>
            <a:r>
              <a:rPr lang="en-US" altLang="en-US" b="0" dirty="0"/>
              <a:t> CPIN Presentation</a:t>
            </a:r>
            <a:r>
              <a:rPr lang="en-US" altLang="en-US" b="0" baseline="0" dirty="0"/>
              <a:t> (</a:t>
            </a:r>
            <a:r>
              <a:rPr lang="en-US" altLang="en-US" b="0" dirty="0"/>
              <a:t>Nov. 2014).</a:t>
            </a:r>
          </a:p>
          <a:p>
            <a:pPr>
              <a:spcBef>
                <a:spcPts val="0"/>
              </a:spcBef>
            </a:pPr>
            <a:endParaRPr lang="en-US" altLang="en-US" b="1" dirty="0"/>
          </a:p>
          <a:p>
            <a:pPr>
              <a:spcBef>
                <a:spcPts val="0"/>
              </a:spcBef>
            </a:pPr>
            <a:r>
              <a:rPr lang="en-US" altLang="en-US" b="1" dirty="0"/>
              <a:t>Presenter Remarks: </a:t>
            </a:r>
          </a:p>
          <a:p>
            <a:pPr>
              <a:spcBef>
                <a:spcPts val="0"/>
              </a:spcBef>
            </a:pPr>
            <a:r>
              <a:rPr lang="en-US" altLang="en-US" dirty="0"/>
              <a:t>Build on children's natural curiosity and wonder. Model a questioning mind by listening carefully to children’s questions and follow their thinking. </a:t>
            </a:r>
          </a:p>
          <a:p>
            <a:pPr>
              <a:spcBef>
                <a:spcPts val="0"/>
              </a:spcBef>
            </a:pPr>
            <a:endParaRPr lang="en-US" altLang="en-US" dirty="0"/>
          </a:p>
          <a:p>
            <a:pPr>
              <a:spcBef>
                <a:spcPts val="0"/>
              </a:spcBef>
            </a:pPr>
            <a:r>
              <a:rPr lang="en-US" altLang="en-US" dirty="0"/>
              <a:t>Mental models help children develop scientific inquiry skills. Scientific inquiry is an integral part of children’s play and exploration. Skills of scientific inquiry provide children with the tools for investigating and learning about science topics. </a:t>
            </a:r>
          </a:p>
          <a:p>
            <a:pPr>
              <a:spcBef>
                <a:spcPts val="0"/>
              </a:spcBef>
            </a:pPr>
            <a:endParaRPr lang="en-US" altLang="en-US" dirty="0"/>
          </a:p>
          <a:p>
            <a:pPr>
              <a:spcBef>
                <a:spcPts val="0"/>
              </a:spcBef>
            </a:pPr>
            <a:r>
              <a:rPr lang="en-US" altLang="en-US" dirty="0"/>
              <a:t>Model a questioning mind by using scientific inquiry vocabulary. One way to do this is to incorporate one or more of the following scientific inquiry vocabulary words when restating a child’s question or comment:</a:t>
            </a:r>
          </a:p>
          <a:p>
            <a:pPr marL="174708" indent="-174708">
              <a:spcBef>
                <a:spcPts val="0"/>
              </a:spcBef>
              <a:buFont typeface="Arial" panose="020B0604020202020204" pitchFamily="34" charset="0"/>
              <a:buChar char="•"/>
            </a:pPr>
            <a:r>
              <a:rPr lang="en-US" altLang="en-US" dirty="0"/>
              <a:t>Observe, observation </a:t>
            </a:r>
          </a:p>
          <a:p>
            <a:pPr marL="174708" indent="-174708">
              <a:spcBef>
                <a:spcPts val="0"/>
              </a:spcBef>
              <a:buFont typeface="Arial" panose="020B0604020202020204" pitchFamily="34" charset="0"/>
              <a:buChar char="•"/>
            </a:pPr>
            <a:r>
              <a:rPr lang="en-US" altLang="en-US" dirty="0"/>
              <a:t>Predict, prediction </a:t>
            </a:r>
          </a:p>
          <a:p>
            <a:pPr marL="174708" indent="-174708">
              <a:spcBef>
                <a:spcPts val="0"/>
              </a:spcBef>
              <a:buFont typeface="Arial" panose="020B0604020202020204" pitchFamily="34" charset="0"/>
              <a:buChar char="•"/>
            </a:pPr>
            <a:r>
              <a:rPr lang="en-US" altLang="en-US" dirty="0"/>
              <a:t>Test </a:t>
            </a:r>
          </a:p>
          <a:p>
            <a:pPr marL="174708" indent="-174708">
              <a:spcBef>
                <a:spcPts val="0"/>
              </a:spcBef>
              <a:buFont typeface="Arial" panose="020B0604020202020204" pitchFamily="34" charset="0"/>
              <a:buChar char="•"/>
            </a:pPr>
            <a:r>
              <a:rPr lang="en-US" altLang="en-US" dirty="0"/>
              <a:t>Similar, different </a:t>
            </a:r>
          </a:p>
          <a:p>
            <a:pPr marL="174708" indent="-174708">
              <a:spcBef>
                <a:spcPts val="0"/>
              </a:spcBef>
              <a:buFont typeface="Arial" panose="020B0604020202020204" pitchFamily="34" charset="0"/>
              <a:buChar char="•"/>
            </a:pPr>
            <a:r>
              <a:rPr lang="en-US" altLang="en-US" dirty="0"/>
              <a:t>Compare, contrast </a:t>
            </a:r>
          </a:p>
          <a:p>
            <a:pPr marL="174708" indent="-174708">
              <a:spcBef>
                <a:spcPts val="0"/>
              </a:spcBef>
              <a:buFont typeface="Arial" panose="020B0604020202020204" pitchFamily="34" charset="0"/>
              <a:buChar char="•"/>
            </a:pPr>
            <a:r>
              <a:rPr lang="en-US" altLang="en-US" dirty="0"/>
              <a:t>Count </a:t>
            </a:r>
          </a:p>
          <a:p>
            <a:pPr marL="174708" indent="-174708">
              <a:spcBef>
                <a:spcPts val="0"/>
              </a:spcBef>
              <a:buFont typeface="Arial" panose="020B0604020202020204" pitchFamily="34" charset="0"/>
              <a:buChar char="•"/>
            </a:pPr>
            <a:r>
              <a:rPr lang="en-US" altLang="en-US" dirty="0"/>
              <a:t>Hypothesis </a:t>
            </a:r>
          </a:p>
          <a:p>
            <a:pPr marL="174708" indent="-174708">
              <a:spcBef>
                <a:spcPts val="0"/>
              </a:spcBef>
              <a:buFont typeface="Arial" panose="020B0604020202020204" pitchFamily="34" charset="0"/>
              <a:buChar char="•"/>
            </a:pPr>
            <a:r>
              <a:rPr lang="en-US" altLang="en-US" dirty="0"/>
              <a:t>Measure</a:t>
            </a:r>
            <a:r>
              <a:rPr lang="en-US" altLang="en-US" b="1" dirty="0"/>
              <a:t> </a:t>
            </a:r>
          </a:p>
          <a:p>
            <a:pPr marL="174708" indent="-174708">
              <a:spcBef>
                <a:spcPts val="0"/>
              </a:spcBef>
              <a:buFont typeface="Arial" panose="020B0604020202020204" pitchFamily="34" charset="0"/>
              <a:buChar char="•"/>
            </a:pPr>
            <a:r>
              <a:rPr lang="en-US" altLang="en-US" dirty="0"/>
              <a:t>Investigate </a:t>
            </a:r>
          </a:p>
          <a:p>
            <a:pPr marL="174708" indent="-174708">
              <a:spcBef>
                <a:spcPts val="0"/>
              </a:spcBef>
              <a:buFont typeface="Arial" panose="020B0604020202020204" pitchFamily="34" charset="0"/>
              <a:buChar char="•"/>
            </a:pPr>
            <a:r>
              <a:rPr lang="en-US" altLang="en-US" dirty="0"/>
              <a:t>Explore </a:t>
            </a:r>
          </a:p>
          <a:p>
            <a:pPr marL="174708" indent="-174708">
              <a:spcBef>
                <a:spcPts val="0"/>
              </a:spcBef>
              <a:buFont typeface="Arial" panose="020B0604020202020204" pitchFamily="34" charset="0"/>
              <a:buChar char="•"/>
            </a:pPr>
            <a:r>
              <a:rPr lang="en-US" altLang="en-US" dirty="0"/>
              <a:t>Experiment </a:t>
            </a:r>
          </a:p>
          <a:p>
            <a:pPr marL="174708" indent="-174708">
              <a:spcBef>
                <a:spcPts val="0"/>
              </a:spcBef>
              <a:buFont typeface="Arial" panose="020B0604020202020204" pitchFamily="34" charset="0"/>
              <a:buChar char="•"/>
            </a:pPr>
            <a:r>
              <a:rPr lang="en-US" altLang="en-US" dirty="0"/>
              <a:t>Discover </a:t>
            </a:r>
          </a:p>
          <a:p>
            <a:pPr marL="174708" indent="-174708">
              <a:spcBef>
                <a:spcPts val="0"/>
              </a:spcBef>
              <a:buFont typeface="Arial" panose="020B0604020202020204" pitchFamily="34" charset="0"/>
              <a:buChar char="•"/>
            </a:pPr>
            <a:r>
              <a:rPr lang="en-US" altLang="en-US" dirty="0"/>
              <a:t>Record </a:t>
            </a:r>
          </a:p>
          <a:p>
            <a:pPr marL="174708" indent="-174708">
              <a:spcBef>
                <a:spcPts val="0"/>
              </a:spcBef>
              <a:buFont typeface="Arial" panose="020B0604020202020204" pitchFamily="34" charset="0"/>
              <a:buChar char="•"/>
            </a:pPr>
            <a:r>
              <a:rPr lang="en-US" altLang="en-US" dirty="0"/>
              <a:t>Explain </a:t>
            </a:r>
          </a:p>
          <a:p>
            <a:pPr>
              <a:spcBef>
                <a:spcPts val="0"/>
              </a:spcBef>
            </a:pPr>
            <a:endParaRPr lang="en-US" altLang="en-US" dirty="0"/>
          </a:p>
          <a:p>
            <a:pPr>
              <a:spcBef>
                <a:spcPts val="0"/>
              </a:spcBef>
            </a:pPr>
            <a:endParaRPr lang="en-US" altLang="en-US" dirty="0"/>
          </a:p>
        </p:txBody>
      </p:sp>
      <p:sp>
        <p:nvSpPr>
          <p:cNvPr id="962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F936825-ABC5-47E6-BFC3-8F9DBAFD95C1}" type="slidenum">
              <a:rPr lang="en-US" altLang="en-US" sz="1200"/>
              <a:pPr/>
              <a:t>28</a:t>
            </a:fld>
            <a:endParaRPr lang="en-US" altLang="en-US" sz="1200"/>
          </a:p>
        </p:txBody>
      </p:sp>
    </p:spTree>
    <p:extLst>
      <p:ext uri="{BB962C8B-B14F-4D97-AF65-F5344CB8AC3E}">
        <p14:creationId xmlns:p14="http://schemas.microsoft.com/office/powerpoint/2010/main" val="759020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i="0" dirty="0"/>
              <a:t>Background</a:t>
            </a:r>
            <a:r>
              <a:rPr lang="en-US" altLang="en-US" b="1" i="0" baseline="0" dirty="0"/>
              <a:t> Information:</a:t>
            </a:r>
            <a:endParaRPr lang="en-US" altLang="en-US" b="1" i="0" dirty="0"/>
          </a:p>
          <a:p>
            <a:pPr>
              <a:spcBef>
                <a:spcPts val="0"/>
              </a:spcBef>
            </a:pPr>
            <a:r>
              <a:rPr lang="en-US" altLang="en-US" i="0" dirty="0"/>
              <a:t>Insert foundations video example 2.1,</a:t>
            </a:r>
            <a:r>
              <a:rPr lang="en-US" altLang="en-US" i="0" baseline="0" dirty="0"/>
              <a:t> </a:t>
            </a:r>
            <a:r>
              <a:rPr lang="en-US" altLang="en-US" i="0" dirty="0"/>
              <a:t>48 and 60 months.</a:t>
            </a:r>
          </a:p>
          <a:p>
            <a:pPr>
              <a:spcBef>
                <a:spcPts val="0"/>
              </a:spcBef>
            </a:pPr>
            <a:endParaRPr lang="en-US" altLang="en-US" i="0" dirty="0"/>
          </a:p>
          <a:p>
            <a:pPr>
              <a:spcBef>
                <a:spcPts val="0"/>
              </a:spcBef>
            </a:pPr>
            <a:r>
              <a:rPr lang="en-US" altLang="en-US" b="1" dirty="0"/>
              <a:t>Presenter Remarks: </a:t>
            </a:r>
          </a:p>
          <a:p>
            <a:pPr>
              <a:spcBef>
                <a:spcPts val="0"/>
              </a:spcBef>
            </a:pPr>
            <a:r>
              <a:rPr lang="en-US" altLang="en-US" dirty="0"/>
              <a:t>Let’s watch an example video</a:t>
            </a:r>
            <a:r>
              <a:rPr lang="en-US" altLang="en-US" baseline="0" dirty="0"/>
              <a:t> </a:t>
            </a:r>
            <a:r>
              <a:rPr lang="en-US" altLang="en-US" dirty="0"/>
              <a:t>of what foundation 2.1—at</a:t>
            </a:r>
            <a:r>
              <a:rPr lang="en-US" altLang="en-US" baseline="0" dirty="0"/>
              <a:t> 48 months (four years) and at 60 months (5 years)—</a:t>
            </a:r>
            <a:r>
              <a:rPr lang="en-US" altLang="en-US" dirty="0"/>
              <a:t>may look like in the classroom. </a:t>
            </a:r>
          </a:p>
          <a:p>
            <a:pPr>
              <a:spcBef>
                <a:spcPts val="0"/>
              </a:spcBef>
            </a:pPr>
            <a:endParaRPr lang="en-US" altLang="en-US" dirty="0"/>
          </a:p>
          <a:p>
            <a:pPr>
              <a:spcBef>
                <a:spcPts val="0"/>
              </a:spcBef>
            </a:pPr>
            <a:r>
              <a:rPr lang="en-US" altLang="en-US" dirty="0"/>
              <a:t>Find your Video Viewing</a:t>
            </a:r>
            <a:r>
              <a:rPr lang="en-US" altLang="en-US" baseline="0" dirty="0"/>
              <a:t> Guide and use it </a:t>
            </a:r>
            <a:r>
              <a:rPr lang="en-US" altLang="en-US" dirty="0"/>
              <a:t>to take notes about what you find interesting. </a:t>
            </a:r>
          </a:p>
          <a:p>
            <a:endParaRPr lang="en-US" altLang="en-US" dirty="0"/>
          </a:p>
        </p:txBody>
      </p:sp>
      <p:sp>
        <p:nvSpPr>
          <p:cNvPr id="983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76AAFB8-56A4-44B8-98FB-9A12E1369393}" type="slidenum">
              <a:rPr lang="en-US" altLang="en-US" sz="1200"/>
              <a:pPr/>
              <a:t>29</a:t>
            </a:fld>
            <a:endParaRPr lang="en-US" altLang="en-US" sz="1200"/>
          </a:p>
        </p:txBody>
      </p:sp>
    </p:spTree>
    <p:extLst>
      <p:ext uri="{BB962C8B-B14F-4D97-AF65-F5344CB8AC3E}">
        <p14:creationId xmlns:p14="http://schemas.microsoft.com/office/powerpoint/2010/main" val="192148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a:xfrm>
            <a:off x="701040" y="4415789"/>
            <a:ext cx="5608320" cy="39612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defRPr/>
            </a:pPr>
            <a:r>
              <a:rPr lang="en-US" b="1" dirty="0">
                <a:latin typeface="Arial" charset="0"/>
                <a:ea typeface="MS PGothic" charset="0"/>
                <a:cs typeface="Arial" charset="0"/>
              </a:rPr>
              <a:t>Presenter Remarks:</a:t>
            </a:r>
          </a:p>
          <a:p>
            <a:pPr>
              <a:spcBef>
                <a:spcPts val="0"/>
              </a:spcBef>
              <a:defRPr/>
            </a:pPr>
            <a:r>
              <a:rPr lang="en-US" dirty="0">
                <a:latin typeface="Arial" charset="0"/>
                <a:ea typeface="MS PGothic" charset="0"/>
                <a:cs typeface="Arial" charset="0"/>
              </a:rPr>
              <a:t>This slide shows what we will cover in today’s training. </a:t>
            </a:r>
          </a:p>
          <a:p>
            <a:pPr>
              <a:spcBef>
                <a:spcPts val="0"/>
              </a:spcBef>
              <a:defRPr/>
            </a:pPr>
            <a:endParaRPr lang="en-US" dirty="0">
              <a:latin typeface="Arial" charset="0"/>
              <a:ea typeface="MS PGothic" charset="0"/>
              <a:cs typeface="Arial" charset="0"/>
            </a:endParaRPr>
          </a:p>
          <a:p>
            <a:pPr>
              <a:spcBef>
                <a:spcPts val="0"/>
              </a:spcBef>
              <a:defRPr/>
            </a:pPr>
            <a:r>
              <a:rPr lang="en-US" dirty="0">
                <a:latin typeface="Arial" charset="0"/>
                <a:ea typeface="MS PGothic" charset="0"/>
                <a:cs typeface="Arial" charset="0"/>
              </a:rPr>
              <a:t>Objectives:</a:t>
            </a:r>
          </a:p>
          <a:p>
            <a:pPr marL="171450" indent="-171450" eaLnBrk="1" hangingPunct="1">
              <a:buFont typeface="Arial" panose="020B0604020202020204" pitchFamily="34" charset="0"/>
              <a:buChar char="•"/>
            </a:pPr>
            <a:r>
              <a:rPr lang="en-US" sz="1200" dirty="0"/>
              <a:t>Become aware of key concepts to be developed in the Life Science strand of the California Preschool Learning Foundations, Volume 3 (Preschool Learning Foundations or PLF). </a:t>
            </a:r>
          </a:p>
          <a:p>
            <a:pPr marL="171450" indent="-171450" eaLnBrk="1" hangingPunct="1">
              <a:buFont typeface="Arial" panose="020B0604020202020204" pitchFamily="34" charset="0"/>
              <a:buChar char="•"/>
            </a:pPr>
            <a:r>
              <a:rPr lang="en-US" sz="1200" dirty="0"/>
              <a:t>Experience, read, and discuss key strategies in the California Preschool Curriculum Framework, Volume 3 (Preschool Curriculum Framework or PCF) regarding life science.</a:t>
            </a:r>
          </a:p>
          <a:p>
            <a:pPr marL="171450" indent="-171450" eaLnBrk="1" hangingPunct="1">
              <a:buFont typeface="Arial" panose="020B0604020202020204" pitchFamily="34" charset="0"/>
              <a:buChar char="•"/>
            </a:pPr>
            <a:r>
              <a:rPr lang="en-US" sz="1200" dirty="0"/>
              <a:t>Reflect and discuss how to support the development of life science foundations for English-language learners.</a:t>
            </a:r>
          </a:p>
          <a:p>
            <a:pPr marL="171450" indent="-171450" eaLnBrk="1" hangingPunct="1">
              <a:buFont typeface="Arial" panose="020B0604020202020204" pitchFamily="34" charset="0"/>
              <a:buChar char="•"/>
            </a:pPr>
            <a:r>
              <a:rPr lang="en-US" sz="1200" dirty="0"/>
              <a:t>Plan to adapt learning experiences to ensure access for children with varying needs.</a:t>
            </a:r>
          </a:p>
          <a:p>
            <a:pPr eaLnBrk="1" hangingPunct="1">
              <a:spcBef>
                <a:spcPts val="0"/>
              </a:spcBef>
            </a:pPr>
            <a:endParaRPr lang="en-US" altLang="en-US" dirty="0"/>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2CDFD5E-2D0E-4174-AF3A-BFADB8FE6ECE}" type="slidenum">
              <a:rPr lang="en-US" altLang="en-US" sz="1200">
                <a:latin typeface="Calibri" panose="020F0502020204030204" pitchFamily="34" charset="0"/>
              </a:rPr>
              <a:pPr/>
              <a:t>3</a:t>
            </a:fld>
            <a:endParaRPr lang="en-US" altLang="en-US" sz="1200">
              <a:latin typeface="Calibri" panose="020F0502020204030204" pitchFamily="34" charset="0"/>
            </a:endParaRPr>
          </a:p>
        </p:txBody>
      </p:sp>
    </p:spTree>
    <p:extLst>
      <p:ext uri="{BB962C8B-B14F-4D97-AF65-F5344CB8AC3E}">
        <p14:creationId xmlns:p14="http://schemas.microsoft.com/office/powerpoint/2010/main" val="13063528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Notes Placeholder 2"/>
          <p:cNvSpPr>
            <a:spLocks noGrp="1"/>
          </p:cNvSpPr>
          <p:nvPr>
            <p:ph type="body" idx="1"/>
          </p:nvPr>
        </p:nvSpPr>
        <p:spPr bwMode="auto">
          <a:xfrm>
            <a:off x="701040" y="4415789"/>
            <a:ext cx="5608320" cy="441417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defTabSz="465887">
              <a:spcBef>
                <a:spcPts val="0"/>
              </a:spcBef>
              <a:spcAft>
                <a:spcPts val="0"/>
              </a:spcAft>
              <a:defRPr/>
            </a:pPr>
            <a:r>
              <a:rPr lang="en-US" b="1" dirty="0">
                <a:effectLst/>
                <a:ea typeface="Times New Roman" panose="02020603050405020304" pitchFamily="18" charset="0"/>
              </a:rPr>
              <a:t>Activity 2: Key Concepts </a:t>
            </a:r>
          </a:p>
          <a:p>
            <a:pPr>
              <a:spcBef>
                <a:spcPts val="0"/>
              </a:spcBef>
              <a:spcAft>
                <a:spcPts val="0"/>
              </a:spcAft>
            </a:pPr>
            <a:endParaRPr lang="en-US" altLang="en-US" b="1" dirty="0"/>
          </a:p>
          <a:p>
            <a:pPr>
              <a:spcBef>
                <a:spcPts val="0"/>
              </a:spcBef>
              <a:spcAft>
                <a:spcPts val="0"/>
              </a:spcAft>
            </a:pPr>
            <a:r>
              <a:rPr lang="en-US" altLang="en-US" b="1" dirty="0"/>
              <a:t>Presenter Remarks: </a:t>
            </a:r>
          </a:p>
          <a:p>
            <a:pPr>
              <a:spcBef>
                <a:spcPts val="0"/>
              </a:spcBef>
              <a:spcAft>
                <a:spcPts val="0"/>
              </a:spcAft>
            </a:pPr>
            <a:r>
              <a:rPr lang="en-US" altLang="en-US" b="0" dirty="0"/>
              <a:t>We are going to become more knowledgeable about key life sciences concepts as we engage in this activity.</a:t>
            </a:r>
          </a:p>
          <a:p>
            <a:pPr>
              <a:spcBef>
                <a:spcPts val="0"/>
              </a:spcBef>
              <a:spcAft>
                <a:spcPts val="0"/>
              </a:spcAft>
            </a:pPr>
            <a:endParaRPr lang="en-US" b="0" cap="all" dirty="0">
              <a:effectLst/>
              <a:ea typeface="Times New Roman" panose="02020603050405020304" pitchFamily="18" charset="0"/>
            </a:endParaRPr>
          </a:p>
          <a:p>
            <a:pPr>
              <a:spcBef>
                <a:spcPts val="0"/>
              </a:spcBef>
              <a:spcAft>
                <a:spcPts val="0"/>
              </a:spcAft>
            </a:pPr>
            <a:r>
              <a:rPr lang="en-US" b="1" cap="all" dirty="0">
                <a:effectLst/>
                <a:ea typeface="Times New Roman" panose="02020603050405020304" pitchFamily="18" charset="0"/>
              </a:rPr>
              <a:t>intent: </a:t>
            </a:r>
            <a:endParaRPr lang="en-US" b="0" cap="none" dirty="0">
              <a:effectLst/>
              <a:ea typeface="Times New Roman" panose="02020603050405020304" pitchFamily="18" charset="0"/>
            </a:endParaRPr>
          </a:p>
          <a:p>
            <a:pPr>
              <a:spcBef>
                <a:spcPts val="0"/>
              </a:spcBef>
              <a:spcAft>
                <a:spcPts val="0"/>
              </a:spcAft>
            </a:pPr>
            <a:r>
              <a:rPr lang="en-US" dirty="0">
                <a:effectLst/>
                <a:ea typeface="Times New Roman" panose="02020603050405020304" pitchFamily="18" charset="0"/>
              </a:rPr>
              <a:t>Utilize the Preschool Learning Foundations (PLF) and Preschool Curriculum Framework (PCF) to identify components related to a specific life sciences key concept.</a:t>
            </a:r>
          </a:p>
          <a:p>
            <a:pPr>
              <a:spcBef>
                <a:spcPts val="0"/>
              </a:spcBef>
              <a:spcAft>
                <a:spcPts val="0"/>
              </a:spcAft>
            </a:pPr>
            <a:endParaRPr lang="en-US" b="1" dirty="0">
              <a:solidFill>
                <a:srgbClr val="000000"/>
              </a:solidFill>
              <a:effectLst/>
              <a:ea typeface="Times New Roman" panose="02020603050405020304" pitchFamily="18" charset="0"/>
            </a:endParaRPr>
          </a:p>
          <a:p>
            <a:pPr>
              <a:spcBef>
                <a:spcPts val="0"/>
              </a:spcBef>
              <a:spcAft>
                <a:spcPts val="0"/>
              </a:spcAft>
            </a:pPr>
            <a:r>
              <a:rPr lang="en-US" b="1" dirty="0">
                <a:solidFill>
                  <a:srgbClr val="000000"/>
                </a:solidFill>
                <a:effectLst/>
                <a:ea typeface="Times New Roman" panose="02020603050405020304" pitchFamily="18" charset="0"/>
              </a:rPr>
              <a:t>OUTCOMES: </a:t>
            </a:r>
            <a:endParaRPr lang="en-US" dirty="0">
              <a:solidFill>
                <a:srgbClr val="000000"/>
              </a:solidFill>
              <a:effectLst/>
              <a:ea typeface="Times New Roman" panose="02020603050405020304" pitchFamily="18" charset="0"/>
            </a:endParaRPr>
          </a:p>
          <a:p>
            <a:pPr marL="349415" indent="-349415">
              <a:spcBef>
                <a:spcPts val="0"/>
              </a:spcBef>
              <a:spcAft>
                <a:spcPts val="0"/>
              </a:spcAft>
              <a:buFont typeface="Symbol" panose="05050102010706020507" pitchFamily="18" charset="2"/>
              <a:buChar char=""/>
            </a:pPr>
            <a:r>
              <a:rPr lang="en-US" dirty="0">
                <a:solidFill>
                  <a:srgbClr val="000000"/>
                </a:solidFill>
                <a:effectLst/>
                <a:ea typeface="Times New Roman" panose="02020603050405020304" pitchFamily="18" charset="0"/>
              </a:rPr>
              <a:t>Participants will read and write about an identified life sciences key concept.</a:t>
            </a:r>
          </a:p>
          <a:p>
            <a:pPr marL="349415" indent="-349415">
              <a:spcBef>
                <a:spcPts val="0"/>
              </a:spcBef>
              <a:spcAft>
                <a:spcPts val="0"/>
              </a:spcAft>
              <a:buFont typeface="Symbol" panose="05050102010706020507" pitchFamily="18" charset="2"/>
              <a:buChar char=""/>
            </a:pPr>
            <a:r>
              <a:rPr lang="en-US" dirty="0">
                <a:solidFill>
                  <a:srgbClr val="000000"/>
                </a:solidFill>
                <a:effectLst/>
                <a:ea typeface="Times New Roman" panose="02020603050405020304" pitchFamily="18" charset="0"/>
              </a:rPr>
              <a:t>Participants will write about a personal experience that others could replicate based on an identified life sciences key concept.</a:t>
            </a:r>
          </a:p>
          <a:p>
            <a:pPr>
              <a:spcBef>
                <a:spcPts val="0"/>
              </a:spcBef>
              <a:spcAft>
                <a:spcPts val="0"/>
              </a:spcAft>
            </a:pPr>
            <a:endParaRPr lang="en-US" b="1" cap="all" dirty="0">
              <a:solidFill>
                <a:srgbClr val="000000"/>
              </a:solidFill>
              <a:effectLst/>
              <a:ea typeface="Times New Roman" panose="02020603050405020304" pitchFamily="18" charset="0"/>
            </a:endParaRPr>
          </a:p>
          <a:p>
            <a:pPr>
              <a:spcBef>
                <a:spcPts val="0"/>
              </a:spcBef>
              <a:spcAft>
                <a:spcPts val="0"/>
              </a:spcAft>
            </a:pPr>
            <a:r>
              <a:rPr lang="en-US" b="1" cap="all" dirty="0">
                <a:effectLst/>
                <a:ea typeface="Times New Roman" panose="02020603050405020304" pitchFamily="18" charset="0"/>
              </a:rPr>
              <a:t>Materials Required: </a:t>
            </a:r>
            <a:endParaRPr lang="en-US" dirty="0">
              <a:effectLst/>
              <a:ea typeface="Times New Roman" panose="02020603050405020304" pitchFamily="18" charset="0"/>
            </a:endParaRPr>
          </a:p>
          <a:p>
            <a:pPr marL="349415" indent="-349415">
              <a:spcBef>
                <a:spcPts val="0"/>
              </a:spcBef>
              <a:spcAft>
                <a:spcPts val="0"/>
              </a:spcAft>
              <a:buFont typeface="Symbol" panose="05050102010706020507" pitchFamily="18" charset="2"/>
              <a:buChar char=""/>
              <a:tabLst>
                <a:tab pos="232943" algn="l"/>
              </a:tabLst>
            </a:pPr>
            <a:r>
              <a:rPr lang="en-US" dirty="0">
                <a:effectLst/>
                <a:ea typeface="Times" pitchFamily="18" charset="0"/>
              </a:rPr>
              <a:t>PPT slide</a:t>
            </a:r>
            <a:endParaRPr lang="en-US" dirty="0">
              <a:effectLst/>
              <a:ea typeface="Times New Roman" panose="02020603050405020304" pitchFamily="18" charset="0"/>
            </a:endParaRPr>
          </a:p>
          <a:p>
            <a:pPr marL="349415" indent="-349415">
              <a:spcBef>
                <a:spcPts val="0"/>
              </a:spcBef>
              <a:spcAft>
                <a:spcPts val="0"/>
              </a:spcAft>
              <a:buFont typeface="Symbol" panose="05050102010706020507" pitchFamily="18" charset="2"/>
              <a:buChar char=""/>
              <a:tabLst>
                <a:tab pos="232943" algn="l"/>
              </a:tabLst>
            </a:pPr>
            <a:r>
              <a:rPr lang="en-US" dirty="0">
                <a:effectLst/>
                <a:ea typeface="Times New Roman" panose="02020603050405020304" pitchFamily="18" charset="0"/>
              </a:rPr>
              <a:t>Handout 1: Key Concepts and Foundations Map</a:t>
            </a:r>
          </a:p>
          <a:p>
            <a:pPr marL="349415" indent="-349415">
              <a:spcBef>
                <a:spcPts val="0"/>
              </a:spcBef>
              <a:spcAft>
                <a:spcPts val="0"/>
              </a:spcAft>
              <a:buFont typeface="Symbol" panose="05050102010706020507" pitchFamily="18" charset="2"/>
              <a:buChar char=""/>
              <a:tabLst>
                <a:tab pos="232943" algn="l"/>
              </a:tabLst>
            </a:pPr>
            <a:r>
              <a:rPr lang="en-US" dirty="0">
                <a:effectLst/>
                <a:ea typeface="Times" pitchFamily="18" charset="0"/>
              </a:rPr>
              <a:t>PLF Introduction, Science domain</a:t>
            </a:r>
            <a:endParaRPr lang="en-US" dirty="0">
              <a:effectLst/>
              <a:ea typeface="Times New Roman" panose="02020603050405020304" pitchFamily="18" charset="0"/>
            </a:endParaRPr>
          </a:p>
          <a:p>
            <a:pPr marL="349415" indent="-349415">
              <a:spcBef>
                <a:spcPts val="0"/>
              </a:spcBef>
              <a:spcAft>
                <a:spcPts val="0"/>
              </a:spcAft>
              <a:buFont typeface="Symbol" panose="05050102010706020507" pitchFamily="18" charset="2"/>
              <a:buChar char=""/>
              <a:tabLst>
                <a:tab pos="232943" algn="l"/>
              </a:tabLst>
            </a:pPr>
            <a:r>
              <a:rPr lang="en-US" dirty="0">
                <a:effectLst/>
                <a:ea typeface="Times" pitchFamily="18" charset="0"/>
              </a:rPr>
              <a:t>PCF Science domain chapter</a:t>
            </a:r>
            <a:endParaRPr lang="en-US" dirty="0">
              <a:effectLst/>
              <a:ea typeface="Times New Roman" panose="02020603050405020304" pitchFamily="18" charset="0"/>
            </a:endParaRPr>
          </a:p>
          <a:p>
            <a:pPr marL="349415" indent="-349415">
              <a:spcBef>
                <a:spcPts val="0"/>
              </a:spcBef>
              <a:spcAft>
                <a:spcPts val="0"/>
              </a:spcAft>
              <a:buFont typeface="Symbol" panose="05050102010706020507" pitchFamily="18" charset="2"/>
              <a:buChar char=""/>
              <a:tabLst>
                <a:tab pos="232943" algn="l"/>
              </a:tabLst>
            </a:pPr>
            <a:r>
              <a:rPr lang="en-US" dirty="0">
                <a:effectLst/>
                <a:ea typeface="Times" pitchFamily="18" charset="0"/>
              </a:rPr>
              <a:t>OPTIONAL: Cards to determine assignment of key concepts </a:t>
            </a:r>
          </a:p>
          <a:p>
            <a:pPr>
              <a:spcBef>
                <a:spcPts val="0"/>
              </a:spcBef>
              <a:spcAft>
                <a:spcPts val="0"/>
              </a:spcAft>
              <a:tabLst>
                <a:tab pos="232943" algn="l"/>
              </a:tabLst>
            </a:pPr>
            <a:endParaRPr lang="en-US" b="1" cap="all" dirty="0">
              <a:effectLst/>
              <a:ea typeface="Times New Roman" panose="02020603050405020304" pitchFamily="18" charset="0"/>
            </a:endParaRPr>
          </a:p>
          <a:p>
            <a:pPr>
              <a:spcBef>
                <a:spcPts val="0"/>
              </a:spcBef>
              <a:spcAft>
                <a:spcPts val="0"/>
              </a:spcAft>
              <a:tabLst>
                <a:tab pos="232943" algn="l"/>
              </a:tabLst>
            </a:pPr>
            <a:r>
              <a:rPr lang="en-US" b="1" cap="all" dirty="0">
                <a:effectLst/>
                <a:ea typeface="Times New Roman" panose="02020603050405020304" pitchFamily="18" charset="0"/>
              </a:rPr>
              <a:t>Time:</a:t>
            </a:r>
            <a:r>
              <a:rPr lang="en-US" dirty="0">
                <a:effectLst/>
                <a:ea typeface="Times New Roman" panose="02020603050405020304" pitchFamily="18" charset="0"/>
              </a:rPr>
              <a:t> 20 minutes</a:t>
            </a:r>
          </a:p>
          <a:p>
            <a:pPr>
              <a:spcBef>
                <a:spcPts val="0"/>
              </a:spcBef>
              <a:spcAft>
                <a:spcPts val="0"/>
              </a:spcAft>
            </a:pPr>
            <a:endParaRPr lang="en-US" b="1" cap="all" dirty="0">
              <a:effectLst/>
              <a:ea typeface="Times New Roman" panose="02020603050405020304" pitchFamily="18" charset="0"/>
            </a:endParaRPr>
          </a:p>
          <a:p>
            <a:pPr>
              <a:spcBef>
                <a:spcPts val="0"/>
              </a:spcBef>
              <a:spcAft>
                <a:spcPts val="0"/>
              </a:spcAft>
            </a:pPr>
            <a:r>
              <a:rPr lang="en-US" b="1" cap="all" dirty="0">
                <a:effectLst/>
                <a:ea typeface="Times New Roman" panose="02020603050405020304" pitchFamily="18" charset="0"/>
              </a:rPr>
              <a:t>Process: </a:t>
            </a:r>
            <a:endParaRPr lang="en-US" dirty="0">
              <a:effectLst/>
              <a:ea typeface="Times New Roman" panose="02020603050405020304" pitchFamily="18" charset="0"/>
            </a:endParaRPr>
          </a:p>
          <a:p>
            <a:pPr>
              <a:spcBef>
                <a:spcPts val="0"/>
              </a:spcBef>
              <a:spcAft>
                <a:spcPts val="0"/>
              </a:spcAft>
            </a:pPr>
            <a:r>
              <a:rPr lang="en-US" b="1" dirty="0">
                <a:effectLst/>
                <a:ea typeface="Times New Roman" panose="02020603050405020304" pitchFamily="18" charset="0"/>
              </a:rPr>
              <a:t>Part 1 (15 minutes)</a:t>
            </a:r>
            <a:endParaRPr lang="en-US" dirty="0">
              <a:effectLst/>
              <a:ea typeface="Times New Roman" panose="02020603050405020304" pitchFamily="18" charset="0"/>
            </a:endParaRP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Have participants find Handout 1: Key Concepts and Foundations Map.</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Direct groups to divide up the life sciences key concepts so that each group member has their own designated key concept to become an expert on: appearance and behaviors, body parts and bodily processes, habitats, growth and transformations, or basic needs. </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Provide time for each participant to read the introduction of the PLF for a few key facts about their designated key concept to jot down (first column of handout).</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Provide time for each participant to write about a classroom experience they had where understanding of their designated key concept was fostered (second column of handout).</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Provide time for participants to skim the Science domain section of the PCF and to jot down either an interaction and strategy that could expand on their previous experience or a new idea that could facilitate children’s understanding of their key concept (third column of handout). </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Mosey around the room as participants are filling in their handout and note at least one example or idea to share with the whole group after debriefing. </a:t>
            </a:r>
          </a:p>
          <a:p>
            <a:pPr>
              <a:spcBef>
                <a:spcPts val="0"/>
              </a:spcBef>
              <a:spcAft>
                <a:spcPts val="0"/>
              </a:spcAft>
            </a:pPr>
            <a:endParaRPr lang="en-US" b="1" dirty="0">
              <a:effectLst/>
              <a:ea typeface="Times New Roman" panose="02020603050405020304" pitchFamily="18" charset="0"/>
            </a:endParaRPr>
          </a:p>
          <a:p>
            <a:pPr>
              <a:spcBef>
                <a:spcPts val="0"/>
              </a:spcBef>
              <a:spcAft>
                <a:spcPts val="0"/>
              </a:spcAft>
            </a:pPr>
            <a:r>
              <a:rPr lang="en-US" b="1" dirty="0">
                <a:effectLst/>
                <a:ea typeface="Times New Roman" panose="02020603050405020304" pitchFamily="18" charset="0"/>
              </a:rPr>
              <a:t>Part 2 </a:t>
            </a:r>
            <a:r>
              <a:rPr lang="en-US" dirty="0">
                <a:effectLst/>
                <a:ea typeface="Times New Roman" panose="02020603050405020304" pitchFamily="18" charset="0"/>
              </a:rPr>
              <a:t>(5 minutes)</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Provide time for tablemates to educate each other on all the key concepts.</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Highlight the example(s) you noted. </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Invite participants to use this as a note-taking handout for the rest of the training. They can continue adding ideas and thoughts that will be organized by key concept. </a:t>
            </a:r>
          </a:p>
          <a:p>
            <a:pPr marL="1222953">
              <a:spcBef>
                <a:spcPts val="0"/>
              </a:spcBef>
              <a:spcAft>
                <a:spcPts val="0"/>
              </a:spcAft>
            </a:pPr>
            <a:r>
              <a:rPr lang="en-US" dirty="0">
                <a:effectLst/>
                <a:ea typeface="Times New Roman" panose="02020603050405020304" pitchFamily="18" charset="0"/>
              </a:rPr>
              <a:t> </a:t>
            </a:r>
          </a:p>
          <a:p>
            <a:pPr>
              <a:spcBef>
                <a:spcPts val="0"/>
              </a:spcBef>
              <a:spcAft>
                <a:spcPts val="0"/>
              </a:spcAft>
            </a:pPr>
            <a:r>
              <a:rPr lang="en-US" dirty="0">
                <a:effectLst/>
                <a:ea typeface="Times New Roman" panose="02020603050405020304" pitchFamily="18" charset="0"/>
              </a:rPr>
              <a:t> </a:t>
            </a:r>
          </a:p>
          <a:p>
            <a:pPr>
              <a:spcBef>
                <a:spcPts val="0"/>
              </a:spcBef>
              <a:spcAft>
                <a:spcPts val="0"/>
              </a:spcAft>
            </a:pPr>
            <a:r>
              <a:rPr lang="en-US" dirty="0">
                <a:effectLst/>
                <a:ea typeface="Times New Roman" panose="02020603050405020304" pitchFamily="18" charset="0"/>
              </a:rPr>
              <a:t> </a:t>
            </a:r>
          </a:p>
          <a:p>
            <a:pPr>
              <a:spcBef>
                <a:spcPts val="0"/>
              </a:spcBef>
              <a:spcAft>
                <a:spcPts val="0"/>
              </a:spcAft>
            </a:pPr>
            <a:r>
              <a:rPr lang="en-US" altLang="en-US" dirty="0"/>
              <a:t> </a:t>
            </a:r>
          </a:p>
        </p:txBody>
      </p:sp>
      <p:sp>
        <p:nvSpPr>
          <p:cNvPr id="1003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6CA3694-55EC-420A-9A13-D4B872D91B2A}" type="slidenum">
              <a:rPr lang="en-US" altLang="en-US" sz="1200"/>
              <a:pPr/>
              <a:t>30</a:t>
            </a:fld>
            <a:endParaRPr lang="en-US" altLang="en-US" sz="1200"/>
          </a:p>
        </p:txBody>
      </p:sp>
    </p:spTree>
    <p:extLst>
      <p:ext uri="{BB962C8B-B14F-4D97-AF65-F5344CB8AC3E}">
        <p14:creationId xmlns:p14="http://schemas.microsoft.com/office/powerpoint/2010/main" val="975868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42338" name="Notes Placeholder 2"/>
          <p:cNvSpPr>
            <a:spLocks noGrp="1"/>
          </p:cNvSpPr>
          <p:nvPr>
            <p:ph type="body" idx="1"/>
          </p:nvPr>
        </p:nvSpPr>
        <p:spPr bwMode="auto">
          <a:xfrm>
            <a:off x="701040" y="4449684"/>
            <a:ext cx="5608320" cy="411397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ct val="0"/>
              </a:spcBef>
            </a:pPr>
            <a:r>
              <a:rPr lang="en-US" b="1" dirty="0">
                <a:ea typeface="MS PGothic" charset="0"/>
              </a:rPr>
              <a:t>Presenter Remarks:</a:t>
            </a:r>
          </a:p>
          <a:p>
            <a:pPr eaLnBrk="1" hangingPunct="1">
              <a:spcBef>
                <a:spcPct val="0"/>
              </a:spcBef>
            </a:pPr>
            <a:r>
              <a:rPr lang="en-US" dirty="0">
                <a:ea typeface="MS PGothic" charset="0"/>
              </a:rPr>
              <a:t>The DRDP-K (2015) has four measures under </a:t>
            </a:r>
            <a:r>
              <a:rPr lang="en-US" b="1" dirty="0">
                <a:ea typeface="MS PGothic" charset="0"/>
              </a:rPr>
              <a:t>Cognition: Science (COG: SCI)</a:t>
            </a:r>
            <a:r>
              <a:rPr lang="en-US" dirty="0">
                <a:ea typeface="MS PGothic" charset="0"/>
              </a:rPr>
              <a:t>:</a:t>
            </a:r>
          </a:p>
          <a:p>
            <a:pPr marL="174708" indent="-174708" eaLnBrk="1" hangingPunct="1">
              <a:spcBef>
                <a:spcPct val="0"/>
              </a:spcBef>
              <a:buFont typeface="Arial" panose="020B0604020202020204" pitchFamily="34" charset="0"/>
              <a:buChar char="•"/>
            </a:pPr>
            <a:r>
              <a:rPr lang="en-US" b="1" dirty="0">
                <a:ea typeface="MS PGothic" charset="0"/>
              </a:rPr>
              <a:t>COG: SCI 1: Cause and Effect—</a:t>
            </a:r>
            <a:r>
              <a:rPr lang="en-US" dirty="0">
                <a:ea typeface="MS PGothic" charset="0"/>
              </a:rPr>
              <a:t>Child demonstrates an increasing ability to observe, anticipate, and reason about the relationship between cause and effect</a:t>
            </a:r>
          </a:p>
          <a:p>
            <a:pPr marL="174708" indent="-174708" eaLnBrk="1" hangingPunct="1">
              <a:spcBef>
                <a:spcPct val="0"/>
              </a:spcBef>
              <a:buFont typeface="Arial" panose="020B0604020202020204" pitchFamily="34" charset="0"/>
              <a:buChar char="•"/>
            </a:pPr>
            <a:r>
              <a:rPr lang="en-US" b="1" dirty="0">
                <a:ea typeface="MS PGothic" charset="0"/>
              </a:rPr>
              <a:t>COG: SCI 2: Inquiry Through Observation and Investigation—</a:t>
            </a:r>
            <a:r>
              <a:rPr lang="en-US" dirty="0">
                <a:ea typeface="MS PGothic" charset="0"/>
              </a:rPr>
              <a:t>Child observes and investigates objects (living and nonliving things) and events in the environment and becomes increasingly sophisticated in pursing knowledge about them</a:t>
            </a:r>
          </a:p>
          <a:p>
            <a:pPr marL="174708" indent="-174708" eaLnBrk="1" hangingPunct="1">
              <a:spcBef>
                <a:spcPct val="0"/>
              </a:spcBef>
              <a:buFont typeface="Arial" panose="020B0604020202020204" pitchFamily="34" charset="0"/>
              <a:buChar char="•"/>
            </a:pPr>
            <a:r>
              <a:rPr lang="en-US" b="1" dirty="0">
                <a:ea typeface="MS PGothic" charset="0"/>
              </a:rPr>
              <a:t>COG: SCI 3: Documentation and Communication of Inquiry—</a:t>
            </a:r>
            <a:r>
              <a:rPr lang="en-US" dirty="0">
                <a:ea typeface="MS PGothic" charset="0"/>
              </a:rPr>
              <a:t>Child develops the capacity to describe and record observations and investigations about objects (living and nonliving things) and events, and to share ideas and explanations with others</a:t>
            </a:r>
          </a:p>
          <a:p>
            <a:pPr marL="174708" indent="-174708" eaLnBrk="1" hangingPunct="1">
              <a:spcBef>
                <a:spcPct val="0"/>
              </a:spcBef>
              <a:buFont typeface="Arial" panose="020B0604020202020204" pitchFamily="34" charset="0"/>
              <a:buChar char="•"/>
            </a:pPr>
            <a:r>
              <a:rPr lang="en-US" b="1" dirty="0">
                <a:ea typeface="MS PGothic" charset="0"/>
              </a:rPr>
              <a:t>COG: SCI 4: Knowledge of the Natural World—</a:t>
            </a:r>
            <a:r>
              <a:rPr lang="en-US" dirty="0">
                <a:ea typeface="MS PGothic" charset="0"/>
              </a:rPr>
              <a:t>Child develops the capacity to understand objects (living and nonliving things) and events in the natural world, including how they change and their characteristics</a:t>
            </a:r>
          </a:p>
          <a:p>
            <a:pPr>
              <a:spcBef>
                <a:spcPct val="0"/>
              </a:spcBef>
            </a:pPr>
            <a:endParaRPr lang="en-US" b="1" dirty="0">
              <a:ea typeface="MS PGothic" charset="0"/>
            </a:endParaRPr>
          </a:p>
          <a:p>
            <a:pPr>
              <a:spcBef>
                <a:spcPct val="0"/>
              </a:spcBef>
            </a:pPr>
            <a:r>
              <a:rPr lang="en-US" dirty="0">
                <a:ea typeface="MS PGothic" charset="0"/>
              </a:rPr>
              <a:t>The DRDP-K (2015) is an observation-based assessment and not a test. It is used to support children</a:t>
            </a:r>
            <a:r>
              <a:rPr lang="ja-JP" altLang="en-US" dirty="0">
                <a:ea typeface="MS PGothic" charset="0"/>
              </a:rPr>
              <a:t>’</a:t>
            </a:r>
            <a:r>
              <a:rPr lang="en-US" altLang="ja-JP" dirty="0">
                <a:ea typeface="MS PGothic" charset="0"/>
              </a:rPr>
              <a:t>s learning. Observing and documenting children's progress provides teachers the information needed to differentiate instruction and experiences. It also provides information to individualize.</a:t>
            </a:r>
          </a:p>
          <a:p>
            <a:pPr>
              <a:spcBef>
                <a:spcPct val="0"/>
              </a:spcBef>
            </a:pPr>
            <a:endParaRPr lang="en-US" b="1" dirty="0">
              <a:ea typeface="MS PGothic" charset="0"/>
            </a:endParaRPr>
          </a:p>
          <a:p>
            <a:pPr eaLnBrk="1" hangingPunct="1">
              <a:spcBef>
                <a:spcPct val="0"/>
              </a:spcBef>
            </a:pPr>
            <a:r>
              <a:rPr lang="en-US" dirty="0">
                <a:ea typeface="MS PGothic" charset="0"/>
              </a:rPr>
              <a:t>Observational tools are preferred over criterion-referenced tools because the information gathered by observation more accurately reflects what children are able to do. </a:t>
            </a:r>
          </a:p>
          <a:p>
            <a:pPr eaLnBrk="1" hangingPunct="1">
              <a:spcBef>
                <a:spcPct val="0"/>
              </a:spcBef>
            </a:pPr>
            <a:endParaRPr lang="en-US" dirty="0">
              <a:ea typeface="MS PGothic" charset="0"/>
            </a:endParaRPr>
          </a:p>
          <a:p>
            <a:pPr eaLnBrk="1" hangingPunct="1">
              <a:spcBef>
                <a:spcPct val="0"/>
              </a:spcBef>
            </a:pPr>
            <a:r>
              <a:rPr lang="en-US" dirty="0">
                <a:ea typeface="MS PGothic" charset="0"/>
              </a:rPr>
              <a:t>Documentation provides concrete evidence of what children are able to do. We are then able to better plan activities that will meet and appropriately challenge children's developmental needs.</a:t>
            </a:r>
          </a:p>
          <a:p>
            <a:pPr marL="638977" lvl="1" indent="-173090" eaLnBrk="1" hangingPunct="1">
              <a:spcBef>
                <a:spcPct val="0"/>
              </a:spcBef>
              <a:buFontTx/>
              <a:buChar char="•"/>
            </a:pPr>
            <a:endParaRPr lang="en-US" dirty="0">
              <a:ea typeface="MS PGothic" charset="0"/>
            </a:endParaRPr>
          </a:p>
          <a:p>
            <a:pPr eaLnBrk="1" hangingPunct="1">
              <a:spcBef>
                <a:spcPct val="0"/>
              </a:spcBef>
            </a:pPr>
            <a:r>
              <a:rPr lang="en-US" dirty="0">
                <a:ea typeface="MS PGothic" charset="0"/>
              </a:rPr>
              <a:t>The DRDP-K (2015) has been developed with world renowned experts. It is based on the research and knowledge of what is most important for predicting school success.</a:t>
            </a:r>
          </a:p>
          <a:p>
            <a:pPr eaLnBrk="1" hangingPunct="1">
              <a:spcBef>
                <a:spcPct val="0"/>
              </a:spcBef>
            </a:pPr>
            <a:endParaRPr lang="en-US" dirty="0">
              <a:ea typeface="MS PGothic" charset="0"/>
            </a:endParaRPr>
          </a:p>
          <a:p>
            <a:pPr>
              <a:spcBef>
                <a:spcPct val="0"/>
              </a:spcBef>
            </a:pPr>
            <a:r>
              <a:rPr lang="en-US" dirty="0">
                <a:ea typeface="MS PGothic" charset="0"/>
              </a:rPr>
              <a:t>Important</a:t>
            </a:r>
            <a:r>
              <a:rPr lang="en-US" baseline="0" dirty="0">
                <a:ea typeface="MS PGothic" charset="0"/>
              </a:rPr>
              <a:t> notes about the </a:t>
            </a:r>
            <a:r>
              <a:rPr lang="en-US" dirty="0">
                <a:ea typeface="MS PGothic" charset="0"/>
              </a:rPr>
              <a:t>DRDP-K (2015):</a:t>
            </a:r>
          </a:p>
          <a:p>
            <a:pPr marL="174708" indent="-174708">
              <a:spcBef>
                <a:spcPct val="0"/>
              </a:spcBef>
              <a:buFont typeface="Arial" panose="020B0604020202020204" pitchFamily="34" charset="0"/>
              <a:buChar char="•"/>
            </a:pPr>
            <a:r>
              <a:rPr lang="en-US" dirty="0">
                <a:ea typeface="MS PGothic" charset="0"/>
              </a:rPr>
              <a:t>The</a:t>
            </a:r>
            <a:r>
              <a:rPr lang="en-US" baseline="0" dirty="0">
                <a:ea typeface="MS PGothic" charset="0"/>
              </a:rPr>
              <a:t> DRDP-K (2015) is</a:t>
            </a:r>
            <a:r>
              <a:rPr lang="en-US" dirty="0">
                <a:ea typeface="MS PGothic" charset="0"/>
              </a:rPr>
              <a:t> an individual child assessment that can be shared with families.</a:t>
            </a:r>
          </a:p>
          <a:p>
            <a:pPr marL="174708" indent="-174708">
              <a:spcBef>
                <a:spcPct val="0"/>
              </a:spcBef>
              <a:buFont typeface="Arial" panose="020B0604020202020204" pitchFamily="34" charset="0"/>
              <a:buChar char="•"/>
            </a:pPr>
            <a:r>
              <a:rPr lang="en-US" dirty="0">
                <a:ea typeface="MS PGothic" charset="0"/>
              </a:rPr>
              <a:t>The DRDP-K (2015) is aligned with the Preschool Learning Foundations.</a:t>
            </a:r>
          </a:p>
          <a:p>
            <a:pPr marL="174708" indent="-174708">
              <a:spcBef>
                <a:spcPct val="0"/>
              </a:spcBef>
              <a:buFont typeface="Arial" panose="020B0604020202020204" pitchFamily="34" charset="0"/>
              <a:buChar char="•"/>
            </a:pPr>
            <a:r>
              <a:rPr lang="en-US" dirty="0">
                <a:ea typeface="MS PGothic" charset="0"/>
              </a:rPr>
              <a:t>The DRDP-K (2015) opens up the opportunity for articulation between the preschool and TK teachers.</a:t>
            </a:r>
          </a:p>
          <a:p>
            <a:pPr marL="640594" lvl="1" indent="-174708">
              <a:spcBef>
                <a:spcPct val="0"/>
              </a:spcBef>
              <a:buFont typeface="Courier New" panose="02070309020205020404" pitchFamily="49" charset="0"/>
              <a:buChar char="o"/>
            </a:pPr>
            <a:r>
              <a:rPr lang="en-US" dirty="0">
                <a:ea typeface="MS PGothic" charset="0"/>
              </a:rPr>
              <a:t>Sharing information as to where children are on the developmental continuum can better prepare the TK teacher to work with students.</a:t>
            </a:r>
          </a:p>
          <a:p>
            <a:pPr marL="174708" indent="-174708">
              <a:spcBef>
                <a:spcPct val="0"/>
              </a:spcBef>
              <a:buFont typeface="Arial" panose="020B0604020202020204" pitchFamily="34" charset="0"/>
              <a:buChar char="•"/>
            </a:pPr>
            <a:r>
              <a:rPr lang="en-US" dirty="0">
                <a:ea typeface="MS PGothic" charset="0"/>
              </a:rPr>
              <a:t>The DRDP-K (2015) allows a teacher to include a request form for previous records as part of the TK registration to help support the relationship between preschool, family, and TK.</a:t>
            </a:r>
          </a:p>
          <a:p>
            <a:pPr eaLnBrk="1" hangingPunct="1">
              <a:spcBef>
                <a:spcPct val="0"/>
              </a:spcBef>
            </a:pPr>
            <a:endParaRPr lang="en-US" dirty="0">
              <a:ea typeface="MS PGothic" charset="0"/>
            </a:endParaRPr>
          </a:p>
          <a:p>
            <a:pPr eaLnBrk="1" hangingPunct="1">
              <a:spcBef>
                <a:spcPct val="0"/>
              </a:spcBef>
            </a:pPr>
            <a:endParaRPr lang="en-US" dirty="0">
              <a:ea typeface="MS PGothic" charset="0"/>
            </a:endParaRPr>
          </a:p>
        </p:txBody>
      </p:sp>
      <p:sp>
        <p:nvSpPr>
          <p:cNvPr id="14233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D16D0CB2-A982-8B44-9D89-CB620455D5A4}" type="slidenum">
              <a:rPr lang="en-US" sz="1200">
                <a:solidFill>
                  <a:srgbClr val="000000"/>
                </a:solidFill>
                <a:latin typeface="Calibri" charset="0"/>
                <a:ea typeface="MS PGothic" charset="0"/>
                <a:cs typeface="MS PGothic" charset="0"/>
              </a:rPr>
              <a:pPr/>
              <a:t>31</a:t>
            </a:fld>
            <a:endParaRPr lang="en-US" sz="1200">
              <a:solidFill>
                <a:srgbClr val="000000"/>
              </a:solidFill>
              <a:latin typeface="Calibri" charset="0"/>
              <a:ea typeface="MS PGothic" charset="0"/>
              <a:cs typeface="MS PGothic" charset="0"/>
            </a:endParaRPr>
          </a:p>
        </p:txBody>
      </p:sp>
    </p:spTree>
    <p:extLst>
      <p:ext uri="{BB962C8B-B14F-4D97-AF65-F5344CB8AC3E}">
        <p14:creationId xmlns:p14="http://schemas.microsoft.com/office/powerpoint/2010/main" val="3135186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 </a:t>
            </a:r>
          </a:p>
          <a:p>
            <a:pPr>
              <a:spcBef>
                <a:spcPts val="0"/>
              </a:spcBef>
            </a:pPr>
            <a:r>
              <a:rPr lang="en-US" altLang="en-US" b="0" dirty="0"/>
              <a:t>Let’s explore the developmental</a:t>
            </a:r>
            <a:r>
              <a:rPr lang="en-US" altLang="en-US" b="0" baseline="0" dirty="0"/>
              <a:t> continuum for</a:t>
            </a:r>
            <a:r>
              <a:rPr lang="en-US" altLang="en-US" b="0" dirty="0"/>
              <a:t> COG: SCI 4: Knowledge</a:t>
            </a:r>
            <a:r>
              <a:rPr lang="en-US" altLang="en-US" b="0" baseline="0" dirty="0"/>
              <a:t> of the Natural World.</a:t>
            </a:r>
            <a:r>
              <a:rPr lang="en-US" altLang="en-US" b="0" dirty="0"/>
              <a:t> </a:t>
            </a:r>
          </a:p>
          <a:p>
            <a:pPr>
              <a:spcBef>
                <a:spcPts val="0"/>
              </a:spcBef>
            </a:pPr>
            <a:endParaRPr lang="en-US" altLang="en-US" b="1" dirty="0"/>
          </a:p>
          <a:p>
            <a:pPr>
              <a:spcBef>
                <a:spcPts val="0"/>
              </a:spcBef>
            </a:pPr>
            <a:r>
              <a:rPr lang="en-US" altLang="en-US" dirty="0"/>
              <a:t>Please take out and review Handout 3: COG: SCI 4.</a:t>
            </a:r>
          </a:p>
          <a:p>
            <a:pPr>
              <a:spcBef>
                <a:spcPts val="0"/>
              </a:spcBef>
            </a:pPr>
            <a:endParaRPr lang="en-US" altLang="en-US" dirty="0"/>
          </a:p>
          <a:p>
            <a:pPr>
              <a:spcBef>
                <a:spcPts val="0"/>
              </a:spcBef>
            </a:pPr>
            <a:r>
              <a:rPr lang="en-US" altLang="en-US" dirty="0"/>
              <a:t>What connections do you see between this measure and the specific content area you just learned about in the key concepts activity? </a:t>
            </a:r>
          </a:p>
          <a:p>
            <a:pPr>
              <a:spcBef>
                <a:spcPts val="0"/>
              </a:spcBef>
            </a:pPr>
            <a:endParaRPr lang="en-US" altLang="en-US" dirty="0"/>
          </a:p>
          <a:p>
            <a:pPr>
              <a:spcBef>
                <a:spcPts val="0"/>
              </a:spcBef>
            </a:pPr>
            <a:r>
              <a:rPr lang="en-US" altLang="en-US" dirty="0"/>
              <a:t>How might this measure help you plan for life sciences experiences?</a:t>
            </a:r>
          </a:p>
        </p:txBody>
      </p:sp>
      <p:sp>
        <p:nvSpPr>
          <p:cNvPr id="1044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2105EB0-668B-44EA-AF20-BC9BEBA8CECB}" type="slidenum">
              <a:rPr lang="en-US" altLang="en-US" sz="1200"/>
              <a:pPr/>
              <a:t>32</a:t>
            </a:fld>
            <a:endParaRPr lang="en-US" altLang="en-US" sz="1200"/>
          </a:p>
        </p:txBody>
      </p:sp>
    </p:spTree>
    <p:extLst>
      <p:ext uri="{BB962C8B-B14F-4D97-AF65-F5344CB8AC3E}">
        <p14:creationId xmlns:p14="http://schemas.microsoft.com/office/powerpoint/2010/main" val="3340129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8" name="Notes Placeholder 2"/>
          <p:cNvSpPr>
            <a:spLocks noGrp="1"/>
          </p:cNvSpPr>
          <p:nvPr>
            <p:ph type="body" idx="1"/>
          </p:nvPr>
        </p:nvSpPr>
        <p:spPr bwMode="auto">
          <a:xfrm>
            <a:off x="701040" y="4415790"/>
            <a:ext cx="5608320" cy="43095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spcAft>
                <a:spcPts val="0"/>
              </a:spcAft>
            </a:pPr>
            <a:r>
              <a:rPr lang="en-US" altLang="en-US" b="1" dirty="0"/>
              <a:t>Activity 3: Live-It-Up Café</a:t>
            </a:r>
          </a:p>
          <a:p>
            <a:pPr>
              <a:spcBef>
                <a:spcPts val="0"/>
              </a:spcBef>
              <a:spcAft>
                <a:spcPts val="0"/>
              </a:spcAft>
            </a:pPr>
            <a:endParaRPr lang="en-US" altLang="en-US" b="1" dirty="0"/>
          </a:p>
          <a:p>
            <a:pPr>
              <a:spcBef>
                <a:spcPts val="0"/>
              </a:spcBef>
              <a:spcAft>
                <a:spcPts val="0"/>
              </a:spcAft>
            </a:pPr>
            <a:r>
              <a:rPr lang="en-US" altLang="en-US" b="1" dirty="0"/>
              <a:t>Presenter Remarks: </a:t>
            </a:r>
          </a:p>
          <a:p>
            <a:pPr>
              <a:spcBef>
                <a:spcPts val="0"/>
              </a:spcBef>
              <a:spcAft>
                <a:spcPts val="0"/>
              </a:spcAft>
            </a:pPr>
            <a:r>
              <a:rPr lang="en-US" altLang="en-US" dirty="0"/>
              <a:t>It’s time to</a:t>
            </a:r>
            <a:r>
              <a:rPr lang="en-US" altLang="en-US" baseline="0" dirty="0"/>
              <a:t> share our personal experiences with life sciences. </a:t>
            </a:r>
            <a:endParaRPr lang="en-US" altLang="en-US" dirty="0"/>
          </a:p>
          <a:p>
            <a:pPr>
              <a:spcBef>
                <a:spcPts val="0"/>
              </a:spcBef>
              <a:spcAft>
                <a:spcPts val="0"/>
              </a:spcAft>
            </a:pPr>
            <a:endParaRPr lang="en-US" b="1" cap="all" dirty="0">
              <a:effectLst/>
              <a:ea typeface="Times New Roman" panose="02020603050405020304" pitchFamily="18" charset="0"/>
            </a:endParaRPr>
          </a:p>
          <a:p>
            <a:pPr>
              <a:spcBef>
                <a:spcPts val="0"/>
              </a:spcBef>
              <a:spcAft>
                <a:spcPts val="0"/>
              </a:spcAft>
            </a:pPr>
            <a:r>
              <a:rPr lang="en-US" b="1" cap="all" dirty="0">
                <a:effectLst/>
                <a:ea typeface="Times New Roman" panose="02020603050405020304" pitchFamily="18" charset="0"/>
              </a:rPr>
              <a:t>intent: </a:t>
            </a:r>
            <a:endParaRPr lang="en-US" b="0" cap="none" dirty="0">
              <a:effectLst/>
              <a:ea typeface="Times New Roman" panose="02020603050405020304" pitchFamily="18" charset="0"/>
            </a:endParaRPr>
          </a:p>
          <a:p>
            <a:pPr>
              <a:spcBef>
                <a:spcPts val="0"/>
              </a:spcBef>
              <a:spcAft>
                <a:spcPts val="0"/>
              </a:spcAft>
            </a:pPr>
            <a:r>
              <a:rPr lang="en-US" dirty="0">
                <a:effectLst/>
                <a:ea typeface="Times New Roman" panose="02020603050405020304" pitchFamily="18" charset="0"/>
              </a:rPr>
              <a:t>Engage in experiences that focus on different key life sciences concepts. </a:t>
            </a:r>
          </a:p>
          <a:p>
            <a:pPr>
              <a:spcBef>
                <a:spcPts val="0"/>
              </a:spcBef>
              <a:spcAft>
                <a:spcPts val="0"/>
              </a:spcAft>
            </a:pPr>
            <a:endParaRPr lang="en-US" b="1" dirty="0">
              <a:solidFill>
                <a:srgbClr val="000000"/>
              </a:solidFill>
              <a:effectLst/>
              <a:ea typeface="Times New Roman" panose="02020603050405020304" pitchFamily="18" charset="0"/>
            </a:endParaRPr>
          </a:p>
          <a:p>
            <a:pPr>
              <a:spcBef>
                <a:spcPts val="0"/>
              </a:spcBef>
              <a:spcAft>
                <a:spcPts val="0"/>
              </a:spcAft>
            </a:pPr>
            <a:r>
              <a:rPr lang="en-US" b="1" dirty="0">
                <a:solidFill>
                  <a:srgbClr val="000000"/>
                </a:solidFill>
                <a:effectLst/>
                <a:ea typeface="Times New Roman" panose="02020603050405020304" pitchFamily="18" charset="0"/>
              </a:rPr>
              <a:t>OUTCOMES: </a:t>
            </a:r>
            <a:endParaRPr lang="en-US" dirty="0">
              <a:solidFill>
                <a:srgbClr val="000000"/>
              </a:solidFill>
              <a:effectLst/>
              <a:ea typeface="Times New Roman" panose="02020603050405020304" pitchFamily="18" charset="0"/>
            </a:endParaRPr>
          </a:p>
          <a:p>
            <a:pPr marL="349415" indent="-349415">
              <a:spcBef>
                <a:spcPts val="0"/>
              </a:spcBef>
              <a:spcAft>
                <a:spcPts val="0"/>
              </a:spcAft>
              <a:buFont typeface="Symbol" panose="05050102010706020507" pitchFamily="18" charset="2"/>
              <a:buChar char=""/>
            </a:pPr>
            <a:r>
              <a:rPr lang="en-US" dirty="0">
                <a:solidFill>
                  <a:srgbClr val="000000"/>
                </a:solidFill>
                <a:effectLst/>
                <a:ea typeface="Times New Roman" panose="02020603050405020304" pitchFamily="18" charset="0"/>
              </a:rPr>
              <a:t>Participants will discuss their personal experiences with key life sciences concepts.</a:t>
            </a:r>
          </a:p>
          <a:p>
            <a:pPr marL="349415" indent="-349415">
              <a:spcBef>
                <a:spcPts val="0"/>
              </a:spcBef>
              <a:spcAft>
                <a:spcPts val="0"/>
              </a:spcAft>
              <a:buFont typeface="Symbol" panose="05050102010706020507" pitchFamily="18" charset="2"/>
              <a:buChar char=""/>
            </a:pPr>
            <a:r>
              <a:rPr lang="en-US" dirty="0">
                <a:solidFill>
                  <a:srgbClr val="000000"/>
                </a:solidFill>
                <a:effectLst/>
                <a:ea typeface="Times New Roman" panose="02020603050405020304" pitchFamily="18" charset="0"/>
              </a:rPr>
              <a:t>Participants will write down two key take-away messages and one idea to try in the classroom.  </a:t>
            </a:r>
          </a:p>
          <a:p>
            <a:pPr>
              <a:spcBef>
                <a:spcPts val="0"/>
              </a:spcBef>
              <a:spcAft>
                <a:spcPts val="0"/>
              </a:spcAft>
            </a:pPr>
            <a:endParaRPr lang="en-US" b="1" cap="all" dirty="0">
              <a:effectLst/>
              <a:ea typeface="Times New Roman" panose="02020603050405020304" pitchFamily="18" charset="0"/>
            </a:endParaRPr>
          </a:p>
          <a:p>
            <a:pPr>
              <a:spcBef>
                <a:spcPts val="0"/>
              </a:spcBef>
              <a:spcAft>
                <a:spcPts val="0"/>
              </a:spcAft>
            </a:pPr>
            <a:r>
              <a:rPr lang="en-US" b="1" cap="all" dirty="0">
                <a:effectLst/>
                <a:ea typeface="Times New Roman" panose="02020603050405020304" pitchFamily="18" charset="0"/>
              </a:rPr>
              <a:t>Materials Required: </a:t>
            </a:r>
            <a:endParaRPr lang="en-US" dirty="0">
              <a:effectLst/>
              <a:ea typeface="Times New Roman" panose="02020603050405020304" pitchFamily="18" charset="0"/>
            </a:endParaRP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Live-It-Up Café Resource: Science Domain Map (one for each station)</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Handout 1: Key Concepts and Foundations Map PPT slide</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Bell or chime</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Live-It-Up Café stations (numbered and set up ahead of time)</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Live-It-Up Café station materials (see Live-It-Up Cafe Resources for Tabletops and Trainer Tool: Live-It-Up Café sheet)</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Pre-labeled chart paper for groups to record the following information (one chart per station): </a:t>
            </a:r>
          </a:p>
          <a:p>
            <a:pPr marL="757066" lvl="1" indent="-291179">
              <a:spcBef>
                <a:spcPts val="0"/>
              </a:spcBef>
              <a:spcAft>
                <a:spcPts val="0"/>
              </a:spcAft>
              <a:buFont typeface="Courier New" panose="02070309020205020404" pitchFamily="49" charset="0"/>
              <a:buChar char="o"/>
              <a:tabLst>
                <a:tab pos="0" algn="l"/>
              </a:tabLst>
            </a:pPr>
            <a:r>
              <a:rPr lang="en-US" dirty="0">
                <a:effectLst/>
                <a:ea typeface="Times" pitchFamily="18" charset="0"/>
              </a:rPr>
              <a:t>Key concept to explore/observe</a:t>
            </a:r>
          </a:p>
          <a:p>
            <a:pPr marL="757066" lvl="1" indent="-291179">
              <a:spcBef>
                <a:spcPts val="0"/>
              </a:spcBef>
              <a:spcAft>
                <a:spcPts val="0"/>
              </a:spcAft>
              <a:buFont typeface="Courier New" panose="02070309020205020404" pitchFamily="49" charset="0"/>
              <a:buChar char="o"/>
              <a:tabLst>
                <a:tab pos="0" algn="l"/>
              </a:tabLst>
            </a:pPr>
            <a:r>
              <a:rPr lang="en-US" dirty="0">
                <a:effectLst/>
                <a:ea typeface="Times" pitchFamily="18" charset="0"/>
              </a:rPr>
              <a:t>Discussion points about key concept</a:t>
            </a:r>
          </a:p>
          <a:p>
            <a:pPr marL="757066" lvl="1" indent="-291179">
              <a:spcBef>
                <a:spcPts val="0"/>
              </a:spcBef>
              <a:spcAft>
                <a:spcPts val="0"/>
              </a:spcAft>
              <a:buFont typeface="Courier New" panose="02070309020205020404" pitchFamily="49" charset="0"/>
              <a:buChar char="o"/>
              <a:tabLst>
                <a:tab pos="0" algn="l"/>
              </a:tabLst>
            </a:pPr>
            <a:r>
              <a:rPr lang="en-US" dirty="0">
                <a:effectLst/>
                <a:ea typeface="Times" pitchFamily="18" charset="0"/>
              </a:rPr>
              <a:t>Vocabulary</a:t>
            </a:r>
          </a:p>
          <a:p>
            <a:pPr marL="757066" lvl="1" indent="-291179">
              <a:spcBef>
                <a:spcPts val="0"/>
              </a:spcBef>
              <a:spcAft>
                <a:spcPts val="0"/>
              </a:spcAft>
              <a:buFont typeface="Courier New" panose="02070309020205020404" pitchFamily="49" charset="0"/>
              <a:buChar char="o"/>
              <a:tabLst>
                <a:tab pos="0" algn="l"/>
              </a:tabLst>
            </a:pPr>
            <a:r>
              <a:rPr lang="en-US" dirty="0">
                <a:effectLst/>
                <a:ea typeface="Times" pitchFamily="18" charset="0"/>
              </a:rPr>
              <a:t>Other science concepts</a:t>
            </a:r>
          </a:p>
          <a:p>
            <a:pPr marL="757066" lvl="1" indent="-291179">
              <a:spcBef>
                <a:spcPts val="0"/>
              </a:spcBef>
              <a:spcAft>
                <a:spcPts val="0"/>
              </a:spcAft>
              <a:buFont typeface="Courier New" panose="02070309020205020404" pitchFamily="49" charset="0"/>
              <a:buChar char="o"/>
              <a:tabLst>
                <a:tab pos="0" algn="l"/>
              </a:tabLst>
            </a:pPr>
            <a:r>
              <a:rPr lang="en-US" dirty="0">
                <a:effectLst/>
                <a:ea typeface="Times" pitchFamily="18" charset="0"/>
              </a:rPr>
              <a:t>Adaptations you would use in classroom</a:t>
            </a:r>
          </a:p>
          <a:p>
            <a:pPr marL="757066" lvl="1" indent="-291179">
              <a:spcBef>
                <a:spcPts val="0"/>
              </a:spcBef>
              <a:spcAft>
                <a:spcPts val="0"/>
              </a:spcAft>
              <a:buFont typeface="Courier New" panose="02070309020205020404" pitchFamily="49" charset="0"/>
              <a:buChar char="o"/>
              <a:tabLst>
                <a:tab pos="0" algn="l"/>
              </a:tabLst>
            </a:pPr>
            <a:endParaRPr lang="en-US" b="1" cap="all" dirty="0">
              <a:effectLst/>
              <a:ea typeface="Times New Roman" panose="02020603050405020304" pitchFamily="18" charset="0"/>
            </a:endParaRPr>
          </a:p>
          <a:p>
            <a:pPr marL="0" lvl="1">
              <a:spcBef>
                <a:spcPts val="0"/>
              </a:spcBef>
              <a:spcAft>
                <a:spcPts val="0"/>
              </a:spcAft>
              <a:tabLst>
                <a:tab pos="0" algn="l"/>
              </a:tabLst>
            </a:pPr>
            <a:r>
              <a:rPr lang="en-US" b="1" cap="all" dirty="0">
                <a:effectLst/>
                <a:ea typeface="Times New Roman" panose="02020603050405020304" pitchFamily="18" charset="0"/>
              </a:rPr>
              <a:t>Time:</a:t>
            </a:r>
            <a:r>
              <a:rPr lang="en-US" dirty="0">
                <a:effectLst/>
                <a:ea typeface="Times New Roman" panose="02020603050405020304" pitchFamily="18" charset="0"/>
              </a:rPr>
              <a:t> 20 minutes</a:t>
            </a:r>
          </a:p>
          <a:p>
            <a:pPr>
              <a:spcBef>
                <a:spcPts val="0"/>
              </a:spcBef>
              <a:spcAft>
                <a:spcPts val="0"/>
              </a:spcAft>
            </a:pPr>
            <a:endParaRPr lang="en-US" b="1" cap="all" dirty="0">
              <a:effectLst/>
              <a:ea typeface="Times New Roman" panose="02020603050405020304" pitchFamily="18" charset="0"/>
            </a:endParaRPr>
          </a:p>
          <a:p>
            <a:pPr>
              <a:spcBef>
                <a:spcPts val="0"/>
              </a:spcBef>
              <a:spcAft>
                <a:spcPts val="0"/>
              </a:spcAft>
            </a:pPr>
            <a:r>
              <a:rPr lang="en-US" b="1" cap="all" dirty="0">
                <a:effectLst/>
                <a:ea typeface="Times New Roman" panose="02020603050405020304" pitchFamily="18" charset="0"/>
              </a:rPr>
              <a:t>Process: </a:t>
            </a:r>
            <a:endParaRPr lang="en-US" dirty="0">
              <a:effectLst/>
              <a:ea typeface="Times New Roman" panose="02020603050405020304" pitchFamily="18" charset="0"/>
            </a:endParaRP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Provide participants with Handout 1: Key Concepts and Foundations Map.</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Point out and explain the numbered stations in brief, highlighting the key concept area for each.  </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Share the following information with the participants:</a:t>
            </a:r>
          </a:p>
          <a:p>
            <a:pPr marL="757066" lvl="1" indent="-291179">
              <a:spcBef>
                <a:spcPts val="0"/>
              </a:spcBef>
              <a:spcAft>
                <a:spcPts val="0"/>
              </a:spcAft>
              <a:buFont typeface="Courier New" panose="02070309020205020404" pitchFamily="49" charset="0"/>
              <a:buChar char="o"/>
              <a:tabLst>
                <a:tab pos="0" algn="l"/>
              </a:tabLst>
            </a:pPr>
            <a:r>
              <a:rPr lang="en-US" dirty="0">
                <a:effectLst/>
                <a:ea typeface="Times" pitchFamily="18" charset="0"/>
              </a:rPr>
              <a:t>You will be given time to explore, observe, and discuss the materials at your station with your groupmates. There is no correct way to use the materials.</a:t>
            </a:r>
          </a:p>
          <a:p>
            <a:pPr marL="757066" lvl="1" indent="-291179">
              <a:spcBef>
                <a:spcPts val="0"/>
              </a:spcBef>
              <a:spcAft>
                <a:spcPts val="0"/>
              </a:spcAft>
              <a:buFont typeface="Courier New" panose="02070309020205020404" pitchFamily="49" charset="0"/>
              <a:buChar char="o"/>
              <a:tabLst>
                <a:tab pos="0" algn="l"/>
              </a:tabLst>
            </a:pPr>
            <a:r>
              <a:rPr lang="en-US" dirty="0">
                <a:effectLst/>
                <a:ea typeface="Times" pitchFamily="18" charset="0"/>
              </a:rPr>
              <a:t>At the sound of the chime you will work with your group to summarize your collective station experience. Document your summary on the chart paper.</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Number the participants off (by whole table group or by individual) and direct them to take their copy of Handout 1: Key Concepts and Foundations Map to the station that corresponds to their number.</a:t>
            </a:r>
          </a:p>
          <a:p>
            <a:pPr marL="1572368">
              <a:spcBef>
                <a:spcPts val="0"/>
              </a:spcBef>
              <a:spcAft>
                <a:spcPts val="0"/>
              </a:spcAft>
            </a:pPr>
            <a:r>
              <a:rPr lang="en-US" b="1" dirty="0">
                <a:effectLst/>
                <a:ea typeface="Times New Roman" panose="02020603050405020304" pitchFamily="18" charset="0"/>
              </a:rPr>
              <a:t> </a:t>
            </a:r>
            <a:endParaRPr lang="en-US" dirty="0">
              <a:effectLst/>
              <a:ea typeface="Times New Roman" panose="02020603050405020304" pitchFamily="18" charset="0"/>
            </a:endParaRPr>
          </a:p>
          <a:p>
            <a:pPr>
              <a:spcBef>
                <a:spcPts val="0"/>
              </a:spcBef>
              <a:spcAft>
                <a:spcPts val="0"/>
              </a:spcAft>
            </a:pPr>
            <a:r>
              <a:rPr lang="en-US" b="1" dirty="0">
                <a:effectLst/>
                <a:ea typeface="Times New Roman" panose="02020603050405020304" pitchFamily="18" charset="0"/>
              </a:rPr>
              <a:t>EXTENSION</a:t>
            </a:r>
            <a:r>
              <a:rPr lang="en-US" dirty="0">
                <a:effectLst/>
                <a:ea typeface="Times New Roman" panose="02020603050405020304" pitchFamily="18" charset="0"/>
              </a:rPr>
              <a:t>: </a:t>
            </a:r>
          </a:p>
          <a:p>
            <a:pPr>
              <a:spcBef>
                <a:spcPts val="0"/>
              </a:spcBef>
              <a:spcAft>
                <a:spcPts val="0"/>
              </a:spcAft>
            </a:pPr>
            <a:r>
              <a:rPr lang="en-US" dirty="0">
                <a:effectLst/>
                <a:ea typeface="Times New Roman" panose="02020603050405020304" pitchFamily="18" charset="0"/>
              </a:rPr>
              <a:t>Have participants use sentence strips to write down open-ended prompts that could be used to drive inquiry and conversation during facilitation of this activity in the classroom. </a:t>
            </a:r>
          </a:p>
          <a:p>
            <a:pPr>
              <a:lnSpc>
                <a:spcPct val="80000"/>
              </a:lnSpc>
              <a:spcBef>
                <a:spcPts val="0"/>
              </a:spcBef>
              <a:spcAft>
                <a:spcPts val="0"/>
              </a:spcAft>
            </a:pPr>
            <a:endParaRPr lang="en-US" altLang="en-US" dirty="0"/>
          </a:p>
        </p:txBody>
      </p:sp>
      <p:sp>
        <p:nvSpPr>
          <p:cNvPr id="1064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2FA3333-195A-47B2-A790-AF6708C52C9B}" type="slidenum">
              <a:rPr lang="en-US" altLang="en-US" sz="1200"/>
              <a:pPr/>
              <a:t>33</a:t>
            </a:fld>
            <a:endParaRPr lang="en-US" altLang="en-US" sz="1200"/>
          </a:p>
        </p:txBody>
      </p:sp>
    </p:spTree>
    <p:extLst>
      <p:ext uri="{BB962C8B-B14F-4D97-AF65-F5344CB8AC3E}">
        <p14:creationId xmlns:p14="http://schemas.microsoft.com/office/powerpoint/2010/main" val="1813421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ts val="0"/>
              </a:spcBef>
            </a:pPr>
            <a:r>
              <a:rPr lang="en-US" altLang="en-US" b="1" dirty="0"/>
              <a:t>Background Information:</a:t>
            </a:r>
          </a:p>
          <a:p>
            <a:pPr defTabSz="465887">
              <a:spcBef>
                <a:spcPts val="0"/>
              </a:spcBef>
              <a:defRPr/>
            </a:pPr>
            <a:r>
              <a:rPr lang="en-US" dirty="0">
                <a:solidFill>
                  <a:srgbClr val="000000"/>
                </a:solidFill>
                <a:latin typeface="Arial" charset="0"/>
                <a:ea typeface="MS PGothic" charset="0"/>
              </a:rPr>
              <a:t>“The purpose of preschool [and TK] science is to nurture children’s habits of inquiry, critical thinking, creativity, and innovative problem solving, and to foster open mindedness, and the motivation to learn” (PCF, Vol. 3, p. 136). </a:t>
            </a:r>
          </a:p>
          <a:p>
            <a:pPr eaLnBrk="1" hangingPunct="1">
              <a:spcBef>
                <a:spcPts val="0"/>
              </a:spcBef>
            </a:pPr>
            <a:endParaRPr lang="en-US" altLang="en-US" b="1" dirty="0"/>
          </a:p>
          <a:p>
            <a:pPr eaLnBrk="1" hangingPunct="1">
              <a:spcBef>
                <a:spcPts val="0"/>
              </a:spcBef>
            </a:pPr>
            <a:r>
              <a:rPr lang="en-US" altLang="en-US" b="1" dirty="0"/>
              <a:t>Presenter Remarks: </a:t>
            </a:r>
          </a:p>
          <a:p>
            <a:pPr eaLnBrk="1" hangingPunct="1">
              <a:spcBef>
                <a:spcPts val="0"/>
              </a:spcBef>
            </a:pPr>
            <a:r>
              <a:rPr lang="en-US" altLang="en-US" dirty="0"/>
              <a:t>Exploring the role teachers might play</a:t>
            </a:r>
            <a:r>
              <a:rPr lang="en-US" altLang="en-US" baseline="0" dirty="0"/>
              <a:t> in </a:t>
            </a:r>
            <a:r>
              <a:rPr lang="en-US" altLang="en-US" dirty="0"/>
              <a:t>helping children deepen their understanding of life sciences</a:t>
            </a:r>
            <a:r>
              <a:rPr lang="en-US" altLang="en-US" baseline="0" dirty="0"/>
              <a:t> </a:t>
            </a:r>
            <a:r>
              <a:rPr lang="en-US" altLang="en-US" dirty="0"/>
              <a:t>and practicing a “questioning mind” can support our natural interactions and planning for life sciences experiences. </a:t>
            </a:r>
          </a:p>
          <a:p>
            <a:pPr eaLnBrk="1" hangingPunct="1">
              <a:spcBef>
                <a:spcPts val="0"/>
              </a:spcBef>
            </a:pPr>
            <a:r>
              <a:rPr lang="en-US" altLang="en-US" dirty="0"/>
              <a:t> </a:t>
            </a:r>
          </a:p>
          <a:p>
            <a:pPr eaLnBrk="1" hangingPunct="1">
              <a:spcBef>
                <a:spcPts val="0"/>
              </a:spcBef>
            </a:pPr>
            <a:r>
              <a:rPr lang="en-US" altLang="en-US" dirty="0"/>
              <a:t>Think back to what the purpose</a:t>
            </a:r>
            <a:r>
              <a:rPr lang="en-US" altLang="en-US" baseline="0" dirty="0"/>
              <a:t> of science in TK </a:t>
            </a:r>
            <a:r>
              <a:rPr lang="en-US" altLang="en-US" dirty="0"/>
              <a:t>is (Background</a:t>
            </a:r>
            <a:r>
              <a:rPr lang="en-US" altLang="en-US" baseline="0" dirty="0"/>
              <a:t> Information and Slide 10</a:t>
            </a:r>
            <a:r>
              <a:rPr lang="en-US" altLang="en-US" dirty="0"/>
              <a:t>)</a:t>
            </a:r>
            <a:r>
              <a:rPr lang="en-US" altLang="en-US" baseline="0" dirty="0"/>
              <a:t>.</a:t>
            </a:r>
          </a:p>
          <a:p>
            <a:pPr eaLnBrk="1" hangingPunct="1">
              <a:spcBef>
                <a:spcPts val="0"/>
              </a:spcBef>
            </a:pPr>
            <a:endParaRPr lang="en-US" altLang="en-US" dirty="0"/>
          </a:p>
          <a:p>
            <a:pPr eaLnBrk="1" hangingPunct="1">
              <a:spcBef>
                <a:spcPts val="0"/>
              </a:spcBef>
            </a:pPr>
            <a:r>
              <a:rPr lang="en-US" altLang="en-US" dirty="0"/>
              <a:t>Now think about how we practiced shifting mental models by exploring with each other and asking questions. </a:t>
            </a:r>
          </a:p>
          <a:p>
            <a:pPr eaLnBrk="1" hangingPunct="1">
              <a:spcBef>
                <a:spcPts val="0"/>
              </a:spcBef>
            </a:pPr>
            <a:endParaRPr lang="en-US" altLang="en-US" dirty="0"/>
          </a:p>
          <a:p>
            <a:pPr eaLnBrk="1" hangingPunct="1">
              <a:spcBef>
                <a:spcPts val="0"/>
              </a:spcBef>
            </a:pPr>
            <a:r>
              <a:rPr lang="en-US" altLang="en-US" dirty="0"/>
              <a:t>Take these</a:t>
            </a:r>
            <a:r>
              <a:rPr lang="en-US" altLang="en-US" baseline="0" dirty="0"/>
              <a:t> considerations into account as you address the following question: </a:t>
            </a:r>
            <a:r>
              <a:rPr lang="en-US" altLang="en-US" dirty="0"/>
              <a:t>What is the role of the teacher?</a:t>
            </a:r>
            <a:br>
              <a:rPr lang="en-US" altLang="en-US" dirty="0"/>
            </a:br>
            <a:endParaRPr lang="en-US" altLang="en-US" dirty="0"/>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0FB3CF0-EC1C-43CB-89A4-D14858B40DBE}" type="slidenum">
              <a:rPr lang="en-US" altLang="en-US" sz="1200"/>
              <a:pPr/>
              <a:t>34</a:t>
            </a:fld>
            <a:endParaRPr lang="en-US" altLang="en-US" sz="1200"/>
          </a:p>
        </p:txBody>
      </p:sp>
    </p:spTree>
    <p:extLst>
      <p:ext uri="{BB962C8B-B14F-4D97-AF65-F5344CB8AC3E}">
        <p14:creationId xmlns:p14="http://schemas.microsoft.com/office/powerpoint/2010/main" val="5383039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Notes Placeholder 2"/>
          <p:cNvSpPr>
            <a:spLocks noGrp="1"/>
          </p:cNvSpPr>
          <p:nvPr>
            <p:ph type="body" idx="1"/>
          </p:nvPr>
        </p:nvSpPr>
        <p:spPr bwMode="auto">
          <a:xfrm>
            <a:off x="701040" y="4415790"/>
            <a:ext cx="5608320" cy="42697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spcAft>
                <a:spcPts val="0"/>
              </a:spcAft>
            </a:pPr>
            <a:r>
              <a:rPr lang="en-US" altLang="en-US" b="1" dirty="0"/>
              <a:t>Activity 4: Role of the Teacher</a:t>
            </a:r>
          </a:p>
          <a:p>
            <a:pPr>
              <a:spcBef>
                <a:spcPts val="0"/>
              </a:spcBef>
              <a:spcAft>
                <a:spcPts val="0"/>
              </a:spcAft>
            </a:pPr>
            <a:endParaRPr lang="en-US" altLang="en-US" b="1" dirty="0"/>
          </a:p>
          <a:p>
            <a:pPr>
              <a:spcBef>
                <a:spcPts val="0"/>
              </a:spcBef>
              <a:spcAft>
                <a:spcPts val="0"/>
              </a:spcAft>
            </a:pPr>
            <a:r>
              <a:rPr lang="en-US" altLang="en-US" b="1" dirty="0"/>
              <a:t>Presenter Remarks:</a:t>
            </a:r>
          </a:p>
          <a:p>
            <a:pPr>
              <a:spcBef>
                <a:spcPts val="0"/>
              </a:spcBef>
              <a:spcAft>
                <a:spcPts val="0"/>
              </a:spcAft>
            </a:pPr>
            <a:r>
              <a:rPr lang="en-US" altLang="en-US" dirty="0"/>
              <a:t>Introduce the Role of the Teacher in this activity. </a:t>
            </a:r>
          </a:p>
          <a:p>
            <a:pPr>
              <a:spcBef>
                <a:spcPts val="0"/>
              </a:spcBef>
              <a:spcAft>
                <a:spcPts val="0"/>
              </a:spcAft>
            </a:pPr>
            <a:endParaRPr lang="en-US" b="1" dirty="0"/>
          </a:p>
          <a:p>
            <a:pPr>
              <a:spcBef>
                <a:spcPts val="0"/>
              </a:spcBef>
              <a:spcAft>
                <a:spcPts val="0"/>
              </a:spcAft>
            </a:pPr>
            <a:r>
              <a:rPr lang="en-US" b="1" cap="all" dirty="0">
                <a:ea typeface="Times New Roman" panose="02020603050405020304" pitchFamily="18" charset="0"/>
              </a:rPr>
              <a:t>intent:</a:t>
            </a:r>
            <a:endParaRPr lang="en-US" dirty="0">
              <a:ea typeface="Times New Roman" panose="02020603050405020304" pitchFamily="18" charset="0"/>
            </a:endParaRPr>
          </a:p>
          <a:p>
            <a:pPr>
              <a:spcBef>
                <a:spcPts val="0"/>
              </a:spcBef>
              <a:spcAft>
                <a:spcPts val="0"/>
              </a:spcAft>
            </a:pPr>
            <a:r>
              <a:rPr lang="en-US" dirty="0">
                <a:ea typeface="Times New Roman" panose="02020603050405020304" pitchFamily="18" charset="0"/>
              </a:rPr>
              <a:t>Read about the role of the teacher and apply information from the reading to experiences from the Live-It-Up Café.</a:t>
            </a:r>
          </a:p>
          <a:p>
            <a:pPr>
              <a:spcBef>
                <a:spcPts val="0"/>
              </a:spcBef>
              <a:spcAft>
                <a:spcPts val="0"/>
              </a:spcAft>
            </a:pPr>
            <a:r>
              <a:rPr lang="en-US" b="1" dirty="0">
                <a:solidFill>
                  <a:srgbClr val="000000"/>
                </a:solidFill>
                <a:ea typeface="Times New Roman" panose="02020603050405020304" pitchFamily="18" charset="0"/>
              </a:rPr>
              <a:t> </a:t>
            </a:r>
            <a:endParaRPr lang="en-US" dirty="0">
              <a:solidFill>
                <a:srgbClr val="000000"/>
              </a:solidFill>
              <a:ea typeface="Times New Roman" panose="02020603050405020304" pitchFamily="18" charset="0"/>
            </a:endParaRPr>
          </a:p>
          <a:p>
            <a:pPr>
              <a:spcBef>
                <a:spcPts val="0"/>
              </a:spcBef>
              <a:spcAft>
                <a:spcPts val="0"/>
              </a:spcAft>
            </a:pPr>
            <a:r>
              <a:rPr lang="en-US" b="1" dirty="0">
                <a:solidFill>
                  <a:srgbClr val="000000"/>
                </a:solidFill>
                <a:ea typeface="Times New Roman" panose="02020603050405020304" pitchFamily="18" charset="0"/>
              </a:rPr>
              <a:t>OUTCOMES: </a:t>
            </a:r>
            <a:endParaRPr lang="en-US" dirty="0">
              <a:solidFill>
                <a:srgbClr val="000000"/>
              </a:solidFill>
              <a:ea typeface="Times New Roman" panose="02020603050405020304" pitchFamily="18" charset="0"/>
            </a:endParaRPr>
          </a:p>
          <a:p>
            <a:pPr>
              <a:spcBef>
                <a:spcPts val="0"/>
              </a:spcBef>
              <a:spcAft>
                <a:spcPts val="0"/>
              </a:spcAft>
            </a:pPr>
            <a:r>
              <a:rPr lang="en-US" dirty="0">
                <a:solidFill>
                  <a:srgbClr val="000000"/>
                </a:solidFill>
                <a:ea typeface="Times New Roman" panose="02020603050405020304" pitchFamily="18" charset="0"/>
              </a:rPr>
              <a:t>Participants will verbalize their concept of the role of the teacher, read a paragraph from the Preschool Curriculum Framework describing the role of the teacher, write down the important points from the reading, and apply these strategies to their personal experience with the Live-It-Up Café.</a:t>
            </a:r>
          </a:p>
          <a:p>
            <a:pPr>
              <a:spcBef>
                <a:spcPts val="0"/>
              </a:spcBef>
              <a:spcAft>
                <a:spcPts val="0"/>
              </a:spcAft>
            </a:pPr>
            <a:endParaRPr lang="en-US" b="1" cap="all" dirty="0">
              <a:solidFill>
                <a:srgbClr val="000000"/>
              </a:solidFill>
              <a:ea typeface="Times New Roman" panose="02020603050405020304" pitchFamily="18" charset="0"/>
            </a:endParaRPr>
          </a:p>
          <a:p>
            <a:pPr>
              <a:spcBef>
                <a:spcPts val="0"/>
              </a:spcBef>
              <a:spcAft>
                <a:spcPts val="0"/>
              </a:spcAft>
            </a:pPr>
            <a:r>
              <a:rPr lang="en-US" b="1" cap="all" dirty="0">
                <a:ea typeface="Times New Roman" panose="02020603050405020304" pitchFamily="18" charset="0"/>
              </a:rPr>
              <a:t>Materials Required: </a:t>
            </a:r>
            <a:endParaRPr lang="en-US" dirty="0">
              <a:ea typeface="Times New Roman" panose="02020603050405020304" pitchFamily="18" charset="0"/>
            </a:endParaRPr>
          </a:p>
          <a:p>
            <a:pPr marL="349415" indent="-349415">
              <a:spcBef>
                <a:spcPts val="0"/>
              </a:spcBef>
              <a:spcAft>
                <a:spcPts val="0"/>
              </a:spcAft>
              <a:buFont typeface="Symbol" panose="05050102010706020507" pitchFamily="18" charset="2"/>
              <a:buChar char=""/>
              <a:tabLst>
                <a:tab pos="58236" algn="l"/>
              </a:tabLst>
            </a:pPr>
            <a:r>
              <a:rPr lang="en-US" dirty="0">
                <a:ea typeface="Times" pitchFamily="18" charset="0"/>
              </a:rPr>
              <a:t>Handout 4: Role of the Teacher</a:t>
            </a:r>
          </a:p>
          <a:p>
            <a:pPr marL="349415" indent="-349415">
              <a:spcBef>
                <a:spcPts val="0"/>
              </a:spcBef>
              <a:spcAft>
                <a:spcPts val="0"/>
              </a:spcAft>
              <a:buFont typeface="Symbol" panose="05050102010706020507" pitchFamily="18" charset="2"/>
              <a:buChar char=""/>
              <a:tabLst>
                <a:tab pos="58236" algn="l"/>
              </a:tabLst>
            </a:pPr>
            <a:r>
              <a:rPr lang="en-US" dirty="0">
                <a:ea typeface="Times" pitchFamily="18" charset="0"/>
              </a:rPr>
              <a:t>Preschool Curriculum Framework (Volume 3)</a:t>
            </a:r>
          </a:p>
          <a:p>
            <a:pPr marL="349415" indent="-349415">
              <a:spcBef>
                <a:spcPts val="0"/>
              </a:spcBef>
              <a:spcAft>
                <a:spcPts val="0"/>
              </a:spcAft>
              <a:buFont typeface="Symbol" panose="05050102010706020507" pitchFamily="18" charset="2"/>
              <a:buChar char=""/>
              <a:tabLst>
                <a:tab pos="58236" algn="l"/>
              </a:tabLst>
            </a:pPr>
            <a:r>
              <a:rPr lang="en-US" dirty="0">
                <a:ea typeface="Times" pitchFamily="18" charset="0"/>
              </a:rPr>
              <a:t>Table groups</a:t>
            </a:r>
          </a:p>
          <a:p>
            <a:pPr marL="349415" indent="-349415">
              <a:spcBef>
                <a:spcPts val="0"/>
              </a:spcBef>
              <a:spcAft>
                <a:spcPts val="0"/>
              </a:spcAft>
              <a:buFont typeface="Symbol" panose="05050102010706020507" pitchFamily="18" charset="2"/>
              <a:buChar char=""/>
              <a:tabLst>
                <a:tab pos="58236" algn="l"/>
              </a:tabLst>
            </a:pPr>
            <a:r>
              <a:rPr lang="en-US" dirty="0">
                <a:ea typeface="Times" pitchFamily="18" charset="0"/>
              </a:rPr>
              <a:t>Trainer Tool: Role of the Teacher (This trainer tool provides conversations from the pilot session of this training; these sample conversations can be utilized to help direct conversation during the activity.)</a:t>
            </a:r>
          </a:p>
          <a:p>
            <a:pPr>
              <a:spcBef>
                <a:spcPts val="0"/>
              </a:spcBef>
              <a:spcAft>
                <a:spcPts val="0"/>
              </a:spcAft>
              <a:tabLst>
                <a:tab pos="58236" algn="l"/>
              </a:tabLst>
            </a:pPr>
            <a:endParaRPr lang="en-US" b="1" cap="all" dirty="0">
              <a:ea typeface="Times New Roman" panose="02020603050405020304" pitchFamily="18" charset="0"/>
            </a:endParaRPr>
          </a:p>
          <a:p>
            <a:pPr>
              <a:spcBef>
                <a:spcPts val="0"/>
              </a:spcBef>
              <a:spcAft>
                <a:spcPts val="0"/>
              </a:spcAft>
              <a:tabLst>
                <a:tab pos="58236" algn="l"/>
              </a:tabLst>
            </a:pPr>
            <a:r>
              <a:rPr lang="en-US" b="1" cap="all" dirty="0">
                <a:ea typeface="Times New Roman" panose="02020603050405020304" pitchFamily="18" charset="0"/>
              </a:rPr>
              <a:t>Time:</a:t>
            </a:r>
            <a:r>
              <a:rPr lang="en-US" dirty="0">
                <a:ea typeface="Times New Roman" panose="02020603050405020304" pitchFamily="18" charset="0"/>
              </a:rPr>
              <a:t> 20 minutes</a:t>
            </a:r>
          </a:p>
          <a:p>
            <a:pPr>
              <a:spcBef>
                <a:spcPts val="0"/>
              </a:spcBef>
              <a:spcAft>
                <a:spcPts val="0"/>
              </a:spcAft>
              <a:tabLst>
                <a:tab pos="58236" algn="l"/>
              </a:tabLst>
            </a:pPr>
            <a:endParaRPr lang="en-US" dirty="0">
              <a:ea typeface="Times New Roman" panose="02020603050405020304" pitchFamily="18" charset="0"/>
            </a:endParaRPr>
          </a:p>
          <a:p>
            <a:pPr>
              <a:spcBef>
                <a:spcPts val="0"/>
              </a:spcBef>
              <a:spcAft>
                <a:spcPts val="0"/>
              </a:spcAft>
            </a:pPr>
            <a:r>
              <a:rPr lang="en-US" b="1" cap="all" dirty="0">
                <a:ea typeface="Times New Roman" panose="02020603050405020304" pitchFamily="18" charset="0"/>
              </a:rPr>
              <a:t>Process: </a:t>
            </a:r>
            <a:endParaRPr lang="en-US" dirty="0">
              <a:ea typeface="Times New Roman" panose="02020603050405020304" pitchFamily="18" charset="0"/>
            </a:endParaRPr>
          </a:p>
          <a:p>
            <a:pPr marL="349415" indent="-349415">
              <a:spcBef>
                <a:spcPts val="0"/>
              </a:spcBef>
              <a:spcAft>
                <a:spcPts val="0"/>
              </a:spcAft>
              <a:buFont typeface="Symbol" panose="05050102010706020507" pitchFamily="18" charset="2"/>
              <a:buChar char=""/>
            </a:pPr>
            <a:r>
              <a:rPr lang="en-US" dirty="0">
                <a:ea typeface="Times New Roman" panose="02020603050405020304" pitchFamily="18" charset="0"/>
              </a:rPr>
              <a:t>Begin by asking participants to complete the following sentence: “The role of a teacher is…”</a:t>
            </a:r>
          </a:p>
          <a:p>
            <a:pPr marL="349415" indent="-349415">
              <a:spcBef>
                <a:spcPts val="0"/>
              </a:spcBef>
              <a:spcAft>
                <a:spcPts val="0"/>
              </a:spcAft>
              <a:buFont typeface="Symbol" panose="05050102010706020507" pitchFamily="18" charset="2"/>
              <a:buChar char=""/>
            </a:pPr>
            <a:r>
              <a:rPr lang="en-US" dirty="0">
                <a:ea typeface="Times New Roman" panose="02020603050405020304" pitchFamily="18" charset="0"/>
              </a:rPr>
              <a:t>Invite participants to find the paragraph on page 197 of the Preschool Curriculum Framework that discusses the role of the teacher.</a:t>
            </a:r>
          </a:p>
          <a:p>
            <a:pPr marL="349415" indent="-349415">
              <a:spcBef>
                <a:spcPts val="0"/>
              </a:spcBef>
              <a:spcAft>
                <a:spcPts val="0"/>
              </a:spcAft>
              <a:buFont typeface="Symbol" panose="05050102010706020507" pitchFamily="18" charset="2"/>
              <a:buChar char=""/>
            </a:pPr>
            <a:r>
              <a:rPr lang="en-US" dirty="0">
                <a:ea typeface="Times New Roman" panose="02020603050405020304" pitchFamily="18" charset="0"/>
              </a:rPr>
              <a:t>Have tablemates work together to highlight the important points from the reading regarding the role of the teacher.</a:t>
            </a:r>
          </a:p>
          <a:p>
            <a:pPr marL="349415" indent="-349415">
              <a:spcBef>
                <a:spcPts val="0"/>
              </a:spcBef>
              <a:spcAft>
                <a:spcPts val="0"/>
              </a:spcAft>
              <a:buFont typeface="Symbol" panose="05050102010706020507" pitchFamily="18" charset="2"/>
              <a:buChar char=""/>
            </a:pPr>
            <a:r>
              <a:rPr lang="en-US" dirty="0">
                <a:ea typeface="Times New Roman" panose="02020603050405020304" pitchFamily="18" charset="0"/>
              </a:rPr>
              <a:t>Ask participants to</a:t>
            </a:r>
            <a:r>
              <a:rPr lang="en-US" baseline="0" dirty="0">
                <a:ea typeface="Times New Roman" panose="02020603050405020304" pitchFamily="18" charset="0"/>
              </a:rPr>
              <a:t> find</a:t>
            </a:r>
            <a:r>
              <a:rPr lang="en-US" dirty="0">
                <a:ea typeface="Times New Roman" panose="02020603050405020304" pitchFamily="18" charset="0"/>
              </a:rPr>
              <a:t> Handout 4: Role of the Teacher; have them fill out the handout by applying information from the reading and group discussion to their Live-It-Up Café experience. </a:t>
            </a:r>
          </a:p>
          <a:p>
            <a:pPr marL="349415" indent="-349415">
              <a:spcBef>
                <a:spcPts val="0"/>
              </a:spcBef>
              <a:spcAft>
                <a:spcPts val="0"/>
              </a:spcAft>
              <a:buFont typeface="Symbol" panose="05050102010706020507" pitchFamily="18" charset="2"/>
              <a:buChar char=""/>
            </a:pPr>
            <a:r>
              <a:rPr lang="en-US" dirty="0">
                <a:ea typeface="Times New Roman" panose="02020603050405020304" pitchFamily="18" charset="0"/>
              </a:rPr>
              <a:t>Direct participants to partner with someone who had a different Live-It-Up Café station experience; have them share their ideas about applying the teacher role strategies.  </a:t>
            </a:r>
          </a:p>
          <a:p>
            <a:pPr>
              <a:spcBef>
                <a:spcPts val="0"/>
              </a:spcBef>
              <a:spcAft>
                <a:spcPts val="0"/>
              </a:spcAft>
            </a:pPr>
            <a:r>
              <a:rPr lang="en-US" b="1" dirty="0">
                <a:ea typeface="Times New Roman" panose="02020603050405020304" pitchFamily="18" charset="0"/>
              </a:rPr>
              <a:t> </a:t>
            </a:r>
            <a:endParaRPr lang="en-US" dirty="0">
              <a:ea typeface="Times New Roman" panose="02020603050405020304" pitchFamily="18" charset="0"/>
            </a:endParaRPr>
          </a:p>
          <a:p>
            <a:pPr marL="1106481">
              <a:spcBef>
                <a:spcPts val="0"/>
              </a:spcBef>
              <a:spcAft>
                <a:spcPts val="0"/>
              </a:spcAft>
            </a:pPr>
            <a:r>
              <a:rPr lang="en-US" dirty="0">
                <a:solidFill>
                  <a:srgbClr val="FF0000"/>
                </a:solidFill>
                <a:ea typeface="Times New Roman" panose="02020603050405020304" pitchFamily="18" charset="0"/>
              </a:rPr>
              <a:t> </a:t>
            </a:r>
            <a:endParaRPr lang="en-US" dirty="0">
              <a:ea typeface="Times New Roman" panose="02020603050405020304" pitchFamily="18" charset="0"/>
            </a:endParaRPr>
          </a:p>
          <a:p>
            <a:pPr>
              <a:lnSpc>
                <a:spcPct val="80000"/>
              </a:lnSpc>
              <a:spcBef>
                <a:spcPts val="0"/>
              </a:spcBef>
            </a:pPr>
            <a:endParaRPr lang="en-US" altLang="en-US" dirty="0"/>
          </a:p>
        </p:txBody>
      </p:sp>
      <p:sp>
        <p:nvSpPr>
          <p:cNvPr id="1105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185496D-3560-4A5B-BCB2-2D0E9FF77E8C}" type="slidenum">
              <a:rPr lang="en-US" altLang="en-US" sz="1200"/>
              <a:pPr/>
              <a:t>35</a:t>
            </a:fld>
            <a:endParaRPr lang="en-US" altLang="en-US" sz="1200"/>
          </a:p>
        </p:txBody>
      </p:sp>
    </p:spTree>
    <p:extLst>
      <p:ext uri="{BB962C8B-B14F-4D97-AF65-F5344CB8AC3E}">
        <p14:creationId xmlns:p14="http://schemas.microsoft.com/office/powerpoint/2010/main" val="20740723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Presenter Remarks: </a:t>
            </a:r>
          </a:p>
          <a:p>
            <a:pPr>
              <a:spcBef>
                <a:spcPct val="0"/>
              </a:spcBef>
            </a:pPr>
            <a:r>
              <a:rPr lang="en-US" altLang="en-US" baseline="0" dirty="0"/>
              <a:t>Please turn to pages 110 and 111 in the Preschool Learning Foundations (Volume 3) to find the Life Sciences section of Appendix A.  </a:t>
            </a:r>
          </a:p>
          <a:p>
            <a:pPr>
              <a:spcBef>
                <a:spcPct val="0"/>
              </a:spcBef>
            </a:pPr>
            <a:endParaRPr lang="en-US" altLang="en-US" baseline="0" dirty="0"/>
          </a:p>
          <a:p>
            <a:pPr defTabSz="465887">
              <a:spcBef>
                <a:spcPct val="0"/>
              </a:spcBef>
              <a:defRPr/>
            </a:pPr>
            <a:r>
              <a:rPr lang="en-US" altLang="en-US" dirty="0"/>
              <a:t>Here are some examples of how the</a:t>
            </a:r>
            <a:r>
              <a:rPr lang="en-US" altLang="en-US" baseline="0" dirty="0"/>
              <a:t> appendix chart </a:t>
            </a:r>
            <a:r>
              <a:rPr lang="en-US" altLang="en-US" dirty="0"/>
              <a:t>could </a:t>
            </a:r>
            <a:r>
              <a:rPr lang="en-US" altLang="en-US" baseline="0" dirty="0"/>
              <a:t>be used to extend your ideas </a:t>
            </a:r>
            <a:r>
              <a:rPr lang="en-US" altLang="en-US" dirty="0"/>
              <a:t>about applying the teacher role strategies:</a:t>
            </a:r>
            <a:r>
              <a:rPr lang="en-US" altLang="en-US" baseline="0" dirty="0"/>
              <a:t> </a:t>
            </a:r>
          </a:p>
          <a:p>
            <a:pPr marL="174708" indent="-174708" defTabSz="465887">
              <a:spcBef>
                <a:spcPct val="0"/>
              </a:spcBef>
              <a:buFont typeface="Arial" panose="020B0604020202020204" pitchFamily="34" charset="0"/>
              <a:buChar char="•"/>
              <a:defRPr/>
            </a:pPr>
            <a:r>
              <a:rPr lang="en-US" altLang="en-US" dirty="0"/>
              <a:t>You might choose to scaffold your strategies based on the developmental age of the child and foundation/key concept you are facilitating as a teacher. </a:t>
            </a:r>
          </a:p>
          <a:p>
            <a:pPr marL="174708" indent="-174708" defTabSz="465887">
              <a:spcBef>
                <a:spcPct val="0"/>
              </a:spcBef>
              <a:buFont typeface="Arial" panose="020B0604020202020204" pitchFamily="34" charset="0"/>
              <a:buChar char="•"/>
              <a:defRPr/>
            </a:pPr>
            <a:r>
              <a:rPr lang="en-US" altLang="en-US" dirty="0"/>
              <a:t>You may want to use the appendix chart to get a quick glance of all the foundations in the Life Sciences strand when preparing for potential conversation opportunities. </a:t>
            </a:r>
          </a:p>
          <a:p>
            <a:pPr marL="174708" indent="-174708" defTabSz="465887">
              <a:spcBef>
                <a:spcPct val="0"/>
              </a:spcBef>
              <a:buFont typeface="Arial" panose="020B0604020202020204" pitchFamily="34" charset="0"/>
              <a:buChar char="•"/>
              <a:defRPr/>
            </a:pPr>
            <a:r>
              <a:rPr lang="en-US" altLang="en-US" dirty="0"/>
              <a:t>You may choose</a:t>
            </a:r>
            <a:r>
              <a:rPr lang="en-US" altLang="en-US" baseline="0" dirty="0"/>
              <a:t> to keep translated copies of this appendix chart available for staff or parent volunteers who are more comfortable reading another language; the appendix exists in multiple language, including Korean and Spanish. </a:t>
            </a:r>
          </a:p>
          <a:p>
            <a:pPr marL="174708" indent="-174708" defTabSz="465887">
              <a:spcBef>
                <a:spcPct val="0"/>
              </a:spcBef>
              <a:buFont typeface="Arial" panose="020B0604020202020204" pitchFamily="34" charset="0"/>
              <a:buChar char="•"/>
              <a:defRPr/>
            </a:pPr>
            <a:r>
              <a:rPr lang="en-US" altLang="en-US" baseline="0" dirty="0"/>
              <a:t>You might choose to utilize the appendix chart </a:t>
            </a:r>
            <a:r>
              <a:rPr lang="en-US" sz="1200" kern="1200" dirty="0">
                <a:solidFill>
                  <a:schemeClr val="tx1"/>
                </a:solidFill>
                <a:effectLst/>
                <a:latin typeface="Arial" pitchFamily="34" charset="0"/>
                <a:ea typeface="MS PGothic" panose="020B0600070205080204" pitchFamily="34" charset="-128"/>
                <a:cs typeface="Arial" pitchFamily="34" charset="0"/>
              </a:rPr>
              <a:t>during parents conferences, for presenting information to administrators, and/or for distribution during family science nights.</a:t>
            </a:r>
            <a:endParaRPr lang="en-US" altLang="en-US" dirty="0"/>
          </a:p>
        </p:txBody>
      </p:sp>
      <p:sp>
        <p:nvSpPr>
          <p:cNvPr id="1146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8D5DE0D-B763-49AD-9F38-D996CD6BB2E1}" type="slidenum">
              <a:rPr lang="en-US" altLang="en-US" sz="1200"/>
              <a:pPr/>
              <a:t>36</a:t>
            </a:fld>
            <a:endParaRPr lang="en-US" altLang="en-US" sz="1200"/>
          </a:p>
        </p:txBody>
      </p:sp>
    </p:spTree>
    <p:extLst>
      <p:ext uri="{BB962C8B-B14F-4D97-AF65-F5344CB8AC3E}">
        <p14:creationId xmlns:p14="http://schemas.microsoft.com/office/powerpoint/2010/main" val="9799325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 </a:t>
            </a:r>
          </a:p>
          <a:p>
            <a:pPr>
              <a:spcBef>
                <a:spcPts val="0"/>
              </a:spcBef>
            </a:pPr>
            <a:r>
              <a:rPr lang="en-US" altLang="en-US" dirty="0"/>
              <a:t>Let’s continue to think about incorporating the Live-It-Up</a:t>
            </a:r>
            <a:r>
              <a:rPr lang="en-US" altLang="en-US" baseline="0" dirty="0"/>
              <a:t> </a:t>
            </a:r>
            <a:r>
              <a:rPr lang="en-US" altLang="en-US" dirty="0"/>
              <a:t>Café experience</a:t>
            </a:r>
            <a:r>
              <a:rPr lang="en-US" altLang="en-US" baseline="0" dirty="0"/>
              <a:t> into your classroom.</a:t>
            </a:r>
          </a:p>
          <a:p>
            <a:pPr>
              <a:spcBef>
                <a:spcPts val="0"/>
              </a:spcBef>
            </a:pPr>
            <a:r>
              <a:rPr lang="en-US" altLang="en-US" baseline="0" dirty="0"/>
              <a:t> </a:t>
            </a:r>
            <a:endParaRPr lang="en-US" altLang="en-US" dirty="0"/>
          </a:p>
          <a:p>
            <a:pPr>
              <a:spcBef>
                <a:spcPts val="0"/>
              </a:spcBef>
            </a:pPr>
            <a:r>
              <a:rPr lang="en-US" altLang="en-US" dirty="0"/>
              <a:t>What materials would you need to use?</a:t>
            </a:r>
          </a:p>
          <a:p>
            <a:pPr>
              <a:spcBef>
                <a:spcPts val="0"/>
              </a:spcBef>
            </a:pPr>
            <a:endParaRPr lang="en-US" altLang="en-US" dirty="0"/>
          </a:p>
          <a:p>
            <a:pPr>
              <a:spcBef>
                <a:spcPts val="0"/>
              </a:spcBef>
            </a:pPr>
            <a:r>
              <a:rPr lang="en-US" altLang="en-US" dirty="0"/>
              <a:t>Take</a:t>
            </a:r>
            <a:r>
              <a:rPr lang="en-US" altLang="en-US" baseline="0" dirty="0"/>
              <a:t> out Handout 5: Science Materials and use it to guide your considerations: </a:t>
            </a:r>
          </a:p>
          <a:p>
            <a:pPr marL="174708" indent="-174708">
              <a:spcBef>
                <a:spcPts val="0"/>
              </a:spcBef>
              <a:buFont typeface="Arial" panose="020B0604020202020204" pitchFamily="34" charset="0"/>
              <a:buChar char="•"/>
            </a:pPr>
            <a:r>
              <a:rPr lang="en-US" altLang="en-US" dirty="0"/>
              <a:t>Circle any materials you might need to gather in preparation for the activity.</a:t>
            </a:r>
          </a:p>
          <a:p>
            <a:pPr marL="174708" indent="-174708">
              <a:spcBef>
                <a:spcPts val="0"/>
              </a:spcBef>
              <a:buFont typeface="Arial" panose="020B0604020202020204" pitchFamily="34" charset="0"/>
              <a:buChar char="•"/>
            </a:pPr>
            <a:r>
              <a:rPr lang="en-US" altLang="en-US" dirty="0"/>
              <a:t>List any additional items you might</a:t>
            </a:r>
            <a:r>
              <a:rPr lang="en-US" altLang="en-US" baseline="0" dirty="0"/>
              <a:t> need to add.</a:t>
            </a:r>
            <a:endParaRPr lang="en-US" altLang="en-US" dirty="0"/>
          </a:p>
          <a:p>
            <a:pPr marL="580741" lvl="1" indent="-114855">
              <a:spcBef>
                <a:spcPts val="0"/>
              </a:spcBef>
              <a:buFont typeface="Wingdings" panose="05000000000000000000" pitchFamily="2" charset="2"/>
              <a:buChar char="§"/>
            </a:pPr>
            <a:endParaRPr lang="en-US" altLang="en-US" dirty="0"/>
          </a:p>
          <a:p>
            <a:pPr>
              <a:spcBef>
                <a:spcPts val="0"/>
              </a:spcBef>
            </a:pPr>
            <a:r>
              <a:rPr lang="en-US" altLang="en-US" dirty="0"/>
              <a:t>You may have other ideas that were not presented today—please</a:t>
            </a:r>
            <a:r>
              <a:rPr lang="en-US" altLang="en-US" baseline="0" dirty="0"/>
              <a:t> include them on your list</a:t>
            </a:r>
            <a:r>
              <a:rPr lang="en-US" altLang="en-US" dirty="0"/>
              <a:t>!</a:t>
            </a:r>
          </a:p>
        </p:txBody>
      </p:sp>
      <p:sp>
        <p:nvSpPr>
          <p:cNvPr id="1167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66014D8-EA4D-4359-9A24-A409059D9D3A}" type="slidenum">
              <a:rPr lang="en-US" altLang="en-US" sz="1200"/>
              <a:pPr/>
              <a:t>37</a:t>
            </a:fld>
            <a:endParaRPr lang="en-US" altLang="en-US" sz="1200"/>
          </a:p>
        </p:txBody>
      </p:sp>
    </p:spTree>
    <p:extLst>
      <p:ext uri="{BB962C8B-B14F-4D97-AF65-F5344CB8AC3E}">
        <p14:creationId xmlns:p14="http://schemas.microsoft.com/office/powerpoint/2010/main" val="6743798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dirty="0"/>
              <a:t>Background Information:</a:t>
            </a:r>
          </a:p>
          <a:p>
            <a:pPr>
              <a:spcBef>
                <a:spcPts val="0"/>
              </a:spcBef>
            </a:pPr>
            <a:r>
              <a:rPr lang="en-US" altLang="en-US" b="0" dirty="0"/>
              <a:t>The following quotes</a:t>
            </a:r>
            <a:r>
              <a:rPr lang="en-US" altLang="en-US" b="0" baseline="0" dirty="0"/>
              <a:t> should be read or paraphrased by the trainer to emphasize the impact of environmental factors addressed on the slide upon learning:</a:t>
            </a:r>
          </a:p>
          <a:p>
            <a:pPr marL="174708" indent="-174708">
              <a:spcBef>
                <a:spcPts val="0"/>
              </a:spcBef>
              <a:buFont typeface="Arial" panose="020B0604020202020204" pitchFamily="34" charset="0"/>
              <a:buChar char="•"/>
            </a:pPr>
            <a:r>
              <a:rPr lang="en-US" altLang="en-US" dirty="0"/>
              <a:t>“Knowledge about humans constitutes a useful and important base for young children, as they use it to infer knowledge about other animals and other living things (Carey 1985; Inagaki and </a:t>
            </a:r>
            <a:r>
              <a:rPr lang="en-US" altLang="en-US" dirty="0" err="1"/>
              <a:t>Hatano</a:t>
            </a:r>
            <a:r>
              <a:rPr lang="en-US" altLang="en-US" dirty="0"/>
              <a:t> 2002). According to this view, young children’s familiarity with human body processes serves as a knowledge base to predict behaviors or attribute properties to unfamiliar animals and plants. The rationale is that knowledge about humans becomes useful in everyday biological problem solving and understanding, because humans share biological properties and processes with other living things. However, current research indicates that the role of humans in reasoning about other living things is shaped by experience, cultural beliefs, and practices. For example, a human-centered perspective is more common in children raised in urban environments, for whom direct experience with nature is relatively impoverished in comparison with rural children. Furthermore, culturally held belief systems of a given community also influence children’s biological reasoning and the degree to which knowledge about humans is used in generalizing to other animals (</a:t>
            </a:r>
            <a:r>
              <a:rPr lang="en-US" altLang="en-US" dirty="0" err="1"/>
              <a:t>Medin</a:t>
            </a:r>
            <a:r>
              <a:rPr lang="en-US" altLang="en-US" dirty="0"/>
              <a:t> and others 2010)” (PLF, Vol. 3, p. 92).</a:t>
            </a:r>
          </a:p>
          <a:p>
            <a:pPr marL="174708" indent="-174708">
              <a:spcBef>
                <a:spcPts val="0"/>
              </a:spcBef>
              <a:buFont typeface="Arial" panose="020B0604020202020204" pitchFamily="34" charset="0"/>
              <a:buChar char="•"/>
            </a:pPr>
            <a:r>
              <a:rPr lang="en-US" altLang="en-US" dirty="0"/>
              <a:t>“Cultural differences in the understanding of the concept “alive” were evident in a study with children from Mexico, the United States, and Indonesia. Children in all three communities distinguished living things from nonliving things, recognizing that animals and plants grow and die. However, children revealed cross-cultural differences regarding the term </a:t>
            </a:r>
            <a:r>
              <a:rPr lang="en-US" altLang="en-US" i="1" dirty="0"/>
              <a:t>alive</a:t>
            </a:r>
            <a:r>
              <a:rPr lang="en-US" altLang="en-US" dirty="0"/>
              <a:t>. Children of the Mayan community, in Mexico, tended to attribute life to certain natural objects (e.g., the sun, water)—items that are considered inanimate outside their community. English-speaking children interpreted </a:t>
            </a:r>
            <a:r>
              <a:rPr lang="en-US" altLang="en-US" i="1" dirty="0"/>
              <a:t>alive</a:t>
            </a:r>
            <a:r>
              <a:rPr lang="en-US" altLang="en-US" dirty="0"/>
              <a:t> as referring to humans and animals, but not plants. On the other hand, Indonesian-speaking children at a younger age than English-speaking children, attributed the term </a:t>
            </a:r>
            <a:r>
              <a:rPr lang="en-US" altLang="en-US" i="1" dirty="0"/>
              <a:t>alive</a:t>
            </a:r>
            <a:r>
              <a:rPr lang="en-US" altLang="en-US" dirty="0"/>
              <a:t> to both animals and plants. These cross-community developmental differences are attributed to differences in naming practices and belief systems in each community (</a:t>
            </a:r>
            <a:r>
              <a:rPr lang="en-US" altLang="en-US" dirty="0" err="1"/>
              <a:t>Anggoro</a:t>
            </a:r>
            <a:r>
              <a:rPr lang="en-US" altLang="en-US" dirty="0"/>
              <a:t>, Waxman, and </a:t>
            </a:r>
            <a:r>
              <a:rPr lang="en-US" altLang="en-US" dirty="0" err="1"/>
              <a:t>Medin</a:t>
            </a:r>
            <a:r>
              <a:rPr lang="en-US" altLang="en-US" dirty="0"/>
              <a:t> 2005; Waxman and </a:t>
            </a:r>
            <a:r>
              <a:rPr lang="en-US" altLang="en-US" dirty="0" err="1"/>
              <a:t>Medin</a:t>
            </a:r>
            <a:r>
              <a:rPr lang="en-US" altLang="en-US" dirty="0"/>
              <a:t> 2006)” (PLF, Vol. 3, p. 90).</a:t>
            </a:r>
          </a:p>
          <a:p>
            <a:pPr>
              <a:spcBef>
                <a:spcPts val="0"/>
              </a:spcBef>
            </a:pPr>
            <a:endParaRPr lang="en-US" altLang="en-US" b="1" dirty="0"/>
          </a:p>
          <a:p>
            <a:pPr>
              <a:spcBef>
                <a:spcPts val="0"/>
              </a:spcBef>
            </a:pPr>
            <a:r>
              <a:rPr lang="en-US" altLang="en-US" b="1" dirty="0"/>
              <a:t>Presenter Remarks: </a:t>
            </a:r>
          </a:p>
          <a:p>
            <a:pPr>
              <a:spcBef>
                <a:spcPts val="0"/>
              </a:spcBef>
            </a:pPr>
            <a:r>
              <a:rPr lang="en-US" altLang="en-US" b="0" dirty="0"/>
              <a:t>The young brain is highly influenced</a:t>
            </a:r>
            <a:r>
              <a:rPr lang="en-US" altLang="en-US" b="0" baseline="0" dirty="0"/>
              <a:t> by the environment; therefore, t</a:t>
            </a:r>
            <a:r>
              <a:rPr lang="en-US" altLang="en-US" b="0" dirty="0"/>
              <a:t>he importance of taking a hands-on, minds-on approach to children’s learning about life sciences cannot be overstated.</a:t>
            </a:r>
          </a:p>
          <a:p>
            <a:pPr>
              <a:spcBef>
                <a:spcPts val="0"/>
              </a:spcBef>
            </a:pPr>
            <a:endParaRPr lang="en-US" altLang="en-US" b="0" baseline="0" dirty="0"/>
          </a:p>
          <a:p>
            <a:pPr>
              <a:spcBef>
                <a:spcPts val="0"/>
              </a:spcBef>
            </a:pPr>
            <a:r>
              <a:rPr lang="en-US" altLang="en-US" b="0" baseline="0" dirty="0"/>
              <a:t>“Children's acquisition of the concept “alive” or “living things” is shaped by factors in their environment, including their everyday experiences, the language spoken by the child, and the cultural practices and beliefs in their community” (PLF, Vol. 3, p. 90).</a:t>
            </a:r>
          </a:p>
          <a:p>
            <a:pPr>
              <a:spcBef>
                <a:spcPts val="0"/>
              </a:spcBef>
            </a:pPr>
            <a:endParaRPr lang="en-US" altLang="en-US" dirty="0"/>
          </a:p>
        </p:txBody>
      </p:sp>
      <p:sp>
        <p:nvSpPr>
          <p:cNvPr id="1187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6AEA7B9-C406-43E5-AD27-693082907C5D}" type="slidenum">
              <a:rPr lang="en-US" altLang="en-US" sz="1200"/>
              <a:pPr/>
              <a:t>38</a:t>
            </a:fld>
            <a:endParaRPr lang="en-US" altLang="en-US" sz="1200"/>
          </a:p>
        </p:txBody>
      </p:sp>
    </p:spTree>
    <p:extLst>
      <p:ext uri="{BB962C8B-B14F-4D97-AF65-F5344CB8AC3E}">
        <p14:creationId xmlns:p14="http://schemas.microsoft.com/office/powerpoint/2010/main" val="2336413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altLang="en-US" b="1" dirty="0"/>
              <a:t>Presenter Remarks: </a:t>
            </a:r>
          </a:p>
          <a:p>
            <a:pPr>
              <a:spcBef>
                <a:spcPts val="0"/>
              </a:spcBef>
            </a:pPr>
            <a:r>
              <a:rPr lang="en-US" dirty="0"/>
              <a:t>In order to effectively build on children's existing strengths, we must understand them. To do this, we need to </a:t>
            </a:r>
            <a:r>
              <a:rPr lang="en-US" dirty="0">
                <a:latin typeface="Arial" charset="0"/>
                <a:ea typeface="MS PGothic" charset="0"/>
              </a:rPr>
              <a:t>partner with families to learn about their children’s strengths.</a:t>
            </a:r>
          </a:p>
          <a:p>
            <a:pPr>
              <a:spcBef>
                <a:spcPts val="0"/>
              </a:spcBef>
            </a:pPr>
            <a:endParaRPr lang="en-US" dirty="0"/>
          </a:p>
          <a:p>
            <a:pPr>
              <a:spcBef>
                <a:spcPts val="0"/>
              </a:spcBef>
            </a:pPr>
            <a:r>
              <a:rPr lang="en-US" dirty="0"/>
              <a:t>The resources on this slide are specifically beneficial for partnering with families. You may want to take a picture of this slide and refer to it later. </a:t>
            </a:r>
          </a:p>
          <a:p>
            <a:pPr>
              <a:spcBef>
                <a:spcPts val="0"/>
              </a:spcBef>
            </a:pPr>
            <a:endParaRPr lang="en-US" altLang="en-US" dirty="0"/>
          </a:p>
          <a:p>
            <a:pPr>
              <a:spcBef>
                <a:spcPts val="0"/>
              </a:spcBef>
            </a:pPr>
            <a:r>
              <a:rPr lang="en-US" altLang="en-US" b="1" dirty="0"/>
              <a:t>Optional: </a:t>
            </a:r>
          </a:p>
          <a:p>
            <a:pPr>
              <a:spcBef>
                <a:spcPts val="0"/>
              </a:spcBef>
            </a:pPr>
            <a:r>
              <a:rPr lang="en-US" altLang="en-US" dirty="0"/>
              <a:t>Create a gallery table and have examples of documents there.</a:t>
            </a:r>
          </a:p>
          <a:p>
            <a:pPr>
              <a:spcBef>
                <a:spcPts val="0"/>
              </a:spcBef>
            </a:pPr>
            <a:endParaRPr lang="en-US" altLang="en-US" dirty="0"/>
          </a:p>
          <a:p>
            <a:pPr>
              <a:spcBef>
                <a:spcPts val="0"/>
              </a:spcBef>
            </a:pPr>
            <a:r>
              <a:rPr lang="en-US" altLang="en-US" b="1" dirty="0"/>
              <a:t>Extra Notes: </a:t>
            </a:r>
          </a:p>
          <a:p>
            <a:pPr>
              <a:spcBef>
                <a:spcPts val="0"/>
              </a:spcBef>
            </a:pPr>
            <a:r>
              <a:rPr lang="en-US" altLang="en-US" dirty="0"/>
              <a:t>The resources are hyperlinked. If Wi-Fi access is available, display the resources and do a walkthrough.</a:t>
            </a:r>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39</a:t>
            </a:fld>
            <a:endParaRPr lang="en-US" dirty="0"/>
          </a:p>
        </p:txBody>
      </p:sp>
    </p:spTree>
    <p:extLst>
      <p:ext uri="{BB962C8B-B14F-4D97-AF65-F5344CB8AC3E}">
        <p14:creationId xmlns:p14="http://schemas.microsoft.com/office/powerpoint/2010/main" val="1730878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701040" y="4356075"/>
            <a:ext cx="5608320" cy="4617534"/>
          </a:xfrm>
        </p:spPr>
        <p:txBody>
          <a:bodyPr>
            <a:noAutofit/>
          </a:bodyPr>
          <a:lstStyle/>
          <a:p>
            <a:pPr defTabSz="464270" eaLnBrk="1" hangingPunct="1">
              <a:spcBef>
                <a:spcPct val="0"/>
              </a:spcBef>
            </a:pPr>
            <a:r>
              <a:rPr lang="en-US" altLang="en-US" b="1" dirty="0">
                <a:solidFill>
                  <a:srgbClr val="000000"/>
                </a:solidFill>
              </a:rPr>
              <a:t>Presenter Remarks: </a:t>
            </a:r>
            <a:endParaRPr lang="en-US" altLang="en-US" dirty="0">
              <a:solidFill>
                <a:srgbClr val="000000"/>
              </a:solidFill>
            </a:endParaRPr>
          </a:p>
          <a:p>
            <a:pPr defTabSz="464270" eaLnBrk="1" hangingPunct="1">
              <a:spcBef>
                <a:spcPct val="0"/>
              </a:spcBef>
            </a:pPr>
            <a:r>
              <a:rPr lang="en-US" altLang="en-US" dirty="0"/>
              <a:t>The California Department of Education </a:t>
            </a:r>
            <a:r>
              <a:rPr lang="en-US" altLang="en-US" dirty="0">
                <a:solidFill>
                  <a:srgbClr val="000000"/>
                </a:solidFill>
              </a:rPr>
              <a:t>has developed many publications, resources, and supports that enable teachers to facilitate the most positive outcomes for students. </a:t>
            </a:r>
          </a:p>
          <a:p>
            <a:pPr defTabSz="464270" eaLnBrk="1" hangingPunct="1">
              <a:spcBef>
                <a:spcPct val="0"/>
              </a:spcBef>
            </a:pPr>
            <a:endParaRPr lang="en-US" altLang="en-US" dirty="0">
              <a:solidFill>
                <a:srgbClr val="000000"/>
              </a:solidFill>
              <a:ea typeface="MS PGothic" panose="020B0600070205080204" pitchFamily="34" charset="-128"/>
            </a:endParaRPr>
          </a:p>
          <a:p>
            <a:pPr defTabSz="464270">
              <a:spcBef>
                <a:spcPct val="0"/>
              </a:spcBef>
              <a:defRPr/>
            </a:pPr>
            <a:r>
              <a:rPr lang="en-US" altLang="en-US" dirty="0">
                <a:solidFill>
                  <a:srgbClr val="000000"/>
                </a:solidFill>
              </a:rPr>
              <a:t>(Name and hold up each resource.) The Preschool Learning Foundations, Volume 1, Volume 2, and Volume 3, and the Preschool Curriculum Framework, Volume 1, Volume 2, and Volume 3, are the center of the California Early Learning and Development System. </a:t>
            </a:r>
          </a:p>
          <a:p>
            <a:pPr defTabSz="464270">
              <a:spcBef>
                <a:spcPct val="0"/>
              </a:spcBef>
              <a:defRPr/>
            </a:pPr>
            <a:endParaRPr lang="en-US" altLang="en-US" dirty="0">
              <a:solidFill>
                <a:srgbClr val="000000"/>
              </a:solidFill>
            </a:endParaRPr>
          </a:p>
          <a:p>
            <a:pPr defTabSz="464270">
              <a:spcBef>
                <a:spcPct val="0"/>
              </a:spcBef>
            </a:pPr>
            <a:r>
              <a:rPr lang="en-US" altLang="en-US" dirty="0">
                <a:solidFill>
                  <a:srgbClr val="000000"/>
                </a:solidFill>
                <a:ea typeface="MS PGothic" panose="020B0600070205080204" pitchFamily="34" charset="-128"/>
              </a:rPr>
              <a:t>Today our main focus will be on Volume 3 of the Preschool Learning Foundations and the Preschool Curriculum Framework. In addition, there are other key resources that support science: </a:t>
            </a:r>
          </a:p>
          <a:p>
            <a:pPr marL="174708" indent="-174708" defTabSz="464270">
              <a:spcBef>
                <a:spcPct val="0"/>
              </a:spcBef>
              <a:buFont typeface="Arial" panose="020B0604020202020204" pitchFamily="34" charset="0"/>
              <a:buChar char="•"/>
              <a:defRPr/>
            </a:pPr>
            <a:r>
              <a:rPr lang="en-US" altLang="en-US" dirty="0">
                <a:solidFill>
                  <a:srgbClr val="000000"/>
                </a:solidFill>
                <a:ea typeface="MS PGothic" panose="020B0600070205080204" pitchFamily="34" charset="-128"/>
              </a:rPr>
              <a:t>California Common Core State Standards (CA CCSS)</a:t>
            </a:r>
          </a:p>
          <a:p>
            <a:pPr marL="174708" indent="-174708" defTabSz="464270">
              <a:spcBef>
                <a:spcPct val="0"/>
              </a:spcBef>
              <a:buFont typeface="Arial" panose="020B0604020202020204" pitchFamily="34" charset="0"/>
              <a:buChar char="•"/>
              <a:defRPr/>
            </a:pPr>
            <a:r>
              <a:rPr lang="en-US" altLang="en-US" i="1" dirty="0">
                <a:solidFill>
                  <a:srgbClr val="000000"/>
                </a:solidFill>
                <a:ea typeface="Arial" panose="020B0604020202020204" pitchFamily="34" charset="0"/>
              </a:rPr>
              <a:t>Transitional Kindergarten Implementation Guide</a:t>
            </a:r>
            <a:r>
              <a:rPr lang="en-US" altLang="en-US" dirty="0">
                <a:solidFill>
                  <a:srgbClr val="000000"/>
                </a:solidFill>
                <a:ea typeface="Arial" panose="020B0604020202020204" pitchFamily="34" charset="0"/>
              </a:rPr>
              <a:t>—</a:t>
            </a:r>
            <a:r>
              <a:rPr lang="en-US" altLang="en-US" i="1" dirty="0">
                <a:solidFill>
                  <a:srgbClr val="000000"/>
                </a:solidFill>
                <a:ea typeface="Arial" panose="020B0604020202020204" pitchFamily="34" charset="0"/>
              </a:rPr>
              <a:t>A Resource for Public School District Administrators and Teachers </a:t>
            </a:r>
            <a:r>
              <a:rPr lang="en-US" altLang="en-US" dirty="0">
                <a:solidFill>
                  <a:srgbClr val="000000"/>
                </a:solidFill>
                <a:ea typeface="Arial" panose="020B0604020202020204" pitchFamily="34" charset="0"/>
              </a:rPr>
              <a:t>(TK Implementation Guide)</a:t>
            </a:r>
          </a:p>
          <a:p>
            <a:pPr marL="174708" indent="-174708" defTabSz="464270">
              <a:spcBef>
                <a:spcPct val="0"/>
              </a:spcBef>
              <a:buFont typeface="Arial" panose="020B0604020202020204" pitchFamily="34" charset="0"/>
              <a:buChar char="•"/>
              <a:defRPr/>
            </a:pPr>
            <a:r>
              <a:rPr lang="en-US" altLang="en-US" dirty="0">
                <a:solidFill>
                  <a:srgbClr val="000000"/>
                </a:solidFill>
                <a:ea typeface="Arial" panose="020B0604020202020204" pitchFamily="34" charset="0"/>
              </a:rPr>
              <a:t>Desired Results Developmental Profile—Kindergarten (2015): A Developmental Continuum for Kindergarten (</a:t>
            </a:r>
            <a:r>
              <a:rPr lang="en-US" altLang="en-US" dirty="0">
                <a:solidFill>
                  <a:srgbClr val="000000"/>
                </a:solidFill>
                <a:ea typeface="MS PGothic" panose="020B0600070205080204" pitchFamily="34" charset="-128"/>
              </a:rPr>
              <a:t>DRDP-K [2015])</a:t>
            </a:r>
          </a:p>
          <a:p>
            <a:pPr marL="174708" indent="-174708" defTabSz="464270">
              <a:spcBef>
                <a:spcPct val="0"/>
              </a:spcBef>
              <a:buFont typeface="Arial" panose="020B0604020202020204" pitchFamily="34" charset="0"/>
              <a:buChar char="•"/>
            </a:pPr>
            <a:r>
              <a:rPr lang="en-US" altLang="en-US" i="1" dirty="0">
                <a:solidFill>
                  <a:srgbClr val="000000"/>
                </a:solidFill>
                <a:ea typeface="Arial" panose="020B0604020202020204" pitchFamily="34" charset="0"/>
              </a:rPr>
              <a:t>The Alignment of the California Preschool Learning Foundations with Key Early Education Resources </a:t>
            </a:r>
            <a:r>
              <a:rPr lang="en-US" altLang="en-US" dirty="0">
                <a:solidFill>
                  <a:srgbClr val="000000"/>
                </a:solidFill>
                <a:ea typeface="Arial" panose="020B0604020202020204" pitchFamily="34" charset="0"/>
              </a:rPr>
              <a:t>(Alignment Document)</a:t>
            </a:r>
          </a:p>
          <a:p>
            <a:pPr marL="174708" indent="-174708" defTabSz="464270">
              <a:spcBef>
                <a:spcPct val="0"/>
              </a:spcBef>
              <a:buFont typeface="Arial" panose="020B0604020202020204" pitchFamily="34" charset="0"/>
              <a:buChar char="•"/>
            </a:pPr>
            <a:r>
              <a:rPr lang="en-US" i="1" dirty="0"/>
              <a:t>Next Generation Science Standards for California Public Schools, Kindergarten through Grade Twelve (</a:t>
            </a:r>
            <a:r>
              <a:rPr lang="en-US" dirty="0"/>
              <a:t>NGSS</a:t>
            </a:r>
            <a:r>
              <a:rPr lang="en-US" baseline="0" dirty="0"/>
              <a:t> for CA</a:t>
            </a:r>
            <a:r>
              <a:rPr lang="en-US" dirty="0"/>
              <a:t>)</a:t>
            </a:r>
          </a:p>
          <a:p>
            <a:pPr marL="174708" indent="-174708" defTabSz="464270">
              <a:spcBef>
                <a:spcPct val="0"/>
              </a:spcBef>
              <a:buFont typeface="Arial" panose="020B0604020202020204" pitchFamily="34" charset="0"/>
              <a:buChar char="•"/>
            </a:pPr>
            <a:r>
              <a:rPr lang="en-US" i="1" dirty="0"/>
              <a:t>Preschool English Learners: Principles and Practices to Promote Language, Literacy, and Learning—A Resource Guide (Second Edition) </a:t>
            </a:r>
            <a:r>
              <a:rPr lang="en-US" i="0" dirty="0"/>
              <a:t>(PEL</a:t>
            </a:r>
            <a:r>
              <a:rPr lang="en-US" i="0" baseline="0" dirty="0"/>
              <a:t> Resource Guide)</a:t>
            </a:r>
            <a:endParaRPr lang="en-US" altLang="en-US" dirty="0">
              <a:solidFill>
                <a:srgbClr val="000000"/>
              </a:solidFill>
              <a:ea typeface="MS PGothic" panose="020B0600070205080204" pitchFamily="34" charset="-128"/>
            </a:endParaRPr>
          </a:p>
          <a:p>
            <a:pPr defTabSz="464270">
              <a:spcBef>
                <a:spcPct val="0"/>
              </a:spcBef>
            </a:pPr>
            <a:endParaRPr lang="en-US" altLang="en-US" dirty="0">
              <a:solidFill>
                <a:srgbClr val="000000"/>
              </a:solidFill>
            </a:endParaRPr>
          </a:p>
        </p:txBody>
      </p:sp>
      <p:sp>
        <p:nvSpPr>
          <p:cNvPr id="29699"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4400A56-6546-4966-8364-8CD5F366C37F}" type="slidenum">
              <a:rPr lang="en-US" altLang="en-US" sz="1200">
                <a:cs typeface="Arial" panose="020B0604020202020204" pitchFamily="34" charset="0"/>
              </a:rPr>
              <a:pPr/>
              <a:t>4</a:t>
            </a:fld>
            <a:endParaRPr lang="en-US" altLang="en-US" sz="1200">
              <a:cs typeface="Arial" panose="020B0604020202020204" pitchFamily="34" charset="0"/>
            </a:endParaRPr>
          </a:p>
        </p:txBody>
      </p:sp>
    </p:spTree>
    <p:extLst>
      <p:ext uri="{BB962C8B-B14F-4D97-AF65-F5344CB8AC3E}">
        <p14:creationId xmlns:p14="http://schemas.microsoft.com/office/powerpoint/2010/main" val="13803629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xfrm>
            <a:off x="701040" y="4415789"/>
            <a:ext cx="5608320" cy="4414177"/>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dirty="0"/>
              <a:t>Presenter Remarks: </a:t>
            </a:r>
          </a:p>
          <a:p>
            <a:pPr>
              <a:spcBef>
                <a:spcPts val="0"/>
              </a:spcBef>
            </a:pPr>
            <a:r>
              <a:rPr lang="en-US" altLang="en-US" b="0" dirty="0"/>
              <a:t>Supporting and engaging families in children’s learning is critical.  Families must be provided with resources and ideas for scientific exploration at home and with</a:t>
            </a:r>
            <a:r>
              <a:rPr lang="en-US" altLang="en-US" b="0" baseline="0" dirty="0"/>
              <a:t> </a:t>
            </a:r>
            <a:r>
              <a:rPr lang="en-US" altLang="en-US" b="0" dirty="0"/>
              <a:t>strategies to make home to school connections in science. </a:t>
            </a:r>
            <a:endParaRPr lang="en-US" altLang="en-US" dirty="0"/>
          </a:p>
          <a:p>
            <a:pPr>
              <a:spcBef>
                <a:spcPts val="0"/>
              </a:spcBef>
            </a:pPr>
            <a:endParaRPr lang="en-US" altLang="en-US" dirty="0"/>
          </a:p>
          <a:p>
            <a:pPr>
              <a:spcBef>
                <a:spcPts val="0"/>
              </a:spcBef>
            </a:pPr>
            <a:r>
              <a:rPr lang="en-US" altLang="en-US" dirty="0"/>
              <a:t>Here</a:t>
            </a:r>
            <a:r>
              <a:rPr lang="en-US" altLang="en-US" baseline="0" dirty="0"/>
              <a:t> are some strategies for engaging families from the Preschool Curriculum Framework:</a:t>
            </a:r>
            <a:endParaRPr lang="en-US" altLang="en-US" dirty="0"/>
          </a:p>
          <a:p>
            <a:pPr marL="174708" indent="-174708">
              <a:spcBef>
                <a:spcPts val="0"/>
              </a:spcBef>
              <a:buFont typeface="Arial" panose="020B0604020202020204" pitchFamily="34" charset="0"/>
              <a:buChar char="•"/>
            </a:pPr>
            <a:r>
              <a:rPr lang="ja-JP" altLang="en-US" dirty="0"/>
              <a:t>“</a:t>
            </a:r>
            <a:r>
              <a:rPr lang="en-US" altLang="ja-JP" dirty="0"/>
              <a:t>Ask families about children’s previous experiences, cultural beliefs, and theories about living things. Some children may have had contact with many living things, while others may have had little contact. Some may view certain living organisms as dangerous, scary, or elusive, while others may view certain living organisms as divine or sacred. Children</a:t>
            </a:r>
            <a:r>
              <a:rPr lang="ja-JP" altLang="en-US" dirty="0"/>
              <a:t>’</a:t>
            </a:r>
            <a:r>
              <a:rPr lang="en-US" altLang="ja-JP" dirty="0"/>
              <a:t>s day-to-day interactions with the natural world and their sensitivity to the culture and belief systems of their communities influence their reasoning about concepts of living things</a:t>
            </a:r>
            <a:r>
              <a:rPr lang="ja-JP" altLang="en-US" dirty="0"/>
              <a:t>”</a:t>
            </a:r>
            <a:r>
              <a:rPr lang="en-US" altLang="ja-JP" dirty="0"/>
              <a:t> (PCF,</a:t>
            </a:r>
            <a:r>
              <a:rPr lang="en-US" altLang="ja-JP" baseline="0" dirty="0"/>
              <a:t> Vol. 3, p. 213).</a:t>
            </a:r>
          </a:p>
          <a:p>
            <a:pPr marL="174708" indent="-174708">
              <a:spcBef>
                <a:spcPts val="0"/>
              </a:spcBef>
              <a:buFont typeface="Arial" panose="020B0604020202020204" pitchFamily="34" charset="0"/>
              <a:buChar char="•"/>
            </a:pPr>
            <a:r>
              <a:rPr lang="en-US" altLang="en-US" dirty="0"/>
              <a:t>“</a:t>
            </a:r>
            <a:r>
              <a:rPr lang="en-US" altLang="ja-JP" dirty="0"/>
              <a:t>Provide family members with tips to guide children</a:t>
            </a:r>
            <a:r>
              <a:rPr lang="en-US" altLang="en-US" dirty="0"/>
              <a:t>’</a:t>
            </a:r>
            <a:r>
              <a:rPr lang="en-US" altLang="ja-JP" dirty="0"/>
              <a:t>s explorations of living things, for example, what they may note about animals or plants when observing them together, key vocabulary associated with these experiences, sample questions to spark some conversations, and ways they can support children in expressing their thoughts. Share with family members simple activities they can do with their children such as planting seeds, building a terrarium, or looking for living things in their neighborhood</a:t>
            </a:r>
            <a:r>
              <a:rPr lang="en-US" altLang="en-US" dirty="0"/>
              <a:t>”</a:t>
            </a:r>
            <a:r>
              <a:rPr lang="en-US" altLang="ja-JP" dirty="0"/>
              <a:t> (PCF, Vol.</a:t>
            </a:r>
            <a:r>
              <a:rPr lang="en-US" altLang="ja-JP" baseline="0" dirty="0"/>
              <a:t> 3, p. 214). </a:t>
            </a:r>
            <a:endParaRPr lang="en-US" altLang="en-US" dirty="0"/>
          </a:p>
        </p:txBody>
      </p:sp>
      <p:sp>
        <p:nvSpPr>
          <p:cNvPr id="1228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FEB3D69-8EB2-4AEC-AF03-0D047C2E3D1F}" type="slidenum">
              <a:rPr lang="en-US" altLang="en-US" sz="1200"/>
              <a:pPr/>
              <a:t>40</a:t>
            </a:fld>
            <a:endParaRPr lang="en-US" altLang="en-US" sz="1200"/>
          </a:p>
        </p:txBody>
      </p:sp>
    </p:spTree>
    <p:extLst>
      <p:ext uri="{BB962C8B-B14F-4D97-AF65-F5344CB8AC3E}">
        <p14:creationId xmlns:p14="http://schemas.microsoft.com/office/powerpoint/2010/main" val="13647039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824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a:lnSpc>
                <a:spcPct val="110000"/>
              </a:lnSpc>
              <a:spcBef>
                <a:spcPts val="0"/>
              </a:spcBef>
            </a:pPr>
            <a:r>
              <a:rPr lang="en-US" b="1" dirty="0">
                <a:ea typeface="MS PGothic" charset="0"/>
              </a:rPr>
              <a:t>Presenter Remarks:</a:t>
            </a:r>
            <a:endParaRPr lang="en-US" b="0" dirty="0">
              <a:ea typeface="MS PGothic" charset="0"/>
            </a:endParaRPr>
          </a:p>
          <a:p>
            <a:pPr>
              <a:lnSpc>
                <a:spcPct val="110000"/>
              </a:lnSpc>
              <a:spcBef>
                <a:spcPts val="0"/>
              </a:spcBef>
            </a:pPr>
            <a:r>
              <a:rPr lang="ja-JP" altLang="en-US" dirty="0"/>
              <a:t>“</a:t>
            </a:r>
            <a:r>
              <a:rPr lang="en-US" altLang="ja-JP" b="1" dirty="0"/>
              <a:t>Documentation</a:t>
            </a:r>
            <a:r>
              <a:rPr lang="en-US" altLang="ja-JP" dirty="0"/>
              <a:t> and recording of information on charts, graphs, books, and science journals also illustrates for children the link between spoken and written language and supports the development of print concepts</a:t>
            </a:r>
            <a:r>
              <a:rPr lang="ja-JP" altLang="en-US" dirty="0"/>
              <a:t>”</a:t>
            </a:r>
            <a:r>
              <a:rPr lang="en-US" altLang="ja-JP" dirty="0"/>
              <a:t> (PLF,</a:t>
            </a:r>
            <a:r>
              <a:rPr lang="en-US" altLang="ja-JP" baseline="0" dirty="0"/>
              <a:t> Vol. 3, p. </a:t>
            </a:r>
            <a:r>
              <a:rPr lang="en-US" altLang="ja-JP" dirty="0"/>
              <a:t>50).</a:t>
            </a:r>
          </a:p>
          <a:p>
            <a:pPr>
              <a:lnSpc>
                <a:spcPct val="110000"/>
              </a:lnSpc>
              <a:spcBef>
                <a:spcPts val="0"/>
              </a:spcBef>
            </a:pPr>
            <a:endParaRPr lang="en-US" altLang="en-US" dirty="0"/>
          </a:p>
          <a:p>
            <a:pPr>
              <a:lnSpc>
                <a:spcPct val="110000"/>
              </a:lnSpc>
              <a:spcBef>
                <a:spcPts val="0"/>
              </a:spcBef>
            </a:pPr>
            <a:r>
              <a:rPr lang="en-US" altLang="en-US" dirty="0"/>
              <a:t>Please</a:t>
            </a:r>
            <a:r>
              <a:rPr lang="en-US" altLang="en-US" baseline="0" dirty="0"/>
              <a:t> t</a:t>
            </a:r>
            <a:r>
              <a:rPr lang="en-US" altLang="en-US" dirty="0"/>
              <a:t>ake out Handout 6: Observation and Documentation.</a:t>
            </a:r>
          </a:p>
          <a:p>
            <a:pPr>
              <a:lnSpc>
                <a:spcPct val="110000"/>
              </a:lnSpc>
              <a:spcBef>
                <a:spcPts val="0"/>
              </a:spcBef>
            </a:pPr>
            <a:endParaRPr lang="en-US" altLang="en-US" b="1" dirty="0"/>
          </a:p>
          <a:p>
            <a:pPr>
              <a:lnSpc>
                <a:spcPct val="110000"/>
              </a:lnSpc>
              <a:spcBef>
                <a:spcPts val="0"/>
              </a:spcBef>
            </a:pPr>
            <a:r>
              <a:rPr lang="en-US" altLang="en-US" dirty="0"/>
              <a:t>How</a:t>
            </a:r>
            <a:r>
              <a:rPr lang="en-US" altLang="en-US" baseline="0" dirty="0"/>
              <a:t> have life sciences been documented by children in the photos on the slide?</a:t>
            </a:r>
            <a:r>
              <a:rPr lang="en-US" altLang="en-US" dirty="0"/>
              <a:t> </a:t>
            </a:r>
          </a:p>
          <a:p>
            <a:pPr>
              <a:lnSpc>
                <a:spcPct val="110000"/>
              </a:lnSpc>
              <a:spcBef>
                <a:spcPts val="0"/>
              </a:spcBef>
            </a:pPr>
            <a:endParaRPr lang="en-US" altLang="en-US" dirty="0"/>
          </a:p>
          <a:p>
            <a:pPr>
              <a:lnSpc>
                <a:spcPct val="110000"/>
              </a:lnSpc>
              <a:spcBef>
                <a:spcPts val="0"/>
              </a:spcBef>
            </a:pPr>
            <a:r>
              <a:rPr lang="en-US" altLang="en-US" dirty="0"/>
              <a:t>For example, on the slide you see a student’s drawing of a variety of different peppers. This drawing can be used to draw comparisons of the peppers and to help recall how they may have tasted. </a:t>
            </a:r>
          </a:p>
          <a:p>
            <a:pPr>
              <a:lnSpc>
                <a:spcPct val="110000"/>
              </a:lnSpc>
              <a:spcBef>
                <a:spcPts val="0"/>
              </a:spcBef>
            </a:pPr>
            <a:endParaRPr lang="en-US" altLang="en-US" dirty="0"/>
          </a:p>
          <a:p>
            <a:pPr>
              <a:lnSpc>
                <a:spcPct val="110000"/>
              </a:lnSpc>
              <a:spcBef>
                <a:spcPts val="0"/>
              </a:spcBef>
            </a:pPr>
            <a:r>
              <a:rPr lang="en-US" altLang="en-US" dirty="0"/>
              <a:t>The documentation that children make of their observations can be used for evidence of the DRDP-K (2015) as well. </a:t>
            </a:r>
          </a:p>
          <a:p>
            <a:pPr>
              <a:lnSpc>
                <a:spcPct val="110000"/>
              </a:lnSpc>
              <a:spcBef>
                <a:spcPts val="0"/>
              </a:spcBef>
            </a:pPr>
            <a:endParaRPr lang="en-US" altLang="en-US" dirty="0"/>
          </a:p>
          <a:p>
            <a:pPr>
              <a:lnSpc>
                <a:spcPct val="110000"/>
              </a:lnSpc>
              <a:spcBef>
                <a:spcPts val="0"/>
              </a:spcBef>
            </a:pPr>
            <a:r>
              <a:rPr lang="en-US" altLang="en-US" dirty="0"/>
              <a:t>The next few slides highlight strategies to support students observing life sciences in the environment. As we discuss these strategies let’s also think about how we might facilitate documentation of these observations.</a:t>
            </a:r>
          </a:p>
        </p:txBody>
      </p:sp>
      <p:sp>
        <p:nvSpPr>
          <p:cNvPr id="13824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AEE20A22-1CD9-DA44-8E11-9E779983D4B0}" type="slidenum">
              <a:rPr lang="en-US" sz="1200"/>
              <a:pPr/>
              <a:t>41</a:t>
            </a:fld>
            <a:endParaRPr lang="en-US" sz="1200"/>
          </a:p>
        </p:txBody>
      </p:sp>
    </p:spTree>
    <p:extLst>
      <p:ext uri="{BB962C8B-B14F-4D97-AF65-F5344CB8AC3E}">
        <p14:creationId xmlns:p14="http://schemas.microsoft.com/office/powerpoint/2010/main" val="3443603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n-US" altLang="en-US" b="1" dirty="0"/>
              <a:t>Presenter Remarks: </a:t>
            </a:r>
          </a:p>
          <a:p>
            <a:pPr defTabSz="465887" eaLnBrk="1" hangingPunct="1">
              <a:spcBef>
                <a:spcPct val="0"/>
              </a:spcBef>
              <a:defRPr/>
            </a:pPr>
            <a:r>
              <a:rPr lang="en-US" altLang="en-US" dirty="0"/>
              <a:t>(Invite</a:t>
            </a:r>
            <a:r>
              <a:rPr lang="en-US" altLang="en-US" baseline="0" dirty="0"/>
              <a:t> a volunteer to read the quote on the slide, </a:t>
            </a:r>
            <a:r>
              <a:rPr lang="en-US" altLang="en-US" b="0" dirty="0"/>
              <a:t>“Observations of various plants indoors and outdoors, including trees, bushes, flowers and seeds, and different organisms of the same species, highlight for children variation and diversity in living things” [PCF, Vol. 3, p. 198]).</a:t>
            </a:r>
          </a:p>
          <a:p>
            <a:pPr eaLnBrk="1" hangingPunct="1">
              <a:spcBef>
                <a:spcPct val="0"/>
              </a:spcBef>
            </a:pPr>
            <a:endParaRPr lang="en-US" altLang="en-US" dirty="0"/>
          </a:p>
          <a:p>
            <a:pPr defTabSz="465887" eaLnBrk="1" hangingPunct="1">
              <a:spcBef>
                <a:spcPct val="0"/>
              </a:spcBef>
              <a:defRPr/>
            </a:pPr>
            <a:r>
              <a:rPr lang="en-US" altLang="en-US" dirty="0"/>
              <a:t>Life sciences happen</a:t>
            </a:r>
            <a:r>
              <a:rPr lang="en-US" altLang="en-US" baseline="0" dirty="0"/>
              <a:t> </a:t>
            </a:r>
            <a:r>
              <a:rPr lang="en-US" altLang="en-US" dirty="0"/>
              <a:t>indoors and outdoors. This is why it is crucial to “</a:t>
            </a:r>
            <a:r>
              <a:rPr lang="en-US" altLang="ja-JP" b="1" dirty="0"/>
              <a:t>Take children on outdoor explorations of plants and animals. </a:t>
            </a:r>
            <a:r>
              <a:rPr lang="en-US" altLang="ja-JP" dirty="0"/>
              <a:t>The outdoor environment provides ideal sites for explorations of living things. Teachers can create opportunities for children to engage in outdoor explorations, either in the play yard or other places in the neighborhood, and observe animals and plants in their natural environment. Such experiences build children</a:t>
            </a:r>
            <a:r>
              <a:rPr lang="en-US" altLang="en-US" dirty="0"/>
              <a:t>’</a:t>
            </a:r>
            <a:r>
              <a:rPr lang="en-US" altLang="ja-JP" dirty="0"/>
              <a:t>s connection to nature, increase their awareness of plants and animals in the environment, and broaden their understanding of living things</a:t>
            </a:r>
            <a:r>
              <a:rPr lang="en-US" altLang="en-US" dirty="0"/>
              <a:t>”</a:t>
            </a:r>
            <a:r>
              <a:rPr lang="en-US" altLang="ja-JP" dirty="0"/>
              <a:t> (PCF, Vol. 3, p. 199).</a:t>
            </a:r>
          </a:p>
          <a:p>
            <a:pPr defTabSz="465887" eaLnBrk="1" hangingPunct="1">
              <a:spcBef>
                <a:spcPct val="0"/>
              </a:spcBef>
              <a:defRPr/>
            </a:pPr>
            <a:endParaRPr lang="en-US" altLang="en-US" dirty="0"/>
          </a:p>
          <a:p>
            <a:pPr eaLnBrk="1" hangingPunct="1">
              <a:spcBef>
                <a:spcPct val="0"/>
              </a:spcBef>
            </a:pPr>
            <a:r>
              <a:rPr lang="en-US" altLang="en-US" dirty="0"/>
              <a:t>Please review the Interactions and Strategies section starting on page 199 of the Preschool Curriculum Framework (Volume 3).</a:t>
            </a:r>
          </a:p>
          <a:p>
            <a:pPr eaLnBrk="1" hangingPunct="1">
              <a:spcBef>
                <a:spcPct val="0"/>
              </a:spcBef>
            </a:pPr>
            <a:endParaRPr lang="en-US" altLang="en-US" dirty="0"/>
          </a:p>
          <a:p>
            <a:pPr eaLnBrk="1" hangingPunct="1">
              <a:spcBef>
                <a:spcPct val="0"/>
              </a:spcBef>
            </a:pPr>
            <a:r>
              <a:rPr lang="en-US" altLang="en-US" dirty="0"/>
              <a:t>Now think about how you might use these strategies as a starting place to</a:t>
            </a:r>
            <a:r>
              <a:rPr lang="en-US" altLang="en-US" baseline="0" dirty="0"/>
              <a:t> </a:t>
            </a:r>
            <a:r>
              <a:rPr lang="en-US" altLang="en-US" dirty="0"/>
              <a:t>include documentation. Share your thoughts with your table group.</a:t>
            </a:r>
            <a:r>
              <a:rPr lang="en-US" altLang="en-US" baseline="0" dirty="0"/>
              <a:t> (A</a:t>
            </a:r>
            <a:r>
              <a:rPr lang="en-US" altLang="en-US" dirty="0"/>
              <a:t>llow 2-3 minutes.) </a:t>
            </a:r>
          </a:p>
          <a:p>
            <a:pPr eaLnBrk="1" hangingPunct="1">
              <a:spcBef>
                <a:spcPct val="0"/>
              </a:spcBef>
            </a:pPr>
            <a:endParaRPr lang="en-US" altLang="en-US" dirty="0"/>
          </a:p>
        </p:txBody>
      </p:sp>
      <p:sp>
        <p:nvSpPr>
          <p:cNvPr id="1269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3FA8A63-5865-4842-8C67-93715ECFD46E}" type="slidenum">
              <a:rPr lang="en-US" altLang="en-US" sz="1200"/>
              <a:pPr/>
              <a:t>42</a:t>
            </a:fld>
            <a:endParaRPr lang="en-US" altLang="en-US" sz="1200"/>
          </a:p>
        </p:txBody>
      </p:sp>
    </p:spTree>
    <p:extLst>
      <p:ext uri="{BB962C8B-B14F-4D97-AF65-F5344CB8AC3E}">
        <p14:creationId xmlns:p14="http://schemas.microsoft.com/office/powerpoint/2010/main" val="7916054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dirty="0"/>
              <a:t>Presenter Remarks: </a:t>
            </a:r>
          </a:p>
          <a:p>
            <a:pPr>
              <a:spcBef>
                <a:spcPts val="0"/>
              </a:spcBef>
            </a:pPr>
            <a:r>
              <a:rPr lang="en-US" altLang="en-US" dirty="0"/>
              <a:t>In recent years there has been a focus on the importance of nature experiences for young children. A few of the many benefits of incorporating nature experiences in the curriculum are listed on the screen.</a:t>
            </a:r>
          </a:p>
          <a:p>
            <a:pPr>
              <a:spcBef>
                <a:spcPts val="0"/>
              </a:spcBef>
            </a:pPr>
            <a:endParaRPr lang="en-US" altLang="en-US" dirty="0"/>
          </a:p>
          <a:p>
            <a:pPr>
              <a:spcBef>
                <a:spcPts val="0"/>
              </a:spcBef>
            </a:pPr>
            <a:r>
              <a:rPr lang="en-US" altLang="en-US" dirty="0"/>
              <a:t>Please</a:t>
            </a:r>
            <a:r>
              <a:rPr lang="en-US" altLang="en-US" baseline="0" dirty="0"/>
              <a:t> read the slide and share </a:t>
            </a:r>
            <a:r>
              <a:rPr lang="en-US" altLang="en-US" dirty="0"/>
              <a:t>your reactions with your elbow partner. </a:t>
            </a:r>
          </a:p>
          <a:p>
            <a:pPr>
              <a:spcBef>
                <a:spcPts val="0"/>
              </a:spcBef>
            </a:pPr>
            <a:endParaRPr lang="en-US" altLang="en-US" b="1" dirty="0"/>
          </a:p>
          <a:p>
            <a:pPr>
              <a:spcBef>
                <a:spcPts val="0"/>
              </a:spcBef>
            </a:pPr>
            <a:r>
              <a:rPr lang="en-US" altLang="en-US" b="1" dirty="0"/>
              <a:t>Optional:</a:t>
            </a:r>
          </a:p>
          <a:p>
            <a:pPr>
              <a:spcBef>
                <a:spcPts val="0"/>
              </a:spcBef>
            </a:pPr>
            <a:r>
              <a:rPr lang="en-US" altLang="en-US" dirty="0"/>
              <a:t>Guide the participants to reflect on their own experiences with nature by asking the following questions:</a:t>
            </a:r>
          </a:p>
          <a:p>
            <a:pPr marL="174708" indent="-174708">
              <a:spcBef>
                <a:spcPts val="0"/>
              </a:spcBef>
              <a:buFont typeface="Arial" panose="020B0604020202020204" pitchFamily="34" charset="0"/>
              <a:buChar char="•"/>
            </a:pPr>
            <a:r>
              <a:rPr lang="en-US" altLang="en-US" dirty="0"/>
              <a:t>How do you feel when you spend time in nature? </a:t>
            </a:r>
          </a:p>
          <a:p>
            <a:pPr marL="174708" indent="-174708">
              <a:spcBef>
                <a:spcPts val="0"/>
              </a:spcBef>
              <a:buFont typeface="Arial" panose="020B0604020202020204" pitchFamily="34" charset="0"/>
              <a:buChar char="•"/>
            </a:pPr>
            <a:r>
              <a:rPr lang="en-US" altLang="en-US" dirty="0"/>
              <a:t>Do you have a favorite spot you like to spend time in outdoors?</a:t>
            </a:r>
            <a:r>
              <a:rPr lang="en-US" altLang="en-US" baseline="0" dirty="0"/>
              <a:t> How do you feel when you are in your favorite spot? </a:t>
            </a:r>
          </a:p>
          <a:p>
            <a:pPr>
              <a:spcBef>
                <a:spcPts val="0"/>
              </a:spcBef>
            </a:pPr>
            <a:endParaRPr lang="en-US" altLang="en-US" dirty="0"/>
          </a:p>
          <a:p>
            <a:pPr>
              <a:spcBef>
                <a:spcPts val="0"/>
              </a:spcBef>
            </a:pPr>
            <a:r>
              <a:rPr lang="en-US" altLang="en-US" dirty="0"/>
              <a:t>Ask participants to share their</a:t>
            </a:r>
            <a:r>
              <a:rPr lang="en-US" altLang="en-US" baseline="0" dirty="0"/>
              <a:t> reflections with an elbow partner; then invite </a:t>
            </a:r>
            <a:r>
              <a:rPr lang="en-US" altLang="en-US" dirty="0"/>
              <a:t>individuals to share with the larger group</a:t>
            </a:r>
            <a:r>
              <a:rPr lang="en-US" altLang="en-US" b="1" dirty="0"/>
              <a:t>. </a:t>
            </a:r>
          </a:p>
          <a:p>
            <a:pPr>
              <a:spcBef>
                <a:spcPts val="0"/>
              </a:spcBef>
            </a:pPr>
            <a:endParaRPr lang="en-US" altLang="en-US" dirty="0"/>
          </a:p>
          <a:p>
            <a:pPr>
              <a:spcBef>
                <a:spcPts val="0"/>
              </a:spcBef>
            </a:pPr>
            <a:r>
              <a:rPr lang="en-US" altLang="en-US" b="1" dirty="0"/>
              <a:t>Extra Notes:</a:t>
            </a:r>
          </a:p>
          <a:p>
            <a:pPr>
              <a:spcBef>
                <a:spcPts val="0"/>
              </a:spcBef>
            </a:pPr>
            <a:r>
              <a:rPr lang="en-US" altLang="en-US" b="0" dirty="0"/>
              <a:t>Use the following data—provided by Allen Cooper of the National Wildlife Federation—as a guide to offer more background information:</a:t>
            </a:r>
          </a:p>
          <a:p>
            <a:pPr>
              <a:spcBef>
                <a:spcPts val="0"/>
              </a:spcBef>
            </a:pPr>
            <a:endParaRPr lang="en-US" altLang="en-US" b="0" dirty="0"/>
          </a:p>
          <a:p>
            <a:pPr lvl="1"/>
            <a:r>
              <a:rPr lang="en-US" sz="1200" b="1" kern="1200" dirty="0">
                <a:solidFill>
                  <a:schemeClr val="tx1"/>
                </a:solidFill>
                <a:effectLst/>
                <a:latin typeface="Arial" pitchFamily="34" charset="0"/>
                <a:ea typeface="MS PGothic" panose="020B0600070205080204" pitchFamily="34" charset="-128"/>
                <a:cs typeface="Arial" pitchFamily="34" charset="0"/>
              </a:rPr>
              <a:t>Benefits of Natural Outdoor Play and Learning Environments:</a:t>
            </a:r>
            <a:endParaRPr lang="en-US" sz="1200" kern="1200" dirty="0">
              <a:solidFill>
                <a:schemeClr val="tx1"/>
              </a:solidFill>
              <a:effectLst/>
              <a:latin typeface="Arial" pitchFamily="34" charset="0"/>
              <a:ea typeface="MS PGothic" panose="020B0600070205080204" pitchFamily="34" charset="-128"/>
              <a:cs typeface="Arial" pitchFamily="34" charset="0"/>
            </a:endParaRPr>
          </a:p>
          <a:p>
            <a:pPr marL="628650" lvl="1" indent="-171450">
              <a:buFont typeface="Arial" charset="0"/>
              <a:buChar char="•"/>
            </a:pPr>
            <a:r>
              <a:rPr lang="en-US" sz="1200" kern="1200" dirty="0">
                <a:solidFill>
                  <a:schemeClr val="tx1"/>
                </a:solidFill>
                <a:effectLst/>
                <a:latin typeface="Arial" pitchFamily="34" charset="0"/>
                <a:ea typeface="MS PGothic" panose="020B0600070205080204" pitchFamily="34" charset="-128"/>
                <a:cs typeface="Arial" pitchFamily="34" charset="0"/>
              </a:rPr>
              <a:t>Improves self-regulation</a:t>
            </a:r>
          </a:p>
          <a:p>
            <a:pPr marL="628650" lvl="1" indent="-171450">
              <a:buFont typeface="Arial" charset="0"/>
              <a:buChar char="•"/>
            </a:pPr>
            <a:r>
              <a:rPr lang="en-US" sz="1200" kern="1200" dirty="0">
                <a:solidFill>
                  <a:schemeClr val="tx1"/>
                </a:solidFill>
                <a:effectLst/>
                <a:latin typeface="Arial" pitchFamily="34" charset="0"/>
                <a:ea typeface="MS PGothic" panose="020B0600070205080204" pitchFamily="34" charset="-128"/>
                <a:cs typeface="Arial" pitchFamily="34" charset="0"/>
              </a:rPr>
              <a:t>Advances physical fitness and gross motor development</a:t>
            </a:r>
          </a:p>
          <a:p>
            <a:pPr marL="628650" lvl="1" indent="-171450">
              <a:buFont typeface="Arial" charset="0"/>
              <a:buChar char="•"/>
            </a:pPr>
            <a:r>
              <a:rPr lang="en-US" sz="1200" kern="1200" dirty="0">
                <a:solidFill>
                  <a:schemeClr val="tx1"/>
                </a:solidFill>
                <a:effectLst/>
                <a:latin typeface="Arial" pitchFamily="34" charset="0"/>
                <a:ea typeface="MS PGothic" panose="020B0600070205080204" pitchFamily="34" charset="-128"/>
                <a:cs typeface="Arial" pitchFamily="34" charset="0"/>
              </a:rPr>
              <a:t>Improves nutrition</a:t>
            </a:r>
          </a:p>
          <a:p>
            <a:pPr marL="628650" lvl="1" indent="-171450">
              <a:buFont typeface="Arial" charset="0"/>
              <a:buChar char="•"/>
            </a:pPr>
            <a:r>
              <a:rPr lang="en-US" sz="1200" kern="1200" dirty="0">
                <a:solidFill>
                  <a:schemeClr val="tx1"/>
                </a:solidFill>
                <a:effectLst/>
                <a:latin typeface="Arial" pitchFamily="34" charset="0"/>
                <a:ea typeface="MS PGothic" panose="020B0600070205080204" pitchFamily="34" charset="-128"/>
                <a:cs typeface="Arial" pitchFamily="34" charset="0"/>
              </a:rPr>
              <a:t>Improves eyesight</a:t>
            </a:r>
          </a:p>
          <a:p>
            <a:pPr marL="628650" lvl="1" indent="-171450">
              <a:buFont typeface="Arial" charset="0"/>
              <a:buChar char="•"/>
            </a:pPr>
            <a:r>
              <a:rPr lang="en-US" sz="1200" kern="1200" dirty="0">
                <a:solidFill>
                  <a:schemeClr val="tx1"/>
                </a:solidFill>
                <a:effectLst/>
                <a:latin typeface="Arial" pitchFamily="34" charset="0"/>
                <a:ea typeface="MS PGothic" panose="020B0600070205080204" pitchFamily="34" charset="-128"/>
                <a:cs typeface="Arial" pitchFamily="34" charset="0"/>
              </a:rPr>
              <a:t>Promotes cognitive development</a:t>
            </a:r>
          </a:p>
          <a:p>
            <a:pPr marL="628650" lvl="1" indent="-171450">
              <a:buFont typeface="Arial" charset="0"/>
              <a:buChar char="•"/>
            </a:pPr>
            <a:r>
              <a:rPr lang="en-US" sz="1200" kern="1200" dirty="0">
                <a:solidFill>
                  <a:schemeClr val="tx1"/>
                </a:solidFill>
                <a:effectLst/>
                <a:latin typeface="Arial" pitchFamily="34" charset="0"/>
                <a:ea typeface="MS PGothic" panose="020B0600070205080204" pitchFamily="34" charset="-128"/>
                <a:cs typeface="Arial" pitchFamily="34" charset="0"/>
              </a:rPr>
              <a:t>Improves academic performance</a:t>
            </a:r>
          </a:p>
          <a:p>
            <a:pPr marL="628650" lvl="1" indent="-171450">
              <a:buFont typeface="Arial" charset="0"/>
              <a:buChar char="•"/>
            </a:pPr>
            <a:r>
              <a:rPr lang="en-US" sz="1200" kern="1200" dirty="0">
                <a:solidFill>
                  <a:schemeClr val="tx1"/>
                </a:solidFill>
                <a:effectLst/>
                <a:latin typeface="Arial" pitchFamily="34" charset="0"/>
                <a:ea typeface="MS PGothic" panose="020B0600070205080204" pitchFamily="34" charset="-128"/>
                <a:cs typeface="Arial" pitchFamily="34" charset="0"/>
              </a:rPr>
              <a:t>Lessens the symptoms of ADHD and improves concentration</a:t>
            </a:r>
          </a:p>
          <a:p>
            <a:pPr marL="628650" lvl="1" indent="-171450">
              <a:buFont typeface="Arial" charset="0"/>
              <a:buChar char="•"/>
            </a:pPr>
            <a:r>
              <a:rPr lang="en-US" sz="1200" kern="1200" dirty="0">
                <a:solidFill>
                  <a:schemeClr val="tx1"/>
                </a:solidFill>
                <a:effectLst/>
                <a:latin typeface="Arial" pitchFamily="34" charset="0"/>
                <a:ea typeface="MS PGothic" panose="020B0600070205080204" pitchFamily="34" charset="-128"/>
                <a:cs typeface="Arial" pitchFamily="34" charset="0"/>
              </a:rPr>
              <a:t>Promotes self-confidence </a:t>
            </a:r>
          </a:p>
          <a:p>
            <a:pPr marL="628650" lvl="1" indent="-171450">
              <a:buFont typeface="Arial" charset="0"/>
              <a:buChar char="•"/>
            </a:pPr>
            <a:r>
              <a:rPr lang="en-US" sz="1200" kern="1200" dirty="0">
                <a:solidFill>
                  <a:schemeClr val="tx1"/>
                </a:solidFill>
                <a:effectLst/>
                <a:latin typeface="Arial" pitchFamily="34" charset="0"/>
                <a:ea typeface="MS PGothic" panose="020B0600070205080204" pitchFamily="34" charset="-128"/>
                <a:cs typeface="Arial" pitchFamily="34" charset="0"/>
              </a:rPr>
              <a:t>Builds understanding and appreciation of ecosystems, food systems, and environmental processes</a:t>
            </a:r>
          </a:p>
          <a:p>
            <a:endParaRPr lang="en-US" altLang="en-US" sz="1200" b="0" kern="1200" dirty="0">
              <a:solidFill>
                <a:schemeClr val="tx1"/>
              </a:solidFill>
              <a:effectLst/>
              <a:latin typeface="Arial" pitchFamily="34" charset="0"/>
              <a:ea typeface="MS PGothic" panose="020B0600070205080204" pitchFamily="34" charset="-128"/>
              <a:cs typeface="Arial" pitchFamily="34" charset="0"/>
            </a:endParaRPr>
          </a:p>
          <a:p>
            <a:pPr lvl="1"/>
            <a:r>
              <a:rPr lang="en-US" altLang="en-US" b="0" dirty="0"/>
              <a:t>(Allen Cooper </a:t>
            </a:r>
            <a:r>
              <a:rPr lang="en-US" dirty="0"/>
              <a:t>“Nature and the Outdoor Learning Environment: The Forgotten Resource in Early Childhood Education,” </a:t>
            </a:r>
            <a:r>
              <a:rPr lang="en-US" i="1" dirty="0"/>
              <a:t>International Journal of Early Childhood Environmental Education </a:t>
            </a:r>
            <a:r>
              <a:rPr lang="en-US" i="0" dirty="0"/>
              <a:t>3</a:t>
            </a:r>
            <a:r>
              <a:rPr lang="en-US" dirty="0"/>
              <a:t>, no. 1 [2015]: 86, accessed January 12, 2017, http://naturalstart.org/sites/default/files/journal/journal_pages_85-97.pdf.)</a:t>
            </a:r>
            <a:endParaRPr lang="en-US" sz="1200" kern="1200" dirty="0">
              <a:solidFill>
                <a:schemeClr val="tx1"/>
              </a:solidFill>
              <a:effectLst/>
              <a:latin typeface="Arial" pitchFamily="34" charset="0"/>
              <a:ea typeface="MS PGothic" panose="020B0600070205080204" pitchFamily="34" charset="-128"/>
              <a:cs typeface="Arial" pitchFamily="34" charset="0"/>
            </a:endParaRPr>
          </a:p>
          <a:p>
            <a:pPr marL="171450" lvl="0" indent="-171450">
              <a:buFont typeface="Arial" charset="0"/>
              <a:buChar char="•"/>
            </a:pPr>
            <a:endParaRPr lang="en-US" sz="1200" kern="1200" dirty="0">
              <a:solidFill>
                <a:schemeClr val="tx1"/>
              </a:solidFill>
              <a:effectLst/>
              <a:latin typeface="Arial" pitchFamily="34" charset="0"/>
              <a:ea typeface="MS PGothic" panose="020B0600070205080204" pitchFamily="34" charset="-128"/>
              <a:cs typeface="Arial" pitchFamily="34" charset="0"/>
            </a:endParaRPr>
          </a:p>
        </p:txBody>
      </p:sp>
      <p:sp>
        <p:nvSpPr>
          <p:cNvPr id="1290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F1C5C8A-DBF4-474E-B841-A66875F872B0}" type="slidenum">
              <a:rPr lang="en-US" altLang="en-US" sz="1200"/>
              <a:pPr/>
              <a:t>43</a:t>
            </a:fld>
            <a:endParaRPr lang="en-US" altLang="en-US" sz="1200"/>
          </a:p>
        </p:txBody>
      </p:sp>
    </p:spTree>
    <p:extLst>
      <p:ext uri="{BB962C8B-B14F-4D97-AF65-F5344CB8AC3E}">
        <p14:creationId xmlns:p14="http://schemas.microsoft.com/office/powerpoint/2010/main" val="8517730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spcAft>
                <a:spcPts val="0"/>
              </a:spcAft>
            </a:pPr>
            <a:r>
              <a:rPr lang="en-US" altLang="en-US" b="1" dirty="0"/>
              <a:t>Activity 5: Nature Walk</a:t>
            </a:r>
          </a:p>
          <a:p>
            <a:pPr>
              <a:spcBef>
                <a:spcPts val="0"/>
              </a:spcBef>
              <a:spcAft>
                <a:spcPts val="0"/>
              </a:spcAft>
            </a:pPr>
            <a:endParaRPr lang="en-US" altLang="en-US" b="1" dirty="0"/>
          </a:p>
          <a:p>
            <a:pPr>
              <a:spcBef>
                <a:spcPts val="0"/>
              </a:spcBef>
              <a:spcAft>
                <a:spcPts val="0"/>
              </a:spcAft>
            </a:pPr>
            <a:r>
              <a:rPr lang="en-US" altLang="en-US" b="1" dirty="0"/>
              <a:t>Presenter Remarks:</a:t>
            </a:r>
          </a:p>
          <a:p>
            <a:pPr>
              <a:spcBef>
                <a:spcPts val="0"/>
              </a:spcBef>
              <a:spcAft>
                <a:spcPts val="0"/>
              </a:spcAft>
            </a:pPr>
            <a:r>
              <a:rPr lang="en-US" altLang="en-US" dirty="0"/>
              <a:t>Let’s explore the calming effects of nature by taking a nature walk. (Direct participants through the first part of the activity plan.)</a:t>
            </a:r>
          </a:p>
          <a:p>
            <a:pPr>
              <a:spcBef>
                <a:spcPts val="0"/>
              </a:spcBef>
              <a:spcAft>
                <a:spcPts val="0"/>
              </a:spcAft>
            </a:pPr>
            <a:r>
              <a:rPr lang="en-US" dirty="0">
                <a:effectLst/>
                <a:ea typeface="Times New Roman" panose="02020603050405020304" pitchFamily="18" charset="0"/>
              </a:rPr>
              <a:t> </a:t>
            </a:r>
          </a:p>
          <a:p>
            <a:pPr>
              <a:spcBef>
                <a:spcPts val="0"/>
              </a:spcBef>
              <a:spcAft>
                <a:spcPts val="0"/>
              </a:spcAft>
            </a:pPr>
            <a:r>
              <a:rPr lang="en-US" b="1" cap="all" dirty="0">
                <a:effectLst/>
                <a:ea typeface="Times New Roman" panose="02020603050405020304" pitchFamily="18" charset="0"/>
              </a:rPr>
              <a:t>intent: </a:t>
            </a:r>
            <a:endParaRPr lang="en-US" dirty="0">
              <a:effectLst/>
              <a:ea typeface="Times New Roman" panose="02020603050405020304" pitchFamily="18" charset="0"/>
            </a:endParaRPr>
          </a:p>
          <a:p>
            <a:pPr>
              <a:spcBef>
                <a:spcPts val="0"/>
              </a:spcBef>
              <a:spcAft>
                <a:spcPts val="0"/>
              </a:spcAft>
            </a:pPr>
            <a:r>
              <a:rPr lang="en-US" dirty="0">
                <a:effectLst/>
                <a:ea typeface="Times New Roman" panose="02020603050405020304" pitchFamily="18" charset="0"/>
              </a:rPr>
              <a:t>Experience a nature walk and reflect on observations relating to life sciences.</a:t>
            </a:r>
          </a:p>
          <a:p>
            <a:pPr>
              <a:spcBef>
                <a:spcPts val="0"/>
              </a:spcBef>
              <a:spcAft>
                <a:spcPts val="0"/>
              </a:spcAft>
            </a:pPr>
            <a:endParaRPr lang="en-US" b="1" dirty="0">
              <a:solidFill>
                <a:srgbClr val="000000"/>
              </a:solidFill>
              <a:effectLst/>
              <a:ea typeface="Times New Roman" panose="02020603050405020304" pitchFamily="18" charset="0"/>
            </a:endParaRPr>
          </a:p>
          <a:p>
            <a:pPr>
              <a:spcBef>
                <a:spcPts val="0"/>
              </a:spcBef>
              <a:spcAft>
                <a:spcPts val="0"/>
              </a:spcAft>
            </a:pPr>
            <a:r>
              <a:rPr lang="en-US" b="1" dirty="0">
                <a:solidFill>
                  <a:srgbClr val="000000"/>
                </a:solidFill>
                <a:effectLst/>
                <a:ea typeface="Times New Roman" panose="02020603050405020304" pitchFamily="18" charset="0"/>
              </a:rPr>
              <a:t>OUTCOMES: </a:t>
            </a:r>
            <a:endParaRPr lang="en-US" b="0" dirty="0">
              <a:solidFill>
                <a:srgbClr val="000000"/>
              </a:solidFill>
              <a:effectLst/>
              <a:ea typeface="Times New Roman" panose="02020603050405020304" pitchFamily="18" charset="0"/>
            </a:endParaRPr>
          </a:p>
          <a:p>
            <a:pPr>
              <a:spcBef>
                <a:spcPts val="0"/>
              </a:spcBef>
              <a:spcAft>
                <a:spcPts val="0"/>
              </a:spcAft>
            </a:pPr>
            <a:r>
              <a:rPr lang="en-US" dirty="0">
                <a:effectLst/>
                <a:ea typeface="Times New Roman" panose="02020603050405020304" pitchFamily="18" charset="0"/>
              </a:rPr>
              <a:t>Participants will experience a nature walk and reflect on their observations relating to life sciences.</a:t>
            </a:r>
          </a:p>
          <a:p>
            <a:pPr>
              <a:spcBef>
                <a:spcPts val="0"/>
              </a:spcBef>
              <a:spcAft>
                <a:spcPts val="0"/>
              </a:spcAft>
            </a:pPr>
            <a:endParaRPr lang="en-US" b="1" cap="all" dirty="0">
              <a:effectLst/>
              <a:ea typeface="Times New Roman" panose="02020603050405020304" pitchFamily="18" charset="0"/>
            </a:endParaRPr>
          </a:p>
          <a:p>
            <a:pPr>
              <a:spcBef>
                <a:spcPts val="0"/>
              </a:spcBef>
              <a:spcAft>
                <a:spcPts val="0"/>
              </a:spcAft>
            </a:pPr>
            <a:r>
              <a:rPr lang="en-US" b="1" cap="all" dirty="0">
                <a:effectLst/>
                <a:ea typeface="Times New Roman" panose="02020603050405020304" pitchFamily="18" charset="0"/>
              </a:rPr>
              <a:t>Materials Required: </a:t>
            </a:r>
            <a:endParaRPr lang="en-US" b="0" cap="none" dirty="0">
              <a:effectLst/>
              <a:ea typeface="Times New Roman" panose="02020603050405020304" pitchFamily="18" charset="0"/>
            </a:endParaRPr>
          </a:p>
          <a:p>
            <a:pPr marL="174708" indent="-174708">
              <a:spcBef>
                <a:spcPts val="0"/>
              </a:spcBef>
              <a:spcAft>
                <a:spcPts val="0"/>
              </a:spcAft>
              <a:buFont typeface="Arial" panose="020B0604020202020204" pitchFamily="34" charset="0"/>
              <a:buChar char="•"/>
            </a:pPr>
            <a:r>
              <a:rPr lang="en-US" dirty="0">
                <a:effectLst/>
                <a:ea typeface="Times New Roman" panose="02020603050405020304" pitchFamily="18" charset="0"/>
              </a:rPr>
              <a:t>Note cards</a:t>
            </a:r>
          </a:p>
          <a:p>
            <a:pPr marL="174708" indent="-174708">
              <a:spcBef>
                <a:spcPts val="0"/>
              </a:spcBef>
              <a:spcAft>
                <a:spcPts val="0"/>
              </a:spcAft>
              <a:buFont typeface="Arial" panose="020B0604020202020204" pitchFamily="34" charset="0"/>
              <a:buChar char="•"/>
            </a:pPr>
            <a:r>
              <a:rPr lang="en-US" dirty="0">
                <a:effectLst/>
                <a:ea typeface="Times New Roman" panose="02020603050405020304" pitchFamily="18" charset="0"/>
              </a:rPr>
              <a:t>Partners (observer and recorder)</a:t>
            </a:r>
          </a:p>
          <a:p>
            <a:pPr marL="174708" indent="-174708">
              <a:spcBef>
                <a:spcPts val="0"/>
              </a:spcBef>
              <a:spcAft>
                <a:spcPts val="0"/>
              </a:spcAft>
              <a:buFont typeface="Arial" panose="020B0604020202020204" pitchFamily="34" charset="0"/>
              <a:buChar char="•"/>
            </a:pPr>
            <a:r>
              <a:rPr lang="en-US" dirty="0">
                <a:effectLst/>
                <a:ea typeface="Times New Roman" panose="02020603050405020304" pitchFamily="18" charset="0"/>
              </a:rPr>
              <a:t>Handout 1: Key Concepts and Foundations Map (for reference)</a:t>
            </a:r>
            <a:r>
              <a:rPr lang="en-US" kern="1200" dirty="0">
                <a:solidFill>
                  <a:srgbClr val="000000"/>
                </a:solidFill>
                <a:effectLst/>
              </a:rPr>
              <a:t> </a:t>
            </a:r>
            <a:endParaRPr lang="en-US" kern="1200" dirty="0">
              <a:solidFill>
                <a:schemeClr val="tx1"/>
              </a:solidFill>
              <a:effectLst/>
            </a:endParaRPr>
          </a:p>
          <a:p>
            <a:pPr marL="174708" indent="-174708">
              <a:spcBef>
                <a:spcPts val="0"/>
              </a:spcBef>
              <a:spcAft>
                <a:spcPts val="0"/>
              </a:spcAft>
              <a:buFont typeface="Arial" panose="020B0604020202020204" pitchFamily="34" charset="0"/>
              <a:buChar char="•"/>
            </a:pPr>
            <a:r>
              <a:rPr lang="en-US" kern="1200" dirty="0">
                <a:solidFill>
                  <a:srgbClr val="000000"/>
                </a:solidFill>
                <a:effectLst/>
              </a:rPr>
              <a:t>Handout 7: Open-Ended Questions</a:t>
            </a:r>
            <a:endParaRPr lang="en-US" kern="1200" dirty="0">
              <a:solidFill>
                <a:schemeClr val="tx1"/>
              </a:solidFill>
              <a:effectLst/>
            </a:endParaRPr>
          </a:p>
          <a:p>
            <a:pPr marL="174708" indent="-174708">
              <a:spcBef>
                <a:spcPts val="0"/>
              </a:spcBef>
              <a:spcAft>
                <a:spcPts val="0"/>
              </a:spcAft>
              <a:buFont typeface="Arial" panose="020B0604020202020204" pitchFamily="34" charset="0"/>
              <a:buChar char="•"/>
            </a:pPr>
            <a:r>
              <a:rPr lang="en-US" dirty="0">
                <a:effectLst/>
                <a:ea typeface="Times New Roman" panose="02020603050405020304" pitchFamily="18" charset="0"/>
              </a:rPr>
              <a:t>Area to walk</a:t>
            </a:r>
          </a:p>
          <a:p>
            <a:pPr marL="174708" indent="-174708">
              <a:spcBef>
                <a:spcPts val="0"/>
              </a:spcBef>
              <a:spcAft>
                <a:spcPts val="0"/>
              </a:spcAft>
              <a:buFont typeface="Arial" panose="020B0604020202020204" pitchFamily="34" charset="0"/>
              <a:buChar char="•"/>
            </a:pPr>
            <a:endParaRPr lang="en-US" b="1" cap="all" dirty="0">
              <a:effectLst/>
              <a:ea typeface="Times New Roman" panose="02020603050405020304" pitchFamily="18" charset="0"/>
            </a:endParaRPr>
          </a:p>
          <a:p>
            <a:pPr>
              <a:spcBef>
                <a:spcPts val="0"/>
              </a:spcBef>
              <a:spcAft>
                <a:spcPts val="0"/>
              </a:spcAft>
            </a:pPr>
            <a:r>
              <a:rPr lang="en-US" b="1" cap="all" dirty="0">
                <a:effectLst/>
                <a:ea typeface="Times New Roman" panose="02020603050405020304" pitchFamily="18" charset="0"/>
              </a:rPr>
              <a:t>Time:</a:t>
            </a:r>
            <a:r>
              <a:rPr lang="en-US" dirty="0">
                <a:effectLst/>
                <a:ea typeface="Times New Roman" panose="02020603050405020304" pitchFamily="18" charset="0"/>
              </a:rPr>
              <a:t> 15 minutes</a:t>
            </a:r>
          </a:p>
          <a:p>
            <a:pPr>
              <a:spcBef>
                <a:spcPts val="0"/>
              </a:spcBef>
              <a:spcAft>
                <a:spcPts val="0"/>
              </a:spcAft>
            </a:pPr>
            <a:endParaRPr lang="en-US" b="1" cap="all" dirty="0">
              <a:effectLst/>
              <a:ea typeface="Times New Roman" panose="02020603050405020304" pitchFamily="18" charset="0"/>
            </a:endParaRPr>
          </a:p>
          <a:p>
            <a:pPr>
              <a:spcBef>
                <a:spcPts val="0"/>
              </a:spcBef>
              <a:spcAft>
                <a:spcPts val="0"/>
              </a:spcAft>
            </a:pPr>
            <a:r>
              <a:rPr lang="en-US" b="1" cap="all" dirty="0">
                <a:effectLst/>
                <a:ea typeface="Times New Roman" panose="02020603050405020304" pitchFamily="18" charset="0"/>
              </a:rPr>
              <a:t>Process: </a:t>
            </a:r>
            <a:endParaRPr lang="en-US" dirty="0">
              <a:effectLst/>
              <a:ea typeface="Times New Roman" panose="02020603050405020304" pitchFamily="18" charset="0"/>
            </a:endParaRPr>
          </a:p>
          <a:p>
            <a:pPr>
              <a:spcBef>
                <a:spcPts val="0"/>
              </a:spcBef>
              <a:spcAft>
                <a:spcPts val="0"/>
              </a:spcAft>
            </a:pPr>
            <a:r>
              <a:rPr lang="en-US" dirty="0">
                <a:effectLst/>
                <a:ea typeface="Times New Roman" panose="02020603050405020304" pitchFamily="18" charset="0"/>
              </a:rPr>
              <a:t>Part 1:</a:t>
            </a:r>
          </a:p>
          <a:p>
            <a:pPr marL="174708" indent="-174708">
              <a:spcBef>
                <a:spcPts val="0"/>
              </a:spcBef>
              <a:spcAft>
                <a:spcPts val="0"/>
              </a:spcAft>
              <a:buFont typeface="Arial" panose="020B0604020202020204" pitchFamily="34" charset="0"/>
              <a:buChar char="•"/>
            </a:pPr>
            <a:r>
              <a:rPr lang="en-US" dirty="0">
                <a:effectLst/>
                <a:ea typeface="Times New Roman" panose="02020603050405020304" pitchFamily="18" charset="0"/>
              </a:rPr>
              <a:t>Share the following information with participants:</a:t>
            </a:r>
          </a:p>
          <a:p>
            <a:pPr marL="757066" lvl="1" indent="-291179">
              <a:spcBef>
                <a:spcPts val="0"/>
              </a:spcBef>
              <a:spcAft>
                <a:spcPts val="0"/>
              </a:spcAft>
              <a:buFont typeface="Courier New" panose="02070309020205020404" pitchFamily="49" charset="0"/>
              <a:buChar char="o"/>
            </a:pPr>
            <a:r>
              <a:rPr lang="en-US" dirty="0">
                <a:effectLst/>
                <a:ea typeface="Times New Roman" panose="02020603050405020304" pitchFamily="18" charset="0"/>
              </a:rPr>
              <a:t>For this activity, you will be taking a nature walk; you will walk in partners and spend time observing nature.</a:t>
            </a:r>
          </a:p>
          <a:p>
            <a:pPr marL="757066" lvl="1" indent="-291179">
              <a:spcBef>
                <a:spcPts val="0"/>
              </a:spcBef>
              <a:spcAft>
                <a:spcPts val="0"/>
              </a:spcAft>
              <a:buFont typeface="Courier New" panose="02070309020205020404" pitchFamily="49" charset="0"/>
              <a:buChar char="o"/>
            </a:pPr>
            <a:r>
              <a:rPr lang="en-US" dirty="0">
                <a:effectLst/>
                <a:ea typeface="Times New Roman" panose="02020603050405020304" pitchFamily="18" charset="0"/>
              </a:rPr>
              <a:t>To begin, we will practice observing. Stand up and observe someone wearing the same color as you. Partner up with this person.</a:t>
            </a:r>
          </a:p>
          <a:p>
            <a:pPr marL="757066" lvl="1" indent="-291179">
              <a:spcBef>
                <a:spcPts val="0"/>
              </a:spcBef>
              <a:spcAft>
                <a:spcPts val="0"/>
              </a:spcAft>
              <a:buFont typeface="Courier New" panose="02070309020205020404" pitchFamily="49" charset="0"/>
              <a:buChar char="o"/>
            </a:pPr>
            <a:r>
              <a:rPr lang="en-US" dirty="0">
                <a:effectLst/>
                <a:ea typeface="Times New Roman" panose="02020603050405020304" pitchFamily="18" charset="0"/>
              </a:rPr>
              <a:t>You and your partner will each have a chance to act as an observer and a recorder; choose your first roles now. </a:t>
            </a:r>
          </a:p>
          <a:p>
            <a:pPr marL="757066" lvl="1" indent="-291179">
              <a:spcBef>
                <a:spcPts val="0"/>
              </a:spcBef>
              <a:spcAft>
                <a:spcPts val="0"/>
              </a:spcAft>
              <a:buFont typeface="Courier New" panose="02070309020205020404" pitchFamily="49" charset="0"/>
              <a:buChar char="o"/>
            </a:pPr>
            <a:r>
              <a:rPr lang="en-US" dirty="0">
                <a:effectLst/>
                <a:ea typeface="Times New Roman" panose="02020603050405020304" pitchFamily="18" charset="0"/>
              </a:rPr>
              <a:t>As the observer notices nature, the recorder will write it down. You will switch roles after five minutes. After 10 minutes, you will walk back to the classroom.</a:t>
            </a:r>
          </a:p>
          <a:p>
            <a:pPr marL="757066" lvl="1" indent="-291179">
              <a:spcBef>
                <a:spcPts val="0"/>
              </a:spcBef>
              <a:spcAft>
                <a:spcPts val="0"/>
              </a:spcAft>
              <a:buFont typeface="Courier New" panose="02070309020205020404" pitchFamily="49" charset="0"/>
              <a:buChar char="o"/>
            </a:pPr>
            <a:r>
              <a:rPr lang="en-US" dirty="0">
                <a:effectLst/>
                <a:ea typeface="Times New Roman" panose="02020603050405020304" pitchFamily="18" charset="0"/>
              </a:rPr>
              <a:t>Grab some note cards to record on and head out for your walk. Don’t forget to time yourselves! </a:t>
            </a:r>
          </a:p>
          <a:p>
            <a:pPr>
              <a:lnSpc>
                <a:spcPct val="80000"/>
              </a:lnSpc>
              <a:spcBef>
                <a:spcPts val="0"/>
              </a:spcBef>
              <a:spcAft>
                <a:spcPts val="0"/>
              </a:spcAft>
            </a:pPr>
            <a:endParaRPr lang="en-US" altLang="en-US" dirty="0"/>
          </a:p>
        </p:txBody>
      </p:sp>
      <p:sp>
        <p:nvSpPr>
          <p:cNvPr id="1310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3ED117B-9085-4A54-82B3-E1C947BF2AFB}" type="slidenum">
              <a:rPr lang="en-US" altLang="en-US" sz="1200"/>
              <a:pPr/>
              <a:t>44</a:t>
            </a:fld>
            <a:endParaRPr lang="en-US" altLang="en-US" sz="1200"/>
          </a:p>
        </p:txBody>
      </p:sp>
    </p:spTree>
    <p:extLst>
      <p:ext uri="{BB962C8B-B14F-4D97-AF65-F5344CB8AC3E}">
        <p14:creationId xmlns:p14="http://schemas.microsoft.com/office/powerpoint/2010/main" val="24976656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spcAft>
                <a:spcPts val="0"/>
              </a:spcAft>
            </a:pPr>
            <a:r>
              <a:rPr lang="en-US" altLang="en-US" b="1" dirty="0"/>
              <a:t>Activity 5: Nature Walk (continued)</a:t>
            </a:r>
          </a:p>
          <a:p>
            <a:pPr>
              <a:spcBef>
                <a:spcPts val="0"/>
              </a:spcBef>
              <a:spcAft>
                <a:spcPts val="0"/>
              </a:spcAft>
            </a:pPr>
            <a:endParaRPr lang="en-US" altLang="en-US" b="1" dirty="0"/>
          </a:p>
          <a:p>
            <a:pPr>
              <a:spcBef>
                <a:spcPts val="0"/>
              </a:spcBef>
              <a:spcAft>
                <a:spcPts val="0"/>
              </a:spcAft>
            </a:pPr>
            <a:r>
              <a:rPr lang="en-US" altLang="en-US" b="1" dirty="0"/>
              <a:t>Presenter Remarks:</a:t>
            </a:r>
          </a:p>
          <a:p>
            <a:pPr>
              <a:spcBef>
                <a:spcPts val="0"/>
              </a:spcBef>
              <a:spcAft>
                <a:spcPts val="0"/>
              </a:spcAft>
            </a:pPr>
            <a:r>
              <a:rPr lang="en-US" altLang="en-US" dirty="0"/>
              <a:t>One interaction</a:t>
            </a:r>
            <a:r>
              <a:rPr lang="en-US" altLang="en-US" baseline="0" dirty="0"/>
              <a:t> and strategy mentioned in the Preschool Curriculum Framework is to, “Focus children’s explorations on key concepts of living things” (PCF, Vol. 3, p. 199). Let’s focus on this ourselves by looking at </a:t>
            </a:r>
            <a:r>
              <a:rPr lang="en-US" altLang="en-US" dirty="0"/>
              <a:t>our</a:t>
            </a:r>
            <a:r>
              <a:rPr lang="en-US" altLang="en-US" baseline="0" dirty="0"/>
              <a:t> nature walk observations. </a:t>
            </a:r>
            <a:r>
              <a:rPr lang="en-US" altLang="en-US" dirty="0"/>
              <a:t>(Direct participants through the second part of the activity plan.)</a:t>
            </a:r>
          </a:p>
          <a:p>
            <a:pPr>
              <a:spcBef>
                <a:spcPts val="0"/>
              </a:spcBef>
              <a:spcAft>
                <a:spcPts val="0"/>
              </a:spcAft>
            </a:pPr>
            <a:r>
              <a:rPr lang="en-US" dirty="0">
                <a:effectLst/>
                <a:ea typeface="Times New Roman" panose="02020603050405020304" pitchFamily="18" charset="0"/>
              </a:rPr>
              <a:t> </a:t>
            </a:r>
          </a:p>
          <a:p>
            <a:pPr>
              <a:spcBef>
                <a:spcPts val="0"/>
              </a:spcBef>
              <a:spcAft>
                <a:spcPts val="0"/>
              </a:spcAft>
            </a:pPr>
            <a:r>
              <a:rPr lang="en-US" b="1" cap="all" dirty="0">
                <a:effectLst/>
                <a:ea typeface="Times New Roman" panose="02020603050405020304" pitchFamily="18" charset="0"/>
              </a:rPr>
              <a:t>intent: </a:t>
            </a:r>
            <a:endParaRPr lang="en-US" dirty="0">
              <a:effectLst/>
              <a:ea typeface="Times New Roman" panose="02020603050405020304" pitchFamily="18" charset="0"/>
            </a:endParaRPr>
          </a:p>
          <a:p>
            <a:pPr>
              <a:spcBef>
                <a:spcPts val="0"/>
              </a:spcBef>
              <a:spcAft>
                <a:spcPts val="0"/>
              </a:spcAft>
            </a:pPr>
            <a:r>
              <a:rPr lang="en-US" dirty="0">
                <a:effectLst/>
                <a:ea typeface="Times New Roman" panose="02020603050405020304" pitchFamily="18" charset="0"/>
              </a:rPr>
              <a:t>Experience a nature walk and reflect on observations relating to life sciences.</a:t>
            </a:r>
          </a:p>
          <a:p>
            <a:pPr>
              <a:spcBef>
                <a:spcPts val="0"/>
              </a:spcBef>
              <a:spcAft>
                <a:spcPts val="0"/>
              </a:spcAft>
            </a:pPr>
            <a:endParaRPr lang="en-US" b="1" dirty="0">
              <a:solidFill>
                <a:srgbClr val="000000"/>
              </a:solidFill>
              <a:effectLst/>
              <a:ea typeface="Times New Roman" panose="02020603050405020304" pitchFamily="18" charset="0"/>
            </a:endParaRPr>
          </a:p>
          <a:p>
            <a:pPr>
              <a:spcBef>
                <a:spcPts val="0"/>
              </a:spcBef>
              <a:spcAft>
                <a:spcPts val="0"/>
              </a:spcAft>
            </a:pPr>
            <a:r>
              <a:rPr lang="en-US" b="1" dirty="0">
                <a:solidFill>
                  <a:srgbClr val="000000"/>
                </a:solidFill>
                <a:effectLst/>
                <a:ea typeface="Times New Roman" panose="02020603050405020304" pitchFamily="18" charset="0"/>
              </a:rPr>
              <a:t>OUTCOMES: </a:t>
            </a:r>
            <a:endParaRPr lang="en-US" b="0" dirty="0">
              <a:solidFill>
                <a:srgbClr val="000000"/>
              </a:solidFill>
              <a:effectLst/>
              <a:ea typeface="Times New Roman" panose="02020603050405020304" pitchFamily="18" charset="0"/>
            </a:endParaRPr>
          </a:p>
          <a:p>
            <a:pPr>
              <a:spcBef>
                <a:spcPts val="0"/>
              </a:spcBef>
              <a:spcAft>
                <a:spcPts val="0"/>
              </a:spcAft>
            </a:pPr>
            <a:r>
              <a:rPr lang="en-US" dirty="0">
                <a:effectLst/>
                <a:ea typeface="Times New Roman" panose="02020603050405020304" pitchFamily="18" charset="0"/>
              </a:rPr>
              <a:t>Participants will experience a nature walk and reflect on their observations relating to life sciences.</a:t>
            </a:r>
          </a:p>
          <a:p>
            <a:pPr>
              <a:spcBef>
                <a:spcPts val="0"/>
              </a:spcBef>
              <a:spcAft>
                <a:spcPts val="0"/>
              </a:spcAft>
            </a:pPr>
            <a:endParaRPr lang="en-US" b="1" cap="all" dirty="0">
              <a:effectLst/>
              <a:ea typeface="Times New Roman" panose="02020603050405020304" pitchFamily="18" charset="0"/>
            </a:endParaRPr>
          </a:p>
          <a:p>
            <a:pPr>
              <a:spcBef>
                <a:spcPts val="0"/>
              </a:spcBef>
              <a:spcAft>
                <a:spcPts val="0"/>
              </a:spcAft>
            </a:pPr>
            <a:r>
              <a:rPr lang="en-US" b="1" cap="all" dirty="0">
                <a:effectLst/>
                <a:ea typeface="Times New Roman" panose="02020603050405020304" pitchFamily="18" charset="0"/>
              </a:rPr>
              <a:t>Materials Required: </a:t>
            </a:r>
            <a:endParaRPr lang="en-US" b="0" cap="none" dirty="0">
              <a:effectLst/>
              <a:ea typeface="Times New Roman" panose="02020603050405020304" pitchFamily="18" charset="0"/>
            </a:endParaRPr>
          </a:p>
          <a:p>
            <a:pPr marL="174708" indent="-174708">
              <a:spcBef>
                <a:spcPts val="0"/>
              </a:spcBef>
              <a:spcAft>
                <a:spcPts val="0"/>
              </a:spcAft>
              <a:buFont typeface="Arial" panose="020B0604020202020204" pitchFamily="34" charset="0"/>
              <a:buChar char="•"/>
            </a:pPr>
            <a:r>
              <a:rPr lang="en-US" dirty="0">
                <a:effectLst/>
                <a:ea typeface="Times New Roman" panose="02020603050405020304" pitchFamily="18" charset="0"/>
              </a:rPr>
              <a:t>Note cards</a:t>
            </a:r>
          </a:p>
          <a:p>
            <a:pPr marL="174708" indent="-174708">
              <a:spcBef>
                <a:spcPts val="0"/>
              </a:spcBef>
              <a:spcAft>
                <a:spcPts val="0"/>
              </a:spcAft>
              <a:buFont typeface="Arial" panose="020B0604020202020204" pitchFamily="34" charset="0"/>
              <a:buChar char="•"/>
            </a:pPr>
            <a:r>
              <a:rPr lang="en-US" dirty="0">
                <a:effectLst/>
                <a:ea typeface="Times New Roman" panose="02020603050405020304" pitchFamily="18" charset="0"/>
              </a:rPr>
              <a:t>Partners (observer and recorder)</a:t>
            </a:r>
          </a:p>
          <a:p>
            <a:pPr marL="174708" indent="-174708">
              <a:spcBef>
                <a:spcPts val="0"/>
              </a:spcBef>
              <a:spcAft>
                <a:spcPts val="0"/>
              </a:spcAft>
              <a:buFont typeface="Arial" panose="020B0604020202020204" pitchFamily="34" charset="0"/>
              <a:buChar char="•"/>
            </a:pPr>
            <a:r>
              <a:rPr lang="en-US" dirty="0">
                <a:effectLst/>
                <a:ea typeface="Times New Roman" panose="02020603050405020304" pitchFamily="18" charset="0"/>
              </a:rPr>
              <a:t>Handout 1: Key Concepts and Foundations Map (for reference)</a:t>
            </a:r>
            <a:r>
              <a:rPr lang="en-US" kern="1200" dirty="0">
                <a:solidFill>
                  <a:srgbClr val="000000"/>
                </a:solidFill>
                <a:effectLst/>
              </a:rPr>
              <a:t> </a:t>
            </a:r>
            <a:endParaRPr lang="en-US" kern="1200" dirty="0">
              <a:solidFill>
                <a:schemeClr val="tx1"/>
              </a:solidFill>
              <a:effectLst/>
            </a:endParaRPr>
          </a:p>
          <a:p>
            <a:pPr marL="174708" indent="-174708">
              <a:spcBef>
                <a:spcPts val="0"/>
              </a:spcBef>
              <a:spcAft>
                <a:spcPts val="0"/>
              </a:spcAft>
              <a:buFont typeface="Arial" panose="020B0604020202020204" pitchFamily="34" charset="0"/>
              <a:buChar char="•"/>
            </a:pPr>
            <a:r>
              <a:rPr lang="en-US" kern="1200" dirty="0">
                <a:solidFill>
                  <a:srgbClr val="000000"/>
                </a:solidFill>
                <a:effectLst/>
              </a:rPr>
              <a:t>Handout 7: Open-Ended Questions</a:t>
            </a:r>
            <a:endParaRPr lang="en-US" kern="1200" dirty="0">
              <a:solidFill>
                <a:schemeClr val="tx1"/>
              </a:solidFill>
              <a:effectLst/>
            </a:endParaRPr>
          </a:p>
          <a:p>
            <a:pPr marL="174708" indent="-174708">
              <a:spcBef>
                <a:spcPts val="0"/>
              </a:spcBef>
              <a:spcAft>
                <a:spcPts val="0"/>
              </a:spcAft>
              <a:buFont typeface="Arial" panose="020B0604020202020204" pitchFamily="34" charset="0"/>
              <a:buChar char="•"/>
            </a:pPr>
            <a:r>
              <a:rPr lang="en-US" dirty="0">
                <a:effectLst/>
                <a:ea typeface="Times New Roman" panose="02020603050405020304" pitchFamily="18" charset="0"/>
              </a:rPr>
              <a:t>Area to walk</a:t>
            </a:r>
          </a:p>
          <a:p>
            <a:pPr marL="174708" indent="-174708">
              <a:spcBef>
                <a:spcPts val="0"/>
              </a:spcBef>
              <a:spcAft>
                <a:spcPts val="0"/>
              </a:spcAft>
              <a:buFont typeface="Arial" panose="020B0604020202020204" pitchFamily="34" charset="0"/>
              <a:buChar char="•"/>
            </a:pPr>
            <a:endParaRPr lang="en-US" b="1" cap="all" dirty="0">
              <a:effectLst/>
              <a:ea typeface="Times New Roman" panose="02020603050405020304" pitchFamily="18" charset="0"/>
            </a:endParaRPr>
          </a:p>
          <a:p>
            <a:pPr>
              <a:spcBef>
                <a:spcPts val="0"/>
              </a:spcBef>
              <a:spcAft>
                <a:spcPts val="0"/>
              </a:spcAft>
            </a:pPr>
            <a:r>
              <a:rPr lang="en-US" b="1" cap="all" dirty="0">
                <a:effectLst/>
                <a:ea typeface="Times New Roman" panose="02020603050405020304" pitchFamily="18" charset="0"/>
              </a:rPr>
              <a:t>Time:</a:t>
            </a:r>
            <a:r>
              <a:rPr lang="en-US" dirty="0">
                <a:effectLst/>
                <a:ea typeface="Times New Roman" panose="02020603050405020304" pitchFamily="18" charset="0"/>
              </a:rPr>
              <a:t> 15 minutes</a:t>
            </a:r>
          </a:p>
          <a:p>
            <a:pPr>
              <a:spcBef>
                <a:spcPts val="0"/>
              </a:spcBef>
              <a:spcAft>
                <a:spcPts val="0"/>
              </a:spcAft>
            </a:pPr>
            <a:endParaRPr lang="en-US" b="1" cap="all" dirty="0">
              <a:effectLst/>
              <a:ea typeface="Times New Roman" panose="02020603050405020304" pitchFamily="18" charset="0"/>
            </a:endParaRPr>
          </a:p>
          <a:p>
            <a:pPr>
              <a:spcBef>
                <a:spcPts val="0"/>
              </a:spcBef>
              <a:spcAft>
                <a:spcPts val="0"/>
              </a:spcAft>
            </a:pPr>
            <a:r>
              <a:rPr lang="en-US" b="1" cap="all" dirty="0">
                <a:effectLst/>
                <a:ea typeface="Times New Roman" panose="02020603050405020304" pitchFamily="18" charset="0"/>
              </a:rPr>
              <a:t>Process: </a:t>
            </a:r>
            <a:endParaRPr lang="en-US" dirty="0">
              <a:effectLst/>
              <a:ea typeface="Times New Roman" panose="02020603050405020304" pitchFamily="18" charset="0"/>
            </a:endParaRPr>
          </a:p>
          <a:p>
            <a:pPr>
              <a:spcBef>
                <a:spcPts val="0"/>
              </a:spcBef>
              <a:spcAft>
                <a:spcPts val="0"/>
              </a:spcAft>
            </a:pPr>
            <a:r>
              <a:rPr lang="en-US" dirty="0">
                <a:effectLst/>
                <a:ea typeface="Times New Roman" panose="02020603050405020304" pitchFamily="18" charset="0"/>
              </a:rPr>
              <a:t>Part 2:</a:t>
            </a:r>
          </a:p>
          <a:p>
            <a:pPr marL="174708" indent="-174708">
              <a:spcBef>
                <a:spcPts val="0"/>
              </a:spcBef>
              <a:spcAft>
                <a:spcPts val="0"/>
              </a:spcAft>
              <a:buFont typeface="Arial" panose="020B0604020202020204" pitchFamily="34" charset="0"/>
              <a:buChar char="•"/>
            </a:pPr>
            <a:r>
              <a:rPr lang="en-US" dirty="0">
                <a:effectLst/>
                <a:ea typeface="Times New Roman" panose="02020603050405020304" pitchFamily="18" charset="0"/>
              </a:rPr>
              <a:t>Provide the following directions after the partner pairs have returned:</a:t>
            </a:r>
          </a:p>
          <a:p>
            <a:pPr marL="757066" lvl="1" indent="-291179">
              <a:spcBef>
                <a:spcPts val="0"/>
              </a:spcBef>
              <a:spcAft>
                <a:spcPts val="0"/>
              </a:spcAft>
              <a:buFont typeface="Courier New" panose="02070309020205020404" pitchFamily="49" charset="0"/>
              <a:buChar char="o"/>
            </a:pPr>
            <a:r>
              <a:rPr lang="en-US" dirty="0">
                <a:effectLst/>
                <a:ea typeface="Times New Roman" panose="02020603050405020304" pitchFamily="18" charset="0"/>
              </a:rPr>
              <a:t>Review your recorded observations with your partner. </a:t>
            </a:r>
          </a:p>
          <a:p>
            <a:pPr marL="757066" lvl="1" indent="-291179">
              <a:spcBef>
                <a:spcPts val="0"/>
              </a:spcBef>
              <a:spcAft>
                <a:spcPts val="0"/>
              </a:spcAft>
              <a:buFont typeface="Courier New" panose="02070309020205020404" pitchFamily="49" charset="0"/>
              <a:buChar char="o"/>
            </a:pPr>
            <a:r>
              <a:rPr lang="en-US" dirty="0">
                <a:effectLst/>
                <a:ea typeface="Times New Roman" panose="02020603050405020304" pitchFamily="18" charset="0"/>
              </a:rPr>
              <a:t>Separate your observations into data by writing each on a sticky note.</a:t>
            </a:r>
          </a:p>
          <a:p>
            <a:pPr marL="757066" lvl="1" indent="-291179">
              <a:spcBef>
                <a:spcPts val="0"/>
              </a:spcBef>
              <a:spcAft>
                <a:spcPts val="0"/>
              </a:spcAft>
              <a:buFont typeface="Courier New" panose="02070309020205020404" pitchFamily="49" charset="0"/>
              <a:buChar char="o"/>
            </a:pPr>
            <a:r>
              <a:rPr lang="en-US" kern="1200" dirty="0">
                <a:solidFill>
                  <a:srgbClr val="000000"/>
                </a:solidFill>
                <a:effectLst/>
              </a:rPr>
              <a:t>Organize your data into key concepts. Feel free to refer to Handout 1: Key Concepts and Foundations Map to assist your organizing efforts.</a:t>
            </a:r>
            <a:endParaRPr lang="en-US" dirty="0">
              <a:effectLst/>
              <a:ea typeface="Times New Roman" panose="02020603050405020304" pitchFamily="18" charset="0"/>
            </a:endParaRPr>
          </a:p>
          <a:p>
            <a:pPr marL="757066" lvl="1" indent="-291179">
              <a:spcBef>
                <a:spcPts val="0"/>
              </a:spcBef>
              <a:spcAft>
                <a:spcPts val="0"/>
              </a:spcAft>
              <a:buFont typeface="Courier New" panose="02070309020205020404" pitchFamily="49" charset="0"/>
              <a:buChar char="o"/>
            </a:pPr>
            <a:r>
              <a:rPr lang="en-US" kern="1200" dirty="0">
                <a:solidFill>
                  <a:srgbClr val="000000"/>
                </a:solidFill>
                <a:effectLst/>
              </a:rPr>
              <a:t>Choose one key concept to focus on.</a:t>
            </a:r>
            <a:endParaRPr lang="en-US" dirty="0">
              <a:effectLst/>
              <a:ea typeface="Times New Roman" panose="02020603050405020304" pitchFamily="18" charset="0"/>
            </a:endParaRPr>
          </a:p>
          <a:p>
            <a:pPr marL="757066" lvl="1" indent="-291179">
              <a:spcBef>
                <a:spcPts val="0"/>
              </a:spcBef>
              <a:spcAft>
                <a:spcPts val="0"/>
              </a:spcAft>
              <a:buFont typeface="Courier New" panose="02070309020205020404" pitchFamily="49" charset="0"/>
              <a:buChar char="o"/>
            </a:pPr>
            <a:r>
              <a:rPr lang="en-US" kern="1200" dirty="0">
                <a:solidFill>
                  <a:srgbClr val="000000"/>
                </a:solidFill>
                <a:effectLst/>
              </a:rPr>
              <a:t>Use</a:t>
            </a:r>
            <a:r>
              <a:rPr lang="en-US" dirty="0">
                <a:effectLst/>
                <a:ea typeface="Times New Roman" panose="02020603050405020304" pitchFamily="18" charset="0"/>
              </a:rPr>
              <a:t> </a:t>
            </a:r>
            <a:r>
              <a:rPr lang="en-US" kern="1200" dirty="0">
                <a:solidFill>
                  <a:srgbClr val="000000"/>
                </a:solidFill>
                <a:effectLst/>
              </a:rPr>
              <a:t>Handout 7: Open-Ended Questions to create questions that address the following requirements:</a:t>
            </a:r>
            <a:endParaRPr lang="en-US" dirty="0">
              <a:effectLst/>
              <a:ea typeface="Times New Roman" panose="02020603050405020304" pitchFamily="18" charset="0"/>
            </a:endParaRPr>
          </a:p>
          <a:p>
            <a:pPr marL="1164717" lvl="2" indent="-232943">
              <a:spcBef>
                <a:spcPts val="0"/>
              </a:spcBef>
              <a:spcAft>
                <a:spcPts val="0"/>
              </a:spcAft>
              <a:buFont typeface="Wingdings" panose="05000000000000000000" pitchFamily="2" charset="2"/>
              <a:buChar char=""/>
            </a:pPr>
            <a:r>
              <a:rPr lang="en-US" kern="1200" dirty="0">
                <a:solidFill>
                  <a:srgbClr val="000000"/>
                </a:solidFill>
                <a:effectLst/>
              </a:rPr>
              <a:t>Encourage children to share their observations</a:t>
            </a:r>
            <a:endParaRPr lang="en-US" dirty="0">
              <a:effectLst/>
              <a:ea typeface="Times New Roman" panose="02020603050405020304" pitchFamily="18" charset="0"/>
            </a:endParaRPr>
          </a:p>
          <a:p>
            <a:pPr marL="1164717" lvl="2" indent="-232943">
              <a:spcBef>
                <a:spcPts val="0"/>
              </a:spcBef>
              <a:spcAft>
                <a:spcPts val="0"/>
              </a:spcAft>
              <a:buFont typeface="Wingdings" panose="05000000000000000000" pitchFamily="2" charset="2"/>
              <a:buChar char=""/>
            </a:pPr>
            <a:r>
              <a:rPr lang="en-US" kern="1200" dirty="0">
                <a:solidFill>
                  <a:srgbClr val="000000"/>
                </a:solidFill>
                <a:effectLst/>
              </a:rPr>
              <a:t>Facilitate children’s problem-solving and investigations</a:t>
            </a:r>
            <a:endParaRPr lang="en-US" dirty="0">
              <a:effectLst/>
              <a:ea typeface="Times New Roman" panose="02020603050405020304" pitchFamily="18" charset="0"/>
            </a:endParaRPr>
          </a:p>
          <a:p>
            <a:pPr marL="1164717" lvl="2" indent="-232943">
              <a:spcBef>
                <a:spcPts val="0"/>
              </a:spcBef>
              <a:spcAft>
                <a:spcPts val="0"/>
              </a:spcAft>
              <a:buFont typeface="Wingdings" panose="05000000000000000000" pitchFamily="2" charset="2"/>
              <a:buChar char=""/>
            </a:pPr>
            <a:r>
              <a:rPr lang="en-US" kern="1200" dirty="0">
                <a:solidFill>
                  <a:srgbClr val="000000"/>
                </a:solidFill>
                <a:effectLst/>
              </a:rPr>
              <a:t>Elicit children’s predictions and explanations</a:t>
            </a:r>
            <a:r>
              <a:rPr lang="en-US" dirty="0">
                <a:effectLst/>
                <a:ea typeface="Times New Roman" panose="02020603050405020304" pitchFamily="18" charset="0"/>
              </a:rPr>
              <a:t> </a:t>
            </a:r>
          </a:p>
          <a:p>
            <a:pPr>
              <a:lnSpc>
                <a:spcPct val="80000"/>
              </a:lnSpc>
              <a:spcBef>
                <a:spcPts val="0"/>
              </a:spcBef>
              <a:spcAft>
                <a:spcPts val="0"/>
              </a:spcAft>
            </a:pPr>
            <a:endParaRPr lang="en-US" altLang="en-US" dirty="0"/>
          </a:p>
        </p:txBody>
      </p:sp>
      <p:sp>
        <p:nvSpPr>
          <p:cNvPr id="1310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3ED117B-9085-4A54-82B3-E1C947BF2AFB}" type="slidenum">
              <a:rPr lang="en-US" altLang="en-US" sz="1200"/>
              <a:pPr/>
              <a:t>45</a:t>
            </a:fld>
            <a:endParaRPr lang="en-US" altLang="en-US" sz="1200"/>
          </a:p>
        </p:txBody>
      </p:sp>
    </p:spTree>
    <p:extLst>
      <p:ext uri="{BB962C8B-B14F-4D97-AF65-F5344CB8AC3E}">
        <p14:creationId xmlns:p14="http://schemas.microsoft.com/office/powerpoint/2010/main" val="7475023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Presenter Remarks:</a:t>
            </a:r>
          </a:p>
          <a:p>
            <a:pPr eaLnBrk="1" hangingPunct="1">
              <a:spcBef>
                <a:spcPct val="0"/>
              </a:spcBef>
            </a:pPr>
            <a:r>
              <a:rPr lang="en-US" altLang="en-US" dirty="0"/>
              <a:t>“Children learn</a:t>
            </a:r>
            <a:r>
              <a:rPr lang="en-US" altLang="en-US" baseline="0" dirty="0"/>
              <a:t> new content words in meaningful contexts (</a:t>
            </a:r>
            <a:r>
              <a:rPr lang="en-US" altLang="en-US" baseline="0" dirty="0" err="1"/>
              <a:t>Conezio</a:t>
            </a:r>
            <a:r>
              <a:rPr lang="en-US" altLang="en-US" baseline="0" dirty="0"/>
              <a:t> and French 2002).  They </a:t>
            </a:r>
            <a:r>
              <a:rPr lang="en-US" altLang="en-US" dirty="0"/>
              <a:t>readily acquire vocabulary, such as new nouns, to describe what they are observing (e.g., seeds, fins, nest, worms), and adjectives to describe and compare the properties and characteristics of objects (e.g., transparent, heavier, sticky, longer). They learn the vocabulary associated with the scientific concepts they investigate” (PLF, Vol. 3, p. 54).</a:t>
            </a:r>
          </a:p>
          <a:p>
            <a:pPr>
              <a:spcBef>
                <a:spcPct val="0"/>
              </a:spcBef>
            </a:pPr>
            <a:endParaRPr lang="en-US" altLang="en-US" dirty="0"/>
          </a:p>
          <a:p>
            <a:pPr>
              <a:spcBef>
                <a:spcPct val="0"/>
              </a:spcBef>
            </a:pPr>
            <a:r>
              <a:rPr lang="en-US" altLang="en-US" dirty="0"/>
              <a:t>“Observation and investigation experiences provide ideal opportunities to expose all children, including English learners, to new words and scientific vocabulary in English and in their home language, whenever possible”</a:t>
            </a:r>
          </a:p>
          <a:p>
            <a:pPr>
              <a:spcBef>
                <a:spcPct val="0"/>
              </a:spcBef>
            </a:pPr>
            <a:r>
              <a:rPr lang="en-US" altLang="en-US" dirty="0"/>
              <a:t>(PLF, Vol. 3, p. 54).</a:t>
            </a:r>
          </a:p>
          <a:p>
            <a:pPr eaLnBrk="1" hangingPunct="1">
              <a:spcBef>
                <a:spcPct val="0"/>
              </a:spcBef>
            </a:pPr>
            <a:endParaRPr lang="en-US" altLang="en-US" dirty="0"/>
          </a:p>
          <a:p>
            <a:pPr>
              <a:spcBef>
                <a:spcPct val="0"/>
              </a:spcBef>
            </a:pPr>
            <a:endParaRPr lang="en-US" altLang="en-US" dirty="0"/>
          </a:p>
          <a:p>
            <a:pPr>
              <a:spcBef>
                <a:spcPct val="0"/>
              </a:spcBef>
            </a:pPr>
            <a:endParaRPr lang="en-US" altLang="en-US" dirty="0"/>
          </a:p>
        </p:txBody>
      </p:sp>
      <p:sp>
        <p:nvSpPr>
          <p:cNvPr id="1351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17AE02D-5B42-4DC3-A0AC-06F46C9F48B7}" type="slidenum">
              <a:rPr lang="en-US" altLang="en-US" sz="1200"/>
              <a:pPr/>
              <a:t>46</a:t>
            </a:fld>
            <a:endParaRPr lang="en-US" altLang="en-US" sz="1200"/>
          </a:p>
        </p:txBody>
      </p:sp>
    </p:spTree>
    <p:extLst>
      <p:ext uri="{BB962C8B-B14F-4D97-AF65-F5344CB8AC3E}">
        <p14:creationId xmlns:p14="http://schemas.microsoft.com/office/powerpoint/2010/main" val="14180323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pPr>
            <a:r>
              <a:rPr lang="en-US" altLang="en-US" b="1" dirty="0"/>
              <a:t>Presenter Remarks:</a:t>
            </a:r>
          </a:p>
          <a:p>
            <a:pPr>
              <a:spcBef>
                <a:spcPts val="0"/>
              </a:spcBef>
            </a:pPr>
            <a:r>
              <a:rPr lang="en-US" altLang="en-US" dirty="0"/>
              <a:t>Teachers and students co-construct meaning as they work and play together exploring and investigating the concepts of life sciences. </a:t>
            </a:r>
          </a:p>
          <a:p>
            <a:pPr>
              <a:spcBef>
                <a:spcPts val="0"/>
              </a:spcBef>
            </a:pPr>
            <a:endParaRPr lang="en-US" altLang="en-US" dirty="0"/>
          </a:p>
          <a:p>
            <a:pPr>
              <a:spcBef>
                <a:spcPts val="0"/>
              </a:spcBef>
            </a:pPr>
            <a:r>
              <a:rPr lang="en-US" altLang="en-US" dirty="0"/>
              <a:t>This means children who are learning English as their second language should be encouraged to use their home language when engaging in science experiences. </a:t>
            </a:r>
          </a:p>
          <a:p>
            <a:pPr>
              <a:spcBef>
                <a:spcPts val="0"/>
              </a:spcBef>
            </a:pPr>
            <a:endParaRPr lang="en-US" altLang="en-US" dirty="0"/>
          </a:p>
          <a:p>
            <a:pPr>
              <a:spcBef>
                <a:spcPts val="0"/>
              </a:spcBef>
            </a:pPr>
            <a:r>
              <a:rPr lang="ja-JP" altLang="en-US" dirty="0"/>
              <a:t>“</a:t>
            </a:r>
            <a:r>
              <a:rPr lang="en-US" altLang="ja-JP" dirty="0"/>
              <a:t>Science activities are typically hands-on, providing multiple ways for young children to make meaning of social and verbal interactions and to build language skills, vocabulary, and grammar” (PLF, Vol. 3, p. 49).</a:t>
            </a:r>
          </a:p>
          <a:p>
            <a:pPr>
              <a:spcBef>
                <a:spcPts val="0"/>
              </a:spcBef>
            </a:pPr>
            <a:endParaRPr lang="en-US" altLang="en-US" dirty="0"/>
          </a:p>
          <a:p>
            <a:pPr>
              <a:spcBef>
                <a:spcPts val="0"/>
              </a:spcBef>
            </a:pPr>
            <a:r>
              <a:rPr lang="en-US" altLang="en-US" dirty="0"/>
              <a:t>The next activity will provide an opportunity for us to experience a hands-on learning environment to enrich life sciences vocabulary development.</a:t>
            </a:r>
          </a:p>
        </p:txBody>
      </p:sp>
      <p:sp>
        <p:nvSpPr>
          <p:cNvPr id="137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A4F93A8-13CA-44E7-B872-7CECC181EDD7}" type="slidenum">
              <a:rPr lang="en-US" altLang="en-US" sz="1200"/>
              <a:pPr/>
              <a:t>47</a:t>
            </a:fld>
            <a:endParaRPr lang="en-US" altLang="en-US" sz="1200"/>
          </a:p>
        </p:txBody>
      </p:sp>
    </p:spTree>
    <p:extLst>
      <p:ext uri="{BB962C8B-B14F-4D97-AF65-F5344CB8AC3E}">
        <p14:creationId xmlns:p14="http://schemas.microsoft.com/office/powerpoint/2010/main" val="957550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6" name="Notes Placeholder 2"/>
          <p:cNvSpPr>
            <a:spLocks noGrp="1"/>
          </p:cNvSpPr>
          <p:nvPr>
            <p:ph type="body" idx="1"/>
          </p:nvPr>
        </p:nvSpPr>
        <p:spPr bwMode="auto">
          <a:xfrm>
            <a:off x="707265" y="4367325"/>
            <a:ext cx="5595870" cy="47564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defTabSz="465887">
              <a:spcBef>
                <a:spcPts val="0"/>
              </a:spcBef>
              <a:spcAft>
                <a:spcPts val="0"/>
              </a:spcAft>
              <a:defRPr/>
            </a:pPr>
            <a:r>
              <a:rPr lang="en-US" b="1" dirty="0">
                <a:effectLst/>
                <a:ea typeface="Times New Roman" panose="02020603050405020304" pitchFamily="18" charset="0"/>
              </a:rPr>
              <a:t>Activity 6: Root View Planter</a:t>
            </a:r>
          </a:p>
          <a:p>
            <a:pPr>
              <a:spcBef>
                <a:spcPts val="0"/>
              </a:spcBef>
              <a:spcAft>
                <a:spcPts val="0"/>
              </a:spcAft>
            </a:pPr>
            <a:endParaRPr lang="en-US" altLang="en-US" b="1" dirty="0"/>
          </a:p>
          <a:p>
            <a:pPr>
              <a:spcBef>
                <a:spcPts val="0"/>
              </a:spcBef>
              <a:spcAft>
                <a:spcPts val="0"/>
              </a:spcAft>
            </a:pPr>
            <a:r>
              <a:rPr lang="en-US" altLang="en-US" b="1" dirty="0"/>
              <a:t>Presenter Remarks: </a:t>
            </a:r>
          </a:p>
          <a:p>
            <a:pPr>
              <a:spcBef>
                <a:spcPts val="0"/>
              </a:spcBef>
              <a:spcAft>
                <a:spcPts val="0"/>
              </a:spcAft>
            </a:pPr>
            <a:r>
              <a:rPr lang="en-US" altLang="en-US" b="0" dirty="0"/>
              <a:t>It’s time for another activity! This</a:t>
            </a:r>
            <a:r>
              <a:rPr lang="en-US" altLang="en-US" b="0" baseline="0" dirty="0"/>
              <a:t> activity is offers multiple ways to expand vocabulary. </a:t>
            </a:r>
            <a:endParaRPr lang="en-US" altLang="en-US" b="0" dirty="0"/>
          </a:p>
          <a:p>
            <a:pPr>
              <a:spcBef>
                <a:spcPts val="0"/>
              </a:spcBef>
              <a:spcAft>
                <a:spcPts val="0"/>
              </a:spcAft>
            </a:pPr>
            <a:endParaRPr lang="en-US" altLang="en-US" b="1" dirty="0"/>
          </a:p>
          <a:p>
            <a:pPr>
              <a:spcBef>
                <a:spcPts val="0"/>
              </a:spcBef>
              <a:spcAft>
                <a:spcPts val="0"/>
              </a:spcAft>
            </a:pPr>
            <a:r>
              <a:rPr lang="en-US" b="1" cap="all" dirty="0">
                <a:effectLst/>
                <a:ea typeface="Times New Roman" panose="02020603050405020304" pitchFamily="18" charset="0"/>
              </a:rPr>
              <a:t>intent: </a:t>
            </a:r>
            <a:endParaRPr lang="en-US" dirty="0">
              <a:effectLst/>
              <a:ea typeface="Times New Roman" panose="02020603050405020304" pitchFamily="18" charset="0"/>
            </a:endParaRPr>
          </a:p>
          <a:p>
            <a:pPr>
              <a:spcBef>
                <a:spcPts val="0"/>
              </a:spcBef>
              <a:spcAft>
                <a:spcPts val="0"/>
              </a:spcAft>
            </a:pPr>
            <a:r>
              <a:rPr lang="en-US" dirty="0">
                <a:solidFill>
                  <a:srgbClr val="000000"/>
                </a:solidFill>
                <a:effectLst/>
                <a:ea typeface="Times New Roman" panose="02020603050405020304" pitchFamily="18" charset="0"/>
              </a:rPr>
              <a:t>Engage with fellow participants and experience life sciences by building a root view planter.</a:t>
            </a:r>
          </a:p>
          <a:p>
            <a:pPr>
              <a:spcBef>
                <a:spcPts val="0"/>
              </a:spcBef>
              <a:spcAft>
                <a:spcPts val="0"/>
              </a:spcAft>
            </a:pPr>
            <a:endParaRPr lang="en-US" b="1" dirty="0">
              <a:solidFill>
                <a:srgbClr val="000000"/>
              </a:solidFill>
              <a:effectLst/>
              <a:ea typeface="Times New Roman" panose="02020603050405020304" pitchFamily="18" charset="0"/>
            </a:endParaRPr>
          </a:p>
          <a:p>
            <a:pPr>
              <a:spcBef>
                <a:spcPts val="0"/>
              </a:spcBef>
              <a:spcAft>
                <a:spcPts val="0"/>
              </a:spcAft>
            </a:pPr>
            <a:r>
              <a:rPr lang="en-US" b="1" dirty="0">
                <a:solidFill>
                  <a:srgbClr val="000000"/>
                </a:solidFill>
                <a:effectLst/>
                <a:ea typeface="Times New Roman" panose="02020603050405020304" pitchFamily="18" charset="0"/>
              </a:rPr>
              <a:t>OUTCOMES: </a:t>
            </a:r>
            <a:endParaRPr lang="en-US" dirty="0">
              <a:solidFill>
                <a:srgbClr val="000000"/>
              </a:solidFill>
              <a:effectLst/>
              <a:ea typeface="Times New Roman" panose="02020603050405020304" pitchFamily="18" charset="0"/>
            </a:endParaRPr>
          </a:p>
          <a:p>
            <a:pPr marL="349415" indent="-349415">
              <a:spcBef>
                <a:spcPts val="0"/>
              </a:spcBef>
              <a:spcAft>
                <a:spcPts val="0"/>
              </a:spcAft>
              <a:buFont typeface="Symbol" panose="05050102010706020507" pitchFamily="18" charset="2"/>
              <a:buChar char=""/>
            </a:pPr>
            <a:r>
              <a:rPr lang="en-US" dirty="0">
                <a:solidFill>
                  <a:srgbClr val="000000"/>
                </a:solidFill>
                <a:effectLst/>
                <a:ea typeface="Times New Roman" panose="02020603050405020304" pitchFamily="18" charset="0"/>
              </a:rPr>
              <a:t>Participants will watch a YouTube clip on how to build a root view planter.</a:t>
            </a:r>
          </a:p>
          <a:p>
            <a:pPr marL="349415" indent="-349415">
              <a:spcBef>
                <a:spcPts val="0"/>
              </a:spcBef>
              <a:spcAft>
                <a:spcPts val="0"/>
              </a:spcAft>
              <a:buFont typeface="Symbol" panose="05050102010706020507" pitchFamily="18" charset="2"/>
              <a:buChar char=""/>
            </a:pPr>
            <a:r>
              <a:rPr lang="en-US" dirty="0">
                <a:solidFill>
                  <a:srgbClr val="000000"/>
                </a:solidFill>
                <a:effectLst/>
                <a:ea typeface="Times New Roman" panose="02020603050405020304" pitchFamily="18" charset="0"/>
              </a:rPr>
              <a:t>Participants will build their own root viewer.  </a:t>
            </a:r>
          </a:p>
          <a:p>
            <a:pPr marL="349415" indent="-349415">
              <a:spcBef>
                <a:spcPts val="0"/>
              </a:spcBef>
              <a:spcAft>
                <a:spcPts val="0"/>
              </a:spcAft>
              <a:buFont typeface="Symbol" panose="05050102010706020507" pitchFamily="18" charset="2"/>
              <a:buChar char=""/>
            </a:pPr>
            <a:r>
              <a:rPr lang="en-US" dirty="0">
                <a:solidFill>
                  <a:srgbClr val="000000"/>
                </a:solidFill>
                <a:effectLst/>
                <a:ea typeface="Times New Roman" panose="02020603050405020304" pitchFamily="18" charset="0"/>
              </a:rPr>
              <a:t>Participants will compose questions to facilitate discussion about the life sciences foundations while building their root viewer.</a:t>
            </a:r>
          </a:p>
          <a:p>
            <a:pPr>
              <a:spcBef>
                <a:spcPts val="0"/>
              </a:spcBef>
              <a:spcAft>
                <a:spcPts val="0"/>
              </a:spcAft>
            </a:pPr>
            <a:endParaRPr lang="en-US" b="1" cap="all" dirty="0">
              <a:effectLst/>
              <a:ea typeface="Times New Roman" panose="02020603050405020304" pitchFamily="18" charset="0"/>
            </a:endParaRPr>
          </a:p>
          <a:p>
            <a:pPr>
              <a:spcBef>
                <a:spcPts val="0"/>
              </a:spcBef>
              <a:spcAft>
                <a:spcPts val="0"/>
              </a:spcAft>
            </a:pPr>
            <a:r>
              <a:rPr lang="en-US" b="1" cap="all" dirty="0">
                <a:effectLst/>
                <a:ea typeface="Times New Roman" panose="02020603050405020304" pitchFamily="18" charset="0"/>
              </a:rPr>
              <a:t>Materials Required: </a:t>
            </a:r>
            <a:endParaRPr lang="en-US" dirty="0">
              <a:effectLst/>
              <a:ea typeface="Times New Roman" panose="02020603050405020304" pitchFamily="18" charset="0"/>
            </a:endParaRPr>
          </a:p>
          <a:p>
            <a:pPr marL="349415" indent="-349415">
              <a:spcBef>
                <a:spcPts val="0"/>
              </a:spcBef>
              <a:spcAft>
                <a:spcPts val="0"/>
              </a:spcAft>
              <a:buFont typeface="Symbol" panose="05050102010706020507" pitchFamily="18" charset="2"/>
              <a:buChar char=""/>
            </a:pPr>
            <a:r>
              <a:rPr lang="en-US" dirty="0">
                <a:effectLst/>
                <a:ea typeface="Times" pitchFamily="18" charset="0"/>
              </a:rPr>
              <a:t>PPT slide</a:t>
            </a:r>
            <a:endParaRPr lang="en-US" dirty="0">
              <a:effectLst/>
              <a:ea typeface="Times New Roman" panose="02020603050405020304" pitchFamily="18" charset="0"/>
            </a:endParaRPr>
          </a:p>
          <a:p>
            <a:pPr marL="349415" indent="-349415">
              <a:spcBef>
                <a:spcPts val="0"/>
              </a:spcBef>
              <a:spcAft>
                <a:spcPts val="0"/>
              </a:spcAft>
              <a:buFont typeface="Symbol" panose="05050102010706020507" pitchFamily="18" charset="2"/>
              <a:buChar char=""/>
            </a:pPr>
            <a:r>
              <a:rPr lang="en-US" dirty="0">
                <a:effectLst/>
                <a:ea typeface="Times" pitchFamily="18" charset="0"/>
              </a:rPr>
              <a:t>Dirt, seeds, pot, water (for each participant)</a:t>
            </a:r>
            <a:endParaRPr lang="en-US" dirty="0">
              <a:effectLst/>
              <a:ea typeface="Times New Roman" panose="02020603050405020304" pitchFamily="18" charset="0"/>
            </a:endParaRPr>
          </a:p>
          <a:p>
            <a:pPr marL="349415" indent="-349415">
              <a:spcBef>
                <a:spcPts val="0"/>
              </a:spcBef>
              <a:spcAft>
                <a:spcPts val="0"/>
              </a:spcAft>
              <a:buFont typeface="Symbol" panose="05050102010706020507" pitchFamily="18" charset="2"/>
              <a:buChar char=""/>
            </a:pPr>
            <a:r>
              <a:rPr lang="en-US" dirty="0">
                <a:effectLst/>
                <a:ea typeface="Times" pitchFamily="18" charset="0"/>
              </a:rPr>
              <a:t>Tablemates</a:t>
            </a:r>
            <a:endParaRPr lang="en-US" dirty="0">
              <a:effectLst/>
              <a:ea typeface="Times New Roman" panose="02020603050405020304" pitchFamily="18" charset="0"/>
            </a:endParaRPr>
          </a:p>
          <a:p>
            <a:pPr marL="349415" indent="-349415">
              <a:spcBef>
                <a:spcPts val="0"/>
              </a:spcBef>
              <a:spcAft>
                <a:spcPts val="0"/>
              </a:spcAft>
              <a:buFont typeface="Symbol" panose="05050102010706020507" pitchFamily="18" charset="2"/>
              <a:buChar char=""/>
            </a:pPr>
            <a:r>
              <a:rPr lang="en-US" dirty="0">
                <a:effectLst/>
                <a:ea typeface="Times" pitchFamily="18" charset="0"/>
              </a:rPr>
              <a:t>YouTube clip from Life Lab</a:t>
            </a:r>
            <a:endParaRPr lang="en-US" dirty="0">
              <a:effectLst/>
              <a:ea typeface="Times New Roman" panose="02020603050405020304" pitchFamily="18" charset="0"/>
            </a:endParaRPr>
          </a:p>
          <a:p>
            <a:pPr marL="349415" indent="-349415">
              <a:spcBef>
                <a:spcPts val="0"/>
              </a:spcBef>
              <a:spcAft>
                <a:spcPts val="0"/>
              </a:spcAft>
              <a:buFont typeface="Symbol" panose="05050102010706020507" pitchFamily="18" charset="2"/>
              <a:buChar char=""/>
            </a:pPr>
            <a:r>
              <a:rPr lang="en-US" dirty="0">
                <a:effectLst/>
                <a:ea typeface="Times" pitchFamily="18" charset="0"/>
              </a:rPr>
              <a:t>Paper</a:t>
            </a:r>
            <a:endParaRPr lang="en-US" dirty="0">
              <a:effectLst/>
              <a:ea typeface="Times New Roman" panose="02020603050405020304" pitchFamily="18" charset="0"/>
            </a:endParaRPr>
          </a:p>
          <a:p>
            <a:pPr marL="349415" indent="-349415">
              <a:spcBef>
                <a:spcPts val="0"/>
              </a:spcBef>
              <a:spcAft>
                <a:spcPts val="0"/>
              </a:spcAft>
              <a:buFont typeface="Symbol" panose="05050102010706020507" pitchFamily="18" charset="2"/>
              <a:buChar char=""/>
            </a:pPr>
            <a:r>
              <a:rPr lang="en-US" dirty="0">
                <a:effectLst/>
                <a:ea typeface="Times" pitchFamily="18" charset="0"/>
              </a:rPr>
              <a:t>Clear plastic cups</a:t>
            </a:r>
            <a:endParaRPr lang="en-US" dirty="0">
              <a:effectLst/>
              <a:ea typeface="Times New Roman" panose="02020603050405020304" pitchFamily="18" charset="0"/>
            </a:endParaRPr>
          </a:p>
          <a:p>
            <a:pPr marL="349415" indent="-349415">
              <a:spcBef>
                <a:spcPts val="0"/>
              </a:spcBef>
              <a:spcAft>
                <a:spcPts val="0"/>
              </a:spcAft>
              <a:buFont typeface="Symbol" panose="05050102010706020507" pitchFamily="18" charset="2"/>
              <a:buChar char=""/>
            </a:pPr>
            <a:r>
              <a:rPr lang="en-US" dirty="0">
                <a:effectLst/>
                <a:ea typeface="Times" pitchFamily="18" charset="0"/>
              </a:rPr>
              <a:t>Scissors (one pair per table)</a:t>
            </a:r>
            <a:endParaRPr lang="en-US" dirty="0">
              <a:effectLst/>
              <a:ea typeface="Times New Roman" panose="02020603050405020304" pitchFamily="18" charset="0"/>
            </a:endParaRPr>
          </a:p>
          <a:p>
            <a:pPr marL="349415" indent="-349415">
              <a:spcBef>
                <a:spcPts val="0"/>
              </a:spcBef>
              <a:spcAft>
                <a:spcPts val="0"/>
              </a:spcAft>
              <a:buFont typeface="Symbol" panose="05050102010706020507" pitchFamily="18" charset="2"/>
              <a:buChar char=""/>
            </a:pPr>
            <a:r>
              <a:rPr lang="en-US" dirty="0">
                <a:effectLst/>
                <a:ea typeface="Times" pitchFamily="18" charset="0"/>
              </a:rPr>
              <a:t>3 x 5 cards with foundations and ages written on them </a:t>
            </a:r>
          </a:p>
          <a:p>
            <a:pPr>
              <a:spcBef>
                <a:spcPts val="0"/>
              </a:spcBef>
              <a:spcAft>
                <a:spcPts val="0"/>
              </a:spcAft>
            </a:pPr>
            <a:endParaRPr lang="en-US" b="1" cap="all" dirty="0">
              <a:effectLst/>
              <a:ea typeface="Times New Roman" panose="02020603050405020304" pitchFamily="18" charset="0"/>
            </a:endParaRPr>
          </a:p>
          <a:p>
            <a:pPr>
              <a:spcBef>
                <a:spcPts val="0"/>
              </a:spcBef>
              <a:spcAft>
                <a:spcPts val="0"/>
              </a:spcAft>
            </a:pPr>
            <a:r>
              <a:rPr lang="en-US" b="1" cap="all" dirty="0">
                <a:effectLst/>
                <a:ea typeface="Times New Roman" panose="02020603050405020304" pitchFamily="18" charset="0"/>
              </a:rPr>
              <a:t>Time:</a:t>
            </a:r>
            <a:r>
              <a:rPr lang="en-US" dirty="0">
                <a:effectLst/>
                <a:ea typeface="Times New Roman" panose="02020603050405020304" pitchFamily="18" charset="0"/>
              </a:rPr>
              <a:t> 15 minutes</a:t>
            </a:r>
          </a:p>
          <a:p>
            <a:pPr>
              <a:spcBef>
                <a:spcPts val="0"/>
              </a:spcBef>
              <a:spcAft>
                <a:spcPts val="0"/>
              </a:spcAft>
            </a:pPr>
            <a:endParaRPr lang="en-US" b="1" cap="all" dirty="0">
              <a:effectLst/>
              <a:ea typeface="Times New Roman" panose="02020603050405020304" pitchFamily="18" charset="0"/>
            </a:endParaRPr>
          </a:p>
          <a:p>
            <a:pPr>
              <a:spcBef>
                <a:spcPts val="0"/>
              </a:spcBef>
              <a:spcAft>
                <a:spcPts val="0"/>
              </a:spcAft>
            </a:pPr>
            <a:r>
              <a:rPr lang="en-US" b="1" cap="all" dirty="0">
                <a:effectLst/>
                <a:ea typeface="Times New Roman" panose="02020603050405020304" pitchFamily="18" charset="0"/>
              </a:rPr>
              <a:t>Process:</a:t>
            </a:r>
            <a:endParaRPr lang="en-US" dirty="0">
              <a:effectLst/>
              <a:ea typeface="Times New Roman" panose="02020603050405020304" pitchFamily="18" charset="0"/>
            </a:endParaRPr>
          </a:p>
          <a:p>
            <a:pPr>
              <a:spcBef>
                <a:spcPts val="0"/>
              </a:spcBef>
              <a:spcAft>
                <a:spcPts val="0"/>
              </a:spcAft>
            </a:pPr>
            <a:r>
              <a:rPr lang="en-US" b="1" dirty="0">
                <a:effectLst/>
                <a:ea typeface="Times New Roman" panose="02020603050405020304" pitchFamily="18" charset="0"/>
              </a:rPr>
              <a:t>Part 1 </a:t>
            </a:r>
            <a:r>
              <a:rPr lang="en-US" dirty="0">
                <a:effectLst/>
                <a:ea typeface="Times New Roman" panose="02020603050405020304" pitchFamily="18" charset="0"/>
              </a:rPr>
              <a:t>(10 minutes)</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Introduce the idea of a root viewer by prompting thinking about how to make “growing and transformations” more visual and concrete. </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Explain that a root viewer is one way to specifically support vocabulary development for English learners because of the visibly growing roots. </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Show the Life Lab tutorial on how to make a root viewer.</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Pass out the materials and invite participants to make their own root view planter.</a:t>
            </a:r>
          </a:p>
          <a:p>
            <a:pPr>
              <a:spcBef>
                <a:spcPts val="0"/>
              </a:spcBef>
              <a:spcAft>
                <a:spcPts val="0"/>
              </a:spcAft>
            </a:pPr>
            <a:endParaRPr lang="en-US" b="1" dirty="0">
              <a:effectLst/>
              <a:ea typeface="Times New Roman" panose="02020603050405020304" pitchFamily="18" charset="0"/>
            </a:endParaRPr>
          </a:p>
          <a:p>
            <a:pPr>
              <a:spcBef>
                <a:spcPts val="0"/>
              </a:spcBef>
              <a:spcAft>
                <a:spcPts val="0"/>
              </a:spcAft>
            </a:pPr>
            <a:r>
              <a:rPr lang="en-US" b="1" dirty="0">
                <a:effectLst/>
                <a:ea typeface="Times New Roman" panose="02020603050405020304" pitchFamily="18" charset="0"/>
              </a:rPr>
              <a:t>Part 2 </a:t>
            </a:r>
            <a:r>
              <a:rPr lang="en-US" dirty="0">
                <a:effectLst/>
                <a:ea typeface="Times New Roman" panose="02020603050405020304" pitchFamily="18" charset="0"/>
              </a:rPr>
              <a:t>(5 minutes)</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(While participants are working) Pass out 3 x 5 cards with the foundation numbers and age ranges listed (i.e., 1.2, 48; 1.2, 60). Give one 3 x 5 card to each person/pair.</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Ask participants to think about how to facilitate conversations around their foundation, specifically focusing on their age range. Question prompts are on the PPT slide. </a:t>
            </a:r>
          </a:p>
          <a:p>
            <a:pPr>
              <a:spcBef>
                <a:spcPts val="0"/>
              </a:spcBef>
              <a:spcAft>
                <a:spcPts val="0"/>
              </a:spcAft>
            </a:pPr>
            <a:endParaRPr lang="en-US" b="1" dirty="0">
              <a:effectLst/>
              <a:ea typeface="Times New Roman" panose="02020603050405020304" pitchFamily="18" charset="0"/>
            </a:endParaRPr>
          </a:p>
          <a:p>
            <a:pPr>
              <a:spcBef>
                <a:spcPts val="0"/>
              </a:spcBef>
              <a:spcAft>
                <a:spcPts val="0"/>
              </a:spcAft>
            </a:pPr>
            <a:r>
              <a:rPr lang="en-US" b="1" dirty="0">
                <a:effectLst/>
                <a:ea typeface="Times New Roman" panose="02020603050405020304" pitchFamily="18" charset="0"/>
              </a:rPr>
              <a:t>Debrief:</a:t>
            </a:r>
            <a:r>
              <a:rPr lang="en-US" dirty="0">
                <a:effectLst/>
                <a:ea typeface="Times New Roman" panose="02020603050405020304" pitchFamily="18" charset="0"/>
              </a:rPr>
              <a:t> </a:t>
            </a:r>
          </a:p>
          <a:p>
            <a:pPr marL="346180" lvl="2" indent="-346180">
              <a:spcBef>
                <a:spcPts val="0"/>
              </a:spcBef>
              <a:spcAft>
                <a:spcPts val="0"/>
              </a:spcAft>
              <a:buFont typeface="Symbol" panose="05050102010706020507" pitchFamily="18" charset="2"/>
              <a:buChar char=""/>
            </a:pPr>
            <a:r>
              <a:rPr lang="en-US" dirty="0">
                <a:effectLst/>
                <a:ea typeface="Times New Roman" panose="02020603050405020304" pitchFamily="18" charset="0"/>
              </a:rPr>
              <a:t>Ask participants the following questions: What were some main differences you noticed in the types of questions being asked? What were some differences between foundations? What were some differences between age ranges? </a:t>
            </a:r>
          </a:p>
          <a:p>
            <a:pPr marL="0" lvl="2">
              <a:spcBef>
                <a:spcPts val="0"/>
              </a:spcBef>
              <a:spcAft>
                <a:spcPts val="0"/>
              </a:spcAft>
            </a:pPr>
            <a:endParaRPr lang="en-US" b="1" dirty="0">
              <a:effectLst/>
              <a:ea typeface="Times New Roman" panose="02020603050405020304" pitchFamily="18" charset="0"/>
            </a:endParaRPr>
          </a:p>
          <a:p>
            <a:pPr marL="0" lvl="2">
              <a:spcBef>
                <a:spcPts val="0"/>
              </a:spcBef>
              <a:spcAft>
                <a:spcPts val="0"/>
              </a:spcAft>
            </a:pPr>
            <a:r>
              <a:rPr lang="en-US" b="1" dirty="0">
                <a:effectLst/>
                <a:ea typeface="Times New Roman" panose="02020603050405020304" pitchFamily="18" charset="0"/>
              </a:rPr>
              <a:t>NOTE</a:t>
            </a:r>
            <a:r>
              <a:rPr lang="en-US" dirty="0">
                <a:effectLst/>
                <a:ea typeface="Times New Roman" panose="02020603050405020304" pitchFamily="18" charset="0"/>
              </a:rPr>
              <a:t>: The root viewer provides a concrete example for growth as you can see it changing. It also provides an opportunity to discuss habitats, the different characteristics of plants, and the basic needs of plants to stay alive. Therefore, all foundations could potentially be addressed with variations in conversation about the root viewer.</a:t>
            </a:r>
          </a:p>
          <a:p>
            <a:pPr>
              <a:spcBef>
                <a:spcPts val="0"/>
              </a:spcBef>
              <a:spcAft>
                <a:spcPts val="0"/>
              </a:spcAft>
            </a:pPr>
            <a:r>
              <a:rPr lang="en-US" dirty="0">
                <a:effectLst/>
                <a:ea typeface="Times New Roman" panose="02020603050405020304" pitchFamily="18" charset="0"/>
              </a:rPr>
              <a:t> </a:t>
            </a:r>
          </a:p>
        </p:txBody>
      </p:sp>
      <p:sp>
        <p:nvSpPr>
          <p:cNvPr id="139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2D101B3-7A7C-49DD-8F63-C7380B5860BE}" type="slidenum">
              <a:rPr lang="en-US" altLang="en-US" sz="1200"/>
              <a:pPr/>
              <a:t>48</a:t>
            </a:fld>
            <a:endParaRPr lang="en-US" altLang="en-US" sz="1200"/>
          </a:p>
        </p:txBody>
      </p:sp>
    </p:spTree>
    <p:extLst>
      <p:ext uri="{BB962C8B-B14F-4D97-AF65-F5344CB8AC3E}">
        <p14:creationId xmlns:p14="http://schemas.microsoft.com/office/powerpoint/2010/main" val="8900754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spcAft>
                <a:spcPts val="0"/>
              </a:spcAft>
            </a:pPr>
            <a:r>
              <a:rPr lang="en-US" altLang="en-US" b="1" dirty="0"/>
              <a:t>Background Information:</a:t>
            </a:r>
          </a:p>
          <a:p>
            <a:pPr marL="0" lvl="2">
              <a:spcBef>
                <a:spcPts val="0"/>
              </a:spcBef>
              <a:spcAft>
                <a:spcPts val="0"/>
              </a:spcAft>
            </a:pPr>
            <a:r>
              <a:rPr lang="en-US" dirty="0">
                <a:ea typeface="Times New Roman" panose="02020603050405020304" pitchFamily="18" charset="0"/>
              </a:rPr>
              <a:t>The root viewer provides a concrete example for growth as you can see it changing. It also provides an opportunity to discuss habitats, the different characteristics of plants, and the basic needs of plants to stay alive. Therefore, all foundations could potentially be addressed with variations in conversation about the root viewer.</a:t>
            </a:r>
          </a:p>
          <a:p>
            <a:pPr>
              <a:spcBef>
                <a:spcPts val="0"/>
              </a:spcBef>
              <a:spcAft>
                <a:spcPts val="0"/>
              </a:spcAft>
            </a:pPr>
            <a:endParaRPr lang="en-US" altLang="en-US" b="1" dirty="0"/>
          </a:p>
          <a:p>
            <a:pPr>
              <a:spcBef>
                <a:spcPts val="0"/>
              </a:spcBef>
              <a:spcAft>
                <a:spcPts val="0"/>
              </a:spcAft>
            </a:pPr>
            <a:r>
              <a:rPr lang="en-US" altLang="en-US" b="1" dirty="0"/>
              <a:t>Presenter Remarks:</a:t>
            </a:r>
            <a:endParaRPr lang="en-US" altLang="en-US" dirty="0"/>
          </a:p>
          <a:p>
            <a:pPr>
              <a:spcBef>
                <a:spcPts val="0"/>
              </a:spcBef>
              <a:spcAft>
                <a:spcPts val="0"/>
              </a:spcAft>
            </a:pPr>
            <a:r>
              <a:rPr lang="en-US" altLang="en-US" dirty="0"/>
              <a:t>Follow the prompts</a:t>
            </a:r>
            <a:r>
              <a:rPr lang="en-US" altLang="en-US" baseline="0" dirty="0"/>
              <a:t> on the slide:</a:t>
            </a:r>
          </a:p>
          <a:p>
            <a:pPr marL="171450" indent="-171450">
              <a:buFont typeface="Arial" panose="020B0604020202020204" pitchFamily="34" charset="0"/>
              <a:buChar char="•"/>
            </a:pPr>
            <a:r>
              <a:rPr lang="en-US" altLang="en-US" dirty="0"/>
              <a:t>Find an elbow partner and answer the questions for your specific foundation.</a:t>
            </a:r>
          </a:p>
          <a:p>
            <a:pPr marL="171450" indent="-171450">
              <a:buFont typeface="Arial" panose="020B0604020202020204" pitchFamily="34" charset="0"/>
              <a:buChar char="•"/>
            </a:pPr>
            <a:r>
              <a:rPr lang="en-US" altLang="en-US" dirty="0"/>
              <a:t>How might you facilitate a conversation about the root viewer?</a:t>
            </a:r>
          </a:p>
          <a:p>
            <a:pPr marL="688975" lvl="1" indent="-231775">
              <a:buFont typeface="Courier New" panose="02070309020205020404" pitchFamily="49" charset="0"/>
              <a:buChar char="o"/>
            </a:pPr>
            <a:r>
              <a:rPr lang="en-US" altLang="en-US" dirty="0"/>
              <a:t>While exploring with a 48 month old child (four year old)</a:t>
            </a:r>
          </a:p>
          <a:p>
            <a:pPr marL="688975" lvl="1" indent="-231775">
              <a:buFont typeface="Courier New" panose="02070309020205020404" pitchFamily="49" charset="0"/>
              <a:buChar char="o"/>
            </a:pPr>
            <a:r>
              <a:rPr lang="en-US" altLang="en-US" dirty="0"/>
              <a:t>While exploring with a 60 month old child (five year old)</a:t>
            </a:r>
          </a:p>
          <a:p>
            <a:pPr marL="171450" indent="-171450">
              <a:buFont typeface="Arial" panose="020B0604020202020204" pitchFamily="34" charset="0"/>
              <a:buChar char="•"/>
            </a:pPr>
            <a:r>
              <a:rPr lang="en-US" altLang="en-US" dirty="0"/>
              <a:t>Consider the main differences you notice.</a:t>
            </a:r>
          </a:p>
          <a:p>
            <a:pPr>
              <a:spcBef>
                <a:spcPts val="0"/>
              </a:spcBef>
              <a:spcAft>
                <a:spcPts val="0"/>
              </a:spcAft>
            </a:pPr>
            <a:endParaRPr lang="en-US" altLang="en-US" dirty="0"/>
          </a:p>
          <a:p>
            <a:pPr>
              <a:spcBef>
                <a:spcPts val="0"/>
              </a:spcBef>
              <a:spcAft>
                <a:spcPts val="0"/>
              </a:spcAft>
            </a:pPr>
            <a:r>
              <a:rPr lang="en-US" altLang="en-US" dirty="0"/>
              <a:t>(After</a:t>
            </a:r>
            <a:r>
              <a:rPr lang="en-US" altLang="en-US" baseline="0" dirty="0"/>
              <a:t> participants have worked through the prompts on the slide with their elbow partner, click to reveal the group debrief questions on the slide.)</a:t>
            </a:r>
          </a:p>
          <a:p>
            <a:pPr>
              <a:spcBef>
                <a:spcPts val="0"/>
              </a:spcBef>
              <a:spcAft>
                <a:spcPts val="0"/>
              </a:spcAft>
            </a:pPr>
            <a:endParaRPr lang="en-US" altLang="en-US" baseline="0" dirty="0"/>
          </a:p>
          <a:p>
            <a:pPr>
              <a:spcBef>
                <a:spcPts val="0"/>
              </a:spcBef>
              <a:spcAft>
                <a:spcPts val="0"/>
              </a:spcAft>
            </a:pPr>
            <a:r>
              <a:rPr lang="en-US" altLang="en-US" dirty="0"/>
              <a:t>Let’s debrief by discussing the following questions:</a:t>
            </a:r>
          </a:p>
          <a:p>
            <a:pPr marL="174708" indent="-174708">
              <a:spcBef>
                <a:spcPts val="0"/>
              </a:spcBef>
              <a:spcAft>
                <a:spcPts val="0"/>
              </a:spcAft>
              <a:buFont typeface="Arial" panose="020B0604020202020204" pitchFamily="34" charset="0"/>
              <a:buChar char="•"/>
            </a:pPr>
            <a:r>
              <a:rPr lang="en-US" altLang="en-US" dirty="0"/>
              <a:t>What were some main differences you noticed in the types of questions being asked? </a:t>
            </a:r>
          </a:p>
          <a:p>
            <a:pPr marL="174708" indent="-174708">
              <a:spcBef>
                <a:spcPts val="0"/>
              </a:spcBef>
              <a:spcAft>
                <a:spcPts val="0"/>
              </a:spcAft>
              <a:buFont typeface="Arial" panose="020B0604020202020204" pitchFamily="34" charset="0"/>
              <a:buChar char="•"/>
            </a:pPr>
            <a:r>
              <a:rPr lang="en-US" altLang="en-US" dirty="0"/>
              <a:t>What were some differences between foundations? </a:t>
            </a:r>
          </a:p>
          <a:p>
            <a:pPr marL="174708" indent="-174708">
              <a:spcBef>
                <a:spcPts val="0"/>
              </a:spcBef>
              <a:spcAft>
                <a:spcPts val="0"/>
              </a:spcAft>
              <a:buFont typeface="Arial" panose="020B0604020202020204" pitchFamily="34" charset="0"/>
              <a:buChar char="•"/>
            </a:pPr>
            <a:r>
              <a:rPr lang="en-US" altLang="en-US" dirty="0"/>
              <a:t>What were some differences between age ranges? </a:t>
            </a:r>
          </a:p>
          <a:p>
            <a:pPr>
              <a:spcBef>
                <a:spcPts val="0"/>
              </a:spcBef>
              <a:spcAft>
                <a:spcPts val="0"/>
              </a:spcAft>
            </a:pPr>
            <a:endParaRPr lang="en-US" altLang="en-US" baseline="0" dirty="0"/>
          </a:p>
          <a:p>
            <a:pPr>
              <a:spcBef>
                <a:spcPts val="0"/>
              </a:spcBef>
              <a:spcAft>
                <a:spcPts val="0"/>
              </a:spcAft>
            </a:pPr>
            <a:endParaRPr lang="en-US" altLang="en-US" baseline="0" dirty="0"/>
          </a:p>
        </p:txBody>
      </p:sp>
      <p:sp>
        <p:nvSpPr>
          <p:cNvPr id="1413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AE86E41-1F3B-474E-9DBD-1AC9DF751570}" type="slidenum">
              <a:rPr lang="en-US" altLang="en-US" sz="1200"/>
              <a:pPr/>
              <a:t>49</a:t>
            </a:fld>
            <a:endParaRPr lang="en-US" altLang="en-US" sz="1200" dirty="0"/>
          </a:p>
        </p:txBody>
      </p:sp>
    </p:spTree>
    <p:extLst>
      <p:ext uri="{BB962C8B-B14F-4D97-AF65-F5344CB8AC3E}">
        <p14:creationId xmlns:p14="http://schemas.microsoft.com/office/powerpoint/2010/main" val="126683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spcBef>
                <a:spcPct val="0"/>
              </a:spcBef>
              <a:spcAft>
                <a:spcPts val="0"/>
              </a:spcAft>
              <a:defRPr/>
            </a:pPr>
            <a:r>
              <a:rPr lang="en-US" b="1" dirty="0">
                <a:latin typeface="Arial" charset="0"/>
                <a:ea typeface="Arial" charset="0"/>
                <a:cs typeface="Arial" charset="0"/>
              </a:rPr>
              <a:t>Presenter Remarks:</a:t>
            </a:r>
          </a:p>
          <a:p>
            <a:pPr marL="0" marR="0" lvl="0" indent="0" algn="l" defTabSz="457200" rtl="0" eaLnBrk="1" fontAlgn="auto" latinLnBrk="0" hangingPunct="1">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The TK Implementation Guide is a resource that focuses on the essential components for school district administrators and teachers to consider for TK programs.  The TK Implementation Guide, published by the California Department of Education,  is a resource to support implementation of comprehensive TK programs. </a:t>
            </a:r>
          </a:p>
          <a:p>
            <a:pPr marL="0" marR="0" lvl="0" indent="0" algn="l" defTabSz="457200" rtl="0" eaLnBrk="1" fontAlgn="auto" latinLnBrk="0" hangingPunct="1">
              <a:spcBef>
                <a:spcPct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endParaRPr>
          </a:p>
          <a:p>
            <a:pPr marL="0" marR="0" lvl="0" indent="0" algn="l" defTabSz="457200" rtl="0" eaLnBrk="1" fontAlgn="auto" latinLnBrk="0" hangingPunct="1">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This publication provides resources and guidance in the areas of program design, curriculum, instruction, assessment, and family/community partnerships.</a:t>
            </a:r>
          </a:p>
        </p:txBody>
      </p:sp>
      <p:sp>
        <p:nvSpPr>
          <p:cNvPr id="4" name="Slide Number Placeholder 3"/>
          <p:cNvSpPr>
            <a:spLocks noGrp="1"/>
          </p:cNvSpPr>
          <p:nvPr>
            <p:ph type="sldNum" sz="quarter" idx="10"/>
          </p:nvPr>
        </p:nvSpPr>
        <p:spPr/>
        <p:txBody>
          <a:bodyPr/>
          <a:lstStyle/>
          <a:p>
            <a:fld id="{C97BDEB4-3C8D-4D4E-BA50-91D785A10A5F}" type="slidenum">
              <a:rPr lang="en-US" smtClean="0"/>
              <a:t>5</a:t>
            </a:fld>
            <a:endParaRPr lang="en-US"/>
          </a:p>
        </p:txBody>
      </p:sp>
    </p:spTree>
    <p:extLst>
      <p:ext uri="{BB962C8B-B14F-4D97-AF65-F5344CB8AC3E}">
        <p14:creationId xmlns:p14="http://schemas.microsoft.com/office/powerpoint/2010/main" val="16536880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2" name="Notes Placeholder 2"/>
          <p:cNvSpPr>
            <a:spLocks noGrp="1"/>
          </p:cNvSpPr>
          <p:nvPr>
            <p:ph type="body" idx="1"/>
          </p:nvPr>
        </p:nvSpPr>
        <p:spPr bwMode="auto">
          <a:xfrm>
            <a:off x="701040" y="4415789"/>
            <a:ext cx="5608320" cy="42829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defTabSz="465887">
              <a:spcBef>
                <a:spcPts val="0"/>
              </a:spcBef>
              <a:spcAft>
                <a:spcPts val="0"/>
              </a:spcAft>
              <a:defRPr/>
            </a:pPr>
            <a:r>
              <a:rPr lang="en-US" b="1" dirty="0">
                <a:effectLst/>
                <a:ea typeface="Times New Roman" panose="02020603050405020304" pitchFamily="18" charset="0"/>
              </a:rPr>
              <a:t>Activity 7: Pill Bug Vignette</a:t>
            </a:r>
          </a:p>
          <a:p>
            <a:pPr>
              <a:spcBef>
                <a:spcPts val="0"/>
              </a:spcBef>
              <a:spcAft>
                <a:spcPts val="0"/>
              </a:spcAft>
            </a:pPr>
            <a:endParaRPr lang="en-US" altLang="en-US" b="1" dirty="0"/>
          </a:p>
          <a:p>
            <a:pPr>
              <a:spcBef>
                <a:spcPts val="0"/>
              </a:spcBef>
              <a:spcAft>
                <a:spcPts val="0"/>
              </a:spcAft>
            </a:pPr>
            <a:r>
              <a:rPr lang="en-US" altLang="en-US" b="1" dirty="0"/>
              <a:t>Presenter Remarks: </a:t>
            </a:r>
          </a:p>
          <a:p>
            <a:pPr>
              <a:spcBef>
                <a:spcPts val="0"/>
              </a:spcBef>
              <a:spcAft>
                <a:spcPts val="0"/>
              </a:spcAft>
            </a:pPr>
            <a:r>
              <a:rPr lang="en-US" altLang="en-US" b="0" dirty="0"/>
              <a:t>We will now explore some information on pill bugs by reading a vignette. </a:t>
            </a:r>
          </a:p>
          <a:p>
            <a:pPr>
              <a:spcBef>
                <a:spcPts val="0"/>
              </a:spcBef>
              <a:spcAft>
                <a:spcPts val="0"/>
              </a:spcAft>
            </a:pPr>
            <a:br>
              <a:rPr lang="en-US" dirty="0">
                <a:effectLst/>
              </a:rPr>
            </a:br>
            <a:r>
              <a:rPr lang="en-US" b="1" cap="all" dirty="0">
                <a:effectLst/>
                <a:ea typeface="Times New Roman" panose="02020603050405020304" pitchFamily="18" charset="0"/>
              </a:rPr>
              <a:t>intent: </a:t>
            </a:r>
            <a:endParaRPr lang="en-US" dirty="0">
              <a:effectLst/>
              <a:ea typeface="Times New Roman" panose="02020603050405020304" pitchFamily="18" charset="0"/>
            </a:endParaRPr>
          </a:p>
          <a:p>
            <a:pPr>
              <a:spcBef>
                <a:spcPts val="0"/>
              </a:spcBef>
              <a:spcAft>
                <a:spcPts val="0"/>
              </a:spcAft>
            </a:pPr>
            <a:r>
              <a:rPr lang="en-US" dirty="0">
                <a:effectLst/>
                <a:ea typeface="Times New Roman" panose="02020603050405020304" pitchFamily="18" charset="0"/>
              </a:rPr>
              <a:t>Read a vignette and apply concepts from the reading to classroom practice.</a:t>
            </a:r>
          </a:p>
          <a:p>
            <a:pPr>
              <a:spcBef>
                <a:spcPts val="0"/>
              </a:spcBef>
              <a:spcAft>
                <a:spcPts val="0"/>
              </a:spcAft>
            </a:pPr>
            <a:r>
              <a:rPr lang="en-US" b="1" dirty="0">
                <a:solidFill>
                  <a:srgbClr val="000000"/>
                </a:solidFill>
                <a:effectLst/>
                <a:ea typeface="Times New Roman" panose="02020603050405020304" pitchFamily="18" charset="0"/>
              </a:rPr>
              <a:t> </a:t>
            </a:r>
            <a:endParaRPr lang="en-US" dirty="0">
              <a:solidFill>
                <a:srgbClr val="000000"/>
              </a:solidFill>
              <a:effectLst/>
              <a:ea typeface="Times New Roman" panose="02020603050405020304" pitchFamily="18" charset="0"/>
            </a:endParaRPr>
          </a:p>
          <a:p>
            <a:pPr>
              <a:spcBef>
                <a:spcPts val="0"/>
              </a:spcBef>
              <a:spcAft>
                <a:spcPts val="0"/>
              </a:spcAft>
            </a:pPr>
            <a:r>
              <a:rPr lang="en-US" b="1" dirty="0">
                <a:solidFill>
                  <a:srgbClr val="000000"/>
                </a:solidFill>
                <a:effectLst/>
                <a:ea typeface="Times New Roman" panose="02020603050405020304" pitchFamily="18" charset="0"/>
              </a:rPr>
              <a:t>OUTCOMES: </a:t>
            </a:r>
            <a:endParaRPr lang="en-US" b="0" dirty="0">
              <a:solidFill>
                <a:srgbClr val="000000"/>
              </a:solidFill>
              <a:effectLst/>
              <a:ea typeface="Times New Roman" panose="02020603050405020304" pitchFamily="18" charset="0"/>
            </a:endParaRPr>
          </a:p>
          <a:p>
            <a:pPr>
              <a:spcBef>
                <a:spcPts val="0"/>
              </a:spcBef>
              <a:spcAft>
                <a:spcPts val="0"/>
              </a:spcAft>
            </a:pPr>
            <a:r>
              <a:rPr lang="en-US" dirty="0">
                <a:solidFill>
                  <a:srgbClr val="000000"/>
                </a:solidFill>
                <a:effectLst/>
                <a:ea typeface="Times New Roman" panose="02020603050405020304" pitchFamily="18" charset="0"/>
              </a:rPr>
              <a:t>Participants will read one vignette, identify components of Universal Design for Learning (UDL), and practice a UDL strategy.  </a:t>
            </a:r>
          </a:p>
          <a:p>
            <a:pPr>
              <a:spcBef>
                <a:spcPts val="0"/>
              </a:spcBef>
              <a:spcAft>
                <a:spcPts val="0"/>
              </a:spcAft>
            </a:pPr>
            <a:endParaRPr lang="en-US" b="1" cap="all" dirty="0">
              <a:solidFill>
                <a:srgbClr val="000000"/>
              </a:solidFill>
              <a:effectLst/>
              <a:ea typeface="Times New Roman" panose="02020603050405020304" pitchFamily="18" charset="0"/>
            </a:endParaRPr>
          </a:p>
          <a:p>
            <a:pPr>
              <a:spcBef>
                <a:spcPts val="0"/>
              </a:spcBef>
              <a:spcAft>
                <a:spcPts val="0"/>
              </a:spcAft>
            </a:pPr>
            <a:r>
              <a:rPr lang="en-US" b="1" cap="all" dirty="0">
                <a:effectLst/>
                <a:ea typeface="Times New Roman" panose="02020603050405020304" pitchFamily="18" charset="0"/>
              </a:rPr>
              <a:t>Materials Required: </a:t>
            </a:r>
            <a:endParaRPr lang="en-US" dirty="0">
              <a:effectLst/>
              <a:ea typeface="Times New Roman" panose="02020603050405020304" pitchFamily="18" charset="0"/>
            </a:endParaRP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Preschool Curriculum Framework</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Elbow partner</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PPT slide</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Pill bug vignette (from Preschool Curriculum Framework)</a:t>
            </a:r>
          </a:p>
          <a:p>
            <a:pPr>
              <a:spcBef>
                <a:spcPts val="0"/>
              </a:spcBef>
              <a:spcAft>
                <a:spcPts val="0"/>
              </a:spcAft>
            </a:pPr>
            <a:endParaRPr lang="en-US" b="1" cap="all" dirty="0">
              <a:effectLst/>
              <a:ea typeface="Times New Roman" panose="02020603050405020304" pitchFamily="18" charset="0"/>
            </a:endParaRPr>
          </a:p>
          <a:p>
            <a:pPr>
              <a:spcBef>
                <a:spcPts val="0"/>
              </a:spcBef>
              <a:spcAft>
                <a:spcPts val="0"/>
              </a:spcAft>
            </a:pPr>
            <a:r>
              <a:rPr lang="en-US" b="1" cap="all" dirty="0">
                <a:effectLst/>
                <a:ea typeface="Times New Roman" panose="02020603050405020304" pitchFamily="18" charset="0"/>
              </a:rPr>
              <a:t>Time:</a:t>
            </a:r>
            <a:r>
              <a:rPr lang="en-US" dirty="0">
                <a:effectLst/>
                <a:ea typeface="Times New Roman" panose="02020603050405020304" pitchFamily="18" charset="0"/>
              </a:rPr>
              <a:t> 10 minutes</a:t>
            </a:r>
          </a:p>
          <a:p>
            <a:pPr>
              <a:spcBef>
                <a:spcPts val="0"/>
              </a:spcBef>
              <a:spcAft>
                <a:spcPts val="0"/>
              </a:spcAft>
            </a:pPr>
            <a:endParaRPr lang="en-US" b="1" cap="all" dirty="0">
              <a:effectLst/>
              <a:ea typeface="Times New Roman" panose="02020603050405020304" pitchFamily="18" charset="0"/>
            </a:endParaRPr>
          </a:p>
          <a:p>
            <a:pPr>
              <a:spcBef>
                <a:spcPts val="0"/>
              </a:spcBef>
              <a:spcAft>
                <a:spcPts val="0"/>
              </a:spcAft>
            </a:pPr>
            <a:r>
              <a:rPr lang="en-US" b="1" cap="all" dirty="0">
                <a:effectLst/>
                <a:ea typeface="Times New Roman" panose="02020603050405020304" pitchFamily="18" charset="0"/>
              </a:rPr>
              <a:t>Process: </a:t>
            </a:r>
            <a:endParaRPr lang="en-US" dirty="0">
              <a:effectLst/>
              <a:ea typeface="Times New Roman" panose="02020603050405020304" pitchFamily="18" charset="0"/>
            </a:endParaRP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Invite participants to read the pill bug vignette on page 203 of the Preschool Curriculum Framework. </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Have participants discuss the following questions with their tablemates: </a:t>
            </a:r>
          </a:p>
          <a:p>
            <a:pPr marL="757066" lvl="1" indent="-291179">
              <a:spcBef>
                <a:spcPts val="0"/>
              </a:spcBef>
              <a:spcAft>
                <a:spcPts val="0"/>
              </a:spcAft>
              <a:buFont typeface="Courier New" panose="02070309020205020404" pitchFamily="49" charset="0"/>
              <a:buChar char="o"/>
            </a:pPr>
            <a:r>
              <a:rPr lang="en-US" dirty="0">
                <a:effectLst/>
                <a:ea typeface="Times New Roman" panose="02020603050405020304" pitchFamily="18" charset="0"/>
              </a:rPr>
              <a:t>What stood out about this vignette?</a:t>
            </a:r>
          </a:p>
          <a:p>
            <a:pPr marL="757066" lvl="1" indent="-291179">
              <a:spcBef>
                <a:spcPts val="0"/>
              </a:spcBef>
              <a:spcAft>
                <a:spcPts val="0"/>
              </a:spcAft>
              <a:buFont typeface="Courier New" panose="02070309020205020404" pitchFamily="49" charset="0"/>
              <a:buChar char="o"/>
            </a:pPr>
            <a:r>
              <a:rPr lang="en-US" dirty="0">
                <a:effectLst/>
                <a:ea typeface="Times New Roman" panose="02020603050405020304" pitchFamily="18" charset="0"/>
              </a:rPr>
              <a:t>What evidence of UDL is there in this vignette?</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Invite participants to share some of the UDL examples they discussed. (For example, children communicated their observations through drawings and movement, demonstrating with their bodies how pill bugs curl into a ball.)</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Extend the activity by offering the following prompts and directions to participants:</a:t>
            </a:r>
          </a:p>
          <a:p>
            <a:pPr marL="757066" lvl="1" indent="-291179">
              <a:spcBef>
                <a:spcPts val="0"/>
              </a:spcBef>
              <a:spcAft>
                <a:spcPts val="0"/>
              </a:spcAft>
              <a:buFont typeface="Courier New" panose="02070309020205020404" pitchFamily="49" charset="0"/>
              <a:buChar char="o"/>
            </a:pPr>
            <a:r>
              <a:rPr lang="en-US" dirty="0">
                <a:effectLst/>
                <a:ea typeface="Times New Roman" panose="02020603050405020304" pitchFamily="18" charset="0"/>
              </a:rPr>
              <a:t>UDL principles can be integrated into the classroom to engage all students in life sciences. One excellent example of using UDL is to incorporate yoga. </a:t>
            </a:r>
          </a:p>
          <a:p>
            <a:pPr marL="757066" lvl="1" indent="-291179">
              <a:spcBef>
                <a:spcPts val="0"/>
              </a:spcBef>
              <a:spcAft>
                <a:spcPts val="0"/>
              </a:spcAft>
              <a:buFont typeface="Courier New" panose="02070309020205020404" pitchFamily="49" charset="0"/>
              <a:buChar char="o"/>
            </a:pPr>
            <a:r>
              <a:rPr lang="en-US" dirty="0">
                <a:effectLst/>
                <a:ea typeface="Times New Roman" panose="02020603050405020304" pitchFamily="18" charset="0"/>
              </a:rPr>
              <a:t>Let’s try the Apple Tree yoga pose shown on the slide (trainer models): </a:t>
            </a:r>
          </a:p>
          <a:p>
            <a:pPr marL="1164717" lvl="2" indent="-232943">
              <a:spcBef>
                <a:spcPts val="0"/>
              </a:spcBef>
              <a:spcAft>
                <a:spcPts val="0"/>
              </a:spcAft>
              <a:buFont typeface="+mj-lt"/>
              <a:buAutoNum type="arabicPeriod"/>
            </a:pPr>
            <a:r>
              <a:rPr lang="en-US" dirty="0">
                <a:effectLst/>
                <a:ea typeface="Times New Roman" panose="02020603050405020304" pitchFamily="18" charset="0"/>
              </a:rPr>
              <a:t>Stand tall and strong like a healthy apple tree.</a:t>
            </a:r>
          </a:p>
          <a:p>
            <a:pPr marL="1164717" lvl="2" indent="-232943">
              <a:spcBef>
                <a:spcPts val="0"/>
              </a:spcBef>
              <a:spcAft>
                <a:spcPts val="0"/>
              </a:spcAft>
              <a:buFont typeface="+mj-lt"/>
              <a:buAutoNum type="arabicPeriod"/>
            </a:pPr>
            <a:r>
              <a:rPr lang="en-US" dirty="0">
                <a:effectLst/>
                <a:ea typeface="Times New Roman" panose="02020603050405020304" pitchFamily="18" charset="0"/>
              </a:rPr>
              <a:t>When your legs are deeply rooted and balanced, breathe in and raise your arms out to your sides like the branches of an apple tree.</a:t>
            </a:r>
          </a:p>
          <a:p>
            <a:pPr marL="1164717" lvl="2" indent="-232943">
              <a:spcBef>
                <a:spcPts val="0"/>
              </a:spcBef>
              <a:spcAft>
                <a:spcPts val="0"/>
              </a:spcAft>
              <a:buFont typeface="+mj-lt"/>
              <a:buAutoNum type="arabicPeriod"/>
            </a:pPr>
            <a:r>
              <a:rPr lang="en-US" dirty="0">
                <a:effectLst/>
                <a:ea typeface="Times New Roman" panose="02020603050405020304" pitchFamily="18" charset="0"/>
              </a:rPr>
              <a:t>Lift your right leg and place that foot on the inner part of your left leg.</a:t>
            </a:r>
          </a:p>
          <a:p>
            <a:pPr marL="1164717" lvl="2" indent="-232943">
              <a:spcBef>
                <a:spcPts val="0"/>
              </a:spcBef>
              <a:spcAft>
                <a:spcPts val="0"/>
              </a:spcAft>
              <a:buFont typeface="+mj-lt"/>
              <a:buAutoNum type="arabicPeriod"/>
            </a:pPr>
            <a:r>
              <a:rPr lang="en-US" dirty="0">
                <a:effectLst/>
                <a:ea typeface="Times New Roman" panose="02020603050405020304" pitchFamily="18" charset="0"/>
              </a:rPr>
              <a:t>Hold for 2 breaths.</a:t>
            </a:r>
          </a:p>
          <a:p>
            <a:pPr marL="1164717" lvl="2" indent="-232943">
              <a:spcBef>
                <a:spcPts val="0"/>
              </a:spcBef>
              <a:spcAft>
                <a:spcPts val="0"/>
              </a:spcAft>
              <a:buFont typeface="+mj-lt"/>
              <a:buAutoNum type="arabicPeriod"/>
            </a:pPr>
            <a:r>
              <a:rPr lang="en-US" dirty="0">
                <a:effectLst/>
                <a:ea typeface="Times New Roman" panose="02020603050405020304" pitchFamily="18" charset="0"/>
              </a:rPr>
              <a:t>Raise your arms higher and wiggle your fingers like leaves on the apple tree.</a:t>
            </a:r>
          </a:p>
          <a:p>
            <a:pPr marL="1164717" lvl="2" indent="-232943">
              <a:spcBef>
                <a:spcPts val="0"/>
              </a:spcBef>
              <a:spcAft>
                <a:spcPts val="0"/>
              </a:spcAft>
              <a:buFont typeface="+mj-lt"/>
              <a:buAutoNum type="arabicPeriod"/>
            </a:pPr>
            <a:r>
              <a:rPr lang="en-US" dirty="0">
                <a:effectLst/>
                <a:ea typeface="Times New Roman" panose="02020603050405020304" pitchFamily="18" charset="0"/>
              </a:rPr>
              <a:t>Breathe out and slowly return to the start position.</a:t>
            </a:r>
          </a:p>
          <a:p>
            <a:pPr marL="1164717" lvl="2" indent="-232943">
              <a:spcBef>
                <a:spcPts val="0"/>
              </a:spcBef>
              <a:spcAft>
                <a:spcPts val="0"/>
              </a:spcAft>
              <a:buFont typeface="+mj-lt"/>
              <a:buAutoNum type="arabicPeriod"/>
            </a:pPr>
            <a:r>
              <a:rPr lang="en-US" dirty="0">
                <a:effectLst/>
                <a:ea typeface="Times New Roman" panose="02020603050405020304" pitchFamily="18" charset="0"/>
              </a:rPr>
              <a:t>Switch sides and repeat.</a:t>
            </a:r>
          </a:p>
          <a:p>
            <a:pPr marL="757066" lvl="1" indent="-291179">
              <a:spcBef>
                <a:spcPts val="0"/>
              </a:spcBef>
              <a:spcAft>
                <a:spcPts val="0"/>
              </a:spcAft>
              <a:buFont typeface="Courier New" panose="02070309020205020404" pitchFamily="49" charset="0"/>
              <a:buChar char="o"/>
            </a:pPr>
            <a:r>
              <a:rPr lang="en-US" dirty="0">
                <a:effectLst/>
                <a:ea typeface="Times New Roman" panose="02020603050405020304" pitchFamily="18" charset="0"/>
              </a:rPr>
              <a:t>What life science concepts could you emphasize with this yoga pose?</a:t>
            </a:r>
          </a:p>
          <a:p>
            <a:pPr marL="757066" lvl="1" indent="-291179">
              <a:spcBef>
                <a:spcPts val="0"/>
              </a:spcBef>
              <a:spcAft>
                <a:spcPts val="0"/>
              </a:spcAft>
              <a:buFont typeface="Courier New" panose="02070309020205020404" pitchFamily="49" charset="0"/>
              <a:buChar char="o"/>
            </a:pPr>
            <a:r>
              <a:rPr lang="en-US" dirty="0">
                <a:effectLst/>
                <a:ea typeface="Times New Roman" panose="02020603050405020304" pitchFamily="18" charset="0"/>
              </a:rPr>
              <a:t>Think about the teachers in your class; would this strategy excite them? How and why? </a:t>
            </a:r>
          </a:p>
          <a:p>
            <a:pPr>
              <a:spcBef>
                <a:spcPts val="0"/>
              </a:spcBef>
              <a:spcAft>
                <a:spcPts val="0"/>
              </a:spcAft>
            </a:pPr>
            <a:endParaRPr lang="en-US" altLang="en-US" dirty="0"/>
          </a:p>
        </p:txBody>
      </p:sp>
      <p:sp>
        <p:nvSpPr>
          <p:cNvPr id="143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1377916-3630-4910-ADCF-571CF68FDE74}" type="slidenum">
              <a:rPr lang="en-US" altLang="en-US" sz="1200"/>
              <a:pPr/>
              <a:t>50</a:t>
            </a:fld>
            <a:endParaRPr lang="en-US" altLang="en-US" sz="1200"/>
          </a:p>
        </p:txBody>
      </p:sp>
    </p:spTree>
    <p:extLst>
      <p:ext uri="{BB962C8B-B14F-4D97-AF65-F5344CB8AC3E}">
        <p14:creationId xmlns:p14="http://schemas.microsoft.com/office/powerpoint/2010/main" val="10185845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defTabSz="465887">
              <a:spcBef>
                <a:spcPts val="0"/>
              </a:spcBef>
              <a:spcAft>
                <a:spcPts val="0"/>
              </a:spcAft>
              <a:defRPr/>
            </a:pPr>
            <a:r>
              <a:rPr lang="en-US" b="1" dirty="0">
                <a:effectLst/>
                <a:ea typeface="Times New Roman" panose="02020603050405020304" pitchFamily="18" charset="0"/>
              </a:rPr>
              <a:t>Activity 7: Pill Bug Vignette (continued)</a:t>
            </a:r>
          </a:p>
          <a:p>
            <a:pPr>
              <a:spcBef>
                <a:spcPts val="0"/>
              </a:spcBef>
              <a:spcAft>
                <a:spcPts val="0"/>
              </a:spcAft>
            </a:pPr>
            <a:endParaRPr lang="en-US" altLang="en-US" b="1" dirty="0"/>
          </a:p>
          <a:p>
            <a:pPr>
              <a:spcBef>
                <a:spcPts val="0"/>
              </a:spcBef>
              <a:spcAft>
                <a:spcPts val="0"/>
              </a:spcAft>
            </a:pPr>
            <a:r>
              <a:rPr lang="en-US" altLang="en-US" b="1" dirty="0"/>
              <a:t>Presenter Remarks: </a:t>
            </a:r>
          </a:p>
          <a:p>
            <a:pPr>
              <a:spcBef>
                <a:spcPts val="0"/>
              </a:spcBef>
              <a:spcAft>
                <a:spcPts val="0"/>
              </a:spcAft>
            </a:pPr>
            <a:r>
              <a:rPr lang="en-US" altLang="en-US" b="0" dirty="0"/>
              <a:t>Let’s extend</a:t>
            </a:r>
            <a:r>
              <a:rPr lang="en-US" altLang="en-US" b="0" baseline="0" dirty="0"/>
              <a:t> the activity by incorporating some yoga! </a:t>
            </a:r>
          </a:p>
          <a:p>
            <a:pPr>
              <a:spcBef>
                <a:spcPts val="0"/>
              </a:spcBef>
              <a:spcAft>
                <a:spcPts val="0"/>
              </a:spcAft>
            </a:pPr>
            <a:endParaRPr lang="en-US" altLang="en-US" b="0" baseline="0" dirty="0"/>
          </a:p>
          <a:p>
            <a:pPr>
              <a:spcBef>
                <a:spcPts val="0"/>
              </a:spcBef>
              <a:spcAft>
                <a:spcPts val="0"/>
              </a:spcAft>
            </a:pPr>
            <a:r>
              <a:rPr lang="en-US" altLang="en-US" b="0" baseline="0" dirty="0"/>
              <a:t>Please take out Handout 8: Shape of Yoga and use it to follow along as I lead you through the steps for this pose. Note that one side of the handout is in English and the other in Spanish. </a:t>
            </a:r>
          </a:p>
          <a:p>
            <a:pPr>
              <a:spcBef>
                <a:spcPts val="0"/>
              </a:spcBef>
              <a:spcAft>
                <a:spcPts val="0"/>
              </a:spcAft>
            </a:pPr>
            <a:br>
              <a:rPr lang="en-US" dirty="0">
                <a:effectLst/>
              </a:rPr>
            </a:br>
            <a:r>
              <a:rPr lang="en-US" b="1" cap="all" dirty="0">
                <a:effectLst/>
                <a:ea typeface="Times New Roman" panose="02020603050405020304" pitchFamily="18" charset="0"/>
              </a:rPr>
              <a:t>intent: </a:t>
            </a:r>
            <a:endParaRPr lang="en-US" dirty="0">
              <a:effectLst/>
              <a:ea typeface="Times New Roman" panose="02020603050405020304" pitchFamily="18" charset="0"/>
            </a:endParaRPr>
          </a:p>
          <a:p>
            <a:pPr>
              <a:spcBef>
                <a:spcPts val="0"/>
              </a:spcBef>
              <a:spcAft>
                <a:spcPts val="0"/>
              </a:spcAft>
            </a:pPr>
            <a:r>
              <a:rPr lang="en-US" dirty="0">
                <a:effectLst/>
                <a:ea typeface="Times New Roman" panose="02020603050405020304" pitchFamily="18" charset="0"/>
              </a:rPr>
              <a:t>Read a vignette and apply concepts from the reading to classroom practice.</a:t>
            </a:r>
          </a:p>
          <a:p>
            <a:pPr>
              <a:spcBef>
                <a:spcPts val="0"/>
              </a:spcBef>
              <a:spcAft>
                <a:spcPts val="0"/>
              </a:spcAft>
            </a:pPr>
            <a:r>
              <a:rPr lang="en-US" b="1" dirty="0">
                <a:solidFill>
                  <a:srgbClr val="000000"/>
                </a:solidFill>
                <a:effectLst/>
                <a:ea typeface="Times New Roman" panose="02020603050405020304" pitchFamily="18" charset="0"/>
              </a:rPr>
              <a:t> </a:t>
            </a:r>
            <a:endParaRPr lang="en-US" dirty="0">
              <a:solidFill>
                <a:srgbClr val="000000"/>
              </a:solidFill>
              <a:effectLst/>
              <a:ea typeface="Times New Roman" panose="02020603050405020304" pitchFamily="18" charset="0"/>
            </a:endParaRPr>
          </a:p>
          <a:p>
            <a:pPr>
              <a:spcBef>
                <a:spcPts val="0"/>
              </a:spcBef>
              <a:spcAft>
                <a:spcPts val="0"/>
              </a:spcAft>
            </a:pPr>
            <a:r>
              <a:rPr lang="en-US" b="1" dirty="0">
                <a:solidFill>
                  <a:srgbClr val="000000"/>
                </a:solidFill>
                <a:effectLst/>
                <a:ea typeface="Times New Roman" panose="02020603050405020304" pitchFamily="18" charset="0"/>
              </a:rPr>
              <a:t>OUTCOMES: </a:t>
            </a:r>
            <a:endParaRPr lang="en-US" b="0" dirty="0">
              <a:solidFill>
                <a:srgbClr val="000000"/>
              </a:solidFill>
              <a:effectLst/>
              <a:ea typeface="Times New Roman" panose="02020603050405020304" pitchFamily="18" charset="0"/>
            </a:endParaRPr>
          </a:p>
          <a:p>
            <a:pPr>
              <a:spcBef>
                <a:spcPts val="0"/>
              </a:spcBef>
              <a:spcAft>
                <a:spcPts val="0"/>
              </a:spcAft>
            </a:pPr>
            <a:r>
              <a:rPr lang="en-US" dirty="0">
                <a:solidFill>
                  <a:srgbClr val="000000"/>
                </a:solidFill>
                <a:effectLst/>
                <a:ea typeface="Times New Roman" panose="02020603050405020304" pitchFamily="18" charset="0"/>
              </a:rPr>
              <a:t>Participants will read one vignette, identify components of Universal Design for Learning (UDL), and practice a UDL strategy.  </a:t>
            </a:r>
          </a:p>
          <a:p>
            <a:pPr>
              <a:spcBef>
                <a:spcPts val="0"/>
              </a:spcBef>
              <a:spcAft>
                <a:spcPts val="0"/>
              </a:spcAft>
            </a:pPr>
            <a:endParaRPr lang="en-US" b="1" cap="all" dirty="0">
              <a:solidFill>
                <a:srgbClr val="000000"/>
              </a:solidFill>
              <a:effectLst/>
              <a:ea typeface="Times New Roman" panose="02020603050405020304" pitchFamily="18" charset="0"/>
            </a:endParaRPr>
          </a:p>
          <a:p>
            <a:pPr>
              <a:spcBef>
                <a:spcPts val="0"/>
              </a:spcBef>
              <a:spcAft>
                <a:spcPts val="0"/>
              </a:spcAft>
            </a:pPr>
            <a:r>
              <a:rPr lang="en-US" b="1" cap="all" dirty="0">
                <a:effectLst/>
                <a:ea typeface="Times New Roman" panose="02020603050405020304" pitchFamily="18" charset="0"/>
              </a:rPr>
              <a:t>Materials Required: </a:t>
            </a:r>
            <a:endParaRPr lang="en-US" dirty="0">
              <a:effectLst/>
              <a:ea typeface="Times New Roman" panose="02020603050405020304" pitchFamily="18" charset="0"/>
            </a:endParaRP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Preschool Curriculum Framework</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Elbow partner</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PPT slide</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Pill bug vignette (from Preschool Curriculum Framework)</a:t>
            </a:r>
          </a:p>
          <a:p>
            <a:pPr>
              <a:spcBef>
                <a:spcPts val="0"/>
              </a:spcBef>
              <a:spcAft>
                <a:spcPts val="0"/>
              </a:spcAft>
            </a:pPr>
            <a:endParaRPr lang="en-US" b="1" cap="all" dirty="0">
              <a:effectLst/>
              <a:ea typeface="Times New Roman" panose="02020603050405020304" pitchFamily="18" charset="0"/>
            </a:endParaRPr>
          </a:p>
          <a:p>
            <a:pPr>
              <a:spcBef>
                <a:spcPts val="0"/>
              </a:spcBef>
              <a:spcAft>
                <a:spcPts val="0"/>
              </a:spcAft>
            </a:pPr>
            <a:r>
              <a:rPr lang="en-US" b="1" cap="all" dirty="0">
                <a:effectLst/>
                <a:ea typeface="Times New Roman" panose="02020603050405020304" pitchFamily="18" charset="0"/>
              </a:rPr>
              <a:t>Time:</a:t>
            </a:r>
            <a:r>
              <a:rPr lang="en-US" dirty="0">
                <a:effectLst/>
                <a:ea typeface="Times New Roman" panose="02020603050405020304" pitchFamily="18" charset="0"/>
              </a:rPr>
              <a:t> 10 minutes</a:t>
            </a:r>
          </a:p>
          <a:p>
            <a:pPr>
              <a:spcBef>
                <a:spcPts val="0"/>
              </a:spcBef>
              <a:spcAft>
                <a:spcPts val="0"/>
              </a:spcAft>
            </a:pPr>
            <a:endParaRPr lang="en-US" b="1" cap="all" dirty="0">
              <a:effectLst/>
              <a:ea typeface="Times New Roman" panose="02020603050405020304" pitchFamily="18" charset="0"/>
            </a:endParaRPr>
          </a:p>
          <a:p>
            <a:pPr>
              <a:spcBef>
                <a:spcPts val="0"/>
              </a:spcBef>
              <a:spcAft>
                <a:spcPts val="0"/>
              </a:spcAft>
            </a:pPr>
            <a:r>
              <a:rPr lang="en-US" b="1" cap="all" dirty="0">
                <a:effectLst/>
                <a:ea typeface="Times New Roman" panose="02020603050405020304" pitchFamily="18" charset="0"/>
              </a:rPr>
              <a:t>Process: </a:t>
            </a:r>
            <a:endParaRPr lang="en-US" dirty="0">
              <a:effectLst/>
              <a:ea typeface="Times New Roman" panose="02020603050405020304" pitchFamily="18" charset="0"/>
            </a:endParaRP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Invite participants to read the pill bug vignette on page 203 of the Preschool Curriculum Framework. </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Have participants discuss the following questions with their tablemates: </a:t>
            </a:r>
          </a:p>
          <a:p>
            <a:pPr marL="757066" lvl="1" indent="-291179">
              <a:spcBef>
                <a:spcPts val="0"/>
              </a:spcBef>
              <a:spcAft>
                <a:spcPts val="0"/>
              </a:spcAft>
              <a:buFont typeface="Courier New" panose="02070309020205020404" pitchFamily="49" charset="0"/>
              <a:buChar char="o"/>
            </a:pPr>
            <a:r>
              <a:rPr lang="en-US" dirty="0">
                <a:effectLst/>
                <a:ea typeface="Times New Roman" panose="02020603050405020304" pitchFamily="18" charset="0"/>
              </a:rPr>
              <a:t>What stood out about this vignette?</a:t>
            </a:r>
          </a:p>
          <a:p>
            <a:pPr marL="757066" lvl="1" indent="-291179">
              <a:spcBef>
                <a:spcPts val="0"/>
              </a:spcBef>
              <a:spcAft>
                <a:spcPts val="0"/>
              </a:spcAft>
              <a:buFont typeface="Courier New" panose="02070309020205020404" pitchFamily="49" charset="0"/>
              <a:buChar char="o"/>
            </a:pPr>
            <a:r>
              <a:rPr lang="en-US" dirty="0">
                <a:effectLst/>
                <a:ea typeface="Times New Roman" panose="02020603050405020304" pitchFamily="18" charset="0"/>
              </a:rPr>
              <a:t>What evidence of UDL is there in this vignette?</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Invite participants to share some of the UDL examples they discussed. (For example, children communicated their observations through drawings and movement, demonstrating with their bodies how pill bugs curl into a ball.)</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Extend the activity by offering the following prompts and directions to participants:</a:t>
            </a:r>
          </a:p>
          <a:p>
            <a:pPr marL="757066" lvl="1" indent="-291179">
              <a:spcBef>
                <a:spcPts val="0"/>
              </a:spcBef>
              <a:spcAft>
                <a:spcPts val="0"/>
              </a:spcAft>
              <a:buFont typeface="Courier New" panose="02070309020205020404" pitchFamily="49" charset="0"/>
              <a:buChar char="o"/>
            </a:pPr>
            <a:r>
              <a:rPr lang="en-US" dirty="0">
                <a:effectLst/>
                <a:ea typeface="Times New Roman" panose="02020603050405020304" pitchFamily="18" charset="0"/>
              </a:rPr>
              <a:t>UDL principles can be integrated into the classroom to engage all students in life sciences. One excellent example of using UDL is to incorporate yoga. </a:t>
            </a:r>
          </a:p>
          <a:p>
            <a:pPr marL="757066" lvl="1" indent="-291179">
              <a:spcBef>
                <a:spcPts val="0"/>
              </a:spcBef>
              <a:spcAft>
                <a:spcPts val="0"/>
              </a:spcAft>
              <a:buFont typeface="Courier New" panose="02070309020205020404" pitchFamily="49" charset="0"/>
              <a:buChar char="o"/>
            </a:pPr>
            <a:r>
              <a:rPr lang="en-US" dirty="0">
                <a:effectLst/>
                <a:ea typeface="Times New Roman" panose="02020603050405020304" pitchFamily="18" charset="0"/>
              </a:rPr>
              <a:t>Let’s try the Apple Tree yoga pose shown on the slide (trainer models): </a:t>
            </a:r>
          </a:p>
          <a:p>
            <a:pPr marL="1164717" lvl="2" indent="-232943">
              <a:spcBef>
                <a:spcPts val="0"/>
              </a:spcBef>
              <a:spcAft>
                <a:spcPts val="0"/>
              </a:spcAft>
              <a:buFont typeface="+mj-lt"/>
              <a:buAutoNum type="arabicPeriod"/>
            </a:pPr>
            <a:r>
              <a:rPr lang="en-US" dirty="0">
                <a:effectLst/>
                <a:ea typeface="Times New Roman" panose="02020603050405020304" pitchFamily="18" charset="0"/>
              </a:rPr>
              <a:t>Stand tall and strong like a healthy apple tree.</a:t>
            </a:r>
          </a:p>
          <a:p>
            <a:pPr marL="1164717" lvl="2" indent="-232943">
              <a:spcBef>
                <a:spcPts val="0"/>
              </a:spcBef>
              <a:spcAft>
                <a:spcPts val="0"/>
              </a:spcAft>
              <a:buFont typeface="+mj-lt"/>
              <a:buAutoNum type="arabicPeriod"/>
            </a:pPr>
            <a:r>
              <a:rPr lang="en-US" dirty="0">
                <a:effectLst/>
                <a:ea typeface="Times New Roman" panose="02020603050405020304" pitchFamily="18" charset="0"/>
              </a:rPr>
              <a:t>When your legs are deeply rooted and balanced, breathe in and raise your arms out to your sides like the branches of an apple tree.</a:t>
            </a:r>
          </a:p>
          <a:p>
            <a:pPr marL="1164717" lvl="2" indent="-232943">
              <a:spcBef>
                <a:spcPts val="0"/>
              </a:spcBef>
              <a:spcAft>
                <a:spcPts val="0"/>
              </a:spcAft>
              <a:buFont typeface="+mj-lt"/>
              <a:buAutoNum type="arabicPeriod"/>
            </a:pPr>
            <a:r>
              <a:rPr lang="en-US" dirty="0">
                <a:effectLst/>
                <a:ea typeface="Times New Roman" panose="02020603050405020304" pitchFamily="18" charset="0"/>
              </a:rPr>
              <a:t>Lift your right leg and place that foot on the inner part of your left leg.</a:t>
            </a:r>
          </a:p>
          <a:p>
            <a:pPr marL="1164717" lvl="2" indent="-232943">
              <a:spcBef>
                <a:spcPts val="0"/>
              </a:spcBef>
              <a:spcAft>
                <a:spcPts val="0"/>
              </a:spcAft>
              <a:buFont typeface="+mj-lt"/>
              <a:buAutoNum type="arabicPeriod"/>
            </a:pPr>
            <a:r>
              <a:rPr lang="en-US" dirty="0">
                <a:effectLst/>
                <a:ea typeface="Times New Roman" panose="02020603050405020304" pitchFamily="18" charset="0"/>
              </a:rPr>
              <a:t>Hold for 2 breaths.</a:t>
            </a:r>
          </a:p>
          <a:p>
            <a:pPr marL="1164717" lvl="2" indent="-232943">
              <a:spcBef>
                <a:spcPts val="0"/>
              </a:spcBef>
              <a:spcAft>
                <a:spcPts val="0"/>
              </a:spcAft>
              <a:buFont typeface="+mj-lt"/>
              <a:buAutoNum type="arabicPeriod"/>
            </a:pPr>
            <a:r>
              <a:rPr lang="en-US" dirty="0">
                <a:effectLst/>
                <a:ea typeface="Times New Roman" panose="02020603050405020304" pitchFamily="18" charset="0"/>
              </a:rPr>
              <a:t>Raise your arms higher and wiggle your fingers like leaves on the apple tree.</a:t>
            </a:r>
          </a:p>
          <a:p>
            <a:pPr marL="1164717" lvl="2" indent="-232943">
              <a:spcBef>
                <a:spcPts val="0"/>
              </a:spcBef>
              <a:spcAft>
                <a:spcPts val="0"/>
              </a:spcAft>
              <a:buFont typeface="+mj-lt"/>
              <a:buAutoNum type="arabicPeriod"/>
            </a:pPr>
            <a:r>
              <a:rPr lang="en-US" dirty="0">
                <a:effectLst/>
                <a:ea typeface="Times New Roman" panose="02020603050405020304" pitchFamily="18" charset="0"/>
              </a:rPr>
              <a:t>Breathe out and slowly return to the start position.</a:t>
            </a:r>
          </a:p>
          <a:p>
            <a:pPr marL="1164717" lvl="2" indent="-232943">
              <a:spcBef>
                <a:spcPts val="0"/>
              </a:spcBef>
              <a:spcAft>
                <a:spcPts val="0"/>
              </a:spcAft>
              <a:buFont typeface="+mj-lt"/>
              <a:buAutoNum type="arabicPeriod"/>
            </a:pPr>
            <a:r>
              <a:rPr lang="en-US" dirty="0">
                <a:effectLst/>
                <a:ea typeface="Times New Roman" panose="02020603050405020304" pitchFamily="18" charset="0"/>
              </a:rPr>
              <a:t>Switch sides and repeat.</a:t>
            </a:r>
          </a:p>
          <a:p>
            <a:pPr marL="757066" lvl="1" indent="-291179">
              <a:spcBef>
                <a:spcPts val="0"/>
              </a:spcBef>
              <a:spcAft>
                <a:spcPts val="0"/>
              </a:spcAft>
              <a:buFont typeface="Courier New" panose="02070309020205020404" pitchFamily="49" charset="0"/>
              <a:buChar char="o"/>
            </a:pPr>
            <a:r>
              <a:rPr lang="en-US" dirty="0">
                <a:effectLst/>
                <a:ea typeface="Times New Roman" panose="02020603050405020304" pitchFamily="18" charset="0"/>
              </a:rPr>
              <a:t>What life sciences concepts could you emphasize with this yoga pose?</a:t>
            </a:r>
          </a:p>
          <a:p>
            <a:pPr marL="757066" lvl="1" indent="-291179">
              <a:spcBef>
                <a:spcPts val="0"/>
              </a:spcBef>
              <a:spcAft>
                <a:spcPts val="0"/>
              </a:spcAft>
              <a:buFont typeface="Courier New" panose="02070309020205020404" pitchFamily="49" charset="0"/>
              <a:buChar char="o"/>
            </a:pPr>
            <a:r>
              <a:rPr lang="en-US" dirty="0">
                <a:effectLst/>
                <a:ea typeface="Times New Roman" panose="02020603050405020304" pitchFamily="18" charset="0"/>
              </a:rPr>
              <a:t>Think about the children in your class; would this strategy excite them? How and why? (Invite participants to share their responses.)</a:t>
            </a:r>
            <a:endParaRPr lang="en-US" altLang="en-US" dirty="0"/>
          </a:p>
          <a:p>
            <a:pPr>
              <a:spcBef>
                <a:spcPct val="0"/>
              </a:spcBef>
            </a:pPr>
            <a:r>
              <a:rPr lang="en-US" altLang="en-US" dirty="0"/>
              <a:t> </a:t>
            </a:r>
          </a:p>
          <a:p>
            <a:pPr>
              <a:spcBef>
                <a:spcPct val="0"/>
              </a:spcBef>
            </a:pPr>
            <a:endParaRPr lang="en-US" altLang="en-US" dirty="0"/>
          </a:p>
          <a:p>
            <a:pPr>
              <a:spcBef>
                <a:spcPct val="0"/>
              </a:spcBef>
            </a:pPr>
            <a:endParaRPr lang="en-US" altLang="en-US" dirty="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1FE58EB-8DFF-4B9C-AAC7-B1F80CFBED54}" type="slidenum">
              <a:rPr lang="en-US" altLang="en-US" sz="1100">
                <a:cs typeface="Arial" panose="020B0604020202020204" pitchFamily="34" charset="0"/>
              </a:rPr>
              <a:pPr/>
              <a:t>51</a:t>
            </a:fld>
            <a:endParaRPr lang="en-US" altLang="en-US" sz="1100">
              <a:cs typeface="Arial" panose="020B0604020202020204" pitchFamily="34" charset="0"/>
            </a:endParaRPr>
          </a:p>
        </p:txBody>
      </p:sp>
    </p:spTree>
    <p:extLst>
      <p:ext uri="{BB962C8B-B14F-4D97-AF65-F5344CB8AC3E}">
        <p14:creationId xmlns:p14="http://schemas.microsoft.com/office/powerpoint/2010/main" val="36187435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pPr>
            <a:r>
              <a:rPr lang="en-US" altLang="en-US" b="1" dirty="0"/>
              <a:t>Presenter Remarks: </a:t>
            </a:r>
          </a:p>
          <a:p>
            <a:pPr>
              <a:spcBef>
                <a:spcPts val="0"/>
              </a:spcBef>
            </a:pPr>
            <a:r>
              <a:rPr lang="en-US" altLang="en-US" b="0" dirty="0"/>
              <a:t>This slide shows two</a:t>
            </a:r>
            <a:r>
              <a:rPr lang="en-US" altLang="en-US" b="0" baseline="0" dirty="0"/>
              <a:t> </a:t>
            </a:r>
            <a:r>
              <a:rPr lang="en-US" altLang="en-US" b="0" dirty="0"/>
              <a:t>key interactions and strategies to remember that will guide your planning of children’s life sciences experiences: </a:t>
            </a:r>
          </a:p>
          <a:p>
            <a:pPr marL="174708" indent="-174708">
              <a:spcBef>
                <a:spcPts val="0"/>
              </a:spcBef>
              <a:buFont typeface="Arial" panose="020B0604020202020204" pitchFamily="34" charset="0"/>
              <a:buChar char="•"/>
            </a:pPr>
            <a:r>
              <a:rPr lang="en-US" altLang="en-US" dirty="0">
                <a:solidFill>
                  <a:srgbClr val="000000"/>
                </a:solidFill>
              </a:rPr>
              <a:t>“Science is embedded in children</a:t>
            </a:r>
            <a:r>
              <a:rPr lang="ja-JP" altLang="en-US" dirty="0">
                <a:solidFill>
                  <a:srgbClr val="000000"/>
                </a:solidFill>
              </a:rPr>
              <a:t>’</a:t>
            </a:r>
            <a:r>
              <a:rPr lang="en-US" altLang="ja-JP" dirty="0">
                <a:solidFill>
                  <a:srgbClr val="000000"/>
                </a:solidFill>
              </a:rPr>
              <a:t>s daily activities and play and provides a natural vehicle for integrating mathematics, literacy, and other content areas” (PCF, Vol. 3, p. 141).</a:t>
            </a:r>
          </a:p>
          <a:p>
            <a:pPr marL="174708" indent="-174708">
              <a:spcBef>
                <a:spcPts val="0"/>
              </a:spcBef>
              <a:buFont typeface="Arial" panose="020B0604020202020204" pitchFamily="34" charset="0"/>
              <a:buChar char="•"/>
            </a:pPr>
            <a:r>
              <a:rPr lang="en-US" altLang="en-US" dirty="0">
                <a:solidFill>
                  <a:srgbClr val="000000"/>
                </a:solidFill>
              </a:rPr>
              <a:t>“Use books to enrich and extend children’</a:t>
            </a:r>
            <a:r>
              <a:rPr lang="en-US" altLang="ja-JP" dirty="0">
                <a:solidFill>
                  <a:srgbClr val="000000"/>
                </a:solidFill>
              </a:rPr>
              <a:t>s study of living things” (PCF, Vol. 3, p. 203).</a:t>
            </a:r>
          </a:p>
          <a:p>
            <a:pPr>
              <a:spcBef>
                <a:spcPts val="0"/>
              </a:spcBef>
            </a:pPr>
            <a:endParaRPr lang="en-US" altLang="en-US" dirty="0">
              <a:solidFill>
                <a:srgbClr val="000000"/>
              </a:solidFill>
              <a:effectLst>
                <a:outerShdw blurRad="38100" dist="38100" dir="2700000" algn="tl">
                  <a:srgbClr val="C0C0C0"/>
                </a:outerShdw>
              </a:effectLst>
            </a:endParaRPr>
          </a:p>
          <a:p>
            <a:pPr eaLnBrk="1" hangingPunct="1">
              <a:spcBef>
                <a:spcPts val="0"/>
              </a:spcBef>
            </a:pPr>
            <a:r>
              <a:rPr lang="en-US" altLang="en-US" dirty="0"/>
              <a:t>What books or other daily activities do you use in your classroom to support life sciences? </a:t>
            </a:r>
          </a:p>
          <a:p>
            <a:pPr eaLnBrk="1" hangingPunct="1">
              <a:spcBef>
                <a:spcPts val="0"/>
              </a:spcBef>
            </a:pPr>
            <a:endParaRPr lang="en-US" altLang="en-US" dirty="0"/>
          </a:p>
          <a:p>
            <a:pPr eaLnBrk="1" hangingPunct="1">
              <a:spcBef>
                <a:spcPts val="0"/>
              </a:spcBef>
            </a:pPr>
            <a:r>
              <a:rPr lang="en-US" altLang="en-US" dirty="0"/>
              <a:t>Stand up and find a partner you have not yet talked with today. Share some of your favorite life sciences books or ideas for daily activities. </a:t>
            </a:r>
          </a:p>
          <a:p>
            <a:pPr eaLnBrk="1" hangingPunct="1">
              <a:spcBef>
                <a:spcPts val="0"/>
              </a:spcBef>
            </a:pPr>
            <a:endParaRPr lang="en-US" altLang="en-US" i="1" dirty="0"/>
          </a:p>
          <a:p>
            <a:pPr eaLnBrk="1" hangingPunct="1">
              <a:spcBef>
                <a:spcPts val="0"/>
              </a:spcBef>
            </a:pPr>
            <a:r>
              <a:rPr lang="en-US" altLang="en-US" i="0" dirty="0"/>
              <a:t>(Invite someone to share an idea they learned. Allow up to six people to share.)</a:t>
            </a:r>
          </a:p>
        </p:txBody>
      </p:sp>
      <p:sp>
        <p:nvSpPr>
          <p:cNvPr id="147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E7D3C23-AF53-42E8-8C13-4B292D9D527B}" type="slidenum">
              <a:rPr lang="en-US" altLang="en-US" sz="1200"/>
              <a:pPr/>
              <a:t>52</a:t>
            </a:fld>
            <a:endParaRPr lang="en-US" altLang="en-US" sz="1200"/>
          </a:p>
        </p:txBody>
      </p:sp>
    </p:spTree>
    <p:extLst>
      <p:ext uri="{BB962C8B-B14F-4D97-AF65-F5344CB8AC3E}">
        <p14:creationId xmlns:p14="http://schemas.microsoft.com/office/powerpoint/2010/main" val="18252987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Background</a:t>
            </a:r>
            <a:r>
              <a:rPr lang="en-US" altLang="en-US" b="1" baseline="0" dirty="0"/>
              <a:t> Information:</a:t>
            </a:r>
          </a:p>
          <a:p>
            <a:pPr>
              <a:spcBef>
                <a:spcPts val="0"/>
              </a:spcBef>
            </a:pPr>
            <a:r>
              <a:rPr lang="en-US" altLang="en-US" b="0" dirty="0"/>
              <a:t>The Preschool Curriculum Framework has reflection questions at the end of each strand. </a:t>
            </a:r>
            <a:endParaRPr lang="en-US" altLang="en-US" b="1" dirty="0"/>
          </a:p>
          <a:p>
            <a:pPr>
              <a:spcBef>
                <a:spcPts val="0"/>
              </a:spcBef>
            </a:pPr>
            <a:endParaRPr lang="en-US" altLang="en-US" b="1" dirty="0"/>
          </a:p>
          <a:p>
            <a:pPr>
              <a:spcBef>
                <a:spcPts val="0"/>
              </a:spcBef>
            </a:pPr>
            <a:r>
              <a:rPr lang="en-US" altLang="en-US" b="1" dirty="0"/>
              <a:t>Presenter Remarks:</a:t>
            </a:r>
          </a:p>
          <a:p>
            <a:pPr>
              <a:spcBef>
                <a:spcPts val="0"/>
              </a:spcBef>
            </a:pPr>
            <a:r>
              <a:rPr lang="en-US" altLang="en-US" b="0" dirty="0"/>
              <a:t>Please turn to the Questions</a:t>
            </a:r>
            <a:r>
              <a:rPr lang="en-US" altLang="en-US" b="0" baseline="0" dirty="0"/>
              <a:t> for Reflection section for the Life Sciences strand </a:t>
            </a:r>
            <a:r>
              <a:rPr lang="en-US" altLang="en-US" b="0" dirty="0"/>
              <a:t>on page 214 Preschool Curriculum Framework (Vol. 3).</a:t>
            </a:r>
          </a:p>
          <a:p>
            <a:pPr>
              <a:spcBef>
                <a:spcPts val="0"/>
              </a:spcBef>
            </a:pPr>
            <a:endParaRPr lang="en-US" altLang="en-US" dirty="0"/>
          </a:p>
          <a:p>
            <a:pPr>
              <a:spcBef>
                <a:spcPts val="0"/>
              </a:spcBef>
            </a:pPr>
            <a:r>
              <a:rPr lang="en-US" altLang="en-US" dirty="0"/>
              <a:t>Read through</a:t>
            </a:r>
            <a:r>
              <a:rPr lang="en-US" altLang="en-US" baseline="0" dirty="0"/>
              <a:t> the questions. Work with your tablemates to s</a:t>
            </a:r>
            <a:r>
              <a:rPr lang="en-US" altLang="en-US" dirty="0"/>
              <a:t>elect one question to answer</a:t>
            </a:r>
            <a:r>
              <a:rPr lang="en-US" altLang="en-US" baseline="0" dirty="0"/>
              <a:t> together. </a:t>
            </a:r>
            <a:r>
              <a:rPr lang="en-US" altLang="en-US" dirty="0"/>
              <a:t> (Allow time for table groups to share their thoughts.)</a:t>
            </a:r>
          </a:p>
          <a:p>
            <a:pPr>
              <a:spcBef>
                <a:spcPts val="0"/>
              </a:spcBef>
            </a:pPr>
            <a:endParaRPr lang="en-US" altLang="en-US" dirty="0"/>
          </a:p>
          <a:p>
            <a:pPr>
              <a:spcBef>
                <a:spcPts val="0"/>
              </a:spcBef>
            </a:pPr>
            <a:endParaRPr lang="en-US" altLang="en-US" dirty="0"/>
          </a:p>
        </p:txBody>
      </p:sp>
      <p:sp>
        <p:nvSpPr>
          <p:cNvPr id="149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C2419C7-D0DB-4CBB-84B5-70BE181E4B8A}" type="slidenum">
              <a:rPr lang="en-US" altLang="en-US" sz="1200"/>
              <a:pPr/>
              <a:t>53</a:t>
            </a:fld>
            <a:endParaRPr lang="en-US" altLang="en-US" sz="1200"/>
          </a:p>
        </p:txBody>
      </p:sp>
    </p:spTree>
    <p:extLst>
      <p:ext uri="{BB962C8B-B14F-4D97-AF65-F5344CB8AC3E}">
        <p14:creationId xmlns:p14="http://schemas.microsoft.com/office/powerpoint/2010/main" val="17910087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 </a:t>
            </a:r>
          </a:p>
          <a:p>
            <a:pPr>
              <a:spcBef>
                <a:spcPts val="0"/>
              </a:spcBef>
            </a:pPr>
            <a:r>
              <a:rPr lang="en-US" altLang="en-US" dirty="0"/>
              <a:t>When you return</a:t>
            </a:r>
            <a:r>
              <a:rPr lang="en-US" altLang="en-US" baseline="0" dirty="0"/>
              <a:t> to you classrooms </a:t>
            </a:r>
            <a:r>
              <a:rPr lang="en-US" altLang="en-US" dirty="0"/>
              <a:t>please remember to encourage students to think about and explore life sciences throughout their day. </a:t>
            </a:r>
          </a:p>
          <a:p>
            <a:pPr>
              <a:spcBef>
                <a:spcPts val="0"/>
              </a:spcBef>
            </a:pPr>
            <a:endParaRPr lang="en-US" altLang="en-US" dirty="0"/>
          </a:p>
          <a:p>
            <a:pPr>
              <a:spcBef>
                <a:spcPts val="0"/>
              </a:spcBef>
            </a:pPr>
            <a:r>
              <a:rPr lang="en-US" altLang="en-US" dirty="0"/>
              <a:t>Be relentless in your quest to think of ways to help children to become interested in life sciences by exploring, observing, predicting, and documenting their world. </a:t>
            </a:r>
          </a:p>
          <a:p>
            <a:pPr>
              <a:spcBef>
                <a:spcPts val="0"/>
              </a:spcBef>
            </a:pPr>
            <a:endParaRPr lang="en-US" altLang="en-US" dirty="0"/>
          </a:p>
          <a:p>
            <a:pPr>
              <a:spcBef>
                <a:spcPts val="0"/>
              </a:spcBef>
            </a:pPr>
            <a:endParaRPr lang="en-US" altLang="en-US" dirty="0"/>
          </a:p>
        </p:txBody>
      </p:sp>
      <p:sp>
        <p:nvSpPr>
          <p:cNvPr id="151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04F3C7A-9289-4E82-804B-3E1ACCFAD5A4}" type="slidenum">
              <a:rPr lang="en-US" altLang="en-US" sz="1200"/>
              <a:pPr/>
              <a:t>54</a:t>
            </a:fld>
            <a:endParaRPr lang="en-US" altLang="en-US" sz="1200"/>
          </a:p>
        </p:txBody>
      </p:sp>
    </p:spTree>
    <p:extLst>
      <p:ext uri="{BB962C8B-B14F-4D97-AF65-F5344CB8AC3E}">
        <p14:creationId xmlns:p14="http://schemas.microsoft.com/office/powerpoint/2010/main" val="3057680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p:cNvSpPr>
          <p:nvPr>
            <p:ph type="sldImg"/>
          </p:nvPr>
        </p:nvSpPr>
        <p:spPr bwMode="auto">
          <a:solidFill>
            <a:schemeClr val="tx1">
              <a:lumMod val="50000"/>
              <a:lumOff val="50000"/>
              <a:alpha val="62000"/>
            </a:schemeClr>
          </a:solidFill>
          <a:ln>
            <a:solidFill>
              <a:srgbClr val="000000"/>
            </a:solidFill>
            <a:miter lim="800000"/>
            <a:headEnd/>
            <a:tailEnd/>
          </a:ln>
        </p:spPr>
      </p:sp>
      <p:sp>
        <p:nvSpPr>
          <p:cNvPr id="153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pPr>
            <a:r>
              <a:rPr lang="en-US" altLang="en-US" b="1" dirty="0"/>
              <a:t>Presenter Remarks: </a:t>
            </a:r>
          </a:p>
          <a:p>
            <a:pPr>
              <a:spcBef>
                <a:spcPts val="0"/>
              </a:spcBef>
            </a:pPr>
            <a:r>
              <a:rPr lang="en-US" altLang="en-US" b="0" dirty="0"/>
              <a:t>Thank you for coming! </a:t>
            </a:r>
          </a:p>
          <a:p>
            <a:pPr>
              <a:spcBef>
                <a:spcPts val="0"/>
              </a:spcBef>
            </a:pPr>
            <a:endParaRPr lang="en-US" altLang="en-US" b="0" dirty="0"/>
          </a:p>
          <a:p>
            <a:pPr>
              <a:spcBef>
                <a:spcPts val="0"/>
              </a:spcBef>
            </a:pPr>
            <a:r>
              <a:rPr lang="en-US" altLang="en-US" b="0" dirty="0"/>
              <a:t>We hope you documented some big ideas to help incorporate life sciences in your classroom! </a:t>
            </a:r>
          </a:p>
        </p:txBody>
      </p:sp>
      <p:sp>
        <p:nvSpPr>
          <p:cNvPr id="153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8233FB6-06FF-4274-8449-E58A9675A292}" type="slidenum">
              <a:rPr lang="en-US" altLang="en-US" sz="1200"/>
              <a:pPr/>
              <a:t>55</a:t>
            </a:fld>
            <a:endParaRPr lang="en-US" altLang="en-US" sz="1200"/>
          </a:p>
        </p:txBody>
      </p:sp>
    </p:spTree>
    <p:extLst>
      <p:ext uri="{BB962C8B-B14F-4D97-AF65-F5344CB8AC3E}">
        <p14:creationId xmlns:p14="http://schemas.microsoft.com/office/powerpoint/2010/main" val="1145431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Bent, Henry E. "Professionalization of the Ph.D. Degree.” </a:t>
            </a:r>
            <a:r>
              <a:rPr lang="en-US" i="1" dirty="0"/>
              <a:t>College Composition and Communication</a:t>
            </a:r>
            <a:r>
              <a:rPr lang="en-US" dirty="0"/>
              <a:t> 58, no. 4 (2007): 85-97. Accessed December 5, 2008. http://www.jstor.org/stable/1978286.</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5D3C4FBD-C711-A849-8589-3F2561AFF9A3}" type="slidenum">
              <a:rPr lang="en-US" smtClean="0"/>
              <a:pPr>
                <a:defRPr/>
              </a:pPr>
              <a:t>56</a:t>
            </a:fld>
            <a:endParaRPr lang="en-US"/>
          </a:p>
        </p:txBody>
      </p:sp>
    </p:spTree>
    <p:extLst>
      <p:ext uri="{BB962C8B-B14F-4D97-AF65-F5344CB8AC3E}">
        <p14:creationId xmlns:p14="http://schemas.microsoft.com/office/powerpoint/2010/main" val="1297295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799013"/>
          </a:xfrm>
        </p:spPr>
        <p:txBody>
          <a:bodyPr>
            <a:noAutofit/>
          </a:bodyPr>
          <a:lstStyle/>
          <a:p>
            <a:pPr fontAlgn="ctr">
              <a:spcBef>
                <a:spcPts val="0"/>
              </a:spcBef>
            </a:pPr>
            <a:r>
              <a:rPr lang="en-US" b="1" dirty="0">
                <a:latin typeface="Arial" charset="0"/>
                <a:ea typeface="Arial" charset="0"/>
                <a:cs typeface="Arial" charset="0"/>
              </a:rPr>
              <a:t>Presenter Remarks:</a:t>
            </a:r>
          </a:p>
          <a:p>
            <a:pPr fontAlgn="ctr">
              <a:spcBef>
                <a:spcPts val="0"/>
              </a:spcBef>
            </a:pPr>
            <a:r>
              <a:rPr lang="en-US" dirty="0">
                <a:latin typeface="Arial" charset="0"/>
                <a:ea typeface="Arial" charset="0"/>
                <a:cs typeface="Arial" charset="0"/>
              </a:rPr>
              <a:t>The TK Implementation Guide is organized into the following two sections: </a:t>
            </a:r>
          </a:p>
          <a:p>
            <a:pPr marL="171450" indent="-171450" fontAlgn="ctr">
              <a:spcBef>
                <a:spcPts val="0"/>
              </a:spcBef>
              <a:buFont typeface="Arial" panose="020B0604020202020204" pitchFamily="34" charset="0"/>
              <a:buChar char="•"/>
            </a:pPr>
            <a:r>
              <a:rPr lang="en-US" dirty="0">
                <a:latin typeface="Arial" charset="0"/>
                <a:ea typeface="Arial" charset="0"/>
                <a:cs typeface="Arial" charset="0"/>
              </a:rPr>
              <a:t>Section 1 is covered in Chapter 1.</a:t>
            </a:r>
            <a:r>
              <a:rPr lang="en-US" baseline="0" dirty="0">
                <a:latin typeface="Arial" charset="0"/>
                <a:ea typeface="Arial" charset="0"/>
                <a:cs typeface="Arial" charset="0"/>
              </a:rPr>
              <a:t> </a:t>
            </a:r>
            <a:r>
              <a:rPr lang="en-US" dirty="0">
                <a:latin typeface="Arial" charset="0"/>
                <a:ea typeface="Arial" charset="0"/>
                <a:cs typeface="Arial" charset="0"/>
              </a:rPr>
              <a:t> The information in this section was developed with the administrator in mind and focuses on the program structure and design.</a:t>
            </a:r>
          </a:p>
          <a:p>
            <a:pPr marL="171450" indent="-171450" fontAlgn="ctr">
              <a:spcBef>
                <a:spcPts val="0"/>
              </a:spcBef>
              <a:buFont typeface="Arial" panose="020B0604020202020204" pitchFamily="34" charset="0"/>
              <a:buChar char="•"/>
            </a:pPr>
            <a:r>
              <a:rPr lang="en-US" dirty="0">
                <a:latin typeface="Arial" charset="0"/>
                <a:ea typeface="Arial" charset="0"/>
                <a:cs typeface="Arial" charset="0"/>
              </a:rPr>
              <a:t>Section 2 is covered in Chapters 2-8. This section is a resource for both teachers and administrators and focuses on building a comprehensive TK programs by addressing curriculum, instruction environment, assessment and partnership with families and community.</a:t>
            </a:r>
          </a:p>
          <a:p>
            <a:pPr fontAlgn="ctr">
              <a:spcBef>
                <a:spcPts val="0"/>
              </a:spcBef>
            </a:pPr>
            <a:endParaRPr lang="en-US" dirty="0">
              <a:latin typeface="Arial" charset="0"/>
              <a:ea typeface="Arial" charset="0"/>
              <a:cs typeface="Arial" charset="0"/>
            </a:endParaRPr>
          </a:p>
          <a:p>
            <a:pPr fontAlgn="ctr">
              <a:spcBef>
                <a:spcPts val="0"/>
              </a:spcBef>
            </a:pPr>
            <a:r>
              <a:rPr lang="en-US" dirty="0">
                <a:latin typeface="Arial" charset="0"/>
                <a:ea typeface="Arial" charset="0"/>
                <a:cs typeface="Arial" charset="0"/>
              </a:rPr>
              <a:t>Within each of these chapters, vignettes, highlighted boxes, and resource boxes are included to illustrate examples of the information covered in each of the chapters.</a:t>
            </a:r>
          </a:p>
          <a:p>
            <a:pPr fontAlgn="ctr">
              <a:spcBef>
                <a:spcPts val="0"/>
              </a:spcBef>
            </a:pPr>
            <a:endParaRPr lang="en-US" dirty="0">
              <a:latin typeface="Arial" charset="0"/>
              <a:ea typeface="Arial" charset="0"/>
              <a:cs typeface="Arial" charset="0"/>
            </a:endParaRPr>
          </a:p>
          <a:p>
            <a:pPr fontAlgn="ctr">
              <a:spcBef>
                <a:spcPts val="0"/>
              </a:spcBef>
            </a:pPr>
            <a:r>
              <a:rPr lang="en-US" dirty="0">
                <a:latin typeface="Arial" charset="0"/>
                <a:ea typeface="Arial" charset="0"/>
                <a:cs typeface="Arial" charset="0"/>
              </a:rPr>
              <a:t>A PDF copy of the document can be accessed at the California Department of Education Web page (</a:t>
            </a:r>
            <a:r>
              <a:rPr lang="en-US" b="1" dirty="0">
                <a:latin typeface="Arial" charset="0"/>
                <a:ea typeface="Arial" charset="0"/>
                <a:cs typeface="Arial" charset="0"/>
              </a:rPr>
              <a:t>www.cde.ca.gov/ci/gs/em/documents/tkguide.pdf</a:t>
            </a:r>
            <a:r>
              <a:rPr lang="en-US" b="0" dirty="0">
                <a:latin typeface="Arial" charset="0"/>
                <a:ea typeface="Arial" charset="0"/>
                <a:cs typeface="Arial" charset="0"/>
              </a:rPr>
              <a:t>).</a:t>
            </a:r>
          </a:p>
          <a:p>
            <a:pPr>
              <a:spcBef>
                <a:spcPts val="0"/>
              </a:spcBef>
            </a:pPr>
            <a:endParaRPr lang="en-US" dirty="0">
              <a:latin typeface="Arial" charset="0"/>
              <a:ea typeface="Arial" charset="0"/>
              <a:cs typeface="Arial" charset="0"/>
            </a:endParaRPr>
          </a:p>
          <a:p>
            <a:pPr>
              <a:spcBef>
                <a:spcPts val="0"/>
              </a:spcBef>
            </a:pPr>
            <a:r>
              <a:rPr lang="en-US" dirty="0">
                <a:latin typeface="Arial" charset="0"/>
                <a:ea typeface="Arial" charset="0"/>
                <a:cs typeface="Arial" charset="0"/>
              </a:rPr>
              <a:t>Video footage for each chapter can be accessed at the California Department of Education.</a:t>
            </a:r>
            <a:r>
              <a:rPr lang="en-US" baseline="0" dirty="0">
                <a:latin typeface="Arial" charset="0"/>
                <a:ea typeface="Arial" charset="0"/>
                <a:cs typeface="Arial" charset="0"/>
              </a:rPr>
              <a:t>  The video clips include footage of TK classrooms and interviews with teachers, administrators, and parents.</a:t>
            </a:r>
            <a:r>
              <a:rPr lang="en-US" dirty="0">
                <a:latin typeface="Arial" charset="0"/>
                <a:ea typeface="Arial" charset="0"/>
                <a:cs typeface="Arial" charset="0"/>
              </a:rPr>
              <a:t> </a:t>
            </a:r>
            <a:r>
              <a:rPr lang="en-US" b="1" dirty="0">
                <a:latin typeface="Arial" charset="0"/>
                <a:ea typeface="Arial" charset="0"/>
                <a:cs typeface="Arial" charset="0"/>
              </a:rPr>
              <a:t>https://</a:t>
            </a:r>
            <a:r>
              <a:rPr lang="en-US" b="1" dirty="0" err="1">
                <a:latin typeface="Arial" charset="0"/>
                <a:ea typeface="Arial" charset="0"/>
                <a:cs typeface="Arial" charset="0"/>
              </a:rPr>
              <a:t>www.youtube.com</a:t>
            </a:r>
            <a:r>
              <a:rPr lang="en-US" b="1" dirty="0">
                <a:latin typeface="Arial" charset="0"/>
                <a:ea typeface="Arial" charset="0"/>
                <a:cs typeface="Arial" charset="0"/>
              </a:rPr>
              <a:t>/user/</a:t>
            </a:r>
            <a:r>
              <a:rPr lang="en-US" b="1" dirty="0" err="1">
                <a:latin typeface="Arial" charset="0"/>
                <a:ea typeface="Arial" charset="0"/>
                <a:cs typeface="Arial" charset="0"/>
              </a:rPr>
              <a:t>caeducation</a:t>
            </a:r>
            <a:br>
              <a:rPr lang="en-US" b="1" dirty="0">
                <a:latin typeface="Arial" charset="0"/>
                <a:ea typeface="Arial" charset="0"/>
                <a:cs typeface="Arial" charset="0"/>
              </a:rPr>
            </a:br>
            <a:r>
              <a:rPr lang="en-US" b="1" dirty="0">
                <a:latin typeface="Arial" charset="0"/>
                <a:ea typeface="Arial" charset="0"/>
                <a:cs typeface="Arial" charset="0"/>
              </a:rPr>
              <a:t>https://</a:t>
            </a:r>
            <a:r>
              <a:rPr lang="en-US" b="1" dirty="0" err="1">
                <a:latin typeface="Arial" charset="0"/>
                <a:ea typeface="Arial" charset="0"/>
                <a:cs typeface="Arial" charset="0"/>
              </a:rPr>
              <a:t>www.youtube.com</a:t>
            </a:r>
            <a:r>
              <a:rPr lang="en-US" b="1" dirty="0">
                <a:latin typeface="Arial" charset="0"/>
                <a:ea typeface="Arial" charset="0"/>
                <a:cs typeface="Arial" charset="0"/>
              </a:rPr>
              <a:t>/</a:t>
            </a:r>
            <a:r>
              <a:rPr lang="en-US" b="1" dirty="0" err="1">
                <a:latin typeface="Arial" charset="0"/>
                <a:ea typeface="Arial" charset="0"/>
                <a:cs typeface="Arial" charset="0"/>
              </a:rPr>
              <a:t>results?search_query</a:t>
            </a:r>
            <a:r>
              <a:rPr lang="en-US" b="1" dirty="0">
                <a:latin typeface="Arial" charset="0"/>
                <a:ea typeface="Arial" charset="0"/>
                <a:cs typeface="Arial" charset="0"/>
              </a:rPr>
              <a:t>=</a:t>
            </a:r>
            <a:r>
              <a:rPr lang="en-US" b="1" dirty="0" err="1">
                <a:latin typeface="Arial" charset="0"/>
                <a:ea typeface="Arial" charset="0"/>
                <a:cs typeface="Arial" charset="0"/>
              </a:rPr>
              <a:t>tk+implmentation+guide</a:t>
            </a:r>
            <a:endParaRPr lang="en-US" b="1"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C97BDEB4-3C8D-4D4E-BA50-91D785A10A5F}" type="slidenum">
              <a:rPr lang="en-US" smtClean="0"/>
              <a:t>6</a:t>
            </a:fld>
            <a:endParaRPr lang="en-US"/>
          </a:p>
        </p:txBody>
      </p:sp>
    </p:spTree>
    <p:extLst>
      <p:ext uri="{BB962C8B-B14F-4D97-AF65-F5344CB8AC3E}">
        <p14:creationId xmlns:p14="http://schemas.microsoft.com/office/powerpoint/2010/main" val="3433904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xfrm>
            <a:off x="701040" y="4449684"/>
            <a:ext cx="5608320" cy="4113979"/>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defRPr/>
            </a:pPr>
            <a:r>
              <a:rPr lang="en-US" b="1" dirty="0"/>
              <a:t>Background Information: </a:t>
            </a:r>
          </a:p>
          <a:p>
            <a:pPr>
              <a:spcBef>
                <a:spcPts val="0"/>
              </a:spcBef>
              <a:defRPr/>
            </a:pPr>
            <a:r>
              <a:rPr lang="en-US" dirty="0"/>
              <a:t>CDE.CA.gov/ci/</a:t>
            </a:r>
            <a:r>
              <a:rPr lang="en-US" dirty="0" err="1"/>
              <a:t>gs</a:t>
            </a:r>
            <a:r>
              <a:rPr lang="en-US" dirty="0"/>
              <a:t>/</a:t>
            </a:r>
            <a:r>
              <a:rPr lang="en-US" dirty="0" err="1"/>
              <a:t>em</a:t>
            </a:r>
            <a:r>
              <a:rPr lang="en-US" dirty="0"/>
              <a:t>/</a:t>
            </a:r>
            <a:r>
              <a:rPr lang="en-US" dirty="0" err="1"/>
              <a:t>kinderfaq.asp#program</a:t>
            </a:r>
            <a:r>
              <a:rPr lang="en-US" dirty="0"/>
              <a:t> </a:t>
            </a:r>
          </a:p>
          <a:p>
            <a:pPr>
              <a:spcBef>
                <a:spcPts val="0"/>
              </a:spcBef>
              <a:defRPr/>
            </a:pPr>
            <a:endParaRPr lang="en-US" b="1" dirty="0"/>
          </a:p>
          <a:p>
            <a:pPr>
              <a:spcBef>
                <a:spcPts val="0"/>
              </a:spcBef>
              <a:defRPr/>
            </a:pPr>
            <a:r>
              <a:rPr lang="en-US" b="1" dirty="0"/>
              <a:t>Presenter Remarks: </a:t>
            </a:r>
          </a:p>
          <a:p>
            <a:pPr>
              <a:spcBef>
                <a:spcPts val="0"/>
              </a:spcBef>
              <a:defRPr/>
            </a:pPr>
            <a:r>
              <a:rPr lang="en-US" dirty="0"/>
              <a:t>The state of California provides guidance on utilizing the Preschool Learning Foundations and the Preschool Curriculum Framework as planning and curriculum resources in the transitional kindergarten classroom.</a:t>
            </a:r>
          </a:p>
          <a:p>
            <a:pPr>
              <a:spcBef>
                <a:spcPts val="0"/>
              </a:spcBef>
              <a:defRPr/>
            </a:pPr>
            <a:endParaRPr lang="en-US" dirty="0"/>
          </a:p>
          <a:p>
            <a:pPr>
              <a:spcBef>
                <a:spcPts val="0"/>
              </a:spcBef>
              <a:defRPr/>
            </a:pPr>
            <a:r>
              <a:rPr lang="en-US" dirty="0">
                <a:ea typeface="MS PGothic" pitchFamily="34" charset="-128"/>
              </a:rPr>
              <a:t>In addition, the following publications and resources </a:t>
            </a:r>
            <a:r>
              <a:rPr lang="en-US" dirty="0">
                <a:ea typeface="ＭＳ Ｐゴシック" pitchFamily="34" charset="-128"/>
              </a:rPr>
              <a:t>are available to support age and developmentally appropriate TK curriculum</a:t>
            </a:r>
            <a:r>
              <a:rPr lang="en-US" dirty="0">
                <a:ea typeface="MS PGothic" pitchFamily="34" charset="-128"/>
              </a:rPr>
              <a:t>:</a:t>
            </a:r>
          </a:p>
          <a:p>
            <a:pPr marL="174708" indent="-174708">
              <a:spcBef>
                <a:spcPts val="0"/>
              </a:spcBef>
              <a:buFont typeface="Arial" panose="020B0604020202020204" pitchFamily="34" charset="0"/>
              <a:buChar char="•"/>
              <a:defRPr/>
            </a:pPr>
            <a:r>
              <a:rPr lang="en-US" dirty="0"/>
              <a:t>TK Implementation Guide</a:t>
            </a:r>
          </a:p>
          <a:p>
            <a:pPr marL="174708" indent="-174708">
              <a:spcBef>
                <a:spcPts val="0"/>
              </a:spcBef>
              <a:buFont typeface="Arial" panose="020B0604020202020204" pitchFamily="34" charset="0"/>
              <a:buChar char="•"/>
              <a:defRPr/>
            </a:pPr>
            <a:r>
              <a:rPr lang="en-US" dirty="0"/>
              <a:t>Alignment Document</a:t>
            </a:r>
          </a:p>
          <a:p>
            <a:pPr marL="174708" indent="-174708">
              <a:spcBef>
                <a:spcPts val="0"/>
              </a:spcBef>
              <a:buFont typeface="Arial" panose="020B0604020202020204" pitchFamily="34" charset="0"/>
              <a:buChar char="•"/>
              <a:defRPr/>
            </a:pPr>
            <a:r>
              <a:rPr lang="en-US" dirty="0"/>
              <a:t>CA CCSS</a:t>
            </a:r>
          </a:p>
          <a:p>
            <a:pPr marL="174708" indent="-174708" defTabSz="465887">
              <a:spcBef>
                <a:spcPts val="0"/>
              </a:spcBef>
              <a:buFont typeface="Arial" panose="020B0604020202020204" pitchFamily="34" charset="0"/>
              <a:buChar char="•"/>
              <a:defRPr/>
            </a:pPr>
            <a:r>
              <a:rPr lang="en-US" dirty="0"/>
              <a:t>DRDP-K (2015)</a:t>
            </a:r>
          </a:p>
          <a:p>
            <a:pPr>
              <a:spcBef>
                <a:spcPts val="0"/>
              </a:spcBef>
              <a:defRPr/>
            </a:pPr>
            <a:endParaRPr lang="en-US" dirty="0"/>
          </a:p>
          <a:p>
            <a:pPr>
              <a:spcBef>
                <a:spcPts val="0"/>
              </a:spcBef>
              <a:defRPr/>
            </a:pPr>
            <a:r>
              <a:rPr lang="en-US" dirty="0"/>
              <a:t>We will now look at how these resources work together to support all</a:t>
            </a:r>
            <a:r>
              <a:rPr lang="en-US" baseline="0" dirty="0"/>
              <a:t> </a:t>
            </a:r>
            <a:r>
              <a:rPr lang="en-US" dirty="0"/>
              <a:t>learners in</a:t>
            </a:r>
            <a:r>
              <a:rPr lang="en-US" baseline="0" dirty="0"/>
              <a:t> science</a:t>
            </a:r>
            <a:r>
              <a:rPr lang="en-US" dirty="0"/>
              <a:t>. </a:t>
            </a:r>
          </a:p>
          <a:p>
            <a:pPr marL="184684" indent="-184684">
              <a:spcBef>
                <a:spcPts val="0"/>
              </a:spcBef>
              <a:buFont typeface="Arial"/>
              <a:buChar char="•"/>
              <a:defRPr/>
            </a:pPr>
            <a:endParaRPr lang="en-US" dirty="0">
              <a:ea typeface="MS PGothic" pitchFamily="34" charset="-128"/>
            </a:endParaRPr>
          </a:p>
          <a:p>
            <a:pPr>
              <a:spcBef>
                <a:spcPts val="0"/>
              </a:spcBef>
              <a:defRPr/>
            </a:pPr>
            <a:endParaRPr lang="en-US" dirty="0">
              <a:latin typeface="Arial" charset="0"/>
              <a:ea typeface="MS PGothic" charset="0"/>
              <a:cs typeface="Arial" charset="0"/>
            </a:endParaRPr>
          </a:p>
          <a:p>
            <a:pPr>
              <a:spcBef>
                <a:spcPts val="0"/>
              </a:spcBef>
              <a:defRPr/>
            </a:pPr>
            <a:endParaRPr lang="en-US" dirty="0">
              <a:latin typeface="Arial" charset="0"/>
              <a:ea typeface="MS PGothic" charset="0"/>
              <a:cs typeface="Arial" charset="0"/>
            </a:endParaRPr>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57066" indent="-291179" eaLnBrk="0" hangingPunct="0">
              <a:defRPr sz="2400">
                <a:solidFill>
                  <a:schemeClr val="tx1"/>
                </a:solidFill>
                <a:latin typeface="Arial" panose="020B0604020202020204" pitchFamily="34" charset="0"/>
                <a:ea typeface="ＭＳ Ｐゴシック" panose="020B0600070205080204" pitchFamily="34" charset="-128"/>
              </a:defRPr>
            </a:lvl2pPr>
            <a:lvl3pPr marL="1164717" indent="-232943" eaLnBrk="0" hangingPunct="0">
              <a:defRPr sz="2400">
                <a:solidFill>
                  <a:schemeClr val="tx1"/>
                </a:solidFill>
                <a:latin typeface="Arial" panose="020B0604020202020204" pitchFamily="34" charset="0"/>
                <a:ea typeface="ＭＳ Ｐゴシック" panose="020B0600070205080204" pitchFamily="34" charset="-128"/>
              </a:defRPr>
            </a:lvl3pPr>
            <a:lvl4pPr marL="1630604" indent="-232943" eaLnBrk="0" hangingPunct="0">
              <a:defRPr sz="2400">
                <a:solidFill>
                  <a:schemeClr val="tx1"/>
                </a:solidFill>
                <a:latin typeface="Arial" panose="020B0604020202020204" pitchFamily="34" charset="0"/>
                <a:ea typeface="ＭＳ Ｐゴシック" panose="020B0600070205080204" pitchFamily="34" charset="-128"/>
              </a:defRPr>
            </a:lvl4pPr>
            <a:lvl5pPr marL="2096491" indent="-232943" eaLnBrk="0" hangingPunct="0">
              <a:defRPr sz="2400">
                <a:solidFill>
                  <a:schemeClr val="tx1"/>
                </a:solidFill>
                <a:latin typeface="Arial" panose="020B0604020202020204" pitchFamily="34" charset="0"/>
                <a:ea typeface="ＭＳ Ｐゴシック"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2F43FC3-B18E-48B7-B9E9-4381331EFDE6}" type="slidenum">
              <a:rPr lang="en-US" altLang="en-US" sz="1200"/>
              <a:pPr eaLnBrk="1" hangingPunct="1"/>
              <a:t>7</a:t>
            </a:fld>
            <a:endParaRPr lang="en-US" altLang="en-US" sz="1200"/>
          </a:p>
        </p:txBody>
      </p:sp>
    </p:spTree>
    <p:extLst>
      <p:ext uri="{BB962C8B-B14F-4D97-AF65-F5344CB8AC3E}">
        <p14:creationId xmlns:p14="http://schemas.microsoft.com/office/powerpoint/2010/main" val="1007938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p:cNvSpPr>
            <a:spLocks noGrp="1"/>
          </p:cNvSpPr>
          <p:nvPr>
            <p:ph type="body" idx="1"/>
          </p:nvPr>
        </p:nvSpPr>
        <p:spPr bwMode="auto">
          <a:xfrm>
            <a:off x="701040" y="4415790"/>
            <a:ext cx="5608320" cy="37384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defTabSz="465887">
              <a:lnSpc>
                <a:spcPct val="80000"/>
              </a:lnSpc>
              <a:defRPr/>
            </a:pPr>
            <a:r>
              <a:rPr lang="en-US" b="1" i="0" dirty="0">
                <a:effectLst/>
                <a:ea typeface="Times New Roman" panose="02020603050405020304" pitchFamily="18" charset="0"/>
              </a:rPr>
              <a:t>Activity</a:t>
            </a:r>
            <a:r>
              <a:rPr lang="en-US" b="1" i="0" baseline="0" dirty="0">
                <a:effectLst/>
                <a:ea typeface="Times New Roman" panose="02020603050405020304" pitchFamily="18" charset="0"/>
              </a:rPr>
              <a:t> 1: </a:t>
            </a:r>
            <a:r>
              <a:rPr lang="en-US" b="1" i="0" dirty="0">
                <a:effectLst/>
                <a:ea typeface="Times New Roman" panose="02020603050405020304" pitchFamily="18" charset="0"/>
              </a:rPr>
              <a:t>Plant the Seed</a:t>
            </a:r>
          </a:p>
          <a:p>
            <a:pPr>
              <a:lnSpc>
                <a:spcPct val="80000"/>
              </a:lnSpc>
            </a:pPr>
            <a:endParaRPr lang="en-US" altLang="en-US" b="1" dirty="0"/>
          </a:p>
          <a:p>
            <a:pPr>
              <a:lnSpc>
                <a:spcPct val="80000"/>
              </a:lnSpc>
            </a:pPr>
            <a:r>
              <a:rPr lang="en-US" altLang="en-US" b="1" dirty="0"/>
              <a:t>Presenter Remarks: </a:t>
            </a:r>
          </a:p>
          <a:p>
            <a:pPr>
              <a:lnSpc>
                <a:spcPct val="80000"/>
              </a:lnSpc>
            </a:pPr>
            <a:r>
              <a:rPr lang="en-US" altLang="en-US" dirty="0"/>
              <a:t>Today we are going to explore life sciences using all of our senses. Please work with your table</a:t>
            </a:r>
            <a:r>
              <a:rPr lang="en-US" altLang="en-US" baseline="0" dirty="0"/>
              <a:t> group and f</a:t>
            </a:r>
            <a:r>
              <a:rPr lang="en-US" altLang="en-US" dirty="0"/>
              <a:t>ollow the steps on the slide.</a:t>
            </a:r>
            <a:endParaRPr lang="en-US" altLang="en-US" b="1" dirty="0"/>
          </a:p>
          <a:p>
            <a:pPr>
              <a:spcBef>
                <a:spcPts val="0"/>
              </a:spcBef>
              <a:spcAft>
                <a:spcPts val="0"/>
              </a:spcAft>
            </a:pPr>
            <a:endParaRPr lang="en-US" b="1" cap="all" dirty="0">
              <a:effectLst/>
              <a:ea typeface="Times New Roman" panose="02020603050405020304" pitchFamily="18" charset="0"/>
            </a:endParaRPr>
          </a:p>
          <a:p>
            <a:pPr>
              <a:spcBef>
                <a:spcPts val="0"/>
              </a:spcBef>
              <a:spcAft>
                <a:spcPts val="0"/>
              </a:spcAft>
            </a:pPr>
            <a:r>
              <a:rPr lang="en-US" b="1" cap="all" dirty="0">
                <a:effectLst/>
                <a:ea typeface="Times New Roman" panose="02020603050405020304" pitchFamily="18" charset="0"/>
              </a:rPr>
              <a:t>intent: </a:t>
            </a:r>
            <a:endParaRPr lang="en-US" dirty="0">
              <a:effectLst/>
              <a:ea typeface="Times New Roman" panose="02020603050405020304" pitchFamily="18" charset="0"/>
            </a:endParaRPr>
          </a:p>
          <a:p>
            <a:pPr>
              <a:spcBef>
                <a:spcPts val="0"/>
              </a:spcBef>
              <a:spcAft>
                <a:spcPts val="0"/>
              </a:spcAft>
            </a:pPr>
            <a:r>
              <a:rPr lang="en-US" dirty="0">
                <a:solidFill>
                  <a:srgbClr val="000000"/>
                </a:solidFill>
                <a:effectLst/>
                <a:ea typeface="Times New Roman" panose="02020603050405020304" pitchFamily="18" charset="0"/>
              </a:rPr>
              <a:t>Engage with tablemates during sensory rich life science activity. </a:t>
            </a:r>
          </a:p>
          <a:p>
            <a:pPr>
              <a:spcBef>
                <a:spcPts val="0"/>
              </a:spcBef>
              <a:spcAft>
                <a:spcPts val="0"/>
              </a:spcAft>
            </a:pPr>
            <a:r>
              <a:rPr lang="en-US" b="1" dirty="0">
                <a:solidFill>
                  <a:srgbClr val="000000"/>
                </a:solidFill>
                <a:effectLst/>
                <a:ea typeface="Times New Roman" panose="02020603050405020304" pitchFamily="18" charset="0"/>
              </a:rPr>
              <a:t> </a:t>
            </a:r>
            <a:endParaRPr lang="en-US" b="0" dirty="0">
              <a:solidFill>
                <a:srgbClr val="000000"/>
              </a:solidFill>
              <a:effectLst/>
              <a:ea typeface="Times New Roman" panose="02020603050405020304" pitchFamily="18" charset="0"/>
            </a:endParaRPr>
          </a:p>
          <a:p>
            <a:pPr>
              <a:spcBef>
                <a:spcPts val="0"/>
              </a:spcBef>
              <a:spcAft>
                <a:spcPts val="0"/>
              </a:spcAft>
            </a:pPr>
            <a:r>
              <a:rPr lang="en-US" b="1" dirty="0">
                <a:solidFill>
                  <a:srgbClr val="000000"/>
                </a:solidFill>
                <a:effectLst/>
                <a:ea typeface="Times New Roman" panose="02020603050405020304" pitchFamily="18" charset="0"/>
              </a:rPr>
              <a:t>OUTCOMES: </a:t>
            </a:r>
            <a:endParaRPr lang="en-US" b="0" dirty="0">
              <a:solidFill>
                <a:srgbClr val="000000"/>
              </a:solidFill>
              <a:effectLst/>
              <a:ea typeface="Times New Roman" panose="02020603050405020304" pitchFamily="18" charset="0"/>
            </a:endParaRPr>
          </a:p>
          <a:p>
            <a:pPr>
              <a:spcBef>
                <a:spcPts val="0"/>
              </a:spcBef>
              <a:spcAft>
                <a:spcPts val="0"/>
              </a:spcAft>
            </a:pPr>
            <a:r>
              <a:rPr lang="en-US" dirty="0">
                <a:solidFill>
                  <a:srgbClr val="000000"/>
                </a:solidFill>
                <a:effectLst/>
                <a:ea typeface="Times New Roman" panose="02020603050405020304" pitchFamily="18" charset="0"/>
              </a:rPr>
              <a:t>Participants build community, begin thinking about the Science domain, and reflect on the integration of concepts from the Life Sciences strand.</a:t>
            </a:r>
          </a:p>
          <a:p>
            <a:pPr>
              <a:spcBef>
                <a:spcPts val="0"/>
              </a:spcBef>
              <a:spcAft>
                <a:spcPts val="0"/>
              </a:spcAft>
            </a:pPr>
            <a:endParaRPr lang="en-US" b="1" cap="all" dirty="0">
              <a:effectLst/>
              <a:ea typeface="Times New Roman" panose="02020603050405020304" pitchFamily="18" charset="0"/>
            </a:endParaRPr>
          </a:p>
          <a:p>
            <a:pPr>
              <a:spcBef>
                <a:spcPts val="0"/>
              </a:spcBef>
              <a:spcAft>
                <a:spcPts val="0"/>
              </a:spcAft>
            </a:pPr>
            <a:r>
              <a:rPr lang="en-US" b="1" cap="all" dirty="0">
                <a:effectLst/>
                <a:ea typeface="Times New Roman" panose="02020603050405020304" pitchFamily="18" charset="0"/>
              </a:rPr>
              <a:t>Materials Required: </a:t>
            </a:r>
            <a:endParaRPr lang="en-US" dirty="0">
              <a:effectLst/>
              <a:ea typeface="Times New Roman" panose="02020603050405020304" pitchFamily="18" charset="0"/>
            </a:endParaRPr>
          </a:p>
          <a:p>
            <a:pPr marL="349415" indent="-349415">
              <a:spcBef>
                <a:spcPts val="0"/>
              </a:spcBef>
              <a:spcAft>
                <a:spcPts val="0"/>
              </a:spcAft>
              <a:buFont typeface="Symbol" panose="05050102010706020507" pitchFamily="18" charset="2"/>
              <a:buChar char=""/>
              <a:tabLst>
                <a:tab pos="232943" algn="l"/>
              </a:tabLst>
            </a:pPr>
            <a:r>
              <a:rPr lang="en-US" dirty="0">
                <a:effectLst/>
                <a:ea typeface="Times" pitchFamily="18" charset="0"/>
              </a:rPr>
              <a:t>PPT slide</a:t>
            </a:r>
            <a:endParaRPr lang="en-US" dirty="0">
              <a:effectLst/>
              <a:ea typeface="Times New Roman" panose="02020603050405020304" pitchFamily="18" charset="0"/>
            </a:endParaRPr>
          </a:p>
          <a:p>
            <a:pPr marL="349415" indent="-349415">
              <a:spcBef>
                <a:spcPts val="0"/>
              </a:spcBef>
              <a:spcAft>
                <a:spcPts val="0"/>
              </a:spcAft>
              <a:buFont typeface="Symbol" panose="05050102010706020507" pitchFamily="18" charset="2"/>
              <a:buChar char=""/>
              <a:tabLst>
                <a:tab pos="232943" algn="l"/>
              </a:tabLst>
            </a:pPr>
            <a:r>
              <a:rPr lang="en-US" dirty="0">
                <a:effectLst/>
                <a:ea typeface="Times" pitchFamily="18" charset="0"/>
              </a:rPr>
              <a:t>Dirt, seeds, pot, water, labels (for each table group)</a:t>
            </a:r>
            <a:endParaRPr lang="en-US" dirty="0">
              <a:effectLst/>
              <a:ea typeface="Times New Roman" panose="02020603050405020304" pitchFamily="18" charset="0"/>
            </a:endParaRPr>
          </a:p>
          <a:p>
            <a:pPr marL="349415" indent="-349415">
              <a:spcBef>
                <a:spcPts val="0"/>
              </a:spcBef>
              <a:spcAft>
                <a:spcPts val="0"/>
              </a:spcAft>
              <a:buFont typeface="Symbol" panose="05050102010706020507" pitchFamily="18" charset="2"/>
              <a:buChar char=""/>
              <a:tabLst>
                <a:tab pos="232943" algn="l"/>
              </a:tabLst>
            </a:pPr>
            <a:r>
              <a:rPr lang="en-US" dirty="0">
                <a:effectLst/>
                <a:ea typeface="Times" pitchFamily="18" charset="0"/>
              </a:rPr>
              <a:t>Tablemates</a:t>
            </a:r>
          </a:p>
          <a:p>
            <a:pPr>
              <a:spcBef>
                <a:spcPts val="0"/>
              </a:spcBef>
              <a:spcAft>
                <a:spcPts val="0"/>
              </a:spcAft>
              <a:tabLst>
                <a:tab pos="232943" algn="l"/>
              </a:tabLst>
            </a:pPr>
            <a:endParaRPr lang="en-US" b="1" cap="all" dirty="0">
              <a:effectLst/>
              <a:ea typeface="Times New Roman" panose="02020603050405020304" pitchFamily="18" charset="0"/>
            </a:endParaRPr>
          </a:p>
          <a:p>
            <a:pPr>
              <a:spcBef>
                <a:spcPts val="0"/>
              </a:spcBef>
              <a:spcAft>
                <a:spcPts val="0"/>
              </a:spcAft>
              <a:tabLst>
                <a:tab pos="232943" algn="l"/>
              </a:tabLst>
            </a:pPr>
            <a:r>
              <a:rPr lang="en-US" b="1" cap="all" dirty="0">
                <a:effectLst/>
                <a:ea typeface="Times New Roman" panose="02020603050405020304" pitchFamily="18" charset="0"/>
              </a:rPr>
              <a:t>Time:</a:t>
            </a:r>
            <a:r>
              <a:rPr lang="en-US" dirty="0">
                <a:effectLst/>
                <a:ea typeface="Times New Roman" panose="02020603050405020304" pitchFamily="18" charset="0"/>
              </a:rPr>
              <a:t> 15 minutes</a:t>
            </a:r>
          </a:p>
          <a:p>
            <a:pPr>
              <a:spcBef>
                <a:spcPts val="0"/>
              </a:spcBef>
              <a:spcAft>
                <a:spcPts val="0"/>
              </a:spcAft>
            </a:pPr>
            <a:endParaRPr lang="en-US" b="1" cap="all" dirty="0">
              <a:effectLst/>
              <a:ea typeface="Times New Roman" panose="02020603050405020304" pitchFamily="18" charset="0"/>
            </a:endParaRPr>
          </a:p>
          <a:p>
            <a:pPr>
              <a:spcBef>
                <a:spcPts val="0"/>
              </a:spcBef>
              <a:spcAft>
                <a:spcPts val="0"/>
              </a:spcAft>
            </a:pPr>
            <a:r>
              <a:rPr lang="en-US" b="1" cap="all" dirty="0">
                <a:effectLst/>
                <a:ea typeface="Times New Roman" panose="02020603050405020304" pitchFamily="18" charset="0"/>
              </a:rPr>
              <a:t>Process: </a:t>
            </a:r>
            <a:endParaRPr lang="en-US" dirty="0">
              <a:effectLst/>
              <a:ea typeface="Times New Roman" panose="02020603050405020304" pitchFamily="18" charset="0"/>
            </a:endParaRPr>
          </a:p>
          <a:p>
            <a:pPr>
              <a:spcBef>
                <a:spcPts val="0"/>
              </a:spcBef>
              <a:spcAft>
                <a:spcPts val="0"/>
              </a:spcAft>
            </a:pPr>
            <a:r>
              <a:rPr lang="en-US" b="1" dirty="0">
                <a:effectLst/>
                <a:ea typeface="Times New Roman" panose="02020603050405020304" pitchFamily="18" charset="0"/>
              </a:rPr>
              <a:t>Part 1 </a:t>
            </a:r>
            <a:r>
              <a:rPr lang="en-US" dirty="0">
                <a:effectLst/>
                <a:ea typeface="Times New Roman" panose="02020603050405020304" pitchFamily="18" charset="0"/>
              </a:rPr>
              <a:t>(10 minutes)</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Ask groups to collect their planting materials:</a:t>
            </a:r>
          </a:p>
          <a:p>
            <a:pPr marL="757066" lvl="1" indent="-291179">
              <a:spcBef>
                <a:spcPts val="0"/>
              </a:spcBef>
              <a:spcAft>
                <a:spcPts val="0"/>
              </a:spcAft>
              <a:buFont typeface="Courier New" panose="02070309020205020404" pitchFamily="49" charset="0"/>
              <a:buChar char="o"/>
            </a:pPr>
            <a:r>
              <a:rPr lang="en-US" dirty="0">
                <a:effectLst/>
                <a:ea typeface="Times New Roman" panose="02020603050405020304" pitchFamily="18" charset="0"/>
              </a:rPr>
              <a:t>Water</a:t>
            </a:r>
          </a:p>
          <a:p>
            <a:pPr marL="757066" lvl="1" indent="-291179">
              <a:spcBef>
                <a:spcPts val="0"/>
              </a:spcBef>
              <a:spcAft>
                <a:spcPts val="0"/>
              </a:spcAft>
              <a:buFont typeface="Courier New" panose="02070309020205020404" pitchFamily="49" charset="0"/>
              <a:buChar char="o"/>
            </a:pPr>
            <a:r>
              <a:rPr lang="en-US" dirty="0">
                <a:effectLst/>
                <a:ea typeface="Times New Roman" panose="02020603050405020304" pitchFamily="18" charset="0"/>
              </a:rPr>
              <a:t>Soil</a:t>
            </a:r>
          </a:p>
          <a:p>
            <a:pPr marL="757066" lvl="1" indent="-291179">
              <a:spcBef>
                <a:spcPts val="0"/>
              </a:spcBef>
              <a:spcAft>
                <a:spcPts val="0"/>
              </a:spcAft>
              <a:buFont typeface="Courier New" panose="02070309020205020404" pitchFamily="49" charset="0"/>
              <a:buChar char="o"/>
            </a:pPr>
            <a:r>
              <a:rPr lang="en-US" dirty="0">
                <a:effectLst/>
                <a:ea typeface="Times New Roman" panose="02020603050405020304" pitchFamily="18" charset="0"/>
              </a:rPr>
              <a:t>Pots</a:t>
            </a:r>
          </a:p>
          <a:p>
            <a:pPr marL="757066" lvl="1" indent="-291179">
              <a:spcBef>
                <a:spcPts val="0"/>
              </a:spcBef>
              <a:spcAft>
                <a:spcPts val="0"/>
              </a:spcAft>
              <a:buFont typeface="Courier New" panose="02070309020205020404" pitchFamily="49" charset="0"/>
              <a:buChar char="o"/>
            </a:pPr>
            <a:r>
              <a:rPr lang="en-US" dirty="0">
                <a:effectLst/>
                <a:ea typeface="Times New Roman" panose="02020603050405020304" pitchFamily="18" charset="0"/>
              </a:rPr>
              <a:t>Flower seeds (one packet per table)</a:t>
            </a:r>
          </a:p>
          <a:p>
            <a:pPr marL="757066" lvl="1" indent="-291179">
              <a:spcBef>
                <a:spcPts val="0"/>
              </a:spcBef>
              <a:spcAft>
                <a:spcPts val="0"/>
              </a:spcAft>
              <a:buFont typeface="Courier New" panose="02070309020205020404" pitchFamily="49" charset="0"/>
              <a:buChar char="o"/>
            </a:pPr>
            <a:r>
              <a:rPr lang="en-US" dirty="0">
                <a:effectLst/>
                <a:ea typeface="Times New Roman" panose="02020603050405020304" pitchFamily="18" charset="0"/>
              </a:rPr>
              <a:t>Labels</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Invite each table group to plant their flowers.</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Tell participants, “While you plant, feel free to talk, share planting stories, and get to know each other.”</a:t>
            </a:r>
          </a:p>
          <a:p>
            <a:pPr>
              <a:spcBef>
                <a:spcPts val="0"/>
              </a:spcBef>
              <a:spcAft>
                <a:spcPts val="0"/>
              </a:spcAft>
            </a:pPr>
            <a:endParaRPr lang="en-US" b="1" dirty="0">
              <a:effectLst/>
              <a:ea typeface="Times New Roman" panose="02020603050405020304" pitchFamily="18" charset="0"/>
            </a:endParaRPr>
          </a:p>
          <a:p>
            <a:pPr>
              <a:spcBef>
                <a:spcPts val="0"/>
              </a:spcBef>
              <a:spcAft>
                <a:spcPts val="0"/>
              </a:spcAft>
            </a:pPr>
            <a:r>
              <a:rPr lang="en-US" b="1" dirty="0">
                <a:effectLst/>
                <a:ea typeface="Times New Roman" panose="02020603050405020304" pitchFamily="18" charset="0"/>
              </a:rPr>
              <a:t>Part 2 </a:t>
            </a:r>
            <a:r>
              <a:rPr lang="en-US" dirty="0">
                <a:effectLst/>
                <a:ea typeface="Times New Roman" panose="02020603050405020304" pitchFamily="18" charset="0"/>
              </a:rPr>
              <a:t>(5 minutes)</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Thank participants for beginning to “grow” life sciences together. </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Prompt participants to think creatively about how their seed/flower represents their relationship to life sciences. (For example, “I planted wild flowers that may pop up any color and at any time.  Similarly, I engage with life sciences any moment I am inspired to plant or love an animal. I do not systematically approach my interactions with life sciences mostly because I am continually inspired by nature.”)</a:t>
            </a:r>
          </a:p>
          <a:p>
            <a:pPr marL="349415" indent="-349415">
              <a:spcBef>
                <a:spcPts val="0"/>
              </a:spcBef>
              <a:spcAft>
                <a:spcPts val="0"/>
              </a:spcAft>
              <a:buFont typeface="Symbol" panose="05050102010706020507" pitchFamily="18" charset="2"/>
              <a:buChar char=""/>
            </a:pPr>
            <a:r>
              <a:rPr lang="en-US" dirty="0">
                <a:effectLst/>
                <a:ea typeface="Times New Roman" panose="02020603050405020304" pitchFamily="18" charset="0"/>
              </a:rPr>
              <a:t>Ask participants to first quietly think about their analogy and then share it with their group. </a:t>
            </a:r>
          </a:p>
          <a:p>
            <a:pPr>
              <a:lnSpc>
                <a:spcPct val="80000"/>
              </a:lnSpc>
            </a:pPr>
            <a:endParaRPr lang="en-US" altLang="en-US" dirty="0"/>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F644175-C356-4FFC-B99E-FF0D9D9636BD}" type="slidenum">
              <a:rPr lang="en-US" altLang="en-US" sz="1200"/>
              <a:pPr/>
              <a:t>8</a:t>
            </a:fld>
            <a:endParaRPr lang="en-US" altLang="en-US" sz="1200"/>
          </a:p>
        </p:txBody>
      </p:sp>
    </p:spTree>
    <p:extLst>
      <p:ext uri="{BB962C8B-B14F-4D97-AF65-F5344CB8AC3E}">
        <p14:creationId xmlns:p14="http://schemas.microsoft.com/office/powerpoint/2010/main" val="315832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extLst/>
        </p:spPr>
        <p:txBody>
          <a:bodyPr wrap="square" numCol="1" anchor="t" anchorCtr="0" compatLnSpc="1">
            <a:prstTxWarp prst="textNoShape">
              <a:avLst/>
            </a:prstTxWarp>
          </a:bodyPr>
          <a:lstStyle/>
          <a:p>
            <a:pPr>
              <a:spcBef>
                <a:spcPts val="0"/>
              </a:spcBef>
            </a:pPr>
            <a:r>
              <a:rPr lang="en-US" altLang="en-US" b="1" dirty="0"/>
              <a:t>Presenter Remarks: </a:t>
            </a:r>
          </a:p>
          <a:p>
            <a:pPr>
              <a:spcBef>
                <a:spcPts val="0"/>
              </a:spcBef>
            </a:pPr>
            <a:r>
              <a:rPr lang="en-US" altLang="en-US" dirty="0"/>
              <a:t>Now that we have finished</a:t>
            </a:r>
            <a:r>
              <a:rPr lang="en-US" altLang="en-US" baseline="0" dirty="0"/>
              <a:t> planting,</a:t>
            </a:r>
            <a:r>
              <a:rPr lang="en-US" altLang="en-US" dirty="0"/>
              <a:t> let’s have some fun and compare ourselves to our seed/flower. </a:t>
            </a:r>
          </a:p>
          <a:p>
            <a:pPr>
              <a:spcBef>
                <a:spcPts val="0"/>
              </a:spcBef>
            </a:pPr>
            <a:endParaRPr lang="en-US" altLang="en-US" dirty="0"/>
          </a:p>
          <a:p>
            <a:pPr>
              <a:spcBef>
                <a:spcPts val="0"/>
              </a:spcBef>
            </a:pPr>
            <a:r>
              <a:rPr lang="en-US" altLang="en-US" dirty="0"/>
              <a:t>Discuss the questions on the slide with your tablemates:</a:t>
            </a:r>
          </a:p>
          <a:p>
            <a:pPr marL="174708" indent="-174708">
              <a:spcBef>
                <a:spcPts val="0"/>
              </a:spcBef>
              <a:buFont typeface="Arial" panose="020B0604020202020204" pitchFamily="34" charset="0"/>
              <a:buChar char="•"/>
            </a:pPr>
            <a:r>
              <a:rPr lang="en-US" altLang="en-US" dirty="0"/>
              <a:t>How are you like your seed/flower?</a:t>
            </a:r>
          </a:p>
          <a:p>
            <a:pPr marL="174708" indent="-174708">
              <a:spcBef>
                <a:spcPts val="0"/>
              </a:spcBef>
              <a:buFont typeface="Arial" panose="020B0604020202020204" pitchFamily="34" charset="0"/>
              <a:buChar char="•"/>
            </a:pPr>
            <a:r>
              <a:rPr lang="en-US" altLang="en-US" dirty="0"/>
              <a:t>How is your seed/flower like your relationship to life sciences?</a:t>
            </a:r>
          </a:p>
          <a:p>
            <a:pPr>
              <a:spcBef>
                <a:spcPts val="0"/>
              </a:spcBef>
            </a:pPr>
            <a:endParaRPr lang="en-US" altLang="en-US" b="1" dirty="0"/>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1FF6859-5062-45E0-9DE1-206B99675E2A}" type="slidenum">
              <a:rPr lang="en-US" altLang="en-US" sz="1200"/>
              <a:pPr/>
              <a:t>9</a:t>
            </a:fld>
            <a:endParaRPr lang="en-US" altLang="en-US" sz="1200"/>
          </a:p>
        </p:txBody>
      </p:sp>
    </p:spTree>
    <p:extLst>
      <p:ext uri="{BB962C8B-B14F-4D97-AF65-F5344CB8AC3E}">
        <p14:creationId xmlns:p14="http://schemas.microsoft.com/office/powerpoint/2010/main" val="1773122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85D974C1-F144-4C99-8A0D-618C5F232147}" type="slidenum">
              <a:rPr lang="en-US" altLang="en-US"/>
              <a:pPr/>
              <a:t>‹#›</a:t>
            </a:fld>
            <a:endParaRPr lang="en-US" altLang="en-US"/>
          </a:p>
        </p:txBody>
      </p:sp>
    </p:spTree>
    <p:extLst>
      <p:ext uri="{BB962C8B-B14F-4D97-AF65-F5344CB8AC3E}">
        <p14:creationId xmlns:p14="http://schemas.microsoft.com/office/powerpoint/2010/main" val="3340124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8A53023A-6685-4707-B376-CF222DF80128}" type="slidenum">
              <a:rPr lang="en-US" altLang="en-US"/>
              <a:pPr/>
              <a:t>‹#›</a:t>
            </a:fld>
            <a:endParaRPr lang="en-US" altLang="en-US"/>
          </a:p>
        </p:txBody>
      </p:sp>
    </p:spTree>
    <p:extLst>
      <p:ext uri="{BB962C8B-B14F-4D97-AF65-F5344CB8AC3E}">
        <p14:creationId xmlns:p14="http://schemas.microsoft.com/office/powerpoint/2010/main" val="425600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B7C4419B-51D1-4635-880E-A9B62DECB46C}" type="slidenum">
              <a:rPr lang="en-US" altLang="en-US"/>
              <a:pPr/>
              <a:t>‹#›</a:t>
            </a:fld>
            <a:endParaRPr lang="en-US" altLang="en-US"/>
          </a:p>
        </p:txBody>
      </p:sp>
    </p:spTree>
    <p:extLst>
      <p:ext uri="{BB962C8B-B14F-4D97-AF65-F5344CB8AC3E}">
        <p14:creationId xmlns:p14="http://schemas.microsoft.com/office/powerpoint/2010/main" val="2145952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A56C6930-585D-4F55-81DD-08261381E564}" type="slidenum">
              <a:rPr lang="en-US" altLang="en-US"/>
              <a:pPr/>
              <a:t>‹#›</a:t>
            </a:fld>
            <a:endParaRPr lang="en-US" altLang="en-US"/>
          </a:p>
        </p:txBody>
      </p:sp>
    </p:spTree>
    <p:extLst>
      <p:ext uri="{BB962C8B-B14F-4D97-AF65-F5344CB8AC3E}">
        <p14:creationId xmlns:p14="http://schemas.microsoft.com/office/powerpoint/2010/main" val="1215192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417638"/>
            <a:ext cx="4038600" cy="21859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495800" y="1417638"/>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603626"/>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495800" y="3603626"/>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4"/>
          <p:cNvSpPr>
            <a:spLocks noGrp="1"/>
          </p:cNvSpPr>
          <p:nvPr>
            <p:ph sz="quarter" idx="10"/>
          </p:nvPr>
        </p:nvSpPr>
        <p:spPr>
          <a:xfrm>
            <a:off x="457200" y="5764212"/>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5"/>
          <p:cNvSpPr>
            <a:spLocks noGrp="1"/>
          </p:cNvSpPr>
          <p:nvPr>
            <p:ph sz="quarter" idx="11"/>
          </p:nvPr>
        </p:nvSpPr>
        <p:spPr>
          <a:xfrm>
            <a:off x="4648200" y="5791201"/>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a:xfrm>
            <a:off x="8686800" y="0"/>
            <a:ext cx="457200" cy="365125"/>
          </a:xfrm>
        </p:spPr>
        <p:txBody>
          <a:bodyPr/>
          <a:lstStyle>
            <a:lvl1pPr>
              <a:defRPr/>
            </a:lvl1pPr>
          </a:lstStyle>
          <a:p>
            <a:fld id="{A56C6930-585D-4F55-81DD-08261381E564}" type="slidenum">
              <a:rPr lang="en-US" altLang="en-US"/>
              <a:pPr/>
              <a:t>‹#›</a:t>
            </a:fld>
            <a:endParaRPr lang="en-US" altLang="en-US"/>
          </a:p>
        </p:txBody>
      </p:sp>
    </p:spTree>
    <p:extLst>
      <p:ext uri="{BB962C8B-B14F-4D97-AF65-F5344CB8AC3E}">
        <p14:creationId xmlns:p14="http://schemas.microsoft.com/office/powerpoint/2010/main" val="2935102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939800"/>
          </a:xfrm>
        </p:spPr>
        <p:txBody>
          <a:bodyPr/>
          <a:lstStyle/>
          <a:p>
            <a:pPr lvl="0"/>
            <a:r>
              <a:rPr lang="en-US" dirty="0"/>
              <a:t>Click to edit Master text style</a:t>
            </a:r>
          </a:p>
        </p:txBody>
      </p:sp>
      <p:sp>
        <p:nvSpPr>
          <p:cNvPr id="4" name="Content Placeholder 3"/>
          <p:cNvSpPr>
            <a:spLocks noGrp="1"/>
          </p:cNvSpPr>
          <p:nvPr>
            <p:ph sz="quarter" idx="2"/>
          </p:nvPr>
        </p:nvSpPr>
        <p:spPr>
          <a:xfrm>
            <a:off x="4648200" y="1600200"/>
            <a:ext cx="4038600" cy="2185988"/>
          </a:xfrm>
        </p:spPr>
        <p:txBody>
          <a:bodyPr/>
          <a:lstStyle/>
          <a:p>
            <a:pPr lvl="0"/>
            <a:r>
              <a:rPr lang="en-US" dirty="0"/>
              <a:t>Click to edit Master text styles</a:t>
            </a:r>
          </a:p>
        </p:txBody>
      </p:sp>
      <p:sp>
        <p:nvSpPr>
          <p:cNvPr id="5" name="Content Placeholder 4"/>
          <p:cNvSpPr>
            <a:spLocks noGrp="1"/>
          </p:cNvSpPr>
          <p:nvPr>
            <p:ph sz="quarter" idx="3"/>
          </p:nvPr>
        </p:nvSpPr>
        <p:spPr>
          <a:xfrm>
            <a:off x="457200" y="4521201"/>
            <a:ext cx="4038600" cy="990600"/>
          </a:xfrm>
        </p:spPr>
        <p:txBody>
          <a:bodyPr/>
          <a:lstStyle/>
          <a:p>
            <a:pPr lvl="0"/>
            <a:r>
              <a:rPr lang="en-US" dirty="0"/>
              <a:t>Click to edit Master text styles</a:t>
            </a:r>
          </a:p>
        </p:txBody>
      </p:sp>
      <p:sp>
        <p:nvSpPr>
          <p:cNvPr id="6" name="Content Placeholder 5"/>
          <p:cNvSpPr>
            <a:spLocks noGrp="1"/>
          </p:cNvSpPr>
          <p:nvPr>
            <p:ph sz="quarter" idx="4"/>
          </p:nvPr>
        </p:nvSpPr>
        <p:spPr>
          <a:xfrm>
            <a:off x="4648200" y="3938588"/>
            <a:ext cx="4038600" cy="2187575"/>
          </a:xfrm>
        </p:spPr>
        <p:txBody>
          <a:bodyPr/>
          <a:lstStyle/>
          <a:p>
            <a:pPr lvl="0"/>
            <a:r>
              <a:rPr lang="en-US" dirty="0"/>
              <a:t>Click to edit Master text styles</a:t>
            </a:r>
          </a:p>
        </p:txBody>
      </p:sp>
      <p:sp>
        <p:nvSpPr>
          <p:cNvPr id="7" name="Content Placeholder 4"/>
          <p:cNvSpPr>
            <a:spLocks noGrp="1"/>
          </p:cNvSpPr>
          <p:nvPr>
            <p:ph sz="quarter" idx="10"/>
          </p:nvPr>
        </p:nvSpPr>
        <p:spPr>
          <a:xfrm>
            <a:off x="457200" y="3530601"/>
            <a:ext cx="4038600" cy="990600"/>
          </a:xfrm>
        </p:spPr>
        <p:txBody>
          <a:bodyPr/>
          <a:lstStyle/>
          <a:p>
            <a:pPr lvl="0"/>
            <a:r>
              <a:rPr lang="en-US" dirty="0"/>
              <a:t>Click to edit Master text styles</a:t>
            </a:r>
          </a:p>
        </p:txBody>
      </p:sp>
      <p:sp>
        <p:nvSpPr>
          <p:cNvPr id="8" name="Content Placeholder 4"/>
          <p:cNvSpPr>
            <a:spLocks noGrp="1"/>
          </p:cNvSpPr>
          <p:nvPr>
            <p:ph sz="quarter" idx="11"/>
          </p:nvPr>
        </p:nvSpPr>
        <p:spPr>
          <a:xfrm>
            <a:off x="457200" y="2540001"/>
            <a:ext cx="4038600" cy="990600"/>
          </a:xfrm>
        </p:spPr>
        <p:txBody>
          <a:bodyPr/>
          <a:lstStyle/>
          <a:p>
            <a:pPr lvl="0"/>
            <a:r>
              <a:rPr lang="en-US" dirty="0"/>
              <a:t>Click to edit Master text styles</a:t>
            </a:r>
          </a:p>
        </p:txBody>
      </p:sp>
      <p:sp>
        <p:nvSpPr>
          <p:cNvPr id="9" name="Content Placeholder 4"/>
          <p:cNvSpPr>
            <a:spLocks noGrp="1"/>
          </p:cNvSpPr>
          <p:nvPr>
            <p:ph sz="quarter" idx="12"/>
          </p:nvPr>
        </p:nvSpPr>
        <p:spPr>
          <a:xfrm>
            <a:off x="457200" y="5511801"/>
            <a:ext cx="4038600" cy="990600"/>
          </a:xfrm>
        </p:spPr>
        <p:txBody>
          <a:bodyPr/>
          <a:lstStyle/>
          <a:p>
            <a:pPr lvl="0"/>
            <a:r>
              <a:rPr lang="en-US" dirty="0"/>
              <a:t>Click to edit Master text styles</a:t>
            </a:r>
          </a:p>
        </p:txBody>
      </p:sp>
      <p:sp>
        <p:nvSpPr>
          <p:cNvPr id="10" name="Slide Number Placeholder 5"/>
          <p:cNvSpPr>
            <a:spLocks noGrp="1"/>
          </p:cNvSpPr>
          <p:nvPr>
            <p:ph type="sldNum" sz="quarter" idx="13"/>
          </p:nvPr>
        </p:nvSpPr>
        <p:spPr>
          <a:xfrm>
            <a:off x="8686800" y="0"/>
            <a:ext cx="457200" cy="365125"/>
          </a:xfrm>
        </p:spPr>
        <p:txBody>
          <a:bodyPr/>
          <a:lstStyle>
            <a:lvl1pPr>
              <a:defRPr/>
            </a:lvl1pPr>
          </a:lstStyle>
          <a:p>
            <a:fld id="{A56C6930-585D-4F55-81DD-08261381E564}" type="slidenum">
              <a:rPr lang="en-US" altLang="en-US"/>
              <a:pPr/>
              <a:t>‹#›</a:t>
            </a:fld>
            <a:endParaRPr lang="en-US" altLang="en-US"/>
          </a:p>
        </p:txBody>
      </p:sp>
    </p:spTree>
    <p:extLst>
      <p:ext uri="{BB962C8B-B14F-4D97-AF65-F5344CB8AC3E}">
        <p14:creationId xmlns:p14="http://schemas.microsoft.com/office/powerpoint/2010/main" val="3564706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4EE9143E-4FCE-46FB-8A05-0DDE2F82A657}" type="slidenum">
              <a:rPr lang="en-US" altLang="en-US"/>
              <a:pPr/>
              <a:t>‹#›</a:t>
            </a:fld>
            <a:endParaRPr lang="en-US" altLang="en-US"/>
          </a:p>
        </p:txBody>
      </p:sp>
    </p:spTree>
    <p:extLst>
      <p:ext uri="{BB962C8B-B14F-4D97-AF65-F5344CB8AC3E}">
        <p14:creationId xmlns:p14="http://schemas.microsoft.com/office/powerpoint/2010/main" val="3273603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74E529DB-1131-47C4-A991-643809A253EF}" type="slidenum">
              <a:rPr lang="en-US" altLang="en-US"/>
              <a:pPr/>
              <a:t>‹#›</a:t>
            </a:fld>
            <a:endParaRPr lang="en-US" altLang="en-US"/>
          </a:p>
        </p:txBody>
      </p:sp>
    </p:spTree>
    <p:extLst>
      <p:ext uri="{BB962C8B-B14F-4D97-AF65-F5344CB8AC3E}">
        <p14:creationId xmlns:p14="http://schemas.microsoft.com/office/powerpoint/2010/main" val="261347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98C45617-3F8E-4CCC-952A-EB9DFA452D19}" type="slidenum">
              <a:rPr lang="en-US" altLang="en-US"/>
              <a:pPr/>
              <a:t>‹#›</a:t>
            </a:fld>
            <a:endParaRPr lang="en-US" altLang="en-US"/>
          </a:p>
        </p:txBody>
      </p:sp>
    </p:spTree>
    <p:extLst>
      <p:ext uri="{BB962C8B-B14F-4D97-AF65-F5344CB8AC3E}">
        <p14:creationId xmlns:p14="http://schemas.microsoft.com/office/powerpoint/2010/main" val="1603389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072521C9-DF4E-4434-ABA5-0C1D1B69B79D}" type="slidenum">
              <a:rPr lang="en-US" altLang="en-US"/>
              <a:pPr/>
              <a:t>‹#›</a:t>
            </a:fld>
            <a:endParaRPr lang="en-US" altLang="en-US"/>
          </a:p>
        </p:txBody>
      </p:sp>
    </p:spTree>
    <p:extLst>
      <p:ext uri="{BB962C8B-B14F-4D97-AF65-F5344CB8AC3E}">
        <p14:creationId xmlns:p14="http://schemas.microsoft.com/office/powerpoint/2010/main" val="2803254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B44E9762-3003-4ACC-86CA-733CD832F0EC}" type="slidenum">
              <a:rPr lang="en-US" altLang="en-US"/>
              <a:pPr/>
              <a:t>‹#›</a:t>
            </a:fld>
            <a:endParaRPr lang="en-US" altLang="en-US"/>
          </a:p>
        </p:txBody>
      </p:sp>
    </p:spTree>
    <p:extLst>
      <p:ext uri="{BB962C8B-B14F-4D97-AF65-F5344CB8AC3E}">
        <p14:creationId xmlns:p14="http://schemas.microsoft.com/office/powerpoint/2010/main" val="221188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2A2D66BD-5D2B-4840-B003-09295A8E2B96}" type="slidenum">
              <a:rPr lang="en-US" altLang="en-US"/>
              <a:pPr/>
              <a:t>‹#›</a:t>
            </a:fld>
            <a:endParaRPr lang="en-US" altLang="en-US"/>
          </a:p>
        </p:txBody>
      </p:sp>
    </p:spTree>
    <p:extLst>
      <p:ext uri="{BB962C8B-B14F-4D97-AF65-F5344CB8AC3E}">
        <p14:creationId xmlns:p14="http://schemas.microsoft.com/office/powerpoint/2010/main" val="2820467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34F36E17-E09B-4560-9AA9-C04AA44235D5}" type="slidenum">
              <a:rPr lang="en-US" altLang="en-US"/>
              <a:pPr/>
              <a:t>‹#›</a:t>
            </a:fld>
            <a:endParaRPr lang="en-US" altLang="en-US"/>
          </a:p>
        </p:txBody>
      </p:sp>
    </p:spTree>
    <p:extLst>
      <p:ext uri="{BB962C8B-B14F-4D97-AF65-F5344CB8AC3E}">
        <p14:creationId xmlns:p14="http://schemas.microsoft.com/office/powerpoint/2010/main" val="4090032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7BB81B38-905B-44D4-A3AE-C1CECA04CF54}" type="slidenum">
              <a:rPr lang="en-US" altLang="en-US"/>
              <a:pPr/>
              <a:t>‹#›</a:t>
            </a:fld>
            <a:endParaRPr lang="en-US" altLang="en-US"/>
          </a:p>
        </p:txBody>
      </p:sp>
    </p:spTree>
    <p:extLst>
      <p:ext uri="{BB962C8B-B14F-4D97-AF65-F5344CB8AC3E}">
        <p14:creationId xmlns:p14="http://schemas.microsoft.com/office/powerpoint/2010/main" val="3444219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A90F6638-25FE-444A-926B-1A7DEB558D4F}" type="slidenum">
              <a:rPr lang="en-US" altLang="en-US"/>
              <a:pPr/>
              <a:t>‹#›</a:t>
            </a:fld>
            <a:endParaRPr lang="en-US" altLang="en-US"/>
          </a:p>
        </p:txBody>
      </p:sp>
    </p:spTree>
    <p:extLst>
      <p:ext uri="{BB962C8B-B14F-4D97-AF65-F5344CB8AC3E}">
        <p14:creationId xmlns:p14="http://schemas.microsoft.com/office/powerpoint/2010/main" val="2864267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6F1D110D-B2EA-41C7-9640-DA41C7D16238}" type="slidenum">
              <a:rPr lang="en-US" altLang="en-US"/>
              <a:pPr/>
              <a:t>‹#›</a:t>
            </a:fld>
            <a:endParaRPr lang="en-US" altLang="en-US"/>
          </a:p>
        </p:txBody>
      </p:sp>
    </p:spTree>
    <p:extLst>
      <p:ext uri="{BB962C8B-B14F-4D97-AF65-F5344CB8AC3E}">
        <p14:creationId xmlns:p14="http://schemas.microsoft.com/office/powerpoint/2010/main" val="1475072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008F902D-8DC8-4F07-95FD-BA92C4C7192A}" type="slidenum">
              <a:rPr lang="en-US" altLang="en-US"/>
              <a:pPr/>
              <a:t>‹#›</a:t>
            </a:fld>
            <a:endParaRPr lang="en-US" altLang="en-US"/>
          </a:p>
        </p:txBody>
      </p:sp>
    </p:spTree>
    <p:extLst>
      <p:ext uri="{BB962C8B-B14F-4D97-AF65-F5344CB8AC3E}">
        <p14:creationId xmlns:p14="http://schemas.microsoft.com/office/powerpoint/2010/main" val="25621116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77FE4204-3CBB-4160-8F43-E51C4C155E3C}" type="slidenum">
              <a:rPr lang="en-US" altLang="en-US"/>
              <a:pPr/>
              <a:t>‹#›</a:t>
            </a:fld>
            <a:endParaRPr lang="en-US" altLang="en-US"/>
          </a:p>
        </p:txBody>
      </p:sp>
    </p:spTree>
    <p:extLst>
      <p:ext uri="{BB962C8B-B14F-4D97-AF65-F5344CB8AC3E}">
        <p14:creationId xmlns:p14="http://schemas.microsoft.com/office/powerpoint/2010/main" val="1228861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A56C6930-585D-4F55-81DD-08261381E564}" type="slidenum">
              <a:rPr lang="en-US" altLang="en-US"/>
              <a:pPr/>
              <a:t>‹#›</a:t>
            </a:fld>
            <a:endParaRPr lang="en-US" altLang="en-US"/>
          </a:p>
        </p:txBody>
      </p:sp>
    </p:spTree>
    <p:extLst>
      <p:ext uri="{BB962C8B-B14F-4D97-AF65-F5344CB8AC3E}">
        <p14:creationId xmlns:p14="http://schemas.microsoft.com/office/powerpoint/2010/main" val="2472963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A56C6930-585D-4F55-81DD-08261381E564}" type="slidenum">
              <a:rPr lang="en-US" altLang="en-US"/>
              <a:pPr/>
              <a:t>‹#›</a:t>
            </a:fld>
            <a:endParaRPr lang="en-US" altLang="en-US"/>
          </a:p>
        </p:txBody>
      </p:sp>
    </p:spTree>
    <p:extLst>
      <p:ext uri="{BB962C8B-B14F-4D97-AF65-F5344CB8AC3E}">
        <p14:creationId xmlns:p14="http://schemas.microsoft.com/office/powerpoint/2010/main" val="11839995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4321ADFA-E25D-4C65-8F1C-8D60707C8BDA}" type="slidenum">
              <a:rPr lang="en-US" altLang="en-US"/>
              <a:pPr/>
              <a:t>‹#›</a:t>
            </a:fld>
            <a:endParaRPr lang="en-US" altLang="en-US"/>
          </a:p>
        </p:txBody>
      </p:sp>
    </p:spTree>
    <p:extLst>
      <p:ext uri="{BB962C8B-B14F-4D97-AF65-F5344CB8AC3E}">
        <p14:creationId xmlns:p14="http://schemas.microsoft.com/office/powerpoint/2010/main" val="36924543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7AA60F99-9F44-48DE-90AC-DD876E6106BD}" type="slidenum">
              <a:rPr lang="en-US" altLang="en-US"/>
              <a:pPr/>
              <a:t>‹#›</a:t>
            </a:fld>
            <a:endParaRPr lang="en-US" altLang="en-US"/>
          </a:p>
        </p:txBody>
      </p:sp>
    </p:spTree>
    <p:extLst>
      <p:ext uri="{BB962C8B-B14F-4D97-AF65-F5344CB8AC3E}">
        <p14:creationId xmlns:p14="http://schemas.microsoft.com/office/powerpoint/2010/main" val="934672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77B9FC21-A2EE-4E99-B872-3C2443DA3996}" type="slidenum">
              <a:rPr lang="en-US" altLang="en-US"/>
              <a:pPr/>
              <a:t>‹#›</a:t>
            </a:fld>
            <a:endParaRPr lang="en-US" altLang="en-US"/>
          </a:p>
        </p:txBody>
      </p:sp>
    </p:spTree>
    <p:extLst>
      <p:ext uri="{BB962C8B-B14F-4D97-AF65-F5344CB8AC3E}">
        <p14:creationId xmlns:p14="http://schemas.microsoft.com/office/powerpoint/2010/main" val="20501991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3A30B17A-B335-44D4-94C8-9C1454843698}" type="slidenum">
              <a:rPr lang="en-US" altLang="en-US"/>
              <a:pPr/>
              <a:t>‹#›</a:t>
            </a:fld>
            <a:endParaRPr lang="en-US" altLang="en-US"/>
          </a:p>
        </p:txBody>
      </p:sp>
    </p:spTree>
    <p:extLst>
      <p:ext uri="{BB962C8B-B14F-4D97-AF65-F5344CB8AC3E}">
        <p14:creationId xmlns:p14="http://schemas.microsoft.com/office/powerpoint/2010/main" val="679956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85AB28A9-A572-4010-A6C6-CDAEB6FC064D}" type="slidenum">
              <a:rPr lang="en-US" altLang="en-US"/>
              <a:pPr/>
              <a:t>‹#›</a:t>
            </a:fld>
            <a:endParaRPr lang="en-US" altLang="en-US"/>
          </a:p>
        </p:txBody>
      </p:sp>
    </p:spTree>
    <p:extLst>
      <p:ext uri="{BB962C8B-B14F-4D97-AF65-F5344CB8AC3E}">
        <p14:creationId xmlns:p14="http://schemas.microsoft.com/office/powerpoint/2010/main" val="2361393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30A6CB46-E65D-4ABB-8114-AD1A80143198}" type="slidenum">
              <a:rPr lang="en-US" altLang="en-US"/>
              <a:pPr/>
              <a:t>‹#›</a:t>
            </a:fld>
            <a:endParaRPr lang="en-US" altLang="en-US"/>
          </a:p>
        </p:txBody>
      </p:sp>
    </p:spTree>
    <p:extLst>
      <p:ext uri="{BB962C8B-B14F-4D97-AF65-F5344CB8AC3E}">
        <p14:creationId xmlns:p14="http://schemas.microsoft.com/office/powerpoint/2010/main" val="2004299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565F6614-9BF4-47DB-BD5A-FABA95AC72B2}" type="slidenum">
              <a:rPr lang="en-US" altLang="en-US"/>
              <a:pPr/>
              <a:t>‹#›</a:t>
            </a:fld>
            <a:endParaRPr lang="en-US" altLang="en-US"/>
          </a:p>
        </p:txBody>
      </p:sp>
    </p:spTree>
    <p:extLst>
      <p:ext uri="{BB962C8B-B14F-4D97-AF65-F5344CB8AC3E}">
        <p14:creationId xmlns:p14="http://schemas.microsoft.com/office/powerpoint/2010/main" val="20217181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D1CD996D-7181-431D-958B-894E76E207AE}" type="slidenum">
              <a:rPr lang="en-US" altLang="en-US"/>
              <a:pPr/>
              <a:t>‹#›</a:t>
            </a:fld>
            <a:endParaRPr lang="en-US" altLang="en-US"/>
          </a:p>
        </p:txBody>
      </p:sp>
    </p:spTree>
    <p:extLst>
      <p:ext uri="{BB962C8B-B14F-4D97-AF65-F5344CB8AC3E}">
        <p14:creationId xmlns:p14="http://schemas.microsoft.com/office/powerpoint/2010/main" val="26683632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325DC50A-2C37-473E-9627-97ECDA2CD6DA}" type="slidenum">
              <a:rPr lang="en-US" altLang="en-US"/>
              <a:pPr/>
              <a:t>‹#›</a:t>
            </a:fld>
            <a:endParaRPr lang="en-US" altLang="en-US"/>
          </a:p>
        </p:txBody>
      </p:sp>
    </p:spTree>
    <p:extLst>
      <p:ext uri="{BB962C8B-B14F-4D97-AF65-F5344CB8AC3E}">
        <p14:creationId xmlns:p14="http://schemas.microsoft.com/office/powerpoint/2010/main" val="31115690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17A5A442-3F93-4FD2-A513-1D80D826F54F}" type="slidenum">
              <a:rPr lang="en-US" altLang="en-US"/>
              <a:pPr/>
              <a:t>‹#›</a:t>
            </a:fld>
            <a:endParaRPr lang="en-US" altLang="en-US"/>
          </a:p>
        </p:txBody>
      </p:sp>
    </p:spTree>
    <p:extLst>
      <p:ext uri="{BB962C8B-B14F-4D97-AF65-F5344CB8AC3E}">
        <p14:creationId xmlns:p14="http://schemas.microsoft.com/office/powerpoint/2010/main" val="40342943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F3BCC29B-4290-44E7-B90B-97D5B1A3B371}" type="slidenum">
              <a:rPr lang="en-US" altLang="en-US"/>
              <a:pPr/>
              <a:t>‹#›</a:t>
            </a:fld>
            <a:endParaRPr lang="en-US" altLang="en-US"/>
          </a:p>
        </p:txBody>
      </p:sp>
    </p:spTree>
    <p:extLst>
      <p:ext uri="{BB962C8B-B14F-4D97-AF65-F5344CB8AC3E}">
        <p14:creationId xmlns:p14="http://schemas.microsoft.com/office/powerpoint/2010/main" val="3902465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9E648923-3F4C-4ECF-8334-91A850E0DE8E}" type="slidenum">
              <a:rPr lang="en-US" altLang="en-US"/>
              <a:pPr/>
              <a:t>‹#›</a:t>
            </a:fld>
            <a:endParaRPr lang="en-US" altLang="en-US"/>
          </a:p>
        </p:txBody>
      </p:sp>
    </p:spTree>
    <p:extLst>
      <p:ext uri="{BB962C8B-B14F-4D97-AF65-F5344CB8AC3E}">
        <p14:creationId xmlns:p14="http://schemas.microsoft.com/office/powerpoint/2010/main" val="26094605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510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501F76FE-166D-41E1-A150-C9F38FB4FB59}" type="slidenum">
              <a:rPr lang="en-US" altLang="en-US"/>
              <a:pPr/>
              <a:t>‹#›</a:t>
            </a:fld>
            <a:endParaRPr lang="en-US" altLang="en-US"/>
          </a:p>
        </p:txBody>
      </p:sp>
    </p:spTree>
    <p:extLst>
      <p:ext uri="{BB962C8B-B14F-4D97-AF65-F5344CB8AC3E}">
        <p14:creationId xmlns:p14="http://schemas.microsoft.com/office/powerpoint/2010/main" val="12527716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85D974C1-F144-4C99-8A0D-618C5F232147}" type="slidenum">
              <a:rPr lang="en-US" altLang="en-US"/>
              <a:pPr/>
              <a:t>‹#›</a:t>
            </a:fld>
            <a:endParaRPr lang="en-US" altLang="en-US"/>
          </a:p>
        </p:txBody>
      </p:sp>
    </p:spTree>
    <p:extLst>
      <p:ext uri="{BB962C8B-B14F-4D97-AF65-F5344CB8AC3E}">
        <p14:creationId xmlns:p14="http://schemas.microsoft.com/office/powerpoint/2010/main" val="5353416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2A2D66BD-5D2B-4840-B003-09295A8E2B96}" type="slidenum">
              <a:rPr lang="en-US" altLang="en-US"/>
              <a:pPr/>
              <a:t>‹#›</a:t>
            </a:fld>
            <a:endParaRPr lang="en-US" altLang="en-US"/>
          </a:p>
        </p:txBody>
      </p:sp>
    </p:spTree>
    <p:extLst>
      <p:ext uri="{BB962C8B-B14F-4D97-AF65-F5344CB8AC3E}">
        <p14:creationId xmlns:p14="http://schemas.microsoft.com/office/powerpoint/2010/main" val="15951520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77B9FC21-A2EE-4E99-B872-3C2443DA3996}" type="slidenum">
              <a:rPr lang="en-US" altLang="en-US"/>
              <a:pPr/>
              <a:t>‹#›</a:t>
            </a:fld>
            <a:endParaRPr lang="en-US" altLang="en-US"/>
          </a:p>
        </p:txBody>
      </p:sp>
    </p:spTree>
    <p:extLst>
      <p:ext uri="{BB962C8B-B14F-4D97-AF65-F5344CB8AC3E}">
        <p14:creationId xmlns:p14="http://schemas.microsoft.com/office/powerpoint/2010/main" val="10336856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501F76FE-166D-41E1-A150-C9F38FB4FB59}" type="slidenum">
              <a:rPr lang="en-US" altLang="en-US"/>
              <a:pPr/>
              <a:t>‹#›</a:t>
            </a:fld>
            <a:endParaRPr lang="en-US" altLang="en-US"/>
          </a:p>
        </p:txBody>
      </p:sp>
    </p:spTree>
    <p:extLst>
      <p:ext uri="{BB962C8B-B14F-4D97-AF65-F5344CB8AC3E}">
        <p14:creationId xmlns:p14="http://schemas.microsoft.com/office/powerpoint/2010/main" val="7562115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7EA4E68F-24AA-4553-B0BD-F179006BC742}" type="slidenum">
              <a:rPr lang="en-US" altLang="en-US"/>
              <a:pPr/>
              <a:t>‹#›</a:t>
            </a:fld>
            <a:endParaRPr lang="en-US" altLang="en-US"/>
          </a:p>
        </p:txBody>
      </p:sp>
    </p:spTree>
    <p:extLst>
      <p:ext uri="{BB962C8B-B14F-4D97-AF65-F5344CB8AC3E}">
        <p14:creationId xmlns:p14="http://schemas.microsoft.com/office/powerpoint/2010/main" val="9988340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F9B25877-15CB-4713-A97C-0F4695BEB600}" type="slidenum">
              <a:rPr lang="en-US" altLang="en-US"/>
              <a:pPr/>
              <a:t>‹#›</a:t>
            </a:fld>
            <a:endParaRPr lang="en-US" altLang="en-US"/>
          </a:p>
        </p:txBody>
      </p:sp>
    </p:spTree>
    <p:extLst>
      <p:ext uri="{BB962C8B-B14F-4D97-AF65-F5344CB8AC3E}">
        <p14:creationId xmlns:p14="http://schemas.microsoft.com/office/powerpoint/2010/main" val="39284348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C7355178-8C63-4E11-8AB1-FEA9108218CD}" type="slidenum">
              <a:rPr lang="en-US" altLang="en-US"/>
              <a:pPr/>
              <a:t>‹#›</a:t>
            </a:fld>
            <a:endParaRPr lang="en-US" altLang="en-US"/>
          </a:p>
        </p:txBody>
      </p:sp>
    </p:spTree>
    <p:extLst>
      <p:ext uri="{BB962C8B-B14F-4D97-AF65-F5344CB8AC3E}">
        <p14:creationId xmlns:p14="http://schemas.microsoft.com/office/powerpoint/2010/main" val="27418553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CE184F6C-8B4D-4A72-A20F-96F229AD4133}" type="slidenum">
              <a:rPr lang="en-US" altLang="en-US"/>
              <a:pPr/>
              <a:t>‹#›</a:t>
            </a:fld>
            <a:endParaRPr lang="en-US" altLang="en-US"/>
          </a:p>
        </p:txBody>
      </p:sp>
    </p:spTree>
    <p:extLst>
      <p:ext uri="{BB962C8B-B14F-4D97-AF65-F5344CB8AC3E}">
        <p14:creationId xmlns:p14="http://schemas.microsoft.com/office/powerpoint/2010/main" val="18320415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988EAD04-CE78-4971-9791-05F6C771B25E}" type="slidenum">
              <a:rPr lang="en-US" altLang="en-US"/>
              <a:pPr/>
              <a:t>‹#›</a:t>
            </a:fld>
            <a:endParaRPr lang="en-US" altLang="en-US"/>
          </a:p>
        </p:txBody>
      </p:sp>
    </p:spTree>
    <p:extLst>
      <p:ext uri="{BB962C8B-B14F-4D97-AF65-F5344CB8AC3E}">
        <p14:creationId xmlns:p14="http://schemas.microsoft.com/office/powerpoint/2010/main" val="39147899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8A53023A-6685-4707-B376-CF222DF80128}" type="slidenum">
              <a:rPr lang="en-US" altLang="en-US"/>
              <a:pPr/>
              <a:t>‹#›</a:t>
            </a:fld>
            <a:endParaRPr lang="en-US" altLang="en-US"/>
          </a:p>
        </p:txBody>
      </p:sp>
    </p:spTree>
    <p:extLst>
      <p:ext uri="{BB962C8B-B14F-4D97-AF65-F5344CB8AC3E}">
        <p14:creationId xmlns:p14="http://schemas.microsoft.com/office/powerpoint/2010/main" val="3287090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7EA4E68F-24AA-4553-B0BD-F179006BC742}" type="slidenum">
              <a:rPr lang="en-US" altLang="en-US"/>
              <a:pPr/>
              <a:t>‹#›</a:t>
            </a:fld>
            <a:endParaRPr lang="en-US" altLang="en-US"/>
          </a:p>
        </p:txBody>
      </p:sp>
    </p:spTree>
    <p:extLst>
      <p:ext uri="{BB962C8B-B14F-4D97-AF65-F5344CB8AC3E}">
        <p14:creationId xmlns:p14="http://schemas.microsoft.com/office/powerpoint/2010/main" val="519165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B7C4419B-51D1-4635-880E-A9B62DECB46C}" type="slidenum">
              <a:rPr lang="en-US" altLang="en-US"/>
              <a:pPr/>
              <a:t>‹#›</a:t>
            </a:fld>
            <a:endParaRPr lang="en-US" altLang="en-US"/>
          </a:p>
        </p:txBody>
      </p:sp>
    </p:spTree>
    <p:extLst>
      <p:ext uri="{BB962C8B-B14F-4D97-AF65-F5344CB8AC3E}">
        <p14:creationId xmlns:p14="http://schemas.microsoft.com/office/powerpoint/2010/main" val="19652955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A56C6930-585D-4F55-81DD-08261381E564}" type="slidenum">
              <a:rPr lang="en-US" altLang="en-US"/>
              <a:pPr/>
              <a:t>‹#›</a:t>
            </a:fld>
            <a:endParaRPr lang="en-US" altLang="en-US"/>
          </a:p>
        </p:txBody>
      </p:sp>
    </p:spTree>
    <p:extLst>
      <p:ext uri="{BB962C8B-B14F-4D97-AF65-F5344CB8AC3E}">
        <p14:creationId xmlns:p14="http://schemas.microsoft.com/office/powerpoint/2010/main" val="36445924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417638"/>
            <a:ext cx="4038600" cy="21859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495800" y="1417638"/>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603626"/>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495800" y="3603626"/>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4"/>
          <p:cNvSpPr>
            <a:spLocks noGrp="1"/>
          </p:cNvSpPr>
          <p:nvPr>
            <p:ph sz="quarter" idx="10"/>
          </p:nvPr>
        </p:nvSpPr>
        <p:spPr>
          <a:xfrm>
            <a:off x="457200" y="5764212"/>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5"/>
          <p:cNvSpPr>
            <a:spLocks noGrp="1"/>
          </p:cNvSpPr>
          <p:nvPr>
            <p:ph sz="quarter" idx="11"/>
          </p:nvPr>
        </p:nvSpPr>
        <p:spPr>
          <a:xfrm>
            <a:off x="4648200" y="5791201"/>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a:xfrm>
            <a:off x="8686800" y="0"/>
            <a:ext cx="457200" cy="365125"/>
          </a:xfrm>
        </p:spPr>
        <p:txBody>
          <a:bodyPr/>
          <a:lstStyle>
            <a:lvl1pPr>
              <a:defRPr/>
            </a:lvl1pPr>
          </a:lstStyle>
          <a:p>
            <a:fld id="{A56C6930-585D-4F55-81DD-08261381E564}" type="slidenum">
              <a:rPr lang="en-US" altLang="en-US"/>
              <a:pPr/>
              <a:t>‹#›</a:t>
            </a:fld>
            <a:endParaRPr lang="en-US" altLang="en-US"/>
          </a:p>
        </p:txBody>
      </p:sp>
    </p:spTree>
    <p:extLst>
      <p:ext uri="{BB962C8B-B14F-4D97-AF65-F5344CB8AC3E}">
        <p14:creationId xmlns:p14="http://schemas.microsoft.com/office/powerpoint/2010/main" val="31199965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939800"/>
          </a:xfrm>
        </p:spPr>
        <p:txBody>
          <a:bodyPr/>
          <a:lstStyle/>
          <a:p>
            <a:pPr lvl="0"/>
            <a:r>
              <a:rPr lang="en-US" dirty="0"/>
              <a:t>Click to edit Master text style</a:t>
            </a:r>
          </a:p>
        </p:txBody>
      </p:sp>
      <p:sp>
        <p:nvSpPr>
          <p:cNvPr id="4" name="Content Placeholder 3"/>
          <p:cNvSpPr>
            <a:spLocks noGrp="1"/>
          </p:cNvSpPr>
          <p:nvPr>
            <p:ph sz="quarter" idx="2"/>
          </p:nvPr>
        </p:nvSpPr>
        <p:spPr>
          <a:xfrm>
            <a:off x="4648200" y="1600200"/>
            <a:ext cx="4038600" cy="2185988"/>
          </a:xfrm>
        </p:spPr>
        <p:txBody>
          <a:bodyPr/>
          <a:lstStyle/>
          <a:p>
            <a:pPr lvl="0"/>
            <a:r>
              <a:rPr lang="en-US" dirty="0"/>
              <a:t>Click to edit Master text styles</a:t>
            </a:r>
          </a:p>
        </p:txBody>
      </p:sp>
      <p:sp>
        <p:nvSpPr>
          <p:cNvPr id="5" name="Content Placeholder 4"/>
          <p:cNvSpPr>
            <a:spLocks noGrp="1"/>
          </p:cNvSpPr>
          <p:nvPr>
            <p:ph sz="quarter" idx="3"/>
          </p:nvPr>
        </p:nvSpPr>
        <p:spPr>
          <a:xfrm>
            <a:off x="457200" y="4521201"/>
            <a:ext cx="4038600" cy="990600"/>
          </a:xfrm>
        </p:spPr>
        <p:txBody>
          <a:bodyPr/>
          <a:lstStyle/>
          <a:p>
            <a:pPr lvl="0"/>
            <a:r>
              <a:rPr lang="en-US" dirty="0"/>
              <a:t>Click to edit Master text styles</a:t>
            </a:r>
          </a:p>
        </p:txBody>
      </p:sp>
      <p:sp>
        <p:nvSpPr>
          <p:cNvPr id="6" name="Content Placeholder 5"/>
          <p:cNvSpPr>
            <a:spLocks noGrp="1"/>
          </p:cNvSpPr>
          <p:nvPr>
            <p:ph sz="quarter" idx="4"/>
          </p:nvPr>
        </p:nvSpPr>
        <p:spPr>
          <a:xfrm>
            <a:off x="4648200" y="3938588"/>
            <a:ext cx="4038600" cy="2187575"/>
          </a:xfrm>
        </p:spPr>
        <p:txBody>
          <a:bodyPr/>
          <a:lstStyle/>
          <a:p>
            <a:pPr lvl="0"/>
            <a:r>
              <a:rPr lang="en-US" dirty="0"/>
              <a:t>Click to edit Master text styles</a:t>
            </a:r>
          </a:p>
        </p:txBody>
      </p:sp>
      <p:sp>
        <p:nvSpPr>
          <p:cNvPr id="7" name="Content Placeholder 4"/>
          <p:cNvSpPr>
            <a:spLocks noGrp="1"/>
          </p:cNvSpPr>
          <p:nvPr>
            <p:ph sz="quarter" idx="10"/>
          </p:nvPr>
        </p:nvSpPr>
        <p:spPr>
          <a:xfrm>
            <a:off x="457200" y="3530601"/>
            <a:ext cx="4038600" cy="990600"/>
          </a:xfrm>
        </p:spPr>
        <p:txBody>
          <a:bodyPr/>
          <a:lstStyle/>
          <a:p>
            <a:pPr lvl="0"/>
            <a:r>
              <a:rPr lang="en-US" dirty="0"/>
              <a:t>Click to edit Master text styles</a:t>
            </a:r>
          </a:p>
        </p:txBody>
      </p:sp>
      <p:sp>
        <p:nvSpPr>
          <p:cNvPr id="8" name="Content Placeholder 4"/>
          <p:cNvSpPr>
            <a:spLocks noGrp="1"/>
          </p:cNvSpPr>
          <p:nvPr>
            <p:ph sz="quarter" idx="11"/>
          </p:nvPr>
        </p:nvSpPr>
        <p:spPr>
          <a:xfrm>
            <a:off x="457200" y="2540001"/>
            <a:ext cx="4038600" cy="990600"/>
          </a:xfrm>
        </p:spPr>
        <p:txBody>
          <a:bodyPr/>
          <a:lstStyle/>
          <a:p>
            <a:pPr lvl="0"/>
            <a:r>
              <a:rPr lang="en-US" dirty="0"/>
              <a:t>Click to edit Master text styles</a:t>
            </a:r>
          </a:p>
        </p:txBody>
      </p:sp>
      <p:sp>
        <p:nvSpPr>
          <p:cNvPr id="9" name="Content Placeholder 4"/>
          <p:cNvSpPr>
            <a:spLocks noGrp="1"/>
          </p:cNvSpPr>
          <p:nvPr>
            <p:ph sz="quarter" idx="12"/>
          </p:nvPr>
        </p:nvSpPr>
        <p:spPr>
          <a:xfrm>
            <a:off x="457200" y="5511801"/>
            <a:ext cx="4038600" cy="990600"/>
          </a:xfrm>
        </p:spPr>
        <p:txBody>
          <a:bodyPr/>
          <a:lstStyle/>
          <a:p>
            <a:pPr lvl="0"/>
            <a:r>
              <a:rPr lang="en-US" dirty="0"/>
              <a:t>Click to edit Master text styles</a:t>
            </a:r>
          </a:p>
        </p:txBody>
      </p:sp>
      <p:sp>
        <p:nvSpPr>
          <p:cNvPr id="10" name="Slide Number Placeholder 5"/>
          <p:cNvSpPr>
            <a:spLocks noGrp="1"/>
          </p:cNvSpPr>
          <p:nvPr>
            <p:ph type="sldNum" sz="quarter" idx="13"/>
          </p:nvPr>
        </p:nvSpPr>
        <p:spPr>
          <a:xfrm>
            <a:off x="8686800" y="0"/>
            <a:ext cx="457200" cy="365125"/>
          </a:xfrm>
        </p:spPr>
        <p:txBody>
          <a:bodyPr/>
          <a:lstStyle>
            <a:lvl1pPr>
              <a:defRPr/>
            </a:lvl1pPr>
          </a:lstStyle>
          <a:p>
            <a:fld id="{A56C6930-585D-4F55-81DD-08261381E564}" type="slidenum">
              <a:rPr lang="en-US" altLang="en-US"/>
              <a:pPr/>
              <a:t>‹#›</a:t>
            </a:fld>
            <a:endParaRPr lang="en-US" altLang="en-US"/>
          </a:p>
        </p:txBody>
      </p:sp>
    </p:spTree>
    <p:extLst>
      <p:ext uri="{BB962C8B-B14F-4D97-AF65-F5344CB8AC3E}">
        <p14:creationId xmlns:p14="http://schemas.microsoft.com/office/powerpoint/2010/main" val="15889748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p:txBody>
      </p:sp>
      <p:sp>
        <p:nvSpPr>
          <p:cNvPr id="5" name="Content Placeholder 4"/>
          <p:cNvSpPr>
            <a:spLocks noGrp="1"/>
          </p:cNvSpPr>
          <p:nvPr>
            <p:ph sz="quarter" idx="3"/>
          </p:nvPr>
        </p:nvSpPr>
        <p:spPr>
          <a:xfrm>
            <a:off x="457200" y="3968750"/>
            <a:ext cx="4038600" cy="917892"/>
          </a:xfrm>
        </p:spPr>
        <p:txBody>
          <a:bodyPr/>
          <a:lstStyle/>
          <a:p>
            <a:pPr lvl="0"/>
            <a:r>
              <a:rPr lang="en-US"/>
              <a:t>Click to edit Master text styles</a:t>
            </a:r>
          </a:p>
        </p:txBody>
      </p:sp>
      <p:sp>
        <p:nvSpPr>
          <p:cNvPr id="6" name="Content Placeholder 5"/>
          <p:cNvSpPr>
            <a:spLocks noGrp="1"/>
          </p:cNvSpPr>
          <p:nvPr>
            <p:ph sz="quarter" idx="4"/>
          </p:nvPr>
        </p:nvSpPr>
        <p:spPr>
          <a:xfrm>
            <a:off x="4648200" y="3938589"/>
            <a:ext cx="4038600" cy="948054"/>
          </a:xfrm>
        </p:spPr>
        <p:txBody>
          <a:bodyPr/>
          <a:lstStyle/>
          <a:p>
            <a:pPr lvl="0"/>
            <a:r>
              <a:rPr lang="en-US"/>
              <a:t>Click to edit Master text styles</a:t>
            </a:r>
          </a:p>
        </p:txBody>
      </p:sp>
      <p:sp>
        <p:nvSpPr>
          <p:cNvPr id="8" name="Content Placeholder 4"/>
          <p:cNvSpPr>
            <a:spLocks noGrp="1"/>
          </p:cNvSpPr>
          <p:nvPr>
            <p:ph sz="quarter" idx="11"/>
          </p:nvPr>
        </p:nvSpPr>
        <p:spPr>
          <a:xfrm>
            <a:off x="457200" y="4886642"/>
            <a:ext cx="4038600" cy="917892"/>
          </a:xfrm>
        </p:spPr>
        <p:txBody>
          <a:bodyPr/>
          <a:lstStyle/>
          <a:p>
            <a:pPr lvl="0"/>
            <a:r>
              <a:rPr lang="en-US"/>
              <a:t>Click to edit Master text styles</a:t>
            </a:r>
          </a:p>
        </p:txBody>
      </p:sp>
      <p:sp>
        <p:nvSpPr>
          <p:cNvPr id="9" name="Content Placeholder 4"/>
          <p:cNvSpPr>
            <a:spLocks noGrp="1"/>
          </p:cNvSpPr>
          <p:nvPr>
            <p:ph sz="quarter" idx="12"/>
          </p:nvPr>
        </p:nvSpPr>
        <p:spPr>
          <a:xfrm>
            <a:off x="4648200" y="4886643"/>
            <a:ext cx="4038600" cy="917892"/>
          </a:xfrm>
        </p:spPr>
        <p:txBody>
          <a:bodyPr/>
          <a:lstStyle/>
          <a:p>
            <a:pPr lvl="0"/>
            <a:r>
              <a:rPr lang="en-US"/>
              <a:t>Click to edit Master text styles</a:t>
            </a:r>
          </a:p>
        </p:txBody>
      </p:sp>
      <p:sp>
        <p:nvSpPr>
          <p:cNvPr id="10" name="Content Placeholder 4"/>
          <p:cNvSpPr>
            <a:spLocks noGrp="1"/>
          </p:cNvSpPr>
          <p:nvPr>
            <p:ph sz="quarter" idx="13"/>
          </p:nvPr>
        </p:nvSpPr>
        <p:spPr>
          <a:xfrm>
            <a:off x="457200" y="5804535"/>
            <a:ext cx="4038600" cy="917892"/>
          </a:xfrm>
        </p:spPr>
        <p:txBody>
          <a:bodyPr/>
          <a:lstStyle/>
          <a:p>
            <a:pPr lvl="0"/>
            <a:r>
              <a:rPr lang="en-US"/>
              <a:t>Click to edit Master text styles</a:t>
            </a:r>
          </a:p>
        </p:txBody>
      </p:sp>
      <p:sp>
        <p:nvSpPr>
          <p:cNvPr id="11" name="Content Placeholder 4"/>
          <p:cNvSpPr>
            <a:spLocks noGrp="1"/>
          </p:cNvSpPr>
          <p:nvPr>
            <p:ph sz="quarter" idx="14"/>
          </p:nvPr>
        </p:nvSpPr>
        <p:spPr>
          <a:xfrm>
            <a:off x="4648200" y="5804534"/>
            <a:ext cx="4038600" cy="917892"/>
          </a:xfrm>
        </p:spPr>
        <p:txBody>
          <a:bodyPr/>
          <a:lstStyle/>
          <a:p>
            <a:pPr lvl="0"/>
            <a:r>
              <a:rPr lang="en-US"/>
              <a:t>Click to edit Master text styles</a:t>
            </a:r>
          </a:p>
        </p:txBody>
      </p:sp>
      <p:sp>
        <p:nvSpPr>
          <p:cNvPr id="12" name="Slide Number Placeholder 5"/>
          <p:cNvSpPr>
            <a:spLocks noGrp="1"/>
          </p:cNvSpPr>
          <p:nvPr>
            <p:ph type="sldNum" sz="quarter" idx="15"/>
          </p:nvPr>
        </p:nvSpPr>
        <p:spPr/>
        <p:txBody>
          <a:bodyPr/>
          <a:lstStyle>
            <a:lvl1pPr>
              <a:defRPr/>
            </a:lvl1pPr>
          </a:lstStyle>
          <a:p>
            <a:fld id="{B4394269-E543-4205-BFD3-A80C8D451549}" type="slidenum">
              <a:rPr lang="en-US" altLang="en-US"/>
              <a:pPr/>
              <a:t>‹#›</a:t>
            </a:fld>
            <a:endParaRPr lang="en-US" altLang="en-US"/>
          </a:p>
        </p:txBody>
      </p:sp>
    </p:spTree>
    <p:extLst>
      <p:ext uri="{BB962C8B-B14F-4D97-AF65-F5344CB8AC3E}">
        <p14:creationId xmlns:p14="http://schemas.microsoft.com/office/powerpoint/2010/main" val="4197170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F9B25877-15CB-4713-A97C-0F4695BEB600}" type="slidenum">
              <a:rPr lang="en-US" altLang="en-US"/>
              <a:pPr/>
              <a:t>‹#›</a:t>
            </a:fld>
            <a:endParaRPr lang="en-US" altLang="en-US"/>
          </a:p>
        </p:txBody>
      </p:sp>
    </p:spTree>
    <p:extLst>
      <p:ext uri="{BB962C8B-B14F-4D97-AF65-F5344CB8AC3E}">
        <p14:creationId xmlns:p14="http://schemas.microsoft.com/office/powerpoint/2010/main" val="3936093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C7355178-8C63-4E11-8AB1-FEA9108218CD}" type="slidenum">
              <a:rPr lang="en-US" altLang="en-US"/>
              <a:pPr/>
              <a:t>‹#›</a:t>
            </a:fld>
            <a:endParaRPr lang="en-US" altLang="en-US"/>
          </a:p>
        </p:txBody>
      </p:sp>
    </p:spTree>
    <p:extLst>
      <p:ext uri="{BB962C8B-B14F-4D97-AF65-F5344CB8AC3E}">
        <p14:creationId xmlns:p14="http://schemas.microsoft.com/office/powerpoint/2010/main" val="2717277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CE184F6C-8B4D-4A72-A20F-96F229AD4133}" type="slidenum">
              <a:rPr lang="en-US" altLang="en-US"/>
              <a:pPr/>
              <a:t>‹#›</a:t>
            </a:fld>
            <a:endParaRPr lang="en-US" altLang="en-US"/>
          </a:p>
        </p:txBody>
      </p:sp>
    </p:spTree>
    <p:extLst>
      <p:ext uri="{BB962C8B-B14F-4D97-AF65-F5344CB8AC3E}">
        <p14:creationId xmlns:p14="http://schemas.microsoft.com/office/powerpoint/2010/main" val="1797600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988EAD04-CE78-4971-9791-05F6C771B25E}" type="slidenum">
              <a:rPr lang="en-US" altLang="en-US"/>
              <a:pPr/>
              <a:t>‹#›</a:t>
            </a:fld>
            <a:endParaRPr lang="en-US" altLang="en-US"/>
          </a:p>
        </p:txBody>
      </p:sp>
    </p:spTree>
    <p:extLst>
      <p:ext uri="{BB962C8B-B14F-4D97-AF65-F5344CB8AC3E}">
        <p14:creationId xmlns:p14="http://schemas.microsoft.com/office/powerpoint/2010/main" val="3838942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image" Target="../media/image1.jpeg"/><Relationship Id="rId2" Type="http://schemas.openxmlformats.org/officeDocument/2006/relationships/slideLayout" Target="../slideLayouts/slideLayout41.xml"/><Relationship Id="rId16" Type="http://schemas.openxmlformats.org/officeDocument/2006/relationships/theme" Target="../theme/theme4.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CFE9DA"/>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lvl1pPr>
          </a:lstStyle>
          <a:p>
            <a:fld id="{5FC021E8-0D67-4A82-B239-6A36A078712E}" type="slidenum">
              <a:rPr lang="en-US" altLang="en-US"/>
              <a:pPr/>
              <a:t>‹#›</a:t>
            </a:fld>
            <a:endParaRPr lang="en-US" altLang="en-US"/>
          </a:p>
        </p:txBody>
      </p:sp>
      <p:sp>
        <p:nvSpPr>
          <p:cNvPr id="1029" name="Rectangle 5"/>
          <p:cNvSpPr>
            <a:spLocks noChangeArrowheads="1"/>
          </p:cNvSpPr>
          <p:nvPr userDrawn="1"/>
        </p:nvSpPr>
        <p:spPr bwMode="auto">
          <a:xfrm>
            <a:off x="0" y="6623050"/>
            <a:ext cx="9144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©2016 California Department of Education</a:t>
            </a:r>
          </a:p>
        </p:txBody>
      </p:sp>
      <p:pic>
        <p:nvPicPr>
          <p:cNvPr id="1030" name="Picture 6" descr="cpincolorlist.JP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6162675"/>
            <a:ext cx="7493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419" r:id="rId1"/>
    <p:sldLayoutId id="2147485420" r:id="rId2"/>
    <p:sldLayoutId id="2147485421" r:id="rId3"/>
    <p:sldLayoutId id="2147485422" r:id="rId4"/>
    <p:sldLayoutId id="2147485423" r:id="rId5"/>
    <p:sldLayoutId id="2147485424" r:id="rId6"/>
    <p:sldLayoutId id="2147485425" r:id="rId7"/>
    <p:sldLayoutId id="2147485426" r:id="rId8"/>
    <p:sldLayoutId id="2147485427" r:id="rId9"/>
    <p:sldLayoutId id="2147485428" r:id="rId10"/>
    <p:sldLayoutId id="2147485429" r:id="rId11"/>
    <p:sldLayoutId id="2147485454" r:id="rId12"/>
    <p:sldLayoutId id="2147485455" r:id="rId13"/>
    <p:sldLayoutId id="2147485456" r:id="rId14"/>
    <p:sldLayoutId id="2147485474" r:id="rId15"/>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CFE9DA"/>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lvl1pPr>
          </a:lstStyle>
          <a:p>
            <a:fld id="{F927E25B-D16E-4384-9D54-1F9E2164D3D0}" type="slidenum">
              <a:rPr lang="en-US" altLang="en-US"/>
              <a:pPr/>
              <a:t>‹#›</a:t>
            </a:fld>
            <a:endParaRPr lang="en-US" altLang="en-US"/>
          </a:p>
        </p:txBody>
      </p:sp>
      <p:sp>
        <p:nvSpPr>
          <p:cNvPr id="6" name="Rectangle 5"/>
          <p:cNvSpPr>
            <a:spLocks noChangeArrowheads="1"/>
          </p:cNvSpPr>
          <p:nvPr userDrawn="1"/>
        </p:nvSpPr>
        <p:spPr bwMode="auto">
          <a:xfrm>
            <a:off x="0" y="6623050"/>
            <a:ext cx="9144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©2016 California Department of Education</a:t>
            </a:r>
          </a:p>
        </p:txBody>
      </p:sp>
    </p:spTree>
  </p:cSld>
  <p:clrMap bg1="lt1" tx1="dk1" bg2="lt2" tx2="dk2" accent1="accent1" accent2="accent2" accent3="accent3" accent4="accent4" accent5="accent5" accent6="accent6" hlink="hlink" folHlink="folHlink"/>
  <p:sldLayoutIdLst>
    <p:sldLayoutId id="2147485430" r:id="rId1"/>
    <p:sldLayoutId id="2147485431" r:id="rId2"/>
    <p:sldLayoutId id="2147485432" r:id="rId3"/>
    <p:sldLayoutId id="2147485433" r:id="rId4"/>
    <p:sldLayoutId id="2147485434" r:id="rId5"/>
    <p:sldLayoutId id="2147485435" r:id="rId6"/>
    <p:sldLayoutId id="2147485436" r:id="rId7"/>
    <p:sldLayoutId id="2147485437" r:id="rId8"/>
    <p:sldLayoutId id="2147485438" r:id="rId9"/>
    <p:sldLayoutId id="2147485439" r:id="rId10"/>
    <p:sldLayoutId id="2147485440" r:id="rId11"/>
    <p:sldLayoutId id="2147485457" r:id="rId12"/>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CFE9DA"/>
        </a:solidFill>
        <a:effectLst/>
      </p:bgPr>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lvl1pPr>
          </a:lstStyle>
          <a:p>
            <a:fld id="{B70C103D-501A-4529-A844-01CD53DA77E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441" r:id="rId1"/>
    <p:sldLayoutId id="2147485442" r:id="rId2"/>
    <p:sldLayoutId id="2147485443" r:id="rId3"/>
    <p:sldLayoutId id="2147485444" r:id="rId4"/>
    <p:sldLayoutId id="2147485445" r:id="rId5"/>
    <p:sldLayoutId id="2147485446" r:id="rId6"/>
    <p:sldLayoutId id="2147485447" r:id="rId7"/>
    <p:sldLayoutId id="2147485448" r:id="rId8"/>
    <p:sldLayoutId id="2147485449" r:id="rId9"/>
    <p:sldLayoutId id="2147485450" r:id="rId10"/>
    <p:sldLayoutId id="2147485451" r:id="rId11"/>
    <p:sldLayoutId id="2147485458" r:id="rId12"/>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CFE9DA"/>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lvl1pPr>
          </a:lstStyle>
          <a:p>
            <a:fld id="{5FC021E8-0D67-4A82-B239-6A36A078712E}" type="slidenum">
              <a:rPr lang="en-US" altLang="en-US"/>
              <a:pPr/>
              <a:t>‹#›</a:t>
            </a:fld>
            <a:endParaRPr lang="en-US" altLang="en-US"/>
          </a:p>
        </p:txBody>
      </p:sp>
      <p:pic>
        <p:nvPicPr>
          <p:cNvPr id="1030" name="Picture 6" descr="cpincolorlist.JP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6162675"/>
            <a:ext cx="7493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8492676"/>
      </p:ext>
    </p:extLst>
  </p:cSld>
  <p:clrMap bg1="lt1" tx1="dk1" bg2="lt2" tx2="dk2" accent1="accent1" accent2="accent2" accent3="accent3" accent4="accent4" accent5="accent5" accent6="accent6" hlink="hlink" folHlink="folHlink"/>
  <p:sldLayoutIdLst>
    <p:sldLayoutId id="2147485460" r:id="rId1"/>
    <p:sldLayoutId id="2147485461" r:id="rId2"/>
    <p:sldLayoutId id="2147485462" r:id="rId3"/>
    <p:sldLayoutId id="2147485463" r:id="rId4"/>
    <p:sldLayoutId id="2147485464" r:id="rId5"/>
    <p:sldLayoutId id="2147485465" r:id="rId6"/>
    <p:sldLayoutId id="2147485466" r:id="rId7"/>
    <p:sldLayoutId id="2147485467" r:id="rId8"/>
    <p:sldLayoutId id="2147485468" r:id="rId9"/>
    <p:sldLayoutId id="2147485469" r:id="rId10"/>
    <p:sldLayoutId id="2147485470" r:id="rId11"/>
    <p:sldLayoutId id="2147485471" r:id="rId12"/>
    <p:sldLayoutId id="2147485472" r:id="rId13"/>
    <p:sldLayoutId id="2147485473" r:id="rId14"/>
    <p:sldLayoutId id="2147485475" r:id="rId15"/>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ngss.nsta.org/Documents/NGSS%20Overview%20for%20Principals.pdf" TargetMode="External"/><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31.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9.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hyperlink" Target="https://www.google.com/url?sa=t&amp;rct=j&amp;q=&amp;esrc=s&amp;source=web&amp;cd=1&amp;cad=rja&amp;uact=8&amp;ved=0ahUKEwjluf-Wv7fOAhVU-GMKHZy0ChcQFggcMAA&amp;url=http://www.cde.ca.gov/ci/gs/em/documents/tkguide.pdf&amp;usg=AFQjCNGLkZjjCSncKT0z-jzu9UjYFR5yfQ&amp;bvm=bv.129389765,d.cGc"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hyperlink" Target="https://www.google.com/url?sa=t&amp;rct=j&amp;q=&amp;esrc=s&amp;source=web&amp;cd=1&amp;cad=rja&amp;uact=8&amp;ved=0ahUKEwjvuJOtv7fOAhUK32MKHb-cCDsQFgghMAA&amp;url=http://www.cde.ca.gov/sp/cd/re/documents/familypartnerships.pdf&amp;usg=AFQjCNE4pI6AWAIjG4YTNT4JE4KiR_Xa0g&amp;bvm=bv.129389765,d.cGc" TargetMode="External"/><Relationship Id="rId5" Type="http://schemas.openxmlformats.org/officeDocument/2006/relationships/hyperlink" Target="https://www.google.com/url?sa=t&amp;rct=j&amp;q=&amp;esrc=s&amp;source=web&amp;cd=1&amp;cad=rja&amp;uact=8&amp;ved=0ahUKEwjqlfOBv7fOAhUCKGMKHcYjCBoQFggcMAA&amp;url=https://allaboutyoungchildren.org/english/&amp;usg=AFQjCNGZjAeHHuqyd4jwZ4mjXsYkX4jnYQ&amp;bvm=bv.129389765,d.cGc" TargetMode="Externa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7.xml"/><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31.xml"/><Relationship Id="rId4" Type="http://schemas.microsoft.com/office/2007/relationships/hdphoto" Target="../media/hdphoto3.wdp"/></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31.xml"/><Relationship Id="rId4" Type="http://schemas.openxmlformats.org/officeDocument/2006/relationships/hyperlink" Target="https://youtu.be/XXqrDnO0UXM"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31.xml"/><Relationship Id="rId5" Type="http://schemas.openxmlformats.org/officeDocument/2006/relationships/image" Target="../media/image50.png"/><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4"/>
          <p:cNvSpPr>
            <a:spLocks noGrp="1" noChangeArrowheads="1"/>
          </p:cNvSpPr>
          <p:nvPr>
            <p:ph type="title"/>
          </p:nvPr>
        </p:nvSpPr>
        <p:spPr>
          <a:xfrm>
            <a:off x="0" y="2"/>
            <a:ext cx="9144000" cy="1346652"/>
          </a:xfrm>
          <a:noFill/>
        </p:spPr>
        <p:txBody>
          <a:bodyPr/>
          <a:lstStyle/>
          <a:p>
            <a:pPr eaLnBrk="1" hangingPunct="1"/>
            <a:r>
              <a:rPr lang="en-US" altLang="en-US" sz="2800" b="0" dirty="0">
                <a:ea typeface="ＭＳ Ｐゴシック" panose="020B0600070205080204" pitchFamily="34" charset="-128"/>
                <a:cs typeface="Arial" panose="020B0604020202020204" pitchFamily="34" charset="0"/>
              </a:rPr>
              <a:t>Science in Transitional Kindergarten: </a:t>
            </a:r>
            <a:br>
              <a:rPr lang="en-US" altLang="en-US" sz="4000" b="0" dirty="0">
                <a:ea typeface="ＭＳ Ｐゴシック" panose="020B0600070205080204" pitchFamily="34" charset="-128"/>
                <a:cs typeface="Arial" panose="020B0604020202020204" pitchFamily="34" charset="0"/>
              </a:rPr>
            </a:br>
            <a:r>
              <a:rPr lang="en-US" altLang="en-US" sz="4000" dirty="0">
                <a:cs typeface="Arial" panose="020B0604020202020204" pitchFamily="34" charset="0"/>
              </a:rPr>
              <a:t>Life Sciences</a:t>
            </a:r>
            <a:endParaRPr lang="en-US" altLang="en-US" sz="3600" dirty="0">
              <a:ea typeface="ＭＳ Ｐゴシック" panose="020B0600070205080204" pitchFamily="34" charset="-128"/>
              <a:cs typeface="Arial" panose="020B0604020202020204" pitchFamily="34" charset="0"/>
            </a:endParaRPr>
          </a:p>
        </p:txBody>
      </p:sp>
      <p:sp>
        <p:nvSpPr>
          <p:cNvPr id="4" name="Content Placeholder 3"/>
          <p:cNvSpPr>
            <a:spLocks noGrp="1"/>
          </p:cNvSpPr>
          <p:nvPr>
            <p:ph sz="half" idx="1"/>
          </p:nvPr>
        </p:nvSpPr>
        <p:spPr>
          <a:xfrm>
            <a:off x="774098" y="5842000"/>
            <a:ext cx="7595803" cy="768250"/>
          </a:xfrm>
        </p:spPr>
        <p:txBody>
          <a:bodyPr/>
          <a:lstStyle/>
          <a:p>
            <a:pPr marL="0" indent="0" algn="ctr">
              <a:buNone/>
            </a:pPr>
            <a:r>
              <a:rPr lang="en-US" altLang="en-US" sz="1800" dirty="0">
                <a:cs typeface="Arial" panose="020B0604020202020204" pitchFamily="34" charset="0"/>
              </a:rPr>
              <a:t> </a:t>
            </a:r>
            <a:r>
              <a:rPr lang="en-US" altLang="en-US" sz="1800" i="1" dirty="0">
                <a:cs typeface="Arial" panose="020B0604020202020204" pitchFamily="34" charset="0"/>
              </a:rPr>
              <a:t>California Preschool Learning Foundations, Volume 3 </a:t>
            </a:r>
          </a:p>
          <a:p>
            <a:pPr marL="0" indent="0" algn="ctr">
              <a:buNone/>
            </a:pPr>
            <a:r>
              <a:rPr lang="en-US" altLang="en-US" sz="1800" i="1" dirty="0">
                <a:cs typeface="Arial" panose="020B0604020202020204" pitchFamily="34" charset="0"/>
              </a:rPr>
              <a:t>California Preschool Curriculum Framework, Volume 3</a:t>
            </a:r>
            <a:br>
              <a:rPr lang="en-US" altLang="en-US" sz="3600" dirty="0">
                <a:cs typeface="Arial" panose="020B0604020202020204" pitchFamily="34" charset="0"/>
              </a:rPr>
            </a:br>
            <a:br>
              <a:rPr lang="en-US" altLang="en-US" sz="1800" dirty="0">
                <a:cs typeface="Arial" panose="020B0604020202020204" pitchFamily="34" charset="0"/>
              </a:rPr>
            </a:br>
            <a:endParaRPr lang="en-US" sz="1800" dirty="0"/>
          </a:p>
        </p:txBody>
      </p:sp>
      <p:pic>
        <p:nvPicPr>
          <p:cNvPr id="7" name="Content Placeholder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91493" y="1346654"/>
            <a:ext cx="5561012" cy="4360863"/>
          </a:xfrm>
          <a:noFill/>
          <a:ln>
            <a:solidFill>
              <a:schemeClr val="tx1"/>
            </a:solidFill>
          </a:ln>
        </p:spPr>
      </p:pic>
    </p:spTree>
    <p:extLst>
      <p:ext uri="{BB962C8B-B14F-4D97-AF65-F5344CB8AC3E}">
        <p14:creationId xmlns:p14="http://schemas.microsoft.com/office/powerpoint/2010/main" val="1461579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4"/>
          <p:cNvSpPr>
            <a:spLocks noGrp="1" noChangeArrowheads="1"/>
          </p:cNvSpPr>
          <p:nvPr>
            <p:ph type="title"/>
          </p:nvPr>
        </p:nvSpPr>
        <p:spPr>
          <a:xfrm>
            <a:off x="0" y="0"/>
            <a:ext cx="9144000" cy="1417638"/>
          </a:xfrm>
        </p:spPr>
        <p:txBody>
          <a:bodyPr/>
          <a:lstStyle/>
          <a:p>
            <a:pPr eaLnBrk="1" hangingPunct="1"/>
            <a:r>
              <a:rPr lang="en-US" sz="3600" dirty="0">
                <a:latin typeface="Arial" charset="0"/>
                <a:cs typeface="ＭＳ Ｐゴシック" charset="0"/>
              </a:rPr>
              <a:t>Foundations and Framework, Volume 3</a:t>
            </a:r>
            <a:endParaRPr lang="en-US" sz="3600" dirty="0">
              <a:latin typeface="Arial" charset="0"/>
              <a:ea typeface="MS PGothic" charset="0"/>
              <a:cs typeface="Arial" charset="0"/>
            </a:endParaRPr>
          </a:p>
        </p:txBody>
      </p:sp>
      <p:pic>
        <p:nvPicPr>
          <p:cNvPr id="38914" name="Content Placeholder 11" descr="PLF v 3.JPG"/>
          <p:cNvPicPr>
            <a:picLocks noGrp="1" noChangeAspect="1"/>
          </p:cNvPicPr>
          <p:nvPr>
            <p:ph sz="half" idx="1"/>
          </p:nvPr>
        </p:nvPicPr>
        <p:blipFill>
          <a:blip r:embed="rId3" cstate="email">
            <a:extLst>
              <a:ext uri="{28A0092B-C50C-407E-A947-70E740481C1C}">
                <a14:useLocalDpi xmlns:a14="http://schemas.microsoft.com/office/drawing/2010/main" val="0"/>
              </a:ext>
            </a:extLst>
          </a:blip>
          <a:srcRect/>
          <a:stretch>
            <a:fillRect/>
          </a:stretch>
        </p:blipFill>
        <p:spPr>
          <a:xfrm>
            <a:off x="599281" y="1417638"/>
            <a:ext cx="3498850" cy="4525963"/>
          </a:xfrm>
          <a:ln>
            <a:solidFill>
              <a:schemeClr val="tx1"/>
            </a:solidFill>
            <a:miter lim="800000"/>
            <a:headEnd/>
            <a:tailEnd/>
          </a:ln>
        </p:spPr>
      </p:pic>
      <p:pic>
        <p:nvPicPr>
          <p:cNvPr id="38915" name="Content Placeholder 12" descr="PCF v 3.JPG"/>
          <p:cNvPicPr>
            <a:picLocks noGrp="1" noChangeAspect="1"/>
          </p:cNvPicPr>
          <p:nvPr>
            <p:ph sz="half" idx="2"/>
          </p:nvPr>
        </p:nvPicPr>
        <p:blipFill>
          <a:blip r:embed="rId4" cstate="email">
            <a:extLst>
              <a:ext uri="{28A0092B-C50C-407E-A947-70E740481C1C}">
                <a14:useLocalDpi xmlns:a14="http://schemas.microsoft.com/office/drawing/2010/main" val="0"/>
              </a:ext>
            </a:extLst>
          </a:blip>
          <a:srcRect/>
          <a:stretch>
            <a:fillRect/>
          </a:stretch>
        </p:blipFill>
        <p:spPr>
          <a:xfrm>
            <a:off x="5081588" y="1417638"/>
            <a:ext cx="3605212" cy="4525963"/>
          </a:xfrm>
          <a:ln>
            <a:solidFill>
              <a:schemeClr val="tx1"/>
            </a:solidFill>
            <a:miter lim="800000"/>
            <a:headEnd/>
            <a:tailEnd/>
          </a:ln>
        </p:spPr>
      </p:pic>
      <p:sp>
        <p:nvSpPr>
          <p:cNvPr id="38916"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91714DF6-CDAB-CE46-86F8-485F15BB9F65}" type="slidenum">
              <a:rPr lang="en-US" sz="1200">
                <a:ea typeface="MS PGothic" charset="0"/>
                <a:cs typeface="MS PGothic" charset="0"/>
              </a:rPr>
              <a:pPr algn="r"/>
              <a:t>10</a:t>
            </a:fld>
            <a:endParaRPr lang="en-US" sz="1200">
              <a:ea typeface="MS PGothic" charset="0"/>
              <a:cs typeface="MS PGothic" charset="0"/>
            </a:endParaRPr>
          </a:p>
        </p:txBody>
      </p:sp>
      <p:sp>
        <p:nvSpPr>
          <p:cNvPr id="9" name="Right Arrow 8"/>
          <p:cNvSpPr>
            <a:spLocks noChangeArrowheads="1"/>
          </p:cNvSpPr>
          <p:nvPr/>
        </p:nvSpPr>
        <p:spPr bwMode="auto">
          <a:xfrm>
            <a:off x="136524" y="1873251"/>
            <a:ext cx="674687" cy="687387"/>
          </a:xfrm>
          <a:prstGeom prst="rightArrow">
            <a:avLst>
              <a:gd name="adj1" fmla="val 50000"/>
              <a:gd name="adj2" fmla="val 50000"/>
            </a:avLst>
          </a:prstGeom>
          <a:gradFill rotWithShape="1">
            <a:gsLst>
              <a:gs pos="0">
                <a:srgbClr val="EF3B00"/>
              </a:gs>
              <a:gs pos="100000">
                <a:srgbClr val="FF9383"/>
              </a:gs>
            </a:gsLst>
            <a:lin ang="16200000"/>
          </a:gradFill>
          <a:ln w="9525">
            <a:solidFill>
              <a:srgbClr val="D34412"/>
            </a:solidFill>
            <a:miter lim="800000"/>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ea typeface="+mn-ea"/>
              <a:cs typeface="+mn-cs"/>
            </a:endParaRPr>
          </a:p>
        </p:txBody>
      </p:sp>
      <p:sp>
        <p:nvSpPr>
          <p:cNvPr id="10" name="Right Arrow 9"/>
          <p:cNvSpPr>
            <a:spLocks noChangeArrowheads="1"/>
          </p:cNvSpPr>
          <p:nvPr/>
        </p:nvSpPr>
        <p:spPr bwMode="auto">
          <a:xfrm>
            <a:off x="4560888" y="1873251"/>
            <a:ext cx="654050" cy="687387"/>
          </a:xfrm>
          <a:prstGeom prst="rightArrow">
            <a:avLst>
              <a:gd name="adj1" fmla="val 50000"/>
              <a:gd name="adj2" fmla="val 50000"/>
            </a:avLst>
          </a:prstGeom>
          <a:gradFill rotWithShape="1">
            <a:gsLst>
              <a:gs pos="0">
                <a:srgbClr val="EF3B00"/>
              </a:gs>
              <a:gs pos="100000">
                <a:srgbClr val="FF9383"/>
              </a:gs>
            </a:gsLst>
            <a:lin ang="16200000"/>
          </a:gradFill>
          <a:ln w="9525">
            <a:solidFill>
              <a:srgbClr val="D34412"/>
            </a:solidFill>
            <a:miter lim="800000"/>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ea typeface="+mn-ea"/>
              <a:cs typeface="+mn-cs"/>
            </a:endParaRPr>
          </a:p>
        </p:txBody>
      </p:sp>
    </p:spTree>
    <p:extLst>
      <p:ext uri="{BB962C8B-B14F-4D97-AF65-F5344CB8AC3E}">
        <p14:creationId xmlns:p14="http://schemas.microsoft.com/office/powerpoint/2010/main" val="7764317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title" sz="quarter"/>
          </p:nvPr>
        </p:nvSpPr>
        <p:spPr>
          <a:xfrm>
            <a:off x="0" y="-1"/>
            <a:ext cx="9144000" cy="1533847"/>
          </a:xfrm>
        </p:spPr>
        <p:txBody>
          <a:bodyPr>
            <a:noAutofit/>
          </a:bodyPr>
          <a:lstStyle/>
          <a:p>
            <a:pPr>
              <a:defRPr/>
            </a:pPr>
            <a:r>
              <a:rPr lang="en-US" dirty="0">
                <a:ea typeface="MS Pゴシック" charset="0"/>
              </a:rPr>
              <a:t>Preschool </a:t>
            </a:r>
            <a:r>
              <a:rPr lang="en-US" sz="4000" dirty="0">
                <a:ea typeface="MS Pゴシック" charset="0"/>
              </a:rPr>
              <a:t>Learning</a:t>
            </a:r>
            <a:r>
              <a:rPr lang="en-US" dirty="0">
                <a:ea typeface="MS Pゴシック" charset="0"/>
              </a:rPr>
              <a:t> Foundations</a:t>
            </a:r>
          </a:p>
        </p:txBody>
      </p:sp>
      <p:pic>
        <p:nvPicPr>
          <p:cNvPr id="40963" name="Content Placeholder 11" descr="PLF v 3.JPG"/>
          <p:cNvPicPr>
            <a:picLocks noGrp="1" noChangeAspect="1"/>
          </p:cNvPicPr>
          <p:nvPr>
            <p:ph sz="quarter" idx="1"/>
          </p:nvPr>
        </p:nvPicPr>
        <p:blipFill>
          <a:blip r:embed="rId3" cstate="email">
            <a:extLst>
              <a:ext uri="{28A0092B-C50C-407E-A947-70E740481C1C}">
                <a14:useLocalDpi xmlns:a14="http://schemas.microsoft.com/office/drawing/2010/main" val="0"/>
              </a:ext>
            </a:extLst>
          </a:blip>
          <a:stretch>
            <a:fillRect/>
          </a:stretch>
        </p:blipFill>
        <p:spPr>
          <a:xfrm>
            <a:off x="456406" y="1533848"/>
            <a:ext cx="3198639" cy="4110618"/>
          </a:xfrm>
          <a:ln>
            <a:solidFill>
              <a:schemeClr val="tx1"/>
            </a:solidFill>
            <a:miter lim="800000"/>
            <a:headEnd/>
            <a:tailEnd/>
          </a:ln>
        </p:spPr>
      </p:pic>
      <p:sp>
        <p:nvSpPr>
          <p:cNvPr id="40962" name="Rectangle 4"/>
          <p:cNvSpPr>
            <a:spLocks noGrp="1" noChangeArrowheads="1"/>
          </p:cNvSpPr>
          <p:nvPr>
            <p:ph sz="quarter" idx="2"/>
          </p:nvPr>
        </p:nvSpPr>
        <p:spPr>
          <a:xfrm>
            <a:off x="4051231" y="1533847"/>
            <a:ext cx="4864169" cy="1875353"/>
          </a:xfrm>
          <a:solidFill>
            <a:srgbClr val="EFFFFB"/>
          </a:solidFill>
          <a:ln>
            <a:solidFill>
              <a:schemeClr val="tx1"/>
            </a:solidFill>
          </a:ln>
        </p:spPr>
        <p:txBody>
          <a:bodyPr/>
          <a:lstStyle/>
          <a:p>
            <a:pPr marL="111125" indent="0">
              <a:spcAft>
                <a:spcPts val="0"/>
              </a:spcAft>
              <a:buNone/>
            </a:pPr>
            <a:r>
              <a:rPr lang="en-US" sz="2800" dirty="0">
                <a:latin typeface="Arial" charset="0"/>
                <a:ea typeface="MS PGothic" charset="0"/>
              </a:rPr>
              <a:t>The foundations describe what children should know and be able to do at around 48 and 60 months.</a:t>
            </a:r>
          </a:p>
          <a:p>
            <a:pPr marL="0" indent="0">
              <a:spcAft>
                <a:spcPts val="0"/>
              </a:spcAft>
              <a:buNone/>
            </a:pPr>
            <a:endParaRPr lang="en-US" sz="800" dirty="0">
              <a:latin typeface="Arial" charset="0"/>
              <a:ea typeface="MS PGothic" charset="0"/>
            </a:endParaRPr>
          </a:p>
        </p:txBody>
      </p:sp>
      <p:sp>
        <p:nvSpPr>
          <p:cNvPr id="4" name="Content Placeholder 3"/>
          <p:cNvSpPr>
            <a:spLocks noGrp="1"/>
          </p:cNvSpPr>
          <p:nvPr>
            <p:ph sz="quarter" idx="4"/>
          </p:nvPr>
        </p:nvSpPr>
        <p:spPr>
          <a:xfrm>
            <a:off x="4051230" y="3765381"/>
            <a:ext cx="4864169" cy="1879084"/>
          </a:xfrm>
          <a:solidFill>
            <a:srgbClr val="9BD1B2"/>
          </a:solidFill>
          <a:ln>
            <a:solidFill>
              <a:schemeClr val="tx1"/>
            </a:solidFill>
          </a:ln>
        </p:spPr>
        <p:txBody>
          <a:bodyPr/>
          <a:lstStyle/>
          <a:p>
            <a:pPr marL="111125" indent="0">
              <a:buNone/>
            </a:pPr>
            <a:r>
              <a:rPr lang="en-US" sz="2800" dirty="0">
                <a:latin typeface="Arial" charset="0"/>
                <a:ea typeface="MS PGothic" charset="0"/>
              </a:rPr>
              <a:t>The foundations assume that children have access to appropriate support and high quality programs.</a:t>
            </a:r>
          </a:p>
          <a:p>
            <a:pPr marL="0" indent="0">
              <a:buNone/>
            </a:pPr>
            <a:endParaRPr lang="en-US" sz="2800" dirty="0"/>
          </a:p>
        </p:txBody>
      </p:sp>
      <p:sp>
        <p:nvSpPr>
          <p:cNvPr id="2" name="Slide Number Placeholder 1"/>
          <p:cNvSpPr>
            <a:spLocks noGrp="1"/>
          </p:cNvSpPr>
          <p:nvPr>
            <p:ph type="sldNum" sz="quarter" idx="10"/>
          </p:nvPr>
        </p:nvSpPr>
        <p:spPr/>
        <p:txBody>
          <a:bodyPr/>
          <a:lstStyle/>
          <a:p>
            <a:pPr>
              <a:defRPr/>
            </a:pPr>
            <a:fld id="{528F92A4-FD9D-6946-B7B7-046AF2DA71DD}" type="slidenum">
              <a:rPr lang="en-US" smtClean="0"/>
              <a:pPr>
                <a:defRPr/>
              </a:pPr>
              <a:t>11</a:t>
            </a:fld>
            <a:endParaRPr lang="en-US"/>
          </a:p>
        </p:txBody>
      </p:sp>
      <p:sp>
        <p:nvSpPr>
          <p:cNvPr id="9" name="Right Arrow 8"/>
          <p:cNvSpPr>
            <a:spLocks noChangeArrowheads="1"/>
          </p:cNvSpPr>
          <p:nvPr/>
        </p:nvSpPr>
        <p:spPr bwMode="auto">
          <a:xfrm>
            <a:off x="119064" y="1926861"/>
            <a:ext cx="449348" cy="544662"/>
          </a:xfrm>
          <a:prstGeom prst="rightArrow">
            <a:avLst>
              <a:gd name="adj1" fmla="val 50000"/>
              <a:gd name="adj2" fmla="val 50000"/>
            </a:avLst>
          </a:prstGeom>
          <a:gradFill rotWithShape="1">
            <a:gsLst>
              <a:gs pos="0">
                <a:srgbClr val="EF3B00"/>
              </a:gs>
              <a:gs pos="100000">
                <a:srgbClr val="FF9383"/>
              </a:gs>
            </a:gsLst>
            <a:lin ang="16200000"/>
          </a:gradFill>
          <a:ln w="9525">
            <a:solidFill>
              <a:srgbClr val="D34412"/>
            </a:solidFill>
            <a:miter lim="800000"/>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ea typeface="+mn-ea"/>
              <a:cs typeface="+mn-cs"/>
            </a:endParaRPr>
          </a:p>
        </p:txBody>
      </p:sp>
    </p:spTree>
    <p:extLst>
      <p:ext uri="{BB962C8B-B14F-4D97-AF65-F5344CB8AC3E}">
        <p14:creationId xmlns:p14="http://schemas.microsoft.com/office/powerpoint/2010/main" val="249004027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5718768" y="617621"/>
            <a:ext cx="2857901" cy="1235242"/>
          </a:xfrm>
        </p:spPr>
        <p:txBody>
          <a:bodyPr/>
          <a:lstStyle/>
          <a:p>
            <a:pPr algn="l"/>
            <a:r>
              <a:rPr lang="en-US" sz="3200" dirty="0">
                <a:solidFill>
                  <a:srgbClr val="000000"/>
                </a:solidFill>
                <a:latin typeface="Arial" charset="0"/>
                <a:ea typeface="MS PGothic" charset="0"/>
                <a:cs typeface="MS PGothic" charset="0"/>
              </a:rPr>
              <a:t>Purpose of Science in TK</a:t>
            </a:r>
          </a:p>
        </p:txBody>
      </p:sp>
      <p:pic>
        <p:nvPicPr>
          <p:cNvPr id="45057" name="Content Placeholder 5" descr="Digging through wood chips"/>
          <p:cNvPicPr>
            <a:picLocks noGrp="1" noChangeAspect="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a:xfrm>
            <a:off x="5151438" y="0"/>
            <a:ext cx="3992562" cy="6858000"/>
          </a:xfrm>
          <a:ln>
            <a:solidFill>
              <a:schemeClr val="tx1"/>
            </a:solidFill>
            <a:miter lim="800000"/>
            <a:headEnd/>
            <a:tailEnd/>
          </a:ln>
        </p:spPr>
      </p:pic>
      <p:sp>
        <p:nvSpPr>
          <p:cNvPr id="45059" name="Content Placeholder 2"/>
          <p:cNvSpPr>
            <a:spLocks noGrp="1"/>
          </p:cNvSpPr>
          <p:nvPr>
            <p:ph sz="half" idx="1"/>
          </p:nvPr>
        </p:nvSpPr>
        <p:spPr>
          <a:xfrm>
            <a:off x="584248" y="617621"/>
            <a:ext cx="3982942" cy="6010591"/>
          </a:xfrm>
        </p:spPr>
        <p:txBody>
          <a:bodyPr/>
          <a:lstStyle/>
          <a:p>
            <a:pPr marL="0" indent="0">
              <a:buNone/>
            </a:pPr>
            <a:r>
              <a:rPr lang="en-US" dirty="0">
                <a:solidFill>
                  <a:srgbClr val="000000"/>
                </a:solidFill>
                <a:latin typeface="Arial" charset="0"/>
                <a:ea typeface="MS PGothic" charset="0"/>
              </a:rPr>
              <a:t>“The purpose of preschool [and TK] science is to nurture children’s habits of inquiry, critical thinking, creativity, and innovative problem solving, and to foster open mindedness, and the motivation to learn” </a:t>
            </a:r>
            <a:r>
              <a:rPr lang="en-US" sz="1800" dirty="0">
                <a:solidFill>
                  <a:srgbClr val="000000"/>
                </a:solidFill>
                <a:latin typeface="Arial" charset="0"/>
                <a:ea typeface="MS PGothic" charset="0"/>
              </a:rPr>
              <a:t>(PCF, Vol. 3, p. 136)</a:t>
            </a:r>
            <a:r>
              <a:rPr lang="en-US" dirty="0">
                <a:solidFill>
                  <a:srgbClr val="000000"/>
                </a:solidFill>
                <a:latin typeface="Arial" charset="0"/>
                <a:ea typeface="MS PGothic" charset="0"/>
              </a:rPr>
              <a:t>. </a:t>
            </a:r>
          </a:p>
        </p:txBody>
      </p:sp>
      <p:sp>
        <p:nvSpPr>
          <p:cNvPr id="45060"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8ACA7A-FABD-9940-85C8-03EEA813E422}" type="slidenum">
              <a:rPr lang="en-US" sz="1200">
                <a:solidFill>
                  <a:schemeClr val="bg1"/>
                </a:solidFill>
                <a:ea typeface="MS PGothic" charset="0"/>
                <a:cs typeface="MS PGothic" charset="0"/>
              </a:rPr>
              <a:pPr/>
              <a:t>12</a:t>
            </a:fld>
            <a:endParaRPr lang="en-US" sz="1200" dirty="0">
              <a:solidFill>
                <a:schemeClr val="bg1"/>
              </a:solidFill>
              <a:ea typeface="MS PGothic" charset="0"/>
              <a:cs typeface="MS PGothic" charset="0"/>
            </a:endParaRPr>
          </a:p>
        </p:txBody>
      </p:sp>
      <p:sp>
        <p:nvSpPr>
          <p:cNvPr id="7" name="Rectangle 5"/>
          <p:cNvSpPr>
            <a:spLocks noChangeArrowheads="1"/>
          </p:cNvSpPr>
          <p:nvPr/>
        </p:nvSpPr>
        <p:spPr bwMode="auto">
          <a:xfrm>
            <a:off x="0" y="6569449"/>
            <a:ext cx="5151438" cy="230832"/>
          </a:xfrm>
          <a:prstGeom prst="rect">
            <a:avLst/>
          </a:prstGeom>
          <a:noFill/>
          <a:ln w="9525">
            <a:noFill/>
            <a:miter lim="800000"/>
            <a:headEnd/>
            <a:tailEnd/>
          </a:ln>
          <a:effectLst/>
        </p:spPr>
        <p:txBody>
          <a:bodyPr wrap="square" anchor="ctr">
            <a:spAutoFit/>
          </a:bodyPr>
          <a:lstStyle/>
          <a:p>
            <a:pPr algn="ctr">
              <a:defRPr/>
            </a:pPr>
            <a:r>
              <a:rPr lang="en-US" sz="900" dirty="0">
                <a:latin typeface="Arial" pitchFamily="-83" charset="0"/>
                <a:ea typeface="Times New Roman" pitchFamily="-83" charset="0"/>
                <a:cs typeface="Times New Roman" pitchFamily="-83" charset="0"/>
              </a:rPr>
              <a:t>©2016 California Department of Education</a:t>
            </a:r>
            <a:endParaRPr lang="en-US" sz="900" dirty="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552959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57200" y="22860"/>
            <a:ext cx="8229600" cy="1257300"/>
          </a:xfrm>
        </p:spPr>
        <p:txBody>
          <a:bodyPr/>
          <a:lstStyle/>
          <a:p>
            <a:r>
              <a:rPr lang="en-US" altLang="en-US" dirty="0">
                <a:solidFill>
                  <a:srgbClr val="000000"/>
                </a:solidFill>
              </a:rPr>
              <a:t>Science Domain</a:t>
            </a:r>
          </a:p>
        </p:txBody>
      </p:sp>
      <p:sp>
        <p:nvSpPr>
          <p:cNvPr id="3" name="Content Placeholder 2"/>
          <p:cNvSpPr>
            <a:spLocks noGrp="1"/>
          </p:cNvSpPr>
          <p:nvPr>
            <p:ph sz="half" idx="1"/>
          </p:nvPr>
        </p:nvSpPr>
        <p:spPr>
          <a:xfrm>
            <a:off x="274320" y="1280160"/>
            <a:ext cx="3589020" cy="4846003"/>
          </a:xfrm>
        </p:spPr>
        <p:txBody>
          <a:bodyPr/>
          <a:lstStyle/>
          <a:p>
            <a:pPr marL="0" indent="0">
              <a:lnSpc>
                <a:spcPct val="110000"/>
              </a:lnSpc>
              <a:buNone/>
            </a:pPr>
            <a:r>
              <a:rPr lang="en-US" altLang="en-US" dirty="0">
                <a:solidFill>
                  <a:srgbClr val="000000"/>
                </a:solidFill>
                <a:cs typeface="Arial" panose="020B0604020202020204" pitchFamily="34" charset="0"/>
              </a:rPr>
              <a:t>The Science domain includes four strands: </a:t>
            </a:r>
          </a:p>
          <a:p>
            <a:pPr>
              <a:lnSpc>
                <a:spcPct val="110000"/>
              </a:lnSpc>
            </a:pPr>
            <a:r>
              <a:rPr lang="en-US" altLang="en-US" dirty="0">
                <a:solidFill>
                  <a:srgbClr val="000000"/>
                </a:solidFill>
                <a:cs typeface="Arial" panose="020B0604020202020204" pitchFamily="34" charset="0"/>
              </a:rPr>
              <a:t>Scientific Inquiry</a:t>
            </a:r>
          </a:p>
          <a:p>
            <a:pPr>
              <a:lnSpc>
                <a:spcPct val="110000"/>
              </a:lnSpc>
            </a:pPr>
            <a:r>
              <a:rPr lang="en-US" altLang="en-US" dirty="0">
                <a:solidFill>
                  <a:srgbClr val="000000"/>
                </a:solidFill>
                <a:cs typeface="Arial" panose="020B0604020202020204" pitchFamily="34" charset="0"/>
              </a:rPr>
              <a:t>Physical Sciences</a:t>
            </a:r>
          </a:p>
          <a:p>
            <a:pPr>
              <a:lnSpc>
                <a:spcPct val="110000"/>
              </a:lnSpc>
            </a:pPr>
            <a:r>
              <a:rPr lang="en-US" altLang="en-US" b="1" dirty="0">
                <a:solidFill>
                  <a:srgbClr val="DF6C5D"/>
                </a:solidFill>
                <a:effectLst>
                  <a:outerShdw blurRad="38100" dist="38100" dir="2700000" algn="tl">
                    <a:srgbClr val="000000">
                      <a:alpha val="43137"/>
                    </a:srgbClr>
                  </a:outerShdw>
                </a:effectLst>
                <a:cs typeface="Arial" panose="020B0604020202020204" pitchFamily="34" charset="0"/>
              </a:rPr>
              <a:t>Life Sciences </a:t>
            </a:r>
          </a:p>
          <a:p>
            <a:pPr>
              <a:lnSpc>
                <a:spcPct val="110000"/>
              </a:lnSpc>
            </a:pPr>
            <a:r>
              <a:rPr lang="en-US" altLang="en-US" dirty="0">
                <a:solidFill>
                  <a:srgbClr val="000000"/>
                </a:solidFill>
                <a:cs typeface="Arial" panose="020B0604020202020204" pitchFamily="34" charset="0"/>
              </a:rPr>
              <a:t>Earth Sciences</a:t>
            </a:r>
          </a:p>
          <a:p>
            <a:pPr marL="0" indent="0">
              <a:buNone/>
            </a:pPr>
            <a:endParaRPr lang="en-US" dirty="0"/>
          </a:p>
        </p:txBody>
      </p:sp>
      <p:pic>
        <p:nvPicPr>
          <p:cNvPr id="7"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4046220" y="1280160"/>
            <a:ext cx="4849340" cy="3642644"/>
          </a:xfrm>
          <a:noFill/>
          <a:ln>
            <a:solidFill>
              <a:schemeClr val="tx1"/>
            </a:solidFill>
          </a:ln>
        </p:spPr>
      </p:pic>
      <p:sp>
        <p:nvSpPr>
          <p:cNvPr id="4" name="Slide Number Placeholder 3"/>
          <p:cNvSpPr>
            <a:spLocks noGrp="1"/>
          </p:cNvSpPr>
          <p:nvPr>
            <p:ph type="sldNum" sz="quarter" idx="10"/>
          </p:nvPr>
        </p:nvSpPr>
        <p:spPr/>
        <p:txBody>
          <a:bodyPr/>
          <a:lstStyle/>
          <a:p>
            <a:fld id="{501F76FE-166D-41E1-A150-C9F38FB4FB59}" type="slidenum">
              <a:rPr lang="en-US" altLang="en-US" smtClean="0"/>
              <a:pPr/>
              <a:t>13</a:t>
            </a:fld>
            <a:endParaRPr lang="en-US" altLang="en-US"/>
          </a:p>
        </p:txBody>
      </p:sp>
    </p:spTree>
    <p:extLst>
      <p:ext uri="{BB962C8B-B14F-4D97-AF65-F5344CB8AC3E}">
        <p14:creationId xmlns:p14="http://schemas.microsoft.com/office/powerpoint/2010/main" val="2278081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4"/>
          <p:cNvSpPr>
            <a:spLocks noGrp="1"/>
          </p:cNvSpPr>
          <p:nvPr>
            <p:ph type="title" sz="quarter"/>
          </p:nvPr>
        </p:nvSpPr>
        <p:spPr>
          <a:xfrm>
            <a:off x="23813" y="56461"/>
            <a:ext cx="8229600" cy="1143000"/>
          </a:xfrm>
        </p:spPr>
        <p:txBody>
          <a:bodyPr/>
          <a:lstStyle/>
          <a:p>
            <a:r>
              <a:rPr lang="en-US" altLang="en-US" sz="800" dirty="0"/>
              <a:t>Life Sciences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6062" y="198783"/>
            <a:ext cx="6234075" cy="6424267"/>
          </a:xfrm>
          <a:prstGeom prst="rect">
            <a:avLst/>
          </a:prstGeom>
          <a:ln>
            <a:solidFill>
              <a:schemeClr val="tx1"/>
            </a:solidFill>
          </a:ln>
        </p:spPr>
      </p:pic>
      <p:sp>
        <p:nvSpPr>
          <p:cNvPr id="76802" name="Slide Number Placeholder 3"/>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26C2778-AE74-4F70-97B6-FF04DBE45858}" type="slidenum">
              <a:rPr lang="en-US" altLang="en-US" sz="1200"/>
              <a:pPr/>
              <a:t>14</a:t>
            </a:fld>
            <a:endParaRPr lang="en-US" altLang="en-US" sz="1200"/>
          </a:p>
        </p:txBody>
      </p:sp>
      <p:sp>
        <p:nvSpPr>
          <p:cNvPr id="21" name="AutoShape 16"/>
          <p:cNvSpPr>
            <a:spLocks noGrp="1" noChangeArrowheads="1"/>
          </p:cNvSpPr>
          <p:nvPr>
            <p:ph sz="quarter" idx="2"/>
          </p:nvPr>
        </p:nvSpPr>
        <p:spPr>
          <a:xfrm>
            <a:off x="7224693" y="3199053"/>
            <a:ext cx="1165225" cy="363538"/>
          </a:xfrm>
          <a:prstGeom prst="wedgeRectCallout">
            <a:avLst>
              <a:gd name="adj1" fmla="val -15308"/>
              <a:gd name="adj2" fmla="val -237550"/>
            </a:avLst>
          </a:prstGeom>
          <a:solidFill>
            <a:schemeClr val="accent2">
              <a:lumMod val="60000"/>
              <a:lumOff val="40000"/>
            </a:schemeClr>
          </a:solidFill>
          <a:ln>
            <a:solidFill>
              <a:schemeClr val="tx1"/>
            </a:solidFill>
          </a:ln>
        </p:spPr>
        <p:txBody>
          <a:bodyPr/>
          <a:lstStyle/>
          <a:p>
            <a:pPr marL="0" indent="0" algn="ctr" eaLnBrk="1" hangingPunct="1">
              <a:buFont typeface="Arial" panose="020B0604020202020204" pitchFamily="34" charset="0"/>
              <a:buNone/>
            </a:pPr>
            <a:r>
              <a:rPr lang="en-US" altLang="en-US" sz="2000" b="1">
                <a:solidFill>
                  <a:schemeClr val="bg1"/>
                </a:solidFill>
                <a:effectLst>
                  <a:outerShdw blurRad="38100" dist="38100" dir="2700000" algn="tl">
                    <a:srgbClr val="000000"/>
                  </a:outerShdw>
                </a:effectLst>
                <a:cs typeface="Arial" panose="020B0604020202020204" pitchFamily="34" charset="0"/>
              </a:rPr>
              <a:t>Domain</a:t>
            </a:r>
          </a:p>
        </p:txBody>
      </p:sp>
      <p:sp>
        <p:nvSpPr>
          <p:cNvPr id="22" name="AutoShape 10"/>
          <p:cNvSpPr>
            <a:spLocks noGrp="1" noChangeArrowheads="1"/>
          </p:cNvSpPr>
          <p:nvPr>
            <p:ph sz="quarter" idx="3"/>
          </p:nvPr>
        </p:nvSpPr>
        <p:spPr>
          <a:xfrm>
            <a:off x="1148762" y="283368"/>
            <a:ext cx="1189038" cy="398463"/>
          </a:xfrm>
          <a:prstGeom prst="wedgeRectCallout">
            <a:avLst>
              <a:gd name="adj1" fmla="val 144390"/>
              <a:gd name="adj2" fmla="val 17694"/>
            </a:avLst>
          </a:prstGeom>
          <a:solidFill>
            <a:schemeClr val="accent2">
              <a:lumMod val="60000"/>
              <a:lumOff val="40000"/>
            </a:schemeClr>
          </a:solidFill>
          <a:ln>
            <a:solidFill>
              <a:schemeClr val="tx1"/>
            </a:solidFill>
          </a:ln>
        </p:spPr>
        <p:txBody>
          <a:bodyPr/>
          <a:lstStyle/>
          <a:p>
            <a:pPr marL="0" indent="0" algn="ctr" eaLnBrk="1" hangingPunct="1">
              <a:buFont typeface="Arial" panose="020B0604020202020204" pitchFamily="34" charset="0"/>
              <a:buNone/>
            </a:pPr>
            <a:r>
              <a:rPr lang="en-US" altLang="en-US" sz="2000" b="1" dirty="0">
                <a:solidFill>
                  <a:schemeClr val="bg1"/>
                </a:solidFill>
                <a:effectLst>
                  <a:outerShdw blurRad="38100" dist="38100" dir="2700000" algn="tl">
                    <a:srgbClr val="000000"/>
                  </a:outerShdw>
                </a:effectLst>
                <a:cs typeface="Arial" panose="020B0604020202020204" pitchFamily="34" charset="0"/>
              </a:rPr>
              <a:t>Strand</a:t>
            </a:r>
          </a:p>
        </p:txBody>
      </p:sp>
      <p:sp>
        <p:nvSpPr>
          <p:cNvPr id="23" name="AutoShape 9"/>
          <p:cNvSpPr>
            <a:spLocks noGrp="1" noChangeArrowheads="1"/>
          </p:cNvSpPr>
          <p:nvPr>
            <p:ph sz="quarter" idx="4"/>
          </p:nvPr>
        </p:nvSpPr>
        <p:spPr>
          <a:xfrm>
            <a:off x="5797550" y="482600"/>
            <a:ext cx="1570038" cy="452438"/>
          </a:xfrm>
          <a:prstGeom prst="wedgeRectCallout">
            <a:avLst>
              <a:gd name="adj1" fmla="val -72230"/>
              <a:gd name="adj2" fmla="val 52779"/>
            </a:avLst>
          </a:prstGeom>
          <a:solidFill>
            <a:schemeClr val="accent2">
              <a:lumMod val="60000"/>
              <a:lumOff val="40000"/>
            </a:schemeClr>
          </a:solidFill>
          <a:ln>
            <a:solidFill>
              <a:schemeClr val="tx1"/>
            </a:solidFill>
          </a:ln>
        </p:spPr>
        <p:txBody>
          <a:bodyPr/>
          <a:lstStyle/>
          <a:p>
            <a:pPr marL="0" indent="0" algn="ctr" eaLnBrk="1" hangingPunct="1">
              <a:buFont typeface="Arial" panose="020B0604020202020204" pitchFamily="34" charset="0"/>
              <a:buNone/>
            </a:pPr>
            <a:r>
              <a:rPr lang="en-US" altLang="en-US" sz="2000" b="1">
                <a:solidFill>
                  <a:schemeClr val="bg1"/>
                </a:solidFill>
                <a:effectLst>
                  <a:outerShdw blurRad="38100" dist="38100" dir="2700000" algn="tl">
                    <a:srgbClr val="000000"/>
                  </a:outerShdw>
                </a:effectLst>
                <a:cs typeface="Arial" panose="020B0604020202020204" pitchFamily="34" charset="0"/>
              </a:rPr>
              <a:t>Substrand</a:t>
            </a:r>
          </a:p>
        </p:txBody>
      </p:sp>
      <p:sp>
        <p:nvSpPr>
          <p:cNvPr id="24" name="AutoShape 11"/>
          <p:cNvSpPr>
            <a:spLocks noGrp="1" noChangeArrowheads="1"/>
          </p:cNvSpPr>
          <p:nvPr>
            <p:ph sz="quarter" idx="11"/>
          </p:nvPr>
        </p:nvSpPr>
        <p:spPr>
          <a:xfrm>
            <a:off x="458200" y="1804988"/>
            <a:ext cx="827087" cy="404812"/>
          </a:xfrm>
          <a:prstGeom prst="wedgeRectCallout">
            <a:avLst>
              <a:gd name="adj1" fmla="val 91413"/>
              <a:gd name="adj2" fmla="val -171747"/>
            </a:avLst>
          </a:prstGeom>
          <a:solidFill>
            <a:schemeClr val="accent2">
              <a:lumMod val="60000"/>
              <a:lumOff val="40000"/>
            </a:schemeClr>
          </a:solidFill>
          <a:ln>
            <a:solidFill>
              <a:schemeClr val="tx1"/>
            </a:solidFill>
          </a:ln>
        </p:spPr>
        <p:txBody>
          <a:bodyPr/>
          <a:lstStyle/>
          <a:p>
            <a:pPr marL="0" indent="0" algn="ctr" eaLnBrk="1" hangingPunct="1">
              <a:buFont typeface="Arial" panose="020B0604020202020204" pitchFamily="34" charset="0"/>
              <a:buNone/>
            </a:pPr>
            <a:r>
              <a:rPr lang="en-US" altLang="en-US" sz="2000" b="1">
                <a:solidFill>
                  <a:schemeClr val="bg1"/>
                </a:solidFill>
                <a:effectLst>
                  <a:outerShdw blurRad="38100" dist="38100" dir="2700000" algn="tl">
                    <a:srgbClr val="000000"/>
                  </a:outerShdw>
                </a:effectLst>
                <a:cs typeface="Arial" panose="020B0604020202020204" pitchFamily="34" charset="0"/>
              </a:rPr>
              <a:t>Age</a:t>
            </a:r>
          </a:p>
        </p:txBody>
      </p:sp>
      <p:sp>
        <p:nvSpPr>
          <p:cNvPr id="26" name="AutoShape 13"/>
          <p:cNvSpPr>
            <a:spLocks noGrp="1" noChangeArrowheads="1"/>
          </p:cNvSpPr>
          <p:nvPr>
            <p:ph sz="quarter" idx="13"/>
          </p:nvPr>
        </p:nvSpPr>
        <p:spPr>
          <a:xfrm>
            <a:off x="7108825" y="1091926"/>
            <a:ext cx="1606550" cy="441325"/>
          </a:xfrm>
          <a:prstGeom prst="wedgeRectCallout">
            <a:avLst>
              <a:gd name="adj1" fmla="val -71403"/>
              <a:gd name="adj2" fmla="val 60344"/>
            </a:avLst>
          </a:prstGeom>
          <a:solidFill>
            <a:schemeClr val="accent2">
              <a:lumMod val="60000"/>
              <a:lumOff val="40000"/>
            </a:schemeClr>
          </a:solidFill>
          <a:ln>
            <a:solidFill>
              <a:schemeClr val="tx1"/>
            </a:solidFill>
          </a:ln>
        </p:spPr>
        <p:txBody>
          <a:bodyPr/>
          <a:lstStyle/>
          <a:p>
            <a:pPr marL="0" indent="0" algn="ctr" eaLnBrk="1" hangingPunct="1">
              <a:buFont typeface="Arial" panose="020B0604020202020204" pitchFamily="34" charset="0"/>
              <a:buNone/>
            </a:pPr>
            <a:r>
              <a:rPr lang="en-US" altLang="en-US" sz="2000" b="1">
                <a:solidFill>
                  <a:schemeClr val="bg1"/>
                </a:solidFill>
                <a:effectLst>
                  <a:outerShdw blurRad="38100" dist="38100" dir="2700000" algn="tl">
                    <a:srgbClr val="000000"/>
                  </a:outerShdw>
                </a:effectLst>
                <a:cs typeface="Arial" panose="020B0604020202020204" pitchFamily="34" charset="0"/>
              </a:rPr>
              <a:t>Foundation</a:t>
            </a:r>
          </a:p>
        </p:txBody>
      </p:sp>
      <p:sp>
        <p:nvSpPr>
          <p:cNvPr id="27" name="AutoShape 14"/>
          <p:cNvSpPr>
            <a:spLocks noGrp="1" noChangeArrowheads="1"/>
          </p:cNvSpPr>
          <p:nvPr>
            <p:ph sz="quarter" idx="14"/>
          </p:nvPr>
        </p:nvSpPr>
        <p:spPr>
          <a:xfrm>
            <a:off x="7258686" y="4785481"/>
            <a:ext cx="1373187" cy="442912"/>
          </a:xfrm>
          <a:prstGeom prst="wedgeRectCallout">
            <a:avLst>
              <a:gd name="adj1" fmla="val -73850"/>
              <a:gd name="adj2" fmla="val -147208"/>
            </a:avLst>
          </a:prstGeom>
          <a:solidFill>
            <a:schemeClr val="accent2">
              <a:lumMod val="60000"/>
              <a:lumOff val="40000"/>
            </a:schemeClr>
          </a:solidFill>
          <a:ln>
            <a:solidFill>
              <a:schemeClr val="tx1"/>
            </a:solidFill>
          </a:ln>
        </p:spPr>
        <p:txBody>
          <a:bodyPr/>
          <a:lstStyle/>
          <a:p>
            <a:pPr marL="0" indent="0" algn="ctr" eaLnBrk="1" hangingPunct="1">
              <a:buFont typeface="Arial" panose="020B0604020202020204" pitchFamily="34" charset="0"/>
              <a:buNone/>
            </a:pPr>
            <a:r>
              <a:rPr lang="en-US" altLang="en-US" sz="2000" b="1">
                <a:solidFill>
                  <a:schemeClr val="bg1"/>
                </a:solidFill>
                <a:effectLst>
                  <a:outerShdw blurRad="38100" dist="38100" dir="2700000" algn="tl">
                    <a:srgbClr val="000000"/>
                  </a:outerShdw>
                </a:effectLst>
                <a:cs typeface="Arial" panose="020B0604020202020204" pitchFamily="34" charset="0"/>
              </a:rPr>
              <a:t>Examples</a:t>
            </a:r>
          </a:p>
        </p:txBody>
      </p:sp>
      <p:sp>
        <p:nvSpPr>
          <p:cNvPr id="11" name="Rectangle 10"/>
          <p:cNvSpPr>
            <a:spLocks noChangeArrowheads="1"/>
          </p:cNvSpPr>
          <p:nvPr/>
        </p:nvSpPr>
        <p:spPr bwMode="auto">
          <a:xfrm>
            <a:off x="0" y="6623050"/>
            <a:ext cx="9144000" cy="231775"/>
          </a:xfrm>
          <a:prstGeom prst="rect">
            <a:avLst/>
          </a:prstGeom>
          <a:noFill/>
          <a:ln w="9525">
            <a:noFill/>
            <a:miter lim="800000"/>
            <a:headEnd/>
            <a:tailEnd/>
          </a:ln>
          <a:effec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cs typeface="Times New Roman" panose="02020603050405020304" pitchFamily="18" charset="0"/>
              </a:rPr>
              <a:t>©2016 California Department of Education</a:t>
            </a:r>
            <a:endParaRPr lang="en-US" altLang="en-US" sz="900" dirty="0">
              <a:cs typeface="Arial" panose="020B0604020202020204" pitchFamily="34" charset="0"/>
            </a:endParaRPr>
          </a:p>
        </p:txBody>
      </p:sp>
    </p:spTree>
    <p:extLst>
      <p:ext uri="{BB962C8B-B14F-4D97-AF65-F5344CB8AC3E}">
        <p14:creationId xmlns:p14="http://schemas.microsoft.com/office/powerpoint/2010/main" val="828878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bg/>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nimBg="1"/>
      <p:bldP spid="22" grpId="0" build="p" animBg="1"/>
      <p:bldP spid="23" grpId="0" build="p" animBg="1"/>
      <p:bldP spid="24" grpId="0" build="p" animBg="1"/>
      <p:bldP spid="26" grpId="0" build="p" animBg="1"/>
      <p:bldP spid="27"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r>
              <a:rPr lang="en-US" dirty="0">
                <a:latin typeface="Arial" charset="0"/>
                <a:ea typeface="MS PGothic" charset="0"/>
                <a:cs typeface="MS PGothic" charset="0"/>
              </a:rPr>
              <a:t>Individual, Cultural, and Linguistic Variations</a:t>
            </a:r>
          </a:p>
        </p:txBody>
      </p:sp>
      <p:pic>
        <p:nvPicPr>
          <p:cNvPr id="49154" name="Content Placeholder 2"/>
          <p:cNvPicPr>
            <a:picLocks noGrp="1" noChangeAspect="1"/>
          </p:cNvPicPr>
          <p:nvPr>
            <p:ph sz="half" idx="2"/>
          </p:nvPr>
        </p:nvPicPr>
        <p:blipFill rotWithShape="1">
          <a:blip r:embed="rId3" cstate="email">
            <a:extLst>
              <a:ext uri="{28A0092B-C50C-407E-A947-70E740481C1C}">
                <a14:useLocalDpi xmlns:a14="http://schemas.microsoft.com/office/drawing/2010/main" val="0"/>
              </a:ext>
            </a:extLst>
          </a:blip>
          <a:srcRect/>
          <a:stretch/>
        </p:blipFill>
        <p:spPr>
          <a:xfrm>
            <a:off x="0" y="-1"/>
            <a:ext cx="9156700" cy="6854825"/>
          </a:xfrm>
        </p:spPr>
      </p:pic>
      <p:sp>
        <p:nvSpPr>
          <p:cNvPr id="2" name="Content Placeholder 2"/>
          <p:cNvSpPr>
            <a:spLocks noGrp="1"/>
          </p:cNvSpPr>
          <p:nvPr>
            <p:ph sz="half" idx="1"/>
          </p:nvPr>
        </p:nvSpPr>
        <p:spPr>
          <a:xfrm>
            <a:off x="0" y="4191000"/>
            <a:ext cx="9144000" cy="2667000"/>
          </a:xfrm>
          <a:solidFill>
            <a:schemeClr val="tx1">
              <a:alpha val="14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a:lstStyle/>
          <a:p>
            <a:pPr marL="350838" indent="0">
              <a:buFont typeface="Arial" charset="0"/>
              <a:buNone/>
              <a:defRPr/>
            </a:pPr>
            <a:r>
              <a:rPr lang="en-US" sz="2400" b="1" dirty="0">
                <a:solidFill>
                  <a:srgbClr val="FFFFFF"/>
                </a:solidFill>
                <a:effectLst>
                  <a:outerShdw blurRad="38100" dist="38100" dir="2700000" algn="tl">
                    <a:srgbClr val="000000">
                      <a:alpha val="43137"/>
                    </a:srgbClr>
                  </a:outerShdw>
                </a:effectLst>
                <a:latin typeface="Arial" charset="0"/>
                <a:ea typeface="MS PGothic" charset="0"/>
                <a:cs typeface="MS PGothic" charset="0"/>
              </a:rPr>
              <a:t>“</a:t>
            </a:r>
            <a:r>
              <a:rPr lang="en-US" b="1" dirty="0">
                <a:solidFill>
                  <a:srgbClr val="FFFFFF"/>
                </a:solidFill>
                <a:effectLst>
                  <a:outerShdw blurRad="38100" dist="38100" dir="2700000" algn="tl">
                    <a:srgbClr val="000000">
                      <a:alpha val="43137"/>
                    </a:srgbClr>
                  </a:outerShdw>
                </a:effectLst>
                <a:latin typeface="Arial" charset="0"/>
                <a:ea typeface="MS PGothic" charset="0"/>
                <a:cs typeface="MS PGothic" charset="0"/>
              </a:rPr>
              <a:t>All students, regardless of age, sex, cultural  ethnic background, disabilities, aspirations, or interest and motivation in science, should have   the opportunity to attain high levels of scientific literacy” </a:t>
            </a:r>
            <a:r>
              <a:rPr lang="en-US" sz="1600" b="1" dirty="0">
                <a:solidFill>
                  <a:srgbClr val="FFFFFF"/>
                </a:solidFill>
                <a:effectLst>
                  <a:outerShdw blurRad="38100" dist="38100" dir="2700000" algn="tl">
                    <a:srgbClr val="000000">
                      <a:alpha val="43137"/>
                    </a:srgbClr>
                  </a:outerShdw>
                </a:effectLst>
                <a:latin typeface="Arial" charset="0"/>
                <a:ea typeface="MS PGothic" charset="0"/>
                <a:cs typeface="MS PGothic" charset="0"/>
              </a:rPr>
              <a:t>(National Committee on Science Education Standards and Assessment, National Research Council, </a:t>
            </a:r>
            <a:r>
              <a:rPr lang="en-US" sz="1600" b="1" i="1" dirty="0">
                <a:solidFill>
                  <a:schemeClr val="bg1"/>
                </a:solidFill>
                <a:effectLst>
                  <a:outerShdw blurRad="38100" dist="38100" dir="2700000" algn="tl">
                    <a:srgbClr val="000000">
                      <a:alpha val="43137"/>
                    </a:srgbClr>
                  </a:outerShdw>
                </a:effectLst>
                <a:ea typeface="MS PGothic" charset="0"/>
                <a:cs typeface="MS PGothic" charset="0"/>
              </a:rPr>
              <a:t>National Science Education Standards, </a:t>
            </a:r>
            <a:r>
              <a:rPr lang="en-US" sz="1600" b="1" dirty="0">
                <a:solidFill>
                  <a:srgbClr val="FFFFFF"/>
                </a:solidFill>
                <a:effectLst>
                  <a:outerShdw blurRad="38100" dist="38100" dir="2700000" algn="tl">
                    <a:srgbClr val="000000">
                      <a:alpha val="43137"/>
                    </a:srgbClr>
                  </a:outerShdw>
                </a:effectLst>
                <a:latin typeface="Arial" charset="0"/>
                <a:ea typeface="MS PGothic" charset="0"/>
                <a:cs typeface="MS PGothic" charset="0"/>
              </a:rPr>
              <a:t>p. 20).</a:t>
            </a:r>
            <a:endParaRPr lang="en-US" sz="1100" b="1" dirty="0">
              <a:solidFill>
                <a:srgbClr val="FFFFFF"/>
              </a:solidFill>
              <a:effectLst>
                <a:outerShdw blurRad="38100" dist="38100" dir="2700000" algn="tl">
                  <a:srgbClr val="000000">
                    <a:alpha val="43137"/>
                  </a:srgbClr>
                </a:outerShdw>
              </a:effectLst>
              <a:latin typeface="Arial" charset="0"/>
              <a:ea typeface="MS PGothic" charset="0"/>
              <a:cs typeface="MS PGothic" charset="0"/>
            </a:endParaRPr>
          </a:p>
        </p:txBody>
      </p:sp>
      <p:sp>
        <p:nvSpPr>
          <p:cNvPr id="49156"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B4E91BE-3AC3-9D41-93D9-5C295F5261AA}" type="slidenum">
              <a:rPr lang="en-US" sz="1200">
                <a:solidFill>
                  <a:schemeClr val="bg1"/>
                </a:solidFill>
                <a:ea typeface="MS PGothic" charset="0"/>
                <a:cs typeface="MS PGothic" charset="0"/>
              </a:rPr>
              <a:pPr/>
              <a:t>15</a:t>
            </a:fld>
            <a:endParaRPr lang="en-US" sz="1200" dirty="0">
              <a:solidFill>
                <a:schemeClr val="bg1"/>
              </a:solidFill>
              <a:ea typeface="MS PGothic" charset="0"/>
              <a:cs typeface="MS PGothic" charset="0"/>
            </a:endParaRPr>
          </a:p>
        </p:txBody>
      </p:sp>
      <p:sp>
        <p:nvSpPr>
          <p:cNvPr id="6" name="Rectangle 5"/>
          <p:cNvSpPr>
            <a:spLocks noChangeArrowheads="1"/>
          </p:cNvSpPr>
          <p:nvPr/>
        </p:nvSpPr>
        <p:spPr bwMode="auto">
          <a:xfrm>
            <a:off x="0" y="6623050"/>
            <a:ext cx="9144000" cy="231775"/>
          </a:xfrm>
          <a:prstGeom prst="rect">
            <a:avLst/>
          </a:prstGeom>
          <a:noFill/>
          <a:ln w="9525">
            <a:noFill/>
            <a:miter lim="800000"/>
            <a:headEnd/>
            <a:tailEnd/>
          </a:ln>
          <a:effectLst/>
        </p:spPr>
        <p:txBody>
          <a:bodyPr wrap="square" anchor="ctr">
            <a:spAutoFit/>
          </a:bodyPr>
          <a:lstStyle/>
          <a:p>
            <a:pPr algn="ctr">
              <a:defRPr/>
            </a:pPr>
            <a:r>
              <a:rPr lang="en-US" sz="900" dirty="0">
                <a:latin typeface="Arial" pitchFamily="-83" charset="0"/>
                <a:ea typeface="Times New Roman" pitchFamily="-83" charset="0"/>
                <a:cs typeface="Times New Roman" pitchFamily="-83" charset="0"/>
              </a:rPr>
              <a:t>©2016 California Department of Education</a:t>
            </a:r>
            <a:endParaRPr lang="en-US" sz="900" dirty="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2202549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Content Placeholder 1" descr="image 1.png"/>
          <p:cNvPicPr>
            <a:picLocks noGrp="1" noChangeAspect="1"/>
          </p:cNvPicPr>
          <p:nvPr>
            <p:ph sz="half" idx="2"/>
          </p:nvPr>
        </p:nvPicPr>
        <p:blipFill>
          <a:blip r:embed="rId3">
            <a:extLst>
              <a:ext uri="{28A0092B-C50C-407E-A947-70E740481C1C}">
                <a14:useLocalDpi xmlns:a14="http://schemas.microsoft.com/office/drawing/2010/main" val="0"/>
              </a:ext>
            </a:extLst>
          </a:blip>
          <a:srcRect l="12518" r="1018" b="1871"/>
          <a:stretch>
            <a:fillRect/>
          </a:stretch>
        </p:blipFill>
        <p:spPr>
          <a:xfrm>
            <a:off x="0" y="0"/>
            <a:ext cx="9144000" cy="6858000"/>
          </a:xfrm>
          <a:ln>
            <a:solidFill>
              <a:schemeClr val="tx1"/>
            </a:solidFill>
            <a:miter lim="800000"/>
            <a:headEnd/>
            <a:tailEnd/>
          </a:ln>
        </p:spPr>
      </p:pic>
      <p:sp>
        <p:nvSpPr>
          <p:cNvPr id="55298" name="Title 1"/>
          <p:cNvSpPr>
            <a:spLocks noGrp="1"/>
          </p:cNvSpPr>
          <p:nvPr>
            <p:ph type="title"/>
          </p:nvPr>
        </p:nvSpPr>
        <p:spPr>
          <a:xfrm>
            <a:off x="2425700" y="0"/>
            <a:ext cx="6261100" cy="863600"/>
          </a:xfrm>
        </p:spPr>
        <p:txBody>
          <a:bodyPr/>
          <a:lstStyle/>
          <a:p>
            <a:r>
              <a:rPr lang="en-US" altLang="en-US">
                <a:solidFill>
                  <a:schemeClr val="bg1"/>
                </a:solidFill>
                <a:effectLst>
                  <a:outerShdw blurRad="38100" dist="38100" dir="2700000" algn="tl">
                    <a:srgbClr val="000000"/>
                  </a:outerShdw>
                </a:effectLst>
              </a:rPr>
              <a:t>21</a:t>
            </a:r>
            <a:r>
              <a:rPr lang="en-US" altLang="en-US" baseline="30000">
                <a:solidFill>
                  <a:schemeClr val="bg1"/>
                </a:solidFill>
                <a:effectLst>
                  <a:outerShdw blurRad="38100" dist="38100" dir="2700000" algn="tl">
                    <a:srgbClr val="000000"/>
                  </a:outerShdw>
                </a:effectLst>
              </a:rPr>
              <a:t>st</a:t>
            </a:r>
            <a:r>
              <a:rPr lang="en-US" altLang="en-US">
                <a:solidFill>
                  <a:schemeClr val="bg1"/>
                </a:solidFill>
                <a:effectLst>
                  <a:outerShdw blurRad="38100" dist="38100" dir="2700000" algn="tl">
                    <a:srgbClr val="000000"/>
                  </a:outerShdw>
                </a:effectLst>
              </a:rPr>
              <a:t> Century Skills</a:t>
            </a:r>
          </a:p>
        </p:txBody>
      </p:sp>
      <p:sp>
        <p:nvSpPr>
          <p:cNvPr id="55299" name="Content Placeholder 2"/>
          <p:cNvSpPr>
            <a:spLocks noGrp="1"/>
          </p:cNvSpPr>
          <p:nvPr>
            <p:ph sz="half" idx="1"/>
          </p:nvPr>
        </p:nvSpPr>
        <p:spPr>
          <a:xfrm>
            <a:off x="0" y="4775200"/>
            <a:ext cx="9144000" cy="1963738"/>
          </a:xfrm>
        </p:spPr>
        <p:txBody>
          <a:bodyPr/>
          <a:lstStyle/>
          <a:p>
            <a:pPr marL="122238" indent="0">
              <a:buFont typeface="Arial" panose="020B0604020202020204" pitchFamily="34" charset="0"/>
              <a:buNone/>
            </a:pPr>
            <a:r>
              <a:rPr lang="en-US" altLang="en-US" b="1">
                <a:solidFill>
                  <a:schemeClr val="bg1"/>
                </a:solidFill>
                <a:effectLst>
                  <a:outerShdw blurRad="38100" dist="38100" dir="2700000" algn="tl">
                    <a:srgbClr val="000000"/>
                  </a:outerShdw>
                </a:effectLst>
                <a:cs typeface="Arial" panose="020B0604020202020204" pitchFamily="34" charset="0"/>
              </a:rPr>
              <a:t>“Twenty-first century skills are seen to promote creativity and innovative thinking while deepening the skills experts view as needed to promote careers in a global society” </a:t>
            </a:r>
            <a:r>
              <a:rPr lang="en-US" altLang="en-US" sz="1800" b="1">
                <a:solidFill>
                  <a:schemeClr val="bg1"/>
                </a:solidFill>
                <a:effectLst>
                  <a:outerShdw blurRad="38100" dist="38100" dir="2700000" algn="tl">
                    <a:srgbClr val="000000"/>
                  </a:outerShdw>
                </a:effectLst>
                <a:cs typeface="Arial" panose="020B0604020202020204" pitchFamily="34" charset="0"/>
              </a:rPr>
              <a:t>(National Education Association)</a:t>
            </a:r>
            <a:r>
              <a:rPr lang="en-US" altLang="en-US" b="1">
                <a:solidFill>
                  <a:schemeClr val="bg1"/>
                </a:solidFill>
                <a:effectLst>
                  <a:outerShdw blurRad="38100" dist="38100" dir="2700000" algn="tl">
                    <a:srgbClr val="000000"/>
                  </a:outerShdw>
                </a:effectLst>
                <a:cs typeface="Arial" panose="020B0604020202020204" pitchFamily="34" charset="0"/>
              </a:rPr>
              <a:t>.</a:t>
            </a:r>
            <a:endParaRPr lang="en-US" altLang="en-US" sz="2000" b="1">
              <a:solidFill>
                <a:schemeClr val="bg1"/>
              </a:solidFill>
              <a:effectLst>
                <a:outerShdw blurRad="38100" dist="38100" dir="2700000" algn="tl">
                  <a:srgbClr val="000000"/>
                </a:outerShdw>
              </a:effectLst>
            </a:endParaRPr>
          </a:p>
        </p:txBody>
      </p:sp>
      <p:sp>
        <p:nvSpPr>
          <p:cNvPr id="64516"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5D5A086-DD49-479F-A3A9-FA364773185F}" type="slidenum">
              <a:rPr lang="en-US" altLang="en-US" sz="1200"/>
              <a:pPr/>
              <a:t>16</a:t>
            </a:fld>
            <a:endParaRPr lang="en-US" altLang="en-US" sz="1200"/>
          </a:p>
        </p:txBody>
      </p:sp>
      <p:sp>
        <p:nvSpPr>
          <p:cNvPr id="6" name="Rectangle 5"/>
          <p:cNvSpPr>
            <a:spLocks noChangeArrowheads="1"/>
          </p:cNvSpPr>
          <p:nvPr/>
        </p:nvSpPr>
        <p:spPr bwMode="auto">
          <a:xfrm>
            <a:off x="0" y="6623050"/>
            <a:ext cx="9144000" cy="231775"/>
          </a:xfrm>
          <a:prstGeom prst="rect">
            <a:avLst/>
          </a:prstGeom>
          <a:noFill/>
          <a:ln w="9525">
            <a:noFill/>
            <a:miter lim="800000"/>
            <a:headEnd/>
            <a:tailEnd/>
          </a:ln>
          <a:effec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b="1" dirty="0">
                <a:solidFill>
                  <a:schemeClr val="bg1"/>
                </a:solidFill>
                <a:effectLst>
                  <a:outerShdw blurRad="38100" dist="38100" dir="2700000" algn="tl">
                    <a:srgbClr val="000000"/>
                  </a:outerShdw>
                </a:effectLst>
                <a:cs typeface="Times New Roman" panose="02020603050405020304" pitchFamily="18" charset="0"/>
              </a:rPr>
              <a:t>©2016 California Department of Education</a:t>
            </a:r>
            <a:endParaRPr lang="en-US" altLang="en-US" sz="900" b="1" dirty="0">
              <a:solidFill>
                <a:schemeClr val="bg1"/>
              </a:solidFill>
              <a:effectLst>
                <a:outerShdw blurRad="38100" dist="38100" dir="2700000" algn="tl">
                  <a:srgbClr val="000000"/>
                </a:outerShdw>
              </a:effectLst>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Content Placeholder 1" descr="image 2.png"/>
          <p:cNvPicPr>
            <a:picLocks noGrp="1" noChangeAspect="1"/>
          </p:cNvPicPr>
          <p:nvPr>
            <p:ph sz="half" idx="2"/>
          </p:nvPr>
        </p:nvPicPr>
        <p:blipFill rotWithShape="1">
          <a:blip r:embed="rId3" cstate="email">
            <a:extLst>
              <a:ext uri="{28A0092B-C50C-407E-A947-70E740481C1C}">
                <a14:useLocalDpi xmlns:a14="http://schemas.microsoft.com/office/drawing/2010/main" val="0"/>
              </a:ext>
            </a:extLst>
          </a:blip>
          <a:srcRect/>
          <a:stretch/>
        </p:blipFill>
        <p:spPr>
          <a:xfrm>
            <a:off x="0" y="0"/>
            <a:ext cx="9144000" cy="6854825"/>
          </a:xfrm>
        </p:spPr>
      </p:pic>
      <p:sp>
        <p:nvSpPr>
          <p:cNvPr id="57346" name="Title 1"/>
          <p:cNvSpPr>
            <a:spLocks noGrp="1"/>
          </p:cNvSpPr>
          <p:nvPr>
            <p:ph type="title"/>
          </p:nvPr>
        </p:nvSpPr>
        <p:spPr>
          <a:xfrm>
            <a:off x="0" y="20638"/>
            <a:ext cx="9144000" cy="733742"/>
          </a:xfrm>
        </p:spPr>
        <p:txBody>
          <a:bodyPr/>
          <a:lstStyle/>
          <a:p>
            <a:r>
              <a:rPr lang="en-US" dirty="0">
                <a:solidFill>
                  <a:srgbClr val="FFFFFF"/>
                </a:solidFill>
                <a:effectLst>
                  <a:outerShdw blurRad="38100" dist="38100" dir="2700000" algn="tl">
                    <a:srgbClr val="000000">
                      <a:alpha val="43137"/>
                    </a:srgbClr>
                  </a:outerShdw>
                </a:effectLst>
                <a:latin typeface="Arial" charset="0"/>
                <a:ea typeface="MS PGothic" charset="0"/>
                <a:cs typeface="MS PGothic" charset="0"/>
              </a:rPr>
              <a:t>Important 21</a:t>
            </a:r>
            <a:r>
              <a:rPr lang="en-US" baseline="30000" dirty="0">
                <a:solidFill>
                  <a:srgbClr val="FFFFFF"/>
                </a:solidFill>
                <a:effectLst>
                  <a:outerShdw blurRad="38100" dist="38100" dir="2700000" algn="tl">
                    <a:srgbClr val="000000">
                      <a:alpha val="43137"/>
                    </a:srgbClr>
                  </a:outerShdw>
                </a:effectLst>
                <a:latin typeface="Arial" charset="0"/>
                <a:ea typeface="MS PGothic" charset="0"/>
                <a:cs typeface="MS PGothic" charset="0"/>
              </a:rPr>
              <a:t>st</a:t>
            </a:r>
            <a:r>
              <a:rPr lang="en-US" dirty="0">
                <a:solidFill>
                  <a:srgbClr val="FFFFFF"/>
                </a:solidFill>
                <a:effectLst>
                  <a:outerShdw blurRad="38100" dist="38100" dir="2700000" algn="tl">
                    <a:srgbClr val="000000">
                      <a:alpha val="43137"/>
                    </a:srgbClr>
                  </a:outerShdw>
                </a:effectLst>
                <a:latin typeface="Arial" charset="0"/>
                <a:ea typeface="MS PGothic" charset="0"/>
                <a:cs typeface="MS PGothic" charset="0"/>
              </a:rPr>
              <a:t> Century Skills</a:t>
            </a:r>
          </a:p>
        </p:txBody>
      </p:sp>
      <p:sp>
        <p:nvSpPr>
          <p:cNvPr id="57347" name="Content Placeholder 2"/>
          <p:cNvSpPr>
            <a:spLocks noGrp="1"/>
          </p:cNvSpPr>
          <p:nvPr>
            <p:ph sz="half" idx="1"/>
          </p:nvPr>
        </p:nvSpPr>
        <p:spPr>
          <a:xfrm>
            <a:off x="0" y="3297382"/>
            <a:ext cx="9144000" cy="3578080"/>
          </a:xfrm>
          <a:solidFill>
            <a:srgbClr val="404040">
              <a:alpha val="38039"/>
            </a:srgbClr>
          </a:solidFill>
        </p:spPr>
        <p:txBody>
          <a:bodyPr/>
          <a:lstStyle/>
          <a:p>
            <a:pPr marL="177800" indent="0">
              <a:buFont typeface="Arial" charset="0"/>
              <a:buNone/>
            </a:pPr>
            <a:r>
              <a:rPr lang="en-US" b="1" dirty="0">
                <a:solidFill>
                  <a:srgbClr val="FFFFFF"/>
                </a:solidFill>
                <a:effectLst>
                  <a:outerShdw blurRad="38100" dist="38100" dir="2700000" algn="tl">
                    <a:srgbClr val="000000">
                      <a:alpha val="43137"/>
                    </a:srgbClr>
                  </a:outerShdw>
                </a:effectLst>
                <a:latin typeface="Arial" charset="0"/>
                <a:ea typeface="MS PGothic" charset="0"/>
                <a:cs typeface="Arial" charset="0"/>
              </a:rPr>
              <a:t>The “Four Cs” are the four 21</a:t>
            </a:r>
            <a:r>
              <a:rPr lang="en-US" b="1" baseline="30000" dirty="0">
                <a:solidFill>
                  <a:srgbClr val="FFFFFF"/>
                </a:solidFill>
                <a:effectLst>
                  <a:outerShdw blurRad="38100" dist="38100" dir="2700000" algn="tl">
                    <a:srgbClr val="000000">
                      <a:alpha val="43137"/>
                    </a:srgbClr>
                  </a:outerShdw>
                </a:effectLst>
                <a:latin typeface="Arial" charset="0"/>
                <a:ea typeface="MS PGothic" charset="0"/>
                <a:cs typeface="Arial" charset="0"/>
              </a:rPr>
              <a:t>st</a:t>
            </a:r>
            <a:r>
              <a:rPr lang="en-US" b="1" dirty="0">
                <a:solidFill>
                  <a:srgbClr val="FFFFFF"/>
                </a:solidFill>
                <a:effectLst>
                  <a:outerShdw blurRad="38100" dist="38100" dir="2700000" algn="tl">
                    <a:srgbClr val="000000">
                      <a:alpha val="43137"/>
                    </a:srgbClr>
                  </a:outerShdw>
                </a:effectLst>
                <a:latin typeface="Arial" charset="0"/>
                <a:ea typeface="MS PGothic" charset="0"/>
                <a:cs typeface="Arial" charset="0"/>
              </a:rPr>
              <a:t> century skills that are considered most important for K-12 education:</a:t>
            </a:r>
          </a:p>
          <a:p>
            <a:pPr marL="635000" indent="-457200"/>
            <a:r>
              <a:rPr lang="en-US" b="1" dirty="0">
                <a:solidFill>
                  <a:srgbClr val="FFFFFF"/>
                </a:solidFill>
                <a:effectLst>
                  <a:outerShdw blurRad="38100" dist="38100" dir="2700000" algn="tl">
                    <a:srgbClr val="000000">
                      <a:alpha val="43137"/>
                    </a:srgbClr>
                  </a:outerShdw>
                </a:effectLst>
                <a:latin typeface="Arial" charset="0"/>
                <a:ea typeface="MS PGothic" charset="0"/>
                <a:cs typeface="Arial" charset="0"/>
              </a:rPr>
              <a:t>Critical thinking</a:t>
            </a:r>
          </a:p>
          <a:p>
            <a:pPr marL="635000" indent="-457200"/>
            <a:r>
              <a:rPr lang="en-US" b="1" dirty="0">
                <a:solidFill>
                  <a:srgbClr val="FFFFFF"/>
                </a:solidFill>
                <a:effectLst>
                  <a:outerShdw blurRad="38100" dist="38100" dir="2700000" algn="tl">
                    <a:srgbClr val="000000">
                      <a:alpha val="43137"/>
                    </a:srgbClr>
                  </a:outerShdw>
                </a:effectLst>
                <a:latin typeface="Arial" charset="0"/>
                <a:ea typeface="MS PGothic" charset="0"/>
                <a:cs typeface="Arial" charset="0"/>
              </a:rPr>
              <a:t>Communication</a:t>
            </a:r>
          </a:p>
          <a:p>
            <a:pPr marL="635000" indent="-457200"/>
            <a:r>
              <a:rPr lang="en-US" b="1" dirty="0">
                <a:solidFill>
                  <a:srgbClr val="FFFFFF"/>
                </a:solidFill>
                <a:effectLst>
                  <a:outerShdw blurRad="38100" dist="38100" dir="2700000" algn="tl">
                    <a:srgbClr val="000000">
                      <a:alpha val="43137"/>
                    </a:srgbClr>
                  </a:outerShdw>
                </a:effectLst>
                <a:latin typeface="Arial" charset="0"/>
                <a:ea typeface="MS PGothic" charset="0"/>
                <a:cs typeface="Arial" charset="0"/>
              </a:rPr>
              <a:t>Collaboration</a:t>
            </a:r>
          </a:p>
          <a:p>
            <a:pPr marL="635000" indent="-457200">
              <a:spcAft>
                <a:spcPts val="1200"/>
              </a:spcAft>
            </a:pPr>
            <a:r>
              <a:rPr lang="en-US" b="1" dirty="0">
                <a:solidFill>
                  <a:srgbClr val="FFFFFF"/>
                </a:solidFill>
                <a:effectLst>
                  <a:outerShdw blurRad="38100" dist="38100" dir="2700000" algn="tl">
                    <a:srgbClr val="000000">
                      <a:alpha val="43137"/>
                    </a:srgbClr>
                  </a:outerShdw>
                </a:effectLst>
                <a:latin typeface="Arial" charset="0"/>
                <a:ea typeface="MS PGothic" charset="0"/>
                <a:cs typeface="Arial" charset="0"/>
              </a:rPr>
              <a:t>Creativity </a:t>
            </a:r>
          </a:p>
          <a:p>
            <a:pPr marL="177800" indent="0" algn="r">
              <a:spcBef>
                <a:spcPts val="0"/>
              </a:spcBef>
              <a:buNone/>
            </a:pPr>
            <a:r>
              <a:rPr lang="en-US" sz="1800" b="1" dirty="0">
                <a:solidFill>
                  <a:srgbClr val="FFFFFF"/>
                </a:solidFill>
                <a:effectLst>
                  <a:outerShdw blurRad="38100" dist="38100" dir="2700000" algn="tl">
                    <a:srgbClr val="000000">
                      <a:alpha val="43137"/>
                    </a:srgbClr>
                  </a:outerShdw>
                </a:effectLst>
                <a:latin typeface="Arial" charset="0"/>
                <a:ea typeface="MS PGothic" charset="0"/>
                <a:cs typeface="Arial" charset="0"/>
              </a:rPr>
              <a:t>       (N</a:t>
            </a:r>
            <a:r>
              <a:rPr lang="en-US" sz="1800" b="1" dirty="0">
                <a:solidFill>
                  <a:schemeClr val="bg1"/>
                </a:solidFill>
                <a:effectLst>
                  <a:outerShdw blurRad="38100" dist="38100" dir="2700000" algn="tl">
                    <a:srgbClr val="000000">
                      <a:alpha val="43137"/>
                    </a:srgbClr>
                  </a:outerShdw>
                </a:effectLst>
              </a:rPr>
              <a:t>ational Education Association [</a:t>
            </a:r>
            <a:r>
              <a:rPr lang="en-US" sz="1800" b="1" dirty="0">
                <a:solidFill>
                  <a:schemeClr val="bg1"/>
                </a:solidFill>
                <a:effectLst>
                  <a:outerShdw blurRad="38100" dist="38100" dir="2700000" algn="tl">
                    <a:srgbClr val="000000">
                      <a:alpha val="43137"/>
                    </a:srgbClr>
                  </a:outerShdw>
                </a:effectLst>
                <a:latin typeface="Arial" charset="0"/>
                <a:ea typeface="MS PGothic" charset="0"/>
              </a:rPr>
              <a:t>http://www.nea.org/tools/52217.htm])</a:t>
            </a:r>
            <a:endParaRPr lang="en-US" sz="2400" b="1" dirty="0">
              <a:solidFill>
                <a:schemeClr val="bg1"/>
              </a:solidFill>
              <a:effectLst>
                <a:outerShdw blurRad="38100" dist="38100" dir="2700000" algn="tl">
                  <a:srgbClr val="000000">
                    <a:alpha val="43137"/>
                  </a:srgbClr>
                </a:outerShdw>
              </a:effectLst>
              <a:latin typeface="Arial" charset="0"/>
              <a:ea typeface="MS PGothic" charset="0"/>
              <a:cs typeface="MS PGothic" charset="0"/>
            </a:endParaRPr>
          </a:p>
        </p:txBody>
      </p:sp>
      <p:sp>
        <p:nvSpPr>
          <p:cNvPr id="57348"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799992A-7AB7-F546-B9C3-0867D6CE6365}" type="slidenum">
              <a:rPr lang="en-US" sz="1200">
                <a:ea typeface="MS PGothic" charset="0"/>
                <a:cs typeface="MS PGothic" charset="0"/>
              </a:rPr>
              <a:pPr/>
              <a:t>17</a:t>
            </a:fld>
            <a:endParaRPr lang="en-US" sz="1200">
              <a:ea typeface="MS PGothic" charset="0"/>
              <a:cs typeface="MS PGothic" charset="0"/>
            </a:endParaRPr>
          </a:p>
        </p:txBody>
      </p:sp>
      <p:sp>
        <p:nvSpPr>
          <p:cNvPr id="6" name="Rectangle 5"/>
          <p:cNvSpPr>
            <a:spLocks noChangeArrowheads="1"/>
          </p:cNvSpPr>
          <p:nvPr/>
        </p:nvSpPr>
        <p:spPr bwMode="auto">
          <a:xfrm>
            <a:off x="0" y="6623050"/>
            <a:ext cx="9144000" cy="231775"/>
          </a:xfrm>
          <a:prstGeom prst="rect">
            <a:avLst/>
          </a:prstGeom>
          <a:noFill/>
          <a:ln w="9525">
            <a:noFill/>
            <a:miter lim="800000"/>
            <a:headEnd/>
            <a:tailEnd/>
          </a:ln>
          <a:effectLst/>
        </p:spPr>
        <p:txBody>
          <a:bodyPr wrap="square" anchor="ctr">
            <a:spAutoFit/>
          </a:bodyPr>
          <a:lstStyle/>
          <a:p>
            <a:pPr algn="ctr">
              <a:defRPr/>
            </a:pPr>
            <a:r>
              <a:rPr lang="en-US" sz="900" dirty="0">
                <a:solidFill>
                  <a:schemeClr val="bg1"/>
                </a:solidFill>
                <a:latin typeface="Arial" pitchFamily="-83" charset="0"/>
                <a:ea typeface="Times New Roman" pitchFamily="-83" charset="0"/>
                <a:cs typeface="Times New Roman" pitchFamily="-83" charset="0"/>
              </a:rPr>
              <a:t>©2016 California Department of Education</a:t>
            </a:r>
            <a:endParaRPr lang="en-US" sz="900" dirty="0">
              <a:solidFill>
                <a:schemeClr val="bg1"/>
              </a:solidFill>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3877804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0" y="0"/>
            <a:ext cx="9055100" cy="1511300"/>
          </a:xfrm>
        </p:spPr>
        <p:txBody>
          <a:bodyPr/>
          <a:lstStyle/>
          <a:p>
            <a:r>
              <a:rPr lang="en-US" dirty="0">
                <a:latin typeface="Arial" charset="0"/>
                <a:ea typeface="MS PGothic" charset="0"/>
                <a:cs typeface="MS PGothic" charset="0"/>
              </a:rPr>
              <a:t>Next Generation Science   Standards (NGSS)</a:t>
            </a:r>
          </a:p>
        </p:txBody>
      </p:sp>
      <p:sp>
        <p:nvSpPr>
          <p:cNvPr id="81922" name="Content Placeholder 2"/>
          <p:cNvSpPr>
            <a:spLocks noGrp="1"/>
          </p:cNvSpPr>
          <p:nvPr>
            <p:ph sz="half" idx="1"/>
          </p:nvPr>
        </p:nvSpPr>
        <p:spPr>
          <a:xfrm>
            <a:off x="330200" y="1604961"/>
            <a:ext cx="8724900" cy="3708401"/>
          </a:xfrm>
        </p:spPr>
        <p:txBody>
          <a:bodyPr/>
          <a:lstStyle/>
          <a:p>
            <a:pPr marL="0" indent="0">
              <a:buNone/>
              <a:defRPr/>
            </a:pPr>
            <a:r>
              <a:rPr lang="en-US" dirty="0">
                <a:latin typeface="Arial" charset="0"/>
                <a:ea typeface="MS PGothic" charset="0"/>
                <a:cs typeface="MS PGothic" charset="0"/>
              </a:rPr>
              <a:t>The NGSS:</a:t>
            </a:r>
            <a:endParaRPr lang="en-US" dirty="0">
              <a:latin typeface="Arial" charset="0"/>
              <a:ea typeface="MS PGothic" charset="0"/>
            </a:endParaRPr>
          </a:p>
          <a:p>
            <a:pPr>
              <a:defRPr/>
            </a:pPr>
            <a:r>
              <a:rPr lang="en-US" dirty="0">
                <a:latin typeface="Arial" charset="0"/>
                <a:ea typeface="MS PGothic" charset="0"/>
              </a:rPr>
              <a:t>a</a:t>
            </a:r>
            <a:r>
              <a:rPr lang="en-US" dirty="0">
                <a:latin typeface="Arial" charset="0"/>
                <a:ea typeface="MS PGothic" charset="0"/>
                <a:cs typeface="MS PGothic" charset="0"/>
              </a:rPr>
              <a:t>re standards with a purpose;</a:t>
            </a:r>
          </a:p>
          <a:p>
            <a:pPr marL="347472" indent="-347472">
              <a:defRPr/>
            </a:pPr>
            <a:r>
              <a:rPr lang="en-US" dirty="0">
                <a:latin typeface="Arial" charset="0"/>
                <a:ea typeface="MS PGothic" charset="0"/>
              </a:rPr>
              <a:t>r</a:t>
            </a:r>
            <a:r>
              <a:rPr lang="en-US" dirty="0">
                <a:latin typeface="Arial" charset="0"/>
                <a:ea typeface="MS PGothic" charset="0"/>
                <a:cs typeface="MS PGothic" charset="0"/>
              </a:rPr>
              <a:t>epresent a fundamental shift in science education;</a:t>
            </a:r>
          </a:p>
          <a:p>
            <a:pPr marL="347472" indent="-347472">
              <a:defRPr/>
            </a:pPr>
            <a:r>
              <a:rPr lang="en-US" dirty="0">
                <a:latin typeface="Arial" charset="0"/>
                <a:ea typeface="MS PGothic" charset="0"/>
              </a:rPr>
              <a:t>r</a:t>
            </a:r>
            <a:r>
              <a:rPr lang="en-US" dirty="0">
                <a:latin typeface="Arial" charset="0"/>
                <a:ea typeface="MS PGothic" charset="0"/>
                <a:cs typeface="MS PGothic" charset="0"/>
              </a:rPr>
              <a:t>equire a different approach to teaching science than has been used in the past.</a:t>
            </a:r>
          </a:p>
          <a:p>
            <a:pPr marL="347472" indent="-347472">
              <a:buFont typeface="Arial" charset="0"/>
              <a:buNone/>
              <a:defRPr/>
            </a:pPr>
            <a:r>
              <a:rPr lang="en-US" dirty="0">
                <a:latin typeface="Arial" charset="0"/>
                <a:ea typeface="MS PGothic" charset="0"/>
                <a:cs typeface="MS PGothic" charset="0"/>
              </a:rPr>
              <a:t> </a:t>
            </a:r>
          </a:p>
        </p:txBody>
      </p:sp>
      <p:pic>
        <p:nvPicPr>
          <p:cNvPr id="6144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rcRect l="2007" r="9094"/>
          <a:stretch>
            <a:fillRect/>
          </a:stretch>
        </p:blipFill>
        <p:spPr>
          <a:xfrm>
            <a:off x="5207000" y="4133849"/>
            <a:ext cx="3708400" cy="2359025"/>
          </a:xfrm>
          <a:ln>
            <a:solidFill>
              <a:schemeClr val="tx1"/>
            </a:solidFill>
          </a:ln>
        </p:spPr>
      </p:pic>
      <p:sp>
        <p:nvSpPr>
          <p:cNvPr id="61444"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5740685-9E77-204F-B82C-5EB23C1A66D7}" type="slidenum">
              <a:rPr lang="en-US" sz="1200">
                <a:ea typeface="MS PGothic" charset="0"/>
                <a:cs typeface="MS PGothic" charset="0"/>
              </a:rPr>
              <a:pPr/>
              <a:t>18</a:t>
            </a:fld>
            <a:endParaRPr lang="en-US" sz="1200">
              <a:ea typeface="MS PGothic" charset="0"/>
              <a:cs typeface="MS PGothic" charset="0"/>
            </a:endParaRPr>
          </a:p>
        </p:txBody>
      </p:sp>
    </p:spTree>
    <p:extLst>
      <p:ext uri="{BB962C8B-B14F-4D97-AF65-F5344CB8AC3E}">
        <p14:creationId xmlns:p14="http://schemas.microsoft.com/office/powerpoint/2010/main" val="4142635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0" y="30956"/>
            <a:ext cx="9144000" cy="1296400"/>
          </a:xfrm>
        </p:spPr>
        <p:txBody>
          <a:bodyPr/>
          <a:lstStyle/>
          <a:p>
            <a:r>
              <a:rPr lang="en-US" sz="4000" dirty="0">
                <a:latin typeface="Arial" charset="0"/>
                <a:ea typeface="MS PGothic" charset="0"/>
                <a:cs typeface="Arial" charset="0"/>
              </a:rPr>
              <a:t>Three-Dimensional Learning</a:t>
            </a:r>
            <a:endParaRPr lang="en-US" sz="4000" dirty="0">
              <a:latin typeface="Arial" charset="0"/>
              <a:ea typeface="MS PGothic" charset="0"/>
            </a:endParaRPr>
          </a:p>
        </p:txBody>
      </p:sp>
      <p:sp>
        <p:nvSpPr>
          <p:cNvPr id="63490" name="Content Placeholder 2"/>
          <p:cNvSpPr>
            <a:spLocks noGrp="1"/>
          </p:cNvSpPr>
          <p:nvPr>
            <p:ph sz="half" idx="1"/>
          </p:nvPr>
        </p:nvSpPr>
        <p:spPr>
          <a:xfrm>
            <a:off x="520700" y="1327356"/>
            <a:ext cx="8369300" cy="4946730"/>
          </a:xfrm>
        </p:spPr>
        <p:txBody>
          <a:bodyPr/>
          <a:lstStyle/>
          <a:p>
            <a:pPr marL="0" indent="0">
              <a:spcBef>
                <a:spcPts val="672"/>
              </a:spcBef>
              <a:spcAft>
                <a:spcPts val="0"/>
              </a:spcAft>
              <a:buNone/>
              <a:defRPr/>
            </a:pPr>
            <a:r>
              <a:rPr lang="en-US" dirty="0">
                <a:latin typeface="Arial" panose="020B0604020202020204" pitchFamily="34" charset="0"/>
                <a:ea typeface="MS PGothic" charset="0"/>
                <a:cs typeface="Arial" panose="020B0604020202020204" pitchFamily="34" charset="0"/>
              </a:rPr>
              <a:t>The key difference between the NGSS and previous science standards is the process of </a:t>
            </a:r>
            <a:r>
              <a:rPr lang="ja-JP" altLang="en-US" dirty="0">
                <a:latin typeface="Arial" panose="020B0604020202020204" pitchFamily="34" charset="0"/>
                <a:ea typeface="MS PGothic" charset="0"/>
                <a:cs typeface="Arial" panose="020B0604020202020204" pitchFamily="34" charset="0"/>
              </a:rPr>
              <a:t>“</a:t>
            </a:r>
            <a:r>
              <a:rPr lang="en-US" altLang="ja-JP" dirty="0">
                <a:latin typeface="Arial" panose="020B0604020202020204" pitchFamily="34" charset="0"/>
                <a:ea typeface="MS PGothic" charset="0"/>
                <a:cs typeface="Arial" panose="020B0604020202020204" pitchFamily="34" charset="0"/>
              </a:rPr>
              <a:t>three-dimensional</a:t>
            </a:r>
            <a:r>
              <a:rPr lang="ja-JP" altLang="en-US" dirty="0">
                <a:latin typeface="Arial" panose="020B0604020202020204" pitchFamily="34" charset="0"/>
                <a:ea typeface="MS PGothic" charset="0"/>
                <a:cs typeface="Arial" panose="020B0604020202020204" pitchFamily="34" charset="0"/>
              </a:rPr>
              <a:t>”</a:t>
            </a:r>
            <a:r>
              <a:rPr lang="en-US" altLang="ja-JP" dirty="0">
                <a:latin typeface="Arial" panose="020B0604020202020204" pitchFamily="34" charset="0"/>
                <a:ea typeface="MS PGothic" charset="0"/>
                <a:cs typeface="Arial" panose="020B0604020202020204" pitchFamily="34" charset="0"/>
              </a:rPr>
              <a:t> (3D) learning: </a:t>
            </a:r>
          </a:p>
          <a:p>
            <a:pPr marL="514350" indent="-514350">
              <a:spcBef>
                <a:spcPts val="672"/>
              </a:spcBef>
              <a:spcAft>
                <a:spcPts val="0"/>
              </a:spcAft>
              <a:buFont typeface="+mj-lt"/>
              <a:buAutoNum type="arabicPeriod"/>
              <a:defRPr/>
            </a:pPr>
            <a:r>
              <a:rPr lang="en-US" dirty="0">
                <a:latin typeface="Arial" panose="020B0604020202020204" pitchFamily="34" charset="0"/>
                <a:ea typeface="Arial" charset="0"/>
                <a:cs typeface="Arial" panose="020B0604020202020204" pitchFamily="34" charset="0"/>
              </a:rPr>
              <a:t>Practices</a:t>
            </a:r>
          </a:p>
          <a:p>
            <a:pPr marL="514350" indent="-514350">
              <a:spcBef>
                <a:spcPts val="672"/>
              </a:spcBef>
              <a:spcAft>
                <a:spcPts val="0"/>
              </a:spcAft>
              <a:buFont typeface="+mj-lt"/>
              <a:buAutoNum type="arabicPeriod"/>
              <a:defRPr/>
            </a:pPr>
            <a:r>
              <a:rPr lang="en-US" dirty="0">
                <a:latin typeface="Arial" panose="020B0604020202020204" pitchFamily="34" charset="0"/>
                <a:ea typeface="Arial" charset="0"/>
                <a:cs typeface="Arial" panose="020B0604020202020204" pitchFamily="34" charset="0"/>
              </a:rPr>
              <a:t>Disciplinary core ideas</a:t>
            </a:r>
          </a:p>
          <a:p>
            <a:pPr marL="514350" indent="-514350">
              <a:spcBef>
                <a:spcPts val="672"/>
              </a:spcBef>
              <a:spcAft>
                <a:spcPts val="0"/>
              </a:spcAft>
              <a:buFont typeface="+mj-lt"/>
              <a:buAutoNum type="arabicPeriod"/>
              <a:defRPr/>
            </a:pPr>
            <a:r>
              <a:rPr lang="en-US" dirty="0">
                <a:latin typeface="Arial" panose="020B0604020202020204" pitchFamily="34" charset="0"/>
                <a:ea typeface="Arial" charset="0"/>
                <a:cs typeface="Arial" panose="020B0604020202020204" pitchFamily="34" charset="0"/>
              </a:rPr>
              <a:t>Crosscutting concepts </a:t>
            </a:r>
            <a:endParaRPr lang="en-US" dirty="0">
              <a:latin typeface="Arial" panose="020B0604020202020204" pitchFamily="34" charset="0"/>
              <a:ea typeface="MS PGothic" charset="0"/>
              <a:cs typeface="Arial" panose="020B0604020202020204" pitchFamily="34" charset="0"/>
            </a:endParaRPr>
          </a:p>
        </p:txBody>
      </p:sp>
      <p:pic>
        <p:nvPicPr>
          <p:cNvPr id="63491" name="Content Placeholder 2"/>
          <p:cNvPicPr>
            <a:picLocks noGrp="1" noChangeAspect="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a:xfrm>
            <a:off x="5623215" y="3041428"/>
            <a:ext cx="3063585" cy="3433762"/>
          </a:xfrm>
          <a:ln>
            <a:solidFill>
              <a:schemeClr val="tx1"/>
            </a:solidFill>
          </a:ln>
        </p:spPr>
      </p:pic>
      <p:sp>
        <p:nvSpPr>
          <p:cNvPr id="63492"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DC089D-3D57-2046-B289-1F55A72D05BA}" type="slidenum">
              <a:rPr lang="en-US" sz="1200">
                <a:ea typeface="MS PGothic" charset="0"/>
                <a:cs typeface="MS PGothic" charset="0"/>
              </a:rPr>
              <a:pPr/>
              <a:t>19</a:t>
            </a:fld>
            <a:endParaRPr lang="en-US" sz="1200">
              <a:ea typeface="MS PGothic" charset="0"/>
              <a:cs typeface="MS PGothic" charset="0"/>
            </a:endParaRPr>
          </a:p>
        </p:txBody>
      </p:sp>
    </p:spTree>
    <p:extLst>
      <p:ext uri="{BB962C8B-B14F-4D97-AF65-F5344CB8AC3E}">
        <p14:creationId xmlns:p14="http://schemas.microsoft.com/office/powerpoint/2010/main" val="1769548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0" y="169333"/>
            <a:ext cx="3793067" cy="1016000"/>
          </a:xfrm>
        </p:spPr>
        <p:txBody>
          <a:bodyPr anchor="t"/>
          <a:lstStyle/>
          <a:p>
            <a:r>
              <a:rPr lang="en-US" altLang="en-US" sz="4000" dirty="0"/>
              <a:t>Life Sciences</a:t>
            </a:r>
          </a:p>
        </p:txBody>
      </p:sp>
      <p:sp>
        <p:nvSpPr>
          <p:cNvPr id="3" name="Content Placeholder 2"/>
          <p:cNvSpPr>
            <a:spLocks noGrp="1"/>
          </p:cNvSpPr>
          <p:nvPr>
            <p:ph sz="half" idx="1"/>
          </p:nvPr>
        </p:nvSpPr>
        <p:spPr>
          <a:xfrm>
            <a:off x="0" y="1185334"/>
            <a:ext cx="3793068" cy="4940830"/>
          </a:xfrm>
        </p:spPr>
        <p:txBody>
          <a:bodyPr/>
          <a:lstStyle/>
          <a:p>
            <a:pPr marL="114300" indent="0">
              <a:buFont typeface="Arial" panose="020B0604020202020204" pitchFamily="34" charset="0"/>
              <a:buNone/>
            </a:pPr>
            <a:r>
              <a:rPr lang="ja-JP" altLang="en-US" dirty="0">
                <a:solidFill>
                  <a:srgbClr val="000000"/>
                </a:solidFill>
              </a:rPr>
              <a:t>“</a:t>
            </a:r>
            <a:r>
              <a:rPr lang="en-US" altLang="ja-JP" dirty="0">
                <a:solidFill>
                  <a:srgbClr val="000000"/>
                </a:solidFill>
              </a:rPr>
              <a:t>Life sciences for young children are about nurturing children’s curiosity and fascination with the natural world and building their understanding and appreciation of living things</a:t>
            </a:r>
            <a:r>
              <a:rPr lang="ja-JP" altLang="en-US" dirty="0">
                <a:solidFill>
                  <a:srgbClr val="000000"/>
                </a:solidFill>
              </a:rPr>
              <a:t>” </a:t>
            </a:r>
            <a:r>
              <a:rPr lang="en-US" altLang="ja-JP" sz="1800" dirty="0">
                <a:solidFill>
                  <a:srgbClr val="000000"/>
                </a:solidFill>
              </a:rPr>
              <a:t>(PCF, Vol. 3, p. 196)</a:t>
            </a:r>
            <a:r>
              <a:rPr lang="en-US" altLang="ja-JP" dirty="0">
                <a:solidFill>
                  <a:srgbClr val="000000"/>
                </a:solidFill>
              </a:rPr>
              <a:t>. </a:t>
            </a:r>
            <a:endParaRPr lang="en-US" altLang="en-US" dirty="0">
              <a:solidFill>
                <a:srgbClr val="000000"/>
              </a:solidFill>
            </a:endParaRPr>
          </a:p>
        </p:txBody>
      </p:sp>
      <p:pic>
        <p:nvPicPr>
          <p:cNvPr id="7" name="Picture 2"/>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a:stretch/>
        </p:blipFill>
        <p:spPr bwMode="auto">
          <a:xfrm>
            <a:off x="3793067" y="-1"/>
            <a:ext cx="5350933" cy="686017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4035"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041F668-6FA0-4CA7-8B11-B95796263012}" type="slidenum">
              <a:rPr lang="en-US" altLang="en-US" sz="1200"/>
              <a:pPr/>
              <a:t>2</a:t>
            </a:fld>
            <a:endParaRPr lang="en-US" altLang="en-US" sz="1200"/>
          </a:p>
        </p:txBody>
      </p:sp>
      <p:sp>
        <p:nvSpPr>
          <p:cNvPr id="8" name="Rectangle 5"/>
          <p:cNvSpPr>
            <a:spLocks noChangeArrowheads="1"/>
          </p:cNvSpPr>
          <p:nvPr/>
        </p:nvSpPr>
        <p:spPr bwMode="auto">
          <a:xfrm>
            <a:off x="3793066" y="6623050"/>
            <a:ext cx="5350934"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solidFill>
                  <a:schemeClr val="bg1"/>
                </a:solidFill>
              </a:rPr>
              <a:t>©2016 California Department of Education</a:t>
            </a:r>
          </a:p>
        </p:txBody>
      </p:sp>
    </p:spTree>
    <p:extLst>
      <p:ext uri="{BB962C8B-B14F-4D97-AF65-F5344CB8AC3E}">
        <p14:creationId xmlns:p14="http://schemas.microsoft.com/office/powerpoint/2010/main" val="4241332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52413" y="1648327"/>
            <a:ext cx="6244640" cy="1856623"/>
          </a:xfrm>
          <a:solidFill>
            <a:srgbClr val="EFFFFB"/>
          </a:solidFill>
        </p:spPr>
        <p:style>
          <a:lnRef idx="2">
            <a:schemeClr val="dk1"/>
          </a:lnRef>
          <a:fillRef idx="1">
            <a:schemeClr val="lt1"/>
          </a:fillRef>
          <a:effectRef idx="0">
            <a:schemeClr val="dk1"/>
          </a:effectRef>
          <a:fontRef idx="minor">
            <a:schemeClr val="dk1"/>
          </a:fontRef>
        </p:style>
        <p:txBody>
          <a:bodyPr/>
          <a:lstStyle/>
          <a:p>
            <a:pPr marL="120650" indent="0">
              <a:spcBef>
                <a:spcPts val="672"/>
              </a:spcBef>
              <a:buNone/>
              <a:defRPr/>
            </a:pPr>
            <a:r>
              <a:rPr lang="en-US" sz="2800" dirty="0">
                <a:ea typeface="MS PGothic" charset="0"/>
                <a:cs typeface="MS PGothic" charset="0"/>
              </a:rPr>
              <a:t>When teachers use a wide range of strategies to engage students and create opportunities for students to demonstrate thinking and learning… </a:t>
            </a:r>
          </a:p>
          <a:p>
            <a:pPr marL="347472" lvl="1" indent="-347472">
              <a:spcBef>
                <a:spcPts val="672"/>
              </a:spcBef>
              <a:buFont typeface="Arial"/>
              <a:buChar char="•"/>
              <a:defRPr/>
            </a:pPr>
            <a:endParaRPr lang="en-US" sz="3200" dirty="0"/>
          </a:p>
          <a:p>
            <a:pPr marL="347472" lvl="1" indent="-347472">
              <a:spcBef>
                <a:spcPts val="672"/>
              </a:spcBef>
              <a:buFont typeface="Arial"/>
              <a:buChar char="•"/>
              <a:defRPr/>
            </a:pPr>
            <a:endParaRPr lang="en-US" dirty="0"/>
          </a:p>
        </p:txBody>
      </p:sp>
      <p:sp>
        <p:nvSpPr>
          <p:cNvPr id="70657" name="Title 1"/>
          <p:cNvSpPr>
            <a:spLocks noGrp="1"/>
          </p:cNvSpPr>
          <p:nvPr>
            <p:ph type="title"/>
          </p:nvPr>
        </p:nvSpPr>
        <p:spPr>
          <a:xfrm>
            <a:off x="0" y="0"/>
            <a:ext cx="9144000" cy="1500188"/>
          </a:xfrm>
        </p:spPr>
        <p:txBody>
          <a:bodyPr/>
          <a:lstStyle/>
          <a:p>
            <a:r>
              <a:rPr lang="en-US" altLang="en-US" sz="4000" dirty="0"/>
              <a:t>The Science Framework for </a:t>
            </a:r>
            <a:br>
              <a:rPr lang="en-US" altLang="en-US" sz="4000" dirty="0"/>
            </a:br>
            <a:r>
              <a:rPr lang="en-US" altLang="en-US" sz="4000" dirty="0"/>
              <a:t>K-12 Science Education</a:t>
            </a:r>
          </a:p>
        </p:txBody>
      </p:sp>
      <p:sp>
        <p:nvSpPr>
          <p:cNvPr id="8" name="Content Placeholder 7"/>
          <p:cNvSpPr>
            <a:spLocks noGrp="1"/>
          </p:cNvSpPr>
          <p:nvPr>
            <p:ph sz="quarter" idx="4"/>
          </p:nvPr>
        </p:nvSpPr>
        <p:spPr>
          <a:xfrm>
            <a:off x="1973179" y="3986210"/>
            <a:ext cx="6916821" cy="2313571"/>
          </a:xfrm>
          <a:solidFill>
            <a:srgbClr val="9BD1B2"/>
          </a:solidFill>
        </p:spPr>
        <p:style>
          <a:lnRef idx="2">
            <a:schemeClr val="dk1"/>
          </a:lnRef>
          <a:fillRef idx="1">
            <a:schemeClr val="lt1"/>
          </a:fillRef>
          <a:effectRef idx="0">
            <a:schemeClr val="dk1"/>
          </a:effectRef>
          <a:fontRef idx="minor">
            <a:schemeClr val="dk1"/>
          </a:fontRef>
        </p:style>
        <p:txBody>
          <a:bodyPr/>
          <a:lstStyle/>
          <a:p>
            <a:pPr marL="120650" indent="0">
              <a:buNone/>
              <a:defRPr/>
            </a:pPr>
            <a:r>
              <a:rPr lang="en-US" sz="2800" dirty="0">
                <a:ea typeface="MS PGothic" charset="0"/>
                <a:cs typeface="MS PGothic" charset="0"/>
              </a:rPr>
              <a:t>…children are able understand how scientific knowledge develops and appreciate the wide range of approaches that are used to investigate, model, and explain the world. </a:t>
            </a:r>
          </a:p>
        </p:txBody>
      </p:sp>
      <p:sp>
        <p:nvSpPr>
          <p:cNvPr id="70661"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3BAF920-EA7C-45FB-BEC2-35A82178A1F3}" type="slidenum">
              <a:rPr lang="en-US" altLang="en-US" sz="1200"/>
              <a:pPr/>
              <a:t>20</a:t>
            </a:fld>
            <a:endParaRPr lang="en-US" altLang="en-US" sz="1200"/>
          </a:p>
        </p:txBody>
      </p:sp>
      <p:sp>
        <p:nvSpPr>
          <p:cNvPr id="5" name="Arrow: Bent-Up 4"/>
          <p:cNvSpPr/>
          <p:nvPr/>
        </p:nvSpPr>
        <p:spPr>
          <a:xfrm flipV="1">
            <a:off x="6599321" y="2334124"/>
            <a:ext cx="1221205" cy="1515979"/>
          </a:xfrm>
          <a:prstGeom prst="bentUpArrow">
            <a:avLst/>
          </a:prstGeom>
          <a:solidFill>
            <a:srgbClr val="DF6C5D"/>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a:xfrm>
            <a:off x="457200" y="0"/>
            <a:ext cx="8229600" cy="1600200"/>
          </a:xfrm>
        </p:spPr>
        <p:txBody>
          <a:bodyPr/>
          <a:lstStyle/>
          <a:p>
            <a:r>
              <a:rPr lang="en-US" altLang="en-US" sz="4000" dirty="0"/>
              <a:t>Eight Practices of the Science and Engineering Framework</a:t>
            </a:r>
          </a:p>
        </p:txBody>
      </p:sp>
      <p:sp>
        <p:nvSpPr>
          <p:cNvPr id="86018" name="Content Placeholder 2"/>
          <p:cNvSpPr>
            <a:spLocks noGrp="1"/>
          </p:cNvSpPr>
          <p:nvPr>
            <p:ph idx="1"/>
          </p:nvPr>
        </p:nvSpPr>
        <p:spPr>
          <a:xfrm>
            <a:off x="199208" y="1600200"/>
            <a:ext cx="8745583" cy="4998720"/>
          </a:xfrm>
          <a:solidFill>
            <a:srgbClr val="EFFFFB"/>
          </a:solidFill>
        </p:spPr>
        <p:style>
          <a:lnRef idx="2">
            <a:schemeClr val="dk1"/>
          </a:lnRef>
          <a:fillRef idx="1">
            <a:schemeClr val="lt1"/>
          </a:fillRef>
          <a:effectRef idx="0">
            <a:schemeClr val="dk1"/>
          </a:effectRef>
          <a:fontRef idx="minor">
            <a:schemeClr val="dk1"/>
          </a:fontRef>
        </p:style>
        <p:txBody>
          <a:bodyPr/>
          <a:lstStyle/>
          <a:p>
            <a:pPr marL="347663" indent="-347663">
              <a:buFont typeface="+mj-lt"/>
              <a:buAutoNum type="arabicPeriod"/>
              <a:defRPr/>
            </a:pPr>
            <a:r>
              <a:rPr lang="en-US" sz="2700" dirty="0"/>
              <a:t>Asking questions (for science) and defining problems (for engineering)</a:t>
            </a:r>
          </a:p>
          <a:p>
            <a:pPr marL="347663" indent="-347663">
              <a:buFont typeface="+mj-lt"/>
              <a:buAutoNum type="arabicPeriod"/>
              <a:defRPr/>
            </a:pPr>
            <a:r>
              <a:rPr lang="en-US" sz="2700" dirty="0"/>
              <a:t>Developing and using models</a:t>
            </a:r>
          </a:p>
          <a:p>
            <a:pPr marL="347663" indent="-347663">
              <a:buFont typeface="+mj-lt"/>
              <a:buAutoNum type="arabicPeriod"/>
              <a:defRPr/>
            </a:pPr>
            <a:r>
              <a:rPr lang="en-US" sz="2700" dirty="0"/>
              <a:t>Planning and carrying out investigations</a:t>
            </a:r>
          </a:p>
          <a:p>
            <a:pPr marL="347663" indent="-347663">
              <a:buFont typeface="+mj-lt"/>
              <a:buAutoNum type="arabicPeriod"/>
              <a:defRPr/>
            </a:pPr>
            <a:r>
              <a:rPr lang="en-US" sz="2700" dirty="0"/>
              <a:t>Analyzing and interpreting data</a:t>
            </a:r>
          </a:p>
          <a:p>
            <a:pPr marL="347663" indent="-347663">
              <a:buFont typeface="+mj-lt"/>
              <a:buAutoNum type="arabicPeriod"/>
              <a:defRPr/>
            </a:pPr>
            <a:r>
              <a:rPr lang="en-US" sz="2700" dirty="0"/>
              <a:t>Using mathematics and computational thinking</a:t>
            </a:r>
          </a:p>
          <a:p>
            <a:pPr marL="347663" indent="-347663">
              <a:buFont typeface="+mj-lt"/>
              <a:buAutoNum type="arabicPeriod"/>
              <a:defRPr/>
            </a:pPr>
            <a:r>
              <a:rPr lang="en-US" sz="2700" dirty="0"/>
              <a:t>Constructing explanations (for science) and designing solutions (for engineering)</a:t>
            </a:r>
          </a:p>
          <a:p>
            <a:pPr marL="347663" indent="-347663">
              <a:buFont typeface="+mj-lt"/>
              <a:buAutoNum type="arabicPeriod"/>
              <a:defRPr/>
            </a:pPr>
            <a:r>
              <a:rPr lang="en-US" sz="2700" dirty="0"/>
              <a:t>Engaging in argument from evidence</a:t>
            </a:r>
          </a:p>
          <a:p>
            <a:pPr marL="347663" indent="-347663">
              <a:buFont typeface="+mj-lt"/>
              <a:buAutoNum type="arabicPeriod"/>
              <a:defRPr/>
            </a:pPr>
            <a:r>
              <a:rPr lang="en-US" sz="2700" dirty="0"/>
              <a:t>Obtaining, evaluating, and communicating information</a:t>
            </a:r>
          </a:p>
          <a:p>
            <a:pPr marL="0" indent="0">
              <a:buFont typeface="Arial" charset="0"/>
              <a:buNone/>
              <a:defRPr/>
            </a:pPr>
            <a:endParaRPr lang="en-US" sz="2600" dirty="0">
              <a:ea typeface="MS PGothic" charset="0"/>
            </a:endParaRPr>
          </a:p>
          <a:p>
            <a:pPr marL="0" indent="0">
              <a:buFont typeface="Arial" charset="0"/>
              <a:buNone/>
              <a:defRPr/>
            </a:pPr>
            <a:endParaRPr lang="en-US" sz="2600" u="sng" dirty="0">
              <a:ea typeface="MS PGothic" charset="0"/>
              <a:cs typeface="MS PGothic" charset="0"/>
              <a:hlinkClick r:id="rId3" invalidUrl="http://ngss.nsta.org/Documents/NGSS Overview for Principals.pdf"/>
            </a:endParaRPr>
          </a:p>
          <a:p>
            <a:pPr>
              <a:defRPr/>
            </a:pPr>
            <a:endParaRPr lang="en-US" sz="2600" dirty="0">
              <a:ea typeface="MS PGothic" charset="0"/>
              <a:cs typeface="MS PGothic" charset="0"/>
            </a:endParaRPr>
          </a:p>
        </p:txBody>
      </p:sp>
      <p:sp>
        <p:nvSpPr>
          <p:cNvPr id="72707"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A2D59C5-BE7C-4AAB-8BC8-7C64636DC385}" type="slidenum">
              <a:rPr lang="en-US" altLang="en-US" sz="1200"/>
              <a:pPr/>
              <a:t>21</a:t>
            </a:fld>
            <a:endParaRPr lang="en-US" altLang="en-US" sz="12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sz="quarter"/>
          </p:nvPr>
        </p:nvSpPr>
        <p:spPr>
          <a:xfrm>
            <a:off x="457200" y="0"/>
            <a:ext cx="8229600" cy="744538"/>
          </a:xfrm>
        </p:spPr>
        <p:txBody>
          <a:bodyPr/>
          <a:lstStyle/>
          <a:p>
            <a:br>
              <a:rPr lang="en-US" altLang="en-US" sz="4000" dirty="0"/>
            </a:br>
            <a:r>
              <a:rPr lang="en-US" altLang="en-US" sz="4000" dirty="0"/>
              <a:t>Basic Inquiry Skills </a:t>
            </a:r>
            <a:br>
              <a:rPr lang="en-US" altLang="en-US" sz="4000" dirty="0"/>
            </a:br>
            <a:endParaRPr lang="en-US" altLang="en-US" sz="4000" dirty="0"/>
          </a:p>
        </p:txBody>
      </p:sp>
      <p:sp>
        <p:nvSpPr>
          <p:cNvPr id="78850" name="Content Placeholder 2"/>
          <p:cNvSpPr>
            <a:spLocks noGrp="1"/>
          </p:cNvSpPr>
          <p:nvPr>
            <p:ph sz="quarter" idx="1"/>
          </p:nvPr>
        </p:nvSpPr>
        <p:spPr>
          <a:xfrm>
            <a:off x="457200" y="744538"/>
            <a:ext cx="4038600" cy="2516187"/>
          </a:xfrm>
        </p:spPr>
        <p:txBody>
          <a:bodyPr/>
          <a:lstStyle/>
          <a:p>
            <a:r>
              <a:rPr lang="en-US" altLang="en-US" sz="2600" dirty="0"/>
              <a:t>Observe and describe</a:t>
            </a:r>
          </a:p>
          <a:p>
            <a:r>
              <a:rPr lang="en-US" altLang="en-US" sz="2600" dirty="0"/>
              <a:t>Use scientific tools</a:t>
            </a:r>
          </a:p>
          <a:p>
            <a:r>
              <a:rPr lang="en-US" altLang="en-US" sz="2600" dirty="0"/>
              <a:t>Measure</a:t>
            </a:r>
          </a:p>
          <a:p>
            <a:r>
              <a:rPr lang="en-US" altLang="en-US" sz="2600" dirty="0"/>
              <a:t>Classify</a:t>
            </a:r>
          </a:p>
          <a:p>
            <a:r>
              <a:rPr lang="en-US" altLang="en-US" sz="2600" dirty="0"/>
              <a:t>Compare and contrast</a:t>
            </a:r>
          </a:p>
          <a:p>
            <a:endParaRPr lang="en-US" altLang="en-US" sz="2600" dirty="0"/>
          </a:p>
        </p:txBody>
      </p:sp>
      <p:sp>
        <p:nvSpPr>
          <p:cNvPr id="78851" name="Content Placeholder 1"/>
          <p:cNvSpPr>
            <a:spLocks noGrp="1"/>
          </p:cNvSpPr>
          <p:nvPr>
            <p:ph sz="quarter" idx="2"/>
          </p:nvPr>
        </p:nvSpPr>
        <p:spPr>
          <a:xfrm>
            <a:off x="4648200" y="744538"/>
            <a:ext cx="4038600" cy="2330450"/>
          </a:xfrm>
        </p:spPr>
        <p:txBody>
          <a:bodyPr/>
          <a:lstStyle/>
          <a:p>
            <a:r>
              <a:rPr lang="en-US" altLang="en-US" sz="2600"/>
              <a:t>Predict and check</a:t>
            </a:r>
          </a:p>
          <a:p>
            <a:r>
              <a:rPr lang="en-US" altLang="en-US" sz="2600"/>
              <a:t>Record and document</a:t>
            </a:r>
          </a:p>
          <a:p>
            <a:r>
              <a:rPr lang="en-US" altLang="en-US" sz="2600"/>
              <a:t>Communicate</a:t>
            </a:r>
          </a:p>
          <a:p>
            <a:r>
              <a:rPr lang="en-US" altLang="en-US" sz="2600"/>
              <a:t>Draw inferences and conclusions</a:t>
            </a:r>
          </a:p>
          <a:p>
            <a:endParaRPr lang="en-US" altLang="en-US" sz="2600"/>
          </a:p>
          <a:p>
            <a:endParaRPr lang="en-US" altLang="en-US" sz="2600"/>
          </a:p>
        </p:txBody>
      </p:sp>
      <p:pic>
        <p:nvPicPr>
          <p:cNvPr id="78852" name="Content Placeholder 4"/>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1328738" y="3260725"/>
            <a:ext cx="6040437" cy="3271838"/>
          </a:xfrm>
          <a:ln>
            <a:solidFill>
              <a:schemeClr val="tx1"/>
            </a:solidFill>
            <a:miter lim="800000"/>
            <a:headEnd/>
            <a:tailEnd/>
          </a:ln>
        </p:spPr>
      </p:pic>
      <p:sp>
        <p:nvSpPr>
          <p:cNvPr id="78853" name="Slide Number Placeholder 3"/>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46935B1-845F-4595-817D-23583926666E}" type="slidenum">
              <a:rPr lang="en-US" altLang="en-US" sz="1200"/>
              <a:pPr/>
              <a:t>22</a:t>
            </a:fld>
            <a:endParaRPr lang="en-US" altLang="en-US" sz="1200"/>
          </a:p>
        </p:txBody>
      </p:sp>
      <p:sp>
        <p:nvSpPr>
          <p:cNvPr id="7" name="Rectangle 5"/>
          <p:cNvSpPr>
            <a:spLocks noChangeArrowheads="1"/>
          </p:cNvSpPr>
          <p:nvPr/>
        </p:nvSpPr>
        <p:spPr bwMode="auto">
          <a:xfrm>
            <a:off x="0" y="6623050"/>
            <a:ext cx="9144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©2016 California Department of Education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Content Placeholder 1" descr="image 2.png"/>
          <p:cNvPicPr>
            <a:picLocks noGrp="1" noChangeAspect="1"/>
          </p:cNvPicPr>
          <p:nvPr>
            <p:ph sz="quarter" idx="2"/>
          </p:nvPr>
        </p:nvPicPr>
        <p:blipFill rotWithShape="1">
          <a:blip r:embed="rId3">
            <a:extLst>
              <a:ext uri="{28A0092B-C50C-407E-A947-70E740481C1C}">
                <a14:useLocalDpi xmlns:a14="http://schemas.microsoft.com/office/drawing/2010/main" val="0"/>
              </a:ext>
            </a:extLst>
          </a:blip>
          <a:srcRect/>
          <a:stretch/>
        </p:blipFill>
        <p:spPr>
          <a:xfrm>
            <a:off x="3875377" y="0"/>
            <a:ext cx="5292436" cy="6870700"/>
          </a:xfrm>
          <a:ln>
            <a:solidFill>
              <a:schemeClr val="tx1"/>
            </a:solidFill>
          </a:ln>
        </p:spPr>
      </p:pic>
      <p:sp>
        <p:nvSpPr>
          <p:cNvPr id="71682" name="Rectangle 2"/>
          <p:cNvSpPr>
            <a:spLocks noGrp="1" noChangeArrowheads="1"/>
          </p:cNvSpPr>
          <p:nvPr>
            <p:ph type="title" sz="quarter"/>
          </p:nvPr>
        </p:nvSpPr>
        <p:spPr>
          <a:xfrm>
            <a:off x="-15875" y="17463"/>
            <a:ext cx="3867439" cy="1340282"/>
          </a:xfrm>
        </p:spPr>
        <p:txBody>
          <a:bodyPr/>
          <a:lstStyle/>
          <a:p>
            <a:r>
              <a:rPr lang="en-US" altLang="en-US" sz="4000" dirty="0"/>
              <a:t>Framework Strategies</a:t>
            </a:r>
          </a:p>
        </p:txBody>
      </p:sp>
      <p:sp>
        <p:nvSpPr>
          <p:cNvPr id="17412" name="Rectangle 3"/>
          <p:cNvSpPr>
            <a:spLocks noGrp="1" noChangeArrowheads="1"/>
          </p:cNvSpPr>
          <p:nvPr>
            <p:ph sz="quarter" idx="1"/>
          </p:nvPr>
        </p:nvSpPr>
        <p:spPr>
          <a:xfrm>
            <a:off x="249383" y="1662546"/>
            <a:ext cx="3408218" cy="5162118"/>
          </a:xfrm>
          <a:noFill/>
          <a:extLst/>
        </p:spPr>
        <p:txBody>
          <a:bodyPr/>
          <a:lstStyle/>
          <a:p>
            <a:pPr>
              <a:spcAft>
                <a:spcPts val="600"/>
              </a:spcAft>
            </a:pPr>
            <a:r>
              <a:rPr lang="en-US" altLang="en-US" sz="2800" dirty="0"/>
              <a:t>Developmentally appropriate</a:t>
            </a:r>
          </a:p>
          <a:p>
            <a:pPr>
              <a:spcAft>
                <a:spcPts val="600"/>
              </a:spcAft>
            </a:pPr>
            <a:r>
              <a:rPr lang="en-US" altLang="en-US" sz="2800" dirty="0"/>
              <a:t>Reflective and intentional</a:t>
            </a:r>
          </a:p>
          <a:p>
            <a:pPr>
              <a:spcAft>
                <a:spcPts val="600"/>
              </a:spcAft>
            </a:pPr>
            <a:r>
              <a:rPr lang="en-US" altLang="en-US" sz="2800" dirty="0"/>
              <a:t>Individually and culturally meaningful</a:t>
            </a:r>
          </a:p>
          <a:p>
            <a:pPr>
              <a:spcAft>
                <a:spcPts val="600"/>
              </a:spcAft>
            </a:pPr>
            <a:r>
              <a:rPr lang="en-US" altLang="en-US" sz="2800" dirty="0"/>
              <a:t>Inclusive</a:t>
            </a:r>
          </a:p>
        </p:txBody>
      </p:sp>
      <p:sp>
        <p:nvSpPr>
          <p:cNvPr id="80900" name="Slide Number Placeholder 4"/>
          <p:cNvSpPr txBox="1">
            <a:spLocks/>
          </p:cNvSpPr>
          <p:nvPr/>
        </p:nvSpPr>
        <p:spPr bwMode="auto">
          <a:xfrm>
            <a:off x="8686800" y="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fld id="{8BFE6BBE-AE02-439F-9846-20FB269D1DA4}" type="slidenum">
              <a:rPr lang="en-US" altLang="en-US" sz="1200">
                <a:solidFill>
                  <a:schemeClr val="bg1"/>
                </a:solidFill>
              </a:rPr>
              <a:pPr algn="ctr" eaLnBrk="1" hangingPunct="1"/>
              <a:t>23</a:t>
            </a:fld>
            <a:endParaRPr lang="en-US" altLang="en-US" sz="1200" dirty="0">
              <a:solidFill>
                <a:schemeClr val="bg1"/>
              </a:solidFill>
            </a:endParaRPr>
          </a:p>
        </p:txBody>
      </p:sp>
      <p:sp>
        <p:nvSpPr>
          <p:cNvPr id="7" name="Rectangle 5"/>
          <p:cNvSpPr>
            <a:spLocks noChangeArrowheads="1"/>
          </p:cNvSpPr>
          <p:nvPr/>
        </p:nvSpPr>
        <p:spPr bwMode="auto">
          <a:xfrm>
            <a:off x="3875377" y="6623050"/>
            <a:ext cx="526862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b="1" dirty="0">
                <a:solidFill>
                  <a:schemeClr val="bg1"/>
                </a:solidFill>
              </a:rPr>
              <a:t>©2016 California Department of Education</a:t>
            </a:r>
          </a:p>
        </p:txBody>
      </p:sp>
      <p:sp>
        <p:nvSpPr>
          <p:cNvPr id="2" name="Slide Number Placeholder 1"/>
          <p:cNvSpPr>
            <a:spLocks noGrp="1"/>
          </p:cNvSpPr>
          <p:nvPr>
            <p:ph type="sldNum" sz="quarter" idx="10"/>
          </p:nvPr>
        </p:nvSpPr>
        <p:spPr/>
        <p:txBody>
          <a:bodyPr/>
          <a:lstStyle/>
          <a:p>
            <a:fld id="{A56C6930-585D-4F55-81DD-08261381E564}" type="slidenum">
              <a:rPr lang="en-US" altLang="en-US" smtClean="0">
                <a:solidFill>
                  <a:schemeClr val="bg1"/>
                </a:solidFill>
              </a:rPr>
              <a:pPr/>
              <a:t>23</a:t>
            </a:fld>
            <a:endParaRPr lang="en-US" altLang="en-US" dirty="0">
              <a:solidFill>
                <a:schemeClr val="bg1"/>
              </a:solidFill>
            </a:endParaRPr>
          </a:p>
        </p:txBody>
      </p:sp>
    </p:spTree>
    <p:extLst>
      <p:ext uri="{BB962C8B-B14F-4D97-AF65-F5344CB8AC3E}">
        <p14:creationId xmlns:p14="http://schemas.microsoft.com/office/powerpoint/2010/main" val="2627974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5"/>
          <p:cNvSpPr>
            <a:spLocks noGrp="1"/>
          </p:cNvSpPr>
          <p:nvPr>
            <p:ph type="title"/>
          </p:nvPr>
        </p:nvSpPr>
        <p:spPr/>
        <p:txBody>
          <a:bodyPr/>
          <a:lstStyle/>
          <a:p>
            <a:r>
              <a:rPr lang="en-US" altLang="en-US" dirty="0"/>
              <a:t>Foundations  in Life Sciences</a:t>
            </a:r>
          </a:p>
        </p:txBody>
      </p:sp>
      <p:pic>
        <p:nvPicPr>
          <p:cNvPr id="87042" name="Content Placeholder 4" descr="science table"/>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3" name="Content Placeholder 2"/>
          <p:cNvSpPr>
            <a:spLocks noGrp="1"/>
          </p:cNvSpPr>
          <p:nvPr>
            <p:ph sz="half" idx="1"/>
          </p:nvPr>
        </p:nvSpPr>
        <p:spPr>
          <a:xfrm>
            <a:off x="20638" y="5084064"/>
            <a:ext cx="9123362" cy="1773936"/>
          </a:xfrm>
          <a:solidFill>
            <a:schemeClr val="tx1">
              <a:alpha val="26000"/>
            </a:schemeClr>
          </a:solidFill>
        </p:spPr>
        <p:txBody>
          <a:bodyPr/>
          <a:lstStyle/>
          <a:p>
            <a:pPr marL="234950" indent="0">
              <a:buFont typeface="Arial" panose="020B0604020202020204" pitchFamily="34" charset="0"/>
              <a:buNone/>
            </a:pPr>
            <a:r>
              <a:rPr lang="en-US" altLang="en-US" b="1" dirty="0">
                <a:solidFill>
                  <a:schemeClr val="bg1"/>
                </a:solidFill>
              </a:rPr>
              <a:t>“The foundations in life sciences are about core concepts related to properties and characteristics of living things and their growth and change over time” </a:t>
            </a:r>
            <a:r>
              <a:rPr lang="en-US" altLang="en-US" sz="1800" b="1" dirty="0">
                <a:solidFill>
                  <a:schemeClr val="bg1"/>
                </a:solidFill>
              </a:rPr>
              <a:t>(PCF, Vol. 3, p. 151)</a:t>
            </a:r>
            <a:r>
              <a:rPr lang="en-US" altLang="en-US" b="1" dirty="0">
                <a:solidFill>
                  <a:schemeClr val="bg1"/>
                </a:solidFill>
              </a:rPr>
              <a:t>.</a:t>
            </a:r>
            <a:endParaRPr lang="en-US" altLang="en-US" sz="1800" b="1" dirty="0">
              <a:solidFill>
                <a:schemeClr val="bg1"/>
              </a:solidFill>
            </a:endParaRPr>
          </a:p>
        </p:txBody>
      </p:sp>
      <p:sp>
        <p:nvSpPr>
          <p:cNvPr id="87044"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37227C3-95DF-4F49-97A8-51C8B49CED1C}" type="slidenum">
              <a:rPr lang="en-US" altLang="en-US" sz="1200" b="1">
                <a:solidFill>
                  <a:schemeClr val="bg1"/>
                </a:solidFill>
              </a:rPr>
              <a:pPr/>
              <a:t>24</a:t>
            </a:fld>
            <a:endParaRPr lang="en-US" altLang="en-US" sz="1200" b="1" dirty="0">
              <a:solidFill>
                <a:schemeClr val="bg1"/>
              </a:solidFill>
            </a:endParaRPr>
          </a:p>
        </p:txBody>
      </p:sp>
      <p:sp>
        <p:nvSpPr>
          <p:cNvPr id="6" name="Rectangle 5"/>
          <p:cNvSpPr>
            <a:spLocks noChangeArrowheads="1"/>
          </p:cNvSpPr>
          <p:nvPr/>
        </p:nvSpPr>
        <p:spPr bwMode="auto">
          <a:xfrm>
            <a:off x="6053328" y="6623050"/>
            <a:ext cx="309067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b="1" dirty="0">
                <a:solidFill>
                  <a:schemeClr val="bg1"/>
                </a:solidFill>
              </a:rPr>
              <a:t>©2016 California Department of Education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3657599" y="33338"/>
            <a:ext cx="5580063" cy="1052512"/>
          </a:xfrm>
        </p:spPr>
        <p:txBody>
          <a:bodyPr/>
          <a:lstStyle/>
          <a:p>
            <a:r>
              <a:rPr lang="en-US" altLang="en-US" sz="4000" dirty="0"/>
              <a:t>Guiding Principle</a:t>
            </a:r>
          </a:p>
        </p:txBody>
      </p:sp>
      <p:pic>
        <p:nvPicPr>
          <p:cNvPr id="89089" name="Content Placeholder 12" descr="children in garden"/>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a:stretch/>
        </p:blipFill>
        <p:spPr>
          <a:xfrm>
            <a:off x="1" y="0"/>
            <a:ext cx="9237662" cy="6858000"/>
          </a:xfrm>
        </p:spPr>
      </p:pic>
      <p:sp>
        <p:nvSpPr>
          <p:cNvPr id="53252" name="Content Placeholder 5"/>
          <p:cNvSpPr>
            <a:spLocks noGrp="1"/>
          </p:cNvSpPr>
          <p:nvPr>
            <p:ph sz="half" idx="2"/>
          </p:nvPr>
        </p:nvSpPr>
        <p:spPr>
          <a:xfrm>
            <a:off x="1" y="5375189"/>
            <a:ext cx="7068064" cy="1482812"/>
          </a:xfrm>
          <a:solidFill>
            <a:schemeClr val="tx1">
              <a:alpha val="14000"/>
            </a:schemeClr>
          </a:solidFill>
        </p:spPr>
        <p:txBody>
          <a:bodyPr/>
          <a:lstStyle/>
          <a:p>
            <a:pPr marL="238125" lvl="0" indent="0">
              <a:spcBef>
                <a:spcPct val="30000"/>
              </a:spcBef>
              <a:buNone/>
              <a:tabLst>
                <a:tab pos="8686800" algn="l"/>
              </a:tabLst>
              <a:defRPr/>
            </a:pPr>
            <a:r>
              <a:rPr lang="en-US" altLang="en-US" b="1" dirty="0">
                <a:solidFill>
                  <a:schemeClr val="bg1"/>
                </a:solidFill>
                <a:effectLst>
                  <a:outerShdw blurRad="38100" dist="38100" dir="2700000" algn="tl">
                    <a:srgbClr val="000000">
                      <a:alpha val="43137"/>
                    </a:srgbClr>
                  </a:outerShdw>
                </a:effectLst>
              </a:rPr>
              <a:t>“Content of inquiry is developmentally appropriate and builds on children’s prior experiences” </a:t>
            </a:r>
            <a:r>
              <a:rPr lang="en-US" altLang="en-US" sz="1800" b="1" dirty="0">
                <a:solidFill>
                  <a:schemeClr val="bg1"/>
                </a:solidFill>
                <a:effectLst>
                  <a:outerShdw blurRad="38100" dist="38100" dir="2700000" algn="tl">
                    <a:srgbClr val="000000">
                      <a:alpha val="43137"/>
                    </a:srgbClr>
                  </a:outerShdw>
                </a:effectLst>
              </a:rPr>
              <a:t>(PCF, Vol. 3, p. 139)</a:t>
            </a:r>
            <a:r>
              <a:rPr lang="en-US" altLang="en-US" b="1" dirty="0">
                <a:solidFill>
                  <a:schemeClr val="bg1"/>
                </a:solidFill>
                <a:effectLst>
                  <a:outerShdw blurRad="38100" dist="38100" dir="2700000" algn="tl">
                    <a:srgbClr val="000000">
                      <a:alpha val="43137"/>
                    </a:srgbClr>
                  </a:outerShdw>
                </a:effectLst>
              </a:rPr>
              <a:t>.</a:t>
            </a:r>
          </a:p>
        </p:txBody>
      </p:sp>
      <p:sp>
        <p:nvSpPr>
          <p:cNvPr id="89092"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D61E041-9E99-4338-8E86-FD20320DC873}" type="slidenum">
              <a:rPr lang="en-US" altLang="en-US" sz="1200"/>
              <a:pPr/>
              <a:t>25</a:t>
            </a:fld>
            <a:endParaRPr lang="en-US" altLang="en-US" sz="1200"/>
          </a:p>
        </p:txBody>
      </p:sp>
      <p:sp>
        <p:nvSpPr>
          <p:cNvPr id="6" name="Rectangle 5"/>
          <p:cNvSpPr>
            <a:spLocks noChangeArrowheads="1"/>
          </p:cNvSpPr>
          <p:nvPr/>
        </p:nvSpPr>
        <p:spPr bwMode="auto">
          <a:xfrm>
            <a:off x="6450226" y="6623050"/>
            <a:ext cx="269377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b="1" dirty="0">
                <a:solidFill>
                  <a:schemeClr val="bg1"/>
                </a:solidFill>
              </a:rPr>
              <a:t>©2016 California Department of Education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a:xfrm>
            <a:off x="0" y="-1"/>
            <a:ext cx="9144000" cy="1170169"/>
          </a:xfrm>
        </p:spPr>
        <p:txBody>
          <a:bodyPr/>
          <a:lstStyle/>
          <a:p>
            <a:r>
              <a:rPr lang="en-US" altLang="en-US" sz="4000" dirty="0"/>
              <a:t>Appendix A</a:t>
            </a:r>
          </a:p>
        </p:txBody>
      </p:sp>
      <p:sp>
        <p:nvSpPr>
          <p:cNvPr id="91139" name="Content Placeholder 5"/>
          <p:cNvSpPr>
            <a:spLocks noGrp="1"/>
          </p:cNvSpPr>
          <p:nvPr>
            <p:ph sz="half" idx="2"/>
          </p:nvPr>
        </p:nvSpPr>
        <p:spPr>
          <a:xfrm>
            <a:off x="3200400" y="1170168"/>
            <a:ext cx="5943600" cy="5443283"/>
          </a:xfrm>
        </p:spPr>
        <p:txBody>
          <a:bodyPr/>
          <a:lstStyle/>
          <a:p>
            <a:pPr marL="0" indent="0">
              <a:spcBef>
                <a:spcPts val="672"/>
              </a:spcBef>
              <a:buNone/>
            </a:pPr>
            <a:r>
              <a:rPr lang="en-US" altLang="en-US" dirty="0"/>
              <a:t>Find and examine the foundations chart for the Life Sciences strand on pages 110-111 of the Preschool Learning Foundations (Volume 3)— Appendix A:</a:t>
            </a:r>
          </a:p>
          <a:p>
            <a:pPr>
              <a:spcBef>
                <a:spcPts val="672"/>
              </a:spcBef>
            </a:pPr>
            <a:r>
              <a:rPr lang="en-US" altLang="en-US" dirty="0"/>
              <a:t>Notice the differences between the 48 and 60 month foundations.</a:t>
            </a:r>
          </a:p>
          <a:p>
            <a:pPr>
              <a:spcBef>
                <a:spcPts val="672"/>
              </a:spcBef>
            </a:pPr>
            <a:r>
              <a:rPr lang="en-US" altLang="en-US" dirty="0"/>
              <a:t>Notice the differences in content between the foundations.</a:t>
            </a:r>
          </a:p>
          <a:p>
            <a:pPr>
              <a:spcBef>
                <a:spcPts val="672"/>
              </a:spcBef>
            </a:pPr>
            <a:r>
              <a:rPr lang="en-US" altLang="en-US" dirty="0"/>
              <a:t>Notice the differences in content between the </a:t>
            </a:r>
            <a:r>
              <a:rPr lang="en-US" altLang="en-US" dirty="0" err="1"/>
              <a:t>substrands</a:t>
            </a:r>
            <a:r>
              <a:rPr lang="en-US" altLang="en-US" dirty="0"/>
              <a:t>.</a:t>
            </a:r>
          </a:p>
          <a:p>
            <a:pPr marL="117475" indent="0">
              <a:spcBef>
                <a:spcPts val="672"/>
              </a:spcBef>
            </a:pPr>
            <a:endParaRPr lang="en-US" altLang="en-US" sz="2400" dirty="0"/>
          </a:p>
        </p:txBody>
      </p:sp>
      <p:sp>
        <p:nvSpPr>
          <p:cNvPr id="91140"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CDDC848-8AD3-4429-BF9B-CB9CED59E7DD}" type="slidenum">
              <a:rPr lang="en-US" altLang="en-US" sz="1200"/>
              <a:pPr/>
              <a:t>26</a:t>
            </a:fld>
            <a:endParaRPr lang="en-US" altLang="en-US" sz="1200"/>
          </a:p>
        </p:txBody>
      </p:sp>
      <p:pic>
        <p:nvPicPr>
          <p:cNvPr id="3" name="Content Placeholder 2"/>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3688" y="1300797"/>
            <a:ext cx="2833025" cy="2827566"/>
          </a:xfrm>
          <a:prstGeom prst="rect">
            <a:avLst/>
          </a:prstGeom>
          <a:ln>
            <a:solidFill>
              <a:schemeClr val="tx1"/>
            </a:solid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195944" y="959203"/>
            <a:ext cx="3688078" cy="5291880"/>
          </a:xfrm>
        </p:spPr>
        <p:txBody>
          <a:bodyPr/>
          <a:lstStyle/>
          <a:p>
            <a:pPr marL="347472" indent="-347472">
              <a:spcBef>
                <a:spcPts val="672"/>
              </a:spcBef>
              <a:spcAft>
                <a:spcPts val="0"/>
              </a:spcAft>
              <a:defRPr/>
            </a:pPr>
            <a:r>
              <a:rPr lang="en-US" dirty="0">
                <a:latin typeface="Arial" panose="020B0604020202020204" pitchFamily="34" charset="0"/>
                <a:ea typeface="MS PGothic" charset="0"/>
                <a:cs typeface="Arial" panose="020B0604020202020204" pitchFamily="34" charset="0"/>
              </a:rPr>
              <a:t>Appearance and behaviors</a:t>
            </a:r>
          </a:p>
          <a:p>
            <a:pPr marL="347472" indent="-347472">
              <a:spcBef>
                <a:spcPts val="672"/>
              </a:spcBef>
              <a:spcAft>
                <a:spcPts val="0"/>
              </a:spcAft>
              <a:defRPr/>
            </a:pPr>
            <a:r>
              <a:rPr lang="en-US" dirty="0">
                <a:latin typeface="Arial" panose="020B0604020202020204" pitchFamily="34" charset="0"/>
                <a:ea typeface="MS PGothic" charset="0"/>
                <a:cs typeface="Arial" panose="020B0604020202020204" pitchFamily="34" charset="0"/>
              </a:rPr>
              <a:t>Body parts and bodily processes (of living things)</a:t>
            </a:r>
          </a:p>
          <a:p>
            <a:pPr marL="347472" indent="-347472">
              <a:spcBef>
                <a:spcPts val="672"/>
              </a:spcBef>
              <a:spcAft>
                <a:spcPts val="0"/>
              </a:spcAft>
              <a:defRPr/>
            </a:pPr>
            <a:r>
              <a:rPr lang="en-US" altLang="en-US" dirty="0">
                <a:latin typeface="Arial" panose="020B0604020202020204" pitchFamily="34" charset="0"/>
                <a:cs typeface="Arial" panose="020B0604020202020204" pitchFamily="34" charset="0"/>
              </a:rPr>
              <a:t>Habitats</a:t>
            </a:r>
          </a:p>
          <a:p>
            <a:pPr marL="347472" indent="-347472">
              <a:spcBef>
                <a:spcPts val="672"/>
              </a:spcBef>
              <a:spcAft>
                <a:spcPts val="0"/>
              </a:spcAft>
              <a:defRPr/>
            </a:pPr>
            <a:r>
              <a:rPr lang="en-US" altLang="en-US" dirty="0">
                <a:latin typeface="Arial" panose="020B0604020202020204" pitchFamily="34" charset="0"/>
                <a:cs typeface="Arial" panose="020B0604020202020204" pitchFamily="34" charset="0"/>
              </a:rPr>
              <a:t>Growth and transformations</a:t>
            </a:r>
          </a:p>
          <a:p>
            <a:pPr marL="347472" indent="-347472">
              <a:spcBef>
                <a:spcPts val="672"/>
              </a:spcBef>
              <a:spcAft>
                <a:spcPts val="0"/>
              </a:spcAft>
              <a:defRPr/>
            </a:pPr>
            <a:r>
              <a:rPr lang="en-US" altLang="en-US" dirty="0">
                <a:latin typeface="Arial" panose="020B0604020202020204" pitchFamily="34" charset="0"/>
                <a:cs typeface="Arial" panose="020B0604020202020204" pitchFamily="34" charset="0"/>
              </a:rPr>
              <a:t>Basic needs</a:t>
            </a:r>
          </a:p>
          <a:p>
            <a:pPr marL="811213">
              <a:lnSpc>
                <a:spcPct val="120000"/>
              </a:lnSpc>
              <a:spcBef>
                <a:spcPct val="0"/>
              </a:spcBef>
              <a:buFont typeface="Arial" charset="0"/>
              <a:buChar char="•"/>
              <a:defRPr/>
            </a:pPr>
            <a:endParaRPr lang="en-US" dirty="0">
              <a:solidFill>
                <a:srgbClr val="000000"/>
              </a:solidFill>
              <a:effectLst>
                <a:outerShdw blurRad="38100" dist="38100" dir="2700000" algn="tl">
                  <a:srgbClr val="E9E5DC"/>
                </a:outerShdw>
              </a:effectLst>
              <a:ea typeface="MS PGothic" charset="0"/>
            </a:endParaRPr>
          </a:p>
        </p:txBody>
      </p:sp>
      <p:sp>
        <p:nvSpPr>
          <p:cNvPr id="7" name="Title 6"/>
          <p:cNvSpPr>
            <a:spLocks noGrp="1"/>
          </p:cNvSpPr>
          <p:nvPr>
            <p:ph type="title"/>
          </p:nvPr>
        </p:nvSpPr>
        <p:spPr>
          <a:xfrm>
            <a:off x="0" y="15875"/>
            <a:ext cx="9144000" cy="943328"/>
          </a:xfrm>
        </p:spPr>
        <p:txBody>
          <a:bodyPr/>
          <a:lstStyle/>
          <a:p>
            <a:r>
              <a:rPr lang="en-US" altLang="en-US" sz="4000" dirty="0">
                <a:solidFill>
                  <a:srgbClr val="000000"/>
                </a:solidFill>
              </a:rPr>
              <a:t>Key Life Sciences Concepts</a:t>
            </a:r>
          </a:p>
        </p:txBody>
      </p:sp>
      <p:sp>
        <p:nvSpPr>
          <p:cNvPr id="93188" name="Slide Number Placeholder 1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3658798-D84F-4EC0-BD2D-33425C36CF24}" type="slidenum">
              <a:rPr lang="en-US" altLang="en-US" sz="1200"/>
              <a:pPr/>
              <a:t>27</a:t>
            </a:fld>
            <a:endParaRPr lang="en-US" altLang="en-US" sz="1200"/>
          </a:p>
        </p:txBody>
      </p:sp>
      <p:pic>
        <p:nvPicPr>
          <p:cNvPr id="93189" name="Content Placeholder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4079966" y="959203"/>
            <a:ext cx="4706641" cy="25761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3190" name="Picture 19" descr="C:\Users\Patty\Desktop\WestEd TK\Tback TK pic 5-2014\IMG_6785.JPG"/>
          <p:cNvPicPr>
            <a:picLocks noGrp="1" noChangeAspect="1" noChangeArrowheads="1"/>
          </p:cNvPicPr>
          <p:nvPr>
            <p:ph sz="quarter" idx="4294967295"/>
          </p:nvPr>
        </p:nvPicPr>
        <p:blipFill rotWithShape="1">
          <a:blip r:embed="rId4">
            <a:extLst>
              <a:ext uri="{28A0092B-C50C-407E-A947-70E740481C1C}">
                <a14:useLocalDpi xmlns:a14="http://schemas.microsoft.com/office/drawing/2010/main" val="0"/>
              </a:ext>
            </a:extLst>
          </a:blip>
          <a:srcRect/>
          <a:stretch/>
        </p:blipFill>
        <p:spPr>
          <a:xfrm>
            <a:off x="4079966" y="3535363"/>
            <a:ext cx="4729776" cy="2935391"/>
          </a:xfrm>
          <a:ln>
            <a:solidFill>
              <a:srgbClr val="000000"/>
            </a:solidFill>
            <a:miter lim="800000"/>
            <a:headEnd/>
            <a:tailEnd/>
          </a:ln>
        </p:spPr>
      </p:pic>
      <p:sp>
        <p:nvSpPr>
          <p:cNvPr id="9" name="Rectangle 5"/>
          <p:cNvSpPr>
            <a:spLocks noChangeArrowheads="1"/>
          </p:cNvSpPr>
          <p:nvPr/>
        </p:nvSpPr>
        <p:spPr bwMode="auto">
          <a:xfrm>
            <a:off x="0" y="6623050"/>
            <a:ext cx="9144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©2016 California Department of Education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sz="quarter"/>
          </p:nvPr>
        </p:nvSpPr>
        <p:spPr>
          <a:xfrm>
            <a:off x="457200" y="0"/>
            <a:ext cx="8229600" cy="1417638"/>
          </a:xfrm>
        </p:spPr>
        <p:txBody>
          <a:bodyPr/>
          <a:lstStyle/>
          <a:p>
            <a:r>
              <a:rPr lang="en-US" altLang="en-US" dirty="0"/>
              <a:t>Mental Models</a:t>
            </a:r>
          </a:p>
        </p:txBody>
      </p:sp>
      <p:sp>
        <p:nvSpPr>
          <p:cNvPr id="3" name="Content Placeholder 2"/>
          <p:cNvSpPr>
            <a:spLocks noGrp="1"/>
          </p:cNvSpPr>
          <p:nvPr>
            <p:ph sz="quarter" idx="1"/>
          </p:nvPr>
        </p:nvSpPr>
        <p:spPr>
          <a:xfrm>
            <a:off x="381000" y="1417638"/>
            <a:ext cx="8229600" cy="596513"/>
          </a:xfrm>
          <a:solidFill>
            <a:schemeClr val="bg1">
              <a:lumMod val="75000"/>
            </a:schemeClr>
          </a:solidFill>
          <a:ln>
            <a:solidFill>
              <a:schemeClr val="tx1"/>
            </a:solidFill>
            <a:miter lim="800000"/>
            <a:headEnd/>
            <a:tailEnd/>
          </a:ln>
          <a:scene3d>
            <a:camera prst="orthographicFront"/>
            <a:lightRig rig="threePt" dir="t"/>
          </a:scene3d>
          <a:sp3d>
            <a:bevelT prst="relaxedInset"/>
          </a:sp3d>
          <a:extLst>
            <a:ext uri="{FAA26D3D-D897-4be2-8F04-BA451C77F1D7}">
              <ma14:placeholderFlag xmlns="" xmlns:ma14="http://schemas.microsoft.com/office/mac/drawingml/2011/main" val="1"/>
            </a:ext>
          </a:extLst>
        </p:spPr>
        <p:txBody>
          <a:bodyPr anchor="ctr" anchorCtr="0">
            <a:norm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lvl="1" indent="0" algn="ctr">
              <a:buNone/>
            </a:pPr>
            <a:r>
              <a:rPr lang="en-US" altLang="en-US" sz="2800" dirty="0"/>
              <a:t>Mental models need to shift:</a:t>
            </a:r>
          </a:p>
        </p:txBody>
      </p:sp>
      <p:sp>
        <p:nvSpPr>
          <p:cNvPr id="95237" name="Content Placeholder 6"/>
          <p:cNvSpPr>
            <a:spLocks noGrp="1"/>
          </p:cNvSpPr>
          <p:nvPr>
            <p:ph sz="quarter" idx="2"/>
          </p:nvPr>
        </p:nvSpPr>
        <p:spPr>
          <a:xfrm>
            <a:off x="381000" y="2014151"/>
            <a:ext cx="8229600" cy="546487"/>
          </a:xfrm>
          <a:solidFill>
            <a:srgbClr val="9BD1B2"/>
          </a:solidFill>
          <a:ln>
            <a:solidFill>
              <a:schemeClr val="tx1"/>
            </a:solidFill>
            <a:miter lim="800000"/>
            <a:headEnd/>
            <a:tailEnd/>
          </a:ln>
        </p:spPr>
        <p:txBody>
          <a:bodyPr/>
          <a:lstStyle/>
          <a:p>
            <a:pPr marL="1371600" lvl="1" indent="0">
              <a:buNone/>
            </a:pPr>
            <a:r>
              <a:rPr lang="en-US" altLang="en-US" b="1" dirty="0"/>
              <a:t>FROM</a:t>
            </a:r>
            <a:r>
              <a:rPr lang="en-US" altLang="en-US" sz="2800" dirty="0"/>
              <a:t> </a:t>
            </a:r>
          </a:p>
          <a:p>
            <a:pPr algn="ctr"/>
            <a:endParaRPr lang="en-US" altLang="en-US" dirty="0"/>
          </a:p>
        </p:txBody>
      </p:sp>
      <p:sp>
        <p:nvSpPr>
          <p:cNvPr id="4" name="Content Placeholder 3"/>
          <p:cNvSpPr>
            <a:spLocks noGrp="1"/>
          </p:cNvSpPr>
          <p:nvPr>
            <p:ph sz="quarter" idx="3"/>
          </p:nvPr>
        </p:nvSpPr>
        <p:spPr>
          <a:xfrm>
            <a:off x="381000" y="2560639"/>
            <a:ext cx="4114800" cy="2147286"/>
          </a:xfrm>
          <a:solidFill>
            <a:srgbClr val="EFF7F2"/>
          </a:solidFill>
          <a:ln>
            <a:solidFill>
              <a:schemeClr val="tx1"/>
            </a:solidFill>
          </a:ln>
        </p:spPr>
        <p:txBody>
          <a:bodyPr/>
          <a:lstStyle/>
          <a:p>
            <a:pPr marL="0" lvl="1" indent="0" algn="ctr">
              <a:buNone/>
            </a:pPr>
            <a:endParaRPr lang="en-US" altLang="en-US" sz="1200" b="1" dirty="0"/>
          </a:p>
          <a:p>
            <a:pPr marL="234950" lvl="1" indent="0">
              <a:spcBef>
                <a:spcPts val="0"/>
              </a:spcBef>
              <a:buNone/>
            </a:pPr>
            <a:r>
              <a:rPr lang="ja-JP" altLang="en-US" dirty="0"/>
              <a:t>“</a:t>
            </a:r>
            <a:r>
              <a:rPr lang="en-US" altLang="ja-JP" dirty="0"/>
              <a:t>I am going to teach children a lot of information about this topic.</a:t>
            </a:r>
            <a:r>
              <a:rPr lang="ja-JP" altLang="en-US" dirty="0"/>
              <a:t>”</a:t>
            </a:r>
            <a:r>
              <a:rPr lang="en-US" altLang="ja-JP" dirty="0"/>
              <a:t> </a:t>
            </a:r>
          </a:p>
          <a:p>
            <a:pPr marL="0" lvl="1" indent="0" algn="ctr">
              <a:buNone/>
            </a:pPr>
            <a:endParaRPr lang="en-US" dirty="0"/>
          </a:p>
        </p:txBody>
      </p:sp>
      <p:sp>
        <p:nvSpPr>
          <p:cNvPr id="7" name="Content Placeholder 6"/>
          <p:cNvSpPr>
            <a:spLocks noGrp="1"/>
          </p:cNvSpPr>
          <p:nvPr>
            <p:ph sz="quarter" idx="10"/>
          </p:nvPr>
        </p:nvSpPr>
        <p:spPr>
          <a:xfrm>
            <a:off x="4495800" y="2560638"/>
            <a:ext cx="4114800" cy="2147287"/>
          </a:xfrm>
          <a:solidFill>
            <a:srgbClr val="EFF7F2"/>
          </a:solidFill>
          <a:ln>
            <a:solidFill>
              <a:schemeClr val="tx1"/>
            </a:solidFill>
          </a:ln>
        </p:spPr>
        <p:txBody>
          <a:bodyPr/>
          <a:lstStyle/>
          <a:p>
            <a:pPr marL="0" lvl="1" indent="0" algn="ctr">
              <a:buNone/>
            </a:pPr>
            <a:endParaRPr lang="en-US" altLang="en-US" sz="500" b="1" dirty="0"/>
          </a:p>
          <a:p>
            <a:pPr marL="234950" lvl="1" indent="0">
              <a:buNone/>
            </a:pPr>
            <a:r>
              <a:rPr lang="en-US" altLang="en-US" dirty="0"/>
              <a:t>“I listen to children’s questions and model a questioning mind; we explore together.”</a:t>
            </a:r>
            <a:endParaRPr lang="en-US" dirty="0"/>
          </a:p>
          <a:p>
            <a:pPr marL="0" indent="0">
              <a:buNone/>
            </a:pPr>
            <a:endParaRPr lang="en-US" dirty="0"/>
          </a:p>
        </p:txBody>
      </p:sp>
      <p:sp>
        <p:nvSpPr>
          <p:cNvPr id="9523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D2FB209-3056-486C-A506-EDD3CDB1FB1C}" type="slidenum">
              <a:rPr lang="en-US" altLang="en-US" sz="1200"/>
              <a:pPr/>
              <a:t>28</a:t>
            </a:fld>
            <a:endParaRPr lang="en-US" altLang="en-US" sz="1200"/>
          </a:p>
        </p:txBody>
      </p:sp>
      <p:sp>
        <p:nvSpPr>
          <p:cNvPr id="6" name="Content Placeholder 5"/>
          <p:cNvSpPr>
            <a:spLocks noGrp="1"/>
          </p:cNvSpPr>
          <p:nvPr>
            <p:ph sz="quarter" idx="4"/>
          </p:nvPr>
        </p:nvSpPr>
        <p:spPr>
          <a:xfrm>
            <a:off x="4495800" y="2014151"/>
            <a:ext cx="4114800" cy="546487"/>
          </a:xfrm>
          <a:noFill/>
          <a:ln>
            <a:noFill/>
          </a:ln>
        </p:spPr>
        <p:txBody>
          <a:bodyPr/>
          <a:lstStyle/>
          <a:p>
            <a:pPr marL="0" indent="0" algn="ctr">
              <a:buNone/>
            </a:pPr>
            <a:r>
              <a:rPr lang="en-US" sz="2800" b="1" dirty="0"/>
              <a:t>TO</a:t>
            </a:r>
          </a:p>
        </p:txBody>
      </p:sp>
      <p:sp>
        <p:nvSpPr>
          <p:cNvPr id="10" name="Arrow: Right 9"/>
          <p:cNvSpPr/>
          <p:nvPr/>
        </p:nvSpPr>
        <p:spPr>
          <a:xfrm>
            <a:off x="3416642" y="2029297"/>
            <a:ext cx="2465173" cy="516196"/>
          </a:xfrm>
          <a:prstGeom prst="rightArrow">
            <a:avLst/>
          </a:prstGeom>
          <a:gradFill flip="none" rotWithShape="1">
            <a:gsLst>
              <a:gs pos="0">
                <a:srgbClr val="50AE78"/>
              </a:gs>
              <a:gs pos="35500">
                <a:srgbClr val="9BD1B2"/>
              </a:gs>
              <a:gs pos="100000">
                <a:srgbClr val="EFF7F2"/>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p:txBody>
          <a:bodyPr/>
          <a:lstStyle/>
          <a:p>
            <a:r>
              <a:rPr lang="en-US" altLang="en-US" dirty="0"/>
              <a:t>Foundations Video Example</a:t>
            </a:r>
          </a:p>
        </p:txBody>
      </p:sp>
      <p:sp>
        <p:nvSpPr>
          <p:cNvPr id="97282" name="Content Placeholder 4"/>
          <p:cNvSpPr>
            <a:spLocks noGrp="1"/>
          </p:cNvSpPr>
          <p:nvPr>
            <p:ph sz="half" idx="1"/>
          </p:nvPr>
        </p:nvSpPr>
        <p:spPr>
          <a:xfrm>
            <a:off x="457200" y="1289050"/>
            <a:ext cx="8077200" cy="1098550"/>
          </a:xfrm>
        </p:spPr>
        <p:txBody>
          <a:bodyPr/>
          <a:lstStyle/>
          <a:p>
            <a:pPr marL="0" indent="0" algn="ctr">
              <a:buFont typeface="Arial" panose="020B0604020202020204" pitchFamily="34" charset="0"/>
              <a:buNone/>
            </a:pPr>
            <a:r>
              <a:rPr lang="en-US" altLang="en-US" dirty="0"/>
              <a:t>Watch the video for examples of the teacher exploring with the student.</a:t>
            </a:r>
          </a:p>
        </p:txBody>
      </p:sp>
      <p:sp>
        <p:nvSpPr>
          <p:cNvPr id="97283" name="Content Placeholder 5"/>
          <p:cNvSpPr>
            <a:spLocks noGrp="1"/>
          </p:cNvSpPr>
          <p:nvPr>
            <p:ph sz="half" idx="2"/>
          </p:nvPr>
        </p:nvSpPr>
        <p:spPr>
          <a:xfrm>
            <a:off x="457200" y="2387600"/>
            <a:ext cx="8229600" cy="3738563"/>
          </a:xfrm>
        </p:spPr>
        <p:txBody>
          <a:bodyPr/>
          <a:lstStyle/>
          <a:p>
            <a:endParaRPr lang="en-US" altLang="en-US"/>
          </a:p>
        </p:txBody>
      </p:sp>
      <p:sp>
        <p:nvSpPr>
          <p:cNvPr id="9728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2785179-CF95-4F5D-ACA0-0B823EBF7E4B}" type="slidenum">
              <a:rPr lang="en-US" altLang="en-US" sz="1200"/>
              <a:pPr/>
              <a:t>29</a:t>
            </a:fld>
            <a:endParaRPr lang="en-US" altLang="en-US" sz="1200"/>
          </a:p>
        </p:txBody>
      </p:sp>
    </p:spTree>
    <p:extLst>
      <p:ext uri="{BB962C8B-B14F-4D97-AF65-F5344CB8AC3E}">
        <p14:creationId xmlns:p14="http://schemas.microsoft.com/office/powerpoint/2010/main" val="2520262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457200" y="0"/>
            <a:ext cx="8229600" cy="927100"/>
          </a:xfrm>
        </p:spPr>
        <p:txBody>
          <a:bodyPr/>
          <a:lstStyle/>
          <a:p>
            <a:pPr eaLnBrk="1" hangingPunct="1"/>
            <a:r>
              <a:rPr lang="en-US" altLang="en-US" sz="4000" dirty="0"/>
              <a:t>Objectives</a:t>
            </a:r>
          </a:p>
        </p:txBody>
      </p:sp>
      <p:sp>
        <p:nvSpPr>
          <p:cNvPr id="46082" name="Content Placeholder 2"/>
          <p:cNvSpPr>
            <a:spLocks noGrp="1"/>
          </p:cNvSpPr>
          <p:nvPr>
            <p:ph idx="1"/>
          </p:nvPr>
        </p:nvSpPr>
        <p:spPr>
          <a:xfrm>
            <a:off x="177800" y="872289"/>
            <a:ext cx="8788400" cy="5191626"/>
          </a:xfrm>
        </p:spPr>
        <p:txBody>
          <a:bodyPr/>
          <a:lstStyle/>
          <a:p>
            <a:pPr marL="347472" indent="-347472" eaLnBrk="1" hangingPunct="1"/>
            <a:r>
              <a:rPr lang="en-US" sz="2600" dirty="0"/>
              <a:t>Become aware of key concepts to be developed in the Life Science strand of the California Preschool Learning Foundations, Volume 3 (Preschool Learning Foundations or PLF). </a:t>
            </a:r>
          </a:p>
          <a:p>
            <a:pPr marL="347472" indent="-347472" eaLnBrk="1" hangingPunct="1"/>
            <a:r>
              <a:rPr lang="en-US" sz="2600" dirty="0"/>
              <a:t>Experience, read, and discuss key strategies in the California Preschool Curriculum Framework, Volume 3 (Preschool Curriculum Framework or PCF) regarding life science.</a:t>
            </a:r>
          </a:p>
          <a:p>
            <a:pPr marL="347472" indent="-347472" eaLnBrk="1" hangingPunct="1"/>
            <a:r>
              <a:rPr lang="en-US" sz="2600" dirty="0"/>
              <a:t>Reflect and discuss how to support the development of life science foundations for English-language learners.</a:t>
            </a:r>
          </a:p>
          <a:p>
            <a:pPr marL="347472" indent="-347472" eaLnBrk="1" hangingPunct="1"/>
            <a:r>
              <a:rPr lang="en-US" sz="2600" dirty="0"/>
              <a:t>Plan to adapt learning experiences to ensure access for children with varying needs.</a:t>
            </a:r>
          </a:p>
          <a:p>
            <a:pPr marL="347472" indent="-347472" eaLnBrk="1" hangingPunct="1"/>
            <a:endParaRPr lang="en-US" altLang="en-US" sz="2600" dirty="0"/>
          </a:p>
        </p:txBody>
      </p:sp>
      <p:sp>
        <p:nvSpPr>
          <p:cNvPr id="46083"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5D116AE-5F77-4969-83BA-076DC2FBB63F}" type="slidenum">
              <a:rPr lang="en-US" altLang="en-US" sz="1200"/>
              <a:pPr/>
              <a:t>3</a:t>
            </a:fld>
            <a:endParaRPr lang="en-US" altLang="en-US" sz="12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a:xfrm>
            <a:off x="0" y="1"/>
            <a:ext cx="9144000" cy="560069"/>
          </a:xfrm>
        </p:spPr>
        <p:txBody>
          <a:bodyPr/>
          <a:lstStyle/>
          <a:p>
            <a:pPr marL="168275">
              <a:tabLst>
                <a:tab pos="122238" algn="l"/>
              </a:tabLst>
            </a:pPr>
            <a:r>
              <a:rPr lang="en-US" altLang="en-US" sz="3600" dirty="0"/>
              <a:t>Key Concepts</a:t>
            </a:r>
          </a:p>
        </p:txBody>
      </p:sp>
      <p:sp>
        <p:nvSpPr>
          <p:cNvPr id="99330"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C79D16D-01D9-47E0-BE11-3BF1BD444102}" type="slidenum">
              <a:rPr lang="en-US" altLang="en-US" sz="1200"/>
              <a:pPr/>
              <a:t>30</a:t>
            </a:fld>
            <a:endParaRPr lang="en-US" altLang="en-US" sz="1200"/>
          </a:p>
        </p:txBody>
      </p:sp>
      <p:sp>
        <p:nvSpPr>
          <p:cNvPr id="67586" name="Content Placeholder 4"/>
          <p:cNvSpPr>
            <a:spLocks noGrp="1"/>
          </p:cNvSpPr>
          <p:nvPr>
            <p:ph sz="quarter" idx="4294967295"/>
          </p:nvPr>
        </p:nvSpPr>
        <p:spPr>
          <a:xfrm>
            <a:off x="0" y="560070"/>
            <a:ext cx="9144000" cy="6297931"/>
          </a:xfrm>
        </p:spPr>
        <p:txBody>
          <a:bodyPr/>
          <a:lstStyle/>
          <a:p>
            <a:pPr marL="454025" lvl="1">
              <a:spcBef>
                <a:spcPts val="600"/>
              </a:spcBef>
              <a:buFont typeface="Arial" panose="020B0604020202020204" pitchFamily="34" charset="0"/>
              <a:buChar char="•"/>
              <a:defRPr/>
            </a:pPr>
            <a:r>
              <a:rPr lang="en-US" sz="2600" dirty="0">
                <a:ea typeface="ＭＳ Ｐゴシック" pitchFamily="34" charset="-128"/>
                <a:cs typeface="Arial" pitchFamily="34" charset="0"/>
              </a:rPr>
              <a:t>Find Handout 1: Key Concepts and Foundations Map.</a:t>
            </a:r>
          </a:p>
          <a:p>
            <a:pPr marL="454025" lvl="1">
              <a:spcBef>
                <a:spcPts val="600"/>
              </a:spcBef>
              <a:buFont typeface="Arial" panose="020B0604020202020204" pitchFamily="34" charset="0"/>
              <a:buChar char="•"/>
              <a:defRPr/>
            </a:pPr>
            <a:r>
              <a:rPr lang="en-US" sz="2600" dirty="0">
                <a:ea typeface="ＭＳ Ｐゴシック" pitchFamily="34" charset="-128"/>
                <a:cs typeface="Arial" pitchFamily="34" charset="0"/>
              </a:rPr>
              <a:t>Designate one key concept for each group member to become an expert on. </a:t>
            </a:r>
          </a:p>
          <a:p>
            <a:pPr marL="454025" lvl="1">
              <a:spcBef>
                <a:spcPts val="600"/>
              </a:spcBef>
              <a:buFont typeface="Arial" panose="020B0604020202020204" pitchFamily="34" charset="0"/>
              <a:buChar char="•"/>
              <a:defRPr/>
            </a:pPr>
            <a:r>
              <a:rPr lang="en-US" sz="2600" dirty="0">
                <a:ea typeface="ＭＳ Ｐゴシック" pitchFamily="34" charset="-128"/>
                <a:cs typeface="Arial" pitchFamily="34" charset="0"/>
              </a:rPr>
              <a:t>Fill out the three columns of the handout as they pertain to your designated key concept:</a:t>
            </a:r>
          </a:p>
          <a:p>
            <a:pPr marL="857250" lvl="3">
              <a:spcBef>
                <a:spcPts val="600"/>
              </a:spcBef>
              <a:defRPr/>
            </a:pPr>
            <a:r>
              <a:rPr lang="en-US" sz="2600" dirty="0">
                <a:ea typeface="ＭＳ Ｐゴシック" pitchFamily="34" charset="-128"/>
                <a:cs typeface="Arial" pitchFamily="34" charset="0"/>
              </a:rPr>
              <a:t>Read the introduction on </a:t>
            </a:r>
            <a:r>
              <a:rPr lang="en-US" sz="2600">
                <a:ea typeface="ＭＳ Ｐゴシック" pitchFamily="34" charset="-128"/>
                <a:cs typeface="Arial" pitchFamily="34" charset="0"/>
              </a:rPr>
              <a:t>pages 57-58 </a:t>
            </a:r>
            <a:r>
              <a:rPr lang="en-US" sz="2600" dirty="0">
                <a:ea typeface="ＭＳ Ｐゴシック" pitchFamily="34" charset="-128"/>
                <a:cs typeface="Arial" pitchFamily="34" charset="0"/>
              </a:rPr>
              <a:t>of the Preschool Learning Foundations for facts about your key concept.</a:t>
            </a:r>
          </a:p>
          <a:p>
            <a:pPr marL="857250" lvl="3">
              <a:spcBef>
                <a:spcPts val="600"/>
              </a:spcBef>
              <a:defRPr/>
            </a:pPr>
            <a:r>
              <a:rPr lang="en-US" sz="2600" dirty="0">
                <a:ea typeface="ＭＳ Ｐゴシック" pitchFamily="34" charset="-128"/>
                <a:cs typeface="Arial" pitchFamily="34" charset="0"/>
              </a:rPr>
              <a:t>Consider a classroom experience where understanding of your key concept was fostered.</a:t>
            </a:r>
          </a:p>
          <a:p>
            <a:pPr marL="857250" lvl="3">
              <a:spcBef>
                <a:spcPts val="600"/>
              </a:spcBef>
              <a:defRPr/>
            </a:pPr>
            <a:r>
              <a:rPr lang="en-US" sz="2600" dirty="0">
                <a:ea typeface="ＭＳ Ｐゴシック" pitchFamily="34" charset="-128"/>
                <a:cs typeface="Arial" pitchFamily="34" charset="0"/>
              </a:rPr>
              <a:t>Skim pages 199-203 and 207-213 of the Preschool Curriculum Framework for an interaction and strategy that could expand or facilitate understanding of your key concept.</a:t>
            </a:r>
          </a:p>
          <a:p>
            <a:pPr marL="463550" lvl="2" indent="-290513">
              <a:spcBef>
                <a:spcPts val="600"/>
              </a:spcBef>
              <a:defRPr/>
            </a:pPr>
            <a:r>
              <a:rPr lang="en-US" sz="2600" dirty="0">
                <a:ea typeface="ＭＳ Ｐゴシック" pitchFamily="34" charset="-128"/>
                <a:cs typeface="+mn-cs"/>
              </a:rPr>
              <a:t>Share your expertise with your groupmates.  </a:t>
            </a:r>
            <a:endParaRPr lang="en-US" sz="2600" dirty="0">
              <a:ea typeface="ＭＳ Ｐゴシック" pitchFamily="34" charset="-128"/>
              <a:cs typeface="ＭＳ Ｐゴシック" pitchFamily="-109" charset="-128"/>
            </a:endParaRPr>
          </a:p>
          <a:p>
            <a:pPr lvl="3">
              <a:buFont typeface="Arial" panose="020B0604020202020204" pitchFamily="34" charset="0"/>
              <a:buNone/>
              <a:defRPr/>
            </a:pPr>
            <a:endParaRPr lang="en-US" sz="2400" b="1" dirty="0">
              <a:solidFill>
                <a:srgbClr val="660066"/>
              </a:solidFill>
              <a:effectLst>
                <a:outerShdw blurRad="38100" dist="38100" dir="2700000" algn="tl">
                  <a:srgbClr val="000000"/>
                </a:outerShdw>
              </a:effectLst>
              <a:ea typeface="ＭＳ Ｐゴシック" pitchFamily="34" charset="-128"/>
              <a:cs typeface="Arial" pitchFamily="34" charset="0"/>
            </a:endParaRPr>
          </a:p>
        </p:txBody>
      </p:sp>
      <p:sp>
        <p:nvSpPr>
          <p:cNvPr id="7" name="Rectangle 5"/>
          <p:cNvSpPr>
            <a:spLocks noChangeArrowheads="1"/>
          </p:cNvSpPr>
          <p:nvPr/>
        </p:nvSpPr>
        <p:spPr bwMode="auto">
          <a:xfrm>
            <a:off x="0" y="6623050"/>
            <a:ext cx="9144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©2016 California Department of Education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2"/>
          <p:cNvSpPr>
            <a:spLocks noGrp="1"/>
          </p:cNvSpPr>
          <p:nvPr>
            <p:ph type="title"/>
          </p:nvPr>
        </p:nvSpPr>
        <p:spPr>
          <a:xfrm>
            <a:off x="0" y="0"/>
            <a:ext cx="9144000" cy="1308100"/>
          </a:xfrm>
        </p:spPr>
        <p:txBody>
          <a:bodyPr/>
          <a:lstStyle/>
          <a:p>
            <a:r>
              <a:rPr lang="en-US" sz="4000" dirty="0">
                <a:latin typeface="Arial" charset="0"/>
                <a:ea typeface="MS PGothic" charset="0"/>
                <a:cs typeface="Arial" charset="0"/>
              </a:rPr>
              <a:t>Key Features of the DRDP-K (2015)</a:t>
            </a:r>
          </a:p>
        </p:txBody>
      </p:sp>
      <p:sp>
        <p:nvSpPr>
          <p:cNvPr id="141314" name="Content Placeholder 1"/>
          <p:cNvSpPr>
            <a:spLocks noGrp="1"/>
          </p:cNvSpPr>
          <p:nvPr>
            <p:ph idx="1"/>
          </p:nvPr>
        </p:nvSpPr>
        <p:spPr>
          <a:xfrm>
            <a:off x="301625" y="1308100"/>
            <a:ext cx="8540750" cy="4818063"/>
          </a:xfrm>
        </p:spPr>
        <p:txBody>
          <a:bodyPr/>
          <a:lstStyle/>
          <a:p>
            <a:pPr marL="347472" indent="-347472">
              <a:spcBef>
                <a:spcPts val="672"/>
              </a:spcBef>
              <a:spcAft>
                <a:spcPts val="0"/>
              </a:spcAft>
            </a:pPr>
            <a:r>
              <a:rPr lang="en-US" sz="2800" dirty="0">
                <a:latin typeface="Arial" charset="0"/>
                <a:ea typeface="MS PGothic" charset="0"/>
                <a:cs typeface="MS PGothic" charset="0"/>
              </a:rPr>
              <a:t>An observation-based assessment tool, </a:t>
            </a:r>
            <a:r>
              <a:rPr lang="en-US" sz="2800" b="1" i="1" dirty="0">
                <a:latin typeface="Arial" charset="0"/>
                <a:ea typeface="MS PGothic" charset="0"/>
                <a:cs typeface="MS PGothic" charset="0"/>
              </a:rPr>
              <a:t>not</a:t>
            </a:r>
            <a:r>
              <a:rPr lang="en-US" sz="2800" i="1" dirty="0">
                <a:latin typeface="Arial" charset="0"/>
                <a:ea typeface="MS PGothic" charset="0"/>
                <a:cs typeface="MS PGothic" charset="0"/>
              </a:rPr>
              <a:t> </a:t>
            </a:r>
            <a:r>
              <a:rPr lang="en-US" sz="2800" dirty="0">
                <a:latin typeface="Arial" charset="0"/>
                <a:ea typeface="MS PGothic" charset="0"/>
                <a:cs typeface="MS PGothic" charset="0"/>
              </a:rPr>
              <a:t>a test</a:t>
            </a:r>
          </a:p>
          <a:p>
            <a:pPr marL="347472" indent="-347472">
              <a:spcBef>
                <a:spcPts val="672"/>
              </a:spcBef>
              <a:spcAft>
                <a:spcPts val="0"/>
              </a:spcAft>
            </a:pPr>
            <a:r>
              <a:rPr lang="en-US" sz="2800" dirty="0">
                <a:latin typeface="Arial" charset="0"/>
                <a:ea typeface="MS PGothic" charset="0"/>
                <a:cs typeface="MS PGothic" charset="0"/>
              </a:rPr>
              <a:t>Individual child assessment</a:t>
            </a:r>
          </a:p>
          <a:p>
            <a:pPr marL="347472" indent="-347472">
              <a:spcBef>
                <a:spcPts val="672"/>
              </a:spcBef>
              <a:spcAft>
                <a:spcPts val="0"/>
              </a:spcAft>
            </a:pPr>
            <a:r>
              <a:rPr lang="en-US" sz="2800" dirty="0">
                <a:latin typeface="Arial" charset="0"/>
                <a:ea typeface="MS PGothic" charset="0"/>
                <a:cs typeface="MS PGothic" charset="0"/>
              </a:rPr>
              <a:t>Completed by each child’</a:t>
            </a:r>
            <a:r>
              <a:rPr lang="en-US" altLang="ja-JP" sz="2800" dirty="0">
                <a:latin typeface="Arial" charset="0"/>
                <a:ea typeface="MS PGothic" charset="0"/>
                <a:cs typeface="MS PGothic" charset="0"/>
              </a:rPr>
              <a:t>s teacher</a:t>
            </a:r>
          </a:p>
          <a:p>
            <a:pPr marL="347472" indent="-347472">
              <a:spcBef>
                <a:spcPts val="672"/>
              </a:spcBef>
              <a:spcAft>
                <a:spcPts val="0"/>
              </a:spcAft>
            </a:pPr>
            <a:r>
              <a:rPr lang="en-US" sz="2800" dirty="0">
                <a:latin typeface="Arial" charset="0"/>
                <a:ea typeface="MS PGothic" charset="0"/>
                <a:cs typeface="MS PGothic" charset="0"/>
              </a:rPr>
              <a:t>Based on developmental research and theory</a:t>
            </a:r>
          </a:p>
          <a:p>
            <a:pPr marL="347472" indent="-347472">
              <a:spcBef>
                <a:spcPts val="672"/>
              </a:spcBef>
              <a:spcAft>
                <a:spcPts val="0"/>
              </a:spcAft>
            </a:pPr>
            <a:r>
              <a:rPr lang="en-US" sz="2800" dirty="0">
                <a:latin typeface="Arial" charset="0"/>
                <a:ea typeface="MS PGothic" charset="0"/>
                <a:cs typeface="MS PGothic" charset="0"/>
              </a:rPr>
              <a:t>Includes developmental sequences of behaviors along a continuum</a:t>
            </a:r>
          </a:p>
          <a:p>
            <a:pPr marL="347472" indent="-347472">
              <a:spcBef>
                <a:spcPts val="672"/>
              </a:spcBef>
              <a:spcAft>
                <a:spcPts val="0"/>
              </a:spcAft>
            </a:pPr>
            <a:r>
              <a:rPr lang="en-US" sz="2800" dirty="0">
                <a:latin typeface="Arial" charset="0"/>
                <a:ea typeface="MS PGothic" charset="0"/>
                <a:cs typeface="MS PGothic" charset="0"/>
              </a:rPr>
              <a:t>Spans the developmental continuum of children in a two-year kindergarten program</a:t>
            </a:r>
          </a:p>
        </p:txBody>
      </p:sp>
      <p:sp>
        <p:nvSpPr>
          <p:cNvPr id="2" name="Slide Number Placeholder 1"/>
          <p:cNvSpPr>
            <a:spLocks noGrp="1"/>
          </p:cNvSpPr>
          <p:nvPr>
            <p:ph type="sldNum" sz="quarter" idx="10"/>
          </p:nvPr>
        </p:nvSpPr>
        <p:spPr/>
        <p:txBody>
          <a:bodyPr/>
          <a:lstStyle/>
          <a:p>
            <a:pPr>
              <a:defRPr/>
            </a:pPr>
            <a:fld id="{FC1749A1-765A-BD48-818C-9ABCE9B34A5E}" type="slidenum">
              <a:rPr lang="en-US" smtClean="0"/>
              <a:pPr>
                <a:defRPr/>
              </a:pPr>
              <a:t>31</a:t>
            </a:fld>
            <a:endParaRPr lang="en-US"/>
          </a:p>
        </p:txBody>
      </p:sp>
      <p:pic>
        <p:nvPicPr>
          <p:cNvPr id="5" name="Picture 4"/>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6699250" y="5039497"/>
            <a:ext cx="1987550" cy="1539875"/>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001685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0" y="44450"/>
            <a:ext cx="9144000" cy="1143000"/>
          </a:xfrm>
        </p:spPr>
        <p:txBody>
          <a:bodyPr/>
          <a:lstStyle/>
          <a:p>
            <a:r>
              <a:rPr lang="en-US" altLang="en-US" sz="4000" dirty="0"/>
              <a:t>Cognition: Science 4: </a:t>
            </a:r>
            <a:br>
              <a:rPr lang="en-US" altLang="en-US" dirty="0"/>
            </a:br>
            <a:r>
              <a:rPr lang="en-US" altLang="en-US" sz="3000" dirty="0"/>
              <a:t>Knowledge of the Natural World</a:t>
            </a:r>
          </a:p>
        </p:txBody>
      </p:sp>
      <p:sp>
        <p:nvSpPr>
          <p:cNvPr id="10342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23C37EF-418E-46D6-AFB3-306E048E04CC}" type="slidenum">
              <a:rPr lang="en-US" altLang="en-US" sz="1200"/>
              <a:pPr/>
              <a:t>32</a:t>
            </a:fld>
            <a:endParaRPr lang="en-US" altLang="en-US" sz="1200"/>
          </a:p>
        </p:txBody>
      </p:sp>
      <p:pic>
        <p:nvPicPr>
          <p:cNvPr id="103427" name="Content Placeholder 9" descr="DRcog12.tif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14463" y="1530350"/>
            <a:ext cx="6315075" cy="4525963"/>
          </a:xfrm>
          <a:ln>
            <a:solidFill>
              <a:schemeClr val="tx1"/>
            </a:solidFill>
            <a:miter lim="800000"/>
            <a:headEnd/>
            <a:tailEnd/>
          </a:ln>
        </p:spPr>
      </p:pic>
    </p:spTree>
    <p:extLst>
      <p:ext uri="{BB962C8B-B14F-4D97-AF65-F5344CB8AC3E}">
        <p14:creationId xmlns:p14="http://schemas.microsoft.com/office/powerpoint/2010/main" val="31662878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7" descr="Family style meal"/>
          <p:cNvPicPr>
            <a:picLocks noGrp="1" noChangeAspect="1"/>
          </p:cNvPicPr>
          <p:nvPr>
            <p:ph idx="1"/>
          </p:nvPr>
        </p:nvPicPr>
        <p:blipFill>
          <a:blip r:embed="rId3">
            <a:alphaModFix amt="48000"/>
            <a:extLst>
              <a:ext uri="{BEBA8EAE-BF5A-486C-A8C5-ECC9F3942E4B}">
                <a14:imgProps xmlns:a14="http://schemas.microsoft.com/office/drawing/2010/main">
                  <a14:imgLayer r:embed="rId4">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solidFill>
            <a:schemeClr val="tx1">
              <a:lumMod val="50000"/>
              <a:lumOff val="50000"/>
              <a:alpha val="48000"/>
            </a:schemeClr>
          </a:solidFill>
        </p:spPr>
      </p:pic>
      <p:sp>
        <p:nvSpPr>
          <p:cNvPr id="105474" name="Title 1"/>
          <p:cNvSpPr>
            <a:spLocks noGrp="1"/>
          </p:cNvSpPr>
          <p:nvPr>
            <p:ph type="title"/>
          </p:nvPr>
        </p:nvSpPr>
        <p:spPr>
          <a:xfrm>
            <a:off x="0" y="0"/>
            <a:ext cx="5181600" cy="1289050"/>
          </a:xfrm>
          <a:noFill/>
        </p:spPr>
        <p:txBody>
          <a:bodyPr/>
          <a:lstStyle/>
          <a:p>
            <a:r>
              <a:rPr lang="en-US" altLang="en-US" sz="4800" dirty="0">
                <a:solidFill>
                  <a:schemeClr val="bg1"/>
                </a:solidFill>
                <a:effectLst>
                  <a:outerShdw blurRad="38100" dist="38100" dir="2700000" algn="tl">
                    <a:srgbClr val="000000">
                      <a:alpha val="43137"/>
                    </a:srgbClr>
                  </a:outerShdw>
                </a:effectLst>
              </a:rPr>
              <a:t>Live-It-Up Café </a:t>
            </a:r>
          </a:p>
        </p:txBody>
      </p:sp>
      <p:sp>
        <p:nvSpPr>
          <p:cNvPr id="105475"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DD1BC56-8B80-4402-A9B4-27BBA6351FFB}" type="slidenum">
              <a:rPr lang="en-US" altLang="en-US" sz="1200"/>
              <a:pPr/>
              <a:t>33</a:t>
            </a:fld>
            <a:endParaRPr lang="en-US" altLang="en-US" sz="1200"/>
          </a:p>
        </p:txBody>
      </p:sp>
      <p:sp>
        <p:nvSpPr>
          <p:cNvPr id="8" name="Rectangle 5"/>
          <p:cNvSpPr>
            <a:spLocks noChangeArrowheads="1"/>
          </p:cNvSpPr>
          <p:nvPr/>
        </p:nvSpPr>
        <p:spPr bwMode="auto">
          <a:xfrm>
            <a:off x="0" y="6626225"/>
            <a:ext cx="9144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©2016 California Department of Education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9507" t="20609" r="1"/>
          <a:stretch/>
        </p:blipFill>
        <p:spPr>
          <a:xfrm>
            <a:off x="1" y="0"/>
            <a:ext cx="9144000" cy="6854825"/>
          </a:xfrm>
        </p:spPr>
      </p:pic>
      <p:sp>
        <p:nvSpPr>
          <p:cNvPr id="9" name="Title 8"/>
          <p:cNvSpPr>
            <a:spLocks noGrp="1"/>
          </p:cNvSpPr>
          <p:nvPr>
            <p:ph type="title"/>
          </p:nvPr>
        </p:nvSpPr>
        <p:spPr>
          <a:xfrm>
            <a:off x="0" y="0"/>
            <a:ext cx="9144000" cy="773113"/>
          </a:xfrm>
        </p:spPr>
        <p:txBody>
          <a:bodyPr>
            <a:normAutofit/>
          </a:bodyPr>
          <a:lstStyle/>
          <a:p>
            <a:r>
              <a:rPr lang="en-US" altLang="en-US" sz="4000" dirty="0">
                <a:solidFill>
                  <a:schemeClr val="bg1"/>
                </a:solidFill>
                <a:effectLst>
                  <a:outerShdw blurRad="38100" dist="38100" dir="2700000" algn="tl">
                    <a:srgbClr val="000000"/>
                  </a:outerShdw>
                </a:effectLst>
              </a:rPr>
              <a:t>The Teacher’s Role</a:t>
            </a:r>
          </a:p>
        </p:txBody>
      </p:sp>
      <p:sp>
        <p:nvSpPr>
          <p:cNvPr id="107523"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03AEDB7-6678-4685-83D7-9B2DBEACA8FC}" type="slidenum">
              <a:rPr lang="en-US" altLang="en-US" sz="1200">
                <a:solidFill>
                  <a:schemeClr val="bg1"/>
                </a:solidFill>
              </a:rPr>
              <a:pPr/>
              <a:t>34</a:t>
            </a:fld>
            <a:endParaRPr lang="en-US" altLang="en-US" sz="1200" dirty="0">
              <a:solidFill>
                <a:schemeClr val="bg1"/>
              </a:solidFill>
            </a:endParaRPr>
          </a:p>
        </p:txBody>
      </p:sp>
      <p:sp>
        <p:nvSpPr>
          <p:cNvPr id="6" name="Rectangle 5"/>
          <p:cNvSpPr>
            <a:spLocks noChangeArrowheads="1"/>
          </p:cNvSpPr>
          <p:nvPr/>
        </p:nvSpPr>
        <p:spPr bwMode="auto">
          <a:xfrm>
            <a:off x="0" y="6623050"/>
            <a:ext cx="9144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b="1" dirty="0">
                <a:solidFill>
                  <a:schemeClr val="bg1"/>
                </a:solidFill>
                <a:effectLst>
                  <a:outerShdw blurRad="38100" dist="38100" dir="2700000" algn="tl">
                    <a:srgbClr val="000000">
                      <a:alpha val="43137"/>
                    </a:srgbClr>
                  </a:outerShdw>
                </a:effectLst>
              </a:rPr>
              <a:t>©2016 California Department of Education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a:xfrm>
            <a:off x="0" y="0"/>
            <a:ext cx="9144000" cy="1171574"/>
          </a:xfrm>
        </p:spPr>
        <p:txBody>
          <a:bodyPr/>
          <a:lstStyle/>
          <a:p>
            <a:r>
              <a:rPr lang="en-US" altLang="en-US" sz="4000" dirty="0"/>
              <a:t>Role of the Teacher</a:t>
            </a:r>
          </a:p>
        </p:txBody>
      </p:sp>
      <p:sp>
        <p:nvSpPr>
          <p:cNvPr id="109570" name="Content Placeholder 2"/>
          <p:cNvSpPr>
            <a:spLocks noGrp="1"/>
          </p:cNvSpPr>
          <p:nvPr>
            <p:ph sz="half" idx="1"/>
          </p:nvPr>
        </p:nvSpPr>
        <p:spPr>
          <a:xfrm>
            <a:off x="528637" y="1171574"/>
            <a:ext cx="8086725" cy="5457825"/>
          </a:xfrm>
        </p:spPr>
        <p:txBody>
          <a:bodyPr/>
          <a:lstStyle/>
          <a:p>
            <a:r>
              <a:rPr lang="en-US" altLang="en-US" dirty="0"/>
              <a:t>Turn to page 197 in the Preschool Curriculum Framework (Volume 3).</a:t>
            </a:r>
          </a:p>
          <a:p>
            <a:r>
              <a:rPr lang="en-US" altLang="en-US" dirty="0"/>
              <a:t>Work with your tablemates to highlight the important points from the reading regarding the role of the teacher.</a:t>
            </a:r>
          </a:p>
          <a:p>
            <a:r>
              <a:rPr lang="en-US" altLang="en-US" dirty="0"/>
              <a:t>Find and fill out Handout 4: Role of the Teacher.</a:t>
            </a:r>
          </a:p>
          <a:p>
            <a:r>
              <a:rPr lang="en-US" altLang="en-US" dirty="0"/>
              <a:t>Partner with someone who had a different Live-It-Up Café station experience.</a:t>
            </a:r>
          </a:p>
          <a:p>
            <a:r>
              <a:rPr lang="en-US" altLang="en-US" dirty="0"/>
              <a:t>Share your ideas about applying the teacher role strategies with your partner.</a:t>
            </a:r>
          </a:p>
          <a:p>
            <a:endParaRPr lang="en-US" altLang="en-US" dirty="0">
              <a:solidFill>
                <a:schemeClr val="bg1"/>
              </a:solidFill>
            </a:endParaRPr>
          </a:p>
        </p:txBody>
      </p:sp>
      <p:sp>
        <p:nvSpPr>
          <p:cNvPr id="109571"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90874FF-78A8-4C76-A135-7B1C2BB5152A}" type="slidenum">
              <a:rPr lang="en-US" altLang="en-US" sz="1200"/>
              <a:pPr/>
              <a:t>35</a:t>
            </a:fld>
            <a:endParaRPr lang="en-US" altLang="en-US" sz="12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p:nvPr>
        </p:nvSpPr>
        <p:spPr>
          <a:xfrm>
            <a:off x="457200" y="0"/>
            <a:ext cx="8229600" cy="1183804"/>
          </a:xfrm>
        </p:spPr>
        <p:txBody>
          <a:bodyPr/>
          <a:lstStyle/>
          <a:p>
            <a:r>
              <a:rPr lang="en-US" altLang="en-US" sz="4000" dirty="0"/>
              <a:t>Appendix A</a:t>
            </a:r>
          </a:p>
        </p:txBody>
      </p:sp>
      <p:sp>
        <p:nvSpPr>
          <p:cNvPr id="113668"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212FCD8-B392-44A5-8AD0-71990019CF84}" type="slidenum">
              <a:rPr lang="en-US" altLang="en-US" sz="1200"/>
              <a:pPr/>
              <a:t>36</a:t>
            </a:fld>
            <a:endParaRPr lang="en-US" altLang="en-US" sz="1200"/>
          </a:p>
        </p:txBody>
      </p:sp>
      <p:pic>
        <p:nvPicPr>
          <p:cNvPr id="4"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21305" y="1183804"/>
            <a:ext cx="5503056" cy="5381887"/>
          </a:xfrm>
          <a:prstGeom prst="rect">
            <a:avLst/>
          </a:prstGeom>
          <a:ln>
            <a:solidFill>
              <a:schemeClr val="tx1"/>
            </a:solid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5"/>
          <p:cNvSpPr>
            <a:spLocks noGrp="1"/>
          </p:cNvSpPr>
          <p:nvPr>
            <p:ph type="title" sz="quarter"/>
          </p:nvPr>
        </p:nvSpPr>
        <p:spPr>
          <a:xfrm>
            <a:off x="0" y="0"/>
            <a:ext cx="9144000" cy="1254125"/>
          </a:xfrm>
        </p:spPr>
        <p:txBody>
          <a:bodyPr/>
          <a:lstStyle/>
          <a:p>
            <a:r>
              <a:rPr lang="en-US" altLang="en-US" sz="4000" dirty="0"/>
              <a:t>Live-It-Up Café in the Classroom</a:t>
            </a:r>
          </a:p>
        </p:txBody>
      </p:sp>
      <p:sp>
        <p:nvSpPr>
          <p:cNvPr id="115714" name="Text Placeholder 6"/>
          <p:cNvSpPr>
            <a:spLocks noGrp="1"/>
          </p:cNvSpPr>
          <p:nvPr>
            <p:ph sz="quarter" idx="4"/>
          </p:nvPr>
        </p:nvSpPr>
        <p:spPr>
          <a:xfrm>
            <a:off x="3871686" y="1254125"/>
            <a:ext cx="5043714" cy="5320846"/>
          </a:xfrm>
        </p:spPr>
        <p:txBody>
          <a:bodyPr/>
          <a:lstStyle/>
          <a:p>
            <a:pPr marL="0" lvl="0" indent="0">
              <a:spcBef>
                <a:spcPct val="30000"/>
              </a:spcBef>
              <a:buNone/>
            </a:pPr>
            <a:r>
              <a:rPr lang="en-US" altLang="en-US" sz="2800" dirty="0">
                <a:solidFill>
                  <a:prstClr val="black"/>
                </a:solidFill>
                <a:latin typeface="Arial" pitchFamily="34" charset="0"/>
                <a:cs typeface="Arial" pitchFamily="34" charset="0"/>
              </a:rPr>
              <a:t>Consider what materials you would use to facilitate the Live-It-Up Café experience in your classroom:</a:t>
            </a:r>
          </a:p>
          <a:p>
            <a:pPr>
              <a:spcBef>
                <a:spcPct val="30000"/>
              </a:spcBef>
            </a:pPr>
            <a:r>
              <a:rPr lang="en-US" altLang="en-US" sz="2800" dirty="0">
                <a:solidFill>
                  <a:prstClr val="black"/>
                </a:solidFill>
                <a:latin typeface="Arial" pitchFamily="34" charset="0"/>
                <a:cs typeface="Arial" pitchFamily="34" charset="0"/>
              </a:rPr>
              <a:t>Take out Handout 5: Science Materials.</a:t>
            </a:r>
          </a:p>
          <a:p>
            <a:pPr>
              <a:spcBef>
                <a:spcPct val="30000"/>
              </a:spcBef>
            </a:pPr>
            <a:r>
              <a:rPr lang="en-US" altLang="en-US" sz="2800" dirty="0">
                <a:solidFill>
                  <a:prstClr val="black"/>
                </a:solidFill>
                <a:latin typeface="Arial" pitchFamily="34" charset="0"/>
                <a:cs typeface="Arial" pitchFamily="34" charset="0"/>
              </a:rPr>
              <a:t>Circle any materials you might need to gather in preparation for the activity.</a:t>
            </a:r>
          </a:p>
          <a:p>
            <a:pPr>
              <a:spcBef>
                <a:spcPct val="30000"/>
              </a:spcBef>
            </a:pPr>
            <a:r>
              <a:rPr lang="en-US" altLang="en-US" sz="2800" dirty="0">
                <a:solidFill>
                  <a:prstClr val="black"/>
                </a:solidFill>
                <a:latin typeface="Arial" pitchFamily="34" charset="0"/>
                <a:cs typeface="Arial" pitchFamily="34" charset="0"/>
              </a:rPr>
              <a:t>List any additional items you might need to add.</a:t>
            </a:r>
          </a:p>
          <a:p>
            <a:pPr marL="0" indent="0">
              <a:buFont typeface="Arial" panose="020B0604020202020204" pitchFamily="34" charset="0"/>
              <a:buNone/>
            </a:pPr>
            <a:endParaRPr lang="en-US" altLang="en-US" sz="2800" dirty="0"/>
          </a:p>
        </p:txBody>
      </p:sp>
      <p:sp>
        <p:nvSpPr>
          <p:cNvPr id="11571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B3AA4F4-CB99-4559-BE4D-0057FE65D542}" type="slidenum">
              <a:rPr lang="en-US" altLang="en-US" sz="1200"/>
              <a:pPr/>
              <a:t>37</a:t>
            </a:fld>
            <a:endParaRPr lang="en-US" altLang="en-US" sz="1200"/>
          </a:p>
        </p:txBody>
      </p:sp>
      <p:pic>
        <p:nvPicPr>
          <p:cNvPr id="3" name="Content Placeholder 2"/>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20254" y="1352096"/>
            <a:ext cx="3215295" cy="3651703"/>
          </a:xfrm>
          <a:prstGeom prst="rect">
            <a:avLst/>
          </a:prstGeom>
          <a:ln>
            <a:solidFill>
              <a:schemeClr val="tx1"/>
            </a:solid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sz="quarter"/>
          </p:nvPr>
        </p:nvSpPr>
        <p:spPr>
          <a:xfrm>
            <a:off x="1089060" y="567159"/>
            <a:ext cx="3482939" cy="2013735"/>
          </a:xfrm>
        </p:spPr>
        <p:txBody>
          <a:bodyPr>
            <a:noAutofit/>
          </a:bodyPr>
          <a:lstStyle/>
          <a:p>
            <a:pPr marL="234950" algn="l"/>
            <a:br>
              <a:rPr lang="en-US" altLang="en-US" sz="2800" dirty="0">
                <a:solidFill>
                  <a:schemeClr val="bg1"/>
                </a:solidFill>
                <a:effectLst>
                  <a:outerShdw blurRad="38100" dist="38100" dir="2700000" algn="tl">
                    <a:srgbClr val="000000"/>
                  </a:outerShdw>
                </a:effectLst>
              </a:rPr>
            </a:br>
            <a:r>
              <a:rPr lang="en-US" altLang="en-US" sz="2400" dirty="0">
                <a:solidFill>
                  <a:srgbClr val="000000"/>
                </a:solidFill>
              </a:rPr>
              <a:t>Acquisition of Concepts</a:t>
            </a:r>
            <a:br>
              <a:rPr lang="en-US" altLang="ja-JP" sz="2400" dirty="0">
                <a:solidFill>
                  <a:srgbClr val="000000"/>
                </a:solidFill>
              </a:rPr>
            </a:br>
            <a:endParaRPr lang="en-US" altLang="en-US" sz="2400" dirty="0">
              <a:solidFill>
                <a:srgbClr val="000000"/>
              </a:solidFill>
            </a:endParaRPr>
          </a:p>
        </p:txBody>
      </p:sp>
      <p:sp>
        <p:nvSpPr>
          <p:cNvPr id="7" name="Content Placeholder 6"/>
          <p:cNvSpPr>
            <a:spLocks noGrp="1"/>
          </p:cNvSpPr>
          <p:nvPr>
            <p:ph sz="quarter" idx="3"/>
          </p:nvPr>
        </p:nvSpPr>
        <p:spPr>
          <a:xfrm>
            <a:off x="5707361" y="212021"/>
            <a:ext cx="3379807" cy="6858000"/>
          </a:xfrm>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85000" lnSpcReduction="20000"/>
          </a:bodyPr>
          <a:lstStyle/>
          <a:p>
            <a:pPr marL="115888" indent="0">
              <a:lnSpc>
                <a:spcPct val="120000"/>
              </a:lnSpc>
              <a:spcBef>
                <a:spcPts val="672"/>
              </a:spcBef>
              <a:buNone/>
              <a:defRPr/>
            </a:pPr>
            <a:r>
              <a:rPr lang="en-US" altLang="en-US" dirty="0"/>
              <a:t>“Children's acquisition of the concept “alive” or “living things” is shaped by factors in their environment, including their everyday experiences, the language spoken by the child, and the cultural practices and beliefs in their community”               </a:t>
            </a:r>
            <a:r>
              <a:rPr lang="en-US" altLang="en-US" sz="2100" dirty="0"/>
              <a:t>(PLF, Vol. 3, p. 90)</a:t>
            </a:r>
            <a:r>
              <a:rPr lang="en-US" altLang="en-US" dirty="0"/>
              <a:t>.</a:t>
            </a:r>
          </a:p>
          <a:p>
            <a:pPr marL="347472" indent="-347472">
              <a:lnSpc>
                <a:spcPct val="120000"/>
              </a:lnSpc>
              <a:spcBef>
                <a:spcPts val="672"/>
              </a:spcBef>
              <a:buNone/>
              <a:defRPr/>
            </a:pPr>
            <a:endParaRPr lang="en-US" b="1" dirty="0">
              <a:effectLst>
                <a:outerShdw blurRad="38100" dist="38100" dir="2700000" algn="tl">
                  <a:srgbClr val="FFFFFF"/>
                </a:outerShdw>
              </a:effectLst>
              <a:ea typeface="ＭＳ Ｐゴシック" pitchFamily="34" charset="-128"/>
              <a:cs typeface="ＭＳ Ｐゴシック" pitchFamily="-109" charset="-128"/>
            </a:endParaRPr>
          </a:p>
        </p:txBody>
      </p:sp>
      <p:pic>
        <p:nvPicPr>
          <p:cNvPr id="117763" name="Content Placeholder 5" descr="life100.jpg"/>
          <p:cNvPicPr>
            <a:picLocks noGrp="1" noChangeAspect="1"/>
          </p:cNvPicPr>
          <p:nvPr>
            <p:ph sz="quarter" idx="2"/>
          </p:nvPr>
        </p:nvPicPr>
        <p:blipFill rotWithShape="1">
          <a:blip r:embed="rId3">
            <a:extLst>
              <a:ext uri="{28A0092B-C50C-407E-A947-70E740481C1C}">
                <a14:useLocalDpi xmlns:a14="http://schemas.microsoft.com/office/drawing/2010/main" val="0"/>
              </a:ext>
            </a:extLst>
          </a:blip>
          <a:srcRect/>
          <a:stretch/>
        </p:blipFill>
        <p:spPr>
          <a:xfrm>
            <a:off x="0" y="1"/>
            <a:ext cx="5661060" cy="6858000"/>
          </a:xfrm>
          <a:ln>
            <a:solidFill>
              <a:schemeClr val="tx1"/>
            </a:solidFill>
          </a:ln>
        </p:spPr>
      </p:pic>
      <p:sp>
        <p:nvSpPr>
          <p:cNvPr id="5" name="Rectangle 5"/>
          <p:cNvSpPr>
            <a:spLocks noChangeArrowheads="1"/>
          </p:cNvSpPr>
          <p:nvPr/>
        </p:nvSpPr>
        <p:spPr bwMode="auto">
          <a:xfrm>
            <a:off x="1" y="6627169"/>
            <a:ext cx="5661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b="1" dirty="0">
                <a:solidFill>
                  <a:schemeClr val="bg1"/>
                </a:solidFill>
              </a:rPr>
              <a:t>©2016 California Department of Education</a:t>
            </a:r>
          </a:p>
        </p:txBody>
      </p:sp>
      <p:sp>
        <p:nvSpPr>
          <p:cNvPr id="6" name="Slide Number Placeholder 4"/>
          <p:cNvSpPr>
            <a:spLocks noGrp="1"/>
          </p:cNvSpPr>
          <p:nvPr>
            <p:ph type="sldNum" sz="quarter" idx="4294967295"/>
          </p:nvPr>
        </p:nvSpPr>
        <p:spPr bwMode="auto">
          <a:xfrm>
            <a:off x="8686800" y="0"/>
            <a:ext cx="457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B3AA4F4-CB99-4559-BE4D-0057FE65D542}" type="slidenum">
              <a:rPr lang="en-US" altLang="en-US" sz="1200"/>
              <a:pPr/>
              <a:t>38</a:t>
            </a:fld>
            <a:endParaRPr lang="en-US" altLang="en-US" sz="12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0" y="13818"/>
            <a:ext cx="9131300" cy="1303748"/>
          </a:xfrm>
        </p:spPr>
        <p:txBody>
          <a:bodyPr>
            <a:noAutofit/>
          </a:bodyPr>
          <a:lstStyle/>
          <a:p>
            <a:r>
              <a:rPr lang="en-US" sz="4000" dirty="0">
                <a:latin typeface="Arial" charset="0"/>
                <a:ea typeface="MS PGothic" charset="0"/>
              </a:rPr>
              <a:t>Partner with Families</a:t>
            </a:r>
          </a:p>
        </p:txBody>
      </p:sp>
      <p:sp>
        <p:nvSpPr>
          <p:cNvPr id="73730" name="Content Placeholder 2"/>
          <p:cNvSpPr>
            <a:spLocks noGrp="1"/>
          </p:cNvSpPr>
          <p:nvPr>
            <p:ph sz="half" idx="1"/>
          </p:nvPr>
        </p:nvSpPr>
        <p:spPr>
          <a:xfrm>
            <a:off x="532912" y="1317566"/>
            <a:ext cx="4114800" cy="5105400"/>
          </a:xfrm>
        </p:spPr>
        <p:txBody>
          <a:bodyPr/>
          <a:lstStyle/>
          <a:p>
            <a:pPr>
              <a:spcAft>
                <a:spcPts val="0"/>
              </a:spcAft>
            </a:pPr>
            <a:r>
              <a:rPr lang="en-US" dirty="0">
                <a:latin typeface="Arial" charset="0"/>
                <a:ea typeface="MS PGothic" charset="0"/>
              </a:rPr>
              <a:t>Engaging Families: Preschool Curriculum Framework</a:t>
            </a:r>
            <a:endParaRPr lang="en-US" dirty="0">
              <a:latin typeface="Arial" charset="0"/>
              <a:ea typeface="MS PGothic" charset="0"/>
              <a:hlinkClick r:id="" action="ppaction://noaction"/>
            </a:endParaRPr>
          </a:p>
          <a:p>
            <a:pPr>
              <a:spcAft>
                <a:spcPts val="0"/>
              </a:spcAft>
            </a:pPr>
            <a:r>
              <a:rPr lang="en-US" dirty="0">
                <a:latin typeface="Arial" charset="0"/>
                <a:ea typeface="MS PGothic" charset="0"/>
              </a:rPr>
              <a:t>All About Young Children</a:t>
            </a:r>
          </a:p>
          <a:p>
            <a:pPr>
              <a:spcAft>
                <a:spcPts val="0"/>
              </a:spcAft>
            </a:pPr>
            <a:r>
              <a:rPr lang="en-US" dirty="0">
                <a:latin typeface="Arial" charset="0"/>
                <a:ea typeface="MS PGothic" charset="0"/>
              </a:rPr>
              <a:t>Best Practices for Planning Curriculum: Family Partnerships and Culture</a:t>
            </a:r>
          </a:p>
          <a:p>
            <a:pPr>
              <a:spcAft>
                <a:spcPts val="0"/>
              </a:spcAft>
            </a:pPr>
            <a:r>
              <a:rPr lang="en-US" dirty="0">
                <a:latin typeface="Arial" charset="0"/>
                <a:ea typeface="MS PGothic" charset="0"/>
              </a:rPr>
              <a:t>TK Implementation Guide</a:t>
            </a:r>
          </a:p>
        </p:txBody>
      </p:sp>
      <p:pic>
        <p:nvPicPr>
          <p:cNvPr id="4" name="Content Placeholder 3"/>
          <p:cNvPicPr>
            <a:picLocks noGrp="1" noChangeAspect="1"/>
          </p:cNvPicPr>
          <p:nvPr>
            <p:ph sz="half" idx="2"/>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8372" t="773" r="16087" b="1059"/>
          <a:stretch/>
        </p:blipFill>
        <p:spPr>
          <a:xfrm>
            <a:off x="4913616" y="1427045"/>
            <a:ext cx="3573379" cy="4131274"/>
          </a:xfrm>
          <a:ln>
            <a:solidFill>
              <a:schemeClr val="dk1"/>
            </a:solidFill>
          </a:ln>
        </p:spPr>
      </p:pic>
      <p:sp>
        <p:nvSpPr>
          <p:cNvPr id="2" name="Slide Number Placeholder 1"/>
          <p:cNvSpPr>
            <a:spLocks noGrp="1"/>
          </p:cNvSpPr>
          <p:nvPr>
            <p:ph type="sldNum" sz="quarter" idx="10"/>
          </p:nvPr>
        </p:nvSpPr>
        <p:spPr/>
        <p:txBody>
          <a:bodyPr/>
          <a:lstStyle/>
          <a:p>
            <a:fld id="{BEBBF190-489A-403C-B44B-DFF113AA7E88}" type="slidenum">
              <a:rPr lang="en-US" altLang="en-US" smtClean="0"/>
              <a:pPr/>
              <a:t>39</a:t>
            </a:fld>
            <a:endParaRPr lang="en-US" altLang="en-US"/>
          </a:p>
        </p:txBody>
      </p:sp>
      <p:sp>
        <p:nvSpPr>
          <p:cNvPr id="3" name="Rectangle 2">
            <a:hlinkClick r:id="rId5"/>
          </p:cNvPr>
          <p:cNvSpPr/>
          <p:nvPr/>
        </p:nvSpPr>
        <p:spPr>
          <a:xfrm>
            <a:off x="951470" y="2718486"/>
            <a:ext cx="2582562" cy="8402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hlinkClick r:id="rId6"/>
          </p:cNvPr>
          <p:cNvSpPr/>
          <p:nvPr/>
        </p:nvSpPr>
        <p:spPr>
          <a:xfrm>
            <a:off x="951470" y="3669957"/>
            <a:ext cx="3484606" cy="17175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hlinkClick r:id="rId7"/>
          </p:cNvPr>
          <p:cNvSpPr/>
          <p:nvPr/>
        </p:nvSpPr>
        <p:spPr>
          <a:xfrm>
            <a:off x="951470" y="5387546"/>
            <a:ext cx="3212757" cy="88968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823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6552829" y="4971649"/>
            <a:ext cx="2457356" cy="1351091"/>
          </a:xfrm>
        </p:spPr>
        <p:txBody>
          <a:bodyPr>
            <a:normAutofit/>
          </a:bodyPr>
          <a:lstStyle/>
          <a:p>
            <a:pPr marL="111125" indent="-111125"/>
            <a:r>
              <a:rPr lang="en-US" sz="200" dirty="0"/>
              <a:t>Preschool Learning Foundations</a:t>
            </a:r>
          </a:p>
          <a:p>
            <a:pPr marL="111125" indent="-111125"/>
            <a:r>
              <a:rPr lang="en-US" sz="200" dirty="0"/>
              <a:t>California Common Core State Standards</a:t>
            </a:r>
          </a:p>
          <a:p>
            <a:pPr marL="111125" indent="-111125"/>
            <a:r>
              <a:rPr lang="en-US" sz="200" dirty="0"/>
              <a:t>Health Education Content Standards for California Public Schools</a:t>
            </a:r>
          </a:p>
          <a:p>
            <a:pPr marL="111125" indent="-111125"/>
            <a:r>
              <a:rPr lang="en-US" sz="200" dirty="0"/>
              <a:t>Preschool Curriculum Frameworks</a:t>
            </a:r>
          </a:p>
          <a:p>
            <a:pPr marL="111125" indent="-111125"/>
            <a:r>
              <a:rPr lang="en-US" sz="200" dirty="0"/>
              <a:t>English Language Arts/English Language Development Framework</a:t>
            </a:r>
          </a:p>
          <a:p>
            <a:pPr marL="111125" indent="-111125"/>
            <a:r>
              <a:rPr lang="en-US" sz="200" dirty="0"/>
              <a:t>DRDP Specific to TK and K</a:t>
            </a:r>
          </a:p>
          <a:p>
            <a:pPr marL="111125" indent="-111125"/>
            <a:r>
              <a:rPr lang="en-US" sz="200" dirty="0"/>
              <a:t>Preschool Alignment Document</a:t>
            </a:r>
          </a:p>
          <a:p>
            <a:pPr marL="111125" indent="-111125"/>
            <a:r>
              <a:rPr lang="en-US" sz="200" dirty="0"/>
              <a:t>Preschool English Learners Guide</a:t>
            </a:r>
          </a:p>
          <a:p>
            <a:pPr marL="111125" indent="-111125"/>
            <a:r>
              <a:rPr lang="en-US" sz="200" dirty="0"/>
              <a:t>Transitional Kindergarten Implementation Guide</a:t>
            </a:r>
          </a:p>
          <a:p>
            <a:endParaRPr lang="en-US" sz="200" dirty="0"/>
          </a:p>
        </p:txBody>
      </p:sp>
      <p:grpSp>
        <p:nvGrpSpPr>
          <p:cNvPr id="8" name="Group 7"/>
          <p:cNvGrpSpPr/>
          <p:nvPr/>
        </p:nvGrpSpPr>
        <p:grpSpPr>
          <a:xfrm>
            <a:off x="61163" y="1081506"/>
            <a:ext cx="9021673" cy="5557840"/>
            <a:chOff x="35484" y="1081506"/>
            <a:chExt cx="9021673" cy="5557840"/>
          </a:xfrm>
        </p:grpSpPr>
        <p:sp>
          <p:nvSpPr>
            <p:cNvPr id="9" name="Rectangle 8"/>
            <p:cNvSpPr/>
            <p:nvPr/>
          </p:nvSpPr>
          <p:spPr>
            <a:xfrm>
              <a:off x="35484" y="1081506"/>
              <a:ext cx="9021673" cy="5557840"/>
            </a:xfrm>
            <a:prstGeom prst="rect">
              <a:avLst/>
            </a:prstGeom>
            <a:noFill/>
          </p:spPr>
        </p:sp>
        <p:sp>
          <p:nvSpPr>
            <p:cNvPr id="10" name="Freeform 9"/>
            <p:cNvSpPr/>
            <p:nvPr/>
          </p:nvSpPr>
          <p:spPr>
            <a:xfrm>
              <a:off x="2457378"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08AE85"/>
                </a:gs>
                <a:gs pos="35000">
                  <a:srgbClr val="A7EFC4"/>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Learning Foundations</a:t>
              </a:r>
            </a:p>
          </p:txBody>
        </p:sp>
        <p:sp>
          <p:nvSpPr>
            <p:cNvPr id="11" name="Freeform 10"/>
            <p:cNvSpPr/>
            <p:nvPr/>
          </p:nvSpPr>
          <p:spPr>
            <a:xfrm>
              <a:off x="1119673"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08AE85"/>
                </a:gs>
                <a:gs pos="35000">
                  <a:srgbClr val="A7EFC4"/>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Alignment Document</a:t>
              </a:r>
            </a:p>
          </p:txBody>
        </p:sp>
        <p:sp>
          <p:nvSpPr>
            <p:cNvPr id="13" name="Freeform 12"/>
            <p:cNvSpPr/>
            <p:nvPr/>
          </p:nvSpPr>
          <p:spPr>
            <a:xfrm>
              <a:off x="4836209"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08AE85"/>
                </a:gs>
                <a:gs pos="35000">
                  <a:srgbClr val="A7EFC4"/>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California Common Core State Standards</a:t>
              </a:r>
            </a:p>
          </p:txBody>
        </p:sp>
        <p:sp>
          <p:nvSpPr>
            <p:cNvPr id="15" name="Freeform 14"/>
            <p:cNvSpPr/>
            <p:nvPr/>
          </p:nvSpPr>
          <p:spPr>
            <a:xfrm>
              <a:off x="1119673"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08AE85"/>
                </a:gs>
                <a:gs pos="35000">
                  <a:srgbClr val="A7EFC4"/>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Curriculum Framework</a:t>
              </a:r>
            </a:p>
          </p:txBody>
        </p:sp>
        <p:sp>
          <p:nvSpPr>
            <p:cNvPr id="16" name="Freeform 15"/>
            <p:cNvSpPr/>
            <p:nvPr/>
          </p:nvSpPr>
          <p:spPr>
            <a:xfrm>
              <a:off x="3506347" y="307339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08AE85"/>
                </a:gs>
                <a:gs pos="35000">
                  <a:srgbClr val="A7EFC4"/>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dirty="0"/>
                <a:t>Next Generation Science Standards</a:t>
              </a:r>
              <a:endParaRPr lang="en-US" sz="1200" b="1" kern="1200" dirty="0"/>
            </a:p>
          </p:txBody>
        </p:sp>
        <p:sp>
          <p:nvSpPr>
            <p:cNvPr id="17" name="Freeform 16"/>
            <p:cNvSpPr/>
            <p:nvPr/>
          </p:nvSpPr>
          <p:spPr>
            <a:xfrm>
              <a:off x="5923931" y="453862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08AE85"/>
                </a:gs>
                <a:gs pos="35000">
                  <a:srgbClr val="A7EFC4"/>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TK Implementation Guide</a:t>
              </a:r>
            </a:p>
          </p:txBody>
        </p:sp>
        <p:sp>
          <p:nvSpPr>
            <p:cNvPr id="18" name="Freeform 17"/>
            <p:cNvSpPr/>
            <p:nvPr/>
          </p:nvSpPr>
          <p:spPr>
            <a:xfrm>
              <a:off x="5923932"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08AE85"/>
                </a:gs>
                <a:gs pos="35000">
                  <a:srgbClr val="A7EFC4"/>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a:t>DRDP Specific to TK and K</a:t>
              </a:r>
              <a:endParaRPr lang="en-US" sz="1200" b="1" kern="1200" dirty="0"/>
            </a:p>
          </p:txBody>
        </p:sp>
        <p:sp>
          <p:nvSpPr>
            <p:cNvPr id="20" name="Freeform 19"/>
            <p:cNvSpPr/>
            <p:nvPr/>
          </p:nvSpPr>
          <p:spPr>
            <a:xfrm>
              <a:off x="3501849"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08AE85"/>
                </a:gs>
                <a:gs pos="35000">
                  <a:srgbClr val="A7EFC4"/>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PEL Resource Guide</a:t>
              </a:r>
            </a:p>
          </p:txBody>
        </p:sp>
      </p:grpSp>
      <p:sp>
        <p:nvSpPr>
          <p:cNvPr id="28673" name="Title 1"/>
          <p:cNvSpPr>
            <a:spLocks noGrp="1"/>
          </p:cNvSpPr>
          <p:nvPr>
            <p:ph type="title"/>
          </p:nvPr>
        </p:nvSpPr>
        <p:spPr>
          <a:xfrm>
            <a:off x="-50800" y="14651"/>
            <a:ext cx="9194800" cy="1573739"/>
          </a:xfrm>
        </p:spPr>
        <p:txBody>
          <a:bodyPr/>
          <a:lstStyle/>
          <a:p>
            <a:r>
              <a:rPr lang="en-US" altLang="en-US" sz="3600" dirty="0">
                <a:solidFill>
                  <a:srgbClr val="000000"/>
                </a:solidFill>
              </a:rPr>
              <a:t>CDE Publications and Resources that Support TK Implementation</a:t>
            </a:r>
          </a:p>
        </p:txBody>
      </p:sp>
      <p:sp>
        <p:nvSpPr>
          <p:cNvPr id="28675" name="Slide Number Placeholder 4"/>
          <p:cNvSpPr>
            <a:spLocks noGrp="1"/>
          </p:cNvSpPr>
          <p:nvPr>
            <p:ph type="sldNum" sz="quarter" idx="10"/>
          </p:nvPr>
        </p:nvSpPr>
        <p:spPr bwMode="auto">
          <a:xfrm>
            <a:off x="8686800" y="14651"/>
            <a:ext cx="421716" cy="2599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fld id="{3054CF32-EC5E-41E2-8BB8-EDE8B489556B}" type="slidenum">
              <a:rPr lang="en-US" altLang="en-US" sz="1200"/>
              <a:pPr algn="ctr"/>
              <a:t>4</a:t>
            </a:fld>
            <a:endParaRPr lang="en-US" altLang="en-US" sz="1200" dirty="0"/>
          </a:p>
        </p:txBody>
      </p:sp>
      <p:pic>
        <p:nvPicPr>
          <p:cNvPr id="28677" name="Picture 7"/>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636930" y="4964933"/>
            <a:ext cx="704088" cy="924165"/>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8678"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8320" y="3469857"/>
            <a:ext cx="723003" cy="92354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8679"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2318" y="2063277"/>
            <a:ext cx="710418" cy="92354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8680" name="Picture 10"/>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837777" y="5030993"/>
            <a:ext cx="704088" cy="92354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2" name="Picture 1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492203" y="3481349"/>
            <a:ext cx="1003752" cy="777051"/>
          </a:xfrm>
          <a:prstGeom prst="rect">
            <a:avLst/>
          </a:prstGeom>
          <a:ln>
            <a:solidFill>
              <a:schemeClr val="tx1"/>
            </a:solidFill>
          </a:ln>
        </p:spPr>
      </p:pic>
      <p:pic>
        <p:nvPicPr>
          <p:cNvPr id="28683"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80211" y="2040896"/>
            <a:ext cx="1052293" cy="81479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225615" y="5010477"/>
            <a:ext cx="708050" cy="923544"/>
          </a:xfrm>
          <a:prstGeom prst="rect">
            <a:avLst/>
          </a:prstGeom>
          <a:ln>
            <a:solidFill>
              <a:schemeClr val="tx1"/>
            </a:solidFill>
          </a:ln>
        </p:spPr>
      </p:pic>
      <p:pic>
        <p:nvPicPr>
          <p:cNvPr id="4" name="Picture 3"/>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flipH="1">
            <a:off x="4068109" y="3465931"/>
            <a:ext cx="1047686" cy="807885"/>
          </a:xfrm>
          <a:prstGeom prst="rect">
            <a:avLst/>
          </a:prstGeom>
          <a:ln>
            <a:solidFill>
              <a:schemeClr val="tx1">
                <a:lumMod val="75000"/>
                <a:lumOff val="25000"/>
              </a:schemeClr>
            </a:solidFill>
          </a:ln>
        </p:spPr>
      </p:pic>
    </p:spTree>
    <p:extLst>
      <p:ext uri="{BB962C8B-B14F-4D97-AF65-F5344CB8AC3E}">
        <p14:creationId xmlns:p14="http://schemas.microsoft.com/office/powerpoint/2010/main" val="42176929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a:xfrm>
            <a:off x="457200" y="0"/>
            <a:ext cx="8229600" cy="1417638"/>
          </a:xfrm>
        </p:spPr>
        <p:txBody>
          <a:bodyPr/>
          <a:lstStyle/>
          <a:p>
            <a:r>
              <a:rPr lang="en-US" altLang="en-US" sz="4000" dirty="0"/>
              <a:t>Partner With Families</a:t>
            </a:r>
          </a:p>
        </p:txBody>
      </p:sp>
      <p:sp>
        <p:nvSpPr>
          <p:cNvPr id="107523" name="Content Placeholder 2"/>
          <p:cNvSpPr>
            <a:spLocks noGrp="1"/>
          </p:cNvSpPr>
          <p:nvPr>
            <p:ph sz="half" idx="1"/>
          </p:nvPr>
        </p:nvSpPr>
        <p:spPr>
          <a:xfrm>
            <a:off x="4826725" y="1411107"/>
            <a:ext cx="4088675" cy="4780687"/>
          </a:xfrm>
        </p:spPr>
        <p:txBody>
          <a:bodyPr/>
          <a:lstStyle/>
          <a:p>
            <a:pPr marL="0" indent="0">
              <a:buNone/>
            </a:pPr>
            <a:r>
              <a:rPr lang="ja-JP" altLang="en-US" sz="2400" dirty="0">
                <a:latin typeface="Arial" panose="020B0604020202020204" pitchFamily="34" charset="0"/>
                <a:cs typeface="Arial" panose="020B0604020202020204" pitchFamily="34" charset="0"/>
              </a:rPr>
              <a:t>“</a:t>
            </a:r>
            <a:r>
              <a:rPr lang="en-US" altLang="ja-JP" sz="2400" dirty="0">
                <a:latin typeface="Arial" panose="020B0604020202020204" pitchFamily="34" charset="0"/>
                <a:cs typeface="Arial" panose="020B0604020202020204" pitchFamily="34" charset="0"/>
              </a:rPr>
              <a:t>Ask families about children’s previous experiences, cultural beliefs, and theories about living things</a:t>
            </a:r>
            <a:r>
              <a:rPr lang="ja-JP" altLang="en-US" sz="2400" dirty="0">
                <a:latin typeface="Arial" panose="020B0604020202020204" pitchFamily="34" charset="0"/>
                <a:cs typeface="Arial" panose="020B0604020202020204" pitchFamily="34" charset="0"/>
              </a:rPr>
              <a:t>”</a:t>
            </a:r>
            <a:r>
              <a:rPr lang="en-US" altLang="ja-JP" sz="2400" dirty="0">
                <a:latin typeface="Arial" panose="020B0604020202020204" pitchFamily="34" charset="0"/>
                <a:cs typeface="Arial" panose="020B0604020202020204" pitchFamily="34" charset="0"/>
              </a:rPr>
              <a:t> </a:t>
            </a:r>
            <a:r>
              <a:rPr lang="en-US" altLang="ja-JP" sz="1800" dirty="0">
                <a:latin typeface="Arial" panose="020B0604020202020204" pitchFamily="34" charset="0"/>
                <a:cs typeface="Arial" panose="020B0604020202020204" pitchFamily="34" charset="0"/>
              </a:rPr>
              <a:t>(PCF, Vol. 3, p. 213)</a:t>
            </a:r>
            <a:r>
              <a:rPr lang="en-US" altLang="ja-JP" sz="2400" dirty="0">
                <a:latin typeface="Arial" panose="020B0604020202020204" pitchFamily="34" charset="0"/>
                <a:cs typeface="Arial" panose="020B0604020202020204" pitchFamily="34" charset="0"/>
              </a:rPr>
              <a:t>.</a:t>
            </a:r>
          </a:p>
          <a:p>
            <a:pPr marL="0" indent="0">
              <a:buNone/>
            </a:pPr>
            <a:endParaRPr lang="en-US" altLang="ja-JP" sz="2400" dirty="0">
              <a:cs typeface="Arial" panose="020B0604020202020204" pitchFamily="34" charset="0"/>
            </a:endParaRPr>
          </a:p>
          <a:p>
            <a:pPr marL="0" indent="0">
              <a:buNone/>
            </a:pPr>
            <a:r>
              <a:rPr lang="en-US" altLang="ja-JP" sz="2400" dirty="0">
                <a:solidFill>
                  <a:srgbClr val="000000"/>
                </a:solidFill>
                <a:cs typeface="Arial" panose="020B0604020202020204" pitchFamily="34" charset="0"/>
              </a:rPr>
              <a:t>“</a:t>
            </a:r>
            <a:r>
              <a:rPr lang="en-US" altLang="ja-JP" sz="2400" dirty="0">
                <a:solidFill>
                  <a:srgbClr val="000000"/>
                </a:solidFill>
              </a:rPr>
              <a:t>Remind family members of the many opportunities to engage children in life science explorations outside the preschool environment”      </a:t>
            </a:r>
            <a:r>
              <a:rPr lang="en-US" altLang="ja-JP" sz="1800" dirty="0">
                <a:solidFill>
                  <a:srgbClr val="000000"/>
                </a:solidFill>
              </a:rPr>
              <a:t>(PCF, Vol. 3, p. 213)</a:t>
            </a:r>
            <a:r>
              <a:rPr lang="en-US" altLang="ja-JP" sz="2400" dirty="0">
                <a:solidFill>
                  <a:srgbClr val="000000"/>
                </a:solidFill>
              </a:rPr>
              <a:t>. </a:t>
            </a:r>
            <a:r>
              <a:rPr lang="en-US" altLang="ja-JP" b="1" dirty="0">
                <a:solidFill>
                  <a:srgbClr val="000000"/>
                </a:solidFill>
                <a:effectLst>
                  <a:outerShdw blurRad="38100" dist="38100" dir="2700000" algn="tl">
                    <a:srgbClr val="FFFFFF"/>
                  </a:outerShdw>
                </a:effectLst>
              </a:rPr>
              <a:t> </a:t>
            </a:r>
            <a:endParaRPr lang="en-US" altLang="en-US" dirty="0"/>
          </a:p>
        </p:txBody>
      </p:sp>
      <p:pic>
        <p:nvPicPr>
          <p:cNvPr id="3" name="Content Placeholder 2"/>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339634" y="1417638"/>
            <a:ext cx="4062548" cy="4581330"/>
          </a:xfrm>
          <a:ln>
            <a:solidFill>
              <a:schemeClr val="tx1"/>
            </a:solidFill>
          </a:ln>
        </p:spPr>
      </p:pic>
      <p:sp>
        <p:nvSpPr>
          <p:cNvPr id="121860"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EB33866-A58E-48D1-BE65-195398579962}" type="slidenum">
              <a:rPr lang="en-US" altLang="en-US" sz="1200"/>
              <a:pPr/>
              <a:t>40</a:t>
            </a:fld>
            <a:endParaRPr lang="en-US" altLang="en-US" sz="12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p:cNvSpPr>
            <a:spLocks noGrp="1"/>
          </p:cNvSpPr>
          <p:nvPr>
            <p:ph type="title" sz="quarter"/>
          </p:nvPr>
        </p:nvSpPr>
        <p:spPr>
          <a:xfrm>
            <a:off x="457200" y="38100"/>
            <a:ext cx="8229600" cy="825500"/>
          </a:xfrm>
        </p:spPr>
        <p:txBody>
          <a:bodyPr/>
          <a:lstStyle/>
          <a:p>
            <a:r>
              <a:rPr lang="en-US" dirty="0">
                <a:latin typeface="Arial" charset="0"/>
                <a:ea typeface="MS PGothic" charset="0"/>
                <a:cs typeface="MS PGothic" charset="0"/>
              </a:rPr>
              <a:t>Forms of Documentation</a:t>
            </a:r>
          </a:p>
        </p:txBody>
      </p:sp>
      <p:sp>
        <p:nvSpPr>
          <p:cNvPr id="137218" name="Content Placeholder 2"/>
          <p:cNvSpPr>
            <a:spLocks noGrp="1"/>
          </p:cNvSpPr>
          <p:nvPr>
            <p:ph sz="quarter" idx="1"/>
          </p:nvPr>
        </p:nvSpPr>
        <p:spPr>
          <a:xfrm>
            <a:off x="6383338" y="989012"/>
            <a:ext cx="2303462" cy="5716587"/>
          </a:xfrm>
        </p:spPr>
        <p:txBody>
          <a:bodyPr/>
          <a:lstStyle/>
          <a:p>
            <a:pPr>
              <a:spcBef>
                <a:spcPts val="672"/>
              </a:spcBef>
              <a:spcAft>
                <a:spcPts val="0"/>
              </a:spcAft>
            </a:pPr>
            <a:r>
              <a:rPr lang="en-US" sz="2800" dirty="0">
                <a:latin typeface="Arial" charset="0"/>
                <a:ea typeface="MS PGothic" charset="0"/>
                <a:cs typeface="MS PGothic" charset="0"/>
              </a:rPr>
              <a:t>Drawings</a:t>
            </a:r>
          </a:p>
          <a:p>
            <a:pPr>
              <a:spcBef>
                <a:spcPts val="672"/>
              </a:spcBef>
              <a:spcAft>
                <a:spcPts val="0"/>
              </a:spcAft>
            </a:pPr>
            <a:r>
              <a:rPr lang="en-US" sz="2800" dirty="0">
                <a:latin typeface="Arial" charset="0"/>
                <a:ea typeface="MS PGothic" charset="0"/>
                <a:cs typeface="MS PGothic" charset="0"/>
              </a:rPr>
              <a:t>Words</a:t>
            </a:r>
          </a:p>
          <a:p>
            <a:pPr>
              <a:spcBef>
                <a:spcPts val="672"/>
              </a:spcBef>
              <a:spcAft>
                <a:spcPts val="0"/>
              </a:spcAft>
            </a:pPr>
            <a:r>
              <a:rPr lang="en-US" sz="2800" dirty="0">
                <a:latin typeface="Arial" charset="0"/>
                <a:ea typeface="MS PGothic" charset="0"/>
                <a:cs typeface="MS PGothic" charset="0"/>
              </a:rPr>
              <a:t>Photos</a:t>
            </a:r>
          </a:p>
          <a:p>
            <a:pPr>
              <a:spcBef>
                <a:spcPts val="672"/>
              </a:spcBef>
              <a:spcAft>
                <a:spcPts val="0"/>
              </a:spcAft>
            </a:pPr>
            <a:r>
              <a:rPr lang="en-US" sz="2800" dirty="0">
                <a:latin typeface="Arial" charset="0"/>
                <a:ea typeface="MS PGothic" charset="0"/>
                <a:cs typeface="MS PGothic" charset="0"/>
              </a:rPr>
              <a:t>Charts </a:t>
            </a:r>
          </a:p>
        </p:txBody>
      </p:sp>
      <p:pic>
        <p:nvPicPr>
          <p:cNvPr id="137219" name="Content Placeholder 3"/>
          <p:cNvPicPr>
            <a:picLocks noGrp="1" noChangeAspect="1"/>
          </p:cNvPicPr>
          <p:nvPr>
            <p:ph sz="quarter" idx="4"/>
          </p:nvPr>
        </p:nvPicPr>
        <p:blipFill>
          <a:blip r:embed="rId3" cstate="email">
            <a:extLst>
              <a:ext uri="{28A0092B-C50C-407E-A947-70E740481C1C}">
                <a14:useLocalDpi xmlns:a14="http://schemas.microsoft.com/office/drawing/2010/main" val="0"/>
              </a:ext>
            </a:extLst>
          </a:blip>
          <a:srcRect/>
          <a:stretch>
            <a:fillRect/>
          </a:stretch>
        </p:blipFill>
        <p:spPr>
          <a:xfrm>
            <a:off x="457200" y="989012"/>
            <a:ext cx="2438400" cy="2497138"/>
          </a:xfrm>
          <a:ln>
            <a:solidFill>
              <a:schemeClr val="tx1"/>
            </a:solidFill>
          </a:ln>
        </p:spPr>
      </p:pic>
      <p:sp>
        <p:nvSpPr>
          <p:cNvPr id="137220"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93BCE8-C4BE-FE43-B797-A4C5BC8D5BAB}" type="slidenum">
              <a:rPr lang="en-US" sz="1200">
                <a:ea typeface="MS PGothic" charset="0"/>
                <a:cs typeface="MS PGothic" charset="0"/>
              </a:rPr>
              <a:pPr/>
              <a:t>41</a:t>
            </a:fld>
            <a:endParaRPr lang="en-US" sz="1200" dirty="0">
              <a:ea typeface="MS PGothic" charset="0"/>
              <a:cs typeface="MS PGothic" charset="0"/>
            </a:endParaRPr>
          </a:p>
        </p:txBody>
      </p:sp>
      <p:pic>
        <p:nvPicPr>
          <p:cNvPr id="137222" name="Picture 5"/>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895600" y="989013"/>
            <a:ext cx="3132138" cy="2497138"/>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37221" name="Content Placeholder 9"/>
          <p:cNvPicPr>
            <a:picLocks noGrp="1" noChangeAspect="1"/>
          </p:cNvPicPr>
          <p:nvPr>
            <p:ph sz="quarter" idx="2"/>
          </p:nvPr>
        </p:nvPicPr>
        <p:blipFill>
          <a:blip r:embed="rId5" cstate="email">
            <a:extLst>
              <a:ext uri="{28A0092B-C50C-407E-A947-70E740481C1C}">
                <a14:useLocalDpi xmlns:a14="http://schemas.microsoft.com/office/drawing/2010/main" val="0"/>
              </a:ext>
            </a:extLst>
          </a:blip>
          <a:srcRect/>
          <a:stretch>
            <a:fillRect/>
          </a:stretch>
        </p:blipFill>
        <p:spPr>
          <a:xfrm>
            <a:off x="457200" y="3486150"/>
            <a:ext cx="5570538" cy="3016250"/>
          </a:xfrm>
          <a:ln>
            <a:solidFill>
              <a:schemeClr val="tx1"/>
            </a:solidFill>
          </a:ln>
        </p:spPr>
      </p:pic>
    </p:spTree>
    <p:extLst>
      <p:ext uri="{BB962C8B-B14F-4D97-AF65-F5344CB8AC3E}">
        <p14:creationId xmlns:p14="http://schemas.microsoft.com/office/powerpoint/2010/main" val="5684269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2"/>
          </p:nvPr>
        </p:nvSpPr>
        <p:spPr/>
        <p:txBody>
          <a:bodyPr/>
          <a:lstStyle/>
          <a:p>
            <a:endParaRPr lang="en-US"/>
          </a:p>
        </p:txBody>
      </p:sp>
      <p:sp>
        <p:nvSpPr>
          <p:cNvPr id="125953" name="Title 1"/>
          <p:cNvSpPr>
            <a:spLocks noGrp="1"/>
          </p:cNvSpPr>
          <p:nvPr>
            <p:ph type="title" sz="quarter"/>
          </p:nvPr>
        </p:nvSpPr>
        <p:spPr/>
        <p:txBody>
          <a:bodyPr/>
          <a:lstStyle/>
          <a:p>
            <a:br>
              <a:rPr lang="en-US" altLang="en-US"/>
            </a:br>
            <a:r>
              <a:rPr lang="en-US" altLang="en-US"/>
              <a:t>Take Children Exploring</a:t>
            </a:r>
            <a:br>
              <a:rPr lang="en-US" altLang="en-US"/>
            </a:br>
            <a:endParaRPr lang="en-US" altLang="en-US"/>
          </a:p>
        </p:txBody>
      </p:sp>
      <p:pic>
        <p:nvPicPr>
          <p:cNvPr id="125954" name="Content Placeholder 6" descr="Gourds"/>
          <p:cNvPicPr>
            <a:picLocks noGrp="1" noChangeAspect="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6" name="Content Placeholder 5"/>
          <p:cNvSpPr>
            <a:spLocks noGrp="1"/>
          </p:cNvSpPr>
          <p:nvPr>
            <p:ph sz="quarter" idx="4"/>
          </p:nvPr>
        </p:nvSpPr>
        <p:spPr>
          <a:xfrm>
            <a:off x="860406" y="1902796"/>
            <a:ext cx="7917342" cy="2452483"/>
          </a:xfrm>
        </p:spPr>
        <p:txBody>
          <a:bodyPr/>
          <a:lstStyle/>
          <a:p>
            <a:pPr marL="0" indent="0">
              <a:buFont typeface="Arial" panose="020B0604020202020204" pitchFamily="34" charset="0"/>
              <a:buNone/>
            </a:pPr>
            <a:r>
              <a:rPr lang="en-US" altLang="en-US" sz="2800" b="1" dirty="0">
                <a:solidFill>
                  <a:schemeClr val="bg1"/>
                </a:solidFill>
                <a:effectLst>
                  <a:outerShdw blurRad="38100" dist="38100" dir="2700000" algn="tl">
                    <a:srgbClr val="000000"/>
                  </a:outerShdw>
                </a:effectLst>
              </a:rPr>
              <a:t>“Observations of various plants indoors and outdoors, including trees, bushes, flowers and seeds, and different organisms of the same species, highlight for children variation and diversity in living things”</a:t>
            </a:r>
            <a:r>
              <a:rPr lang="en-US" altLang="en-US" sz="2800" b="1" dirty="0">
                <a:effectLst>
                  <a:outerShdw blurRad="38100" dist="38100" dir="2700000" algn="tl">
                    <a:srgbClr val="FFFFFF"/>
                  </a:outerShdw>
                </a:effectLst>
              </a:rPr>
              <a:t> </a:t>
            </a:r>
            <a:r>
              <a:rPr lang="en-US" altLang="en-US" sz="1800" b="1" dirty="0">
                <a:solidFill>
                  <a:schemeClr val="bg1"/>
                </a:solidFill>
                <a:effectLst>
                  <a:outerShdw blurRad="38100" dist="38100" dir="2700000" algn="tl">
                    <a:srgbClr val="000000"/>
                  </a:outerShdw>
                </a:effectLst>
              </a:rPr>
              <a:t>(</a:t>
            </a:r>
            <a:r>
              <a:rPr lang="en-US" altLang="en-US" sz="1600" b="1" dirty="0">
                <a:solidFill>
                  <a:schemeClr val="bg1"/>
                </a:solidFill>
                <a:effectLst>
                  <a:outerShdw blurRad="38100" dist="38100" dir="2700000" algn="tl">
                    <a:srgbClr val="000000"/>
                  </a:outerShdw>
                </a:effectLst>
              </a:rPr>
              <a:t>PCF, Vol. 3, p. 198)</a:t>
            </a:r>
            <a:r>
              <a:rPr lang="en-US" altLang="en-US" sz="2800" b="1" dirty="0">
                <a:solidFill>
                  <a:schemeClr val="bg1"/>
                </a:solidFill>
                <a:effectLst>
                  <a:outerShdw blurRad="38100" dist="38100" dir="2700000" algn="tl">
                    <a:srgbClr val="000000"/>
                  </a:outerShdw>
                </a:effectLst>
              </a:rPr>
              <a:t>.</a:t>
            </a:r>
            <a:br>
              <a:rPr lang="en-US" altLang="en-US" sz="1400" dirty="0">
                <a:solidFill>
                  <a:schemeClr val="bg1"/>
                </a:solidFill>
              </a:rPr>
            </a:br>
            <a:endParaRPr lang="en-US" altLang="en-US" dirty="0"/>
          </a:p>
        </p:txBody>
      </p:sp>
      <p:sp>
        <p:nvSpPr>
          <p:cNvPr id="7" name="Rectangle 5"/>
          <p:cNvSpPr>
            <a:spLocks noChangeArrowheads="1"/>
          </p:cNvSpPr>
          <p:nvPr/>
        </p:nvSpPr>
        <p:spPr bwMode="auto">
          <a:xfrm>
            <a:off x="0" y="6623050"/>
            <a:ext cx="9144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b="1" dirty="0">
                <a:solidFill>
                  <a:schemeClr val="bg1"/>
                </a:solidFill>
              </a:rPr>
              <a:t>©2016 California Department of Education</a:t>
            </a:r>
          </a:p>
        </p:txBody>
      </p:sp>
      <p:sp>
        <p:nvSpPr>
          <p:cNvPr id="8" name="Slide Number Placeholder 4"/>
          <p:cNvSpPr txBox="1">
            <a:spLocks/>
          </p:cNvSpPr>
          <p:nvPr/>
        </p:nvSpPr>
        <p:spPr bwMode="auto">
          <a:xfrm>
            <a:off x="8686800" y="0"/>
            <a:ext cx="4572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742950" indent="-285750" algn="l" defTabSz="457200"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1143000" indent="-228600" algn="l" defTabSz="457200"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600200" indent="-228600" algn="l" defTabSz="457200"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2057400" indent="-228600" algn="l" defTabSz="457200"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fld id="{6193BCE8-C4BE-FE43-B797-A4C5BC8D5BAB}" type="slidenum">
              <a:rPr lang="en-US" sz="1200" smtClean="0">
                <a:solidFill>
                  <a:schemeClr val="bg1"/>
                </a:solidFill>
                <a:ea typeface="MS PGothic" charset="0"/>
                <a:cs typeface="MS PGothic" charset="0"/>
              </a:rPr>
              <a:pPr/>
              <a:t>42</a:t>
            </a:fld>
            <a:endParaRPr lang="en-US" sz="1200" dirty="0">
              <a:solidFill>
                <a:schemeClr val="bg1"/>
              </a:solidFill>
              <a:ea typeface="MS PGothic" charset="0"/>
              <a:cs typeface="MS PGothic"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0" y="3889375"/>
            <a:ext cx="9144000" cy="746125"/>
          </a:xfrm>
          <a:solidFill>
            <a:schemeClr val="tx1">
              <a:alpha val="17000"/>
            </a:schemeClr>
          </a:solidFill>
        </p:spPr>
        <p:txBody>
          <a:bodyPr/>
          <a:lstStyle/>
          <a:p>
            <a:r>
              <a:rPr lang="en-US" altLang="en-US" dirty="0">
                <a:solidFill>
                  <a:schemeClr val="bg1"/>
                </a:solidFill>
                <a:effectLst>
                  <a:outerShdw blurRad="38100" dist="38100" dir="2700000" algn="tl">
                    <a:srgbClr val="E9E5DC"/>
                  </a:outerShdw>
                </a:effectLst>
              </a:rPr>
              <a:t>Benefits of Nature Experiences</a:t>
            </a:r>
            <a:br>
              <a:rPr lang="en-US" altLang="en-US" dirty="0">
                <a:solidFill>
                  <a:schemeClr val="bg1"/>
                </a:solidFill>
                <a:effectLst>
                  <a:outerShdw blurRad="38100" dist="38100" dir="2700000" algn="tl">
                    <a:srgbClr val="000000">
                      <a:alpha val="43137"/>
                    </a:srgbClr>
                  </a:outerShdw>
                </a:effectLst>
              </a:rPr>
            </a:br>
            <a:endParaRPr lang="en-US" altLang="en-US" dirty="0">
              <a:solidFill>
                <a:schemeClr val="bg1"/>
              </a:solidFill>
              <a:effectLst>
                <a:outerShdw blurRad="38100" dist="38100" dir="2700000" algn="tl">
                  <a:srgbClr val="000000">
                    <a:alpha val="43137"/>
                  </a:srgbClr>
                </a:outerShdw>
              </a:effectLst>
            </a:endParaRPr>
          </a:p>
        </p:txBody>
      </p:sp>
      <p:pic>
        <p:nvPicPr>
          <p:cNvPr id="128001" name="Content Placeholder 6" descr="flower"/>
          <p:cNvPicPr>
            <a:picLocks noGrp="1" noChangeAspect="1"/>
          </p:cNvPicPr>
          <p:nvPr>
            <p:ph sz="half" idx="2"/>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p:spPr>
      </p:pic>
      <p:sp>
        <p:nvSpPr>
          <p:cNvPr id="128003" name="Content Placeholder 12"/>
          <p:cNvSpPr>
            <a:spLocks noGrp="1"/>
          </p:cNvSpPr>
          <p:nvPr>
            <p:ph sz="half" idx="1"/>
          </p:nvPr>
        </p:nvSpPr>
        <p:spPr>
          <a:xfrm>
            <a:off x="0" y="3719945"/>
            <a:ext cx="9144000" cy="3138055"/>
          </a:xfrm>
          <a:solidFill>
            <a:schemeClr val="tx1">
              <a:alpha val="21000"/>
            </a:schemeClr>
          </a:solidFill>
        </p:spPr>
        <p:txBody>
          <a:bodyPr/>
          <a:lstStyle/>
          <a:p>
            <a:pPr marL="350838" indent="0">
              <a:buNone/>
            </a:pPr>
            <a:r>
              <a:rPr lang="en-US" altLang="en-US" b="1" dirty="0">
                <a:solidFill>
                  <a:schemeClr val="bg1"/>
                </a:solidFill>
                <a:effectLst>
                  <a:outerShdw blurRad="38100" dist="38100" dir="2700000" algn="tl">
                    <a:srgbClr val="000000">
                      <a:alpha val="43137"/>
                    </a:srgbClr>
                  </a:outerShdw>
                </a:effectLst>
              </a:rPr>
              <a:t>The following benefits for children are linked to nature experiences:</a:t>
            </a:r>
          </a:p>
          <a:p>
            <a:pPr marL="693738"/>
            <a:r>
              <a:rPr lang="en-US" altLang="en-US" b="1" dirty="0">
                <a:solidFill>
                  <a:schemeClr val="bg1"/>
                </a:solidFill>
                <a:effectLst>
                  <a:outerShdw blurRad="38100" dist="38100" dir="2700000" algn="tl">
                    <a:srgbClr val="000000">
                      <a:alpha val="43137"/>
                    </a:srgbClr>
                  </a:outerShdw>
                </a:effectLst>
              </a:rPr>
              <a:t>Improved functioning for children with ADHD</a:t>
            </a:r>
          </a:p>
          <a:p>
            <a:pPr marL="693738"/>
            <a:r>
              <a:rPr lang="en-US" altLang="en-US" b="1" dirty="0">
                <a:solidFill>
                  <a:schemeClr val="bg1"/>
                </a:solidFill>
                <a:effectLst>
                  <a:outerShdw blurRad="38100" dist="38100" dir="2700000" algn="tl">
                    <a:srgbClr val="000000">
                      <a:alpha val="43137"/>
                    </a:srgbClr>
                  </a:outerShdw>
                </a:effectLst>
              </a:rPr>
              <a:t>Symptom relief of children with ADHD</a:t>
            </a:r>
          </a:p>
          <a:p>
            <a:pPr marL="693738"/>
            <a:r>
              <a:rPr lang="en-US" altLang="en-US" b="1" dirty="0">
                <a:solidFill>
                  <a:schemeClr val="bg1"/>
                </a:solidFill>
                <a:effectLst>
                  <a:outerShdw blurRad="38100" dist="38100" dir="2700000" algn="tl">
                    <a:srgbClr val="000000">
                      <a:alpha val="43137"/>
                    </a:srgbClr>
                  </a:outerShdw>
                </a:effectLst>
              </a:rPr>
              <a:t>Improved balance and agility</a:t>
            </a:r>
          </a:p>
          <a:p>
            <a:pPr marL="693738">
              <a:buFont typeface="Arial" panose="020B0604020202020204" pitchFamily="34" charset="0"/>
              <a:buNone/>
            </a:pPr>
            <a:endParaRPr lang="en-US" altLang="en-US" sz="800" b="1" dirty="0">
              <a:solidFill>
                <a:schemeClr val="bg1"/>
              </a:solidFill>
            </a:endParaRPr>
          </a:p>
          <a:p>
            <a:pPr marL="688975" indent="0">
              <a:spcBef>
                <a:spcPct val="0"/>
              </a:spcBef>
              <a:buFont typeface="Arial" panose="020B0604020202020204" pitchFamily="34" charset="0"/>
              <a:buNone/>
            </a:pPr>
            <a:r>
              <a:rPr lang="en-US" altLang="en-US" sz="1800" b="1" dirty="0">
                <a:solidFill>
                  <a:schemeClr val="bg1"/>
                </a:solidFill>
                <a:cs typeface="Arial" panose="020B0604020202020204" pitchFamily="34" charset="0"/>
              </a:rPr>
              <a:t>International Journal of Early Childhood Environment Education, 3(1), p. 85</a:t>
            </a:r>
            <a:endParaRPr lang="en-US" altLang="en-US" sz="1800" b="1" dirty="0">
              <a:solidFill>
                <a:schemeClr val="bg1"/>
              </a:solidFill>
            </a:endParaRPr>
          </a:p>
        </p:txBody>
      </p:sp>
      <p:sp>
        <p:nvSpPr>
          <p:cNvPr id="6" name="Rectangle 5"/>
          <p:cNvSpPr>
            <a:spLocks noChangeArrowheads="1"/>
          </p:cNvSpPr>
          <p:nvPr/>
        </p:nvSpPr>
        <p:spPr bwMode="auto">
          <a:xfrm>
            <a:off x="0" y="6623050"/>
            <a:ext cx="9144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b="1" dirty="0">
                <a:solidFill>
                  <a:schemeClr val="bg1"/>
                </a:solidFill>
              </a:rPr>
              <a:t>©2016 California Department of Education</a:t>
            </a:r>
          </a:p>
        </p:txBody>
      </p:sp>
      <p:sp>
        <p:nvSpPr>
          <p:cNvPr id="7" name="Slide Number Placeholder 4"/>
          <p:cNvSpPr>
            <a:spLocks noGrp="1"/>
          </p:cNvSpPr>
          <p:nvPr>
            <p:ph type="sldNum" sz="quarter" idx="10"/>
          </p:nvPr>
        </p:nvSpPr>
        <p:spPr bwMode="auto">
          <a:xfrm>
            <a:off x="8686800" y="0"/>
            <a:ext cx="4572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93BCE8-C4BE-FE43-B797-A4C5BC8D5BAB}" type="slidenum">
              <a:rPr lang="en-US" sz="1200">
                <a:solidFill>
                  <a:schemeClr val="bg1"/>
                </a:solidFill>
                <a:ea typeface="MS PGothic" charset="0"/>
                <a:cs typeface="MS PGothic" charset="0"/>
              </a:rPr>
              <a:pPr/>
              <a:t>43</a:t>
            </a:fld>
            <a:endParaRPr lang="en-US" sz="1200" dirty="0">
              <a:solidFill>
                <a:schemeClr val="bg1"/>
              </a:solidFill>
              <a:ea typeface="MS PGothic" charset="0"/>
              <a:cs typeface="MS PGothic"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p:cNvSpPr>
            <a:spLocks noGrp="1"/>
          </p:cNvSpPr>
          <p:nvPr>
            <p:ph type="title"/>
          </p:nvPr>
        </p:nvSpPr>
        <p:spPr>
          <a:xfrm>
            <a:off x="457200" y="0"/>
            <a:ext cx="8229600" cy="914400"/>
          </a:xfrm>
        </p:spPr>
        <p:txBody>
          <a:bodyPr/>
          <a:lstStyle/>
          <a:p>
            <a:r>
              <a:rPr lang="en-US" altLang="en-US" dirty="0"/>
              <a:t>Nature Walk</a:t>
            </a:r>
          </a:p>
        </p:txBody>
      </p:sp>
      <p:sp>
        <p:nvSpPr>
          <p:cNvPr id="6" name="Text Placeholder 5"/>
          <p:cNvSpPr>
            <a:spLocks noGrp="1"/>
          </p:cNvSpPr>
          <p:nvPr>
            <p:ph type="body" idx="1"/>
          </p:nvPr>
        </p:nvSpPr>
        <p:spPr>
          <a:xfrm>
            <a:off x="457200" y="649705"/>
            <a:ext cx="4040188" cy="767933"/>
          </a:xfrm>
        </p:spPr>
        <p:txBody>
          <a:bodyPr/>
          <a:lstStyle/>
          <a:p>
            <a:r>
              <a:rPr lang="en-US" sz="2800" dirty="0"/>
              <a:t>Part 1:</a:t>
            </a:r>
          </a:p>
        </p:txBody>
      </p:sp>
      <p:sp>
        <p:nvSpPr>
          <p:cNvPr id="3" name="Content Placeholder 2"/>
          <p:cNvSpPr>
            <a:spLocks noGrp="1"/>
          </p:cNvSpPr>
          <p:nvPr>
            <p:ph sz="half" idx="2"/>
          </p:nvPr>
        </p:nvSpPr>
        <p:spPr>
          <a:xfrm>
            <a:off x="737418" y="1417638"/>
            <a:ext cx="7732813" cy="5012660"/>
          </a:xfrm>
          <a:noFill/>
          <a:ln>
            <a:miter lim="800000"/>
            <a:headEnd/>
            <a:tailEnd/>
          </a:ln>
          <a:scene3d>
            <a:camera prst="orthographicFront"/>
            <a:lightRig rig="threePt" dir="t"/>
          </a:scene3d>
          <a:sp3d>
            <a:bevelT/>
          </a:sp3d>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a:defRPr/>
            </a:pPr>
            <a:r>
              <a:rPr lang="en-US" sz="2800" dirty="0">
                <a:ea typeface="ＭＳ Ｐゴシック" pitchFamily="34" charset="-128"/>
                <a:cs typeface="Arial" pitchFamily="34" charset="0"/>
              </a:rPr>
              <a:t>Stand up and observe someone wearing the same color as you; partner with that person.</a:t>
            </a:r>
          </a:p>
          <a:p>
            <a:pPr>
              <a:defRPr/>
            </a:pPr>
            <a:r>
              <a:rPr lang="en-US" sz="2800" dirty="0">
                <a:ea typeface="ＭＳ Ｐゴシック" pitchFamily="34" charset="-128"/>
                <a:cs typeface="Arial" pitchFamily="34" charset="0"/>
              </a:rPr>
              <a:t>Designate an observer.</a:t>
            </a:r>
          </a:p>
          <a:p>
            <a:pPr lvl="1">
              <a:defRPr/>
            </a:pPr>
            <a:r>
              <a:rPr lang="en-US" sz="2800" dirty="0">
                <a:ea typeface="ＭＳ Ｐゴシック" pitchFamily="34" charset="-128"/>
                <a:cs typeface="Arial" pitchFamily="34" charset="0"/>
              </a:rPr>
              <a:t>Observe living things as you walk.</a:t>
            </a:r>
          </a:p>
          <a:p>
            <a:pPr>
              <a:defRPr/>
            </a:pPr>
            <a:r>
              <a:rPr lang="en-US" sz="2800" dirty="0">
                <a:ea typeface="ＭＳ Ｐゴシック" pitchFamily="34" charset="-128"/>
                <a:cs typeface="Arial" pitchFamily="34" charset="0"/>
              </a:rPr>
              <a:t>Designate a recorder.</a:t>
            </a:r>
          </a:p>
          <a:p>
            <a:pPr lvl="1">
              <a:defRPr/>
            </a:pPr>
            <a:r>
              <a:rPr lang="en-US" sz="2800" dirty="0">
                <a:ea typeface="ＭＳ Ｐゴシック" pitchFamily="34" charset="-128"/>
                <a:cs typeface="Arial" pitchFamily="34" charset="0"/>
              </a:rPr>
              <a:t>Document what your partner is observing.</a:t>
            </a:r>
          </a:p>
          <a:p>
            <a:pPr marL="403225" lvl="1" indent="-403225">
              <a:buFont typeface="Arial" panose="020B0604020202020204" pitchFamily="34" charset="0"/>
              <a:buChar char="•"/>
              <a:defRPr/>
            </a:pPr>
            <a:r>
              <a:rPr lang="en-US" sz="2800" dirty="0">
                <a:ea typeface="ＭＳ Ｐゴシック" pitchFamily="34" charset="-128"/>
                <a:cs typeface="Arial" pitchFamily="34" charset="0"/>
              </a:rPr>
              <a:t>Switch roles half-way through the walk (five minutes each).</a:t>
            </a:r>
          </a:p>
          <a:p>
            <a:pPr marL="403225" lvl="1" indent="-403225">
              <a:buFont typeface="Arial" panose="020B0604020202020204" pitchFamily="34" charset="0"/>
              <a:buChar char="•"/>
              <a:defRPr/>
            </a:pPr>
            <a:r>
              <a:rPr lang="en-US" sz="2800" dirty="0">
                <a:ea typeface="ＭＳ Ｐゴシック" pitchFamily="34" charset="-128"/>
                <a:cs typeface="Arial" pitchFamily="34" charset="0"/>
              </a:rPr>
              <a:t>Return with your observations when 10 minutes are up.</a:t>
            </a:r>
          </a:p>
          <a:p>
            <a:pPr marL="403225" lvl="1" indent="-403225">
              <a:buFont typeface="Arial" panose="020B0604020202020204" pitchFamily="34" charset="0"/>
              <a:buChar char="•"/>
              <a:defRPr/>
            </a:pPr>
            <a:endParaRPr lang="en-US" sz="2800" dirty="0">
              <a:ea typeface="ＭＳ Ｐゴシック" pitchFamily="34" charset="-128"/>
              <a:cs typeface="Arial" pitchFamily="34" charset="0"/>
            </a:endParaRPr>
          </a:p>
          <a:p>
            <a:pPr marL="403225" lvl="1" indent="-403225">
              <a:buFont typeface="Arial" panose="020B0604020202020204" pitchFamily="34" charset="0"/>
              <a:buChar char="•"/>
              <a:defRPr/>
            </a:pPr>
            <a:endParaRPr lang="en-US" sz="2800" dirty="0">
              <a:ea typeface="ＭＳ Ｐゴシック" pitchFamily="34" charset="-128"/>
              <a:cs typeface="Arial" pitchFamily="34" charset="0"/>
            </a:endParaRPr>
          </a:p>
          <a:p>
            <a:pPr marL="403225" lvl="1" indent="-403225">
              <a:buFont typeface="Arial" panose="020B0604020202020204" pitchFamily="34" charset="0"/>
              <a:buChar char="•"/>
              <a:defRPr/>
            </a:pPr>
            <a:endParaRPr lang="en-US" sz="2800" dirty="0">
              <a:ea typeface="ＭＳ Ｐゴシック" pitchFamily="34" charset="-128"/>
              <a:cs typeface="Arial" pitchFamily="34" charset="0"/>
            </a:endParaRPr>
          </a:p>
          <a:p>
            <a:pPr marL="403225" lvl="1" indent="-403225">
              <a:buFont typeface="Arial" panose="020B0604020202020204" pitchFamily="34" charset="0"/>
              <a:buChar char="•"/>
              <a:defRPr/>
            </a:pPr>
            <a:endParaRPr lang="en-US" sz="2800" dirty="0">
              <a:ea typeface="ＭＳ Ｐゴシック" pitchFamily="34" charset="-128"/>
              <a:cs typeface="Arial" pitchFamily="34" charset="0"/>
            </a:endParaRPr>
          </a:p>
        </p:txBody>
      </p:sp>
      <p:sp>
        <p:nvSpPr>
          <p:cNvPr id="2" name="Slide Number Placeholder 1"/>
          <p:cNvSpPr>
            <a:spLocks noGrp="1"/>
          </p:cNvSpPr>
          <p:nvPr>
            <p:ph type="sldNum" sz="quarter" idx="10"/>
          </p:nvPr>
        </p:nvSpPr>
        <p:spPr/>
        <p:txBody>
          <a:bodyPr/>
          <a:lstStyle/>
          <a:p>
            <a:fld id="{A56C6930-585D-4F55-81DD-08261381E564}" type="slidenum">
              <a:rPr lang="en-US" altLang="en-US" smtClean="0"/>
              <a:pPr/>
              <a:t>44</a:t>
            </a:fld>
            <a:endParaRPr lang="en-US" altLang="en-US"/>
          </a:p>
        </p:txBody>
      </p:sp>
      <p:sp>
        <p:nvSpPr>
          <p:cNvPr id="130053" name="Slide Number Placeholder 6"/>
          <p:cNvSpPr txBox="1">
            <a:spLocks/>
          </p:cNvSpPr>
          <p:nvPr/>
        </p:nvSpPr>
        <p:spPr bwMode="auto">
          <a:xfrm>
            <a:off x="8686800" y="0"/>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fld id="{D18E2533-5802-4C15-8021-EF16D78384EB}" type="slidenum">
              <a:rPr lang="en-US" altLang="en-US" sz="1200"/>
              <a:pPr algn="ctr" eaLnBrk="1" hangingPunct="1"/>
              <a:t>44</a:t>
            </a:fld>
            <a:endParaRPr lang="en-US" altLang="en-US" sz="1200"/>
          </a:p>
        </p:txBody>
      </p:sp>
    </p:spTree>
    <p:extLst>
      <p:ext uri="{BB962C8B-B14F-4D97-AF65-F5344CB8AC3E}">
        <p14:creationId xmlns:p14="http://schemas.microsoft.com/office/powerpoint/2010/main" val="30917918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p:cNvSpPr>
            <a:spLocks noGrp="1"/>
          </p:cNvSpPr>
          <p:nvPr>
            <p:ph type="title"/>
          </p:nvPr>
        </p:nvSpPr>
        <p:spPr>
          <a:xfrm>
            <a:off x="457200" y="0"/>
            <a:ext cx="8229600" cy="235975"/>
          </a:xfrm>
        </p:spPr>
        <p:txBody>
          <a:bodyPr/>
          <a:lstStyle/>
          <a:p>
            <a:r>
              <a:rPr lang="en-US" altLang="en-US" sz="800" dirty="0">
                <a:solidFill>
                  <a:srgbClr val="CFE9DA"/>
                </a:solidFill>
              </a:rPr>
              <a:t>Nature Walk</a:t>
            </a:r>
          </a:p>
        </p:txBody>
      </p:sp>
      <p:sp>
        <p:nvSpPr>
          <p:cNvPr id="6" name="Text Placeholder 5"/>
          <p:cNvSpPr>
            <a:spLocks noGrp="1"/>
          </p:cNvSpPr>
          <p:nvPr>
            <p:ph type="body" idx="1"/>
          </p:nvPr>
        </p:nvSpPr>
        <p:spPr>
          <a:xfrm>
            <a:off x="457200" y="235975"/>
            <a:ext cx="4040188" cy="491612"/>
          </a:xfrm>
        </p:spPr>
        <p:txBody>
          <a:bodyPr/>
          <a:lstStyle/>
          <a:p>
            <a:r>
              <a:rPr lang="en-US" sz="2800" dirty="0"/>
              <a:t>Part 2:</a:t>
            </a:r>
          </a:p>
        </p:txBody>
      </p:sp>
      <p:sp>
        <p:nvSpPr>
          <p:cNvPr id="3" name="Content Placeholder 2"/>
          <p:cNvSpPr>
            <a:spLocks noGrp="1"/>
          </p:cNvSpPr>
          <p:nvPr>
            <p:ph sz="half" idx="2"/>
          </p:nvPr>
        </p:nvSpPr>
        <p:spPr>
          <a:xfrm>
            <a:off x="609600" y="727587"/>
            <a:ext cx="8534399" cy="5913845"/>
          </a:xfrm>
          <a:noFill/>
          <a:ln>
            <a:miter lim="800000"/>
            <a:headEnd/>
            <a:tailEnd/>
          </a:ln>
          <a:scene3d>
            <a:camera prst="orthographicFront"/>
            <a:lightRig rig="threePt" dir="t"/>
          </a:scene3d>
          <a:sp3d>
            <a:bevelT/>
          </a:sp3d>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a:defRPr/>
            </a:pPr>
            <a:r>
              <a:rPr lang="en-US" sz="2600" dirty="0">
                <a:ea typeface="ＭＳ Ｐゴシック" pitchFamily="34" charset="-128"/>
                <a:cs typeface="Arial" pitchFamily="34" charset="0"/>
              </a:rPr>
              <a:t>Review your recorded observations with your partner. </a:t>
            </a:r>
          </a:p>
          <a:p>
            <a:pPr>
              <a:defRPr/>
            </a:pPr>
            <a:r>
              <a:rPr lang="en-US" sz="2600" dirty="0">
                <a:ea typeface="ＭＳ Ｐゴシック" pitchFamily="34" charset="-128"/>
                <a:cs typeface="Arial" pitchFamily="34" charset="0"/>
              </a:rPr>
              <a:t>Separate your observations into data by writing each on a sticky note.</a:t>
            </a:r>
          </a:p>
          <a:p>
            <a:pPr>
              <a:defRPr/>
            </a:pPr>
            <a:r>
              <a:rPr lang="en-US" sz="2600" dirty="0">
                <a:ea typeface="ＭＳ Ｐゴシック" pitchFamily="34" charset="-128"/>
                <a:cs typeface="Arial" pitchFamily="34" charset="0"/>
              </a:rPr>
              <a:t>Organize your data into key concepts. </a:t>
            </a:r>
          </a:p>
          <a:p>
            <a:pPr lvl="1">
              <a:defRPr/>
            </a:pPr>
            <a:r>
              <a:rPr lang="en-US" sz="2600" dirty="0">
                <a:ea typeface="ＭＳ Ｐゴシック" pitchFamily="34" charset="-128"/>
                <a:cs typeface="Arial" pitchFamily="34" charset="0"/>
              </a:rPr>
              <a:t>Feel free to refer to Handout 1: Key Concepts and Foundations Map to assist your organizing efforts.</a:t>
            </a:r>
          </a:p>
          <a:p>
            <a:pPr>
              <a:defRPr/>
            </a:pPr>
            <a:r>
              <a:rPr lang="en-US" sz="2600" dirty="0">
                <a:ea typeface="ＭＳ Ｐゴシック" pitchFamily="34" charset="-128"/>
                <a:cs typeface="Arial" pitchFamily="34" charset="0"/>
              </a:rPr>
              <a:t>Choose one key concept to focus on.</a:t>
            </a:r>
          </a:p>
          <a:p>
            <a:pPr>
              <a:defRPr/>
            </a:pPr>
            <a:r>
              <a:rPr lang="en-US" sz="2600" dirty="0">
                <a:ea typeface="ＭＳ Ｐゴシック" pitchFamily="34" charset="-128"/>
                <a:cs typeface="Arial" pitchFamily="34" charset="0"/>
              </a:rPr>
              <a:t>Use Handout 7: Open-Ended Questions to create questions that address the following requirements:</a:t>
            </a:r>
          </a:p>
          <a:p>
            <a:pPr lvl="1">
              <a:defRPr/>
            </a:pPr>
            <a:r>
              <a:rPr lang="en-US" sz="2600" dirty="0">
                <a:ea typeface="ＭＳ Ｐゴシック" pitchFamily="34" charset="-128"/>
                <a:cs typeface="Arial" pitchFamily="34" charset="0"/>
              </a:rPr>
              <a:t>Encourage children to share their observations</a:t>
            </a:r>
          </a:p>
          <a:p>
            <a:pPr lvl="1">
              <a:defRPr/>
            </a:pPr>
            <a:r>
              <a:rPr lang="en-US" sz="2600" dirty="0">
                <a:ea typeface="ＭＳ Ｐゴシック" pitchFamily="34" charset="-128"/>
                <a:cs typeface="Arial" pitchFamily="34" charset="0"/>
              </a:rPr>
              <a:t>Facilitate children’s problem-solving and investigations</a:t>
            </a:r>
          </a:p>
          <a:p>
            <a:pPr lvl="1">
              <a:defRPr/>
            </a:pPr>
            <a:r>
              <a:rPr lang="en-US" sz="2600" dirty="0">
                <a:ea typeface="ＭＳ Ｐゴシック" pitchFamily="34" charset="-128"/>
                <a:cs typeface="Arial" pitchFamily="34" charset="0"/>
              </a:rPr>
              <a:t>Elicit children’s predictions and explanations</a:t>
            </a:r>
          </a:p>
          <a:p>
            <a:pPr marL="403225" lvl="1" indent="-403225">
              <a:buFont typeface="Arial" panose="020B0604020202020204" pitchFamily="34" charset="0"/>
              <a:buChar char="•"/>
              <a:defRPr/>
            </a:pPr>
            <a:endParaRPr lang="en-US" sz="2600" dirty="0">
              <a:ea typeface="ＭＳ Ｐゴシック" pitchFamily="34" charset="-128"/>
              <a:cs typeface="Arial" pitchFamily="34" charset="0"/>
            </a:endParaRPr>
          </a:p>
          <a:p>
            <a:pPr marL="403225" lvl="1" indent="-403225">
              <a:buFont typeface="Arial" panose="020B0604020202020204" pitchFamily="34" charset="0"/>
              <a:buChar char="•"/>
              <a:defRPr/>
            </a:pPr>
            <a:endParaRPr lang="en-US" sz="2600" dirty="0">
              <a:ea typeface="ＭＳ Ｐゴシック" pitchFamily="34" charset="-128"/>
              <a:cs typeface="Arial" pitchFamily="34" charset="0"/>
            </a:endParaRPr>
          </a:p>
          <a:p>
            <a:pPr marL="403225" lvl="1" indent="-403225">
              <a:buFont typeface="Arial" panose="020B0604020202020204" pitchFamily="34" charset="0"/>
              <a:buChar char="•"/>
              <a:defRPr/>
            </a:pPr>
            <a:endParaRPr lang="en-US" sz="2600" dirty="0">
              <a:ea typeface="ＭＳ Ｐゴシック" pitchFamily="34" charset="-128"/>
              <a:cs typeface="Arial" pitchFamily="34" charset="0"/>
            </a:endParaRPr>
          </a:p>
        </p:txBody>
      </p:sp>
      <p:sp>
        <p:nvSpPr>
          <p:cNvPr id="2" name="Slide Number Placeholder 1"/>
          <p:cNvSpPr>
            <a:spLocks noGrp="1"/>
          </p:cNvSpPr>
          <p:nvPr>
            <p:ph type="sldNum" sz="quarter" idx="10"/>
          </p:nvPr>
        </p:nvSpPr>
        <p:spPr/>
        <p:txBody>
          <a:bodyPr/>
          <a:lstStyle/>
          <a:p>
            <a:fld id="{A56C6930-585D-4F55-81DD-08261381E564}" type="slidenum">
              <a:rPr lang="en-US" altLang="en-US" smtClean="0"/>
              <a:pPr/>
              <a:t>45</a:t>
            </a:fld>
            <a:endParaRPr lang="en-US" altLang="en-US"/>
          </a:p>
        </p:txBody>
      </p:sp>
      <p:sp>
        <p:nvSpPr>
          <p:cNvPr id="130053" name="Slide Number Placeholder 6"/>
          <p:cNvSpPr txBox="1">
            <a:spLocks/>
          </p:cNvSpPr>
          <p:nvPr/>
        </p:nvSpPr>
        <p:spPr bwMode="auto">
          <a:xfrm>
            <a:off x="8686800" y="0"/>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fld id="{D18E2533-5802-4C15-8021-EF16D78384EB}" type="slidenum">
              <a:rPr lang="en-US" altLang="en-US" sz="1200"/>
              <a:pPr algn="ctr" eaLnBrk="1" hangingPunct="1"/>
              <a:t>45</a:t>
            </a:fld>
            <a:endParaRPr lang="en-US" altLang="en-US" sz="1200"/>
          </a:p>
        </p:txBody>
      </p:sp>
    </p:spTree>
    <p:extLst>
      <p:ext uri="{BB962C8B-B14F-4D97-AF65-F5344CB8AC3E}">
        <p14:creationId xmlns:p14="http://schemas.microsoft.com/office/powerpoint/2010/main" val="26904947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Content Placeholder 6" descr="Studying science items"/>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83"/>
          <a:stretch/>
        </p:blipFill>
        <p:spPr>
          <a:xfrm>
            <a:off x="0" y="3175"/>
            <a:ext cx="4334005" cy="6854825"/>
          </a:xfrm>
          <a:ln>
            <a:solidFill>
              <a:schemeClr val="tx1"/>
            </a:solidFill>
            <a:miter lim="800000"/>
            <a:headEnd/>
            <a:tailEnd/>
          </a:ln>
        </p:spPr>
      </p:pic>
      <p:sp>
        <p:nvSpPr>
          <p:cNvPr id="134146" name="Title 1"/>
          <p:cNvSpPr>
            <a:spLocks noGrp="1"/>
          </p:cNvSpPr>
          <p:nvPr>
            <p:ph type="title"/>
          </p:nvPr>
        </p:nvSpPr>
        <p:spPr>
          <a:xfrm>
            <a:off x="4334005" y="-1"/>
            <a:ext cx="4809995" cy="1565754"/>
          </a:xfrm>
        </p:spPr>
        <p:txBody>
          <a:bodyPr/>
          <a:lstStyle/>
          <a:p>
            <a:r>
              <a:rPr lang="en-US" altLang="en-US" dirty="0"/>
              <a:t>Supporting English Learners</a:t>
            </a:r>
          </a:p>
        </p:txBody>
      </p:sp>
      <p:sp>
        <p:nvSpPr>
          <p:cNvPr id="134147" name="Content Placeholder 3"/>
          <p:cNvSpPr>
            <a:spLocks noGrp="1"/>
          </p:cNvSpPr>
          <p:nvPr>
            <p:ph sz="half" idx="1"/>
          </p:nvPr>
        </p:nvSpPr>
        <p:spPr>
          <a:xfrm>
            <a:off x="4523390" y="1675313"/>
            <a:ext cx="4431222" cy="5179512"/>
          </a:xfrm>
        </p:spPr>
        <p:txBody>
          <a:bodyPr/>
          <a:lstStyle/>
          <a:p>
            <a:pPr marL="234950" indent="-234950">
              <a:lnSpc>
                <a:spcPct val="90000"/>
              </a:lnSpc>
              <a:buFont typeface="Arial" panose="020B0604020202020204" pitchFamily="34" charset="0"/>
              <a:buNone/>
            </a:pPr>
            <a:r>
              <a:rPr lang="en-US" altLang="en-US" dirty="0"/>
              <a:t>  “Observation and investigation experiences provide ideal opportunities to expose all children, including English learners, to new words and scientific vocabulary in English and in their home language, whenever possible” </a:t>
            </a:r>
            <a:r>
              <a:rPr lang="en-US" altLang="en-US" sz="1800" dirty="0"/>
              <a:t>(PLF, Vol. 3, p. 54)</a:t>
            </a:r>
            <a:r>
              <a:rPr lang="en-US" altLang="en-US" dirty="0"/>
              <a:t>.</a:t>
            </a:r>
          </a:p>
        </p:txBody>
      </p:sp>
      <p:sp>
        <p:nvSpPr>
          <p:cNvPr id="134148"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19EED38-7623-4D37-A842-6AE5FCC058BB}" type="slidenum">
              <a:rPr lang="en-US" altLang="en-US" sz="1200"/>
              <a:pPr/>
              <a:t>46</a:t>
            </a:fld>
            <a:endParaRPr lang="en-US" altLang="en-US" sz="1200"/>
          </a:p>
        </p:txBody>
      </p:sp>
      <p:sp>
        <p:nvSpPr>
          <p:cNvPr id="7" name="Rectangle 5"/>
          <p:cNvSpPr>
            <a:spLocks noChangeArrowheads="1"/>
          </p:cNvSpPr>
          <p:nvPr/>
        </p:nvSpPr>
        <p:spPr bwMode="auto">
          <a:xfrm>
            <a:off x="4334004" y="6623050"/>
            <a:ext cx="480999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©2016 California Department of Education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457200" y="0"/>
            <a:ext cx="8229600" cy="1417638"/>
          </a:xfrm>
          <a:noFill/>
        </p:spPr>
        <p:txBody>
          <a:bodyPr/>
          <a:lstStyle/>
          <a:p>
            <a:pPr marL="234950"/>
            <a:r>
              <a:rPr lang="en-US" altLang="en-US" sz="4000" dirty="0"/>
              <a:t>Language and Life Sciences</a:t>
            </a:r>
          </a:p>
        </p:txBody>
      </p:sp>
      <p:sp>
        <p:nvSpPr>
          <p:cNvPr id="2" name="Content Placeholder 1"/>
          <p:cNvSpPr>
            <a:spLocks noGrp="1"/>
          </p:cNvSpPr>
          <p:nvPr>
            <p:ph sz="half" idx="2"/>
          </p:nvPr>
        </p:nvSpPr>
        <p:spPr>
          <a:xfrm>
            <a:off x="206680" y="1379012"/>
            <a:ext cx="4114799" cy="4909054"/>
          </a:xfrm>
          <a:solidFill>
            <a:srgbClr val="EFF7F2"/>
          </a:solidFill>
        </p:spPr>
        <p:style>
          <a:lnRef idx="2">
            <a:schemeClr val="dk1"/>
          </a:lnRef>
          <a:fillRef idx="1">
            <a:schemeClr val="lt1"/>
          </a:fillRef>
          <a:effectRef idx="0">
            <a:schemeClr val="dk1"/>
          </a:effectRef>
          <a:fontRef idx="minor">
            <a:schemeClr val="dk1"/>
          </a:fontRef>
        </p:style>
        <p:txBody>
          <a:bodyPr/>
          <a:lstStyle/>
          <a:p>
            <a:pPr marL="234950" indent="0">
              <a:buFont typeface="Arial" panose="020B0604020202020204" pitchFamily="34" charset="0"/>
              <a:buNone/>
            </a:pPr>
            <a:r>
              <a:rPr lang="en-US" altLang="en-US" dirty="0">
                <a:solidFill>
                  <a:srgbClr val="000000"/>
                </a:solidFill>
                <a:ea typeface="MS PGothic" panose="020B0600070205080204" pitchFamily="34" charset="-128"/>
              </a:rPr>
              <a:t>“The meaning of concepts is co-constructed—drawn from both adult and child language—with adults providing heavy scaffolding to facilitate the construction of knowledge and modeling language for the child” </a:t>
            </a:r>
            <a:r>
              <a:rPr lang="en-US" altLang="en-US" sz="1800" dirty="0">
                <a:solidFill>
                  <a:srgbClr val="000000"/>
                </a:solidFill>
                <a:ea typeface="MS PGothic" panose="020B0600070205080204" pitchFamily="34" charset="-128"/>
              </a:rPr>
              <a:t>(PLF, Vol. 3, p. 54)</a:t>
            </a:r>
            <a:r>
              <a:rPr lang="en-US" altLang="en-US" dirty="0">
                <a:solidFill>
                  <a:srgbClr val="000000"/>
                </a:solidFill>
                <a:ea typeface="MS PGothic" panose="020B0600070205080204" pitchFamily="34" charset="-128"/>
              </a:rPr>
              <a:t>.</a:t>
            </a:r>
          </a:p>
          <a:p>
            <a:pPr marL="0" indent="0"/>
            <a:endParaRPr lang="en-US" altLang="en-US" dirty="0">
              <a:solidFill>
                <a:srgbClr val="000000"/>
              </a:solidFill>
              <a:ea typeface="MS PGothic" panose="020B0600070205080204" pitchFamily="34" charset="-128"/>
            </a:endParaRPr>
          </a:p>
        </p:txBody>
      </p:sp>
      <p:sp>
        <p:nvSpPr>
          <p:cNvPr id="136195"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5D6FFB6-E6BE-4584-9D36-E9B8A7190F30}" type="slidenum">
              <a:rPr lang="en-US" altLang="en-US" sz="1200"/>
              <a:pPr/>
              <a:t>47</a:t>
            </a:fld>
            <a:endParaRPr lang="en-US" altLang="en-US" sz="1200"/>
          </a:p>
        </p:txBody>
      </p:sp>
      <p:sp>
        <p:nvSpPr>
          <p:cNvPr id="3" name="Content Placeholder 2"/>
          <p:cNvSpPr>
            <a:spLocks noGrp="1"/>
          </p:cNvSpPr>
          <p:nvPr>
            <p:ph sz="half" idx="1"/>
          </p:nvPr>
        </p:nvSpPr>
        <p:spPr>
          <a:xfrm>
            <a:off x="4683211" y="1417638"/>
            <a:ext cx="4232189" cy="4870428"/>
          </a:xfrm>
          <a:solidFill>
            <a:srgbClr val="9BD1B2"/>
          </a:solidFill>
        </p:spPr>
        <p:style>
          <a:lnRef idx="2">
            <a:schemeClr val="dk1"/>
          </a:lnRef>
          <a:fillRef idx="1">
            <a:schemeClr val="lt1"/>
          </a:fillRef>
          <a:effectRef idx="0">
            <a:schemeClr val="dk1"/>
          </a:effectRef>
          <a:fontRef idx="minor">
            <a:schemeClr val="dk1"/>
          </a:fontRef>
        </p:style>
        <p:txBody>
          <a:bodyPr/>
          <a:lstStyle/>
          <a:p>
            <a:pPr marL="234950" indent="0">
              <a:spcBef>
                <a:spcPts val="0"/>
              </a:spcBef>
              <a:buFont typeface="Arial" panose="020B0604020202020204" pitchFamily="34" charset="0"/>
              <a:buNone/>
            </a:pPr>
            <a:r>
              <a:rPr lang="en-US" altLang="ja-JP" dirty="0">
                <a:solidFill>
                  <a:srgbClr val="000000"/>
                </a:solidFill>
                <a:cs typeface="Arial" panose="020B0604020202020204" pitchFamily="34" charset="0"/>
              </a:rPr>
              <a:t>“Scientific exploration exposes young children to a variety of new words in meaningful contexts, resulting in vocabulary gains” </a:t>
            </a:r>
            <a:r>
              <a:rPr lang="en-US" altLang="ja-JP" sz="1800" dirty="0">
                <a:solidFill>
                  <a:srgbClr val="000000"/>
                </a:solidFill>
                <a:cs typeface="Arial" panose="020B0604020202020204" pitchFamily="34" charset="0"/>
              </a:rPr>
              <a:t>(Brenneman, Stevenson-Boyd, and </a:t>
            </a:r>
            <a:r>
              <a:rPr lang="en-US" altLang="ja-JP" sz="1800" dirty="0" err="1">
                <a:solidFill>
                  <a:srgbClr val="000000"/>
                </a:solidFill>
                <a:cs typeface="Arial" panose="020B0604020202020204" pitchFamily="34" charset="0"/>
              </a:rPr>
              <a:t>Frede</a:t>
            </a:r>
            <a:r>
              <a:rPr lang="en-US" altLang="ja-JP" sz="1800" dirty="0">
                <a:solidFill>
                  <a:srgbClr val="000000"/>
                </a:solidFill>
                <a:cs typeface="Arial" panose="020B0604020202020204" pitchFamily="34" charset="0"/>
              </a:rPr>
              <a:t>; French as cited in PLF, Vol. 3, p. 49).</a:t>
            </a:r>
            <a:endParaRPr lang="en-US" altLang="en-US" dirty="0">
              <a:solidFill>
                <a:srgbClr val="000000"/>
              </a:solidFill>
              <a:ea typeface="MS PGothic" panose="020B0600070205080204" pitchFamily="34" charset="-128"/>
            </a:endParaRPr>
          </a:p>
        </p:txBody>
      </p:sp>
      <p:sp>
        <p:nvSpPr>
          <p:cNvPr id="7" name="Rectangle 5"/>
          <p:cNvSpPr>
            <a:spLocks noChangeArrowheads="1"/>
          </p:cNvSpPr>
          <p:nvPr/>
        </p:nvSpPr>
        <p:spPr bwMode="auto">
          <a:xfrm>
            <a:off x="0" y="6623050"/>
            <a:ext cx="9144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©2016 California Department of Education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6"/>
          <p:cNvSpPr>
            <a:spLocks noGrp="1"/>
          </p:cNvSpPr>
          <p:nvPr>
            <p:ph type="title"/>
          </p:nvPr>
        </p:nvSpPr>
        <p:spPr>
          <a:xfrm>
            <a:off x="0" y="-1"/>
            <a:ext cx="9144000" cy="1411785"/>
          </a:xfrm>
        </p:spPr>
        <p:txBody>
          <a:bodyPr/>
          <a:lstStyle/>
          <a:p>
            <a:br>
              <a:rPr lang="en-US" altLang="en-US" sz="2800" dirty="0"/>
            </a:br>
            <a:r>
              <a:rPr lang="en-US" altLang="en-US" dirty="0"/>
              <a:t>Root View Planting</a:t>
            </a:r>
            <a:br>
              <a:rPr lang="en-US" altLang="en-US" dirty="0"/>
            </a:br>
            <a:endParaRPr lang="en-US" altLang="en-US" dirty="0"/>
          </a:p>
        </p:txBody>
      </p:sp>
      <p:sp>
        <p:nvSpPr>
          <p:cNvPr id="138242" name="Content Placeholder 7"/>
          <p:cNvSpPr>
            <a:spLocks noGrp="1"/>
          </p:cNvSpPr>
          <p:nvPr>
            <p:ph sz="half" idx="1"/>
          </p:nvPr>
        </p:nvSpPr>
        <p:spPr>
          <a:xfrm>
            <a:off x="314632" y="1248697"/>
            <a:ext cx="4333568" cy="5101303"/>
          </a:xfrm>
        </p:spPr>
        <p:txBody>
          <a:bodyPr/>
          <a:lstStyle/>
          <a:p>
            <a:pPr marL="117475" indent="0">
              <a:buNone/>
            </a:pPr>
            <a:r>
              <a:rPr lang="en-US" altLang="en-US" dirty="0"/>
              <a:t>Consider the seeds that we planted: </a:t>
            </a:r>
          </a:p>
          <a:p>
            <a:pPr marL="574675" indent="-457200"/>
            <a:r>
              <a:rPr lang="en-US" altLang="en-US" dirty="0"/>
              <a:t>What vocabulary could we highlight?</a:t>
            </a:r>
          </a:p>
          <a:p>
            <a:pPr marL="574675" indent="-457200"/>
            <a:r>
              <a:rPr lang="en-US" altLang="en-US" dirty="0"/>
              <a:t>How could we adapt the activity to provide more vocabulary?</a:t>
            </a:r>
          </a:p>
          <a:p>
            <a:pPr marL="574675" indent="-457200"/>
            <a:r>
              <a:rPr lang="en-US" altLang="en-US" dirty="0"/>
              <a:t>Could we incorporate root viewers?</a:t>
            </a:r>
          </a:p>
          <a:p>
            <a:pPr marL="739775" lvl="1" indent="-222250"/>
            <a:r>
              <a:rPr lang="en-US" altLang="en-US" dirty="0"/>
              <a:t>Root View Planting video</a:t>
            </a:r>
          </a:p>
          <a:p>
            <a:pPr marL="120650" indent="-3175"/>
            <a:endParaRPr lang="en-US" altLang="en-US" dirty="0"/>
          </a:p>
        </p:txBody>
      </p:sp>
      <p:pic>
        <p:nvPicPr>
          <p:cNvPr id="3" name="Content Placeholder 2"/>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4419" t="9826" r="3093" b="7934"/>
          <a:stretch/>
        </p:blipFill>
        <p:spPr>
          <a:xfrm>
            <a:off x="5079356" y="1411785"/>
            <a:ext cx="3633487" cy="4330253"/>
          </a:xfrm>
          <a:prstGeom prst="rect">
            <a:avLst/>
          </a:prstGeom>
          <a:solidFill>
            <a:srgbClr val="FFFFFF">
              <a:shade val="85000"/>
            </a:srgbClr>
          </a:solidFill>
          <a:ln w="25400" cap="rnd">
            <a:solidFill>
              <a:schemeClr val="tx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5"/>
          <p:cNvSpPr>
            <a:spLocks noChangeArrowheads="1"/>
          </p:cNvSpPr>
          <p:nvPr/>
        </p:nvSpPr>
        <p:spPr bwMode="auto">
          <a:xfrm>
            <a:off x="0" y="6623050"/>
            <a:ext cx="9144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©2016 California Department of Education</a:t>
            </a:r>
          </a:p>
        </p:txBody>
      </p:sp>
      <p:sp>
        <p:nvSpPr>
          <p:cNvPr id="2" name="Slide Number Placeholder 1"/>
          <p:cNvSpPr>
            <a:spLocks noGrp="1"/>
          </p:cNvSpPr>
          <p:nvPr>
            <p:ph type="sldNum" sz="quarter" idx="10"/>
          </p:nvPr>
        </p:nvSpPr>
        <p:spPr/>
        <p:txBody>
          <a:bodyPr/>
          <a:lstStyle/>
          <a:p>
            <a:fld id="{85AB28A9-A572-4010-A6C6-CDAEB6FC064D}" type="slidenum">
              <a:rPr lang="en-US" altLang="en-US" smtClean="0"/>
              <a:pPr/>
              <a:t>48</a:t>
            </a:fld>
            <a:endParaRPr lang="en-US" altLang="en-US"/>
          </a:p>
        </p:txBody>
      </p:sp>
      <p:sp>
        <p:nvSpPr>
          <p:cNvPr id="4" name="Rectangle 3">
            <a:hlinkClick r:id="rId4"/>
          </p:cNvPr>
          <p:cNvSpPr/>
          <p:nvPr/>
        </p:nvSpPr>
        <p:spPr>
          <a:xfrm>
            <a:off x="1160206" y="5565058"/>
            <a:ext cx="2625213" cy="35396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1"/>
          <p:cNvSpPr>
            <a:spLocks noGrp="1"/>
          </p:cNvSpPr>
          <p:nvPr>
            <p:ph type="title"/>
          </p:nvPr>
        </p:nvSpPr>
        <p:spPr>
          <a:xfrm>
            <a:off x="0" y="0"/>
            <a:ext cx="9144000" cy="943897"/>
          </a:xfrm>
        </p:spPr>
        <p:txBody>
          <a:bodyPr/>
          <a:lstStyle/>
          <a:p>
            <a:r>
              <a:rPr lang="en-US" altLang="en-US" dirty="0"/>
              <a:t>Root View Planter Debrief</a:t>
            </a:r>
          </a:p>
        </p:txBody>
      </p:sp>
      <p:sp>
        <p:nvSpPr>
          <p:cNvPr id="140290" name="Content Placeholder 2"/>
          <p:cNvSpPr>
            <a:spLocks noGrp="1"/>
          </p:cNvSpPr>
          <p:nvPr>
            <p:ph sz="half" idx="1"/>
          </p:nvPr>
        </p:nvSpPr>
        <p:spPr>
          <a:xfrm>
            <a:off x="216454" y="855406"/>
            <a:ext cx="8711091" cy="3215149"/>
          </a:xfrm>
        </p:spPr>
        <p:txBody>
          <a:bodyPr/>
          <a:lstStyle/>
          <a:p>
            <a:r>
              <a:rPr lang="en-US" altLang="en-US" sz="2400" dirty="0"/>
              <a:t>Find an elbow partner and answer the questions for your specific foundation.</a:t>
            </a:r>
          </a:p>
          <a:p>
            <a:r>
              <a:rPr lang="en-US" altLang="en-US" sz="2400" dirty="0"/>
              <a:t>How might you facilitate a conversation about the root viewer?</a:t>
            </a:r>
          </a:p>
          <a:p>
            <a:pPr lvl="1"/>
            <a:r>
              <a:rPr lang="en-US" altLang="en-US" dirty="0"/>
              <a:t>While exploring with a 48 month old child (four year old)</a:t>
            </a:r>
          </a:p>
          <a:p>
            <a:pPr lvl="1"/>
            <a:r>
              <a:rPr lang="en-US" altLang="en-US" dirty="0"/>
              <a:t>While exploring with a 60 month old child (five year old)</a:t>
            </a:r>
          </a:p>
          <a:p>
            <a:pPr marL="396875" lvl="1">
              <a:buFont typeface="Arial" panose="020B0604020202020204" pitchFamily="34" charset="0"/>
              <a:buChar char="•"/>
            </a:pPr>
            <a:r>
              <a:rPr lang="en-US" altLang="en-US" dirty="0"/>
              <a:t>Consider the main differences you notice.</a:t>
            </a:r>
          </a:p>
        </p:txBody>
      </p:sp>
      <p:sp>
        <p:nvSpPr>
          <p:cNvPr id="2" name="Slide Number Placeholder 1"/>
          <p:cNvSpPr>
            <a:spLocks noGrp="1"/>
          </p:cNvSpPr>
          <p:nvPr>
            <p:ph type="sldNum" sz="quarter" idx="10"/>
          </p:nvPr>
        </p:nvSpPr>
        <p:spPr/>
        <p:txBody>
          <a:bodyPr/>
          <a:lstStyle/>
          <a:p>
            <a:fld id="{501F76FE-166D-41E1-A150-C9F38FB4FB59}" type="slidenum">
              <a:rPr lang="en-US" altLang="en-US" smtClean="0"/>
              <a:pPr/>
              <a:t>49</a:t>
            </a:fld>
            <a:endParaRPr lang="en-US" altLang="en-US"/>
          </a:p>
        </p:txBody>
      </p:sp>
      <p:sp>
        <p:nvSpPr>
          <p:cNvPr id="3" name="Content Placeholder 2"/>
          <p:cNvSpPr>
            <a:spLocks noGrp="1"/>
          </p:cNvSpPr>
          <p:nvPr>
            <p:ph sz="half" idx="2"/>
          </p:nvPr>
        </p:nvSpPr>
        <p:spPr>
          <a:xfrm>
            <a:off x="1211971" y="4070555"/>
            <a:ext cx="7703429" cy="2349910"/>
          </a:xfrm>
          <a:solidFill>
            <a:srgbClr val="EFF7F2"/>
          </a:solidFill>
          <a:ln>
            <a:solidFill>
              <a:schemeClr val="tx1"/>
            </a:solidFill>
          </a:ln>
        </p:spPr>
        <p:txBody>
          <a:bodyPr/>
          <a:lstStyle/>
          <a:p>
            <a:pPr marL="0" indent="0">
              <a:spcBef>
                <a:spcPts val="672"/>
              </a:spcBef>
              <a:spcAft>
                <a:spcPts val="0"/>
              </a:spcAft>
              <a:buNone/>
            </a:pPr>
            <a:r>
              <a:rPr lang="en-US" altLang="en-US" sz="2400" dirty="0"/>
              <a:t>Group debrief:</a:t>
            </a:r>
          </a:p>
          <a:p>
            <a:pPr marL="347472" indent="-347472">
              <a:spcBef>
                <a:spcPts val="672"/>
              </a:spcBef>
              <a:spcAft>
                <a:spcPts val="0"/>
              </a:spcAft>
            </a:pPr>
            <a:r>
              <a:rPr lang="en-US" altLang="en-US" sz="2400" dirty="0"/>
              <a:t>What were some main differences you noticed in the types of questions being asked? </a:t>
            </a:r>
          </a:p>
          <a:p>
            <a:pPr marL="347472" indent="-347472">
              <a:spcBef>
                <a:spcPts val="672"/>
              </a:spcBef>
              <a:spcAft>
                <a:spcPts val="0"/>
              </a:spcAft>
            </a:pPr>
            <a:r>
              <a:rPr lang="en-US" altLang="en-US" sz="2400" dirty="0"/>
              <a:t>What were some differences between foundations? </a:t>
            </a:r>
          </a:p>
          <a:p>
            <a:pPr marL="347472" indent="-347472">
              <a:spcBef>
                <a:spcPts val="672"/>
              </a:spcBef>
              <a:spcAft>
                <a:spcPts val="0"/>
              </a:spcAft>
            </a:pPr>
            <a:r>
              <a:rPr lang="en-US" altLang="en-US" sz="2400" dirty="0"/>
              <a:t>What were some differences between age ranges? </a:t>
            </a:r>
          </a:p>
          <a:p>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pPr algn="ctr"/>
            <a:r>
              <a:rPr lang="en-US" dirty="0">
                <a:latin typeface="Arial" charset="0"/>
                <a:cs typeface="Arial" charset="0"/>
              </a:rPr>
              <a:t> Transitional Kindergarten Implementation Guide</a:t>
            </a:r>
          </a:p>
        </p:txBody>
      </p:sp>
      <p:sp>
        <p:nvSpPr>
          <p:cNvPr id="5" name="Content Placeholder 4"/>
          <p:cNvSpPr>
            <a:spLocks noGrp="1"/>
          </p:cNvSpPr>
          <p:nvPr>
            <p:ph sz="half" idx="1"/>
          </p:nvPr>
        </p:nvSpPr>
        <p:spPr>
          <a:xfrm>
            <a:off x="311102" y="1738632"/>
            <a:ext cx="4953229" cy="2723313"/>
          </a:xfrm>
        </p:spPr>
        <p:txBody>
          <a:bodyPr>
            <a:normAutofit/>
          </a:bodyPr>
          <a:lstStyle/>
          <a:p>
            <a:pPr marL="0" indent="0" defTabSz="342900">
              <a:spcBef>
                <a:spcPct val="0"/>
              </a:spcBef>
              <a:buNone/>
              <a:defRPr/>
            </a:pPr>
            <a:r>
              <a:rPr lang="en-US" dirty="0">
                <a:latin typeface="Arial" charset="0"/>
                <a:ea typeface="Arial" charset="0"/>
                <a:cs typeface="Arial" charset="0"/>
              </a:rPr>
              <a:t>The TK Implementation Guide is a resource for California public school district administrators and teachers to support implementation of comprehensive TK programs.</a:t>
            </a:r>
          </a:p>
        </p:txBody>
      </p:sp>
      <p:sp>
        <p:nvSpPr>
          <p:cNvPr id="2" name="Slide Number Placeholder 1"/>
          <p:cNvSpPr>
            <a:spLocks noGrp="1"/>
          </p:cNvSpPr>
          <p:nvPr>
            <p:ph type="sldNum" sz="quarter" idx="10"/>
          </p:nvPr>
        </p:nvSpPr>
        <p:spPr/>
        <p:txBody>
          <a:bodyPr/>
          <a:lstStyle/>
          <a:p>
            <a:fld id="{11EEF7C2-6334-4E7A-B967-5F31FD9C23C6}" type="slidenum">
              <a:rPr lang="en-US" altLang="en-US" smtClean="0"/>
              <a:pPr/>
              <a:t>5</a:t>
            </a:fld>
            <a:endParaRPr lang="en-US" altLang="en-US"/>
          </a:p>
        </p:txBody>
      </p:sp>
      <p:pic>
        <p:nvPicPr>
          <p:cNvPr id="8" name="Picture 8"/>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5523334" y="1838428"/>
            <a:ext cx="3248526" cy="4233657"/>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6671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a:xfrm>
            <a:off x="457200" y="0"/>
            <a:ext cx="8229600" cy="1103313"/>
          </a:xfrm>
        </p:spPr>
        <p:txBody>
          <a:bodyPr/>
          <a:lstStyle/>
          <a:p>
            <a:br>
              <a:rPr lang="en-US" altLang="en-US" dirty="0"/>
            </a:br>
            <a:r>
              <a:rPr lang="en-US" altLang="en-US" dirty="0"/>
              <a:t>Pill Bug Vignette</a:t>
            </a:r>
            <a:br>
              <a:rPr lang="en-US" altLang="en-US" dirty="0"/>
            </a:br>
            <a:endParaRPr lang="en-US" altLang="en-US" dirty="0"/>
          </a:p>
        </p:txBody>
      </p:sp>
      <p:sp>
        <p:nvSpPr>
          <p:cNvPr id="4" name="Text Placeholder 3"/>
          <p:cNvSpPr>
            <a:spLocks noGrp="1"/>
          </p:cNvSpPr>
          <p:nvPr>
            <p:ph idx="1"/>
          </p:nvPr>
        </p:nvSpPr>
        <p:spPr>
          <a:xfrm>
            <a:off x="457200" y="1103314"/>
            <a:ext cx="8229600" cy="5022850"/>
          </a:xfrm>
          <a:noFill/>
        </p:spPr>
        <p:txBody>
          <a:bodyPr/>
          <a:lstStyle/>
          <a:p>
            <a:pPr lvl="0">
              <a:spcBef>
                <a:spcPts val="672"/>
              </a:spcBef>
              <a:spcAft>
                <a:spcPts val="0"/>
              </a:spcAft>
              <a:buFont typeface="Symbol" panose="05050102010706020507" pitchFamily="18" charset="2"/>
              <a:buChar char=""/>
            </a:pPr>
            <a:r>
              <a:rPr lang="en-US" sz="2800" dirty="0">
                <a:latin typeface="Arial" panose="020B0604020202020204" pitchFamily="34" charset="0"/>
                <a:ea typeface="Times New Roman" panose="02020603050405020304" pitchFamily="18" charset="0"/>
                <a:cs typeface="Arial" panose="020B0604020202020204" pitchFamily="34" charset="0"/>
              </a:rPr>
              <a:t>Read the pill bug vignette on page 203 of the Preschool Curriculum Framework (Volume 3). </a:t>
            </a:r>
          </a:p>
          <a:p>
            <a:pPr lvl="0">
              <a:spcBef>
                <a:spcPts val="672"/>
              </a:spcBef>
              <a:spcAft>
                <a:spcPts val="0"/>
              </a:spcAft>
              <a:buFont typeface="Symbol" panose="05050102010706020507" pitchFamily="18" charset="2"/>
              <a:buChar char=""/>
            </a:pPr>
            <a:r>
              <a:rPr lang="en-US" sz="2800" dirty="0">
                <a:latin typeface="Arial" panose="020B0604020202020204" pitchFamily="34" charset="0"/>
                <a:ea typeface="Times New Roman" panose="02020603050405020304" pitchFamily="18" charset="0"/>
                <a:cs typeface="Arial" panose="020B0604020202020204" pitchFamily="34" charset="0"/>
              </a:rPr>
              <a:t>Discuss the following questions with your tablemates: </a:t>
            </a:r>
          </a:p>
          <a:p>
            <a:pPr lvl="1">
              <a:spcBef>
                <a:spcPts val="672"/>
              </a:spcBef>
              <a:spcAft>
                <a:spcPts val="0"/>
              </a:spcAft>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What stood out about this vignette?</a:t>
            </a:r>
          </a:p>
          <a:p>
            <a:pPr lvl="1">
              <a:spcBef>
                <a:spcPts val="672"/>
              </a:spcBef>
              <a:spcAft>
                <a:spcPts val="0"/>
              </a:spcAft>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What evidence of UDL is there in this vignette?</a:t>
            </a:r>
          </a:p>
          <a:p>
            <a:pPr lvl="0">
              <a:spcBef>
                <a:spcPts val="672"/>
              </a:spcBef>
              <a:spcAft>
                <a:spcPts val="0"/>
              </a:spcAft>
              <a:buFont typeface="Symbol" panose="05050102010706020507" pitchFamily="18" charset="2"/>
              <a:buChar char=""/>
            </a:pPr>
            <a:r>
              <a:rPr lang="en-US" sz="2800" dirty="0">
                <a:latin typeface="Arial" panose="020B0604020202020204" pitchFamily="34" charset="0"/>
                <a:ea typeface="Times New Roman" panose="02020603050405020304" pitchFamily="18" charset="0"/>
                <a:cs typeface="Arial" panose="020B0604020202020204" pitchFamily="34" charset="0"/>
              </a:rPr>
              <a:t>Share some of the UDL examples your group discussed. </a:t>
            </a:r>
            <a:endParaRPr lang="en-US" altLang="en-US" sz="2800" b="1" dirty="0">
              <a:solidFill>
                <a:srgbClr val="006C00"/>
              </a:solidFill>
              <a:latin typeface="Arial" panose="020B0604020202020204" pitchFamily="34" charset="0"/>
              <a:cs typeface="Arial" panose="020B0604020202020204" pitchFamily="34" charset="0"/>
            </a:endParaRPr>
          </a:p>
        </p:txBody>
      </p:sp>
      <p:sp>
        <p:nvSpPr>
          <p:cNvPr id="142341"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buNone/>
            </a:pPr>
            <a:fld id="{7A6FF56D-8675-46B1-BCF1-188399B2E4C1}" type="slidenum">
              <a:rPr lang="en-US" altLang="en-US" sz="1200"/>
              <a:pPr marL="0" indent="0">
                <a:buNone/>
              </a:pPr>
              <a:t>50</a:t>
            </a:fld>
            <a:endParaRPr lang="en-US" altLang="en-US" sz="1200" dirty="0"/>
          </a:p>
        </p:txBody>
      </p:sp>
      <p:sp>
        <p:nvSpPr>
          <p:cNvPr id="8" name="Rectangle 5"/>
          <p:cNvSpPr>
            <a:spLocks noChangeArrowheads="1"/>
          </p:cNvSpPr>
          <p:nvPr/>
        </p:nvSpPr>
        <p:spPr bwMode="auto">
          <a:xfrm>
            <a:off x="0" y="6623050"/>
            <a:ext cx="9144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©2016 California Department of Education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14632" y="3792794"/>
            <a:ext cx="8829368" cy="3065206"/>
          </a:xfrm>
        </p:spPr>
        <p:txBody>
          <a:bodyPr/>
          <a:lstStyle/>
          <a:p>
            <a:pPr>
              <a:buFont typeface="Arial" charset="0"/>
              <a:buChar char="•"/>
              <a:defRPr/>
            </a:pPr>
            <a:r>
              <a:rPr lang="en-US" dirty="0"/>
              <a:t>Try the yoga pose shown on the slide.</a:t>
            </a:r>
          </a:p>
          <a:p>
            <a:pPr>
              <a:buFont typeface="Arial" charset="0"/>
              <a:buChar char="•"/>
              <a:defRPr/>
            </a:pPr>
            <a:r>
              <a:rPr lang="en-US" dirty="0"/>
              <a:t>Consider the following questions:</a:t>
            </a:r>
          </a:p>
          <a:p>
            <a:pPr lvl="1">
              <a:buFont typeface="Arial" panose="020B0604020202020204" pitchFamily="34" charset="0"/>
              <a:buChar char="─"/>
              <a:defRPr/>
            </a:pPr>
            <a:r>
              <a:rPr lang="en-US" sz="2800" dirty="0"/>
              <a:t>What life sciences concepts could you emphasize with this yoga pose?</a:t>
            </a:r>
          </a:p>
          <a:p>
            <a:pPr lvl="1">
              <a:buFont typeface="Arial" panose="020B0604020202020204" pitchFamily="34" charset="0"/>
              <a:buChar char="─"/>
              <a:defRPr/>
            </a:pPr>
            <a:r>
              <a:rPr lang="en-US" sz="2800" dirty="0"/>
              <a:t>Would this strategy excite the children in your class? How and why? </a:t>
            </a:r>
          </a:p>
          <a:p>
            <a:endParaRPr lang="en-US" dirty="0"/>
          </a:p>
        </p:txBody>
      </p:sp>
      <p:sp>
        <p:nvSpPr>
          <p:cNvPr id="128002" name="Rectangle 2"/>
          <p:cNvSpPr>
            <a:spLocks noGrp="1" noChangeArrowheads="1"/>
          </p:cNvSpPr>
          <p:nvPr>
            <p:ph type="title"/>
          </p:nvPr>
        </p:nvSpPr>
        <p:spPr>
          <a:xfrm>
            <a:off x="457200" y="1"/>
            <a:ext cx="8229600" cy="786580"/>
          </a:xfrm>
        </p:spPr>
        <p:txBody>
          <a:bodyPr/>
          <a:lstStyle/>
          <a:p>
            <a:r>
              <a:rPr lang="en-US" altLang="en-US" dirty="0"/>
              <a:t>Life Sciences Yoga</a:t>
            </a:r>
            <a:endParaRPr lang="en-US" altLang="en-US" sz="1800" dirty="0"/>
          </a:p>
        </p:txBody>
      </p:sp>
      <p:sp>
        <p:nvSpPr>
          <p:cNvPr id="128005" name="Slide Number Placeholder 6"/>
          <p:cNvSpPr txBox="1">
            <a:spLocks noGrp="1"/>
          </p:cNvSpPr>
          <p:nvPr/>
        </p:nvSpPr>
        <p:spPr bwMode="auto">
          <a:xfrm>
            <a:off x="1385271" y="3216356"/>
            <a:ext cx="457200" cy="39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2000" b="1" dirty="0">
                <a:solidFill>
                  <a:srgbClr val="003050"/>
                </a:solidFill>
                <a:cs typeface="Arial" panose="020B0604020202020204" pitchFamily="34" charset="0"/>
              </a:rPr>
              <a:t>A</a:t>
            </a:r>
          </a:p>
        </p:txBody>
      </p:sp>
      <p:sp>
        <p:nvSpPr>
          <p:cNvPr id="128006" name="Slide Number Placeholder 6"/>
          <p:cNvSpPr txBox="1">
            <a:spLocks noGrp="1"/>
          </p:cNvSpPr>
          <p:nvPr/>
        </p:nvSpPr>
        <p:spPr bwMode="auto">
          <a:xfrm>
            <a:off x="4404749" y="3411794"/>
            <a:ext cx="457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2000" b="1" dirty="0">
                <a:solidFill>
                  <a:srgbClr val="003050"/>
                </a:solidFill>
                <a:cs typeface="Arial" panose="020B0604020202020204" pitchFamily="34" charset="0"/>
              </a:rPr>
              <a:t>B</a:t>
            </a:r>
          </a:p>
        </p:txBody>
      </p:sp>
      <p:sp>
        <p:nvSpPr>
          <p:cNvPr id="128007" name="Slide Number Placeholder 6"/>
          <p:cNvSpPr txBox="1">
            <a:spLocks noGrp="1"/>
          </p:cNvSpPr>
          <p:nvPr/>
        </p:nvSpPr>
        <p:spPr bwMode="auto">
          <a:xfrm>
            <a:off x="7352249" y="3221294"/>
            <a:ext cx="457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2000" b="1" dirty="0">
                <a:solidFill>
                  <a:srgbClr val="003050"/>
                </a:solidFill>
                <a:cs typeface="Arial" panose="020B0604020202020204" pitchFamily="34" charset="0"/>
              </a:rPr>
              <a:t>C</a:t>
            </a:r>
          </a:p>
        </p:txBody>
      </p:sp>
      <p:pic>
        <p:nvPicPr>
          <p:cNvPr id="1280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334" y="1014020"/>
            <a:ext cx="2505075" cy="2225675"/>
          </a:xfrm>
          <a:prstGeom prst="rect">
            <a:avLst/>
          </a:prstGeom>
          <a:noFill/>
          <a:ln>
            <a:solidFill>
              <a:schemeClr val="tx1"/>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800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6899" y="881575"/>
            <a:ext cx="3114675" cy="2590800"/>
          </a:xfrm>
          <a:prstGeom prst="rect">
            <a:avLst/>
          </a:prstGeom>
          <a:noFill/>
          <a:ln>
            <a:solidFill>
              <a:schemeClr val="tx1"/>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80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5293" y="1013218"/>
            <a:ext cx="2551112" cy="2225675"/>
          </a:xfrm>
          <a:prstGeom prst="rect">
            <a:avLst/>
          </a:prstGeom>
          <a:noFill/>
          <a:ln>
            <a:solidFill>
              <a:schemeClr val="tx1"/>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F46A5A40-63EC-476F-A0E9-9E03980C44D0}" type="slidenum">
              <a:rPr lang="en-US" altLang="en-US" smtClean="0"/>
              <a:pPr>
                <a:defRPr/>
              </a:pPr>
              <a:t>51</a:t>
            </a:fld>
            <a:endParaRPr lang="en-US" altLang="en-US"/>
          </a:p>
        </p:txBody>
      </p:sp>
      <p:sp>
        <p:nvSpPr>
          <p:cNvPr id="15" name="Rectangle 5"/>
          <p:cNvSpPr>
            <a:spLocks noChangeArrowheads="1"/>
          </p:cNvSpPr>
          <p:nvPr/>
        </p:nvSpPr>
        <p:spPr bwMode="auto">
          <a:xfrm>
            <a:off x="5506064" y="6623050"/>
            <a:ext cx="363793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©2016 California Department of Education</a:t>
            </a:r>
          </a:p>
        </p:txBody>
      </p:sp>
    </p:spTree>
    <p:extLst>
      <p:ext uri="{BB962C8B-B14F-4D97-AF65-F5344CB8AC3E}">
        <p14:creationId xmlns:p14="http://schemas.microsoft.com/office/powerpoint/2010/main" val="28356794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4"/>
          <p:cNvSpPr>
            <a:spLocks noGrp="1"/>
          </p:cNvSpPr>
          <p:nvPr>
            <p:ph type="title"/>
          </p:nvPr>
        </p:nvSpPr>
        <p:spPr>
          <a:xfrm>
            <a:off x="0" y="1"/>
            <a:ext cx="9144000" cy="1085848"/>
          </a:xfrm>
        </p:spPr>
        <p:txBody>
          <a:bodyPr/>
          <a:lstStyle/>
          <a:p>
            <a:r>
              <a:rPr lang="en-US" altLang="en-US" sz="3400" dirty="0"/>
              <a:t>Interactions and Strategies to Remember</a:t>
            </a:r>
          </a:p>
        </p:txBody>
      </p:sp>
      <p:sp>
        <p:nvSpPr>
          <p:cNvPr id="45060" name="Text Placeholder 14"/>
          <p:cNvSpPr>
            <a:spLocks noGrp="1"/>
          </p:cNvSpPr>
          <p:nvPr>
            <p:ph sz="half" idx="2"/>
          </p:nvPr>
        </p:nvSpPr>
        <p:spPr>
          <a:xfrm>
            <a:off x="4541003" y="1085849"/>
            <a:ext cx="4602997" cy="5264151"/>
          </a:xfrm>
        </p:spPr>
        <p:txBody>
          <a:bodyPr/>
          <a:lstStyle/>
          <a:p>
            <a:pPr marL="0" indent="0">
              <a:buFont typeface="Arial" panose="020B0604020202020204" pitchFamily="34" charset="0"/>
              <a:buNone/>
            </a:pPr>
            <a:r>
              <a:rPr lang="en-US" altLang="en-US" dirty="0">
                <a:solidFill>
                  <a:srgbClr val="000000"/>
                </a:solidFill>
                <a:latin typeface="Arial" panose="020B0604020202020204" pitchFamily="34" charset="0"/>
                <a:cs typeface="Arial" panose="020B0604020202020204" pitchFamily="34" charset="0"/>
              </a:rPr>
              <a:t>“Science is embedded in children</a:t>
            </a:r>
            <a:r>
              <a:rPr lang="ja-JP" altLang="en-US" dirty="0">
                <a:solidFill>
                  <a:srgbClr val="000000"/>
                </a:solidFill>
                <a:latin typeface="Arial" panose="020B0604020202020204" pitchFamily="34" charset="0"/>
                <a:cs typeface="Arial" panose="020B0604020202020204" pitchFamily="34" charset="0"/>
              </a:rPr>
              <a:t>’</a:t>
            </a:r>
            <a:r>
              <a:rPr lang="en-US" altLang="ja-JP" dirty="0">
                <a:solidFill>
                  <a:srgbClr val="000000"/>
                </a:solidFill>
                <a:latin typeface="Arial" panose="020B0604020202020204" pitchFamily="34" charset="0"/>
                <a:cs typeface="Arial" panose="020B0604020202020204" pitchFamily="34" charset="0"/>
              </a:rPr>
              <a:t>s daily activities and play and provides a natural vehicle for integrating mathematics, literacy, and other content areas” </a:t>
            </a:r>
            <a:r>
              <a:rPr lang="en-US" altLang="ja-JP" sz="1800" dirty="0">
                <a:solidFill>
                  <a:srgbClr val="000000"/>
                </a:solidFill>
                <a:latin typeface="Arial" panose="020B0604020202020204" pitchFamily="34" charset="0"/>
                <a:cs typeface="Arial" panose="020B0604020202020204" pitchFamily="34" charset="0"/>
              </a:rPr>
              <a:t>(PCF, Vol. 3, p. 141)</a:t>
            </a:r>
            <a:r>
              <a:rPr lang="en-US" altLang="ja-JP" dirty="0">
                <a:solidFill>
                  <a:srgbClr val="000000"/>
                </a:solidFill>
                <a:latin typeface="Arial" panose="020B0604020202020204" pitchFamily="34" charset="0"/>
                <a:cs typeface="Arial" panose="020B0604020202020204" pitchFamily="34" charset="0"/>
              </a:rPr>
              <a:t>.</a:t>
            </a:r>
          </a:p>
          <a:p>
            <a:pPr marL="0" indent="0">
              <a:buFont typeface="Arial" panose="020B0604020202020204" pitchFamily="34" charset="0"/>
              <a:buNone/>
            </a:pPr>
            <a:endParaRPr lang="en-US" altLang="ja-JP" dirty="0">
              <a:solidFill>
                <a:srgbClr val="000000"/>
              </a:solidFill>
              <a:effectLst>
                <a:outerShdw blurRad="38100" dist="38100" dir="2700000" algn="tl">
                  <a:srgbClr val="FFFFFF"/>
                </a:outerShdw>
              </a:effectLst>
            </a:endParaRPr>
          </a:p>
          <a:p>
            <a:pPr marL="0" indent="0">
              <a:buFont typeface="Arial" panose="020B0604020202020204" pitchFamily="34" charset="0"/>
              <a:buNone/>
            </a:pPr>
            <a:r>
              <a:rPr lang="en-US" altLang="en-US" dirty="0">
                <a:solidFill>
                  <a:srgbClr val="000000"/>
                </a:solidFill>
              </a:rPr>
              <a:t>“Use books to enrich and extend children’</a:t>
            </a:r>
            <a:r>
              <a:rPr lang="en-US" altLang="ja-JP" dirty="0">
                <a:solidFill>
                  <a:srgbClr val="000000"/>
                </a:solidFill>
              </a:rPr>
              <a:t>s study of living things” </a:t>
            </a:r>
            <a:r>
              <a:rPr lang="en-US" altLang="ja-JP" sz="1800" dirty="0">
                <a:solidFill>
                  <a:srgbClr val="000000"/>
                </a:solidFill>
              </a:rPr>
              <a:t>(PCF, Vol. 3, p. 203)</a:t>
            </a:r>
            <a:r>
              <a:rPr lang="en-US" altLang="ja-JP" dirty="0">
                <a:solidFill>
                  <a:srgbClr val="000000"/>
                </a:solidFill>
              </a:rPr>
              <a:t>.</a:t>
            </a:r>
          </a:p>
          <a:p>
            <a:pPr marL="0" indent="0">
              <a:buFont typeface="Arial" panose="020B0604020202020204" pitchFamily="34" charset="0"/>
              <a:buNone/>
            </a:pPr>
            <a:endParaRPr lang="en-US" altLang="ja-JP" sz="1600" b="1" dirty="0">
              <a:solidFill>
                <a:schemeClr val="bg1"/>
              </a:solidFill>
              <a:effectLst>
                <a:outerShdw blurRad="38100" dist="38100" dir="2700000" algn="tl">
                  <a:srgbClr val="000000"/>
                </a:outerShdw>
              </a:effectLst>
            </a:endParaRPr>
          </a:p>
          <a:p>
            <a:pPr marL="0" indent="0"/>
            <a:endParaRPr lang="en-US" altLang="en-US" dirty="0"/>
          </a:p>
        </p:txBody>
      </p:sp>
      <p:sp>
        <p:nvSpPr>
          <p:cNvPr id="14643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3762416-5931-4CA1-8F36-EF4990F246F0}" type="slidenum">
              <a:rPr lang="en-US" altLang="en-US" sz="1200"/>
              <a:pPr/>
              <a:t>52</a:t>
            </a:fld>
            <a:endParaRPr lang="en-US" altLang="en-US" sz="1200"/>
          </a:p>
        </p:txBody>
      </p:sp>
      <p:pic>
        <p:nvPicPr>
          <p:cNvPr id="146437" name="Content Placeholder 6" descr="Readin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33214" y="1085849"/>
            <a:ext cx="4038600" cy="4865500"/>
          </a:xfrm>
          <a:ln>
            <a:solidFill>
              <a:schemeClr val="dk1"/>
            </a:solidFill>
          </a:ln>
        </p:spPr>
      </p:pic>
      <p:sp>
        <p:nvSpPr>
          <p:cNvPr id="7" name="Rectangle 5"/>
          <p:cNvSpPr>
            <a:spLocks noChangeArrowheads="1"/>
          </p:cNvSpPr>
          <p:nvPr/>
        </p:nvSpPr>
        <p:spPr bwMode="auto">
          <a:xfrm>
            <a:off x="0" y="6623050"/>
            <a:ext cx="9144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©2016 California Department of Education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6"/>
          <p:cNvSpPr>
            <a:spLocks noGrp="1"/>
          </p:cNvSpPr>
          <p:nvPr>
            <p:ph type="title"/>
          </p:nvPr>
        </p:nvSpPr>
        <p:spPr/>
        <p:txBody>
          <a:bodyPr/>
          <a:lstStyle/>
          <a:p>
            <a:r>
              <a:rPr lang="en-US" altLang="en-US" sz="1100"/>
              <a:t>Questions for Reflection</a:t>
            </a:r>
          </a:p>
        </p:txBody>
      </p:sp>
      <p:pic>
        <p:nvPicPr>
          <p:cNvPr id="148482" name="Content Placeholder 20" descr="qforrefletion.tif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497138" y="525463"/>
            <a:ext cx="6118225" cy="5600700"/>
          </a:xfrm>
          <a:ln>
            <a:solidFill>
              <a:schemeClr val="tx1"/>
            </a:solidFill>
            <a:miter lim="800000"/>
            <a:headEnd/>
            <a:tailEnd/>
          </a:ln>
        </p:spPr>
      </p:pic>
      <p:sp>
        <p:nvSpPr>
          <p:cNvPr id="148483" name="Slide Number Placeholder 6"/>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D50AA75-6EE2-47C6-AD97-ECBB4A749795}" type="slidenum">
              <a:rPr lang="en-US" altLang="en-US" sz="1200"/>
              <a:pPr/>
              <a:t>53</a:t>
            </a:fld>
            <a:endParaRPr lang="en-US" altLang="en-US" sz="1200"/>
          </a:p>
        </p:txBody>
      </p:sp>
      <p:pic>
        <p:nvPicPr>
          <p:cNvPr id="148484" name="Content Placeholder 12" descr="PCF v 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73050"/>
            <a:ext cx="2308225" cy="2897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1270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5"/>
          <p:cNvSpPr>
            <a:spLocks noGrp="1"/>
          </p:cNvSpPr>
          <p:nvPr>
            <p:ph type="title"/>
          </p:nvPr>
        </p:nvSpPr>
        <p:spPr>
          <a:xfrm>
            <a:off x="0" y="0"/>
            <a:ext cx="9144000" cy="1417638"/>
          </a:xfrm>
        </p:spPr>
        <p:txBody>
          <a:bodyPr/>
          <a:lstStyle/>
          <a:p>
            <a:r>
              <a:rPr lang="en-US" altLang="en-US" dirty="0"/>
              <a:t>Final Reflection</a:t>
            </a:r>
          </a:p>
        </p:txBody>
      </p:sp>
      <p:sp>
        <p:nvSpPr>
          <p:cNvPr id="150530" name="Content Placeholder 6"/>
          <p:cNvSpPr>
            <a:spLocks noGrp="1"/>
          </p:cNvSpPr>
          <p:nvPr>
            <p:ph sz="half" idx="1"/>
          </p:nvPr>
        </p:nvSpPr>
        <p:spPr>
          <a:xfrm>
            <a:off x="743919" y="1208868"/>
            <a:ext cx="7942882" cy="5649132"/>
          </a:xfrm>
        </p:spPr>
        <p:txBody>
          <a:bodyPr/>
          <a:lstStyle/>
          <a:p>
            <a:pPr marL="115888" indent="0">
              <a:buFont typeface="Arial" panose="020B0604020202020204" pitchFamily="34" charset="0"/>
              <a:buNone/>
            </a:pPr>
            <a:r>
              <a:rPr lang="en-US" altLang="en-US" dirty="0"/>
              <a:t>Consider the ideas you gathered today for observing, exploring, and documenting the following life sciences concepts:</a:t>
            </a:r>
          </a:p>
          <a:p>
            <a:pPr marL="749300" lvl="1" indent="-233363">
              <a:buFont typeface="Arial" panose="020B0604020202020204" pitchFamily="34" charset="0"/>
              <a:buChar char="•"/>
            </a:pPr>
            <a:r>
              <a:rPr lang="en-US" altLang="en-US" sz="2800" dirty="0"/>
              <a:t>Appearance and behaviors</a:t>
            </a:r>
          </a:p>
          <a:p>
            <a:pPr marL="749300" lvl="1" indent="-233363">
              <a:buFont typeface="Arial" panose="020B0604020202020204" pitchFamily="34" charset="0"/>
              <a:buChar char="•"/>
            </a:pPr>
            <a:r>
              <a:rPr lang="en-US" altLang="en-US" sz="2800" dirty="0"/>
              <a:t>Body parts and bodily processes</a:t>
            </a:r>
          </a:p>
          <a:p>
            <a:pPr marL="749300" lvl="1" indent="-233363">
              <a:buFont typeface="Arial" panose="020B0604020202020204" pitchFamily="34" charset="0"/>
              <a:buChar char="•"/>
            </a:pPr>
            <a:r>
              <a:rPr lang="en-US" altLang="en-US" sz="2800" dirty="0"/>
              <a:t>Habitats</a:t>
            </a:r>
          </a:p>
          <a:p>
            <a:pPr marL="749300" lvl="1" indent="-233363">
              <a:buFont typeface="Arial" panose="020B0604020202020204" pitchFamily="34" charset="0"/>
              <a:buChar char="•"/>
            </a:pPr>
            <a:r>
              <a:rPr lang="en-US" altLang="en-US" sz="2800" dirty="0"/>
              <a:t>Growth and transformations</a:t>
            </a:r>
          </a:p>
          <a:p>
            <a:pPr marL="749300" lvl="1" indent="-233363">
              <a:buFont typeface="Arial" panose="020B0604020202020204" pitchFamily="34" charset="0"/>
              <a:buChar char="•"/>
            </a:pPr>
            <a:r>
              <a:rPr lang="en-US" altLang="en-US" sz="2800" dirty="0"/>
              <a:t>Basic needs</a:t>
            </a:r>
          </a:p>
          <a:p>
            <a:pPr marL="115888" indent="0">
              <a:buFont typeface="Arial" panose="020B0604020202020204" pitchFamily="34" charset="0"/>
              <a:buNone/>
            </a:pPr>
            <a:endParaRPr lang="en-US" altLang="en-US" dirty="0"/>
          </a:p>
        </p:txBody>
      </p:sp>
      <p:sp>
        <p:nvSpPr>
          <p:cNvPr id="150531"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E9F50BF-79C7-4210-BF69-5D9216291F16}" type="slidenum">
              <a:rPr lang="en-US" altLang="en-US" sz="1200"/>
              <a:pPr/>
              <a:t>54</a:t>
            </a:fld>
            <a:endParaRPr lang="en-US" altLang="en-US" sz="1200"/>
          </a:p>
        </p:txBody>
      </p:sp>
      <p:sp>
        <p:nvSpPr>
          <p:cNvPr id="6" name="Rectangle 5"/>
          <p:cNvSpPr>
            <a:spLocks noChangeArrowheads="1"/>
          </p:cNvSpPr>
          <p:nvPr/>
        </p:nvSpPr>
        <p:spPr bwMode="auto">
          <a:xfrm>
            <a:off x="0" y="6623050"/>
            <a:ext cx="9144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©2016 California Department of Education</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Content Placeholder 8" descr="earth305.jpg"/>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4339524" y="-6350"/>
            <a:ext cx="4804475" cy="6888163"/>
          </a:xfrm>
          <a:ln>
            <a:solidFill>
              <a:schemeClr val="dk1"/>
            </a:solidFill>
          </a:ln>
        </p:spPr>
      </p:pic>
      <p:sp>
        <p:nvSpPr>
          <p:cNvPr id="131075" name="Title 1"/>
          <p:cNvSpPr>
            <a:spLocks noGrp="1"/>
          </p:cNvSpPr>
          <p:nvPr>
            <p:ph type="title"/>
          </p:nvPr>
        </p:nvSpPr>
        <p:spPr>
          <a:xfrm>
            <a:off x="263471" y="-6350"/>
            <a:ext cx="4076052" cy="5353265"/>
          </a:xfrm>
          <a:noFill/>
        </p:spPr>
        <p:txBody>
          <a:bodyPr/>
          <a:lstStyle/>
          <a:p>
            <a:pPr algn="l">
              <a:spcBef>
                <a:spcPts val="672"/>
              </a:spcBef>
              <a:spcAft>
                <a:spcPts val="600"/>
              </a:spcAft>
            </a:pPr>
            <a:r>
              <a:rPr lang="en-US" altLang="en-US" sz="2800" b="0" dirty="0"/>
              <a:t>Thank you for coming!</a:t>
            </a:r>
            <a:br>
              <a:rPr lang="en-US" altLang="en-US" sz="2800" b="0" dirty="0"/>
            </a:br>
            <a:br>
              <a:rPr lang="en-US" altLang="en-US" sz="2800" b="0" dirty="0"/>
            </a:br>
            <a:r>
              <a:rPr lang="en-US" altLang="en-US" sz="2800" b="0" dirty="0"/>
              <a:t>We hope you documented some big ideas to help incorporate life sciences in your classroom!</a:t>
            </a:r>
            <a:br>
              <a:rPr lang="en-US" altLang="en-US" sz="2800" b="0" dirty="0"/>
            </a:br>
            <a:endParaRPr lang="en-US" altLang="en-US" sz="2800" b="0" dirty="0"/>
          </a:p>
        </p:txBody>
      </p:sp>
      <p:sp>
        <p:nvSpPr>
          <p:cNvPr id="152579" name="Slide Number Placeholder 6"/>
          <p:cNvSpPr txBox="1">
            <a:spLocks/>
          </p:cNvSpPr>
          <p:nvPr/>
        </p:nvSpPr>
        <p:spPr bwMode="auto">
          <a:xfrm>
            <a:off x="8686800" y="0"/>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20000"/>
              </a:spcBef>
            </a:pPr>
            <a:fld id="{60456BD0-E0B1-4921-A6FA-C7B1DE10CFD5}" type="slidenum">
              <a:rPr lang="en-US" altLang="en-US" sz="1200">
                <a:solidFill>
                  <a:schemeClr val="bg1"/>
                </a:solidFill>
              </a:rPr>
              <a:pPr algn="ctr">
                <a:spcBef>
                  <a:spcPct val="20000"/>
                </a:spcBef>
              </a:pPr>
              <a:t>55</a:t>
            </a:fld>
            <a:endParaRPr lang="en-US" altLang="en-US" sz="1200">
              <a:solidFill>
                <a:schemeClr val="bg1"/>
              </a:solidFill>
            </a:endParaRPr>
          </a:p>
        </p:txBody>
      </p:sp>
      <p:sp>
        <p:nvSpPr>
          <p:cNvPr id="6" name="Rectangle 5"/>
          <p:cNvSpPr>
            <a:spLocks noChangeArrowheads="1"/>
          </p:cNvSpPr>
          <p:nvPr/>
        </p:nvSpPr>
        <p:spPr bwMode="auto">
          <a:xfrm>
            <a:off x="4339522" y="6566640"/>
            <a:ext cx="480447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b="1" dirty="0">
                <a:solidFill>
                  <a:schemeClr val="bg1"/>
                </a:solidFill>
              </a:rPr>
              <a:t>©2016 California Department of Education</a:t>
            </a:r>
          </a:p>
        </p:txBody>
      </p:sp>
      <p:sp>
        <p:nvSpPr>
          <p:cNvPr id="2" name="Slide Number Placeholder 1"/>
          <p:cNvSpPr>
            <a:spLocks noGrp="1"/>
          </p:cNvSpPr>
          <p:nvPr>
            <p:ph type="sldNum" sz="quarter" idx="10"/>
          </p:nvPr>
        </p:nvSpPr>
        <p:spPr/>
        <p:txBody>
          <a:bodyPr/>
          <a:lstStyle/>
          <a:p>
            <a:fld id="{7AA60F99-9F44-48DE-90AC-DD876E6106BD}" type="slidenum">
              <a:rPr lang="en-US" altLang="en-US" smtClean="0">
                <a:solidFill>
                  <a:schemeClr val="bg1"/>
                </a:solidFill>
              </a:rPr>
              <a:pPr/>
              <a:t>55</a:t>
            </a:fld>
            <a:endParaRPr lang="en-US" altLang="en-US" dirty="0">
              <a:solidFill>
                <a:schemeClr val="bg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9574" y="-1"/>
            <a:ext cx="9213574" cy="983973"/>
          </a:xfrm>
        </p:spPr>
        <p:txBody>
          <a:bodyPr/>
          <a:lstStyle/>
          <a:p>
            <a:r>
              <a:rPr lang="en-US" sz="3200" dirty="0"/>
              <a:t>Reference Guide for PowerPoint Citations</a:t>
            </a:r>
          </a:p>
        </p:txBody>
      </p:sp>
      <p:sp>
        <p:nvSpPr>
          <p:cNvPr id="3" name="Content Placeholder 2"/>
          <p:cNvSpPr>
            <a:spLocks noGrp="1"/>
          </p:cNvSpPr>
          <p:nvPr>
            <p:ph idx="1"/>
          </p:nvPr>
        </p:nvSpPr>
        <p:spPr>
          <a:xfrm>
            <a:off x="530942" y="983973"/>
            <a:ext cx="8155858" cy="5565913"/>
          </a:xfrm>
        </p:spPr>
        <p:txBody>
          <a:bodyPr/>
          <a:lstStyle/>
          <a:p>
            <a:pPr marL="233363" lvl="0" indent="-233363">
              <a:spcBef>
                <a:spcPts val="0"/>
              </a:spcBef>
              <a:spcAft>
                <a:spcPts val="1200"/>
              </a:spcAft>
              <a:buNone/>
            </a:pPr>
            <a:r>
              <a:rPr lang="en-US" sz="1400" dirty="0">
                <a:cs typeface="Arial"/>
              </a:rPr>
              <a:t>California Department of Education. 2010</a:t>
            </a:r>
            <a:r>
              <a:rPr lang="en-US" sz="1400" i="1" dirty="0">
                <a:cs typeface="Arial"/>
              </a:rPr>
              <a:t>. California Preschool Curriculum Framework, Volume 1</a:t>
            </a:r>
            <a:r>
              <a:rPr lang="en-US" sz="1400" dirty="0">
                <a:cs typeface="Arial"/>
              </a:rPr>
              <a:t>. http://www.cde.ca.gov/sp/cd/re/documents/psframeworkkvol1.pdf (accessed November 25, 2016).</a:t>
            </a:r>
          </a:p>
          <a:p>
            <a:pPr marL="233363" indent="-233363">
              <a:spcBef>
                <a:spcPts val="0"/>
              </a:spcBef>
              <a:spcAft>
                <a:spcPts val="1200"/>
              </a:spcAft>
              <a:buNone/>
            </a:pPr>
            <a:r>
              <a:rPr lang="en-US" sz="1400" dirty="0">
                <a:cs typeface="Arial"/>
              </a:rPr>
              <a:t>California Department of Education. 2011. </a:t>
            </a:r>
            <a:r>
              <a:rPr lang="en-US" sz="1400" i="1" dirty="0">
                <a:cs typeface="Arial"/>
              </a:rPr>
              <a:t>California Preschool Curriculum Framework, Volume 2</a:t>
            </a:r>
            <a:r>
              <a:rPr lang="en-US" sz="1400" dirty="0">
                <a:cs typeface="Arial"/>
              </a:rPr>
              <a:t>. </a:t>
            </a:r>
            <a:r>
              <a:rPr lang="en-US" sz="1400" dirty="0"/>
              <a:t>http://www.cde.ca.gov/sp/cd/re/documents/psframeworkvol2.pdf </a:t>
            </a:r>
            <a:r>
              <a:rPr lang="en-US" sz="1400" dirty="0">
                <a:cs typeface="Arial"/>
              </a:rPr>
              <a:t>(accessed November 25, 2016). </a:t>
            </a:r>
          </a:p>
          <a:p>
            <a:pPr marL="233363" lvl="0" indent="-233363">
              <a:spcBef>
                <a:spcPts val="0"/>
              </a:spcBef>
              <a:spcAft>
                <a:spcPts val="1200"/>
              </a:spcAft>
              <a:buNone/>
            </a:pPr>
            <a:r>
              <a:rPr lang="en-US" sz="1400" dirty="0">
                <a:cs typeface="Arial"/>
              </a:rPr>
              <a:t>California Department of Education. 2012. </a:t>
            </a:r>
            <a:r>
              <a:rPr lang="en-US" sz="1400" i="1" dirty="0">
                <a:cs typeface="Arial"/>
              </a:rPr>
              <a:t>California Preschool Learning Foundations, Volume 3</a:t>
            </a:r>
            <a:r>
              <a:rPr lang="en-US" sz="1400" dirty="0">
                <a:cs typeface="Arial"/>
              </a:rPr>
              <a:t>. </a:t>
            </a:r>
            <a:r>
              <a:rPr lang="en-US" sz="1400" dirty="0"/>
              <a:t>www.cde.ca.gov/.../preschoolfoundationsvol3.pdf </a:t>
            </a:r>
            <a:r>
              <a:rPr lang="en-US" sz="1400" dirty="0">
                <a:cs typeface="Arial"/>
              </a:rPr>
              <a:t>(accessed November 25, 2016). </a:t>
            </a:r>
          </a:p>
          <a:p>
            <a:pPr marL="233363" indent="-233363">
              <a:spcBef>
                <a:spcPts val="0"/>
              </a:spcBef>
              <a:spcAft>
                <a:spcPts val="1200"/>
              </a:spcAft>
              <a:buNone/>
            </a:pPr>
            <a:r>
              <a:rPr lang="en-US" sz="1400" dirty="0">
                <a:cs typeface="Arial"/>
              </a:rPr>
              <a:t>California Department of Education. 2013. </a:t>
            </a:r>
            <a:r>
              <a:rPr lang="en-US" sz="1400" i="1" dirty="0">
                <a:cs typeface="Arial"/>
              </a:rPr>
              <a:t>California Preschool Curriculum Framework, Volume 3</a:t>
            </a:r>
            <a:r>
              <a:rPr lang="en-US" sz="1400" dirty="0">
                <a:cs typeface="Arial"/>
              </a:rPr>
              <a:t>. </a:t>
            </a:r>
            <a:r>
              <a:rPr lang="en-US" sz="1400" dirty="0"/>
              <a:t>www.cde.ca.gov/</a:t>
            </a:r>
            <a:r>
              <a:rPr lang="en-US" sz="1400" dirty="0" err="1"/>
              <a:t>sp</a:t>
            </a:r>
            <a:r>
              <a:rPr lang="en-US" sz="1400" dirty="0"/>
              <a:t>/.../preschoolframeworkvol3.pdf </a:t>
            </a:r>
            <a:r>
              <a:rPr lang="en-US" sz="1400" dirty="0">
                <a:cs typeface="Arial"/>
              </a:rPr>
              <a:t>(accessed November 25, 2016).</a:t>
            </a:r>
          </a:p>
          <a:p>
            <a:pPr marL="233363" indent="-233363">
              <a:spcBef>
                <a:spcPts val="0"/>
              </a:spcBef>
              <a:spcAft>
                <a:spcPts val="1200"/>
              </a:spcAft>
              <a:buNone/>
            </a:pPr>
            <a:r>
              <a:rPr lang="en-US" altLang="en-US" sz="1400" dirty="0"/>
              <a:t>Cooper, Allen </a:t>
            </a:r>
            <a:r>
              <a:rPr lang="en-US" sz="1400" dirty="0"/>
              <a:t>“Nature and the Outdoor Learning Environment: The Forgotten Resource in Early Childhood Education.” </a:t>
            </a:r>
            <a:r>
              <a:rPr lang="en-US" sz="1400" i="1" dirty="0"/>
              <a:t>International Journal of Early Childhood Environmental Education </a:t>
            </a:r>
            <a:r>
              <a:rPr lang="en-US" sz="1400" dirty="0"/>
              <a:t>3, no. 1 [2015]: 85-97. http://naturalstart.org/sites/default/files/journal/journal_pages_85-97.pdf (accessed January 12, 2017). </a:t>
            </a:r>
          </a:p>
          <a:p>
            <a:pPr marL="233363" indent="-233363">
              <a:spcBef>
                <a:spcPts val="0"/>
              </a:spcBef>
              <a:spcAft>
                <a:spcPts val="1200"/>
              </a:spcAft>
              <a:buNone/>
            </a:pPr>
            <a:r>
              <a:rPr lang="en-US" sz="1400" dirty="0">
                <a:ea typeface="MS PGothic" charset="0"/>
              </a:rPr>
              <a:t>National Committee on Science Education Standards and Assessment, National Research Council. 1996. </a:t>
            </a:r>
            <a:r>
              <a:rPr lang="en-US" sz="1400" i="1" dirty="0">
                <a:ea typeface="MS PGothic" charset="0"/>
              </a:rPr>
              <a:t>National Science Education Standards. </a:t>
            </a:r>
            <a:r>
              <a:rPr lang="en-US" sz="1400" dirty="0"/>
              <a:t>http://www.nap.edu/catalog/4962.html </a:t>
            </a:r>
            <a:r>
              <a:rPr lang="en-US" sz="1400" dirty="0">
                <a:cs typeface="Arial"/>
              </a:rPr>
              <a:t>(accessed September 9, 2016). </a:t>
            </a:r>
            <a:endParaRPr lang="en-US" sz="1400" dirty="0">
              <a:ea typeface="MS PGothic" charset="0"/>
            </a:endParaRPr>
          </a:p>
          <a:p>
            <a:pPr marL="233363" indent="-233363">
              <a:spcBef>
                <a:spcPts val="0"/>
              </a:spcBef>
              <a:spcAft>
                <a:spcPts val="1200"/>
              </a:spcAft>
              <a:buNone/>
            </a:pPr>
            <a:r>
              <a:rPr lang="en-US" sz="1400" dirty="0">
                <a:ea typeface="MS PGothic" charset="0"/>
              </a:rPr>
              <a:t>National Education Association. </a:t>
            </a:r>
            <a:r>
              <a:rPr lang="en-US" sz="1400" dirty="0" err="1">
                <a:ea typeface="MS PGothic" charset="0"/>
              </a:rPr>
              <a:t>n.d.</a:t>
            </a:r>
            <a:r>
              <a:rPr lang="en-US" sz="1400" dirty="0">
                <a:ea typeface="MS PGothic" charset="0"/>
              </a:rPr>
              <a:t> </a:t>
            </a:r>
            <a:r>
              <a:rPr lang="en-US" sz="1400" i="1" dirty="0"/>
              <a:t>An Educator’s Guide to the “Four Cs”: Preparing 21st Century Students for a Global Society</a:t>
            </a:r>
            <a:r>
              <a:rPr lang="en-US" sz="1400" dirty="0"/>
              <a:t>. http://www.nea.org/assets/docs/A-Guide-to-Four-Cs.pdf </a:t>
            </a:r>
            <a:r>
              <a:rPr lang="en-US" sz="1400" dirty="0">
                <a:cs typeface="Arial"/>
              </a:rPr>
              <a:t>(accessed November 25, 2016). </a:t>
            </a:r>
            <a:endParaRPr lang="en-US" sz="1400" dirty="0">
              <a:ea typeface="MS PGothic" charset="0"/>
              <a:cs typeface="Arial"/>
            </a:endParaRPr>
          </a:p>
          <a:p>
            <a:pPr marL="233363" indent="-233363">
              <a:spcBef>
                <a:spcPts val="0"/>
              </a:spcBef>
              <a:spcAft>
                <a:spcPts val="1200"/>
              </a:spcAft>
              <a:buNone/>
            </a:pPr>
            <a:r>
              <a:rPr lang="en-US" sz="1400" dirty="0"/>
              <a:t>NGSS Lead States. </a:t>
            </a:r>
            <a:r>
              <a:rPr lang="en-US" sz="1400" dirty="0" err="1"/>
              <a:t>n.d.</a:t>
            </a:r>
            <a:r>
              <a:rPr lang="en-US" sz="1400" dirty="0"/>
              <a:t> </a:t>
            </a:r>
            <a:r>
              <a:rPr lang="en-US" sz="1400" i="1" dirty="0"/>
              <a:t>Next Generation Science Standards: </a:t>
            </a:r>
            <a:r>
              <a:rPr lang="en-US" sz="1400" i="1" dirty="0">
                <a:ea typeface="MS PGothic" charset="0"/>
              </a:rPr>
              <a:t>An Overview for Principals. </a:t>
            </a:r>
            <a:r>
              <a:rPr lang="en-US" sz="1400" dirty="0">
                <a:ea typeface="MS PGothic" charset="0"/>
              </a:rPr>
              <a:t>http://ngss.nsta.org/Documents/NGSS%20Overview%20for%20Principals.pdf </a:t>
            </a:r>
            <a:r>
              <a:rPr lang="en-US" sz="1400" dirty="0">
                <a:cs typeface="Arial"/>
              </a:rPr>
              <a:t>(accessed November 25, 2016). </a:t>
            </a:r>
            <a:endParaRPr lang="en-US" sz="1400" dirty="0">
              <a:ea typeface="MS PGothic" charset="0"/>
              <a:cs typeface="Arial"/>
            </a:endParaRPr>
          </a:p>
        </p:txBody>
      </p:sp>
      <p:sp>
        <p:nvSpPr>
          <p:cNvPr id="4" name="Slide Number Placeholder 3"/>
          <p:cNvSpPr>
            <a:spLocks noGrp="1"/>
          </p:cNvSpPr>
          <p:nvPr>
            <p:ph type="sldNum" sz="quarter" idx="10"/>
          </p:nvPr>
        </p:nvSpPr>
        <p:spPr/>
        <p:txBody>
          <a:bodyPr/>
          <a:lstStyle/>
          <a:p>
            <a:fld id="{7AA60F99-9F44-48DE-90AC-DD876E6106BD}" type="slidenum">
              <a:rPr lang="en-US" altLang="en-US" smtClean="0"/>
              <a:pPr/>
              <a:t>56</a:t>
            </a:fld>
            <a:endParaRPr lang="en-US" altLang="en-US"/>
          </a:p>
        </p:txBody>
      </p:sp>
    </p:spTree>
    <p:extLst>
      <p:ext uri="{BB962C8B-B14F-4D97-AF65-F5344CB8AC3E}">
        <p14:creationId xmlns:p14="http://schemas.microsoft.com/office/powerpoint/2010/main" val="2045406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47517"/>
          </a:xfrm>
        </p:spPr>
        <p:txBody>
          <a:bodyPr>
            <a:normAutofit fontScale="90000"/>
          </a:bodyPr>
          <a:lstStyle/>
          <a:p>
            <a:r>
              <a:rPr lang="en-US" dirty="0">
                <a:solidFill>
                  <a:prstClr val="black"/>
                </a:solidFill>
                <a:latin typeface="Arial" charset="0"/>
                <a:cs typeface="Arial" charset="0"/>
              </a:rPr>
              <a:t> Overview of the Transitional Kindergarten Implementation Guide</a:t>
            </a:r>
            <a:endParaRPr lang="en-US" sz="2700" dirty="0">
              <a:latin typeface="Arial" charset="0"/>
              <a:cs typeface="Arial" charset="0"/>
            </a:endParaRPr>
          </a:p>
        </p:txBody>
      </p:sp>
      <p:sp>
        <p:nvSpPr>
          <p:cNvPr id="3" name="Content Placeholder 2"/>
          <p:cNvSpPr>
            <a:spLocks noGrp="1"/>
          </p:cNvSpPr>
          <p:nvPr>
            <p:ph sz="half" idx="1"/>
          </p:nvPr>
        </p:nvSpPr>
        <p:spPr>
          <a:xfrm>
            <a:off x="770861" y="1367697"/>
            <a:ext cx="8144539" cy="5229519"/>
          </a:xfrm>
        </p:spPr>
        <p:txBody>
          <a:bodyPr>
            <a:noAutofit/>
          </a:bodyPr>
          <a:lstStyle/>
          <a:p>
            <a:pPr marL="0" lvl="1" indent="0">
              <a:buNone/>
            </a:pPr>
            <a:r>
              <a:rPr lang="en-US" sz="2800" b="1" dirty="0">
                <a:latin typeface="Arial" panose="020B0604020202020204" pitchFamily="34" charset="0"/>
                <a:cs typeface="Arial" panose="020B0604020202020204" pitchFamily="34" charset="0"/>
              </a:rPr>
              <a:t>Section One </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Program Structure and Design</a:t>
            </a:r>
          </a:p>
          <a:p>
            <a:pPr marL="0" lvl="1" indent="0">
              <a:spcBef>
                <a:spcPts val="1800"/>
              </a:spcBef>
              <a:buNone/>
            </a:pPr>
            <a:r>
              <a:rPr lang="en-US" sz="2800" b="1" dirty="0">
                <a:latin typeface="Arial" panose="020B0604020202020204" pitchFamily="34" charset="0"/>
                <a:cs typeface="Arial" panose="020B0604020202020204" pitchFamily="34" charset="0"/>
              </a:rPr>
              <a:t>Section Two </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The TK Student</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Curriculum in a TK Program</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Effective Instruction in a TK Program</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The TK Learning Environment</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Assessment and Differentiated Instruction</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Involving Families and Community Partners</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Supporting TK Implementation</a:t>
            </a:r>
          </a:p>
          <a:p>
            <a:endParaRPr lang="en-US" dirty="0"/>
          </a:p>
        </p:txBody>
      </p:sp>
      <p:sp>
        <p:nvSpPr>
          <p:cNvPr id="4" name="Slide Number Placeholder 3"/>
          <p:cNvSpPr>
            <a:spLocks noGrp="1"/>
          </p:cNvSpPr>
          <p:nvPr>
            <p:ph type="sldNum" sz="quarter" idx="10"/>
          </p:nvPr>
        </p:nvSpPr>
        <p:spPr/>
        <p:txBody>
          <a:bodyPr/>
          <a:lstStyle/>
          <a:p>
            <a:fld id="{894E3918-0C58-4BC1-A1C2-4C804A6662F9}" type="slidenum">
              <a:rPr lang="en-US" altLang="en-US" smtClean="0"/>
              <a:pPr/>
              <a:t>6</a:t>
            </a:fld>
            <a:endParaRPr lang="en-US" altLang="en-US"/>
          </a:p>
        </p:txBody>
      </p:sp>
      <p:pic>
        <p:nvPicPr>
          <p:cNvPr id="10" name="Picture 8"/>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6602818" y="1417639"/>
            <a:ext cx="2083981" cy="2537400"/>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6425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altLang="en-US" sz="4000" dirty="0">
                <a:ea typeface="ＭＳ Ｐゴシック" panose="020B0600070205080204" pitchFamily="34" charset="-128"/>
              </a:rPr>
              <a:t>Why Use the Preschool Learning Foundations for TK?</a:t>
            </a:r>
          </a:p>
        </p:txBody>
      </p:sp>
      <p:sp>
        <p:nvSpPr>
          <p:cNvPr id="3" name="Content Placeholder 2"/>
          <p:cNvSpPr>
            <a:spLocks noGrp="1"/>
          </p:cNvSpPr>
          <p:nvPr>
            <p:ph sz="half" idx="2"/>
          </p:nvPr>
        </p:nvSpPr>
        <p:spPr>
          <a:xfrm>
            <a:off x="457200" y="1765300"/>
            <a:ext cx="8077200" cy="4376738"/>
          </a:xfrm>
        </p:spPr>
        <p:txBody>
          <a:bodyPr>
            <a:normAutofit fontScale="77500" lnSpcReduction="20000"/>
          </a:bodyPr>
          <a:lstStyle/>
          <a:p>
            <a:pPr marL="347472" indent="-347472">
              <a:lnSpc>
                <a:spcPct val="120000"/>
              </a:lnSpc>
              <a:spcBef>
                <a:spcPts val="672"/>
              </a:spcBef>
              <a:buNone/>
              <a:defRPr/>
            </a:pPr>
            <a:r>
              <a:rPr lang="en-US" sz="3600" dirty="0">
                <a:cs typeface="ＭＳ Ｐゴシック" charset="0"/>
              </a:rPr>
              <a:t>CA Law (EC 48000):</a:t>
            </a:r>
          </a:p>
          <a:p>
            <a:pPr marL="347472" indent="-347472">
              <a:lnSpc>
                <a:spcPct val="120000"/>
              </a:lnSpc>
              <a:spcBef>
                <a:spcPts val="672"/>
              </a:spcBef>
              <a:defRPr/>
            </a:pPr>
            <a:r>
              <a:rPr lang="en-US" sz="3600" dirty="0">
                <a:cs typeface="ＭＳ Ｐゴシック" charset="0"/>
              </a:rPr>
              <a:t>Transitional kindergarten is the first year of a two-year kindergarten program that uses a modified kindergarten curriculum that is age and developmentally appropriate.</a:t>
            </a:r>
          </a:p>
          <a:p>
            <a:pPr marL="347472" indent="-347472">
              <a:lnSpc>
                <a:spcPct val="120000"/>
              </a:lnSpc>
              <a:spcBef>
                <a:spcPts val="672"/>
              </a:spcBef>
              <a:defRPr/>
            </a:pPr>
            <a:r>
              <a:rPr lang="en-US" sz="3600" dirty="0">
                <a:cs typeface="ＭＳ Ｐゴシック" charset="0"/>
              </a:rPr>
              <a:t>Transitional kindergarten programs are intended to be aligned to the California Preschool Learning Foundations developed by the California Department of Education.</a:t>
            </a:r>
            <a:endParaRPr lang="en-US" sz="3200" dirty="0">
              <a:ea typeface="ＭＳ Ｐゴシック" pitchFamily="34" charset="-128"/>
              <a:cs typeface="ＭＳ Ｐゴシック" charset="0"/>
            </a:endParaRPr>
          </a:p>
        </p:txBody>
      </p:sp>
      <p:sp>
        <p:nvSpPr>
          <p:cNvPr id="2" name="Slide Number Placeholder 1"/>
          <p:cNvSpPr>
            <a:spLocks noGrp="1"/>
          </p:cNvSpPr>
          <p:nvPr>
            <p:ph type="sldNum" sz="quarter" idx="10"/>
          </p:nvPr>
        </p:nvSpPr>
        <p:spPr/>
        <p:txBody>
          <a:bodyPr/>
          <a:lstStyle/>
          <a:p>
            <a:fld id="{BEBBF190-489A-403C-B44B-DFF113AA7E88}" type="slidenum">
              <a:rPr lang="en-US" altLang="en-US" smtClean="0"/>
              <a:pPr/>
              <a:t>7</a:t>
            </a:fld>
            <a:endParaRPr lang="en-US" altLang="en-US"/>
          </a:p>
        </p:txBody>
      </p:sp>
    </p:spTree>
    <p:extLst>
      <p:ext uri="{BB962C8B-B14F-4D97-AF65-F5344CB8AC3E}">
        <p14:creationId xmlns:p14="http://schemas.microsoft.com/office/powerpoint/2010/main" val="161619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Content Placeholder 11" descr="Garden items"/>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a:stretch/>
        </p:blipFill>
        <p:spPr>
          <a:xfrm>
            <a:off x="4182256" y="0"/>
            <a:ext cx="4961744" cy="6858000"/>
          </a:xfrm>
          <a:solidFill>
            <a:srgbClr val="4FBC5D"/>
          </a:solidFill>
          <a:ln>
            <a:solidFill>
              <a:schemeClr val="tx1"/>
            </a:solidFill>
            <a:miter lim="800000"/>
            <a:headEnd/>
            <a:tailEnd/>
          </a:ln>
        </p:spPr>
      </p:pic>
      <p:sp>
        <p:nvSpPr>
          <p:cNvPr id="52225" name="Title 1"/>
          <p:cNvSpPr>
            <a:spLocks noGrp="1"/>
          </p:cNvSpPr>
          <p:nvPr>
            <p:ph type="title"/>
          </p:nvPr>
        </p:nvSpPr>
        <p:spPr>
          <a:xfrm>
            <a:off x="0" y="0"/>
            <a:ext cx="4182256" cy="1162593"/>
          </a:xfrm>
        </p:spPr>
        <p:txBody>
          <a:bodyPr/>
          <a:lstStyle/>
          <a:p>
            <a:r>
              <a:rPr lang="en-US" altLang="en-US" sz="4000" dirty="0"/>
              <a:t>Plant the Seed</a:t>
            </a:r>
          </a:p>
        </p:txBody>
      </p:sp>
      <p:sp>
        <p:nvSpPr>
          <p:cNvPr id="52227" name="Content Placeholder 5"/>
          <p:cNvSpPr>
            <a:spLocks noGrp="1"/>
          </p:cNvSpPr>
          <p:nvPr>
            <p:ph sz="half" idx="2"/>
          </p:nvPr>
        </p:nvSpPr>
        <p:spPr>
          <a:xfrm>
            <a:off x="152400" y="1162594"/>
            <a:ext cx="4029856" cy="5695407"/>
          </a:xfrm>
        </p:spPr>
        <p:txBody>
          <a:bodyPr/>
          <a:lstStyle/>
          <a:p>
            <a:pPr marL="347472" indent="-347472"/>
            <a:r>
              <a:rPr lang="en-US" altLang="en-US" dirty="0"/>
              <a:t>Send a tablemate to gather the materials:</a:t>
            </a:r>
          </a:p>
          <a:p>
            <a:pPr marL="747522" lvl="1" indent="-347472"/>
            <a:r>
              <a:rPr lang="en-US" altLang="en-US" sz="2800" dirty="0"/>
              <a:t>Water</a:t>
            </a:r>
          </a:p>
          <a:p>
            <a:pPr marL="747522" lvl="1" indent="-347472"/>
            <a:r>
              <a:rPr lang="en-US" altLang="en-US" sz="2800" dirty="0"/>
              <a:t>Soil</a:t>
            </a:r>
          </a:p>
          <a:p>
            <a:pPr marL="747522" lvl="1" indent="-347472"/>
            <a:r>
              <a:rPr lang="en-US" altLang="en-US" sz="2800" dirty="0"/>
              <a:t>Pot</a:t>
            </a:r>
          </a:p>
          <a:p>
            <a:pPr marL="747522" lvl="1" indent="-347472"/>
            <a:r>
              <a:rPr lang="en-US" altLang="en-US" sz="2800" dirty="0"/>
              <a:t>Seed packet</a:t>
            </a:r>
          </a:p>
          <a:p>
            <a:pPr marL="747522" lvl="1" indent="-347472"/>
            <a:r>
              <a:rPr lang="en-US" altLang="en-US" sz="2800" dirty="0"/>
              <a:t>Labels</a:t>
            </a:r>
          </a:p>
          <a:p>
            <a:pPr marL="347472" indent="-347472"/>
            <a:r>
              <a:rPr lang="en-US" altLang="en-US" dirty="0"/>
              <a:t>Share your planting stories as you plant the seeds.</a:t>
            </a:r>
          </a:p>
          <a:p>
            <a:pPr marL="347472" indent="-347472"/>
            <a:r>
              <a:rPr lang="en-US" altLang="en-US" dirty="0"/>
              <a:t>Label your plants. </a:t>
            </a:r>
            <a:endParaRPr lang="en-US" altLang="en-US" sz="2200" dirty="0"/>
          </a:p>
        </p:txBody>
      </p:sp>
      <p:sp>
        <p:nvSpPr>
          <p:cNvPr id="52229" name="Slide Number Placeholder 6"/>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7AABD4C-E657-41FA-AF80-454710D1751E}" type="slidenum">
              <a:rPr lang="en-US" altLang="en-US" sz="1200">
                <a:solidFill>
                  <a:schemeClr val="bg1"/>
                </a:solidFill>
              </a:rPr>
              <a:pPr/>
              <a:t>8</a:t>
            </a:fld>
            <a:endParaRPr lang="en-US" altLang="en-US" sz="1200" dirty="0">
              <a:solidFill>
                <a:schemeClr val="bg1"/>
              </a:solidFill>
            </a:endParaRPr>
          </a:p>
        </p:txBody>
      </p:sp>
      <p:sp>
        <p:nvSpPr>
          <p:cNvPr id="7" name="Rectangle 5"/>
          <p:cNvSpPr>
            <a:spLocks noChangeArrowheads="1"/>
          </p:cNvSpPr>
          <p:nvPr/>
        </p:nvSpPr>
        <p:spPr bwMode="auto">
          <a:xfrm>
            <a:off x="4182256" y="6592454"/>
            <a:ext cx="496174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©2016 California Department of Education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Content Placeholder 6" descr="Planting flower"/>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0"/>
            <a:ext cx="4648200" cy="6858000"/>
          </a:xfrm>
          <a:ln>
            <a:solidFill>
              <a:schemeClr val="tx1"/>
            </a:solidFill>
            <a:miter lim="800000"/>
            <a:headEnd/>
            <a:tailEnd/>
          </a:ln>
        </p:spPr>
      </p:pic>
      <p:sp>
        <p:nvSpPr>
          <p:cNvPr id="54273" name="Title 1"/>
          <p:cNvSpPr>
            <a:spLocks noGrp="1"/>
          </p:cNvSpPr>
          <p:nvPr>
            <p:ph type="title"/>
          </p:nvPr>
        </p:nvSpPr>
        <p:spPr>
          <a:xfrm>
            <a:off x="4678680" y="6530"/>
            <a:ext cx="4347754" cy="1273630"/>
          </a:xfrm>
        </p:spPr>
        <p:txBody>
          <a:bodyPr/>
          <a:lstStyle/>
          <a:p>
            <a:r>
              <a:rPr lang="en-US" altLang="en-US" sz="4000" dirty="0"/>
              <a:t>Discussion</a:t>
            </a:r>
          </a:p>
        </p:txBody>
      </p:sp>
      <p:sp>
        <p:nvSpPr>
          <p:cNvPr id="54275" name="Content Placeholder 3"/>
          <p:cNvSpPr>
            <a:spLocks noGrp="1"/>
          </p:cNvSpPr>
          <p:nvPr>
            <p:ph sz="half" idx="2"/>
          </p:nvPr>
        </p:nvSpPr>
        <p:spPr>
          <a:xfrm>
            <a:off x="5120640" y="1410790"/>
            <a:ext cx="3794760" cy="5212260"/>
          </a:xfrm>
        </p:spPr>
        <p:txBody>
          <a:bodyPr/>
          <a:lstStyle/>
          <a:p>
            <a:pPr marL="0" indent="0">
              <a:spcBef>
                <a:spcPts val="672"/>
              </a:spcBef>
              <a:buNone/>
            </a:pPr>
            <a:r>
              <a:rPr lang="en-US" altLang="en-US" dirty="0"/>
              <a:t>Discuss the following question with your tablemates: </a:t>
            </a:r>
          </a:p>
          <a:p>
            <a:pPr marL="0" indent="0">
              <a:spcBef>
                <a:spcPts val="1200"/>
              </a:spcBef>
              <a:buNone/>
            </a:pPr>
            <a:r>
              <a:rPr lang="en-US" altLang="en-US" dirty="0"/>
              <a:t>How are you like your seed/flower?</a:t>
            </a:r>
          </a:p>
        </p:txBody>
      </p:sp>
      <p:sp>
        <p:nvSpPr>
          <p:cNvPr id="54277"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352612A-72FE-4670-9DF9-0A1A02F72E38}" type="slidenum">
              <a:rPr lang="en-US" altLang="en-US" sz="1200"/>
              <a:pPr/>
              <a:t>9</a:t>
            </a:fld>
            <a:endParaRPr lang="en-US" altLang="en-US" sz="1200"/>
          </a:p>
        </p:txBody>
      </p:sp>
      <p:sp>
        <p:nvSpPr>
          <p:cNvPr id="7" name="Rectangle 5"/>
          <p:cNvSpPr>
            <a:spLocks noChangeArrowheads="1"/>
          </p:cNvSpPr>
          <p:nvPr/>
        </p:nvSpPr>
        <p:spPr bwMode="auto">
          <a:xfrm>
            <a:off x="4648200" y="6623050"/>
            <a:ext cx="44958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©2016 California Department of Education</a:t>
            </a:r>
          </a:p>
        </p:txBody>
      </p:sp>
    </p:spTree>
  </p:cSld>
  <p:clrMapOvr>
    <a:masterClrMapping/>
  </p:clrMapOvr>
</p:sld>
</file>

<file path=ppt/theme/theme1.xml><?xml version="1.0" encoding="utf-8"?>
<a:theme xmlns:a="http://schemas.openxmlformats.org/drawingml/2006/main" name="3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12628</Words>
  <Application>Microsoft Office PowerPoint</Application>
  <PresentationFormat>On-screen Show (4:3)</PresentationFormat>
  <Paragraphs>1220</Paragraphs>
  <Slides>56</Slides>
  <Notes>56</Notes>
  <HiddenSlides>1</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56</vt:i4>
      </vt:variant>
    </vt:vector>
  </HeadingPairs>
  <TitlesOfParts>
    <vt:vector size="70" baseType="lpstr">
      <vt:lpstr>MS PGothic</vt:lpstr>
      <vt:lpstr>MS PGothic</vt:lpstr>
      <vt:lpstr>Arial</vt:lpstr>
      <vt:lpstr>Calibri</vt:lpstr>
      <vt:lpstr>Courier New</vt:lpstr>
      <vt:lpstr>MS Pゴシック</vt:lpstr>
      <vt:lpstr>Symbol</vt:lpstr>
      <vt:lpstr>Times</vt:lpstr>
      <vt:lpstr>Times New Roman</vt:lpstr>
      <vt:lpstr>Wingdings</vt:lpstr>
      <vt:lpstr>3_Office Theme</vt:lpstr>
      <vt:lpstr>1_Office Theme</vt:lpstr>
      <vt:lpstr>2_Office Theme</vt:lpstr>
      <vt:lpstr>4_Office Theme</vt:lpstr>
      <vt:lpstr>Science in Transitional Kindergarten:  Life Sciences</vt:lpstr>
      <vt:lpstr>Life Sciences</vt:lpstr>
      <vt:lpstr>Objectives</vt:lpstr>
      <vt:lpstr>CDE Publications and Resources that Support TK Implementation</vt:lpstr>
      <vt:lpstr> Transitional Kindergarten Implementation Guide</vt:lpstr>
      <vt:lpstr> Overview of the Transitional Kindergarten Implementation Guide</vt:lpstr>
      <vt:lpstr>Why Use the Preschool Learning Foundations for TK?</vt:lpstr>
      <vt:lpstr>Plant the Seed</vt:lpstr>
      <vt:lpstr>Discussion</vt:lpstr>
      <vt:lpstr>Foundations and Framework, Volume 3</vt:lpstr>
      <vt:lpstr>Preschool Learning Foundations</vt:lpstr>
      <vt:lpstr>Purpose of Science in TK</vt:lpstr>
      <vt:lpstr>Science Domain</vt:lpstr>
      <vt:lpstr>Life Sciences</vt:lpstr>
      <vt:lpstr>Individual, Cultural, and Linguistic Variations</vt:lpstr>
      <vt:lpstr>21st Century Skills</vt:lpstr>
      <vt:lpstr>Important 21st Century Skills</vt:lpstr>
      <vt:lpstr>Next Generation Science   Standards (NGSS)</vt:lpstr>
      <vt:lpstr>Three-Dimensional Learning</vt:lpstr>
      <vt:lpstr>The Science Framework for  K-12 Science Education</vt:lpstr>
      <vt:lpstr>Eight Practices of the Science and Engineering Framework</vt:lpstr>
      <vt:lpstr> Basic Inquiry Skills  </vt:lpstr>
      <vt:lpstr>Framework Strategies</vt:lpstr>
      <vt:lpstr>Foundations  in Life Sciences</vt:lpstr>
      <vt:lpstr>Guiding Principle</vt:lpstr>
      <vt:lpstr>Appendix A</vt:lpstr>
      <vt:lpstr>Key Life Sciences Concepts</vt:lpstr>
      <vt:lpstr>Mental Models</vt:lpstr>
      <vt:lpstr>Foundations Video Example</vt:lpstr>
      <vt:lpstr>Key Concepts</vt:lpstr>
      <vt:lpstr>Key Features of the DRDP-K (2015)</vt:lpstr>
      <vt:lpstr>Cognition: Science 4:  Knowledge of the Natural World</vt:lpstr>
      <vt:lpstr>Live-It-Up Café </vt:lpstr>
      <vt:lpstr>The Teacher’s Role</vt:lpstr>
      <vt:lpstr>Role of the Teacher</vt:lpstr>
      <vt:lpstr>Appendix A</vt:lpstr>
      <vt:lpstr>Live-It-Up Café in the Classroom</vt:lpstr>
      <vt:lpstr> Acquisition of Concepts </vt:lpstr>
      <vt:lpstr>Partner with Families</vt:lpstr>
      <vt:lpstr>Partner With Families</vt:lpstr>
      <vt:lpstr>Forms of Documentation</vt:lpstr>
      <vt:lpstr> Take Children Exploring </vt:lpstr>
      <vt:lpstr>Benefits of Nature Experiences </vt:lpstr>
      <vt:lpstr>Nature Walk</vt:lpstr>
      <vt:lpstr>Nature Walk</vt:lpstr>
      <vt:lpstr>Supporting English Learners</vt:lpstr>
      <vt:lpstr>Language and Life Sciences</vt:lpstr>
      <vt:lpstr> Root View Planting </vt:lpstr>
      <vt:lpstr>Root View Planter Debrief</vt:lpstr>
      <vt:lpstr> Pill Bug Vignette </vt:lpstr>
      <vt:lpstr>Life Sciences Yoga</vt:lpstr>
      <vt:lpstr>Interactions and Strategies to Remember</vt:lpstr>
      <vt:lpstr>Questions for Reflection</vt:lpstr>
      <vt:lpstr>Final Reflection</vt:lpstr>
      <vt:lpstr>Thank you for coming!  We hope you documented some big ideas to help incorporate life sciences in your classroom! </vt:lpstr>
      <vt:lpstr>Reference Guide for PowerPoint Citations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2015-04-27T17:36:45Z</cp:lastPrinted>
  <dcterms:created xsi:type="dcterms:W3CDTF">2015-05-14T19:09:58Z</dcterms:created>
  <dcterms:modified xsi:type="dcterms:W3CDTF">2018-01-22T22:48:39Z</dcterms:modified>
</cp:coreProperties>
</file>