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689" r:id="rId2"/>
    <p:sldMasterId id="2147485375" r:id="rId3"/>
  </p:sldMasterIdLst>
  <p:notesMasterIdLst>
    <p:notesMasterId r:id="rId71"/>
  </p:notesMasterIdLst>
  <p:handoutMasterIdLst>
    <p:handoutMasterId r:id="rId72"/>
  </p:handoutMasterIdLst>
  <p:sldIdLst>
    <p:sldId id="346" r:id="rId4"/>
    <p:sldId id="623" r:id="rId5"/>
    <p:sldId id="566" r:id="rId6"/>
    <p:sldId id="606" r:id="rId7"/>
    <p:sldId id="625" r:id="rId8"/>
    <p:sldId id="550" r:id="rId9"/>
    <p:sldId id="510" r:id="rId10"/>
    <p:sldId id="607" r:id="rId11"/>
    <p:sldId id="609" r:id="rId12"/>
    <p:sldId id="611" r:id="rId13"/>
    <p:sldId id="568" r:id="rId14"/>
    <p:sldId id="581" r:id="rId15"/>
    <p:sldId id="586" r:id="rId16"/>
    <p:sldId id="497" r:id="rId17"/>
    <p:sldId id="567" r:id="rId18"/>
    <p:sldId id="518" r:id="rId19"/>
    <p:sldId id="597" r:id="rId20"/>
    <p:sldId id="598" r:id="rId21"/>
    <p:sldId id="569" r:id="rId22"/>
    <p:sldId id="571" r:id="rId23"/>
    <p:sldId id="612" r:id="rId24"/>
    <p:sldId id="601" r:id="rId25"/>
    <p:sldId id="575" r:id="rId26"/>
    <p:sldId id="589" r:id="rId27"/>
    <p:sldId id="465" r:id="rId28"/>
    <p:sldId id="531" r:id="rId29"/>
    <p:sldId id="406" r:id="rId30"/>
    <p:sldId id="461" r:id="rId31"/>
    <p:sldId id="587" r:id="rId32"/>
    <p:sldId id="616" r:id="rId33"/>
    <p:sldId id="584" r:id="rId34"/>
    <p:sldId id="602" r:id="rId35"/>
    <p:sldId id="603" r:id="rId36"/>
    <p:sldId id="555" r:id="rId37"/>
    <p:sldId id="433" r:id="rId38"/>
    <p:sldId id="593" r:id="rId39"/>
    <p:sldId id="590" r:id="rId40"/>
    <p:sldId id="626" r:id="rId41"/>
    <p:sldId id="592" r:id="rId42"/>
    <p:sldId id="614" r:id="rId43"/>
    <p:sldId id="417" r:id="rId44"/>
    <p:sldId id="535" r:id="rId45"/>
    <p:sldId id="594" r:id="rId46"/>
    <p:sldId id="558" r:id="rId47"/>
    <p:sldId id="476" r:id="rId48"/>
    <p:sldId id="463" r:id="rId49"/>
    <p:sldId id="585" r:id="rId50"/>
    <p:sldId id="536" r:id="rId51"/>
    <p:sldId id="620" r:id="rId52"/>
    <p:sldId id="622" r:id="rId53"/>
    <p:sldId id="618" r:id="rId54"/>
    <p:sldId id="492" r:id="rId55"/>
    <p:sldId id="474" r:id="rId56"/>
    <p:sldId id="604" r:id="rId57"/>
    <p:sldId id="605" r:id="rId58"/>
    <p:sldId id="482" r:id="rId59"/>
    <p:sldId id="405" r:id="rId60"/>
    <p:sldId id="557" r:id="rId61"/>
    <p:sldId id="475" r:id="rId62"/>
    <p:sldId id="577" r:id="rId63"/>
    <p:sldId id="578" r:id="rId64"/>
    <p:sldId id="435" r:id="rId65"/>
    <p:sldId id="599" r:id="rId66"/>
    <p:sldId id="588" r:id="rId67"/>
    <p:sldId id="580" r:id="rId68"/>
    <p:sldId id="422" r:id="rId69"/>
    <p:sldId id="624" r:id="rId7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4A4"/>
    <a:srgbClr val="A7EFC4"/>
    <a:srgbClr val="9CDBBC"/>
    <a:srgbClr val="87CFB4"/>
    <a:srgbClr val="08AE85"/>
    <a:srgbClr val="DAF2E6"/>
    <a:srgbClr val="056F56"/>
    <a:srgbClr val="D3FDF3"/>
    <a:srgbClr val="7BCAAB"/>
    <a:srgbClr val="0ADC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75729" autoAdjust="0"/>
  </p:normalViewPr>
  <p:slideViewPr>
    <p:cSldViewPr snapToGrid="0" snapToObjects="1">
      <p:cViewPr varScale="1">
        <p:scale>
          <a:sx n="64" d="100"/>
          <a:sy n="64" d="100"/>
        </p:scale>
        <p:origin x="2118" y="72"/>
      </p:cViewPr>
      <p:guideLst>
        <p:guide orient="horz" pos="2160"/>
        <p:guide pos="2880"/>
      </p:guideLst>
    </p:cSldViewPr>
  </p:slideViewPr>
  <p:outlineViewPr>
    <p:cViewPr>
      <p:scale>
        <a:sx n="33" d="100"/>
        <a:sy n="33" d="100"/>
      </p:scale>
      <p:origin x="0" y="-30992"/>
    </p:cViewPr>
  </p:outlineViewPr>
  <p:notesTextViewPr>
    <p:cViewPr>
      <p:scale>
        <a:sx n="150" d="100"/>
        <a:sy n="150" d="100"/>
      </p:scale>
      <p:origin x="0" y="0"/>
    </p:cViewPr>
  </p:notesTextViewPr>
  <p:sorterViewPr>
    <p:cViewPr varScale="1">
      <p:scale>
        <a:sx n="1" d="1"/>
        <a:sy n="1" d="1"/>
      </p:scale>
      <p:origin x="0" y="6216"/>
    </p:cViewPr>
  </p:sorterViewPr>
  <p:notesViewPr>
    <p:cSldViewPr snapToGrid="0" snapToObjects="1">
      <p:cViewPr varScale="1">
        <p:scale>
          <a:sx n="66" d="100"/>
          <a:sy n="66" d="100"/>
        </p:scale>
        <p:origin x="3252"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10-25T12:25:29.681" idx="473">
    <p:pos x="10" y="10"/>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image" Target="../media/image16.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image" Target="../media/image16.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41FB2E-B4F2-AC45-A420-1A9644E2ED17}" type="doc">
      <dgm:prSet loTypeId="urn:microsoft.com/office/officeart/2005/8/layout/vList4#1" loCatId="list" qsTypeId="urn:microsoft.com/office/officeart/2005/8/quickstyle/simple4" qsCatId="simple" csTypeId="urn:microsoft.com/office/officeart/2005/8/colors/accent1_2" csCatId="accent1" phldr="1"/>
      <dgm:spPr/>
      <dgm:t>
        <a:bodyPr/>
        <a:lstStyle/>
        <a:p>
          <a:endParaRPr lang="en-US"/>
        </a:p>
      </dgm:t>
    </dgm:pt>
    <dgm:pt modelId="{100F41C1-9CBD-3644-814F-FCD7D5F00C11}">
      <dgm:prSet phldrT="[Text]" custT="1"/>
      <dgm:spPr>
        <a:solidFill>
          <a:srgbClr val="6DC4A4"/>
        </a:solidFill>
      </dgm:spPr>
      <dgm:t>
        <a:bodyPr/>
        <a:lstStyle/>
        <a:p>
          <a:endParaRPr lang="en-US" sz="2200" dirty="0">
            <a:solidFill>
              <a:schemeClr val="tx1"/>
            </a:solidFill>
          </a:endParaRPr>
        </a:p>
      </dgm:t>
    </dgm:pt>
    <dgm:pt modelId="{408702E7-BB39-BC4F-87EB-20F3462D6406}" type="parTrans" cxnId="{B8F12D4D-7440-1D44-B5E7-3EC03DA1AFA7}">
      <dgm:prSet/>
      <dgm:spPr/>
      <dgm:t>
        <a:bodyPr/>
        <a:lstStyle/>
        <a:p>
          <a:endParaRPr lang="en-US"/>
        </a:p>
      </dgm:t>
    </dgm:pt>
    <dgm:pt modelId="{250D18EE-B492-224C-87B2-E7C23487513F}" type="sibTrans" cxnId="{B8F12D4D-7440-1D44-B5E7-3EC03DA1AFA7}">
      <dgm:prSet/>
      <dgm:spPr/>
      <dgm:t>
        <a:bodyPr/>
        <a:lstStyle/>
        <a:p>
          <a:endParaRPr lang="en-US"/>
        </a:p>
      </dgm:t>
    </dgm:pt>
    <dgm:pt modelId="{6ED3F1A9-1961-8A46-AC80-1B2A0ECF48C0}">
      <dgm:prSet phldrT="[Text]" custT="1"/>
      <dgm:spPr>
        <a:solidFill>
          <a:srgbClr val="87CFB4"/>
        </a:solidFill>
      </dgm:spPr>
      <dgm:t>
        <a:bodyPr/>
        <a:lstStyle/>
        <a:p>
          <a:pPr rtl="0"/>
          <a:endParaRPr lang="en-US" sz="1400" dirty="0"/>
        </a:p>
      </dgm:t>
    </dgm:pt>
    <dgm:pt modelId="{049CE725-6CA6-574A-B244-9B23678A3712}" type="parTrans" cxnId="{49C432AD-7E20-AB4A-9C21-6D8AA2AEF91A}">
      <dgm:prSet/>
      <dgm:spPr/>
      <dgm:t>
        <a:bodyPr/>
        <a:lstStyle/>
        <a:p>
          <a:endParaRPr lang="en-US"/>
        </a:p>
      </dgm:t>
    </dgm:pt>
    <dgm:pt modelId="{F1823D93-5770-DE48-8F1A-ADED70D4BBA8}" type="sibTrans" cxnId="{49C432AD-7E20-AB4A-9C21-6D8AA2AEF91A}">
      <dgm:prSet/>
      <dgm:spPr/>
      <dgm:t>
        <a:bodyPr/>
        <a:lstStyle/>
        <a:p>
          <a:endParaRPr lang="en-US"/>
        </a:p>
      </dgm:t>
    </dgm:pt>
    <dgm:pt modelId="{3E1E54A2-CDC9-AF48-B39A-B82772FDBF17}">
      <dgm:prSet phldrT="[Text]"/>
      <dgm:spPr>
        <a:solidFill>
          <a:srgbClr val="9CDBBC"/>
        </a:solidFill>
      </dgm:spPr>
      <dgm:t>
        <a:bodyPr/>
        <a:lstStyle/>
        <a:p>
          <a:endParaRPr lang="en-US" dirty="0">
            <a:solidFill>
              <a:srgbClr val="000000"/>
            </a:solidFill>
          </a:endParaRPr>
        </a:p>
      </dgm:t>
    </dgm:pt>
    <dgm:pt modelId="{AAD7A00A-D3E8-2448-B6FC-02A5CC0D19AC}" type="parTrans" cxnId="{A7333341-549B-494F-8197-98DA0978E782}">
      <dgm:prSet/>
      <dgm:spPr/>
      <dgm:t>
        <a:bodyPr/>
        <a:lstStyle/>
        <a:p>
          <a:endParaRPr lang="en-US"/>
        </a:p>
      </dgm:t>
    </dgm:pt>
    <dgm:pt modelId="{1489524E-F849-9F49-A2FA-C627CFF3A483}" type="sibTrans" cxnId="{A7333341-549B-494F-8197-98DA0978E782}">
      <dgm:prSet/>
      <dgm:spPr/>
      <dgm:t>
        <a:bodyPr/>
        <a:lstStyle/>
        <a:p>
          <a:endParaRPr lang="en-US"/>
        </a:p>
      </dgm:t>
    </dgm:pt>
    <dgm:pt modelId="{BFAC7765-CC1A-9D44-9983-F0E34DA08077}" type="pres">
      <dgm:prSet presAssocID="{DC41FB2E-B4F2-AC45-A420-1A9644E2ED17}" presName="linear" presStyleCnt="0">
        <dgm:presLayoutVars>
          <dgm:dir/>
          <dgm:resizeHandles val="exact"/>
        </dgm:presLayoutVars>
      </dgm:prSet>
      <dgm:spPr/>
    </dgm:pt>
    <dgm:pt modelId="{CA9F6388-55BE-BB41-9787-E6723ABEFF30}" type="pres">
      <dgm:prSet presAssocID="{100F41C1-9CBD-3644-814F-FCD7D5F00C11}" presName="comp" presStyleCnt="0"/>
      <dgm:spPr/>
    </dgm:pt>
    <dgm:pt modelId="{247FB5FA-4063-404B-9995-CDC1EBA36215}" type="pres">
      <dgm:prSet presAssocID="{100F41C1-9CBD-3644-814F-FCD7D5F00C11}" presName="box" presStyleLbl="node1" presStyleIdx="0" presStyleCnt="3" custLinFactNeighborX="46509" custLinFactNeighborY="-4687"/>
      <dgm:spPr/>
    </dgm:pt>
    <dgm:pt modelId="{8324F200-E66A-C940-8642-0A0A584B2CDB}" type="pres">
      <dgm:prSet presAssocID="{100F41C1-9CBD-3644-814F-FCD7D5F00C11}" presName="img" presStyleLbl="fgImgPlace1" presStyleIdx="0" presStyleCnt="3" custScaleX="75901" custScaleY="58705" custLinFactNeighborX="-3349" custLinFactNeighborY="-4646"/>
      <dgm:spPr>
        <a:blipFill rotWithShape="0">
          <a:blip xmlns:r="http://schemas.openxmlformats.org/officeDocument/2006/relationships" r:embed="rId1"/>
          <a:stretch>
            <a:fillRect/>
          </a:stretch>
        </a:blipFill>
      </dgm:spPr>
    </dgm:pt>
    <dgm:pt modelId="{D73BDE9F-57DA-0B49-82E7-CF2ED62787FE}" type="pres">
      <dgm:prSet presAssocID="{100F41C1-9CBD-3644-814F-FCD7D5F00C11}" presName="text" presStyleLbl="node1" presStyleIdx="0" presStyleCnt="3">
        <dgm:presLayoutVars>
          <dgm:bulletEnabled val="1"/>
        </dgm:presLayoutVars>
      </dgm:prSet>
      <dgm:spPr/>
    </dgm:pt>
    <dgm:pt modelId="{46D4F554-0B80-5240-BECE-81554EDF53B0}" type="pres">
      <dgm:prSet presAssocID="{250D18EE-B492-224C-87B2-E7C23487513F}" presName="spacer" presStyleCnt="0"/>
      <dgm:spPr/>
    </dgm:pt>
    <dgm:pt modelId="{2125D042-BDB2-F740-AA9E-36A06FD81017}" type="pres">
      <dgm:prSet presAssocID="{6ED3F1A9-1961-8A46-AC80-1B2A0ECF48C0}" presName="comp" presStyleCnt="0"/>
      <dgm:spPr/>
    </dgm:pt>
    <dgm:pt modelId="{F1CDACBD-600A-5C4B-9D46-0F5C9979FB6B}" type="pres">
      <dgm:prSet presAssocID="{6ED3F1A9-1961-8A46-AC80-1B2A0ECF48C0}" presName="box" presStyleLbl="node1" presStyleIdx="1" presStyleCnt="3" custLinFactNeighborY="769"/>
      <dgm:spPr/>
    </dgm:pt>
    <dgm:pt modelId="{02BCAF04-236A-C648-B217-76920544F142}" type="pres">
      <dgm:prSet presAssocID="{6ED3F1A9-1961-8A46-AC80-1B2A0ECF48C0}" presName="img" presStyleLbl="fgImgPlace1" presStyleIdx="1" presStyleCnt="3" custScaleX="66473" custLinFactNeighborX="-1169"/>
      <dgm:spPr>
        <a:blipFill rotWithShape="0">
          <a:blip xmlns:r="http://schemas.openxmlformats.org/officeDocument/2006/relationships" r:embed="rId2"/>
          <a:stretch>
            <a:fillRect/>
          </a:stretch>
        </a:blipFill>
      </dgm:spPr>
    </dgm:pt>
    <dgm:pt modelId="{6E13A23A-C706-E845-A45F-173F133A982F}" type="pres">
      <dgm:prSet presAssocID="{6ED3F1A9-1961-8A46-AC80-1B2A0ECF48C0}" presName="text" presStyleLbl="node1" presStyleIdx="1" presStyleCnt="3">
        <dgm:presLayoutVars>
          <dgm:bulletEnabled val="1"/>
        </dgm:presLayoutVars>
      </dgm:prSet>
      <dgm:spPr/>
    </dgm:pt>
    <dgm:pt modelId="{88BD43A6-F79B-AA4E-933B-3E916140216E}" type="pres">
      <dgm:prSet presAssocID="{F1823D93-5770-DE48-8F1A-ADED70D4BBA8}" presName="spacer" presStyleCnt="0"/>
      <dgm:spPr/>
    </dgm:pt>
    <dgm:pt modelId="{44394514-73AD-C747-A726-4ADC244382E6}" type="pres">
      <dgm:prSet presAssocID="{3E1E54A2-CDC9-AF48-B39A-B82772FDBF17}" presName="comp" presStyleCnt="0"/>
      <dgm:spPr/>
    </dgm:pt>
    <dgm:pt modelId="{8639957A-EE16-BC40-ABA3-74FD189A8760}" type="pres">
      <dgm:prSet presAssocID="{3E1E54A2-CDC9-AF48-B39A-B82772FDBF17}" presName="box" presStyleLbl="node1" presStyleIdx="2" presStyleCnt="3"/>
      <dgm:spPr/>
    </dgm:pt>
    <dgm:pt modelId="{0FE2A1B2-8A1E-5E40-BC64-8DE2DE6DB321}" type="pres">
      <dgm:prSet presAssocID="{3E1E54A2-CDC9-AF48-B39A-B82772FDBF17}" presName="img" presStyleLbl="fgImgPlace1" presStyleIdx="2" presStyleCnt="3" custScaleX="64135" custLinFactNeighborY="369"/>
      <dgm:spPr>
        <a:blipFill rotWithShape="0">
          <a:blip xmlns:r="http://schemas.openxmlformats.org/officeDocument/2006/relationships" r:embed="rId3"/>
          <a:stretch>
            <a:fillRect/>
          </a:stretch>
        </a:blipFill>
      </dgm:spPr>
    </dgm:pt>
    <dgm:pt modelId="{BEBC6A76-8BE8-A843-B0E1-63A7DF16115D}" type="pres">
      <dgm:prSet presAssocID="{3E1E54A2-CDC9-AF48-B39A-B82772FDBF17}" presName="text" presStyleLbl="node1" presStyleIdx="2" presStyleCnt="3">
        <dgm:presLayoutVars>
          <dgm:bulletEnabled val="1"/>
        </dgm:presLayoutVars>
      </dgm:prSet>
      <dgm:spPr/>
    </dgm:pt>
  </dgm:ptLst>
  <dgm:cxnLst>
    <dgm:cxn modelId="{625C790E-4E1A-C14C-B40C-EDE12734ABD7}" type="presOf" srcId="{DC41FB2E-B4F2-AC45-A420-1A9644E2ED17}" destId="{BFAC7765-CC1A-9D44-9983-F0E34DA08077}" srcOrd="0" destOrd="0" presId="urn:microsoft.com/office/officeart/2005/8/layout/vList4#1"/>
    <dgm:cxn modelId="{D5781F1A-9D0C-744C-BA41-5733B7BCF1CB}" type="presOf" srcId="{6ED3F1A9-1961-8A46-AC80-1B2A0ECF48C0}" destId="{6E13A23A-C706-E845-A45F-173F133A982F}" srcOrd="1" destOrd="0" presId="urn:microsoft.com/office/officeart/2005/8/layout/vList4#1"/>
    <dgm:cxn modelId="{81F5D11C-A857-0046-91F5-6B7F0ED85F67}" type="presOf" srcId="{3E1E54A2-CDC9-AF48-B39A-B82772FDBF17}" destId="{8639957A-EE16-BC40-ABA3-74FD189A8760}" srcOrd="0" destOrd="0" presId="urn:microsoft.com/office/officeart/2005/8/layout/vList4#1"/>
    <dgm:cxn modelId="{A7333341-549B-494F-8197-98DA0978E782}" srcId="{DC41FB2E-B4F2-AC45-A420-1A9644E2ED17}" destId="{3E1E54A2-CDC9-AF48-B39A-B82772FDBF17}" srcOrd="2" destOrd="0" parTransId="{AAD7A00A-D3E8-2448-B6FC-02A5CC0D19AC}" sibTransId="{1489524E-F849-9F49-A2FA-C627CFF3A483}"/>
    <dgm:cxn modelId="{B8F12D4D-7440-1D44-B5E7-3EC03DA1AFA7}" srcId="{DC41FB2E-B4F2-AC45-A420-1A9644E2ED17}" destId="{100F41C1-9CBD-3644-814F-FCD7D5F00C11}" srcOrd="0" destOrd="0" parTransId="{408702E7-BB39-BC4F-87EB-20F3462D6406}" sibTransId="{250D18EE-B492-224C-87B2-E7C23487513F}"/>
    <dgm:cxn modelId="{98651B71-D933-A442-8D07-323071AB1FBB}" type="presOf" srcId="{100F41C1-9CBD-3644-814F-FCD7D5F00C11}" destId="{247FB5FA-4063-404B-9995-CDC1EBA36215}" srcOrd="0" destOrd="0" presId="urn:microsoft.com/office/officeart/2005/8/layout/vList4#1"/>
    <dgm:cxn modelId="{812FD15A-330D-AF48-AFCC-3F5913E884FE}" type="presOf" srcId="{3E1E54A2-CDC9-AF48-B39A-B82772FDBF17}" destId="{BEBC6A76-8BE8-A843-B0E1-63A7DF16115D}" srcOrd="1" destOrd="0" presId="urn:microsoft.com/office/officeart/2005/8/layout/vList4#1"/>
    <dgm:cxn modelId="{7A540F89-F85D-4D47-9FEB-9DF57578203D}" type="presOf" srcId="{100F41C1-9CBD-3644-814F-FCD7D5F00C11}" destId="{D73BDE9F-57DA-0B49-82E7-CF2ED62787FE}" srcOrd="1" destOrd="0" presId="urn:microsoft.com/office/officeart/2005/8/layout/vList4#1"/>
    <dgm:cxn modelId="{49C432AD-7E20-AB4A-9C21-6D8AA2AEF91A}" srcId="{DC41FB2E-B4F2-AC45-A420-1A9644E2ED17}" destId="{6ED3F1A9-1961-8A46-AC80-1B2A0ECF48C0}" srcOrd="1" destOrd="0" parTransId="{049CE725-6CA6-574A-B244-9B23678A3712}" sibTransId="{F1823D93-5770-DE48-8F1A-ADED70D4BBA8}"/>
    <dgm:cxn modelId="{70F72CD9-F3F5-E548-857E-DD2FD600080F}" type="presOf" srcId="{6ED3F1A9-1961-8A46-AC80-1B2A0ECF48C0}" destId="{F1CDACBD-600A-5C4B-9D46-0F5C9979FB6B}" srcOrd="0" destOrd="0" presId="urn:microsoft.com/office/officeart/2005/8/layout/vList4#1"/>
    <dgm:cxn modelId="{A45485CA-CEA9-2949-B7CF-AAA3F1E5138F}" type="presParOf" srcId="{BFAC7765-CC1A-9D44-9983-F0E34DA08077}" destId="{CA9F6388-55BE-BB41-9787-E6723ABEFF30}" srcOrd="0" destOrd="0" presId="urn:microsoft.com/office/officeart/2005/8/layout/vList4#1"/>
    <dgm:cxn modelId="{1DA82AB2-26AA-3E49-AC86-07055FDE8255}" type="presParOf" srcId="{CA9F6388-55BE-BB41-9787-E6723ABEFF30}" destId="{247FB5FA-4063-404B-9995-CDC1EBA36215}" srcOrd="0" destOrd="0" presId="urn:microsoft.com/office/officeart/2005/8/layout/vList4#1"/>
    <dgm:cxn modelId="{294D0846-D371-3045-A308-97EDCD9AFB67}" type="presParOf" srcId="{CA9F6388-55BE-BB41-9787-E6723ABEFF30}" destId="{8324F200-E66A-C940-8642-0A0A584B2CDB}" srcOrd="1" destOrd="0" presId="urn:microsoft.com/office/officeart/2005/8/layout/vList4#1"/>
    <dgm:cxn modelId="{093BF279-FC7A-1440-82D3-B422B57AB343}" type="presParOf" srcId="{CA9F6388-55BE-BB41-9787-E6723ABEFF30}" destId="{D73BDE9F-57DA-0B49-82E7-CF2ED62787FE}" srcOrd="2" destOrd="0" presId="urn:microsoft.com/office/officeart/2005/8/layout/vList4#1"/>
    <dgm:cxn modelId="{6527D0EB-01A6-FA49-ABF2-B0B8802083BD}" type="presParOf" srcId="{BFAC7765-CC1A-9D44-9983-F0E34DA08077}" destId="{46D4F554-0B80-5240-BECE-81554EDF53B0}" srcOrd="1" destOrd="0" presId="urn:microsoft.com/office/officeart/2005/8/layout/vList4#1"/>
    <dgm:cxn modelId="{480A4971-2F24-F045-BE2D-CA6A1226F0F4}" type="presParOf" srcId="{BFAC7765-CC1A-9D44-9983-F0E34DA08077}" destId="{2125D042-BDB2-F740-AA9E-36A06FD81017}" srcOrd="2" destOrd="0" presId="urn:microsoft.com/office/officeart/2005/8/layout/vList4#1"/>
    <dgm:cxn modelId="{AA81EA62-EE96-DA4C-9F68-DF0D2F99036B}" type="presParOf" srcId="{2125D042-BDB2-F740-AA9E-36A06FD81017}" destId="{F1CDACBD-600A-5C4B-9D46-0F5C9979FB6B}" srcOrd="0" destOrd="0" presId="urn:microsoft.com/office/officeart/2005/8/layout/vList4#1"/>
    <dgm:cxn modelId="{E0D2596C-BC79-F940-BF23-8FF7F65FB9E8}" type="presParOf" srcId="{2125D042-BDB2-F740-AA9E-36A06FD81017}" destId="{02BCAF04-236A-C648-B217-76920544F142}" srcOrd="1" destOrd="0" presId="urn:microsoft.com/office/officeart/2005/8/layout/vList4#1"/>
    <dgm:cxn modelId="{29638A10-633D-9443-B348-0338449477C7}" type="presParOf" srcId="{2125D042-BDB2-F740-AA9E-36A06FD81017}" destId="{6E13A23A-C706-E845-A45F-173F133A982F}" srcOrd="2" destOrd="0" presId="urn:microsoft.com/office/officeart/2005/8/layout/vList4#1"/>
    <dgm:cxn modelId="{3CF051A5-98BB-AB4F-9EC7-5B6D7AD5C683}" type="presParOf" srcId="{BFAC7765-CC1A-9D44-9983-F0E34DA08077}" destId="{88BD43A6-F79B-AA4E-933B-3E916140216E}" srcOrd="3" destOrd="0" presId="urn:microsoft.com/office/officeart/2005/8/layout/vList4#1"/>
    <dgm:cxn modelId="{6147CFAE-9CC9-8049-983C-27CCB1E33CC4}" type="presParOf" srcId="{BFAC7765-CC1A-9D44-9983-F0E34DA08077}" destId="{44394514-73AD-C747-A726-4ADC244382E6}" srcOrd="4" destOrd="0" presId="urn:microsoft.com/office/officeart/2005/8/layout/vList4#1"/>
    <dgm:cxn modelId="{E66B6B5C-5221-3C42-902B-066A995DF4C8}" type="presParOf" srcId="{44394514-73AD-C747-A726-4ADC244382E6}" destId="{8639957A-EE16-BC40-ABA3-74FD189A8760}" srcOrd="0" destOrd="0" presId="urn:microsoft.com/office/officeart/2005/8/layout/vList4#1"/>
    <dgm:cxn modelId="{DE15A9CF-DD51-8D42-BB4B-A1F227A86230}" type="presParOf" srcId="{44394514-73AD-C747-A726-4ADC244382E6}" destId="{0FE2A1B2-8A1E-5E40-BC64-8DE2DE6DB321}" srcOrd="1" destOrd="0" presId="urn:microsoft.com/office/officeart/2005/8/layout/vList4#1"/>
    <dgm:cxn modelId="{74CB6C67-5145-F74E-B420-CE6803379B95}" type="presParOf" srcId="{44394514-73AD-C747-A726-4ADC244382E6}" destId="{BEBC6A76-8BE8-A843-B0E1-63A7DF16115D}"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753A2A-DA86-2F41-8609-A3A1B154C0D0}"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C18608CE-5502-284C-B47C-6F12BBB113CB}">
      <dgm:prSet phldrT="[Text]" custT="1">
        <dgm:style>
          <a:lnRef idx="1">
            <a:schemeClr val="accent3"/>
          </a:lnRef>
          <a:fillRef idx="3">
            <a:schemeClr val="accent3"/>
          </a:fillRef>
          <a:effectRef idx="2">
            <a:schemeClr val="accent3"/>
          </a:effectRef>
          <a:fontRef idx="minor">
            <a:schemeClr val="lt1"/>
          </a:fontRef>
        </dgm:style>
      </dgm:prSet>
      <dgm:spPr>
        <a:solidFill>
          <a:srgbClr val="6DC4A4"/>
        </a:solidFill>
      </dgm:spPr>
      <dgm:t>
        <a:bodyPr/>
        <a:lstStyle/>
        <a:p>
          <a:r>
            <a:rPr lang="en-US" sz="4000" b="1" dirty="0"/>
            <a:t>Scientific Inquiry</a:t>
          </a:r>
        </a:p>
      </dgm:t>
    </dgm:pt>
    <dgm:pt modelId="{0A6411A2-C87E-534A-AA13-40F6B31B5647}" type="parTrans" cxnId="{BFABB10D-1AB9-3D47-93D8-C06E0F4B297E}">
      <dgm:prSet/>
      <dgm:spPr/>
      <dgm:t>
        <a:bodyPr/>
        <a:lstStyle/>
        <a:p>
          <a:endParaRPr lang="en-US"/>
        </a:p>
      </dgm:t>
    </dgm:pt>
    <dgm:pt modelId="{B4698EE4-C1B7-8F40-9DE3-A1E486998DE0}" type="sibTrans" cxnId="{BFABB10D-1AB9-3D47-93D8-C06E0F4B297E}">
      <dgm:prSet/>
      <dgm:spPr/>
      <dgm:t>
        <a:bodyPr/>
        <a:lstStyle/>
        <a:p>
          <a:endParaRPr lang="en-US"/>
        </a:p>
      </dgm:t>
    </dgm:pt>
    <dgm:pt modelId="{DF0E9F74-3380-454A-8031-E6A07FD44153}">
      <dgm:prSet phldrT="[Text]" custT="1">
        <dgm:style>
          <a:lnRef idx="1">
            <a:schemeClr val="accent2"/>
          </a:lnRef>
          <a:fillRef idx="2">
            <a:schemeClr val="accent2"/>
          </a:fillRef>
          <a:effectRef idx="1">
            <a:schemeClr val="accent2"/>
          </a:effectRef>
          <a:fontRef idx="minor">
            <a:schemeClr val="dk1"/>
          </a:fontRef>
        </dgm:style>
      </dgm:prSet>
      <dgm:spPr>
        <a:solidFill>
          <a:srgbClr val="08AE85"/>
        </a:solidFill>
        <a:ln>
          <a:solidFill>
            <a:schemeClr val="tx1"/>
          </a:solidFill>
        </a:ln>
      </dgm:spPr>
      <dgm:t>
        <a:bodyPr/>
        <a:lstStyle/>
        <a:p>
          <a:r>
            <a:rPr lang="en-US" sz="2800" b="1" dirty="0">
              <a:effectLst>
                <a:outerShdw blurRad="38100" dist="38100" dir="2700000" algn="tl">
                  <a:srgbClr val="000000">
                    <a:alpha val="43137"/>
                  </a:srgbClr>
                </a:outerShdw>
              </a:effectLst>
            </a:rPr>
            <a:t>Culture and Attitude</a:t>
          </a:r>
        </a:p>
      </dgm:t>
    </dgm:pt>
    <dgm:pt modelId="{91A5350E-88E3-E34C-9FD0-1AFDFD5C8FB6}" type="parTrans" cxnId="{C5A715A8-A9F1-A04F-9C67-FA1B889F7155}">
      <dgm:prSet/>
      <dgm:spPr>
        <a:solidFill>
          <a:srgbClr val="056F56"/>
        </a:solidFill>
      </dgm:spPr>
      <dgm:t>
        <a:bodyPr/>
        <a:lstStyle/>
        <a:p>
          <a:endParaRPr lang="en-US"/>
        </a:p>
      </dgm:t>
    </dgm:pt>
    <dgm:pt modelId="{81C16BEB-256B-A346-A5B4-43D0543B3247}" type="sibTrans" cxnId="{C5A715A8-A9F1-A04F-9C67-FA1B889F7155}">
      <dgm:prSet/>
      <dgm:spPr/>
      <dgm:t>
        <a:bodyPr/>
        <a:lstStyle/>
        <a:p>
          <a:endParaRPr lang="en-US"/>
        </a:p>
      </dgm:t>
    </dgm:pt>
    <dgm:pt modelId="{29D3A27C-4849-1A4C-90CE-6312517036C6}">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Content</a:t>
          </a:r>
        </a:p>
      </dgm:t>
    </dgm:pt>
    <dgm:pt modelId="{7BB42CD9-894D-ED4C-B5A3-E865CE46284D}" type="parTrans" cxnId="{D427C676-B7E6-E540-8FBF-62E0E03F15C5}">
      <dgm:prSet/>
      <dgm:spPr>
        <a:solidFill>
          <a:srgbClr val="056F56"/>
        </a:solidFill>
      </dgm:spPr>
      <dgm:t>
        <a:bodyPr/>
        <a:lstStyle/>
        <a:p>
          <a:endParaRPr lang="en-US"/>
        </a:p>
      </dgm:t>
    </dgm:pt>
    <dgm:pt modelId="{19B566E8-BB01-7E4C-99ED-F2B3B78E64F2}" type="sibTrans" cxnId="{D427C676-B7E6-E540-8FBF-62E0E03F15C5}">
      <dgm:prSet/>
      <dgm:spPr/>
      <dgm:t>
        <a:bodyPr/>
        <a:lstStyle/>
        <a:p>
          <a:endParaRPr lang="en-US"/>
        </a:p>
      </dgm:t>
    </dgm:pt>
    <dgm:pt modelId="{4A788C84-C22C-B54E-86E6-A759EDDA5CF5}">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Tools and Materials</a:t>
          </a:r>
        </a:p>
      </dgm:t>
    </dgm:pt>
    <dgm:pt modelId="{46D6DD39-C841-F541-8B9E-19B03C6E4952}" type="parTrans" cxnId="{978B1FB8-D151-6544-9A98-2EAB358A40F5}">
      <dgm:prSet/>
      <dgm:spPr>
        <a:solidFill>
          <a:srgbClr val="056F56"/>
        </a:solidFill>
      </dgm:spPr>
      <dgm:t>
        <a:bodyPr/>
        <a:lstStyle/>
        <a:p>
          <a:endParaRPr lang="en-US"/>
        </a:p>
      </dgm:t>
    </dgm:pt>
    <dgm:pt modelId="{BDAEA5FC-061A-7F47-834B-ADFD8BC23F6B}" type="sibTrans" cxnId="{978B1FB8-D151-6544-9A98-2EAB358A40F5}">
      <dgm:prSet/>
      <dgm:spPr/>
      <dgm:t>
        <a:bodyPr/>
        <a:lstStyle/>
        <a:p>
          <a:endParaRPr lang="en-US"/>
        </a:p>
      </dgm:t>
    </dgm:pt>
    <dgm:pt modelId="{51EC4619-74CF-F549-91E8-95346C658C1C}">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Skills and Language</a:t>
          </a:r>
        </a:p>
      </dgm:t>
    </dgm:pt>
    <dgm:pt modelId="{BC13CE62-9E3D-0E4E-869F-D2B7A826D288}" type="parTrans" cxnId="{7212732A-F023-4340-BB41-FB974A741314}">
      <dgm:prSet/>
      <dgm:spPr>
        <a:solidFill>
          <a:srgbClr val="056F56"/>
        </a:solidFill>
      </dgm:spPr>
      <dgm:t>
        <a:bodyPr/>
        <a:lstStyle/>
        <a:p>
          <a:endParaRPr lang="en-US"/>
        </a:p>
      </dgm:t>
    </dgm:pt>
    <dgm:pt modelId="{35B2C799-4B24-F94E-B2A9-FE7ED0D692FE}" type="sibTrans" cxnId="{7212732A-F023-4340-BB41-FB974A741314}">
      <dgm:prSet/>
      <dgm:spPr/>
      <dgm:t>
        <a:bodyPr/>
        <a:lstStyle/>
        <a:p>
          <a:endParaRPr lang="en-US"/>
        </a:p>
      </dgm:t>
    </dgm:pt>
    <dgm:pt modelId="{805C3A0E-4B2E-754F-9C88-1502F1997E14}" type="pres">
      <dgm:prSet presAssocID="{C3753A2A-DA86-2F41-8609-A3A1B154C0D0}" presName="cycle" presStyleCnt="0">
        <dgm:presLayoutVars>
          <dgm:chMax val="1"/>
          <dgm:dir/>
          <dgm:animLvl val="ctr"/>
          <dgm:resizeHandles val="exact"/>
        </dgm:presLayoutVars>
      </dgm:prSet>
      <dgm:spPr/>
    </dgm:pt>
    <dgm:pt modelId="{D055A772-0D12-1F46-A116-5FFBBEBFC166}" type="pres">
      <dgm:prSet presAssocID="{C18608CE-5502-284C-B47C-6F12BBB113CB}" presName="centerShape" presStyleLbl="node0" presStyleIdx="0" presStyleCnt="1" custScaleX="163052" custScaleY="98956"/>
      <dgm:spPr/>
    </dgm:pt>
    <dgm:pt modelId="{D9E09DFB-C103-924C-866B-99E7F88222E1}" type="pres">
      <dgm:prSet presAssocID="{91A5350E-88E3-E34C-9FD0-1AFDFD5C8FB6}" presName="parTrans" presStyleLbl="bgSibTrans2D1" presStyleIdx="0" presStyleCnt="4"/>
      <dgm:spPr/>
    </dgm:pt>
    <dgm:pt modelId="{AD27D84D-1902-EF48-B52B-834AFCCFF5F6}" type="pres">
      <dgm:prSet presAssocID="{DF0E9F74-3380-454A-8031-E6A07FD44153}" presName="node" presStyleLbl="node1" presStyleIdx="0" presStyleCnt="4">
        <dgm:presLayoutVars>
          <dgm:bulletEnabled val="1"/>
        </dgm:presLayoutVars>
      </dgm:prSet>
      <dgm:spPr/>
    </dgm:pt>
    <dgm:pt modelId="{180DF971-D4EA-7042-B27E-EEC27EFCFF77}" type="pres">
      <dgm:prSet presAssocID="{7BB42CD9-894D-ED4C-B5A3-E865CE46284D}" presName="parTrans" presStyleLbl="bgSibTrans2D1" presStyleIdx="1" presStyleCnt="4"/>
      <dgm:spPr/>
    </dgm:pt>
    <dgm:pt modelId="{681B0499-755A-E74C-8DAE-01ABE5FC8D4A}" type="pres">
      <dgm:prSet presAssocID="{29D3A27C-4849-1A4C-90CE-6312517036C6}" presName="node" presStyleLbl="node1" presStyleIdx="1" presStyleCnt="4">
        <dgm:presLayoutVars>
          <dgm:bulletEnabled val="1"/>
        </dgm:presLayoutVars>
      </dgm:prSet>
      <dgm:spPr/>
    </dgm:pt>
    <dgm:pt modelId="{9F27C5FB-1BDF-DF46-B664-6589552436BE}" type="pres">
      <dgm:prSet presAssocID="{46D6DD39-C841-F541-8B9E-19B03C6E4952}" presName="parTrans" presStyleLbl="bgSibTrans2D1" presStyleIdx="2" presStyleCnt="4"/>
      <dgm:spPr/>
    </dgm:pt>
    <dgm:pt modelId="{FCA42D4D-84EA-F24E-82F7-54E5FC6CC4BA}" type="pres">
      <dgm:prSet presAssocID="{4A788C84-C22C-B54E-86E6-A759EDDA5CF5}" presName="node" presStyleLbl="node1" presStyleIdx="2" presStyleCnt="4">
        <dgm:presLayoutVars>
          <dgm:bulletEnabled val="1"/>
        </dgm:presLayoutVars>
      </dgm:prSet>
      <dgm:spPr/>
    </dgm:pt>
    <dgm:pt modelId="{F62E5C3E-325C-7E4A-A2AE-D90A9AC16AD6}" type="pres">
      <dgm:prSet presAssocID="{BC13CE62-9E3D-0E4E-869F-D2B7A826D288}" presName="parTrans" presStyleLbl="bgSibTrans2D1" presStyleIdx="3" presStyleCnt="4"/>
      <dgm:spPr/>
    </dgm:pt>
    <dgm:pt modelId="{F6D9E5BE-32A8-CB4F-B543-DDDE3AD0340F}" type="pres">
      <dgm:prSet presAssocID="{51EC4619-74CF-F549-91E8-95346C658C1C}" presName="node" presStyleLbl="node1" presStyleIdx="3" presStyleCnt="4">
        <dgm:presLayoutVars>
          <dgm:bulletEnabled val="1"/>
        </dgm:presLayoutVars>
      </dgm:prSet>
      <dgm:spPr/>
    </dgm:pt>
  </dgm:ptLst>
  <dgm:cxnLst>
    <dgm:cxn modelId="{BFABB10D-1AB9-3D47-93D8-C06E0F4B297E}" srcId="{C3753A2A-DA86-2F41-8609-A3A1B154C0D0}" destId="{C18608CE-5502-284C-B47C-6F12BBB113CB}" srcOrd="0" destOrd="0" parTransId="{0A6411A2-C87E-534A-AA13-40F6B31B5647}" sibTransId="{B4698EE4-C1B7-8F40-9DE3-A1E486998DE0}"/>
    <dgm:cxn modelId="{7212732A-F023-4340-BB41-FB974A741314}" srcId="{C18608CE-5502-284C-B47C-6F12BBB113CB}" destId="{51EC4619-74CF-F549-91E8-95346C658C1C}" srcOrd="3" destOrd="0" parTransId="{BC13CE62-9E3D-0E4E-869F-D2B7A826D288}" sibTransId="{35B2C799-4B24-F94E-B2A9-FE7ED0D692FE}"/>
    <dgm:cxn modelId="{69576545-DC14-814F-8B59-93A3F4F4EF57}" type="presOf" srcId="{91A5350E-88E3-E34C-9FD0-1AFDFD5C8FB6}" destId="{D9E09DFB-C103-924C-866B-99E7F88222E1}" srcOrd="0" destOrd="0" presId="urn:microsoft.com/office/officeart/2005/8/layout/radial4"/>
    <dgm:cxn modelId="{2FDA9365-D4EA-5A42-86E7-6D0CDFC928FB}" type="presOf" srcId="{29D3A27C-4849-1A4C-90CE-6312517036C6}" destId="{681B0499-755A-E74C-8DAE-01ABE5FC8D4A}" srcOrd="0" destOrd="0" presId="urn:microsoft.com/office/officeart/2005/8/layout/radial4"/>
    <dgm:cxn modelId="{19C94A48-DBEB-1541-9582-9DE1A45F2AE6}" type="presOf" srcId="{C18608CE-5502-284C-B47C-6F12BBB113CB}" destId="{D055A772-0D12-1F46-A116-5FFBBEBFC166}" srcOrd="0" destOrd="0" presId="urn:microsoft.com/office/officeart/2005/8/layout/radial4"/>
    <dgm:cxn modelId="{203B2C4C-3AE5-4449-92EC-A7612A25AACD}" type="presOf" srcId="{4A788C84-C22C-B54E-86E6-A759EDDA5CF5}" destId="{FCA42D4D-84EA-F24E-82F7-54E5FC6CC4BA}" srcOrd="0" destOrd="0" presId="urn:microsoft.com/office/officeart/2005/8/layout/radial4"/>
    <dgm:cxn modelId="{142E7E70-91CC-9048-9383-09B85331D990}" type="presOf" srcId="{46D6DD39-C841-F541-8B9E-19B03C6E4952}" destId="{9F27C5FB-1BDF-DF46-B664-6589552436BE}" srcOrd="0" destOrd="0" presId="urn:microsoft.com/office/officeart/2005/8/layout/radial4"/>
    <dgm:cxn modelId="{56B25C53-40B4-D649-877F-D53E293BA39C}" type="presOf" srcId="{51EC4619-74CF-F549-91E8-95346C658C1C}" destId="{F6D9E5BE-32A8-CB4F-B543-DDDE3AD0340F}" srcOrd="0" destOrd="0" presId="urn:microsoft.com/office/officeart/2005/8/layout/radial4"/>
    <dgm:cxn modelId="{57294F54-3D65-E247-A8D6-D7B4A4522240}" type="presOf" srcId="{C3753A2A-DA86-2F41-8609-A3A1B154C0D0}" destId="{805C3A0E-4B2E-754F-9C88-1502F1997E14}" srcOrd="0" destOrd="0" presId="urn:microsoft.com/office/officeart/2005/8/layout/radial4"/>
    <dgm:cxn modelId="{D427C676-B7E6-E540-8FBF-62E0E03F15C5}" srcId="{C18608CE-5502-284C-B47C-6F12BBB113CB}" destId="{29D3A27C-4849-1A4C-90CE-6312517036C6}" srcOrd="1" destOrd="0" parTransId="{7BB42CD9-894D-ED4C-B5A3-E865CE46284D}" sibTransId="{19B566E8-BB01-7E4C-99ED-F2B3B78E64F2}"/>
    <dgm:cxn modelId="{DE4C8691-F49A-DD48-99EA-090A0F741BFE}" type="presOf" srcId="{BC13CE62-9E3D-0E4E-869F-D2B7A826D288}" destId="{F62E5C3E-325C-7E4A-A2AE-D90A9AC16AD6}" srcOrd="0" destOrd="0" presId="urn:microsoft.com/office/officeart/2005/8/layout/radial4"/>
    <dgm:cxn modelId="{EFD9CE96-6800-E34E-BC81-F6C389D0ECA9}" type="presOf" srcId="{DF0E9F74-3380-454A-8031-E6A07FD44153}" destId="{AD27D84D-1902-EF48-B52B-834AFCCFF5F6}" srcOrd="0" destOrd="0" presId="urn:microsoft.com/office/officeart/2005/8/layout/radial4"/>
    <dgm:cxn modelId="{C5A715A8-A9F1-A04F-9C67-FA1B889F7155}" srcId="{C18608CE-5502-284C-B47C-6F12BBB113CB}" destId="{DF0E9F74-3380-454A-8031-E6A07FD44153}" srcOrd="0" destOrd="0" parTransId="{91A5350E-88E3-E34C-9FD0-1AFDFD5C8FB6}" sibTransId="{81C16BEB-256B-A346-A5B4-43D0543B3247}"/>
    <dgm:cxn modelId="{978B1FB8-D151-6544-9A98-2EAB358A40F5}" srcId="{C18608CE-5502-284C-B47C-6F12BBB113CB}" destId="{4A788C84-C22C-B54E-86E6-A759EDDA5CF5}" srcOrd="2" destOrd="0" parTransId="{46D6DD39-C841-F541-8B9E-19B03C6E4952}" sibTransId="{BDAEA5FC-061A-7F47-834B-ADFD8BC23F6B}"/>
    <dgm:cxn modelId="{A19EAAFB-B878-0945-9E54-C299A88140B1}" type="presOf" srcId="{7BB42CD9-894D-ED4C-B5A3-E865CE46284D}" destId="{180DF971-D4EA-7042-B27E-EEC27EFCFF77}" srcOrd="0" destOrd="0" presId="urn:microsoft.com/office/officeart/2005/8/layout/radial4"/>
    <dgm:cxn modelId="{21A58C84-031D-B645-B6B4-6C14449AD3BB}" type="presParOf" srcId="{805C3A0E-4B2E-754F-9C88-1502F1997E14}" destId="{D055A772-0D12-1F46-A116-5FFBBEBFC166}" srcOrd="0" destOrd="0" presId="urn:microsoft.com/office/officeart/2005/8/layout/radial4"/>
    <dgm:cxn modelId="{A1A52654-2EFF-C847-97AE-57DD62AFCC93}" type="presParOf" srcId="{805C3A0E-4B2E-754F-9C88-1502F1997E14}" destId="{D9E09DFB-C103-924C-866B-99E7F88222E1}" srcOrd="1" destOrd="0" presId="urn:microsoft.com/office/officeart/2005/8/layout/radial4"/>
    <dgm:cxn modelId="{F91D8D84-1A8E-E148-AA7A-6109F11D0B14}" type="presParOf" srcId="{805C3A0E-4B2E-754F-9C88-1502F1997E14}" destId="{AD27D84D-1902-EF48-B52B-834AFCCFF5F6}" srcOrd="2" destOrd="0" presId="urn:microsoft.com/office/officeart/2005/8/layout/radial4"/>
    <dgm:cxn modelId="{4A5E5066-0801-F546-98DA-174F054A66E0}" type="presParOf" srcId="{805C3A0E-4B2E-754F-9C88-1502F1997E14}" destId="{180DF971-D4EA-7042-B27E-EEC27EFCFF77}" srcOrd="3" destOrd="0" presId="urn:microsoft.com/office/officeart/2005/8/layout/radial4"/>
    <dgm:cxn modelId="{B0DF49BB-58B6-9649-812E-AF030D19308C}" type="presParOf" srcId="{805C3A0E-4B2E-754F-9C88-1502F1997E14}" destId="{681B0499-755A-E74C-8DAE-01ABE5FC8D4A}" srcOrd="4" destOrd="0" presId="urn:microsoft.com/office/officeart/2005/8/layout/radial4"/>
    <dgm:cxn modelId="{5E3B7F16-D187-C84F-BED5-21C653AE7B1D}" type="presParOf" srcId="{805C3A0E-4B2E-754F-9C88-1502F1997E14}" destId="{9F27C5FB-1BDF-DF46-B664-6589552436BE}" srcOrd="5" destOrd="0" presId="urn:microsoft.com/office/officeart/2005/8/layout/radial4"/>
    <dgm:cxn modelId="{8C0A1F8A-7081-9F45-819D-B2A4CE48F389}" type="presParOf" srcId="{805C3A0E-4B2E-754F-9C88-1502F1997E14}" destId="{FCA42D4D-84EA-F24E-82F7-54E5FC6CC4BA}" srcOrd="6" destOrd="0" presId="urn:microsoft.com/office/officeart/2005/8/layout/radial4"/>
    <dgm:cxn modelId="{2DA80F01-30AA-6D42-99B2-1A9216B7AF51}" type="presParOf" srcId="{805C3A0E-4B2E-754F-9C88-1502F1997E14}" destId="{F62E5C3E-325C-7E4A-A2AE-D90A9AC16AD6}" srcOrd="7" destOrd="0" presId="urn:microsoft.com/office/officeart/2005/8/layout/radial4"/>
    <dgm:cxn modelId="{2D1D2E93-3576-2645-96AD-6477A9BE2130}" type="presParOf" srcId="{805C3A0E-4B2E-754F-9C88-1502F1997E14}" destId="{F6D9E5BE-32A8-CB4F-B543-DDDE3AD0340F}"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753A2A-DA86-2F41-8609-A3A1B154C0D0}"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C18608CE-5502-284C-B47C-6F12BBB113CB}">
      <dgm:prSet phldrT="[Text]" custT="1">
        <dgm:style>
          <a:lnRef idx="1">
            <a:schemeClr val="accent3"/>
          </a:lnRef>
          <a:fillRef idx="3">
            <a:schemeClr val="accent3"/>
          </a:fillRef>
          <a:effectRef idx="2">
            <a:schemeClr val="accent3"/>
          </a:effectRef>
          <a:fontRef idx="minor">
            <a:schemeClr val="lt1"/>
          </a:fontRef>
        </dgm:style>
      </dgm:prSet>
      <dgm:spPr>
        <a:solidFill>
          <a:srgbClr val="6DC4A4"/>
        </a:solidFill>
      </dgm:spPr>
      <dgm:t>
        <a:bodyPr/>
        <a:lstStyle/>
        <a:p>
          <a:r>
            <a:rPr lang="en-US" sz="4000" b="1" dirty="0"/>
            <a:t>Scientific Inquiry</a:t>
          </a:r>
        </a:p>
      </dgm:t>
    </dgm:pt>
    <dgm:pt modelId="{0A6411A2-C87E-534A-AA13-40F6B31B5647}" type="parTrans" cxnId="{BFABB10D-1AB9-3D47-93D8-C06E0F4B297E}">
      <dgm:prSet/>
      <dgm:spPr/>
      <dgm:t>
        <a:bodyPr/>
        <a:lstStyle/>
        <a:p>
          <a:endParaRPr lang="en-US"/>
        </a:p>
      </dgm:t>
    </dgm:pt>
    <dgm:pt modelId="{B4698EE4-C1B7-8F40-9DE3-A1E486998DE0}" type="sibTrans" cxnId="{BFABB10D-1AB9-3D47-93D8-C06E0F4B297E}">
      <dgm:prSet/>
      <dgm:spPr/>
      <dgm:t>
        <a:bodyPr/>
        <a:lstStyle/>
        <a:p>
          <a:endParaRPr lang="en-US"/>
        </a:p>
      </dgm:t>
    </dgm:pt>
    <dgm:pt modelId="{DF0E9F74-3380-454A-8031-E6A07FD44153}">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33000">
              <a:srgbClr val="6DC4A4"/>
            </a:gs>
            <a:gs pos="98000">
              <a:srgbClr val="6DC4A4"/>
            </a:gs>
            <a:gs pos="0">
              <a:srgbClr val="A7EFC4"/>
            </a:gs>
          </a:gsLst>
          <a:lin ang="5400000" scaled="1"/>
        </a:gradFill>
        <a:ln>
          <a:solidFill>
            <a:schemeClr val="tx1"/>
          </a:solidFill>
        </a:ln>
      </dgm:spPr>
      <dgm:t>
        <a:bodyPr/>
        <a:lstStyle/>
        <a:p>
          <a:r>
            <a:rPr lang="en-US" sz="2800" b="0" dirty="0">
              <a:effectLst/>
            </a:rPr>
            <a:t>Culture and Attitude</a:t>
          </a:r>
        </a:p>
      </dgm:t>
    </dgm:pt>
    <dgm:pt modelId="{91A5350E-88E3-E34C-9FD0-1AFDFD5C8FB6}" type="parTrans" cxnId="{C5A715A8-A9F1-A04F-9C67-FA1B889F7155}">
      <dgm:prSet/>
      <dgm:spPr>
        <a:solidFill>
          <a:srgbClr val="056F56"/>
        </a:solidFill>
      </dgm:spPr>
      <dgm:t>
        <a:bodyPr/>
        <a:lstStyle/>
        <a:p>
          <a:endParaRPr lang="en-US"/>
        </a:p>
      </dgm:t>
    </dgm:pt>
    <dgm:pt modelId="{81C16BEB-256B-A346-A5B4-43D0543B3247}" type="sibTrans" cxnId="{C5A715A8-A9F1-A04F-9C67-FA1B889F7155}">
      <dgm:prSet/>
      <dgm:spPr/>
      <dgm:t>
        <a:bodyPr/>
        <a:lstStyle/>
        <a:p>
          <a:endParaRPr lang="en-US"/>
        </a:p>
      </dgm:t>
    </dgm:pt>
    <dgm:pt modelId="{29D3A27C-4849-1A4C-90CE-6312517036C6}">
      <dgm:prSet phldrT="[Text]" custT="1">
        <dgm:style>
          <a:lnRef idx="1">
            <a:schemeClr val="accent2"/>
          </a:lnRef>
          <a:fillRef idx="2">
            <a:schemeClr val="accent2"/>
          </a:fillRef>
          <a:effectRef idx="1">
            <a:schemeClr val="accent2"/>
          </a:effectRef>
          <a:fontRef idx="minor">
            <a:schemeClr val="dk1"/>
          </a:fontRef>
        </dgm:style>
      </dgm:prSet>
      <dgm:spPr>
        <a:solidFill>
          <a:srgbClr val="6DC4A4"/>
        </a:solidFill>
        <a:ln>
          <a:solidFill>
            <a:schemeClr val="tx1"/>
          </a:solidFill>
        </a:ln>
      </dgm:spPr>
      <dgm:t>
        <a:bodyPr/>
        <a:lstStyle/>
        <a:p>
          <a:r>
            <a:rPr lang="en-US" sz="2800" b="1" dirty="0">
              <a:effectLst>
                <a:outerShdw blurRad="38100" dist="38100" dir="2700000" algn="tl">
                  <a:srgbClr val="000000">
                    <a:alpha val="43137"/>
                  </a:srgbClr>
                </a:outerShdw>
              </a:effectLst>
            </a:rPr>
            <a:t>Content</a:t>
          </a:r>
        </a:p>
      </dgm:t>
    </dgm:pt>
    <dgm:pt modelId="{7BB42CD9-894D-ED4C-B5A3-E865CE46284D}" type="parTrans" cxnId="{D427C676-B7E6-E540-8FBF-62E0E03F15C5}">
      <dgm:prSet/>
      <dgm:spPr>
        <a:solidFill>
          <a:srgbClr val="056F56"/>
        </a:solidFill>
      </dgm:spPr>
      <dgm:t>
        <a:bodyPr/>
        <a:lstStyle/>
        <a:p>
          <a:endParaRPr lang="en-US"/>
        </a:p>
      </dgm:t>
    </dgm:pt>
    <dgm:pt modelId="{19B566E8-BB01-7E4C-99ED-F2B3B78E64F2}" type="sibTrans" cxnId="{D427C676-B7E6-E540-8FBF-62E0E03F15C5}">
      <dgm:prSet/>
      <dgm:spPr/>
      <dgm:t>
        <a:bodyPr/>
        <a:lstStyle/>
        <a:p>
          <a:endParaRPr lang="en-US"/>
        </a:p>
      </dgm:t>
    </dgm:pt>
    <dgm:pt modelId="{4A788C84-C22C-B54E-86E6-A759EDDA5CF5}">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Tools and Materials</a:t>
          </a:r>
        </a:p>
      </dgm:t>
    </dgm:pt>
    <dgm:pt modelId="{46D6DD39-C841-F541-8B9E-19B03C6E4952}" type="parTrans" cxnId="{978B1FB8-D151-6544-9A98-2EAB358A40F5}">
      <dgm:prSet/>
      <dgm:spPr>
        <a:solidFill>
          <a:srgbClr val="056F56"/>
        </a:solidFill>
      </dgm:spPr>
      <dgm:t>
        <a:bodyPr/>
        <a:lstStyle/>
        <a:p>
          <a:endParaRPr lang="en-US"/>
        </a:p>
      </dgm:t>
    </dgm:pt>
    <dgm:pt modelId="{BDAEA5FC-061A-7F47-834B-ADFD8BC23F6B}" type="sibTrans" cxnId="{978B1FB8-D151-6544-9A98-2EAB358A40F5}">
      <dgm:prSet/>
      <dgm:spPr/>
      <dgm:t>
        <a:bodyPr/>
        <a:lstStyle/>
        <a:p>
          <a:endParaRPr lang="en-US"/>
        </a:p>
      </dgm:t>
    </dgm:pt>
    <dgm:pt modelId="{51EC4619-74CF-F549-91E8-95346C658C1C}">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Skills and Language</a:t>
          </a:r>
        </a:p>
      </dgm:t>
    </dgm:pt>
    <dgm:pt modelId="{BC13CE62-9E3D-0E4E-869F-D2B7A826D288}" type="parTrans" cxnId="{7212732A-F023-4340-BB41-FB974A741314}">
      <dgm:prSet/>
      <dgm:spPr>
        <a:solidFill>
          <a:srgbClr val="056F56"/>
        </a:solidFill>
      </dgm:spPr>
      <dgm:t>
        <a:bodyPr/>
        <a:lstStyle/>
        <a:p>
          <a:endParaRPr lang="en-US"/>
        </a:p>
      </dgm:t>
    </dgm:pt>
    <dgm:pt modelId="{35B2C799-4B24-F94E-B2A9-FE7ED0D692FE}" type="sibTrans" cxnId="{7212732A-F023-4340-BB41-FB974A741314}">
      <dgm:prSet/>
      <dgm:spPr/>
      <dgm:t>
        <a:bodyPr/>
        <a:lstStyle/>
        <a:p>
          <a:endParaRPr lang="en-US"/>
        </a:p>
      </dgm:t>
    </dgm:pt>
    <dgm:pt modelId="{805C3A0E-4B2E-754F-9C88-1502F1997E14}" type="pres">
      <dgm:prSet presAssocID="{C3753A2A-DA86-2F41-8609-A3A1B154C0D0}" presName="cycle" presStyleCnt="0">
        <dgm:presLayoutVars>
          <dgm:chMax val="1"/>
          <dgm:dir/>
          <dgm:animLvl val="ctr"/>
          <dgm:resizeHandles val="exact"/>
        </dgm:presLayoutVars>
      </dgm:prSet>
      <dgm:spPr/>
    </dgm:pt>
    <dgm:pt modelId="{D055A772-0D12-1F46-A116-5FFBBEBFC166}" type="pres">
      <dgm:prSet presAssocID="{C18608CE-5502-284C-B47C-6F12BBB113CB}" presName="centerShape" presStyleLbl="node0" presStyleIdx="0" presStyleCnt="1" custScaleX="163052" custScaleY="98956"/>
      <dgm:spPr/>
    </dgm:pt>
    <dgm:pt modelId="{D9E09DFB-C103-924C-866B-99E7F88222E1}" type="pres">
      <dgm:prSet presAssocID="{91A5350E-88E3-E34C-9FD0-1AFDFD5C8FB6}" presName="parTrans" presStyleLbl="bgSibTrans2D1" presStyleIdx="0" presStyleCnt="4"/>
      <dgm:spPr/>
    </dgm:pt>
    <dgm:pt modelId="{AD27D84D-1902-EF48-B52B-834AFCCFF5F6}" type="pres">
      <dgm:prSet presAssocID="{DF0E9F74-3380-454A-8031-E6A07FD44153}" presName="node" presStyleLbl="node1" presStyleIdx="0" presStyleCnt="4">
        <dgm:presLayoutVars>
          <dgm:bulletEnabled val="1"/>
        </dgm:presLayoutVars>
      </dgm:prSet>
      <dgm:spPr/>
    </dgm:pt>
    <dgm:pt modelId="{180DF971-D4EA-7042-B27E-EEC27EFCFF77}" type="pres">
      <dgm:prSet presAssocID="{7BB42CD9-894D-ED4C-B5A3-E865CE46284D}" presName="parTrans" presStyleLbl="bgSibTrans2D1" presStyleIdx="1" presStyleCnt="4"/>
      <dgm:spPr/>
    </dgm:pt>
    <dgm:pt modelId="{681B0499-755A-E74C-8DAE-01ABE5FC8D4A}" type="pres">
      <dgm:prSet presAssocID="{29D3A27C-4849-1A4C-90CE-6312517036C6}" presName="node" presStyleLbl="node1" presStyleIdx="1" presStyleCnt="4">
        <dgm:presLayoutVars>
          <dgm:bulletEnabled val="1"/>
        </dgm:presLayoutVars>
      </dgm:prSet>
      <dgm:spPr/>
    </dgm:pt>
    <dgm:pt modelId="{9F27C5FB-1BDF-DF46-B664-6589552436BE}" type="pres">
      <dgm:prSet presAssocID="{46D6DD39-C841-F541-8B9E-19B03C6E4952}" presName="parTrans" presStyleLbl="bgSibTrans2D1" presStyleIdx="2" presStyleCnt="4"/>
      <dgm:spPr/>
    </dgm:pt>
    <dgm:pt modelId="{FCA42D4D-84EA-F24E-82F7-54E5FC6CC4BA}" type="pres">
      <dgm:prSet presAssocID="{4A788C84-C22C-B54E-86E6-A759EDDA5CF5}" presName="node" presStyleLbl="node1" presStyleIdx="2" presStyleCnt="4">
        <dgm:presLayoutVars>
          <dgm:bulletEnabled val="1"/>
        </dgm:presLayoutVars>
      </dgm:prSet>
      <dgm:spPr/>
    </dgm:pt>
    <dgm:pt modelId="{F62E5C3E-325C-7E4A-A2AE-D90A9AC16AD6}" type="pres">
      <dgm:prSet presAssocID="{BC13CE62-9E3D-0E4E-869F-D2B7A826D288}" presName="parTrans" presStyleLbl="bgSibTrans2D1" presStyleIdx="3" presStyleCnt="4"/>
      <dgm:spPr/>
    </dgm:pt>
    <dgm:pt modelId="{F6D9E5BE-32A8-CB4F-B543-DDDE3AD0340F}" type="pres">
      <dgm:prSet presAssocID="{51EC4619-74CF-F549-91E8-95346C658C1C}" presName="node" presStyleLbl="node1" presStyleIdx="3" presStyleCnt="4">
        <dgm:presLayoutVars>
          <dgm:bulletEnabled val="1"/>
        </dgm:presLayoutVars>
      </dgm:prSet>
      <dgm:spPr/>
    </dgm:pt>
  </dgm:ptLst>
  <dgm:cxnLst>
    <dgm:cxn modelId="{BFABB10D-1AB9-3D47-93D8-C06E0F4B297E}" srcId="{C3753A2A-DA86-2F41-8609-A3A1B154C0D0}" destId="{C18608CE-5502-284C-B47C-6F12BBB113CB}" srcOrd="0" destOrd="0" parTransId="{0A6411A2-C87E-534A-AA13-40F6B31B5647}" sibTransId="{B4698EE4-C1B7-8F40-9DE3-A1E486998DE0}"/>
    <dgm:cxn modelId="{7212732A-F023-4340-BB41-FB974A741314}" srcId="{C18608CE-5502-284C-B47C-6F12BBB113CB}" destId="{51EC4619-74CF-F549-91E8-95346C658C1C}" srcOrd="3" destOrd="0" parTransId="{BC13CE62-9E3D-0E4E-869F-D2B7A826D288}" sibTransId="{35B2C799-4B24-F94E-B2A9-FE7ED0D692FE}"/>
    <dgm:cxn modelId="{69576545-DC14-814F-8B59-93A3F4F4EF57}" type="presOf" srcId="{91A5350E-88E3-E34C-9FD0-1AFDFD5C8FB6}" destId="{D9E09DFB-C103-924C-866B-99E7F88222E1}" srcOrd="0" destOrd="0" presId="urn:microsoft.com/office/officeart/2005/8/layout/radial4"/>
    <dgm:cxn modelId="{2FDA9365-D4EA-5A42-86E7-6D0CDFC928FB}" type="presOf" srcId="{29D3A27C-4849-1A4C-90CE-6312517036C6}" destId="{681B0499-755A-E74C-8DAE-01ABE5FC8D4A}" srcOrd="0" destOrd="0" presId="urn:microsoft.com/office/officeart/2005/8/layout/radial4"/>
    <dgm:cxn modelId="{19C94A48-DBEB-1541-9582-9DE1A45F2AE6}" type="presOf" srcId="{C18608CE-5502-284C-B47C-6F12BBB113CB}" destId="{D055A772-0D12-1F46-A116-5FFBBEBFC166}" srcOrd="0" destOrd="0" presId="urn:microsoft.com/office/officeart/2005/8/layout/radial4"/>
    <dgm:cxn modelId="{203B2C4C-3AE5-4449-92EC-A7612A25AACD}" type="presOf" srcId="{4A788C84-C22C-B54E-86E6-A759EDDA5CF5}" destId="{FCA42D4D-84EA-F24E-82F7-54E5FC6CC4BA}" srcOrd="0" destOrd="0" presId="urn:microsoft.com/office/officeart/2005/8/layout/radial4"/>
    <dgm:cxn modelId="{142E7E70-91CC-9048-9383-09B85331D990}" type="presOf" srcId="{46D6DD39-C841-F541-8B9E-19B03C6E4952}" destId="{9F27C5FB-1BDF-DF46-B664-6589552436BE}" srcOrd="0" destOrd="0" presId="urn:microsoft.com/office/officeart/2005/8/layout/radial4"/>
    <dgm:cxn modelId="{56B25C53-40B4-D649-877F-D53E293BA39C}" type="presOf" srcId="{51EC4619-74CF-F549-91E8-95346C658C1C}" destId="{F6D9E5BE-32A8-CB4F-B543-DDDE3AD0340F}" srcOrd="0" destOrd="0" presId="urn:microsoft.com/office/officeart/2005/8/layout/radial4"/>
    <dgm:cxn modelId="{57294F54-3D65-E247-A8D6-D7B4A4522240}" type="presOf" srcId="{C3753A2A-DA86-2F41-8609-A3A1B154C0D0}" destId="{805C3A0E-4B2E-754F-9C88-1502F1997E14}" srcOrd="0" destOrd="0" presId="urn:microsoft.com/office/officeart/2005/8/layout/radial4"/>
    <dgm:cxn modelId="{D427C676-B7E6-E540-8FBF-62E0E03F15C5}" srcId="{C18608CE-5502-284C-B47C-6F12BBB113CB}" destId="{29D3A27C-4849-1A4C-90CE-6312517036C6}" srcOrd="1" destOrd="0" parTransId="{7BB42CD9-894D-ED4C-B5A3-E865CE46284D}" sibTransId="{19B566E8-BB01-7E4C-99ED-F2B3B78E64F2}"/>
    <dgm:cxn modelId="{DE4C8691-F49A-DD48-99EA-090A0F741BFE}" type="presOf" srcId="{BC13CE62-9E3D-0E4E-869F-D2B7A826D288}" destId="{F62E5C3E-325C-7E4A-A2AE-D90A9AC16AD6}" srcOrd="0" destOrd="0" presId="urn:microsoft.com/office/officeart/2005/8/layout/radial4"/>
    <dgm:cxn modelId="{EFD9CE96-6800-E34E-BC81-F6C389D0ECA9}" type="presOf" srcId="{DF0E9F74-3380-454A-8031-E6A07FD44153}" destId="{AD27D84D-1902-EF48-B52B-834AFCCFF5F6}" srcOrd="0" destOrd="0" presId="urn:microsoft.com/office/officeart/2005/8/layout/radial4"/>
    <dgm:cxn modelId="{C5A715A8-A9F1-A04F-9C67-FA1B889F7155}" srcId="{C18608CE-5502-284C-B47C-6F12BBB113CB}" destId="{DF0E9F74-3380-454A-8031-E6A07FD44153}" srcOrd="0" destOrd="0" parTransId="{91A5350E-88E3-E34C-9FD0-1AFDFD5C8FB6}" sibTransId="{81C16BEB-256B-A346-A5B4-43D0543B3247}"/>
    <dgm:cxn modelId="{978B1FB8-D151-6544-9A98-2EAB358A40F5}" srcId="{C18608CE-5502-284C-B47C-6F12BBB113CB}" destId="{4A788C84-C22C-B54E-86E6-A759EDDA5CF5}" srcOrd="2" destOrd="0" parTransId="{46D6DD39-C841-F541-8B9E-19B03C6E4952}" sibTransId="{BDAEA5FC-061A-7F47-834B-ADFD8BC23F6B}"/>
    <dgm:cxn modelId="{A19EAAFB-B878-0945-9E54-C299A88140B1}" type="presOf" srcId="{7BB42CD9-894D-ED4C-B5A3-E865CE46284D}" destId="{180DF971-D4EA-7042-B27E-EEC27EFCFF77}" srcOrd="0" destOrd="0" presId="urn:microsoft.com/office/officeart/2005/8/layout/radial4"/>
    <dgm:cxn modelId="{21A58C84-031D-B645-B6B4-6C14449AD3BB}" type="presParOf" srcId="{805C3A0E-4B2E-754F-9C88-1502F1997E14}" destId="{D055A772-0D12-1F46-A116-5FFBBEBFC166}" srcOrd="0" destOrd="0" presId="urn:microsoft.com/office/officeart/2005/8/layout/radial4"/>
    <dgm:cxn modelId="{A1A52654-2EFF-C847-97AE-57DD62AFCC93}" type="presParOf" srcId="{805C3A0E-4B2E-754F-9C88-1502F1997E14}" destId="{D9E09DFB-C103-924C-866B-99E7F88222E1}" srcOrd="1" destOrd="0" presId="urn:microsoft.com/office/officeart/2005/8/layout/radial4"/>
    <dgm:cxn modelId="{F91D8D84-1A8E-E148-AA7A-6109F11D0B14}" type="presParOf" srcId="{805C3A0E-4B2E-754F-9C88-1502F1997E14}" destId="{AD27D84D-1902-EF48-B52B-834AFCCFF5F6}" srcOrd="2" destOrd="0" presId="urn:microsoft.com/office/officeart/2005/8/layout/radial4"/>
    <dgm:cxn modelId="{4A5E5066-0801-F546-98DA-174F054A66E0}" type="presParOf" srcId="{805C3A0E-4B2E-754F-9C88-1502F1997E14}" destId="{180DF971-D4EA-7042-B27E-EEC27EFCFF77}" srcOrd="3" destOrd="0" presId="urn:microsoft.com/office/officeart/2005/8/layout/radial4"/>
    <dgm:cxn modelId="{B0DF49BB-58B6-9649-812E-AF030D19308C}" type="presParOf" srcId="{805C3A0E-4B2E-754F-9C88-1502F1997E14}" destId="{681B0499-755A-E74C-8DAE-01ABE5FC8D4A}" srcOrd="4" destOrd="0" presId="urn:microsoft.com/office/officeart/2005/8/layout/radial4"/>
    <dgm:cxn modelId="{5E3B7F16-D187-C84F-BED5-21C653AE7B1D}" type="presParOf" srcId="{805C3A0E-4B2E-754F-9C88-1502F1997E14}" destId="{9F27C5FB-1BDF-DF46-B664-6589552436BE}" srcOrd="5" destOrd="0" presId="urn:microsoft.com/office/officeart/2005/8/layout/radial4"/>
    <dgm:cxn modelId="{8C0A1F8A-7081-9F45-819D-B2A4CE48F389}" type="presParOf" srcId="{805C3A0E-4B2E-754F-9C88-1502F1997E14}" destId="{FCA42D4D-84EA-F24E-82F7-54E5FC6CC4BA}" srcOrd="6" destOrd="0" presId="urn:microsoft.com/office/officeart/2005/8/layout/radial4"/>
    <dgm:cxn modelId="{2DA80F01-30AA-6D42-99B2-1A9216B7AF51}" type="presParOf" srcId="{805C3A0E-4B2E-754F-9C88-1502F1997E14}" destId="{F62E5C3E-325C-7E4A-A2AE-D90A9AC16AD6}" srcOrd="7" destOrd="0" presId="urn:microsoft.com/office/officeart/2005/8/layout/radial4"/>
    <dgm:cxn modelId="{2D1D2E93-3576-2645-96AD-6477A9BE2130}" type="presParOf" srcId="{805C3A0E-4B2E-754F-9C88-1502F1997E14}" destId="{F6D9E5BE-32A8-CB4F-B543-DDDE3AD0340F}"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753A2A-DA86-2F41-8609-A3A1B154C0D0}"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C18608CE-5502-284C-B47C-6F12BBB113CB}">
      <dgm:prSet phldrT="[Text]" custT="1">
        <dgm:style>
          <a:lnRef idx="1">
            <a:schemeClr val="accent3"/>
          </a:lnRef>
          <a:fillRef idx="3">
            <a:schemeClr val="accent3"/>
          </a:fillRef>
          <a:effectRef idx="2">
            <a:schemeClr val="accent3"/>
          </a:effectRef>
          <a:fontRef idx="minor">
            <a:schemeClr val="lt1"/>
          </a:fontRef>
        </dgm:style>
      </dgm:prSet>
      <dgm:spPr>
        <a:solidFill>
          <a:srgbClr val="6DC4A4"/>
        </a:solidFill>
      </dgm:spPr>
      <dgm:t>
        <a:bodyPr/>
        <a:lstStyle/>
        <a:p>
          <a:r>
            <a:rPr lang="en-US" sz="4000" b="1" dirty="0"/>
            <a:t>Scientific Inquiry</a:t>
          </a:r>
        </a:p>
      </dgm:t>
    </dgm:pt>
    <dgm:pt modelId="{0A6411A2-C87E-534A-AA13-40F6B31B5647}" type="parTrans" cxnId="{BFABB10D-1AB9-3D47-93D8-C06E0F4B297E}">
      <dgm:prSet/>
      <dgm:spPr/>
      <dgm:t>
        <a:bodyPr/>
        <a:lstStyle/>
        <a:p>
          <a:endParaRPr lang="en-US"/>
        </a:p>
      </dgm:t>
    </dgm:pt>
    <dgm:pt modelId="{B4698EE4-C1B7-8F40-9DE3-A1E486998DE0}" type="sibTrans" cxnId="{BFABB10D-1AB9-3D47-93D8-C06E0F4B297E}">
      <dgm:prSet/>
      <dgm:spPr/>
      <dgm:t>
        <a:bodyPr/>
        <a:lstStyle/>
        <a:p>
          <a:endParaRPr lang="en-US"/>
        </a:p>
      </dgm:t>
    </dgm:pt>
    <dgm:pt modelId="{29D3A27C-4849-1A4C-90CE-6312517036C6}">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Content</a:t>
          </a:r>
        </a:p>
      </dgm:t>
    </dgm:pt>
    <dgm:pt modelId="{7BB42CD9-894D-ED4C-B5A3-E865CE46284D}" type="parTrans" cxnId="{D427C676-B7E6-E540-8FBF-62E0E03F15C5}">
      <dgm:prSet/>
      <dgm:spPr>
        <a:solidFill>
          <a:srgbClr val="056F56"/>
        </a:solidFill>
      </dgm:spPr>
      <dgm:t>
        <a:bodyPr/>
        <a:lstStyle/>
        <a:p>
          <a:endParaRPr lang="en-US"/>
        </a:p>
      </dgm:t>
    </dgm:pt>
    <dgm:pt modelId="{19B566E8-BB01-7E4C-99ED-F2B3B78E64F2}" type="sibTrans" cxnId="{D427C676-B7E6-E540-8FBF-62E0E03F15C5}">
      <dgm:prSet/>
      <dgm:spPr/>
      <dgm:t>
        <a:bodyPr/>
        <a:lstStyle/>
        <a:p>
          <a:endParaRPr lang="en-US"/>
        </a:p>
      </dgm:t>
    </dgm:pt>
    <dgm:pt modelId="{4A788C84-C22C-B54E-86E6-A759EDDA5CF5}">
      <dgm:prSet phldrT="[Text]" custT="1">
        <dgm:style>
          <a:lnRef idx="1">
            <a:schemeClr val="accent2"/>
          </a:lnRef>
          <a:fillRef idx="2">
            <a:schemeClr val="accent2"/>
          </a:fillRef>
          <a:effectRef idx="1">
            <a:schemeClr val="accent2"/>
          </a:effectRef>
          <a:fontRef idx="minor">
            <a:schemeClr val="dk1"/>
          </a:fontRef>
        </dgm:style>
      </dgm:prSet>
      <dgm:spPr>
        <a:solidFill>
          <a:srgbClr val="08AE85"/>
        </a:solidFill>
        <a:ln>
          <a:solidFill>
            <a:schemeClr val="tx1"/>
          </a:solidFill>
        </a:ln>
      </dgm:spPr>
      <dgm:t>
        <a:bodyPr/>
        <a:lstStyle/>
        <a:p>
          <a:r>
            <a:rPr lang="en-US" sz="2800" b="1" dirty="0">
              <a:solidFill>
                <a:schemeClr val="tx1"/>
              </a:solidFill>
              <a:effectLst>
                <a:outerShdw blurRad="38100" dist="38100" dir="2700000" algn="tl">
                  <a:srgbClr val="000000">
                    <a:alpha val="43137"/>
                  </a:srgbClr>
                </a:outerShdw>
              </a:effectLst>
            </a:rPr>
            <a:t>Tools and Materials</a:t>
          </a:r>
        </a:p>
      </dgm:t>
    </dgm:pt>
    <dgm:pt modelId="{46D6DD39-C841-F541-8B9E-19B03C6E4952}" type="parTrans" cxnId="{978B1FB8-D151-6544-9A98-2EAB358A40F5}">
      <dgm:prSet/>
      <dgm:spPr>
        <a:solidFill>
          <a:srgbClr val="056F56"/>
        </a:solidFill>
      </dgm:spPr>
      <dgm:t>
        <a:bodyPr/>
        <a:lstStyle/>
        <a:p>
          <a:endParaRPr lang="en-US"/>
        </a:p>
      </dgm:t>
    </dgm:pt>
    <dgm:pt modelId="{BDAEA5FC-061A-7F47-834B-ADFD8BC23F6B}" type="sibTrans" cxnId="{978B1FB8-D151-6544-9A98-2EAB358A40F5}">
      <dgm:prSet/>
      <dgm:spPr/>
      <dgm:t>
        <a:bodyPr/>
        <a:lstStyle/>
        <a:p>
          <a:endParaRPr lang="en-US"/>
        </a:p>
      </dgm:t>
    </dgm:pt>
    <dgm:pt modelId="{51EC4619-74CF-F549-91E8-95346C658C1C}">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Skills and Language</a:t>
          </a:r>
        </a:p>
      </dgm:t>
    </dgm:pt>
    <dgm:pt modelId="{BC13CE62-9E3D-0E4E-869F-D2B7A826D288}" type="parTrans" cxnId="{7212732A-F023-4340-BB41-FB974A741314}">
      <dgm:prSet/>
      <dgm:spPr>
        <a:solidFill>
          <a:srgbClr val="056F56"/>
        </a:solidFill>
      </dgm:spPr>
      <dgm:t>
        <a:bodyPr/>
        <a:lstStyle/>
        <a:p>
          <a:endParaRPr lang="en-US"/>
        </a:p>
      </dgm:t>
    </dgm:pt>
    <dgm:pt modelId="{35B2C799-4B24-F94E-B2A9-FE7ED0D692FE}" type="sibTrans" cxnId="{7212732A-F023-4340-BB41-FB974A741314}">
      <dgm:prSet/>
      <dgm:spPr/>
      <dgm:t>
        <a:bodyPr/>
        <a:lstStyle/>
        <a:p>
          <a:endParaRPr lang="en-US"/>
        </a:p>
      </dgm:t>
    </dgm:pt>
    <dgm:pt modelId="{DF0E9F74-3380-454A-8031-E6A07FD44153}">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33000">
              <a:srgbClr val="9CDBBC"/>
            </a:gs>
            <a:gs pos="98000">
              <a:srgbClr val="6DC4A4"/>
            </a:gs>
            <a:gs pos="0">
              <a:srgbClr val="9CDBBC"/>
            </a:gs>
          </a:gsLst>
          <a:lin ang="5400000" scaled="1"/>
        </a:gradFill>
        <a:ln>
          <a:solidFill>
            <a:schemeClr val="tx1"/>
          </a:solidFill>
        </a:ln>
      </dgm:spPr>
      <dgm:t>
        <a:bodyPr/>
        <a:lstStyle/>
        <a:p>
          <a:r>
            <a:rPr lang="en-US" sz="2800" b="0" dirty="0">
              <a:effectLst/>
            </a:rPr>
            <a:t>Culture and Attitude</a:t>
          </a:r>
        </a:p>
      </dgm:t>
    </dgm:pt>
    <dgm:pt modelId="{81C16BEB-256B-A346-A5B4-43D0543B3247}" type="sibTrans" cxnId="{C5A715A8-A9F1-A04F-9C67-FA1B889F7155}">
      <dgm:prSet/>
      <dgm:spPr/>
      <dgm:t>
        <a:bodyPr/>
        <a:lstStyle/>
        <a:p>
          <a:endParaRPr lang="en-US"/>
        </a:p>
      </dgm:t>
    </dgm:pt>
    <dgm:pt modelId="{91A5350E-88E3-E34C-9FD0-1AFDFD5C8FB6}" type="parTrans" cxnId="{C5A715A8-A9F1-A04F-9C67-FA1B889F7155}">
      <dgm:prSet/>
      <dgm:spPr>
        <a:solidFill>
          <a:srgbClr val="056F56"/>
        </a:solidFill>
      </dgm:spPr>
      <dgm:t>
        <a:bodyPr/>
        <a:lstStyle/>
        <a:p>
          <a:endParaRPr lang="en-US"/>
        </a:p>
      </dgm:t>
    </dgm:pt>
    <dgm:pt modelId="{805C3A0E-4B2E-754F-9C88-1502F1997E14}" type="pres">
      <dgm:prSet presAssocID="{C3753A2A-DA86-2F41-8609-A3A1B154C0D0}" presName="cycle" presStyleCnt="0">
        <dgm:presLayoutVars>
          <dgm:chMax val="1"/>
          <dgm:dir/>
          <dgm:animLvl val="ctr"/>
          <dgm:resizeHandles val="exact"/>
        </dgm:presLayoutVars>
      </dgm:prSet>
      <dgm:spPr/>
    </dgm:pt>
    <dgm:pt modelId="{D055A772-0D12-1F46-A116-5FFBBEBFC166}" type="pres">
      <dgm:prSet presAssocID="{C18608CE-5502-284C-B47C-6F12BBB113CB}" presName="centerShape" presStyleLbl="node0" presStyleIdx="0" presStyleCnt="1" custScaleX="163052" custScaleY="98956"/>
      <dgm:spPr/>
    </dgm:pt>
    <dgm:pt modelId="{D9E09DFB-C103-924C-866B-99E7F88222E1}" type="pres">
      <dgm:prSet presAssocID="{91A5350E-88E3-E34C-9FD0-1AFDFD5C8FB6}" presName="parTrans" presStyleLbl="bgSibTrans2D1" presStyleIdx="0" presStyleCnt="4"/>
      <dgm:spPr/>
    </dgm:pt>
    <dgm:pt modelId="{AD27D84D-1902-EF48-B52B-834AFCCFF5F6}" type="pres">
      <dgm:prSet presAssocID="{DF0E9F74-3380-454A-8031-E6A07FD44153}" presName="node" presStyleLbl="node1" presStyleIdx="0" presStyleCnt="4">
        <dgm:presLayoutVars>
          <dgm:bulletEnabled val="1"/>
        </dgm:presLayoutVars>
      </dgm:prSet>
      <dgm:spPr/>
    </dgm:pt>
    <dgm:pt modelId="{180DF971-D4EA-7042-B27E-EEC27EFCFF77}" type="pres">
      <dgm:prSet presAssocID="{7BB42CD9-894D-ED4C-B5A3-E865CE46284D}" presName="parTrans" presStyleLbl="bgSibTrans2D1" presStyleIdx="1" presStyleCnt="4"/>
      <dgm:spPr/>
    </dgm:pt>
    <dgm:pt modelId="{681B0499-755A-E74C-8DAE-01ABE5FC8D4A}" type="pres">
      <dgm:prSet presAssocID="{29D3A27C-4849-1A4C-90CE-6312517036C6}" presName="node" presStyleLbl="node1" presStyleIdx="1" presStyleCnt="4">
        <dgm:presLayoutVars>
          <dgm:bulletEnabled val="1"/>
        </dgm:presLayoutVars>
      </dgm:prSet>
      <dgm:spPr/>
    </dgm:pt>
    <dgm:pt modelId="{9F27C5FB-1BDF-DF46-B664-6589552436BE}" type="pres">
      <dgm:prSet presAssocID="{46D6DD39-C841-F541-8B9E-19B03C6E4952}" presName="parTrans" presStyleLbl="bgSibTrans2D1" presStyleIdx="2" presStyleCnt="4"/>
      <dgm:spPr/>
    </dgm:pt>
    <dgm:pt modelId="{FCA42D4D-84EA-F24E-82F7-54E5FC6CC4BA}" type="pres">
      <dgm:prSet presAssocID="{4A788C84-C22C-B54E-86E6-A759EDDA5CF5}" presName="node" presStyleLbl="node1" presStyleIdx="2" presStyleCnt="4">
        <dgm:presLayoutVars>
          <dgm:bulletEnabled val="1"/>
        </dgm:presLayoutVars>
      </dgm:prSet>
      <dgm:spPr/>
    </dgm:pt>
    <dgm:pt modelId="{F62E5C3E-325C-7E4A-A2AE-D90A9AC16AD6}" type="pres">
      <dgm:prSet presAssocID="{BC13CE62-9E3D-0E4E-869F-D2B7A826D288}" presName="parTrans" presStyleLbl="bgSibTrans2D1" presStyleIdx="3" presStyleCnt="4"/>
      <dgm:spPr/>
    </dgm:pt>
    <dgm:pt modelId="{F6D9E5BE-32A8-CB4F-B543-DDDE3AD0340F}" type="pres">
      <dgm:prSet presAssocID="{51EC4619-74CF-F549-91E8-95346C658C1C}" presName="node" presStyleLbl="node1" presStyleIdx="3" presStyleCnt="4">
        <dgm:presLayoutVars>
          <dgm:bulletEnabled val="1"/>
        </dgm:presLayoutVars>
      </dgm:prSet>
      <dgm:spPr/>
    </dgm:pt>
  </dgm:ptLst>
  <dgm:cxnLst>
    <dgm:cxn modelId="{BFABB10D-1AB9-3D47-93D8-C06E0F4B297E}" srcId="{C3753A2A-DA86-2F41-8609-A3A1B154C0D0}" destId="{C18608CE-5502-284C-B47C-6F12BBB113CB}" srcOrd="0" destOrd="0" parTransId="{0A6411A2-C87E-534A-AA13-40F6B31B5647}" sibTransId="{B4698EE4-C1B7-8F40-9DE3-A1E486998DE0}"/>
    <dgm:cxn modelId="{7212732A-F023-4340-BB41-FB974A741314}" srcId="{C18608CE-5502-284C-B47C-6F12BBB113CB}" destId="{51EC4619-74CF-F549-91E8-95346C658C1C}" srcOrd="3" destOrd="0" parTransId="{BC13CE62-9E3D-0E4E-869F-D2B7A826D288}" sibTransId="{35B2C799-4B24-F94E-B2A9-FE7ED0D692FE}"/>
    <dgm:cxn modelId="{69576545-DC14-814F-8B59-93A3F4F4EF57}" type="presOf" srcId="{91A5350E-88E3-E34C-9FD0-1AFDFD5C8FB6}" destId="{D9E09DFB-C103-924C-866B-99E7F88222E1}" srcOrd="0" destOrd="0" presId="urn:microsoft.com/office/officeart/2005/8/layout/radial4"/>
    <dgm:cxn modelId="{2FDA9365-D4EA-5A42-86E7-6D0CDFC928FB}" type="presOf" srcId="{29D3A27C-4849-1A4C-90CE-6312517036C6}" destId="{681B0499-755A-E74C-8DAE-01ABE5FC8D4A}" srcOrd="0" destOrd="0" presId="urn:microsoft.com/office/officeart/2005/8/layout/radial4"/>
    <dgm:cxn modelId="{19C94A48-DBEB-1541-9582-9DE1A45F2AE6}" type="presOf" srcId="{C18608CE-5502-284C-B47C-6F12BBB113CB}" destId="{D055A772-0D12-1F46-A116-5FFBBEBFC166}" srcOrd="0" destOrd="0" presId="urn:microsoft.com/office/officeart/2005/8/layout/radial4"/>
    <dgm:cxn modelId="{203B2C4C-3AE5-4449-92EC-A7612A25AACD}" type="presOf" srcId="{4A788C84-C22C-B54E-86E6-A759EDDA5CF5}" destId="{FCA42D4D-84EA-F24E-82F7-54E5FC6CC4BA}" srcOrd="0" destOrd="0" presId="urn:microsoft.com/office/officeart/2005/8/layout/radial4"/>
    <dgm:cxn modelId="{142E7E70-91CC-9048-9383-09B85331D990}" type="presOf" srcId="{46D6DD39-C841-F541-8B9E-19B03C6E4952}" destId="{9F27C5FB-1BDF-DF46-B664-6589552436BE}" srcOrd="0" destOrd="0" presId="urn:microsoft.com/office/officeart/2005/8/layout/radial4"/>
    <dgm:cxn modelId="{56B25C53-40B4-D649-877F-D53E293BA39C}" type="presOf" srcId="{51EC4619-74CF-F549-91E8-95346C658C1C}" destId="{F6D9E5BE-32A8-CB4F-B543-DDDE3AD0340F}" srcOrd="0" destOrd="0" presId="urn:microsoft.com/office/officeart/2005/8/layout/radial4"/>
    <dgm:cxn modelId="{57294F54-3D65-E247-A8D6-D7B4A4522240}" type="presOf" srcId="{C3753A2A-DA86-2F41-8609-A3A1B154C0D0}" destId="{805C3A0E-4B2E-754F-9C88-1502F1997E14}" srcOrd="0" destOrd="0" presId="urn:microsoft.com/office/officeart/2005/8/layout/radial4"/>
    <dgm:cxn modelId="{D427C676-B7E6-E540-8FBF-62E0E03F15C5}" srcId="{C18608CE-5502-284C-B47C-6F12BBB113CB}" destId="{29D3A27C-4849-1A4C-90CE-6312517036C6}" srcOrd="1" destOrd="0" parTransId="{7BB42CD9-894D-ED4C-B5A3-E865CE46284D}" sibTransId="{19B566E8-BB01-7E4C-99ED-F2B3B78E64F2}"/>
    <dgm:cxn modelId="{DE4C8691-F49A-DD48-99EA-090A0F741BFE}" type="presOf" srcId="{BC13CE62-9E3D-0E4E-869F-D2B7A826D288}" destId="{F62E5C3E-325C-7E4A-A2AE-D90A9AC16AD6}" srcOrd="0" destOrd="0" presId="urn:microsoft.com/office/officeart/2005/8/layout/radial4"/>
    <dgm:cxn modelId="{EFD9CE96-6800-E34E-BC81-F6C389D0ECA9}" type="presOf" srcId="{DF0E9F74-3380-454A-8031-E6A07FD44153}" destId="{AD27D84D-1902-EF48-B52B-834AFCCFF5F6}" srcOrd="0" destOrd="0" presId="urn:microsoft.com/office/officeart/2005/8/layout/radial4"/>
    <dgm:cxn modelId="{C5A715A8-A9F1-A04F-9C67-FA1B889F7155}" srcId="{C18608CE-5502-284C-B47C-6F12BBB113CB}" destId="{DF0E9F74-3380-454A-8031-E6A07FD44153}" srcOrd="0" destOrd="0" parTransId="{91A5350E-88E3-E34C-9FD0-1AFDFD5C8FB6}" sibTransId="{81C16BEB-256B-A346-A5B4-43D0543B3247}"/>
    <dgm:cxn modelId="{978B1FB8-D151-6544-9A98-2EAB358A40F5}" srcId="{C18608CE-5502-284C-B47C-6F12BBB113CB}" destId="{4A788C84-C22C-B54E-86E6-A759EDDA5CF5}" srcOrd="2" destOrd="0" parTransId="{46D6DD39-C841-F541-8B9E-19B03C6E4952}" sibTransId="{BDAEA5FC-061A-7F47-834B-ADFD8BC23F6B}"/>
    <dgm:cxn modelId="{A19EAAFB-B878-0945-9E54-C299A88140B1}" type="presOf" srcId="{7BB42CD9-894D-ED4C-B5A3-E865CE46284D}" destId="{180DF971-D4EA-7042-B27E-EEC27EFCFF77}" srcOrd="0" destOrd="0" presId="urn:microsoft.com/office/officeart/2005/8/layout/radial4"/>
    <dgm:cxn modelId="{21A58C84-031D-B645-B6B4-6C14449AD3BB}" type="presParOf" srcId="{805C3A0E-4B2E-754F-9C88-1502F1997E14}" destId="{D055A772-0D12-1F46-A116-5FFBBEBFC166}" srcOrd="0" destOrd="0" presId="urn:microsoft.com/office/officeart/2005/8/layout/radial4"/>
    <dgm:cxn modelId="{A1A52654-2EFF-C847-97AE-57DD62AFCC93}" type="presParOf" srcId="{805C3A0E-4B2E-754F-9C88-1502F1997E14}" destId="{D9E09DFB-C103-924C-866B-99E7F88222E1}" srcOrd="1" destOrd="0" presId="urn:microsoft.com/office/officeart/2005/8/layout/radial4"/>
    <dgm:cxn modelId="{F91D8D84-1A8E-E148-AA7A-6109F11D0B14}" type="presParOf" srcId="{805C3A0E-4B2E-754F-9C88-1502F1997E14}" destId="{AD27D84D-1902-EF48-B52B-834AFCCFF5F6}" srcOrd="2" destOrd="0" presId="urn:microsoft.com/office/officeart/2005/8/layout/radial4"/>
    <dgm:cxn modelId="{4A5E5066-0801-F546-98DA-174F054A66E0}" type="presParOf" srcId="{805C3A0E-4B2E-754F-9C88-1502F1997E14}" destId="{180DF971-D4EA-7042-B27E-EEC27EFCFF77}" srcOrd="3" destOrd="0" presId="urn:microsoft.com/office/officeart/2005/8/layout/radial4"/>
    <dgm:cxn modelId="{B0DF49BB-58B6-9649-812E-AF030D19308C}" type="presParOf" srcId="{805C3A0E-4B2E-754F-9C88-1502F1997E14}" destId="{681B0499-755A-E74C-8DAE-01ABE5FC8D4A}" srcOrd="4" destOrd="0" presId="urn:microsoft.com/office/officeart/2005/8/layout/radial4"/>
    <dgm:cxn modelId="{5E3B7F16-D187-C84F-BED5-21C653AE7B1D}" type="presParOf" srcId="{805C3A0E-4B2E-754F-9C88-1502F1997E14}" destId="{9F27C5FB-1BDF-DF46-B664-6589552436BE}" srcOrd="5" destOrd="0" presId="urn:microsoft.com/office/officeart/2005/8/layout/radial4"/>
    <dgm:cxn modelId="{8C0A1F8A-7081-9F45-819D-B2A4CE48F389}" type="presParOf" srcId="{805C3A0E-4B2E-754F-9C88-1502F1997E14}" destId="{FCA42D4D-84EA-F24E-82F7-54E5FC6CC4BA}" srcOrd="6" destOrd="0" presId="urn:microsoft.com/office/officeart/2005/8/layout/radial4"/>
    <dgm:cxn modelId="{2DA80F01-30AA-6D42-99B2-1A9216B7AF51}" type="presParOf" srcId="{805C3A0E-4B2E-754F-9C88-1502F1997E14}" destId="{F62E5C3E-325C-7E4A-A2AE-D90A9AC16AD6}" srcOrd="7" destOrd="0" presId="urn:microsoft.com/office/officeart/2005/8/layout/radial4"/>
    <dgm:cxn modelId="{2D1D2E93-3576-2645-96AD-6477A9BE2130}" type="presParOf" srcId="{805C3A0E-4B2E-754F-9C88-1502F1997E14}" destId="{F6D9E5BE-32A8-CB4F-B543-DDDE3AD0340F}"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753A2A-DA86-2F41-8609-A3A1B154C0D0}"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C18608CE-5502-284C-B47C-6F12BBB113CB}">
      <dgm:prSet phldrT="[Text]" custT="1">
        <dgm:style>
          <a:lnRef idx="1">
            <a:schemeClr val="accent3"/>
          </a:lnRef>
          <a:fillRef idx="3">
            <a:schemeClr val="accent3"/>
          </a:fillRef>
          <a:effectRef idx="2">
            <a:schemeClr val="accent3"/>
          </a:effectRef>
          <a:fontRef idx="minor">
            <a:schemeClr val="lt1"/>
          </a:fontRef>
        </dgm:style>
      </dgm:prSet>
      <dgm:spPr>
        <a:solidFill>
          <a:srgbClr val="6DC4A4"/>
        </a:solidFill>
      </dgm:spPr>
      <dgm:t>
        <a:bodyPr/>
        <a:lstStyle/>
        <a:p>
          <a:r>
            <a:rPr lang="en-US" sz="4000" b="1" dirty="0"/>
            <a:t>Scientific Inquiry</a:t>
          </a:r>
        </a:p>
      </dgm:t>
    </dgm:pt>
    <dgm:pt modelId="{0A6411A2-C87E-534A-AA13-40F6B31B5647}" type="parTrans" cxnId="{BFABB10D-1AB9-3D47-93D8-C06E0F4B297E}">
      <dgm:prSet/>
      <dgm:spPr/>
      <dgm:t>
        <a:bodyPr/>
        <a:lstStyle/>
        <a:p>
          <a:endParaRPr lang="en-US"/>
        </a:p>
      </dgm:t>
    </dgm:pt>
    <dgm:pt modelId="{B4698EE4-C1B7-8F40-9DE3-A1E486998DE0}" type="sibTrans" cxnId="{BFABB10D-1AB9-3D47-93D8-C06E0F4B297E}">
      <dgm:prSet/>
      <dgm:spPr/>
      <dgm:t>
        <a:bodyPr/>
        <a:lstStyle/>
        <a:p>
          <a:endParaRPr lang="en-US"/>
        </a:p>
      </dgm:t>
    </dgm:pt>
    <dgm:pt modelId="{29D3A27C-4849-1A4C-90CE-6312517036C6}">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gradFill>
        <a:ln>
          <a:solidFill>
            <a:schemeClr val="tx1"/>
          </a:solidFill>
        </a:ln>
      </dgm:spPr>
      <dgm:t>
        <a:bodyPr/>
        <a:lstStyle/>
        <a:p>
          <a:r>
            <a:rPr lang="en-US" sz="2800" dirty="0"/>
            <a:t>Content</a:t>
          </a:r>
        </a:p>
      </dgm:t>
    </dgm:pt>
    <dgm:pt modelId="{7BB42CD9-894D-ED4C-B5A3-E865CE46284D}" type="parTrans" cxnId="{D427C676-B7E6-E540-8FBF-62E0E03F15C5}">
      <dgm:prSet/>
      <dgm:spPr>
        <a:solidFill>
          <a:srgbClr val="056F56"/>
        </a:solidFill>
      </dgm:spPr>
      <dgm:t>
        <a:bodyPr/>
        <a:lstStyle/>
        <a:p>
          <a:endParaRPr lang="en-US"/>
        </a:p>
      </dgm:t>
    </dgm:pt>
    <dgm:pt modelId="{19B566E8-BB01-7E4C-99ED-F2B3B78E64F2}" type="sibTrans" cxnId="{D427C676-B7E6-E540-8FBF-62E0E03F15C5}">
      <dgm:prSet/>
      <dgm:spPr/>
      <dgm:t>
        <a:bodyPr/>
        <a:lstStyle/>
        <a:p>
          <a:endParaRPr lang="en-US"/>
        </a:p>
      </dgm:t>
    </dgm:pt>
    <dgm:pt modelId="{4A788C84-C22C-B54E-86E6-A759EDDA5CF5}">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0">
              <a:srgbClr val="6DC4A4"/>
            </a:gs>
            <a:gs pos="35000">
              <a:srgbClr val="6DC4A4"/>
            </a:gs>
            <a:gs pos="100000">
              <a:srgbClr val="A7EFC4"/>
            </a:gs>
          </a:gsLst>
          <a:lin ang="16200000" scaled="1"/>
        </a:gradFill>
        <a:ln>
          <a:solidFill>
            <a:schemeClr val="tx1"/>
          </a:solidFill>
        </a:ln>
      </dgm:spPr>
      <dgm:t>
        <a:bodyPr/>
        <a:lstStyle/>
        <a:p>
          <a:r>
            <a:rPr lang="en-US" sz="2800" b="0" dirty="0">
              <a:solidFill>
                <a:schemeClr val="tx1"/>
              </a:solidFill>
              <a:effectLst/>
            </a:rPr>
            <a:t>Tools and Materials</a:t>
          </a:r>
        </a:p>
      </dgm:t>
    </dgm:pt>
    <dgm:pt modelId="{46D6DD39-C841-F541-8B9E-19B03C6E4952}" type="parTrans" cxnId="{978B1FB8-D151-6544-9A98-2EAB358A40F5}">
      <dgm:prSet/>
      <dgm:spPr>
        <a:solidFill>
          <a:srgbClr val="056F56"/>
        </a:solidFill>
      </dgm:spPr>
      <dgm:t>
        <a:bodyPr/>
        <a:lstStyle/>
        <a:p>
          <a:endParaRPr lang="en-US"/>
        </a:p>
      </dgm:t>
    </dgm:pt>
    <dgm:pt modelId="{BDAEA5FC-061A-7F47-834B-ADFD8BC23F6B}" type="sibTrans" cxnId="{978B1FB8-D151-6544-9A98-2EAB358A40F5}">
      <dgm:prSet/>
      <dgm:spPr/>
      <dgm:t>
        <a:bodyPr/>
        <a:lstStyle/>
        <a:p>
          <a:endParaRPr lang="en-US"/>
        </a:p>
      </dgm:t>
    </dgm:pt>
    <dgm:pt modelId="{51EC4619-74CF-F549-91E8-95346C658C1C}">
      <dgm:prSet phldrT="[Text]" custT="1">
        <dgm:style>
          <a:lnRef idx="1">
            <a:schemeClr val="accent2"/>
          </a:lnRef>
          <a:fillRef idx="2">
            <a:schemeClr val="accent2"/>
          </a:fillRef>
          <a:effectRef idx="1">
            <a:schemeClr val="accent2"/>
          </a:effectRef>
          <a:fontRef idx="minor">
            <a:schemeClr val="dk1"/>
          </a:fontRef>
        </dgm:style>
      </dgm:prSet>
      <dgm:spPr>
        <a:solidFill>
          <a:srgbClr val="08AE85"/>
        </a:solidFill>
        <a:ln>
          <a:solidFill>
            <a:schemeClr val="tx1"/>
          </a:solidFill>
        </a:ln>
      </dgm:spPr>
      <dgm:t>
        <a:bodyPr/>
        <a:lstStyle/>
        <a:p>
          <a:r>
            <a:rPr lang="en-US" sz="2800" b="1" dirty="0">
              <a:effectLst>
                <a:outerShdw blurRad="38100" dist="38100" dir="2700000" algn="tl">
                  <a:srgbClr val="000000">
                    <a:alpha val="43137"/>
                  </a:srgbClr>
                </a:outerShdw>
              </a:effectLst>
            </a:rPr>
            <a:t>Skills and Language</a:t>
          </a:r>
        </a:p>
      </dgm:t>
    </dgm:pt>
    <dgm:pt modelId="{BC13CE62-9E3D-0E4E-869F-D2B7A826D288}" type="parTrans" cxnId="{7212732A-F023-4340-BB41-FB974A741314}">
      <dgm:prSet/>
      <dgm:spPr>
        <a:solidFill>
          <a:srgbClr val="056F56"/>
        </a:solidFill>
      </dgm:spPr>
      <dgm:t>
        <a:bodyPr/>
        <a:lstStyle/>
        <a:p>
          <a:endParaRPr lang="en-US"/>
        </a:p>
      </dgm:t>
    </dgm:pt>
    <dgm:pt modelId="{35B2C799-4B24-F94E-B2A9-FE7ED0D692FE}" type="sibTrans" cxnId="{7212732A-F023-4340-BB41-FB974A741314}">
      <dgm:prSet/>
      <dgm:spPr/>
      <dgm:t>
        <a:bodyPr/>
        <a:lstStyle/>
        <a:p>
          <a:endParaRPr lang="en-US"/>
        </a:p>
      </dgm:t>
    </dgm:pt>
    <dgm:pt modelId="{DF0E9F74-3380-454A-8031-E6A07FD44153}">
      <dgm:prSet phldrT="[Text]" custT="1">
        <dgm:style>
          <a:lnRef idx="1">
            <a:schemeClr val="accent2"/>
          </a:lnRef>
          <a:fillRef idx="2">
            <a:schemeClr val="accent2"/>
          </a:fillRef>
          <a:effectRef idx="1">
            <a:schemeClr val="accent2"/>
          </a:effectRef>
          <a:fontRef idx="minor">
            <a:schemeClr val="dk1"/>
          </a:fontRef>
        </dgm:style>
      </dgm:prSet>
      <dgm:spPr>
        <a:gradFill rotWithShape="0">
          <a:gsLst>
            <a:gs pos="33000">
              <a:srgbClr val="9CDBBC"/>
            </a:gs>
            <a:gs pos="98000">
              <a:srgbClr val="6DC4A4"/>
            </a:gs>
            <a:gs pos="0">
              <a:srgbClr val="9CDBBC"/>
            </a:gs>
          </a:gsLst>
          <a:lin ang="5400000" scaled="1"/>
        </a:gradFill>
        <a:ln>
          <a:solidFill>
            <a:schemeClr val="tx1"/>
          </a:solidFill>
        </a:ln>
      </dgm:spPr>
      <dgm:t>
        <a:bodyPr/>
        <a:lstStyle/>
        <a:p>
          <a:r>
            <a:rPr lang="en-US" sz="2800" b="0" dirty="0">
              <a:effectLst/>
            </a:rPr>
            <a:t>Culture and Attitude</a:t>
          </a:r>
        </a:p>
      </dgm:t>
    </dgm:pt>
    <dgm:pt modelId="{81C16BEB-256B-A346-A5B4-43D0543B3247}" type="sibTrans" cxnId="{C5A715A8-A9F1-A04F-9C67-FA1B889F7155}">
      <dgm:prSet/>
      <dgm:spPr/>
      <dgm:t>
        <a:bodyPr/>
        <a:lstStyle/>
        <a:p>
          <a:endParaRPr lang="en-US"/>
        </a:p>
      </dgm:t>
    </dgm:pt>
    <dgm:pt modelId="{91A5350E-88E3-E34C-9FD0-1AFDFD5C8FB6}" type="parTrans" cxnId="{C5A715A8-A9F1-A04F-9C67-FA1B889F7155}">
      <dgm:prSet/>
      <dgm:spPr>
        <a:solidFill>
          <a:srgbClr val="056F56"/>
        </a:solidFill>
      </dgm:spPr>
      <dgm:t>
        <a:bodyPr/>
        <a:lstStyle/>
        <a:p>
          <a:endParaRPr lang="en-US"/>
        </a:p>
      </dgm:t>
    </dgm:pt>
    <dgm:pt modelId="{805C3A0E-4B2E-754F-9C88-1502F1997E14}" type="pres">
      <dgm:prSet presAssocID="{C3753A2A-DA86-2F41-8609-A3A1B154C0D0}" presName="cycle" presStyleCnt="0">
        <dgm:presLayoutVars>
          <dgm:chMax val="1"/>
          <dgm:dir/>
          <dgm:animLvl val="ctr"/>
          <dgm:resizeHandles val="exact"/>
        </dgm:presLayoutVars>
      </dgm:prSet>
      <dgm:spPr/>
    </dgm:pt>
    <dgm:pt modelId="{D055A772-0D12-1F46-A116-5FFBBEBFC166}" type="pres">
      <dgm:prSet presAssocID="{C18608CE-5502-284C-B47C-6F12BBB113CB}" presName="centerShape" presStyleLbl="node0" presStyleIdx="0" presStyleCnt="1" custScaleX="163052" custScaleY="98956"/>
      <dgm:spPr/>
    </dgm:pt>
    <dgm:pt modelId="{D9E09DFB-C103-924C-866B-99E7F88222E1}" type="pres">
      <dgm:prSet presAssocID="{91A5350E-88E3-E34C-9FD0-1AFDFD5C8FB6}" presName="parTrans" presStyleLbl="bgSibTrans2D1" presStyleIdx="0" presStyleCnt="4"/>
      <dgm:spPr/>
    </dgm:pt>
    <dgm:pt modelId="{AD27D84D-1902-EF48-B52B-834AFCCFF5F6}" type="pres">
      <dgm:prSet presAssocID="{DF0E9F74-3380-454A-8031-E6A07FD44153}" presName="node" presStyleLbl="node1" presStyleIdx="0" presStyleCnt="4">
        <dgm:presLayoutVars>
          <dgm:bulletEnabled val="1"/>
        </dgm:presLayoutVars>
      </dgm:prSet>
      <dgm:spPr/>
    </dgm:pt>
    <dgm:pt modelId="{180DF971-D4EA-7042-B27E-EEC27EFCFF77}" type="pres">
      <dgm:prSet presAssocID="{7BB42CD9-894D-ED4C-B5A3-E865CE46284D}" presName="parTrans" presStyleLbl="bgSibTrans2D1" presStyleIdx="1" presStyleCnt="4"/>
      <dgm:spPr/>
    </dgm:pt>
    <dgm:pt modelId="{681B0499-755A-E74C-8DAE-01ABE5FC8D4A}" type="pres">
      <dgm:prSet presAssocID="{29D3A27C-4849-1A4C-90CE-6312517036C6}" presName="node" presStyleLbl="node1" presStyleIdx="1" presStyleCnt="4">
        <dgm:presLayoutVars>
          <dgm:bulletEnabled val="1"/>
        </dgm:presLayoutVars>
      </dgm:prSet>
      <dgm:spPr/>
    </dgm:pt>
    <dgm:pt modelId="{9F27C5FB-1BDF-DF46-B664-6589552436BE}" type="pres">
      <dgm:prSet presAssocID="{46D6DD39-C841-F541-8B9E-19B03C6E4952}" presName="parTrans" presStyleLbl="bgSibTrans2D1" presStyleIdx="2" presStyleCnt="4"/>
      <dgm:spPr/>
    </dgm:pt>
    <dgm:pt modelId="{FCA42D4D-84EA-F24E-82F7-54E5FC6CC4BA}" type="pres">
      <dgm:prSet presAssocID="{4A788C84-C22C-B54E-86E6-A759EDDA5CF5}" presName="node" presStyleLbl="node1" presStyleIdx="2" presStyleCnt="4">
        <dgm:presLayoutVars>
          <dgm:bulletEnabled val="1"/>
        </dgm:presLayoutVars>
      </dgm:prSet>
      <dgm:spPr/>
    </dgm:pt>
    <dgm:pt modelId="{F62E5C3E-325C-7E4A-A2AE-D90A9AC16AD6}" type="pres">
      <dgm:prSet presAssocID="{BC13CE62-9E3D-0E4E-869F-D2B7A826D288}" presName="parTrans" presStyleLbl="bgSibTrans2D1" presStyleIdx="3" presStyleCnt="4"/>
      <dgm:spPr/>
    </dgm:pt>
    <dgm:pt modelId="{F6D9E5BE-32A8-CB4F-B543-DDDE3AD0340F}" type="pres">
      <dgm:prSet presAssocID="{51EC4619-74CF-F549-91E8-95346C658C1C}" presName="node" presStyleLbl="node1" presStyleIdx="3" presStyleCnt="4">
        <dgm:presLayoutVars>
          <dgm:bulletEnabled val="1"/>
        </dgm:presLayoutVars>
      </dgm:prSet>
      <dgm:spPr/>
    </dgm:pt>
  </dgm:ptLst>
  <dgm:cxnLst>
    <dgm:cxn modelId="{BFABB10D-1AB9-3D47-93D8-C06E0F4B297E}" srcId="{C3753A2A-DA86-2F41-8609-A3A1B154C0D0}" destId="{C18608CE-5502-284C-B47C-6F12BBB113CB}" srcOrd="0" destOrd="0" parTransId="{0A6411A2-C87E-534A-AA13-40F6B31B5647}" sibTransId="{B4698EE4-C1B7-8F40-9DE3-A1E486998DE0}"/>
    <dgm:cxn modelId="{7212732A-F023-4340-BB41-FB974A741314}" srcId="{C18608CE-5502-284C-B47C-6F12BBB113CB}" destId="{51EC4619-74CF-F549-91E8-95346C658C1C}" srcOrd="3" destOrd="0" parTransId="{BC13CE62-9E3D-0E4E-869F-D2B7A826D288}" sibTransId="{35B2C799-4B24-F94E-B2A9-FE7ED0D692FE}"/>
    <dgm:cxn modelId="{69576545-DC14-814F-8B59-93A3F4F4EF57}" type="presOf" srcId="{91A5350E-88E3-E34C-9FD0-1AFDFD5C8FB6}" destId="{D9E09DFB-C103-924C-866B-99E7F88222E1}" srcOrd="0" destOrd="0" presId="urn:microsoft.com/office/officeart/2005/8/layout/radial4"/>
    <dgm:cxn modelId="{2FDA9365-D4EA-5A42-86E7-6D0CDFC928FB}" type="presOf" srcId="{29D3A27C-4849-1A4C-90CE-6312517036C6}" destId="{681B0499-755A-E74C-8DAE-01ABE5FC8D4A}" srcOrd="0" destOrd="0" presId="urn:microsoft.com/office/officeart/2005/8/layout/radial4"/>
    <dgm:cxn modelId="{19C94A48-DBEB-1541-9582-9DE1A45F2AE6}" type="presOf" srcId="{C18608CE-5502-284C-B47C-6F12BBB113CB}" destId="{D055A772-0D12-1F46-A116-5FFBBEBFC166}" srcOrd="0" destOrd="0" presId="urn:microsoft.com/office/officeart/2005/8/layout/radial4"/>
    <dgm:cxn modelId="{203B2C4C-3AE5-4449-92EC-A7612A25AACD}" type="presOf" srcId="{4A788C84-C22C-B54E-86E6-A759EDDA5CF5}" destId="{FCA42D4D-84EA-F24E-82F7-54E5FC6CC4BA}" srcOrd="0" destOrd="0" presId="urn:microsoft.com/office/officeart/2005/8/layout/radial4"/>
    <dgm:cxn modelId="{142E7E70-91CC-9048-9383-09B85331D990}" type="presOf" srcId="{46D6DD39-C841-F541-8B9E-19B03C6E4952}" destId="{9F27C5FB-1BDF-DF46-B664-6589552436BE}" srcOrd="0" destOrd="0" presId="urn:microsoft.com/office/officeart/2005/8/layout/radial4"/>
    <dgm:cxn modelId="{56B25C53-40B4-D649-877F-D53E293BA39C}" type="presOf" srcId="{51EC4619-74CF-F549-91E8-95346C658C1C}" destId="{F6D9E5BE-32A8-CB4F-B543-DDDE3AD0340F}" srcOrd="0" destOrd="0" presId="urn:microsoft.com/office/officeart/2005/8/layout/radial4"/>
    <dgm:cxn modelId="{57294F54-3D65-E247-A8D6-D7B4A4522240}" type="presOf" srcId="{C3753A2A-DA86-2F41-8609-A3A1B154C0D0}" destId="{805C3A0E-4B2E-754F-9C88-1502F1997E14}" srcOrd="0" destOrd="0" presId="urn:microsoft.com/office/officeart/2005/8/layout/radial4"/>
    <dgm:cxn modelId="{D427C676-B7E6-E540-8FBF-62E0E03F15C5}" srcId="{C18608CE-5502-284C-B47C-6F12BBB113CB}" destId="{29D3A27C-4849-1A4C-90CE-6312517036C6}" srcOrd="1" destOrd="0" parTransId="{7BB42CD9-894D-ED4C-B5A3-E865CE46284D}" sibTransId="{19B566E8-BB01-7E4C-99ED-F2B3B78E64F2}"/>
    <dgm:cxn modelId="{DE4C8691-F49A-DD48-99EA-090A0F741BFE}" type="presOf" srcId="{BC13CE62-9E3D-0E4E-869F-D2B7A826D288}" destId="{F62E5C3E-325C-7E4A-A2AE-D90A9AC16AD6}" srcOrd="0" destOrd="0" presId="urn:microsoft.com/office/officeart/2005/8/layout/radial4"/>
    <dgm:cxn modelId="{EFD9CE96-6800-E34E-BC81-F6C389D0ECA9}" type="presOf" srcId="{DF0E9F74-3380-454A-8031-E6A07FD44153}" destId="{AD27D84D-1902-EF48-B52B-834AFCCFF5F6}" srcOrd="0" destOrd="0" presId="urn:microsoft.com/office/officeart/2005/8/layout/radial4"/>
    <dgm:cxn modelId="{C5A715A8-A9F1-A04F-9C67-FA1B889F7155}" srcId="{C18608CE-5502-284C-B47C-6F12BBB113CB}" destId="{DF0E9F74-3380-454A-8031-E6A07FD44153}" srcOrd="0" destOrd="0" parTransId="{91A5350E-88E3-E34C-9FD0-1AFDFD5C8FB6}" sibTransId="{81C16BEB-256B-A346-A5B4-43D0543B3247}"/>
    <dgm:cxn modelId="{978B1FB8-D151-6544-9A98-2EAB358A40F5}" srcId="{C18608CE-5502-284C-B47C-6F12BBB113CB}" destId="{4A788C84-C22C-B54E-86E6-A759EDDA5CF5}" srcOrd="2" destOrd="0" parTransId="{46D6DD39-C841-F541-8B9E-19B03C6E4952}" sibTransId="{BDAEA5FC-061A-7F47-834B-ADFD8BC23F6B}"/>
    <dgm:cxn modelId="{A19EAAFB-B878-0945-9E54-C299A88140B1}" type="presOf" srcId="{7BB42CD9-894D-ED4C-B5A3-E865CE46284D}" destId="{180DF971-D4EA-7042-B27E-EEC27EFCFF77}" srcOrd="0" destOrd="0" presId="urn:microsoft.com/office/officeart/2005/8/layout/radial4"/>
    <dgm:cxn modelId="{21A58C84-031D-B645-B6B4-6C14449AD3BB}" type="presParOf" srcId="{805C3A0E-4B2E-754F-9C88-1502F1997E14}" destId="{D055A772-0D12-1F46-A116-5FFBBEBFC166}" srcOrd="0" destOrd="0" presId="urn:microsoft.com/office/officeart/2005/8/layout/radial4"/>
    <dgm:cxn modelId="{A1A52654-2EFF-C847-97AE-57DD62AFCC93}" type="presParOf" srcId="{805C3A0E-4B2E-754F-9C88-1502F1997E14}" destId="{D9E09DFB-C103-924C-866B-99E7F88222E1}" srcOrd="1" destOrd="0" presId="urn:microsoft.com/office/officeart/2005/8/layout/radial4"/>
    <dgm:cxn modelId="{F91D8D84-1A8E-E148-AA7A-6109F11D0B14}" type="presParOf" srcId="{805C3A0E-4B2E-754F-9C88-1502F1997E14}" destId="{AD27D84D-1902-EF48-B52B-834AFCCFF5F6}" srcOrd="2" destOrd="0" presId="urn:microsoft.com/office/officeart/2005/8/layout/radial4"/>
    <dgm:cxn modelId="{4A5E5066-0801-F546-98DA-174F054A66E0}" type="presParOf" srcId="{805C3A0E-4B2E-754F-9C88-1502F1997E14}" destId="{180DF971-D4EA-7042-B27E-EEC27EFCFF77}" srcOrd="3" destOrd="0" presId="urn:microsoft.com/office/officeart/2005/8/layout/radial4"/>
    <dgm:cxn modelId="{B0DF49BB-58B6-9649-812E-AF030D19308C}" type="presParOf" srcId="{805C3A0E-4B2E-754F-9C88-1502F1997E14}" destId="{681B0499-755A-E74C-8DAE-01ABE5FC8D4A}" srcOrd="4" destOrd="0" presId="urn:microsoft.com/office/officeart/2005/8/layout/radial4"/>
    <dgm:cxn modelId="{5E3B7F16-D187-C84F-BED5-21C653AE7B1D}" type="presParOf" srcId="{805C3A0E-4B2E-754F-9C88-1502F1997E14}" destId="{9F27C5FB-1BDF-DF46-B664-6589552436BE}" srcOrd="5" destOrd="0" presId="urn:microsoft.com/office/officeart/2005/8/layout/radial4"/>
    <dgm:cxn modelId="{8C0A1F8A-7081-9F45-819D-B2A4CE48F389}" type="presParOf" srcId="{805C3A0E-4B2E-754F-9C88-1502F1997E14}" destId="{FCA42D4D-84EA-F24E-82F7-54E5FC6CC4BA}" srcOrd="6" destOrd="0" presId="urn:microsoft.com/office/officeart/2005/8/layout/radial4"/>
    <dgm:cxn modelId="{2DA80F01-30AA-6D42-99B2-1A9216B7AF51}" type="presParOf" srcId="{805C3A0E-4B2E-754F-9C88-1502F1997E14}" destId="{F62E5C3E-325C-7E4A-A2AE-D90A9AC16AD6}" srcOrd="7" destOrd="0" presId="urn:microsoft.com/office/officeart/2005/8/layout/radial4"/>
    <dgm:cxn modelId="{2D1D2E93-3576-2645-96AD-6477A9BE2130}" type="presParOf" srcId="{805C3A0E-4B2E-754F-9C88-1502F1997E14}" destId="{F6D9E5BE-32A8-CB4F-B543-DDDE3AD0340F}"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FB5FA-4063-404B-9995-CDC1EBA36215}">
      <dsp:nvSpPr>
        <dsp:cNvPr id="0" name=""/>
        <dsp:cNvSpPr/>
      </dsp:nvSpPr>
      <dsp:spPr>
        <a:xfrm>
          <a:off x="0" y="0"/>
          <a:ext cx="8686800" cy="1930549"/>
        </a:xfrm>
        <a:prstGeom prst="roundRect">
          <a:avLst>
            <a:gd name="adj" fmla="val 10000"/>
          </a:avLst>
        </a:prstGeom>
        <a:solidFill>
          <a:srgbClr val="6DC4A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endParaRPr lang="en-US" sz="2200" kern="1200" dirty="0">
            <a:solidFill>
              <a:schemeClr val="tx1"/>
            </a:solidFill>
          </a:endParaRPr>
        </a:p>
      </dsp:txBody>
      <dsp:txXfrm>
        <a:off x="1930414" y="0"/>
        <a:ext cx="6756385" cy="1930549"/>
      </dsp:txXfrm>
    </dsp:sp>
    <dsp:sp modelId="{8324F200-E66A-C940-8642-0A0A584B2CDB}">
      <dsp:nvSpPr>
        <dsp:cNvPr id="0" name=""/>
        <dsp:cNvSpPr/>
      </dsp:nvSpPr>
      <dsp:spPr>
        <a:xfrm>
          <a:off x="344213" y="440188"/>
          <a:ext cx="1318673" cy="906663"/>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CDACBD-600A-5C4B-9D46-0F5C9979FB6B}">
      <dsp:nvSpPr>
        <dsp:cNvPr id="0" name=""/>
        <dsp:cNvSpPr/>
      </dsp:nvSpPr>
      <dsp:spPr>
        <a:xfrm>
          <a:off x="0" y="2138450"/>
          <a:ext cx="8686800" cy="1930549"/>
        </a:xfrm>
        <a:prstGeom prst="roundRect">
          <a:avLst>
            <a:gd name="adj" fmla="val 10000"/>
          </a:avLst>
        </a:prstGeom>
        <a:solidFill>
          <a:srgbClr val="87CFB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endParaRPr lang="en-US" sz="1400" kern="1200" dirty="0"/>
        </a:p>
      </dsp:txBody>
      <dsp:txXfrm>
        <a:off x="1930414" y="2138450"/>
        <a:ext cx="6756385" cy="1930549"/>
      </dsp:txXfrm>
    </dsp:sp>
    <dsp:sp modelId="{02BCAF04-236A-C648-B217-76920544F142}">
      <dsp:nvSpPr>
        <dsp:cNvPr id="0" name=""/>
        <dsp:cNvSpPr/>
      </dsp:nvSpPr>
      <dsp:spPr>
        <a:xfrm>
          <a:off x="463987" y="2316659"/>
          <a:ext cx="1154875" cy="154443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639957A-EE16-BC40-ABA3-74FD189A8760}">
      <dsp:nvSpPr>
        <dsp:cNvPr id="0" name=""/>
        <dsp:cNvSpPr/>
      </dsp:nvSpPr>
      <dsp:spPr>
        <a:xfrm>
          <a:off x="0" y="4247208"/>
          <a:ext cx="8686800" cy="1930549"/>
        </a:xfrm>
        <a:prstGeom prst="roundRect">
          <a:avLst>
            <a:gd name="adj" fmla="val 10000"/>
          </a:avLst>
        </a:prstGeom>
        <a:solidFill>
          <a:srgbClr val="9CDBB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solidFill>
              <a:srgbClr val="000000"/>
            </a:solidFill>
          </a:endParaRPr>
        </a:p>
      </dsp:txBody>
      <dsp:txXfrm>
        <a:off x="1930414" y="4247208"/>
        <a:ext cx="6756385" cy="1930549"/>
      </dsp:txXfrm>
    </dsp:sp>
    <dsp:sp modelId="{0FE2A1B2-8A1E-5E40-BC64-8DE2DE6DB321}">
      <dsp:nvSpPr>
        <dsp:cNvPr id="0" name=""/>
        <dsp:cNvSpPr/>
      </dsp:nvSpPr>
      <dsp:spPr>
        <a:xfrm>
          <a:off x="504607" y="4445962"/>
          <a:ext cx="1114255" cy="1544439"/>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A772-0D12-1F46-A116-5FFBBEBFC166}">
      <dsp:nvSpPr>
        <dsp:cNvPr id="0" name=""/>
        <dsp:cNvSpPr/>
      </dsp:nvSpPr>
      <dsp:spPr>
        <a:xfrm>
          <a:off x="2225496" y="3209399"/>
          <a:ext cx="3500623" cy="2124522"/>
        </a:xfrm>
        <a:prstGeom prst="ellipse">
          <a:avLst/>
        </a:prstGeom>
        <a:solidFill>
          <a:srgbClr val="6DC4A4"/>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t>Scientific Inquiry</a:t>
          </a:r>
        </a:p>
      </dsp:txBody>
      <dsp:txXfrm>
        <a:off x="2738150" y="3520528"/>
        <a:ext cx="2475315" cy="1502264"/>
      </dsp:txXfrm>
    </dsp:sp>
    <dsp:sp modelId="{D9E09DFB-C103-924C-866B-99E7F88222E1}">
      <dsp:nvSpPr>
        <dsp:cNvPr id="0" name=""/>
        <dsp:cNvSpPr/>
      </dsp:nvSpPr>
      <dsp:spPr>
        <a:xfrm rot="11700000">
          <a:off x="998570"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7D84D-1902-EF48-B52B-834AFCCFF5F6}">
      <dsp:nvSpPr>
        <dsp:cNvPr id="0" name=""/>
        <dsp:cNvSpPr/>
      </dsp:nvSpPr>
      <dsp:spPr>
        <a:xfrm>
          <a:off x="1335" y="2664121"/>
          <a:ext cx="2039589" cy="1631671"/>
        </a:xfrm>
        <a:prstGeom prst="roundRect">
          <a:avLst>
            <a:gd name="adj" fmla="val 10000"/>
          </a:avLst>
        </a:prstGeom>
        <a:solidFill>
          <a:srgbClr val="08AE85"/>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Culture and Attitude</a:t>
          </a:r>
        </a:p>
      </dsp:txBody>
      <dsp:txXfrm>
        <a:off x="49125" y="2711911"/>
        <a:ext cx="1944009" cy="1536091"/>
      </dsp:txXfrm>
    </dsp:sp>
    <dsp:sp modelId="{180DF971-D4EA-7042-B27E-EEC27EFCFF77}">
      <dsp:nvSpPr>
        <dsp:cNvPr id="0" name=""/>
        <dsp:cNvSpPr/>
      </dsp:nvSpPr>
      <dsp:spPr>
        <a:xfrm rot="14700000">
          <a:off x="2156222"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1B0499-755A-E74C-8DAE-01ABE5FC8D4A}">
      <dsp:nvSpPr>
        <dsp:cNvPr id="0" name=""/>
        <dsp:cNvSpPr/>
      </dsp:nvSpPr>
      <dsp:spPr>
        <a:xfrm>
          <a:off x="16632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Content</a:t>
          </a:r>
        </a:p>
      </dsp:txBody>
      <dsp:txXfrm>
        <a:off x="1711053" y="731302"/>
        <a:ext cx="1944009" cy="1536091"/>
      </dsp:txXfrm>
    </dsp:sp>
    <dsp:sp modelId="{9F27C5FB-1BDF-DF46-B664-6589552436BE}">
      <dsp:nvSpPr>
        <dsp:cNvPr id="0" name=""/>
        <dsp:cNvSpPr/>
      </dsp:nvSpPr>
      <dsp:spPr>
        <a:xfrm rot="17700000">
          <a:off x="3970481"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A42D4D-84EA-F24E-82F7-54E5FC6CC4BA}">
      <dsp:nvSpPr>
        <dsp:cNvPr id="0" name=""/>
        <dsp:cNvSpPr/>
      </dsp:nvSpPr>
      <dsp:spPr>
        <a:xfrm>
          <a:off x="42487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Tools and Materials</a:t>
          </a:r>
        </a:p>
      </dsp:txBody>
      <dsp:txXfrm>
        <a:off x="4296553" y="731302"/>
        <a:ext cx="1944009" cy="1536091"/>
      </dsp:txXfrm>
    </dsp:sp>
    <dsp:sp modelId="{F62E5C3E-325C-7E4A-A2AE-D90A9AC16AD6}">
      <dsp:nvSpPr>
        <dsp:cNvPr id="0" name=""/>
        <dsp:cNvSpPr/>
      </dsp:nvSpPr>
      <dsp:spPr>
        <a:xfrm rot="20700000">
          <a:off x="5628886"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D9E5BE-32A8-CB4F-B543-DDDE3AD0340F}">
      <dsp:nvSpPr>
        <dsp:cNvPr id="0" name=""/>
        <dsp:cNvSpPr/>
      </dsp:nvSpPr>
      <dsp:spPr>
        <a:xfrm>
          <a:off x="5910691" y="2664121"/>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Language</a:t>
          </a:r>
        </a:p>
      </dsp:txBody>
      <dsp:txXfrm>
        <a:off x="5958481" y="2711911"/>
        <a:ext cx="1944009" cy="15360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A772-0D12-1F46-A116-5FFBBEBFC166}">
      <dsp:nvSpPr>
        <dsp:cNvPr id="0" name=""/>
        <dsp:cNvSpPr/>
      </dsp:nvSpPr>
      <dsp:spPr>
        <a:xfrm>
          <a:off x="2225496" y="3209399"/>
          <a:ext cx="3500623" cy="2124522"/>
        </a:xfrm>
        <a:prstGeom prst="ellipse">
          <a:avLst/>
        </a:prstGeom>
        <a:solidFill>
          <a:srgbClr val="6DC4A4"/>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t>Scientific Inquiry</a:t>
          </a:r>
        </a:p>
      </dsp:txBody>
      <dsp:txXfrm>
        <a:off x="2738150" y="3520528"/>
        <a:ext cx="2475315" cy="1502264"/>
      </dsp:txXfrm>
    </dsp:sp>
    <dsp:sp modelId="{D9E09DFB-C103-924C-866B-99E7F88222E1}">
      <dsp:nvSpPr>
        <dsp:cNvPr id="0" name=""/>
        <dsp:cNvSpPr/>
      </dsp:nvSpPr>
      <dsp:spPr>
        <a:xfrm rot="11700000">
          <a:off x="998570"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7D84D-1902-EF48-B52B-834AFCCFF5F6}">
      <dsp:nvSpPr>
        <dsp:cNvPr id="0" name=""/>
        <dsp:cNvSpPr/>
      </dsp:nvSpPr>
      <dsp:spPr>
        <a:xfrm>
          <a:off x="1335" y="2664121"/>
          <a:ext cx="2039589" cy="1631671"/>
        </a:xfrm>
        <a:prstGeom prst="roundRect">
          <a:avLst>
            <a:gd name="adj" fmla="val 10000"/>
          </a:avLst>
        </a:prstGeom>
        <a:gradFill rotWithShape="0">
          <a:gsLst>
            <a:gs pos="33000">
              <a:srgbClr val="6DC4A4"/>
            </a:gs>
            <a:gs pos="98000">
              <a:srgbClr val="6DC4A4"/>
            </a:gs>
            <a:gs pos="0">
              <a:srgbClr val="A7EFC4"/>
            </a:gs>
          </a:gsLst>
          <a:lin ang="54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Culture and Attitude</a:t>
          </a:r>
        </a:p>
      </dsp:txBody>
      <dsp:txXfrm>
        <a:off x="49125" y="2711911"/>
        <a:ext cx="1944009" cy="1536091"/>
      </dsp:txXfrm>
    </dsp:sp>
    <dsp:sp modelId="{180DF971-D4EA-7042-B27E-EEC27EFCFF77}">
      <dsp:nvSpPr>
        <dsp:cNvPr id="0" name=""/>
        <dsp:cNvSpPr/>
      </dsp:nvSpPr>
      <dsp:spPr>
        <a:xfrm rot="14700000">
          <a:off x="2156222"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1B0499-755A-E74C-8DAE-01ABE5FC8D4A}">
      <dsp:nvSpPr>
        <dsp:cNvPr id="0" name=""/>
        <dsp:cNvSpPr/>
      </dsp:nvSpPr>
      <dsp:spPr>
        <a:xfrm>
          <a:off x="1663263" y="683512"/>
          <a:ext cx="2039589" cy="1631671"/>
        </a:xfrm>
        <a:prstGeom prst="roundRect">
          <a:avLst>
            <a:gd name="adj" fmla="val 10000"/>
          </a:avLst>
        </a:prstGeom>
        <a:solidFill>
          <a:srgbClr val="6DC4A4"/>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Content</a:t>
          </a:r>
        </a:p>
      </dsp:txBody>
      <dsp:txXfrm>
        <a:off x="1711053" y="731302"/>
        <a:ext cx="1944009" cy="1536091"/>
      </dsp:txXfrm>
    </dsp:sp>
    <dsp:sp modelId="{9F27C5FB-1BDF-DF46-B664-6589552436BE}">
      <dsp:nvSpPr>
        <dsp:cNvPr id="0" name=""/>
        <dsp:cNvSpPr/>
      </dsp:nvSpPr>
      <dsp:spPr>
        <a:xfrm rot="17700000">
          <a:off x="3970481"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A42D4D-84EA-F24E-82F7-54E5FC6CC4BA}">
      <dsp:nvSpPr>
        <dsp:cNvPr id="0" name=""/>
        <dsp:cNvSpPr/>
      </dsp:nvSpPr>
      <dsp:spPr>
        <a:xfrm>
          <a:off x="42487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Tools and Materials</a:t>
          </a:r>
        </a:p>
      </dsp:txBody>
      <dsp:txXfrm>
        <a:off x="4296553" y="731302"/>
        <a:ext cx="1944009" cy="1536091"/>
      </dsp:txXfrm>
    </dsp:sp>
    <dsp:sp modelId="{F62E5C3E-325C-7E4A-A2AE-D90A9AC16AD6}">
      <dsp:nvSpPr>
        <dsp:cNvPr id="0" name=""/>
        <dsp:cNvSpPr/>
      </dsp:nvSpPr>
      <dsp:spPr>
        <a:xfrm rot="20700000">
          <a:off x="5628886"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D9E5BE-32A8-CB4F-B543-DDDE3AD0340F}">
      <dsp:nvSpPr>
        <dsp:cNvPr id="0" name=""/>
        <dsp:cNvSpPr/>
      </dsp:nvSpPr>
      <dsp:spPr>
        <a:xfrm>
          <a:off x="5910691" y="2664121"/>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Language</a:t>
          </a:r>
        </a:p>
      </dsp:txBody>
      <dsp:txXfrm>
        <a:off x="5958481" y="2711911"/>
        <a:ext cx="1944009" cy="1536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A772-0D12-1F46-A116-5FFBBEBFC166}">
      <dsp:nvSpPr>
        <dsp:cNvPr id="0" name=""/>
        <dsp:cNvSpPr/>
      </dsp:nvSpPr>
      <dsp:spPr>
        <a:xfrm>
          <a:off x="2225496" y="3209399"/>
          <a:ext cx="3500623" cy="2124522"/>
        </a:xfrm>
        <a:prstGeom prst="ellipse">
          <a:avLst/>
        </a:prstGeom>
        <a:solidFill>
          <a:srgbClr val="6DC4A4"/>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t>Scientific Inquiry</a:t>
          </a:r>
        </a:p>
      </dsp:txBody>
      <dsp:txXfrm>
        <a:off x="2738150" y="3520528"/>
        <a:ext cx="2475315" cy="1502264"/>
      </dsp:txXfrm>
    </dsp:sp>
    <dsp:sp modelId="{D9E09DFB-C103-924C-866B-99E7F88222E1}">
      <dsp:nvSpPr>
        <dsp:cNvPr id="0" name=""/>
        <dsp:cNvSpPr/>
      </dsp:nvSpPr>
      <dsp:spPr>
        <a:xfrm rot="11700000">
          <a:off x="998570"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7D84D-1902-EF48-B52B-834AFCCFF5F6}">
      <dsp:nvSpPr>
        <dsp:cNvPr id="0" name=""/>
        <dsp:cNvSpPr/>
      </dsp:nvSpPr>
      <dsp:spPr>
        <a:xfrm>
          <a:off x="1335" y="2664121"/>
          <a:ext cx="2039589" cy="1631671"/>
        </a:xfrm>
        <a:prstGeom prst="roundRect">
          <a:avLst>
            <a:gd name="adj" fmla="val 10000"/>
          </a:avLst>
        </a:prstGeom>
        <a:gradFill rotWithShape="0">
          <a:gsLst>
            <a:gs pos="33000">
              <a:srgbClr val="9CDBBC"/>
            </a:gs>
            <a:gs pos="98000">
              <a:srgbClr val="6DC4A4"/>
            </a:gs>
            <a:gs pos="0">
              <a:srgbClr val="9CDBBC"/>
            </a:gs>
          </a:gsLst>
          <a:lin ang="54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Culture and Attitude</a:t>
          </a:r>
        </a:p>
      </dsp:txBody>
      <dsp:txXfrm>
        <a:off x="49125" y="2711911"/>
        <a:ext cx="1944009" cy="1536091"/>
      </dsp:txXfrm>
    </dsp:sp>
    <dsp:sp modelId="{180DF971-D4EA-7042-B27E-EEC27EFCFF77}">
      <dsp:nvSpPr>
        <dsp:cNvPr id="0" name=""/>
        <dsp:cNvSpPr/>
      </dsp:nvSpPr>
      <dsp:spPr>
        <a:xfrm rot="14700000">
          <a:off x="2156222"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1B0499-755A-E74C-8DAE-01ABE5FC8D4A}">
      <dsp:nvSpPr>
        <dsp:cNvPr id="0" name=""/>
        <dsp:cNvSpPr/>
      </dsp:nvSpPr>
      <dsp:spPr>
        <a:xfrm>
          <a:off x="16632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Content</a:t>
          </a:r>
        </a:p>
      </dsp:txBody>
      <dsp:txXfrm>
        <a:off x="1711053" y="731302"/>
        <a:ext cx="1944009" cy="1536091"/>
      </dsp:txXfrm>
    </dsp:sp>
    <dsp:sp modelId="{9F27C5FB-1BDF-DF46-B664-6589552436BE}">
      <dsp:nvSpPr>
        <dsp:cNvPr id="0" name=""/>
        <dsp:cNvSpPr/>
      </dsp:nvSpPr>
      <dsp:spPr>
        <a:xfrm rot="17700000">
          <a:off x="3970481"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A42D4D-84EA-F24E-82F7-54E5FC6CC4BA}">
      <dsp:nvSpPr>
        <dsp:cNvPr id="0" name=""/>
        <dsp:cNvSpPr/>
      </dsp:nvSpPr>
      <dsp:spPr>
        <a:xfrm>
          <a:off x="4248763" y="683512"/>
          <a:ext cx="2039589" cy="1631671"/>
        </a:xfrm>
        <a:prstGeom prst="roundRect">
          <a:avLst>
            <a:gd name="adj" fmla="val 10000"/>
          </a:avLst>
        </a:prstGeom>
        <a:solidFill>
          <a:srgbClr val="08AE85"/>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effectLst>
                <a:outerShdw blurRad="38100" dist="38100" dir="2700000" algn="tl">
                  <a:srgbClr val="000000">
                    <a:alpha val="43137"/>
                  </a:srgbClr>
                </a:outerShdw>
              </a:effectLst>
            </a:rPr>
            <a:t>Tools and Materials</a:t>
          </a:r>
        </a:p>
      </dsp:txBody>
      <dsp:txXfrm>
        <a:off x="4296553" y="731302"/>
        <a:ext cx="1944009" cy="1536091"/>
      </dsp:txXfrm>
    </dsp:sp>
    <dsp:sp modelId="{F62E5C3E-325C-7E4A-A2AE-D90A9AC16AD6}">
      <dsp:nvSpPr>
        <dsp:cNvPr id="0" name=""/>
        <dsp:cNvSpPr/>
      </dsp:nvSpPr>
      <dsp:spPr>
        <a:xfrm rot="20700000">
          <a:off x="5628886"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D9E5BE-32A8-CB4F-B543-DDDE3AD0340F}">
      <dsp:nvSpPr>
        <dsp:cNvPr id="0" name=""/>
        <dsp:cNvSpPr/>
      </dsp:nvSpPr>
      <dsp:spPr>
        <a:xfrm>
          <a:off x="5910691" y="2664121"/>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Language</a:t>
          </a:r>
        </a:p>
      </dsp:txBody>
      <dsp:txXfrm>
        <a:off x="5958481" y="2711911"/>
        <a:ext cx="1944009" cy="15360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A772-0D12-1F46-A116-5FFBBEBFC166}">
      <dsp:nvSpPr>
        <dsp:cNvPr id="0" name=""/>
        <dsp:cNvSpPr/>
      </dsp:nvSpPr>
      <dsp:spPr>
        <a:xfrm>
          <a:off x="2225496" y="3209399"/>
          <a:ext cx="3500623" cy="2124522"/>
        </a:xfrm>
        <a:prstGeom prst="ellipse">
          <a:avLst/>
        </a:prstGeom>
        <a:solidFill>
          <a:srgbClr val="6DC4A4"/>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t>Scientific Inquiry</a:t>
          </a:r>
        </a:p>
      </dsp:txBody>
      <dsp:txXfrm>
        <a:off x="2738150" y="3520528"/>
        <a:ext cx="2475315" cy="1502264"/>
      </dsp:txXfrm>
    </dsp:sp>
    <dsp:sp modelId="{D9E09DFB-C103-924C-866B-99E7F88222E1}">
      <dsp:nvSpPr>
        <dsp:cNvPr id="0" name=""/>
        <dsp:cNvSpPr/>
      </dsp:nvSpPr>
      <dsp:spPr>
        <a:xfrm rot="11700000">
          <a:off x="998570"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7D84D-1902-EF48-B52B-834AFCCFF5F6}">
      <dsp:nvSpPr>
        <dsp:cNvPr id="0" name=""/>
        <dsp:cNvSpPr/>
      </dsp:nvSpPr>
      <dsp:spPr>
        <a:xfrm>
          <a:off x="1335" y="2664121"/>
          <a:ext cx="2039589" cy="1631671"/>
        </a:xfrm>
        <a:prstGeom prst="roundRect">
          <a:avLst>
            <a:gd name="adj" fmla="val 10000"/>
          </a:avLst>
        </a:prstGeom>
        <a:gradFill rotWithShape="0">
          <a:gsLst>
            <a:gs pos="33000">
              <a:srgbClr val="9CDBBC"/>
            </a:gs>
            <a:gs pos="98000">
              <a:srgbClr val="6DC4A4"/>
            </a:gs>
            <a:gs pos="0">
              <a:srgbClr val="9CDBBC"/>
            </a:gs>
          </a:gsLst>
          <a:lin ang="54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Culture and Attitude</a:t>
          </a:r>
        </a:p>
      </dsp:txBody>
      <dsp:txXfrm>
        <a:off x="49125" y="2711911"/>
        <a:ext cx="1944009" cy="1536091"/>
      </dsp:txXfrm>
    </dsp:sp>
    <dsp:sp modelId="{180DF971-D4EA-7042-B27E-EEC27EFCFF77}">
      <dsp:nvSpPr>
        <dsp:cNvPr id="0" name=""/>
        <dsp:cNvSpPr/>
      </dsp:nvSpPr>
      <dsp:spPr>
        <a:xfrm rot="14700000">
          <a:off x="2156222"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1B0499-755A-E74C-8DAE-01ABE5FC8D4A}">
      <dsp:nvSpPr>
        <dsp:cNvPr id="0" name=""/>
        <dsp:cNvSpPr/>
      </dsp:nvSpPr>
      <dsp:spPr>
        <a:xfrm>
          <a:off x="16632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Content</a:t>
          </a:r>
        </a:p>
      </dsp:txBody>
      <dsp:txXfrm>
        <a:off x="1711053" y="731302"/>
        <a:ext cx="1944009" cy="1536091"/>
      </dsp:txXfrm>
    </dsp:sp>
    <dsp:sp modelId="{9F27C5FB-1BDF-DF46-B664-6589552436BE}">
      <dsp:nvSpPr>
        <dsp:cNvPr id="0" name=""/>
        <dsp:cNvSpPr/>
      </dsp:nvSpPr>
      <dsp:spPr>
        <a:xfrm rot="17700000">
          <a:off x="3970481" y="2020376"/>
          <a:ext cx="1824912"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A42D4D-84EA-F24E-82F7-54E5FC6CC4BA}">
      <dsp:nvSpPr>
        <dsp:cNvPr id="0" name=""/>
        <dsp:cNvSpPr/>
      </dsp:nvSpPr>
      <dsp:spPr>
        <a:xfrm>
          <a:off x="4248763" y="683512"/>
          <a:ext cx="2039589" cy="1631671"/>
        </a:xfrm>
        <a:prstGeom prst="roundRect">
          <a:avLst>
            <a:gd name="adj" fmla="val 10000"/>
          </a:avLst>
        </a:prstGeom>
        <a:gradFill rotWithShape="0">
          <a:gsLst>
            <a:gs pos="0">
              <a:srgbClr val="6DC4A4"/>
            </a:gs>
            <a:gs pos="35000">
              <a:srgbClr val="6DC4A4"/>
            </a:gs>
            <a:gs pos="100000">
              <a:srgbClr val="A7EFC4"/>
            </a:gs>
          </a:gsLst>
          <a:lin ang="16200000" scaled="1"/>
        </a:gra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tx1"/>
              </a:solidFill>
              <a:effectLst/>
            </a:rPr>
            <a:t>Tools and Materials</a:t>
          </a:r>
        </a:p>
      </dsp:txBody>
      <dsp:txXfrm>
        <a:off x="4296553" y="731302"/>
        <a:ext cx="1944009" cy="1536091"/>
      </dsp:txXfrm>
    </dsp:sp>
    <dsp:sp modelId="{F62E5C3E-325C-7E4A-A2AE-D90A9AC16AD6}">
      <dsp:nvSpPr>
        <dsp:cNvPr id="0" name=""/>
        <dsp:cNvSpPr/>
      </dsp:nvSpPr>
      <dsp:spPr>
        <a:xfrm rot="20700000">
          <a:off x="5628886" y="3345377"/>
          <a:ext cx="1324159" cy="611876"/>
        </a:xfrm>
        <a:prstGeom prst="leftArrow">
          <a:avLst>
            <a:gd name="adj1" fmla="val 60000"/>
            <a:gd name="adj2" fmla="val 50000"/>
          </a:avLst>
        </a:prstGeom>
        <a:solidFill>
          <a:srgbClr val="056F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D9E5BE-32A8-CB4F-B543-DDDE3AD0340F}">
      <dsp:nvSpPr>
        <dsp:cNvPr id="0" name=""/>
        <dsp:cNvSpPr/>
      </dsp:nvSpPr>
      <dsp:spPr>
        <a:xfrm>
          <a:off x="5910691" y="2664121"/>
          <a:ext cx="2039589" cy="1631671"/>
        </a:xfrm>
        <a:prstGeom prst="roundRect">
          <a:avLst>
            <a:gd name="adj" fmla="val 10000"/>
          </a:avLst>
        </a:prstGeom>
        <a:solidFill>
          <a:srgbClr val="08AE85"/>
        </a:solidFill>
        <a:ln w="9525" cap="flat" cmpd="sng" algn="ctr">
          <a:solidFill>
            <a:schemeClr val="tx1"/>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Skills and Language</a:t>
          </a:r>
        </a:p>
      </dsp:txBody>
      <dsp:txXfrm>
        <a:off x="5958481" y="2711911"/>
        <a:ext cx="1944009" cy="1536091"/>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30" tIns="45715" rIns="91430" bIns="45715" numCol="1" anchor="t" anchorCtr="0" compatLnSpc="1">
            <a:prstTxWarp prst="textNoShape">
              <a:avLst/>
            </a:prstTxWarp>
          </a:bodyPr>
          <a:lstStyle>
            <a:lvl1pPr algn="r" eaLnBrk="1" hangingPunct="1">
              <a:defRPr sz="1200">
                <a:latin typeface="Calibri" charset="0"/>
                <a:cs typeface="Arial" charset="0"/>
              </a:defRPr>
            </a:lvl1pPr>
          </a:lstStyle>
          <a:p>
            <a:pPr>
              <a:defRPr/>
            </a:pPr>
            <a:fld id="{561E75B8-5589-034D-8D5D-EE736347DBC4}" type="datetime1">
              <a:rPr lang="en-US"/>
              <a:pPr>
                <a:defRPr/>
              </a:pPr>
              <a:t>1/22/2018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0" tIns="45715" rIns="91430" bIns="457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30" tIns="45715" rIns="91430" bIns="45715" numCol="1" anchor="b" anchorCtr="0" compatLnSpc="1">
            <a:prstTxWarp prst="textNoShape">
              <a:avLst/>
            </a:prstTxWarp>
          </a:bodyPr>
          <a:lstStyle>
            <a:lvl1pPr algn="r" eaLnBrk="1" hangingPunct="1">
              <a:defRPr sz="1200">
                <a:latin typeface="Calibri" charset="0"/>
                <a:cs typeface="Arial" charset="0"/>
              </a:defRPr>
            </a:lvl1pPr>
          </a:lstStyle>
          <a:p>
            <a:pPr>
              <a:defRPr/>
            </a:pPr>
            <a:fld id="{A7118926-8967-1A4D-8E60-DEEC94E91F89}" type="slidenum">
              <a:rPr lang="en-US"/>
              <a:pPr>
                <a:defRPr/>
              </a:pPr>
              <a:t>‹#›</a:t>
            </a:fld>
            <a:endParaRPr lang="en-US"/>
          </a:p>
        </p:txBody>
      </p:sp>
    </p:spTree>
    <p:extLst>
      <p:ext uri="{BB962C8B-B14F-4D97-AF65-F5344CB8AC3E}">
        <p14:creationId xmlns:p14="http://schemas.microsoft.com/office/powerpoint/2010/main" val="347946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30" tIns="45715" rIns="91430" bIns="45715" numCol="1" anchor="t" anchorCtr="0" compatLnSpc="1">
            <a:prstTxWarp prst="textNoShape">
              <a:avLst/>
            </a:prstTxWarp>
          </a:bodyPr>
          <a:lstStyle>
            <a:lvl1pPr algn="r" eaLnBrk="1" hangingPunct="1">
              <a:defRPr sz="1200">
                <a:latin typeface="Calibri" charset="0"/>
                <a:cs typeface="Arial" charset="0"/>
              </a:defRPr>
            </a:lvl1pPr>
          </a:lstStyle>
          <a:p>
            <a:pPr>
              <a:defRPr/>
            </a:pPr>
            <a:fld id="{BCD337E9-DEE5-0D4B-A4C1-A06428AF3F64}" type="datetime1">
              <a:rPr lang="en-US"/>
              <a:pPr>
                <a:defRPr/>
              </a:pPr>
              <a:t>1/22/2018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0" tIns="45715" rIns="91430" bIns="45715"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0" tIns="45715" rIns="91430" bIns="45715"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30" tIns="45715" rIns="91430" bIns="45715" numCol="1" anchor="b" anchorCtr="0" compatLnSpc="1">
            <a:prstTxWarp prst="textNoShape">
              <a:avLst/>
            </a:prstTxWarp>
          </a:bodyPr>
          <a:lstStyle>
            <a:lvl1pPr algn="r" eaLnBrk="1" hangingPunct="1">
              <a:defRPr sz="1200">
                <a:cs typeface="Arial" charset="0"/>
              </a:defRPr>
            </a:lvl1pPr>
          </a:lstStyle>
          <a:p>
            <a:pPr>
              <a:defRPr/>
            </a:pPr>
            <a:fld id="{C8DB32D7-EE51-5649-9B81-6707558BEC26}" type="slidenum">
              <a:rPr lang="en-US"/>
              <a:pPr>
                <a:defRPr/>
              </a:pPr>
              <a:t>‹#›</a:t>
            </a:fld>
            <a:endParaRPr lang="en-US"/>
          </a:p>
        </p:txBody>
      </p:sp>
    </p:spTree>
    <p:extLst>
      <p:ext uri="{BB962C8B-B14F-4D97-AF65-F5344CB8AC3E}">
        <p14:creationId xmlns:p14="http://schemas.microsoft.com/office/powerpoint/2010/main" val="29762050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allaboutyoungchildren.org/english/36-months-to-48-month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defRPr/>
            </a:pPr>
            <a:r>
              <a:rPr lang="en-US" b="1" dirty="0">
                <a:latin typeface="Arial" charset="0"/>
                <a:ea typeface="ＭＳ Ｐゴシック"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dirty="0">
                <a:latin typeface="Arial" charset="0"/>
                <a:ea typeface="MS PGothic" charset="0"/>
              </a:rPr>
              <a:t>Welcome to Scientific Inquiry in Transitional Kindergarten—a presentation</a:t>
            </a:r>
            <a:r>
              <a:rPr lang="en-US" baseline="0" dirty="0">
                <a:latin typeface="Arial" charset="0"/>
                <a:ea typeface="MS PGothic" charset="0"/>
              </a:rPr>
              <a:t> </a:t>
            </a:r>
            <a:r>
              <a:rPr lang="en-US" dirty="0">
                <a:latin typeface="Arial" charset="0"/>
                <a:ea typeface="MS PGothic" charset="0"/>
              </a:rPr>
              <a:t>focusing on the </a:t>
            </a:r>
            <a:r>
              <a:rPr lang="en-US" i="1" dirty="0">
                <a:latin typeface="Arial" charset="0"/>
                <a:ea typeface="MS PGothic" charset="0"/>
              </a:rPr>
              <a:t>California Preschool Learning Foundations </a:t>
            </a:r>
            <a:r>
              <a:rPr lang="en-US" dirty="0">
                <a:latin typeface="Arial" charset="0"/>
                <a:ea typeface="MS PGothic" charset="0"/>
              </a:rPr>
              <a:t>(Preschool Learning Foundations or PLF), the </a:t>
            </a:r>
            <a:r>
              <a:rPr lang="en-US" i="1" dirty="0">
                <a:latin typeface="Arial" charset="0"/>
                <a:ea typeface="MS PGothic" charset="0"/>
              </a:rPr>
              <a:t>California Preschool Curriculum Framework</a:t>
            </a:r>
            <a:r>
              <a:rPr lang="en-US" i="1" baseline="0" dirty="0">
                <a:latin typeface="Arial" charset="0"/>
                <a:ea typeface="MS PGothic" charset="0"/>
              </a:rPr>
              <a:t> </a:t>
            </a:r>
            <a:r>
              <a:rPr lang="en-US" baseline="0" dirty="0">
                <a:latin typeface="Arial" charset="0"/>
                <a:ea typeface="MS PGothic" charset="0"/>
              </a:rPr>
              <a:t>(Preschool Curriculum Framework or PCF),</a:t>
            </a:r>
            <a:r>
              <a:rPr lang="en-US" dirty="0">
                <a:latin typeface="Arial" charset="0"/>
                <a:ea typeface="MS PGothic" charset="0"/>
              </a:rPr>
              <a:t> and other California Department of Education (CDE) resources in support of the Science domain. </a:t>
            </a:r>
          </a:p>
          <a:p>
            <a:pPr marL="0" marR="0" lvl="0" indent="0" algn="l" defTabSz="483306" rtl="0" eaLnBrk="1" fontAlgn="base" latinLnBrk="0" hangingPunct="1">
              <a:spcBef>
                <a:spcPts val="0"/>
              </a:spcBef>
              <a:spcAft>
                <a:spcPct val="0"/>
              </a:spcAft>
              <a:buClrTx/>
              <a:buSzTx/>
              <a:buFontTx/>
              <a:buNone/>
              <a:tabLst/>
              <a:defRPr/>
            </a:pPr>
            <a:endParaRPr lang="en-US" altLang="en-US" dirty="0">
              <a:ea typeface="ＭＳ Ｐゴシック" panose="020B0600070205080204" pitchFamily="34" charset="-128"/>
            </a:endParaRPr>
          </a:p>
          <a:p>
            <a:pPr marL="0" marR="0" indent="0" algn="l" defTabSz="457200" rtl="0" eaLnBrk="0" fontAlgn="base" latinLnBrk="0" hangingPunct="0">
              <a:spcBef>
                <a:spcPts val="0"/>
              </a:spcBef>
              <a:spcAft>
                <a:spcPct val="0"/>
              </a:spcAft>
              <a:buClrTx/>
              <a:buSzTx/>
              <a:buFontTx/>
              <a:buNone/>
              <a:tabLst/>
              <a:defRPr/>
            </a:pPr>
            <a:r>
              <a:rPr lang="en-US" dirty="0">
                <a:latin typeface="Arial" charset="0"/>
                <a:ea typeface="Arial" charset="0"/>
                <a:cs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scientific inquiry.</a:t>
            </a:r>
          </a:p>
          <a:p>
            <a:pPr eaLnBrk="1" hangingPunct="1">
              <a:spcBef>
                <a:spcPts val="0"/>
              </a:spcBef>
            </a:pPr>
            <a:endParaRPr lang="en-US" dirty="0">
              <a:latin typeface="Arial" charset="0"/>
              <a:ea typeface="MS PGothic" charset="0"/>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132876-1263-4640-997B-D645E740F3AC}" type="slidenum">
              <a:rPr lang="en-US" sz="1200">
                <a:ea typeface="MS PGothic" charset="0"/>
                <a:cs typeface="MS PGothic" charset="0"/>
              </a:rPr>
              <a:pPr/>
              <a:t>1</a:t>
            </a:fld>
            <a:endParaRPr lang="en-US" sz="1200">
              <a:ea typeface="MS PGothic" charset="0"/>
              <a:cs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xfrm>
            <a:off x="666206" y="4349931"/>
            <a:ext cx="5512525" cy="433528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b="1" dirty="0">
                <a:latin typeface="Arial" charset="0"/>
                <a:ea typeface="MS PGothic" charset="0"/>
              </a:rPr>
              <a:t>Background Information:</a:t>
            </a:r>
          </a:p>
          <a:p>
            <a:pPr eaLnBrk="1" hangingPunct="1">
              <a:spcBef>
                <a:spcPts val="0"/>
              </a:spcBef>
            </a:pPr>
            <a:r>
              <a:rPr lang="en-US" sz="1200" kern="1200" dirty="0">
                <a:solidFill>
                  <a:schemeClr val="tx1"/>
                </a:solidFill>
                <a:effectLst/>
                <a:latin typeface="Arial" pitchFamily="34" charset="0"/>
                <a:ea typeface="MS PGothic" pitchFamily="34" charset="-128"/>
                <a:cs typeface="Arial" pitchFamily="34" charset="0"/>
              </a:rPr>
              <a:t>Dr. </a:t>
            </a:r>
            <a:r>
              <a:rPr lang="en-US" sz="1200" kern="1200" dirty="0" err="1">
                <a:solidFill>
                  <a:schemeClr val="tx1"/>
                </a:solidFill>
                <a:effectLst/>
                <a:latin typeface="Arial" pitchFamily="34" charset="0"/>
                <a:ea typeface="MS PGothic" pitchFamily="34" charset="-128"/>
                <a:cs typeface="Arial" pitchFamily="34" charset="0"/>
              </a:rPr>
              <a:t>Zur</a:t>
            </a:r>
            <a:r>
              <a:rPr lang="en-US" sz="1200" kern="1200" dirty="0">
                <a:solidFill>
                  <a:schemeClr val="tx1"/>
                </a:solidFill>
                <a:effectLst/>
                <a:latin typeface="Arial" pitchFamily="34" charset="0"/>
                <a:ea typeface="MS PGothic" pitchFamily="34" charset="-128"/>
                <a:cs typeface="Arial" pitchFamily="34" charset="0"/>
              </a:rPr>
              <a:t> is</a:t>
            </a:r>
            <a:r>
              <a:rPr lang="en-US" sz="1200" kern="1200" baseline="0" dirty="0">
                <a:solidFill>
                  <a:schemeClr val="tx1"/>
                </a:solidFill>
                <a:effectLst/>
                <a:latin typeface="Arial" pitchFamily="34" charset="0"/>
                <a:ea typeface="MS PGothic" pitchFamily="34" charset="-128"/>
                <a:cs typeface="Arial" pitchFamily="34" charset="0"/>
              </a:rPr>
              <a:t> the </a:t>
            </a:r>
            <a:r>
              <a:rPr lang="en-US" sz="1200" kern="1200" dirty="0">
                <a:solidFill>
                  <a:schemeClr val="tx1"/>
                </a:solidFill>
                <a:effectLst/>
                <a:latin typeface="Arial" pitchFamily="34" charset="0"/>
                <a:ea typeface="MS PGothic" pitchFamily="34" charset="-128"/>
                <a:cs typeface="Arial" pitchFamily="34" charset="0"/>
              </a:rPr>
              <a:t>author of the science sections of the Preschool Learning Foundations and Preschool Curriculum Framework.</a:t>
            </a:r>
          </a:p>
          <a:p>
            <a:pPr eaLnBrk="1" hangingPunct="1">
              <a:spcBef>
                <a:spcPts val="0"/>
              </a:spcBef>
            </a:pPr>
            <a:endParaRPr lang="en-US" b="1" dirty="0">
              <a:latin typeface="Arial" charset="0"/>
              <a:ea typeface="MS PGothic" charset="0"/>
            </a:endParaRPr>
          </a:p>
          <a:p>
            <a:pPr eaLnBrk="1" hangingPunct="1">
              <a:spcBef>
                <a:spcPts val="0"/>
              </a:spcBef>
            </a:pPr>
            <a:r>
              <a:rPr lang="en-US" b="1" dirty="0">
                <a:latin typeface="Arial" charset="0"/>
                <a:ea typeface="MS PGothic" charset="0"/>
              </a:rPr>
              <a:t>Presenter Remarks:</a:t>
            </a:r>
          </a:p>
          <a:p>
            <a:pPr eaLnBrk="1" hangingPunct="1">
              <a:spcBef>
                <a:spcPts val="0"/>
              </a:spcBef>
            </a:pPr>
            <a:r>
              <a:rPr lang="en-US" b="0" dirty="0">
                <a:latin typeface="Arial" charset="0"/>
                <a:ea typeface="MS PGothic" charset="0"/>
              </a:rPr>
              <a:t>Let’s look at this</a:t>
            </a:r>
            <a:r>
              <a:rPr lang="en-US" b="0" baseline="0" dirty="0">
                <a:latin typeface="Arial" charset="0"/>
                <a:ea typeface="MS PGothic" charset="0"/>
              </a:rPr>
              <a:t> slide from the bottom up.</a:t>
            </a:r>
            <a:endParaRPr lang="en-US" sz="1200" kern="1200" dirty="0">
              <a:solidFill>
                <a:schemeClr val="tx1"/>
              </a:solidFill>
              <a:effectLst/>
              <a:latin typeface="Arial" pitchFamily="34" charset="0"/>
              <a:ea typeface="MS PGothic" pitchFamily="34" charset="-128"/>
              <a:cs typeface="Arial" pitchFamily="34" charset="0"/>
            </a:endParaRPr>
          </a:p>
          <a:p>
            <a:pPr eaLnBrk="1" hangingPunct="1">
              <a:spcBef>
                <a:spcPts val="0"/>
              </a:spcBef>
            </a:pPr>
            <a:endParaRPr lang="en-US" b="1" baseline="0" dirty="0">
              <a:latin typeface="Arial" charset="0"/>
              <a:ea typeface="MS PGothic" charset="0"/>
            </a:endParaRPr>
          </a:p>
          <a:p>
            <a:pPr eaLnBrk="1" hangingPunct="1">
              <a:spcBef>
                <a:spcPts val="0"/>
              </a:spcBef>
            </a:pPr>
            <a:r>
              <a:rPr lang="en-US" b="0" dirty="0">
                <a:latin typeface="Arial" charset="0"/>
                <a:ea typeface="MS PGothic" charset="0"/>
              </a:rPr>
              <a:t>First</a:t>
            </a:r>
            <a:r>
              <a:rPr lang="en-US" b="0" baseline="0" dirty="0">
                <a:latin typeface="Arial" charset="0"/>
                <a:ea typeface="MS PGothic" charset="0"/>
              </a:rPr>
              <a:t> we have the i</a:t>
            </a:r>
            <a:r>
              <a:rPr lang="en-US" b="0" dirty="0">
                <a:latin typeface="Arial" charset="0"/>
                <a:ea typeface="MS PGothic" charset="0"/>
              </a:rPr>
              <a:t>nfant/toddler foundations. During the infant/toddler years, children develop key cognitive skills that support their understanding of objects and events in the world around them:</a:t>
            </a:r>
          </a:p>
          <a:p>
            <a:pPr marL="171450" indent="-171450" eaLnBrk="1" hangingPunct="1">
              <a:spcBef>
                <a:spcPts val="0"/>
              </a:spcBef>
              <a:buFont typeface="Arial" panose="020B0604020202020204" pitchFamily="34" charset="0"/>
              <a:buChar char="•"/>
            </a:pPr>
            <a:r>
              <a:rPr lang="en-US" b="0" dirty="0">
                <a:latin typeface="Arial" charset="0"/>
                <a:ea typeface="MS PGothic" charset="0"/>
              </a:rPr>
              <a:t>Cause-and-Effect: The understanding that one event or action brings about another.</a:t>
            </a:r>
          </a:p>
          <a:p>
            <a:pPr marL="171450" indent="-171450" eaLnBrk="1" hangingPunct="1">
              <a:spcBef>
                <a:spcPts val="0"/>
              </a:spcBef>
              <a:buFont typeface="Arial" panose="020B0604020202020204" pitchFamily="34" charset="0"/>
              <a:buChar char="•"/>
            </a:pPr>
            <a:r>
              <a:rPr lang="en-US" b="0" dirty="0">
                <a:latin typeface="Arial" charset="0"/>
                <a:ea typeface="MS PGothic" charset="0"/>
              </a:rPr>
              <a:t>Spatial Relationships: The developing understanding of how things move and fit in space.</a:t>
            </a:r>
          </a:p>
          <a:p>
            <a:pPr marL="171450" indent="-171450" eaLnBrk="1" hangingPunct="1">
              <a:spcBef>
                <a:spcPts val="0"/>
              </a:spcBef>
              <a:buFont typeface="Arial" panose="020B0604020202020204" pitchFamily="34" charset="0"/>
              <a:buChar char="•"/>
            </a:pPr>
            <a:r>
              <a:rPr lang="en-US" b="0" dirty="0">
                <a:latin typeface="Arial" charset="0"/>
                <a:ea typeface="MS PGothic" charset="0"/>
              </a:rPr>
              <a:t>Problem-Solving: The developing ability to engage in purposeful effort to reach a goal or to determine how something works.</a:t>
            </a:r>
          </a:p>
          <a:p>
            <a:pPr marL="171450" indent="-171450" eaLnBrk="1" hangingPunct="1">
              <a:spcBef>
                <a:spcPts val="0"/>
              </a:spcBef>
              <a:buFont typeface="Arial" panose="020B0604020202020204" pitchFamily="34" charset="0"/>
              <a:buChar char="•"/>
            </a:pPr>
            <a:r>
              <a:rPr lang="en-US" b="0" dirty="0">
                <a:latin typeface="Arial" charset="0"/>
                <a:ea typeface="MS PGothic" charset="0"/>
              </a:rPr>
              <a:t>Classification: The ability to group, sort, categorize, and form expectations based on the attributes of objects and people.</a:t>
            </a:r>
          </a:p>
          <a:p>
            <a:pPr eaLnBrk="1" hangingPunct="1">
              <a:spcBef>
                <a:spcPts val="0"/>
              </a:spcBef>
            </a:pPr>
            <a:endParaRPr lang="en-US" b="1" dirty="0">
              <a:latin typeface="Arial" charset="0"/>
              <a:ea typeface="MS PGothic" charset="0"/>
            </a:endParaRPr>
          </a:p>
          <a:p>
            <a:pPr>
              <a:spcBef>
                <a:spcPts val="0"/>
              </a:spcBef>
              <a:defRPr/>
            </a:pPr>
            <a:r>
              <a:rPr lang="en-US" b="0" dirty="0">
                <a:latin typeface="Arial" charset="0"/>
                <a:ea typeface="MS PGothic" charset="0"/>
              </a:rPr>
              <a:t>Let’s move on to the Preschool</a:t>
            </a:r>
            <a:r>
              <a:rPr lang="en-US" b="0" baseline="0" dirty="0">
                <a:latin typeface="Arial" charset="0"/>
                <a:ea typeface="MS PGothic" charset="0"/>
              </a:rPr>
              <a:t> Learning Foundations which serve to support the purpose of preschool science which is, “…to </a:t>
            </a:r>
            <a:r>
              <a:rPr lang="en-US" altLang="en-US" b="0" dirty="0"/>
              <a:t>nurture children's habits of inquiry, critical thinking, creativity, and innovative problem solving, and to foster open mindedness, and the motivation to learn” (PCF, Vol. 3</a:t>
            </a:r>
            <a:r>
              <a:rPr lang="en-US" altLang="en-US" b="0" baseline="0" dirty="0"/>
              <a:t>, p. </a:t>
            </a:r>
            <a:r>
              <a:rPr lang="en-US" altLang="en-US" b="0" dirty="0"/>
              <a:t>136).</a:t>
            </a:r>
          </a:p>
          <a:p>
            <a:pPr>
              <a:spcBef>
                <a:spcPts val="0"/>
              </a:spcBef>
            </a:pPr>
            <a:endParaRPr lang="en-US" dirty="0">
              <a:latin typeface="Arial" charset="0"/>
              <a:ea typeface="MS PGothic" charset="0"/>
            </a:endParaRPr>
          </a:p>
          <a:p>
            <a:pPr>
              <a:spcBef>
                <a:spcPts val="0"/>
              </a:spcBef>
            </a:pPr>
            <a:r>
              <a:rPr lang="en-US" b="0" dirty="0">
                <a:latin typeface="Arial" charset="0"/>
                <a:ea typeface="MS PGothic" charset="0"/>
              </a:rPr>
              <a:t>Lastly, let’s look at the School-Age/Next Generation Science Standards.</a:t>
            </a:r>
            <a:r>
              <a:rPr lang="en-US" b="0" baseline="0" dirty="0">
                <a:latin typeface="Arial" charset="0"/>
                <a:ea typeface="MS PGothic" charset="0"/>
              </a:rPr>
              <a:t>  </a:t>
            </a:r>
            <a:r>
              <a:rPr lang="en-US" dirty="0">
                <a:latin typeface="Arial" charset="0"/>
                <a:ea typeface="MS PGothic" charset="0"/>
              </a:rPr>
              <a:t>Science fosters skills that are recognized as critical for success in work and in life in the twenty-first century: critical thinking, problems solving, creativity, collaboration, and </a:t>
            </a:r>
            <a:r>
              <a:rPr lang="en-US" b="1" dirty="0">
                <a:latin typeface="Arial" charset="0"/>
                <a:ea typeface="MS PGothic" charset="0"/>
              </a:rPr>
              <a:t>communication” </a:t>
            </a:r>
            <a:r>
              <a:rPr lang="en-US" dirty="0">
                <a:latin typeface="Arial" charset="0"/>
                <a:ea typeface="MS PGothic" charset="0"/>
              </a:rPr>
              <a:t>(</a:t>
            </a:r>
            <a:r>
              <a:rPr lang="en-US" dirty="0" err="1">
                <a:latin typeface="Arial" charset="0"/>
                <a:ea typeface="MS PGothic" charset="0"/>
              </a:rPr>
              <a:t>Bellanca</a:t>
            </a:r>
            <a:r>
              <a:rPr lang="en-US" dirty="0">
                <a:latin typeface="Arial" charset="0"/>
                <a:ea typeface="MS PGothic" charset="0"/>
              </a:rPr>
              <a:t> and Brandt </a:t>
            </a:r>
            <a:r>
              <a:rPr lang="en-US" sz="1200" kern="1200" dirty="0">
                <a:solidFill>
                  <a:schemeClr val="tx1"/>
                </a:solidFill>
                <a:effectLst/>
                <a:latin typeface="Arial" pitchFamily="34" charset="0"/>
                <a:ea typeface="MS PGothic" pitchFamily="34" charset="-128"/>
                <a:cs typeface="Arial" pitchFamily="34" charset="0"/>
              </a:rPr>
              <a:t>as cited in </a:t>
            </a:r>
            <a:r>
              <a:rPr lang="en-US" dirty="0">
                <a:latin typeface="Arial" charset="0"/>
                <a:ea typeface="MS PGothic" charset="0"/>
              </a:rPr>
              <a:t>PLF, Vol. 3, p. 49).</a:t>
            </a: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a:p>
            <a:pPr eaLnBrk="1" hangingPunct="1">
              <a:spcBef>
                <a:spcPts val="0"/>
              </a:spcBef>
            </a:pPr>
            <a:endParaRPr lang="en-US" b="1" dirty="0">
              <a:latin typeface="Arial" charset="0"/>
              <a:ea typeface="MS PGothic" charset="0"/>
            </a:endParaRPr>
          </a:p>
          <a:p>
            <a:pPr>
              <a:spcBef>
                <a:spcPts val="0"/>
              </a:spcBef>
            </a:pPr>
            <a:endParaRPr lang="en-US" dirty="0">
              <a:latin typeface="Arial"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E47BAB-39BF-384B-BFDB-458B1DA46FA3}" type="slidenum">
              <a:rPr lang="en-US" sz="1200">
                <a:ea typeface="MS PGothic" charset="0"/>
                <a:cs typeface="MS PGothic" charset="0"/>
              </a:rPr>
              <a:pPr/>
              <a:t>10</a:t>
            </a:fld>
            <a:endParaRPr lang="en-US" sz="1200">
              <a:ea typeface="MS PGothic" charset="0"/>
              <a:cs typeface="MS PGothic" charset="0"/>
            </a:endParaRPr>
          </a:p>
        </p:txBody>
      </p:sp>
    </p:spTree>
    <p:extLst>
      <p:ext uri="{BB962C8B-B14F-4D97-AF65-F5344CB8AC3E}">
        <p14:creationId xmlns:p14="http://schemas.microsoft.com/office/powerpoint/2010/main" val="242409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343399"/>
            <a:ext cx="5486400" cy="780505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ea typeface="MS PGothic" charset="0"/>
              </a:rPr>
              <a:t>Background Information:</a:t>
            </a:r>
          </a:p>
          <a:p>
            <a:pPr>
              <a:spcBef>
                <a:spcPts val="0"/>
              </a:spcBef>
            </a:pPr>
            <a:r>
              <a:rPr lang="en-US" dirty="0">
                <a:ea typeface="MS PGothic" charset="0"/>
              </a:rPr>
              <a:t>The following information can be found on </a:t>
            </a:r>
            <a:r>
              <a:rPr lang="en-US" b="0" dirty="0">
                <a:ea typeface="MS PGothic" charset="0"/>
              </a:rPr>
              <a:t>Handout 2: Culture and Attitudes.</a:t>
            </a:r>
          </a:p>
          <a:p>
            <a:pPr>
              <a:spcBef>
                <a:spcPts val="0"/>
              </a:spcBef>
            </a:pPr>
            <a:endParaRPr lang="en-US" b="1" dirty="0">
              <a:ea typeface="MS PGothic" charset="0"/>
            </a:endParaRPr>
          </a:p>
          <a:p>
            <a:pPr>
              <a:spcBef>
                <a:spcPts val="0"/>
              </a:spcBef>
            </a:pPr>
            <a:r>
              <a:rPr lang="en-US" b="1" dirty="0">
                <a:ea typeface="MS PGothic" charset="0"/>
              </a:rPr>
              <a:t>Presenter Remarks:</a:t>
            </a:r>
            <a:endParaRPr lang="en-US" dirty="0">
              <a:ea typeface="MS PGothic" charset="0"/>
            </a:endParaRPr>
          </a:p>
          <a:p>
            <a:pPr>
              <a:spcBef>
                <a:spcPts val="0"/>
              </a:spcBef>
            </a:pPr>
            <a:r>
              <a:rPr lang="en-US" dirty="0">
                <a:ea typeface="MS PGothic" charset="0"/>
              </a:rPr>
              <a:t>“The goal in developing the preschool foundations for science is to describe age-appropriate scientific skills and knowledge that are typically displayed by preschool children under conditions that support healthy development.</a:t>
            </a:r>
            <a:r>
              <a:rPr lang="en-US" baseline="0" dirty="0">
                <a:ea typeface="MS PGothic" charset="0"/>
              </a:rPr>
              <a:t> </a:t>
            </a:r>
            <a:r>
              <a:rPr lang="en-US" dirty="0">
                <a:ea typeface="MS PGothic" charset="0"/>
              </a:rPr>
              <a:t>Children are different from one another and vary in their abilities, family and socioeconomic background, home experiences, and cultural heritage and values. Therefore, they may vary in the way they develop and display the knowledge and skills described in these foundations” (PLF, Vol. 3,</a:t>
            </a:r>
            <a:r>
              <a:rPr lang="en-US" baseline="0" dirty="0">
                <a:ea typeface="MS PGothic" charset="0"/>
              </a:rPr>
              <a:t> p. 51). </a:t>
            </a:r>
          </a:p>
          <a:p>
            <a:pPr marL="0" marR="0" lvl="2" indent="0" algn="l" defTabSz="457200" rtl="0" eaLnBrk="0" fontAlgn="base" latinLnBrk="0" hangingPunct="0">
              <a:spcBef>
                <a:spcPts val="0"/>
              </a:spcBef>
              <a:spcAft>
                <a:spcPct val="0"/>
              </a:spcAft>
              <a:buClrTx/>
              <a:buSzTx/>
              <a:buFontTx/>
              <a:buNone/>
              <a:tabLst/>
              <a:defRPr/>
            </a:pPr>
            <a:endParaRPr lang="en-US" u="none" dirty="0">
              <a:ea typeface="MS PGothic" charset="0"/>
            </a:endParaRPr>
          </a:p>
          <a:p>
            <a:pPr marL="0" marR="0" lvl="2" indent="0" algn="l" defTabSz="457200" rtl="0" eaLnBrk="0" fontAlgn="base" latinLnBrk="0" hangingPunct="0">
              <a:lnSpc>
                <a:spcPct val="100000"/>
              </a:lnSpc>
              <a:spcBef>
                <a:spcPts val="0"/>
              </a:spcBef>
              <a:spcAft>
                <a:spcPct val="0"/>
              </a:spcAft>
              <a:buClrTx/>
              <a:buSzTx/>
              <a:buFontTx/>
              <a:buNone/>
              <a:tabLst/>
              <a:defRPr/>
            </a:pPr>
            <a:r>
              <a:rPr lang="en-US" u="none" dirty="0">
                <a:ea typeface="MS PGothic" charset="0"/>
              </a:rPr>
              <a:t>Just as it is important to recognize the varying ways in which children may develop and display</a:t>
            </a:r>
            <a:r>
              <a:rPr lang="en-US" u="none" baseline="0" dirty="0">
                <a:ea typeface="MS PGothic" charset="0"/>
              </a:rPr>
              <a:t> their knowledge and skills, it is </a:t>
            </a:r>
            <a:r>
              <a:rPr lang="en-US" b="0" dirty="0">
                <a:latin typeface="Arial" charset="0"/>
                <a:ea typeface="MS PGothic" charset="0"/>
              </a:rPr>
              <a:t>equally important</a:t>
            </a:r>
            <a:r>
              <a:rPr lang="en-US" b="0" baseline="0" dirty="0">
                <a:latin typeface="Arial" charset="0"/>
                <a:ea typeface="MS PGothic" charset="0"/>
              </a:rPr>
              <a:t> to utilize a variety of techniques when incorporating science into the transitional kindergarten classroom.</a:t>
            </a:r>
            <a:endParaRPr lang="en-US" b="0" dirty="0">
              <a:latin typeface="Arial" charset="0"/>
              <a:ea typeface="MS PGothic" charset="0"/>
            </a:endParaRPr>
          </a:p>
          <a:p>
            <a:pPr marL="0" marR="0" lvl="2" indent="0" algn="l" defTabSz="457200" rtl="0" eaLnBrk="0" fontAlgn="base" latinLnBrk="0" hangingPunct="0">
              <a:spcBef>
                <a:spcPts val="0"/>
              </a:spcBef>
              <a:spcAft>
                <a:spcPct val="0"/>
              </a:spcAft>
              <a:buClrTx/>
              <a:buSzTx/>
              <a:buFontTx/>
              <a:buNone/>
              <a:tabLst/>
              <a:defRPr/>
            </a:pPr>
            <a:endParaRPr lang="en-US" u="none" dirty="0">
              <a:ea typeface="MS PGothic" charset="0"/>
            </a:endParaRPr>
          </a:p>
          <a:p>
            <a:pPr marL="0" marR="0" lvl="2" indent="0" algn="l" defTabSz="457200" rtl="0" eaLnBrk="0" fontAlgn="base" latinLnBrk="0" hangingPunct="0">
              <a:spcBef>
                <a:spcPts val="0"/>
              </a:spcBef>
              <a:spcAft>
                <a:spcPct val="0"/>
              </a:spcAft>
              <a:buClrTx/>
              <a:buSzTx/>
              <a:buFontTx/>
              <a:buNone/>
              <a:tabLst/>
              <a:defRPr/>
            </a:pPr>
            <a:r>
              <a:rPr lang="en-US" u="none" dirty="0">
                <a:ea typeface="MS PGothic" charset="0"/>
              </a:rPr>
              <a:t>“Universal design provides for multiple means of representation, multiple means of engagement, and multiple means of expression. </a:t>
            </a:r>
            <a:r>
              <a:rPr lang="en-US" i="1" u="none" dirty="0">
                <a:ea typeface="MS PGothic" charset="0"/>
              </a:rPr>
              <a:t>Multiple means of representation </a:t>
            </a:r>
            <a:r>
              <a:rPr lang="en-US" u="none" dirty="0">
                <a:ea typeface="MS PGothic"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u="none" baseline="0" dirty="0">
                <a:ea typeface="MS PGothic" charset="0"/>
              </a:rPr>
              <a:t> </a:t>
            </a:r>
            <a:r>
              <a:rPr lang="en-US" i="1" u="none" dirty="0">
                <a:ea typeface="MS PGothic" charset="0"/>
              </a:rPr>
              <a:t>Multiple means of expression </a:t>
            </a:r>
            <a:r>
              <a:rPr lang="en-US" u="none" dirty="0">
                <a:ea typeface="MS PGothic"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r>
              <a:rPr lang="en-US" u="none" baseline="0" dirty="0">
                <a:ea typeface="MS PGothic" charset="0"/>
              </a:rPr>
              <a:t> </a:t>
            </a:r>
            <a:r>
              <a:rPr lang="en-US" i="1" u="none" dirty="0">
                <a:ea typeface="MS PGothic" charset="0"/>
              </a:rPr>
              <a:t>Multiple means of engagement </a:t>
            </a:r>
            <a:r>
              <a:rPr lang="en-US" u="none" dirty="0">
                <a:ea typeface="MS PGothic" charset="0"/>
              </a:rPr>
              <a:t>refers to providing choices in the setting or program that facilitate learning by building on children</a:t>
            </a:r>
            <a:r>
              <a:rPr lang="ja-JP" altLang="en-US" u="none" dirty="0">
                <a:ea typeface="MS PGothic" charset="0"/>
              </a:rPr>
              <a:t>’</a:t>
            </a:r>
            <a:r>
              <a:rPr lang="en-US" altLang="ja-JP" u="none" dirty="0">
                <a:ea typeface="MS PGothic" charset="0"/>
              </a:rPr>
              <a:t>s interests. The information in this curriculum framework has been worded to incorporate multiple means of representation, expression, and engagement” </a:t>
            </a:r>
            <a:r>
              <a:rPr lang="en-US" u="none" dirty="0">
                <a:ea typeface="MS PGothic" charset="0"/>
              </a:rPr>
              <a:t>(PCF, Vol. 1, p. 13).</a:t>
            </a:r>
            <a:endParaRPr lang="en-US" baseline="0" dirty="0">
              <a:ea typeface="MS PGothic" charset="0"/>
            </a:endParaRPr>
          </a:p>
          <a:p>
            <a:pPr>
              <a:spcBef>
                <a:spcPts val="0"/>
              </a:spcBef>
            </a:pPr>
            <a:endParaRPr lang="en-US" dirty="0">
              <a:ea typeface="MS PGothic" charset="0"/>
            </a:endParaRPr>
          </a:p>
          <a:p>
            <a:pPr>
              <a:spcBef>
                <a:spcPts val="0"/>
              </a:spcBef>
            </a:pPr>
            <a:r>
              <a:rPr lang="en-US" dirty="0">
                <a:ea typeface="MS PGothic" charset="0"/>
              </a:rPr>
              <a:t>“Although science is important for all children, it is especially relevant to English learners and many children with special needs, for whom the development of new vocabulary and language skills in authentic learning experiences is most effective” (PLF, Vol. 3, p. 49).</a:t>
            </a:r>
          </a:p>
          <a:p>
            <a:pPr>
              <a:spcBef>
                <a:spcPts val="0"/>
              </a:spcBef>
            </a:pPr>
            <a:endParaRPr lang="en-US" dirty="0">
              <a:ea typeface="MS PGothic" charset="0"/>
            </a:endParaRPr>
          </a:p>
          <a:p>
            <a:pPr>
              <a:spcBef>
                <a:spcPts val="0"/>
              </a:spcBef>
            </a:pPr>
            <a:r>
              <a:rPr lang="en-US" dirty="0">
                <a:ea typeface="MS PGothic" charset="0"/>
              </a:rPr>
              <a:t>“Research indicates that the language to which children are exposed and culturally shared belief systems may play a role in children’s development of core biological concepts and reasoning (</a:t>
            </a:r>
            <a:r>
              <a:rPr lang="en-US" dirty="0" err="1">
                <a:ea typeface="MS PGothic" charset="0"/>
              </a:rPr>
              <a:t>Anggoro</a:t>
            </a:r>
            <a:r>
              <a:rPr lang="en-US" dirty="0">
                <a:ea typeface="MS PGothic" charset="0"/>
              </a:rPr>
              <a:t>,</a:t>
            </a:r>
            <a:r>
              <a:rPr lang="en-US" baseline="0" dirty="0">
                <a:ea typeface="MS PGothic" charset="0"/>
              </a:rPr>
              <a:t> Waxman, and </a:t>
            </a:r>
            <a:r>
              <a:rPr lang="en-US" baseline="0" dirty="0" err="1">
                <a:ea typeface="MS PGothic" charset="0"/>
              </a:rPr>
              <a:t>Medin</a:t>
            </a:r>
            <a:r>
              <a:rPr lang="en-US" baseline="0" dirty="0">
                <a:ea typeface="MS PGothic" charset="0"/>
              </a:rPr>
              <a:t> 2005; Waxman and </a:t>
            </a:r>
            <a:r>
              <a:rPr lang="en-US" baseline="0" dirty="0" err="1">
                <a:ea typeface="MS PGothic" charset="0"/>
              </a:rPr>
              <a:t>Medin</a:t>
            </a:r>
            <a:r>
              <a:rPr lang="en-US" baseline="0" dirty="0">
                <a:ea typeface="MS PGothic" charset="0"/>
              </a:rPr>
              <a:t> 2006; </a:t>
            </a:r>
            <a:r>
              <a:rPr lang="en-US" baseline="0" dirty="0" err="1">
                <a:ea typeface="MS PGothic" charset="0"/>
              </a:rPr>
              <a:t>Hatano</a:t>
            </a:r>
            <a:r>
              <a:rPr lang="en-US" baseline="0" dirty="0">
                <a:ea typeface="MS PGothic" charset="0"/>
              </a:rPr>
              <a:t> and others 1993)” (</a:t>
            </a:r>
            <a:r>
              <a:rPr lang="en-US" dirty="0">
                <a:ea typeface="MS PGothic" charset="0"/>
              </a:rPr>
              <a:t>PLF, Vol. 3, p. 51).</a:t>
            </a:r>
          </a:p>
          <a:p>
            <a:pPr>
              <a:spcBef>
                <a:spcPts val="0"/>
              </a:spcBef>
            </a:pPr>
            <a:endParaRPr lang="en-US" dirty="0">
              <a:ea typeface="MS PGothic" charset="0"/>
            </a:endParaRPr>
          </a:p>
          <a:p>
            <a:pPr>
              <a:spcBef>
                <a:spcPts val="0"/>
              </a:spcBef>
            </a:pPr>
            <a:r>
              <a:rPr lang="en-US" dirty="0">
                <a:ea typeface="MS PGothic" charset="0"/>
              </a:rPr>
              <a:t>“…[S]</a:t>
            </a:r>
            <a:r>
              <a:rPr lang="en-US" dirty="0" err="1">
                <a:ea typeface="MS PGothic" charset="0"/>
              </a:rPr>
              <a:t>ome</a:t>
            </a:r>
            <a:r>
              <a:rPr lang="en-US" baseline="0" dirty="0">
                <a:ea typeface="MS PGothic" charset="0"/>
              </a:rPr>
              <a:t> children </a:t>
            </a:r>
            <a:r>
              <a:rPr lang="en-US" dirty="0">
                <a:ea typeface="MS PGothic" charset="0"/>
              </a:rPr>
              <a:t>with special needs (e.g., children with speech or language delay) may express themselves by using nonverbal means of communication, through gestures, drawings, and actions. Teachers should be aware that when foundations or examples indicate verbal expression, children might use any means of communication (including home language)” (PLF, Vol. 3,</a:t>
            </a:r>
            <a:r>
              <a:rPr lang="en-US" baseline="0" dirty="0">
                <a:ea typeface="MS PGothic" charset="0"/>
              </a:rPr>
              <a:t> p. </a:t>
            </a:r>
            <a:r>
              <a:rPr lang="en-US" dirty="0">
                <a:ea typeface="MS PGothic" charset="0"/>
              </a:rPr>
              <a:t>52).</a:t>
            </a:r>
          </a:p>
          <a:p>
            <a:pPr>
              <a:spcBef>
                <a:spcPts val="0"/>
              </a:spcBef>
            </a:pPr>
            <a:endParaRPr lang="en-US" dirty="0">
              <a:ea typeface="MS PGothic" charset="0"/>
            </a:endParaRPr>
          </a:p>
          <a:p>
            <a:pPr>
              <a:spcBef>
                <a:spcPts val="0"/>
              </a:spcBef>
            </a:pPr>
            <a:endParaRPr lang="en-US" dirty="0">
              <a:ea typeface="MS PGothic" charset="0"/>
            </a:endParaRPr>
          </a:p>
          <a:p>
            <a:pPr>
              <a:spcBef>
                <a:spcPts val="0"/>
              </a:spcBef>
            </a:pPr>
            <a:endParaRPr lang="en-US" dirty="0">
              <a:ea typeface="MS PGothic" charset="0"/>
            </a:endParaRP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30C103-EEFC-1246-ABD0-F5F5F97D4285}" type="slidenum">
              <a:rPr lang="en-US" sz="120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0" fontAlgn="base" latinLnBrk="0" hangingPunct="0">
              <a:spcBef>
                <a:spcPts val="0"/>
              </a:spcBef>
              <a:spcAft>
                <a:spcPts val="0"/>
              </a:spcAft>
              <a:buClrTx/>
              <a:buSzTx/>
              <a:buFontTx/>
              <a:buNone/>
              <a:tabLst/>
              <a:defRPr/>
            </a:pPr>
            <a:r>
              <a:rPr lang="en-US" b="1" kern="1200" dirty="0">
                <a:solidFill>
                  <a:schemeClr val="tx1"/>
                </a:solidFill>
                <a:effectLst/>
              </a:rPr>
              <a:t>Activity 1: Culture and Attitudes</a:t>
            </a:r>
          </a:p>
          <a:p>
            <a:pPr>
              <a:spcBef>
                <a:spcPts val="0"/>
              </a:spcBef>
              <a:spcAft>
                <a:spcPts val="0"/>
              </a:spcAft>
            </a:pPr>
            <a:endParaRPr lang="en-US" b="1" dirty="0">
              <a:ea typeface="MS PGothic" charset="0"/>
            </a:endParaRPr>
          </a:p>
          <a:p>
            <a:pPr>
              <a:spcBef>
                <a:spcPts val="0"/>
              </a:spcBef>
              <a:spcAft>
                <a:spcPts val="0"/>
              </a:spcAft>
            </a:pPr>
            <a:r>
              <a:rPr lang="en-US" b="1" dirty="0">
                <a:ea typeface="MS PGothic" charset="0"/>
              </a:rPr>
              <a:t>Presenter</a:t>
            </a:r>
            <a:r>
              <a:rPr lang="en-US" b="1" baseline="0" dirty="0">
                <a:ea typeface="MS PGothic" charset="0"/>
              </a:rPr>
              <a:t> Remarks:</a:t>
            </a:r>
          </a:p>
          <a:p>
            <a:pPr lvl="0">
              <a:spcBef>
                <a:spcPts val="0"/>
              </a:spcBef>
              <a:spcAft>
                <a:spcPts val="0"/>
              </a:spcAft>
            </a:pPr>
            <a:r>
              <a:rPr lang="en-US" kern="1200" dirty="0">
                <a:solidFill>
                  <a:schemeClr val="tx1"/>
                </a:solidFill>
                <a:effectLst/>
              </a:rPr>
              <a:t>We will be reflecting on our early experiences and memories of science and scientific inquiry.  </a:t>
            </a:r>
          </a:p>
          <a:p>
            <a:pPr lvl="0">
              <a:spcBef>
                <a:spcPts val="0"/>
              </a:spcBef>
              <a:spcAft>
                <a:spcPts val="0"/>
              </a:spcAft>
            </a:pPr>
            <a:endParaRPr lang="en-US" kern="1200" dirty="0">
              <a:solidFill>
                <a:schemeClr val="tx1"/>
              </a:solidFill>
              <a:effectLst/>
            </a:endParaRPr>
          </a:p>
          <a:p>
            <a:pPr lvl="0">
              <a:spcBef>
                <a:spcPts val="0"/>
              </a:spcBef>
              <a:spcAft>
                <a:spcPts val="0"/>
              </a:spcAft>
            </a:pPr>
            <a:r>
              <a:rPr lang="en-US" kern="1200" dirty="0">
                <a:solidFill>
                  <a:schemeClr val="tx1"/>
                </a:solidFill>
                <a:effectLst/>
              </a:rPr>
              <a:t>Please review, and complete Handout 2: Culture and Attitudes.</a:t>
            </a:r>
            <a:r>
              <a:rPr lang="en-US" kern="1200" baseline="0" dirty="0">
                <a:solidFill>
                  <a:schemeClr val="tx1"/>
                </a:solidFill>
                <a:effectLst/>
              </a:rPr>
              <a:t>  Feel free to </a:t>
            </a:r>
            <a:r>
              <a:rPr lang="en-US" kern="1200" dirty="0">
                <a:solidFill>
                  <a:schemeClr val="tx1"/>
                </a:solidFill>
                <a:effectLst/>
              </a:rPr>
              <a:t>use the colored pencils to express your thoughts and feelings in a graphic representation.</a:t>
            </a:r>
          </a:p>
          <a:p>
            <a:pPr lvl="0">
              <a:spcBef>
                <a:spcPts val="0"/>
              </a:spcBef>
              <a:spcAft>
                <a:spcPts val="0"/>
              </a:spcAft>
            </a:pPr>
            <a:endParaRPr lang="en-US" kern="1200" dirty="0">
              <a:solidFill>
                <a:schemeClr val="tx1"/>
              </a:solidFill>
              <a:effectLst/>
            </a:endParaRPr>
          </a:p>
          <a:p>
            <a:pPr lvl="0">
              <a:spcBef>
                <a:spcPts val="0"/>
              </a:spcBef>
              <a:spcAft>
                <a:spcPts val="0"/>
              </a:spcAft>
            </a:pPr>
            <a:r>
              <a:rPr lang="en-US" kern="1200" dirty="0">
                <a:solidFill>
                  <a:schemeClr val="tx1"/>
                </a:solidFill>
                <a:effectLst/>
              </a:rPr>
              <a:t>Locate the “Occupations in Science” picture on the top right hand corner of your paper;</a:t>
            </a:r>
            <a:r>
              <a:rPr lang="en-US" kern="1200" baseline="0" dirty="0">
                <a:solidFill>
                  <a:schemeClr val="tx1"/>
                </a:solidFill>
                <a:effectLst/>
              </a:rPr>
              <a:t> </a:t>
            </a:r>
            <a:r>
              <a:rPr lang="en-US" kern="1200" dirty="0">
                <a:solidFill>
                  <a:schemeClr val="tx1"/>
                </a:solidFill>
                <a:effectLst/>
              </a:rPr>
              <a:t>partner with someone who has a different picture than you and exchange your thoughts about the questions from the handout</a:t>
            </a:r>
            <a:r>
              <a:rPr lang="en-US" kern="1200" baseline="0" dirty="0">
                <a:solidFill>
                  <a:schemeClr val="tx1"/>
                </a:solidFill>
                <a:effectLst/>
              </a:rPr>
              <a:t>. </a:t>
            </a:r>
            <a:r>
              <a:rPr lang="en-US" kern="1200" dirty="0">
                <a:solidFill>
                  <a:schemeClr val="tx1"/>
                </a:solidFill>
                <a:effectLst/>
              </a:rPr>
              <a:t>(Allow 3-5 minutes for discussion.)</a:t>
            </a:r>
          </a:p>
          <a:p>
            <a:pPr lvl="0">
              <a:spcBef>
                <a:spcPts val="0"/>
              </a:spcBef>
              <a:spcAft>
                <a:spcPts val="0"/>
              </a:spcAft>
            </a:pPr>
            <a:endParaRPr lang="en-US" kern="1200" dirty="0">
              <a:solidFill>
                <a:schemeClr val="tx1"/>
              </a:solidFill>
              <a:effectLst/>
            </a:endParaRPr>
          </a:p>
          <a:p>
            <a:pPr lvl="0">
              <a:spcBef>
                <a:spcPts val="0"/>
              </a:spcBef>
              <a:spcAft>
                <a:spcPts val="0"/>
              </a:spcAft>
            </a:pPr>
            <a:r>
              <a:rPr lang="en-US" kern="1200" dirty="0">
                <a:solidFill>
                  <a:schemeClr val="tx1"/>
                </a:solidFill>
                <a:effectLst/>
              </a:rPr>
              <a:t>(Have participants return to their tables.) Please share-out any key messages you gleaned from this experience. (As participants volunteer to share, one trainer should be charting responses so all participants can see.)</a:t>
            </a:r>
            <a:r>
              <a:rPr lang="en-US" dirty="0">
                <a:ea typeface="Calibri" panose="020F0502020204030204" pitchFamily="34" charset="0"/>
              </a:rPr>
              <a:t> </a:t>
            </a:r>
          </a:p>
          <a:p>
            <a:pPr lvl="0">
              <a:spcBef>
                <a:spcPts val="0"/>
              </a:spcBef>
              <a:spcAft>
                <a:spcPts val="0"/>
              </a:spcAft>
            </a:pPr>
            <a:endParaRPr lang="en-US" dirty="0">
              <a:ea typeface="Calibri" panose="020F0502020204030204" pitchFamily="34" charset="0"/>
            </a:endParaRPr>
          </a:p>
          <a:p>
            <a:pPr marL="0" marR="0">
              <a:spcBef>
                <a:spcPts val="0"/>
              </a:spcBef>
              <a:spcAft>
                <a:spcPts val="0"/>
              </a:spcAft>
            </a:pPr>
            <a:r>
              <a:rPr lang="en-US" b="1" cap="all" dirty="0">
                <a:ea typeface="Calibri" panose="020F0502020204030204" pitchFamily="34" charset="0"/>
              </a:rPr>
              <a:t>intent: </a:t>
            </a:r>
            <a:endParaRPr lang="en-US" dirty="0">
              <a:ea typeface="Calibri" panose="020F0502020204030204" pitchFamily="34" charset="0"/>
            </a:endParaRPr>
          </a:p>
          <a:p>
            <a:pPr marL="0" marR="0">
              <a:spcBef>
                <a:spcPts val="0"/>
              </a:spcBef>
              <a:spcAft>
                <a:spcPts val="0"/>
              </a:spcAft>
            </a:pPr>
            <a:r>
              <a:rPr lang="en-US" dirty="0">
                <a:solidFill>
                  <a:srgbClr val="000000"/>
                </a:solidFill>
                <a:ea typeface="Times New Roman" panose="02020603050405020304" pitchFamily="18" charset="0"/>
              </a:rPr>
              <a:t>Activate prior knowledge and early messages about learning and exploring in science.</a:t>
            </a:r>
          </a:p>
          <a:p>
            <a:pPr marL="0" marR="0">
              <a:spcBef>
                <a:spcPts val="0"/>
              </a:spcBef>
              <a:spcAft>
                <a:spcPts val="0"/>
              </a:spcAft>
            </a:pPr>
            <a:r>
              <a:rPr lang="en-US" dirty="0">
                <a:ea typeface="Times New Roman" panose="02020603050405020304" pitchFamily="18" charset="0"/>
              </a:rPr>
              <a:t> </a:t>
            </a:r>
            <a:endParaRPr lang="en-US" dirty="0">
              <a:ea typeface="Calibri" panose="020F0502020204030204" pitchFamily="34" charset="0"/>
            </a:endParaRPr>
          </a:p>
          <a:p>
            <a:pPr marL="0" marR="0">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ea typeface="Times New Roman" panose="02020603050405020304" pitchFamily="18" charset="0"/>
            </a:endParaRPr>
          </a:p>
          <a:p>
            <a:pPr marL="0" marR="0">
              <a:spcBef>
                <a:spcPts val="0"/>
              </a:spcBef>
              <a:spcAft>
                <a:spcPts val="0"/>
              </a:spcAft>
            </a:pPr>
            <a:r>
              <a:rPr lang="en-US" dirty="0">
                <a:solidFill>
                  <a:srgbClr val="000000"/>
                </a:solidFill>
                <a:ea typeface="Times New Roman" panose="02020603050405020304" pitchFamily="18" charset="0"/>
              </a:rPr>
              <a:t>Participants build community by considering and sharing the early experiences and messages they received and internalized regarding science and the nature of scientific inquiry.  </a:t>
            </a:r>
          </a:p>
          <a:p>
            <a:pPr marL="0" marR="0">
              <a:spcBef>
                <a:spcPts val="0"/>
              </a:spcBef>
              <a:spcAft>
                <a:spcPts val="0"/>
              </a:spcAft>
            </a:pPr>
            <a:endParaRPr lang="en-US" dirty="0">
              <a:ea typeface="Calibri" panose="020F0502020204030204" pitchFamily="34" charset="0"/>
            </a:endParaRPr>
          </a:p>
          <a:p>
            <a:pPr marL="0" marR="0">
              <a:spcBef>
                <a:spcPts val="0"/>
              </a:spcBef>
              <a:spcAft>
                <a:spcPts val="0"/>
              </a:spcAft>
            </a:pPr>
            <a:r>
              <a:rPr lang="en-US" b="1" cap="all" dirty="0">
                <a:ea typeface="Calibri" panose="020F0502020204030204" pitchFamily="34" charset="0"/>
              </a:rPr>
              <a:t>Materials Required: </a:t>
            </a:r>
            <a:endParaRPr lang="en-US" dirty="0">
              <a:ea typeface="Calibri" panose="020F0502020204030204" pitchFamily="34"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Handout 2: Culture and Attitudes Worksheet</a:t>
            </a:r>
          </a:p>
          <a:p>
            <a:pPr marL="342900" lvl="0" indent="-342900">
              <a:spcBef>
                <a:spcPts val="0"/>
              </a:spcBef>
              <a:spcAft>
                <a:spcPts val="0"/>
              </a:spcAft>
              <a:buFont typeface="Symbol" panose="05050102010706020507" pitchFamily="18" charset="2"/>
              <a:buChar char=""/>
              <a:tabLst>
                <a:tab pos="457200" algn="l"/>
              </a:tabLst>
            </a:pPr>
            <a:r>
              <a:rPr lang="en-US" dirty="0"/>
              <a:t>White copy paper </a:t>
            </a:r>
            <a:r>
              <a:rPr lang="en-US" dirty="0">
                <a:ea typeface="Calibri" panose="020F0502020204030204" pitchFamily="34" charset="0"/>
              </a:rPr>
              <a:t>Various colored writing and drawing tools</a:t>
            </a: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(Optional) Lakeshore Learning Science                                               Occupations cards</a:t>
            </a:r>
          </a:p>
          <a:p>
            <a:pPr lvl="0">
              <a:spcBef>
                <a:spcPts val="0"/>
              </a:spcBef>
              <a:spcAft>
                <a:spcPts val="0"/>
              </a:spcAft>
              <a:tabLst>
                <a:tab pos="457200" algn="l"/>
              </a:tabLst>
            </a:pPr>
            <a:endParaRPr lang="en-US" b="1" dirty="0">
              <a:ea typeface="Calibri" panose="020F0502020204030204" pitchFamily="34" charset="0"/>
            </a:endParaRPr>
          </a:p>
          <a:p>
            <a:pPr lvl="0">
              <a:spcBef>
                <a:spcPts val="0"/>
              </a:spcBef>
              <a:spcAft>
                <a:spcPts val="0"/>
              </a:spcAft>
              <a:tabLst>
                <a:tab pos="457200" algn="l"/>
              </a:tabLst>
            </a:pPr>
            <a:r>
              <a:rPr lang="en-US" b="1" dirty="0">
                <a:ea typeface="Calibri" panose="020F0502020204030204" pitchFamily="34" charset="0"/>
              </a:rPr>
              <a:t>TIME</a:t>
            </a:r>
            <a:r>
              <a:rPr lang="en-US" dirty="0">
                <a:ea typeface="Calibri" panose="020F0502020204030204" pitchFamily="34" charset="0"/>
              </a:rPr>
              <a:t>: 15 minutes</a:t>
            </a:r>
          </a:p>
          <a:p>
            <a:pPr lvl="0">
              <a:spcBef>
                <a:spcPts val="0"/>
              </a:spcBef>
              <a:spcAft>
                <a:spcPts val="0"/>
              </a:spcAft>
              <a:tabLst>
                <a:tab pos="457200" algn="l"/>
              </a:tabLst>
            </a:pPr>
            <a:endParaRPr lang="en-US" b="1" cap="all" dirty="0">
              <a:ea typeface="Calibri" panose="020F0502020204030204" pitchFamily="34" charset="0"/>
            </a:endParaRPr>
          </a:p>
          <a:p>
            <a:pPr lvl="0">
              <a:spcBef>
                <a:spcPts val="0"/>
              </a:spcBef>
              <a:spcAft>
                <a:spcPts val="0"/>
              </a:spcAft>
              <a:tabLst>
                <a:tab pos="457200" algn="l"/>
              </a:tabLst>
            </a:pPr>
            <a:r>
              <a:rPr lang="en-US" b="1" cap="all" dirty="0">
                <a:ea typeface="Calibri" panose="020F0502020204030204" pitchFamily="34" charset="0"/>
              </a:rPr>
              <a:t>Process: </a:t>
            </a:r>
            <a:endParaRPr lang="en-US" dirty="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Explain that we will be reflecting on our early experiences and memories of science and scientific inquiry.  </a:t>
            </a: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Ask participants to take out, review, and complete Handout 2: Culture and Attitudes; participants can also use the colored pencils to express their thoughts and feelings in a graphic representation.</a:t>
            </a: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Have participants locate the “Occupations in Science” picture on the top right hand corner of their paper. </a:t>
            </a: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Invite participants to find someone who has a different “Occupations in Science” picture and to exchange their thoughts about the questions from the handout. (Allow 3-5 minutes for discussion.)</a:t>
            </a: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Have participants return to their tables and ask them to share-out any key messages they gleaned from this experience. (As participants volunteer to share, one trainer should be charting responses so all participants can see.)</a:t>
            </a:r>
          </a:p>
          <a:p>
            <a:pPr marL="342900" marR="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Optional: (If trainers have access to the Lakeshore Learning Science Occupations cards.) Display occupations cards around the room to inspire conversation during this activity.</a:t>
            </a:r>
          </a:p>
          <a:p>
            <a:pPr marR="0" lvl="0">
              <a:spcBef>
                <a:spcPts val="0"/>
              </a:spcBef>
              <a:spcAft>
                <a:spcPts val="0"/>
              </a:spcAft>
              <a:tabLst>
                <a:tab pos="457200" algn="l"/>
              </a:tabLst>
            </a:pPr>
            <a:endParaRPr lang="en-US" b="1" dirty="0">
              <a:ea typeface="Calibri" panose="020F0502020204030204" pitchFamily="34" charset="0"/>
            </a:endParaRPr>
          </a:p>
          <a:p>
            <a:pPr marR="0" lvl="0">
              <a:spcBef>
                <a:spcPts val="0"/>
              </a:spcBef>
              <a:spcAft>
                <a:spcPts val="0"/>
              </a:spcAft>
              <a:tabLst>
                <a:tab pos="457200" algn="l"/>
              </a:tabLst>
            </a:pPr>
            <a:r>
              <a:rPr lang="en-US" b="1" dirty="0">
                <a:ea typeface="Calibri" panose="020F0502020204030204" pitchFamily="34" charset="0"/>
              </a:rPr>
              <a:t>SUMMARY</a:t>
            </a:r>
            <a:r>
              <a:rPr lang="en-US" dirty="0">
                <a:ea typeface="Calibri" panose="020F0502020204030204" pitchFamily="34" charset="0"/>
              </a:rPr>
              <a:t>: </a:t>
            </a:r>
          </a:p>
          <a:p>
            <a:pPr marL="0" marR="0">
              <a:spcBef>
                <a:spcPts val="0"/>
              </a:spcBef>
              <a:spcAft>
                <a:spcPts val="0"/>
              </a:spcAft>
            </a:pPr>
            <a:r>
              <a:rPr lang="en-US" dirty="0">
                <a:ea typeface="Calibri" panose="020F0502020204030204" pitchFamily="34" charset="0"/>
              </a:rPr>
              <a:t>Participants will become aware of the early messages and biases children receive regarding science and how these messages can influence their personal attitudes and biases regarding learning science and the nature of scientific inquiry.</a:t>
            </a:r>
          </a:p>
          <a:p>
            <a:pPr marL="0" marR="0">
              <a:spcBef>
                <a:spcPts val="0"/>
              </a:spcBef>
              <a:spcAft>
                <a:spcPts val="0"/>
              </a:spcAft>
            </a:pPr>
            <a:r>
              <a:rPr lang="en-US" dirty="0">
                <a:ea typeface="Calibri" panose="020F0502020204030204" pitchFamily="34" charset="0"/>
              </a:rPr>
              <a:t> </a:t>
            </a:r>
            <a:endParaRPr lang="en-US" kern="1200" dirty="0">
              <a:solidFill>
                <a:schemeClr val="tx1"/>
              </a:solidFill>
              <a:effectLst/>
            </a:endParaRPr>
          </a:p>
          <a:p>
            <a:pPr lvl="0">
              <a:spcBef>
                <a:spcPts val="0"/>
              </a:spcBef>
              <a:spcAft>
                <a:spcPts val="0"/>
              </a:spcAft>
            </a:pPr>
            <a:r>
              <a:rPr lang="en-US" b="1" kern="1200" dirty="0">
                <a:solidFill>
                  <a:schemeClr val="tx1"/>
                </a:solidFill>
                <a:effectLst/>
              </a:rPr>
              <a:t>Extra Notes:</a:t>
            </a:r>
          </a:p>
          <a:p>
            <a:pPr lvl="0">
              <a:spcBef>
                <a:spcPts val="0"/>
              </a:spcBef>
              <a:spcAft>
                <a:spcPts val="0"/>
              </a:spcAft>
            </a:pPr>
            <a:r>
              <a:rPr lang="en-US" kern="1200" dirty="0">
                <a:solidFill>
                  <a:schemeClr val="tx1"/>
                </a:solidFill>
                <a:effectLst/>
              </a:rPr>
              <a:t>If you have access to them, display the Lakeshore Learning Science Occupations cards</a:t>
            </a:r>
            <a:r>
              <a:rPr lang="en-US" kern="1200" baseline="0" dirty="0">
                <a:solidFill>
                  <a:schemeClr val="tx1"/>
                </a:solidFill>
                <a:effectLst/>
              </a:rPr>
              <a:t> </a:t>
            </a:r>
            <a:r>
              <a:rPr lang="en-US" kern="1200" dirty="0">
                <a:solidFill>
                  <a:schemeClr val="tx1"/>
                </a:solidFill>
                <a:effectLst/>
              </a:rPr>
              <a:t>around the room to inspire conversation during this activity.</a:t>
            </a:r>
          </a:p>
          <a:p>
            <a:pPr>
              <a:spcBef>
                <a:spcPts val="0"/>
              </a:spcBef>
              <a:spcAft>
                <a:spcPts val="0"/>
              </a:spcAft>
            </a:pPr>
            <a:endParaRPr lang="en-US" b="0" dirty="0">
              <a:ea typeface="MS PGothic" charset="0"/>
            </a:endParaRPr>
          </a:p>
        </p:txBody>
      </p:sp>
      <p:sp>
        <p:nvSpPr>
          <p:cNvPr id="522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436B4F-1014-5743-BA45-64ECAA5CEB02}" type="slidenum">
              <a:rPr lang="en-US" sz="120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Please discuss the questions on</a:t>
            </a:r>
            <a:r>
              <a:rPr lang="en-US" baseline="0" dirty="0">
                <a:latin typeface="Arial" charset="0"/>
                <a:ea typeface="MS PGothic" charset="0"/>
              </a:rPr>
              <a:t> the slide with your tablemates:</a:t>
            </a:r>
          </a:p>
          <a:p>
            <a:pPr marL="171450" indent="-171450">
              <a:spcBef>
                <a:spcPts val="0"/>
              </a:spcBef>
              <a:buFont typeface="Arial" panose="020B0604020202020204" pitchFamily="34" charset="0"/>
              <a:buChar char="•"/>
            </a:pPr>
            <a:r>
              <a:rPr lang="en-US" dirty="0"/>
              <a:t>What did you learn about yourself or your colleagues?</a:t>
            </a:r>
          </a:p>
          <a:p>
            <a:pPr marL="171450" indent="-171450">
              <a:spcBef>
                <a:spcPts val="0"/>
              </a:spcBef>
              <a:buFont typeface="Arial" panose="020B0604020202020204" pitchFamily="34" charset="0"/>
              <a:buChar char="•"/>
            </a:pPr>
            <a:r>
              <a:rPr lang="en-US" dirty="0"/>
              <a:t>What did you find to be surprising or interesting?</a:t>
            </a:r>
          </a:p>
          <a:p>
            <a:pPr marL="171450" indent="-171450">
              <a:spcBef>
                <a:spcPts val="0"/>
              </a:spcBef>
              <a:buFont typeface="Arial" panose="020B0604020202020204" pitchFamily="34" charset="0"/>
              <a:buChar char="•"/>
            </a:pPr>
            <a:r>
              <a:rPr lang="en-US" dirty="0"/>
              <a:t>How might you use what you learned about yourself as you plan for science?</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Extra Notes:</a:t>
            </a:r>
          </a:p>
          <a:p>
            <a:pPr>
              <a:spcBef>
                <a:spcPts val="0"/>
              </a:spcBef>
            </a:pPr>
            <a:r>
              <a:rPr lang="en-US" dirty="0">
                <a:latin typeface="Arial" charset="0"/>
                <a:ea typeface="MS PGothic" charset="0"/>
              </a:rPr>
              <a:t>Additional debrief questions:</a:t>
            </a:r>
          </a:p>
          <a:p>
            <a:pPr marL="171450" indent="-171450">
              <a:spcBef>
                <a:spcPts val="0"/>
              </a:spcBef>
              <a:buFont typeface="Arial" panose="020B0604020202020204" pitchFamily="34" charset="0"/>
              <a:buChar char="•"/>
            </a:pPr>
            <a:r>
              <a:rPr lang="en-US" dirty="0">
                <a:latin typeface="Arial" charset="0"/>
                <a:ea typeface="MS PGothic" charset="0"/>
              </a:rPr>
              <a:t>How did these early messages influence your interest and curiosity in science? </a:t>
            </a:r>
          </a:p>
          <a:p>
            <a:pPr marL="171450" indent="-171450">
              <a:spcBef>
                <a:spcPts val="0"/>
              </a:spcBef>
              <a:buFont typeface="Arial" panose="020B0604020202020204" pitchFamily="34" charset="0"/>
              <a:buChar char="•"/>
            </a:pPr>
            <a:r>
              <a:rPr lang="en-US" dirty="0">
                <a:latin typeface="Arial" charset="0"/>
                <a:ea typeface="MS PGothic" charset="0"/>
              </a:rPr>
              <a:t>Did you experience any challenges when exploring science?</a:t>
            </a:r>
          </a:p>
          <a:p>
            <a:pPr marL="171450" indent="-171450">
              <a:spcBef>
                <a:spcPts val="0"/>
              </a:spcBef>
              <a:buFont typeface="Arial" panose="020B0604020202020204" pitchFamily="34" charset="0"/>
              <a:buChar char="•"/>
            </a:pPr>
            <a:r>
              <a:rPr lang="en-US" dirty="0">
                <a:latin typeface="Arial" charset="0"/>
                <a:ea typeface="MS PGothic" charset="0"/>
              </a:rPr>
              <a:t>How do these early messages influence you as a teacher?</a:t>
            </a:r>
          </a:p>
          <a:p>
            <a:pPr marL="171450" indent="-171450">
              <a:spcBef>
                <a:spcPts val="0"/>
              </a:spcBef>
              <a:buFont typeface="Arial" panose="020B0604020202020204" pitchFamily="34" charset="0"/>
              <a:buChar char="•"/>
            </a:pPr>
            <a:r>
              <a:rPr lang="en-US" dirty="0">
                <a:latin typeface="Arial" charset="0"/>
                <a:ea typeface="MS PGothic" charset="0"/>
              </a:rPr>
              <a:t>What messages do you give the students in your classroom? </a:t>
            </a:r>
          </a:p>
          <a:p>
            <a:pPr marL="171450" indent="-171450">
              <a:spcBef>
                <a:spcPts val="0"/>
              </a:spcBef>
              <a:buFont typeface="Arial" panose="020B0604020202020204" pitchFamily="34" charset="0"/>
              <a:buChar char="•"/>
            </a:pPr>
            <a:r>
              <a:rPr lang="en-US" dirty="0">
                <a:latin typeface="Arial" charset="0"/>
                <a:ea typeface="MS PGothic" charset="0"/>
              </a:rPr>
              <a:t>How do you help children overcome negative messages they may receive from others?</a:t>
            </a:r>
          </a:p>
          <a:p>
            <a:pPr>
              <a:spcBef>
                <a:spcPts val="0"/>
              </a:spcBef>
            </a:pPr>
            <a:endParaRPr lang="en-US" dirty="0">
              <a:latin typeface="Arial" charset="0"/>
              <a:ea typeface="MS PGothic" charset="0"/>
            </a:endParaRP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95F260-2041-0844-8434-72DBEFC09AF6}" type="slidenum">
              <a:rPr lang="en-US" sz="120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Background</a:t>
            </a:r>
            <a:r>
              <a:rPr lang="en-US" b="1" baseline="0" dirty="0">
                <a:latin typeface="Arial" charset="0"/>
                <a:ea typeface="MS PGothic" charset="0"/>
              </a:rPr>
              <a:t> Information:</a:t>
            </a:r>
            <a:endParaRPr lang="en-US" b="1" dirty="0">
              <a:latin typeface="Arial" charset="0"/>
              <a:ea typeface="MS PGothic" charset="0"/>
            </a:endParaRPr>
          </a:p>
          <a:p>
            <a:pPr>
              <a:spcBef>
                <a:spcPts val="0"/>
              </a:spcBef>
            </a:pPr>
            <a:r>
              <a:rPr lang="en-US" dirty="0">
                <a:latin typeface="Arial" charset="0"/>
                <a:ea typeface="MS PGothic" charset="0"/>
              </a:rPr>
              <a:t>National Education Association</a:t>
            </a:r>
            <a:r>
              <a:rPr lang="en-US" baseline="0" dirty="0">
                <a:latin typeface="Arial" charset="0"/>
                <a:ea typeface="MS PGothic" charset="0"/>
              </a:rPr>
              <a:t> </a:t>
            </a:r>
            <a:r>
              <a:rPr lang="en-US" dirty="0">
                <a:latin typeface="Arial" charset="0"/>
                <a:ea typeface="MS PGothic" charset="0"/>
              </a:rPr>
              <a:t>(http://www.nea.org/tools/52217.htm)</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a:t>
            </a:r>
            <a:r>
              <a:rPr lang="en-US" baseline="0" dirty="0">
                <a:latin typeface="Arial" charset="0"/>
                <a:ea typeface="MS PGothic" charset="0"/>
              </a:rPr>
              <a:t> f</a:t>
            </a:r>
            <a:r>
              <a:rPr lang="en-US" dirty="0">
                <a:latin typeface="Arial" charset="0"/>
                <a:ea typeface="MS PGothic" charset="0"/>
              </a:rPr>
              <a:t>ull document can be found with the trainer support materials.</a:t>
            </a:r>
          </a:p>
          <a:p>
            <a:pPr>
              <a:spcBef>
                <a:spcPts val="0"/>
              </a:spcBef>
            </a:pPr>
            <a:endParaRPr lang="en-US" dirty="0">
              <a:latin typeface="Arial" charset="0"/>
              <a:ea typeface="MS PGothic" charset="0"/>
            </a:endParaRPr>
          </a:p>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“Science in preschool [and</a:t>
            </a:r>
            <a:r>
              <a:rPr lang="en-US" baseline="0" dirty="0">
                <a:latin typeface="Arial" charset="0"/>
                <a:ea typeface="MS PGothic" charset="0"/>
              </a:rPr>
              <a:t> </a:t>
            </a:r>
            <a:r>
              <a:rPr lang="en-US" dirty="0">
                <a:latin typeface="Arial" charset="0"/>
                <a:ea typeface="MS PGothic" charset="0"/>
              </a:rPr>
              <a:t>TK] fosters a joy of discovery and a positive approach to learning. Making discoveries, identifying solutions, and trying to figure things out develops children's initiative in learning and helps them become self-confident learners.</a:t>
            </a:r>
            <a:r>
              <a:rPr lang="en-US" baseline="0" dirty="0">
                <a:latin typeface="Arial" charset="0"/>
                <a:ea typeface="MS PGothic" charset="0"/>
              </a:rPr>
              <a:t> </a:t>
            </a:r>
            <a:r>
              <a:rPr lang="en-US" dirty="0">
                <a:latin typeface="Arial" charset="0"/>
                <a:ea typeface="MS PGothic" charset="0"/>
              </a:rPr>
              <a:t>Science fosters skills that are recognized as critical for success in work and in life in the twenty-first century: critical thinking, problem-solving, creativity, collaboration, and communication” (</a:t>
            </a:r>
            <a:r>
              <a:rPr lang="en-US" sz="1200" kern="1200" dirty="0" err="1">
                <a:solidFill>
                  <a:schemeClr val="tx1"/>
                </a:solidFill>
                <a:effectLst/>
                <a:latin typeface="Arial" pitchFamily="34" charset="0"/>
                <a:ea typeface="MS PGothic" pitchFamily="34" charset="-128"/>
                <a:cs typeface="Arial" pitchFamily="34" charset="0"/>
              </a:rPr>
              <a:t>Bellanca</a:t>
            </a:r>
            <a:r>
              <a:rPr lang="en-US" sz="1200" kern="1200" dirty="0">
                <a:solidFill>
                  <a:schemeClr val="tx1"/>
                </a:solidFill>
                <a:effectLst/>
                <a:latin typeface="Arial" pitchFamily="34" charset="0"/>
                <a:ea typeface="MS PGothic" pitchFamily="34" charset="-128"/>
                <a:cs typeface="Arial" pitchFamily="34" charset="0"/>
              </a:rPr>
              <a:t> and Brandt as cited in PLF, Vol.</a:t>
            </a:r>
            <a:r>
              <a:rPr lang="en-US" sz="1200" kern="1200" baseline="0" dirty="0">
                <a:solidFill>
                  <a:schemeClr val="tx1"/>
                </a:solidFill>
                <a:effectLst/>
                <a:latin typeface="Arial" pitchFamily="34" charset="0"/>
                <a:ea typeface="MS PGothic" pitchFamily="34" charset="-128"/>
                <a:cs typeface="Arial" pitchFamily="34" charset="0"/>
              </a:rPr>
              <a:t> 3</a:t>
            </a:r>
            <a:r>
              <a:rPr lang="en-US" sz="1200" kern="1200" dirty="0">
                <a:solidFill>
                  <a:schemeClr val="tx1"/>
                </a:solidFill>
                <a:effectLst/>
                <a:latin typeface="Arial" pitchFamily="34" charset="0"/>
                <a:ea typeface="MS PGothic" pitchFamily="34" charset="-128"/>
                <a:cs typeface="Arial" pitchFamily="34" charset="0"/>
              </a:rPr>
              <a:t>, p. 49</a:t>
            </a:r>
            <a:r>
              <a:rPr lang="en-US" dirty="0">
                <a:latin typeface="Arial" charset="0"/>
                <a:ea typeface="MS PGothic" charset="0"/>
              </a:rPr>
              <a:t>).</a:t>
            </a:r>
          </a:p>
          <a:p>
            <a:pPr>
              <a:spcBef>
                <a:spcPts val="0"/>
              </a:spcBef>
            </a:pPr>
            <a:endParaRPr lang="en-US" dirty="0">
              <a:latin typeface="Arial" charset="0"/>
              <a:ea typeface="MS PGothic" charset="0"/>
            </a:endParaRPr>
          </a:p>
        </p:txBody>
      </p:sp>
      <p:sp>
        <p:nvSpPr>
          <p:cNvPr id="56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210655-4271-064F-8B25-C69EAE56A224}" type="slidenum">
              <a:rPr lang="en-US" sz="120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Background Information:</a:t>
            </a:r>
          </a:p>
          <a:p>
            <a:pPr>
              <a:spcBef>
                <a:spcPts val="0"/>
              </a:spcBef>
            </a:pPr>
            <a:r>
              <a:rPr lang="en-US" b="0" dirty="0">
                <a:latin typeface="Arial" charset="0"/>
                <a:ea typeface="MS PGothic" charset="0"/>
              </a:rPr>
              <a:t>See trainer support materials</a:t>
            </a:r>
            <a:r>
              <a:rPr lang="en-US" b="0" baseline="0" dirty="0">
                <a:latin typeface="Arial" charset="0"/>
                <a:ea typeface="MS PGothic" charset="0"/>
              </a:rPr>
              <a:t> for more information on the “Four Cs” (</a:t>
            </a:r>
            <a:r>
              <a:rPr lang="en-US" b="0" i="1" baseline="0" dirty="0">
                <a:latin typeface="Arial" charset="0"/>
                <a:ea typeface="MS PGothic" charset="0"/>
              </a:rPr>
              <a:t>Preparing 21st Century Students for a Global Society</a:t>
            </a:r>
            <a:r>
              <a:rPr lang="en-US" b="0" baseline="0" dirty="0">
                <a:latin typeface="Arial" charset="0"/>
                <a:ea typeface="MS PGothic" charset="0"/>
              </a:rPr>
              <a:t>).</a:t>
            </a:r>
            <a:endParaRPr lang="en-US" b="0"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marL="0" marR="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As we prepare young learners for the future we need to cultivate the “Four Cs.” The Science domain is recognized as promoting the “Four Cs” in children. </a:t>
            </a:r>
          </a:p>
          <a:p>
            <a:pPr marL="0" marR="0" indent="0" algn="l" defTabSz="457200" rtl="0" eaLnBrk="0" fontAlgn="base" latinLnBrk="0" hangingPunct="0">
              <a:spcBef>
                <a:spcPts val="0"/>
              </a:spcBef>
              <a:spcAft>
                <a:spcPct val="0"/>
              </a:spcAft>
              <a:buClrTx/>
              <a:buSzTx/>
              <a:buFontTx/>
              <a:buNone/>
              <a:tabLst/>
              <a:defRPr/>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The</a:t>
            </a:r>
            <a:r>
              <a:rPr lang="en-US" baseline="0" dirty="0">
                <a:latin typeface="Arial" charset="0"/>
                <a:ea typeface="MS PGothic" charset="0"/>
              </a:rPr>
              <a:t> “Four Cs” are the four specific 21</a:t>
            </a:r>
            <a:r>
              <a:rPr lang="en-US" baseline="30000" dirty="0">
                <a:latin typeface="Arial" charset="0"/>
                <a:ea typeface="MS PGothic" charset="0"/>
              </a:rPr>
              <a:t>st</a:t>
            </a:r>
            <a:r>
              <a:rPr lang="en-US" baseline="0" dirty="0">
                <a:latin typeface="Arial" charset="0"/>
                <a:ea typeface="MS PGothic" charset="0"/>
              </a:rPr>
              <a:t> century skills that are considered </a:t>
            </a:r>
            <a:r>
              <a:rPr lang="en-US" dirty="0"/>
              <a:t>most important for K-12 education (National Education Association</a:t>
            </a:r>
            <a:r>
              <a:rPr lang="en-US" baseline="0" dirty="0"/>
              <a:t> [</a:t>
            </a:r>
            <a:r>
              <a:rPr lang="en-US" dirty="0">
                <a:latin typeface="Arial" charset="0"/>
                <a:ea typeface="MS PGothic" charset="0"/>
              </a:rPr>
              <a:t>http://www.nea.org/tools/52217.htm])</a:t>
            </a:r>
            <a:r>
              <a:rPr lang="en-US" dirty="0"/>
              <a:t>:</a:t>
            </a:r>
            <a:endParaRPr lang="en-US" dirty="0">
              <a:latin typeface="Arial" charset="0"/>
              <a:ea typeface="MS PGothic" charset="0"/>
            </a:endParaRPr>
          </a:p>
          <a:p>
            <a:pPr marL="171450" indent="-171450">
              <a:spcBef>
                <a:spcPts val="0"/>
              </a:spcBef>
              <a:buFont typeface="Arial" panose="020B0604020202020204" pitchFamily="34" charset="0"/>
              <a:buChar char="•"/>
            </a:pPr>
            <a:r>
              <a:rPr lang="en-US" b="1" dirty="0">
                <a:latin typeface="Arial" charset="0"/>
                <a:ea typeface="MS PGothic" charset="0"/>
              </a:rPr>
              <a:t>Critical thinking—</a:t>
            </a:r>
            <a:r>
              <a:rPr lang="en-US" dirty="0">
                <a:latin typeface="Arial" charset="0"/>
                <a:ea typeface="MS PGothic" charset="0"/>
              </a:rPr>
              <a:t>The ability to look at problems in a critical manner that allows for new thinking and solving problems across multiple subjects and disciplines.</a:t>
            </a:r>
          </a:p>
          <a:p>
            <a:pPr marL="171450" indent="-171450">
              <a:spcBef>
                <a:spcPts val="0"/>
              </a:spcBef>
              <a:buFont typeface="Arial" panose="020B0604020202020204" pitchFamily="34" charset="0"/>
              <a:buChar char="•"/>
            </a:pPr>
            <a:r>
              <a:rPr lang="en-US" b="1" dirty="0">
                <a:latin typeface="Arial" charset="0"/>
                <a:ea typeface="MS PGothic" charset="0"/>
              </a:rPr>
              <a:t>Communication—</a:t>
            </a:r>
            <a:r>
              <a:rPr lang="en-US" dirty="0">
                <a:latin typeface="Arial" charset="0"/>
                <a:ea typeface="MS PGothic" charset="0"/>
              </a:rPr>
              <a:t>The ability to share and exchange thoughts and ideas, ask questions, and discuss solutions to problems.</a:t>
            </a:r>
          </a:p>
          <a:p>
            <a:pPr marL="171450" indent="-171450">
              <a:spcBef>
                <a:spcPts val="0"/>
              </a:spcBef>
              <a:buFont typeface="Arial" panose="020B0604020202020204" pitchFamily="34" charset="0"/>
              <a:buChar char="•"/>
            </a:pPr>
            <a:r>
              <a:rPr lang="en-US" b="1" dirty="0">
                <a:latin typeface="Arial" charset="0"/>
                <a:ea typeface="MS PGothic" charset="0"/>
              </a:rPr>
              <a:t>Collaboration—</a:t>
            </a:r>
            <a:r>
              <a:rPr lang="en-US" dirty="0">
                <a:latin typeface="Arial" charset="0"/>
                <a:ea typeface="MS PGothic" charset="0"/>
              </a:rPr>
              <a:t>The ability to work together for a mutual goal or outcome using ones talent, expertise, and knowledge.</a:t>
            </a:r>
          </a:p>
          <a:p>
            <a:pPr marL="171450" indent="-171450">
              <a:spcBef>
                <a:spcPts val="0"/>
              </a:spcBef>
              <a:buFont typeface="Arial" panose="020B0604020202020204" pitchFamily="34" charset="0"/>
              <a:buChar char="•"/>
            </a:pPr>
            <a:r>
              <a:rPr lang="en-US" b="1" dirty="0">
                <a:latin typeface="Arial" charset="0"/>
                <a:ea typeface="MS PGothic" charset="0"/>
              </a:rPr>
              <a:t>Creativity—</a:t>
            </a:r>
            <a:r>
              <a:rPr lang="en-US" dirty="0">
                <a:latin typeface="Arial" charset="0"/>
                <a:ea typeface="MS PGothic" charset="0"/>
              </a:rPr>
              <a:t>The ability to think of new ideas and approaches in an innovative and inventive manner.  </a:t>
            </a:r>
          </a:p>
          <a:p>
            <a:pPr>
              <a:spcBef>
                <a:spcPts val="0"/>
              </a:spcBef>
            </a:pPr>
            <a:endParaRPr lang="en-US" dirty="0">
              <a:latin typeface="Arial" charset="0"/>
              <a:ea typeface="MS PGothic" charset="0"/>
            </a:endParaRPr>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3D3F85-D485-134E-A712-868AFFEAA248}"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Rectangle 3"/>
          <p:cNvSpPr>
            <a:spLocks noGrp="1" noChangeArrowheads="1"/>
          </p:cNvSpPr>
          <p:nvPr>
            <p:ph type="body" idx="1"/>
          </p:nvPr>
        </p:nvSpPr>
        <p:spPr bwMode="auto">
          <a:xfrm>
            <a:off x="685800" y="4330700"/>
            <a:ext cx="5486400" cy="4240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b="1" dirty="0">
                <a:ea typeface="MS PGothic" charset="0"/>
              </a:rPr>
              <a:t>Presenter Remarks:</a:t>
            </a:r>
          </a:p>
          <a:p>
            <a:pPr>
              <a:spcBef>
                <a:spcPts val="0"/>
              </a:spcBef>
              <a:spcAft>
                <a:spcPts val="0"/>
              </a:spcAft>
            </a:pPr>
            <a:r>
              <a:rPr lang="en-US" b="0" i="0" u="none" dirty="0">
                <a:ea typeface="MS PGothic" charset="0"/>
              </a:rPr>
              <a:t>This table represents an overview of the alignment among the nine domains of the Preschool Learning Foundations with the content of the CA Standards and the Common Core State Standards (CCSS). </a:t>
            </a:r>
            <a:r>
              <a:rPr lang="en-US" sz="1200" b="0" i="0" u="none" kern="1200" dirty="0">
                <a:solidFill>
                  <a:schemeClr val="tx1"/>
                </a:solidFill>
                <a:effectLst/>
                <a:latin typeface="Arial" pitchFamily="34" charset="0"/>
                <a:ea typeface="MS PGothic" pitchFamily="34" charset="-128"/>
                <a:cs typeface="Arial" pitchFamily="34" charset="0"/>
              </a:rPr>
              <a:t>T</a:t>
            </a:r>
            <a:r>
              <a:rPr lang="en-US" sz="1200" kern="1200" dirty="0">
                <a:solidFill>
                  <a:schemeClr val="tx1"/>
                </a:solidFill>
                <a:effectLst/>
                <a:latin typeface="Arial" pitchFamily="34" charset="0"/>
                <a:ea typeface="MS PGothic" pitchFamily="34" charset="-128"/>
                <a:cs typeface="Arial" pitchFamily="34" charset="0"/>
              </a:rPr>
              <a:t>he Alignment document includes the previous standards for science.  It does not include current NGSS standards.</a:t>
            </a:r>
            <a:r>
              <a:rPr lang="en-US" dirty="0">
                <a:effectLst/>
              </a:rPr>
              <a:t> </a:t>
            </a:r>
            <a:endParaRPr lang="en-US" b="0" i="0" u="none" dirty="0">
              <a:ea typeface="MS PGothic" charset="0"/>
            </a:endParaRPr>
          </a:p>
          <a:p>
            <a:pPr>
              <a:spcBef>
                <a:spcPts val="0"/>
              </a:spcBef>
              <a:spcAft>
                <a:spcPts val="0"/>
              </a:spcAft>
              <a:buFontTx/>
              <a:buNone/>
            </a:pPr>
            <a:endParaRPr lang="en-US" b="0" i="0" u="none" dirty="0">
              <a:ea typeface="MS PGothic" charset="0"/>
            </a:endParaRPr>
          </a:p>
          <a:p>
            <a:pPr>
              <a:spcBef>
                <a:spcPts val="0"/>
              </a:spcBef>
              <a:spcAft>
                <a:spcPts val="0"/>
              </a:spcAft>
              <a:buFontTx/>
              <a:buNone/>
            </a:pPr>
            <a:r>
              <a:rPr lang="en-US" b="0" i="0" u="none" dirty="0">
                <a:ea typeface="MS PGothic" charset="0"/>
              </a:rPr>
              <a:t>The alignment demonstrates that early learning is a significant part of the educational system and that the knowledge and skills of young children are foundational to future learning.</a:t>
            </a:r>
          </a:p>
          <a:p>
            <a:pPr>
              <a:spcBef>
                <a:spcPts val="0"/>
              </a:spcBef>
              <a:spcAft>
                <a:spcPts val="0"/>
              </a:spcAft>
              <a:buFontTx/>
              <a:buNone/>
            </a:pPr>
            <a:endParaRPr lang="en-US" b="0" i="0" u="none" dirty="0">
              <a:ea typeface="MS PGothic" charset="0"/>
            </a:endParaRPr>
          </a:p>
          <a:p>
            <a:pPr>
              <a:spcBef>
                <a:spcPts val="0"/>
              </a:spcBef>
              <a:spcAft>
                <a:spcPts val="0"/>
              </a:spcAft>
              <a:buFontTx/>
              <a:buNone/>
            </a:pPr>
            <a:r>
              <a:rPr lang="en-US" b="0" i="0" u="none" dirty="0">
                <a:ea typeface="MS PGothic" charset="0"/>
              </a:rPr>
              <a:t>Understanding the links between the different ages and different early childhood services allows educators to build on children</a:t>
            </a:r>
            <a:r>
              <a:rPr lang="ja-JP" altLang="en-US" b="0" i="0" u="none" dirty="0">
                <a:ea typeface="MS PGothic" charset="0"/>
              </a:rPr>
              <a:t>’</a:t>
            </a:r>
            <a:r>
              <a:rPr lang="en-US" altLang="ja-JP" b="0" i="0" u="none" dirty="0">
                <a:ea typeface="MS PGothic" charset="0"/>
              </a:rPr>
              <a:t>s earlier learning and prepare them for the next educational challenge.</a:t>
            </a:r>
          </a:p>
          <a:p>
            <a:pPr eaLnBrk="1" hangingPunct="1">
              <a:spcBef>
                <a:spcPts val="0"/>
              </a:spcBef>
              <a:spcAft>
                <a:spcPts val="0"/>
              </a:spcAft>
              <a:buFontTx/>
              <a:buNone/>
            </a:pPr>
            <a:endParaRPr lang="en-US" b="0" i="0" u="none" dirty="0">
              <a:solidFill>
                <a:srgbClr val="000000"/>
              </a:solidFill>
              <a:ea typeface="MS PGothic" charset="0"/>
            </a:endParaRPr>
          </a:p>
          <a:p>
            <a:pPr eaLnBrk="1" hangingPunct="1">
              <a:spcBef>
                <a:spcPts val="0"/>
              </a:spcBef>
              <a:spcAft>
                <a:spcPts val="0"/>
              </a:spcAft>
              <a:buFontTx/>
              <a:buNone/>
            </a:pPr>
            <a:r>
              <a:rPr lang="en-US" b="0" i="0" u="none" dirty="0">
                <a:solidFill>
                  <a:srgbClr val="000000"/>
                </a:solidFill>
                <a:ea typeface="MS PGothic" charset="0"/>
              </a:rPr>
              <a:t>All domains of the Preschool Learning Foundations correspond to the California Kindergarten Content Standards.</a:t>
            </a:r>
          </a:p>
          <a:p>
            <a:pPr eaLnBrk="1" hangingPunct="1">
              <a:spcBef>
                <a:spcPts val="0"/>
              </a:spcBef>
              <a:spcAft>
                <a:spcPts val="0"/>
              </a:spcAft>
              <a:buFontTx/>
              <a:buNone/>
            </a:pPr>
            <a:endParaRPr lang="en-US" b="0" i="0" u="none" dirty="0">
              <a:solidFill>
                <a:srgbClr val="000000"/>
              </a:solidFill>
              <a:ea typeface="MS PGothic" charset="0"/>
            </a:endParaRPr>
          </a:p>
          <a:p>
            <a:pPr eaLnBrk="1" hangingPunct="1">
              <a:spcBef>
                <a:spcPts val="0"/>
              </a:spcBef>
              <a:spcAft>
                <a:spcPts val="0"/>
              </a:spcAft>
              <a:buFontTx/>
              <a:buNone/>
            </a:pPr>
            <a:r>
              <a:rPr lang="en-US" b="0" i="0" u="none" dirty="0">
                <a:solidFill>
                  <a:srgbClr val="000000"/>
                </a:solidFill>
                <a:ea typeface="MS PGothic" charset="0"/>
              </a:rPr>
              <a:t>The Preschool Learning Foundations Language and Literacy domain aligns with the California Common Core State Standards (CCSS) for English Language Arts and the Preschool Learning Foundations Mathematics domain aligns with the California Common Core State Standards for Mathematics.</a:t>
            </a:r>
          </a:p>
          <a:p>
            <a:pPr eaLnBrk="1" hangingPunct="1">
              <a:spcBef>
                <a:spcPts val="0"/>
              </a:spcBef>
              <a:spcAft>
                <a:spcPts val="0"/>
              </a:spcAft>
              <a:buFontTx/>
              <a:buNone/>
            </a:pPr>
            <a:endParaRPr lang="en-US" b="0" i="0" u="none" dirty="0">
              <a:ea typeface="MS PGothic" charset="0"/>
            </a:endParaRPr>
          </a:p>
          <a:p>
            <a:pPr eaLnBrk="1" hangingPunct="1">
              <a:spcBef>
                <a:spcPts val="0"/>
              </a:spcBef>
              <a:spcAft>
                <a:spcPts val="0"/>
              </a:spcAft>
              <a:buFontTx/>
              <a:buNone/>
            </a:pPr>
            <a:r>
              <a:rPr lang="en-US" b="0" i="0" u="none" dirty="0">
                <a:ea typeface="MS PGothic" charset="0"/>
              </a:rPr>
              <a:t>Visual and Performing Arts, Physical Development, Health, History-Social Science, and Science are all separate domains in the Preschool Learning Foundations. The Common Core includes English Language Arts &amp; Literacy in History/Social Studies, Science, and Technical Subjects. </a:t>
            </a:r>
          </a:p>
          <a:p>
            <a:pPr>
              <a:spcBef>
                <a:spcPts val="0"/>
              </a:spcBef>
              <a:spcAft>
                <a:spcPts val="0"/>
              </a:spcAft>
            </a:pPr>
            <a:endParaRPr lang="en-US" dirty="0">
              <a:ea typeface="MS PGothic" charset="0"/>
            </a:endParaRPr>
          </a:p>
          <a:p>
            <a:pPr>
              <a:spcBef>
                <a:spcPts val="0"/>
              </a:spcBef>
              <a:spcAft>
                <a:spcPts val="0"/>
              </a:spcAft>
            </a:pPr>
            <a:endParaRPr lang="en-US" dirty="0">
              <a:solidFill>
                <a:srgbClr val="FF0000"/>
              </a:solidFill>
              <a:ea typeface="MS PGothic" charset="0"/>
            </a:endParaRPr>
          </a:p>
        </p:txBody>
      </p:sp>
      <p:sp>
        <p:nvSpPr>
          <p:cNvPr id="60419"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9993" tIns="44997" rIns="89993" bIns="44997">
            <a:spAutoFit/>
          </a:bodyPr>
          <a:lstStyle/>
          <a:p>
            <a:fld id="{53D5BB96-84AD-B948-A53C-C91CE0EC69B1}" type="slidenum">
              <a:rPr lang="en-US" sz="120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8" name="Notes Placeholder 2"/>
          <p:cNvSpPr>
            <a:spLocks noGrp="1"/>
          </p:cNvSpPr>
          <p:nvPr>
            <p:ph type="body" idx="1"/>
          </p:nvPr>
        </p:nvSpPr>
        <p:spPr bwMode="auto">
          <a:xfrm>
            <a:off x="685800" y="4376738"/>
            <a:ext cx="5486400" cy="40465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b="1" dirty="0">
                <a:ea typeface="MS PGothic" charset="0"/>
              </a:rPr>
              <a:t>Presenter Remarks:</a:t>
            </a:r>
          </a:p>
          <a:p>
            <a:pPr eaLnBrk="1" hangingPunct="1">
              <a:spcBef>
                <a:spcPct val="0"/>
              </a:spcBef>
            </a:pPr>
            <a:r>
              <a:rPr lang="en-US" dirty="0">
                <a:ea typeface="MS PGothic" charset="0"/>
              </a:rPr>
              <a:t>The DRDP-K  has four measures under </a:t>
            </a:r>
            <a:r>
              <a:rPr lang="en-US" b="1" dirty="0">
                <a:ea typeface="MS PGothic" charset="0"/>
              </a:rPr>
              <a:t>Cognition: Science</a:t>
            </a:r>
            <a:r>
              <a:rPr lang="en-US" dirty="0">
                <a:ea typeface="MS PGothic" charset="0"/>
              </a:rPr>
              <a:t>:</a:t>
            </a:r>
          </a:p>
          <a:p>
            <a:pPr marL="171450" indent="-171450" eaLnBrk="1" hangingPunct="1">
              <a:spcBef>
                <a:spcPct val="0"/>
              </a:spcBef>
              <a:buFont typeface="Arial" panose="020B0604020202020204" pitchFamily="34" charset="0"/>
              <a:buChar char="•"/>
            </a:pPr>
            <a:r>
              <a:rPr lang="en-US" b="1" dirty="0">
                <a:ea typeface="MS PGothic" charset="0"/>
              </a:rPr>
              <a:t>COG:SCI 1: Cause and Effect—</a:t>
            </a:r>
            <a:r>
              <a:rPr lang="en-US" dirty="0">
                <a:ea typeface="MS PGothic" charset="0"/>
              </a:rPr>
              <a:t>Child demonstrates an increasing ability to observe, anticipate, and reason about the relationship between cause and effect</a:t>
            </a:r>
          </a:p>
          <a:p>
            <a:pPr marL="171450" indent="-171450" eaLnBrk="1" hangingPunct="1">
              <a:spcBef>
                <a:spcPct val="0"/>
              </a:spcBef>
              <a:buFont typeface="Arial" panose="020B0604020202020204" pitchFamily="34" charset="0"/>
              <a:buChar char="•"/>
            </a:pPr>
            <a:r>
              <a:rPr lang="en-US" b="1" dirty="0">
                <a:ea typeface="MS PGothic" charset="0"/>
              </a:rPr>
              <a:t>COG:SCI 2: Inquiry Through Observation and Investigation—</a:t>
            </a:r>
            <a:r>
              <a:rPr lang="en-US" dirty="0">
                <a:ea typeface="MS PGothic" charset="0"/>
              </a:rPr>
              <a:t>Child observes and investigates objects (living and nonliving things) and events in the environment and becomes increasingly sophisticated in pursing knowledge about them</a:t>
            </a:r>
          </a:p>
          <a:p>
            <a:pPr marL="171450" indent="-171450" eaLnBrk="1" hangingPunct="1">
              <a:spcBef>
                <a:spcPct val="0"/>
              </a:spcBef>
              <a:buFont typeface="Arial" panose="020B0604020202020204" pitchFamily="34" charset="0"/>
              <a:buChar char="•"/>
            </a:pPr>
            <a:r>
              <a:rPr lang="en-US" b="1" dirty="0">
                <a:ea typeface="MS PGothic" charset="0"/>
              </a:rPr>
              <a:t>COG:SCI 3: Documentation and Communication of Inquiry—</a:t>
            </a:r>
            <a:r>
              <a:rPr lang="en-US" dirty="0">
                <a:ea typeface="MS PGothic" charset="0"/>
              </a:rPr>
              <a:t>Child develops the capacity to describe and record observations and investigations about objects (living and nonliving things) and events, and to share ideas and explanations with others</a:t>
            </a:r>
          </a:p>
          <a:p>
            <a:pPr marL="171450" indent="-171450" eaLnBrk="1" hangingPunct="1">
              <a:spcBef>
                <a:spcPct val="0"/>
              </a:spcBef>
              <a:buFont typeface="Arial" panose="020B0604020202020204" pitchFamily="34" charset="0"/>
              <a:buChar char="•"/>
            </a:pPr>
            <a:r>
              <a:rPr lang="en-US" b="1" dirty="0">
                <a:ea typeface="MS PGothic" charset="0"/>
              </a:rPr>
              <a:t>COG: SCI 4: Knowledge of the Natural World—</a:t>
            </a:r>
            <a:r>
              <a:rPr lang="en-US" dirty="0">
                <a:ea typeface="MS PGothic" charset="0"/>
              </a:rPr>
              <a:t>Child develops the capacity to understand objects (living and nonliving things) and events in the natural world, including how they change and their characteristics</a:t>
            </a:r>
          </a:p>
          <a:p>
            <a:pPr>
              <a:spcBef>
                <a:spcPct val="0"/>
              </a:spcBef>
            </a:pPr>
            <a:endParaRPr lang="en-US" b="1" dirty="0">
              <a:ea typeface="MS PGothic" charset="0"/>
            </a:endParaRPr>
          </a:p>
          <a:p>
            <a:pPr>
              <a:spcBef>
                <a:spcPct val="0"/>
              </a:spcBef>
            </a:pPr>
            <a:r>
              <a:rPr lang="en-US" dirty="0">
                <a:ea typeface="MS PGothic" charset="0"/>
              </a:rPr>
              <a:t>The DRDP-K is an observation-based assessment and not a test. It is used to support children</a:t>
            </a:r>
            <a:r>
              <a:rPr lang="ja-JP" altLang="en-US" dirty="0">
                <a:ea typeface="MS PGothic" charset="0"/>
              </a:rPr>
              <a:t>’</a:t>
            </a:r>
            <a:r>
              <a:rPr lang="en-US" altLang="ja-JP" dirty="0">
                <a:ea typeface="MS PGothic" charset="0"/>
              </a:rPr>
              <a:t>s learning. Observing and documenting children's progress provides teachers the information needed to differentiate instruction and experiences. It also provides information to individualize.</a:t>
            </a:r>
          </a:p>
          <a:p>
            <a:pPr>
              <a:spcBef>
                <a:spcPct val="0"/>
              </a:spcBef>
            </a:pPr>
            <a:endParaRPr lang="en-US" b="1" dirty="0">
              <a:ea typeface="MS PGothic" charset="0"/>
            </a:endParaRPr>
          </a:p>
          <a:p>
            <a:pPr eaLnBrk="1" hangingPunct="1">
              <a:spcBef>
                <a:spcPct val="0"/>
              </a:spcBef>
            </a:pPr>
            <a:r>
              <a:rPr lang="en-US" dirty="0">
                <a:ea typeface="MS PGothic" charset="0"/>
              </a:rPr>
              <a:t>Observational tools are preferred over criterion-referenced tools because the information gathered by observation more accurately reflects what children are able to do. </a:t>
            </a:r>
          </a:p>
          <a:p>
            <a:pPr eaLnBrk="1" hangingPunct="1">
              <a:spcBef>
                <a:spcPct val="0"/>
              </a:spcBef>
            </a:pPr>
            <a:endParaRPr lang="en-US" dirty="0">
              <a:ea typeface="MS PGothic" charset="0"/>
            </a:endParaRPr>
          </a:p>
          <a:p>
            <a:pPr eaLnBrk="1" hangingPunct="1">
              <a:spcBef>
                <a:spcPct val="0"/>
              </a:spcBef>
            </a:pPr>
            <a:r>
              <a:rPr lang="en-US" dirty="0">
                <a:ea typeface="MS PGothic" charset="0"/>
              </a:rPr>
              <a:t>Documentation provides concrete evidence of what children are able to do. We are then able to better plan activities that will meet and appropriately challenge children's developmental needs.</a:t>
            </a:r>
          </a:p>
          <a:p>
            <a:pPr marL="627063" lvl="1" indent="-169863" eaLnBrk="1" hangingPunct="1">
              <a:spcBef>
                <a:spcPct val="0"/>
              </a:spcBef>
              <a:buFontTx/>
              <a:buChar char="•"/>
            </a:pPr>
            <a:endParaRPr lang="en-US" dirty="0">
              <a:ea typeface="MS PGothic" charset="0"/>
            </a:endParaRPr>
          </a:p>
          <a:p>
            <a:pPr eaLnBrk="1" hangingPunct="1">
              <a:spcBef>
                <a:spcPct val="0"/>
              </a:spcBef>
            </a:pPr>
            <a:r>
              <a:rPr lang="en-US" dirty="0">
                <a:ea typeface="MS PGothic" charset="0"/>
              </a:rPr>
              <a:t>The DRDP-K has been developed with world renowned experts. It is based on the research and knowledge of what is most important for predicting school success.</a:t>
            </a:r>
          </a:p>
          <a:p>
            <a:pPr eaLnBrk="1" hangingPunct="1">
              <a:spcBef>
                <a:spcPct val="0"/>
              </a:spcBef>
            </a:pPr>
            <a:endParaRPr lang="en-US" dirty="0">
              <a:ea typeface="MS PGothic" charset="0"/>
            </a:endParaRPr>
          </a:p>
          <a:p>
            <a:pPr>
              <a:spcBef>
                <a:spcPct val="0"/>
              </a:spcBef>
            </a:pPr>
            <a:r>
              <a:rPr lang="en-US" dirty="0">
                <a:ea typeface="MS PGothic" charset="0"/>
              </a:rPr>
              <a:t>The DRDP-K:</a:t>
            </a:r>
          </a:p>
          <a:p>
            <a:pPr marL="171450" indent="-171450">
              <a:spcBef>
                <a:spcPct val="0"/>
              </a:spcBef>
              <a:buFont typeface="Arial" panose="020B0604020202020204" pitchFamily="34" charset="0"/>
              <a:buChar char="•"/>
            </a:pPr>
            <a:r>
              <a:rPr lang="en-US" dirty="0">
                <a:ea typeface="MS PGothic" charset="0"/>
              </a:rPr>
              <a:t>Is an individual child assessment that can be shared with families</a:t>
            </a:r>
          </a:p>
          <a:p>
            <a:pPr marL="171450" indent="-171450">
              <a:spcBef>
                <a:spcPct val="0"/>
              </a:spcBef>
              <a:buFont typeface="Arial" panose="020B0604020202020204" pitchFamily="34" charset="0"/>
              <a:buChar char="•"/>
            </a:pPr>
            <a:r>
              <a:rPr lang="en-US" dirty="0">
                <a:ea typeface="MS PGothic" charset="0"/>
              </a:rPr>
              <a:t>Is aligned with the Preschool Learning Foundations</a:t>
            </a:r>
          </a:p>
          <a:p>
            <a:pPr marL="171450" indent="-171450">
              <a:spcBef>
                <a:spcPct val="0"/>
              </a:spcBef>
              <a:buFont typeface="Arial" panose="020B0604020202020204" pitchFamily="34" charset="0"/>
              <a:buChar char="•"/>
            </a:pPr>
            <a:r>
              <a:rPr lang="en-US" dirty="0">
                <a:ea typeface="MS PGothic" charset="0"/>
              </a:rPr>
              <a:t>Opens up the opportunity for articulation between the preschool and TK teachers (Sharing information as to where children are on the developmental continuum can better prepare the TK teacher to work with students.) </a:t>
            </a:r>
          </a:p>
          <a:p>
            <a:pPr marL="171450" indent="-171450">
              <a:spcBef>
                <a:spcPct val="0"/>
              </a:spcBef>
              <a:buFont typeface="Arial" panose="020B0604020202020204" pitchFamily="34" charset="0"/>
              <a:buChar char="•"/>
            </a:pPr>
            <a:r>
              <a:rPr lang="en-US" dirty="0">
                <a:ea typeface="MS PGothic" charset="0"/>
              </a:rPr>
              <a:t>Allows a teacher to include a request form for previous records as part of the TK registration to help support the relationship between preschool, family, and TK</a:t>
            </a:r>
          </a:p>
          <a:p>
            <a:pPr eaLnBrk="1" hangingPunct="1">
              <a:spcBef>
                <a:spcPct val="0"/>
              </a:spcBef>
            </a:pPr>
            <a:endParaRPr lang="en-US" dirty="0">
              <a:ea typeface="MS PGothic" charset="0"/>
            </a:endParaRPr>
          </a:p>
          <a:p>
            <a:pPr eaLnBrk="1" hangingPunct="1">
              <a:spcBef>
                <a:spcPct val="0"/>
              </a:spcBef>
            </a:pPr>
            <a:endParaRPr lang="en-US" dirty="0">
              <a:ea typeface="MS PGothic" charset="0"/>
            </a:endParaRPr>
          </a:p>
        </p:txBody>
      </p:sp>
      <p:sp>
        <p:nvSpPr>
          <p:cNvPr id="1423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6D0CB2-A982-8B44-9D89-CB620455D5A4}" type="slidenum">
              <a:rPr lang="en-US" sz="1200">
                <a:solidFill>
                  <a:srgbClr val="000000"/>
                </a:solidFill>
                <a:latin typeface="Calibri" charset="0"/>
                <a:ea typeface="MS PGothic" charset="0"/>
                <a:cs typeface="MS PGothic" charset="0"/>
              </a:rPr>
              <a:pPr/>
              <a:t>17</a:t>
            </a:fld>
            <a:endParaRPr lang="en-US" sz="1200">
              <a:solidFill>
                <a:srgbClr val="000000"/>
              </a:solidFill>
              <a:latin typeface="Calibri" charset="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6" name="Notes Placeholder 2"/>
          <p:cNvSpPr>
            <a:spLocks noGrp="1"/>
          </p:cNvSpPr>
          <p:nvPr>
            <p:ph type="body" idx="1"/>
          </p:nvPr>
        </p:nvSpPr>
        <p:spPr bwMode="auto">
          <a:xfrm>
            <a:off x="685800" y="4376057"/>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Each measure can provide information on the developmental continuum within the Science</a:t>
            </a:r>
            <a:r>
              <a:rPr lang="en-US" baseline="0" dirty="0">
                <a:latin typeface="Arial" charset="0"/>
                <a:ea typeface="MS PGothic" charset="0"/>
              </a:rPr>
              <a:t> Domain. </a:t>
            </a:r>
          </a:p>
          <a:p>
            <a:pPr marL="0" marR="0" lvl="0" indent="0" algn="l" defTabSz="457200" rtl="0" eaLnBrk="0" fontAlgn="base" latinLnBrk="0" hangingPunct="0">
              <a:spcBef>
                <a:spcPts val="0"/>
              </a:spcBef>
              <a:spcAft>
                <a:spcPct val="0"/>
              </a:spcAft>
              <a:buClrTx/>
              <a:buSzTx/>
              <a:buFontTx/>
              <a:buNone/>
              <a:tabLst/>
              <a:defRPr/>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Please take out and review </a:t>
            </a:r>
            <a:r>
              <a:rPr lang="en-US" sz="1200" b="0" kern="1200" dirty="0">
                <a:solidFill>
                  <a:schemeClr val="tx1"/>
                </a:solidFill>
                <a:effectLst/>
                <a:latin typeface="Arial" pitchFamily="34" charset="0"/>
                <a:ea typeface="MS PGothic" pitchFamily="34" charset="-128"/>
                <a:cs typeface="Arial" pitchFamily="34" charset="0"/>
              </a:rPr>
              <a:t>Handout 3: DRDP-K COG: SCI: 2.</a:t>
            </a:r>
          </a:p>
        </p:txBody>
      </p:sp>
      <p:sp>
        <p:nvSpPr>
          <p:cNvPr id="144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2F461E-AD42-E045-AB0E-7129115BA3EA}" type="slidenum">
              <a:rPr lang="en-US" sz="120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xfrm>
            <a:off x="685800" y="4343399"/>
            <a:ext cx="5486400" cy="43418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a:spcBef>
                <a:spcPts val="0"/>
              </a:spcBef>
            </a:pPr>
            <a:r>
              <a:rPr lang="en-US" kern="1200" dirty="0">
                <a:solidFill>
                  <a:schemeClr val="tx1"/>
                </a:solidFill>
                <a:effectLst/>
              </a:rPr>
              <a:t>Please</a:t>
            </a:r>
            <a:r>
              <a:rPr lang="en-US" kern="1200" baseline="0" dirty="0">
                <a:solidFill>
                  <a:schemeClr val="tx1"/>
                </a:solidFill>
                <a:effectLst/>
              </a:rPr>
              <a:t> take out </a:t>
            </a:r>
            <a:r>
              <a:rPr lang="en-US" b="0" kern="1200" dirty="0">
                <a:solidFill>
                  <a:schemeClr val="tx1"/>
                </a:solidFill>
                <a:effectLst/>
              </a:rPr>
              <a:t>Handout 4: Next Generation Science Standards: An Overview for Principals.</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a:t>
            </a:r>
            <a:r>
              <a:rPr lang="en-US" i="1" dirty="0">
                <a:latin typeface="Arial" charset="0"/>
                <a:ea typeface="MS PGothic" charset="0"/>
              </a:rPr>
              <a:t>Science Framework for K-12 Science Education </a:t>
            </a:r>
            <a:r>
              <a:rPr lang="en-US" dirty="0">
                <a:latin typeface="Arial" charset="0"/>
                <a:ea typeface="MS PGothic" charset="0"/>
              </a:rPr>
              <a:t>provides the blueprint for the </a:t>
            </a:r>
            <a:r>
              <a:rPr lang="en-US" i="1" dirty="0">
                <a:latin typeface="Arial" charset="0"/>
                <a:ea typeface="MS PGothic" charset="0"/>
              </a:rPr>
              <a:t>Next Generation Science Standards </a:t>
            </a:r>
            <a:r>
              <a:rPr lang="en-US" dirty="0">
                <a:latin typeface="Arial" charset="0"/>
                <a:ea typeface="MS PGothic" charset="0"/>
              </a:rPr>
              <a:t>(NGSS). The </a:t>
            </a:r>
            <a:r>
              <a:rPr lang="en-US" i="1" dirty="0">
                <a:latin typeface="Arial" charset="0"/>
                <a:ea typeface="MS PGothic" charset="0"/>
              </a:rPr>
              <a:t>Framework</a:t>
            </a:r>
            <a:r>
              <a:rPr lang="en-US" dirty="0">
                <a:latin typeface="Arial" charset="0"/>
                <a:ea typeface="MS PGothic" charset="0"/>
              </a:rPr>
              <a:t> expresses a vision in science education that requires students to operate at the nexus of three dimensions of Learning: Science and Engineering Practices, Crosscutting Concepts, and Disciplinary Core Ideas” (APPENDIX F:</a:t>
            </a:r>
            <a:r>
              <a:rPr lang="en-US" baseline="0" dirty="0">
                <a:latin typeface="Arial" charset="0"/>
                <a:ea typeface="MS PGothic" charset="0"/>
              </a:rPr>
              <a:t> </a:t>
            </a:r>
            <a:r>
              <a:rPr lang="en-US" dirty="0">
                <a:latin typeface="Arial" charset="0"/>
                <a:ea typeface="MS PGothic" charset="0"/>
              </a:rPr>
              <a:t>Science and Engineering Practices in the NGSS</a:t>
            </a:r>
            <a:r>
              <a:rPr lang="en-US" baseline="0" dirty="0">
                <a:latin typeface="Arial" charset="0"/>
                <a:ea typeface="MS PGothic" charset="0"/>
              </a:rPr>
              <a:t>, p. 1).</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cs typeface="MS PGothic" charset="0"/>
              </a:rPr>
              <a:t>The K-12 science content standards cover every grade and every scientific discipline, setting expectations for what students should know and be able to do in science.</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t>“Science—and therefore science education—is central to the lives of all Americans, preparing them to be informed citizens in a democracy and knowledgeable consumers.  If the nation is to compete and lead in the global economy and if American students are to be able to pursue expanding employment opportunities in science-related fields, all students must have a solid K–12 science education that prepares them for college and careers</a:t>
            </a:r>
            <a:r>
              <a:rPr lang="en-US" i="0" dirty="0"/>
              <a:t>” (NGSS FAQs Page</a:t>
            </a:r>
            <a:r>
              <a:rPr lang="en-US" i="0" baseline="0" dirty="0"/>
              <a:t> [http://www.nextgenscience.org/faqs##Contents1],</a:t>
            </a:r>
            <a:r>
              <a:rPr lang="en-US" i="0" dirty="0"/>
              <a:t> accessed on 08/12/2016). </a:t>
            </a:r>
          </a:p>
          <a:p>
            <a:pPr>
              <a:spcBef>
                <a:spcPts val="0"/>
              </a:spcBef>
            </a:pPr>
            <a:endParaRPr lang="en-US" i="0" dirty="0">
              <a:latin typeface="Arial" charset="0"/>
              <a:ea typeface="MS PGothic" charset="0"/>
            </a:endParaRP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54317D-CDEB-6D46-AF43-9F16B1EB6494}" type="slidenum">
              <a:rPr lang="en-US" sz="120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ea typeface="ＭＳ Ｐゴシック" pitchFamily="34" charset="-128"/>
              </a:rPr>
              <a:t>Presenter Remarks: </a:t>
            </a:r>
          </a:p>
          <a:p>
            <a:pPr lvl="0">
              <a:spcBef>
                <a:spcPts val="0"/>
              </a:spcBef>
            </a:pPr>
            <a:r>
              <a:rPr lang="en-US" dirty="0"/>
              <a:t>During this session</a:t>
            </a:r>
            <a:r>
              <a:rPr lang="en-US" baseline="0" dirty="0"/>
              <a:t> we will:</a:t>
            </a:r>
            <a:endParaRPr lang="en-US" dirty="0"/>
          </a:p>
          <a:p>
            <a:pPr marL="171450" indent="-171450" eaLnBrk="1" hangingPunct="1">
              <a:buFont typeface="Arial" panose="020B0604020202020204" pitchFamily="34" charset="0"/>
              <a:buChar char="•"/>
            </a:pPr>
            <a:r>
              <a:rPr lang="en-US" altLang="en-US" dirty="0"/>
              <a:t>Become aware of key concepts to be developed in the Scientific Inquiry strand of the </a:t>
            </a:r>
            <a:r>
              <a:rPr lang="en-US" i="1" dirty="0"/>
              <a:t>California Preschool Learning Foundations, Volume 3 </a:t>
            </a:r>
            <a:r>
              <a:rPr lang="en-US" dirty="0"/>
              <a:t>(Preschool Learning Foundations or PLF). </a:t>
            </a:r>
          </a:p>
          <a:p>
            <a:pPr marL="171450" indent="-171450" eaLnBrk="1" hangingPunct="1">
              <a:buFont typeface="Arial" panose="020B0604020202020204" pitchFamily="34" charset="0"/>
              <a:buChar char="•"/>
            </a:pPr>
            <a:r>
              <a:rPr lang="en-US" altLang="en-US" dirty="0"/>
              <a:t>Experience, read, and discuss key strategies in the </a:t>
            </a:r>
            <a:r>
              <a:rPr lang="en-US" i="1" dirty="0"/>
              <a:t>California Preschool Curriculum Framework, Volume 3 </a:t>
            </a:r>
            <a:r>
              <a:rPr lang="en-US" dirty="0"/>
              <a:t>(Preschool Curriculum Framework or PCF) </a:t>
            </a:r>
            <a:r>
              <a:rPr lang="en-US" altLang="en-US" dirty="0"/>
              <a:t>regarding scientific inquiry.</a:t>
            </a:r>
          </a:p>
          <a:p>
            <a:pPr marL="171450" indent="-171450" eaLnBrk="1" hangingPunct="1">
              <a:buFont typeface="Arial" panose="020B0604020202020204" pitchFamily="34" charset="0"/>
              <a:buChar char="•"/>
            </a:pPr>
            <a:r>
              <a:rPr lang="en-US" altLang="en-US" dirty="0"/>
              <a:t>Reflect and discuss how to support the development of scientific inquiry foundations for English-language learners.</a:t>
            </a:r>
          </a:p>
          <a:p>
            <a:pPr marL="171450" indent="-171450" eaLnBrk="1" hangingPunct="1">
              <a:buFont typeface="Arial" panose="020B0604020202020204" pitchFamily="34" charset="0"/>
              <a:buChar char="•"/>
            </a:pPr>
            <a:r>
              <a:rPr lang="en-US" altLang="en-US" dirty="0"/>
              <a:t>Plan to adapt learning experiences to ensure access for children with varying needs.</a:t>
            </a:r>
          </a:p>
          <a:p>
            <a:pPr lvl="0">
              <a:spcBef>
                <a:spcPts val="0"/>
              </a:spcBef>
            </a:pPr>
            <a:endParaRPr lang="en-US" dirty="0">
              <a:ea typeface="ＭＳ Ｐゴシック" pitchFamily="34" charset="-128"/>
            </a:endParaRPr>
          </a:p>
          <a:p>
            <a:pPr lvl="0">
              <a:spcBef>
                <a:spcPts val="0"/>
              </a:spcBef>
            </a:pPr>
            <a:endParaRPr lang="en-US" dirty="0">
              <a:ea typeface="ＭＳ Ｐゴシック"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862" indent="-285716" eaLnBrk="0" hangingPunct="0">
              <a:defRPr>
                <a:solidFill>
                  <a:schemeClr val="tx1"/>
                </a:solidFill>
                <a:latin typeface="Arial" panose="020B0604020202020204" pitchFamily="34" charset="0"/>
                <a:cs typeface="Arial" panose="020B0604020202020204" pitchFamily="34" charset="0"/>
              </a:defRPr>
            </a:lvl2pPr>
            <a:lvl3pPr marL="1142865" indent="-228573" eaLnBrk="0" hangingPunct="0">
              <a:defRPr>
                <a:solidFill>
                  <a:schemeClr val="tx1"/>
                </a:solidFill>
                <a:latin typeface="Arial" panose="020B0604020202020204" pitchFamily="34" charset="0"/>
                <a:cs typeface="Arial" panose="020B0604020202020204" pitchFamily="34" charset="0"/>
              </a:defRPr>
            </a:lvl3pPr>
            <a:lvl4pPr marL="1600011" indent="-228573" eaLnBrk="0" hangingPunct="0">
              <a:defRPr>
                <a:solidFill>
                  <a:schemeClr val="tx1"/>
                </a:solidFill>
                <a:latin typeface="Arial" panose="020B0604020202020204" pitchFamily="34" charset="0"/>
                <a:cs typeface="Arial" panose="020B0604020202020204" pitchFamily="34" charset="0"/>
              </a:defRPr>
            </a:lvl4pPr>
            <a:lvl5pPr marL="2057156" indent="-228573" eaLnBrk="0" hangingPunct="0">
              <a:defRPr>
                <a:solidFill>
                  <a:schemeClr val="tx1"/>
                </a:solidFill>
                <a:latin typeface="Arial" panose="020B0604020202020204" pitchFamily="34" charset="0"/>
                <a:cs typeface="Arial" panose="020B0604020202020204" pitchFamily="34" charset="0"/>
              </a:defRPr>
            </a:lvl5pPr>
            <a:lvl6pPr marL="2514303" indent="-228573" defTabSz="45714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449" indent="-228573" defTabSz="45714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594" indent="-228573" defTabSz="45714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741" indent="-228573" defTabSz="45714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54D92B-869D-4187-A497-B95170AF02D8}"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1857533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xfrm>
            <a:off x="685800" y="4343400"/>
            <a:ext cx="5780314"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marL="0" marR="0" lvl="0" indent="0" algn="l" defTabSz="457200" rtl="0" eaLnBrk="0" fontAlgn="base" latinLnBrk="0" hangingPunct="0">
              <a:lnSpc>
                <a:spcPct val="110000"/>
              </a:lnSpc>
              <a:spcBef>
                <a:spcPts val="0"/>
              </a:spcBef>
              <a:spcAft>
                <a:spcPct val="0"/>
              </a:spcAft>
              <a:buClrTx/>
              <a:buSzTx/>
              <a:buFontTx/>
              <a:buNone/>
              <a:tabLst/>
              <a:defRPr/>
            </a:pPr>
            <a:r>
              <a:rPr lang="en-US" dirty="0">
                <a:latin typeface="Arial" charset="0"/>
                <a:ea typeface="MS PGothic" charset="0"/>
              </a:rPr>
              <a:t>There are excellent resources and links on the second page </a:t>
            </a:r>
            <a:r>
              <a:rPr lang="en-US" kern="1200" dirty="0">
                <a:solidFill>
                  <a:schemeClr val="tx1"/>
                </a:solidFill>
                <a:effectLst/>
              </a:rPr>
              <a:t>Handout 4: Next Generation Science Standards: An Overview for Principals.</a:t>
            </a:r>
          </a:p>
          <a:p>
            <a:pPr>
              <a:lnSpc>
                <a:spcPct val="110000"/>
              </a:lnSpc>
              <a:spcBef>
                <a:spcPts val="0"/>
              </a:spcBef>
            </a:pPr>
            <a:endParaRPr lang="en-US" dirty="0">
              <a:latin typeface="Arial" charset="0"/>
              <a:ea typeface="MS PGothic" charset="0"/>
            </a:endParaRPr>
          </a:p>
          <a:p>
            <a:pPr>
              <a:lnSpc>
                <a:spcPct val="110000"/>
              </a:lnSpc>
              <a:spcBef>
                <a:spcPts val="0"/>
              </a:spcBef>
            </a:pPr>
            <a:r>
              <a:rPr lang="en-US" dirty="0">
                <a:latin typeface="Arial" charset="0"/>
                <a:ea typeface="MS PGothic" charset="0"/>
              </a:rPr>
              <a:t>The NGSS represent a fundamental shift in science education and requires a new and different approach to teaching science. Looking ahead, teachers can use a range of strategies to engage students and create opportunities to demonstrate their thinking and learning.</a:t>
            </a:r>
          </a:p>
          <a:p>
            <a:pPr>
              <a:lnSpc>
                <a:spcPct val="110000"/>
              </a:lnSpc>
              <a:spcBef>
                <a:spcPts val="0"/>
              </a:spcBef>
            </a:pPr>
            <a:endParaRPr lang="en-US" dirty="0">
              <a:latin typeface="Arial" charset="0"/>
              <a:ea typeface="MS PGothic" charset="0"/>
            </a:endParaRPr>
          </a:p>
          <a:p>
            <a:pPr>
              <a:lnSpc>
                <a:spcPct val="110000"/>
              </a:lnSpc>
              <a:spcBef>
                <a:spcPts val="0"/>
              </a:spcBef>
            </a:pPr>
            <a:r>
              <a:rPr lang="en-US" dirty="0">
                <a:latin typeface="Arial" charset="0"/>
                <a:ea typeface="MS PGothic" charset="0"/>
              </a:rPr>
              <a:t>“A major difference between the NGSS and previous science standards is ‘</a:t>
            </a:r>
            <a:r>
              <a:rPr lang="en-US" altLang="ja-JP" dirty="0">
                <a:latin typeface="Arial" charset="0"/>
                <a:ea typeface="MS PGothic" charset="0"/>
              </a:rPr>
              <a:t>three-dimensional’ (3D) learning. </a:t>
            </a:r>
            <a:r>
              <a:rPr lang="en-US" dirty="0">
                <a:latin typeface="Arial" charset="0"/>
                <a:ea typeface="MS PGothic" charset="0"/>
              </a:rPr>
              <a:t>3D learning refers to the thoughtful and deliberate </a:t>
            </a:r>
            <a:r>
              <a:rPr lang="en-US" u="sng" dirty="0">
                <a:latin typeface="Arial" charset="0"/>
                <a:ea typeface="MS PGothic" charset="0"/>
              </a:rPr>
              <a:t>integration of three distinct dimensions</a:t>
            </a:r>
            <a:r>
              <a:rPr lang="en-US" u="none" dirty="0">
                <a:latin typeface="Arial" charset="0"/>
                <a:ea typeface="MS PGothic" charset="0"/>
              </a:rPr>
              <a:t>: Scientific and Engineering</a:t>
            </a:r>
            <a:r>
              <a:rPr lang="en-US" u="none" baseline="0" dirty="0">
                <a:latin typeface="Arial" charset="0"/>
                <a:ea typeface="MS PGothic" charset="0"/>
              </a:rPr>
              <a:t> </a:t>
            </a:r>
            <a:r>
              <a:rPr lang="en-US" dirty="0">
                <a:latin typeface="Arial" charset="0"/>
                <a:ea typeface="MS PGothic" charset="0"/>
              </a:rPr>
              <a:t>Practices (SEPs), Disciplinary Core Ideas (DCIs), and Crosscutting Concepts (CCCs). Through</a:t>
            </a:r>
            <a:r>
              <a:rPr lang="en-US" baseline="0" dirty="0">
                <a:latin typeface="Arial" charset="0"/>
                <a:ea typeface="MS PGothic" charset="0"/>
              </a:rPr>
              <a:t> 3</a:t>
            </a:r>
            <a:r>
              <a:rPr lang="en-US" dirty="0">
                <a:latin typeface="Arial" charset="0"/>
                <a:ea typeface="MS PGothic" charset="0"/>
              </a:rPr>
              <a:t>D learning, the NGSS emphasize that science is not just a series of isolated facts. This awareness enables students to view science more as an interrelated world of inquiry and phenomena rather than a static set of science disciplines. The NGSS represent a fundamental shift in science education and require a different approach to teaching science than has been done in the past. Looking ahead, teachers can use a range of strategies to engage students and create opportunities to demonstrate their thinking and learning” (NGSS:</a:t>
            </a:r>
            <a:r>
              <a:rPr lang="en-US" baseline="0" dirty="0">
                <a:latin typeface="Arial" charset="0"/>
                <a:ea typeface="MS PGothic" charset="0"/>
              </a:rPr>
              <a:t> An Overview for Principals [</a:t>
            </a:r>
            <a:r>
              <a:rPr lang="en-US" dirty="0">
                <a:latin typeface="Arial" charset="0"/>
                <a:ea typeface="MS PGothic" charset="0"/>
              </a:rPr>
              <a:t>http://ngss.nsta.org/Documents/NGSS%20Overview%20for%20Principals.pdf],</a:t>
            </a:r>
            <a:r>
              <a:rPr lang="en-US" baseline="0" dirty="0">
                <a:latin typeface="Arial" charset="0"/>
                <a:ea typeface="MS PGothic" charset="0"/>
              </a:rPr>
              <a:t> p. 1). </a:t>
            </a:r>
            <a:endParaRPr lang="en-US" dirty="0">
              <a:latin typeface="Arial" charset="0"/>
              <a:ea typeface="MS PGothic" charset="0"/>
            </a:endParaRPr>
          </a:p>
          <a:p>
            <a:pPr>
              <a:lnSpc>
                <a:spcPct val="110000"/>
              </a:lnSpc>
              <a:spcBef>
                <a:spcPts val="0"/>
              </a:spcBef>
            </a:pPr>
            <a:endParaRPr lang="en-US" dirty="0">
              <a:latin typeface="Arial" charset="0"/>
              <a:ea typeface="MS PGothic"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B3BE0D-B00C-524D-8131-22CD09396F6A}"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0"/>
              </a:spcBef>
            </a:pPr>
            <a:r>
              <a:rPr lang="en-US" b="1" dirty="0">
                <a:ea typeface="MS PGothic" charset="0"/>
              </a:rPr>
              <a:t>Presenter Remarks: </a:t>
            </a:r>
          </a:p>
          <a:p>
            <a:pPr>
              <a:spcBef>
                <a:spcPts val="0"/>
              </a:spcBef>
            </a:pPr>
            <a:r>
              <a:rPr lang="en-US" dirty="0">
                <a:ea typeface="MS PGothic" charset="0"/>
              </a:rPr>
              <a:t>The Next Generation Science Standards support the development of the “Four Cs” </a:t>
            </a:r>
            <a:r>
              <a:rPr lang="en-US" altLang="ja-JP" dirty="0">
                <a:ea typeface="MS PGothic" charset="0"/>
              </a:rPr>
              <a:t>by providing opportunities to demonstrate student</a:t>
            </a:r>
            <a:r>
              <a:rPr lang="ja-JP" altLang="en-US" dirty="0">
                <a:ea typeface="MS PGothic" charset="0"/>
              </a:rPr>
              <a:t>’</a:t>
            </a:r>
            <a:r>
              <a:rPr lang="en-US" altLang="ja-JP" dirty="0">
                <a:ea typeface="MS PGothic" charset="0"/>
              </a:rPr>
              <a:t>s thinking and learning. </a:t>
            </a:r>
          </a:p>
          <a:p>
            <a:pPr>
              <a:spcBef>
                <a:spcPts val="0"/>
              </a:spcBef>
            </a:pPr>
            <a:endParaRPr lang="en-US" altLang="ja-JP" dirty="0">
              <a:ea typeface="MS PGothic" charset="0"/>
            </a:endParaRPr>
          </a:p>
          <a:p>
            <a:pPr>
              <a:spcBef>
                <a:spcPts val="0"/>
              </a:spcBef>
            </a:pPr>
            <a:r>
              <a:rPr lang="en-US" altLang="ja-JP" dirty="0">
                <a:ea typeface="MS PGothic" charset="0"/>
              </a:rPr>
              <a:t>The </a:t>
            </a:r>
            <a:r>
              <a:rPr lang="en-US" altLang="ja-JP" i="0" dirty="0">
                <a:ea typeface="MS PGothic" charset="0"/>
              </a:rPr>
              <a:t>Science Framework for K-12 Science Education </a:t>
            </a:r>
            <a:r>
              <a:rPr lang="en-US" altLang="ja-JP" dirty="0">
                <a:ea typeface="MS PGothic" charset="0"/>
              </a:rPr>
              <a:t>provides a blueprint for developing NGSS.  </a:t>
            </a:r>
          </a:p>
          <a:p>
            <a:pPr>
              <a:spcBef>
                <a:spcPts val="0"/>
              </a:spcBef>
            </a:pPr>
            <a:endParaRPr lang="en-US" altLang="ja-JP" dirty="0">
              <a:ea typeface="MS PGothic" charset="0"/>
            </a:endParaRPr>
          </a:p>
          <a:p>
            <a:pPr>
              <a:spcBef>
                <a:spcPts val="0"/>
              </a:spcBef>
            </a:pPr>
            <a:r>
              <a:rPr lang="en-US" altLang="ja-JP" dirty="0">
                <a:ea typeface="MS PGothic" charset="0"/>
              </a:rPr>
              <a:t>The Preschool Learning Foundations and Curriculum Framework support the interconnected nature of science and the practices in the </a:t>
            </a:r>
            <a:r>
              <a:rPr lang="en-US" altLang="ja-JP" i="0" dirty="0">
                <a:ea typeface="MS PGothic" charset="0"/>
              </a:rPr>
              <a:t>Science Framework for K-12 Science Education.</a:t>
            </a:r>
          </a:p>
          <a:p>
            <a:pPr>
              <a:spcBef>
                <a:spcPts val="0"/>
              </a:spcBef>
            </a:pPr>
            <a:endParaRPr lang="en-US" altLang="ja-JP" i="0" dirty="0">
              <a:ea typeface="MS PGothic" charset="0"/>
            </a:endParaRPr>
          </a:p>
          <a:p>
            <a:pPr marL="0" indent="0">
              <a:spcBef>
                <a:spcPts val="0"/>
              </a:spcBef>
              <a:buFont typeface="Arial"/>
              <a:buNone/>
            </a:pPr>
            <a:r>
              <a:rPr lang="en-US" dirty="0"/>
              <a:t>“Science learning in the TK classroom focuses on teaching inquiry skills through the use of simple science equipment and books.</a:t>
            </a:r>
            <a:r>
              <a:rPr lang="en-US" baseline="0" dirty="0"/>
              <a:t> </a:t>
            </a:r>
            <a:r>
              <a:rPr lang="en-US" dirty="0"/>
              <a:t>Experiences that explore the diverse areas of scientiﬁc study (e.g., physical science, life science, earth science) can be integrated into other subjects including English language arts, mathematics, history–social science, physical education, and visual and performing arts” </a:t>
            </a:r>
            <a:r>
              <a:rPr lang="en-US" sz="1200" kern="1200" dirty="0">
                <a:solidFill>
                  <a:schemeClr val="tx1"/>
                </a:solidFill>
                <a:effectLst/>
                <a:latin typeface="Arial" pitchFamily="34" charset="0"/>
                <a:ea typeface="MS PGothic" pitchFamily="34" charset="-128"/>
                <a:cs typeface="Arial" pitchFamily="34" charset="0"/>
              </a:rPr>
              <a:t>(TK Implementation</a:t>
            </a:r>
            <a:r>
              <a:rPr lang="en-US" sz="1200" kern="1200" baseline="0" dirty="0">
                <a:solidFill>
                  <a:schemeClr val="tx1"/>
                </a:solidFill>
                <a:effectLst/>
                <a:latin typeface="Arial" pitchFamily="34" charset="0"/>
                <a:ea typeface="MS PGothic" pitchFamily="34" charset="-128"/>
                <a:cs typeface="Arial" pitchFamily="34" charset="0"/>
              </a:rPr>
              <a:t> </a:t>
            </a:r>
            <a:r>
              <a:rPr lang="en-US" sz="1200" kern="1200" dirty="0">
                <a:solidFill>
                  <a:schemeClr val="tx1"/>
                </a:solidFill>
                <a:effectLst/>
                <a:latin typeface="Arial" pitchFamily="34" charset="0"/>
                <a:ea typeface="MS PGothic" pitchFamily="34" charset="-128"/>
                <a:cs typeface="Arial" pitchFamily="34" charset="0"/>
              </a:rPr>
              <a:t>Guide [CDE], p. 30)</a:t>
            </a:r>
            <a:r>
              <a:rPr lang="en-US" dirty="0"/>
              <a:t>. </a:t>
            </a:r>
            <a:endParaRPr lang="en-US" b="0" dirty="0"/>
          </a:p>
        </p:txBody>
      </p:sp>
      <p:sp>
        <p:nvSpPr>
          <p:cNvPr id="4" name="Slide Number Placeholder 3"/>
          <p:cNvSpPr>
            <a:spLocks noGrp="1"/>
          </p:cNvSpPr>
          <p:nvPr>
            <p:ph type="sldNum" sz="quarter" idx="10"/>
          </p:nvPr>
        </p:nvSpPr>
        <p:spPr/>
        <p:txBody>
          <a:bodyPr/>
          <a:lstStyle/>
          <a:p>
            <a:fld id="{D305B610-5561-8849-8A2F-D8625E1B921A}" type="slidenum">
              <a:rPr lang="en-US" smtClean="0"/>
              <a:pPr/>
              <a:t>21</a:t>
            </a:fld>
            <a:endParaRPr lang="en-US"/>
          </a:p>
        </p:txBody>
      </p:sp>
    </p:spTree>
    <p:extLst>
      <p:ext uri="{BB962C8B-B14F-4D97-AF65-F5344CB8AC3E}">
        <p14:creationId xmlns:p14="http://schemas.microsoft.com/office/powerpoint/2010/main" val="1857198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Background Information: </a:t>
            </a:r>
          </a:p>
          <a:p>
            <a:pPr>
              <a:spcBef>
                <a:spcPts val="0"/>
              </a:spcBef>
            </a:pPr>
            <a:r>
              <a:rPr lang="en-US" dirty="0">
                <a:latin typeface="Arial" charset="0"/>
                <a:ea typeface="MS PGothic" charset="0"/>
              </a:rPr>
              <a:t>Eight Practices of the Science and Engineering Framework:</a:t>
            </a:r>
          </a:p>
          <a:p>
            <a:pPr marL="228600" indent="-228600">
              <a:spcBef>
                <a:spcPts val="0"/>
              </a:spcBef>
              <a:buFont typeface="+mj-lt"/>
              <a:buAutoNum type="arabicPeriod"/>
            </a:pPr>
            <a:r>
              <a:rPr lang="en-US" dirty="0"/>
              <a:t>Asking questions (for science) and defining problems (for engineering)</a:t>
            </a:r>
          </a:p>
          <a:p>
            <a:pPr marL="228600" indent="-228600">
              <a:spcBef>
                <a:spcPts val="0"/>
              </a:spcBef>
              <a:buFont typeface="+mj-lt"/>
              <a:buAutoNum type="arabicPeriod"/>
            </a:pPr>
            <a:r>
              <a:rPr lang="en-US" dirty="0"/>
              <a:t>Developing and using models</a:t>
            </a:r>
          </a:p>
          <a:p>
            <a:pPr marL="228600" indent="-228600">
              <a:spcBef>
                <a:spcPts val="0"/>
              </a:spcBef>
              <a:buFont typeface="+mj-lt"/>
              <a:buAutoNum type="arabicPeriod"/>
            </a:pPr>
            <a:r>
              <a:rPr lang="en-US" dirty="0"/>
              <a:t>Planning and carrying out investigations</a:t>
            </a:r>
          </a:p>
          <a:p>
            <a:pPr marL="228600" indent="-228600">
              <a:spcBef>
                <a:spcPts val="0"/>
              </a:spcBef>
              <a:buFont typeface="+mj-lt"/>
              <a:buAutoNum type="arabicPeriod"/>
            </a:pPr>
            <a:r>
              <a:rPr lang="en-US" dirty="0"/>
              <a:t>Analyzing and interpreting data</a:t>
            </a:r>
          </a:p>
          <a:p>
            <a:pPr marL="228600" indent="-228600">
              <a:spcBef>
                <a:spcPts val="0"/>
              </a:spcBef>
              <a:buFont typeface="+mj-lt"/>
              <a:buAutoNum type="arabicPeriod"/>
            </a:pPr>
            <a:r>
              <a:rPr lang="en-US" dirty="0"/>
              <a:t>Using mathematics and computational thinking</a:t>
            </a:r>
          </a:p>
          <a:p>
            <a:pPr marL="228600" indent="-228600">
              <a:spcBef>
                <a:spcPts val="0"/>
              </a:spcBef>
              <a:buFont typeface="+mj-lt"/>
              <a:buAutoNum type="arabicPeriod"/>
            </a:pPr>
            <a:r>
              <a:rPr lang="en-US" dirty="0"/>
              <a:t>Constructing explanations (for science) and designing solutions (for engineering)</a:t>
            </a:r>
          </a:p>
          <a:p>
            <a:pPr marL="228600" indent="-228600">
              <a:spcBef>
                <a:spcPts val="0"/>
              </a:spcBef>
              <a:buFont typeface="+mj-lt"/>
              <a:buAutoNum type="arabicPeriod"/>
            </a:pPr>
            <a:r>
              <a:rPr lang="en-US" dirty="0"/>
              <a:t>Engaging in argument from evidence</a:t>
            </a:r>
          </a:p>
          <a:p>
            <a:pPr marL="228600" indent="-228600">
              <a:spcBef>
                <a:spcPts val="0"/>
              </a:spcBef>
              <a:buFont typeface="+mj-lt"/>
              <a:buAutoNum type="arabicPeriod"/>
            </a:pPr>
            <a:r>
              <a:rPr lang="en-US" dirty="0"/>
              <a:t>Obtaining, evaluating, and communicating information</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a:spcBef>
                <a:spcPts val="0"/>
              </a:spcBef>
            </a:pPr>
            <a:r>
              <a:rPr lang="en-US" i="0" dirty="0">
                <a:latin typeface="Arial" charset="0"/>
                <a:ea typeface="MS PGothic" charset="0"/>
              </a:rPr>
              <a:t>The Science Framework for K-12 Science Education provides a blueprint for developing NGSS. The eight practices of the science and engineering Framework include the list on the screen. </a:t>
            </a:r>
          </a:p>
          <a:p>
            <a:pPr>
              <a:spcBef>
                <a:spcPts val="0"/>
              </a:spcBef>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Take a moment and read this list. What similarities do you notice between this list and </a:t>
            </a:r>
            <a:r>
              <a:rPr lang="en-US" b="0" kern="1200" dirty="0">
                <a:solidFill>
                  <a:schemeClr val="tx1"/>
                </a:solidFill>
                <a:effectLst/>
              </a:rPr>
              <a:t>Handout 1: Science Domain Map</a:t>
            </a:r>
            <a:r>
              <a:rPr lang="en-US" dirty="0">
                <a:latin typeface="Arial" charset="0"/>
                <a:ea typeface="MS PGothic" charset="0"/>
              </a:rPr>
              <a:t>?  </a:t>
            </a:r>
          </a:p>
          <a:p>
            <a:pPr marL="0" marR="0" lvl="0" indent="0" algn="l" defTabSz="457200" rtl="0" eaLnBrk="0" fontAlgn="base" latinLnBrk="0" hangingPunct="0">
              <a:spcBef>
                <a:spcPts val="0"/>
              </a:spcBef>
              <a:spcAft>
                <a:spcPct val="0"/>
              </a:spcAft>
              <a:buClrTx/>
              <a:buSzTx/>
              <a:buFontTx/>
              <a:buNone/>
              <a:tabLst/>
              <a:defRPr/>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Choose</a:t>
            </a:r>
            <a:r>
              <a:rPr lang="en-US" baseline="0" dirty="0">
                <a:latin typeface="Arial" charset="0"/>
                <a:ea typeface="MS PGothic" charset="0"/>
              </a:rPr>
              <a:t> the number of a practice that stands </a:t>
            </a:r>
            <a:r>
              <a:rPr lang="en-US" dirty="0">
                <a:latin typeface="Arial" charset="0"/>
                <a:ea typeface="MS PGothic" charset="0"/>
              </a:rPr>
              <a:t>out to you</a:t>
            </a:r>
            <a:r>
              <a:rPr lang="en-US" baseline="0" dirty="0">
                <a:latin typeface="Arial" charset="0"/>
                <a:ea typeface="MS PGothic" charset="0"/>
              </a:rPr>
              <a:t> and hold that number of fingers up in the air. Now </a:t>
            </a:r>
            <a:r>
              <a:rPr lang="en-US" dirty="0">
                <a:latin typeface="Arial" charset="0"/>
                <a:ea typeface="MS PGothic" charset="0"/>
              </a:rPr>
              <a:t>partner with someone holding up the same number. You can find more than one partner if you would like. Together, talk about what you think this practice looks like in your classroom. (Allow 5 minutes for discussion. When discussion comes to a close invite everyone back to their seats). </a:t>
            </a:r>
          </a:p>
        </p:txBody>
      </p:sp>
      <p:sp>
        <p:nvSpPr>
          <p:cNvPr id="686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0EFC81-3ED6-AD45-A0A5-BE789FACB74A}" type="slidenum">
              <a:rPr lang="en-US" sz="120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Rectangle 3"/>
          <p:cNvSpPr>
            <a:spLocks noGrp="1" noChangeArrowheads="1"/>
          </p:cNvSpPr>
          <p:nvPr>
            <p:ph type="body" idx="1"/>
          </p:nvPr>
        </p:nvSpPr>
        <p:spPr bwMode="auto">
          <a:xfrm>
            <a:off x="687388" y="4341813"/>
            <a:ext cx="5486400" cy="4048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1" tIns="45711" rIns="91421" bIns="45711" numCol="1" anchor="t" anchorCtr="0" compatLnSpc="1">
            <a:prstTxWarp prst="textNoShape">
              <a:avLst/>
            </a:prstTxWarp>
          </a:bodyPr>
          <a:lstStyle/>
          <a:p>
            <a:pPr>
              <a:spcBef>
                <a:spcPts val="0"/>
              </a:spcBef>
            </a:pPr>
            <a:r>
              <a:rPr lang="en-US" b="1" dirty="0">
                <a:latin typeface="Arial" charset="0"/>
                <a:ea typeface="MS PGothic" charset="0"/>
              </a:rPr>
              <a:t>Presenter Remarks: </a:t>
            </a:r>
          </a:p>
          <a:p>
            <a:pPr defTabSz="457200">
              <a:spcBef>
                <a:spcPts val="0"/>
              </a:spcBef>
            </a:pPr>
            <a:r>
              <a:rPr lang="en-US" dirty="0"/>
              <a:t>The Preschool Curriculum Framework offers guidance and strategies</a:t>
            </a:r>
            <a:r>
              <a:rPr lang="en-US" baseline="0" dirty="0"/>
              <a:t> that align with the eight practices of science and engineering framework.  </a:t>
            </a:r>
            <a:r>
              <a:rPr lang="en-US" dirty="0"/>
              <a:t>For instance, it </a:t>
            </a:r>
            <a:r>
              <a:rPr lang="en-US" baseline="0" dirty="0"/>
              <a:t>provides examples on </a:t>
            </a:r>
            <a:r>
              <a:rPr lang="en-US" dirty="0"/>
              <a:t>how teachers can support the learning and development described in the foundations through environments and materials</a:t>
            </a:r>
            <a:r>
              <a:rPr lang="en-US" baseline="0" dirty="0"/>
              <a:t> </a:t>
            </a:r>
            <a:r>
              <a:rPr lang="en-US" dirty="0"/>
              <a:t>that are developmentally appropriate, individually and culturally meaningful, and engaging</a:t>
            </a:r>
            <a:r>
              <a:rPr lang="en-US" baseline="0" dirty="0"/>
              <a:t> to families.</a:t>
            </a:r>
            <a:r>
              <a:rPr lang="en-US" dirty="0"/>
              <a:t> </a:t>
            </a:r>
          </a:p>
          <a:p>
            <a:pPr defTabSz="457200">
              <a:spcBef>
                <a:spcPts val="0"/>
              </a:spcBef>
            </a:pPr>
            <a:endParaRPr lang="en-US" dirty="0"/>
          </a:p>
          <a:p>
            <a:pPr marL="0" marR="0" indent="0" algn="l" defTabSz="457200" rtl="0" eaLnBrk="0" fontAlgn="base" latinLnBrk="0" hangingPunct="0">
              <a:spcBef>
                <a:spcPts val="0"/>
              </a:spcBef>
              <a:spcAft>
                <a:spcPct val="0"/>
              </a:spcAft>
              <a:buClrTx/>
              <a:buSzTx/>
              <a:buFontTx/>
              <a:buNone/>
              <a:tabLst/>
              <a:defRPr/>
            </a:pPr>
            <a:r>
              <a:rPr lang="en-US" altLang="en-US" dirty="0"/>
              <a:t>“Family engagement with schools has been linked to important outcomes for children of all families including families with English</a:t>
            </a:r>
            <a:r>
              <a:rPr lang="en-US" altLang="en-US" baseline="0" dirty="0"/>
              <a:t> language learner </a:t>
            </a:r>
            <a:r>
              <a:rPr lang="en-US" altLang="en-US" dirty="0"/>
              <a:t>students.</a:t>
            </a:r>
            <a:r>
              <a:rPr lang="en-US" altLang="en-US" baseline="0" dirty="0"/>
              <a:t> Numerous positive developmental child outcomes have been associated with family engagement including: Early literacy skills, cognitive language developments skills, social emotional skills, and academic achievement” </a:t>
            </a:r>
            <a:r>
              <a:rPr lang="en-US" i="0" dirty="0"/>
              <a:t>(</a:t>
            </a:r>
            <a:r>
              <a:rPr kumimoji="0" lang="en-US" sz="135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Times New Roman" panose="02020603050405020304" pitchFamily="18" charset="0"/>
              </a:rPr>
              <a:t>California’s Best Practices for Young Dual Language Learners: Research Overview Papers</a:t>
            </a:r>
            <a:r>
              <a:rPr kumimoji="0" lang="en-US" sz="1200" b="0"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 [CDE], </a:t>
            </a:r>
            <a:r>
              <a:rPr lang="en-US" dirty="0"/>
              <a:t>p. 121).</a:t>
            </a:r>
          </a:p>
          <a:p>
            <a:pPr>
              <a:spcBef>
                <a:spcPts val="0"/>
              </a:spcBef>
            </a:pPr>
            <a:endParaRPr lang="en-US" dirty="0">
              <a:latin typeface="Arial" charset="0"/>
              <a:ea typeface="MS PGothic" charset="0"/>
            </a:endParaRPr>
          </a:p>
        </p:txBody>
      </p:sp>
      <p:sp>
        <p:nvSpPr>
          <p:cNvPr id="70659"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0A7D3-C537-D843-A4BD-22C06879442D}" type="slidenum">
              <a:rPr lang="en-US" sz="120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MS PGothic" charset="0"/>
              </a:rPr>
              <a:t>Presenter Remarks:</a:t>
            </a:r>
          </a:p>
          <a:p>
            <a:pPr eaLnBrk="1" hangingPunct="1">
              <a:spcBef>
                <a:spcPct val="0"/>
              </a:spcBef>
            </a:pPr>
            <a:r>
              <a:rPr lang="en-US" dirty="0">
                <a:latin typeface="Arial" charset="0"/>
                <a:ea typeface="MS PGothic" charset="0"/>
              </a:rPr>
              <a:t>Strategies from</a:t>
            </a:r>
            <a:r>
              <a:rPr lang="en-US" baseline="0" dirty="0">
                <a:latin typeface="Arial" charset="0"/>
                <a:ea typeface="MS PGothic" charset="0"/>
              </a:rPr>
              <a:t> </a:t>
            </a:r>
            <a:r>
              <a:rPr lang="en-US" dirty="0">
                <a:latin typeface="Arial" charset="0"/>
                <a:ea typeface="MS PGothic" charset="0"/>
              </a:rPr>
              <a:t>Preschool Curriculum Framework</a:t>
            </a:r>
            <a:r>
              <a:rPr lang="en-US" baseline="0" dirty="0">
                <a:latin typeface="Arial" charset="0"/>
                <a:ea typeface="MS PGothic" charset="0"/>
              </a:rPr>
              <a:t> are</a:t>
            </a:r>
            <a:r>
              <a:rPr lang="en-US" dirty="0">
                <a:latin typeface="Arial" charset="0"/>
                <a:ea typeface="MS PGothic" charset="0"/>
              </a:rPr>
              <a:t>:</a:t>
            </a:r>
          </a:p>
          <a:p>
            <a:pPr marL="171450" indent="-171450" eaLnBrk="1" hangingPunct="1">
              <a:spcBef>
                <a:spcPct val="0"/>
              </a:spcBef>
              <a:buFont typeface="Arial" panose="020B0604020202020204" pitchFamily="34" charset="0"/>
              <a:buChar char="•"/>
            </a:pPr>
            <a:r>
              <a:rPr lang="en-US" dirty="0">
                <a:latin typeface="Arial" charset="0"/>
                <a:ea typeface="MS PGothic" charset="0"/>
              </a:rPr>
              <a:t>Developmentally appropriate</a:t>
            </a:r>
          </a:p>
          <a:p>
            <a:pPr marL="171450" indent="-171450" eaLnBrk="1" hangingPunct="1">
              <a:spcBef>
                <a:spcPct val="0"/>
              </a:spcBef>
              <a:buFont typeface="Arial" panose="020B0604020202020204" pitchFamily="34" charset="0"/>
              <a:buChar char="•"/>
            </a:pPr>
            <a:r>
              <a:rPr lang="en-US" dirty="0">
                <a:latin typeface="Arial" charset="0"/>
                <a:ea typeface="MS PGothic" charset="0"/>
              </a:rPr>
              <a:t>Reflective and intentional</a:t>
            </a:r>
          </a:p>
          <a:p>
            <a:pPr marL="171450" indent="-171450" eaLnBrk="1" hangingPunct="1">
              <a:spcBef>
                <a:spcPct val="0"/>
              </a:spcBef>
              <a:buFont typeface="Arial" panose="020B0604020202020204" pitchFamily="34" charset="0"/>
              <a:buChar char="•"/>
            </a:pPr>
            <a:r>
              <a:rPr lang="en-US" dirty="0">
                <a:latin typeface="Arial" charset="0"/>
                <a:ea typeface="MS PGothic" charset="0"/>
              </a:rPr>
              <a:t>Individually and culturally meaningful</a:t>
            </a:r>
          </a:p>
          <a:p>
            <a:pPr marL="171450" indent="-171450" eaLnBrk="1" hangingPunct="1">
              <a:spcBef>
                <a:spcPct val="0"/>
              </a:spcBef>
              <a:buFont typeface="Arial" panose="020B0604020202020204" pitchFamily="34" charset="0"/>
              <a:buChar char="•"/>
            </a:pPr>
            <a:r>
              <a:rPr lang="en-US" dirty="0">
                <a:latin typeface="Arial" charset="0"/>
                <a:ea typeface="MS PGothic" charset="0"/>
              </a:rPr>
              <a:t>Inclusive</a:t>
            </a:r>
          </a:p>
          <a:p>
            <a:pPr eaLnBrk="1" hangingPunct="1">
              <a:spcBef>
                <a:spcPct val="0"/>
              </a:spcBef>
            </a:pPr>
            <a:endParaRPr lang="en-US" dirty="0">
              <a:latin typeface="Arial" charset="0"/>
              <a:ea typeface="MS PGothic" charset="0"/>
            </a:endParaRPr>
          </a:p>
          <a:p>
            <a:pPr eaLnBrk="1" hangingPunct="1">
              <a:spcBef>
                <a:spcPct val="0"/>
              </a:spcBef>
            </a:pPr>
            <a:r>
              <a:rPr lang="en-US" dirty="0">
                <a:latin typeface="Arial" charset="0"/>
                <a:ea typeface="MS PGothic" charset="0"/>
              </a:rPr>
              <a:t>There are strategies in the Preschool Curriculum Framework that include adaptations,</a:t>
            </a:r>
            <a:r>
              <a:rPr lang="en-US" baseline="0" dirty="0">
                <a:latin typeface="Arial" charset="0"/>
                <a:ea typeface="MS PGothic" charset="0"/>
              </a:rPr>
              <a:t> “For example, </a:t>
            </a:r>
            <a:r>
              <a:rPr lang="en-US" dirty="0">
                <a:latin typeface="Arial" charset="0"/>
                <a:ea typeface="MS PGothic" charset="0"/>
              </a:rPr>
              <a:t>a book can be mounted so that a child need not hold it, and sturdy tabs can be placed on a book’s pages make them easier to turn”</a:t>
            </a:r>
            <a:r>
              <a:rPr lang="en-US" baseline="0" dirty="0">
                <a:latin typeface="Arial" charset="0"/>
                <a:ea typeface="MS PGothic" charset="0"/>
              </a:rPr>
              <a:t> (</a:t>
            </a:r>
            <a:r>
              <a:rPr lang="en-US" dirty="0">
                <a:latin typeface="Arial" charset="0"/>
                <a:ea typeface="MS PGothic" charset="0"/>
              </a:rPr>
              <a:t>PCF, Vol. 1, pp. 106-107).</a:t>
            </a:r>
          </a:p>
          <a:p>
            <a:pPr eaLnBrk="1" hangingPunct="1">
              <a:spcBef>
                <a:spcPct val="0"/>
              </a:spcBef>
            </a:pPr>
            <a:endParaRPr lang="en-US" dirty="0">
              <a:latin typeface="Arial" charset="0"/>
              <a:ea typeface="MS PGothic" charset="0"/>
            </a:endParaRPr>
          </a:p>
          <a:p>
            <a:pPr eaLnBrk="1" hangingPunct="1">
              <a:spcBef>
                <a:spcPct val="0"/>
              </a:spcBef>
            </a:pPr>
            <a:r>
              <a:rPr lang="en-US" dirty="0">
                <a:latin typeface="Arial" charset="0"/>
                <a:ea typeface="MS PGothic" charset="0"/>
              </a:rPr>
              <a:t>This is a strategy</a:t>
            </a:r>
            <a:r>
              <a:rPr lang="en-US" baseline="0" dirty="0">
                <a:latin typeface="Arial" charset="0"/>
                <a:ea typeface="MS PGothic" charset="0"/>
              </a:rPr>
              <a:t> that could be used to provide access for all students to books related to science. </a:t>
            </a:r>
            <a:endParaRPr lang="en-US" dirty="0">
              <a:latin typeface="Arial"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6" name="Notes Placeholder 2"/>
          <p:cNvSpPr>
            <a:spLocks noGrp="1"/>
          </p:cNvSpPr>
          <p:nvPr>
            <p:ph type="body" idx="1"/>
          </p:nvPr>
        </p:nvSpPr>
        <p:spPr bwMode="auto">
          <a:xfrm>
            <a:off x="640080" y="4429125"/>
            <a:ext cx="5473338" cy="47148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br>
              <a:rPr lang="en-US" dirty="0">
                <a:latin typeface="Arial" charset="0"/>
                <a:ea typeface="MS PGothic" charset="0"/>
              </a:rPr>
            </a:br>
            <a:r>
              <a:rPr lang="en-US" dirty="0">
                <a:latin typeface="Arial" charset="0"/>
                <a:ea typeface="MS PGothic" charset="0"/>
              </a:rPr>
              <a:t>“Science fosters skills that are recognized as critical for success in work and in life in the twenty-first century: critical thinking, problem solving, creativity, collaboration, and </a:t>
            </a:r>
            <a:r>
              <a:rPr lang="en-US" b="1" dirty="0">
                <a:latin typeface="Arial" charset="0"/>
                <a:ea typeface="MS PGothic" charset="0"/>
              </a:rPr>
              <a:t>communication</a:t>
            </a:r>
            <a:r>
              <a:rPr lang="en-US" dirty="0">
                <a:latin typeface="Arial" charset="0"/>
                <a:ea typeface="MS PGothic" charset="0"/>
              </a:rPr>
              <a:t>” </a:t>
            </a:r>
            <a:r>
              <a:rPr lang="en-US" sz="1200" kern="1200" dirty="0">
                <a:solidFill>
                  <a:schemeClr val="tx1"/>
                </a:solidFill>
                <a:effectLst/>
                <a:latin typeface="Arial" pitchFamily="34" charset="0"/>
                <a:ea typeface="MS PGothic" pitchFamily="34" charset="-128"/>
                <a:cs typeface="Arial" pitchFamily="34" charset="0"/>
              </a:rPr>
              <a:t>(</a:t>
            </a:r>
            <a:r>
              <a:rPr lang="en-US" sz="1200" kern="1200" dirty="0" err="1">
                <a:solidFill>
                  <a:schemeClr val="tx1"/>
                </a:solidFill>
                <a:effectLst/>
                <a:latin typeface="Arial" pitchFamily="34" charset="0"/>
                <a:ea typeface="MS PGothic" pitchFamily="34" charset="-128"/>
                <a:cs typeface="Arial" pitchFamily="34" charset="0"/>
              </a:rPr>
              <a:t>Bellanca</a:t>
            </a:r>
            <a:r>
              <a:rPr lang="en-US" sz="1200" kern="1200" dirty="0">
                <a:solidFill>
                  <a:schemeClr val="tx1"/>
                </a:solidFill>
                <a:effectLst/>
                <a:latin typeface="Arial" pitchFamily="34" charset="0"/>
                <a:ea typeface="MS PGothic" pitchFamily="34" charset="-128"/>
                <a:cs typeface="Arial" pitchFamily="34" charset="0"/>
              </a:rPr>
              <a:t> and Brandt as cited in PLF, Vol. 3, p. 49).</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This philosophy is consistent across national resources such as the National Science Teachers Association</a:t>
            </a:r>
            <a:r>
              <a:rPr lang="en-US" baseline="0" dirty="0">
                <a:latin typeface="Arial" charset="0"/>
                <a:ea typeface="MS PGothic" charset="0"/>
              </a:rPr>
              <a:t> (NSTA) </a:t>
            </a:r>
            <a:r>
              <a:rPr lang="en-US" dirty="0">
                <a:latin typeface="Arial" charset="0"/>
                <a:ea typeface="MS PGothic" charset="0"/>
              </a:rPr>
              <a:t>as well as K-12 resources (Common Core and CA K-12 standards).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Let’s compare and contrast </a:t>
            </a:r>
            <a:r>
              <a:rPr lang="en-US" b="0" dirty="0">
                <a:latin typeface="Arial" charset="0"/>
                <a:ea typeface="MS PGothic" charset="0"/>
              </a:rPr>
              <a:t>the NSTA </a:t>
            </a:r>
            <a:r>
              <a:rPr lang="en-US" dirty="0">
                <a:latin typeface="Arial" charset="0"/>
                <a:ea typeface="MS PGothic" charset="0"/>
              </a:rPr>
              <a:t>Position Statement and the California preschool guiding principles for science. Please find </a:t>
            </a:r>
            <a:r>
              <a:rPr lang="en-US" b="0" kern="1200" dirty="0">
                <a:solidFill>
                  <a:schemeClr val="tx1"/>
                </a:solidFill>
                <a:effectLst/>
              </a:rPr>
              <a:t>Handout 5: NSTA Position Statement vs. Preschool Curriculum Framework Guiding Principles.</a:t>
            </a:r>
            <a:endParaRPr lang="en-US" b="0"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(Debrief options:</a:t>
            </a:r>
          </a:p>
          <a:p>
            <a:pPr marL="171450" indent="-171450">
              <a:spcBef>
                <a:spcPts val="0"/>
              </a:spcBef>
              <a:buFont typeface="Arial" panose="020B0604020202020204" pitchFamily="34" charset="0"/>
              <a:buChar char="•"/>
            </a:pPr>
            <a:r>
              <a:rPr lang="en-US" dirty="0">
                <a:latin typeface="Arial" charset="0"/>
                <a:ea typeface="MS PGothic" charset="0"/>
              </a:rPr>
              <a:t>Ask for volunteers to highlight the similarities.</a:t>
            </a:r>
          </a:p>
          <a:p>
            <a:pPr marL="171450" indent="-171450">
              <a:spcBef>
                <a:spcPts val="0"/>
              </a:spcBef>
              <a:buFont typeface="Arial" panose="020B0604020202020204" pitchFamily="34" charset="0"/>
              <a:buChar char="•"/>
            </a:pPr>
            <a:r>
              <a:rPr lang="en-US" dirty="0">
                <a:latin typeface="Arial" charset="0"/>
                <a:ea typeface="MS PGothic" charset="0"/>
              </a:rPr>
              <a:t>Ask for one volunteer per table to stand up and share a similarity.</a:t>
            </a:r>
          </a:p>
          <a:p>
            <a:pPr marL="171450" indent="-171450">
              <a:spcBef>
                <a:spcPts val="0"/>
              </a:spcBef>
              <a:buFont typeface="Arial" panose="020B0604020202020204" pitchFamily="34" charset="0"/>
              <a:buChar char="•"/>
            </a:pPr>
            <a:r>
              <a:rPr lang="en-US" dirty="0">
                <a:latin typeface="Arial" charset="0"/>
                <a:ea typeface="MS PGothic" charset="0"/>
              </a:rPr>
              <a:t>Use the surfing monkey to play “hot potato” with music; whoever is holding the monkey when the music stops shares out one similarity.)</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It is particularly important to follow the following guiding principles:</a:t>
            </a:r>
          </a:p>
          <a:p>
            <a:pPr marL="171450" indent="-171450">
              <a:spcBef>
                <a:spcPts val="0"/>
              </a:spcBef>
              <a:buFont typeface="Arial" panose="020B0604020202020204" pitchFamily="34" charset="0"/>
              <a:buChar char="•"/>
            </a:pPr>
            <a:r>
              <a:rPr lang="en-US" b="1" dirty="0">
                <a:latin typeface="Arial" charset="0"/>
                <a:ea typeface="MS PGothic" charset="0"/>
              </a:rPr>
              <a:t>“Children explore scientific concepts directly through active, hands-on, minds-on playful experiences”</a:t>
            </a:r>
            <a:r>
              <a:rPr lang="en-US" b="1" baseline="0" dirty="0">
                <a:latin typeface="Arial" charset="0"/>
                <a:ea typeface="MS PGothic" charset="0"/>
              </a:rPr>
              <a:t> </a:t>
            </a:r>
            <a:r>
              <a:rPr lang="en-US" b="0" baseline="0" dirty="0">
                <a:latin typeface="Arial" charset="0"/>
                <a:ea typeface="MS PGothic" charset="0"/>
              </a:rPr>
              <a:t>(</a:t>
            </a:r>
            <a:r>
              <a:rPr lang="en-US" dirty="0">
                <a:latin typeface="Arial" charset="0"/>
                <a:ea typeface="MS PGothic" charset="0"/>
              </a:rPr>
              <a:t>PCF, Vol. 3,</a:t>
            </a:r>
            <a:r>
              <a:rPr lang="en-US" baseline="0" dirty="0">
                <a:latin typeface="Arial" charset="0"/>
                <a:ea typeface="MS PGothic" charset="0"/>
              </a:rPr>
              <a:t> p. </a:t>
            </a:r>
            <a:r>
              <a:rPr lang="en-US" dirty="0">
                <a:latin typeface="Arial" charset="0"/>
                <a:ea typeface="MS PGothic" charset="0"/>
              </a:rPr>
              <a:t>139).</a:t>
            </a:r>
            <a:endParaRPr lang="en-US" b="1" dirty="0">
              <a:latin typeface="Arial" charset="0"/>
              <a:ea typeface="MS PGothic" charset="0"/>
            </a:endParaRPr>
          </a:p>
          <a:p>
            <a:pPr marL="171450" indent="-171450">
              <a:spcBef>
                <a:spcPts val="0"/>
              </a:spcBef>
              <a:buFont typeface="Arial" panose="020B0604020202020204" pitchFamily="34" charset="0"/>
              <a:buChar char="•"/>
            </a:pPr>
            <a:r>
              <a:rPr lang="en-US" b="1" dirty="0">
                <a:latin typeface="Arial" charset="0"/>
                <a:ea typeface="MS PGothic" charset="0"/>
              </a:rPr>
              <a:t>“Children construct knowledge through social interactions with peers and adults”</a:t>
            </a:r>
            <a:r>
              <a:rPr lang="en-US" b="1" baseline="0" dirty="0">
                <a:latin typeface="Arial" charset="0"/>
                <a:ea typeface="MS PGothic" charset="0"/>
              </a:rPr>
              <a:t> </a:t>
            </a:r>
            <a:r>
              <a:rPr lang="en-US" b="0" baseline="0" dirty="0">
                <a:latin typeface="Arial" charset="0"/>
                <a:ea typeface="MS PGothic" charset="0"/>
              </a:rPr>
              <a:t>(</a:t>
            </a:r>
            <a:r>
              <a:rPr lang="en-US" dirty="0">
                <a:latin typeface="Arial" charset="0"/>
                <a:ea typeface="MS PGothic" charset="0"/>
              </a:rPr>
              <a:t>PCF, Vol. 3,</a:t>
            </a:r>
            <a:r>
              <a:rPr lang="en-US" baseline="0" dirty="0">
                <a:latin typeface="Arial" charset="0"/>
                <a:ea typeface="MS PGothic" charset="0"/>
              </a:rPr>
              <a:t> p. </a:t>
            </a:r>
            <a:r>
              <a:rPr lang="en-US" dirty="0">
                <a:latin typeface="Arial" charset="0"/>
                <a:ea typeface="MS PGothic" charset="0"/>
              </a:rPr>
              <a:t>140).</a:t>
            </a:r>
            <a:endParaRPr lang="en-US" b="1"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Throughout the day we will address many more of the guiding principles; however, </a:t>
            </a:r>
            <a:r>
              <a:rPr lang="en-US" sz="1200" kern="1200" dirty="0">
                <a:solidFill>
                  <a:schemeClr val="tx1"/>
                </a:solidFill>
                <a:effectLst/>
                <a:latin typeface="Arial" pitchFamily="34" charset="0"/>
                <a:ea typeface="MS PGothic" pitchFamily="34" charset="-128"/>
                <a:cs typeface="Arial" pitchFamily="34" charset="0"/>
              </a:rPr>
              <a:t>these two will continue to be highlighted </a:t>
            </a:r>
            <a:r>
              <a:rPr lang="en-US" dirty="0">
                <a:latin typeface="Arial" charset="0"/>
                <a:ea typeface="MS PGothic" charset="0"/>
              </a:rPr>
              <a:t>through</a:t>
            </a:r>
            <a:r>
              <a:rPr lang="en-US" baseline="0" dirty="0">
                <a:latin typeface="Arial" charset="0"/>
                <a:ea typeface="MS PGothic" charset="0"/>
              </a:rPr>
              <a:t> </a:t>
            </a:r>
            <a:r>
              <a:rPr lang="en-US" dirty="0">
                <a:latin typeface="Arial" charset="0"/>
                <a:ea typeface="MS PGothic" charset="0"/>
              </a:rPr>
              <a:t>all of our activities. </a:t>
            </a:r>
            <a:br>
              <a:rPr lang="en-US" dirty="0">
                <a:latin typeface="Arial" charset="0"/>
                <a:ea typeface="MS PGothic" charset="0"/>
              </a:rPr>
            </a:br>
            <a:endParaRPr lang="en-US" dirty="0">
              <a:latin typeface="Arial" charset="0"/>
              <a:ea typeface="MS PGothic" charset="0"/>
            </a:endParaRPr>
          </a:p>
        </p:txBody>
      </p:sp>
      <p:sp>
        <p:nvSpPr>
          <p:cNvPr id="829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9B7C12-7AF0-4C41-B519-B51E1B2B6520}" type="slidenum">
              <a:rPr lang="en-US" sz="1200">
                <a:ea typeface="MS PGothic" charset="0"/>
                <a:cs typeface="MS PGothic" charset="0"/>
              </a:rPr>
              <a:pPr/>
              <a:t>25</a:t>
            </a:fld>
            <a:endParaRPr lang="en-US" sz="1200">
              <a:ea typeface="MS PGothic" charset="0"/>
              <a:cs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Background Information:</a:t>
            </a:r>
          </a:p>
          <a:p>
            <a:pPr>
              <a:spcBef>
                <a:spcPts val="0"/>
              </a:spcBef>
            </a:pPr>
            <a:r>
              <a:rPr lang="en-US" b="0" dirty="0">
                <a:latin typeface="Arial" charset="0"/>
                <a:ea typeface="MS PGothic" charset="0"/>
              </a:rPr>
              <a:t>This diagram is from a presentation given by Dr. </a:t>
            </a:r>
            <a:r>
              <a:rPr lang="en-US" b="0" dirty="0" err="1">
                <a:latin typeface="Arial" charset="0"/>
                <a:ea typeface="MS PGothic" charset="0"/>
              </a:rPr>
              <a:t>Zur</a:t>
            </a:r>
            <a:r>
              <a:rPr lang="en-US" b="0" dirty="0">
                <a:latin typeface="Arial" charset="0"/>
                <a:ea typeface="MS PGothic" charset="0"/>
              </a:rPr>
              <a:t>, a</a:t>
            </a:r>
            <a:r>
              <a:rPr lang="en-US" b="0" baseline="0" dirty="0">
                <a:latin typeface="Arial" charset="0"/>
                <a:ea typeface="MS PGothic" charset="0"/>
              </a:rPr>
              <a:t> main author of the Preschool Learning Foundations and Preschool Curriculum Framework, for the California Preschool Instructional Network.</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Scientific</a:t>
            </a:r>
            <a:r>
              <a:rPr lang="en-US" baseline="0" dirty="0">
                <a:latin typeface="Arial" charset="0"/>
                <a:ea typeface="MS PGothic" charset="0"/>
              </a:rPr>
              <a:t> inquiry </a:t>
            </a:r>
            <a:r>
              <a:rPr lang="en-US" dirty="0">
                <a:latin typeface="Arial" charset="0"/>
                <a:ea typeface="MS PGothic" charset="0"/>
              </a:rPr>
              <a:t>includes four elements:</a:t>
            </a:r>
          </a:p>
          <a:p>
            <a:pPr marL="171450" indent="-171450">
              <a:spcBef>
                <a:spcPts val="0"/>
              </a:spcBef>
              <a:buFont typeface="Arial" panose="020B0604020202020204" pitchFamily="34" charset="0"/>
              <a:buChar char="•"/>
            </a:pPr>
            <a:r>
              <a:rPr lang="en-US" dirty="0">
                <a:latin typeface="Arial" charset="0"/>
                <a:ea typeface="MS PGothic" charset="0"/>
              </a:rPr>
              <a:t>Culture and Attitude </a:t>
            </a:r>
          </a:p>
          <a:p>
            <a:pPr marL="171450" indent="-171450">
              <a:spcBef>
                <a:spcPts val="0"/>
              </a:spcBef>
              <a:buFont typeface="Arial" panose="020B0604020202020204" pitchFamily="34" charset="0"/>
              <a:buChar char="•"/>
            </a:pPr>
            <a:r>
              <a:rPr lang="en-US" dirty="0">
                <a:latin typeface="Arial" charset="0"/>
                <a:ea typeface="MS PGothic" charset="0"/>
              </a:rPr>
              <a:t>Content </a:t>
            </a:r>
          </a:p>
          <a:p>
            <a:pPr marL="171450" indent="-171450">
              <a:spcBef>
                <a:spcPts val="0"/>
              </a:spcBef>
              <a:buFont typeface="Arial" panose="020B0604020202020204" pitchFamily="34" charset="0"/>
              <a:buChar char="•"/>
            </a:pPr>
            <a:r>
              <a:rPr lang="en-US" dirty="0">
                <a:latin typeface="Arial" charset="0"/>
                <a:ea typeface="MS PGothic" charset="0"/>
              </a:rPr>
              <a:t>Tools Materials </a:t>
            </a:r>
          </a:p>
          <a:p>
            <a:pPr marL="171450" indent="-171450">
              <a:spcBef>
                <a:spcPts val="0"/>
              </a:spcBef>
              <a:buFont typeface="Arial" panose="020B0604020202020204" pitchFamily="34" charset="0"/>
              <a:buChar char="•"/>
            </a:pPr>
            <a:r>
              <a:rPr lang="en-US" dirty="0">
                <a:latin typeface="Arial" charset="0"/>
                <a:ea typeface="MS PGothic" charset="0"/>
              </a:rPr>
              <a:t>Skills and Language</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We discussed culture and attitudes earlier as we examined the early </a:t>
            </a:r>
            <a:r>
              <a:rPr lang="en-US" sz="1200" kern="1200" dirty="0">
                <a:solidFill>
                  <a:schemeClr val="tx1"/>
                </a:solidFill>
                <a:effectLst/>
                <a:latin typeface="Arial" pitchFamily="34" charset="0"/>
                <a:ea typeface="MS PGothic" pitchFamily="34" charset="-128"/>
                <a:cs typeface="Arial" pitchFamily="34" charset="0"/>
              </a:rPr>
              <a:t>messages we received regarding our early science experiences. </a:t>
            </a:r>
            <a:r>
              <a:rPr lang="en-US" dirty="0">
                <a:latin typeface="Arial" charset="0"/>
                <a:ea typeface="MS PGothic" charset="0"/>
              </a:rPr>
              <a:t>These early messages and our outlook on science influence the classroom environment and</a:t>
            </a:r>
            <a:r>
              <a:rPr lang="en-US" baseline="0" dirty="0">
                <a:latin typeface="Arial" charset="0"/>
                <a:ea typeface="MS PGothic" charset="0"/>
              </a:rPr>
              <a:t> </a:t>
            </a:r>
            <a:r>
              <a:rPr lang="en-US" dirty="0">
                <a:latin typeface="Arial" charset="0"/>
                <a:ea typeface="MS PGothic" charset="0"/>
              </a:rPr>
              <a:t>our teaching practices. </a:t>
            </a:r>
          </a:p>
          <a:p>
            <a:pPr>
              <a:lnSpc>
                <a:spcPct val="80000"/>
              </a:lnSpc>
              <a:spcBef>
                <a:spcPts val="0"/>
              </a:spcBef>
            </a:pPr>
            <a:endParaRPr lang="en-US" sz="1100" dirty="0">
              <a:latin typeface="Arial" charset="0"/>
              <a:ea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DB47FB-DD3A-1F47-8AB4-9AC93C22DA77}" type="slidenum">
              <a:rPr lang="en-US" sz="1200">
                <a:ea typeface="MS PGothic" charset="0"/>
                <a:cs typeface="MS PGothic" charset="0"/>
              </a:rPr>
              <a:pPr/>
              <a:t>26</a:t>
            </a:fld>
            <a:endParaRPr lang="en-US" sz="120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xfrm>
            <a:off x="557213" y="4343400"/>
            <a:ext cx="5486400" cy="45116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br>
              <a:rPr lang="en-US" b="1" dirty="0">
                <a:latin typeface="Arial" charset="0"/>
                <a:ea typeface="MS PGothic" charset="0"/>
              </a:rPr>
            </a:br>
            <a:r>
              <a:rPr lang="en-US" b="1" dirty="0">
                <a:latin typeface="Arial" charset="0"/>
                <a:ea typeface="MS PGothic" charset="0"/>
              </a:rPr>
              <a:t>“</a:t>
            </a:r>
            <a:r>
              <a:rPr lang="en-US" dirty="0">
                <a:latin typeface="Arial" charset="0"/>
                <a:ea typeface="MS PGothic" charset="0"/>
              </a:rPr>
              <a:t>The social environment must support exploration and investigation and encourage children to pursue their own questions and develop their ideas” (PCF, Vol. 3, p. 147).</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Teachers can create</a:t>
            </a:r>
            <a:r>
              <a:rPr lang="en-US" baseline="0" dirty="0">
                <a:latin typeface="Arial" charset="0"/>
                <a:ea typeface="MS PGothic" charset="0"/>
              </a:rPr>
              <a:t> environments that promote exploration by including items that help children think, wonder, and ask questions. Some example items are: seeds and plants, scales, magnifying glasses, and magnets.</a:t>
            </a:r>
          </a:p>
          <a:p>
            <a:pPr>
              <a:spcBef>
                <a:spcPts val="0"/>
              </a:spcBef>
            </a:pPr>
            <a:endParaRPr lang="en-US" baseline="0" dirty="0">
              <a:latin typeface="Arial" charset="0"/>
              <a:ea typeface="MS PGothic" charset="0"/>
            </a:endParaRPr>
          </a:p>
          <a:p>
            <a:pPr>
              <a:spcBef>
                <a:spcPts val="0"/>
              </a:spcBef>
            </a:pPr>
            <a:r>
              <a:rPr lang="en-US" baseline="0" dirty="0">
                <a:latin typeface="Arial" charset="0"/>
                <a:ea typeface="MS PGothic" charset="0"/>
              </a:rPr>
              <a:t>Think about one or two items you currently use in your classroom to support exploration and investigation, turn to your elbow partner and share. </a:t>
            </a: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a:p>
            <a:pPr marL="0" lvl="1">
              <a:spcBef>
                <a:spcPts val="0"/>
              </a:spcBef>
            </a:pPr>
            <a:endParaRPr lang="en-US" dirty="0">
              <a:latin typeface="Arial" charset="0"/>
              <a:ea typeface="MS PGothic" charset="0"/>
            </a:endParaRPr>
          </a:p>
          <a:p>
            <a:pPr marL="0" lvl="1">
              <a:spcBef>
                <a:spcPts val="0"/>
              </a:spcBef>
            </a:pPr>
            <a:endParaRPr lang="en-US" dirty="0">
              <a:latin typeface="Arial" charset="0"/>
              <a:ea typeface="MS PGothic" charset="0"/>
            </a:endParaRPr>
          </a:p>
          <a:p>
            <a:pPr marL="0" lvl="1">
              <a:spcBef>
                <a:spcPts val="0"/>
              </a:spcBef>
            </a:pPr>
            <a:endParaRPr lang="en-US" dirty="0">
              <a:latin typeface="Arial" charset="0"/>
              <a:ea typeface="MS PGothic" charset="0"/>
            </a:endParaRPr>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898021-F056-2B44-A3E4-32961793428C}" type="slidenum">
              <a:rPr lang="en-US" sz="1200">
                <a:ea typeface="MS PGothic" charset="0"/>
                <a:cs typeface="MS PGothic" charset="0"/>
              </a:rPr>
              <a:pPr/>
              <a:t>27</a:t>
            </a:fld>
            <a:endParaRPr lang="en-US" sz="1200">
              <a:ea typeface="MS PGothic" charset="0"/>
              <a:cs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Background</a:t>
            </a:r>
            <a:r>
              <a:rPr lang="en-US" b="1" baseline="0" dirty="0">
                <a:latin typeface="Arial" charset="0"/>
                <a:ea typeface="MS PGothic" charset="0"/>
              </a:rPr>
              <a:t> Information:</a:t>
            </a:r>
            <a:endParaRPr lang="en-US" b="1" dirty="0">
              <a:latin typeface="Arial" charset="0"/>
              <a:ea typeface="MS PGothic" charset="0"/>
            </a:endParaRPr>
          </a:p>
          <a:p>
            <a:pPr>
              <a:spcBef>
                <a:spcPts val="0"/>
              </a:spcBef>
            </a:pPr>
            <a:r>
              <a:rPr lang="en-US" dirty="0">
                <a:latin typeface="Arial" charset="0"/>
                <a:ea typeface="MS PGothic" charset="0"/>
              </a:rPr>
              <a:t>Show video Observation and Investigation 1.6</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Discuss with participants how the video clip demonstrated this guiding principle from the Preschool Curriculum Framework:</a:t>
            </a:r>
            <a:r>
              <a:rPr lang="en-US" baseline="0" dirty="0">
                <a:latin typeface="Arial" charset="0"/>
                <a:ea typeface="MS PGothic" charset="0"/>
              </a:rPr>
              <a:t>  “</a:t>
            </a:r>
            <a:r>
              <a:rPr lang="en-US" b="1" dirty="0">
                <a:latin typeface="Arial" charset="0"/>
                <a:ea typeface="MS PGothic" charset="0"/>
              </a:rPr>
              <a:t>Content of inquiry is developmentally appropriate and builds on children’s prior experiences” </a:t>
            </a:r>
            <a:r>
              <a:rPr lang="en-US" b="0" dirty="0">
                <a:latin typeface="Arial" charset="0"/>
                <a:ea typeface="MS PGothic" charset="0"/>
              </a:rPr>
              <a:t>(PCF, Vol. 3, p. 139).</a:t>
            </a:r>
          </a:p>
          <a:p>
            <a:pPr>
              <a:spcBef>
                <a:spcPts val="0"/>
              </a:spcBef>
            </a:pPr>
            <a:endParaRPr lang="en-US" dirty="0">
              <a:latin typeface="Arial" charset="0"/>
              <a:ea typeface="MS PGothic" charset="0"/>
            </a:endParaRPr>
          </a:p>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It is clear from the video that inquiry, observation, and questions have been modeled in meaningful situations in the classroom. Students in the video draw from prior knowledge as they investigate.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(Reinforce the fact that scientific inquiry is also used in the Physical Sciences, Life Sciences, and Earth Sciences strands.</a:t>
            </a:r>
            <a:r>
              <a:rPr lang="en-US" baseline="0" dirty="0">
                <a:latin typeface="Arial" charset="0"/>
                <a:ea typeface="MS PGothic" charset="0"/>
              </a:rPr>
              <a:t>)</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baseline="0" dirty="0">
              <a:latin typeface="Arial" charset="0"/>
              <a:ea typeface="MS PGothic" charset="0"/>
            </a:endParaRP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EA70FA-7BE8-AC4E-BDA5-0CC2304B6D5F}" type="slidenum">
              <a:rPr lang="en-US" sz="1200">
                <a:ea typeface="MS PGothic" charset="0"/>
                <a:cs typeface="MS PGothic" charset="0"/>
              </a:rPr>
              <a:pPr/>
              <a:t>28</a:t>
            </a:fld>
            <a:endParaRPr lang="en-US" sz="120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0" fontAlgn="base" latinLnBrk="0" hangingPunct="0">
              <a:spcBef>
                <a:spcPts val="0"/>
              </a:spcBef>
              <a:spcAft>
                <a:spcPts val="0"/>
              </a:spcAft>
              <a:buClrTx/>
              <a:buSzTx/>
              <a:buFontTx/>
              <a:buNone/>
              <a:tabLst/>
              <a:defRPr/>
            </a:pPr>
            <a:r>
              <a:rPr lang="en-US" b="1" kern="1200" dirty="0">
                <a:solidFill>
                  <a:schemeClr val="tx1"/>
                </a:solidFill>
                <a:effectLst/>
              </a:rPr>
              <a:t>Activity 2:</a:t>
            </a:r>
            <a:r>
              <a:rPr lang="en-US" b="1" kern="1200" baseline="0" dirty="0">
                <a:solidFill>
                  <a:schemeClr val="tx1"/>
                </a:solidFill>
                <a:effectLst/>
              </a:rPr>
              <a:t> Guiding Principles Match-Up</a:t>
            </a:r>
          </a:p>
          <a:p>
            <a:pPr marL="0" marR="0" lvl="0" indent="0" algn="l" defTabSz="457200" rtl="0" eaLnBrk="0" fontAlgn="base" latinLnBrk="0" hangingPunct="0">
              <a:spcBef>
                <a:spcPts val="0"/>
              </a:spcBef>
              <a:spcAft>
                <a:spcPts val="0"/>
              </a:spcAft>
              <a:buClrTx/>
              <a:buSzTx/>
              <a:buFontTx/>
              <a:buNone/>
              <a:tabLst/>
              <a:defRPr/>
            </a:pPr>
            <a:endParaRPr lang="en-US" b="1" kern="1200" dirty="0">
              <a:solidFill>
                <a:schemeClr val="tx1"/>
              </a:solidFill>
              <a:effectLst/>
            </a:endParaRPr>
          </a:p>
          <a:p>
            <a:pPr marL="0" marR="0" lvl="0" indent="0" algn="l" defTabSz="457200" rtl="0" eaLnBrk="0" fontAlgn="base" latinLnBrk="0" hangingPunct="0">
              <a:spcBef>
                <a:spcPts val="0"/>
              </a:spcBef>
              <a:spcAft>
                <a:spcPts val="0"/>
              </a:spcAft>
              <a:buClrTx/>
              <a:buSzTx/>
              <a:buFontTx/>
              <a:buNone/>
              <a:tabLst/>
              <a:defRPr/>
            </a:pPr>
            <a:r>
              <a:rPr lang="en-US" b="1" kern="1200" dirty="0">
                <a:solidFill>
                  <a:schemeClr val="tx1"/>
                </a:solidFill>
                <a:effectLst/>
              </a:rPr>
              <a:t>Background Information:</a:t>
            </a:r>
          </a:p>
          <a:p>
            <a:pPr lvl="0">
              <a:spcBef>
                <a:spcPts val="0"/>
              </a:spcBef>
              <a:spcAft>
                <a:spcPts val="0"/>
              </a:spcAft>
            </a:pPr>
            <a:r>
              <a:rPr lang="en-US" kern="1200" dirty="0">
                <a:solidFill>
                  <a:schemeClr val="tx1"/>
                </a:solidFill>
                <a:effectLst/>
              </a:rPr>
              <a:t>Optional: Instead of conducting this as an individual match-up activity, trainers can choose to instead give</a:t>
            </a:r>
            <a:r>
              <a:rPr lang="en-US" kern="1200" baseline="0" dirty="0">
                <a:solidFill>
                  <a:schemeClr val="tx1"/>
                </a:solidFill>
                <a:effectLst/>
              </a:rPr>
              <a:t> each table group two envelopes and have tablemates work together to complete the match-up activity.  </a:t>
            </a:r>
          </a:p>
          <a:p>
            <a:pPr lvl="0">
              <a:spcBef>
                <a:spcPts val="0"/>
              </a:spcBef>
              <a:spcAft>
                <a:spcPts val="0"/>
              </a:spcAft>
            </a:pPr>
            <a:endParaRPr lang="en-US" b="1" kern="1200" baseline="0" dirty="0">
              <a:solidFill>
                <a:schemeClr val="tx1"/>
              </a:solidFill>
              <a:effectLst/>
            </a:endParaRPr>
          </a:p>
          <a:p>
            <a:pPr lvl="0">
              <a:spcBef>
                <a:spcPts val="0"/>
              </a:spcBef>
              <a:spcAft>
                <a:spcPts val="0"/>
              </a:spcAft>
            </a:pPr>
            <a:r>
              <a:rPr lang="en-US" b="1" dirty="0">
                <a:ea typeface="MS PGothic" charset="0"/>
              </a:rPr>
              <a:t>Presenter Remarks</a:t>
            </a:r>
            <a:r>
              <a:rPr lang="en-US" dirty="0">
                <a:ea typeface="MS PGothic" charset="0"/>
              </a:rPr>
              <a:t>: </a:t>
            </a:r>
          </a:p>
          <a:p>
            <a:pPr marL="0" marR="0" lvl="0" indent="0" algn="l" defTabSz="457200" rtl="0" eaLnBrk="0" fontAlgn="base" latinLnBrk="0" hangingPunct="0">
              <a:spcBef>
                <a:spcPts val="0"/>
              </a:spcBef>
              <a:spcAft>
                <a:spcPts val="0"/>
              </a:spcAft>
              <a:buClrTx/>
              <a:buSzTx/>
              <a:buFontTx/>
              <a:buNone/>
              <a:tabLst/>
              <a:defRPr/>
            </a:pPr>
            <a:r>
              <a:rPr lang="en-US" dirty="0">
                <a:ea typeface="MS PGothic" charset="0"/>
              </a:rPr>
              <a:t>The</a:t>
            </a:r>
            <a:r>
              <a:rPr lang="en-US" baseline="0" dirty="0">
                <a:ea typeface="MS PGothic" charset="0"/>
              </a:rPr>
              <a:t> guiding principles, “…</a:t>
            </a:r>
            <a:r>
              <a:rPr lang="en-US" dirty="0">
                <a:ea typeface="MS PGothic" charset="0"/>
              </a:rPr>
              <a:t>guide teachers in establishing a preschool science program that fosters children’s curiosity and develops their skills and habits to explore and learn about their world. These principles are consistent with a constructivist approach to learning, where children actively construct knowledge through physical and mental interactions with objects and people in their environment” (PCF, Vol. 3</a:t>
            </a:r>
            <a:r>
              <a:rPr lang="en-US" baseline="0" dirty="0">
                <a:ea typeface="MS PGothic" charset="0"/>
              </a:rPr>
              <a:t>, p. </a:t>
            </a:r>
            <a:r>
              <a:rPr lang="en-US" dirty="0">
                <a:ea typeface="MS PGothic" charset="0"/>
              </a:rPr>
              <a:t>138).</a:t>
            </a:r>
          </a:p>
          <a:p>
            <a:pPr marL="0" marR="0">
              <a:spcBef>
                <a:spcPts val="0"/>
              </a:spcBef>
              <a:spcAft>
                <a:spcPts val="0"/>
              </a:spcAft>
            </a:pPr>
            <a:endParaRPr lang="en-US" dirty="0"/>
          </a:p>
          <a:p>
            <a:pPr marL="0" marR="0">
              <a:spcBef>
                <a:spcPts val="0"/>
              </a:spcBef>
              <a:spcAft>
                <a:spcPts val="0"/>
              </a:spcAft>
            </a:pPr>
            <a:r>
              <a:rPr lang="en-US" b="1" cap="all" dirty="0">
                <a:ea typeface="Calibri" panose="020F0502020204030204" pitchFamily="34" charset="0"/>
              </a:rPr>
              <a:t>intent: </a:t>
            </a:r>
            <a:endParaRPr lang="en-US" dirty="0">
              <a:ea typeface="Calibri" panose="020F0502020204030204" pitchFamily="34" charset="0"/>
            </a:endParaRPr>
          </a:p>
          <a:p>
            <a:pPr marL="0" marR="0">
              <a:spcBef>
                <a:spcPts val="0"/>
              </a:spcBef>
              <a:spcAft>
                <a:spcPts val="0"/>
              </a:spcAft>
            </a:pPr>
            <a:r>
              <a:rPr lang="en-US" dirty="0">
                <a:ea typeface="Times New Roman" panose="02020603050405020304" pitchFamily="18" charset="0"/>
              </a:rPr>
              <a:t>Introduce participants to the guiding principles of the Science domain. </a:t>
            </a:r>
          </a:p>
          <a:p>
            <a:pPr marL="0" marR="0">
              <a:spcBef>
                <a:spcPts val="0"/>
              </a:spcBef>
              <a:spcAft>
                <a:spcPts val="0"/>
              </a:spcAft>
            </a:pPr>
            <a:r>
              <a:rPr lang="en-US" dirty="0">
                <a:ea typeface="Times New Roman" panose="02020603050405020304" pitchFamily="18" charset="0"/>
              </a:rPr>
              <a:t> </a:t>
            </a:r>
          </a:p>
          <a:p>
            <a:pPr marL="0" marR="0">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Participants will gain a deeper understanding of the guiding principles of the Science domain and how they support children’s curiosity and their development of the skills and habits that will help them explore and learn about the world.</a:t>
            </a:r>
          </a:p>
          <a:p>
            <a:pPr marL="0" marR="0">
              <a:spcBef>
                <a:spcPts val="0"/>
              </a:spcBef>
              <a:spcAft>
                <a:spcPts val="0"/>
              </a:spcAft>
            </a:pPr>
            <a:r>
              <a:rPr lang="en-US" b="1" cap="all" dirty="0">
                <a:ea typeface="Calibri" panose="020F0502020204030204" pitchFamily="34" charset="0"/>
              </a:rPr>
              <a:t> </a:t>
            </a:r>
            <a:endParaRPr lang="en-US" dirty="0">
              <a:ea typeface="Calibri" panose="020F0502020204030204" pitchFamily="34" charset="0"/>
            </a:endParaRPr>
          </a:p>
          <a:p>
            <a:pPr marL="0" marR="0">
              <a:spcBef>
                <a:spcPts val="0"/>
              </a:spcBef>
              <a:spcAft>
                <a:spcPts val="0"/>
              </a:spcAft>
            </a:pPr>
            <a:r>
              <a:rPr lang="en-US" b="1" cap="all" dirty="0">
                <a:ea typeface="Calibri" panose="020F0502020204030204" pitchFamily="34" charset="0"/>
              </a:rPr>
              <a:t>Materials Required: </a:t>
            </a:r>
            <a:endParaRPr lang="en-US" dirty="0">
              <a:ea typeface="Calibri" panose="020F0502020204030204" pitchFamily="34"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rPr>
              <a:t>Handout 6: Guiding Principles Matching Activity</a:t>
            </a:r>
          </a:p>
          <a:p>
            <a:pPr lvl="0">
              <a:spcBef>
                <a:spcPts val="0"/>
              </a:spcBef>
              <a:spcAft>
                <a:spcPts val="0"/>
              </a:spcAft>
              <a:tabLst>
                <a:tab pos="457200" algn="l"/>
              </a:tabLst>
            </a:pPr>
            <a:endParaRPr lang="en-US" b="1" dirty="0">
              <a:ea typeface="Calibri" panose="020F0502020204030204" pitchFamily="34" charset="0"/>
            </a:endParaRPr>
          </a:p>
          <a:p>
            <a:pPr lvl="0">
              <a:spcBef>
                <a:spcPts val="0"/>
              </a:spcBef>
              <a:spcAft>
                <a:spcPts val="0"/>
              </a:spcAft>
              <a:tabLst>
                <a:tab pos="457200" algn="l"/>
              </a:tabLst>
            </a:pPr>
            <a:r>
              <a:rPr lang="en-US" b="1" dirty="0">
                <a:ea typeface="Calibri" panose="020F0502020204030204" pitchFamily="34" charset="0"/>
              </a:rPr>
              <a:t>TIME</a:t>
            </a:r>
            <a:r>
              <a:rPr lang="en-US" dirty="0">
                <a:ea typeface="Calibri" panose="020F0502020204030204" pitchFamily="34" charset="0"/>
              </a:rPr>
              <a:t>: 15 minutes</a:t>
            </a:r>
          </a:p>
          <a:p>
            <a:pPr marL="0" marR="0" algn="r">
              <a:spcBef>
                <a:spcPts val="0"/>
              </a:spcBef>
              <a:spcAft>
                <a:spcPts val="0"/>
              </a:spcAft>
            </a:pPr>
            <a:r>
              <a:rPr lang="en-US" dirty="0">
                <a:ea typeface="Calibri" panose="020F0502020204030204" pitchFamily="34" charset="0"/>
              </a:rPr>
              <a:t> </a:t>
            </a:r>
          </a:p>
          <a:p>
            <a:pPr marL="0" marR="0">
              <a:spcBef>
                <a:spcPts val="0"/>
              </a:spcBef>
              <a:spcAft>
                <a:spcPts val="0"/>
              </a:spcAft>
            </a:pPr>
            <a:r>
              <a:rPr lang="en-US" b="1" cap="all" dirty="0">
                <a:ea typeface="Calibri" panose="020F0502020204030204" pitchFamily="34" charset="0"/>
              </a:rPr>
              <a:t>Process: </a:t>
            </a:r>
            <a:endParaRPr lang="en-US" dirty="0">
              <a:ea typeface="Calibri" panose="020F0502020204030204" pitchFamily="34" charset="0"/>
            </a:endParaRPr>
          </a:p>
          <a:p>
            <a:pPr>
              <a:spcBef>
                <a:spcPts val="0"/>
              </a:spcBef>
              <a:spcAft>
                <a:spcPts val="0"/>
              </a:spcAft>
            </a:pPr>
            <a:r>
              <a:rPr lang="en-US" u="sng" dirty="0">
                <a:ea typeface="Calibri" panose="020F0502020204030204" pitchFamily="34" charset="0"/>
              </a:rPr>
              <a:t>Prior to training</a:t>
            </a:r>
            <a:r>
              <a:rPr lang="en-US" dirty="0">
                <a:ea typeface="Calibri" panose="020F0502020204030204" pitchFamily="34" charset="0"/>
              </a:rPr>
              <a:t>: </a:t>
            </a:r>
          </a:p>
          <a:p>
            <a:pPr marL="342900" lvl="0" indent="-342900">
              <a:spcBef>
                <a:spcPts val="0"/>
              </a:spcBef>
              <a:spcAft>
                <a:spcPts val="0"/>
              </a:spcAft>
              <a:buFont typeface="Symbol" panose="05050102010706020507" pitchFamily="18" charset="2"/>
              <a:buChar char=""/>
            </a:pPr>
            <a:r>
              <a:rPr lang="en-US" dirty="0">
                <a:ea typeface="Calibri" panose="020F0502020204030204" pitchFamily="34" charset="0"/>
              </a:rPr>
              <a:t>Print a copy of Handout 6: Guiding Principles Matching Activity for each participant. </a:t>
            </a:r>
          </a:p>
          <a:p>
            <a:pPr marL="342900" lvl="0" indent="-342900">
              <a:spcBef>
                <a:spcPts val="0"/>
              </a:spcBef>
              <a:spcAft>
                <a:spcPts val="0"/>
              </a:spcAft>
              <a:buFont typeface="Symbol" panose="05050102010706020507" pitchFamily="18" charset="2"/>
              <a:buChar char=""/>
            </a:pPr>
            <a:r>
              <a:rPr lang="en-US" dirty="0">
                <a:ea typeface="Calibri" panose="020F0502020204030204" pitchFamily="34" charset="0"/>
              </a:rPr>
              <a:t>Take each handout and cut the guiding principles and the descriptions apart; then place them into two separate envelopes—one for guiding principles and one for descriptions. (Each participant will receive two envelopes.)</a:t>
            </a:r>
          </a:p>
          <a:p>
            <a:pPr>
              <a:spcBef>
                <a:spcPts val="0"/>
              </a:spcBef>
              <a:spcAft>
                <a:spcPts val="0"/>
              </a:spcAft>
            </a:pPr>
            <a:r>
              <a:rPr lang="en-US" u="sng" dirty="0">
                <a:ea typeface="Calibri" panose="020F0502020204030204" pitchFamily="34" charset="0"/>
              </a:rPr>
              <a:t>During training:</a:t>
            </a:r>
            <a:endParaRPr lang="en-US" dirty="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t>Ask participants to work individually to match each description to the correct guiding principle. </a:t>
            </a:r>
            <a:endParaRPr lang="en-US" dirty="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a typeface="Times New Roman" panose="02020603050405020304" pitchFamily="18" charset="0"/>
              </a:rPr>
              <a:t>Invite comments and feedback regarding the guiding principles. </a:t>
            </a:r>
          </a:p>
          <a:p>
            <a:pPr marL="342900" marR="0" lvl="0" indent="-342900">
              <a:spcBef>
                <a:spcPts val="0"/>
              </a:spcBef>
              <a:spcAft>
                <a:spcPts val="0"/>
              </a:spcAft>
              <a:buFont typeface="Symbol" panose="05050102010706020507" pitchFamily="18" charset="2"/>
              <a:buChar char=""/>
              <a:tabLst>
                <a:tab pos="457200" algn="l"/>
              </a:tabLst>
            </a:pPr>
            <a:r>
              <a:rPr lang="en-US" dirty="0">
                <a:ea typeface="Times New Roman" panose="02020603050405020304" pitchFamily="18" charset="0"/>
              </a:rPr>
              <a:t>Discuss how the guiding principles support children’s curiosity and their development of the skills and habits that will help them explore and learn about the world. </a:t>
            </a:r>
          </a:p>
          <a:p>
            <a:pPr marL="0" marR="0">
              <a:spcBef>
                <a:spcPts val="0"/>
              </a:spcBef>
              <a:spcAft>
                <a:spcPts val="0"/>
              </a:spcAft>
            </a:pPr>
            <a:r>
              <a:rPr lang="en-US" dirty="0">
                <a:solidFill>
                  <a:srgbClr val="000000"/>
                </a:solidFill>
                <a:ea typeface="Times New Roman" panose="02020603050405020304" pitchFamily="18" charset="0"/>
              </a:rPr>
              <a:t> </a:t>
            </a:r>
          </a:p>
          <a:p>
            <a:pPr marL="0" marR="0">
              <a:spcBef>
                <a:spcPts val="0"/>
              </a:spcBef>
              <a:spcAft>
                <a:spcPts val="0"/>
              </a:spcAft>
            </a:pPr>
            <a:r>
              <a:rPr lang="en-US" b="1" dirty="0">
                <a:ea typeface="Calibri" panose="020F0502020204030204" pitchFamily="34" charset="0"/>
              </a:rPr>
              <a:t>SUMMARY</a:t>
            </a:r>
            <a:r>
              <a:rPr lang="en-US" dirty="0">
                <a:ea typeface="Calibri" panose="020F0502020204030204" pitchFamily="34" charset="0"/>
              </a:rPr>
              <a:t>: </a:t>
            </a:r>
          </a:p>
          <a:p>
            <a:pPr marL="0" marR="0">
              <a:spcBef>
                <a:spcPts val="0"/>
              </a:spcBef>
              <a:spcAft>
                <a:spcPts val="0"/>
              </a:spcAft>
            </a:pPr>
            <a:r>
              <a:rPr lang="en-US" dirty="0">
                <a:ea typeface="Times New Roman" panose="02020603050405020304" pitchFamily="18" charset="0"/>
              </a:rPr>
              <a:t>Participants will become familiar with the guiding principles of the Science domain and discover how the principles can guide teaching practices. </a:t>
            </a:r>
          </a:p>
          <a:p>
            <a:pPr marL="0" marR="0">
              <a:spcBef>
                <a:spcPts val="0"/>
              </a:spcBef>
              <a:spcAft>
                <a:spcPts val="0"/>
              </a:spcAft>
            </a:pPr>
            <a:r>
              <a:rPr lang="en-US" cap="all" dirty="0">
                <a:ea typeface="Calibri" panose="020F0502020204030204" pitchFamily="34" charset="0"/>
              </a:rPr>
              <a:t> </a:t>
            </a:r>
            <a:endParaRPr lang="en-US" dirty="0">
              <a:ea typeface="Calibri" panose="020F0502020204030204" pitchFamily="34" charset="0"/>
            </a:endParaRPr>
          </a:p>
          <a:p>
            <a:pPr marL="0" marR="0">
              <a:lnSpc>
                <a:spcPct val="115000"/>
              </a:lnSpc>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lvl="0">
              <a:spcBef>
                <a:spcPts val="0"/>
              </a:spcBef>
            </a:pPr>
            <a:endParaRPr lang="en-US" kern="1200" dirty="0">
              <a:solidFill>
                <a:schemeClr val="tx1"/>
              </a:solidFill>
              <a:effectLst/>
            </a:endParaRPr>
          </a:p>
          <a:p>
            <a:pPr>
              <a:spcBef>
                <a:spcPts val="0"/>
              </a:spcBef>
            </a:pPr>
            <a:endParaRPr lang="en-US" dirty="0">
              <a:latin typeface="Arial" charset="0"/>
              <a:ea typeface="MS PGothic"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4C922D-EB60-734D-9756-90D6AD3809BE}" type="slidenum">
              <a:rPr lang="en-US" sz="120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a:t>
            </a:r>
          </a:p>
          <a:p>
            <a:pPr>
              <a:spcBef>
                <a:spcPts val="0"/>
              </a:spcBef>
            </a:pPr>
            <a:r>
              <a:rPr lang="en-US" b="0" dirty="0">
                <a:latin typeface="Arial" charset="0"/>
                <a:ea typeface="MS PGothic" charset="0"/>
              </a:rPr>
              <a:t>It</a:t>
            </a:r>
            <a:r>
              <a:rPr lang="en-US" b="0" baseline="0" dirty="0">
                <a:latin typeface="Arial" charset="0"/>
                <a:ea typeface="MS PGothic" charset="0"/>
              </a:rPr>
              <a:t> is important to utilize a variety of techniques when incorporating science into the transitional kindergarten classroom.</a:t>
            </a:r>
            <a:endParaRPr lang="en-US" b="0" dirty="0">
              <a:latin typeface="Arial" charset="0"/>
              <a:ea typeface="MS PGothic" charset="0"/>
            </a:endParaRPr>
          </a:p>
          <a:p>
            <a:pPr marL="0" indent="0">
              <a:spcBef>
                <a:spcPts val="0"/>
              </a:spcBef>
              <a:buFont typeface="Arial" panose="020B0604020202020204" pitchFamily="34" charset="0"/>
              <a:buNone/>
            </a:pPr>
            <a:endParaRPr lang="en-US" b="1" dirty="0">
              <a:latin typeface="Arial" charset="0"/>
              <a:ea typeface="MS PGothic" charset="0"/>
            </a:endParaRPr>
          </a:p>
          <a:p>
            <a:pPr marL="0" indent="0">
              <a:spcBef>
                <a:spcPts val="0"/>
              </a:spcBef>
              <a:buFont typeface="Arial" panose="020B0604020202020204" pitchFamily="34" charset="0"/>
              <a:buNone/>
            </a:pPr>
            <a:r>
              <a:rPr lang="en-US" b="1" dirty="0">
                <a:latin typeface="Arial" charset="0"/>
                <a:ea typeface="MS PGothic" charset="0"/>
              </a:rPr>
              <a:t>“</a:t>
            </a:r>
            <a:r>
              <a:rPr lang="en-US" dirty="0">
                <a:latin typeface="Arial" charset="0"/>
                <a:ea typeface="MS PGothic" charset="0"/>
              </a:rPr>
              <a:t>Children’s natural inclination and ability to observe and try to understand their world, to develop conceptual knowledge, and to reason about many scientific concepts make science an excellent fit for the preschool [or</a:t>
            </a:r>
            <a:r>
              <a:rPr lang="en-US" baseline="0" dirty="0">
                <a:latin typeface="Arial" charset="0"/>
                <a:ea typeface="MS PGothic" charset="0"/>
              </a:rPr>
              <a:t> TK]</a:t>
            </a:r>
            <a:r>
              <a:rPr lang="en-US" dirty="0">
                <a:latin typeface="Arial" charset="0"/>
                <a:ea typeface="MS PGothic" charset="0"/>
              </a:rPr>
              <a:t> environment” (PLF, Vol. 3</a:t>
            </a:r>
            <a:r>
              <a:rPr lang="en-US" baseline="0" dirty="0">
                <a:latin typeface="Arial" charset="0"/>
                <a:ea typeface="MS PGothic" charset="0"/>
              </a:rPr>
              <a:t>, p. 48).</a:t>
            </a:r>
          </a:p>
          <a:p>
            <a:pPr marL="0" indent="0">
              <a:spcBef>
                <a:spcPts val="0"/>
              </a:spcBef>
              <a:buFont typeface="Arial" panose="020B0604020202020204" pitchFamily="34" charset="0"/>
              <a:buNone/>
            </a:pPr>
            <a:endParaRPr lang="en-US" dirty="0">
              <a:latin typeface="Arial" charset="0"/>
              <a:ea typeface="MS PGothic" charset="0"/>
            </a:endParaRPr>
          </a:p>
          <a:p>
            <a:pPr marL="0" indent="0">
              <a:spcBef>
                <a:spcPts val="0"/>
              </a:spcBef>
              <a:buFont typeface="Arial" panose="020B0604020202020204" pitchFamily="34" charset="0"/>
              <a:buNone/>
            </a:pPr>
            <a:r>
              <a:rPr lang="en-US" dirty="0">
                <a:latin typeface="Arial" charset="0"/>
                <a:ea typeface="MS PGothic" charset="0"/>
              </a:rPr>
              <a:t>“Science in preschool [and TK] is built on children’s natural curiosity and tendency to actively explore, experiment, and discover the nature of things in their everyday life…Science…is about children observing and investigating objects and events in their environment. Through a planned, play-based, supportive environment, they expand their existing knowledge and experience of their everyday world. Science is about providing  children with the basic skills of </a:t>
            </a:r>
            <a:r>
              <a:rPr lang="en-US" b="1" dirty="0">
                <a:latin typeface="Arial" charset="0"/>
                <a:ea typeface="MS PGothic" charset="0"/>
              </a:rPr>
              <a:t>scientific inquiry</a:t>
            </a:r>
            <a:r>
              <a:rPr lang="en-US" dirty="0">
                <a:latin typeface="Arial" charset="0"/>
                <a:ea typeface="MS PGothic" charset="0"/>
              </a:rPr>
              <a:t>, such as </a:t>
            </a:r>
            <a:r>
              <a:rPr lang="en-US" b="0" dirty="0">
                <a:latin typeface="Arial" charset="0"/>
                <a:ea typeface="MS PGothic" charset="0"/>
              </a:rPr>
              <a:t>observing and describing</a:t>
            </a:r>
            <a:r>
              <a:rPr lang="en-US" dirty="0">
                <a:latin typeface="Arial" charset="0"/>
                <a:ea typeface="MS PGothic" charset="0"/>
              </a:rPr>
              <a:t>, </a:t>
            </a:r>
            <a:r>
              <a:rPr lang="en-US" b="1" dirty="0">
                <a:latin typeface="Arial" charset="0"/>
                <a:ea typeface="MS PGothic" charset="0"/>
              </a:rPr>
              <a:t>comparing</a:t>
            </a:r>
            <a:r>
              <a:rPr lang="en-US" dirty="0">
                <a:latin typeface="Arial" charset="0"/>
                <a:ea typeface="MS PGothic" charset="0"/>
              </a:rPr>
              <a:t> and </a:t>
            </a:r>
            <a:r>
              <a:rPr lang="en-US" b="1" dirty="0">
                <a:latin typeface="Arial" charset="0"/>
                <a:ea typeface="MS PGothic" charset="0"/>
              </a:rPr>
              <a:t>contrasting</a:t>
            </a:r>
            <a:r>
              <a:rPr lang="en-US" dirty="0">
                <a:latin typeface="Arial" charset="0"/>
                <a:ea typeface="MS PGothic" charset="0"/>
              </a:rPr>
              <a:t>,</a:t>
            </a:r>
            <a:r>
              <a:rPr lang="en-US" b="0" dirty="0">
                <a:latin typeface="Arial" charset="0"/>
                <a:ea typeface="MS PGothic" charset="0"/>
              </a:rPr>
              <a:t> classifying, experimenting </a:t>
            </a:r>
            <a:r>
              <a:rPr lang="en-US" dirty="0">
                <a:latin typeface="Arial" charset="0"/>
                <a:ea typeface="MS PGothic" charset="0"/>
              </a:rPr>
              <a:t>and </a:t>
            </a:r>
            <a:r>
              <a:rPr lang="en-US" b="1" dirty="0">
                <a:latin typeface="Arial" charset="0"/>
                <a:ea typeface="MS PGothic" charset="0"/>
              </a:rPr>
              <a:t>recording</a:t>
            </a:r>
            <a:r>
              <a:rPr lang="en-US" dirty="0">
                <a:latin typeface="Arial" charset="0"/>
                <a:ea typeface="MS PGothic" charset="0"/>
              </a:rPr>
              <a:t>, and </a:t>
            </a:r>
            <a:r>
              <a:rPr lang="en-US" b="0" dirty="0">
                <a:latin typeface="Arial" charset="0"/>
                <a:ea typeface="MS PGothic" charset="0"/>
              </a:rPr>
              <a:t>using the scientific vocabulary </a:t>
            </a:r>
            <a:r>
              <a:rPr lang="en-US" dirty="0">
                <a:latin typeface="Arial" charset="0"/>
                <a:ea typeface="MS PGothic" charset="0"/>
              </a:rPr>
              <a:t>associated with these skills” (PLF, Vol. 3, p. 49).</a:t>
            </a:r>
          </a:p>
          <a:p>
            <a:pPr>
              <a:spcBef>
                <a:spcPts val="0"/>
              </a:spcBef>
            </a:pPr>
            <a:endParaRPr lang="en-US" dirty="0">
              <a:latin typeface="Arial" charset="0"/>
              <a:ea typeface="MS PGothic" charset="0"/>
            </a:endParaRP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45EE53-53AF-934A-960E-40042EDC931F}" type="slidenum">
              <a:rPr lang="en-US" sz="1200">
                <a:ea typeface="MS PGothic" charset="0"/>
                <a:cs typeface="MS PGothic" charset="0"/>
              </a:rPr>
              <a:pPr/>
              <a:t>3</a:t>
            </a:fld>
            <a:endParaRPr lang="en-US" sz="1200">
              <a:ea typeface="MS PGothic" charset="0"/>
              <a:cs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sz="1200" dirty="0">
                <a:latin typeface="Arial" charset="0"/>
                <a:ea typeface="MS PGothic" charset="0"/>
              </a:rPr>
              <a:t>“From a very young age, children have intuitive ideas or naïve (folk) theories about physics and biology…The content covered in the preschool science foundations includes core scientific ideas and concepts that, based on research, are developmentally appropriate for young children” (PLF, Vol. 3, p. 55).</a:t>
            </a:r>
          </a:p>
          <a:p>
            <a:pPr>
              <a:spcBef>
                <a:spcPts val="0"/>
              </a:spcBef>
            </a:pPr>
            <a:endParaRPr lang="en-US" sz="1200" dirty="0">
              <a:latin typeface="Arial" charset="0"/>
              <a:ea typeface="MS PGothic" charset="0"/>
            </a:endParaRPr>
          </a:p>
          <a:p>
            <a:pPr>
              <a:spcBef>
                <a:spcPts val="0"/>
              </a:spcBef>
            </a:pPr>
            <a:r>
              <a:rPr lang="en-US" sz="1200" dirty="0">
                <a:latin typeface="Arial" charset="0"/>
                <a:ea typeface="MS PGothic" charset="0"/>
              </a:rPr>
              <a:t>The content of three science strands (Physical Sciences, Life Sciences, and Earth Sciences) can be introduced to children as teachers use,</a:t>
            </a:r>
            <a:r>
              <a:rPr lang="en-US" sz="1200" baseline="0" dirty="0">
                <a:latin typeface="Arial" charset="0"/>
                <a:ea typeface="MS PGothic" charset="0"/>
              </a:rPr>
              <a:t> “…</a:t>
            </a:r>
            <a:r>
              <a:rPr lang="en-US" sz="1200" dirty="0">
                <a:latin typeface="Arial" charset="0"/>
                <a:ea typeface="MS PGothic" charset="0"/>
              </a:rPr>
              <a:t>experiences to encourage children to observe closely,</a:t>
            </a:r>
            <a:r>
              <a:rPr lang="en-US" sz="1200" baseline="0" dirty="0">
                <a:latin typeface="Arial" charset="0"/>
                <a:ea typeface="MS PGothic" charset="0"/>
              </a:rPr>
              <a:t> </a:t>
            </a:r>
            <a:r>
              <a:rPr lang="en-US" sz="1200" dirty="0">
                <a:latin typeface="Arial" charset="0"/>
                <a:ea typeface="MS PGothic" charset="0"/>
              </a:rPr>
              <a:t>using their senses and tools,</a:t>
            </a:r>
            <a:r>
              <a:rPr lang="en-US" sz="1200" baseline="0" dirty="0">
                <a:latin typeface="Arial" charset="0"/>
                <a:ea typeface="MS PGothic" charset="0"/>
              </a:rPr>
              <a:t> </a:t>
            </a:r>
            <a:r>
              <a:rPr lang="en-US" sz="1200" dirty="0">
                <a:latin typeface="Arial" charset="0"/>
                <a:ea typeface="MS PGothic" charset="0"/>
              </a:rPr>
              <a:t>and describe their observations, which helps them in learning about properties and characteristics of objects and materials” (PCF, Vol. 3,</a:t>
            </a:r>
            <a:r>
              <a:rPr lang="en-US" sz="1200" baseline="0" dirty="0">
                <a:latin typeface="Arial" charset="0"/>
                <a:ea typeface="MS PGothic" charset="0"/>
              </a:rPr>
              <a:t> p. 154).</a:t>
            </a:r>
            <a:endParaRPr lang="en-US" sz="1200" dirty="0">
              <a:latin typeface="Arial" charset="0"/>
              <a:ea typeface="MS PGothic" charset="0"/>
            </a:endParaRPr>
          </a:p>
          <a:p>
            <a:pPr>
              <a:spcBef>
                <a:spcPts val="0"/>
              </a:spcBef>
            </a:pPr>
            <a:endParaRPr lang="en-US" sz="1200"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sz="1200" dirty="0">
                <a:latin typeface="Arial" charset="0"/>
                <a:ea typeface="MS PGothic" charset="0"/>
              </a:rPr>
              <a:t>Refer to </a:t>
            </a:r>
            <a:r>
              <a:rPr lang="en-US" sz="1200" kern="1200" dirty="0">
                <a:solidFill>
                  <a:schemeClr val="tx1"/>
                </a:solidFill>
                <a:effectLst/>
                <a:latin typeface="Arial" pitchFamily="34" charset="0"/>
                <a:ea typeface="MS PGothic" pitchFamily="34" charset="-128"/>
                <a:cs typeface="Arial" pitchFamily="34" charset="0"/>
              </a:rPr>
              <a:t>Handout 1: Science Domain Map.</a:t>
            </a:r>
          </a:p>
          <a:p>
            <a:pPr>
              <a:spcBef>
                <a:spcPts val="0"/>
              </a:spcBef>
            </a:pPr>
            <a:endParaRPr lang="en-US" sz="1200" dirty="0">
              <a:latin typeface="Arial" charset="0"/>
              <a:ea typeface="MS PGothic" charset="0"/>
            </a:endParaRPr>
          </a:p>
          <a:p>
            <a:pPr>
              <a:spcBef>
                <a:spcPts val="0"/>
              </a:spcBef>
            </a:pPr>
            <a:endParaRPr lang="en-US" sz="1100" dirty="0">
              <a:latin typeface="Arial" charset="0"/>
              <a:ea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DB47FB-DD3A-1F47-8AB4-9AC93C22DA77}" type="slidenum">
              <a:rPr lang="en-US" sz="1200">
                <a:ea typeface="MS PGothic" charset="0"/>
                <a:cs typeface="MS PGothic" charset="0"/>
              </a:rPr>
              <a:pPr/>
              <a:t>30</a:t>
            </a:fld>
            <a:endParaRPr lang="en-US" sz="1200">
              <a:ea typeface="MS PGothic" charset="0"/>
              <a:cs typeface="MS PGothic" charset="0"/>
            </a:endParaRPr>
          </a:p>
        </p:txBody>
      </p:sp>
    </p:spTree>
    <p:extLst>
      <p:ext uri="{BB962C8B-B14F-4D97-AF65-F5344CB8AC3E}">
        <p14:creationId xmlns:p14="http://schemas.microsoft.com/office/powerpoint/2010/main" val="3998365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“Scientific inquiry skills are integral to children’s ongoing play and explorations and are not taught in isolation. Children develop their abilities to make observations, ask questions, and gather information, as part of meaningful exploration and investigation experiences” (PCF, Vol. 3, p. 153).</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Scientific inquiry (observation, investigation, documentation, and communication) plays an integral role in how children explore and develop knowledge in the content areas of physical,</a:t>
            </a:r>
            <a:r>
              <a:rPr lang="en-US" baseline="0" dirty="0">
                <a:latin typeface="Arial" charset="0"/>
                <a:ea typeface="MS PGothic" charset="0"/>
              </a:rPr>
              <a:t> </a:t>
            </a:r>
            <a:r>
              <a:rPr lang="en-US" dirty="0">
                <a:latin typeface="Arial" charset="0"/>
                <a:ea typeface="MS PGothic" charset="0"/>
              </a:rPr>
              <a:t>life, and earth sciences.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Basic scientific inquiry skills help promote the NGSS and 21</a:t>
            </a:r>
            <a:r>
              <a:rPr lang="en-US" baseline="30000" dirty="0">
                <a:latin typeface="Arial" charset="0"/>
                <a:ea typeface="MS PGothic" charset="0"/>
              </a:rPr>
              <a:t>st</a:t>
            </a:r>
            <a:r>
              <a:rPr lang="en-US" dirty="0">
                <a:latin typeface="Arial" charset="0"/>
                <a:ea typeface="MS PGothic" charset="0"/>
              </a:rPr>
              <a:t> Century Skills in young children.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Because</a:t>
            </a:r>
            <a:r>
              <a:rPr lang="en-US" baseline="0" dirty="0">
                <a:latin typeface="Arial" charset="0"/>
                <a:ea typeface="MS PGothic" charset="0"/>
              </a:rPr>
              <a:t> m</a:t>
            </a:r>
            <a:r>
              <a:rPr lang="en-US" dirty="0">
                <a:latin typeface="Arial" charset="0"/>
                <a:ea typeface="MS PGothic" charset="0"/>
              </a:rPr>
              <a:t>any</a:t>
            </a:r>
            <a:r>
              <a:rPr lang="en-US" baseline="0" dirty="0">
                <a:latin typeface="Arial" charset="0"/>
                <a:ea typeface="MS PGothic" charset="0"/>
              </a:rPr>
              <a:t> of t</a:t>
            </a:r>
            <a:r>
              <a:rPr lang="en-US" dirty="0">
                <a:latin typeface="Arial" charset="0"/>
                <a:ea typeface="MS PGothic" charset="0"/>
              </a:rPr>
              <a:t>hese skills require communicating</a:t>
            </a:r>
            <a:r>
              <a:rPr lang="en-US" baseline="0" dirty="0">
                <a:latin typeface="Arial" charset="0"/>
                <a:ea typeface="MS PGothic" charset="0"/>
              </a:rPr>
              <a:t> about a experiences it is important for teachers to provide students with a variety of ways to communicate (e.g., verbally describing, drawing, utilizing picture communication systems, etc.).</a:t>
            </a:r>
          </a:p>
          <a:p>
            <a:pPr>
              <a:spcBef>
                <a:spcPts val="0"/>
              </a:spcBef>
            </a:pPr>
            <a:endParaRPr lang="en-US" baseline="0" dirty="0">
              <a:latin typeface="Arial" charset="0"/>
              <a:ea typeface="MS PGothic" charset="0"/>
            </a:endParaRPr>
          </a:p>
          <a:p>
            <a:pPr>
              <a:spcBef>
                <a:spcPts val="0"/>
              </a:spcBef>
            </a:pPr>
            <a:r>
              <a:rPr lang="en-US" baseline="0" dirty="0">
                <a:latin typeface="Arial" charset="0"/>
                <a:ea typeface="MS PGothic" charset="0"/>
              </a:rPr>
              <a:t>You may wish to consult with special education providers to assist you in developing and establishing communication systems in your classroom. </a:t>
            </a:r>
            <a:endParaRPr lang="en-US" dirty="0">
              <a:latin typeface="Arial" charset="0"/>
              <a:ea typeface="MS PGothic" charset="0"/>
            </a:endParaRPr>
          </a:p>
        </p:txBody>
      </p:sp>
      <p:sp>
        <p:nvSpPr>
          <p:cNvPr id="870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7349CD-6D99-4846-A8E7-61347CC73A6A}" type="slidenum">
              <a:rPr lang="en-US" sz="1200"/>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spcAft>
                <a:spcPts val="0"/>
              </a:spcAft>
            </a:pPr>
            <a:r>
              <a:rPr lang="en-US" b="1" dirty="0"/>
              <a:t>Background Information: </a:t>
            </a:r>
          </a:p>
          <a:p>
            <a:pPr eaLnBrk="1" hangingPunct="1">
              <a:spcBef>
                <a:spcPts val="0"/>
              </a:spcBef>
              <a:spcAft>
                <a:spcPts val="0"/>
              </a:spcAft>
            </a:pPr>
            <a:r>
              <a:rPr lang="en-US" dirty="0"/>
              <a:t>Show</a:t>
            </a:r>
            <a:r>
              <a:rPr lang="en-US" baseline="0" dirty="0"/>
              <a:t> </a:t>
            </a:r>
            <a:r>
              <a:rPr lang="en-US" sz="1200" baseline="0" dirty="0"/>
              <a:t>s</a:t>
            </a:r>
            <a:r>
              <a:rPr lang="en-US" sz="1200" dirty="0"/>
              <a:t>cientific inquiry foundations video example 1.3.</a:t>
            </a:r>
            <a:endParaRPr lang="en-US" baseline="0" dirty="0"/>
          </a:p>
          <a:p>
            <a:pPr eaLnBrk="1" hangingPunct="1">
              <a:spcBef>
                <a:spcPts val="0"/>
              </a:spcBef>
              <a:spcAft>
                <a:spcPts val="0"/>
              </a:spcAft>
            </a:pPr>
            <a:endParaRPr lang="en-US" dirty="0"/>
          </a:p>
          <a:p>
            <a:pPr>
              <a:spcBef>
                <a:spcPts val="0"/>
              </a:spcBef>
              <a:spcAft>
                <a:spcPts val="0"/>
              </a:spcAft>
            </a:pPr>
            <a:r>
              <a:rPr lang="en-US" b="1" dirty="0"/>
              <a:t>Presenter Remarks:</a:t>
            </a:r>
          </a:p>
          <a:p>
            <a:pPr>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Let’s take a look at what this looks like in classrooms with four and five-year-</a:t>
            </a:r>
            <a:r>
              <a:rPr lang="en-US" sz="1200" kern="1200" dirty="0" err="1">
                <a:solidFill>
                  <a:schemeClr val="tx1"/>
                </a:solidFill>
                <a:effectLst/>
                <a:latin typeface="Arial" pitchFamily="34" charset="0"/>
                <a:ea typeface="ＭＳ Ｐゴシック" pitchFamily="34" charset="-128"/>
                <a:cs typeface="Arial" pitchFamily="34" charset="0"/>
              </a:rPr>
              <a:t>olds</a:t>
            </a:r>
            <a:r>
              <a:rPr lang="en-US" baseline="0" dirty="0"/>
              <a:t>. As you watch the video, take note of all the inquiry skills you see occurring in both the 48 and 60 month examples. (Play the video.)</a:t>
            </a:r>
            <a:endParaRPr lang="en-US" dirty="0"/>
          </a:p>
        </p:txBody>
      </p:sp>
      <p:sp>
        <p:nvSpPr>
          <p:cNvPr id="4" name="Slide Number Placeholder 3"/>
          <p:cNvSpPr>
            <a:spLocks noGrp="1"/>
          </p:cNvSpPr>
          <p:nvPr>
            <p:ph type="sldNum" sz="quarter" idx="10"/>
          </p:nvPr>
        </p:nvSpPr>
        <p:spPr/>
        <p:txBody>
          <a:bodyPr/>
          <a:lstStyle/>
          <a:p>
            <a:pPr>
              <a:defRPr/>
            </a:pPr>
            <a:fld id="{C8DB32D7-EE51-5649-9B81-6707558BEC26}" type="slidenum">
              <a:rPr lang="en-US" smtClean="0"/>
              <a:pPr>
                <a:defRPr/>
              </a:pPr>
              <a:t>32</a:t>
            </a:fld>
            <a:endParaRPr lang="en-US"/>
          </a:p>
        </p:txBody>
      </p:sp>
    </p:spTree>
    <p:extLst>
      <p:ext uri="{BB962C8B-B14F-4D97-AF65-F5344CB8AC3E}">
        <p14:creationId xmlns:p14="http://schemas.microsoft.com/office/powerpoint/2010/main" val="4282923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 </a:t>
            </a:r>
          </a:p>
          <a:p>
            <a:pPr>
              <a:spcBef>
                <a:spcPts val="0"/>
              </a:spcBef>
            </a:pPr>
            <a:r>
              <a:rPr lang="en-US" dirty="0"/>
              <a:t>Compare notes with your tablemates.</a:t>
            </a:r>
            <a:r>
              <a:rPr lang="en-US" baseline="0" dirty="0"/>
              <a:t>  </a:t>
            </a:r>
          </a:p>
          <a:p>
            <a:pPr>
              <a:spcBef>
                <a:spcPts val="0"/>
              </a:spcBef>
            </a:pPr>
            <a:endParaRPr lang="en-US" baseline="0" dirty="0"/>
          </a:p>
          <a:p>
            <a:pPr>
              <a:spcBef>
                <a:spcPts val="0"/>
              </a:spcBef>
            </a:pPr>
            <a:r>
              <a:rPr lang="en-US" baseline="0" dirty="0"/>
              <a:t>Did you find an example of each of the basic inquiry skills? While watching, did you notice anything you have experienced in your classroom? </a:t>
            </a:r>
            <a:endParaRPr lang="en-US" dirty="0"/>
          </a:p>
        </p:txBody>
      </p:sp>
      <p:sp>
        <p:nvSpPr>
          <p:cNvPr id="4" name="Slide Number Placeholder 3"/>
          <p:cNvSpPr>
            <a:spLocks noGrp="1"/>
          </p:cNvSpPr>
          <p:nvPr>
            <p:ph type="sldNum" sz="quarter" idx="10"/>
          </p:nvPr>
        </p:nvSpPr>
        <p:spPr/>
        <p:txBody>
          <a:bodyPr/>
          <a:lstStyle/>
          <a:p>
            <a:pPr>
              <a:defRPr/>
            </a:pPr>
            <a:fld id="{C8DB32D7-EE51-5649-9B81-6707558BEC26}" type="slidenum">
              <a:rPr lang="en-US" smtClean="0"/>
              <a:pPr>
                <a:defRPr/>
              </a:pPr>
              <a:t>33</a:t>
            </a:fld>
            <a:endParaRPr lang="en-US"/>
          </a:p>
        </p:txBody>
      </p:sp>
    </p:spTree>
    <p:extLst>
      <p:ext uri="{BB962C8B-B14F-4D97-AF65-F5344CB8AC3E}">
        <p14:creationId xmlns:p14="http://schemas.microsoft.com/office/powerpoint/2010/main" val="3267874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This is </a:t>
            </a:r>
            <a:r>
              <a:rPr lang="en-US" baseline="0" dirty="0">
                <a:latin typeface="Arial" charset="0"/>
                <a:ea typeface="MS PGothic" charset="0"/>
              </a:rPr>
              <a:t>the </a:t>
            </a:r>
            <a:r>
              <a:rPr lang="en-US" dirty="0">
                <a:latin typeface="Arial" charset="0"/>
                <a:ea typeface="MS PGothic" charset="0"/>
              </a:rPr>
              <a:t>Summary Table of Science Foundations;</a:t>
            </a:r>
            <a:r>
              <a:rPr lang="en-US" baseline="0" dirty="0">
                <a:latin typeface="Arial" charset="0"/>
                <a:ea typeface="MS PGothic" charset="0"/>
              </a:rPr>
              <a:t> it </a:t>
            </a:r>
            <a:r>
              <a:rPr lang="en-US" dirty="0">
                <a:latin typeface="Arial" charset="0"/>
                <a:ea typeface="MS PGothic" charset="0"/>
              </a:rPr>
              <a:t>shows the strands,</a:t>
            </a:r>
            <a:r>
              <a:rPr lang="en-US" baseline="0" dirty="0">
                <a:latin typeface="Arial" charset="0"/>
                <a:ea typeface="MS PGothic" charset="0"/>
              </a:rPr>
              <a:t> </a:t>
            </a:r>
            <a:r>
              <a:rPr lang="en-US" baseline="0" dirty="0" err="1">
                <a:latin typeface="Arial" charset="0"/>
                <a:ea typeface="MS PGothic" charset="0"/>
              </a:rPr>
              <a:t>substrands</a:t>
            </a:r>
            <a:r>
              <a:rPr lang="en-US" baseline="0" dirty="0">
                <a:latin typeface="Arial" charset="0"/>
                <a:ea typeface="MS PGothic" charset="0"/>
              </a:rPr>
              <a:t>, and foundations of the </a:t>
            </a:r>
            <a:r>
              <a:rPr lang="en-US" dirty="0">
                <a:latin typeface="Arial" charset="0"/>
                <a:ea typeface="MS PGothic" charset="0"/>
              </a:rPr>
              <a:t>Science domain. </a:t>
            </a:r>
          </a:p>
          <a:p>
            <a:pPr>
              <a:spcBef>
                <a:spcPts val="0"/>
              </a:spcBef>
            </a:pPr>
            <a:endParaRPr lang="en-US" dirty="0">
              <a:latin typeface="Arial" charset="0"/>
              <a:ea typeface="MS PGothic"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dirty="0">
                <a:latin typeface="Arial" charset="0"/>
                <a:ea typeface="MS PGothic" charset="0"/>
              </a:rPr>
              <a:t>Refer to page 152 of the Preschool</a:t>
            </a:r>
            <a:r>
              <a:rPr lang="en-US" baseline="0" dirty="0">
                <a:latin typeface="Arial" charset="0"/>
                <a:ea typeface="MS PGothic" charset="0"/>
              </a:rPr>
              <a:t> Learning Foundations (Vol. 3) as you review the Scientific Inquiry stand and </a:t>
            </a:r>
            <a:r>
              <a:rPr lang="en-US" baseline="0" dirty="0" err="1">
                <a:latin typeface="Arial" charset="0"/>
                <a:ea typeface="MS PGothic" charset="0"/>
              </a:rPr>
              <a:t>substrands</a:t>
            </a:r>
            <a:r>
              <a:rPr lang="en-US" baseline="0" dirty="0">
                <a:latin typeface="Arial" charset="0"/>
                <a:ea typeface="MS PGothic" charset="0"/>
              </a:rPr>
              <a:t>.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baseline="0" dirty="0">
              <a:latin typeface="Arial" charset="0"/>
              <a:ea typeface="MS PGothic"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dirty="0">
                <a:latin typeface="Arial" charset="0"/>
                <a:ea typeface="MS PGothic" charset="0"/>
              </a:rPr>
              <a:t>Take</a:t>
            </a:r>
            <a:r>
              <a:rPr lang="en-US" sz="1200" baseline="0" dirty="0">
                <a:latin typeface="Arial" charset="0"/>
                <a:ea typeface="MS PGothic" charset="0"/>
              </a:rPr>
              <a:t> a moment to reflect on one of the things that you currently do to support observation, investigation, and documentation. Turn to your elbow partner and share your reflections. </a:t>
            </a:r>
            <a:endParaRPr lang="en-US" sz="1200" dirty="0">
              <a:latin typeface="Arial" charset="0"/>
              <a:ea typeface="MS PGothic" charset="0"/>
            </a:endParaRPr>
          </a:p>
          <a:p>
            <a:pPr>
              <a:spcBef>
                <a:spcPts val="0"/>
              </a:spcBef>
            </a:pPr>
            <a:endParaRPr lang="en-US" dirty="0">
              <a:latin typeface="Arial" charset="0"/>
              <a:ea typeface="MS PGothic"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0B28B1-3F70-EC4B-835F-5C7E97D4A49C}" type="slidenum">
              <a:rPr lang="en-US" sz="1200"/>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0" fontAlgn="base" latinLnBrk="0" hangingPunct="0">
              <a:spcBef>
                <a:spcPts val="0"/>
              </a:spcBef>
              <a:spcAft>
                <a:spcPct val="0"/>
              </a:spcAft>
              <a:buClrTx/>
              <a:buSzTx/>
              <a:buFontTx/>
              <a:buNone/>
              <a:tabLst/>
              <a:defRPr/>
            </a:pPr>
            <a:r>
              <a:rPr lang="en-US" b="1" dirty="0">
                <a:latin typeface="Arial" charset="0"/>
                <a:ea typeface="MS PGothic" charset="0"/>
              </a:rPr>
              <a:t>Presenter</a:t>
            </a:r>
            <a:r>
              <a:rPr lang="en-US" b="1" baseline="0" dirty="0">
                <a:latin typeface="Arial" charset="0"/>
                <a:ea typeface="MS PGothic" charset="0"/>
              </a:rPr>
              <a:t> Remarks:</a:t>
            </a:r>
          </a:p>
          <a:p>
            <a:pPr marL="0" marR="0" lvl="0" indent="0" algn="l" defTabSz="457200" rtl="0" eaLnBrk="0" fontAlgn="base" latinLnBrk="0" hangingPunct="0">
              <a:spcBef>
                <a:spcPts val="0"/>
              </a:spcBef>
              <a:spcAft>
                <a:spcPct val="0"/>
              </a:spcAft>
              <a:buClrTx/>
              <a:buSzTx/>
              <a:buFontTx/>
              <a:buNone/>
              <a:tabLst/>
              <a:defRPr/>
            </a:pPr>
            <a:endParaRPr lang="en-US" b="1" baseline="0"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Take out </a:t>
            </a:r>
            <a:r>
              <a:rPr lang="en-US" b="0" kern="1200" dirty="0">
                <a:solidFill>
                  <a:schemeClr val="tx1"/>
                </a:solidFill>
                <a:effectLst/>
              </a:rPr>
              <a:t>Handout 7: Science Foundations Introduction</a:t>
            </a:r>
            <a:r>
              <a:rPr lang="en-US" b="0" kern="1200" baseline="0" dirty="0">
                <a:solidFill>
                  <a:schemeClr val="tx1"/>
                </a:solidFill>
                <a:effectLst/>
              </a:rPr>
              <a:t> </a:t>
            </a:r>
            <a:r>
              <a:rPr lang="en-US" dirty="0">
                <a:latin typeface="Arial" charset="0"/>
                <a:ea typeface="MS PGothic" charset="0"/>
              </a:rPr>
              <a:t>or open the Preschool Learning Foundations (Vol. 3) to the beginning of the Science Chapter.</a:t>
            </a:r>
            <a:r>
              <a:rPr lang="en-US" baseline="0" dirty="0">
                <a:latin typeface="Arial" charset="0"/>
                <a:ea typeface="MS PGothic" charset="0"/>
              </a:rPr>
              <a:t> </a:t>
            </a:r>
            <a:r>
              <a:rPr lang="en-US" dirty="0">
                <a:latin typeface="Arial" charset="0"/>
                <a:ea typeface="MS PGothic" charset="0"/>
              </a:rPr>
              <a:t>Read the introduction section (on</a:t>
            </a:r>
            <a:r>
              <a:rPr lang="en-US" baseline="0" dirty="0">
                <a:latin typeface="Arial" charset="0"/>
                <a:ea typeface="MS PGothic" charset="0"/>
              </a:rPr>
              <a:t> </a:t>
            </a:r>
            <a:r>
              <a:rPr lang="en-US" dirty="0">
                <a:latin typeface="Arial" charset="0"/>
                <a:ea typeface="MS PGothic" charset="0"/>
              </a:rPr>
              <a:t>pages 48-49) and reflect on the bolded terms.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(Point out and discuss the quotations</a:t>
            </a:r>
            <a:r>
              <a:rPr lang="en-US" baseline="0" dirty="0">
                <a:latin typeface="Arial" charset="0"/>
                <a:ea typeface="MS PGothic" charset="0"/>
              </a:rPr>
              <a:t> below</a:t>
            </a:r>
            <a:r>
              <a:rPr lang="en-US" dirty="0">
                <a:latin typeface="Arial" charset="0"/>
                <a:ea typeface="MS PGothic" charset="0"/>
              </a:rPr>
              <a:t>.)</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“Children's play and exploration has much in common with the scientific processes employed by scientists” (PLF, Vol. 3, p. 48).</a:t>
            </a:r>
          </a:p>
          <a:p>
            <a:pPr marL="0" indent="0">
              <a:spcBef>
                <a:spcPts val="0"/>
              </a:spcBef>
              <a:buFont typeface="Arial" panose="020B0604020202020204" pitchFamily="34" charset="0"/>
              <a:buNone/>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dirty="0">
                <a:latin typeface="Arial" charset="0"/>
                <a:ea typeface="MS PGothic" charset="0"/>
              </a:rPr>
              <a:t>“Throughout the preschool [and TK] period[s], children develop scientific concepts and gain knowledge about objects and events in their everyday environment” (PLF, Vol. 3, p. 48).</a:t>
            </a: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 typeface="Arial" panose="020B0604020202020204" pitchFamily="34" charset="0"/>
              <a:buNone/>
              <a:tabLst/>
              <a:defRPr/>
            </a:pPr>
            <a:r>
              <a:rPr lang="en-US" dirty="0">
                <a:latin typeface="Arial" charset="0"/>
                <a:ea typeface="MS PGothic" charset="0"/>
              </a:rPr>
              <a:t>“Children’s natural inclination and ability to observe and try to understand their world, to develop conceptual knowledge, and to reason about many scientific concepts make science an excellent fit for the preschool [and TK] environment[s]” (PLF, Vol. 3, p. 48).</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How do the highlighted terms support the</a:t>
            </a:r>
            <a:r>
              <a:rPr lang="en-US" baseline="0" dirty="0">
                <a:latin typeface="Arial" charset="0"/>
                <a:ea typeface="MS PGothic" charset="0"/>
              </a:rPr>
              <a:t> Science s</a:t>
            </a:r>
            <a:r>
              <a:rPr lang="en-US" dirty="0">
                <a:latin typeface="Arial" charset="0"/>
                <a:ea typeface="MS PGothic" charset="0"/>
              </a:rPr>
              <a:t>trands and </a:t>
            </a:r>
            <a:r>
              <a:rPr lang="en-US" dirty="0" err="1">
                <a:latin typeface="Arial" charset="0"/>
                <a:ea typeface="MS PGothic" charset="0"/>
              </a:rPr>
              <a:t>substrands</a:t>
            </a:r>
            <a:r>
              <a:rPr lang="en-US" dirty="0">
                <a:latin typeface="Arial" charset="0"/>
                <a:ea typeface="MS PGothic" charset="0"/>
              </a:rPr>
              <a:t>? How do the highlighted words and concepts support and expand children’s knowledge of and experiences in their everyday world? How can parents </a:t>
            </a:r>
            <a:r>
              <a:rPr lang="en-US" baseline="0" dirty="0">
                <a:latin typeface="Arial" charset="0"/>
                <a:ea typeface="MS PGothic" charset="0"/>
              </a:rPr>
              <a:t>support the transitional kindergarten science curriculum?</a:t>
            </a:r>
            <a:endParaRPr lang="en-US" dirty="0">
              <a:latin typeface="Arial" charset="0"/>
              <a:ea typeface="MS PGothic" charset="0"/>
            </a:endParaRPr>
          </a:p>
        </p:txBody>
      </p:sp>
      <p:sp>
        <p:nvSpPr>
          <p:cNvPr id="911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4D609F-4220-5140-B773-C24315C7A414}" type="slidenum">
              <a:rPr lang="en-US" sz="1200">
                <a:ea typeface="MS PGothic" charset="0"/>
                <a:cs typeface="MS PGothic" charset="0"/>
              </a:rPr>
              <a:pPr/>
              <a:t>35</a:t>
            </a:fld>
            <a:endParaRPr lang="en-US" sz="120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Scientific inquiry is essential for learning about science. “Making observations, posing questions, planning investigations, using tools to gather information, making predictions, recording information, and communicating findings and explanations all combine in an evolving process of developing science understanding and creating a disposition to choose to learn science in the future” (PCF, Vol. 3</a:t>
            </a:r>
            <a:r>
              <a:rPr lang="en-US" baseline="0" dirty="0">
                <a:latin typeface="Arial" charset="0"/>
                <a:ea typeface="MS PGothic" charset="0"/>
              </a:rPr>
              <a:t>, pp. 136-137). </a:t>
            </a:r>
            <a:r>
              <a:rPr lang="en-US" dirty="0">
                <a:latin typeface="Arial" charset="0"/>
                <a:ea typeface="MS PGothic" charset="0"/>
              </a:rPr>
              <a:t> </a:t>
            </a:r>
          </a:p>
        </p:txBody>
      </p:sp>
      <p:sp>
        <p:nvSpPr>
          <p:cNvPr id="931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85AB63-89E0-114A-94B5-ECCDF0AE40B0}" type="slidenum">
              <a:rPr lang="en-US" sz="120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“In exploring objects and materials, children develop understanding of key concepts about the physical world” (PCF, Vol. 3, p. 177).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 key components of physical science that children learn about are (PCF, Vol. 3, p. 177): </a:t>
            </a:r>
          </a:p>
          <a:p>
            <a:pPr marL="171450" indent="-171450">
              <a:spcBef>
                <a:spcPts val="0"/>
              </a:spcBef>
              <a:buFont typeface="Arial" panose="020B0604020202020204" pitchFamily="34" charset="0"/>
              <a:buChar char="•"/>
            </a:pPr>
            <a:r>
              <a:rPr lang="en-US" dirty="0">
                <a:latin typeface="Arial" charset="0"/>
                <a:ea typeface="MS PGothic" charset="0"/>
              </a:rPr>
              <a:t>Size, shape, weight, texture, and other properties of objects and materials</a:t>
            </a:r>
          </a:p>
          <a:p>
            <a:pPr marL="171450" indent="-171450">
              <a:spcBef>
                <a:spcPts val="0"/>
              </a:spcBef>
              <a:buFont typeface="Arial" panose="020B0604020202020204" pitchFamily="34" charset="0"/>
              <a:buChar char="•"/>
            </a:pPr>
            <a:r>
              <a:rPr lang="en-US" dirty="0">
                <a:latin typeface="Arial" charset="0"/>
                <a:ea typeface="MS PGothic" charset="0"/>
              </a:rPr>
              <a:t>Form and function of objects</a:t>
            </a:r>
          </a:p>
          <a:p>
            <a:pPr marL="171450" indent="-171450">
              <a:spcBef>
                <a:spcPts val="0"/>
              </a:spcBef>
              <a:buFont typeface="Arial" panose="020B0604020202020204" pitchFamily="34" charset="0"/>
              <a:buChar char="•"/>
            </a:pPr>
            <a:r>
              <a:rPr lang="en-US" dirty="0">
                <a:latin typeface="Arial" charset="0"/>
                <a:ea typeface="MS PGothic" charset="0"/>
              </a:rPr>
              <a:t>Cause and effect of objects</a:t>
            </a:r>
          </a:p>
          <a:p>
            <a:pPr marL="171450" indent="-171450">
              <a:spcBef>
                <a:spcPts val="0"/>
              </a:spcBef>
              <a:buFont typeface="Arial" panose="020B0604020202020204" pitchFamily="34" charset="0"/>
              <a:buChar char="•"/>
            </a:pPr>
            <a:r>
              <a:rPr lang="en-US" dirty="0">
                <a:latin typeface="Arial" charset="0"/>
                <a:ea typeface="MS PGothic" charset="0"/>
              </a:rPr>
              <a:t>Physical properties of objects and materials</a:t>
            </a:r>
          </a:p>
          <a:p>
            <a:pPr marL="171450" indent="-171450">
              <a:spcBef>
                <a:spcPts val="0"/>
              </a:spcBef>
              <a:buFont typeface="Arial" panose="020B0604020202020204" pitchFamily="34" charset="0"/>
              <a:buChar char="•"/>
            </a:pPr>
            <a:r>
              <a:rPr lang="en-US" dirty="0">
                <a:latin typeface="Arial" charset="0"/>
                <a:ea typeface="MS PGothic" charset="0"/>
              </a:rPr>
              <a:t>Transformation of objects and materials</a:t>
            </a:r>
          </a:p>
          <a:p>
            <a:pPr>
              <a:spcBef>
                <a:spcPts val="0"/>
              </a:spcBef>
            </a:pPr>
            <a:endParaRPr lang="en-US" dirty="0">
              <a:latin typeface="Arial" charset="0"/>
              <a:ea typeface="MS PGothic" charset="0"/>
            </a:endParaRPr>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444ABB-1C43-C247-BA91-054B481A85DE}" type="slidenum">
              <a:rPr lang="en-US" sz="1200">
                <a:ea typeface="MS PGothic" charset="0"/>
                <a:cs typeface="MS PGothic" charset="0"/>
              </a:rPr>
              <a:pPr/>
              <a:t>37</a:t>
            </a:fld>
            <a:endParaRPr lang="en-US" sz="1200">
              <a:ea typeface="MS PGothic" charset="0"/>
              <a:cs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latin typeface="Arial" charset="0"/>
                <a:ea typeface="MS PGothic" charset="0"/>
              </a:rPr>
              <a:t>Presenter Remarks:</a:t>
            </a:r>
          </a:p>
          <a:p>
            <a:pPr>
              <a:spcBef>
                <a:spcPct val="0"/>
              </a:spcBef>
            </a:pPr>
            <a:r>
              <a:rPr lang="en-US" dirty="0">
                <a:latin typeface="Arial" charset="0"/>
                <a:ea typeface="MS PGothic" charset="0"/>
              </a:rPr>
              <a:t>“The foundations focus on children’s ability to actively explore, observe, and study the characteristics of animals and plants in the everyday environment, including appearances (insides and outsides), body parts, behaviors, habitats, and the changes and growth of living things over time” (PLF, Vol. 3, p. 57).</a:t>
            </a:r>
          </a:p>
          <a:p>
            <a:pPr>
              <a:spcBef>
                <a:spcPct val="0"/>
              </a:spcBef>
            </a:pPr>
            <a:endParaRPr lang="en-US" dirty="0">
              <a:latin typeface="Arial" charset="0"/>
              <a:ea typeface="MS PGothic" charset="0"/>
            </a:endParaRPr>
          </a:p>
          <a:p>
            <a:pPr>
              <a:spcBef>
                <a:spcPct val="0"/>
              </a:spcBef>
            </a:pPr>
            <a:r>
              <a:rPr lang="en-US" dirty="0">
                <a:latin typeface="Arial" charset="0"/>
                <a:ea typeface="MS PGothic" charset="0"/>
              </a:rPr>
              <a:t>“By studying and comparing the needs of different animals and plants, children begin to realize that some needs (e.g., food, water, air) are basic to all living things and develop a greater understanding of the basic needs of living things—namely, humans, animals, and plants” (PLF, Vol. 3, p. 58).</a:t>
            </a:r>
          </a:p>
          <a:p>
            <a:pPr>
              <a:spcBef>
                <a:spcPct val="0"/>
              </a:spcBef>
            </a:pPr>
            <a:endParaRPr lang="en-US" dirty="0">
              <a:latin typeface="Arial" charset="0"/>
              <a:ea typeface="MS PGothic" charset="0"/>
            </a:endParaRPr>
          </a:p>
          <a:p>
            <a:pPr marL="0" indent="0">
              <a:spcBef>
                <a:spcPct val="0"/>
              </a:spcBef>
              <a:buFont typeface="Arial"/>
              <a:buNone/>
            </a:pPr>
            <a:r>
              <a:rPr lang="en-US" dirty="0">
                <a:latin typeface="Arial" charset="0"/>
                <a:ea typeface="MS PGothic" charset="0"/>
              </a:rPr>
              <a:t>The key components of life sciences that children learn about are written on the screen. You can find them in the Preschool Curriculum</a:t>
            </a:r>
            <a:r>
              <a:rPr lang="en-US" baseline="0" dirty="0">
                <a:latin typeface="Arial" charset="0"/>
                <a:ea typeface="MS PGothic" charset="0"/>
              </a:rPr>
              <a:t> Framework</a:t>
            </a:r>
            <a:r>
              <a:rPr lang="en-US" dirty="0">
                <a:latin typeface="Arial" charset="0"/>
                <a:ea typeface="MS PGothic" charset="0"/>
              </a:rPr>
              <a:t> (Vol. 3) at the beginning of the Life Sciences section. </a:t>
            </a:r>
          </a:p>
          <a:p>
            <a:pPr marL="171450" indent="-171450">
              <a:spcBef>
                <a:spcPct val="0"/>
              </a:spcBef>
              <a:buFont typeface="Arial"/>
              <a:buChar char="•"/>
            </a:pPr>
            <a:r>
              <a:rPr lang="en-US" dirty="0">
                <a:latin typeface="Arial" charset="0"/>
                <a:ea typeface="MS PGothic" charset="0"/>
              </a:rPr>
              <a:t>Appearance and Behaviors</a:t>
            </a:r>
          </a:p>
          <a:p>
            <a:pPr marL="171450" indent="-171450">
              <a:spcBef>
                <a:spcPct val="0"/>
              </a:spcBef>
              <a:buFont typeface="Arial" panose="020B0604020202020204" pitchFamily="34" charset="0"/>
              <a:buChar char="•"/>
            </a:pPr>
            <a:r>
              <a:rPr lang="en-US" dirty="0">
                <a:latin typeface="Arial" charset="0"/>
                <a:ea typeface="MS PGothic" charset="0"/>
              </a:rPr>
              <a:t>Body Parts and Bodily Processes</a:t>
            </a:r>
          </a:p>
          <a:p>
            <a:pPr marL="171450" indent="-171450">
              <a:spcBef>
                <a:spcPct val="0"/>
              </a:spcBef>
              <a:buFont typeface="Arial" panose="020B0604020202020204" pitchFamily="34" charset="0"/>
              <a:buChar char="•"/>
            </a:pPr>
            <a:r>
              <a:rPr lang="en-US" dirty="0">
                <a:latin typeface="Arial" charset="0"/>
                <a:ea typeface="MS PGothic" charset="0"/>
              </a:rPr>
              <a:t>Habitats</a:t>
            </a:r>
          </a:p>
          <a:p>
            <a:pPr marL="171450" indent="-171450">
              <a:spcBef>
                <a:spcPct val="0"/>
              </a:spcBef>
              <a:buFont typeface="Arial" panose="020B0604020202020204" pitchFamily="34" charset="0"/>
              <a:buChar char="•"/>
            </a:pPr>
            <a:r>
              <a:rPr lang="en-US" dirty="0">
                <a:latin typeface="Arial" charset="0"/>
                <a:ea typeface="MS PGothic" charset="0"/>
              </a:rPr>
              <a:t>Growth and Transformations</a:t>
            </a:r>
          </a:p>
          <a:p>
            <a:pPr marL="171450" indent="-171450">
              <a:spcBef>
                <a:spcPct val="0"/>
              </a:spcBef>
              <a:buFont typeface="Arial" panose="020B0604020202020204" pitchFamily="34" charset="0"/>
              <a:buChar char="•"/>
            </a:pPr>
            <a:r>
              <a:rPr lang="en-US" dirty="0">
                <a:latin typeface="Arial" charset="0"/>
                <a:ea typeface="MS PGothic" charset="0"/>
              </a:rPr>
              <a:t>Basic Needs</a:t>
            </a:r>
            <a:endParaRPr lang="en-US" altLang="ja-JP" dirty="0">
              <a:latin typeface="Arial" charset="0"/>
              <a:ea typeface="MS PGothic" charset="0"/>
            </a:endParaRPr>
          </a:p>
        </p:txBody>
      </p:sp>
    </p:spTree>
    <p:extLst>
      <p:ext uri="{BB962C8B-B14F-4D97-AF65-F5344CB8AC3E}">
        <p14:creationId xmlns:p14="http://schemas.microsoft.com/office/powerpoint/2010/main" val="1776866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Notes Placeholder 2"/>
          <p:cNvSpPr>
            <a:spLocks noGrp="1"/>
          </p:cNvSpPr>
          <p:nvPr>
            <p:ph type="body" idx="1"/>
          </p:nvPr>
        </p:nvSpPr>
        <p:spPr bwMode="auto"/>
        <p:txBody>
          <a:bodyPr wrap="square" numCol="1" anchor="t" anchorCtr="0" compatLnSpc="1">
            <a:prstTxWarp prst="textNoShape">
              <a:avLst/>
            </a:prstTxWarp>
          </a:bodyPr>
          <a:lstStyle/>
          <a:p>
            <a:pPr>
              <a:spcBef>
                <a:spcPts val="0"/>
              </a:spcBef>
              <a:defRPr/>
            </a:pPr>
            <a:r>
              <a:rPr lang="en-US" altLang="en-US" b="1" dirty="0">
                <a:solidFill>
                  <a:schemeClr val="tx1"/>
                </a:solidFill>
              </a:rPr>
              <a:t>Presenter Remarks: </a:t>
            </a:r>
          </a:p>
          <a:p>
            <a:pPr>
              <a:spcBef>
                <a:spcPts val="0"/>
              </a:spcBef>
              <a:defRPr/>
            </a:pPr>
            <a:r>
              <a:rPr lang="en-US" altLang="en-US" dirty="0">
                <a:solidFill>
                  <a:schemeClr val="tx1"/>
                </a:solidFill>
                <a:latin typeface="Arial" panose="020B0604020202020204" pitchFamily="34" charset="0"/>
                <a:cs typeface="Arial" panose="020B0604020202020204" pitchFamily="34" charset="0"/>
              </a:rPr>
              <a:t>“In studying earth materials and phenomena, children become aware of key characteristics of earth:</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Earth materials (soil, sand, rocks, air, water) are part of the natural environment.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Earth materials have different properties.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There are patterns of change in earth phenomena (day/night; seasons).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Natural objects in the sky (sun, moon) are not always in the same place.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Temperature and weather changes can be tracked over time.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Weather and seasonal changes affect the environment. </a:t>
            </a:r>
          </a:p>
          <a:p>
            <a:pPr marL="171450" indent="-171450">
              <a:spcBef>
                <a:spcPts val="0"/>
              </a:spcBef>
              <a:buFont typeface="Arial" panose="020B0604020202020204" pitchFamily="34" charset="0"/>
              <a:buChar char="•"/>
              <a:defRPr/>
            </a:pPr>
            <a:r>
              <a:rPr lang="en-US" altLang="en-US" dirty="0">
                <a:solidFill>
                  <a:schemeClr val="tx1"/>
                </a:solidFill>
                <a:latin typeface="Arial" panose="020B0604020202020204" pitchFamily="34" charset="0"/>
                <a:cs typeface="Arial" panose="020B0604020202020204" pitchFamily="34" charset="0"/>
              </a:rPr>
              <a:t>People should respect and care for the environment” (PCF, Vol. 3,</a:t>
            </a:r>
            <a:r>
              <a:rPr lang="en-US" altLang="en-US" baseline="0" dirty="0">
                <a:solidFill>
                  <a:schemeClr val="tx1"/>
                </a:solidFill>
                <a:latin typeface="Arial" panose="020B0604020202020204" pitchFamily="34" charset="0"/>
                <a:cs typeface="Arial" panose="020B0604020202020204" pitchFamily="34" charset="0"/>
              </a:rPr>
              <a:t> p. </a:t>
            </a:r>
            <a:r>
              <a:rPr lang="en-US" altLang="en-US" dirty="0">
                <a:solidFill>
                  <a:schemeClr val="tx1"/>
                </a:solidFill>
                <a:latin typeface="Arial" panose="020B0604020202020204" pitchFamily="34" charset="0"/>
                <a:cs typeface="Arial" panose="020B0604020202020204" pitchFamily="34" charset="0"/>
              </a:rPr>
              <a:t>215).</a:t>
            </a:r>
          </a:p>
          <a:p>
            <a:pPr>
              <a:spcBef>
                <a:spcPts val="0"/>
              </a:spcBef>
              <a:defRPr/>
            </a:pPr>
            <a:endParaRPr lang="en-US" altLang="en-US" dirty="0"/>
          </a:p>
        </p:txBody>
      </p:sp>
      <p:sp>
        <p:nvSpPr>
          <p:cNvPr id="993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65CC4F-3245-8049-8D79-138D895B1AA8}" type="slidenum">
              <a:rPr lang="en-US" sz="1200">
                <a:ea typeface="MS PGothic" charset="0"/>
                <a:cs typeface="MS PGothic" charset="0"/>
              </a:rPr>
              <a:pPr/>
              <a:t>39</a:t>
            </a:fld>
            <a:endParaRPr lang="en-US" sz="1200">
              <a:ea typeface="MS PGothic" charset="0"/>
              <a:cs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541837"/>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defTabSz="455613" eaLnBrk="1" hangingPunct="1">
              <a:spcBef>
                <a:spcPct val="0"/>
              </a:spcBef>
            </a:pPr>
            <a:r>
              <a:rPr lang="en-US" altLang="en-US" dirty="0">
                <a:solidFill>
                  <a:srgbClr val="000000"/>
                </a:solidFill>
                <a:ea typeface="MS PGothic" panose="020B0600070205080204" pitchFamily="34" charset="-128"/>
              </a:rPr>
              <a:t>Today our main focus will be on Volume 3 of the Preschool Learning Foundations and the Preschool Curriculum Framework. In addition, there are other key resources that support science: the California Common Core State Standards (CA CCSS), the </a:t>
            </a: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 </a:t>
            </a:r>
            <a:r>
              <a:rPr lang="en-US" altLang="en-US" dirty="0">
                <a:solidFill>
                  <a:srgbClr val="000000"/>
                </a:solidFill>
                <a:ea typeface="MS PGothic" panose="020B0600070205080204" pitchFamily="34" charset="-128"/>
              </a:rPr>
              <a:t>and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During additional professional learning opportunities we will also discuss alignment and make connections to all additional resources pictured in the graphic:</a:t>
            </a:r>
          </a:p>
          <a:p>
            <a:pPr marL="171450" indent="-171450" defTabSz="455613">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1450" indent="-171450" defTabSz="455613">
              <a:spcBef>
                <a:spcPct val="0"/>
              </a:spcBef>
              <a:buFont typeface="Arial" panose="020B0604020202020204" pitchFamily="34" charset="0"/>
              <a:buChar char="•"/>
            </a:pPr>
            <a:r>
              <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rPr>
              <a:t>Next Generation Science Standards for California Public Schools, Kindergarten through Grade Twelve</a:t>
            </a:r>
            <a:r>
              <a:rPr lang="en-US" sz="1200" b="0" i="1" kern="1200" baseline="0" dirty="0">
                <a:solidFill>
                  <a:schemeClr val="tx1"/>
                </a:solidFill>
                <a:effectLst/>
                <a:latin typeface="Arial" panose="020B0604020202020204" pitchFamily="34" charset="0"/>
                <a:ea typeface="MS PGothic" pitchFamily="34" charset="-128"/>
                <a:cs typeface="Arial" panose="020B0604020202020204" pitchFamily="34" charset="0"/>
              </a:rPr>
              <a:t> (</a:t>
            </a:r>
            <a:r>
              <a:rPr lang="en-US" dirty="0"/>
              <a:t>NGSS</a:t>
            </a:r>
            <a:r>
              <a:rPr lang="en-US" baseline="0" dirty="0"/>
              <a:t> for CA</a:t>
            </a:r>
            <a:r>
              <a:rPr lang="en-US" dirty="0"/>
              <a:t>)</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endParaRPr lang="en-US" i="0" dirty="0"/>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4</a:t>
            </a:fld>
            <a:endParaRPr lang="en-US" altLang="en-US" sz="1200">
              <a:cs typeface="Arial" panose="020B0604020202020204" pitchFamily="34" charset="0"/>
            </a:endParaRPr>
          </a:p>
        </p:txBody>
      </p:sp>
    </p:spTree>
    <p:extLst>
      <p:ext uri="{BB962C8B-B14F-4D97-AF65-F5344CB8AC3E}">
        <p14:creationId xmlns:p14="http://schemas.microsoft.com/office/powerpoint/2010/main" val="3007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sz="1200" kern="1200" dirty="0">
                <a:solidFill>
                  <a:schemeClr val="tx1"/>
                </a:solidFill>
                <a:effectLst/>
                <a:latin typeface="Arial" pitchFamily="34" charset="0"/>
                <a:ea typeface="MS PGothic" pitchFamily="34" charset="-128"/>
                <a:cs typeface="Arial" pitchFamily="34" charset="0"/>
              </a:rPr>
              <a:t>Please read and discuss the slide with your tablemates</a:t>
            </a:r>
            <a:r>
              <a:rPr lang="en-US" sz="1200" kern="1200" baseline="0" dirty="0">
                <a:solidFill>
                  <a:schemeClr val="tx1"/>
                </a:solidFill>
                <a:effectLst/>
                <a:latin typeface="Arial" pitchFamily="34" charset="0"/>
                <a:ea typeface="MS PGothic" pitchFamily="34" charset="-128"/>
                <a:cs typeface="Arial" pitchFamily="34" charset="0"/>
              </a:rPr>
              <a:t>; consider how these elements support scientific inquiry. Be prepared to share your thoughts.</a:t>
            </a:r>
            <a:endParaRPr lang="en-US" sz="1200" kern="1200" dirty="0">
              <a:solidFill>
                <a:schemeClr val="tx1"/>
              </a:solidFill>
              <a:effectLst/>
              <a:latin typeface="Arial" pitchFamily="34" charset="0"/>
              <a:ea typeface="MS PGothic" pitchFamily="34" charset="-128"/>
              <a:cs typeface="Arial" pitchFamily="34" charset="0"/>
            </a:endParaRPr>
          </a:p>
          <a:p>
            <a:pPr>
              <a:spcBef>
                <a:spcPts val="0"/>
              </a:spcBef>
            </a:pPr>
            <a:endParaRPr lang="en-US" sz="1200" dirty="0">
              <a:latin typeface="Arial" charset="0"/>
              <a:ea typeface="MS PGothic" charset="0"/>
            </a:endParaRPr>
          </a:p>
          <a:p>
            <a:pPr>
              <a:spcBef>
                <a:spcPts val="0"/>
              </a:spcBef>
            </a:pPr>
            <a:r>
              <a:rPr lang="en-US" sz="1200" dirty="0">
                <a:latin typeface="Arial" charset="0"/>
                <a:ea typeface="MS PGothic" charset="0"/>
              </a:rPr>
              <a:t>Scientific tools and materials are essential to the development of the science</a:t>
            </a:r>
            <a:r>
              <a:rPr lang="en-US" sz="1200" baseline="0" dirty="0">
                <a:latin typeface="Arial" charset="0"/>
                <a:ea typeface="MS PGothic" charset="0"/>
              </a:rPr>
              <a:t> </a:t>
            </a:r>
            <a:r>
              <a:rPr lang="en-US" sz="1200" dirty="0">
                <a:latin typeface="Arial" charset="0"/>
                <a:ea typeface="MS PGothic" charset="0"/>
              </a:rPr>
              <a:t>concepts of observation, investigation, documentation, and communication.</a:t>
            </a:r>
          </a:p>
          <a:p>
            <a:pPr>
              <a:spcBef>
                <a:spcPts val="0"/>
              </a:spcBef>
            </a:pPr>
            <a:endParaRPr lang="en-US" sz="1200" dirty="0">
              <a:latin typeface="Arial" charset="0"/>
              <a:ea typeface="MS PGothic" charset="0"/>
            </a:endParaRPr>
          </a:p>
          <a:p>
            <a:pPr>
              <a:spcBef>
                <a:spcPts val="0"/>
              </a:spcBef>
            </a:pPr>
            <a:r>
              <a:rPr lang="en-US" sz="1200" dirty="0">
                <a:latin typeface="Arial" charset="0"/>
                <a:ea typeface="MS PGothic" charset="0"/>
              </a:rPr>
              <a:t>“Promote the use of scientific tools to extend children’s observations and investigations of objects. Children’s investigations of objects and phenomena can be augmented with the use of observation and measurement tools” (PCF, Vol. 3, p. 158).</a:t>
            </a:r>
          </a:p>
          <a:p>
            <a:pPr>
              <a:spcBef>
                <a:spcPts val="0"/>
              </a:spcBef>
            </a:pPr>
            <a:endParaRPr lang="en-US" sz="1200" dirty="0">
              <a:latin typeface="Arial" charset="0"/>
              <a:ea typeface="MS PGothic" charset="0"/>
            </a:endParaRPr>
          </a:p>
          <a:p>
            <a:pPr>
              <a:spcBef>
                <a:spcPts val="0"/>
              </a:spcBef>
            </a:pPr>
            <a:r>
              <a:rPr lang="en-US" sz="1200" dirty="0">
                <a:latin typeface="Arial" charset="0"/>
                <a:ea typeface="MS PGothic" charset="0"/>
              </a:rPr>
              <a:t>“Teachers can take can take time to introduce children to the</a:t>
            </a:r>
            <a:r>
              <a:rPr lang="en-US" sz="1200" baseline="0" dirty="0">
                <a:latin typeface="Arial" charset="0"/>
                <a:ea typeface="MS PGothic" charset="0"/>
              </a:rPr>
              <a:t> [</a:t>
            </a:r>
            <a:r>
              <a:rPr lang="en-US" sz="1200" dirty="0">
                <a:latin typeface="Arial" charset="0"/>
                <a:ea typeface="MS PGothic" charset="0"/>
              </a:rPr>
              <a:t>scientific] tools and to demonstrate their functions” (PCF, Vol. 3, p. 159).</a:t>
            </a:r>
          </a:p>
          <a:p>
            <a:pPr>
              <a:spcBef>
                <a:spcPts val="0"/>
              </a:spcBef>
            </a:pPr>
            <a:endParaRPr lang="en-US" sz="1200" dirty="0">
              <a:latin typeface="Arial" charset="0"/>
              <a:ea typeface="MS PGothic" charset="0"/>
            </a:endParaRPr>
          </a:p>
          <a:p>
            <a:pPr>
              <a:spcBef>
                <a:spcPts val="0"/>
              </a:spcBef>
            </a:pPr>
            <a:r>
              <a:rPr lang="en-US" sz="1200" dirty="0">
                <a:latin typeface="Arial" charset="0"/>
                <a:ea typeface="MS PGothic" charset="0"/>
              </a:rPr>
              <a:t>These elements provide support in helping children gain understanding. What are some of the</a:t>
            </a:r>
            <a:r>
              <a:rPr lang="en-US" sz="1200" baseline="0" dirty="0">
                <a:latin typeface="Arial" charset="0"/>
                <a:ea typeface="MS PGothic" charset="0"/>
              </a:rPr>
              <a:t> thoughts your table gathered? </a:t>
            </a:r>
            <a:r>
              <a:rPr lang="en-US" sz="1200" dirty="0">
                <a:latin typeface="Arial" charset="0"/>
                <a:ea typeface="MS PGothic" charset="0"/>
              </a:rPr>
              <a:t> How do you think</a:t>
            </a:r>
            <a:r>
              <a:rPr lang="en-US" sz="1200" baseline="0" dirty="0">
                <a:latin typeface="Arial" charset="0"/>
                <a:ea typeface="MS PGothic" charset="0"/>
              </a:rPr>
              <a:t> </a:t>
            </a:r>
            <a:r>
              <a:rPr lang="en-US" sz="1200" dirty="0">
                <a:latin typeface="Arial" charset="0"/>
                <a:ea typeface="MS PGothic" charset="0"/>
              </a:rPr>
              <a:t>these elements provide</a:t>
            </a:r>
            <a:r>
              <a:rPr lang="en-US" sz="1200" baseline="0" dirty="0">
                <a:latin typeface="Arial" charset="0"/>
                <a:ea typeface="MS PGothic" charset="0"/>
              </a:rPr>
              <a:t> support? </a:t>
            </a:r>
            <a:r>
              <a:rPr lang="en-US" sz="1200" dirty="0">
                <a:latin typeface="Arial" charset="0"/>
                <a:ea typeface="MS PGothic" charset="0"/>
              </a:rPr>
              <a:t>(Allow one per person per table to share their thoughts.)</a:t>
            </a:r>
          </a:p>
          <a:p>
            <a:pPr>
              <a:spcBef>
                <a:spcPts val="0"/>
              </a:spcBef>
            </a:pPr>
            <a:endParaRPr lang="en-US" sz="1100" dirty="0">
              <a:latin typeface="Arial" charset="0"/>
              <a:ea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DB47FB-DD3A-1F47-8AB4-9AC93C22DA77}" type="slidenum">
              <a:rPr lang="en-US" sz="1200">
                <a:ea typeface="MS PGothic" charset="0"/>
                <a:cs typeface="MS PGothic" charset="0"/>
              </a:rPr>
              <a:pPr/>
              <a:t>40</a:t>
            </a:fld>
            <a:endParaRPr lang="en-US" sz="1200">
              <a:ea typeface="MS PGothic" charset="0"/>
              <a:cs typeface="MS PGothic" charset="0"/>
            </a:endParaRPr>
          </a:p>
        </p:txBody>
      </p:sp>
    </p:spTree>
    <p:extLst>
      <p:ext uri="{BB962C8B-B14F-4D97-AF65-F5344CB8AC3E}">
        <p14:creationId xmlns:p14="http://schemas.microsoft.com/office/powerpoint/2010/main" val="1181114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ts val="0"/>
              </a:spcBef>
              <a:defRPr/>
            </a:pPr>
            <a:r>
              <a:rPr lang="en-US" b="1" dirty="0">
                <a:latin typeface="Arial" charset="0"/>
                <a:ea typeface="MS PGothic" charset="0"/>
                <a:cs typeface="Arial" charset="0"/>
              </a:rPr>
              <a:t>Presenter</a:t>
            </a:r>
            <a:r>
              <a:rPr lang="en-US" b="1" baseline="0" dirty="0">
                <a:latin typeface="Arial" charset="0"/>
                <a:ea typeface="MS PGothic" charset="0"/>
                <a:cs typeface="Arial" charset="0"/>
              </a:rPr>
              <a:t> Remarks:</a:t>
            </a:r>
          </a:p>
          <a:p>
            <a:pPr>
              <a:spcBef>
                <a:spcPts val="0"/>
              </a:spcBef>
              <a:defRPr/>
            </a:pPr>
            <a:r>
              <a:rPr lang="en-US" dirty="0">
                <a:latin typeface="Arial" charset="0"/>
                <a:ea typeface="MS PGothic" charset="0"/>
                <a:cs typeface="Arial" charset="0"/>
              </a:rPr>
              <a:t>“Children explore scientific concepts directly through active, hands-on, minds-on playful experiences” (PCF, Vol. 3, p. 139).</a:t>
            </a:r>
          </a:p>
          <a:p>
            <a:pPr>
              <a:spcBef>
                <a:spcPts val="0"/>
              </a:spcBef>
              <a:defRPr/>
            </a:pPr>
            <a:endParaRPr lang="en-US" dirty="0">
              <a:latin typeface="Arial" charset="0"/>
              <a:ea typeface="MS PGothic" charset="0"/>
              <a:cs typeface="Arial"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cs typeface="Arial" charset="0"/>
              </a:rPr>
              <a:t>Take a moment to write down why this guiding principle is meaningful.</a:t>
            </a:r>
          </a:p>
          <a:p>
            <a:pPr>
              <a:spcBef>
                <a:spcPts val="0"/>
              </a:spcBef>
              <a:defRPr/>
            </a:pPr>
            <a:endParaRPr lang="en-US" dirty="0">
              <a:latin typeface="Arial" charset="0"/>
              <a:ea typeface="MS PGothic" charset="0"/>
              <a:cs typeface="Arial" charset="0"/>
            </a:endParaRPr>
          </a:p>
          <a:p>
            <a:pPr>
              <a:spcBef>
                <a:spcPts val="0"/>
              </a:spcBef>
              <a:defRPr/>
            </a:pPr>
            <a:r>
              <a:rPr lang="en-US" dirty="0">
                <a:latin typeface="Arial" charset="0"/>
                <a:ea typeface="MS PGothic" charset="0"/>
                <a:cs typeface="Arial" charset="0"/>
              </a:rPr>
              <a:t>While</a:t>
            </a:r>
            <a:r>
              <a:rPr lang="en-US" baseline="0" dirty="0">
                <a:latin typeface="Arial" charset="0"/>
                <a:ea typeface="MS PGothic" charset="0"/>
                <a:cs typeface="Arial" charset="0"/>
              </a:rPr>
              <a:t> these</a:t>
            </a:r>
            <a:r>
              <a:rPr lang="en-US" dirty="0">
                <a:latin typeface="Arial" charset="0"/>
                <a:ea typeface="MS PGothic" charset="0"/>
                <a:cs typeface="Arial" charset="0"/>
              </a:rPr>
              <a:t> active hands-on experiences support the science development of all children,</a:t>
            </a:r>
            <a:r>
              <a:rPr lang="en-US" baseline="0" dirty="0">
                <a:latin typeface="Arial" charset="0"/>
                <a:ea typeface="MS PGothic" charset="0"/>
                <a:cs typeface="Arial" charset="0"/>
              </a:rPr>
              <a:t> they </a:t>
            </a:r>
            <a:r>
              <a:rPr lang="en-US" dirty="0">
                <a:latin typeface="Arial" charset="0"/>
                <a:ea typeface="MS PGothic" charset="0"/>
                <a:cs typeface="Arial" charset="0"/>
              </a:rPr>
              <a:t>may specifically support the English learners in your classroom. </a:t>
            </a:r>
          </a:p>
          <a:p>
            <a:pPr>
              <a:spcBef>
                <a:spcPts val="0"/>
              </a:spcBef>
              <a:defRPr/>
            </a:pPr>
            <a:endParaRPr lang="en-US" dirty="0">
              <a:latin typeface="Arial" charset="0"/>
              <a:ea typeface="MS PGothic" charset="0"/>
              <a:cs typeface="Arial" charset="0"/>
            </a:endParaRPr>
          </a:p>
          <a:p>
            <a:pPr>
              <a:spcBef>
                <a:spcPts val="0"/>
              </a:spcBef>
              <a:defRPr/>
            </a:pPr>
            <a:r>
              <a:rPr lang="en-US" dirty="0">
                <a:latin typeface="Arial" charset="0"/>
                <a:ea typeface="MS PGothic" charset="0"/>
                <a:cs typeface="Arial" charset="0"/>
              </a:rPr>
              <a:t>Two practices that would explicitly benefit young English learners</a:t>
            </a:r>
            <a:r>
              <a:rPr lang="en-US" baseline="0" dirty="0">
                <a:latin typeface="Arial" charset="0"/>
                <a:ea typeface="MS PGothic" charset="0"/>
                <a:cs typeface="Arial" charset="0"/>
              </a:rPr>
              <a:t> are, “U</a:t>
            </a:r>
            <a:r>
              <a:rPr lang="en-US" dirty="0">
                <a:latin typeface="Arial" charset="0"/>
                <a:ea typeface="MS PGothic" charset="0"/>
                <a:cs typeface="Arial" charset="0"/>
              </a:rPr>
              <a:t>sing puppets and game-like activities to illustrate concepts and actions to engage children physically (Pasha, et al. 2006)</a:t>
            </a:r>
            <a:r>
              <a:rPr lang="en-US" baseline="0" dirty="0">
                <a:latin typeface="Arial" charset="0"/>
                <a:ea typeface="MS PGothic" charset="0"/>
                <a:cs typeface="Arial" charset="0"/>
              </a:rPr>
              <a:t> and u</a:t>
            </a:r>
            <a:r>
              <a:rPr lang="en-US" dirty="0">
                <a:latin typeface="Arial" charset="0"/>
                <a:ea typeface="MS PGothic" charset="0"/>
                <a:cs typeface="Arial" charset="0"/>
              </a:rPr>
              <a:t>sing materials with familiar content to promote comprehension and facilitate learning of new concepts (Kenner 1999)” (</a:t>
            </a:r>
            <a:r>
              <a:rPr kumimoji="0" lang="en-US" sz="120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Times New Roman" panose="02020603050405020304" pitchFamily="18" charset="0"/>
              </a:rPr>
              <a:t>California’s Best Practices for Young Dual Language Learners: Research Overview Papers</a:t>
            </a:r>
            <a:r>
              <a:rPr kumimoji="0" lang="en-US" sz="1100" b="0" i="0" u="none" strike="noStrike" kern="1200" cap="none" spc="0" normalizeH="0" baseline="0" noProof="0" dirty="0">
                <a:ln>
                  <a:noFill/>
                </a:ln>
                <a:solidFill>
                  <a:schemeClr val="tx1"/>
                </a:solidFill>
                <a:effectLst/>
                <a:uLnTx/>
                <a:uFillTx/>
                <a:latin typeface="Arial" pitchFamily="34" charset="0"/>
                <a:ea typeface="MS PGothic" pitchFamily="34" charset="-128"/>
                <a:cs typeface="Arial" pitchFamily="34" charset="0"/>
              </a:rPr>
              <a:t> [CDE], </a:t>
            </a:r>
            <a:r>
              <a:rPr lang="en-US" baseline="0" dirty="0">
                <a:latin typeface="Arial" charset="0"/>
                <a:ea typeface="MS PGothic" charset="0"/>
                <a:cs typeface="Arial" charset="0"/>
              </a:rPr>
              <a:t>p. 106).</a:t>
            </a: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EC1531-2ED3-DB42-8F08-9A67074731CD}" type="slidenum">
              <a:rPr lang="en-US" sz="1200">
                <a:ea typeface="MS PGothic" charset="0"/>
                <a:cs typeface="MS PGothic" charset="0"/>
              </a:rPr>
              <a:pPr/>
              <a:t>41</a:t>
            </a:fld>
            <a:endParaRPr lang="en-US" sz="1200">
              <a:ea typeface="MS PGothic" charset="0"/>
              <a:cs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baseline="0" dirty="0">
                <a:latin typeface="Arial" charset="0"/>
                <a:ea typeface="MS PGothic" charset="0"/>
              </a:rPr>
              <a:t>Within the </a:t>
            </a:r>
            <a:r>
              <a:rPr lang="en-US" dirty="0">
                <a:latin typeface="Arial" charset="0"/>
                <a:ea typeface="MS PGothic" charset="0"/>
              </a:rPr>
              <a:t>Scientific Inquiry strand the first </a:t>
            </a:r>
            <a:r>
              <a:rPr lang="en-US" dirty="0" err="1">
                <a:latin typeface="Arial" charset="0"/>
                <a:ea typeface="MS PGothic" charset="0"/>
              </a:rPr>
              <a:t>substrand</a:t>
            </a:r>
            <a:r>
              <a:rPr lang="en-US" dirty="0">
                <a:latin typeface="Arial" charset="0"/>
                <a:ea typeface="MS PGothic" charset="0"/>
              </a:rPr>
              <a:t> is Observation and Investigation. “Making </a:t>
            </a:r>
            <a:r>
              <a:rPr lang="en-US" b="1" dirty="0">
                <a:latin typeface="Arial" charset="0"/>
                <a:ea typeface="MS PGothic" charset="0"/>
              </a:rPr>
              <a:t>observations</a:t>
            </a:r>
            <a:r>
              <a:rPr lang="en-US" dirty="0">
                <a:latin typeface="Arial" charset="0"/>
                <a:ea typeface="MS PGothic" charset="0"/>
              </a:rPr>
              <a:t>, posing questions, planning investigations, using tools together information, making predictions, recording information, and communicating findings and explanations all combine in an evolving process of developing science understanding and creating a disposition to choose to learn science in the future” (PCF, Vol. 3, pp. 136-137).</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7E8452-F2E5-D647-A913-D889BD28CB33}" type="slidenum">
              <a:rPr lang="en-US" sz="1200"/>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b="0" dirty="0">
                <a:latin typeface="Arial" charset="0"/>
                <a:ea typeface="MS PGothic" charset="0"/>
              </a:rPr>
              <a:t>Communication is a key component of observation and investigation. Teachers need to employ multiple strategies to support communication for all children in</a:t>
            </a:r>
            <a:r>
              <a:rPr lang="en-US" b="0" baseline="0" dirty="0">
                <a:latin typeface="Arial" charset="0"/>
                <a:ea typeface="MS PGothic" charset="0"/>
              </a:rPr>
              <a:t> their classrooms.</a:t>
            </a:r>
            <a:endParaRPr lang="en-US" b="0"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dirty="0">
                <a:latin typeface="Arial" charset="0"/>
                <a:ea typeface="MS PGothic" charset="0"/>
              </a:rPr>
              <a:t>“Invite</a:t>
            </a:r>
            <a:r>
              <a:rPr lang="en-US" baseline="0" dirty="0">
                <a:latin typeface="Arial" charset="0"/>
                <a:ea typeface="MS PGothic" charset="0"/>
              </a:rPr>
              <a:t> them </a:t>
            </a:r>
            <a:r>
              <a:rPr lang="en-US" dirty="0">
                <a:latin typeface="Arial" charset="0"/>
                <a:ea typeface="MS PGothic" charset="0"/>
              </a:rPr>
              <a:t>to share their observations in their home language whenever possible” (PCF, Vol. 3</a:t>
            </a:r>
            <a:r>
              <a:rPr lang="en-US" baseline="0" dirty="0">
                <a:latin typeface="Arial" charset="0"/>
                <a:ea typeface="MS PGothic" charset="0"/>
              </a:rPr>
              <a:t>, p. </a:t>
            </a:r>
            <a:r>
              <a:rPr lang="en-US" dirty="0">
                <a:latin typeface="Arial" charset="0"/>
                <a:ea typeface="MS PGothic" charset="0"/>
              </a:rPr>
              <a:t>156).</a:t>
            </a:r>
          </a:p>
          <a:p>
            <a:pPr>
              <a:spcBef>
                <a:spcPts val="0"/>
              </a:spcBef>
            </a:pPr>
            <a:endParaRPr lang="en-US"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rPr>
              <a:t>Look at </a:t>
            </a:r>
            <a:r>
              <a:rPr lang="en-US" sz="1200" b="0" kern="1200" dirty="0">
                <a:solidFill>
                  <a:schemeClr val="tx1"/>
                </a:solidFill>
                <a:effectLst/>
                <a:latin typeface="Arial" pitchFamily="34" charset="0"/>
                <a:ea typeface="MS PGothic" pitchFamily="34" charset="-128"/>
                <a:cs typeface="Arial" pitchFamily="34" charset="0"/>
              </a:rPr>
              <a:t>Handout 8: Open-Ended Questions and Science Materials</a:t>
            </a:r>
            <a:r>
              <a:rPr lang="en-US" sz="1200" kern="1200" dirty="0">
                <a:solidFill>
                  <a:schemeClr val="tx1"/>
                </a:solidFill>
                <a:effectLst/>
                <a:latin typeface="Arial" pitchFamily="34" charset="0"/>
                <a:ea typeface="MS PGothic" pitchFamily="34" charset="-128"/>
                <a:cs typeface="Arial" pitchFamily="34" charset="0"/>
              </a:rPr>
              <a:t>.</a:t>
            </a:r>
            <a:r>
              <a:rPr lang="en-US" sz="1200" kern="1200" baseline="0" dirty="0">
                <a:solidFill>
                  <a:schemeClr val="tx1"/>
                </a:solidFill>
                <a:effectLst/>
                <a:latin typeface="Arial" pitchFamily="34" charset="0"/>
                <a:ea typeface="MS PGothic" pitchFamily="34" charset="-128"/>
                <a:cs typeface="Arial" pitchFamily="34" charset="0"/>
              </a:rPr>
              <a:t> </a:t>
            </a:r>
            <a:r>
              <a:rPr lang="en-US" dirty="0">
                <a:latin typeface="Arial" charset="0"/>
                <a:ea typeface="MS PGothic" charset="0"/>
              </a:rPr>
              <a:t>Notice that there are multiple questions in two languages. This will support teachers in validating children’s use of their home language. You can post open-ended questions in multiple languages throughout the classroom for bilingual teachers and parents to serve as a reminder and reference for expanding children’s thoughts. </a:t>
            </a:r>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760B6E-D612-CD42-878F-91B09E6882EE}" type="slidenum">
              <a:rPr lang="en-US" sz="1200">
                <a:ea typeface="MS PGothic" charset="0"/>
                <a:cs typeface="MS PGothic" charset="0"/>
              </a:rPr>
              <a:pPr/>
              <a:t>43</a:t>
            </a:fld>
            <a:endParaRPr lang="en-US" sz="1200">
              <a:ea typeface="MS PGothic" charset="0"/>
              <a:cs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110000"/>
              </a:lnSpc>
              <a:spcBef>
                <a:spcPts val="0"/>
              </a:spcBef>
            </a:pPr>
            <a:r>
              <a:rPr lang="en-US" b="1" dirty="0">
                <a:latin typeface="Arial" charset="0"/>
                <a:ea typeface="MS PGothic" charset="0"/>
              </a:rPr>
              <a:t>Presenter Remarks: </a:t>
            </a:r>
          </a:p>
          <a:p>
            <a:pPr>
              <a:lnSpc>
                <a:spcPct val="110000"/>
              </a:lnSpc>
              <a:spcBef>
                <a:spcPts val="0"/>
              </a:spcBef>
            </a:pPr>
            <a:r>
              <a:rPr lang="en-US" sz="1200" kern="1200" dirty="0">
                <a:solidFill>
                  <a:schemeClr val="tx1"/>
                </a:solidFill>
                <a:effectLst/>
                <a:latin typeface="Arial" pitchFamily="34" charset="0"/>
                <a:ea typeface="MS PGothic" pitchFamily="34" charset="-128"/>
                <a:cs typeface="Arial" pitchFamily="34" charset="0"/>
              </a:rPr>
              <a:t>Please</a:t>
            </a:r>
            <a:r>
              <a:rPr lang="en-US" sz="1200" kern="1200" baseline="0" dirty="0">
                <a:solidFill>
                  <a:schemeClr val="tx1"/>
                </a:solidFill>
                <a:effectLst/>
                <a:latin typeface="Arial" pitchFamily="34" charset="0"/>
                <a:ea typeface="MS PGothic" pitchFamily="34" charset="-128"/>
                <a:cs typeface="Arial" pitchFamily="34" charset="0"/>
              </a:rPr>
              <a:t> t</a:t>
            </a:r>
            <a:r>
              <a:rPr lang="en-US" sz="1200" kern="1200" dirty="0">
                <a:solidFill>
                  <a:schemeClr val="tx1"/>
                </a:solidFill>
                <a:effectLst/>
                <a:latin typeface="Arial" pitchFamily="34" charset="0"/>
                <a:ea typeface="MS PGothic" pitchFamily="34" charset="-128"/>
                <a:cs typeface="Arial" pitchFamily="34" charset="0"/>
              </a:rPr>
              <a:t>ake out </a:t>
            </a:r>
            <a:r>
              <a:rPr lang="en-US" sz="1200" b="0" kern="1200" dirty="0">
                <a:solidFill>
                  <a:schemeClr val="tx1"/>
                </a:solidFill>
                <a:effectLst/>
                <a:latin typeface="Arial" pitchFamily="34" charset="0"/>
                <a:ea typeface="MS PGothic" pitchFamily="34" charset="-128"/>
                <a:cs typeface="Arial" pitchFamily="34" charset="0"/>
              </a:rPr>
              <a:t>Handout 9: ELD Strategies.</a:t>
            </a:r>
          </a:p>
          <a:p>
            <a:pPr>
              <a:lnSpc>
                <a:spcPct val="110000"/>
              </a:lnSpc>
              <a:spcBef>
                <a:spcPts val="0"/>
              </a:spcBef>
            </a:pPr>
            <a:endParaRPr lang="en-US" sz="1200" kern="1200" dirty="0">
              <a:solidFill>
                <a:schemeClr val="tx1"/>
              </a:solidFill>
              <a:effectLst/>
              <a:latin typeface="Arial" pitchFamily="34" charset="0"/>
              <a:ea typeface="MS PGothic" pitchFamily="34" charset="-128"/>
              <a:cs typeface="Arial" pitchFamily="34" charset="0"/>
            </a:endParaRPr>
          </a:p>
          <a:p>
            <a:pPr>
              <a:lnSpc>
                <a:spcPct val="110000"/>
              </a:lnSpc>
              <a:spcBef>
                <a:spcPts val="0"/>
              </a:spcBef>
            </a:pPr>
            <a:r>
              <a:rPr lang="en-US" dirty="0">
                <a:latin typeface="Arial" charset="0"/>
                <a:ea typeface="MS PGothic" charset="0"/>
              </a:rPr>
              <a:t>Now let’s reflect on this guiding principle, “Children use language and other forms of communication to express their thoughts, describe observations, and document their work” (PCF, Vol. 3, p. 140).</a:t>
            </a:r>
          </a:p>
          <a:p>
            <a:pPr>
              <a:lnSpc>
                <a:spcPct val="110000"/>
              </a:lnSpc>
              <a:spcBef>
                <a:spcPts val="0"/>
              </a:spcBef>
            </a:pPr>
            <a:endParaRPr lang="en-US" dirty="0">
              <a:latin typeface="Arial" charset="0"/>
              <a:ea typeface="MS PGothic" charset="0"/>
            </a:endParaRPr>
          </a:p>
          <a:p>
            <a:pPr marL="0" indent="0">
              <a:lnSpc>
                <a:spcPct val="110000"/>
              </a:lnSpc>
              <a:spcBef>
                <a:spcPts val="0"/>
              </a:spcBef>
              <a:buFont typeface="Arial" panose="020B0604020202020204" pitchFamily="34" charset="0"/>
              <a:buNone/>
            </a:pPr>
            <a:r>
              <a:rPr lang="en-US" dirty="0">
                <a:latin typeface="Arial" charset="0"/>
                <a:ea typeface="MS PGothic" charset="0"/>
              </a:rPr>
              <a:t>After reflecting,</a:t>
            </a:r>
            <a:r>
              <a:rPr lang="en-US" baseline="0" dirty="0">
                <a:latin typeface="Arial" charset="0"/>
                <a:ea typeface="MS PGothic" charset="0"/>
              </a:rPr>
              <a:t> </a:t>
            </a:r>
            <a:r>
              <a:rPr lang="en-US" dirty="0">
                <a:latin typeface="Arial" charset="0"/>
                <a:ea typeface="MS PGothic" charset="0"/>
              </a:rPr>
              <a:t>discuss the following questions with your tablemates:</a:t>
            </a:r>
          </a:p>
          <a:p>
            <a:pPr marL="171450" indent="-171450">
              <a:lnSpc>
                <a:spcPct val="110000"/>
              </a:lnSpc>
              <a:spcBef>
                <a:spcPts val="0"/>
              </a:spcBef>
              <a:buFont typeface="Arial" panose="020B0604020202020204" pitchFamily="34" charset="0"/>
              <a:buChar char="•"/>
            </a:pPr>
            <a:r>
              <a:rPr lang="en-US" dirty="0">
                <a:latin typeface="Arial" charset="0"/>
                <a:ea typeface="MS PGothic" charset="0"/>
              </a:rPr>
              <a:t>Why is this guiding principle meaningful?</a:t>
            </a:r>
          </a:p>
          <a:p>
            <a:pPr marL="171450" indent="-171450">
              <a:lnSpc>
                <a:spcPct val="110000"/>
              </a:lnSpc>
              <a:spcBef>
                <a:spcPts val="0"/>
              </a:spcBef>
              <a:buFont typeface="Arial" panose="020B0604020202020204" pitchFamily="34" charset="0"/>
              <a:buChar char="•"/>
            </a:pPr>
            <a:r>
              <a:rPr lang="en-US" dirty="0">
                <a:latin typeface="Arial" charset="0"/>
                <a:ea typeface="MS PGothic" charset="0"/>
              </a:rPr>
              <a:t>How is this guiding principle helpful for English learners? </a:t>
            </a:r>
          </a:p>
          <a:p>
            <a:pPr marL="171450" indent="-171450">
              <a:lnSpc>
                <a:spcPct val="110000"/>
              </a:lnSpc>
              <a:spcBef>
                <a:spcPts val="0"/>
              </a:spcBef>
              <a:buFont typeface="Arial" panose="020B0604020202020204" pitchFamily="34" charset="0"/>
              <a:buChar char="•"/>
            </a:pPr>
            <a:r>
              <a:rPr lang="en-US" dirty="0">
                <a:latin typeface="Arial" charset="0"/>
                <a:ea typeface="MS PGothic" charset="0"/>
              </a:rPr>
              <a:t>What types of communication did you utilize during the seashell investigation? Would it</a:t>
            </a:r>
            <a:r>
              <a:rPr lang="en-US" baseline="0" dirty="0">
                <a:latin typeface="Arial" charset="0"/>
                <a:ea typeface="MS PGothic" charset="0"/>
              </a:rPr>
              <a:t> be </a:t>
            </a:r>
            <a:r>
              <a:rPr lang="en-US" dirty="0">
                <a:latin typeface="Arial" charset="0"/>
                <a:ea typeface="MS PGothic" charset="0"/>
              </a:rPr>
              <a:t>beneficial to plan for any of these modes of communication</a:t>
            </a:r>
            <a:r>
              <a:rPr lang="en-US" baseline="0" dirty="0">
                <a:latin typeface="Arial" charset="0"/>
                <a:ea typeface="MS PGothic" charset="0"/>
              </a:rPr>
              <a:t> to</a:t>
            </a:r>
            <a:r>
              <a:rPr lang="en-US" dirty="0">
                <a:latin typeface="Arial" charset="0"/>
                <a:ea typeface="MS PGothic" charset="0"/>
              </a:rPr>
              <a:t> support</a:t>
            </a:r>
            <a:r>
              <a:rPr lang="en-US" baseline="0" dirty="0">
                <a:latin typeface="Arial" charset="0"/>
                <a:ea typeface="MS PGothic" charset="0"/>
              </a:rPr>
              <a:t> English l</a:t>
            </a:r>
            <a:r>
              <a:rPr lang="en-US" dirty="0">
                <a:latin typeface="Arial" charset="0"/>
                <a:ea typeface="MS PGothic" charset="0"/>
              </a:rPr>
              <a:t>earners?</a:t>
            </a:r>
          </a:p>
          <a:p>
            <a:pPr marL="0" indent="0">
              <a:lnSpc>
                <a:spcPct val="110000"/>
              </a:lnSpc>
              <a:spcBef>
                <a:spcPts val="0"/>
              </a:spcBef>
              <a:buFont typeface="Arial" panose="020B0604020202020204" pitchFamily="34" charset="0"/>
              <a:buNone/>
            </a:pPr>
            <a:endParaRPr lang="en-US" dirty="0">
              <a:latin typeface="Arial" charset="0"/>
              <a:ea typeface="MS PGothic" charset="0"/>
            </a:endParaRPr>
          </a:p>
          <a:p>
            <a:pPr marL="0" indent="0">
              <a:lnSpc>
                <a:spcPct val="110000"/>
              </a:lnSpc>
              <a:spcBef>
                <a:spcPts val="0"/>
              </a:spcBef>
              <a:buFont typeface="Arial" panose="020B0604020202020204" pitchFamily="34" charset="0"/>
              <a:buNone/>
            </a:pPr>
            <a:r>
              <a:rPr lang="en-US" dirty="0">
                <a:latin typeface="Arial" charset="0"/>
                <a:ea typeface="MS PGothic" charset="0"/>
              </a:rPr>
              <a:t>Children</a:t>
            </a:r>
            <a:r>
              <a:rPr lang="en-US" baseline="0" dirty="0">
                <a:latin typeface="Arial" charset="0"/>
                <a:ea typeface="MS PGothic" charset="0"/>
              </a:rPr>
              <a:t> with identified disabilities may also require different modes of communication. For example, if doing the seashell exploration with students who have a hearing disability, a teacher may ask the special education provider to teach them how to sign a few descriptive words; this will the teacher to model describing the seashells through use of another form a communication. The teacher can also provide paper and crayons for all students to use to express observations and document their work. </a:t>
            </a:r>
            <a:endParaRPr lang="en-US" dirty="0">
              <a:latin typeface="Arial" charset="0"/>
              <a:ea typeface="MS PGothic" charset="0"/>
            </a:endParaRPr>
          </a:p>
          <a:p>
            <a:pPr>
              <a:lnSpc>
                <a:spcPct val="110000"/>
              </a:lnSpc>
              <a:spcBef>
                <a:spcPts val="0"/>
              </a:spcBef>
            </a:pPr>
            <a:endParaRPr lang="en-US" dirty="0">
              <a:latin typeface="Arial" charset="0"/>
              <a:ea typeface="MS PGothic" charset="0"/>
            </a:endParaRPr>
          </a:p>
        </p:txBody>
      </p:sp>
      <p:sp>
        <p:nvSpPr>
          <p:cNvPr id="1239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7F5A4B-7D05-5345-AB51-C61423C27D26}" type="slidenum">
              <a:rPr lang="en-US" sz="1200">
                <a:ea typeface="MS PGothic" charset="0"/>
                <a:cs typeface="MS PGothic" charset="0"/>
              </a:rPr>
              <a:pPr/>
              <a:t>44</a:t>
            </a:fld>
            <a:endParaRPr lang="en-US" sz="1200">
              <a:ea typeface="MS PGothic" charset="0"/>
              <a:cs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“Teachers support children who are English learners in understanding and communicating scientific knowledge and skills. Asking questions and modeling comparative language helps promote language development” (PCF, Vol. 3, p. 140).</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“Children who are English learners may be at a stage in which they are still developing their confidence and ability to express themselves in English. Having an adult encourage, prompt, and scaffold the use of expressive language in English and in the child’s home language whenever possible, would support the child’s overall development of scientific knowledge and language skills” (PCF, Vol. 3,</a:t>
            </a:r>
            <a:r>
              <a:rPr lang="en-US" baseline="0" dirty="0">
                <a:latin typeface="Arial" charset="0"/>
                <a:ea typeface="MS PGothic" charset="0"/>
              </a:rPr>
              <a:t> p. </a:t>
            </a:r>
            <a:r>
              <a:rPr lang="en-US" dirty="0">
                <a:latin typeface="Arial" charset="0"/>
                <a:ea typeface="MS PGothic" charset="0"/>
              </a:rPr>
              <a:t>169).</a:t>
            </a: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146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058CB5-A011-4B43-958E-53D5C7C9C7F1}" type="slidenum">
              <a:rPr lang="en-US" sz="1200">
                <a:ea typeface="MS PGothic" charset="0"/>
                <a:cs typeface="MS PGothic" charset="0"/>
              </a:rPr>
              <a:pPr/>
              <a:t>45</a:t>
            </a:fld>
            <a:endParaRPr lang="en-US" sz="1200">
              <a:ea typeface="MS PGothic" charset="0"/>
              <a:cs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9570" name="Notes Placeholder 2"/>
          <p:cNvSpPr>
            <a:spLocks noGrp="1"/>
          </p:cNvSpPr>
          <p:nvPr>
            <p:ph type="body" idx="1"/>
          </p:nvPr>
        </p:nvSpPr>
        <p:spPr bwMode="auto">
          <a:xfrm>
            <a:off x="587828" y="4343400"/>
            <a:ext cx="5643155" cy="47990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b="1" dirty="0">
                <a:latin typeface="Arial" charset="0"/>
                <a:ea typeface="MS PGothic" charset="0"/>
              </a:rPr>
              <a:t>Activity 3: Digging into Seashells</a:t>
            </a:r>
          </a:p>
          <a:p>
            <a:pPr>
              <a:spcBef>
                <a:spcPts val="0"/>
              </a:spcBef>
              <a:spcAft>
                <a:spcPts val="0"/>
              </a:spcAft>
            </a:pPr>
            <a:endParaRPr lang="en-US" b="0" i="0" dirty="0">
              <a:latin typeface="Arial" charset="0"/>
              <a:ea typeface="MS PGothic" charset="0"/>
            </a:endParaRPr>
          </a:p>
          <a:p>
            <a:pPr>
              <a:spcBef>
                <a:spcPts val="0"/>
              </a:spcBef>
              <a:spcAft>
                <a:spcPts val="0"/>
              </a:spcAft>
            </a:pPr>
            <a:r>
              <a:rPr lang="en-US" b="1" i="0" dirty="0">
                <a:latin typeface="Arial" charset="0"/>
                <a:ea typeface="MS PGothic" charset="0"/>
              </a:rPr>
              <a:t>Presenter Remarks: </a:t>
            </a:r>
          </a:p>
          <a:p>
            <a:pPr>
              <a:spcBef>
                <a:spcPts val="0"/>
              </a:spcBef>
              <a:spcAft>
                <a:spcPts val="0"/>
              </a:spcAft>
            </a:pPr>
            <a:r>
              <a:rPr lang="en-US" dirty="0">
                <a:latin typeface="Arial" charset="0"/>
                <a:ea typeface="MS PGothic" charset="0"/>
              </a:rPr>
              <a:t>We are going to explore the components of scientific inquiry—observation, investigation, documentation, and communication—through the hands-on exploration of seashells. (Refer to slide appropriate PPT slide.)  </a:t>
            </a:r>
          </a:p>
          <a:p>
            <a:pPr>
              <a:spcBef>
                <a:spcPts val="0"/>
              </a:spcBef>
              <a:spcAft>
                <a:spcPts val="0"/>
              </a:spcAft>
            </a:pPr>
            <a:endParaRPr lang="en-US" dirty="0">
              <a:latin typeface="Arial" charset="0"/>
              <a:ea typeface="MS PGothic" charset="0"/>
            </a:endParaRPr>
          </a:p>
          <a:p>
            <a:pPr>
              <a:spcBef>
                <a:spcPts val="0"/>
              </a:spcBef>
              <a:spcAft>
                <a:spcPts val="0"/>
              </a:spcAft>
            </a:pPr>
            <a:r>
              <a:rPr lang="en-US" dirty="0">
                <a:latin typeface="Arial" charset="0"/>
                <a:ea typeface="MS PGothic" charset="0"/>
              </a:rPr>
              <a:t>Take out Handout 10: Digging into Seashells; you will be working to complete this handout throughout the activity.</a:t>
            </a:r>
            <a:r>
              <a:rPr lang="en-US" baseline="0" dirty="0">
                <a:latin typeface="Arial" charset="0"/>
                <a:ea typeface="MS PGothic" charset="0"/>
              </a:rPr>
              <a:t> I will g</a:t>
            </a:r>
            <a:r>
              <a:rPr lang="en-US" dirty="0">
                <a:latin typeface="Arial" charset="0"/>
                <a:ea typeface="MS PGothic" charset="0"/>
              </a:rPr>
              <a:t>uide you through the following steps using the handout:</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Begin</a:t>
            </a:r>
            <a:r>
              <a:rPr lang="en-US" baseline="0" dirty="0">
                <a:latin typeface="Arial" charset="0"/>
                <a:ea typeface="MS PGothic" charset="0"/>
              </a:rPr>
              <a:t> by c</a:t>
            </a:r>
            <a:r>
              <a:rPr lang="en-US" dirty="0">
                <a:latin typeface="Arial" charset="0"/>
                <a:ea typeface="MS PGothic" charset="0"/>
              </a:rPr>
              <a:t>ompleting the first question: What do I know about seashells? Be sure to identify vocabulary words that are integral to exploring seashells. </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Now</a:t>
            </a:r>
            <a:r>
              <a:rPr lang="en-US" baseline="0" dirty="0">
                <a:latin typeface="Arial" charset="0"/>
                <a:ea typeface="MS PGothic" charset="0"/>
              </a:rPr>
              <a:t> o</a:t>
            </a:r>
            <a:r>
              <a:rPr lang="en-US" dirty="0">
                <a:latin typeface="Arial" charset="0"/>
                <a:ea typeface="MS PGothic" charset="0"/>
              </a:rPr>
              <a:t>bserve, investigate, compare, and classify the seashells.  Feel free to pick up and explore the size, shape, and feel of the shells. Think about</a:t>
            </a:r>
            <a:r>
              <a:rPr lang="en-US" baseline="0" dirty="0">
                <a:latin typeface="Arial" charset="0"/>
                <a:ea typeface="MS PGothic" charset="0"/>
              </a:rPr>
              <a:t> </a:t>
            </a:r>
            <a:r>
              <a:rPr lang="en-US" dirty="0">
                <a:latin typeface="Arial" charset="0"/>
                <a:ea typeface="MS PGothic" charset="0"/>
              </a:rPr>
              <a:t>what questions you might ask students as you observe and investigate the seashells. (Refer participants to Handout 8: Open-Ended Questions and Science Materials.)</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Move</a:t>
            </a:r>
            <a:r>
              <a:rPr lang="en-US" baseline="0" dirty="0">
                <a:latin typeface="Arial" charset="0"/>
                <a:ea typeface="MS PGothic" charset="0"/>
              </a:rPr>
              <a:t> on to </a:t>
            </a:r>
            <a:r>
              <a:rPr lang="en-US" dirty="0">
                <a:latin typeface="Arial" charset="0"/>
                <a:ea typeface="MS PGothic" charset="0"/>
              </a:rPr>
              <a:t>the second question: What new things did I discover about seashells?  (Place scientific tool bags on the tables as participants are working.)</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Open</a:t>
            </a:r>
            <a:r>
              <a:rPr lang="en-US" baseline="0" dirty="0">
                <a:latin typeface="Arial" charset="0"/>
                <a:ea typeface="MS PGothic" charset="0"/>
              </a:rPr>
              <a:t> the </a:t>
            </a:r>
            <a:r>
              <a:rPr lang="en-US" dirty="0">
                <a:latin typeface="Arial" charset="0"/>
                <a:ea typeface="MS PGothic" charset="0"/>
              </a:rPr>
              <a:t>scientific tool bag</a:t>
            </a:r>
            <a:r>
              <a:rPr lang="en-US" baseline="0" dirty="0">
                <a:latin typeface="Arial" charset="0"/>
                <a:ea typeface="MS PGothic" charset="0"/>
              </a:rPr>
              <a:t> I put on your table </a:t>
            </a:r>
            <a:r>
              <a:rPr lang="en-US" dirty="0">
                <a:latin typeface="Arial" charset="0"/>
                <a:ea typeface="MS PGothic" charset="0"/>
              </a:rPr>
              <a:t>and continue observing and investigating. </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Now complete the third question: How did the scientific tools expand the scientific inquiry process and deepen your exploration of seashells? Feel</a:t>
            </a:r>
            <a:r>
              <a:rPr lang="en-US" baseline="0" dirty="0">
                <a:latin typeface="Arial" charset="0"/>
                <a:ea typeface="MS PGothic" charset="0"/>
              </a:rPr>
              <a:t> free to </a:t>
            </a:r>
            <a:r>
              <a:rPr lang="en-US" dirty="0">
                <a:latin typeface="Arial" charset="0"/>
                <a:ea typeface="MS PGothic" charset="0"/>
              </a:rPr>
              <a:t>document your discoveries by drawing on paper. </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Turn</a:t>
            </a:r>
            <a:r>
              <a:rPr lang="en-US" baseline="0" dirty="0">
                <a:latin typeface="Arial" charset="0"/>
                <a:ea typeface="MS PGothic" charset="0"/>
              </a:rPr>
              <a:t> to your tablemates and </a:t>
            </a:r>
            <a:r>
              <a:rPr lang="en-US" dirty="0">
                <a:latin typeface="Arial" charset="0"/>
                <a:ea typeface="MS PGothic" charset="0"/>
              </a:rPr>
              <a:t>discuss your observations and reflections.</a:t>
            </a:r>
          </a:p>
          <a:p>
            <a:pPr marL="171450" indent="-171450">
              <a:spcBef>
                <a:spcPts val="0"/>
              </a:spcBef>
              <a:spcAft>
                <a:spcPts val="0"/>
              </a:spcAft>
              <a:buFont typeface="Arial" panose="020B0604020202020204" pitchFamily="34" charset="0"/>
              <a:buChar char="•"/>
            </a:pPr>
            <a:r>
              <a:rPr lang="en-US" dirty="0">
                <a:latin typeface="Arial" charset="0"/>
                <a:ea typeface="MS PGothic" charset="0"/>
              </a:rPr>
              <a:t>Now</a:t>
            </a:r>
            <a:r>
              <a:rPr lang="en-US" baseline="0" dirty="0">
                <a:latin typeface="Arial" charset="0"/>
                <a:ea typeface="MS PGothic" charset="0"/>
              </a:rPr>
              <a:t> </a:t>
            </a:r>
            <a:r>
              <a:rPr lang="en-US" dirty="0">
                <a:latin typeface="Arial" charset="0"/>
                <a:ea typeface="MS PGothic" charset="0"/>
              </a:rPr>
              <a:t>chart your top three scientific inquiry insights; be sure to include a pictorial representation of your learning on the chart paper. </a:t>
            </a:r>
          </a:p>
          <a:p>
            <a:pPr>
              <a:spcBef>
                <a:spcPts val="0"/>
              </a:spcBef>
              <a:spcAft>
                <a:spcPts val="0"/>
              </a:spcAft>
            </a:pPr>
            <a:endParaRPr lang="en-US" dirty="0">
              <a:latin typeface="Arial" charset="0"/>
              <a:ea typeface="MS PGothic" charset="0"/>
            </a:endParaRPr>
          </a:p>
          <a:p>
            <a:pPr>
              <a:spcBef>
                <a:spcPts val="0"/>
              </a:spcBef>
              <a:spcAft>
                <a:spcPts val="0"/>
              </a:spcAft>
            </a:pPr>
            <a:r>
              <a:rPr lang="en-US" dirty="0">
                <a:latin typeface="Arial" charset="0"/>
                <a:ea typeface="MS PGothic" charset="0"/>
              </a:rPr>
              <a:t>(Have participants display their charts and share their learning. Idea for display: ocean scene: child playing by the sea, seashell, bucket, shovel, and sand.)</a:t>
            </a:r>
          </a:p>
          <a:p>
            <a:pPr>
              <a:spcBef>
                <a:spcPts val="0"/>
              </a:spcBef>
              <a:spcAft>
                <a:spcPts val="0"/>
              </a:spcAft>
            </a:pPr>
            <a:endParaRPr lang="en-US" dirty="0">
              <a:latin typeface="Arial" charset="0"/>
              <a:ea typeface="MS PGothic" charset="0"/>
            </a:endParaRPr>
          </a:p>
          <a:p>
            <a:pPr marL="0" marR="0">
              <a:spcBef>
                <a:spcPts val="0"/>
              </a:spcBef>
              <a:spcAft>
                <a:spcPts val="0"/>
              </a:spcAft>
            </a:pPr>
            <a:r>
              <a:rPr lang="en-US" sz="1200" b="1" cap="all" dirty="0">
                <a:effectLst/>
                <a:latin typeface="Arial" panose="020B0604020202020204" pitchFamily="34" charset="0"/>
                <a:ea typeface="Calibri" panose="020F0502020204030204" pitchFamily="34" charset="0"/>
                <a:cs typeface="Times New Roman" panose="02020603050405020304" pitchFamily="18" charset="0"/>
              </a:rPr>
              <a:t>intent: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Helvetica" pitchFamily="34" charset="0"/>
              </a:rPr>
              <a:t>Engage participants with the process of scientific inquiry through observation, investigation, documentation, and communication. </a:t>
            </a:r>
            <a:endParaRPr lang="en-US" sz="1200" dirty="0">
              <a:effectLst/>
              <a:latin typeface="Helvetica" pitchFamily="34" charset="0"/>
              <a:ea typeface="Times New Roman" panose="02020603050405020304" pitchFamily="18" charset="0"/>
              <a:cs typeface="Helvetica" pitchFamily="34"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Helvetica" pitchFamily="34" charset="0"/>
              </a:rPr>
              <a:t> </a:t>
            </a:r>
            <a:endParaRPr lang="en-US" sz="1200" dirty="0">
              <a:effectLst/>
              <a:latin typeface="Helvetica" pitchFamily="34" charset="0"/>
              <a:ea typeface="Times New Roman" panose="02020603050405020304" pitchFamily="18" charset="0"/>
              <a:cs typeface="Helvetica"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Helvetica" pitchFamily="34" charset="0"/>
              </a:rPr>
              <a:t>OUTCOMES: </a:t>
            </a:r>
            <a:endParaRPr lang="en-US" sz="1200" dirty="0">
              <a:solidFill>
                <a:srgbClr val="000000"/>
              </a:solidFill>
              <a:effectLst/>
              <a:latin typeface="Helvetica" pitchFamily="34" charset="0"/>
              <a:ea typeface="Times New Roman" panose="02020603050405020304" pitchFamily="18" charset="0"/>
              <a:cs typeface="Helvetica"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Participants build community with each other as they increase their understanding of the scientific inquiry process (observation, investigation, documentation, and communication) while reflecting on other domains addressed in STEAM.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cap="all"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cap="all" dirty="0">
                <a:effectLst/>
                <a:latin typeface="Arial" panose="020B0604020202020204" pitchFamily="34" charset="0"/>
                <a:ea typeface="Calibri" panose="020F0502020204030204" pitchFamily="34" charset="0"/>
                <a:cs typeface="Times New Roman" panose="02020603050405020304" pitchFamily="18" charset="0"/>
              </a:rPr>
              <a:t>Materials Required: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7432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PPT slide</a:t>
            </a:r>
            <a:endParaRPr lang="en-US" sz="1600" dirty="0">
              <a:effectLst/>
              <a:latin typeface="Times" pitchFamily="18"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Trainer notes </a:t>
            </a:r>
            <a:endParaRPr lang="en-US" sz="1600" dirty="0">
              <a:effectLst/>
              <a:latin typeface="Times" pitchFamily="18"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7432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Handout 10: Digging into Seashells</a:t>
            </a:r>
            <a:endParaRPr lang="en-US" sz="1600" dirty="0">
              <a:effectLst/>
              <a:latin typeface="Times" pitchFamily="18"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Handout 8: Open-Ended Questions and Science Materials</a:t>
            </a:r>
            <a:endParaRPr lang="en-US" sz="1600" dirty="0">
              <a:effectLst/>
              <a:latin typeface="Times" pitchFamily="18"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Materials for each table: Tray with sand and seashells, paper, crayons, pencils, markers, chart paper, scientific tools in a paper bag</a:t>
            </a:r>
          </a:p>
          <a:p>
            <a:pPr marR="0" lvl="0" algn="l">
              <a:spcBef>
                <a:spcPts val="0"/>
              </a:spcBef>
              <a:spcAft>
                <a:spcPts val="0"/>
              </a:spcAft>
            </a:pPr>
            <a:endParaRPr lang="en-US" b="1" dirty="0">
              <a:ea typeface="Calibri" panose="020F0502020204030204" pitchFamily="34" charset="0"/>
              <a:cs typeface="Times New Roman" panose="02020603050405020304" pitchFamily="18" charset="0"/>
            </a:endParaRPr>
          </a:p>
          <a:p>
            <a:pPr marR="0" lvl="0" algn="l">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TIME</a:t>
            </a:r>
            <a:r>
              <a:rPr lang="en-US" sz="1200" dirty="0">
                <a:effectLst/>
                <a:latin typeface="Arial" panose="020B0604020202020204" pitchFamily="34" charset="0"/>
                <a:ea typeface="Calibri" panose="020F0502020204030204" pitchFamily="34" charset="0"/>
                <a:cs typeface="Times New Roman" panose="02020603050405020304" pitchFamily="18" charset="0"/>
              </a:rPr>
              <a:t>: 20 minutes</a:t>
            </a:r>
            <a:endParaRPr lang="en-US" sz="1600" dirty="0">
              <a:effectLst/>
              <a:latin typeface="Times" pitchFamily="18" charset="0"/>
              <a:ea typeface="Calibri" panose="020F0502020204030204" pitchFamily="34" charset="0"/>
              <a:cs typeface="Times New Roman" panose="02020603050405020304" pitchFamily="18" charset="0"/>
            </a:endParaRPr>
          </a:p>
          <a:p>
            <a:pPr marL="0" marR="0" algn="r">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cap="all" dirty="0">
                <a:effectLst/>
                <a:latin typeface="Arial" panose="020B0604020202020204" pitchFamily="34" charset="0"/>
                <a:ea typeface="Calibri" panose="020F0502020204030204" pitchFamily="34" charset="0"/>
                <a:cs typeface="Times New Roman" panose="02020603050405020304" pitchFamily="18" charset="0"/>
              </a:rPr>
              <a:t>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Helvetica" pitchFamily="34" charset="0"/>
                <a:ea typeface="Times New Roman" panose="02020603050405020304" pitchFamily="18" charset="0"/>
                <a:cs typeface="Helvetica" pitchFamily="34" charset="0"/>
              </a:rPr>
              <a:t>Prior to training: Lay out all the table materials—except for the scientific tools—at each table; the scientific tools will be brought out later during the activity.</a:t>
            </a:r>
          </a:p>
          <a:p>
            <a:pPr marL="342900" marR="0" lvl="0" indent="-342900">
              <a:spcBef>
                <a:spcPts val="0"/>
              </a:spcBef>
              <a:spcAft>
                <a:spcPts val="0"/>
              </a:spcAft>
              <a:buFont typeface="Symbol" panose="05050102010706020507" pitchFamily="18" charset="2"/>
              <a:buChar char=""/>
            </a:pPr>
            <a:r>
              <a:rPr lang="en-US" sz="1200" dirty="0">
                <a:effectLst/>
                <a:latin typeface="Helvetica" pitchFamily="34" charset="0"/>
                <a:ea typeface="Times New Roman" panose="02020603050405020304" pitchFamily="18" charset="0"/>
                <a:cs typeface="Helvetica" pitchFamily="34" charset="0"/>
              </a:rPr>
              <a:t>Explain that we are going to explore the components of scientific inquiry—observation, investigation, documentation, and communication—through the hands-on exploration of seashells. (Refer to slide appropriate PPT slide.)  </a:t>
            </a:r>
          </a:p>
          <a:p>
            <a:pPr marL="342900" marR="0" lvl="0" indent="-342900">
              <a:spcBef>
                <a:spcPts val="0"/>
              </a:spcBef>
              <a:spcAft>
                <a:spcPts val="0"/>
              </a:spcAft>
              <a:buFont typeface="Symbol" panose="05050102010706020507" pitchFamily="18" charset="2"/>
              <a:buChar char=""/>
            </a:pPr>
            <a:r>
              <a:rPr lang="en-US" sz="1200" dirty="0">
                <a:effectLst/>
                <a:latin typeface="Helvetica" pitchFamily="34" charset="0"/>
                <a:ea typeface="Times New Roman" panose="02020603050405020304" pitchFamily="18" charset="0"/>
                <a:cs typeface="Helvetica" pitchFamily="34" charset="0"/>
              </a:rPr>
              <a:t>Invite participants to take out Handout 10: Digging into Seashells; they will be working to complete this handout throughout the activity.</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Guide participants through the following steps using Handout 10: Digging into Seashells: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92150" marR="0" lvl="0" indent="-34290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complete the first question: What do I know about seashells? Identify vocabulary words that are integral to exploring seashells.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92150" marR="0" lvl="0" indent="-34290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Have participants to observe, investigate, compare, and classify the seashells. Explain that they can pick up and explore the size, shape, and feel of the shells. Ask them to identify what questions they might ask students as they observe and investigate the seashells. Refer participants to Handout 8: Open-Ended Questions and Science Materials.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92150" marR="0" lvl="0" indent="-34290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complete the second question: What new things did I discover about seashells?  (Place scientific tool bags on the tables as participants are working.)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92150" marR="0" lvl="0" indent="-34290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Have participants open their scientific tool bags and to continue observing and investigating.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92150" marR="0" lvl="0" indent="-34290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Calibri" panose="020F0502020204030204" pitchFamily="34" charset="0"/>
                <a:cs typeface="Times New Roman" panose="02020603050405020304" pitchFamily="18" charset="0"/>
              </a:rPr>
              <a:t>Ask participants to complete the third question: How did the scientific tools expand the scientific inquiry process and deepen your exploration of seashells?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Invite participants to document their discoveries by drawing on paper.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Have participants discuss their observations and reflections with their tablemates.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Ask groups to chart their top three scientific inquiry insights; have them include a pictorial representation of their learning on the chart paper.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Have participants display their charts and share their learning. (Idea for display: ocean scene: child playing by the sea, seashell, bucket, shovel, and sand.)</a:t>
            </a:r>
            <a:endParaRPr lang="en-US" sz="1200" dirty="0">
              <a:effectLst/>
              <a:latin typeface="Helvetica" pitchFamily="34" charset="0"/>
              <a:ea typeface="Times New Roman" panose="02020603050405020304" pitchFamily="18" charset="0"/>
              <a:cs typeface="Helvetica" pitchFamily="34" charset="0"/>
            </a:endParaRPr>
          </a:p>
          <a:p>
            <a:pPr marL="0" marR="0" algn="r">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Debrief</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was interesting to you about the conversations you had?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Was there something you found surprising?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might you use what you felt in this activity in the classroom?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is one new idea regarding science that you can add to your classroom that utilizes your strengths as a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Helvetica" pitchFamily="34" charset="0"/>
                <a:ea typeface="Times New Roman" panose="02020603050405020304" pitchFamily="18" charset="0"/>
                <a:cs typeface="Helvetica" pitchFamily="34" charset="0"/>
              </a:rPr>
              <a:t> </a:t>
            </a:r>
          </a:p>
          <a:p>
            <a:pPr marL="0" marR="0">
              <a:lnSpc>
                <a:spcPct val="115000"/>
              </a:lnSpc>
              <a:spcBef>
                <a:spcPts val="0"/>
              </a:spcBef>
              <a:spcAft>
                <a:spcPts val="0"/>
              </a:spcAft>
            </a:pPr>
            <a:r>
              <a:rPr lang="en-US" sz="1200" cap="all"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1095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F2FEBF-3D7D-1847-A4B9-A758EDC8702E}" type="slidenum">
              <a:rPr lang="en-US" sz="1200">
                <a:ea typeface="MS PGothic" charset="0"/>
                <a:cs typeface="MS PGothic" charset="0"/>
              </a:rPr>
              <a:pPr/>
              <a:t>46</a:t>
            </a:fld>
            <a:endParaRPr lang="en-US" sz="1200" dirty="0">
              <a:ea typeface="MS PGothic" charset="0"/>
              <a:cs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1618" name="Notes Placeholder 2"/>
          <p:cNvSpPr>
            <a:spLocks noGrp="1"/>
          </p:cNvSpPr>
          <p:nvPr>
            <p:ph type="body" idx="1"/>
          </p:nvPr>
        </p:nvSpPr>
        <p:spPr bwMode="auto">
          <a:xfrm>
            <a:off x="666206" y="4343400"/>
            <a:ext cx="5551714" cy="47990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sz="1200" b="1" kern="1200" dirty="0">
                <a:solidFill>
                  <a:schemeClr val="tx1"/>
                </a:solidFill>
                <a:effectLst/>
                <a:latin typeface="Arial" pitchFamily="34" charset="0"/>
                <a:ea typeface="MS PGothic" pitchFamily="34" charset="-128"/>
                <a:cs typeface="Arial" pitchFamily="34" charset="0"/>
              </a:rPr>
              <a:t>Presenter Remarks:</a:t>
            </a:r>
          </a:p>
          <a:p>
            <a:pPr>
              <a:spcBef>
                <a:spcPts val="0"/>
              </a:spcBef>
            </a:pPr>
            <a:r>
              <a:rPr lang="en-US" sz="1200" b="0" kern="1200" dirty="0">
                <a:solidFill>
                  <a:schemeClr val="tx1"/>
                </a:solidFill>
                <a:effectLst/>
                <a:latin typeface="Arial" pitchFamily="34" charset="0"/>
                <a:ea typeface="MS PGothic" pitchFamily="34" charset="-128"/>
                <a:cs typeface="Arial" pitchFamily="34" charset="0"/>
              </a:rPr>
              <a:t>Let’s debrief</a:t>
            </a:r>
            <a:r>
              <a:rPr lang="en-US" sz="1200" b="0" kern="1200" baseline="0" dirty="0">
                <a:solidFill>
                  <a:schemeClr val="tx1"/>
                </a:solidFill>
                <a:effectLst/>
                <a:latin typeface="Arial" pitchFamily="34" charset="0"/>
                <a:ea typeface="MS PGothic" pitchFamily="34" charset="-128"/>
                <a:cs typeface="Arial" pitchFamily="34" charset="0"/>
              </a:rPr>
              <a:t> together:</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itchFamily="34" charset="-128"/>
                <a:cs typeface="Arial" pitchFamily="34" charset="0"/>
              </a:rPr>
              <a:t>What was interesting to you about the conversations you had?</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itchFamily="34" charset="-128"/>
                <a:cs typeface="Arial" pitchFamily="34" charset="0"/>
              </a:rPr>
              <a:t>Was there something you found surprising?</a:t>
            </a:r>
          </a:p>
          <a:p>
            <a:pPr marL="171450" lvl="0" indent="-171450">
              <a:spcBef>
                <a:spcPts val="0"/>
              </a:spcBef>
              <a:buFont typeface="Arial" panose="020B0604020202020204" pitchFamily="34" charset="0"/>
              <a:buChar char="•"/>
            </a:pPr>
            <a:r>
              <a:rPr lang="en-US" dirty="0">
                <a:latin typeface="Arial" pitchFamily="34" charset="0"/>
                <a:cs typeface="Arial" pitchFamily="34" charset="0"/>
              </a:rPr>
              <a:t>How might you facilitate this feeling of discovery in your classroom?</a:t>
            </a:r>
          </a:p>
          <a:p>
            <a:pPr marL="171450" lvl="0" indent="-171450">
              <a:spcBef>
                <a:spcPts val="0"/>
              </a:spcBef>
              <a:buFont typeface="Arial" panose="020B0604020202020204" pitchFamily="34" charset="0"/>
              <a:buChar char="•"/>
            </a:pPr>
            <a:r>
              <a:rPr lang="en-US" sz="1200" kern="1200" dirty="0">
                <a:solidFill>
                  <a:schemeClr val="tx1"/>
                </a:solidFill>
                <a:effectLst/>
                <a:latin typeface="Arial" pitchFamily="34" charset="0"/>
                <a:ea typeface="MS PGothic" pitchFamily="34" charset="-128"/>
                <a:cs typeface="Arial" pitchFamily="34" charset="0"/>
              </a:rPr>
              <a:t>What is one new idea regarding science that you will add to your classroom that utilizes your strengths as a teacher?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dirty="0">
                <a:latin typeface="Arial" pitchFamily="34" charset="0"/>
                <a:cs typeface="Arial" pitchFamily="34" charset="0"/>
              </a:rPr>
              <a:t>What adaptation might you add to support access to the experience for all children?</a:t>
            </a:r>
            <a:endParaRPr lang="en-US" sz="1200" dirty="0">
              <a:latin typeface="Arial" charset="0"/>
              <a:ea typeface="MS PGothic" charset="0"/>
              <a:cs typeface="MS PGothic" charset="0"/>
            </a:endParaRPr>
          </a:p>
          <a:p>
            <a:pPr marL="171450" lvl="0" indent="-171450">
              <a:spcBef>
                <a:spcPts val="0"/>
              </a:spcBef>
              <a:buFont typeface="Arial" panose="020B0604020202020204" pitchFamily="34" charset="0"/>
              <a:buChar char="•"/>
            </a:pPr>
            <a:endParaRPr lang="en-US" sz="1200" kern="1200" dirty="0">
              <a:solidFill>
                <a:schemeClr val="tx1"/>
              </a:solidFill>
              <a:effectLst/>
              <a:latin typeface="Arial" pitchFamily="34" charset="0"/>
              <a:ea typeface="MS PGothic" pitchFamily="34" charset="-128"/>
              <a:cs typeface="Arial" pitchFamily="34" charset="0"/>
            </a:endParaRPr>
          </a:p>
          <a:p>
            <a:pPr>
              <a:spcBef>
                <a:spcPts val="0"/>
              </a:spcBef>
            </a:pPr>
            <a:endParaRPr lang="en-US" sz="700" dirty="0">
              <a:latin typeface="Arial" charset="0"/>
              <a:ea typeface="MS PGothic" charset="0"/>
            </a:endParaRPr>
          </a:p>
        </p:txBody>
      </p:sp>
      <p:sp>
        <p:nvSpPr>
          <p:cNvPr id="1116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61F49B-869F-5E41-BAAE-9891BE5E3899}" type="slidenum">
              <a:rPr lang="en-US" sz="1200">
                <a:ea typeface="MS PGothic" charset="0"/>
                <a:cs typeface="MS PGothic" charset="0"/>
              </a:rPr>
              <a:pPr/>
              <a:t>47</a:t>
            </a:fld>
            <a:endParaRPr lang="en-US" sz="120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Let’s reflect on using</a:t>
            </a:r>
            <a:r>
              <a:rPr lang="en-US" baseline="0" dirty="0">
                <a:latin typeface="Arial" charset="0"/>
                <a:ea typeface="MS PGothic" charset="0"/>
              </a:rPr>
              <a:t> scientific tools:</a:t>
            </a:r>
            <a:endParaRPr lang="en-US" dirty="0">
              <a:latin typeface="Arial" charset="0"/>
              <a:ea typeface="MS PGothic" charset="0"/>
            </a:endParaRPr>
          </a:p>
          <a:p>
            <a:pPr marL="171450" indent="-171450">
              <a:spcBef>
                <a:spcPts val="0"/>
              </a:spcBef>
              <a:buFont typeface="Arial" panose="020B0604020202020204" pitchFamily="34" charset="0"/>
              <a:buChar char="•"/>
            </a:pPr>
            <a:r>
              <a:rPr lang="en-US" b="0" dirty="0">
                <a:latin typeface="Arial" charset="0"/>
                <a:ea typeface="MS PGothic" charset="0"/>
              </a:rPr>
              <a:t>How do scientific tools deepen and expand observation and investigation?</a:t>
            </a:r>
          </a:p>
          <a:p>
            <a:pPr marL="171450" indent="-171450">
              <a:spcBef>
                <a:spcPts val="0"/>
              </a:spcBef>
              <a:buFont typeface="Arial" panose="020B0604020202020204" pitchFamily="34" charset="0"/>
              <a:buChar char="•"/>
            </a:pPr>
            <a:r>
              <a:rPr lang="en-US" b="0" dirty="0">
                <a:latin typeface="Arial" charset="0"/>
                <a:ea typeface="MS PGothic" charset="0"/>
              </a:rPr>
              <a:t>Do you spend time teaching students how to use scientific tools to expand observations and investigations? </a:t>
            </a:r>
          </a:p>
          <a:p>
            <a:pPr marL="171450" indent="-171450">
              <a:spcBef>
                <a:spcPts val="0"/>
              </a:spcBef>
              <a:buFont typeface="Arial" panose="020B0604020202020204" pitchFamily="34" charset="0"/>
              <a:buChar char="•"/>
            </a:pPr>
            <a:r>
              <a:rPr lang="en-US" b="0" dirty="0">
                <a:latin typeface="Arial" charset="0"/>
                <a:ea typeface="MS PGothic" charset="0"/>
              </a:rPr>
              <a:t>What other scientific tools can you add to your classroom?</a:t>
            </a:r>
          </a:p>
          <a:p>
            <a:pPr>
              <a:spcBef>
                <a:spcPts val="0"/>
              </a:spcBef>
            </a:pPr>
            <a:endParaRPr lang="en-US" dirty="0">
              <a:latin typeface="Arial" charset="0"/>
              <a:ea typeface="MS PGothic" charset="0"/>
            </a:endParaRPr>
          </a:p>
        </p:txBody>
      </p:sp>
      <p:sp>
        <p:nvSpPr>
          <p:cNvPr id="1136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1823E0-FF7F-464B-8F15-6968BB5394BA}" type="slidenum">
              <a:rPr lang="en-US" sz="1200">
                <a:ea typeface="MS PGothic" charset="0"/>
                <a:cs typeface="MS PGothic" charset="0"/>
              </a:rPr>
              <a:pPr/>
              <a:t>48</a:t>
            </a:fld>
            <a:endParaRPr lang="en-US" sz="120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xfrm>
            <a:off x="685800" y="4433888"/>
            <a:ext cx="5486400" cy="42513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ea typeface="MS PGothic" charset="0"/>
              </a:rPr>
              <a:t>Presenter Remarks:</a:t>
            </a:r>
          </a:p>
          <a:p>
            <a:pPr marL="0" lvl="2">
              <a:spcBef>
                <a:spcPts val="0"/>
              </a:spcBef>
            </a:pPr>
            <a:r>
              <a:rPr lang="en-US" dirty="0">
                <a:ea typeface="MS PGothic" charset="0"/>
              </a:rPr>
              <a:t>The Preschool Curriculum Framework includes Universal Design for Learning. Many of the strategies we have already discussed are examples of Universal Design for Learning. Is anyone familiar enough with this concept of Universal Design to share their understanding with us?</a:t>
            </a:r>
          </a:p>
          <a:p>
            <a:pPr marL="0" lvl="2">
              <a:spcBef>
                <a:spcPts val="0"/>
              </a:spcBef>
            </a:pPr>
            <a:endParaRPr lang="en-US" dirty="0">
              <a:ea typeface="MS PGothic" charset="0"/>
            </a:endParaRPr>
          </a:p>
          <a:p>
            <a:pPr marL="0" lvl="2">
              <a:spcBef>
                <a:spcPts val="0"/>
              </a:spcBef>
            </a:pPr>
            <a:r>
              <a:rPr lang="en-US" dirty="0">
                <a:ea typeface="MS PGothic" charset="0"/>
              </a:rPr>
              <a:t>(Allow participants to share.)</a:t>
            </a:r>
          </a:p>
          <a:p>
            <a:pPr marL="0" lvl="2">
              <a:spcBef>
                <a:spcPts val="0"/>
              </a:spcBef>
            </a:pPr>
            <a:endParaRPr lang="en-US" dirty="0">
              <a:ea typeface="MS PGothic" charset="0"/>
            </a:endParaRPr>
          </a:p>
          <a:p>
            <a:pPr marL="0" lvl="2" indent="0">
              <a:spcBef>
                <a:spcPts val="0"/>
              </a:spcBef>
              <a:buFontTx/>
              <a:buNone/>
            </a:pPr>
            <a:r>
              <a:rPr lang="en-US" dirty="0">
                <a:ea typeface="MS PGothic" charset="0"/>
              </a:rPr>
              <a:t>“Universal design provides for multiple means of representation, multiple means of engagement, and multiple means of expression…</a:t>
            </a:r>
            <a:r>
              <a:rPr lang="en-US" b="0" i="1" dirty="0">
                <a:ea typeface="MS PGothic" charset="0"/>
              </a:rPr>
              <a:t>Multiple means of </a:t>
            </a:r>
            <a:r>
              <a:rPr lang="en-US" i="1" dirty="0">
                <a:ea typeface="MS PGothic" charset="0"/>
              </a:rPr>
              <a:t>representation </a:t>
            </a:r>
            <a:r>
              <a:rPr lang="en-US" dirty="0">
                <a:ea typeface="MS PGothic" charset="0"/>
              </a:rPr>
              <a:t>refers to providing information in a variety of ways so the learning needs of all children</a:t>
            </a:r>
            <a:r>
              <a:rPr lang="en-US" baseline="0" dirty="0">
                <a:ea typeface="MS PGothic" charset="0"/>
              </a:rPr>
              <a:t> even if they communicate in another language</a:t>
            </a:r>
            <a:r>
              <a:rPr lang="en-US" dirty="0">
                <a:ea typeface="MS PGothic" charset="0"/>
              </a:rPr>
              <a:t>. For example, it is important to speak clearly to all</a:t>
            </a:r>
            <a:r>
              <a:rPr lang="en-US" baseline="0" dirty="0">
                <a:ea typeface="MS PGothic" charset="0"/>
              </a:rPr>
              <a:t> children</a:t>
            </a:r>
            <a:r>
              <a:rPr lang="en-US" dirty="0">
                <a:ea typeface="MS PGothic" charset="0"/>
              </a:rPr>
              <a:t> while also presenting information visually (such as with objects and pictures)</a:t>
            </a:r>
            <a:r>
              <a:rPr lang="en-US" baseline="0" dirty="0">
                <a:ea typeface="MS PGothic" charset="0"/>
              </a:rPr>
              <a:t> so that they may be able to learn as much as possible. </a:t>
            </a:r>
          </a:p>
          <a:p>
            <a:pPr marL="0" lvl="2" indent="0">
              <a:spcBef>
                <a:spcPts val="0"/>
              </a:spcBef>
              <a:buFontTx/>
              <a:buNone/>
            </a:pPr>
            <a:endParaRPr lang="en-US" i="1" baseline="0" dirty="0">
              <a:ea typeface="MS PGothic" charset="0"/>
            </a:endParaRPr>
          </a:p>
          <a:p>
            <a:pPr marL="0" lvl="2" indent="0">
              <a:spcBef>
                <a:spcPts val="0"/>
              </a:spcBef>
              <a:buFontTx/>
              <a:buNone/>
            </a:pPr>
            <a:r>
              <a:rPr lang="en-US" i="1" dirty="0">
                <a:ea typeface="MS PGothic" charset="0"/>
              </a:rPr>
              <a:t>“Multiple means of expression </a:t>
            </a:r>
            <a:r>
              <a:rPr lang="en-US" dirty="0">
                <a:ea typeface="MS PGothic"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r>
              <a:rPr lang="en-US" baseline="0" dirty="0">
                <a:ea typeface="MS PGothic" charset="0"/>
              </a:rPr>
              <a:t> </a:t>
            </a:r>
          </a:p>
          <a:p>
            <a:pPr marL="0" lvl="2" indent="0">
              <a:spcBef>
                <a:spcPts val="0"/>
              </a:spcBef>
              <a:buFontTx/>
              <a:buNone/>
            </a:pPr>
            <a:endParaRPr lang="en-US" i="1" baseline="0" dirty="0">
              <a:ea typeface="MS PGothic" charset="0"/>
            </a:endParaRPr>
          </a:p>
          <a:p>
            <a:pPr marL="0" lvl="2" indent="0">
              <a:spcBef>
                <a:spcPts val="0"/>
              </a:spcBef>
              <a:buFontTx/>
              <a:buNone/>
            </a:pPr>
            <a:r>
              <a:rPr lang="en-US" i="1" dirty="0">
                <a:ea typeface="MS PGothic" charset="0"/>
              </a:rPr>
              <a:t>“Multiple means of engagement </a:t>
            </a:r>
            <a:r>
              <a:rPr lang="en-US" dirty="0">
                <a:ea typeface="MS PGothic" charset="0"/>
              </a:rPr>
              <a:t>refers to providing choices in the setting or program that facilitate learning by building on children</a:t>
            </a:r>
            <a:r>
              <a:rPr lang="ja-JP" altLang="en-US" dirty="0">
                <a:ea typeface="MS PGothic" charset="0"/>
              </a:rPr>
              <a:t>’</a:t>
            </a:r>
            <a:r>
              <a:rPr lang="en-US" altLang="ja-JP" dirty="0">
                <a:ea typeface="MS PGothic" charset="0"/>
              </a:rPr>
              <a:t>s interests. The information in this curriculum framework has been worded to incorporate multiple means of representation, expression, and engagement” (PCF, Vol. 2,</a:t>
            </a:r>
            <a:r>
              <a:rPr lang="en-US" altLang="ja-JP" baseline="0" dirty="0">
                <a:ea typeface="MS PGothic" charset="0"/>
              </a:rPr>
              <a:t> p. 14). </a:t>
            </a:r>
            <a:endParaRPr lang="en-US" altLang="ja-JP" dirty="0">
              <a:ea typeface="MS PGothic" charset="0"/>
            </a:endParaRPr>
          </a:p>
          <a:p>
            <a:pPr marL="0" lvl="2">
              <a:spcBef>
                <a:spcPts val="0"/>
              </a:spcBef>
            </a:pPr>
            <a:endParaRPr lang="en-US" dirty="0">
              <a:ea typeface="MS PGothic" charset="0"/>
            </a:endParaRPr>
          </a:p>
          <a:p>
            <a:pPr marL="0" lvl="2">
              <a:spcBef>
                <a:spcPts val="0"/>
              </a:spcBef>
            </a:pPr>
            <a:r>
              <a:rPr lang="en-US" dirty="0">
                <a:ea typeface="MS PGothic" charset="0"/>
              </a:rPr>
              <a:t>The next slide and handout highlight a variety of interactions and strategies for both ELD and LLD that also incorporate ideas of supporting students with Universal Design for Learning. </a:t>
            </a:r>
          </a:p>
          <a:p>
            <a:pPr>
              <a:spcBef>
                <a:spcPts val="0"/>
              </a:spcBef>
            </a:pPr>
            <a:endParaRPr lang="en-US" altLang="ja-JP" dirty="0">
              <a:ea typeface="MS PGothic" charset="0"/>
            </a:endParaRPr>
          </a:p>
        </p:txBody>
      </p:sp>
      <p:sp>
        <p:nvSpPr>
          <p:cNvPr id="70659"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68F30D-0111-B342-BFC8-3469B0BF4152}" type="slidenum">
              <a:rPr lang="en-US">
                <a:cs typeface="Arial" charset="0"/>
              </a:rPr>
              <a:pPr/>
              <a:t>49</a:t>
            </a:fld>
            <a:endParaRPr lang="en-US">
              <a:cs typeface="Arial" charset="0"/>
            </a:endParaRPr>
          </a:p>
        </p:txBody>
      </p:sp>
    </p:spTree>
    <p:extLst>
      <p:ext uri="{BB962C8B-B14F-4D97-AF65-F5344CB8AC3E}">
        <p14:creationId xmlns:p14="http://schemas.microsoft.com/office/powerpoint/2010/main" val="367402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DRDP-K (2015)</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science</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5</a:t>
            </a:fld>
            <a:endParaRPr lang="en-US" altLang="en-US" sz="1200"/>
          </a:p>
        </p:txBody>
      </p:sp>
    </p:spTree>
    <p:extLst>
      <p:ext uri="{BB962C8B-B14F-4D97-AF65-F5344CB8AC3E}">
        <p14:creationId xmlns:p14="http://schemas.microsoft.com/office/powerpoint/2010/main" val="1215274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Take a moment to read the quote on the slide :</a:t>
            </a:r>
            <a:r>
              <a:rPr lang="en-US" baseline="0" dirty="0">
                <a:latin typeface="Arial" charset="0"/>
                <a:ea typeface="MS PGothic" charset="0"/>
              </a:rPr>
              <a:t> </a:t>
            </a:r>
            <a:r>
              <a:rPr lang="en-US" dirty="0">
                <a:latin typeface="Arial" charset="0"/>
                <a:ea typeface="MS PGothic" charset="0"/>
              </a:rPr>
              <a:t>“Teachers often need to do some investigations of their own so they know where to take the children in future investigations” (PCF, Vol. 3</a:t>
            </a:r>
            <a:r>
              <a:rPr lang="en-US" baseline="0" dirty="0">
                <a:latin typeface="Arial" charset="0"/>
                <a:ea typeface="MS PGothic" charset="0"/>
              </a:rPr>
              <a:t>, p. </a:t>
            </a:r>
            <a:r>
              <a:rPr lang="en-US" dirty="0">
                <a:latin typeface="Arial" charset="0"/>
                <a:ea typeface="MS PGothic" charset="0"/>
              </a:rPr>
              <a:t>149).</a:t>
            </a:r>
          </a:p>
          <a:p>
            <a:pPr>
              <a:spcBef>
                <a:spcPts val="0"/>
              </a:spcBef>
            </a:pPr>
            <a:endParaRPr lang="en-US" dirty="0">
              <a:latin typeface="Arial" charset="0"/>
              <a:ea typeface="MS PGothic" charset="0"/>
            </a:endParaRPr>
          </a:p>
          <a:p>
            <a:r>
              <a:rPr lang="en-US" sz="1200" kern="1200" dirty="0">
                <a:solidFill>
                  <a:schemeClr val="tx1"/>
                </a:solidFill>
                <a:effectLst/>
                <a:latin typeface="Arial" pitchFamily="34" charset="0"/>
                <a:ea typeface="MS PGothic" pitchFamily="34" charset="-128"/>
                <a:cs typeface="Arial" pitchFamily="34" charset="0"/>
              </a:rPr>
              <a:t>For example, think about what your group discovered about seashells. Considering this new knowledge, how might you guide future investigations of seashells in your classroom?</a:t>
            </a:r>
            <a:r>
              <a:rPr lang="en-US" sz="1200" kern="1200" baseline="0" dirty="0">
                <a:solidFill>
                  <a:schemeClr val="tx1"/>
                </a:solidFill>
                <a:effectLst/>
                <a:latin typeface="Arial" pitchFamily="34" charset="0"/>
                <a:ea typeface="MS PGothic" pitchFamily="34" charset="-128"/>
                <a:cs typeface="Arial" pitchFamily="34" charset="0"/>
              </a:rPr>
              <a:t> </a:t>
            </a:r>
            <a:r>
              <a:rPr lang="en-US" sz="1200" kern="1200" dirty="0">
                <a:solidFill>
                  <a:schemeClr val="tx1"/>
                </a:solidFill>
                <a:effectLst/>
                <a:latin typeface="Arial" pitchFamily="34" charset="0"/>
                <a:ea typeface="MS PGothic" pitchFamily="34" charset="-128"/>
                <a:cs typeface="Arial" pitchFamily="34" charset="0"/>
              </a:rPr>
              <a:t>Take a moment to talk about this with your group.</a:t>
            </a:r>
          </a:p>
          <a:p>
            <a:endParaRPr lang="en-US" sz="1200" kern="1200" dirty="0">
              <a:solidFill>
                <a:schemeClr val="tx1"/>
              </a:solidFill>
              <a:effectLst/>
              <a:latin typeface="Arial" pitchFamily="34" charset="0"/>
              <a:ea typeface="MS PGothic" pitchFamily="34" charset="-128"/>
              <a:cs typeface="Arial" pitchFamily="34" charset="0"/>
            </a:endParaRPr>
          </a:p>
          <a:p>
            <a:r>
              <a:rPr lang="en-US" sz="1200" kern="1200" dirty="0">
                <a:solidFill>
                  <a:schemeClr val="tx1"/>
                </a:solidFill>
                <a:effectLst/>
                <a:latin typeface="Arial" pitchFamily="34" charset="0"/>
                <a:ea typeface="MS PGothic" pitchFamily="34" charset="-128"/>
                <a:cs typeface="Arial" pitchFamily="34" charset="0"/>
              </a:rPr>
              <a:t>(Allow 2-3 minutes for table discussion and then invite groups to share-out key responses). </a:t>
            </a:r>
          </a:p>
        </p:txBody>
      </p:sp>
      <p:sp>
        <p:nvSpPr>
          <p:cNvPr id="1177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F6F43-908A-454C-B188-ACEF7846E69C}" type="slidenum">
              <a:rPr lang="en-US" sz="1200">
                <a:ea typeface="MS PGothic" charset="0"/>
                <a:cs typeface="MS PGothic" charset="0"/>
              </a:rPr>
              <a:pPr/>
              <a:t>50</a:t>
            </a:fld>
            <a:endParaRPr lang="en-US" sz="1200">
              <a:ea typeface="MS PGothic" charset="0"/>
              <a:cs typeface="MS PGothic" charset="0"/>
            </a:endParaRPr>
          </a:p>
        </p:txBody>
      </p:sp>
    </p:spTree>
    <p:extLst>
      <p:ext uri="{BB962C8B-B14F-4D97-AF65-F5344CB8AC3E}">
        <p14:creationId xmlns:p14="http://schemas.microsoft.com/office/powerpoint/2010/main" val="1778644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sz="1200" b="1" dirty="0">
                <a:latin typeface="Arial" charset="0"/>
                <a:ea typeface="MS PGothic" charset="0"/>
              </a:rPr>
              <a:t>Presenter Remarks: </a:t>
            </a:r>
          </a:p>
          <a:p>
            <a:pPr>
              <a:spcBef>
                <a:spcPts val="0"/>
              </a:spcBef>
            </a:pPr>
            <a:r>
              <a:rPr lang="en-US" sz="1200" dirty="0">
                <a:latin typeface="Arial" charset="0"/>
                <a:ea typeface="MS PGothic" charset="0"/>
              </a:rPr>
              <a:t>Skills and language are key components to scientific inquiry.  As teachers plan and engage children in the scientific process, children begin to adopt scientific ideas and language of scientific inquiry—ways to explore and develop knowledge and understanding of scientific ideas.  </a:t>
            </a:r>
          </a:p>
          <a:p>
            <a:pPr>
              <a:spcBef>
                <a:spcPts val="0"/>
              </a:spcBef>
              <a:buFontTx/>
              <a:buNone/>
            </a:pPr>
            <a:endParaRPr lang="en-US" sz="1200" dirty="0">
              <a:latin typeface="Arial" charset="0"/>
              <a:ea typeface="MS PGothic" charset="0"/>
            </a:endParaRPr>
          </a:p>
          <a:p>
            <a:pPr>
              <a:spcBef>
                <a:spcPts val="0"/>
              </a:spcBef>
            </a:pPr>
            <a:r>
              <a:rPr lang="en-US" sz="1200" dirty="0">
                <a:latin typeface="Arial" charset="0"/>
                <a:ea typeface="MS PGothic" charset="0"/>
              </a:rPr>
              <a:t>“Teachers can use the experiences to encourage children to observe closely, using their senses and tools, and describe their observations, which helps them in learning about properties and characteristics of objects and materials” (PCF, Vol. 3,</a:t>
            </a:r>
            <a:r>
              <a:rPr lang="en-US" sz="1200" baseline="0" dirty="0">
                <a:latin typeface="Arial" charset="0"/>
                <a:ea typeface="MS PGothic" charset="0"/>
              </a:rPr>
              <a:t> p. </a:t>
            </a:r>
            <a:r>
              <a:rPr lang="en-US" sz="1200" dirty="0">
                <a:latin typeface="Arial" charset="0"/>
                <a:ea typeface="MS PGothic" charset="0"/>
              </a:rPr>
              <a:t>154).</a:t>
            </a:r>
          </a:p>
          <a:p>
            <a:pPr>
              <a:spcBef>
                <a:spcPts val="0"/>
              </a:spcBef>
            </a:pPr>
            <a:endParaRPr lang="en-US" sz="1100" dirty="0">
              <a:latin typeface="Arial" charset="0"/>
              <a:ea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DB47FB-DD3A-1F47-8AB4-9AC93C22DA77}" type="slidenum">
              <a:rPr lang="en-US" sz="1200">
                <a:ea typeface="MS PGothic" charset="0"/>
                <a:cs typeface="MS PGothic" charset="0"/>
              </a:rPr>
              <a:pPr/>
              <a:t>51</a:t>
            </a:fld>
            <a:endParaRPr lang="en-US" sz="1200">
              <a:ea typeface="MS PGothic" charset="0"/>
              <a:cs typeface="MS PGothic" charset="0"/>
            </a:endParaRPr>
          </a:p>
        </p:txBody>
      </p:sp>
    </p:spTree>
    <p:extLst>
      <p:ext uri="{BB962C8B-B14F-4D97-AF65-F5344CB8AC3E}">
        <p14:creationId xmlns:p14="http://schemas.microsoft.com/office/powerpoint/2010/main" val="4029412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“Science is about providing children with the basic skills of </a:t>
            </a:r>
            <a:r>
              <a:rPr lang="en-US" b="1" dirty="0">
                <a:latin typeface="Arial" charset="0"/>
                <a:ea typeface="MS PGothic" charset="0"/>
              </a:rPr>
              <a:t>scientific inquiry</a:t>
            </a:r>
            <a:r>
              <a:rPr lang="en-US" dirty="0">
                <a:latin typeface="Arial" charset="0"/>
                <a:ea typeface="MS PGothic" charset="0"/>
              </a:rPr>
              <a:t>, such as observing and describing, </a:t>
            </a:r>
            <a:r>
              <a:rPr lang="en-US" b="1" dirty="0">
                <a:latin typeface="Arial" charset="0"/>
                <a:ea typeface="MS PGothic" charset="0"/>
              </a:rPr>
              <a:t>comparing and contrasting</a:t>
            </a:r>
            <a:r>
              <a:rPr lang="en-US" dirty="0">
                <a:latin typeface="Arial" charset="0"/>
                <a:ea typeface="MS PGothic" charset="0"/>
              </a:rPr>
              <a:t>, classifying, experimenting and </a:t>
            </a:r>
            <a:r>
              <a:rPr lang="en-US" b="1" dirty="0">
                <a:latin typeface="Arial" charset="0"/>
                <a:ea typeface="MS PGothic" charset="0"/>
              </a:rPr>
              <a:t>recording</a:t>
            </a:r>
            <a:r>
              <a:rPr lang="en-US" dirty="0">
                <a:latin typeface="Arial" charset="0"/>
                <a:ea typeface="MS PGothic" charset="0"/>
              </a:rPr>
              <a:t>, and using the scientific vocabulary associated with these skills” (PLF, Vol. 3, p. 48).</a:t>
            </a:r>
          </a:p>
          <a:p>
            <a:pPr>
              <a:spcBef>
                <a:spcPts val="0"/>
              </a:spcBef>
            </a:pPr>
            <a:endParaRPr lang="en-US" b="1" dirty="0">
              <a:latin typeface="Arial" charset="0"/>
              <a:ea typeface="MS PGothic" charset="0"/>
            </a:endParaRPr>
          </a:p>
          <a:p>
            <a:pPr>
              <a:spcBef>
                <a:spcPts val="0"/>
              </a:spcBef>
            </a:pPr>
            <a:endParaRPr lang="en-US" dirty="0">
              <a:latin typeface="Arial" charset="0"/>
              <a:ea typeface="MS PGothic" charset="0"/>
            </a:endParaRPr>
          </a:p>
        </p:txBody>
      </p:sp>
      <p:sp>
        <p:nvSpPr>
          <p:cNvPr id="1218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E53FE2-EED0-BA46-B345-A1A54AEAA620}" type="slidenum">
              <a:rPr lang="en-US" sz="1200">
                <a:ea typeface="MS PGothic" charset="0"/>
                <a:cs typeface="MS PGothic" charset="0"/>
              </a:rPr>
              <a:pPr/>
              <a:t>52</a:t>
            </a:fld>
            <a:endParaRPr lang="en-US" sz="1200">
              <a:ea typeface="MS PGothic" charset="0"/>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“Integral to children’s processes of scientific inquiry is their </a:t>
            </a:r>
            <a:r>
              <a:rPr lang="en-US" b="1" dirty="0">
                <a:latin typeface="Arial" charset="0"/>
                <a:ea typeface="MS PGothic" charset="0"/>
              </a:rPr>
              <a:t>communication</a:t>
            </a:r>
            <a:r>
              <a:rPr lang="en-US" dirty="0">
                <a:latin typeface="Arial" charset="0"/>
                <a:ea typeface="MS PGothic" charset="0"/>
              </a:rPr>
              <a:t> about what they are doing and thinking” (PCF, Vol. 3</a:t>
            </a:r>
            <a:r>
              <a:rPr lang="en-US" baseline="0" dirty="0">
                <a:latin typeface="Arial" charset="0"/>
                <a:ea typeface="MS PGothic" charset="0"/>
              </a:rPr>
              <a:t>, p. </a:t>
            </a:r>
            <a:r>
              <a:rPr lang="en-US" dirty="0">
                <a:latin typeface="Arial" charset="0"/>
                <a:ea typeface="MS PGothic" charset="0"/>
              </a:rPr>
              <a:t>166).</a:t>
            </a:r>
          </a:p>
          <a:p>
            <a:pPr>
              <a:spcBef>
                <a:spcPts val="0"/>
              </a:spcBef>
            </a:pPr>
            <a:endParaRPr lang="en-US" dirty="0">
              <a:latin typeface="Arial" charset="0"/>
              <a:ea typeface="MS PGothic" charset="0"/>
            </a:endParaRPr>
          </a:p>
          <a:p>
            <a:pPr>
              <a:spcBef>
                <a:spcPts val="0"/>
              </a:spcBef>
            </a:pPr>
            <a:r>
              <a:rPr lang="en-US" sz="1200" kern="1200" dirty="0">
                <a:solidFill>
                  <a:schemeClr val="tx1"/>
                </a:solidFill>
                <a:effectLst/>
                <a:latin typeface="Arial" pitchFamily="34" charset="0"/>
                <a:ea typeface="MS PGothic" pitchFamily="34" charset="-128"/>
                <a:cs typeface="Arial" pitchFamily="34" charset="0"/>
              </a:rPr>
              <a:t>Communication provides children with many opportunities to use language. For example, they are able to express their thoughts, opinions, and views. When children communicate what they are thinking or doing, a great opportunity is provided for the teacher to expand the conversation by asking questions that will enable children to further describe and/or explain. </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1259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DAE881-705E-9246-8C0E-DF516DCC71B8}" type="slidenum">
              <a:rPr lang="en-US" sz="1200">
                <a:ea typeface="MS PGothic" charset="0"/>
                <a:cs typeface="MS PGothic" charset="0"/>
              </a:rPr>
              <a:pPr/>
              <a:t>53</a:t>
            </a:fld>
            <a:endParaRPr lang="en-US" sz="120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 </a:t>
            </a:r>
          </a:p>
          <a:p>
            <a:pPr>
              <a:spcBef>
                <a:spcPts val="0"/>
              </a:spcBef>
            </a:pPr>
            <a:r>
              <a:rPr lang="en-US" dirty="0"/>
              <a:t>Watch</a:t>
            </a:r>
            <a:r>
              <a:rPr lang="en-US" baseline="0" dirty="0"/>
              <a:t> the video example of foundation 2.2 Communication and Documentation to see how four and five year olds may document and communicate their scientific thinking. </a:t>
            </a:r>
            <a:endParaRPr lang="en-US" dirty="0"/>
          </a:p>
        </p:txBody>
      </p:sp>
      <p:sp>
        <p:nvSpPr>
          <p:cNvPr id="4" name="Slide Number Placeholder 3"/>
          <p:cNvSpPr>
            <a:spLocks noGrp="1"/>
          </p:cNvSpPr>
          <p:nvPr>
            <p:ph type="sldNum" sz="quarter" idx="10"/>
          </p:nvPr>
        </p:nvSpPr>
        <p:spPr/>
        <p:txBody>
          <a:bodyPr/>
          <a:lstStyle/>
          <a:p>
            <a:pPr>
              <a:defRPr/>
            </a:pPr>
            <a:fld id="{C8DB32D7-EE51-5649-9B81-6707558BEC26}" type="slidenum">
              <a:rPr lang="en-US" smtClean="0"/>
              <a:pPr>
                <a:defRPr/>
              </a:pPr>
              <a:t>54</a:t>
            </a:fld>
            <a:endParaRPr lang="en-US"/>
          </a:p>
        </p:txBody>
      </p:sp>
    </p:spTree>
    <p:extLst>
      <p:ext uri="{BB962C8B-B14F-4D97-AF65-F5344CB8AC3E}">
        <p14:creationId xmlns:p14="http://schemas.microsoft.com/office/powerpoint/2010/main" val="267851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a:t>
            </a:r>
            <a:r>
              <a:rPr lang="en-US" b="1" baseline="0" dirty="0"/>
              <a:t> Remarks:</a:t>
            </a:r>
          </a:p>
          <a:p>
            <a:pPr>
              <a:spcBef>
                <a:spcPts val="0"/>
              </a:spcBef>
            </a:pPr>
            <a:r>
              <a:rPr lang="en-US" baseline="0" dirty="0"/>
              <a:t>Discuss the questions on the slide with your tablemates:</a:t>
            </a:r>
          </a:p>
          <a:p>
            <a:pPr marL="171450" indent="-171450">
              <a:spcBef>
                <a:spcPts val="0"/>
              </a:spcBef>
              <a:buFont typeface="Arial" panose="020B0604020202020204" pitchFamily="34" charset="0"/>
              <a:buChar char="•"/>
            </a:pPr>
            <a:r>
              <a:rPr lang="en-US" dirty="0"/>
              <a:t>What resonates with you from the foundations example? </a:t>
            </a:r>
          </a:p>
          <a:p>
            <a:pPr marL="171450" indent="-171450">
              <a:spcBef>
                <a:spcPts val="0"/>
              </a:spcBef>
              <a:buFont typeface="Arial" panose="020B0604020202020204" pitchFamily="34" charset="0"/>
              <a:buChar char="•"/>
            </a:pPr>
            <a:r>
              <a:rPr lang="en-US" dirty="0"/>
              <a:t>What did you see in the video that you have also seen in your classroom?</a:t>
            </a:r>
          </a:p>
          <a:p>
            <a:pPr marL="171450" indent="-171450">
              <a:spcBef>
                <a:spcPts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8DB32D7-EE51-5649-9B81-6707558BEC26}" type="slidenum">
              <a:rPr lang="en-US" smtClean="0"/>
              <a:pPr>
                <a:defRPr/>
              </a:pPr>
              <a:t>55</a:t>
            </a:fld>
            <a:endParaRPr lang="en-US"/>
          </a:p>
        </p:txBody>
      </p:sp>
    </p:spTree>
    <p:extLst>
      <p:ext uri="{BB962C8B-B14F-4D97-AF65-F5344CB8AC3E}">
        <p14:creationId xmlns:p14="http://schemas.microsoft.com/office/powerpoint/2010/main" val="951195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“Scientific exploration exposes young children to a variety of new words in meaningful contexts” (PLF, Vol. 3</a:t>
            </a:r>
            <a:r>
              <a:rPr lang="en-US" baseline="0" dirty="0">
                <a:latin typeface="Arial" charset="0"/>
                <a:ea typeface="MS PGothic" charset="0"/>
              </a:rPr>
              <a:t>, p. 49).</a:t>
            </a:r>
          </a:p>
          <a:p>
            <a:pPr>
              <a:spcBef>
                <a:spcPts val="0"/>
              </a:spcBef>
            </a:pPr>
            <a:endParaRPr lang="en-US" baseline="0" dirty="0">
              <a:latin typeface="Arial" charset="0"/>
              <a:ea typeface="MS PGothic" charset="0"/>
            </a:endParaRPr>
          </a:p>
          <a:p>
            <a:pPr>
              <a:spcBef>
                <a:spcPts val="0"/>
              </a:spcBef>
            </a:pPr>
            <a:r>
              <a:rPr lang="en-US" baseline="0" dirty="0">
                <a:latin typeface="Arial" charset="0"/>
                <a:ea typeface="MS PGothic" charset="0"/>
              </a:rPr>
              <a:t>What are some of these words that you have focused on in your classrooms? Take a moment and discuss this with an elbow partner. </a:t>
            </a:r>
          </a:p>
          <a:p>
            <a:pPr>
              <a:spcBef>
                <a:spcPts val="0"/>
              </a:spcBef>
            </a:pPr>
            <a:endParaRPr lang="en-US" baseline="0" dirty="0">
              <a:latin typeface="Arial" charset="0"/>
              <a:ea typeface="MS PGothic" charset="0"/>
            </a:endParaRPr>
          </a:p>
          <a:p>
            <a:pPr>
              <a:spcBef>
                <a:spcPts val="0"/>
              </a:spcBef>
            </a:pPr>
            <a:r>
              <a:rPr lang="en-US" baseline="0" dirty="0">
                <a:latin typeface="Arial" charset="0"/>
                <a:ea typeface="MS PGothic" charset="0"/>
              </a:rPr>
              <a:t>On the next slide we will explore some science vocabulary words.</a:t>
            </a:r>
            <a:endParaRPr lang="en-US" dirty="0">
              <a:latin typeface="Arial" charset="0"/>
              <a:ea typeface="MS PGothic" charset="0"/>
            </a:endParaRP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1D4A62-82E7-8642-B45E-1B89732583FB}" type="slidenum">
              <a:rPr lang="en-US" sz="1200">
                <a:ea typeface="MS PGothic" charset="0"/>
                <a:cs typeface="MS PGothic" charset="0"/>
              </a:rPr>
              <a:pPr/>
              <a:t>56</a:t>
            </a:fld>
            <a:endParaRPr lang="en-US" sz="1200">
              <a:ea typeface="MS PGothic" charset="0"/>
              <a:cs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0" name="Notes Placeholder 2"/>
          <p:cNvSpPr>
            <a:spLocks noGrp="1"/>
          </p:cNvSpPr>
          <p:nvPr>
            <p:ph type="body" idx="1"/>
          </p:nvPr>
        </p:nvSpPr>
        <p:spPr bwMode="auto">
          <a:xfrm>
            <a:off x="613954" y="4343400"/>
            <a:ext cx="5512526" cy="45434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kern="1200" dirty="0">
                <a:solidFill>
                  <a:schemeClr val="tx1"/>
                </a:solidFill>
                <a:effectLst/>
              </a:rPr>
              <a:t>Activity 4: Science Language Challenge</a:t>
            </a:r>
            <a:endParaRPr lang="en-US" b="1" kern="1200" dirty="0">
              <a:solidFill>
                <a:schemeClr val="tx1"/>
              </a:solidFill>
              <a:effectLst/>
              <a:latin typeface="Arial" charset="0"/>
              <a:ea typeface="MS PGothic" charset="0"/>
            </a:endParaRPr>
          </a:p>
          <a:p>
            <a:pPr lvl="0">
              <a:spcBef>
                <a:spcPts val="0"/>
              </a:spcBef>
            </a:pPr>
            <a:endParaRPr lang="en-US" kern="1200" dirty="0">
              <a:solidFill>
                <a:schemeClr val="tx1"/>
              </a:solidFill>
              <a:effectLst/>
            </a:endParaRPr>
          </a:p>
          <a:p>
            <a:pPr>
              <a:spcBef>
                <a:spcPts val="0"/>
              </a:spcBef>
            </a:pPr>
            <a:r>
              <a:rPr lang="en-US" b="1" kern="1200" dirty="0">
                <a:solidFill>
                  <a:schemeClr val="tx1"/>
                </a:solidFill>
                <a:effectLst/>
              </a:rPr>
              <a:t>Presenter Remarks:</a:t>
            </a:r>
            <a:br>
              <a:rPr lang="en-US" kern="1200" dirty="0">
                <a:solidFill>
                  <a:schemeClr val="tx1"/>
                </a:solidFill>
                <a:effectLst/>
              </a:rPr>
            </a:br>
            <a:r>
              <a:rPr lang="en-US" kern="1200" dirty="0">
                <a:solidFill>
                  <a:schemeClr val="tx1"/>
                </a:solidFill>
                <a:effectLst/>
              </a:rPr>
              <a:t>Let’s do the Science Language Challenge!</a:t>
            </a:r>
            <a:endParaRPr lang="en-US" dirty="0"/>
          </a:p>
          <a:p>
            <a:pPr>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cap="all" dirty="0">
                <a:ea typeface="Calibri" panose="020F0502020204030204" pitchFamily="34" charset="0"/>
                <a:cs typeface="Times New Roman" panose="02020603050405020304" pitchFamily="18" charset="0"/>
              </a:rPr>
              <a:t>intent: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a typeface="Times New Roman" panose="02020603050405020304" pitchFamily="18" charset="0"/>
                <a:cs typeface="Helvetica" pitchFamily="34" charset="0"/>
              </a:rPr>
              <a:t>Teach participants science vocabulary and provide movement breaks throughout the training.</a:t>
            </a:r>
            <a:endParaRPr lang="en-US" dirty="0">
              <a:latin typeface="Helvetica" pitchFamily="34" charset="0"/>
              <a:ea typeface="Times New Roman" panose="02020603050405020304" pitchFamily="18" charset="0"/>
              <a:cs typeface="Helvetica" pitchFamily="34" charset="0"/>
            </a:endParaRPr>
          </a:p>
          <a:p>
            <a:pPr marL="0" marR="0">
              <a:lnSpc>
                <a:spcPct val="115000"/>
              </a:lnSpc>
              <a:spcBef>
                <a:spcPts val="0"/>
              </a:spcBef>
              <a:spcAft>
                <a:spcPts val="0"/>
              </a:spcAft>
            </a:pPr>
            <a:r>
              <a:rPr lang="en-US" dirty="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cs typeface="Helvetica" pitchFamily="34" charset="0"/>
              </a:rPr>
              <a:t>OUTCOMES: </a:t>
            </a:r>
            <a:endParaRPr lang="en-US" dirty="0">
              <a:solidFill>
                <a:srgbClr val="000000"/>
              </a:solidFill>
              <a:latin typeface="Helvetica" pitchFamily="34" charset="0"/>
              <a:ea typeface="Times New Roman" panose="02020603050405020304" pitchFamily="18" charset="0"/>
              <a:cs typeface="Helvetica" pitchFamily="34" charset="0"/>
            </a:endParaRPr>
          </a:p>
          <a:p>
            <a:pPr marL="0" marR="0">
              <a:lnSpc>
                <a:spcPct val="115000"/>
              </a:lnSpc>
              <a:spcBef>
                <a:spcPts val="0"/>
              </a:spcBef>
              <a:spcAft>
                <a:spcPts val="0"/>
              </a:spcAft>
            </a:pPr>
            <a:r>
              <a:rPr lang="en-US" dirty="0">
                <a:ea typeface="Times New Roman" panose="02020603050405020304" pitchFamily="18" charset="0"/>
                <a:cs typeface="Times New Roman" panose="02020603050405020304" pitchFamily="18" charset="0"/>
              </a:rPr>
              <a:t>Participants build community with each other, gain familiarity with science vocabulary, and experience the connection between movements, art, and science.</a:t>
            </a:r>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cap="all" dirty="0">
                <a:ea typeface="Calibri" panose="020F0502020204030204" pitchFamily="34" charset="0"/>
                <a:cs typeface="Times New Roman" panose="02020603050405020304" pitchFamily="18" charset="0"/>
              </a:rPr>
              <a:t>Materials Required: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PPT slide</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Trainer notes </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Sticks with vocabulary words written on them</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Container for the sticks (pencil jar, mason jar, plastic cup, etc.)</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Preschool Learning Foundations glossary for support</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t>Handout 11: Glossary </a:t>
            </a:r>
            <a:r>
              <a:rPr lang="en-US" dirty="0">
                <a:ea typeface="Calibri" panose="020F0502020204030204" pitchFamily="34" charset="0"/>
                <a:cs typeface="Times New Roman" panose="02020603050405020304" pitchFamily="18" charset="0"/>
              </a:rPr>
              <a:t>Markers, crayons, etc.</a:t>
            </a:r>
            <a:endParaRPr lang="en-US" sz="1600" dirty="0">
              <a:latin typeface="Times" pitchFamily="18" charset="0"/>
              <a:ea typeface="Calibri" panose="020F0502020204030204" pitchFamily="34" charset="0"/>
              <a:cs typeface="Times New Roman" panose="02020603050405020304" pitchFamily="18" charset="0"/>
            </a:endParaRPr>
          </a:p>
          <a:p>
            <a:pPr marL="342900" lvl="0" indent="-342900">
              <a:spcBef>
                <a:spcPts val="0"/>
              </a:spcBef>
              <a:spcAft>
                <a:spcPts val="0"/>
              </a:spcAft>
              <a:buFont typeface="Symbol" panose="05050102010706020507" pitchFamily="18" charset="2"/>
              <a:buChar char=""/>
              <a:tabLst>
                <a:tab pos="457200" algn="l"/>
              </a:tabLst>
            </a:pPr>
            <a:r>
              <a:rPr lang="en-US" dirty="0">
                <a:ea typeface="Calibri" panose="020F0502020204030204" pitchFamily="34" charset="0"/>
                <a:cs typeface="Times New Roman" panose="02020603050405020304" pitchFamily="18" charset="0"/>
              </a:rPr>
              <a:t>Scratch paper                                             </a:t>
            </a:r>
          </a:p>
          <a:p>
            <a:pPr lvl="0">
              <a:spcBef>
                <a:spcPts val="0"/>
              </a:spcBef>
              <a:spcAft>
                <a:spcPts val="0"/>
              </a:spcAft>
              <a:tabLst>
                <a:tab pos="457200" algn="l"/>
              </a:tabLst>
            </a:pPr>
            <a:endParaRPr lang="en-US" b="1" cap="all" dirty="0">
              <a:ea typeface="Calibri" panose="020F0502020204030204" pitchFamily="34" charset="0"/>
              <a:cs typeface="Times New Roman" panose="02020603050405020304" pitchFamily="18" charset="0"/>
            </a:endParaRPr>
          </a:p>
          <a:p>
            <a:pPr lvl="0">
              <a:spcBef>
                <a:spcPts val="0"/>
              </a:spcBef>
              <a:spcAft>
                <a:spcPts val="0"/>
              </a:spcAft>
              <a:tabLst>
                <a:tab pos="457200" algn="l"/>
              </a:tabLst>
            </a:pPr>
            <a:r>
              <a:rPr lang="en-US" b="1" cap="all" dirty="0">
                <a:ea typeface="Calibri" panose="020F0502020204030204" pitchFamily="34" charset="0"/>
                <a:cs typeface="Times New Roman" panose="02020603050405020304" pitchFamily="18" charset="0"/>
              </a:rPr>
              <a:t>Time:</a:t>
            </a:r>
            <a:r>
              <a:rPr lang="en-US" dirty="0">
                <a:ea typeface="Calibri" panose="020F0502020204030204" pitchFamily="34" charset="0"/>
                <a:cs typeface="Times New Roman" panose="02020603050405020304" pitchFamily="18" charset="0"/>
              </a:rPr>
              <a:t> 30 minutes (broken up throughout the day)</a:t>
            </a:r>
            <a:br>
              <a:rPr lang="en-US" dirty="0">
                <a:ea typeface="Calibri" panose="020F0502020204030204" pitchFamily="34" charset="0"/>
                <a:cs typeface="Times New Roman" panose="02020603050405020304" pitchFamily="18" charset="0"/>
              </a:rPr>
            </a:br>
            <a:r>
              <a:rPr lang="en-US" dirty="0">
                <a:ea typeface="Calibri" panose="020F0502020204030204" pitchFamily="34" charset="0"/>
                <a:cs typeface="Times New Roman" panose="02020603050405020304" pitchFamily="18" charset="0"/>
              </a:rPr>
              <a:t>           </a:t>
            </a:r>
            <a:r>
              <a:rPr lang="en-US" b="1" dirty="0">
                <a:ea typeface="Calibri" panose="020F0502020204030204" pitchFamily="34" charset="0"/>
                <a:cs typeface="Times New Roman" panose="02020603050405020304" pitchFamily="18" charset="0"/>
              </a:rPr>
              <a:t>10 min., 5 min., 5 min., 5 min., 5 min.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dirty="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ea typeface="Calibri" panose="020F0502020204030204" pitchFamily="34" charset="0"/>
                <a:cs typeface="Times New Roman" panose="02020603050405020304" pitchFamily="18" charset="0"/>
              </a:rPr>
              <a:t>PROCESS: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dirty="0">
                <a:ea typeface="Calibri" panose="020F0502020204030204" pitchFamily="34" charset="0"/>
                <a:cs typeface="Times New Roman" panose="02020603050405020304" pitchFamily="18" charset="0"/>
              </a:rPr>
              <a:t>Each table group must identify a science vocabulary word (one per table group):</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One player from each table group is labeled the “scientist.”  The “scientist” pulls a vocabulary stick.  Each stick has a word on it. The “scientist” must keep the stick hidden from their tablemates.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Trainer rolls the die and announces what it lands on (verbalize, dramatize, or picturize).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a typeface="Calibri" panose="020F0502020204030204" pitchFamily="34" charset="0"/>
                <a:cs typeface="Times New Roman" panose="02020603050405020304" pitchFamily="18" charset="0"/>
              </a:rPr>
              <a:t>Verbalize: This indicates that the “scientist” will describe the word without actually saying the word or any parts of it (similar to Catch Phrase!).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a typeface="Calibri" panose="020F0502020204030204" pitchFamily="34" charset="0"/>
                <a:cs typeface="Times New Roman" panose="02020603050405020304" pitchFamily="18" charset="0"/>
              </a:rPr>
              <a:t>Dramatize: This indicates the “scientist” will act out the word and provide clues through dramatization (similar to charades).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dirty="0">
                <a:ea typeface="Calibri" panose="020F0502020204030204" pitchFamily="34" charset="0"/>
                <a:cs typeface="Times New Roman" panose="02020603050405020304" pitchFamily="18" charset="0"/>
              </a:rPr>
              <a:t>Picturize: This indicates the “scientist” will draw clues for the group to guess the word (similar to Pictionary).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Each “scientist” must provide clues to their table group to help them guess the word by using the technique specified by the die cast.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When a table group has correctly identified the vocabulary word the entire table group stands up and says, “Complete.”  The table that shouts “Complete” first is the winner.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Trainer turns the timer over and says, “Language challenge on!”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Trainer congratulates the winning table and asks the remaining “scientists” to tell their table groups what their vocabulary word was.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Trainer asks all participants to find the definition of the word they were just guessing on the science glossary handout. Participants can add anything to the description that they think would be helpful to them.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Throughout the day the trainer can replay this game by stopping and saying, “Time for a language challenge!” Simply have each table group identify a new “scientist,” pull a new vocabulary stick, and roll the die again for each new round.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solidFill>
                  <a:srgbClr val="000000"/>
                </a:solidFill>
                <a:latin typeface="Helvetica" pitchFamily="34" charset="0"/>
                <a:ea typeface="Times New Roman" panose="02020603050405020304" pitchFamily="18" charset="0"/>
                <a:cs typeface="Helvetica" pitchFamily="34" charset="0"/>
              </a:rPr>
              <a:t> </a:t>
            </a:r>
          </a:p>
          <a:p>
            <a:pPr marL="0" marR="0">
              <a:lnSpc>
                <a:spcPct val="115000"/>
              </a:lnSpc>
              <a:spcBef>
                <a:spcPts val="0"/>
              </a:spcBef>
              <a:spcAft>
                <a:spcPts val="0"/>
              </a:spcAft>
            </a:pPr>
            <a:r>
              <a:rPr lang="en-US" b="1" dirty="0">
                <a:ea typeface="Calibri" panose="020F0502020204030204" pitchFamily="34" charset="0"/>
                <a:cs typeface="Times New Roman" panose="02020603050405020304" pitchFamily="18" charset="0"/>
              </a:rPr>
              <a:t>SUMMARY</a:t>
            </a:r>
            <a:r>
              <a:rPr lang="en-US" dirty="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dirty="0">
                <a:ea typeface="Calibri" panose="020F0502020204030204" pitchFamily="34" charset="0"/>
                <a:cs typeface="Times New Roman" panose="02020603050405020304" pitchFamily="18" charset="0"/>
              </a:rPr>
              <a:t>Participants learn science vocabulary through an interactive guessing game.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spcBef>
                <a:spcPts val="0"/>
              </a:spcBef>
              <a:spcAft>
                <a:spcPct val="0"/>
              </a:spcAft>
              <a:buClrTx/>
              <a:buSzTx/>
              <a:buFontTx/>
              <a:buNone/>
              <a:tabLst/>
              <a:defRPr/>
            </a:pPr>
            <a:endParaRPr lang="en-US" kern="1200" dirty="0">
              <a:solidFill>
                <a:schemeClr val="tx1"/>
              </a:solidFill>
              <a:effectLst/>
            </a:endParaRPr>
          </a:p>
          <a:p>
            <a:pPr marL="0" marR="0" lvl="0" indent="0" algn="l" defTabSz="457200" rtl="0" eaLnBrk="0" fontAlgn="base" latinLnBrk="0" hangingPunct="0">
              <a:spcBef>
                <a:spcPts val="0"/>
              </a:spcBef>
              <a:spcAft>
                <a:spcPct val="0"/>
              </a:spcAft>
              <a:buClrTx/>
              <a:buSzTx/>
              <a:buFontTx/>
              <a:buNone/>
              <a:tabLst/>
              <a:defRPr/>
            </a:pPr>
            <a:r>
              <a:rPr lang="en-US" b="1" kern="1200" dirty="0">
                <a:solidFill>
                  <a:schemeClr val="tx1"/>
                </a:solidFill>
                <a:effectLst/>
              </a:rPr>
              <a:t>Extra</a:t>
            </a:r>
            <a:r>
              <a:rPr lang="en-US" b="1" kern="1200" baseline="0" dirty="0">
                <a:solidFill>
                  <a:schemeClr val="tx1"/>
                </a:solidFill>
                <a:effectLst/>
              </a:rPr>
              <a:t> Notes:</a:t>
            </a:r>
          </a:p>
          <a:p>
            <a:pPr marL="0" marR="0" lvl="0" indent="0" algn="l" defTabSz="457200" rtl="0" eaLnBrk="0" fontAlgn="base" latinLnBrk="0" hangingPunct="0">
              <a:spcBef>
                <a:spcPts val="0"/>
              </a:spcBef>
              <a:spcAft>
                <a:spcPct val="0"/>
              </a:spcAft>
              <a:buClrTx/>
              <a:buSzTx/>
              <a:buFontTx/>
              <a:buNone/>
              <a:tabLst/>
              <a:defRPr/>
            </a:pPr>
            <a:r>
              <a:rPr lang="en-US" kern="1200" baseline="0" dirty="0">
                <a:solidFill>
                  <a:schemeClr val="tx1"/>
                </a:solidFill>
                <a:effectLst/>
              </a:rPr>
              <a:t>Throughout the day </a:t>
            </a:r>
            <a:r>
              <a:rPr lang="en-US" kern="1200" dirty="0">
                <a:solidFill>
                  <a:schemeClr val="tx1"/>
                </a:solidFill>
                <a:effectLst/>
              </a:rPr>
              <a:t>you can replay this game by stopping and saying, “Time for a language challenge!” Simply have each table group identify a new “scientist,” pull a new vocabulary stick, and roll the die again for each new round.   </a:t>
            </a:r>
          </a:p>
          <a:p>
            <a:pPr>
              <a:spcBef>
                <a:spcPts val="0"/>
              </a:spcBef>
            </a:pPr>
            <a:r>
              <a:rPr lang="en-US" kern="1200" dirty="0">
                <a:solidFill>
                  <a:schemeClr val="tx1"/>
                </a:solidFill>
                <a:effectLst/>
              </a:rPr>
              <a:t> </a:t>
            </a:r>
          </a:p>
          <a:p>
            <a:pPr lvl="0">
              <a:spcBef>
                <a:spcPts val="0"/>
              </a:spcBef>
            </a:pPr>
            <a:endParaRPr lang="en-US" kern="1200" dirty="0">
              <a:solidFill>
                <a:schemeClr val="tx1"/>
              </a:solidFill>
              <a:effectLst/>
            </a:endParaRPr>
          </a:p>
          <a:p>
            <a:pPr>
              <a:spcBef>
                <a:spcPts val="0"/>
              </a:spcBef>
            </a:pPr>
            <a:endParaRPr lang="en-US" b="0" kern="1200" dirty="0">
              <a:solidFill>
                <a:schemeClr val="tx1"/>
              </a:solidFill>
              <a:effectLst/>
            </a:endParaRPr>
          </a:p>
        </p:txBody>
      </p:sp>
      <p:sp>
        <p:nvSpPr>
          <p:cNvPr id="1300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58763-E433-B84D-9F6D-E6BE3085D6AE}" type="slidenum">
              <a:rPr lang="en-US" sz="1200">
                <a:ea typeface="MS PGothic" charset="0"/>
                <a:cs typeface="MS PGothic" charset="0"/>
              </a:rPr>
              <a:pPr/>
              <a:t>57</a:t>
            </a:fld>
            <a:endParaRPr lang="en-US" sz="1200">
              <a:ea typeface="MS PGothic" charset="0"/>
              <a:cs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“Invite children to compare and contrast objects and phenomena related to their current focus on inquiry” (PCF, Vol. 3, p. 162).</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Introduce children to the idea of predicting and checking predictions. “When children first predict and then check their predictions with actions, they learn to compare what actually happens with what they thought would happen rather than merely accepting facts without thinking about them…” (PCF, Vol. 3, p. 164).</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“Even though the words </a:t>
            </a:r>
            <a:r>
              <a:rPr lang="en-US" b="1" dirty="0">
                <a:latin typeface="Arial" charset="0"/>
                <a:ea typeface="MS PGothic" charset="0"/>
              </a:rPr>
              <a:t>prediction</a:t>
            </a:r>
            <a:r>
              <a:rPr lang="en-US" dirty="0">
                <a:latin typeface="Arial" charset="0"/>
                <a:ea typeface="MS PGothic" charset="0"/>
              </a:rPr>
              <a:t> and </a:t>
            </a:r>
            <a:r>
              <a:rPr lang="en-US" b="1" dirty="0">
                <a:latin typeface="Arial" charset="0"/>
                <a:ea typeface="MS PGothic" charset="0"/>
              </a:rPr>
              <a:t>hypothesis</a:t>
            </a:r>
            <a:r>
              <a:rPr lang="en-US" dirty="0">
                <a:latin typeface="Arial" charset="0"/>
                <a:ea typeface="MS PGothic" charset="0"/>
              </a:rPr>
              <a:t> are often used interchangeably in everyday usage, a prediction is not the same as a hypothesis. Unlike a prediction, which is a guess about what is going to happen, a hypothesis is a proposed explanation of observable phenomena that is either confirmed or disproved by an experiment” (PCF, Vol. 3, p. 164).</a:t>
            </a:r>
          </a:p>
          <a:p>
            <a:pPr>
              <a:spcBef>
                <a:spcPts val="0"/>
              </a:spcBef>
            </a:pPr>
            <a:endParaRPr lang="en-US" dirty="0">
              <a:latin typeface="Arial" charset="0"/>
              <a:ea typeface="MS PGothic" charset="0"/>
            </a:endParaRP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9409FD-1192-3C4D-AE83-4A75224D3D73}" type="slidenum">
              <a:rPr lang="en-US" sz="1200"/>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“Not all children use words to express curiosity. Children may express their questioning and interest nonverbally, through their facial expressions, body language, and behaviors” (PCF, Vol. 3, p. 148).</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“Children with hearing impairments or motor challenges may communicate with signs, gestures, or devices. Describing observations that depend on use of all senses is a prime opportunity to teach new vocabulary” (PCF, Vol. 3, p. 156).</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“Teachers should be aware that when foundations or examples indicate verbal expression, children might use any means of communication (including home language, Sign Language, and communication devices) to display their knowledge” (PLF, Vol. 3</a:t>
            </a:r>
            <a:r>
              <a:rPr lang="en-US" baseline="0" dirty="0">
                <a:latin typeface="Arial" charset="0"/>
                <a:ea typeface="MS PGothic" charset="0"/>
              </a:rPr>
              <a:t>, p. </a:t>
            </a:r>
            <a:r>
              <a:rPr lang="en-US" dirty="0">
                <a:latin typeface="Arial" charset="0"/>
                <a:ea typeface="MS PGothic" charset="0"/>
              </a:rPr>
              <a:t>52).</a:t>
            </a:r>
          </a:p>
          <a:p>
            <a:pPr>
              <a:spcBef>
                <a:spcPts val="0"/>
              </a:spcBef>
            </a:pPr>
            <a:endParaRPr lang="en-US" dirty="0">
              <a:latin typeface="Arial" charset="0"/>
              <a:ea typeface="MS PGothic" charset="0"/>
            </a:endParaRPr>
          </a:p>
        </p:txBody>
      </p:sp>
      <p:sp>
        <p:nvSpPr>
          <p:cNvPr id="134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544258-3236-F84E-A2D8-0DF0876A2358}" type="slidenum">
              <a:rPr lang="en-US" sz="1200">
                <a:ea typeface="MS PGothic" charset="0"/>
                <a:cs typeface="MS PGothic" charset="0"/>
              </a:rPr>
              <a:pPr/>
              <a:t>59</a:t>
            </a:fld>
            <a:endParaRPr lang="en-US" sz="1200">
              <a:ea typeface="MS PGothic"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9B0EE6-4577-8842-8F31-F89D66B61DAC}" type="slidenum">
              <a:rPr lang="en-US" sz="1200">
                <a:ea typeface="MS PGothic" charset="0"/>
                <a:cs typeface="MS PGothic" charset="0"/>
              </a:rPr>
              <a:pPr/>
              <a:t>6</a:t>
            </a:fld>
            <a:endParaRPr lang="en-US" sz="1200">
              <a:ea typeface="MS PGothic" charset="0"/>
              <a:cs typeface="MS PGothic"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defTabSz="914400" eaLnBrk="1" fontAlgn="auto" hangingPunct="1">
              <a:spcBef>
                <a:spcPts val="0"/>
              </a:spcBef>
              <a:spcAft>
                <a:spcPts val="0"/>
              </a:spcAft>
              <a:buFont typeface="Arial"/>
              <a:buNone/>
              <a:defRPr/>
            </a:pPr>
            <a:r>
              <a:rPr lang="en-US" b="1" dirty="0"/>
              <a:t>Background Information:</a:t>
            </a:r>
          </a:p>
          <a:p>
            <a:pPr marL="0" indent="0" defTabSz="914400" eaLnBrk="1" fontAlgn="auto" hangingPunct="1">
              <a:spcBef>
                <a:spcPts val="0"/>
              </a:spcBef>
              <a:spcAft>
                <a:spcPts val="0"/>
              </a:spcAft>
              <a:buFont typeface="Arial"/>
              <a:buNone/>
              <a:defRPr/>
            </a:pPr>
            <a:r>
              <a:rPr lang="en-US" b="0" dirty="0"/>
              <a:t>The</a:t>
            </a:r>
            <a:r>
              <a:rPr lang="en-US" b="0" baseline="0" dirty="0"/>
              <a:t> S</a:t>
            </a:r>
            <a:r>
              <a:rPr lang="en-US" b="0" dirty="0"/>
              <a:t>cience domain</a:t>
            </a:r>
            <a:r>
              <a:rPr lang="en-US" b="0" baseline="0" dirty="0"/>
              <a:t> is found in Volume 3 of the Preschool Learning Foundations and Preschool Curriculum Framework. </a:t>
            </a:r>
          </a:p>
          <a:p>
            <a:pPr marL="0" indent="0" defTabSz="914400" eaLnBrk="1" fontAlgn="auto" hangingPunct="1">
              <a:spcBef>
                <a:spcPts val="0"/>
              </a:spcBef>
              <a:spcAft>
                <a:spcPts val="0"/>
              </a:spcAft>
              <a:buFont typeface="Arial"/>
              <a:buNone/>
              <a:defRPr/>
            </a:pPr>
            <a:endParaRPr lang="en-US" b="1" dirty="0"/>
          </a:p>
          <a:p>
            <a:pPr marL="0" indent="0" defTabSz="914400" eaLnBrk="1" fontAlgn="auto" hangingPunct="1">
              <a:spcBef>
                <a:spcPts val="0"/>
              </a:spcBef>
              <a:spcAft>
                <a:spcPts val="0"/>
              </a:spcAft>
              <a:buFont typeface="Arial"/>
              <a:buNone/>
              <a:defRPr/>
            </a:pPr>
            <a:r>
              <a:rPr lang="en-US" b="1" dirty="0"/>
              <a:t>Presenter Remarks:</a:t>
            </a:r>
            <a:r>
              <a:rPr lang="en-US" b="1" baseline="0" dirty="0"/>
              <a:t> </a:t>
            </a:r>
            <a:endParaRPr lang="en-US" altLang="en-US" b="1"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marL="0" indent="0">
              <a:spcBef>
                <a:spcPts val="0"/>
              </a:spcBef>
              <a:spcAft>
                <a:spcPts val="0"/>
              </a:spcAft>
              <a:buFont typeface="Arial"/>
              <a:buNone/>
            </a:pPr>
            <a:endParaRPr lang="en-US" b="1" dirty="0">
              <a:latin typeface="Arial" charset="0"/>
            </a:endParaRPr>
          </a:p>
          <a:p>
            <a:pPr eaLnBrk="1" hangingPunct="1">
              <a:lnSpc>
                <a:spcPct val="70000"/>
              </a:lnSpc>
              <a:spcBef>
                <a:spcPts val="0"/>
              </a:spcBef>
            </a:pPr>
            <a:endParaRPr lang="en-US" dirty="0">
              <a:latin typeface="Arial" charset="0"/>
              <a:ea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spcBef>
                <a:spcPts val="0"/>
              </a:spcBef>
              <a:spcAft>
                <a:spcPct val="0"/>
              </a:spcAft>
              <a:buClrTx/>
              <a:buSzTx/>
              <a:buFontTx/>
              <a:buNone/>
              <a:tabLst/>
              <a:defRPr/>
            </a:pPr>
            <a:r>
              <a:rPr lang="en-US" b="1" dirty="0">
                <a:latin typeface="Arial" charset="0"/>
                <a:ea typeface="MS PGothic" charset="0"/>
              </a:rPr>
              <a:t>Presenter Remarks:</a:t>
            </a:r>
            <a:br>
              <a:rPr lang="en-US" dirty="0">
                <a:latin typeface="Arial" charset="0"/>
                <a:ea typeface="MS PGothic" charset="0"/>
              </a:rPr>
            </a:br>
            <a:r>
              <a:rPr lang="en-US" dirty="0">
                <a:latin typeface="Arial" charset="0"/>
                <a:ea typeface="MS PGothic" charset="0"/>
              </a:rPr>
              <a:t>Please take out </a:t>
            </a:r>
            <a:r>
              <a:rPr lang="en-US" sz="1200" b="0" kern="1200" dirty="0">
                <a:solidFill>
                  <a:schemeClr val="tx1"/>
                </a:solidFill>
                <a:effectLst/>
                <a:latin typeface="Arial" pitchFamily="34" charset="0"/>
                <a:ea typeface="MS PGothic" pitchFamily="34" charset="-128"/>
                <a:cs typeface="Arial" pitchFamily="34" charset="0"/>
              </a:rPr>
              <a:t>Handout 12: Observations and Documentation.</a:t>
            </a:r>
          </a:p>
          <a:p>
            <a:pPr marL="0" marR="0" lvl="0" indent="0" algn="l" defTabSz="457200" rtl="0" eaLnBrk="0" fontAlgn="base" latinLnBrk="0" hangingPunct="0">
              <a:spcBef>
                <a:spcPts val="0"/>
              </a:spcBef>
              <a:spcAft>
                <a:spcPct val="0"/>
              </a:spcAft>
              <a:buClrTx/>
              <a:buSzTx/>
              <a:buFontTx/>
              <a:buNone/>
              <a:tabLst/>
              <a:defRPr/>
            </a:pPr>
            <a:endParaRPr lang="en-US" sz="1200" kern="1200" dirty="0">
              <a:solidFill>
                <a:schemeClr val="tx1"/>
              </a:solidFill>
              <a:effectLst/>
              <a:latin typeface="Arial" pitchFamily="34" charset="0"/>
              <a:ea typeface="MS PGothic"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lang="en-US" sz="1200" kern="1200" dirty="0">
                <a:solidFill>
                  <a:schemeClr val="tx1"/>
                </a:solidFill>
                <a:effectLst/>
                <a:latin typeface="Arial" pitchFamily="34" charset="0"/>
                <a:ea typeface="MS PGothic" pitchFamily="34" charset="-128"/>
                <a:cs typeface="Arial" pitchFamily="34" charset="0"/>
              </a:rPr>
              <a:t>“</a:t>
            </a:r>
            <a:r>
              <a:rPr lang="en-US" b="1" dirty="0">
                <a:latin typeface="Arial" charset="0"/>
                <a:ea typeface="MS PGothic" charset="0"/>
              </a:rPr>
              <a:t>Documentation</a:t>
            </a:r>
            <a:r>
              <a:rPr lang="en-US" dirty="0">
                <a:latin typeface="Arial" charset="0"/>
                <a:ea typeface="MS PGothic" charset="0"/>
              </a:rPr>
              <a:t> and recording of information on charts, graphs, books, and science journals also illustrates for children the link between spoken and written language and supports the development of print concepts” (PLF, Vol. 3, p. 50).</a:t>
            </a:r>
          </a:p>
          <a:p>
            <a:pPr marL="0" marR="0" lvl="0" indent="0" algn="l" defTabSz="457200" rtl="0" eaLnBrk="0" fontAlgn="base" latinLnBrk="0" hangingPunct="0">
              <a:spcBef>
                <a:spcPts val="0"/>
              </a:spcBef>
              <a:spcAft>
                <a:spcPct val="0"/>
              </a:spcAft>
              <a:buClrTx/>
              <a:buSzTx/>
              <a:buFontTx/>
              <a:buNone/>
              <a:tabLst/>
              <a:defRPr/>
            </a:pPr>
            <a:endParaRPr lang="en-US" dirty="0">
              <a:latin typeface="Arial" charset="0"/>
              <a:ea typeface="MS PGothic" charset="0"/>
            </a:endParaRPr>
          </a:p>
          <a:p>
            <a:pPr>
              <a:spcBef>
                <a:spcPts val="0"/>
              </a:spcBef>
            </a:pPr>
            <a:r>
              <a:rPr lang="en-US" dirty="0">
                <a:latin typeface="Arial" charset="0"/>
                <a:ea typeface="MS PGothic" charset="0"/>
              </a:rPr>
              <a:t>You can facilitate interactions using the following strategies: </a:t>
            </a:r>
          </a:p>
          <a:p>
            <a:pPr marL="171450" indent="-171450">
              <a:spcBef>
                <a:spcPts val="0"/>
              </a:spcBef>
              <a:buFont typeface="Arial" panose="020B0604020202020204" pitchFamily="34" charset="0"/>
              <a:buChar char="•"/>
            </a:pPr>
            <a:r>
              <a:rPr lang="en-US" dirty="0">
                <a:latin typeface="Arial" charset="0"/>
                <a:ea typeface="MS PGothic" charset="0"/>
              </a:rPr>
              <a:t>“Encourage children to record observations and document investigation and findings. Introduce children to the idea of recording” (PCF, Vol. 3, p. 167).</a:t>
            </a:r>
          </a:p>
          <a:p>
            <a:pPr marL="171450" indent="-171450">
              <a:spcBef>
                <a:spcPts val="0"/>
              </a:spcBef>
              <a:buFont typeface="Arial" panose="020B0604020202020204" pitchFamily="34" charset="0"/>
              <a:buChar char="•"/>
            </a:pPr>
            <a:r>
              <a:rPr lang="en-US" dirty="0">
                <a:latin typeface="Arial" charset="0"/>
                <a:ea typeface="MS PGothic" charset="0"/>
              </a:rPr>
              <a:t>“Promote the use of different forms to record and document information” (PCF, Vol. 3, p. 168).</a:t>
            </a:r>
          </a:p>
          <a:p>
            <a:pPr marL="171450" indent="-171450">
              <a:spcBef>
                <a:spcPts val="0"/>
              </a:spcBef>
              <a:buFont typeface="Arial" panose="020B0604020202020204" pitchFamily="34" charset="0"/>
              <a:buChar char="•"/>
            </a:pPr>
            <a:r>
              <a:rPr lang="en-US" dirty="0">
                <a:latin typeface="Arial" charset="0"/>
                <a:ea typeface="MS PGothic" charset="0"/>
              </a:rPr>
              <a:t>“Consider adaptations for children with specials needs” (PCF, Vol. 3, p. 168).</a:t>
            </a:r>
          </a:p>
          <a:p>
            <a:pPr marL="171450" indent="-171450">
              <a:spcBef>
                <a:spcPts val="0"/>
              </a:spcBef>
              <a:buFont typeface="Arial" panose="020B0604020202020204" pitchFamily="34" charset="0"/>
              <a:buChar char="•"/>
            </a:pPr>
            <a:r>
              <a:rPr lang="en-US" dirty="0">
                <a:latin typeface="Arial" charset="0"/>
                <a:ea typeface="MS PGothic" charset="0"/>
              </a:rPr>
              <a:t>“Encourage children to describe their representations while you write their words” (PCF, Vol. 3, p. 168).</a:t>
            </a:r>
          </a:p>
          <a:p>
            <a:pPr marL="171450" indent="-171450">
              <a:spcBef>
                <a:spcPts val="0"/>
              </a:spcBef>
              <a:buFont typeface="Arial" panose="020B0604020202020204" pitchFamily="34" charset="0"/>
              <a:buChar char="•"/>
            </a:pPr>
            <a:r>
              <a:rPr lang="en-US" dirty="0">
                <a:latin typeface="Arial" charset="0"/>
                <a:ea typeface="MS PGothic" charset="0"/>
              </a:rPr>
              <a:t>“Encourage children to use different means of communication and forms of recording” (PCF, Vol. 3, p. 169).</a:t>
            </a:r>
          </a:p>
          <a:p>
            <a:pPr>
              <a:spcBef>
                <a:spcPts val="0"/>
              </a:spcBef>
            </a:pPr>
            <a:endParaRPr lang="en-US" dirty="0">
              <a:latin typeface="Arial" charset="0"/>
              <a:ea typeface="MS PGothic" charset="0"/>
            </a:endParaRPr>
          </a:p>
        </p:txBody>
      </p:sp>
      <p:sp>
        <p:nvSpPr>
          <p:cNvPr id="136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603F49-1B4D-BA43-A653-1BD8860F246B}" type="slidenum">
              <a:rPr lang="en-US" sz="1200"/>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endParaRPr lang="en-US" b="0" dirty="0">
              <a:latin typeface="Arial" charset="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b="0" dirty="0">
                <a:latin typeface="Arial" charset="0"/>
                <a:ea typeface="MS PGothic" charset="0"/>
              </a:rPr>
              <a:t>Let’s continue to look at </a:t>
            </a:r>
            <a:r>
              <a:rPr lang="en-US" sz="1200" b="0" kern="1200" dirty="0">
                <a:solidFill>
                  <a:schemeClr val="tx1"/>
                </a:solidFill>
                <a:effectLst/>
                <a:latin typeface="Arial" pitchFamily="34" charset="0"/>
                <a:ea typeface="MS PGothic" pitchFamily="34" charset="-128"/>
                <a:cs typeface="Arial" pitchFamily="34" charset="0"/>
              </a:rPr>
              <a:t>Handout 12: Observations and Documentation.</a:t>
            </a:r>
          </a:p>
          <a:p>
            <a:pPr>
              <a:spcBef>
                <a:spcPts val="0"/>
              </a:spcBef>
            </a:pPr>
            <a:endParaRPr lang="en-US" b="1" dirty="0">
              <a:latin typeface="Arial" charset="0"/>
              <a:ea typeface="MS PGothic" charset="0"/>
            </a:endParaRPr>
          </a:p>
          <a:p>
            <a:pPr>
              <a:spcBef>
                <a:spcPts val="0"/>
              </a:spcBef>
            </a:pPr>
            <a:r>
              <a:rPr lang="en-US" dirty="0">
                <a:latin typeface="Arial" charset="0"/>
                <a:ea typeface="MS PGothic" charset="0"/>
              </a:rPr>
              <a:t>Provide students with a variety of strategies to document their observations and investigations including drawings, words, photos, charts, and other forms of information. Documentation also serves to build children’s language and communication skills. </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“Making children’s and teachers’ </a:t>
            </a:r>
            <a:r>
              <a:rPr lang="en-US" b="1" dirty="0">
                <a:latin typeface="Arial" charset="0"/>
                <a:ea typeface="MS PGothic" charset="0"/>
              </a:rPr>
              <a:t>documentation</a:t>
            </a:r>
            <a:r>
              <a:rPr lang="en-US" dirty="0">
                <a:latin typeface="Arial" charset="0"/>
                <a:ea typeface="MS PGothic" charset="0"/>
              </a:rPr>
              <a:t> visible in the room allows children to revisit and experience, provides a focus of conversation for children and teachers, and makes the process of inquiry visible for children and families. It also gives a positive message to children about the importance of their investigations and the value the teacher places on their work” (PCF, Vol. 3,</a:t>
            </a:r>
            <a:r>
              <a:rPr lang="en-US" baseline="0" dirty="0">
                <a:latin typeface="Arial" charset="0"/>
                <a:ea typeface="MS PGothic" charset="0"/>
              </a:rPr>
              <a:t> p. </a:t>
            </a:r>
            <a:r>
              <a:rPr lang="en-US" dirty="0">
                <a:latin typeface="Arial" charset="0"/>
                <a:ea typeface="MS PGothic" charset="0"/>
              </a:rPr>
              <a:t>145).</a:t>
            </a:r>
          </a:p>
          <a:p>
            <a:pPr>
              <a:spcBef>
                <a:spcPts val="0"/>
              </a:spcBef>
            </a:pPr>
            <a:endParaRPr lang="en-US" dirty="0">
              <a:latin typeface="Arial" charset="0"/>
              <a:ea typeface="MS PGothic" charset="0"/>
            </a:endParaRPr>
          </a:p>
        </p:txBody>
      </p:sp>
      <p:sp>
        <p:nvSpPr>
          <p:cNvPr id="1382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E20A22-1CD9-DA44-8E11-9E779983D4B0}" type="slidenum">
              <a:rPr lang="en-US" sz="1200"/>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“Families can support children’s learning of science, using their home language, and be partners in the education of their children” (PCF, Vol. 3, p. 173).</a:t>
            </a: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909DFE-8D1B-1147-AEED-AFCF13160F1D}" type="slidenum">
              <a:rPr lang="en-US" sz="1200">
                <a:ea typeface="MS PGothic" charset="0"/>
                <a:cs typeface="MS PGothic" charset="0"/>
              </a:rPr>
              <a:pPr/>
              <a:t>62</a:t>
            </a:fld>
            <a:endParaRPr lang="en-US" sz="120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To effectively build on children's existing strengths, we must understand them.</a:t>
            </a:r>
            <a:r>
              <a:rPr lang="en-US" baseline="0" dirty="0">
                <a:latin typeface="Arial" charset="0"/>
                <a:ea typeface="MS PGothic" charset="0"/>
              </a:rPr>
              <a:t>  W</a:t>
            </a:r>
            <a:r>
              <a:rPr lang="en-US" dirty="0">
                <a:latin typeface="Arial" charset="0"/>
                <a:ea typeface="MS PGothic" charset="0"/>
              </a:rPr>
              <a:t>e can better learn about their strengths</a:t>
            </a:r>
            <a:r>
              <a:rPr lang="en-US" baseline="0" dirty="0">
                <a:latin typeface="Arial" charset="0"/>
                <a:ea typeface="MS PGothic" charset="0"/>
              </a:rPr>
              <a:t> by partnering with families.</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These resources are specifically beneficial for partnering with families. You may want to take a picture of this screen for future</a:t>
            </a:r>
            <a:r>
              <a:rPr lang="en-US" baseline="0" dirty="0">
                <a:latin typeface="Arial" charset="0"/>
                <a:ea typeface="MS PGothic" charset="0"/>
              </a:rPr>
              <a:t> reference.</a:t>
            </a:r>
            <a:r>
              <a:rPr lang="en-US" dirty="0">
                <a:latin typeface="Arial" charset="0"/>
                <a:ea typeface="MS PGothic" charset="0"/>
              </a:rPr>
              <a:t> </a:t>
            </a:r>
            <a:endParaRPr lang="en-US" b="1"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Optional: </a:t>
            </a:r>
          </a:p>
          <a:p>
            <a:pPr>
              <a:spcBef>
                <a:spcPts val="0"/>
              </a:spcBef>
            </a:pPr>
            <a:r>
              <a:rPr lang="en-US" dirty="0">
                <a:latin typeface="Arial" charset="0"/>
                <a:ea typeface="MS PGothic" charset="0"/>
              </a:rPr>
              <a:t>Create a gallery table and have examples of documents there.</a:t>
            </a:r>
          </a:p>
          <a:p>
            <a:pPr>
              <a:spcBef>
                <a:spcPts val="0"/>
              </a:spcBef>
            </a:pPr>
            <a:endParaRPr lang="en-US" dirty="0">
              <a:latin typeface="Arial" charset="0"/>
              <a:ea typeface="MS PGothic" charset="0"/>
            </a:endParaRPr>
          </a:p>
          <a:p>
            <a:pPr>
              <a:spcBef>
                <a:spcPts val="0"/>
              </a:spcBef>
            </a:pPr>
            <a:r>
              <a:rPr lang="en-US" b="1" dirty="0">
                <a:latin typeface="Arial" charset="0"/>
                <a:ea typeface="MS PGothic" charset="0"/>
              </a:rPr>
              <a:t>Extra Notes: </a:t>
            </a:r>
          </a:p>
          <a:p>
            <a:pPr>
              <a:spcBef>
                <a:spcPts val="0"/>
              </a:spcBef>
            </a:pPr>
            <a:r>
              <a:rPr lang="en-US" dirty="0">
                <a:latin typeface="Arial" charset="0"/>
                <a:ea typeface="MS PGothic" charset="0"/>
              </a:rPr>
              <a:t>The resources are hyperlinked. If Wi-Fi access is available, you may go directly to them for a resource walk through.</a:t>
            </a:r>
          </a:p>
          <a:p>
            <a:pPr>
              <a:spcBef>
                <a:spcPts val="0"/>
              </a:spcBef>
            </a:pPr>
            <a:endParaRPr lang="en-US" dirty="0">
              <a:latin typeface="Arial" charset="0"/>
              <a:ea typeface="MS PGothic" charset="0"/>
            </a:endParaRPr>
          </a:p>
        </p:txBody>
      </p:sp>
      <p:sp>
        <p:nvSpPr>
          <p:cNvPr id="150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D47BBB-3262-144D-88E0-248B2F681417}" type="slidenum">
              <a:rPr lang="en-US" sz="120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Background Information:</a:t>
            </a: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hlinkClick r:id="rId3"/>
              </a:rPr>
              <a:t>http://allaboutyoungchildren.org/english/36-months-to-48-months/</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endParaRPr lang="en-US" dirty="0">
              <a:latin typeface="Arial" charset="0"/>
              <a:ea typeface="MS PGothic" charset="0"/>
            </a:endParaRPr>
          </a:p>
          <a:p>
            <a:pPr>
              <a:spcBef>
                <a:spcPts val="0"/>
              </a:spcBef>
            </a:pPr>
            <a:r>
              <a:rPr lang="en-US" dirty="0">
                <a:latin typeface="Arial" charset="0"/>
                <a:ea typeface="MS PGothic" charset="0"/>
              </a:rPr>
              <a:t>The All About Young Children Web site has great videos and parent tip sheets in multiple languages that highlight how children approach learning. </a:t>
            </a:r>
          </a:p>
          <a:p>
            <a:pPr>
              <a:spcBef>
                <a:spcPts val="0"/>
              </a:spcBef>
            </a:pPr>
            <a:endParaRPr lang="en-US" dirty="0">
              <a:latin typeface="Arial" charset="0"/>
              <a:ea typeface="MS PGothic" charset="0"/>
            </a:endParaRPr>
          </a:p>
          <a:p>
            <a:pPr>
              <a:spcBef>
                <a:spcPts val="0"/>
              </a:spcBef>
              <a:defRPr/>
            </a:pPr>
            <a:r>
              <a:rPr lang="en-US" dirty="0">
                <a:latin typeface="Arial" charset="0"/>
                <a:ea typeface="MS PGothic" charset="0"/>
              </a:rPr>
              <a:t>These tips address observation, investigation, and other scientific inquiry processes. Please see </a:t>
            </a:r>
            <a:r>
              <a:rPr lang="en-US" b="0" dirty="0">
                <a:latin typeface="Arial" charset="0"/>
                <a:ea typeface="MS PGothic" charset="0"/>
              </a:rPr>
              <a:t>Handout 13: Family Strategies.</a:t>
            </a:r>
          </a:p>
          <a:p>
            <a:pPr>
              <a:spcBef>
                <a:spcPts val="0"/>
              </a:spcBef>
            </a:pPr>
            <a:endParaRPr lang="en-US" dirty="0">
              <a:latin typeface="Arial" charset="0"/>
              <a:ea typeface="MS PGothic" charset="0"/>
            </a:endParaRPr>
          </a:p>
        </p:txBody>
      </p:sp>
      <p:sp>
        <p:nvSpPr>
          <p:cNvPr id="152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F07097-8E23-AD40-93F7-616B87B1E6E9}" type="slidenum">
              <a:rPr lang="en-US" sz="1200">
                <a:ea typeface="MS PGothic" charset="0"/>
                <a:cs typeface="MS PGothic" charset="0"/>
              </a:rPr>
              <a:pPr/>
              <a:t>64</a:t>
            </a:fld>
            <a:endParaRPr lang="en-US" sz="1200">
              <a:ea typeface="MS PGothic" charset="0"/>
              <a:cs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6" name="Notes Placeholder 2"/>
          <p:cNvSpPr>
            <a:spLocks noGrp="1"/>
          </p:cNvSpPr>
          <p:nvPr>
            <p:ph type="body" idx="1"/>
          </p:nvPr>
        </p:nvSpPr>
        <p:spPr bwMode="auto">
          <a:xfrm>
            <a:off x="692331" y="4343400"/>
            <a:ext cx="5499464" cy="47990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“Preschool [and</a:t>
            </a:r>
            <a:r>
              <a:rPr lang="en-US" baseline="0" dirty="0">
                <a:latin typeface="Arial" charset="0"/>
                <a:ea typeface="MS PGothic" charset="0"/>
              </a:rPr>
              <a:t> </a:t>
            </a:r>
            <a:r>
              <a:rPr lang="en-US" dirty="0">
                <a:latin typeface="Arial" charset="0"/>
                <a:ea typeface="MS PGothic" charset="0"/>
              </a:rPr>
              <a:t>TK]</a:t>
            </a:r>
            <a:r>
              <a:rPr lang="en-US" baseline="0" dirty="0">
                <a:latin typeface="Arial" charset="0"/>
                <a:ea typeface="MS PGothic" charset="0"/>
              </a:rPr>
              <a:t> </a:t>
            </a:r>
            <a:r>
              <a:rPr lang="en-US" dirty="0">
                <a:latin typeface="Arial" charset="0"/>
                <a:ea typeface="MS PGothic" charset="0"/>
              </a:rPr>
              <a:t>teachers play a pivotal role in expanding children’s understanding of science concepts and developing children’s attitudes, skills, and the language of scientific inquiry” (PCF, Vol. 3, p. 137).</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“With teachers’ intentional planning, guidance, and support, children’s play and interactions with objects can become rich experiences of scientific inquiry and facilitate children’s knowledge and understanding of objects and events in the world” (PCF, Vol. 3, p. 137).</a:t>
            </a:r>
          </a:p>
          <a:p>
            <a:pPr>
              <a:lnSpc>
                <a:spcPct val="80000"/>
              </a:lnSpc>
              <a:spcBef>
                <a:spcPts val="0"/>
              </a:spcBef>
            </a:pPr>
            <a:endParaRPr lang="en-US" dirty="0">
              <a:latin typeface="Arial" charset="0"/>
              <a:ea typeface="MS PGothic" charset="0"/>
            </a:endParaRPr>
          </a:p>
        </p:txBody>
      </p:sp>
      <p:sp>
        <p:nvSpPr>
          <p:cNvPr id="154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7AAB14-3468-E04F-A7D5-2CA78A33F2A7}" type="slidenum">
              <a:rPr lang="en-US" sz="1200">
                <a:ea typeface="MS PGothic" charset="0"/>
                <a:cs typeface="MS PGothic" charset="0"/>
              </a:rPr>
              <a:pPr/>
              <a:t>65</a:t>
            </a:fld>
            <a:endParaRPr lang="en-US" sz="1200">
              <a:ea typeface="MS PGothic" charset="0"/>
              <a:cs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rPr>
              <a:t>Background Information:</a:t>
            </a:r>
          </a:p>
          <a:p>
            <a:pPr>
              <a:spcBef>
                <a:spcPts val="0"/>
              </a:spcBef>
            </a:pPr>
            <a:r>
              <a:rPr lang="en-US" b="0" dirty="0">
                <a:latin typeface="Arial" charset="0"/>
                <a:ea typeface="MS PGothic" charset="0"/>
              </a:rPr>
              <a:t>See trainer support materials</a:t>
            </a:r>
            <a:r>
              <a:rPr lang="en-US" b="0" baseline="0" dirty="0">
                <a:latin typeface="Arial" charset="0"/>
                <a:ea typeface="MS PGothic" charset="0"/>
              </a:rPr>
              <a:t> (</a:t>
            </a:r>
            <a:r>
              <a:rPr lang="en-US" b="0" i="1" baseline="0" dirty="0">
                <a:latin typeface="Arial" charset="0"/>
                <a:ea typeface="MS PGothic" charset="0"/>
              </a:rPr>
              <a:t>Preparing 21st Century Students for a Global Society</a:t>
            </a:r>
            <a:r>
              <a:rPr lang="en-US" b="0" baseline="0" dirty="0">
                <a:latin typeface="Arial" charset="0"/>
                <a:ea typeface="MS PGothic" charset="0"/>
              </a:rPr>
              <a:t>).</a:t>
            </a:r>
            <a:endParaRPr lang="en-US" b="1"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Scientific inquiry is essential for learning about science. “Making observations, posing questions, planning investigations, using tools to gather information, making predictions, recording information, and communicating findings and explanations all combine in an evolving process of developing science understanding and creating a disposition to choose to learn science in the future”</a:t>
            </a:r>
            <a:r>
              <a:rPr lang="en-US" baseline="0" dirty="0">
                <a:latin typeface="Arial" charset="0"/>
                <a:ea typeface="MS PGothic" charset="0"/>
              </a:rPr>
              <a:t> (</a:t>
            </a:r>
            <a:r>
              <a:rPr lang="en-US" dirty="0">
                <a:latin typeface="Arial" charset="0"/>
                <a:ea typeface="MS PGothic" charset="0"/>
              </a:rPr>
              <a:t>PCF, Vol. 3, pp. 136-137).</a:t>
            </a:r>
          </a:p>
          <a:p>
            <a:pPr>
              <a:spcBef>
                <a:spcPts val="0"/>
              </a:spcBef>
            </a:pPr>
            <a:endParaRPr lang="en-US" dirty="0">
              <a:latin typeface="Arial" charset="0"/>
              <a:ea typeface="MS PGothic" charset="0"/>
            </a:endParaRPr>
          </a:p>
          <a:p>
            <a:pPr lvl="0">
              <a:spcBef>
                <a:spcPts val="0"/>
              </a:spcBef>
              <a:defRPr/>
            </a:pPr>
            <a:r>
              <a:rPr lang="en-US" dirty="0">
                <a:latin typeface="Arial" charset="0"/>
                <a:ea typeface="MS PGothic" charset="0"/>
              </a:rPr>
              <a:t>The</a:t>
            </a:r>
            <a:r>
              <a:rPr lang="en-US" baseline="0" dirty="0">
                <a:latin typeface="Arial" charset="0"/>
                <a:ea typeface="MS PGothic" charset="0"/>
              </a:rPr>
              <a:t> very same </a:t>
            </a:r>
            <a:r>
              <a:rPr lang="en-US" dirty="0">
                <a:latin typeface="Arial" charset="0"/>
                <a:ea typeface="MS PGothic" charset="0"/>
              </a:rPr>
              <a:t>concepts of scientific</a:t>
            </a:r>
            <a:r>
              <a:rPr lang="en-US" baseline="0" dirty="0">
                <a:latin typeface="Arial" charset="0"/>
                <a:ea typeface="MS PGothic" charset="0"/>
              </a:rPr>
              <a:t> inquiry that support </a:t>
            </a:r>
            <a:r>
              <a:rPr lang="en-US" dirty="0">
                <a:latin typeface="Arial" charset="0"/>
                <a:ea typeface="MS PGothic" charset="0"/>
              </a:rPr>
              <a:t>21</a:t>
            </a:r>
            <a:r>
              <a:rPr lang="en-US" baseline="30000" dirty="0">
                <a:latin typeface="Arial" charset="0"/>
                <a:ea typeface="MS PGothic" charset="0"/>
              </a:rPr>
              <a:t>st</a:t>
            </a:r>
            <a:r>
              <a:rPr lang="en-US" dirty="0">
                <a:latin typeface="Arial" charset="0"/>
                <a:ea typeface="MS PGothic" charset="0"/>
              </a:rPr>
              <a:t> century skills and</a:t>
            </a:r>
            <a:r>
              <a:rPr lang="en-US" baseline="0" dirty="0">
                <a:latin typeface="Arial" charset="0"/>
                <a:ea typeface="MS PGothic" charset="0"/>
              </a:rPr>
              <a:t> the</a:t>
            </a:r>
            <a:r>
              <a:rPr lang="en-US" dirty="0">
                <a:latin typeface="Arial" charset="0"/>
                <a:ea typeface="MS PGothic" charset="0"/>
              </a:rPr>
              <a:t> Next Generation Science Standards are present in the transitional kindergarten classroom when teachers</a:t>
            </a:r>
            <a:r>
              <a:rPr lang="en-US" baseline="0" dirty="0">
                <a:latin typeface="Arial" charset="0"/>
                <a:ea typeface="MS PGothic" charset="0"/>
              </a:rPr>
              <a:t> create an environment where, “</a:t>
            </a:r>
            <a:r>
              <a:rPr lang="en-US" dirty="0">
                <a:latin typeface="Arial" charset="0"/>
                <a:ea typeface="MS PGothic" charset="0"/>
              </a:rPr>
              <a:t>Children explore scientific concepts directly through active, hands-on minds-on playful experiences” (PCF, Vol. 3, p. 139). </a:t>
            </a:r>
          </a:p>
        </p:txBody>
      </p:sp>
      <p:sp>
        <p:nvSpPr>
          <p:cNvPr id="156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5314D6-4BB5-CF4F-95E0-B496CD4F773C}" type="slidenum">
              <a:rPr lang="en-US" sz="1200">
                <a:ea typeface="MS PGothic" charset="0"/>
                <a:cs typeface="MS PGothic" charset="0"/>
              </a:rPr>
              <a:pPr/>
              <a:t>66</a:t>
            </a:fld>
            <a:endParaRPr lang="en-US" sz="1200">
              <a:ea typeface="MS PGothic" charset="0"/>
              <a:cs typeface="MS PGothic"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33363" lvl="0" indent="-233363" defTabSz="457200">
              <a:spcBef>
                <a:spcPts val="0"/>
              </a:spcBef>
              <a:spcAft>
                <a:spcPts val="1200"/>
              </a:spcAft>
              <a:buNone/>
            </a:pPr>
            <a:r>
              <a:rPr lang="en-US" sz="1200" dirty="0">
                <a:cs typeface="Arial"/>
              </a:rPr>
              <a:t>California Department of Education. 2010</a:t>
            </a:r>
            <a:r>
              <a:rPr lang="en-US" sz="1200" i="1" dirty="0">
                <a:cs typeface="Arial"/>
              </a:rPr>
              <a:t>. California Preschool Curriculum Framework, Volume 1</a:t>
            </a:r>
            <a:r>
              <a:rPr lang="en-US" sz="1200" dirty="0">
                <a:cs typeface="Arial"/>
              </a:rPr>
              <a:t>. http://www.cde.ca.gov/sp/cd/re/documents/psframeworkkvol1.pdf (accessed September 9, 2016).</a:t>
            </a:r>
          </a:p>
          <a:p>
            <a:pPr marL="233363" lvl="0" indent="-233363">
              <a:spcBef>
                <a:spcPts val="0"/>
              </a:spcBef>
              <a:spcAft>
                <a:spcPts val="1200"/>
              </a:spcAft>
              <a:buNone/>
            </a:pPr>
            <a:r>
              <a:rPr lang="en-US" sz="1200" dirty="0">
                <a:cs typeface="Arial"/>
              </a:rPr>
              <a:t>California Department of Education. 2012. </a:t>
            </a:r>
            <a:r>
              <a:rPr lang="en-US" sz="1200" i="1" dirty="0">
                <a:cs typeface="Arial"/>
              </a:rPr>
              <a:t>California Preschool Learning Foundations, Volume 3</a:t>
            </a:r>
            <a:r>
              <a:rPr lang="en-US" sz="1200" dirty="0">
                <a:cs typeface="Arial"/>
              </a:rPr>
              <a:t>. </a:t>
            </a:r>
            <a:r>
              <a:rPr lang="en-US" sz="1200" dirty="0"/>
              <a:t>www.cde.ca.gov/.../preschoolfoundationsvol3.pdf </a:t>
            </a:r>
            <a:r>
              <a:rPr lang="en-US" sz="1200" dirty="0">
                <a:cs typeface="Arial"/>
              </a:rPr>
              <a:t>(accessed September 9, 2016). </a:t>
            </a:r>
          </a:p>
          <a:p>
            <a:pPr marL="233363" indent="-233363">
              <a:spcBef>
                <a:spcPts val="0"/>
              </a:spcBef>
              <a:spcAft>
                <a:spcPts val="1200"/>
              </a:spcAft>
              <a:buNone/>
            </a:pPr>
            <a:r>
              <a:rPr lang="en-US" sz="1200" dirty="0">
                <a:cs typeface="Arial"/>
              </a:rPr>
              <a:t>California Department of Education. 2013. </a:t>
            </a:r>
            <a:r>
              <a:rPr lang="en-US" sz="1200" i="1" dirty="0">
                <a:cs typeface="Arial"/>
              </a:rPr>
              <a:t>California Preschool Curriculum Framework, Volume 3</a:t>
            </a:r>
            <a:r>
              <a:rPr lang="en-US" sz="1200" dirty="0">
                <a:cs typeface="Arial"/>
              </a:rPr>
              <a:t>. </a:t>
            </a:r>
            <a:r>
              <a:rPr lang="en-US" sz="1200" dirty="0"/>
              <a:t>www.cde.ca.gov/</a:t>
            </a:r>
            <a:r>
              <a:rPr lang="en-US" sz="1200" dirty="0" err="1"/>
              <a:t>sp</a:t>
            </a:r>
            <a:r>
              <a:rPr lang="en-US" sz="1200" dirty="0"/>
              <a:t>/.../preschoolframeworkvol3.pdf </a:t>
            </a:r>
            <a:r>
              <a:rPr lang="en-US" sz="1200" dirty="0">
                <a:cs typeface="Arial"/>
              </a:rPr>
              <a:t>(accessed September 9, 2016).</a:t>
            </a:r>
          </a:p>
          <a:p>
            <a:pPr marL="233363" indent="-233363">
              <a:spcBef>
                <a:spcPts val="0"/>
              </a:spcBef>
              <a:spcAft>
                <a:spcPts val="1200"/>
              </a:spcAft>
            </a:pPr>
            <a:r>
              <a:rPr lang="en-US" dirty="0">
                <a:ea typeface="Times New Roman" panose="02020603050405020304" pitchFamily="18" charset="0"/>
                <a:cs typeface="Times New Roman" panose="02020603050405020304" pitchFamily="18" charset="0"/>
              </a:rPr>
              <a:t>California Department of Education. 2013. </a:t>
            </a:r>
            <a:r>
              <a:rPr lang="en-US" i="1" dirty="0">
                <a:ea typeface="Times New Roman" panose="02020603050405020304" pitchFamily="18" charset="0"/>
                <a:cs typeface="Times New Roman" panose="02020603050405020304" pitchFamily="18" charset="0"/>
              </a:rPr>
              <a:t>California’s Best Practices for Young Dual Language Learners: Research Overview Papers. </a:t>
            </a:r>
            <a:r>
              <a:rPr lang="en-US" dirty="0"/>
              <a:t>http://www.cde.ca.gov/sp/cd/ce/documents/dllresearchpapers.pdf (accessed </a:t>
            </a:r>
            <a:r>
              <a:rPr lang="en-US" dirty="0">
                <a:ea typeface="MS PGothic" charset="0"/>
              </a:rPr>
              <a:t>September 9, 2016).</a:t>
            </a:r>
          </a:p>
          <a:p>
            <a:pPr marL="233363" indent="-233363">
              <a:spcBef>
                <a:spcPts val="0"/>
              </a:spcBef>
              <a:spcAft>
                <a:spcPts val="1200"/>
              </a:spcAft>
            </a:pPr>
            <a:r>
              <a:rPr lang="en-US" dirty="0">
                <a:ea typeface="Times New Roman" panose="02020603050405020304" pitchFamily="18" charset="0"/>
                <a:cs typeface="Times New Roman" panose="02020603050405020304" pitchFamily="18" charset="0"/>
              </a:rPr>
              <a:t>California Department of Education. 2013. </a:t>
            </a:r>
            <a:r>
              <a:rPr lang="en-US" i="1" dirty="0"/>
              <a:t>Transitional Kindergarten Implementation Guide: A Resource for California Public School District Administrators and Teachers</a:t>
            </a:r>
            <a:r>
              <a:rPr lang="en-US" dirty="0"/>
              <a:t>. </a:t>
            </a:r>
            <a:r>
              <a:rPr lang="en-US" dirty="0">
                <a:ea typeface="Times New Roman" panose="02020603050405020304" pitchFamily="18" charset="0"/>
                <a:cs typeface="Times New Roman" panose="02020603050405020304" pitchFamily="18" charset="0"/>
              </a:rPr>
              <a:t>Sacramento: California Department of Education.</a:t>
            </a:r>
            <a:endParaRPr lang="en-US" sz="1200" dirty="0">
              <a:cs typeface="Arial"/>
            </a:endParaRPr>
          </a:p>
          <a:p>
            <a:pPr marL="233363" indent="-233363">
              <a:spcBef>
                <a:spcPts val="0"/>
              </a:spcBef>
              <a:spcAft>
                <a:spcPts val="1200"/>
              </a:spcAft>
            </a:pPr>
            <a:r>
              <a:rPr lang="en-US" dirty="0">
                <a:ea typeface="MS PGothic" charset="0"/>
                <a:cs typeface="MS PGothic" charset="0"/>
              </a:rPr>
              <a:t>National Committee on Science Education Standards and Assessment and National Research Council. 1996. </a:t>
            </a:r>
            <a:r>
              <a:rPr lang="en-US" i="1" dirty="0">
                <a:ea typeface="MS PGothic" charset="0"/>
                <a:cs typeface="MS PGothic" charset="0"/>
              </a:rPr>
              <a:t>National Science Education Standards. </a:t>
            </a:r>
            <a:r>
              <a:rPr lang="en-US" dirty="0"/>
              <a:t>http://www.nap.edu/catalog/4962.html </a:t>
            </a:r>
            <a:r>
              <a:rPr lang="en-US" dirty="0">
                <a:cs typeface="Arial"/>
              </a:rPr>
              <a:t>(accessed September 9, 2016). </a:t>
            </a:r>
            <a:endParaRPr lang="en-US" sz="1200" dirty="0">
              <a:ea typeface="MS PGothic" charset="0"/>
              <a:cs typeface="MS PGothic" charset="0"/>
            </a:endParaRPr>
          </a:p>
          <a:p>
            <a:pPr marL="233363" indent="-233363">
              <a:spcBef>
                <a:spcPts val="0"/>
              </a:spcBef>
              <a:spcAft>
                <a:spcPts val="1200"/>
              </a:spcAft>
              <a:buNone/>
            </a:pPr>
            <a:r>
              <a:rPr lang="en-US" sz="1200" dirty="0">
                <a:ea typeface="MS PGothic" charset="0"/>
                <a:cs typeface="MS PGothic" charset="0"/>
              </a:rPr>
              <a:t>National Education Association. </a:t>
            </a:r>
            <a:r>
              <a:rPr lang="en-US" sz="1200" dirty="0" err="1">
                <a:ea typeface="MS PGothic" charset="0"/>
                <a:cs typeface="MS PGothic" charset="0"/>
              </a:rPr>
              <a:t>n.d.</a:t>
            </a:r>
            <a:r>
              <a:rPr lang="en-US" sz="1200" dirty="0">
                <a:ea typeface="MS PGothic" charset="0"/>
                <a:cs typeface="MS PGothic" charset="0"/>
              </a:rPr>
              <a:t> </a:t>
            </a:r>
            <a:r>
              <a:rPr lang="en-US" sz="1200" i="1" dirty="0"/>
              <a:t>An Educator’s Guide to the “Four Cs”: Preparing 21st Century Students for a Global Society</a:t>
            </a:r>
            <a:r>
              <a:rPr lang="en-US" sz="1200" dirty="0"/>
              <a:t>. http://www.nea.org/assets/docs/A-Guide-to-Four-Cs.pdf </a:t>
            </a:r>
            <a:r>
              <a:rPr lang="en-US" sz="1200" dirty="0">
                <a:cs typeface="Arial"/>
              </a:rPr>
              <a:t>(accessed September 9, 2016). </a:t>
            </a:r>
            <a:endParaRPr lang="en-US" dirty="0">
              <a:ea typeface="MS PGothic" charset="0"/>
              <a:cs typeface="Arial"/>
            </a:endParaRPr>
          </a:p>
          <a:p>
            <a:pPr marL="233363" indent="-233363">
              <a:spcBef>
                <a:spcPts val="0"/>
              </a:spcBef>
              <a:spcAft>
                <a:spcPts val="1200"/>
              </a:spcAft>
              <a:buNone/>
            </a:pPr>
            <a:r>
              <a:rPr lang="en-US" sz="1200" dirty="0"/>
              <a:t>NGSS Lead States. 2013. </a:t>
            </a:r>
            <a:r>
              <a:rPr lang="en-US" sz="1200" i="1" dirty="0"/>
              <a:t>Next Generation Science Standards: For States, By States.</a:t>
            </a:r>
            <a:r>
              <a:rPr lang="en-US" sz="1200" dirty="0"/>
              <a:t> Chapter: APPENDIX F: Science and Engineering Practices in the Next Generation Science Standards. Washington, DC: The National Academies Press. </a:t>
            </a:r>
            <a:endParaRPr lang="en-US" dirty="0"/>
          </a:p>
          <a:p>
            <a:pPr marL="233363" indent="-233363">
              <a:spcBef>
                <a:spcPts val="0"/>
              </a:spcBef>
              <a:spcAft>
                <a:spcPts val="1200"/>
              </a:spcAft>
              <a:buNone/>
            </a:pPr>
            <a:r>
              <a:rPr lang="en-US" dirty="0"/>
              <a:t>NGSS Lead States. </a:t>
            </a:r>
            <a:r>
              <a:rPr lang="en-US" dirty="0" err="1"/>
              <a:t>n.d.</a:t>
            </a:r>
            <a:r>
              <a:rPr lang="en-US" dirty="0"/>
              <a:t> </a:t>
            </a:r>
            <a:r>
              <a:rPr lang="en-US" i="1" dirty="0"/>
              <a:t>Next Generation Science Standards: </a:t>
            </a:r>
            <a:r>
              <a:rPr lang="en-US" sz="1200" i="1" dirty="0">
                <a:ea typeface="MS PGothic" charset="0"/>
              </a:rPr>
              <a:t>An Overview for Principals. </a:t>
            </a:r>
            <a:r>
              <a:rPr lang="en-US" sz="1200" dirty="0">
                <a:ea typeface="MS PGothic" charset="0"/>
              </a:rPr>
              <a:t>http://ngss.nsta.org/Documents/NGSS%20Overview%20for%20Principals.pdf (accessed September 9, 2016).</a:t>
            </a:r>
          </a:p>
          <a:p>
            <a:pPr marL="233363" indent="-233363">
              <a:spcBef>
                <a:spcPts val="0"/>
              </a:spcBef>
              <a:spcAft>
                <a:spcPts val="1200"/>
              </a:spcAft>
              <a:buNone/>
            </a:pPr>
            <a:endParaRPr lang="en-US" sz="1200" dirty="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67</a:t>
            </a:fld>
            <a:endParaRPr lang="en-US"/>
          </a:p>
        </p:txBody>
      </p:sp>
    </p:spTree>
    <p:extLst>
      <p:ext uri="{BB962C8B-B14F-4D97-AF65-F5344CB8AC3E}">
        <p14:creationId xmlns:p14="http://schemas.microsoft.com/office/powerpoint/2010/main" val="116092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11064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xfrm>
            <a:off x="649288" y="4325938"/>
            <a:ext cx="5486400" cy="4048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1" tIns="45711" rIns="91421" bIns="45711"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rPr>
              <a:t>Presenter Remarks: </a:t>
            </a:r>
            <a:endParaRPr kumimoji="0" lang="en-US"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rPr>
              <a:t>Volume 3 of the Preschool Learning Foundations addresses two domains: History-Social Science and Science.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Today we are looking at the chapter on Science. Let’s take a closer look at one foundation for an example.</a:t>
            </a:r>
            <a:endParaRPr kumimoji="0" lang="en-US" altLang="en-US" b="0" i="0" u="none" strike="noStrike" kern="1200" cap="none" spc="0" normalizeH="0" baseline="0" noProof="0" dirty="0">
              <a:ln>
                <a:noFill/>
              </a:ln>
              <a:solidFill>
                <a:prstClr val="black"/>
              </a:solidFill>
              <a:effectLst/>
              <a:uLnTx/>
              <a:uFillTx/>
              <a:ea typeface="ＭＳ Ｐゴシック"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Open the Preschool Learning Foundations and find a page where the age levels appear. This is an example of a foundation page.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MS PGothic" pitchFamily="34" charset="-128"/>
                <a:cs typeface="Arial" pitchFamily="34" charset="0"/>
              </a:rPr>
              <a:t>Look across the page and examine the developmental progression between 48 months and 60 months of age</a:t>
            </a:r>
            <a:r>
              <a:rPr kumimoji="0" lang="en-US" altLang="en-US" b="0" i="0" u="none" strike="noStrike" kern="1200" cap="none" spc="0" normalizeH="0" baseline="0" noProof="0" dirty="0">
                <a:ln>
                  <a:noFill/>
                </a:ln>
                <a:solidFill>
                  <a:prstClr val="black"/>
                </a:solidFill>
                <a:effectLst/>
                <a:uLnTx/>
                <a:uFillTx/>
                <a:ea typeface="ＭＳ Ｐゴシック" charset="-128"/>
              </a:rPr>
              <a:t>. (Solicit a few participants to read what they see.)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b="0" i="0" u="none" strike="noStrike" kern="1200" cap="none" spc="0" normalizeH="0" baseline="0" noProof="0" dirty="0">
              <a:ln>
                <a:noFill/>
              </a:ln>
              <a:solidFill>
                <a:prstClr val="black"/>
              </a:solidFill>
              <a:effectLst/>
              <a:uLnTx/>
              <a:uFillTx/>
              <a:ea typeface="ＭＳ Ｐゴシック" charset="-128"/>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(Summarize the exploration with the following key note.) </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altLang="en-US" b="0" i="0" u="none" strike="noStrike" kern="1200" cap="none" spc="0" normalizeH="0" baseline="0" noProof="0" dirty="0">
              <a:ln>
                <a:noFill/>
              </a:ln>
              <a:solidFill>
                <a:prstClr val="black"/>
              </a:solidFill>
              <a:effectLst/>
              <a:uLnTx/>
              <a:uFillTx/>
              <a:ea typeface="ＭＳ Ｐゴシック" charset="-128"/>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Because children develop at different rates, the foundations were designed to support the belief that certain stages of development will occur at different times for all students. You will notice “at around” in the description. It is important to remember this variability occurs. </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b="0" i="0" u="none" strike="noStrike" kern="1200" cap="none" spc="0" normalizeH="0" baseline="0" noProof="0" dirty="0">
              <a:ln>
                <a:noFill/>
              </a:ln>
              <a:solidFill>
                <a:prstClr val="black"/>
              </a:solidFill>
              <a:effectLst/>
              <a:uLnTx/>
              <a:uFillTx/>
              <a:ea typeface="ＭＳ Ｐゴシック" charset="-128"/>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b="0" i="0" u="none" strike="noStrike" kern="1200" cap="none" spc="0" normalizeH="0" baseline="0" noProof="0" dirty="0">
                <a:ln>
                  <a:noFill/>
                </a:ln>
                <a:solidFill>
                  <a:prstClr val="black"/>
                </a:solidFill>
                <a:effectLst/>
                <a:uLnTx/>
                <a:uFillTx/>
                <a:ea typeface="MS PGothic" charset="0"/>
              </a:rPr>
              <a:t>The foundations also assume that children have access to appropriate support in high quality programs. This includes:</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Environments and experiences that encourage active, playful exploration and experimentation</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Clearly defined learning centers where materials are rotated</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Purposeful teaching to help children gain knowledge and skills</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Predictable schedules and routines with large blocks of time for play and skillful integration of curriculum with an intentional focus on content</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Specific support for English learners with staff that have knowledge of the stages of English-language acquisition</a:t>
            </a:r>
          </a:p>
          <a:p>
            <a:pPr marL="45720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S PGothic" charset="0"/>
              </a:rPr>
              <a:t>Accommodations and adaptations for children with disabilities and additional support when needed</a:t>
            </a:r>
            <a:endParaRPr kumimoji="0" lang="en-US" b="0" i="0" u="none" strike="noStrike" kern="1200" cap="none" spc="0" normalizeH="0" baseline="0" noProof="0" dirty="0">
              <a:ln>
                <a:noFill/>
              </a:ln>
              <a:solidFill>
                <a:prstClr val="black"/>
              </a:solidFill>
              <a:effectLst/>
              <a:uLnTx/>
              <a:uFillTx/>
            </a:endParaRPr>
          </a:p>
        </p:txBody>
      </p:sp>
      <p:sp>
        <p:nvSpPr>
          <p:cNvPr id="41987" name="Slide Number Placeholder 1"/>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7685A7-871A-BA4B-9884-F09756E78FA6}"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spcAft>
                <a:spcPts val="0"/>
              </a:spcAft>
            </a:pPr>
            <a:r>
              <a:rPr lang="en-US" b="1" u="none" dirty="0"/>
              <a:t>Presenter Remarks:</a:t>
            </a:r>
            <a:endParaRPr lang="en-US" u="none" dirty="0"/>
          </a:p>
          <a:p>
            <a:pPr eaLnBrk="1" hangingPunct="1">
              <a:spcBef>
                <a:spcPct val="0"/>
              </a:spcBef>
              <a:spcAft>
                <a:spcPts val="0"/>
              </a:spcAft>
            </a:pPr>
            <a:r>
              <a:rPr lang="en-US" dirty="0"/>
              <a:t>Let’s review </a:t>
            </a:r>
            <a:r>
              <a:rPr lang="en-US" dirty="0" err="1"/>
              <a:t>substrand</a:t>
            </a:r>
            <a:r>
              <a:rPr lang="en-US" dirty="0"/>
              <a:t> 1.0 Observation and Investigation. </a:t>
            </a:r>
          </a:p>
          <a:p>
            <a:pPr eaLnBrk="1" hangingPunct="1">
              <a:spcBef>
                <a:spcPct val="0"/>
              </a:spcBef>
              <a:spcAft>
                <a:spcPts val="0"/>
              </a:spcAft>
            </a:pPr>
            <a:endParaRPr lang="en-US" dirty="0"/>
          </a:p>
          <a:p>
            <a:pPr marL="0" marR="0" lvl="0" indent="0" algn="l" defTabSz="457200" rtl="0" eaLnBrk="1" fontAlgn="base" latinLnBrk="0" hangingPunct="1">
              <a:spcBef>
                <a:spcPct val="0"/>
              </a:spcBef>
              <a:spcAft>
                <a:spcPts val="0"/>
              </a:spcAft>
              <a:buClrTx/>
              <a:buSzTx/>
              <a:buFontTx/>
              <a:buNone/>
              <a:tabLst/>
              <a:defRPr/>
            </a:pPr>
            <a:r>
              <a:rPr lang="en-US" dirty="0"/>
              <a:t>Take out Handout 1: Science Domain Map.</a:t>
            </a:r>
            <a:r>
              <a:rPr lang="en-US" sz="1200" kern="1200" baseline="0" dirty="0">
                <a:solidFill>
                  <a:schemeClr val="tx1"/>
                </a:solidFill>
                <a:effectLst/>
              </a:rPr>
              <a:t> </a:t>
            </a:r>
            <a:r>
              <a:rPr lang="en-US" dirty="0"/>
              <a:t>This handout illustrates the way the foundations are organized. (The front of the handout breaks down all four Science</a:t>
            </a:r>
            <a:r>
              <a:rPr lang="en-US" baseline="0" dirty="0"/>
              <a:t> domain </a:t>
            </a:r>
            <a:r>
              <a:rPr lang="en-US" baseline="0" dirty="0" err="1"/>
              <a:t>substrands</a:t>
            </a:r>
            <a:r>
              <a:rPr lang="en-US" baseline="0" dirty="0"/>
              <a:t>, the back side matches this slide.)</a:t>
            </a:r>
            <a:endParaRPr lang="en-US" dirty="0"/>
          </a:p>
          <a:p>
            <a:pPr eaLnBrk="1" hangingPunct="1">
              <a:spcBef>
                <a:spcPct val="0"/>
              </a:spcBef>
              <a:spcAft>
                <a:spcPts val="0"/>
              </a:spcAft>
            </a:pPr>
            <a:endParaRPr lang="en-US" b="1" u="none" dirty="0"/>
          </a:p>
          <a:p>
            <a:pPr eaLnBrk="1" hangingPunct="1">
              <a:spcBef>
                <a:spcPct val="0"/>
              </a:spcBef>
              <a:spcAft>
                <a:spcPts val="0"/>
              </a:spcAft>
            </a:pPr>
            <a:r>
              <a:rPr lang="en-US" b="1" dirty="0"/>
              <a:t>Extra</a:t>
            </a:r>
            <a:r>
              <a:rPr lang="en-US" b="1" baseline="0" dirty="0"/>
              <a:t> Notes:</a:t>
            </a:r>
          </a:p>
          <a:p>
            <a:pPr eaLnBrk="1" hangingPunct="1">
              <a:spcBef>
                <a:spcPct val="0"/>
              </a:spcBef>
              <a:spcAft>
                <a:spcPts val="0"/>
              </a:spcAft>
            </a:pPr>
            <a:r>
              <a:rPr lang="en-US" dirty="0"/>
              <a:t>Use a laser pointer to draw participants</a:t>
            </a:r>
            <a:r>
              <a:rPr lang="ja-JP" altLang="en-US" dirty="0"/>
              <a:t>’</a:t>
            </a:r>
            <a:r>
              <a:rPr lang="en-US" altLang="ja-JP" dirty="0"/>
              <a:t> eyes to each part of the page.</a:t>
            </a:r>
          </a:p>
          <a:p>
            <a:pPr eaLnBrk="1" hangingPunct="1">
              <a:spcBef>
                <a:spcPct val="0"/>
              </a:spcBef>
              <a:spcAft>
                <a:spcPts val="0"/>
              </a:spcAft>
            </a:pPr>
            <a:endParaRPr lang="en-US" dirty="0"/>
          </a:p>
          <a:p>
            <a:pPr eaLnBrk="1" hangingPunct="1">
              <a:spcBef>
                <a:spcPct val="0"/>
              </a:spcBef>
              <a:spcAft>
                <a:spcPts val="0"/>
              </a:spcAft>
            </a:pPr>
            <a:r>
              <a:rPr lang="en-US" dirty="0"/>
              <a:t>Draw attention to the following elements:</a:t>
            </a:r>
          </a:p>
          <a:p>
            <a:pPr marL="171450" indent="-171450" eaLnBrk="1" hangingPunct="1">
              <a:spcBef>
                <a:spcPct val="0"/>
              </a:spcBef>
              <a:spcAft>
                <a:spcPts val="0"/>
              </a:spcAft>
              <a:buFont typeface="Arial" panose="020B0604020202020204" pitchFamily="34" charset="0"/>
              <a:buChar char="•"/>
            </a:pPr>
            <a:r>
              <a:rPr lang="en-US" dirty="0"/>
              <a:t>The name of the domain (Science)</a:t>
            </a:r>
          </a:p>
          <a:p>
            <a:pPr marL="171450" indent="-171450" eaLnBrk="1" hangingPunct="1">
              <a:spcBef>
                <a:spcPct val="0"/>
              </a:spcBef>
              <a:spcAft>
                <a:spcPts val="0"/>
              </a:spcAft>
              <a:buFont typeface="Arial" panose="020B0604020202020204" pitchFamily="34" charset="0"/>
              <a:buChar char="•"/>
            </a:pPr>
            <a:r>
              <a:rPr lang="en-US" dirty="0"/>
              <a:t>The name of the strand at the top of the table (in this case, </a:t>
            </a:r>
            <a:r>
              <a:rPr lang="en-US" i="1" dirty="0"/>
              <a:t>Scientific</a:t>
            </a:r>
            <a:r>
              <a:rPr lang="en-US" i="1" baseline="0" dirty="0"/>
              <a:t> Inquiry</a:t>
            </a:r>
            <a:r>
              <a:rPr lang="en-US" dirty="0"/>
              <a:t>)</a:t>
            </a:r>
          </a:p>
          <a:p>
            <a:pPr marL="171450" indent="-171450" eaLnBrk="1" hangingPunct="1">
              <a:spcBef>
                <a:spcPct val="0"/>
              </a:spcBef>
              <a:spcAft>
                <a:spcPts val="0"/>
              </a:spcAft>
              <a:buFont typeface="Arial" panose="020B0604020202020204" pitchFamily="34" charset="0"/>
              <a:buChar char="•"/>
            </a:pPr>
            <a:r>
              <a:rPr lang="en-US" dirty="0"/>
              <a:t>The name of the </a:t>
            </a:r>
            <a:r>
              <a:rPr lang="en-US" dirty="0" err="1"/>
              <a:t>substrand</a:t>
            </a:r>
            <a:r>
              <a:rPr lang="en-US" dirty="0"/>
              <a:t> (Observation and Investigation)</a:t>
            </a:r>
          </a:p>
          <a:p>
            <a:pPr marL="628650" lvl="1" indent="-171450" eaLnBrk="1" hangingPunct="1">
              <a:spcBef>
                <a:spcPct val="0"/>
              </a:spcBef>
              <a:spcAft>
                <a:spcPts val="0"/>
              </a:spcAft>
              <a:buFontTx/>
              <a:buChar char="-"/>
            </a:pPr>
            <a:r>
              <a:rPr lang="en-US" dirty="0" err="1"/>
              <a:t>Substrands</a:t>
            </a:r>
            <a:r>
              <a:rPr lang="en-US" dirty="0"/>
              <a:t> always end in a zero (1.0, 2.0, 3.0, etc.)  </a:t>
            </a:r>
          </a:p>
          <a:p>
            <a:pPr marL="171450" indent="-171450" eaLnBrk="1" hangingPunct="1">
              <a:spcBef>
                <a:spcPct val="0"/>
              </a:spcBef>
              <a:spcAft>
                <a:spcPts val="0"/>
              </a:spcAft>
              <a:buFont typeface="Arial" panose="020B0604020202020204" pitchFamily="34" charset="0"/>
              <a:buChar char="•"/>
            </a:pPr>
            <a:r>
              <a:rPr lang="en-US" dirty="0"/>
              <a:t>The foundations</a:t>
            </a:r>
            <a:r>
              <a:rPr lang="en-US" baseline="0" dirty="0"/>
              <a:t> (at around 48 months and around 60 months)</a:t>
            </a:r>
            <a:endParaRPr lang="en-US" dirty="0"/>
          </a:p>
          <a:p>
            <a:pPr marL="171450" indent="-171450" eaLnBrk="1" hangingPunct="1">
              <a:spcBef>
                <a:spcPct val="0"/>
              </a:spcBef>
              <a:spcAft>
                <a:spcPts val="0"/>
              </a:spcAft>
              <a:buFont typeface="Arial" panose="020B0604020202020204" pitchFamily="34" charset="0"/>
              <a:buChar char="•"/>
            </a:pPr>
            <a:r>
              <a:rPr lang="en-US" dirty="0"/>
              <a:t>The examples under each column separate the foundation into discrete skills. It is important to remember that the examples provide only a few of the ways that children may demonstrate the foundation. </a:t>
            </a:r>
          </a:p>
          <a:p>
            <a:pPr>
              <a:spcAft>
                <a:spcPts val="0"/>
              </a:spcAft>
            </a:pP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8</a:t>
            </a:fld>
            <a:endParaRPr lang="en-US" altLang="en-US"/>
          </a:p>
        </p:txBody>
      </p:sp>
    </p:spTree>
    <p:extLst>
      <p:ext uri="{BB962C8B-B14F-4D97-AF65-F5344CB8AC3E}">
        <p14:creationId xmlns:p14="http://schemas.microsoft.com/office/powerpoint/2010/main" val="309095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1"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a:spcBef>
                <a:spcPct val="0"/>
              </a:spcBef>
              <a:defRPr/>
            </a:pPr>
            <a:r>
              <a:rPr lang="en-US" altLang="en-US" b="1" dirty="0"/>
              <a:t>Background</a:t>
            </a:r>
            <a:r>
              <a:rPr lang="en-US" altLang="en-US" b="1" baseline="0" dirty="0"/>
              <a:t> Information:</a:t>
            </a:r>
          </a:p>
          <a:p>
            <a:pPr>
              <a:spcBef>
                <a:spcPct val="0"/>
              </a:spcBef>
              <a:defRPr/>
            </a:pPr>
            <a:r>
              <a:rPr lang="en-US" altLang="en-US" b="0" baseline="0" dirty="0"/>
              <a:t>Utilize one of the following strategies to track question responses:</a:t>
            </a:r>
          </a:p>
          <a:p>
            <a:pPr marL="171450" indent="-171450">
              <a:spcBef>
                <a:spcPct val="0"/>
              </a:spcBef>
              <a:buFont typeface="Arial" panose="020B0604020202020204" pitchFamily="34" charset="0"/>
              <a:buChar char="•"/>
              <a:defRPr/>
            </a:pPr>
            <a:r>
              <a:rPr lang="en-US" altLang="en-US" b="0" dirty="0"/>
              <a:t>Option 1: Popcorn Strategy—First</a:t>
            </a:r>
            <a:r>
              <a:rPr lang="en-US" altLang="en-US" b="0" baseline="0" dirty="0"/>
              <a:t> a</a:t>
            </a:r>
            <a:r>
              <a:rPr lang="en-US" altLang="en-US" b="0" dirty="0"/>
              <a:t>sk participants ideas with their tablemates.</a:t>
            </a:r>
            <a:r>
              <a:rPr lang="en-US" altLang="en-US" b="0" baseline="0" dirty="0"/>
              <a:t> T</a:t>
            </a:r>
            <a:r>
              <a:rPr lang="en-US" altLang="en-US" b="0" dirty="0"/>
              <a:t>hen have them popcorn their ideas to the larger group. Have a trainer chart at the front while answers are being given. After all participants who wish to add their thoughts have had a chance to share, advance the slide and see words appear.</a:t>
            </a:r>
          </a:p>
          <a:p>
            <a:pPr marL="171450" indent="-171450">
              <a:spcBef>
                <a:spcPct val="0"/>
              </a:spcBef>
              <a:buFont typeface="Arial" panose="020B0604020202020204" pitchFamily="34" charset="0"/>
              <a:buChar char="•"/>
              <a:defRPr/>
            </a:pPr>
            <a:r>
              <a:rPr lang="en-US" altLang="en-US" b="0" dirty="0"/>
              <a:t>Option 2: Poll</a:t>
            </a:r>
            <a:r>
              <a:rPr lang="en-US" altLang="en-US" b="0" baseline="0" dirty="0"/>
              <a:t> Everywhere—</a:t>
            </a:r>
            <a:r>
              <a:rPr lang="en-US" altLang="en-US" b="0" dirty="0"/>
              <a:t>Use Poll Everywhere (or another polling system) to have participants text answers in. </a:t>
            </a:r>
          </a:p>
          <a:p>
            <a:pPr marL="171450" indent="-171450">
              <a:spcBef>
                <a:spcPct val="0"/>
              </a:spcBef>
              <a:buFont typeface="Arial" panose="020B0604020202020204" pitchFamily="34" charset="0"/>
              <a:buChar char="•"/>
              <a:defRPr/>
            </a:pPr>
            <a:r>
              <a:rPr lang="en-US" altLang="en-US" b="0" dirty="0"/>
              <a:t>Option 3: Table</a:t>
            </a:r>
            <a:r>
              <a:rPr lang="en-US" altLang="en-US" b="0" baseline="0" dirty="0"/>
              <a:t> Chart—</a:t>
            </a:r>
            <a:r>
              <a:rPr lang="en-US" altLang="en-US" b="0" dirty="0"/>
              <a:t>Have each table group chart their responses.</a:t>
            </a:r>
            <a:r>
              <a:rPr lang="en-US" altLang="en-US" b="0" baseline="0" dirty="0"/>
              <a:t>  Then have them </a:t>
            </a:r>
            <a:r>
              <a:rPr lang="en-US" altLang="en-US" b="0" dirty="0"/>
              <a:t>share and compare charts with the entire group. </a:t>
            </a:r>
          </a:p>
          <a:p>
            <a:pPr>
              <a:spcBef>
                <a:spcPct val="0"/>
              </a:spcBef>
              <a:defRPr/>
            </a:pPr>
            <a:endParaRPr lang="en-US" altLang="en-US" b="0" dirty="0"/>
          </a:p>
          <a:p>
            <a:pPr>
              <a:spcBef>
                <a:spcPct val="0"/>
              </a:spcBef>
              <a:defRPr/>
            </a:pPr>
            <a:r>
              <a:rPr lang="en-US" altLang="en-US" b="1" dirty="0"/>
              <a:t>Presenter Remarks:</a:t>
            </a:r>
          </a:p>
          <a:p>
            <a:pPr>
              <a:spcBef>
                <a:spcPct val="0"/>
              </a:spcBef>
              <a:defRPr/>
            </a:pPr>
            <a:r>
              <a:rPr lang="en-US" altLang="en-US" dirty="0"/>
              <a:t>(Pose these questions to the entire group and have participants create the list.)</a:t>
            </a:r>
          </a:p>
          <a:p>
            <a:pPr>
              <a:spcBef>
                <a:spcPct val="0"/>
              </a:spcBef>
              <a:defRPr/>
            </a:pPr>
            <a:r>
              <a:rPr lang="en-US" altLang="en-US" dirty="0"/>
              <a:t>What is the purpose of science in TK? How does science in TK support development of the whole child? </a:t>
            </a:r>
          </a:p>
          <a:p>
            <a:pPr>
              <a:spcBef>
                <a:spcPct val="0"/>
              </a:spcBef>
              <a:defRPr/>
            </a:pPr>
            <a:endParaRPr lang="en-US" altLang="en-US" dirty="0"/>
          </a:p>
          <a:p>
            <a:pPr>
              <a:spcBef>
                <a:spcPct val="0"/>
              </a:spcBef>
              <a:defRPr/>
            </a:pPr>
            <a:r>
              <a:rPr lang="en-US" altLang="en-US" dirty="0"/>
              <a:t>(Facilitate creation of the list by utilizing</a:t>
            </a:r>
            <a:r>
              <a:rPr lang="en-US" altLang="en-US" baseline="0" dirty="0"/>
              <a:t> one of the options listed in the Background Information section.)</a:t>
            </a:r>
          </a:p>
          <a:p>
            <a:pPr>
              <a:spcBef>
                <a:spcPct val="0"/>
              </a:spcBef>
              <a:defRPr/>
            </a:pPr>
            <a:endParaRPr lang="en-US" altLang="en-US" dirty="0"/>
          </a:p>
          <a:p>
            <a:pPr>
              <a:spcBef>
                <a:spcPct val="0"/>
              </a:spcBef>
              <a:defRPr/>
            </a:pPr>
            <a:r>
              <a:rPr lang="en-US" altLang="en-US" dirty="0"/>
              <a:t>(Reflect with entire group.)</a:t>
            </a:r>
            <a:r>
              <a:rPr lang="en-US" altLang="en-US" baseline="0" dirty="0"/>
              <a:t> Did</a:t>
            </a:r>
            <a:r>
              <a:rPr lang="en-US" altLang="en-US" dirty="0"/>
              <a:t> you come up with a similar list? </a:t>
            </a:r>
          </a:p>
          <a:p>
            <a:pPr>
              <a:spcBef>
                <a:spcPct val="0"/>
              </a:spcBef>
              <a:defRPr/>
            </a:pPr>
            <a:endParaRPr lang="en-US" altLang="en-US" dirty="0"/>
          </a:p>
          <a:p>
            <a:pPr>
              <a:spcBef>
                <a:spcPct val="0"/>
              </a:spcBef>
              <a:defRPr/>
            </a:pPr>
            <a:endParaRPr lang="en-US" altLang="en-US" dirty="0"/>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70AA7E-7577-4C4C-A0A0-FD93DD1D7CC9}" type="slidenum">
              <a:rPr lang="en-US" sz="1200">
                <a:ea typeface="MS PGothic" charset="0"/>
                <a:cs typeface="MS PGothic" charset="0"/>
              </a:rPr>
              <a:pPr/>
              <a:t>9</a:t>
            </a:fld>
            <a:endParaRPr lang="en-US" sz="1200">
              <a:ea typeface="MS PGothic" charset="0"/>
              <a:cs typeface="MS PGothic" charset="0"/>
            </a:endParaRPr>
          </a:p>
        </p:txBody>
      </p:sp>
    </p:spTree>
    <p:extLst>
      <p:ext uri="{BB962C8B-B14F-4D97-AF65-F5344CB8AC3E}">
        <p14:creationId xmlns:p14="http://schemas.microsoft.com/office/powerpoint/2010/main" val="117117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AB9DE14A-EBB5-5A4F-B1F8-8157BB44EBD5}" type="slidenum">
              <a:rPr lang="en-US"/>
              <a:pPr>
                <a:defRPr/>
              </a:pPr>
              <a:t>‹#›</a:t>
            </a:fld>
            <a:endParaRPr lang="en-US"/>
          </a:p>
        </p:txBody>
      </p:sp>
    </p:spTree>
    <p:extLst>
      <p:ext uri="{BB962C8B-B14F-4D97-AF65-F5344CB8AC3E}">
        <p14:creationId xmlns:p14="http://schemas.microsoft.com/office/powerpoint/2010/main" val="100308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7C1BC6B-8120-C54D-AA73-02B157DC6F66}" type="slidenum">
              <a:rPr lang="en-US"/>
              <a:pPr>
                <a:defRPr/>
              </a:pPr>
              <a:t>‹#›</a:t>
            </a:fld>
            <a:endParaRPr lang="en-US"/>
          </a:p>
        </p:txBody>
      </p:sp>
    </p:spTree>
    <p:extLst>
      <p:ext uri="{BB962C8B-B14F-4D97-AF65-F5344CB8AC3E}">
        <p14:creationId xmlns:p14="http://schemas.microsoft.com/office/powerpoint/2010/main" val="414453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C938678-6DDD-A24B-8438-AD0DF24535D8}" type="slidenum">
              <a:rPr lang="en-US"/>
              <a:pPr>
                <a:defRPr/>
              </a:pPr>
              <a:t>‹#›</a:t>
            </a:fld>
            <a:endParaRPr lang="en-US"/>
          </a:p>
        </p:txBody>
      </p:sp>
    </p:spTree>
    <p:extLst>
      <p:ext uri="{BB962C8B-B14F-4D97-AF65-F5344CB8AC3E}">
        <p14:creationId xmlns:p14="http://schemas.microsoft.com/office/powerpoint/2010/main" val="2778120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19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0" y="1417638"/>
            <a:ext cx="3168127" cy="1411941"/>
          </a:xfrm>
        </p:spPr>
        <p:txBody>
          <a:bodyPr/>
          <a:lstStyle>
            <a:lvl4pPr>
              <a:buNone/>
              <a:defRPr/>
            </a:lvl4pPr>
          </a:lstStyle>
          <a:p>
            <a:pPr lvl="0"/>
            <a:r>
              <a:rPr lang="en-US" dirty="0"/>
              <a:t>Click to edit Master text styles</a:t>
            </a:r>
          </a:p>
        </p:txBody>
      </p:sp>
      <p:sp>
        <p:nvSpPr>
          <p:cNvPr id="7" name="Content Placeholder 2"/>
          <p:cNvSpPr>
            <a:spLocks noGrp="1"/>
          </p:cNvSpPr>
          <p:nvPr>
            <p:ph sz="quarter" idx="10"/>
          </p:nvPr>
        </p:nvSpPr>
        <p:spPr>
          <a:xfrm>
            <a:off x="3168127" y="1417638"/>
            <a:ext cx="3168127" cy="1411941"/>
          </a:xfrm>
        </p:spPr>
        <p:txBody>
          <a:bodyPr/>
          <a:lstStyle>
            <a:lvl4pPr>
              <a:buNone/>
              <a:defRPr/>
            </a:lvl4pPr>
          </a:lstStyle>
          <a:p>
            <a:pPr lvl="0"/>
            <a:r>
              <a:rPr lang="en-US" dirty="0"/>
              <a:t>Click to edit Master text styles</a:t>
            </a:r>
          </a:p>
        </p:txBody>
      </p:sp>
      <p:sp>
        <p:nvSpPr>
          <p:cNvPr id="8" name="Content Placeholder 2"/>
          <p:cNvSpPr>
            <a:spLocks noGrp="1"/>
          </p:cNvSpPr>
          <p:nvPr>
            <p:ph sz="quarter" idx="11"/>
          </p:nvPr>
        </p:nvSpPr>
        <p:spPr>
          <a:xfrm>
            <a:off x="6336254" y="1417638"/>
            <a:ext cx="2807746" cy="1411941"/>
          </a:xfrm>
        </p:spPr>
        <p:txBody>
          <a:bodyPr/>
          <a:lstStyle>
            <a:lvl4pPr>
              <a:buNone/>
              <a:defRPr/>
            </a:lvl4pPr>
          </a:lstStyle>
          <a:p>
            <a:pPr lvl="0"/>
            <a:r>
              <a:rPr lang="en-US" dirty="0"/>
              <a:t>Click to edit Master text styles</a:t>
            </a:r>
          </a:p>
        </p:txBody>
      </p:sp>
      <p:sp>
        <p:nvSpPr>
          <p:cNvPr id="9" name="Content Placeholder 2"/>
          <p:cNvSpPr>
            <a:spLocks noGrp="1"/>
          </p:cNvSpPr>
          <p:nvPr>
            <p:ph sz="quarter" idx="12"/>
          </p:nvPr>
        </p:nvSpPr>
        <p:spPr>
          <a:xfrm>
            <a:off x="0" y="2829579"/>
            <a:ext cx="3168127" cy="1411941"/>
          </a:xfrm>
        </p:spPr>
        <p:txBody>
          <a:bodyPr/>
          <a:lstStyle>
            <a:lvl4pPr>
              <a:buNone/>
              <a:defRPr/>
            </a:lvl4pPr>
          </a:lstStyle>
          <a:p>
            <a:pPr lvl="0"/>
            <a:r>
              <a:rPr lang="en-US" dirty="0"/>
              <a:t>Click to edit Master text styles</a:t>
            </a:r>
          </a:p>
        </p:txBody>
      </p:sp>
      <p:sp>
        <p:nvSpPr>
          <p:cNvPr id="10" name="Content Placeholder 2"/>
          <p:cNvSpPr>
            <a:spLocks noGrp="1"/>
          </p:cNvSpPr>
          <p:nvPr>
            <p:ph sz="quarter" idx="13"/>
          </p:nvPr>
        </p:nvSpPr>
        <p:spPr>
          <a:xfrm>
            <a:off x="3168127" y="2829579"/>
            <a:ext cx="3168127" cy="1411941"/>
          </a:xfrm>
        </p:spPr>
        <p:txBody>
          <a:bodyPr/>
          <a:lstStyle>
            <a:lvl4pPr>
              <a:buNone/>
              <a:defRPr/>
            </a:lvl4pPr>
          </a:lstStyle>
          <a:p>
            <a:pPr lvl="0"/>
            <a:r>
              <a:rPr lang="en-US" dirty="0"/>
              <a:t>Click to edit Master text styles</a:t>
            </a:r>
          </a:p>
        </p:txBody>
      </p:sp>
      <p:sp>
        <p:nvSpPr>
          <p:cNvPr id="11" name="Content Placeholder 2"/>
          <p:cNvSpPr>
            <a:spLocks noGrp="1"/>
          </p:cNvSpPr>
          <p:nvPr>
            <p:ph sz="quarter" idx="14"/>
          </p:nvPr>
        </p:nvSpPr>
        <p:spPr>
          <a:xfrm>
            <a:off x="6336254" y="2829579"/>
            <a:ext cx="2807746" cy="1411941"/>
          </a:xfrm>
        </p:spPr>
        <p:txBody>
          <a:bodyPr/>
          <a:lstStyle>
            <a:lvl4pPr>
              <a:buNone/>
              <a:defRPr/>
            </a:lvl4pPr>
          </a:lstStyle>
          <a:p>
            <a:pPr lvl="0"/>
            <a:r>
              <a:rPr lang="en-US" dirty="0"/>
              <a:t>Click to edit Master text styles</a:t>
            </a:r>
          </a:p>
        </p:txBody>
      </p:sp>
      <p:sp>
        <p:nvSpPr>
          <p:cNvPr id="12" name="Content Placeholder 2"/>
          <p:cNvSpPr>
            <a:spLocks noGrp="1"/>
          </p:cNvSpPr>
          <p:nvPr>
            <p:ph sz="quarter" idx="15"/>
          </p:nvPr>
        </p:nvSpPr>
        <p:spPr>
          <a:xfrm>
            <a:off x="0" y="4241520"/>
            <a:ext cx="3168127" cy="1411941"/>
          </a:xfrm>
        </p:spPr>
        <p:txBody>
          <a:bodyPr/>
          <a:lstStyle>
            <a:lvl4pPr>
              <a:buNone/>
              <a:defRPr/>
            </a:lvl4pPr>
          </a:lstStyle>
          <a:p>
            <a:pPr lvl="0"/>
            <a:r>
              <a:rPr lang="en-US" dirty="0"/>
              <a:t>Click to edit Master text styles</a:t>
            </a:r>
          </a:p>
        </p:txBody>
      </p:sp>
      <p:sp>
        <p:nvSpPr>
          <p:cNvPr id="13" name="Content Placeholder 2"/>
          <p:cNvSpPr>
            <a:spLocks noGrp="1"/>
          </p:cNvSpPr>
          <p:nvPr>
            <p:ph sz="quarter" idx="16"/>
          </p:nvPr>
        </p:nvSpPr>
        <p:spPr>
          <a:xfrm>
            <a:off x="3168127" y="4241520"/>
            <a:ext cx="3168127" cy="1411941"/>
          </a:xfrm>
        </p:spPr>
        <p:txBody>
          <a:bodyPr/>
          <a:lstStyle>
            <a:lvl4pPr>
              <a:buNone/>
              <a:defRPr/>
            </a:lvl4pPr>
          </a:lstStyle>
          <a:p>
            <a:pPr lvl="0"/>
            <a:r>
              <a:rPr lang="en-US" dirty="0"/>
              <a:t>Click to edit Master text styles</a:t>
            </a:r>
          </a:p>
        </p:txBody>
      </p:sp>
      <p:sp>
        <p:nvSpPr>
          <p:cNvPr id="14" name="Content Placeholder 2"/>
          <p:cNvSpPr>
            <a:spLocks noGrp="1"/>
          </p:cNvSpPr>
          <p:nvPr>
            <p:ph sz="quarter" idx="17"/>
          </p:nvPr>
        </p:nvSpPr>
        <p:spPr>
          <a:xfrm>
            <a:off x="6336255" y="4241520"/>
            <a:ext cx="2807746" cy="1411941"/>
          </a:xfrm>
        </p:spPr>
        <p:txBody>
          <a:bodyPr/>
          <a:lstStyle>
            <a:lvl4pPr>
              <a:buNone/>
              <a:defRPr/>
            </a:lvl4pPr>
          </a:lstStyle>
          <a:p>
            <a:pPr lvl="0"/>
            <a:r>
              <a:rPr lang="en-US" dirty="0"/>
              <a:t>Click to edit Master text styles</a:t>
            </a:r>
          </a:p>
        </p:txBody>
      </p:sp>
    </p:spTree>
    <p:extLst>
      <p:ext uri="{BB962C8B-B14F-4D97-AF65-F5344CB8AC3E}">
        <p14:creationId xmlns:p14="http://schemas.microsoft.com/office/powerpoint/2010/main" val="204638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28F92A4-FD9D-6946-B7B7-046AF2DA71DD}" type="slidenum">
              <a:rPr lang="en-US"/>
              <a:pPr>
                <a:defRPr/>
              </a:pPr>
              <a:t>‹#›</a:t>
            </a:fld>
            <a:endParaRPr lang="en-US"/>
          </a:p>
        </p:txBody>
      </p:sp>
    </p:spTree>
    <p:extLst>
      <p:ext uri="{BB962C8B-B14F-4D97-AF65-F5344CB8AC3E}">
        <p14:creationId xmlns:p14="http://schemas.microsoft.com/office/powerpoint/2010/main" val="298465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2185988"/>
          </a:xfrm>
        </p:spPr>
        <p:txBody>
          <a:bodyPr/>
          <a:lstStyle/>
          <a:p>
            <a:pPr lvl="0"/>
            <a:r>
              <a:rPr lang="en-US" dirty="0"/>
              <a:t>Click to edit Master text styles</a:t>
            </a:r>
          </a:p>
          <a:p>
            <a:pPr lvl="4"/>
            <a:r>
              <a:rPr lang="en-US" dirty="0"/>
              <a:t>Fifth level</a:t>
            </a:r>
          </a:p>
        </p:txBody>
      </p:sp>
      <p:sp>
        <p:nvSpPr>
          <p:cNvPr id="4" name="Content Placeholder 3"/>
          <p:cNvSpPr>
            <a:spLocks noGrp="1"/>
          </p:cNvSpPr>
          <p:nvPr>
            <p:ph sz="quarter" idx="2" hasCustomPrompt="1"/>
          </p:nvPr>
        </p:nvSpPr>
        <p:spPr>
          <a:xfrm>
            <a:off x="4648200" y="1600200"/>
            <a:ext cx="4038600" cy="2185988"/>
          </a:xfrm>
        </p:spPr>
        <p:txBody>
          <a:bodyPr/>
          <a:lstStyle/>
          <a:p>
            <a:pPr lvl="0"/>
            <a:r>
              <a:rPr lang="en-US" dirty="0"/>
              <a:t>Click to edit Master text styles</a:t>
            </a:r>
          </a:p>
          <a:p>
            <a:pPr lvl="4"/>
            <a:r>
              <a:rPr lang="en-US" dirty="0"/>
              <a:t>Fifth level</a:t>
            </a:r>
          </a:p>
        </p:txBody>
      </p:sp>
      <p:sp>
        <p:nvSpPr>
          <p:cNvPr id="5" name="Content Placeholder 4"/>
          <p:cNvSpPr>
            <a:spLocks noGrp="1"/>
          </p:cNvSpPr>
          <p:nvPr>
            <p:ph sz="quarter" idx="3" hasCustomPrompt="1"/>
          </p:nvPr>
        </p:nvSpPr>
        <p:spPr>
          <a:xfrm>
            <a:off x="457200" y="3968750"/>
            <a:ext cx="4038600" cy="917892"/>
          </a:xfrm>
        </p:spPr>
        <p:txBody>
          <a:bodyPr/>
          <a:lstStyle/>
          <a:p>
            <a:pPr lvl="0"/>
            <a:r>
              <a:rPr lang="en-US" dirty="0"/>
              <a:t>Click to edit Master text styles</a:t>
            </a:r>
          </a:p>
        </p:txBody>
      </p:sp>
      <p:sp>
        <p:nvSpPr>
          <p:cNvPr id="6" name="Content Placeholder 5"/>
          <p:cNvSpPr>
            <a:spLocks noGrp="1"/>
          </p:cNvSpPr>
          <p:nvPr>
            <p:ph sz="quarter" idx="4" hasCustomPrompt="1"/>
          </p:nvPr>
        </p:nvSpPr>
        <p:spPr>
          <a:xfrm>
            <a:off x="4648200" y="3938589"/>
            <a:ext cx="4038600" cy="948054"/>
          </a:xfrm>
        </p:spPr>
        <p:txBody>
          <a:bodyPr/>
          <a:lstStyle/>
          <a:p>
            <a:pPr lvl="0"/>
            <a:r>
              <a:rPr lang="en-US" dirty="0"/>
              <a:t>Click to edit Master text styles</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
        <p:nvSpPr>
          <p:cNvPr id="8" name="Content Placeholder 4"/>
          <p:cNvSpPr>
            <a:spLocks noGrp="1"/>
          </p:cNvSpPr>
          <p:nvPr>
            <p:ph sz="quarter" idx="11" hasCustomPrompt="1"/>
          </p:nvPr>
        </p:nvSpPr>
        <p:spPr>
          <a:xfrm>
            <a:off x="457200" y="4886642"/>
            <a:ext cx="4038600" cy="917892"/>
          </a:xfrm>
        </p:spPr>
        <p:txBody>
          <a:bodyPr/>
          <a:lstStyle/>
          <a:p>
            <a:pPr lvl="0"/>
            <a:r>
              <a:rPr lang="en-US" dirty="0"/>
              <a:t>Click to edit Master text styles</a:t>
            </a:r>
          </a:p>
        </p:txBody>
      </p:sp>
      <p:sp>
        <p:nvSpPr>
          <p:cNvPr id="9" name="Content Placeholder 4"/>
          <p:cNvSpPr>
            <a:spLocks noGrp="1"/>
          </p:cNvSpPr>
          <p:nvPr>
            <p:ph sz="quarter" idx="12" hasCustomPrompt="1"/>
          </p:nvPr>
        </p:nvSpPr>
        <p:spPr>
          <a:xfrm>
            <a:off x="4648200" y="4886643"/>
            <a:ext cx="4038600" cy="917892"/>
          </a:xfrm>
        </p:spPr>
        <p:txBody>
          <a:bodyPr/>
          <a:lstStyle/>
          <a:p>
            <a:pPr lvl="0"/>
            <a:r>
              <a:rPr lang="en-US" dirty="0"/>
              <a:t>Click to edit Master text styles</a:t>
            </a:r>
          </a:p>
        </p:txBody>
      </p:sp>
      <p:sp>
        <p:nvSpPr>
          <p:cNvPr id="10" name="Content Placeholder 4"/>
          <p:cNvSpPr>
            <a:spLocks noGrp="1"/>
          </p:cNvSpPr>
          <p:nvPr>
            <p:ph sz="quarter" idx="13" hasCustomPrompt="1"/>
          </p:nvPr>
        </p:nvSpPr>
        <p:spPr>
          <a:xfrm>
            <a:off x="457200" y="5804535"/>
            <a:ext cx="4038600" cy="917892"/>
          </a:xfrm>
        </p:spPr>
        <p:txBody>
          <a:bodyPr/>
          <a:lstStyle/>
          <a:p>
            <a:pPr lvl="0"/>
            <a:r>
              <a:rPr lang="en-US" dirty="0"/>
              <a:t>Click to edit Master text styles</a:t>
            </a:r>
          </a:p>
        </p:txBody>
      </p:sp>
      <p:sp>
        <p:nvSpPr>
          <p:cNvPr id="11" name="Content Placeholder 4"/>
          <p:cNvSpPr>
            <a:spLocks noGrp="1"/>
          </p:cNvSpPr>
          <p:nvPr>
            <p:ph sz="quarter" idx="14" hasCustomPrompt="1"/>
          </p:nvPr>
        </p:nvSpPr>
        <p:spPr>
          <a:xfrm>
            <a:off x="4648200" y="5804534"/>
            <a:ext cx="4038600" cy="917892"/>
          </a:xfrm>
        </p:spPr>
        <p:txBody>
          <a:bodyPr/>
          <a:lstStyle/>
          <a:p>
            <a:pPr lvl="0"/>
            <a:r>
              <a:rPr lang="en-US" dirty="0"/>
              <a:t>Click to edit Master text styles</a:t>
            </a:r>
          </a:p>
        </p:txBody>
      </p:sp>
    </p:spTree>
    <p:extLst>
      <p:ext uri="{BB962C8B-B14F-4D97-AF65-F5344CB8AC3E}">
        <p14:creationId xmlns:p14="http://schemas.microsoft.com/office/powerpoint/2010/main" val="262064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B5B5D249-64E7-0E42-97FF-FCE34E7A6C13}" type="slidenum">
              <a:rPr lang="en-US"/>
              <a:pPr>
                <a:defRPr/>
              </a:pPr>
              <a:t>‹#›</a:t>
            </a:fld>
            <a:endParaRPr lang="en-US"/>
          </a:p>
        </p:txBody>
      </p:sp>
    </p:spTree>
    <p:extLst>
      <p:ext uri="{BB962C8B-B14F-4D97-AF65-F5344CB8AC3E}">
        <p14:creationId xmlns:p14="http://schemas.microsoft.com/office/powerpoint/2010/main" val="153730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a:xfrm>
            <a:off x="457200" y="6356350"/>
            <a:ext cx="8229600" cy="365125"/>
          </a:xfrm>
          <a:prstGeom prst="rect">
            <a:avLst/>
          </a:prstGeom>
        </p:spPr>
        <p:txBody>
          <a:bodyPr/>
          <a:lstStyle>
            <a:lvl1pPr eaLnBrk="1" hangingPunct="1">
              <a:defRPr>
                <a:latin typeface="Arial" pitchFamily="-83" charset="0"/>
                <a:ea typeface="Arial" pitchFamily="-83" charset="0"/>
                <a:cs typeface="Arial" pitchFamily="-83"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5CA0AB-3FD0-1240-AC18-F8407A8340DE}" type="slidenum">
              <a:rPr lang="en-US"/>
              <a:pPr>
                <a:defRPr/>
              </a:pPr>
              <a:t>‹#›</a:t>
            </a:fld>
            <a:endParaRPr lang="en-US"/>
          </a:p>
        </p:txBody>
      </p:sp>
    </p:spTree>
    <p:extLst>
      <p:ext uri="{BB962C8B-B14F-4D97-AF65-F5344CB8AC3E}">
        <p14:creationId xmlns:p14="http://schemas.microsoft.com/office/powerpoint/2010/main" val="252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D1A3E9EA-AC28-C445-A6AF-F03B5EF87472}" type="slidenum">
              <a:rPr lang="en-US"/>
              <a:pPr>
                <a:defRPr/>
              </a:pPr>
              <a:t>‹#›</a:t>
            </a:fld>
            <a:endParaRPr lang="en-US"/>
          </a:p>
        </p:txBody>
      </p:sp>
    </p:spTree>
    <p:extLst>
      <p:ext uri="{BB962C8B-B14F-4D97-AF65-F5344CB8AC3E}">
        <p14:creationId xmlns:p14="http://schemas.microsoft.com/office/powerpoint/2010/main" val="96559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250A233-0C50-5546-BB01-10DDC1ED6E0E}" type="slidenum">
              <a:rPr lang="en-US"/>
              <a:pPr>
                <a:defRPr/>
              </a:pPr>
              <a:t>‹#›</a:t>
            </a:fld>
            <a:endParaRPr lang="en-US"/>
          </a:p>
        </p:txBody>
      </p:sp>
    </p:spTree>
    <p:extLst>
      <p:ext uri="{BB962C8B-B14F-4D97-AF65-F5344CB8AC3E}">
        <p14:creationId xmlns:p14="http://schemas.microsoft.com/office/powerpoint/2010/main" val="172249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C1749A1-765A-BD48-818C-9ABCE9B34A5E}" type="slidenum">
              <a:rPr lang="en-US"/>
              <a:pPr>
                <a:defRPr/>
              </a:pPr>
              <a:t>‹#›</a:t>
            </a:fld>
            <a:endParaRPr lang="en-US"/>
          </a:p>
        </p:txBody>
      </p:sp>
    </p:spTree>
    <p:extLst>
      <p:ext uri="{BB962C8B-B14F-4D97-AF65-F5344CB8AC3E}">
        <p14:creationId xmlns:p14="http://schemas.microsoft.com/office/powerpoint/2010/main" val="180939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E44187FE-1774-5344-B2B6-7A70D1D4D2EF}" type="slidenum">
              <a:rPr lang="en-US"/>
              <a:pPr>
                <a:defRPr/>
              </a:pPr>
              <a:t>‹#›</a:t>
            </a:fld>
            <a:endParaRPr lang="en-US"/>
          </a:p>
        </p:txBody>
      </p:sp>
    </p:spTree>
    <p:extLst>
      <p:ext uri="{BB962C8B-B14F-4D97-AF65-F5344CB8AC3E}">
        <p14:creationId xmlns:p14="http://schemas.microsoft.com/office/powerpoint/2010/main" val="56337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50DA769-26A2-714F-9C86-5296F726E63C}" type="slidenum">
              <a:rPr lang="en-US"/>
              <a:pPr>
                <a:defRPr/>
              </a:pPr>
              <a:t>‹#›</a:t>
            </a:fld>
            <a:endParaRPr lang="en-US"/>
          </a:p>
        </p:txBody>
      </p:sp>
    </p:spTree>
    <p:extLst>
      <p:ext uri="{BB962C8B-B14F-4D97-AF65-F5344CB8AC3E}">
        <p14:creationId xmlns:p14="http://schemas.microsoft.com/office/powerpoint/2010/main" val="2742212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C595BBF-A3E0-E24E-9AFE-D52D857251B3}" type="slidenum">
              <a:rPr lang="en-US"/>
              <a:pPr>
                <a:defRPr/>
              </a:pPr>
              <a:t>‹#›</a:t>
            </a:fld>
            <a:endParaRPr lang="en-US"/>
          </a:p>
        </p:txBody>
      </p:sp>
    </p:spTree>
    <p:extLst>
      <p:ext uri="{BB962C8B-B14F-4D97-AF65-F5344CB8AC3E}">
        <p14:creationId xmlns:p14="http://schemas.microsoft.com/office/powerpoint/2010/main" val="3381022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4809F9A-D992-F040-96F2-4DFEFA0E9CD6}" type="slidenum">
              <a:rPr lang="en-US"/>
              <a:pPr>
                <a:defRPr/>
              </a:pPr>
              <a:t>‹#›</a:t>
            </a:fld>
            <a:endParaRPr lang="en-US"/>
          </a:p>
        </p:txBody>
      </p:sp>
    </p:spTree>
    <p:extLst>
      <p:ext uri="{BB962C8B-B14F-4D97-AF65-F5344CB8AC3E}">
        <p14:creationId xmlns:p14="http://schemas.microsoft.com/office/powerpoint/2010/main" val="2227643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E490B66-2290-284E-BD03-40AEB8EB260E}" type="slidenum">
              <a:rPr lang="en-US"/>
              <a:pPr>
                <a:defRPr/>
              </a:pPr>
              <a:t>‹#›</a:t>
            </a:fld>
            <a:endParaRPr lang="en-US"/>
          </a:p>
        </p:txBody>
      </p:sp>
    </p:spTree>
    <p:extLst>
      <p:ext uri="{BB962C8B-B14F-4D97-AF65-F5344CB8AC3E}">
        <p14:creationId xmlns:p14="http://schemas.microsoft.com/office/powerpoint/2010/main" val="118025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37C70B92-A273-6640-A35B-BC6729E9E1C1}" type="slidenum">
              <a:rPr lang="en-US"/>
              <a:pPr>
                <a:defRPr/>
              </a:pPr>
              <a:t>‹#›</a:t>
            </a:fld>
            <a:endParaRPr lang="en-US"/>
          </a:p>
        </p:txBody>
      </p:sp>
    </p:spTree>
    <p:extLst>
      <p:ext uri="{BB962C8B-B14F-4D97-AF65-F5344CB8AC3E}">
        <p14:creationId xmlns:p14="http://schemas.microsoft.com/office/powerpoint/2010/main" val="257900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6ABD9CB-4B16-1248-905D-A207C9C3AE94}" type="slidenum">
              <a:rPr lang="en-US"/>
              <a:pPr>
                <a:defRPr/>
              </a:pPr>
              <a:t>‹#›</a:t>
            </a:fld>
            <a:endParaRPr lang="en-US"/>
          </a:p>
        </p:txBody>
      </p:sp>
    </p:spTree>
    <p:extLst>
      <p:ext uri="{BB962C8B-B14F-4D97-AF65-F5344CB8AC3E}">
        <p14:creationId xmlns:p14="http://schemas.microsoft.com/office/powerpoint/2010/main" val="88360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46828EB9-36A4-449A-8CEE-A21EF3E9BB01}" type="slidenum">
              <a:rPr lang="en-US" altLang="en-US"/>
              <a:pPr/>
              <a:t>‹#›</a:t>
            </a:fld>
            <a:endParaRPr lang="en-US" altLang="en-US"/>
          </a:p>
        </p:txBody>
      </p:sp>
    </p:spTree>
    <p:extLst>
      <p:ext uri="{BB962C8B-B14F-4D97-AF65-F5344CB8AC3E}">
        <p14:creationId xmlns:p14="http://schemas.microsoft.com/office/powerpoint/2010/main" val="961969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6DB18926-8396-425C-8948-4DEA83B9793F}" type="slidenum">
              <a:rPr lang="en-US" altLang="en-US"/>
              <a:pPr/>
              <a:t>‹#›</a:t>
            </a:fld>
            <a:endParaRPr lang="en-US" altLang="en-US"/>
          </a:p>
        </p:txBody>
      </p:sp>
    </p:spTree>
    <p:extLst>
      <p:ext uri="{BB962C8B-B14F-4D97-AF65-F5344CB8AC3E}">
        <p14:creationId xmlns:p14="http://schemas.microsoft.com/office/powerpoint/2010/main" val="553609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C44BCB-403C-41B8-9E57-50CE78E6A5B9}" type="slidenum">
              <a:rPr lang="en-US" altLang="en-US"/>
              <a:pPr/>
              <a:t>‹#›</a:t>
            </a:fld>
            <a:endParaRPr lang="en-US" altLang="en-US"/>
          </a:p>
        </p:txBody>
      </p:sp>
    </p:spTree>
    <p:extLst>
      <p:ext uri="{BB962C8B-B14F-4D97-AF65-F5344CB8AC3E}">
        <p14:creationId xmlns:p14="http://schemas.microsoft.com/office/powerpoint/2010/main" val="136023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802B9D5-C6D2-E14A-9E92-F9164F0AA742}" type="slidenum">
              <a:rPr lang="en-US"/>
              <a:pPr>
                <a:defRPr/>
              </a:pPr>
              <a:t>‹#›</a:t>
            </a:fld>
            <a:endParaRPr lang="en-US"/>
          </a:p>
        </p:txBody>
      </p:sp>
    </p:spTree>
    <p:extLst>
      <p:ext uri="{BB962C8B-B14F-4D97-AF65-F5344CB8AC3E}">
        <p14:creationId xmlns:p14="http://schemas.microsoft.com/office/powerpoint/2010/main" val="3862397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375EBCCE-FCDB-48F0-B742-1A79FDE71486}" type="slidenum">
              <a:rPr lang="en-US" altLang="en-US"/>
              <a:pPr/>
              <a:t>‹#›</a:t>
            </a:fld>
            <a:endParaRPr lang="en-US" altLang="en-US"/>
          </a:p>
        </p:txBody>
      </p:sp>
    </p:spTree>
    <p:extLst>
      <p:ext uri="{BB962C8B-B14F-4D97-AF65-F5344CB8AC3E}">
        <p14:creationId xmlns:p14="http://schemas.microsoft.com/office/powerpoint/2010/main" val="27475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E00050C6-BE2D-4193-A48E-7FDF888BCA43}" type="slidenum">
              <a:rPr lang="en-US" altLang="en-US"/>
              <a:pPr/>
              <a:t>‹#›</a:t>
            </a:fld>
            <a:endParaRPr lang="en-US" altLang="en-US"/>
          </a:p>
        </p:txBody>
      </p:sp>
    </p:spTree>
    <p:extLst>
      <p:ext uri="{BB962C8B-B14F-4D97-AF65-F5344CB8AC3E}">
        <p14:creationId xmlns:p14="http://schemas.microsoft.com/office/powerpoint/2010/main" val="1617090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A98984CD-9269-45E4-AD6E-E37AD0CCBF56}" type="slidenum">
              <a:rPr lang="en-US" altLang="en-US"/>
              <a:pPr/>
              <a:t>‹#›</a:t>
            </a:fld>
            <a:endParaRPr lang="en-US" altLang="en-US"/>
          </a:p>
        </p:txBody>
      </p:sp>
    </p:spTree>
    <p:extLst>
      <p:ext uri="{BB962C8B-B14F-4D97-AF65-F5344CB8AC3E}">
        <p14:creationId xmlns:p14="http://schemas.microsoft.com/office/powerpoint/2010/main" val="3071539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78AD2846-2625-4DBA-A121-B29D1C4D4DB3}" type="slidenum">
              <a:rPr lang="en-US" altLang="en-US"/>
              <a:pPr/>
              <a:t>‹#›</a:t>
            </a:fld>
            <a:endParaRPr lang="en-US" altLang="en-US"/>
          </a:p>
        </p:txBody>
      </p:sp>
    </p:spTree>
    <p:extLst>
      <p:ext uri="{BB962C8B-B14F-4D97-AF65-F5344CB8AC3E}">
        <p14:creationId xmlns:p14="http://schemas.microsoft.com/office/powerpoint/2010/main" val="127132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E276BEE9-7FB1-4A38-A53E-33387D504690}" type="slidenum">
              <a:rPr lang="en-US" altLang="en-US"/>
              <a:pPr/>
              <a:t>‹#›</a:t>
            </a:fld>
            <a:endParaRPr lang="en-US" altLang="en-US"/>
          </a:p>
        </p:txBody>
      </p:sp>
    </p:spTree>
    <p:extLst>
      <p:ext uri="{BB962C8B-B14F-4D97-AF65-F5344CB8AC3E}">
        <p14:creationId xmlns:p14="http://schemas.microsoft.com/office/powerpoint/2010/main" val="1933679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F5F1C9F-9CCD-4F4E-B774-65E5EA2EFDC9}" type="slidenum">
              <a:rPr lang="en-US" altLang="en-US"/>
              <a:pPr/>
              <a:t>‹#›</a:t>
            </a:fld>
            <a:endParaRPr lang="en-US" altLang="en-US"/>
          </a:p>
        </p:txBody>
      </p:sp>
    </p:spTree>
    <p:extLst>
      <p:ext uri="{BB962C8B-B14F-4D97-AF65-F5344CB8AC3E}">
        <p14:creationId xmlns:p14="http://schemas.microsoft.com/office/powerpoint/2010/main" val="4027667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1A9B90B-C0FC-442E-95C9-24C64B3D9F4B}" type="slidenum">
              <a:rPr lang="en-US" altLang="en-US"/>
              <a:pPr/>
              <a:t>‹#›</a:t>
            </a:fld>
            <a:endParaRPr lang="en-US" altLang="en-US"/>
          </a:p>
        </p:txBody>
      </p:sp>
    </p:spTree>
    <p:extLst>
      <p:ext uri="{BB962C8B-B14F-4D97-AF65-F5344CB8AC3E}">
        <p14:creationId xmlns:p14="http://schemas.microsoft.com/office/powerpoint/2010/main" val="319408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48598A3-22C1-4309-9753-76BCFA608BAE}" type="slidenum">
              <a:rPr lang="en-US" altLang="en-US"/>
              <a:pPr/>
              <a:t>‹#›</a:t>
            </a:fld>
            <a:endParaRPr lang="en-US" altLang="en-US"/>
          </a:p>
        </p:txBody>
      </p:sp>
    </p:spTree>
    <p:extLst>
      <p:ext uri="{BB962C8B-B14F-4D97-AF65-F5344CB8AC3E}">
        <p14:creationId xmlns:p14="http://schemas.microsoft.com/office/powerpoint/2010/main" val="2129574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6828EB9-36A4-449A-8CEE-A21EF3E9BB01}" type="slidenum">
              <a:rPr lang="en-US" altLang="en-US"/>
              <a:pPr/>
              <a:t>‹#›</a:t>
            </a:fld>
            <a:endParaRPr lang="en-US" altLang="en-US"/>
          </a:p>
        </p:txBody>
      </p:sp>
    </p:spTree>
    <p:extLst>
      <p:ext uri="{BB962C8B-B14F-4D97-AF65-F5344CB8AC3E}">
        <p14:creationId xmlns:p14="http://schemas.microsoft.com/office/powerpoint/2010/main" val="4103956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46828EB9-36A4-449A-8CEE-A21EF3E9BB01}" type="slidenum">
              <a:rPr lang="en-US" altLang="en-US"/>
              <a:pPr/>
              <a:t>‹#›</a:t>
            </a:fld>
            <a:endParaRPr lang="en-US" altLang="en-US"/>
          </a:p>
        </p:txBody>
      </p:sp>
    </p:spTree>
    <p:extLst>
      <p:ext uri="{BB962C8B-B14F-4D97-AF65-F5344CB8AC3E}">
        <p14:creationId xmlns:p14="http://schemas.microsoft.com/office/powerpoint/2010/main" val="388652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873EF9E4-3408-3945-96E0-064AD9B17CEE}" type="slidenum">
              <a:rPr lang="en-US"/>
              <a:pPr>
                <a:defRPr/>
              </a:pPr>
              <a:t>‹#›</a:t>
            </a:fld>
            <a:endParaRPr lang="en-US"/>
          </a:p>
        </p:txBody>
      </p:sp>
    </p:spTree>
    <p:extLst>
      <p:ext uri="{BB962C8B-B14F-4D97-AF65-F5344CB8AC3E}">
        <p14:creationId xmlns:p14="http://schemas.microsoft.com/office/powerpoint/2010/main" val="213248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FEBBB7A-A910-6A4B-82D1-6EFDFB9A56CF}" type="slidenum">
              <a:rPr lang="en-US"/>
              <a:pPr>
                <a:defRPr/>
              </a:pPr>
              <a:t>‹#›</a:t>
            </a:fld>
            <a:endParaRPr lang="en-US"/>
          </a:p>
        </p:txBody>
      </p:sp>
    </p:spTree>
    <p:extLst>
      <p:ext uri="{BB962C8B-B14F-4D97-AF65-F5344CB8AC3E}">
        <p14:creationId xmlns:p14="http://schemas.microsoft.com/office/powerpoint/2010/main" val="54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C528C7DC-D04E-734A-B806-78F1A62F8CDE}" type="slidenum">
              <a:rPr lang="en-US"/>
              <a:pPr>
                <a:defRPr/>
              </a:pPr>
              <a:t>‹#›</a:t>
            </a:fld>
            <a:endParaRPr lang="en-US"/>
          </a:p>
        </p:txBody>
      </p:sp>
    </p:spTree>
    <p:extLst>
      <p:ext uri="{BB962C8B-B14F-4D97-AF65-F5344CB8AC3E}">
        <p14:creationId xmlns:p14="http://schemas.microsoft.com/office/powerpoint/2010/main" val="243520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69F2E59-2137-1241-8F05-3D744E16B510}" type="slidenum">
              <a:rPr lang="en-US"/>
              <a:pPr>
                <a:defRPr/>
              </a:pPr>
              <a:t>‹#›</a:t>
            </a:fld>
            <a:endParaRPr lang="en-US"/>
          </a:p>
        </p:txBody>
      </p:sp>
    </p:spTree>
    <p:extLst>
      <p:ext uri="{BB962C8B-B14F-4D97-AF65-F5344CB8AC3E}">
        <p14:creationId xmlns:p14="http://schemas.microsoft.com/office/powerpoint/2010/main" val="407424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2E55CFE-F7CC-6848-B787-04996FB2D410}" type="slidenum">
              <a:rPr lang="en-US"/>
              <a:pPr>
                <a:defRPr/>
              </a:pPr>
              <a:t>‹#›</a:t>
            </a:fld>
            <a:endParaRPr lang="en-US"/>
          </a:p>
        </p:txBody>
      </p:sp>
    </p:spTree>
    <p:extLst>
      <p:ext uri="{BB962C8B-B14F-4D97-AF65-F5344CB8AC3E}">
        <p14:creationId xmlns:p14="http://schemas.microsoft.com/office/powerpoint/2010/main" val="200573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F3ADD38-420B-C74E-BA24-8731213F8922}" type="slidenum">
              <a:rPr lang="en-US"/>
              <a:pPr>
                <a:defRPr/>
              </a:pPr>
              <a:t>‹#›</a:t>
            </a:fld>
            <a:endParaRPr lang="en-US"/>
          </a:p>
        </p:txBody>
      </p:sp>
    </p:spTree>
    <p:extLst>
      <p:ext uri="{BB962C8B-B14F-4D97-AF65-F5344CB8AC3E}">
        <p14:creationId xmlns:p14="http://schemas.microsoft.com/office/powerpoint/2010/main" val="388489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7EFC4">
            <a:alpha val="36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charset="0"/>
              </a:defRPr>
            </a:lvl1pPr>
          </a:lstStyle>
          <a:p>
            <a:pPr>
              <a:defRPr/>
            </a:pPr>
            <a:fld id="{5B68F2D9-9EA9-0B4C-B6C7-F14A1CC76727}" type="slidenum">
              <a:rPr lang="en-US"/>
              <a:pPr>
                <a:defRPr/>
              </a:pPr>
              <a:t>‹#›</a:t>
            </a:fld>
            <a:endParaRPr lang="en-US"/>
          </a:p>
        </p:txBody>
      </p:sp>
      <p:pic>
        <p:nvPicPr>
          <p:cNvPr id="6"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l="21005" t="1285" r="12968" b="89232"/>
          <a:stretch>
            <a:fillRect/>
          </a:stretch>
        </p:blipFill>
        <p:spPr bwMode="auto">
          <a:xfrm>
            <a:off x="0" y="6162675"/>
            <a:ext cx="749300"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5"/>
          <p:cNvSpPr>
            <a:spLocks noChangeArrowheads="1"/>
          </p:cNvSpPr>
          <p:nvPr userDrawn="1"/>
        </p:nvSpPr>
        <p:spPr bwMode="auto">
          <a:xfrm>
            <a:off x="0" y="6643365"/>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 id="2147485358" r:id="rId12"/>
    <p:sldLayoutId id="2147485359" r:id="rId13"/>
    <p:sldLayoutId id="2147485347" r:id="rId14"/>
    <p:sldLayoutId id="2147485388"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pitchFamily="34"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7EFC4">
            <a:alpha val="36000"/>
          </a:srgbClr>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charset="0"/>
              </a:defRPr>
            </a:lvl1pPr>
          </a:lstStyle>
          <a:p>
            <a:pPr>
              <a:defRPr/>
            </a:pPr>
            <a:fld id="{22F2C1BF-0B42-B34E-9DE0-F94DF68C032C}" type="slidenum">
              <a:rPr lang="en-US"/>
              <a:pPr>
                <a:defRPr/>
              </a:pPr>
              <a:t>‹#›</a:t>
            </a:fld>
            <a:endParaRPr lang="en-US"/>
          </a:p>
        </p:txBody>
      </p:sp>
      <p:sp>
        <p:nvSpPr>
          <p:cNvPr id="5" name="Rectangle 5"/>
          <p:cNvSpPr>
            <a:spLocks noChangeArrowheads="1"/>
          </p:cNvSpPr>
          <p:nvPr userDrawn="1"/>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5348" r:id="rId1"/>
    <p:sldLayoutId id="2147485360"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61"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pitchFamily="34"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7EFC4">
            <a:alpha val="36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FBFC6FDE-1624-4289-9578-3266A5B2B5C6}" type="slidenum">
              <a:rPr lang="en-US" altLang="en-US"/>
              <a:pPr/>
              <a:t>‹#›</a:t>
            </a:fld>
            <a:endParaRPr lang="en-US" altLang="en-US"/>
          </a:p>
        </p:txBody>
      </p:sp>
    </p:spTree>
    <p:extLst>
      <p:ext uri="{BB962C8B-B14F-4D97-AF65-F5344CB8AC3E}">
        <p14:creationId xmlns:p14="http://schemas.microsoft.com/office/powerpoint/2010/main" val="822599070"/>
      </p:ext>
    </p:extLst>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ngss.nsta.org/Documents/NGSS%20Overview%20for%20Principals.pdf"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7.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www.cde.ca.gov/sp/cd/re/documents/familypartnerships.pdf" TargetMode="External"/><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hyperlink" Target="http://www.cde.ca.gov/sp/cd/re/documents/psframeworkkvol1.pdf" TargetMode="External"/><Relationship Id="rId4" Type="http://schemas.openxmlformats.org/officeDocument/2006/relationships/hyperlink" Target="https://allaboutyoungchildren.org/english/"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allaboutyoungchildren.org/english/36-months-to-48-months/" TargetMode="External"/><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59.tiff"/></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3"/>
          <a:srcRect t="7123" b="617"/>
          <a:stretch/>
        </p:blipFill>
        <p:spPr>
          <a:xfrm>
            <a:off x="-4" y="1454046"/>
            <a:ext cx="9144003" cy="5403954"/>
          </a:xfrm>
        </p:spPr>
      </p:pic>
      <p:sp>
        <p:nvSpPr>
          <p:cNvPr id="32770" name="Title 1"/>
          <p:cNvSpPr>
            <a:spLocks noGrp="1"/>
          </p:cNvSpPr>
          <p:nvPr>
            <p:ph type="title"/>
          </p:nvPr>
        </p:nvSpPr>
        <p:spPr>
          <a:xfrm>
            <a:off x="-3" y="-209862"/>
            <a:ext cx="9144003" cy="1663908"/>
          </a:xfrm>
          <a:solidFill>
            <a:srgbClr val="01B383"/>
          </a:solidFill>
          <a:ln>
            <a:solidFill>
              <a:schemeClr val="tx1"/>
            </a:solidFill>
          </a:ln>
        </p:spPr>
        <p:txBody>
          <a:bodyPr/>
          <a:lstStyle/>
          <a:p>
            <a:pPr>
              <a:defRPr/>
            </a:pPr>
            <a:br>
              <a:rPr lang="en-US" sz="3200" dirty="0">
                <a:latin typeface="Arial" charset="0"/>
                <a:ea typeface="MS PGothic" charset="0"/>
                <a:cs typeface="Arial" charset="0"/>
              </a:rPr>
            </a:br>
            <a:br>
              <a:rPr lang="en-US" sz="3200" dirty="0">
                <a:latin typeface="Arial" charset="0"/>
                <a:ea typeface="MS PGothic" charset="0"/>
                <a:cs typeface="Arial" charset="0"/>
              </a:rPr>
            </a:br>
            <a:br>
              <a:rPr lang="en-US" sz="3200" dirty="0">
                <a:latin typeface="Arial" charset="0"/>
                <a:ea typeface="MS PGothic" charset="0"/>
                <a:cs typeface="Arial" charset="0"/>
              </a:rPr>
            </a:br>
            <a:r>
              <a:rPr lang="en-US" sz="3200" dirty="0">
                <a:solidFill>
                  <a:srgbClr val="FFFFFF"/>
                </a:solidFill>
                <a:effectLst>
                  <a:outerShdw blurRad="38100" dist="38100" dir="2700000" algn="tl">
                    <a:srgbClr val="000000">
                      <a:alpha val="43137"/>
                    </a:srgbClr>
                  </a:outerShdw>
                </a:effectLst>
                <a:ea typeface="ＭＳ Ｐゴシック" pitchFamily="34" charset="-128"/>
              </a:rPr>
              <a:t>Scientific Inquiry in Transitional Kindergarten </a:t>
            </a:r>
            <a:br>
              <a:rPr lang="en-US" sz="2800" dirty="0">
                <a:solidFill>
                  <a:srgbClr val="FFFFFF"/>
                </a:solidFill>
                <a:effectLst>
                  <a:outerShdw blurRad="38100" dist="38100" dir="2700000" algn="tl">
                    <a:srgbClr val="000000">
                      <a:alpha val="43137"/>
                    </a:srgbClr>
                  </a:outerShdw>
                </a:effectLst>
                <a:ea typeface="ＭＳ Ｐゴシック" pitchFamily="34" charset="-128"/>
              </a:rPr>
            </a:br>
            <a:r>
              <a:rPr lang="en-US" sz="2800" dirty="0">
                <a:solidFill>
                  <a:srgbClr val="FFFFFF"/>
                </a:solidFill>
                <a:effectLst>
                  <a:outerShdw blurRad="38100" dist="38100" dir="2700000" algn="tl">
                    <a:srgbClr val="000000">
                      <a:alpha val="43137"/>
                    </a:srgbClr>
                  </a:outerShdw>
                </a:effectLst>
                <a:ea typeface="ＭＳ Ｐゴシック" pitchFamily="34" charset="-128"/>
              </a:rPr>
              <a:t> </a:t>
            </a:r>
            <a:r>
              <a:rPr lang="en-US" sz="2000" dirty="0">
                <a:solidFill>
                  <a:srgbClr val="FFFFFF"/>
                </a:solidFill>
                <a:effectLst>
                  <a:outerShdw blurRad="38100" dist="38100" dir="2700000" algn="tl">
                    <a:srgbClr val="000000">
                      <a:alpha val="43137"/>
                    </a:srgbClr>
                  </a:outerShdw>
                </a:effectLst>
                <a:ea typeface="ＭＳ Ｐゴシック" pitchFamily="34" charset="-128"/>
              </a:rPr>
              <a:t>Preschool Learning Foundations and Curriculum Framework, Volume 3 </a:t>
            </a:r>
            <a:r>
              <a:rPr lang="en-US" sz="2800" dirty="0">
                <a:solidFill>
                  <a:srgbClr val="FFFFFF"/>
                </a:solidFill>
                <a:effectLst>
                  <a:outerShdw blurRad="38100" dist="38100" dir="2700000" algn="tl">
                    <a:srgbClr val="000000">
                      <a:alpha val="43137"/>
                    </a:srgbClr>
                  </a:outerShdw>
                </a:effectLst>
                <a:ea typeface="ＭＳ Ｐゴシック" pitchFamily="34" charset="-128"/>
              </a:rPr>
              <a:t>Science Domain</a:t>
            </a:r>
            <a:br>
              <a:rPr lang="en-US" sz="4000" dirty="0">
                <a:latin typeface="Arial" charset="0"/>
                <a:ea typeface="MS PGothic" charset="0"/>
                <a:cs typeface="MS PGothic" charset="0"/>
              </a:rPr>
            </a:br>
            <a:br>
              <a:rPr lang="en-US" i="1" dirty="0">
                <a:latin typeface="Arial" charset="0"/>
                <a:ea typeface="MS PGothic" charset="0"/>
                <a:cs typeface="Arial" charset="0"/>
              </a:rPr>
            </a:br>
            <a:endParaRPr lang="en-US" i="1" dirty="0">
              <a:latin typeface="Arial" charset="0"/>
              <a:ea typeface="MS PGothic" charset="0"/>
              <a:cs typeface="Arial" charset="0"/>
            </a:endParaRPr>
          </a:p>
        </p:txBody>
      </p:sp>
      <p:sp>
        <p:nvSpPr>
          <p:cNvPr id="2" name="Rectangle 1"/>
          <p:cNvSpPr/>
          <p:nvPr/>
        </p:nvSpPr>
        <p:spPr>
          <a:xfrm>
            <a:off x="245761" y="6627168"/>
            <a:ext cx="9154912" cy="230832"/>
          </a:xfrm>
          <a:prstGeom prst="rect">
            <a:avLst/>
          </a:prstGeom>
        </p:spPr>
        <p:txBody>
          <a:bodyPr wrap="square">
            <a:spAutoFit/>
          </a:bodyPr>
          <a:lstStyle/>
          <a:p>
            <a:pPr lvl="0"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0"/>
          <p:cNvSpPr>
            <a:spLocks noGrp="1"/>
          </p:cNvSpPr>
          <p:nvPr>
            <p:ph type="title" sz="quarter"/>
          </p:nvPr>
        </p:nvSpPr>
        <p:spPr/>
        <p:txBody>
          <a:bodyPr/>
          <a:lstStyle/>
          <a:p>
            <a:r>
              <a:rPr lang="en-US" sz="1200" dirty="0">
                <a:latin typeface="Arial" charset="0"/>
                <a:ea typeface="MS PGothic" charset="0"/>
                <a:cs typeface="MS PGothic" charset="0"/>
              </a:rPr>
              <a:t>Preschool Science</a:t>
            </a:r>
          </a:p>
        </p:txBody>
      </p:sp>
      <p:graphicFrame>
        <p:nvGraphicFramePr>
          <p:cNvPr id="6" name="Diagram 5"/>
          <p:cNvGraphicFramePr/>
          <p:nvPr>
            <p:extLst>
              <p:ext uri="{D42A27DB-BD31-4B8C-83A1-F6EECF244321}">
                <p14:modId xmlns:p14="http://schemas.microsoft.com/office/powerpoint/2010/main" val="3335040442"/>
              </p:ext>
            </p:extLst>
          </p:nvPr>
        </p:nvGraphicFramePr>
        <p:xfrm>
          <a:off x="303280" y="365126"/>
          <a:ext cx="8686800" cy="617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107" name="Content Placeholder 11"/>
          <p:cNvSpPr>
            <a:spLocks noGrp="1"/>
          </p:cNvSpPr>
          <p:nvPr>
            <p:ph sz="quarter" idx="1"/>
          </p:nvPr>
        </p:nvSpPr>
        <p:spPr>
          <a:xfrm>
            <a:off x="2322513" y="558800"/>
            <a:ext cx="6667500" cy="1901825"/>
          </a:xfrm>
        </p:spPr>
        <p:txBody>
          <a:bodyPr/>
          <a:lstStyle/>
          <a:p>
            <a:pPr marL="0" indent="0">
              <a:buFont typeface="Arial" charset="0"/>
              <a:buNone/>
            </a:pPr>
            <a:r>
              <a:rPr lang="en-US" sz="2400" dirty="0">
                <a:latin typeface="Arial" charset="0"/>
                <a:ea typeface="MS PGothic" charset="0"/>
                <a:cs typeface="MS PGothic" charset="0"/>
              </a:rPr>
              <a:t>“Science fosters skills that are recognized as critical for success in work and in life in the twenty-first century…”</a:t>
            </a:r>
            <a:r>
              <a:rPr lang="en-US" sz="1600" dirty="0">
                <a:latin typeface="Arial" charset="0"/>
                <a:ea typeface="MS PGothic" charset="0"/>
                <a:cs typeface="MS PGothic" charset="0"/>
              </a:rPr>
              <a:t>(</a:t>
            </a:r>
            <a:r>
              <a:rPr lang="en-US" sz="1600" dirty="0" err="1">
                <a:latin typeface="Arial" panose="020B0604020202020204" pitchFamily="34" charset="0"/>
                <a:ea typeface="Times New Roman" panose="02020603050405020304" pitchFamily="18" charset="0"/>
              </a:rPr>
              <a:t>Bellanca</a:t>
            </a:r>
            <a:r>
              <a:rPr lang="en-US" sz="1600" dirty="0">
                <a:latin typeface="Arial" panose="020B0604020202020204" pitchFamily="34" charset="0"/>
                <a:ea typeface="Times New Roman" panose="02020603050405020304" pitchFamily="18" charset="0"/>
              </a:rPr>
              <a:t> and Brandt as cited in </a:t>
            </a:r>
            <a:r>
              <a:rPr lang="en-US" sz="1600" dirty="0">
                <a:latin typeface="Arial" charset="0"/>
                <a:ea typeface="MS PGothic" charset="0"/>
                <a:cs typeface="MS PGothic" charset="0"/>
              </a:rPr>
              <a:t>PLF, Vol. 3, p. 49).</a:t>
            </a:r>
            <a:endParaRPr lang="en-US" sz="2400" dirty="0">
              <a:latin typeface="Arial" charset="0"/>
              <a:ea typeface="MS PGothic" charset="0"/>
              <a:cs typeface="MS PGothic" charset="0"/>
            </a:endParaRPr>
          </a:p>
        </p:txBody>
      </p:sp>
      <p:sp>
        <p:nvSpPr>
          <p:cNvPr id="47108" name="Content Placeholder 12"/>
          <p:cNvSpPr>
            <a:spLocks noGrp="1"/>
          </p:cNvSpPr>
          <p:nvPr>
            <p:ph sz="quarter" idx="2"/>
          </p:nvPr>
        </p:nvSpPr>
        <p:spPr>
          <a:xfrm>
            <a:off x="2322513" y="2487613"/>
            <a:ext cx="6667500" cy="2185987"/>
          </a:xfrm>
        </p:spPr>
        <p:txBody>
          <a:bodyPr/>
          <a:lstStyle/>
          <a:p>
            <a:pPr marL="0" indent="0">
              <a:buFont typeface="Arial" charset="0"/>
              <a:buNone/>
            </a:pPr>
            <a:r>
              <a:rPr lang="en-US" sz="2400" dirty="0">
                <a:solidFill>
                  <a:srgbClr val="000000"/>
                </a:solidFill>
                <a:latin typeface="Arial" charset="0"/>
                <a:ea typeface="MS PGothic" charset="0"/>
                <a:cs typeface="MS PGothic" charset="0"/>
              </a:rPr>
              <a:t>“</a:t>
            </a:r>
            <a:r>
              <a:rPr lang="en-US" altLang="en-US" sz="2400" dirty="0"/>
              <a:t>The purpose of preschool science is to nurture children's habits of inquiry, critical thinking, creativity, and innovative problem solving, and to foster open mindedness, and the motivation to learn</a:t>
            </a:r>
            <a:r>
              <a:rPr lang="en-US" sz="2400" dirty="0">
                <a:solidFill>
                  <a:srgbClr val="000000"/>
                </a:solidFill>
                <a:latin typeface="Arial" charset="0"/>
                <a:ea typeface="MS PGothic" charset="0"/>
                <a:cs typeface="MS PGothic" charset="0"/>
              </a:rPr>
              <a:t>” </a:t>
            </a:r>
            <a:r>
              <a:rPr lang="en-US" sz="1600" dirty="0">
                <a:solidFill>
                  <a:srgbClr val="000000"/>
                </a:solidFill>
                <a:latin typeface="Arial" charset="0"/>
                <a:ea typeface="MS PGothic" charset="0"/>
                <a:cs typeface="MS PGothic" charset="0"/>
              </a:rPr>
              <a:t>(PCF, Vol. 3, p. </a:t>
            </a:r>
            <a:r>
              <a:rPr lang="en-US" sz="1600" dirty="0">
                <a:latin typeface="Arial" charset="0"/>
                <a:ea typeface="MS PGothic" charset="0"/>
                <a:cs typeface="MS PGothic" charset="0"/>
              </a:rPr>
              <a:t>136).</a:t>
            </a:r>
            <a:endParaRPr lang="en-US" sz="2400" dirty="0">
              <a:latin typeface="Arial" charset="0"/>
              <a:ea typeface="MS PGothic" charset="0"/>
              <a:cs typeface="MS PGothic" charset="0"/>
            </a:endParaRPr>
          </a:p>
          <a:p>
            <a:pPr marL="0" indent="0">
              <a:buFont typeface="Arial" charset="0"/>
              <a:buNone/>
            </a:pPr>
            <a:endParaRPr lang="en-US" sz="1800" dirty="0">
              <a:latin typeface="Arial" charset="0"/>
              <a:ea typeface="MS PGothic" charset="0"/>
              <a:cs typeface="MS PGothic" charset="0"/>
            </a:endParaRPr>
          </a:p>
        </p:txBody>
      </p:sp>
      <p:sp>
        <p:nvSpPr>
          <p:cNvPr id="47109" name="Content Placeholder 13"/>
          <p:cNvSpPr>
            <a:spLocks noGrp="1"/>
          </p:cNvSpPr>
          <p:nvPr>
            <p:ph sz="quarter" idx="3"/>
          </p:nvPr>
        </p:nvSpPr>
        <p:spPr>
          <a:xfrm>
            <a:off x="2322513" y="4800600"/>
            <a:ext cx="6667500" cy="2057400"/>
          </a:xfrm>
        </p:spPr>
        <p:txBody>
          <a:bodyPr/>
          <a:lstStyle/>
          <a:p>
            <a:pPr marL="0" indent="0">
              <a:buFont typeface="Arial" charset="0"/>
              <a:buNone/>
            </a:pPr>
            <a:r>
              <a:rPr lang="en-US" sz="2400" dirty="0">
                <a:solidFill>
                  <a:srgbClr val="000000"/>
                </a:solidFill>
                <a:latin typeface="Arial" charset="0"/>
                <a:ea typeface="MS PGothic" charset="0"/>
                <a:cs typeface="MS PGothic" charset="0"/>
              </a:rPr>
              <a:t>During the infant/toddler years, children develop key cognitive skills that support their understanding of objects and events in the world around them. </a:t>
            </a:r>
            <a:r>
              <a:rPr lang="en-US" sz="1600" dirty="0">
                <a:solidFill>
                  <a:srgbClr val="000000"/>
                </a:solidFill>
                <a:latin typeface="Arial" charset="0"/>
                <a:ea typeface="MS PGothic" charset="0"/>
                <a:cs typeface="MS PGothic" charset="0"/>
              </a:rPr>
              <a:t>CPIN Lead Presentation by Dr. </a:t>
            </a:r>
            <a:r>
              <a:rPr lang="en-US" sz="1600" dirty="0" err="1">
                <a:solidFill>
                  <a:srgbClr val="000000"/>
                </a:solidFill>
                <a:latin typeface="Arial" charset="0"/>
                <a:ea typeface="MS PGothic" charset="0"/>
                <a:cs typeface="MS PGothic" charset="0"/>
              </a:rPr>
              <a:t>Zur</a:t>
            </a:r>
            <a:r>
              <a:rPr lang="en-US" sz="1600" dirty="0">
                <a:solidFill>
                  <a:srgbClr val="000000"/>
                </a:solidFill>
                <a:latin typeface="Arial" charset="0"/>
                <a:ea typeface="MS PGothic" charset="0"/>
                <a:cs typeface="MS PGothic" charset="0"/>
              </a:rPr>
              <a:t> </a:t>
            </a:r>
            <a:endParaRPr lang="en-US" sz="1800" dirty="0">
              <a:solidFill>
                <a:srgbClr val="000000"/>
              </a:solidFill>
              <a:latin typeface="Arial" charset="0"/>
              <a:ea typeface="MS PGothic" charset="0"/>
              <a:cs typeface="MS PGothic" charset="0"/>
            </a:endParaRPr>
          </a:p>
          <a:p>
            <a:pPr marL="0" indent="0">
              <a:buFont typeface="Arial" charset="0"/>
              <a:buNone/>
            </a:pPr>
            <a:endParaRPr lang="en-US" dirty="0">
              <a:latin typeface="Arial" charset="0"/>
              <a:ea typeface="MS PGothic" charset="0"/>
              <a:cs typeface="MS PGothic" charset="0"/>
            </a:endParaRPr>
          </a:p>
        </p:txBody>
      </p:sp>
      <p:sp>
        <p:nvSpPr>
          <p:cNvPr id="47110" name="Slide Number Placeholder 3"/>
          <p:cNvSpPr>
            <a:spLocks noGrp="1"/>
          </p:cNvSpPr>
          <p:nvPr>
            <p:ph type="sldNum" sz="quarter" idx="4294967295"/>
          </p:nvPr>
        </p:nvSpPr>
        <p:spPr bwMode="auto">
          <a:xfrm>
            <a:off x="8686800" y="0"/>
            <a:ext cx="457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ea typeface="MS PGothic" charset="0"/>
                <a:cs typeface="MS PGothic" charset="0"/>
              </a:rPr>
              <a:t>10</a:t>
            </a:r>
          </a:p>
        </p:txBody>
      </p:sp>
      <p:sp>
        <p:nvSpPr>
          <p:cNvPr id="8" name="Rectangle 5"/>
          <p:cNvSpPr>
            <a:spLocks noChangeArrowheads="1"/>
          </p:cNvSpPr>
          <p:nvPr/>
        </p:nvSpPr>
        <p:spPr bwMode="auto">
          <a:xfrm>
            <a:off x="74680" y="6627168"/>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(CDE) with the WestEd Center for Child &amp; Family Studies, California Preschool Instructional Network (CPIN). </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00122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dirty="0">
                <a:latin typeface="Arial" charset="0"/>
                <a:ea typeface="MS PGothic" charset="0"/>
                <a:cs typeface="MS PGothic" charset="0"/>
              </a:rPr>
              <a:t>Individual, Cultural, and Linguistic Variations</a:t>
            </a:r>
          </a:p>
        </p:txBody>
      </p:sp>
      <p:pic>
        <p:nvPicPr>
          <p:cNvPr id="49154"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625"/>
          <a:stretch/>
        </p:blipFill>
        <p:spPr>
          <a:xfrm>
            <a:off x="0" y="-3175"/>
            <a:ext cx="9156700" cy="6858000"/>
          </a:xfrm>
        </p:spPr>
      </p:pic>
      <p:sp>
        <p:nvSpPr>
          <p:cNvPr id="2" name="Content Placeholder 2"/>
          <p:cNvSpPr>
            <a:spLocks noGrp="1"/>
          </p:cNvSpPr>
          <p:nvPr>
            <p:ph sz="half" idx="1"/>
          </p:nvPr>
        </p:nvSpPr>
        <p:spPr>
          <a:xfrm>
            <a:off x="0" y="4191000"/>
            <a:ext cx="9144000" cy="2667000"/>
          </a:xfrm>
          <a:solidFill>
            <a:schemeClr val="tx1">
              <a:alpha val="14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p>
            <a:pPr marL="350838" indent="0">
              <a:buFont typeface="Arial" charset="0"/>
              <a:buNone/>
              <a:defRPr/>
            </a:pPr>
            <a:r>
              <a:rPr lang="en-US" sz="24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a:t>
            </a:r>
            <a:r>
              <a:rPr lang="en-US"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All students, regardless of age, sex, cultural  ethnic background, disabilities, aspirations, or interest and motivation in science, should have   the opportunity to attain high levels of scientific literacy” </a:t>
            </a:r>
            <a:r>
              <a:rPr lang="en-US" sz="16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(National Committee on Science Education Standards and Assessment, National Research Council, </a:t>
            </a:r>
            <a:r>
              <a:rPr lang="en-US" sz="1600" b="1" i="1" dirty="0">
                <a:solidFill>
                  <a:schemeClr val="bg1"/>
                </a:solidFill>
                <a:effectLst>
                  <a:outerShdw blurRad="38100" dist="38100" dir="2700000" algn="tl">
                    <a:srgbClr val="000000">
                      <a:alpha val="43137"/>
                    </a:srgbClr>
                  </a:outerShdw>
                </a:effectLst>
                <a:ea typeface="MS PGothic" charset="0"/>
                <a:cs typeface="MS PGothic" charset="0"/>
              </a:rPr>
              <a:t>National Science Education Standards, </a:t>
            </a:r>
            <a:r>
              <a:rPr lang="en-US" sz="16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p. 20).</a:t>
            </a:r>
            <a:endParaRPr lang="en-US" sz="1100" b="1" dirty="0">
              <a:solidFill>
                <a:srgbClr val="FFFFFF"/>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49156"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E91BE-3AC3-9D41-93D9-5C295F5261AA}" type="slidenum">
              <a:rPr lang="en-US" sz="1200">
                <a:ea typeface="MS PGothic" charset="0"/>
                <a:cs typeface="MS PGothic" charset="0"/>
              </a:rPr>
              <a:pPr/>
              <a:t>11</a:t>
            </a:fld>
            <a:endParaRPr lang="en-US" sz="1200">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2"/>
          <p:cNvSpPr>
            <a:spLocks noGrp="1"/>
          </p:cNvSpPr>
          <p:nvPr>
            <p:ph type="title"/>
          </p:nvPr>
        </p:nvSpPr>
        <p:spPr>
          <a:xfrm>
            <a:off x="0" y="-1"/>
            <a:ext cx="9144000" cy="1841499"/>
          </a:xfrm>
        </p:spPr>
        <p:txBody>
          <a:bodyPr/>
          <a:lstStyle/>
          <a:p>
            <a:br>
              <a:rPr lang="en-US" sz="4000" dirty="0">
                <a:latin typeface="Arial" charset="0"/>
                <a:ea typeface="MS PGothic" charset="0"/>
                <a:cs typeface="MS PGothic" charset="0"/>
              </a:rPr>
            </a:br>
            <a:r>
              <a:rPr lang="en-US" dirty="0">
                <a:latin typeface="Arial" charset="0"/>
                <a:ea typeface="MS PGothic" charset="0"/>
                <a:cs typeface="MS PGothic" charset="0"/>
              </a:rPr>
              <a:t>Exploring Culture and </a:t>
            </a:r>
            <a:br>
              <a:rPr lang="en-US" dirty="0">
                <a:latin typeface="Arial" charset="0"/>
                <a:ea typeface="MS PGothic" charset="0"/>
                <a:cs typeface="MS PGothic" charset="0"/>
              </a:rPr>
            </a:br>
            <a:r>
              <a:rPr lang="en-US" dirty="0">
                <a:latin typeface="Arial" charset="0"/>
                <a:ea typeface="MS PGothic" charset="0"/>
                <a:cs typeface="MS PGothic" charset="0"/>
              </a:rPr>
              <a:t>Attitudes in Science</a:t>
            </a:r>
            <a:br>
              <a:rPr lang="en-US" sz="4000" dirty="0">
                <a:latin typeface="Arial" charset="0"/>
                <a:ea typeface="MS PGothic" charset="0"/>
                <a:cs typeface="MS PGothic" charset="0"/>
              </a:rPr>
            </a:br>
            <a:endParaRPr lang="en-US" sz="4000" dirty="0">
              <a:latin typeface="Arial" charset="0"/>
              <a:ea typeface="MS PGothic" charset="0"/>
              <a:cs typeface="MS PGothic" charset="0"/>
            </a:endParaRPr>
          </a:p>
        </p:txBody>
      </p:sp>
      <p:sp>
        <p:nvSpPr>
          <p:cNvPr id="51202"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E0631-CA54-C540-ADE7-117A3C764EAB}" type="slidenum">
              <a:rPr lang="en-US" sz="1200">
                <a:ea typeface="MS PGothic" charset="0"/>
                <a:cs typeface="MS PGothic" charset="0"/>
              </a:rPr>
              <a:pPr/>
              <a:t>12</a:t>
            </a:fld>
            <a:endParaRPr lang="en-US" sz="1200">
              <a:ea typeface="MS PGothic" charset="0"/>
              <a:cs typeface="MS PGothic" charset="0"/>
            </a:endParaRPr>
          </a:p>
        </p:txBody>
      </p:sp>
      <p:sp>
        <p:nvSpPr>
          <p:cNvPr id="4" name="Content Placeholder 11"/>
          <p:cNvSpPr txBox="1">
            <a:spLocks/>
          </p:cNvSpPr>
          <p:nvPr/>
        </p:nvSpPr>
        <p:spPr>
          <a:xfrm>
            <a:off x="1079500" y="2031999"/>
            <a:ext cx="6921500" cy="3022601"/>
          </a:xfrm>
          <a:prstGeom prst="rect">
            <a:avLst/>
          </a:prstGeom>
          <a:extLst/>
        </p:spPr>
        <p:style>
          <a:lnRef idx="2">
            <a:schemeClr val="dk1"/>
          </a:lnRef>
          <a:fillRef idx="1">
            <a:schemeClr val="lt1"/>
          </a:fillRef>
          <a:effectRef idx="0">
            <a:schemeClr val="dk1"/>
          </a:effectRef>
          <a:fontRef idx="minor">
            <a:schemeClr val="dk1"/>
          </a:fontRef>
        </p:style>
        <p:txBody>
          <a:bodyPr/>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571500" indent="-346075">
              <a:spcBef>
                <a:spcPct val="20000"/>
              </a:spcBef>
              <a:spcAft>
                <a:spcPts val="0"/>
              </a:spcAft>
              <a:buFont typeface="+mj-lt"/>
              <a:buAutoNum type="arabicPeriod"/>
              <a:defRPr/>
            </a:pPr>
            <a:r>
              <a:rPr lang="en-US" sz="2800" dirty="0">
                <a:ea typeface="MS PGothic" pitchFamily="34" charset="-128"/>
              </a:rPr>
              <a:t>Review and complete Handout 2: Culture and Attitudes. </a:t>
            </a:r>
            <a:r>
              <a:rPr lang="en-US" altLang="en-US" sz="2800" dirty="0">
                <a:ea typeface="MS PGothic" pitchFamily="34" charset="-128"/>
              </a:rPr>
              <a:t> </a:t>
            </a:r>
          </a:p>
          <a:p>
            <a:pPr marL="571500" indent="-346075">
              <a:spcBef>
                <a:spcPct val="20000"/>
              </a:spcBef>
              <a:spcAft>
                <a:spcPts val="0"/>
              </a:spcAft>
              <a:buFont typeface="+mj-lt"/>
              <a:buAutoNum type="arabicPeriod"/>
              <a:defRPr/>
            </a:pPr>
            <a:r>
              <a:rPr lang="en-US" altLang="en-US" sz="2800" dirty="0">
                <a:ea typeface="MS PGothic" pitchFamily="34" charset="-128"/>
              </a:rPr>
              <a:t>Exchange thoughts with your partner about the questions from the handout.</a:t>
            </a:r>
          </a:p>
          <a:p>
            <a:pPr marL="571500" indent="-346075">
              <a:spcBef>
                <a:spcPct val="20000"/>
              </a:spcBef>
              <a:spcAft>
                <a:spcPts val="0"/>
              </a:spcAft>
              <a:buFont typeface="+mj-lt"/>
              <a:buAutoNum type="arabicPeriod"/>
              <a:defRPr/>
            </a:pPr>
            <a:r>
              <a:rPr lang="en-US" altLang="en-US" sz="2800" dirty="0">
                <a:ea typeface="MS PGothic" pitchFamily="34" charset="-128"/>
              </a:rPr>
              <a:t>Share-out key messages from the experience.</a:t>
            </a:r>
          </a:p>
          <a:p>
            <a:pPr marL="347472" indent="-347472">
              <a:spcBef>
                <a:spcPct val="20000"/>
              </a:spcBef>
              <a:spcAft>
                <a:spcPts val="0"/>
              </a:spcAft>
              <a:buFont typeface="Arial" pitchFamily="34" charset="0"/>
              <a:buChar char="•"/>
              <a:defRPr/>
            </a:pPr>
            <a:endParaRPr lang="en-US" altLang="en-US" sz="2800" dirty="0">
              <a:ea typeface="MS PGothic"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2"/>
          <p:cNvSpPr>
            <a:spLocks noGrp="1"/>
          </p:cNvSpPr>
          <p:nvPr>
            <p:ph type="title"/>
          </p:nvPr>
        </p:nvSpPr>
        <p:spPr>
          <a:xfrm>
            <a:off x="0" y="0"/>
            <a:ext cx="9144000" cy="1854200"/>
          </a:xfrm>
        </p:spPr>
        <p:txBody>
          <a:bodyPr/>
          <a:lstStyle/>
          <a:p>
            <a:br>
              <a:rPr lang="en-US" dirty="0">
                <a:latin typeface="Arial" charset="0"/>
                <a:ea typeface="MS PGothic" charset="0"/>
                <a:cs typeface="MS PGothic" charset="0"/>
              </a:rPr>
            </a:br>
            <a:r>
              <a:rPr lang="en-US" sz="4800" dirty="0">
                <a:latin typeface="Arial" charset="0"/>
                <a:ea typeface="MS PGothic" charset="0"/>
                <a:cs typeface="MS PGothic" charset="0"/>
              </a:rPr>
              <a:t>Culture and Attitudes</a:t>
            </a:r>
            <a:br>
              <a:rPr lang="en-US" dirty="0">
                <a:latin typeface="Arial" charset="0"/>
                <a:ea typeface="MS PGothic" charset="0"/>
                <a:cs typeface="MS PGothic" charset="0"/>
              </a:rPr>
            </a:br>
            <a:endParaRPr lang="en-US" dirty="0">
              <a:latin typeface="Arial" charset="0"/>
              <a:ea typeface="MS PGothic" charset="0"/>
              <a:cs typeface="MS PGothic" charset="0"/>
            </a:endParaRPr>
          </a:p>
        </p:txBody>
      </p:sp>
      <p:sp>
        <p:nvSpPr>
          <p:cNvPr id="53250"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D6D84D-7226-C249-A0B1-D1D44CE24E1B}" type="slidenum">
              <a:rPr lang="en-US" sz="1200">
                <a:ea typeface="MS PGothic" charset="0"/>
                <a:cs typeface="MS PGothic" charset="0"/>
              </a:rPr>
              <a:pPr/>
              <a:t>13</a:t>
            </a:fld>
            <a:endParaRPr lang="en-US" sz="1200">
              <a:ea typeface="MS PGothic" charset="0"/>
              <a:cs typeface="MS PGothic" charset="0"/>
            </a:endParaRPr>
          </a:p>
        </p:txBody>
      </p:sp>
      <p:sp>
        <p:nvSpPr>
          <p:cNvPr id="6" name="Rectangle 3"/>
          <p:cNvSpPr>
            <a:spLocks noGrp="1" noChangeArrowheads="1"/>
          </p:cNvSpPr>
          <p:nvPr>
            <p:ph idx="1"/>
          </p:nvPr>
        </p:nvSpPr>
        <p:spPr bwMode="auto">
          <a:xfrm>
            <a:off x="327025" y="1854200"/>
            <a:ext cx="8489950" cy="3797963"/>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292100" lvl="1" indent="0">
              <a:spcAft>
                <a:spcPts val="0"/>
              </a:spcAft>
              <a:buNone/>
              <a:defRPr/>
            </a:pPr>
            <a:r>
              <a:rPr lang="en-US" dirty="0"/>
              <a:t>Discuss the following questions about the culture and attitudes activity with your tablemates:</a:t>
            </a:r>
          </a:p>
          <a:p>
            <a:pPr marL="749300" lvl="1" indent="-457200">
              <a:spcAft>
                <a:spcPts val="0"/>
              </a:spcAft>
              <a:buFont typeface="Arial" panose="020B0604020202020204" pitchFamily="34" charset="0"/>
              <a:buChar char="•"/>
              <a:defRPr/>
            </a:pPr>
            <a:r>
              <a:rPr lang="en-US" dirty="0"/>
              <a:t>What did you learn about yourself or your colleagues?</a:t>
            </a:r>
          </a:p>
          <a:p>
            <a:pPr marL="749300" lvl="1" indent="-457200">
              <a:spcAft>
                <a:spcPts val="0"/>
              </a:spcAft>
              <a:buFont typeface="Arial" panose="020B0604020202020204" pitchFamily="34" charset="0"/>
              <a:buChar char="•"/>
              <a:defRPr/>
            </a:pPr>
            <a:r>
              <a:rPr lang="en-US" dirty="0"/>
              <a:t>What did you find to be surprising or interesting?</a:t>
            </a:r>
          </a:p>
          <a:p>
            <a:pPr marL="749300" lvl="1" indent="-457200">
              <a:spcAft>
                <a:spcPts val="0"/>
              </a:spcAft>
              <a:buFont typeface="Arial" panose="020B0604020202020204" pitchFamily="34" charset="0"/>
              <a:buChar char="•"/>
              <a:defRPr/>
            </a:pPr>
            <a:r>
              <a:rPr lang="en-US" dirty="0"/>
              <a:t>How might you use what you learned about yourself as you plan for science?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1" descr="image 1.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518" r="1018" b="1871"/>
          <a:stretch/>
        </p:blipFill>
        <p:spPr>
          <a:xfrm>
            <a:off x="0" y="1"/>
            <a:ext cx="9144000" cy="6857999"/>
          </a:xfrm>
          <a:ln>
            <a:solidFill>
              <a:schemeClr val="tx1"/>
            </a:solidFill>
          </a:ln>
        </p:spPr>
      </p:pic>
      <p:sp>
        <p:nvSpPr>
          <p:cNvPr id="55298" name="Title 1"/>
          <p:cNvSpPr>
            <a:spLocks noGrp="1"/>
          </p:cNvSpPr>
          <p:nvPr>
            <p:ph type="title"/>
          </p:nvPr>
        </p:nvSpPr>
        <p:spPr>
          <a:xfrm>
            <a:off x="2425700" y="1"/>
            <a:ext cx="6261100" cy="863600"/>
          </a:xfrm>
        </p:spPr>
        <p:txBody>
          <a:bodyPr/>
          <a:lstStyle/>
          <a:p>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21</a:t>
            </a:r>
            <a:r>
              <a:rPr lang="en-US" baseline="30000" dirty="0">
                <a:solidFill>
                  <a:schemeClr val="bg1"/>
                </a:solidFill>
                <a:effectLst>
                  <a:outerShdw blurRad="38100" dist="38100" dir="2700000" algn="tl">
                    <a:srgbClr val="000000">
                      <a:alpha val="43137"/>
                    </a:srgbClr>
                  </a:outerShdw>
                </a:effectLst>
                <a:latin typeface="Arial" charset="0"/>
                <a:ea typeface="MS PGothic" charset="0"/>
                <a:cs typeface="MS PGothic" charset="0"/>
              </a:rPr>
              <a:t>st</a:t>
            </a:r>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 Century Skills</a:t>
            </a:r>
          </a:p>
        </p:txBody>
      </p:sp>
      <p:sp>
        <p:nvSpPr>
          <p:cNvPr id="55299" name="Content Placeholder 2"/>
          <p:cNvSpPr>
            <a:spLocks noGrp="1"/>
          </p:cNvSpPr>
          <p:nvPr>
            <p:ph sz="half" idx="1"/>
          </p:nvPr>
        </p:nvSpPr>
        <p:spPr>
          <a:xfrm>
            <a:off x="0" y="4775200"/>
            <a:ext cx="9144000" cy="1963737"/>
          </a:xfrm>
        </p:spPr>
        <p:txBody>
          <a:bodyPr/>
          <a:lstStyle/>
          <a:p>
            <a:pPr marL="122238" indent="0">
              <a:buFont typeface="Arial" charse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Arial" charset="0"/>
              </a:rPr>
              <a:t>“Twenty-first century skills are seen to promote creativity and innovative thinking while deepening the skills experts view as needed to promote careers in a global society” </a:t>
            </a:r>
            <a:r>
              <a:rPr lang="en-US" sz="1800" b="1" dirty="0">
                <a:solidFill>
                  <a:schemeClr val="bg1"/>
                </a:solidFill>
                <a:effectLst>
                  <a:outerShdw blurRad="38100" dist="38100" dir="2700000" algn="tl">
                    <a:srgbClr val="000000">
                      <a:alpha val="43137"/>
                    </a:srgbClr>
                  </a:outerShdw>
                </a:effectLst>
                <a:latin typeface="Arial" charset="0"/>
                <a:ea typeface="MS PGothic" charset="0"/>
                <a:cs typeface="Arial" charset="0"/>
              </a:rPr>
              <a:t>(National Education Association)</a:t>
            </a:r>
            <a:r>
              <a:rPr lang="en-US" b="1" dirty="0">
                <a:solidFill>
                  <a:schemeClr val="bg1"/>
                </a:solidFill>
                <a:effectLst>
                  <a:outerShdw blurRad="38100" dist="38100" dir="2700000" algn="tl">
                    <a:srgbClr val="000000">
                      <a:alpha val="43137"/>
                    </a:srgbClr>
                  </a:outerShdw>
                </a:effectLst>
                <a:latin typeface="Arial" charset="0"/>
                <a:ea typeface="MS PGothic" charset="0"/>
                <a:cs typeface="Arial" charset="0"/>
              </a:rPr>
              <a:t>.</a:t>
            </a:r>
            <a:endParaRPr lang="en-US" sz="20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5530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A6DEDE-1C3B-8143-A405-4F5686EE510A}" type="slidenum">
              <a:rPr lang="en-US" sz="1200">
                <a:ea typeface="MS PGothic" charset="0"/>
                <a:cs typeface="MS PGothic" charset="0"/>
              </a:rPr>
              <a:pPr/>
              <a:t>14</a:t>
            </a:fld>
            <a:endParaRPr lang="en-US" sz="1200">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Content Placeholder 1" descr="image 2.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979" r="19900" b="12895"/>
          <a:stretch/>
        </p:blipFill>
        <p:spPr>
          <a:xfrm>
            <a:off x="0" y="0"/>
            <a:ext cx="9144000" cy="6854825"/>
          </a:xfrm>
        </p:spPr>
      </p:pic>
      <p:sp>
        <p:nvSpPr>
          <p:cNvPr id="57346" name="Title 1"/>
          <p:cNvSpPr>
            <a:spLocks noGrp="1"/>
          </p:cNvSpPr>
          <p:nvPr>
            <p:ph type="title"/>
          </p:nvPr>
        </p:nvSpPr>
        <p:spPr>
          <a:xfrm>
            <a:off x="0" y="20638"/>
            <a:ext cx="9144000" cy="733742"/>
          </a:xfrm>
        </p:spPr>
        <p:txBody>
          <a:bodyPr/>
          <a:lstStyle/>
          <a:p>
            <a:r>
              <a:rPr lang="en-US" dirty="0">
                <a:solidFill>
                  <a:srgbClr val="FFFFFF"/>
                </a:solidFill>
                <a:effectLst>
                  <a:outerShdw blurRad="38100" dist="38100" dir="2700000" algn="tl">
                    <a:srgbClr val="000000">
                      <a:alpha val="43137"/>
                    </a:srgbClr>
                  </a:outerShdw>
                </a:effectLst>
                <a:latin typeface="Arial" charset="0"/>
                <a:ea typeface="MS PGothic" charset="0"/>
                <a:cs typeface="MS PGothic" charset="0"/>
              </a:rPr>
              <a:t>Important 21</a:t>
            </a:r>
            <a:r>
              <a:rPr lang="en-US" baseline="30000" dirty="0">
                <a:solidFill>
                  <a:srgbClr val="FFFFFF"/>
                </a:solidFill>
                <a:effectLst>
                  <a:outerShdw blurRad="38100" dist="38100" dir="2700000" algn="tl">
                    <a:srgbClr val="000000">
                      <a:alpha val="43137"/>
                    </a:srgbClr>
                  </a:outerShdw>
                </a:effectLst>
                <a:latin typeface="Arial" charset="0"/>
                <a:ea typeface="MS PGothic" charset="0"/>
                <a:cs typeface="MS PGothic" charset="0"/>
              </a:rPr>
              <a:t>st</a:t>
            </a:r>
            <a:r>
              <a:rPr lang="en-US" dirty="0">
                <a:solidFill>
                  <a:srgbClr val="FFFFFF"/>
                </a:solidFill>
                <a:effectLst>
                  <a:outerShdw blurRad="38100" dist="38100" dir="2700000" algn="tl">
                    <a:srgbClr val="000000">
                      <a:alpha val="43137"/>
                    </a:srgbClr>
                  </a:outerShdw>
                </a:effectLst>
                <a:latin typeface="Arial" charset="0"/>
                <a:ea typeface="MS PGothic" charset="0"/>
                <a:cs typeface="MS PGothic" charset="0"/>
              </a:rPr>
              <a:t> Century Skills</a:t>
            </a:r>
          </a:p>
        </p:txBody>
      </p:sp>
      <p:sp>
        <p:nvSpPr>
          <p:cNvPr id="57347" name="Content Placeholder 2"/>
          <p:cNvSpPr>
            <a:spLocks noGrp="1"/>
          </p:cNvSpPr>
          <p:nvPr>
            <p:ph sz="half" idx="1"/>
          </p:nvPr>
        </p:nvSpPr>
        <p:spPr>
          <a:xfrm>
            <a:off x="0" y="3619500"/>
            <a:ext cx="9144000" cy="3255962"/>
          </a:xfrm>
          <a:solidFill>
            <a:srgbClr val="404040">
              <a:alpha val="38039"/>
            </a:srgbClr>
          </a:solidFill>
        </p:spPr>
        <p:txBody>
          <a:bodyPr/>
          <a:lstStyle/>
          <a:p>
            <a:pPr marL="177800" indent="0">
              <a:buFont typeface="Arial" charset="0"/>
              <a:buNone/>
            </a:pPr>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Often referred to as the “Four Cs” include:</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Critical thinking</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Communication</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Collaboration</a:t>
            </a:r>
          </a:p>
          <a:p>
            <a:pPr marL="635000" indent="-457200">
              <a:spcAft>
                <a:spcPts val="1200"/>
              </a:spcAft>
            </a:pPr>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Creativity </a:t>
            </a:r>
          </a:p>
          <a:p>
            <a:pPr marL="177800" indent="0">
              <a:buNone/>
            </a:pPr>
            <a:r>
              <a:rPr lang="en-US" sz="1800" b="1" dirty="0">
                <a:solidFill>
                  <a:srgbClr val="FFFFFF"/>
                </a:solidFill>
                <a:effectLst>
                  <a:outerShdw blurRad="38100" dist="38100" dir="2700000" algn="tl">
                    <a:srgbClr val="000000">
                      <a:alpha val="43137"/>
                    </a:srgbClr>
                  </a:outerShdw>
                </a:effectLst>
                <a:latin typeface="Arial" charset="0"/>
                <a:ea typeface="MS PGothic" charset="0"/>
                <a:cs typeface="Arial" charset="0"/>
              </a:rPr>
              <a:t>       (N</a:t>
            </a:r>
            <a:r>
              <a:rPr lang="en-US" sz="1800" b="1" dirty="0">
                <a:solidFill>
                  <a:schemeClr val="bg1"/>
                </a:solidFill>
                <a:effectLst>
                  <a:outerShdw blurRad="38100" dist="38100" dir="2700000" algn="tl">
                    <a:srgbClr val="000000">
                      <a:alpha val="43137"/>
                    </a:srgbClr>
                  </a:outerShdw>
                </a:effectLst>
              </a:rPr>
              <a:t>ational Education Association [</a:t>
            </a:r>
            <a:r>
              <a:rPr lang="en-US" sz="1800" b="1" dirty="0">
                <a:solidFill>
                  <a:schemeClr val="bg1"/>
                </a:solidFill>
                <a:effectLst>
                  <a:outerShdw blurRad="38100" dist="38100" dir="2700000" algn="tl">
                    <a:srgbClr val="000000">
                      <a:alpha val="43137"/>
                    </a:srgbClr>
                  </a:outerShdw>
                </a:effectLst>
                <a:latin typeface="Arial" charset="0"/>
                <a:ea typeface="MS PGothic" charset="0"/>
              </a:rPr>
              <a:t>http://www.nea.org/tools/52217.htm])</a:t>
            </a:r>
            <a:endParaRPr lang="en-US" sz="24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5734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99992A-7AB7-F546-B9C3-0867D6CE6365}" type="slidenum">
              <a:rPr lang="en-US" sz="1200">
                <a:ea typeface="MS PGothic" charset="0"/>
                <a:cs typeface="MS PGothic" charset="0"/>
              </a:rPr>
              <a:pPr/>
              <a:t>15</a:t>
            </a:fld>
            <a:endParaRPr lang="en-US" sz="1200">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dirty="0">
                <a:solidFill>
                  <a:schemeClr val="bg1"/>
                </a:solidFill>
                <a:latin typeface="Arial" pitchFamily="-83" charset="0"/>
                <a:ea typeface="Times New Roman" pitchFamily="-83" charset="0"/>
                <a:cs typeface="Times New Roman" pitchFamily="-83" charset="0"/>
              </a:rPr>
              <a:t>©2016 California Department of Education</a:t>
            </a:r>
            <a:endParaRPr lang="en-US" sz="900" dirty="0">
              <a:solidFill>
                <a:schemeClr val="bg1"/>
              </a:solidFill>
              <a:latin typeface="Arial" pitchFamily="-83" charset="0"/>
              <a:ea typeface="Arial" pitchFamily="-83" charset="0"/>
              <a:cs typeface="Arial" pitchFamily="-83"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0" y="0"/>
            <a:ext cx="9144000" cy="1041400"/>
          </a:xfrm>
        </p:spPr>
        <p:txBody>
          <a:bodyPr/>
          <a:lstStyle/>
          <a:p>
            <a:pPr eaLnBrk="1" hangingPunct="1"/>
            <a:r>
              <a:rPr lang="en-US" sz="4000" dirty="0">
                <a:latin typeface="Arial" charset="0"/>
                <a:ea typeface="MS PGothic" charset="0"/>
                <a:cs typeface="MS PGothic" charset="0"/>
              </a:rPr>
              <a:t>Overview of Alignment</a:t>
            </a:r>
          </a:p>
        </p:txBody>
      </p:sp>
      <p:sp>
        <p:nvSpPr>
          <p:cNvPr id="2" name="Slide Number Placeholder 1"/>
          <p:cNvSpPr>
            <a:spLocks noGrp="1"/>
          </p:cNvSpPr>
          <p:nvPr>
            <p:ph type="sldNum" sz="quarter" idx="10"/>
          </p:nvPr>
        </p:nvSpPr>
        <p:spPr/>
        <p:txBody>
          <a:bodyPr/>
          <a:lstStyle/>
          <a:p>
            <a:pPr>
              <a:defRPr/>
            </a:pPr>
            <a:fld id="{FC1749A1-765A-BD48-818C-9ABCE9B34A5E}" type="slidenum">
              <a:rPr lang="en-US" smtClean="0"/>
              <a:pPr>
                <a:defRPr/>
              </a:pPr>
              <a:t>16</a:t>
            </a:fld>
            <a:endParaRPr lang="en-US"/>
          </a:p>
        </p:txBody>
      </p:sp>
      <p:pic>
        <p:nvPicPr>
          <p:cNvPr id="6" name="Content Placeholder 3"/>
          <p:cNvPicPr>
            <a:picLocks noGrp="1" noChangeAspect="1"/>
          </p:cNvPicPr>
          <p:nvPr>
            <p:ph idx="1"/>
          </p:nvPr>
        </p:nvPicPr>
        <p:blipFill>
          <a:blip r:embed="rId3"/>
          <a:stretch>
            <a:fillRect/>
          </a:stretch>
        </p:blipFill>
        <p:spPr>
          <a:xfrm>
            <a:off x="2566352" y="1041400"/>
            <a:ext cx="4011295" cy="5261411"/>
          </a:xfrm>
          <a:prstGeom prst="rect">
            <a:avLst/>
          </a:prstGeom>
          <a:ln>
            <a:solidFill>
              <a:srgbClr val="00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2"/>
          <p:cNvSpPr>
            <a:spLocks noGrp="1"/>
          </p:cNvSpPr>
          <p:nvPr>
            <p:ph type="title"/>
          </p:nvPr>
        </p:nvSpPr>
        <p:spPr>
          <a:xfrm>
            <a:off x="457200" y="0"/>
            <a:ext cx="8229600" cy="1308100"/>
          </a:xfrm>
        </p:spPr>
        <p:txBody>
          <a:bodyPr/>
          <a:lstStyle/>
          <a:p>
            <a:r>
              <a:rPr lang="en-US" sz="4000" dirty="0">
                <a:latin typeface="Arial" charset="0"/>
                <a:ea typeface="MS PGothic" charset="0"/>
                <a:cs typeface="Arial" charset="0"/>
              </a:rPr>
              <a:t>Key Features of the DRDP-K</a:t>
            </a:r>
          </a:p>
        </p:txBody>
      </p:sp>
      <p:sp>
        <p:nvSpPr>
          <p:cNvPr id="141314" name="Content Placeholder 1"/>
          <p:cNvSpPr>
            <a:spLocks noGrp="1"/>
          </p:cNvSpPr>
          <p:nvPr>
            <p:ph idx="1"/>
          </p:nvPr>
        </p:nvSpPr>
        <p:spPr>
          <a:xfrm>
            <a:off x="301625" y="1308100"/>
            <a:ext cx="8540750" cy="4818063"/>
          </a:xfrm>
        </p:spPr>
        <p:txBody>
          <a:bodyPr/>
          <a:lstStyle/>
          <a:p>
            <a:pPr marL="347472" indent="-347472">
              <a:spcBef>
                <a:spcPts val="672"/>
              </a:spcBef>
              <a:spcAft>
                <a:spcPts val="0"/>
              </a:spcAft>
            </a:pPr>
            <a:r>
              <a:rPr lang="en-US" sz="2800" dirty="0">
                <a:latin typeface="Arial" charset="0"/>
                <a:ea typeface="MS PGothic" charset="0"/>
                <a:cs typeface="MS PGothic" charset="0"/>
              </a:rPr>
              <a:t>An observation-based assessment tool, </a:t>
            </a:r>
            <a:r>
              <a:rPr lang="en-US" sz="2800" b="1" i="1" dirty="0">
                <a:latin typeface="Arial" charset="0"/>
                <a:ea typeface="MS PGothic" charset="0"/>
                <a:cs typeface="MS PGothic" charset="0"/>
              </a:rPr>
              <a:t>not</a:t>
            </a:r>
            <a:r>
              <a:rPr lang="en-US" sz="2800" i="1" dirty="0">
                <a:latin typeface="Arial" charset="0"/>
                <a:ea typeface="MS PGothic" charset="0"/>
                <a:cs typeface="MS PGothic" charset="0"/>
              </a:rPr>
              <a:t> </a:t>
            </a:r>
            <a:r>
              <a:rPr lang="en-US" sz="2800" dirty="0">
                <a:latin typeface="Arial" charset="0"/>
                <a:ea typeface="MS PGothic" charset="0"/>
                <a:cs typeface="MS PGothic" charset="0"/>
              </a:rPr>
              <a:t>a test</a:t>
            </a:r>
          </a:p>
          <a:p>
            <a:pPr marL="347472" indent="-347472">
              <a:spcBef>
                <a:spcPts val="672"/>
              </a:spcBef>
              <a:spcAft>
                <a:spcPts val="0"/>
              </a:spcAft>
            </a:pPr>
            <a:r>
              <a:rPr lang="en-US" sz="2800" dirty="0">
                <a:latin typeface="Arial" charset="0"/>
                <a:ea typeface="MS PGothic" charset="0"/>
                <a:cs typeface="MS PGothic" charset="0"/>
              </a:rPr>
              <a:t>Individual child assessment</a:t>
            </a:r>
          </a:p>
          <a:p>
            <a:pPr marL="347472" indent="-347472">
              <a:spcBef>
                <a:spcPts val="672"/>
              </a:spcBef>
              <a:spcAft>
                <a:spcPts val="0"/>
              </a:spcAft>
            </a:pPr>
            <a:r>
              <a:rPr lang="en-US" sz="2800" dirty="0">
                <a:latin typeface="Arial" charset="0"/>
                <a:ea typeface="MS PGothic" charset="0"/>
                <a:cs typeface="MS PGothic" charset="0"/>
              </a:rPr>
              <a:t>Completed by each child’</a:t>
            </a:r>
            <a:r>
              <a:rPr lang="en-US" altLang="ja-JP" sz="2800" dirty="0">
                <a:latin typeface="Arial" charset="0"/>
                <a:ea typeface="MS PGothic" charset="0"/>
                <a:cs typeface="MS PGothic" charset="0"/>
              </a:rPr>
              <a:t>s teacher</a:t>
            </a:r>
          </a:p>
          <a:p>
            <a:pPr marL="347472" indent="-347472">
              <a:spcBef>
                <a:spcPts val="672"/>
              </a:spcBef>
              <a:spcAft>
                <a:spcPts val="0"/>
              </a:spcAft>
            </a:pPr>
            <a:r>
              <a:rPr lang="en-US" sz="2800" dirty="0">
                <a:latin typeface="Arial" charset="0"/>
                <a:ea typeface="MS PGothic" charset="0"/>
                <a:cs typeface="MS PGothic" charset="0"/>
              </a:rPr>
              <a:t>Based on developmental research and theory</a:t>
            </a:r>
          </a:p>
          <a:p>
            <a:pPr marL="347472" indent="-347472">
              <a:spcBef>
                <a:spcPts val="672"/>
              </a:spcBef>
              <a:spcAft>
                <a:spcPts val="0"/>
              </a:spcAft>
            </a:pPr>
            <a:r>
              <a:rPr lang="en-US" sz="2800" dirty="0">
                <a:latin typeface="Arial" charset="0"/>
                <a:ea typeface="MS PGothic" charset="0"/>
                <a:cs typeface="MS PGothic" charset="0"/>
              </a:rPr>
              <a:t>Includes developmental sequences of behaviors along a continuum</a:t>
            </a:r>
          </a:p>
          <a:p>
            <a:pPr marL="347472" indent="-347472">
              <a:spcBef>
                <a:spcPts val="672"/>
              </a:spcBef>
              <a:spcAft>
                <a:spcPts val="0"/>
              </a:spcAft>
            </a:pPr>
            <a:r>
              <a:rPr lang="en-US" sz="2800" dirty="0">
                <a:latin typeface="Arial" charset="0"/>
                <a:ea typeface="MS PGothic" charset="0"/>
                <a:cs typeface="MS PGothic" charset="0"/>
              </a:rPr>
              <a:t>Spans the developmental continuum of children in a two-year kindergarten program (TK)</a:t>
            </a:r>
          </a:p>
          <a:p>
            <a:pPr marL="347472" indent="-347472">
              <a:spcBef>
                <a:spcPts val="672"/>
              </a:spcBef>
              <a:spcAft>
                <a:spcPts val="0"/>
              </a:spcAft>
              <a:buFont typeface="Arial" charset="0"/>
              <a:buNone/>
            </a:pPr>
            <a:endParaRPr lang="en-US" sz="2800" dirty="0">
              <a:latin typeface="Arial" charset="0"/>
              <a:ea typeface="MS PGothic" charset="0"/>
              <a:cs typeface="MS PGothic" charset="0"/>
            </a:endParaRPr>
          </a:p>
        </p:txBody>
      </p:sp>
      <p:sp>
        <p:nvSpPr>
          <p:cNvPr id="2" name="Slide Number Placeholder 1"/>
          <p:cNvSpPr>
            <a:spLocks noGrp="1"/>
          </p:cNvSpPr>
          <p:nvPr>
            <p:ph type="sldNum" sz="quarter" idx="10"/>
          </p:nvPr>
        </p:nvSpPr>
        <p:spPr/>
        <p:txBody>
          <a:bodyPr/>
          <a:lstStyle/>
          <a:p>
            <a:pPr>
              <a:defRPr/>
            </a:pPr>
            <a:fld id="{FC1749A1-765A-BD48-818C-9ABCE9B34A5E}" type="slidenum">
              <a:rPr lang="en-US" smtClean="0"/>
              <a:pPr>
                <a:defRPr/>
              </a:pPr>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457200" y="0"/>
            <a:ext cx="8229600" cy="678094"/>
          </a:xfrm>
        </p:spPr>
        <p:txBody>
          <a:bodyPr/>
          <a:lstStyle/>
          <a:p>
            <a:r>
              <a:rPr lang="en-US" sz="3000" dirty="0">
                <a:latin typeface="Arial" charset="0"/>
                <a:ea typeface="MS PGothic" charset="0"/>
                <a:cs typeface="MS PGothic" charset="0"/>
              </a:rPr>
              <a:t>Cognitive Development</a:t>
            </a:r>
          </a:p>
        </p:txBody>
      </p:sp>
      <p:pic>
        <p:nvPicPr>
          <p:cNvPr id="143362"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077068" y="1212351"/>
            <a:ext cx="6989864" cy="5368640"/>
          </a:xfrm>
          <a:ln>
            <a:solidFill>
              <a:schemeClr val="tx1"/>
            </a:solidFill>
          </a:ln>
        </p:spPr>
      </p:pic>
      <p:sp>
        <p:nvSpPr>
          <p:cNvPr id="2" name="Content Placeholder 1"/>
          <p:cNvSpPr>
            <a:spLocks noGrp="1"/>
          </p:cNvSpPr>
          <p:nvPr>
            <p:ph sz="half" idx="2"/>
          </p:nvPr>
        </p:nvSpPr>
        <p:spPr>
          <a:xfrm>
            <a:off x="0" y="678094"/>
            <a:ext cx="9144000" cy="534257"/>
          </a:xfrm>
        </p:spPr>
        <p:txBody>
          <a:bodyPr/>
          <a:lstStyle/>
          <a:p>
            <a:pPr marL="0" indent="0" algn="ctr">
              <a:buNone/>
            </a:pPr>
            <a:r>
              <a:rPr lang="en-US" sz="2600" dirty="0">
                <a:latin typeface="Arial" charset="0"/>
                <a:ea typeface="MS PGothic" charset="0"/>
                <a:cs typeface="MS PGothic" charset="0"/>
              </a:rPr>
              <a:t>COG: SCI 2: Inquiry Through Observation and Investigation</a:t>
            </a:r>
            <a:endParaRPr lang="en-US" sz="2600" dirty="0"/>
          </a:p>
        </p:txBody>
      </p:sp>
      <p:sp>
        <p:nvSpPr>
          <p:cNvPr id="14336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E17F2F-B3BE-014C-84D2-575CDEE7A12C}" type="slidenum">
              <a:rPr lang="en-US" sz="1200"/>
              <a:pPr/>
              <a:t>18</a:t>
            </a:fld>
            <a:endParaRPr 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0" y="0"/>
            <a:ext cx="9055100" cy="1511300"/>
          </a:xfrm>
        </p:spPr>
        <p:txBody>
          <a:bodyPr/>
          <a:lstStyle/>
          <a:p>
            <a:r>
              <a:rPr lang="en-US" dirty="0">
                <a:latin typeface="Arial" charset="0"/>
                <a:ea typeface="MS PGothic" charset="0"/>
                <a:cs typeface="MS PGothic" charset="0"/>
              </a:rPr>
              <a:t>Next Generation Science Standards (NGSS)</a:t>
            </a:r>
          </a:p>
        </p:txBody>
      </p:sp>
      <p:sp>
        <p:nvSpPr>
          <p:cNvPr id="81922" name="Content Placeholder 2"/>
          <p:cNvSpPr>
            <a:spLocks noGrp="1"/>
          </p:cNvSpPr>
          <p:nvPr>
            <p:ph sz="half" idx="1"/>
          </p:nvPr>
        </p:nvSpPr>
        <p:spPr>
          <a:xfrm>
            <a:off x="330200" y="1604961"/>
            <a:ext cx="7632700" cy="3708401"/>
          </a:xfrm>
        </p:spPr>
        <p:txBody>
          <a:bodyPr/>
          <a:lstStyle/>
          <a:p>
            <a:pPr marL="347472" indent="-347472">
              <a:buNone/>
              <a:defRPr/>
            </a:pPr>
            <a:r>
              <a:rPr lang="en-US" dirty="0">
                <a:latin typeface="Arial" charset="0"/>
                <a:ea typeface="MS PGothic" charset="0"/>
                <a:cs typeface="MS PGothic" charset="0"/>
              </a:rPr>
              <a:t>The Next Generation Science Standards:</a:t>
            </a:r>
          </a:p>
          <a:p>
            <a:pPr marL="347472" indent="-347472">
              <a:defRPr/>
            </a:pPr>
            <a:r>
              <a:rPr lang="en-US" dirty="0">
                <a:latin typeface="Arial" charset="0"/>
                <a:ea typeface="MS PGothic" charset="0"/>
                <a:cs typeface="MS PGothic" charset="0"/>
              </a:rPr>
              <a:t>Are standards with a purpose</a:t>
            </a:r>
          </a:p>
          <a:p>
            <a:pPr marL="347472" indent="-347472">
              <a:defRPr/>
            </a:pPr>
            <a:r>
              <a:rPr lang="en-US" dirty="0">
                <a:latin typeface="Arial" charset="0"/>
                <a:ea typeface="MS PGothic" charset="0"/>
                <a:cs typeface="MS PGothic" charset="0"/>
              </a:rPr>
              <a:t>Represent a fundamental shift in science education</a:t>
            </a:r>
          </a:p>
          <a:p>
            <a:pPr marL="347472" indent="-347472">
              <a:defRPr/>
            </a:pPr>
            <a:r>
              <a:rPr lang="en-US" dirty="0">
                <a:latin typeface="Arial" charset="0"/>
                <a:ea typeface="MS PGothic" charset="0"/>
                <a:cs typeface="MS PGothic" charset="0"/>
              </a:rPr>
              <a:t>Require a different approach                           to teaching science than                                                                     has been used in the past</a:t>
            </a:r>
          </a:p>
          <a:p>
            <a:pPr marL="347472" indent="-347472">
              <a:buFont typeface="Arial" charset="0"/>
              <a:buNone/>
              <a:defRPr/>
            </a:pPr>
            <a:r>
              <a:rPr lang="en-US" dirty="0">
                <a:latin typeface="Arial" charset="0"/>
                <a:ea typeface="MS PGothic" charset="0"/>
                <a:cs typeface="MS PGothic" charset="0"/>
              </a:rPr>
              <a:t> </a:t>
            </a:r>
          </a:p>
        </p:txBody>
      </p:sp>
      <p:pic>
        <p:nvPicPr>
          <p:cNvPr id="6144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l="2007" r="9094"/>
          <a:stretch>
            <a:fillRect/>
          </a:stretch>
        </p:blipFill>
        <p:spPr>
          <a:xfrm>
            <a:off x="5105400" y="4133850"/>
            <a:ext cx="3708400" cy="2359025"/>
          </a:xfrm>
          <a:ln>
            <a:solidFill>
              <a:schemeClr val="tx1"/>
            </a:solidFill>
          </a:ln>
        </p:spPr>
      </p:pic>
      <p:sp>
        <p:nvSpPr>
          <p:cNvPr id="6144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0685-9E77-204F-B82C-5EB23C1A66D7}" type="slidenum">
              <a:rPr lang="en-US" sz="1200">
                <a:ea typeface="MS PGothic" charset="0"/>
                <a:cs typeface="MS PGothic" charset="0"/>
              </a:rPr>
              <a:pPr/>
              <a:t>19</a:t>
            </a:fld>
            <a:endParaRPr lang="en-US" sz="1200">
              <a:ea typeface="MS PGothic" charset="0"/>
              <a:cs typeface="MS PGothic"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7938"/>
            <a:ext cx="8229600" cy="1143000"/>
          </a:xfrm>
        </p:spPr>
        <p:txBody>
          <a:bodyPr/>
          <a:lstStyle/>
          <a:p>
            <a:pPr eaLnBrk="1" hangingPunct="1"/>
            <a:r>
              <a:rPr lang="en-US" dirty="0">
                <a:latin typeface="Arial" charset="0"/>
                <a:ea typeface="MS PGothic" charset="0"/>
                <a:cs typeface="MS PGothic" charset="0"/>
              </a:rPr>
              <a:t>Objectives</a:t>
            </a:r>
            <a:endParaRPr lang="en-US" altLang="en-US" dirty="0"/>
          </a:p>
        </p:txBody>
      </p:sp>
      <p:sp>
        <p:nvSpPr>
          <p:cNvPr id="10243" name="Content Placeholder 2"/>
          <p:cNvSpPr>
            <a:spLocks noGrp="1"/>
          </p:cNvSpPr>
          <p:nvPr>
            <p:ph sz="half" idx="1"/>
          </p:nvPr>
        </p:nvSpPr>
        <p:spPr>
          <a:xfrm>
            <a:off x="457200" y="1150938"/>
            <a:ext cx="8229600" cy="4975225"/>
          </a:xfrm>
        </p:spPr>
        <p:txBody>
          <a:bodyPr/>
          <a:lstStyle/>
          <a:p>
            <a:pPr eaLnBrk="1" hangingPunct="1"/>
            <a:r>
              <a:rPr lang="en-US" altLang="en-US" sz="2400" dirty="0"/>
              <a:t>Become aware of key concepts to be developed in the Scientific Inquiry strand of the </a:t>
            </a:r>
            <a:r>
              <a:rPr lang="en-US" sz="2400" i="1" dirty="0"/>
              <a:t>California Preschool Learning Foundations, Volume 3 </a:t>
            </a:r>
            <a:r>
              <a:rPr lang="en-US" sz="2400" dirty="0"/>
              <a:t>(Preschool Learning Foundations or PLF). </a:t>
            </a:r>
          </a:p>
          <a:p>
            <a:pPr eaLnBrk="1" hangingPunct="1"/>
            <a:r>
              <a:rPr lang="en-US" altLang="en-US" sz="2400" dirty="0"/>
              <a:t>Experience, read, and discuss key strategies in the </a:t>
            </a:r>
            <a:r>
              <a:rPr lang="en-US" sz="2400" i="1" dirty="0"/>
              <a:t>California Preschool Curriculum Framework, Volume 3 </a:t>
            </a:r>
            <a:r>
              <a:rPr lang="en-US" sz="2400" dirty="0"/>
              <a:t>(Preschool Curriculum Framework or PCF) </a:t>
            </a:r>
            <a:r>
              <a:rPr lang="en-US" altLang="en-US" sz="2400" dirty="0"/>
              <a:t>regarding scientific inquiry.</a:t>
            </a:r>
          </a:p>
          <a:p>
            <a:pPr eaLnBrk="1" hangingPunct="1"/>
            <a:r>
              <a:rPr lang="en-US" altLang="en-US" sz="2400" dirty="0"/>
              <a:t>Reflect and discuss how to support the development of scientific inquiry foundations for English-language learners.</a:t>
            </a:r>
          </a:p>
          <a:p>
            <a:pPr eaLnBrk="1" hangingPunct="1"/>
            <a:r>
              <a:rPr lang="en-US" altLang="en-US" sz="2400" dirty="0"/>
              <a:t>Plan to adapt learning experiences to ensure access for children with varying needs.</a:t>
            </a:r>
          </a:p>
          <a:p>
            <a:pPr eaLnBrk="1" hangingPunct="1">
              <a:lnSpc>
                <a:spcPct val="90000"/>
              </a:lnSpc>
            </a:pPr>
            <a:endParaRPr lang="en-US" altLang="en-US" sz="2400" dirty="0"/>
          </a:p>
        </p:txBody>
      </p:sp>
      <p:sp>
        <p:nvSpPr>
          <p:cNvPr id="1024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D6CCB-85FA-45E2-ADC5-8317718C4E7B}" type="slidenum">
              <a:rPr lang="en-US" altLang="en-US"/>
              <a:pPr eaLnBrk="1" hangingPunct="1"/>
              <a:t>2</a:t>
            </a:fld>
            <a:endParaRPr lang="en-US" altLang="en-US"/>
          </a:p>
        </p:txBody>
      </p:sp>
    </p:spTree>
    <p:extLst>
      <p:ext uri="{BB962C8B-B14F-4D97-AF65-F5344CB8AC3E}">
        <p14:creationId xmlns:p14="http://schemas.microsoft.com/office/powerpoint/2010/main" val="69356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30956"/>
            <a:ext cx="9144000" cy="1265238"/>
          </a:xfrm>
        </p:spPr>
        <p:txBody>
          <a:bodyPr/>
          <a:lstStyle/>
          <a:p>
            <a:r>
              <a:rPr lang="en-US" dirty="0">
                <a:latin typeface="Arial" charset="0"/>
                <a:ea typeface="MS PGothic" charset="0"/>
                <a:cs typeface="Arial" charset="0"/>
              </a:rPr>
              <a:t>Three-Dimensional Learning</a:t>
            </a:r>
            <a:endParaRPr lang="en-US" dirty="0">
              <a:latin typeface="Arial" charset="0"/>
              <a:ea typeface="MS PGothic" charset="0"/>
              <a:cs typeface="MS PGothic" charset="0"/>
            </a:endParaRPr>
          </a:p>
        </p:txBody>
      </p:sp>
      <p:sp>
        <p:nvSpPr>
          <p:cNvPr id="63490" name="Content Placeholder 2"/>
          <p:cNvSpPr>
            <a:spLocks noGrp="1"/>
          </p:cNvSpPr>
          <p:nvPr>
            <p:ph sz="half" idx="1"/>
          </p:nvPr>
        </p:nvSpPr>
        <p:spPr>
          <a:xfrm>
            <a:off x="520700" y="1281907"/>
            <a:ext cx="8369300" cy="4737893"/>
          </a:xfrm>
        </p:spPr>
        <p:txBody>
          <a:bodyPr/>
          <a:lstStyle/>
          <a:p>
            <a:pPr marL="0" indent="0">
              <a:spcBef>
                <a:spcPts val="672"/>
              </a:spcBef>
              <a:spcAft>
                <a:spcPts val="0"/>
              </a:spcAft>
              <a:buNone/>
              <a:defRPr/>
            </a:pPr>
            <a:r>
              <a:rPr lang="en-US" dirty="0">
                <a:latin typeface="Arial" panose="020B0604020202020204" pitchFamily="34" charset="0"/>
                <a:ea typeface="MS PGothic" charset="0"/>
                <a:cs typeface="Arial" panose="020B0604020202020204" pitchFamily="34" charset="0"/>
              </a:rPr>
              <a:t>The key difference between the NGSS and previous science standards is the process of </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three-dimensional</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 (3D) learning: </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Practices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Disciplinary core ideas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Crosscutting concepts </a:t>
            </a:r>
            <a:endParaRPr lang="en-US" dirty="0">
              <a:latin typeface="Arial" panose="020B0604020202020204" pitchFamily="34" charset="0"/>
              <a:ea typeface="MS PGothic" charset="0"/>
              <a:cs typeface="Arial" panose="020B0604020202020204" pitchFamily="34" charset="0"/>
            </a:endParaRPr>
          </a:p>
        </p:txBody>
      </p:sp>
      <p:pic>
        <p:nvPicPr>
          <p:cNvPr id="63491"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l="4489" r="4489"/>
          <a:stretch>
            <a:fillRect/>
          </a:stretch>
        </p:blipFill>
        <p:spPr>
          <a:xfrm>
            <a:off x="5623215" y="2959101"/>
            <a:ext cx="3063585" cy="3433762"/>
          </a:xfrm>
          <a:ln>
            <a:solidFill>
              <a:schemeClr val="tx1"/>
            </a:solidFill>
          </a:ln>
        </p:spPr>
      </p:pic>
      <p:sp>
        <p:nvSpPr>
          <p:cNvPr id="6349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DC089D-3D57-2046-B289-1F55A72D05BA}" type="slidenum">
              <a:rPr lang="en-US" sz="1200">
                <a:ea typeface="MS PGothic" charset="0"/>
                <a:cs typeface="MS PGothic" charset="0"/>
              </a:rPr>
              <a:pPr/>
              <a:t>20</a:t>
            </a:fld>
            <a:endParaRPr lang="en-US" sz="1200">
              <a:ea typeface="MS PGothic" charset="0"/>
              <a:cs typeface="MS PGothic"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00593"/>
          </a:xfrm>
        </p:spPr>
        <p:txBody>
          <a:bodyPr/>
          <a:lstStyle/>
          <a:p>
            <a:r>
              <a:rPr lang="en-US" sz="4000" dirty="0">
                <a:latin typeface="Arial" charset="0"/>
                <a:ea typeface="MS PGothic" charset="0"/>
                <a:cs typeface="MS PGothic" charset="0"/>
              </a:rPr>
              <a:t>The Science Framework for </a:t>
            </a:r>
            <a:br>
              <a:rPr lang="en-US" sz="4000" dirty="0">
                <a:latin typeface="Arial" charset="0"/>
                <a:ea typeface="MS PGothic" charset="0"/>
                <a:cs typeface="MS PGothic" charset="0"/>
              </a:rPr>
            </a:br>
            <a:r>
              <a:rPr lang="en-US" sz="4000" dirty="0">
                <a:latin typeface="Arial" charset="0"/>
                <a:ea typeface="MS PGothic" charset="0"/>
                <a:cs typeface="MS PGothic" charset="0"/>
              </a:rPr>
              <a:t>K-12 Science Education</a:t>
            </a:r>
            <a:endParaRPr lang="en-US" sz="4000" dirty="0"/>
          </a:p>
        </p:txBody>
      </p:sp>
      <p:sp>
        <p:nvSpPr>
          <p:cNvPr id="6" name="Text Placeholder 5"/>
          <p:cNvSpPr>
            <a:spLocks noGrp="1"/>
          </p:cNvSpPr>
          <p:nvPr>
            <p:ph type="body" idx="1"/>
          </p:nvPr>
        </p:nvSpPr>
        <p:spPr>
          <a:xfrm>
            <a:off x="251728" y="1495905"/>
            <a:ext cx="4040188" cy="639762"/>
          </a:xfrm>
        </p:spPr>
        <p:txBody>
          <a:bodyPr/>
          <a:lstStyle/>
          <a:p>
            <a:r>
              <a:rPr lang="en-US" dirty="0"/>
              <a:t>Teachers can</a:t>
            </a:r>
          </a:p>
        </p:txBody>
      </p:sp>
      <p:sp>
        <p:nvSpPr>
          <p:cNvPr id="7" name="Text Placeholder 6"/>
          <p:cNvSpPr>
            <a:spLocks noGrp="1"/>
          </p:cNvSpPr>
          <p:nvPr>
            <p:ph type="body" sz="quarter" idx="3"/>
          </p:nvPr>
        </p:nvSpPr>
        <p:spPr>
          <a:xfrm>
            <a:off x="4720856" y="1500593"/>
            <a:ext cx="4041775" cy="639762"/>
          </a:xfrm>
        </p:spPr>
        <p:txBody>
          <a:bodyPr/>
          <a:lstStyle/>
          <a:p>
            <a:pPr algn="r"/>
            <a:r>
              <a:rPr lang="en-US" dirty="0"/>
              <a:t>So children will</a:t>
            </a:r>
          </a:p>
        </p:txBody>
      </p:sp>
      <p:sp>
        <p:nvSpPr>
          <p:cNvPr id="8" name="Content Placeholder 7"/>
          <p:cNvSpPr>
            <a:spLocks noGrp="1"/>
          </p:cNvSpPr>
          <p:nvPr>
            <p:ph sz="quarter" idx="4"/>
          </p:nvPr>
        </p:nvSpPr>
        <p:spPr>
          <a:xfrm>
            <a:off x="4720856" y="2368952"/>
            <a:ext cx="4169551" cy="3663547"/>
          </a:xfrm>
        </p:spPr>
        <p:style>
          <a:lnRef idx="2">
            <a:schemeClr val="dk1"/>
          </a:lnRef>
          <a:fillRef idx="1">
            <a:schemeClr val="lt1"/>
          </a:fillRef>
          <a:effectRef idx="0">
            <a:schemeClr val="dk1"/>
          </a:effectRef>
          <a:fontRef idx="minor">
            <a:schemeClr val="dk1"/>
          </a:fontRef>
        </p:style>
        <p:txBody>
          <a:bodyPr/>
          <a:lstStyle/>
          <a:p>
            <a:pPr>
              <a:defRPr/>
            </a:pPr>
            <a:r>
              <a:rPr lang="en-US" sz="2800" dirty="0">
                <a:latin typeface="Arial" charset="0"/>
                <a:ea typeface="MS PGothic" charset="0"/>
                <a:cs typeface="MS PGothic" charset="0"/>
              </a:rPr>
              <a:t>Understand how scientific knowledge develops.</a:t>
            </a:r>
          </a:p>
          <a:p>
            <a:pPr>
              <a:defRPr/>
            </a:pPr>
            <a:r>
              <a:rPr lang="en-US" sz="2800" dirty="0">
                <a:latin typeface="Arial" charset="0"/>
                <a:ea typeface="MS PGothic" charset="0"/>
                <a:cs typeface="MS PGothic" charset="0"/>
              </a:rPr>
              <a:t>Appreciate the wide range of approaches that are used to investigate, model, and explain the world. </a:t>
            </a:r>
          </a:p>
        </p:txBody>
      </p:sp>
      <p:sp>
        <p:nvSpPr>
          <p:cNvPr id="4" name="Slide Number Placeholder 3"/>
          <p:cNvSpPr>
            <a:spLocks noGrp="1"/>
          </p:cNvSpPr>
          <p:nvPr>
            <p:ph type="sldNum" sz="quarter" idx="10"/>
          </p:nvPr>
        </p:nvSpPr>
        <p:spPr/>
        <p:txBody>
          <a:bodyPr/>
          <a:lstStyle/>
          <a:p>
            <a:fld id="{E436384A-DEC4-49EB-8EED-3E4881782F01}" type="slidenum">
              <a:rPr lang="en-US" altLang="en-US" smtClean="0"/>
              <a:pPr/>
              <a:t>21</a:t>
            </a:fld>
            <a:endParaRPr lang="en-US" altLang="en-US"/>
          </a:p>
        </p:txBody>
      </p:sp>
      <p:sp>
        <p:nvSpPr>
          <p:cNvPr id="9" name="Right Arrow 8"/>
          <p:cNvSpPr/>
          <p:nvPr/>
        </p:nvSpPr>
        <p:spPr bwMode="auto">
          <a:xfrm>
            <a:off x="2991293" y="1500593"/>
            <a:ext cx="3200400" cy="762000"/>
          </a:xfrm>
          <a:prstGeom prst="righ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4" charset="-128"/>
              <a:cs typeface="Arial" charset="0"/>
            </a:endParaRPr>
          </a:p>
        </p:txBody>
      </p:sp>
      <p:sp>
        <p:nvSpPr>
          <p:cNvPr id="3" name="Content Placeholder 2"/>
          <p:cNvSpPr>
            <a:spLocks noGrp="1"/>
          </p:cNvSpPr>
          <p:nvPr>
            <p:ph sz="half" idx="2"/>
          </p:nvPr>
        </p:nvSpPr>
        <p:spPr>
          <a:xfrm>
            <a:off x="251728" y="2368953"/>
            <a:ext cx="4169551" cy="3663546"/>
          </a:xfrm>
        </p:spPr>
        <p:style>
          <a:lnRef idx="2">
            <a:schemeClr val="dk1"/>
          </a:lnRef>
          <a:fillRef idx="1">
            <a:schemeClr val="lt1"/>
          </a:fillRef>
          <a:effectRef idx="0">
            <a:schemeClr val="dk1"/>
          </a:effectRef>
          <a:fontRef idx="minor">
            <a:schemeClr val="dk1"/>
          </a:fontRef>
        </p:style>
        <p:txBody>
          <a:bodyPr/>
          <a:lstStyle/>
          <a:p>
            <a:pPr marL="347472" indent="-347472">
              <a:spcBef>
                <a:spcPts val="672"/>
              </a:spcBef>
              <a:defRPr/>
            </a:pPr>
            <a:r>
              <a:rPr lang="en-US" sz="2800" dirty="0">
                <a:latin typeface="Arial" charset="0"/>
                <a:ea typeface="MS PGothic" charset="0"/>
                <a:cs typeface="MS PGothic" charset="0"/>
              </a:rPr>
              <a:t>Use a wide range of strategies to engage students.</a:t>
            </a:r>
          </a:p>
          <a:p>
            <a:pPr marL="347472" indent="-347472">
              <a:spcBef>
                <a:spcPts val="672"/>
              </a:spcBef>
              <a:defRPr/>
            </a:pPr>
            <a:r>
              <a:rPr lang="en-US" sz="2800" dirty="0">
                <a:latin typeface="Arial" charset="0"/>
                <a:ea typeface="MS PGothic" charset="0"/>
                <a:cs typeface="MS PGothic" charset="0"/>
              </a:rPr>
              <a:t>Create opportunities for students to demonstrate thinking and learning. </a:t>
            </a:r>
          </a:p>
          <a:p>
            <a:pPr marL="347472" lvl="1" indent="-347472">
              <a:spcBef>
                <a:spcPts val="672"/>
              </a:spcBef>
              <a:buFont typeface="Arial"/>
              <a:buChar char="•"/>
            </a:pPr>
            <a:endParaRPr lang="en-US" sz="3200" dirty="0"/>
          </a:p>
          <a:p>
            <a:pPr marL="347472" lvl="1" indent="-347472">
              <a:spcBef>
                <a:spcPts val="672"/>
              </a:spcBef>
              <a:buFont typeface="Arial"/>
              <a:buChar char="•"/>
            </a:pPr>
            <a:endParaRPr lang="en-US" dirty="0"/>
          </a:p>
        </p:txBody>
      </p:sp>
    </p:spTree>
    <p:extLst>
      <p:ext uri="{BB962C8B-B14F-4D97-AF65-F5344CB8AC3E}">
        <p14:creationId xmlns:p14="http://schemas.microsoft.com/office/powerpoint/2010/main" val="2036648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0"/>
            <a:ext cx="8229600" cy="1600200"/>
          </a:xfrm>
        </p:spPr>
        <p:txBody>
          <a:bodyPr/>
          <a:lstStyle/>
          <a:p>
            <a:r>
              <a:rPr lang="en-US" sz="4000" dirty="0">
                <a:latin typeface="Arial" charset="0"/>
                <a:ea typeface="MS PGothic" charset="0"/>
                <a:cs typeface="MS PGothic" charset="0"/>
              </a:rPr>
              <a:t>Eight Practices of the Science and Engineering Framework</a:t>
            </a:r>
          </a:p>
        </p:txBody>
      </p:sp>
      <p:sp>
        <p:nvSpPr>
          <p:cNvPr id="86018" name="Content Placeholder 2"/>
          <p:cNvSpPr>
            <a:spLocks noGrp="1"/>
          </p:cNvSpPr>
          <p:nvPr>
            <p:ph idx="1"/>
          </p:nvPr>
        </p:nvSpPr>
        <p:spPr>
          <a:xfrm>
            <a:off x="819150" y="1600200"/>
            <a:ext cx="7505700" cy="4978400"/>
          </a:xfrm>
        </p:spPr>
        <p:style>
          <a:lnRef idx="2">
            <a:schemeClr val="dk1"/>
          </a:lnRef>
          <a:fillRef idx="1">
            <a:schemeClr val="lt1"/>
          </a:fillRef>
          <a:effectRef idx="0">
            <a:schemeClr val="dk1"/>
          </a:effectRef>
          <a:fontRef idx="minor">
            <a:schemeClr val="dk1"/>
          </a:fontRef>
        </p:style>
        <p:txBody>
          <a:bodyPr/>
          <a:lstStyle/>
          <a:p>
            <a:pPr marL="457200" indent="-457200">
              <a:buFont typeface="+mj-lt"/>
              <a:buAutoNum type="arabicPeriod"/>
            </a:pPr>
            <a:r>
              <a:rPr lang="en-US" sz="2600" dirty="0"/>
              <a:t>Asking questions (for science) and defining problems (for engineering)</a:t>
            </a:r>
          </a:p>
          <a:p>
            <a:pPr marL="457200" indent="-457200">
              <a:buFont typeface="+mj-lt"/>
              <a:buAutoNum type="arabicPeriod"/>
            </a:pPr>
            <a:r>
              <a:rPr lang="en-US" sz="2600" dirty="0"/>
              <a:t>Developing and using models</a:t>
            </a:r>
          </a:p>
          <a:p>
            <a:pPr marL="457200" indent="-457200">
              <a:buFont typeface="+mj-lt"/>
              <a:buAutoNum type="arabicPeriod"/>
            </a:pPr>
            <a:r>
              <a:rPr lang="en-US" sz="2600" dirty="0"/>
              <a:t>Planning and carrying out investigations</a:t>
            </a:r>
          </a:p>
          <a:p>
            <a:pPr marL="457200" indent="-457200">
              <a:buFont typeface="+mj-lt"/>
              <a:buAutoNum type="arabicPeriod"/>
            </a:pPr>
            <a:r>
              <a:rPr lang="en-US" sz="2600" dirty="0"/>
              <a:t>Analyzing and interpreting data</a:t>
            </a:r>
          </a:p>
          <a:p>
            <a:pPr marL="457200" indent="-457200">
              <a:buFont typeface="+mj-lt"/>
              <a:buAutoNum type="arabicPeriod"/>
            </a:pPr>
            <a:r>
              <a:rPr lang="en-US" sz="2600" dirty="0"/>
              <a:t>Using mathematics and computational thinking</a:t>
            </a:r>
          </a:p>
          <a:p>
            <a:pPr marL="457200" indent="-457200">
              <a:buFont typeface="+mj-lt"/>
              <a:buAutoNum type="arabicPeriod"/>
            </a:pPr>
            <a:r>
              <a:rPr lang="en-US" sz="2600" dirty="0"/>
              <a:t>Constructing explanations (for science) and designing solutions (for engineering)</a:t>
            </a:r>
          </a:p>
          <a:p>
            <a:pPr marL="457200" indent="-457200">
              <a:buFont typeface="+mj-lt"/>
              <a:buAutoNum type="arabicPeriod"/>
            </a:pPr>
            <a:r>
              <a:rPr lang="en-US" sz="2600" dirty="0"/>
              <a:t>Engaging in argument from evidence</a:t>
            </a:r>
          </a:p>
          <a:p>
            <a:pPr marL="457200" indent="-457200">
              <a:buFont typeface="+mj-lt"/>
              <a:buAutoNum type="arabicPeriod"/>
            </a:pPr>
            <a:r>
              <a:rPr lang="en-US" sz="2600" dirty="0"/>
              <a:t>Obtaining, evaluating, and communicating information</a:t>
            </a:r>
          </a:p>
          <a:p>
            <a:pPr marL="0" indent="0">
              <a:buFont typeface="Arial" charset="0"/>
              <a:buNone/>
              <a:defRPr/>
            </a:pPr>
            <a:endParaRPr lang="en-US" sz="2600" dirty="0">
              <a:latin typeface="Arial" charset="0"/>
              <a:ea typeface="MS PGothic" charset="0"/>
            </a:endParaRPr>
          </a:p>
          <a:p>
            <a:pPr marL="0" indent="0">
              <a:buFont typeface="Arial" charset="0"/>
              <a:buNone/>
              <a:defRPr/>
            </a:pPr>
            <a:endParaRPr lang="en-US" sz="2600" u="sng" dirty="0">
              <a:latin typeface="Arial" charset="0"/>
              <a:ea typeface="MS PGothic" charset="0"/>
              <a:cs typeface="MS PGothic" charset="0"/>
              <a:hlinkClick r:id="rId3"/>
            </a:endParaRPr>
          </a:p>
          <a:p>
            <a:pPr>
              <a:defRPr/>
            </a:pPr>
            <a:endParaRPr lang="en-US" sz="2600" dirty="0">
              <a:latin typeface="Arial" charset="0"/>
              <a:ea typeface="MS PGothic" charset="0"/>
              <a:cs typeface="MS PGothic" charset="0"/>
            </a:endParaRPr>
          </a:p>
        </p:txBody>
      </p:sp>
      <p:sp>
        <p:nvSpPr>
          <p:cNvPr id="67587"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939C16-3C12-7E4A-A5F4-E3AD12AFA20B}" type="slidenum">
              <a:rPr lang="en-US" sz="1200">
                <a:ea typeface="MS PGothic" charset="0"/>
                <a:cs typeface="MS PGothic" charset="0"/>
              </a:rPr>
              <a:pPr/>
              <a:t>22</a:t>
            </a:fld>
            <a:endParaRPr lang="en-US" sz="1200">
              <a:ea typeface="MS PGothic" charset="0"/>
              <a:cs typeface="MS PGothic"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952500" y="0"/>
            <a:ext cx="7488238" cy="1387475"/>
          </a:xfrm>
        </p:spPr>
        <p:txBody>
          <a:bodyPr>
            <a:normAutofit/>
          </a:bodyPr>
          <a:lstStyle/>
          <a:p>
            <a:pPr>
              <a:defRPr/>
            </a:pPr>
            <a:r>
              <a:rPr lang="en-US" dirty="0">
                <a:ea typeface="MS Pゴシック" charset="0"/>
              </a:rPr>
              <a:t>Curriculum Framework:</a:t>
            </a:r>
            <a:br>
              <a:rPr lang="en-US" dirty="0">
                <a:ea typeface="MS Pゴシック" charset="0"/>
              </a:rPr>
            </a:br>
            <a:r>
              <a:rPr lang="en-US" sz="2500" dirty="0">
                <a:ea typeface="MS Pゴシック" charset="0"/>
              </a:rPr>
              <a:t>Strategies to Enrich Learning Opportunities</a:t>
            </a:r>
          </a:p>
        </p:txBody>
      </p:sp>
      <p:sp>
        <p:nvSpPr>
          <p:cNvPr id="69634" name="Rectangle 4"/>
          <p:cNvSpPr>
            <a:spLocks noGrp="1" noChangeArrowheads="1"/>
          </p:cNvSpPr>
          <p:nvPr>
            <p:ph type="body" sz="half" idx="2"/>
          </p:nvPr>
        </p:nvSpPr>
        <p:spPr>
          <a:xfrm>
            <a:off x="4675188" y="1387475"/>
            <a:ext cx="4303712" cy="5125620"/>
          </a:xfrm>
        </p:spPr>
        <p:txBody>
          <a:bodyPr/>
          <a:lstStyle/>
          <a:p>
            <a:pPr>
              <a:spcBef>
                <a:spcPts val="672"/>
              </a:spcBef>
              <a:spcAft>
                <a:spcPts val="0"/>
              </a:spcAft>
            </a:pPr>
            <a:r>
              <a:rPr lang="en-US" sz="2800" dirty="0">
                <a:latin typeface="Arial" charset="0"/>
                <a:ea typeface="MS PGothic" charset="0"/>
                <a:cs typeface="MS Pゴシック" charset="0"/>
              </a:rPr>
              <a:t>Planned learning opportunities </a:t>
            </a:r>
          </a:p>
          <a:p>
            <a:pPr>
              <a:spcBef>
                <a:spcPts val="672"/>
              </a:spcBef>
              <a:spcAft>
                <a:spcPts val="0"/>
              </a:spcAft>
            </a:pPr>
            <a:r>
              <a:rPr lang="en-US" sz="2800" dirty="0">
                <a:latin typeface="Arial" charset="0"/>
                <a:ea typeface="MS PGothic" charset="0"/>
                <a:cs typeface="MS Pゴシック" charset="0"/>
              </a:rPr>
              <a:t>Routines, environments, and materials</a:t>
            </a:r>
          </a:p>
          <a:p>
            <a:pPr>
              <a:spcBef>
                <a:spcPts val="672"/>
              </a:spcBef>
              <a:spcAft>
                <a:spcPts val="0"/>
              </a:spcAft>
            </a:pPr>
            <a:r>
              <a:rPr lang="en-US" sz="2800" dirty="0">
                <a:latin typeface="Arial" charset="0"/>
                <a:ea typeface="MS PGothic" charset="0"/>
                <a:cs typeface="MS Pゴシック" charset="0"/>
              </a:rPr>
              <a:t>Building on children’</a:t>
            </a:r>
            <a:r>
              <a:rPr lang="en-US" altLang="ja-JP" sz="2800" dirty="0">
                <a:latin typeface="Arial" charset="0"/>
                <a:ea typeface="MS PGothic" charset="0"/>
                <a:cs typeface="MS Pゴシック" charset="0"/>
              </a:rPr>
              <a:t>s knowledge, skills, and interests</a:t>
            </a:r>
          </a:p>
          <a:p>
            <a:pPr>
              <a:spcBef>
                <a:spcPts val="672"/>
              </a:spcBef>
              <a:spcAft>
                <a:spcPts val="0"/>
              </a:spcAft>
            </a:pPr>
            <a:r>
              <a:rPr lang="en-US" sz="2800" dirty="0">
                <a:latin typeface="Arial" charset="0"/>
                <a:ea typeface="MS PGothic" charset="0"/>
                <a:cs typeface="MS Pゴシック" charset="0"/>
              </a:rPr>
              <a:t>Linguistically appropriate and culturally meaningful</a:t>
            </a:r>
          </a:p>
        </p:txBody>
      </p:sp>
      <p:pic>
        <p:nvPicPr>
          <p:cNvPr id="69635" name="Content Placeholder 12" descr="PCF v 3.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52500" y="1387475"/>
            <a:ext cx="3605213" cy="4525963"/>
          </a:xfrm>
          <a:ln>
            <a:solidFill>
              <a:schemeClr val="tx1"/>
            </a:solidFill>
            <a:miter lim="800000"/>
            <a:headEnd/>
            <a:tailEnd/>
          </a:ln>
        </p:spPr>
      </p:pic>
      <p:sp>
        <p:nvSpPr>
          <p:cNvPr id="7" name="Right Arrow 6"/>
          <p:cNvSpPr>
            <a:spLocks noChangeArrowheads="1"/>
          </p:cNvSpPr>
          <p:nvPr/>
        </p:nvSpPr>
        <p:spPr bwMode="auto">
          <a:xfrm>
            <a:off x="362451" y="1815348"/>
            <a:ext cx="654050"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2" name="Slide Number Placeholder 1"/>
          <p:cNvSpPr>
            <a:spLocks noGrp="1"/>
          </p:cNvSpPr>
          <p:nvPr>
            <p:ph type="sldNum" sz="quarter" idx="10"/>
          </p:nvPr>
        </p:nvSpPr>
        <p:spPr/>
        <p:txBody>
          <a:bodyPr/>
          <a:lstStyle/>
          <a:p>
            <a:pPr>
              <a:defRPr/>
            </a:pPr>
            <a:fld id="{528F92A4-FD9D-6946-B7B7-046AF2DA71DD}" type="slidenum">
              <a:rPr lang="en-US" smtClean="0"/>
              <a:pPr>
                <a:defRPr/>
              </a:pPr>
              <a:t>23</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0"/>
            <a:ext cx="8229600" cy="1096111"/>
          </a:xfrm>
        </p:spPr>
        <p:txBody>
          <a:bodyPr/>
          <a:lstStyle/>
          <a:p>
            <a:r>
              <a:rPr lang="en-US" dirty="0">
                <a:latin typeface="Arial" charset="0"/>
                <a:ea typeface="MS PGothic" charset="0"/>
                <a:cs typeface="MS PGothic" charset="0"/>
              </a:rPr>
              <a:t>Framework Strategies</a:t>
            </a:r>
          </a:p>
        </p:txBody>
      </p:sp>
      <p:sp>
        <p:nvSpPr>
          <p:cNvPr id="17412" name="Rectangle 3"/>
          <p:cNvSpPr>
            <a:spLocks noGrp="1" noChangeArrowheads="1"/>
          </p:cNvSpPr>
          <p:nvPr>
            <p:ph sz="half" idx="1"/>
          </p:nvPr>
        </p:nvSpPr>
        <p:spPr>
          <a:xfrm>
            <a:off x="457200" y="1339404"/>
            <a:ext cx="4038600" cy="4786759"/>
          </a:xfrm>
          <a:noFill/>
          <a:ln>
            <a:miter lim="800000"/>
            <a:headEnd/>
            <a:tailEnd/>
          </a:ln>
          <a:effectLst/>
          <a:extLst/>
        </p:spPr>
        <p:txBody>
          <a:bodyPr/>
          <a:lstStyle>
            <a:lvl1pPr marL="342900" indent="-342900">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spcAft>
                <a:spcPts val="600"/>
              </a:spcAft>
              <a:defRPr/>
            </a:pPr>
            <a:r>
              <a:rPr lang="en-US" sz="2800" dirty="0">
                <a:ea typeface="MS PGothic" charset="0"/>
                <a:cs typeface="MS PGothic" charset="0"/>
              </a:rPr>
              <a:t>Developmentally appropriate</a:t>
            </a:r>
          </a:p>
          <a:p>
            <a:pPr>
              <a:spcAft>
                <a:spcPts val="600"/>
              </a:spcAft>
              <a:defRPr/>
            </a:pPr>
            <a:r>
              <a:rPr lang="en-US" sz="2800" dirty="0">
                <a:ea typeface="MS PGothic" charset="0"/>
                <a:cs typeface="MS PGothic" charset="0"/>
              </a:rPr>
              <a:t>Reflective and intentional</a:t>
            </a:r>
          </a:p>
          <a:p>
            <a:pPr>
              <a:spcAft>
                <a:spcPts val="600"/>
              </a:spcAft>
              <a:defRPr/>
            </a:pPr>
            <a:r>
              <a:rPr lang="en-US" sz="2800" dirty="0">
                <a:ea typeface="MS PGothic" charset="0"/>
                <a:cs typeface="MS PGothic" charset="0"/>
              </a:rPr>
              <a:t>Individually and culturally meaningful</a:t>
            </a:r>
          </a:p>
          <a:p>
            <a:pPr>
              <a:spcAft>
                <a:spcPts val="600"/>
              </a:spcAft>
              <a:defRPr/>
            </a:pPr>
            <a:r>
              <a:rPr lang="en-US" sz="2800" dirty="0">
                <a:ea typeface="MS PGothic" charset="0"/>
                <a:cs typeface="MS PGothic" charset="0"/>
              </a:rPr>
              <a:t>Inclusive</a:t>
            </a:r>
          </a:p>
        </p:txBody>
      </p:sp>
      <p:pic>
        <p:nvPicPr>
          <p:cNvPr id="11" name="Content Placeholder 2"/>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733261" y="1339404"/>
            <a:ext cx="4038600" cy="4515926"/>
          </a:xfrm>
          <a:ln>
            <a:solidFill>
              <a:schemeClr val="dk1">
                <a:shade val="95000"/>
                <a:satMod val="105000"/>
              </a:schemeClr>
            </a:solidFill>
          </a:ln>
        </p:spPr>
      </p:pic>
      <p:sp>
        <p:nvSpPr>
          <p:cNvPr id="71687" name="Slide Number Placeholder 4"/>
          <p:cNvSpPr txBox="1">
            <a:spLocks/>
          </p:cNvSpPr>
          <p:nvPr/>
        </p:nvSpPr>
        <p:spPr bwMode="auto">
          <a:xfrm>
            <a:off x="8686800" y="0"/>
            <a:ext cx="457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BD13FE76-DF4D-6244-90D8-10802B7CF7E6}" type="slidenum">
              <a:rPr lang="en-US" sz="1200">
                <a:ea typeface="MS PGothic" charset="0"/>
                <a:cs typeface="MS PGothic" charset="0"/>
              </a:rPr>
              <a:pPr algn="ctr" eaLnBrk="1" hangingPunct="1"/>
              <a:t>24</a:t>
            </a:fld>
            <a:endParaRPr lang="en-US" sz="1200">
              <a:ea typeface="MS PGothic" charset="0"/>
              <a:cs typeface="MS PGothic" charset="0"/>
            </a:endParaRPr>
          </a:p>
        </p:txBody>
      </p:sp>
      <p:sp>
        <p:nvSpPr>
          <p:cNvPr id="6" name="Rectangle 5"/>
          <p:cNvSpPr/>
          <p:nvPr/>
        </p:nvSpPr>
        <p:spPr>
          <a:xfrm>
            <a:off x="0" y="6630252"/>
            <a:ext cx="9144000" cy="230832"/>
          </a:xfrm>
          <a:prstGeom prst="rect">
            <a:avLst/>
          </a:prstGeom>
        </p:spPr>
        <p:txBody>
          <a:bodyPr wrap="square">
            <a:spAutoFit/>
          </a:bodyPr>
          <a:lstStyle/>
          <a:p>
            <a:pPr lvl="0" algn="ctr">
              <a:defRPr/>
            </a:pPr>
            <a:r>
              <a:rPr lang="en-US" sz="900" dirty="0">
                <a:solidFill>
                  <a:prstClr val="black"/>
                </a:solidFill>
                <a:latin typeface="Arial" pitchFamily="-83" charset="0"/>
                <a:ea typeface="Times New Roman" pitchFamily="-83" charset="0"/>
                <a:cs typeface="Times New Roman" pitchFamily="-83" charset="0"/>
              </a:rPr>
              <a:t>©2016 California Department of Education</a:t>
            </a:r>
            <a:endParaRPr lang="en-US" sz="900" dirty="0">
              <a:solidFill>
                <a:prstClr val="black"/>
              </a:solidFill>
              <a:latin typeface="Arial" pitchFamily="-83" charset="0"/>
              <a:ea typeface="Arial" pitchFamily="-83" charset="0"/>
              <a:cs typeface="Arial" pitchFamily="-83"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5"/>
          <p:cNvSpPr>
            <a:spLocks noGrp="1"/>
          </p:cNvSpPr>
          <p:nvPr>
            <p:ph type="title"/>
          </p:nvPr>
        </p:nvSpPr>
        <p:spPr>
          <a:xfrm>
            <a:off x="457200" y="0"/>
            <a:ext cx="8229600" cy="1143000"/>
          </a:xfrm>
        </p:spPr>
        <p:txBody>
          <a:bodyPr/>
          <a:lstStyle/>
          <a:p>
            <a:r>
              <a:rPr lang="en-US" dirty="0">
                <a:latin typeface="Arial" charset="0"/>
                <a:ea typeface="MS PGothic" charset="0"/>
                <a:cs typeface="MS PGothic" charset="0"/>
              </a:rPr>
              <a:t>Compare and Contrast</a:t>
            </a:r>
          </a:p>
        </p:txBody>
      </p:sp>
      <p:sp>
        <p:nvSpPr>
          <p:cNvPr id="81924"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A98179-F41B-044B-B693-A38C7AE9D121}" type="slidenum">
              <a:rPr lang="en-US" sz="1200">
                <a:ea typeface="MS PGothic" charset="0"/>
                <a:cs typeface="MS PGothic" charset="0"/>
              </a:rPr>
              <a:pPr/>
              <a:t>25</a:t>
            </a:fld>
            <a:endParaRPr lang="en-US" sz="1200">
              <a:ea typeface="MS PGothic" charset="0"/>
              <a:cs typeface="MS PGothic" charset="0"/>
            </a:endParaRPr>
          </a:p>
        </p:txBody>
      </p:sp>
      <p:pic>
        <p:nvPicPr>
          <p:cNvPr id="5" name="Content Placeholder 4"/>
          <p:cNvPicPr>
            <a:picLocks noGrp="1" noChangeAspect="1"/>
          </p:cNvPicPr>
          <p:nvPr>
            <p:ph sz="half" idx="1"/>
          </p:nvPr>
        </p:nvPicPr>
        <p:blipFill>
          <a:blip r:embed="rId3"/>
          <a:stretch>
            <a:fillRect/>
          </a:stretch>
        </p:blipFill>
        <p:spPr>
          <a:xfrm>
            <a:off x="228600" y="1143000"/>
            <a:ext cx="4113570" cy="5384800"/>
          </a:xfrm>
          <a:prstGeom prst="rect">
            <a:avLst/>
          </a:prstGeom>
          <a:ln>
            <a:solidFill>
              <a:schemeClr val="tx1"/>
            </a:solidFill>
          </a:ln>
        </p:spPr>
      </p:pic>
      <p:pic>
        <p:nvPicPr>
          <p:cNvPr id="8" name="Content Placeholder 7"/>
          <p:cNvPicPr>
            <a:picLocks noGrp="1" noChangeAspect="1"/>
          </p:cNvPicPr>
          <p:nvPr>
            <p:ph sz="half" idx="2"/>
          </p:nvPr>
        </p:nvPicPr>
        <p:blipFill>
          <a:blip r:embed="rId4"/>
          <a:stretch>
            <a:fillRect/>
          </a:stretch>
        </p:blipFill>
        <p:spPr>
          <a:xfrm>
            <a:off x="4704398" y="1143000"/>
            <a:ext cx="4211002" cy="5384800"/>
          </a:xfrm>
          <a:prstGeom prst="rect">
            <a:avLst/>
          </a:prstGeom>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6940904" y="4059626"/>
            <a:ext cx="1117600" cy="265112"/>
          </a:xfrm>
        </p:spPr>
        <p:txBody>
          <a:bodyPr/>
          <a:lstStyle/>
          <a:p>
            <a:pPr marL="0" indent="0">
              <a:buNone/>
            </a:pPr>
            <a:r>
              <a:rPr lang="en-US" sz="800" dirty="0"/>
              <a:t>Skills and Language</a:t>
            </a:r>
          </a:p>
        </p:txBody>
      </p:sp>
      <p:sp>
        <p:nvSpPr>
          <p:cNvPr id="7" name="Content Placeholder 6"/>
          <p:cNvSpPr>
            <a:spLocks noGrp="1"/>
          </p:cNvSpPr>
          <p:nvPr>
            <p:ph sz="quarter" idx="2"/>
          </p:nvPr>
        </p:nvSpPr>
        <p:spPr>
          <a:xfrm>
            <a:off x="5251450" y="2193115"/>
            <a:ext cx="1206500" cy="266700"/>
          </a:xfrm>
        </p:spPr>
        <p:txBody>
          <a:bodyPr/>
          <a:lstStyle/>
          <a:p>
            <a:pPr marL="0" indent="0">
              <a:buNone/>
            </a:pPr>
            <a:r>
              <a:rPr lang="en-US" sz="800" dirty="0"/>
              <a:t>Tools and Materials</a:t>
            </a:r>
          </a:p>
        </p:txBody>
      </p:sp>
      <p:sp>
        <p:nvSpPr>
          <p:cNvPr id="6" name="Content Placeholder 5"/>
          <p:cNvSpPr>
            <a:spLocks noGrp="1"/>
          </p:cNvSpPr>
          <p:nvPr>
            <p:ph sz="quarter" idx="1"/>
          </p:nvPr>
        </p:nvSpPr>
        <p:spPr>
          <a:xfrm>
            <a:off x="2793999" y="2250265"/>
            <a:ext cx="723901" cy="219464"/>
          </a:xfrm>
        </p:spPr>
        <p:txBody>
          <a:bodyPr/>
          <a:lstStyle/>
          <a:p>
            <a:pPr marL="0" indent="0">
              <a:buNone/>
            </a:pPr>
            <a:r>
              <a:rPr lang="en-US" sz="800" dirty="0"/>
              <a:t>Content</a:t>
            </a:r>
          </a:p>
        </p:txBody>
      </p:sp>
      <p:sp>
        <p:nvSpPr>
          <p:cNvPr id="8" name="Content Placeholder 7"/>
          <p:cNvSpPr>
            <a:spLocks noGrp="1"/>
          </p:cNvSpPr>
          <p:nvPr>
            <p:ph sz="quarter" idx="3"/>
          </p:nvPr>
        </p:nvSpPr>
        <p:spPr>
          <a:xfrm>
            <a:off x="1142999" y="4476718"/>
            <a:ext cx="1092201" cy="205597"/>
          </a:xfrm>
        </p:spPr>
        <p:txBody>
          <a:bodyPr/>
          <a:lstStyle/>
          <a:p>
            <a:pPr marL="0" indent="0">
              <a:buNone/>
            </a:pPr>
            <a:r>
              <a:rPr lang="en-US" sz="800" dirty="0"/>
              <a:t>Culture and Attitude</a:t>
            </a:r>
          </a:p>
        </p:txBody>
      </p:sp>
      <p:graphicFrame>
        <p:nvGraphicFramePr>
          <p:cNvPr id="4" name="Diagram 3"/>
          <p:cNvGraphicFramePr/>
          <p:nvPr>
            <p:extLst>
              <p:ext uri="{D42A27DB-BD31-4B8C-83A1-F6EECF244321}">
                <p14:modId xmlns:p14="http://schemas.microsoft.com/office/powerpoint/2010/main" val="1159600718"/>
              </p:ext>
            </p:extLst>
          </p:nvPr>
        </p:nvGraphicFramePr>
        <p:xfrm>
          <a:off x="596191" y="1183465"/>
          <a:ext cx="7951617" cy="601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sz="quarter"/>
          </p:nvPr>
        </p:nvSpPr>
        <p:spPr/>
        <p:txBody>
          <a:bodyPr/>
          <a:lstStyle/>
          <a:p>
            <a:r>
              <a:rPr lang="en-US" sz="4000" dirty="0"/>
              <a:t>Four Elements that Support Scientific Inquiry</a:t>
            </a:r>
          </a:p>
        </p:txBody>
      </p:sp>
      <p:sp>
        <p:nvSpPr>
          <p:cNvPr id="2" name="Slide Number Placeholder 1"/>
          <p:cNvSpPr>
            <a:spLocks noGrp="1"/>
          </p:cNvSpPr>
          <p:nvPr>
            <p:ph type="sldNum" sz="quarter" idx="10"/>
          </p:nvPr>
        </p:nvSpPr>
        <p:spPr/>
        <p:txBody>
          <a:bodyPr/>
          <a:lstStyle/>
          <a:p>
            <a:pPr>
              <a:defRPr/>
            </a:pPr>
            <a:fld id="{9C595BBF-A3E0-E24E-9AFE-D52D857251B3}"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Content Placeholder 2" descr="p3.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5900" t="3866"/>
          <a:stretch/>
        </p:blipFill>
        <p:spPr>
          <a:xfrm>
            <a:off x="0" y="-88900"/>
            <a:ext cx="9144000" cy="6946900"/>
          </a:xfrm>
          <a:ln>
            <a:solidFill>
              <a:schemeClr val="tx1"/>
            </a:solidFill>
          </a:ln>
        </p:spPr>
      </p:pic>
      <p:sp>
        <p:nvSpPr>
          <p:cNvPr id="2" name="Title 1"/>
          <p:cNvSpPr>
            <a:spLocks noGrp="1"/>
          </p:cNvSpPr>
          <p:nvPr>
            <p:ph type="title"/>
          </p:nvPr>
        </p:nvSpPr>
        <p:spPr>
          <a:xfrm>
            <a:off x="3657600" y="-88899"/>
            <a:ext cx="5486400" cy="749300"/>
          </a:xfrm>
        </p:spPr>
        <p:txBody>
          <a:bodyPr/>
          <a:lstStyle/>
          <a:p>
            <a:pPr>
              <a:defRPr/>
            </a:pPr>
            <a:r>
              <a:rPr lang="en-US" dirty="0">
                <a:solidFill>
                  <a:schemeClr val="bg1"/>
                </a:solidFill>
                <a:effectLst>
                  <a:outerShdw blurRad="38100" dist="38100" dir="2700000" algn="tl">
                    <a:srgbClr val="000000">
                      <a:alpha val="43137"/>
                    </a:srgbClr>
                  </a:outerShdw>
                </a:effectLst>
                <a:latin typeface="Arial" charset="0"/>
                <a:ea typeface="MS PGothic" charset="0"/>
                <a:cs typeface="MS PGothic" charset="0"/>
              </a:rPr>
              <a:t>Social Environment</a:t>
            </a:r>
          </a:p>
        </p:txBody>
      </p:sp>
      <p:sp>
        <p:nvSpPr>
          <p:cNvPr id="4" name="Content Placeholder 3"/>
          <p:cNvSpPr>
            <a:spLocks noGrp="1"/>
          </p:cNvSpPr>
          <p:nvPr>
            <p:ph sz="half" idx="2"/>
          </p:nvPr>
        </p:nvSpPr>
        <p:spPr>
          <a:xfrm>
            <a:off x="-1" y="5219700"/>
            <a:ext cx="9226193" cy="1638300"/>
          </a:xfrm>
          <a:solidFill>
            <a:schemeClr val="tx1">
              <a:alpha val="25000"/>
            </a:schemeClr>
          </a:solidFill>
          <a:effectLst>
            <a:outerShdw blurRad="63500" dist="38100" dir="2700000" algn="tl" rotWithShape="0">
              <a:srgbClr val="000000">
                <a:alpha val="42998"/>
              </a:srgbClr>
            </a:outerShdw>
          </a:effectLst>
        </p:spPr>
        <p:txBody>
          <a:bodyPr/>
          <a:lstStyle/>
          <a:p>
            <a:pPr marL="0" indent="0">
              <a:buNone/>
            </a:pPr>
            <a:r>
              <a:rPr lang="en-US" b="1" dirty="0">
                <a:solidFill>
                  <a:schemeClr val="bg1"/>
                </a:solidFill>
                <a:effectLst>
                  <a:outerShdw blurRad="38100" dist="38100" dir="2700000" algn="tl">
                    <a:srgbClr val="000000">
                      <a:alpha val="43137"/>
                    </a:srgbClr>
                  </a:outerShdw>
                </a:effectLst>
                <a:latin typeface="Arial" charset="0"/>
                <a:ea typeface="MS PGothic" charset="0"/>
              </a:rPr>
              <a:t>“The social environment must support exploration and investigation and encourage children to pursue their own questions and develop their ideas” </a:t>
            </a:r>
            <a:r>
              <a:rPr lang="en-US" sz="1200" b="1" dirty="0">
                <a:solidFill>
                  <a:schemeClr val="bg1"/>
                </a:solidFill>
                <a:effectLst>
                  <a:outerShdw blurRad="38100" dist="38100" dir="2700000" algn="tl">
                    <a:srgbClr val="000000">
                      <a:alpha val="43137"/>
                    </a:srgbClr>
                  </a:outerShdw>
                </a:effectLst>
                <a:latin typeface="Arial" charset="0"/>
                <a:ea typeface="MS PGothic" charset="0"/>
              </a:rPr>
              <a:t>(PCF, Vol. 3, 147)</a:t>
            </a:r>
            <a:r>
              <a:rPr lang="en-US" b="1" dirty="0">
                <a:solidFill>
                  <a:schemeClr val="bg1"/>
                </a:solidFill>
                <a:effectLst>
                  <a:outerShdw blurRad="38100" dist="38100" dir="2700000" algn="tl">
                    <a:srgbClr val="000000">
                      <a:alpha val="43137"/>
                    </a:srgbClr>
                  </a:outerShdw>
                </a:effectLst>
                <a:latin typeface="Arial" charset="0"/>
                <a:ea typeface="MS PGothic" charset="0"/>
              </a:rPr>
              <a:t>.</a:t>
            </a:r>
            <a:endParaRPr lang="en-US" sz="4000" b="1" dirty="0">
              <a:solidFill>
                <a:schemeClr val="bg1"/>
              </a:solidFill>
              <a:effectLst>
                <a:outerShdw blurRad="38100" dist="38100" dir="2700000" algn="tl">
                  <a:srgbClr val="000000">
                    <a:alpha val="43137"/>
                  </a:srgbClr>
                </a:outerShdw>
              </a:effectLst>
              <a:latin typeface="Arial" charset="0"/>
              <a:ea typeface="MS PGothic" charset="0"/>
            </a:endParaRPr>
          </a:p>
        </p:txBody>
      </p:sp>
      <p:sp>
        <p:nvSpPr>
          <p:cNvPr id="7578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9BD8B1-036F-9240-B0FC-CB4656E804AC}" type="slidenum">
              <a:rPr lang="en-US" sz="1200">
                <a:ea typeface="MS PGothic" charset="0"/>
                <a:cs typeface="MS PGothic" charset="0"/>
              </a:rPr>
              <a:pPr/>
              <a:t>27</a:t>
            </a:fld>
            <a:endParaRPr lang="en-US" sz="1200">
              <a:ea typeface="MS PGothic" charset="0"/>
              <a:cs typeface="MS PGothic" charset="0"/>
            </a:endParaRPr>
          </a:p>
        </p:txBody>
      </p:sp>
      <p:sp>
        <p:nvSpPr>
          <p:cNvPr id="7" name="Rectangle 5"/>
          <p:cNvSpPr>
            <a:spLocks noChangeArrowheads="1"/>
          </p:cNvSpPr>
          <p:nvPr/>
        </p:nvSpPr>
        <p:spPr bwMode="auto">
          <a:xfrm>
            <a:off x="0" y="6566371"/>
            <a:ext cx="9144000" cy="230832"/>
          </a:xfrm>
          <a:prstGeom prst="rect">
            <a:avLst/>
          </a:prstGeom>
          <a:noFill/>
          <a:ln w="9525">
            <a:noFill/>
            <a:miter lim="800000"/>
            <a:headEnd/>
            <a:tailEnd/>
          </a:ln>
          <a:effectLst/>
        </p:spPr>
        <p:txBody>
          <a:bodyPr wrap="square" anchor="ctr">
            <a:spAutoFit/>
          </a:bodyPr>
          <a:lstStyle/>
          <a:p>
            <a:pPr algn="ctr">
              <a:defRPr/>
            </a:pPr>
            <a:r>
              <a:rPr lang="en-US" sz="900" dirty="0">
                <a:solidFill>
                  <a:schemeClr val="bg1"/>
                </a:solidFill>
                <a:latin typeface="Arial" pitchFamily="-83" charset="0"/>
                <a:ea typeface="Times New Roman" pitchFamily="-83" charset="0"/>
                <a:cs typeface="Times New Roman" pitchFamily="-83" charset="0"/>
              </a:rPr>
              <a:t>©2016 California Department of Education</a:t>
            </a:r>
            <a:endParaRPr lang="en-US" sz="900" dirty="0">
              <a:solidFill>
                <a:schemeClr val="bg1"/>
              </a:solidFill>
              <a:latin typeface="Arial" pitchFamily="-83" charset="0"/>
              <a:ea typeface="Arial" pitchFamily="-83" charset="0"/>
              <a:cs typeface="Arial" pitchFamily="-83"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Content Placeholder 11" descr="Garden items"/>
          <p:cNvPicPr>
            <a:picLocks noGrp="1" noChangeAspect="1"/>
          </p:cNvPicPr>
          <p:nvPr>
            <p:ph sz="quarter" idx="1"/>
          </p:nvPr>
        </p:nvPicPr>
        <p:blipFill>
          <a:blip r:embed="rId3">
            <a:extLst>
              <a:ext uri="{28A0092B-C50C-407E-A947-70E740481C1C}">
                <a14:useLocalDpi xmlns:a14="http://schemas.microsoft.com/office/drawing/2010/main" val="0"/>
              </a:ext>
            </a:extLst>
          </a:blip>
          <a:srcRect l="4202" t="7443" r="4089" b="13474"/>
          <a:stretch>
            <a:fillRect/>
          </a:stretch>
        </p:blipFill>
        <p:spPr>
          <a:xfrm>
            <a:off x="0" y="1603374"/>
            <a:ext cx="9144000" cy="5254625"/>
          </a:xfrm>
          <a:ln>
            <a:solidFill>
              <a:schemeClr val="tx1"/>
            </a:solidFill>
            <a:miter lim="800000"/>
            <a:headEnd/>
            <a:tailEnd/>
          </a:ln>
        </p:spPr>
      </p:pic>
      <p:sp>
        <p:nvSpPr>
          <p:cNvPr id="77826" name="Title 1"/>
          <p:cNvSpPr>
            <a:spLocks noGrp="1"/>
          </p:cNvSpPr>
          <p:nvPr>
            <p:ph type="title" sz="quarter"/>
          </p:nvPr>
        </p:nvSpPr>
        <p:spPr>
          <a:xfrm>
            <a:off x="0" y="0"/>
            <a:ext cx="9144000" cy="793750"/>
          </a:xfrm>
        </p:spPr>
        <p:txBody>
          <a:bodyPr/>
          <a:lstStyle/>
          <a:p>
            <a:r>
              <a:rPr lang="en-US" sz="3200">
                <a:latin typeface="Arial" charset="0"/>
                <a:ea typeface="MS PGothic" charset="0"/>
                <a:cs typeface="MS PGothic" charset="0"/>
              </a:rPr>
              <a:t>Guiding Principle:</a:t>
            </a:r>
          </a:p>
        </p:txBody>
      </p:sp>
      <p:sp>
        <p:nvSpPr>
          <p:cNvPr id="77827" name="Content Placeholder 5"/>
          <p:cNvSpPr>
            <a:spLocks noGrp="1"/>
          </p:cNvSpPr>
          <p:nvPr>
            <p:ph sz="quarter" idx="3"/>
          </p:nvPr>
        </p:nvSpPr>
        <p:spPr>
          <a:xfrm>
            <a:off x="0" y="579438"/>
            <a:ext cx="9144000" cy="1023937"/>
          </a:xfrm>
        </p:spPr>
        <p:txBody>
          <a:bodyPr/>
          <a:lstStyle/>
          <a:p>
            <a:pPr marL="0" indent="0" algn="ctr">
              <a:buFont typeface="Arial" charset="0"/>
              <a:buNone/>
            </a:pPr>
            <a:r>
              <a:rPr lang="en-US" sz="2800" dirty="0">
                <a:latin typeface="Arial" charset="0"/>
                <a:ea typeface="MS PGothic" charset="0"/>
                <a:cs typeface="MS PGothic" charset="0"/>
              </a:rPr>
              <a:t>“Content of inquiry is developmentally appropriate and builds on children’s prior experiences” </a:t>
            </a:r>
            <a:r>
              <a:rPr lang="en-US" sz="1600" dirty="0">
                <a:latin typeface="Arial" charset="0"/>
                <a:ea typeface="MS PGothic" charset="0"/>
                <a:cs typeface="MS PGothic" charset="0"/>
              </a:rPr>
              <a:t>(PCF, Vol. 3, p. 139).</a:t>
            </a:r>
          </a:p>
        </p:txBody>
      </p:sp>
      <p:sp>
        <p:nvSpPr>
          <p:cNvPr id="77828" name="Slide Number Placeholder 4"/>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E44A9B-0E35-974F-BEF0-AF8FCBDB2831}" type="slidenum">
              <a:rPr lang="en-US" sz="1200">
                <a:ea typeface="MS PGothic" charset="0"/>
                <a:cs typeface="MS PGothic" charset="0"/>
              </a:rPr>
              <a:pPr/>
              <a:t>28</a:t>
            </a:fld>
            <a:endParaRPr lang="en-US" sz="1200">
              <a:ea typeface="MS PGothic" charset="0"/>
              <a:cs typeface="MS PGothic" charset="0"/>
            </a:endParaRPr>
          </a:p>
        </p:txBody>
      </p:sp>
      <p:sp>
        <p:nvSpPr>
          <p:cNvPr id="6" name="Rectangle 5"/>
          <p:cNvSpPr>
            <a:spLocks noChangeArrowheads="1"/>
          </p:cNvSpPr>
          <p:nvPr/>
        </p:nvSpPr>
        <p:spPr bwMode="auto">
          <a:xfrm>
            <a:off x="0" y="6683583"/>
            <a:ext cx="9144000" cy="231775"/>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200" y="0"/>
            <a:ext cx="8229600" cy="800100"/>
          </a:xfrm>
        </p:spPr>
        <p:txBody>
          <a:bodyPr/>
          <a:lstStyle/>
          <a:p>
            <a:r>
              <a:rPr lang="en-US" sz="4000" dirty="0">
                <a:latin typeface="Arial" charset="0"/>
                <a:ea typeface="MS PGothic" charset="0"/>
                <a:cs typeface="MS PGothic" charset="0"/>
              </a:rPr>
              <a:t>Guiding Principles Match-Up</a:t>
            </a:r>
          </a:p>
        </p:txBody>
      </p:sp>
      <p:sp>
        <p:nvSpPr>
          <p:cNvPr id="79875" name="Content Placeholder 7"/>
          <p:cNvSpPr>
            <a:spLocks noGrp="1"/>
          </p:cNvSpPr>
          <p:nvPr>
            <p:ph idx="1"/>
          </p:nvPr>
        </p:nvSpPr>
        <p:spPr>
          <a:xfrm>
            <a:off x="457200" y="800100"/>
            <a:ext cx="8229600" cy="5753100"/>
          </a:xfrm>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rabicPeriod"/>
              <a:defRPr/>
            </a:pPr>
            <a:r>
              <a:rPr lang="en-US" sz="2800" dirty="0">
                <a:latin typeface="Arial" charset="0"/>
                <a:ea typeface="MS PGothic" charset="0"/>
                <a:cs typeface="MS PGothic" charset="0"/>
              </a:rPr>
              <a:t>Locate your guiding principle and definition envelopes </a:t>
            </a:r>
            <a:r>
              <a:rPr lang="en-US" sz="2200" dirty="0">
                <a:latin typeface="Arial" charset="0"/>
                <a:ea typeface="MS PGothic" charset="0"/>
                <a:cs typeface="MS PGothic" charset="0"/>
              </a:rPr>
              <a:t>(on tabletop).</a:t>
            </a:r>
          </a:p>
          <a:p>
            <a:pPr marL="514350" indent="-514350">
              <a:buFont typeface="+mj-lt"/>
              <a:buAutoNum type="arabicPeriod"/>
              <a:defRPr/>
            </a:pPr>
            <a:r>
              <a:rPr lang="en-US" sz="2800" dirty="0">
                <a:latin typeface="Arial" panose="020B0604020202020204" pitchFamily="34" charset="0"/>
                <a:ea typeface="MS PGothic" panose="020B0600070205080204" pitchFamily="34" charset="-128"/>
              </a:rPr>
              <a:t>Match each description to the correct guiding principle.</a:t>
            </a:r>
          </a:p>
          <a:p>
            <a:pPr marL="914400" lvl="1" indent="-342900">
              <a:buFont typeface="Arial" panose="020B0604020202020204" pitchFamily="34" charset="0"/>
              <a:buChar char="•"/>
              <a:defRPr/>
            </a:pPr>
            <a:r>
              <a:rPr lang="en-US" sz="2200" dirty="0">
                <a:latin typeface="Arial" charset="0"/>
                <a:ea typeface="MS PGothic" charset="0"/>
                <a:cs typeface="MS PGothic" charset="0"/>
              </a:rPr>
              <a:t>Use pages 138-141 of the Preschool Curriculum Framework (Vol. 3) for help.</a:t>
            </a:r>
          </a:p>
          <a:p>
            <a:pPr marL="514350" indent="-514350">
              <a:buFont typeface="+mj-lt"/>
              <a:buAutoNum type="arabicPeriod"/>
              <a:defRPr/>
            </a:pPr>
            <a:r>
              <a:rPr lang="en-US" sz="2800" dirty="0">
                <a:latin typeface="Arial" charset="0"/>
                <a:ea typeface="MS PGothic" charset="0"/>
                <a:cs typeface="MS PGothic" charset="0"/>
              </a:rPr>
              <a:t>Think about the following:</a:t>
            </a:r>
          </a:p>
          <a:p>
            <a:pPr marL="914400" lvl="2" indent="-342900">
              <a:defRPr/>
            </a:pPr>
            <a:r>
              <a:rPr lang="en-US" sz="2200" dirty="0">
                <a:latin typeface="Arial" charset="0"/>
                <a:ea typeface="MS PGothic" charset="0"/>
              </a:rPr>
              <a:t>How do the guiding principles promote children’s natural curiosity in science? </a:t>
            </a:r>
          </a:p>
          <a:p>
            <a:pPr marL="914400" lvl="2" indent="-342900">
              <a:defRPr/>
            </a:pPr>
            <a:r>
              <a:rPr lang="en-US" sz="2200" dirty="0">
                <a:latin typeface="Arial" charset="0"/>
                <a:ea typeface="MS PGothic" charset="0"/>
              </a:rPr>
              <a:t>How do the guiding principles help to support all learners? </a:t>
            </a:r>
          </a:p>
          <a:p>
            <a:pPr marL="914400" lvl="2" indent="-342900">
              <a:defRPr/>
            </a:pPr>
            <a:r>
              <a:rPr lang="en-US" sz="2200" dirty="0">
                <a:latin typeface="Arial" charset="0"/>
                <a:ea typeface="MS PGothic" charset="0"/>
              </a:rPr>
              <a:t>How do the guiding principles help to minimize preconceived ideas or biases a student may have around age, sex, culture, ethnic background, or disabilities?</a:t>
            </a:r>
            <a:endParaRPr lang="en-US" sz="2200" dirty="0">
              <a:latin typeface="Arial" charset="0"/>
              <a:ea typeface="MS PGothic" charset="0"/>
              <a:cs typeface="MS PGothic" charset="0"/>
            </a:endParaRPr>
          </a:p>
          <a:p>
            <a:pPr marL="514350" lvl="1" indent="0">
              <a:buNone/>
              <a:defRPr/>
            </a:pPr>
            <a:endParaRPr lang="en-US" sz="2000" dirty="0">
              <a:latin typeface="Arial" charset="0"/>
              <a:ea typeface="MS PGothic" charset="0"/>
              <a:cs typeface="MS PGothic" charset="0"/>
            </a:endParaRPr>
          </a:p>
        </p:txBody>
      </p:sp>
      <p:sp>
        <p:nvSpPr>
          <p:cNvPr id="79876"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0A6834-CF30-9640-B566-FDFAA8667789}" type="slidenum">
              <a:rPr lang="en-US" sz="1200">
                <a:ea typeface="MS PGothic" charset="0"/>
                <a:cs typeface="MS PGothic" charset="0"/>
              </a:rPr>
              <a:pPr/>
              <a:t>29</a:t>
            </a:fld>
            <a:endParaRPr lang="en-US" sz="1200">
              <a:ea typeface="MS PGothic" charset="0"/>
              <a:cs typeface="MS PGothic"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noFill/>
        </p:spPr>
        <p:txBody>
          <a:bodyPr anchor="t" anchorCtr="0"/>
          <a:lstStyle/>
          <a:p>
            <a:pPr marL="233363">
              <a:defRPr/>
            </a:pPr>
            <a:r>
              <a:rPr lang="en-US" sz="1800" dirty="0">
                <a:effectLst>
                  <a:outerShdw blurRad="38100" dist="38100" dir="2700000" algn="tl">
                    <a:srgbClr val="000000">
                      <a:alpha val="43137"/>
                    </a:srgbClr>
                  </a:outerShdw>
                </a:effectLst>
                <a:latin typeface="Arial" charset="0"/>
                <a:ea typeface="MS PGothic" charset="0"/>
                <a:cs typeface="MS PGothic" charset="0"/>
              </a:rPr>
              <a:t>Natural Scientists</a:t>
            </a:r>
          </a:p>
        </p:txBody>
      </p:sp>
      <p:pic>
        <p:nvPicPr>
          <p:cNvPr id="32769" name="Content Placeholder 4" descr="funnel.png"/>
          <p:cNvPicPr>
            <a:picLocks noGrp="1" noChangeAspect="1"/>
          </p:cNvPicPr>
          <p:nvPr>
            <p:ph sz="half" idx="1"/>
          </p:nvPr>
        </p:nvPicPr>
        <p:blipFill>
          <a:blip r:embed="rId3">
            <a:lum bright="12000" contrast="32000"/>
            <a:extLst>
              <a:ext uri="{28A0092B-C50C-407E-A947-70E740481C1C}">
                <a14:useLocalDpi xmlns:a14="http://schemas.microsoft.com/office/drawing/2010/main" val="0"/>
              </a:ext>
            </a:extLst>
          </a:blip>
          <a:stretch>
            <a:fillRect/>
          </a:stretch>
        </p:blipFill>
        <p:spPr>
          <a:xfrm>
            <a:off x="-1" y="-1"/>
            <a:ext cx="9135713" cy="6854825"/>
          </a:xfrm>
        </p:spPr>
      </p:pic>
      <p:sp>
        <p:nvSpPr>
          <p:cNvPr id="3" name="Content Placeholder 2"/>
          <p:cNvSpPr>
            <a:spLocks noGrp="1"/>
          </p:cNvSpPr>
          <p:nvPr>
            <p:ph sz="half" idx="2"/>
          </p:nvPr>
        </p:nvSpPr>
        <p:spPr>
          <a:xfrm>
            <a:off x="0" y="4292600"/>
            <a:ext cx="9135712" cy="2565400"/>
          </a:xfrm>
          <a:solidFill>
            <a:schemeClr val="tx1">
              <a:alpha val="41000"/>
            </a:schemeClr>
          </a:solidFill>
        </p:spPr>
        <p:txBody>
          <a:bodyPr/>
          <a:lstStyle/>
          <a:p>
            <a:pPr marL="114300" indent="0">
              <a:buNone/>
            </a:pPr>
            <a:r>
              <a:rPr lang="en-US" sz="30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“Children have a sense of wonder and natural curiosity about objects and events in the environment. Just like scientists, they seek information and actively explore and investigate the world around them…” </a:t>
            </a:r>
            <a:r>
              <a:rPr lang="en-US" sz="18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p. 136).</a:t>
            </a:r>
            <a:endParaRPr lang="en-US" b="1" dirty="0"/>
          </a:p>
        </p:txBody>
      </p:sp>
      <p:sp>
        <p:nvSpPr>
          <p:cNvPr id="2" name="Slide Number Placeholder 1"/>
          <p:cNvSpPr>
            <a:spLocks noGrp="1"/>
          </p:cNvSpPr>
          <p:nvPr>
            <p:ph type="sldNum" sz="quarter" idx="10"/>
          </p:nvPr>
        </p:nvSpPr>
        <p:spPr/>
        <p:txBody>
          <a:bodyPr/>
          <a:lstStyle/>
          <a:p>
            <a:pPr>
              <a:defRPr/>
            </a:pPr>
            <a:fld id="{82E55CFE-F7CC-6848-B787-04996FB2D410}" type="slidenum">
              <a:rPr lang="en-US" smtClean="0"/>
              <a:pPr>
                <a:defRPr/>
              </a:pPr>
              <a:t>3</a:t>
            </a:fld>
            <a:endParaRPr lang="en-US"/>
          </a:p>
        </p:txBody>
      </p:sp>
      <p:sp>
        <p:nvSpPr>
          <p:cNvPr id="4"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6940904" y="4059626"/>
            <a:ext cx="1117600" cy="265112"/>
          </a:xfrm>
        </p:spPr>
        <p:txBody>
          <a:bodyPr/>
          <a:lstStyle/>
          <a:p>
            <a:pPr marL="0" indent="0">
              <a:buNone/>
            </a:pPr>
            <a:r>
              <a:rPr lang="en-US" sz="800" dirty="0"/>
              <a:t>Skills and Language</a:t>
            </a:r>
          </a:p>
        </p:txBody>
      </p:sp>
      <p:sp>
        <p:nvSpPr>
          <p:cNvPr id="7" name="Content Placeholder 6"/>
          <p:cNvSpPr>
            <a:spLocks noGrp="1"/>
          </p:cNvSpPr>
          <p:nvPr>
            <p:ph sz="quarter" idx="2"/>
          </p:nvPr>
        </p:nvSpPr>
        <p:spPr>
          <a:xfrm>
            <a:off x="5251450" y="2193115"/>
            <a:ext cx="1206500" cy="266700"/>
          </a:xfrm>
        </p:spPr>
        <p:txBody>
          <a:bodyPr/>
          <a:lstStyle/>
          <a:p>
            <a:pPr marL="0" indent="0">
              <a:buNone/>
            </a:pPr>
            <a:r>
              <a:rPr lang="en-US" sz="800" dirty="0"/>
              <a:t>Tools and Materials</a:t>
            </a:r>
          </a:p>
        </p:txBody>
      </p:sp>
      <p:sp>
        <p:nvSpPr>
          <p:cNvPr id="6" name="Content Placeholder 5"/>
          <p:cNvSpPr>
            <a:spLocks noGrp="1"/>
          </p:cNvSpPr>
          <p:nvPr>
            <p:ph sz="quarter" idx="1"/>
          </p:nvPr>
        </p:nvSpPr>
        <p:spPr>
          <a:xfrm>
            <a:off x="2793999" y="2250265"/>
            <a:ext cx="723901" cy="219464"/>
          </a:xfrm>
        </p:spPr>
        <p:txBody>
          <a:bodyPr/>
          <a:lstStyle/>
          <a:p>
            <a:pPr marL="0" indent="0">
              <a:buNone/>
            </a:pPr>
            <a:r>
              <a:rPr lang="en-US" sz="800" dirty="0"/>
              <a:t>Content</a:t>
            </a:r>
          </a:p>
        </p:txBody>
      </p:sp>
      <p:sp>
        <p:nvSpPr>
          <p:cNvPr id="8" name="Content Placeholder 7"/>
          <p:cNvSpPr>
            <a:spLocks noGrp="1"/>
          </p:cNvSpPr>
          <p:nvPr>
            <p:ph sz="quarter" idx="3"/>
          </p:nvPr>
        </p:nvSpPr>
        <p:spPr>
          <a:xfrm>
            <a:off x="1142999" y="4476718"/>
            <a:ext cx="1092201" cy="205597"/>
          </a:xfrm>
        </p:spPr>
        <p:txBody>
          <a:bodyPr/>
          <a:lstStyle/>
          <a:p>
            <a:pPr marL="0" indent="0">
              <a:buNone/>
            </a:pPr>
            <a:r>
              <a:rPr lang="en-US" sz="800" dirty="0"/>
              <a:t>Culture and Attitude</a:t>
            </a:r>
          </a:p>
        </p:txBody>
      </p:sp>
      <p:graphicFrame>
        <p:nvGraphicFramePr>
          <p:cNvPr id="4" name="Diagram 3"/>
          <p:cNvGraphicFramePr/>
          <p:nvPr>
            <p:extLst>
              <p:ext uri="{D42A27DB-BD31-4B8C-83A1-F6EECF244321}">
                <p14:modId xmlns:p14="http://schemas.microsoft.com/office/powerpoint/2010/main" val="1040994913"/>
              </p:ext>
            </p:extLst>
          </p:nvPr>
        </p:nvGraphicFramePr>
        <p:xfrm>
          <a:off x="596191" y="1183465"/>
          <a:ext cx="7951617" cy="601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sz="quarter"/>
          </p:nvPr>
        </p:nvSpPr>
        <p:spPr/>
        <p:txBody>
          <a:bodyPr/>
          <a:lstStyle/>
          <a:p>
            <a:r>
              <a:rPr lang="en-US" sz="4000" dirty="0"/>
              <a:t>Four Elements that Support Scientific Inquiry</a:t>
            </a:r>
          </a:p>
        </p:txBody>
      </p:sp>
      <p:sp>
        <p:nvSpPr>
          <p:cNvPr id="2" name="Slide Number Placeholder 1"/>
          <p:cNvSpPr>
            <a:spLocks noGrp="1"/>
          </p:cNvSpPr>
          <p:nvPr>
            <p:ph type="sldNum" sz="quarter" idx="10"/>
          </p:nvPr>
        </p:nvSpPr>
        <p:spPr/>
        <p:txBody>
          <a:bodyPr/>
          <a:lstStyle/>
          <a:p>
            <a:pPr>
              <a:defRPr/>
            </a:pPr>
            <a:fld id="{9C595BBF-A3E0-E24E-9AFE-D52D857251B3}" type="slidenum">
              <a:rPr lang="en-US" smtClean="0"/>
              <a:pPr>
                <a:defRPr/>
              </a:pPr>
              <a:t>30</a:t>
            </a:fld>
            <a:endParaRPr lang="en-US"/>
          </a:p>
        </p:txBody>
      </p:sp>
    </p:spTree>
    <p:extLst>
      <p:ext uri="{BB962C8B-B14F-4D97-AF65-F5344CB8AC3E}">
        <p14:creationId xmlns:p14="http://schemas.microsoft.com/office/powerpoint/2010/main" val="881258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sz="quarter"/>
          </p:nvPr>
        </p:nvSpPr>
        <p:spPr>
          <a:xfrm>
            <a:off x="457200" y="0"/>
            <a:ext cx="8229600" cy="744538"/>
          </a:xfrm>
        </p:spPr>
        <p:txBody>
          <a:bodyPr/>
          <a:lstStyle/>
          <a:p>
            <a:br>
              <a:rPr lang="en-US" dirty="0">
                <a:latin typeface="Arial" charset="0"/>
                <a:ea typeface="MS PGothic" charset="0"/>
                <a:cs typeface="MS PGothic" charset="0"/>
              </a:rPr>
            </a:br>
            <a:r>
              <a:rPr lang="en-US" dirty="0">
                <a:latin typeface="Arial" charset="0"/>
                <a:ea typeface="MS PGothic" charset="0"/>
                <a:cs typeface="MS PGothic" charset="0"/>
              </a:rPr>
              <a:t>Basic Inquiry Skills </a:t>
            </a:r>
            <a:br>
              <a:rPr lang="en-US" dirty="0">
                <a:latin typeface="Arial" charset="0"/>
                <a:ea typeface="MS PGothic" charset="0"/>
                <a:cs typeface="MS PGothic" charset="0"/>
              </a:rPr>
            </a:br>
            <a:endParaRPr lang="en-US" dirty="0">
              <a:latin typeface="Arial" charset="0"/>
              <a:ea typeface="MS PGothic" charset="0"/>
              <a:cs typeface="MS PGothic" charset="0"/>
            </a:endParaRPr>
          </a:p>
        </p:txBody>
      </p:sp>
      <p:sp>
        <p:nvSpPr>
          <p:cNvPr id="86018" name="Content Placeholder 2"/>
          <p:cNvSpPr>
            <a:spLocks noGrp="1"/>
          </p:cNvSpPr>
          <p:nvPr>
            <p:ph sz="quarter" idx="1"/>
          </p:nvPr>
        </p:nvSpPr>
        <p:spPr>
          <a:xfrm>
            <a:off x="457200" y="744538"/>
            <a:ext cx="4038600" cy="2516187"/>
          </a:xfrm>
        </p:spPr>
        <p:txBody>
          <a:bodyPr/>
          <a:lstStyle/>
          <a:p>
            <a:r>
              <a:rPr lang="en-US" sz="2600" dirty="0">
                <a:latin typeface="Arial" charset="0"/>
                <a:ea typeface="MS PGothic" charset="0"/>
                <a:cs typeface="MS PGothic" charset="0"/>
              </a:rPr>
              <a:t>Observe and describe</a:t>
            </a:r>
          </a:p>
          <a:p>
            <a:r>
              <a:rPr lang="en-US" sz="2600" dirty="0">
                <a:latin typeface="Arial" charset="0"/>
                <a:ea typeface="MS PGothic" charset="0"/>
                <a:cs typeface="MS PGothic" charset="0"/>
              </a:rPr>
              <a:t>Use scientific tools</a:t>
            </a:r>
          </a:p>
          <a:p>
            <a:r>
              <a:rPr lang="en-US" sz="2600" dirty="0">
                <a:latin typeface="Arial" charset="0"/>
                <a:ea typeface="MS PGothic" charset="0"/>
                <a:cs typeface="MS PGothic" charset="0"/>
              </a:rPr>
              <a:t>Measure</a:t>
            </a:r>
          </a:p>
          <a:p>
            <a:r>
              <a:rPr lang="en-US" sz="2600" dirty="0">
                <a:latin typeface="Arial" charset="0"/>
                <a:ea typeface="MS PGothic" charset="0"/>
                <a:cs typeface="MS PGothic" charset="0"/>
              </a:rPr>
              <a:t>Classify</a:t>
            </a:r>
          </a:p>
          <a:p>
            <a:r>
              <a:rPr lang="en-US" sz="2600" dirty="0">
                <a:latin typeface="Arial" charset="0"/>
                <a:ea typeface="MS PGothic" charset="0"/>
                <a:cs typeface="MS PGothic" charset="0"/>
              </a:rPr>
              <a:t>Compare and contrast</a:t>
            </a:r>
          </a:p>
          <a:p>
            <a:endParaRPr lang="en-US" sz="2600" dirty="0">
              <a:latin typeface="Arial" charset="0"/>
              <a:ea typeface="MS PGothic" charset="0"/>
              <a:cs typeface="MS PGothic" charset="0"/>
            </a:endParaRPr>
          </a:p>
        </p:txBody>
      </p:sp>
      <p:sp>
        <p:nvSpPr>
          <p:cNvPr id="86019" name="Content Placeholder 1"/>
          <p:cNvSpPr>
            <a:spLocks noGrp="1"/>
          </p:cNvSpPr>
          <p:nvPr>
            <p:ph sz="quarter" idx="2"/>
          </p:nvPr>
        </p:nvSpPr>
        <p:spPr>
          <a:xfrm>
            <a:off x="4648200" y="744538"/>
            <a:ext cx="4038600" cy="2330450"/>
          </a:xfrm>
        </p:spPr>
        <p:txBody>
          <a:bodyPr/>
          <a:lstStyle/>
          <a:p>
            <a:r>
              <a:rPr lang="en-US" sz="2600" dirty="0">
                <a:latin typeface="Arial" charset="0"/>
                <a:ea typeface="MS PGothic" charset="0"/>
                <a:cs typeface="MS PGothic" charset="0"/>
              </a:rPr>
              <a:t>Predict and check</a:t>
            </a:r>
          </a:p>
          <a:p>
            <a:r>
              <a:rPr lang="en-US" sz="2600" dirty="0">
                <a:latin typeface="Arial" charset="0"/>
                <a:ea typeface="MS PGothic" charset="0"/>
                <a:cs typeface="MS PGothic" charset="0"/>
              </a:rPr>
              <a:t>Record and document</a:t>
            </a:r>
          </a:p>
          <a:p>
            <a:r>
              <a:rPr lang="en-US" sz="2600" dirty="0">
                <a:latin typeface="Arial" charset="0"/>
                <a:ea typeface="MS PGothic" charset="0"/>
                <a:cs typeface="MS PGothic" charset="0"/>
              </a:rPr>
              <a:t>Communicate</a:t>
            </a:r>
          </a:p>
          <a:p>
            <a:r>
              <a:rPr lang="en-US" sz="2600" dirty="0">
                <a:latin typeface="Arial" charset="0"/>
                <a:ea typeface="MS PGothic" charset="0"/>
                <a:cs typeface="MS PGothic" charset="0"/>
              </a:rPr>
              <a:t>Draw inferences and conclusions</a:t>
            </a:r>
          </a:p>
          <a:p>
            <a:endParaRPr lang="en-US" sz="2600" dirty="0">
              <a:latin typeface="Arial" charset="0"/>
              <a:ea typeface="MS PGothic" charset="0"/>
              <a:cs typeface="MS PGothic" charset="0"/>
            </a:endParaRPr>
          </a:p>
          <a:p>
            <a:endParaRPr lang="en-US" sz="2600" dirty="0">
              <a:latin typeface="Arial" charset="0"/>
              <a:ea typeface="MS PGothic" charset="0"/>
              <a:cs typeface="MS PGothic" charset="0"/>
            </a:endParaRPr>
          </a:p>
        </p:txBody>
      </p:sp>
      <p:pic>
        <p:nvPicPr>
          <p:cNvPr id="5" name="Content Placeholder 4"/>
          <p:cNvPicPr>
            <a:picLocks noGrp="1" noChangeAspect="1"/>
          </p:cNvPicPr>
          <p:nvPr>
            <p:ph sz="quarter" idx="4"/>
          </p:nvPr>
        </p:nvPicPr>
        <p:blipFill>
          <a:blip r:embed="rId3"/>
          <a:srcRect l="6" r="6"/>
          <a:stretch>
            <a:fillRect/>
          </a:stretch>
        </p:blipFill>
        <p:spPr>
          <a:xfrm>
            <a:off x="1328738" y="3260725"/>
            <a:ext cx="6040437" cy="3271838"/>
          </a:xfrm>
          <a:ln>
            <a:solidFill>
              <a:schemeClr val="tx1"/>
            </a:solidFill>
          </a:ln>
          <a:effectLst/>
        </p:spPr>
      </p:pic>
      <p:sp>
        <p:nvSpPr>
          <p:cNvPr id="86021" name="Slide Number Placeholder 3"/>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055698-9870-6B44-BFCE-55CFAA7B4BE7}" type="slidenum">
              <a:rPr lang="en-US" sz="1200">
                <a:ea typeface="MS PGothic" charset="0"/>
                <a:cs typeface="MS PGothic" charset="0"/>
              </a:rPr>
              <a:pPr/>
              <a:t>31</a:t>
            </a:fld>
            <a:endParaRPr lang="en-US" sz="1200">
              <a:ea typeface="MS PGothic" charset="0"/>
              <a:cs typeface="MS PGothic"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868129"/>
          </a:xfrm>
        </p:spPr>
        <p:txBody>
          <a:bodyPr/>
          <a:lstStyle/>
          <a:p>
            <a:r>
              <a:rPr lang="en-US" sz="2800" dirty="0"/>
              <a:t>Focused Video Viewing:</a:t>
            </a:r>
            <a:br>
              <a:rPr lang="en-US" sz="3200" dirty="0"/>
            </a:br>
            <a:r>
              <a:rPr lang="en-US" sz="4000" dirty="0"/>
              <a:t>Scientific Inquiry Foundations </a:t>
            </a:r>
            <a:br>
              <a:rPr lang="en-US" sz="4000" dirty="0"/>
            </a:br>
            <a:r>
              <a:rPr lang="en-US" sz="4000" dirty="0"/>
              <a:t>Video Example 1.3</a:t>
            </a:r>
            <a:endParaRPr lang="en-US" sz="3200" dirty="0"/>
          </a:p>
        </p:txBody>
      </p:sp>
      <p:sp>
        <p:nvSpPr>
          <p:cNvPr id="7" name="Content Placeholder 6"/>
          <p:cNvSpPr>
            <a:spLocks noGrp="1"/>
          </p:cNvSpPr>
          <p:nvPr>
            <p:ph idx="1"/>
          </p:nvPr>
        </p:nvSpPr>
        <p:spPr>
          <a:xfrm>
            <a:off x="457200" y="1966452"/>
            <a:ext cx="8229600" cy="4159711"/>
          </a:xfrm>
        </p:spPr>
        <p:txBody>
          <a:bodyPr/>
          <a:lstStyle/>
          <a:p>
            <a:endParaRPr lang="en-US" dirty="0"/>
          </a:p>
        </p:txBody>
      </p:sp>
      <p:sp>
        <p:nvSpPr>
          <p:cNvPr id="8" name="Slide Number Placeholder 7"/>
          <p:cNvSpPr>
            <a:spLocks noGrp="1"/>
          </p:cNvSpPr>
          <p:nvPr>
            <p:ph type="sldNum" sz="quarter" idx="10"/>
          </p:nvPr>
        </p:nvSpPr>
        <p:spPr/>
        <p:txBody>
          <a:bodyPr/>
          <a:lstStyle/>
          <a:p>
            <a:pPr>
              <a:defRPr/>
            </a:pPr>
            <a:fld id="{FC1749A1-765A-BD48-818C-9ABCE9B34A5E}" type="slidenum">
              <a:rPr lang="en-US" smtClean="0"/>
              <a:pPr>
                <a:defRPr/>
              </a:pPr>
              <a:t>32</a:t>
            </a:fld>
            <a:endParaRPr lang="en-US"/>
          </a:p>
        </p:txBody>
      </p:sp>
    </p:spTree>
    <p:extLst>
      <p:ext uri="{BB962C8B-B14F-4D97-AF65-F5344CB8AC3E}">
        <p14:creationId xmlns:p14="http://schemas.microsoft.com/office/powerpoint/2010/main" val="1962784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Video Discussion</a:t>
            </a:r>
          </a:p>
        </p:txBody>
      </p:sp>
      <p:sp>
        <p:nvSpPr>
          <p:cNvPr id="3" name="Content Placeholder 2"/>
          <p:cNvSpPr>
            <a:spLocks noGrp="1"/>
          </p:cNvSpPr>
          <p:nvPr>
            <p:ph idx="1"/>
          </p:nvPr>
        </p:nvSpPr>
        <p:spPr>
          <a:xfrm>
            <a:off x="879987" y="1692276"/>
            <a:ext cx="7384026" cy="2293373"/>
          </a:xfrm>
        </p:spPr>
        <p:style>
          <a:lnRef idx="2">
            <a:schemeClr val="dk1"/>
          </a:lnRef>
          <a:fillRef idx="1">
            <a:schemeClr val="lt1"/>
          </a:fillRef>
          <a:effectRef idx="0">
            <a:schemeClr val="dk1"/>
          </a:effectRef>
          <a:fontRef idx="minor">
            <a:schemeClr val="dk1"/>
          </a:fontRef>
        </p:style>
        <p:txBody>
          <a:bodyPr/>
          <a:lstStyle/>
          <a:p>
            <a:pPr marL="225425" indent="0">
              <a:buNone/>
            </a:pPr>
            <a:r>
              <a:rPr lang="en-US" sz="2800" dirty="0"/>
              <a:t>Discuss with your tablemates:</a:t>
            </a:r>
          </a:p>
          <a:p>
            <a:pPr marL="681038" indent="-457200">
              <a:spcBef>
                <a:spcPts val="672"/>
              </a:spcBef>
              <a:spcAft>
                <a:spcPts val="0"/>
              </a:spcAft>
            </a:pPr>
            <a:r>
              <a:rPr lang="en-US" sz="2800" dirty="0"/>
              <a:t>What basic inquiry skills did you notice?</a:t>
            </a:r>
          </a:p>
          <a:p>
            <a:pPr marL="681038" indent="-457200">
              <a:spcBef>
                <a:spcPts val="672"/>
              </a:spcBef>
              <a:spcAft>
                <a:spcPts val="0"/>
              </a:spcAft>
            </a:pPr>
            <a:r>
              <a:rPr lang="en-US" sz="2800" dirty="0"/>
              <a:t>What did you see that you have experienced in your classroom?</a:t>
            </a:r>
          </a:p>
        </p:txBody>
      </p:sp>
      <p:sp>
        <p:nvSpPr>
          <p:cNvPr id="4" name="Slide Number Placeholder 3"/>
          <p:cNvSpPr>
            <a:spLocks noGrp="1"/>
          </p:cNvSpPr>
          <p:nvPr>
            <p:ph type="sldNum" sz="quarter" idx="10"/>
          </p:nvPr>
        </p:nvSpPr>
        <p:spPr/>
        <p:txBody>
          <a:bodyPr/>
          <a:lstStyle/>
          <a:p>
            <a:pPr>
              <a:defRPr/>
            </a:pPr>
            <a:fld id="{FC1749A1-765A-BD48-818C-9ABCE9B34A5E}" type="slidenum">
              <a:rPr lang="en-US" smtClean="0"/>
              <a:pPr>
                <a:defRPr/>
              </a:pPr>
              <a:t>33</a:t>
            </a:fld>
            <a:endParaRPr lang="en-US"/>
          </a:p>
        </p:txBody>
      </p:sp>
    </p:spTree>
    <p:extLst>
      <p:ext uri="{BB962C8B-B14F-4D97-AF65-F5344CB8AC3E}">
        <p14:creationId xmlns:p14="http://schemas.microsoft.com/office/powerpoint/2010/main" val="2943935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0" y="33338"/>
            <a:ext cx="9144000" cy="1143000"/>
          </a:xfrm>
        </p:spPr>
        <p:txBody>
          <a:bodyPr/>
          <a:lstStyle/>
          <a:p>
            <a:r>
              <a:rPr lang="en-US" sz="3600" dirty="0">
                <a:latin typeface="Arial" charset="0"/>
                <a:ea typeface="MS PGothic" charset="0"/>
                <a:cs typeface="MS PGothic" charset="0"/>
              </a:rPr>
              <a:t>Summary Table of Science Foundations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23627285"/>
              </p:ext>
            </p:extLst>
          </p:nvPr>
        </p:nvGraphicFramePr>
        <p:xfrm>
          <a:off x="457200" y="1150938"/>
          <a:ext cx="8229600" cy="471487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90">
                <a:tc>
                  <a:txBody>
                    <a:bodyPr/>
                    <a:lstStyle/>
                    <a:p>
                      <a:pPr algn="ctr"/>
                      <a:r>
                        <a:rPr lang="en-US" sz="1800" dirty="0"/>
                        <a:t>Strand </a:t>
                      </a:r>
                    </a:p>
                  </a:txBody>
                  <a:tcPr marL="97317" marR="97317" marT="45726" marB="45726">
                    <a:solidFill>
                      <a:srgbClr val="6DC4A4"/>
                    </a:solidFill>
                  </a:tcPr>
                </a:tc>
                <a:tc>
                  <a:txBody>
                    <a:bodyPr/>
                    <a:lstStyle/>
                    <a:p>
                      <a:pPr algn="ctr"/>
                      <a:r>
                        <a:rPr lang="en-US" sz="1800" dirty="0"/>
                        <a:t>Substrand</a:t>
                      </a:r>
                    </a:p>
                  </a:txBody>
                  <a:tcPr marL="97317" marR="97317" marT="45726" marB="45726">
                    <a:solidFill>
                      <a:srgbClr val="6DC4A4"/>
                    </a:solidFill>
                  </a:tcPr>
                </a:tc>
                <a:tc>
                  <a:txBody>
                    <a:bodyPr/>
                    <a:lstStyle/>
                    <a:p>
                      <a:pPr algn="ctr"/>
                      <a:r>
                        <a:rPr lang="en-US" sz="1800" dirty="0"/>
                        <a:t>Foundation</a:t>
                      </a:r>
                    </a:p>
                  </a:txBody>
                  <a:tcPr marL="97317" marR="97317" marT="45726" marB="45726">
                    <a:solidFill>
                      <a:srgbClr val="6DC4A4"/>
                    </a:solidFill>
                  </a:tcPr>
                </a:tc>
                <a:extLst>
                  <a:ext uri="{0D108BD9-81ED-4DB2-BD59-A6C34878D82A}">
                    <a16:rowId xmlns:a16="http://schemas.microsoft.com/office/drawing/2014/main" val="10000"/>
                  </a:ext>
                </a:extLst>
              </a:tr>
              <a:tr h="518230">
                <a:tc>
                  <a:txBody>
                    <a:bodyPr/>
                    <a:lstStyle/>
                    <a:p>
                      <a:r>
                        <a:rPr lang="en-US" sz="1400" dirty="0"/>
                        <a:t>Scientific Inquiry</a:t>
                      </a:r>
                    </a:p>
                  </a:txBody>
                  <a:tcPr marL="97317" marR="97317" marT="45726" marB="45726">
                    <a:solidFill>
                      <a:srgbClr val="9CDBBC"/>
                    </a:solidFill>
                  </a:tcPr>
                </a:tc>
                <a:tc>
                  <a:txBody>
                    <a:bodyPr/>
                    <a:lstStyle/>
                    <a:p>
                      <a:r>
                        <a:rPr lang="en-US" sz="1400" dirty="0"/>
                        <a:t>1.0 Observation and Investigation</a:t>
                      </a:r>
                    </a:p>
                  </a:txBody>
                  <a:tcPr marL="97317" marR="97317" marT="45726" marB="45726">
                    <a:solidFill>
                      <a:srgbClr val="9CDBBC"/>
                    </a:solidFill>
                  </a:tcPr>
                </a:tc>
                <a:tc>
                  <a:txBody>
                    <a:bodyPr/>
                    <a:lstStyle/>
                    <a:p>
                      <a:r>
                        <a:rPr lang="en-US" sz="1400" dirty="0"/>
                        <a:t>1.0, 1.2,1.3,1.4,1.5,1.6</a:t>
                      </a:r>
                    </a:p>
                  </a:txBody>
                  <a:tcPr marL="97317" marR="97317" marT="45726" marB="45726">
                    <a:solidFill>
                      <a:srgbClr val="9CDBBC"/>
                    </a:solidFill>
                  </a:tcPr>
                </a:tc>
                <a:extLst>
                  <a:ext uri="{0D108BD9-81ED-4DB2-BD59-A6C34878D82A}">
                    <a16:rowId xmlns:a16="http://schemas.microsoft.com/office/drawing/2014/main" val="10001"/>
                  </a:ext>
                </a:extLst>
              </a:tr>
              <a:tr h="518230">
                <a:tc>
                  <a:txBody>
                    <a:bodyPr/>
                    <a:lstStyle/>
                    <a:p>
                      <a:endParaRPr lang="en-US" sz="1400" dirty="0"/>
                    </a:p>
                  </a:txBody>
                  <a:tcPr marL="97317" marR="97317" marT="45726" marB="45726">
                    <a:solidFill>
                      <a:srgbClr val="DAF2E6"/>
                    </a:solidFill>
                  </a:tcPr>
                </a:tc>
                <a:tc>
                  <a:txBody>
                    <a:bodyPr/>
                    <a:lstStyle/>
                    <a:p>
                      <a:r>
                        <a:rPr lang="en-US" sz="1400" dirty="0"/>
                        <a:t>2.0 Documentation and Communication</a:t>
                      </a:r>
                    </a:p>
                  </a:txBody>
                  <a:tcPr marL="97317" marR="97317" marT="45726" marB="45726">
                    <a:solidFill>
                      <a:srgbClr val="DAF2E6"/>
                    </a:solidFill>
                  </a:tcPr>
                </a:tc>
                <a:tc>
                  <a:txBody>
                    <a:bodyPr/>
                    <a:lstStyle/>
                    <a:p>
                      <a:r>
                        <a:rPr lang="en-US" sz="1400" dirty="0"/>
                        <a:t>2.1, 2.2</a:t>
                      </a:r>
                    </a:p>
                  </a:txBody>
                  <a:tcPr marL="97317" marR="97317" marT="45726" marB="45726">
                    <a:solidFill>
                      <a:srgbClr val="DAF2E6"/>
                    </a:solidFill>
                  </a:tcPr>
                </a:tc>
                <a:extLst>
                  <a:ext uri="{0D108BD9-81ED-4DB2-BD59-A6C34878D82A}">
                    <a16:rowId xmlns:a16="http://schemas.microsoft.com/office/drawing/2014/main" val="10002"/>
                  </a:ext>
                </a:extLst>
              </a:tr>
              <a:tr h="731619">
                <a:tc>
                  <a:txBody>
                    <a:bodyPr/>
                    <a:lstStyle/>
                    <a:p>
                      <a:r>
                        <a:rPr lang="en-US" sz="1400" dirty="0"/>
                        <a:t>Physical Sciences</a:t>
                      </a:r>
                    </a:p>
                  </a:txBody>
                  <a:tcPr marL="97317" marR="97317" marT="45726" marB="45726">
                    <a:solidFill>
                      <a:srgbClr val="9CDBBC"/>
                    </a:solidFill>
                  </a:tcPr>
                </a:tc>
                <a:tc>
                  <a:txBody>
                    <a:bodyPr/>
                    <a:lstStyle/>
                    <a:p>
                      <a:r>
                        <a:rPr lang="en-US" sz="1400" dirty="0"/>
                        <a:t>1.0 Properties and Characteristics of Nonliving Objects and Materials</a:t>
                      </a:r>
                    </a:p>
                  </a:txBody>
                  <a:tcPr marL="97317" marR="97317" marT="45726" marB="45726">
                    <a:solidFill>
                      <a:srgbClr val="9CDBBC"/>
                    </a:solidFill>
                  </a:tcPr>
                </a:tc>
                <a:tc>
                  <a:txBody>
                    <a:bodyPr/>
                    <a:lstStyle/>
                    <a:p>
                      <a:r>
                        <a:rPr lang="en-US" sz="1400" dirty="0"/>
                        <a:t>1.1</a:t>
                      </a:r>
                    </a:p>
                  </a:txBody>
                  <a:tcPr marL="97317" marR="97317" marT="45726" marB="45726">
                    <a:solidFill>
                      <a:srgbClr val="9CDBBC"/>
                    </a:solidFill>
                  </a:tcPr>
                </a:tc>
                <a:extLst>
                  <a:ext uri="{0D108BD9-81ED-4DB2-BD59-A6C34878D82A}">
                    <a16:rowId xmlns:a16="http://schemas.microsoft.com/office/drawing/2014/main" val="10003"/>
                  </a:ext>
                </a:extLst>
              </a:tr>
              <a:tr h="370890">
                <a:tc>
                  <a:txBody>
                    <a:bodyPr/>
                    <a:lstStyle/>
                    <a:p>
                      <a:endParaRPr lang="en-US" sz="1400"/>
                    </a:p>
                  </a:txBody>
                  <a:tcPr marL="97317" marR="97317" marT="45726" marB="45726">
                    <a:solidFill>
                      <a:srgbClr val="DAF2E6"/>
                    </a:solidFill>
                  </a:tcPr>
                </a:tc>
                <a:tc>
                  <a:txBody>
                    <a:bodyPr/>
                    <a:lstStyle/>
                    <a:p>
                      <a:r>
                        <a:rPr lang="en-US" sz="1400" dirty="0"/>
                        <a:t>2.0 Changes in Living Things</a:t>
                      </a:r>
                    </a:p>
                  </a:txBody>
                  <a:tcPr marL="97317" marR="97317" marT="45726" marB="45726">
                    <a:solidFill>
                      <a:srgbClr val="DAF2E6"/>
                    </a:solidFill>
                  </a:tcPr>
                </a:tc>
                <a:tc>
                  <a:txBody>
                    <a:bodyPr/>
                    <a:lstStyle/>
                    <a:p>
                      <a:r>
                        <a:rPr lang="en-US" sz="1400" dirty="0"/>
                        <a:t>1.1</a:t>
                      </a:r>
                    </a:p>
                  </a:txBody>
                  <a:tcPr marL="97317" marR="97317" marT="45726" marB="45726">
                    <a:solidFill>
                      <a:srgbClr val="DAF2E6"/>
                    </a:solidFill>
                  </a:tcPr>
                </a:tc>
                <a:extLst>
                  <a:ext uri="{0D108BD9-81ED-4DB2-BD59-A6C34878D82A}">
                    <a16:rowId xmlns:a16="http://schemas.microsoft.com/office/drawing/2014/main" val="10004"/>
                  </a:ext>
                </a:extLst>
              </a:tr>
              <a:tr h="731619">
                <a:tc>
                  <a:txBody>
                    <a:bodyPr/>
                    <a:lstStyle/>
                    <a:p>
                      <a:r>
                        <a:rPr lang="en-US" sz="1400" dirty="0"/>
                        <a:t>Life</a:t>
                      </a:r>
                      <a:r>
                        <a:rPr lang="en-US" sz="1400" baseline="0" dirty="0"/>
                        <a:t> Sciences</a:t>
                      </a:r>
                      <a:endParaRPr lang="en-US" sz="1400" dirty="0"/>
                    </a:p>
                  </a:txBody>
                  <a:tcPr marL="97317" marR="97317" marT="45726" marB="45726">
                    <a:solidFill>
                      <a:srgbClr val="9CDBBC"/>
                    </a:solidFill>
                  </a:tcPr>
                </a:tc>
                <a:tc>
                  <a:txBody>
                    <a:bodyPr/>
                    <a:lstStyle/>
                    <a:p>
                      <a:r>
                        <a:rPr lang="en-US" sz="1400" dirty="0"/>
                        <a:t>1.0 Properties and Characteristics of Living Things </a:t>
                      </a:r>
                    </a:p>
                  </a:txBody>
                  <a:tcPr marL="97317" marR="97317" marT="45726" marB="45726">
                    <a:solidFill>
                      <a:srgbClr val="9CDBBC"/>
                    </a:solidFill>
                  </a:tcPr>
                </a:tc>
                <a:tc>
                  <a:txBody>
                    <a:bodyPr/>
                    <a:lstStyle/>
                    <a:p>
                      <a:r>
                        <a:rPr lang="en-US" sz="1400" dirty="0"/>
                        <a:t>1.1, 1.2, 1.3, 1.4</a:t>
                      </a:r>
                    </a:p>
                  </a:txBody>
                  <a:tcPr marL="97317" marR="97317" marT="45726" marB="45726">
                    <a:solidFill>
                      <a:srgbClr val="9CDBBC"/>
                    </a:solidFill>
                  </a:tcPr>
                </a:tc>
                <a:extLst>
                  <a:ext uri="{0D108BD9-81ED-4DB2-BD59-A6C34878D82A}">
                    <a16:rowId xmlns:a16="http://schemas.microsoft.com/office/drawing/2014/main" val="10005"/>
                  </a:ext>
                </a:extLst>
              </a:tr>
              <a:tr h="370890">
                <a:tc>
                  <a:txBody>
                    <a:bodyPr/>
                    <a:lstStyle/>
                    <a:p>
                      <a:endParaRPr lang="en-US" sz="1400"/>
                    </a:p>
                  </a:txBody>
                  <a:tcPr marL="97317" marR="97317" marT="45726" marB="45726">
                    <a:solidFill>
                      <a:srgbClr val="DAF2E6"/>
                    </a:solidFill>
                  </a:tcPr>
                </a:tc>
                <a:tc>
                  <a:txBody>
                    <a:bodyPr/>
                    <a:lstStyle/>
                    <a:p>
                      <a:r>
                        <a:rPr lang="en-US" sz="1400" dirty="0"/>
                        <a:t>2.0 Changes in Living Things</a:t>
                      </a:r>
                    </a:p>
                  </a:txBody>
                  <a:tcPr marL="97317" marR="97317" marT="45726" marB="45726">
                    <a:solidFill>
                      <a:srgbClr val="DAF2E6"/>
                    </a:solidFill>
                  </a:tcPr>
                </a:tc>
                <a:tc>
                  <a:txBody>
                    <a:bodyPr/>
                    <a:lstStyle/>
                    <a:p>
                      <a:r>
                        <a:rPr lang="en-US" sz="1400" dirty="0"/>
                        <a:t>2.1</a:t>
                      </a:r>
                    </a:p>
                  </a:txBody>
                  <a:tcPr marL="97317" marR="97317" marT="45726" marB="45726">
                    <a:solidFill>
                      <a:srgbClr val="DAF2E6"/>
                    </a:solidFill>
                  </a:tcPr>
                </a:tc>
                <a:extLst>
                  <a:ext uri="{0D108BD9-81ED-4DB2-BD59-A6C34878D82A}">
                    <a16:rowId xmlns:a16="http://schemas.microsoft.com/office/drawing/2014/main" val="10006"/>
                  </a:ext>
                </a:extLst>
              </a:tr>
              <a:tr h="731619">
                <a:tc>
                  <a:txBody>
                    <a:bodyPr/>
                    <a:lstStyle/>
                    <a:p>
                      <a:r>
                        <a:rPr lang="en-US" sz="1400" dirty="0"/>
                        <a:t>Earth Sciences</a:t>
                      </a:r>
                    </a:p>
                  </a:txBody>
                  <a:tcPr marL="97317" marR="97317" marT="45726" marB="45726">
                    <a:solidFill>
                      <a:srgbClr val="9CDBBC"/>
                    </a:solidFill>
                  </a:tcPr>
                </a:tc>
                <a:tc>
                  <a:txBody>
                    <a:bodyPr/>
                    <a:lstStyle/>
                    <a:p>
                      <a:r>
                        <a:rPr lang="en-US" sz="1400" dirty="0"/>
                        <a:t>1.0 Properties and Characteristics of Earth Materials and Objects</a:t>
                      </a:r>
                    </a:p>
                  </a:txBody>
                  <a:tcPr marL="97317" marR="97317" marT="45726" marB="45726">
                    <a:solidFill>
                      <a:srgbClr val="9CDBBC"/>
                    </a:solidFill>
                  </a:tcPr>
                </a:tc>
                <a:tc>
                  <a:txBody>
                    <a:bodyPr/>
                    <a:lstStyle/>
                    <a:p>
                      <a:r>
                        <a:rPr lang="en-US" sz="1400" dirty="0"/>
                        <a:t>1.1</a:t>
                      </a:r>
                    </a:p>
                  </a:txBody>
                  <a:tcPr marL="97317" marR="97317" marT="45726" marB="45726">
                    <a:solidFill>
                      <a:srgbClr val="9CDBBC"/>
                    </a:solidFill>
                  </a:tcPr>
                </a:tc>
                <a:extLst>
                  <a:ext uri="{0D108BD9-81ED-4DB2-BD59-A6C34878D82A}">
                    <a16:rowId xmlns:a16="http://schemas.microsoft.com/office/drawing/2014/main" val="10007"/>
                  </a:ext>
                </a:extLst>
              </a:tr>
              <a:tr h="370890">
                <a:tc>
                  <a:txBody>
                    <a:bodyPr/>
                    <a:lstStyle/>
                    <a:p>
                      <a:endParaRPr lang="en-US" sz="1400" dirty="0"/>
                    </a:p>
                  </a:txBody>
                  <a:tcPr marL="97317" marR="97317" marT="45726" marB="45726">
                    <a:solidFill>
                      <a:srgbClr val="DAF2E6"/>
                    </a:solidFill>
                  </a:tcPr>
                </a:tc>
                <a:tc>
                  <a:txBody>
                    <a:bodyPr/>
                    <a:lstStyle/>
                    <a:p>
                      <a:r>
                        <a:rPr lang="en-US" sz="1400" dirty="0"/>
                        <a:t>2.0 Changes in the Earth</a:t>
                      </a:r>
                    </a:p>
                  </a:txBody>
                  <a:tcPr marL="97317" marR="97317" marT="45726" marB="45726">
                    <a:solidFill>
                      <a:srgbClr val="DAF2E6"/>
                    </a:solidFill>
                  </a:tcPr>
                </a:tc>
                <a:tc>
                  <a:txBody>
                    <a:bodyPr/>
                    <a:lstStyle/>
                    <a:p>
                      <a:r>
                        <a:rPr lang="en-US" sz="1400" dirty="0"/>
                        <a:t>2.1, 2.2, 2.3, 2.4</a:t>
                      </a:r>
                    </a:p>
                  </a:txBody>
                  <a:tcPr marL="97317" marR="97317" marT="45726" marB="45726">
                    <a:solidFill>
                      <a:srgbClr val="DAF2E6"/>
                    </a:solidFill>
                  </a:tcPr>
                </a:tc>
                <a:extLst>
                  <a:ext uri="{0D108BD9-81ED-4DB2-BD59-A6C34878D82A}">
                    <a16:rowId xmlns:a16="http://schemas.microsoft.com/office/drawing/2014/main" val="10008"/>
                  </a:ext>
                </a:extLst>
              </a:tr>
            </a:tbl>
          </a:graphicData>
        </a:graphic>
      </p:graphicFrame>
      <p:sp>
        <p:nvSpPr>
          <p:cNvPr id="8810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1D637B-044D-5A46-9B97-58E1FA5CAE56}" type="slidenum">
              <a:rPr lang="en-US" sz="1200">
                <a:ea typeface="MS PGothic" charset="0"/>
                <a:cs typeface="MS PGothic" charset="0"/>
              </a:rPr>
              <a:pPr/>
              <a:t>34</a:t>
            </a:fld>
            <a:endParaRPr lang="en-US" sz="1200">
              <a:ea typeface="MS PGothic" charset="0"/>
              <a:cs typeface="MS PGothic"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9"/>
          <p:cNvSpPr>
            <a:spLocks noGrp="1"/>
          </p:cNvSpPr>
          <p:nvPr>
            <p:ph type="title"/>
          </p:nvPr>
        </p:nvSpPr>
        <p:spPr>
          <a:xfrm>
            <a:off x="4686300" y="274638"/>
            <a:ext cx="4000500" cy="957262"/>
          </a:xfrm>
        </p:spPr>
        <p:txBody>
          <a:bodyPr/>
          <a:lstStyle/>
          <a:p>
            <a:pPr algn="l"/>
            <a:br>
              <a:rPr lang="en-US" sz="3600" b="0" dirty="0">
                <a:latin typeface="Arial" charset="0"/>
                <a:ea typeface="MS PGothic" charset="0"/>
                <a:cs typeface="MS PGothic" charset="0"/>
              </a:rPr>
            </a:br>
            <a:r>
              <a:rPr lang="en-US" sz="1200" b="0" dirty="0">
                <a:latin typeface="Arial" charset="0"/>
                <a:ea typeface="MS PGothic" charset="0"/>
                <a:cs typeface="MS PGothic" charset="0"/>
              </a:rPr>
              <a:t>Children’s Play</a:t>
            </a:r>
          </a:p>
        </p:txBody>
      </p:sp>
      <p:pic>
        <p:nvPicPr>
          <p:cNvPr id="90114" name="Content Placeholder 12" descr="foundsci.png"/>
          <p:cNvPicPr>
            <a:picLocks noGrp="1" noChangeAspect="1"/>
          </p:cNvPicPr>
          <p:nvPr>
            <p:ph sz="half" idx="1"/>
          </p:nvPr>
        </p:nvPicPr>
        <p:blipFill>
          <a:blip r:embed="rId3">
            <a:extLst>
              <a:ext uri="{28A0092B-C50C-407E-A947-70E740481C1C}">
                <a14:useLocalDpi xmlns:a14="http://schemas.microsoft.com/office/drawing/2010/main" val="0"/>
              </a:ext>
            </a:extLst>
          </a:blip>
          <a:srcRect l="8549" t="6522" r="7072" b="3291"/>
          <a:stretch>
            <a:fillRect/>
          </a:stretch>
        </p:blipFill>
        <p:spPr>
          <a:xfrm>
            <a:off x="4514850" y="274638"/>
            <a:ext cx="4324350" cy="5994400"/>
          </a:xfrm>
          <a:ln>
            <a:solidFill>
              <a:schemeClr val="tx1"/>
            </a:solidFill>
            <a:miter lim="800000"/>
            <a:headEnd/>
            <a:tailEnd/>
          </a:ln>
        </p:spPr>
      </p:pic>
      <p:sp>
        <p:nvSpPr>
          <p:cNvPr id="90115" name="Content Placeholder 3"/>
          <p:cNvSpPr>
            <a:spLocks noGrp="1"/>
          </p:cNvSpPr>
          <p:nvPr>
            <p:ph sz="half" idx="2"/>
          </p:nvPr>
        </p:nvSpPr>
        <p:spPr>
          <a:xfrm>
            <a:off x="431799" y="457200"/>
            <a:ext cx="3778251" cy="5732463"/>
          </a:xfrm>
        </p:spPr>
        <p:txBody>
          <a:bodyPr/>
          <a:lstStyle/>
          <a:p>
            <a:pPr marL="0" indent="0">
              <a:lnSpc>
                <a:spcPct val="90000"/>
              </a:lnSpc>
              <a:buNone/>
            </a:pPr>
            <a:r>
              <a:rPr lang="en-US" sz="4000" dirty="0">
                <a:latin typeface="Arial" charset="0"/>
                <a:ea typeface="MS PGothic" charset="0"/>
              </a:rPr>
              <a:t>“Children's play and exploration has much in common with the scientific processes employed by scientists”          </a:t>
            </a:r>
            <a:r>
              <a:rPr lang="en-US" sz="1800" dirty="0">
                <a:latin typeface="Arial" charset="0"/>
                <a:ea typeface="MS PGothic" charset="0"/>
              </a:rPr>
              <a:t>(PLF, Vol. 3, p. 48).</a:t>
            </a:r>
          </a:p>
        </p:txBody>
      </p:sp>
      <p:sp>
        <p:nvSpPr>
          <p:cNvPr id="90116" name="Slide Number Placeholder 4"/>
          <p:cNvSpPr>
            <a:spLocks noGrp="1"/>
          </p:cNvSpPr>
          <p:nvPr>
            <p:ph type="sldNum" sz="quarter" idx="10"/>
          </p:nvPr>
        </p:nvSpPr>
        <p:spPr bwMode="auto">
          <a:xfrm>
            <a:off x="8686800" y="0"/>
            <a:ext cx="457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3C1A32-9275-6346-9963-D3AF7AE19256}" type="slidenum">
              <a:rPr lang="en-US" sz="1200">
                <a:ea typeface="MS PGothic" charset="0"/>
                <a:cs typeface="MS PGothic" charset="0"/>
              </a:rPr>
              <a:pPr/>
              <a:t>35</a:t>
            </a:fld>
            <a:endParaRPr lang="en-US" sz="1200">
              <a:ea typeface="MS PGothic" charset="0"/>
              <a:cs typeface="MS PGothic"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08-29 at 9.41.21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745" b="106"/>
          <a:stretch/>
        </p:blipFill>
        <p:spPr>
          <a:xfrm>
            <a:off x="0" y="0"/>
            <a:ext cx="9156700" cy="6858000"/>
          </a:xfrm>
        </p:spPr>
      </p:pic>
      <p:sp>
        <p:nvSpPr>
          <p:cNvPr id="92161" name="Title 1"/>
          <p:cNvSpPr>
            <a:spLocks noGrp="1"/>
          </p:cNvSpPr>
          <p:nvPr>
            <p:ph type="title"/>
          </p:nvPr>
        </p:nvSpPr>
        <p:spPr>
          <a:xfrm>
            <a:off x="0" y="0"/>
            <a:ext cx="4826000" cy="1143000"/>
          </a:xfrm>
        </p:spPr>
        <p:txBody>
          <a:bodyPr/>
          <a:lstStyle/>
          <a:p>
            <a:r>
              <a:rPr lang="en-US" dirty="0">
                <a:latin typeface="Arial" charset="0"/>
                <a:ea typeface="MS PGothic" charset="0"/>
                <a:cs typeface="MS PGothic" charset="0"/>
              </a:rPr>
              <a:t>Scientific Inquiry</a:t>
            </a:r>
          </a:p>
        </p:txBody>
      </p:sp>
      <p:sp>
        <p:nvSpPr>
          <p:cNvPr id="92164" name="Content Placeholder 2"/>
          <p:cNvSpPr>
            <a:spLocks noGrp="1"/>
          </p:cNvSpPr>
          <p:nvPr>
            <p:ph sz="half" idx="1"/>
          </p:nvPr>
        </p:nvSpPr>
        <p:spPr>
          <a:xfrm>
            <a:off x="4231758" y="3331724"/>
            <a:ext cx="4924942" cy="3513575"/>
          </a:xfrm>
          <a:solidFill>
            <a:schemeClr val="tx1">
              <a:alpha val="31000"/>
            </a:schemeClr>
          </a:solidFill>
        </p:spPr>
        <p:txBody>
          <a:bodyPr/>
          <a:lstStyle/>
          <a:p>
            <a:pPr marL="0" indent="0">
              <a:buFont typeface="Arial" charse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“Children begin to adopt scientific ideas and to acquire the basic skills and language of scientific inquiry (ways to explore and develop knowledge and understanding of scientific ideas)” </a:t>
            </a:r>
            <a:r>
              <a:rPr lang="en-US" sz="14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p. 136).</a:t>
            </a: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9216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4DC77E-2723-6A4D-A464-502A2D40BF8A}" type="slidenum">
              <a:rPr lang="en-US" sz="1200">
                <a:ea typeface="MS PGothic" charset="0"/>
                <a:cs typeface="MS PGothic" charset="0"/>
              </a:rPr>
              <a:pPr/>
              <a:t>36</a:t>
            </a:fld>
            <a:endParaRPr lang="en-US" sz="1200">
              <a:ea typeface="MS PGothic" charset="0"/>
              <a:cs typeface="MS PGothic" charset="0"/>
            </a:endParaRPr>
          </a:p>
        </p:txBody>
      </p:sp>
      <p:sp>
        <p:nvSpPr>
          <p:cNvPr id="6" name="Rectangle 5"/>
          <p:cNvSpPr>
            <a:spLocks noChangeArrowheads="1"/>
          </p:cNvSpPr>
          <p:nvPr/>
        </p:nvSpPr>
        <p:spPr bwMode="auto">
          <a:xfrm>
            <a:off x="0" y="6614467"/>
            <a:ext cx="4231758" cy="230832"/>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9200" y="842218"/>
            <a:ext cx="2286000" cy="1011853"/>
          </a:xfrm>
        </p:spPr>
        <p:txBody>
          <a:bodyPr>
            <a:noAutofit/>
          </a:bodyPr>
          <a:lstStyle/>
          <a:p>
            <a:pPr>
              <a:defRPr/>
            </a:pPr>
            <a:r>
              <a:rPr lang="en-US" sz="1100" dirty="0">
                <a:solidFill>
                  <a:schemeClr val="bg1"/>
                </a:solidFill>
                <a:effectLst>
                  <a:outerShdw blurRad="38100" dist="38100" dir="2700000" algn="tl">
                    <a:srgbClr val="000000"/>
                  </a:outerShdw>
                </a:effectLst>
                <a:latin typeface="Arial" charset="0"/>
                <a:ea typeface="MS PGothic" charset="0"/>
                <a:cs typeface="MS PGothic" charset="0"/>
              </a:rPr>
              <a:t>Key Components of Physical Science</a:t>
            </a:r>
          </a:p>
        </p:txBody>
      </p:sp>
      <p:pic>
        <p:nvPicPr>
          <p:cNvPr id="5" name="Content Placeholder 4"/>
          <p:cNvPicPr>
            <a:picLocks noGrp="1" noChangeAspect="1"/>
          </p:cNvPicPr>
          <p:nvPr>
            <p:ph sz="half" idx="1"/>
          </p:nvPr>
        </p:nvPicPr>
        <p:blipFill rotWithShape="1">
          <a:blip r:embed="rId3"/>
          <a:srcRect l="15741" t="1777" r="10388"/>
          <a:stretch/>
        </p:blipFill>
        <p:spPr>
          <a:xfrm>
            <a:off x="4205112" y="-3175"/>
            <a:ext cx="4938888" cy="6864159"/>
          </a:xfrm>
          <a:ln>
            <a:solidFill>
              <a:schemeClr val="tx1"/>
            </a:solidFill>
          </a:ln>
        </p:spPr>
      </p:pic>
      <p:sp>
        <p:nvSpPr>
          <p:cNvPr id="94211" name="Content Placeholder 1"/>
          <p:cNvSpPr>
            <a:spLocks noGrp="1"/>
          </p:cNvSpPr>
          <p:nvPr>
            <p:ph sz="half" idx="2"/>
          </p:nvPr>
        </p:nvSpPr>
        <p:spPr>
          <a:xfrm>
            <a:off x="101600" y="-3175"/>
            <a:ext cx="4089400" cy="6861175"/>
          </a:xfrm>
        </p:spPr>
        <p:txBody>
          <a:bodyPr/>
          <a:lstStyle/>
          <a:p>
            <a:pPr marL="0" indent="0">
              <a:buNone/>
            </a:pPr>
            <a:r>
              <a:rPr lang="en-US" dirty="0">
                <a:latin typeface="Arial" charset="0"/>
                <a:ea typeface="MS PGothic" charset="0"/>
                <a:cs typeface="MS PGothic" charset="0"/>
              </a:rPr>
              <a:t>Through physical sciences children learn about the following:</a:t>
            </a:r>
          </a:p>
          <a:p>
            <a:pPr>
              <a:buFontTx/>
              <a:buChar char="•"/>
            </a:pPr>
            <a:r>
              <a:rPr lang="en-US" dirty="0">
                <a:latin typeface="Arial" charset="0"/>
                <a:ea typeface="MS PGothic" charset="0"/>
                <a:cs typeface="MS PGothic" charset="0"/>
              </a:rPr>
              <a:t>Size, shape, weight, texture, and other properties of objects and materials</a:t>
            </a:r>
          </a:p>
          <a:p>
            <a:pPr>
              <a:buFontTx/>
              <a:buChar char="•"/>
            </a:pPr>
            <a:r>
              <a:rPr lang="en-US" dirty="0">
                <a:latin typeface="Arial" charset="0"/>
                <a:ea typeface="MS PGothic" charset="0"/>
                <a:cs typeface="MS PGothic" charset="0"/>
              </a:rPr>
              <a:t>Form and function of objects</a:t>
            </a:r>
          </a:p>
          <a:p>
            <a:pPr>
              <a:buFontTx/>
              <a:buChar char="•"/>
            </a:pPr>
            <a:r>
              <a:rPr lang="en-US" dirty="0">
                <a:latin typeface="Arial" charset="0"/>
                <a:ea typeface="MS PGothic" charset="0"/>
                <a:cs typeface="MS PGothic" charset="0"/>
              </a:rPr>
              <a:t>Cause and effect of objects</a:t>
            </a:r>
          </a:p>
          <a:p>
            <a:pPr>
              <a:buFontTx/>
              <a:buChar char="•"/>
            </a:pPr>
            <a:r>
              <a:rPr lang="en-US" dirty="0">
                <a:latin typeface="Arial" charset="0"/>
                <a:ea typeface="MS PGothic" charset="0"/>
                <a:cs typeface="MS PGothic" charset="0"/>
              </a:rPr>
              <a:t>Physical properties of objects and materials</a:t>
            </a:r>
          </a:p>
          <a:p>
            <a:pPr>
              <a:buFontTx/>
              <a:buChar char="•"/>
            </a:pPr>
            <a:r>
              <a:rPr lang="en-US" dirty="0">
                <a:latin typeface="Arial" charset="0"/>
                <a:ea typeface="MS PGothic" charset="0"/>
                <a:cs typeface="MS PGothic" charset="0"/>
              </a:rPr>
              <a:t>Transformation of objects and materials</a:t>
            </a:r>
          </a:p>
          <a:p>
            <a:endParaRPr lang="en-US" dirty="0">
              <a:latin typeface="Arial" charset="0"/>
              <a:ea typeface="MS PGothic" charset="0"/>
              <a:cs typeface="MS PGothic" charset="0"/>
            </a:endParaRPr>
          </a:p>
        </p:txBody>
      </p:sp>
      <p:sp>
        <p:nvSpPr>
          <p:cNvPr id="2" name="Slide Number Placeholder 1"/>
          <p:cNvSpPr>
            <a:spLocks noGrp="1"/>
          </p:cNvSpPr>
          <p:nvPr>
            <p:ph type="sldNum" sz="quarter" idx="10"/>
          </p:nvPr>
        </p:nvSpPr>
        <p:spPr/>
        <p:txBody>
          <a:bodyPr/>
          <a:lstStyle/>
          <a:p>
            <a:pPr>
              <a:defRPr/>
            </a:pPr>
            <a:fld id="{873EF9E4-3408-3945-96E0-064AD9B17CEE}" type="slidenum">
              <a:rPr lang="en-US" smtClean="0"/>
              <a:pPr>
                <a:defRPr/>
              </a:pPr>
              <a:t>37</a:t>
            </a:fld>
            <a:endParaRPr lang="en-US"/>
          </a:p>
        </p:txBody>
      </p:sp>
      <p:sp>
        <p:nvSpPr>
          <p:cNvPr id="6" name="Rectangle 5"/>
          <p:cNvSpPr>
            <a:spLocks noChangeArrowheads="1"/>
          </p:cNvSpPr>
          <p:nvPr/>
        </p:nvSpPr>
        <p:spPr bwMode="auto">
          <a:xfrm>
            <a:off x="4191000" y="6627168"/>
            <a:ext cx="4953000" cy="230832"/>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0" y="538455"/>
            <a:ext cx="3630304" cy="1417638"/>
          </a:xfrm>
        </p:spPr>
        <p:txBody>
          <a:bodyPr/>
          <a:lstStyle/>
          <a:p>
            <a:r>
              <a:rPr lang="en-US" sz="1000" dirty="0">
                <a:latin typeface="Arial" charset="0"/>
                <a:ea typeface="MS PGothic" charset="0"/>
                <a:cs typeface="MS PGothic" charset="0"/>
              </a:rPr>
              <a:t>Key Components of Life Sciences</a:t>
            </a:r>
          </a:p>
        </p:txBody>
      </p:sp>
      <p:sp>
        <p:nvSpPr>
          <p:cNvPr id="17412" name="Rectangle 3"/>
          <p:cNvSpPr>
            <a:spLocks noGrp="1" noChangeArrowheads="1"/>
          </p:cNvSpPr>
          <p:nvPr>
            <p:ph sz="half" idx="1"/>
          </p:nvPr>
        </p:nvSpPr>
        <p:spPr>
          <a:xfrm>
            <a:off x="176462" y="274638"/>
            <a:ext cx="3453841" cy="6583362"/>
          </a:xfrm>
          <a:noFill/>
          <a:ln>
            <a:miter lim="800000"/>
            <a:headEnd/>
            <a:tailEnd/>
          </a:ln>
          <a:effectLst/>
          <a:extLst/>
        </p:spPr>
        <p:txBody>
          <a:bodyPr/>
          <a:lstStyle>
            <a:lvl1pPr marL="342900" indent="-342900">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indent="0">
              <a:spcBef>
                <a:spcPts val="672"/>
              </a:spcBef>
              <a:spcAft>
                <a:spcPts val="0"/>
              </a:spcAft>
              <a:buNone/>
              <a:defRPr/>
            </a:pPr>
            <a:r>
              <a:rPr lang="en-US" dirty="0">
                <a:ea typeface="MS PGothic" charset="0"/>
                <a:cs typeface="MS PGothic" charset="0"/>
              </a:rPr>
              <a:t>Through life sciences children learn about the following:</a:t>
            </a:r>
          </a:p>
          <a:p>
            <a:pPr marL="347472" indent="-347472">
              <a:spcBef>
                <a:spcPts val="672"/>
              </a:spcBef>
              <a:spcAft>
                <a:spcPts val="0"/>
              </a:spcAft>
              <a:defRPr/>
            </a:pPr>
            <a:r>
              <a:rPr lang="en-US" dirty="0">
                <a:latin typeface="Arial" panose="020B0604020202020204" pitchFamily="34" charset="0"/>
                <a:ea typeface="MS PGothic" charset="0"/>
                <a:cs typeface="Arial" panose="020B0604020202020204" pitchFamily="34" charset="0"/>
              </a:rPr>
              <a:t>Appearance and Behaviors</a:t>
            </a:r>
          </a:p>
          <a:p>
            <a:pPr marL="347472" indent="-347472">
              <a:spcBef>
                <a:spcPts val="672"/>
              </a:spcBef>
              <a:spcAft>
                <a:spcPts val="0"/>
              </a:spcAft>
              <a:defRPr/>
            </a:pPr>
            <a:r>
              <a:rPr lang="en-US" dirty="0">
                <a:latin typeface="Arial" panose="020B0604020202020204" pitchFamily="34" charset="0"/>
                <a:ea typeface="MS PGothic" charset="0"/>
                <a:cs typeface="Arial" panose="020B0604020202020204" pitchFamily="34" charset="0"/>
              </a:rPr>
              <a:t>Body Parts and Bodily Processes  (of living things)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Habitats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Growth and Transformations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Basic Needs</a:t>
            </a:r>
          </a:p>
          <a:p>
            <a:pPr marL="347472" indent="-347472">
              <a:spcBef>
                <a:spcPts val="672"/>
              </a:spcBef>
              <a:spcAft>
                <a:spcPts val="0"/>
              </a:spcAft>
              <a:defRPr/>
            </a:pPr>
            <a:endParaRPr lang="en-US" altLang="en-US" dirty="0">
              <a:latin typeface="Arial" panose="020B0604020202020204" pitchFamily="34" charset="0"/>
              <a:cs typeface="Arial" panose="020B0604020202020204" pitchFamily="34" charset="0"/>
            </a:endParaRPr>
          </a:p>
        </p:txBody>
      </p:sp>
      <p:pic>
        <p:nvPicPr>
          <p:cNvPr id="3" name="Content Placeholder 2"/>
          <p:cNvPicPr>
            <a:picLocks noGrp="1" noChangeAspect="1"/>
          </p:cNvPicPr>
          <p:nvPr>
            <p:ph sz="half" idx="2"/>
          </p:nvPr>
        </p:nvPicPr>
        <p:blipFill rotWithShape="1">
          <a:blip r:embed="rId3"/>
          <a:srcRect l="24271" r="30504"/>
          <a:stretch/>
        </p:blipFill>
        <p:spPr>
          <a:xfrm>
            <a:off x="3630304" y="0"/>
            <a:ext cx="5513696" cy="6858000"/>
          </a:xfrm>
          <a:ln>
            <a:solidFill>
              <a:schemeClr val="dk1"/>
            </a:solidFill>
          </a:ln>
        </p:spPr>
      </p:pic>
      <p:sp>
        <p:nvSpPr>
          <p:cNvPr id="71687" name="Slide Number Placeholder 4"/>
          <p:cNvSpPr txBox="1">
            <a:spLocks/>
          </p:cNvSpPr>
          <p:nvPr/>
        </p:nvSpPr>
        <p:spPr bwMode="auto">
          <a:xfrm>
            <a:off x="8686800" y="0"/>
            <a:ext cx="457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BD13FE76-DF4D-6244-90D8-10802B7CF7E6}" type="slidenum">
              <a:rPr lang="en-US" sz="1200">
                <a:ea typeface="MS PGothic" charset="0"/>
                <a:cs typeface="MS PGothic" charset="0"/>
              </a:rPr>
              <a:pPr algn="ctr" eaLnBrk="1" hangingPunct="1"/>
              <a:t>38</a:t>
            </a:fld>
            <a:endParaRPr lang="en-US" sz="1200">
              <a:ea typeface="MS PGothic" charset="0"/>
              <a:cs typeface="MS PGothic" charset="0"/>
            </a:endParaRPr>
          </a:p>
        </p:txBody>
      </p:sp>
      <p:sp>
        <p:nvSpPr>
          <p:cNvPr id="7" name="Rectangle 5"/>
          <p:cNvSpPr>
            <a:spLocks noChangeArrowheads="1"/>
          </p:cNvSpPr>
          <p:nvPr/>
        </p:nvSpPr>
        <p:spPr bwMode="auto">
          <a:xfrm>
            <a:off x="3630304" y="6559497"/>
            <a:ext cx="5513696" cy="230832"/>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469062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374" y="598488"/>
            <a:ext cx="3213100" cy="1143000"/>
          </a:xfrm>
          <a:noFill/>
        </p:spPr>
        <p:txBody>
          <a:bodyPr>
            <a:normAutofit/>
          </a:bodyPr>
          <a:lstStyle/>
          <a:p>
            <a:pPr>
              <a:defRPr/>
            </a:pPr>
            <a:r>
              <a:rPr lang="en-US" sz="1200" b="0" dirty="0">
                <a:latin typeface="Arial" charset="0"/>
                <a:ea typeface="MS PGothic" charset="0"/>
                <a:cs typeface="MS PGothic" charset="0"/>
              </a:rPr>
              <a:t>Key Components of Earth Sciences</a:t>
            </a:r>
          </a:p>
        </p:txBody>
      </p:sp>
      <p:pic>
        <p:nvPicPr>
          <p:cNvPr id="98305" name="Content Placeholder 4"/>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43684"/>
          <a:stretch/>
        </p:blipFill>
        <p:spPr>
          <a:xfrm flipH="1">
            <a:off x="0" y="-3175"/>
            <a:ext cx="4572000" cy="6858000"/>
          </a:xfrm>
        </p:spPr>
      </p:pic>
      <p:sp>
        <p:nvSpPr>
          <p:cNvPr id="7" name="Content Placeholder 6"/>
          <p:cNvSpPr>
            <a:spLocks noGrp="1"/>
          </p:cNvSpPr>
          <p:nvPr>
            <p:ph sz="half" idx="1"/>
          </p:nvPr>
        </p:nvSpPr>
        <p:spPr>
          <a:xfrm>
            <a:off x="4572000" y="208548"/>
            <a:ext cx="4572000" cy="6649452"/>
          </a:xfrm>
          <a:noFill/>
        </p:spPr>
        <p:txBody>
          <a:bodyPr>
            <a:normAutofit/>
          </a:bodyPr>
          <a:lstStyle/>
          <a:p>
            <a:pPr marL="111125" indent="0">
              <a:lnSpc>
                <a:spcPct val="90000"/>
              </a:lnSpc>
              <a:buNone/>
              <a:defRPr/>
            </a:pPr>
            <a:r>
              <a:rPr lang="en-US" dirty="0">
                <a:latin typeface="Arial" charset="0"/>
                <a:ea typeface="MS PGothic" charset="0"/>
                <a:cs typeface="MS PGothic" charset="0"/>
              </a:rPr>
              <a:t>Through earth sciences children learn about the following:</a:t>
            </a:r>
            <a:endParaRPr lang="en-US" altLang="en-US" dirty="0">
              <a:latin typeface="Arial"/>
              <a:cs typeface="Arial"/>
            </a:endParaRPr>
          </a:p>
          <a:p>
            <a:pPr marL="346075" indent="-234950">
              <a:lnSpc>
                <a:spcPct val="90000"/>
              </a:lnSpc>
              <a:buFont typeface="Arial" pitchFamily="34" charset="0"/>
              <a:buChar char="•"/>
              <a:defRPr/>
            </a:pPr>
            <a:r>
              <a:rPr lang="en-US" altLang="en-US" dirty="0">
                <a:latin typeface="Arial"/>
                <a:cs typeface="Arial"/>
              </a:rPr>
              <a:t>Earth materials </a:t>
            </a:r>
          </a:p>
          <a:p>
            <a:pPr marL="346075" indent="-234950">
              <a:lnSpc>
                <a:spcPct val="90000"/>
              </a:lnSpc>
              <a:buFont typeface="Arial" pitchFamily="34" charset="0"/>
              <a:buChar char="•"/>
              <a:defRPr/>
            </a:pPr>
            <a:r>
              <a:rPr lang="en-US" altLang="en-US" dirty="0">
                <a:latin typeface="Arial"/>
                <a:cs typeface="Arial"/>
              </a:rPr>
              <a:t>Changes in the weather</a:t>
            </a:r>
          </a:p>
          <a:p>
            <a:pPr marL="346075" indent="-234950">
              <a:lnSpc>
                <a:spcPct val="90000"/>
              </a:lnSpc>
              <a:buFont typeface="Arial" pitchFamily="34" charset="0"/>
              <a:buChar char="•"/>
              <a:defRPr/>
            </a:pPr>
            <a:r>
              <a:rPr lang="en-US" altLang="en-US" dirty="0">
                <a:latin typeface="Arial"/>
                <a:cs typeface="Arial"/>
              </a:rPr>
              <a:t>Changes in the environment</a:t>
            </a:r>
          </a:p>
          <a:p>
            <a:pPr marL="346075" indent="-234950">
              <a:lnSpc>
                <a:spcPct val="90000"/>
              </a:lnSpc>
              <a:defRPr/>
            </a:pPr>
            <a:r>
              <a:rPr lang="en-US" altLang="en-US" dirty="0">
                <a:cs typeface="Arial"/>
              </a:rPr>
              <a:t>Natural objects in the sky (e.g., sun, moon, stars, etc.),                                                          and how they appear to move</a:t>
            </a:r>
            <a:endParaRPr lang="en-US" altLang="en-US" dirty="0">
              <a:latin typeface="Arial"/>
              <a:cs typeface="Arial"/>
            </a:endParaRPr>
          </a:p>
          <a:p>
            <a:pPr marL="346075" indent="-234950">
              <a:lnSpc>
                <a:spcPct val="90000"/>
              </a:lnSpc>
              <a:buFont typeface="Arial" pitchFamily="34" charset="0"/>
              <a:buChar char="•"/>
              <a:defRPr/>
            </a:pPr>
            <a:r>
              <a:rPr lang="en-US" altLang="en-US" dirty="0">
                <a:latin typeface="Arial"/>
                <a:cs typeface="Arial"/>
              </a:rPr>
              <a:t>Caring for and respecting the environment</a:t>
            </a:r>
          </a:p>
          <a:p>
            <a:pPr marL="346075" indent="-234950">
              <a:lnSpc>
                <a:spcPct val="90000"/>
              </a:lnSpc>
              <a:buFont typeface="Arial" pitchFamily="34" charset="0"/>
              <a:buChar char="•"/>
              <a:defRPr/>
            </a:pPr>
            <a:endParaRPr lang="en-US" altLang="en-US" dirty="0"/>
          </a:p>
        </p:txBody>
      </p:sp>
      <p:sp>
        <p:nvSpPr>
          <p:cNvPr id="98308"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007BB-BF31-2D46-B5B8-8466ECF803F9}" type="slidenum">
              <a:rPr lang="en-US" sz="1200">
                <a:ea typeface="MS PGothic" charset="0"/>
                <a:cs typeface="MS PGothic" charset="0"/>
              </a:rPr>
              <a:pPr/>
              <a:t>39</a:t>
            </a:fld>
            <a:endParaRPr lang="en-US" sz="1200">
              <a:ea typeface="MS PGothic" charset="0"/>
              <a:cs typeface="MS PGothic" charset="0"/>
            </a:endParaRPr>
          </a:p>
        </p:txBody>
      </p:sp>
      <p:sp>
        <p:nvSpPr>
          <p:cNvPr id="9" name="Rectangle 8"/>
          <p:cNvSpPr>
            <a:spLocks noChangeArrowheads="1"/>
          </p:cNvSpPr>
          <p:nvPr/>
        </p:nvSpPr>
        <p:spPr bwMode="auto">
          <a:xfrm>
            <a:off x="4572000" y="6623993"/>
            <a:ext cx="45720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dirty="0"/>
                <a:t>Next Generation Science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TK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PEL Resource Guide</a:t>
              </a:r>
            </a:p>
          </p:txBody>
        </p:sp>
      </p:grpSp>
      <p:sp>
        <p:nvSpPr>
          <p:cNvPr id="28673" name="Title 1"/>
          <p:cNvSpPr>
            <a:spLocks noGrp="1"/>
          </p:cNvSpPr>
          <p:nvPr>
            <p:ph type="title"/>
          </p:nvPr>
        </p:nvSpPr>
        <p:spPr>
          <a:xfrm>
            <a:off x="-50800" y="14651"/>
            <a:ext cx="9194800" cy="1573739"/>
          </a:xfrm>
        </p:spPr>
        <p:txBody>
          <a:bodyPr/>
          <a:lstStyle/>
          <a:p>
            <a:r>
              <a:rPr lang="en-US" altLang="en-US" sz="36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xfrm>
            <a:off x="8686800" y="14651"/>
            <a:ext cx="421716" cy="2599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4</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5615" y="5010477"/>
            <a:ext cx="708050" cy="923544"/>
          </a:xfrm>
          <a:prstGeom prst="rect">
            <a:avLst/>
          </a:prstGeom>
          <a:ln>
            <a:solidFill>
              <a:schemeClr val="tx1"/>
            </a:solidFill>
          </a:ln>
        </p:spPr>
      </p:pic>
      <p:pic>
        <p:nvPicPr>
          <p:cNvPr id="4" name="Picture 3"/>
          <p:cNvPicPr>
            <a:picLocks noChangeAspect="1"/>
          </p:cNvPicPr>
          <p:nvPr/>
        </p:nvPicPr>
        <p:blipFill>
          <a:blip r:embed="rId10"/>
          <a:stretch>
            <a:fillRect/>
          </a:stretch>
        </p:blipFill>
        <p:spPr>
          <a:xfrm flipH="1">
            <a:off x="4068109" y="3465931"/>
            <a:ext cx="1047686" cy="807885"/>
          </a:xfrm>
          <a:prstGeom prst="rect">
            <a:avLst/>
          </a:prstGeom>
          <a:ln>
            <a:solidFill>
              <a:schemeClr val="tx1">
                <a:lumMod val="75000"/>
                <a:lumOff val="25000"/>
              </a:schemeClr>
            </a:solidFill>
          </a:ln>
        </p:spPr>
      </p:pic>
    </p:spTree>
    <p:extLst>
      <p:ext uri="{BB962C8B-B14F-4D97-AF65-F5344CB8AC3E}">
        <p14:creationId xmlns:p14="http://schemas.microsoft.com/office/powerpoint/2010/main" val="3451309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6940904" y="4059626"/>
            <a:ext cx="1117600" cy="265112"/>
          </a:xfrm>
        </p:spPr>
        <p:txBody>
          <a:bodyPr/>
          <a:lstStyle/>
          <a:p>
            <a:pPr marL="0" indent="0">
              <a:buNone/>
            </a:pPr>
            <a:r>
              <a:rPr lang="en-US" sz="800" dirty="0"/>
              <a:t>Skills and Language</a:t>
            </a:r>
          </a:p>
        </p:txBody>
      </p:sp>
      <p:sp>
        <p:nvSpPr>
          <p:cNvPr id="7" name="Content Placeholder 6"/>
          <p:cNvSpPr>
            <a:spLocks noGrp="1"/>
          </p:cNvSpPr>
          <p:nvPr>
            <p:ph sz="quarter" idx="2"/>
          </p:nvPr>
        </p:nvSpPr>
        <p:spPr>
          <a:xfrm>
            <a:off x="5251450" y="2193115"/>
            <a:ext cx="1206500" cy="266700"/>
          </a:xfrm>
        </p:spPr>
        <p:txBody>
          <a:bodyPr/>
          <a:lstStyle/>
          <a:p>
            <a:pPr marL="0" indent="0">
              <a:buNone/>
            </a:pPr>
            <a:r>
              <a:rPr lang="en-US" sz="800" dirty="0"/>
              <a:t>Tools and Materials</a:t>
            </a:r>
          </a:p>
        </p:txBody>
      </p:sp>
      <p:sp>
        <p:nvSpPr>
          <p:cNvPr id="6" name="Content Placeholder 5"/>
          <p:cNvSpPr>
            <a:spLocks noGrp="1"/>
          </p:cNvSpPr>
          <p:nvPr>
            <p:ph sz="quarter" idx="1"/>
          </p:nvPr>
        </p:nvSpPr>
        <p:spPr>
          <a:xfrm>
            <a:off x="2793999" y="2250265"/>
            <a:ext cx="723901" cy="219464"/>
          </a:xfrm>
        </p:spPr>
        <p:txBody>
          <a:bodyPr/>
          <a:lstStyle/>
          <a:p>
            <a:pPr marL="0" indent="0">
              <a:buNone/>
            </a:pPr>
            <a:r>
              <a:rPr lang="en-US" sz="800" dirty="0"/>
              <a:t>Content</a:t>
            </a:r>
          </a:p>
        </p:txBody>
      </p:sp>
      <p:sp>
        <p:nvSpPr>
          <p:cNvPr id="8" name="Content Placeholder 7"/>
          <p:cNvSpPr>
            <a:spLocks noGrp="1"/>
          </p:cNvSpPr>
          <p:nvPr>
            <p:ph sz="quarter" idx="3"/>
          </p:nvPr>
        </p:nvSpPr>
        <p:spPr>
          <a:xfrm>
            <a:off x="1142999" y="4476718"/>
            <a:ext cx="1092201" cy="205597"/>
          </a:xfrm>
        </p:spPr>
        <p:txBody>
          <a:bodyPr/>
          <a:lstStyle/>
          <a:p>
            <a:pPr marL="0" indent="0">
              <a:buNone/>
            </a:pPr>
            <a:r>
              <a:rPr lang="en-US" sz="800" dirty="0"/>
              <a:t>Culture and Attitude</a:t>
            </a:r>
          </a:p>
        </p:txBody>
      </p:sp>
      <p:graphicFrame>
        <p:nvGraphicFramePr>
          <p:cNvPr id="4" name="Diagram 3"/>
          <p:cNvGraphicFramePr/>
          <p:nvPr>
            <p:extLst>
              <p:ext uri="{D42A27DB-BD31-4B8C-83A1-F6EECF244321}">
                <p14:modId xmlns:p14="http://schemas.microsoft.com/office/powerpoint/2010/main" val="3855768613"/>
              </p:ext>
            </p:extLst>
          </p:nvPr>
        </p:nvGraphicFramePr>
        <p:xfrm>
          <a:off x="596191" y="1183465"/>
          <a:ext cx="7951617" cy="601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sz="quarter"/>
          </p:nvPr>
        </p:nvSpPr>
        <p:spPr/>
        <p:txBody>
          <a:bodyPr/>
          <a:lstStyle/>
          <a:p>
            <a:r>
              <a:rPr lang="en-US" sz="4000" dirty="0"/>
              <a:t>Four Elements that Support Scientific Inquiry</a:t>
            </a:r>
          </a:p>
        </p:txBody>
      </p:sp>
      <p:sp>
        <p:nvSpPr>
          <p:cNvPr id="2" name="Slide Number Placeholder 1"/>
          <p:cNvSpPr>
            <a:spLocks noGrp="1"/>
          </p:cNvSpPr>
          <p:nvPr>
            <p:ph type="sldNum" sz="quarter" idx="10"/>
          </p:nvPr>
        </p:nvSpPr>
        <p:spPr/>
        <p:txBody>
          <a:bodyPr/>
          <a:lstStyle/>
          <a:p>
            <a:pPr>
              <a:defRPr/>
            </a:pPr>
            <a:fld id="{9C595BBF-A3E0-E24E-9AFE-D52D857251B3}" type="slidenum">
              <a:rPr lang="en-US" smtClean="0"/>
              <a:pPr>
                <a:defRPr/>
              </a:pPr>
              <a:t>40</a:t>
            </a:fld>
            <a:endParaRPr lang="en-US"/>
          </a:p>
        </p:txBody>
      </p:sp>
    </p:spTree>
    <p:extLst>
      <p:ext uri="{BB962C8B-B14F-4D97-AF65-F5344CB8AC3E}">
        <p14:creationId xmlns:p14="http://schemas.microsoft.com/office/powerpoint/2010/main" val="35679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6"/>
          <p:cNvSpPr>
            <a:spLocks noGrp="1"/>
          </p:cNvSpPr>
          <p:nvPr>
            <p:ph type="title" sz="quarter"/>
          </p:nvPr>
        </p:nvSpPr>
        <p:spPr>
          <a:xfrm>
            <a:off x="0" y="0"/>
            <a:ext cx="9024938" cy="1243806"/>
          </a:xfrm>
        </p:spPr>
        <p:txBody>
          <a:bodyPr/>
          <a:lstStyle/>
          <a:p>
            <a:r>
              <a:rPr lang="en-US" dirty="0">
                <a:latin typeface="Arial" charset="0"/>
                <a:ea typeface="MS PGothic" charset="0"/>
                <a:cs typeface="MS PGothic" charset="0"/>
              </a:rPr>
              <a:t>Guiding Principle</a:t>
            </a:r>
          </a:p>
        </p:txBody>
      </p:sp>
      <p:sp>
        <p:nvSpPr>
          <p:cNvPr id="4101" name="Content Placeholder 7"/>
          <p:cNvSpPr>
            <a:spLocks noGrp="1"/>
          </p:cNvSpPr>
          <p:nvPr>
            <p:ph sz="quarter" idx="1"/>
          </p:nvPr>
        </p:nvSpPr>
        <p:spPr>
          <a:xfrm>
            <a:off x="673100" y="1243806"/>
            <a:ext cx="8351838" cy="2052637"/>
          </a:xfrm>
        </p:spPr>
        <p:txBody>
          <a:bodyPr/>
          <a:lstStyle/>
          <a:p>
            <a:pPr marL="0" indent="0">
              <a:lnSpc>
                <a:spcPct val="90000"/>
              </a:lnSpc>
              <a:buNone/>
              <a:defRPr/>
            </a:pPr>
            <a:r>
              <a:rPr lang="en-US" sz="3600" dirty="0">
                <a:latin typeface="Arial" charset="0"/>
                <a:ea typeface="MS PGothic" charset="0"/>
                <a:cs typeface="Arial" charset="0"/>
              </a:rPr>
              <a:t>“Children explore scientific concepts directly through active, hands-on, minds-on playful experiences” </a:t>
            </a:r>
            <a:r>
              <a:rPr lang="en-US" sz="1800" dirty="0">
                <a:latin typeface="Arial" charset="0"/>
                <a:ea typeface="MS PGothic" charset="0"/>
                <a:cs typeface="Arial" charset="0"/>
              </a:rPr>
              <a:t>(PCF, Vol. 3, 139).</a:t>
            </a:r>
            <a:endParaRPr lang="en-US" sz="2800" dirty="0">
              <a:latin typeface="Arial" charset="0"/>
              <a:ea typeface="MS PGothic" charset="0"/>
              <a:cs typeface="Arial" charset="0"/>
            </a:endParaRPr>
          </a:p>
        </p:txBody>
      </p:sp>
      <p:pic>
        <p:nvPicPr>
          <p:cNvPr id="102403" name="Content Placeholder 5"/>
          <p:cNvPicPr>
            <a:picLocks noGrp="1" noChangeAspect="1"/>
          </p:cNvPicPr>
          <p:nvPr>
            <p:ph sz="quarter" idx="3"/>
          </p:nvPr>
        </p:nvPicPr>
        <p:blipFill>
          <a:blip r:embed="rId3">
            <a:extLst>
              <a:ext uri="{28A0092B-C50C-407E-A947-70E740481C1C}">
                <a14:useLocalDpi xmlns:a14="http://schemas.microsoft.com/office/drawing/2010/main" val="0"/>
              </a:ext>
            </a:extLst>
          </a:blip>
          <a:srcRect t="2579" b="3023"/>
          <a:stretch>
            <a:fillRect/>
          </a:stretch>
        </p:blipFill>
        <p:spPr>
          <a:xfrm>
            <a:off x="283369" y="3162300"/>
            <a:ext cx="4229100" cy="3051175"/>
          </a:xfrm>
          <a:ln>
            <a:solidFill>
              <a:schemeClr val="dk1"/>
            </a:solidFill>
          </a:ln>
        </p:spPr>
      </p:pic>
      <p:sp>
        <p:nvSpPr>
          <p:cNvPr id="10240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8D6B73-B5D1-444D-B4C3-C8089820402C}" type="slidenum">
              <a:rPr lang="en-US" sz="1200">
                <a:ea typeface="MS PGothic" charset="0"/>
                <a:cs typeface="MS PGothic" charset="0"/>
              </a:rPr>
              <a:pPr/>
              <a:t>41</a:t>
            </a:fld>
            <a:endParaRPr lang="en-US" sz="1200">
              <a:ea typeface="MS PGothic" charset="0"/>
              <a:cs typeface="MS PGothic" charset="0"/>
            </a:endParaRPr>
          </a:p>
        </p:txBody>
      </p:sp>
      <p:pic>
        <p:nvPicPr>
          <p:cNvPr id="9" name="Content Placeholder 8"/>
          <p:cNvPicPr>
            <a:picLocks noGrp="1" noChangeAspect="1"/>
          </p:cNvPicPr>
          <p:nvPr>
            <p:ph sz="quarter" idx="2"/>
          </p:nvPr>
        </p:nvPicPr>
        <p:blipFill rotWithShape="1">
          <a:blip r:embed="rId4"/>
          <a:srcRect t="21440" b="8289"/>
          <a:stretch/>
        </p:blipFill>
        <p:spPr>
          <a:xfrm>
            <a:off x="4876889" y="3162300"/>
            <a:ext cx="4038511" cy="3051175"/>
          </a:xfrm>
          <a:ln>
            <a:solidFill>
              <a:schemeClr val="dk1"/>
            </a:solidFill>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rotWithShape="1">
          <a:blip r:embed="rId3"/>
          <a:srcRect l="14866" t="188" r="4351" b="2580"/>
          <a:stretch/>
        </p:blipFill>
        <p:spPr>
          <a:xfrm>
            <a:off x="4945627" y="0"/>
            <a:ext cx="4198374" cy="6858000"/>
          </a:xfrm>
          <a:prstGeom prst="rect">
            <a:avLst/>
          </a:prstGeom>
          <a:ln>
            <a:solidFill>
              <a:schemeClr val="tx1"/>
            </a:solidFill>
          </a:ln>
          <a:effectLst/>
        </p:spPr>
      </p:pic>
      <p:sp>
        <p:nvSpPr>
          <p:cNvPr id="104449" name="Title 1"/>
          <p:cNvSpPr>
            <a:spLocks noGrp="1"/>
          </p:cNvSpPr>
          <p:nvPr>
            <p:ph type="title"/>
          </p:nvPr>
        </p:nvSpPr>
        <p:spPr>
          <a:xfrm>
            <a:off x="0" y="-1"/>
            <a:ext cx="4945627" cy="1621529"/>
          </a:xfrm>
        </p:spPr>
        <p:txBody>
          <a:bodyPr/>
          <a:lstStyle/>
          <a:p>
            <a:r>
              <a:rPr lang="en-US" sz="3500" dirty="0">
                <a:latin typeface="Arial" charset="0"/>
                <a:ea typeface="MS PGothic" charset="0"/>
                <a:cs typeface="MS PGothic" charset="0"/>
              </a:rPr>
              <a:t>Power of Observation and Investigation </a:t>
            </a:r>
          </a:p>
        </p:txBody>
      </p:sp>
      <p:sp>
        <p:nvSpPr>
          <p:cNvPr id="104450" name="Content Placeholder 2"/>
          <p:cNvSpPr>
            <a:spLocks noGrp="1"/>
          </p:cNvSpPr>
          <p:nvPr>
            <p:ph sz="half" idx="1"/>
          </p:nvPr>
        </p:nvSpPr>
        <p:spPr>
          <a:xfrm>
            <a:off x="370963" y="1621529"/>
            <a:ext cx="4203700" cy="4798555"/>
          </a:xfrm>
        </p:spPr>
        <p:txBody>
          <a:bodyPr/>
          <a:lstStyle/>
          <a:p>
            <a:r>
              <a:rPr lang="en-US" dirty="0">
                <a:latin typeface="Arial" charset="0"/>
                <a:ea typeface="MS PGothic" charset="0"/>
                <a:cs typeface="MS PGothic" charset="0"/>
              </a:rPr>
              <a:t>Scientific inquiry is an integral part of children’s play and exploration. </a:t>
            </a:r>
          </a:p>
          <a:p>
            <a:r>
              <a:rPr lang="en-US" dirty="0">
                <a:latin typeface="Arial" charset="0"/>
                <a:ea typeface="MS PGothic" charset="0"/>
                <a:cs typeface="MS PGothic" charset="0"/>
              </a:rPr>
              <a:t>Skills of scientific inquiry provide children with the tools for investigating and learning about science topics. </a:t>
            </a:r>
          </a:p>
        </p:txBody>
      </p:sp>
      <p:sp>
        <p:nvSpPr>
          <p:cNvPr id="10445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CDDA0F-B4DA-BC40-94B4-FAC230C5CE71}" type="slidenum">
              <a:rPr lang="en-US" sz="1200">
                <a:ea typeface="MS PGothic" charset="0"/>
                <a:cs typeface="MS PGothic" charset="0"/>
              </a:rPr>
              <a:pPr/>
              <a:t>42</a:t>
            </a:fld>
            <a:endParaRPr lang="en-US" sz="1200">
              <a:ea typeface="MS PGothic" charset="0"/>
              <a:cs typeface="MS PGothic" charset="0"/>
            </a:endParaRPr>
          </a:p>
        </p:txBody>
      </p:sp>
      <p:sp>
        <p:nvSpPr>
          <p:cNvPr id="6" name="Rectangle 5"/>
          <p:cNvSpPr>
            <a:spLocks noChangeArrowheads="1"/>
          </p:cNvSpPr>
          <p:nvPr/>
        </p:nvSpPr>
        <p:spPr bwMode="auto">
          <a:xfrm>
            <a:off x="4945627" y="6595062"/>
            <a:ext cx="4198374" cy="215444"/>
          </a:xfrm>
          <a:prstGeom prst="rect">
            <a:avLst/>
          </a:prstGeom>
          <a:noFill/>
          <a:ln w="9525">
            <a:noFill/>
            <a:miter lim="800000"/>
            <a:headEnd/>
            <a:tailEnd/>
          </a:ln>
          <a:effectLst/>
        </p:spPr>
        <p:txBody>
          <a:bodyPr wrap="square" anchor="ctr">
            <a:spAutoFit/>
          </a:bodyPr>
          <a:lstStyle/>
          <a:p>
            <a:pPr algn="ctr">
              <a:defRPr/>
            </a:pPr>
            <a:r>
              <a:rPr lang="en-US" sz="8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8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925513"/>
            <a:ext cx="2811463" cy="492125"/>
          </a:xfrm>
          <a:solidFill>
            <a:schemeClr val="tx1">
              <a:alpha val="27058"/>
            </a:schemeClr>
          </a:solidFill>
        </p:spPr>
        <p:txBody>
          <a:bodyPr/>
          <a:lstStyle/>
          <a:p>
            <a:pPr algn="l"/>
            <a:r>
              <a:rPr lang="en-US" sz="1200">
                <a:latin typeface="Arial" charset="0"/>
                <a:ea typeface="MS PGothic" charset="0"/>
                <a:cs typeface="MS PGothic" charset="0"/>
              </a:rPr>
              <a:t>Observations in the Home Language</a:t>
            </a:r>
          </a:p>
        </p:txBody>
      </p:sp>
      <p:pic>
        <p:nvPicPr>
          <p:cNvPr id="106498" name="Content Placeholder 7" descr="Gardening"/>
          <p:cNvPicPr>
            <a:picLocks noGrp="1" noChangeAspect="1"/>
          </p:cNvPicPr>
          <p:nvPr>
            <p:ph sz="half" idx="1"/>
          </p:nvPr>
        </p:nvPicPr>
        <p:blipFill>
          <a:blip r:embed="rId3">
            <a:extLst>
              <a:ext uri="{28A0092B-C50C-407E-A947-70E740481C1C}">
                <a14:useLocalDpi xmlns:a14="http://schemas.microsoft.com/office/drawing/2010/main" val="0"/>
              </a:ext>
            </a:extLst>
          </a:blip>
          <a:srcRect l="8118" t="8116" r="10291"/>
          <a:stretch>
            <a:fillRect/>
          </a:stretch>
        </p:blipFill>
        <p:spPr>
          <a:xfrm>
            <a:off x="0" y="0"/>
            <a:ext cx="9144000" cy="6858000"/>
          </a:xfrm>
        </p:spPr>
      </p:pic>
      <p:sp>
        <p:nvSpPr>
          <p:cNvPr id="106499"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6BE917-3CC3-4546-B77C-CD125C0AC6CA}" type="slidenum">
              <a:rPr lang="en-US" sz="1200">
                <a:ea typeface="MS PGothic" charset="0"/>
                <a:cs typeface="MS PGothic" charset="0"/>
              </a:rPr>
              <a:pPr/>
              <a:t>43</a:t>
            </a:fld>
            <a:endParaRPr lang="en-US" sz="1200">
              <a:ea typeface="MS PGothic" charset="0"/>
              <a:cs typeface="MS PGothic" charset="0"/>
            </a:endParaRPr>
          </a:p>
        </p:txBody>
      </p:sp>
      <p:sp>
        <p:nvSpPr>
          <p:cNvPr id="5" name="Content Placeholder 4"/>
          <p:cNvSpPr>
            <a:spLocks noGrp="1"/>
          </p:cNvSpPr>
          <p:nvPr>
            <p:ph sz="half" idx="2"/>
          </p:nvPr>
        </p:nvSpPr>
        <p:spPr>
          <a:xfrm>
            <a:off x="3743864" y="4953000"/>
            <a:ext cx="5400135" cy="1905000"/>
          </a:xfrm>
          <a:solidFill>
            <a:schemeClr val="tx1">
              <a:alpha val="28000"/>
            </a:schemeClr>
          </a:solidFill>
        </p:spPr>
        <p:txBody>
          <a:bodyPr/>
          <a:lstStyle/>
          <a:p>
            <a:pPr marL="0" indent="0">
              <a:buFont typeface="Arial" charset="0"/>
              <a:buNone/>
              <a:defRPr/>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“Invite them to share their observations in their home language whenever possible” </a:t>
            </a:r>
            <a:r>
              <a:rPr lang="en-US" sz="16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156).</a:t>
            </a:r>
          </a:p>
        </p:txBody>
      </p:sp>
      <p:sp>
        <p:nvSpPr>
          <p:cNvPr id="7" name="Rectangle 6"/>
          <p:cNvSpPr>
            <a:spLocks noChangeArrowheads="1"/>
          </p:cNvSpPr>
          <p:nvPr/>
        </p:nvSpPr>
        <p:spPr bwMode="auto">
          <a:xfrm>
            <a:off x="0" y="6647545"/>
            <a:ext cx="3743864" cy="230832"/>
          </a:xfrm>
          <a:prstGeom prst="rect">
            <a:avLst/>
          </a:prstGeom>
          <a:noFill/>
          <a:ln w="9525">
            <a:noFill/>
            <a:miter lim="800000"/>
            <a:headEnd/>
            <a:tailEnd/>
          </a:ln>
          <a:effectLst/>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©2016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sz="2800" dirty="0">
                <a:solidFill>
                  <a:schemeClr val="bg1"/>
                </a:solidFill>
                <a:latin typeface="Arial" charset="0"/>
                <a:ea typeface="MS PGothic" charset="0"/>
                <a:cs typeface="MS PGothic" charset="0"/>
              </a:rPr>
              <a:t>Other Forms of Communication</a:t>
            </a:r>
          </a:p>
        </p:txBody>
      </p:sp>
      <p:pic>
        <p:nvPicPr>
          <p:cNvPr id="122881" name="Content Placeholder 2" descr="image 3.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052" t="10835" r="22714" b="9050"/>
          <a:stretch/>
        </p:blipFill>
        <p:spPr>
          <a:xfrm>
            <a:off x="0" y="-96838"/>
            <a:ext cx="9144000" cy="6951663"/>
          </a:xfrm>
        </p:spPr>
      </p:pic>
      <p:sp>
        <p:nvSpPr>
          <p:cNvPr id="2" name="Content Placeholder 1"/>
          <p:cNvSpPr>
            <a:spLocks noGrp="1"/>
          </p:cNvSpPr>
          <p:nvPr>
            <p:ph sz="half" idx="2"/>
          </p:nvPr>
        </p:nvSpPr>
        <p:spPr>
          <a:xfrm>
            <a:off x="0" y="5245100"/>
            <a:ext cx="9144000" cy="1612900"/>
          </a:xfrm>
          <a:solidFill>
            <a:schemeClr val="tx1">
              <a:alpha val="10000"/>
            </a:schemeClr>
          </a:solidFill>
        </p:spPr>
        <p:txBody>
          <a:bodyPr/>
          <a:lstStyle/>
          <a:p>
            <a:pPr marL="0" inden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“Children use language and other forms of communication to express their thoughts, describe observations, and document their work” </a:t>
            </a:r>
            <a:r>
              <a:rPr lang="en-US" sz="16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2013). </a:t>
            </a:r>
            <a:endParaRPr lang="en-US" b="1" dirty="0">
              <a:effectLst>
                <a:outerShdw blurRad="38100" dist="38100" dir="2700000" algn="tl">
                  <a:srgbClr val="000000">
                    <a:alpha val="43137"/>
                  </a:srgbClr>
                </a:outerShdw>
              </a:effectLst>
            </a:endParaRPr>
          </a:p>
        </p:txBody>
      </p:sp>
      <p:sp>
        <p:nvSpPr>
          <p:cNvPr id="122883"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FF4FB3-0B48-4046-817F-C62A1573C54A}" type="slidenum">
              <a:rPr lang="en-US" sz="1200">
                <a:ea typeface="MS PGothic" charset="0"/>
                <a:cs typeface="MS PGothic" charset="0"/>
              </a:rPr>
              <a:pPr/>
              <a:t>44</a:t>
            </a:fld>
            <a:endParaRPr lang="en-US" sz="1200">
              <a:ea typeface="MS PGothic" charset="0"/>
              <a:cs typeface="MS PGothic" charset="0"/>
            </a:endParaRPr>
          </a:p>
        </p:txBody>
      </p:sp>
      <p:sp>
        <p:nvSpPr>
          <p:cNvPr id="3" name="Rectangle 2"/>
          <p:cNvSpPr/>
          <p:nvPr/>
        </p:nvSpPr>
        <p:spPr>
          <a:xfrm>
            <a:off x="3395235" y="6627168"/>
            <a:ext cx="2353529" cy="230832"/>
          </a:xfrm>
          <a:prstGeom prst="rect">
            <a:avLst/>
          </a:prstGeom>
        </p:spPr>
        <p:txBody>
          <a:bodyPr wrap="none">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5"/>
          <p:cNvSpPr>
            <a:spLocks noGrp="1"/>
          </p:cNvSpPr>
          <p:nvPr>
            <p:ph type="title"/>
          </p:nvPr>
        </p:nvSpPr>
        <p:spPr>
          <a:xfrm>
            <a:off x="201561" y="1326791"/>
            <a:ext cx="4183063" cy="1319213"/>
          </a:xfrm>
        </p:spPr>
        <p:txBody>
          <a:bodyPr/>
          <a:lstStyle/>
          <a:p>
            <a:r>
              <a:rPr lang="en-US" sz="3200" dirty="0">
                <a:latin typeface="Arial" charset="0"/>
                <a:ea typeface="MS PGothic" charset="0"/>
                <a:cs typeface="MS PGothic" charset="0"/>
              </a:rPr>
              <a:t>Guiding Principle</a:t>
            </a:r>
          </a:p>
        </p:txBody>
      </p:sp>
      <p:sp>
        <p:nvSpPr>
          <p:cNvPr id="14541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E7BF2E-B7EB-7348-98CC-E59BC381BCEA}" type="slidenum">
              <a:rPr lang="en-US" sz="1200">
                <a:ea typeface="MS PGothic" charset="0"/>
                <a:cs typeface="MS PGothic" charset="0"/>
              </a:rPr>
              <a:pPr/>
              <a:t>45</a:t>
            </a:fld>
            <a:endParaRPr lang="en-US" sz="1200">
              <a:ea typeface="MS PGothic" charset="0"/>
              <a:cs typeface="MS PGothic" charset="0"/>
            </a:endParaRPr>
          </a:p>
        </p:txBody>
      </p:sp>
      <p:pic>
        <p:nvPicPr>
          <p:cNvPr id="3" name="Content Placeholder 2"/>
          <p:cNvPicPr>
            <a:picLocks noGrp="1" noChangeAspect="1"/>
          </p:cNvPicPr>
          <p:nvPr>
            <p:ph idx="1"/>
          </p:nvPr>
        </p:nvPicPr>
        <p:blipFill rotWithShape="1">
          <a:blip r:embed="rId3"/>
          <a:srcRect l="5582" r="5582"/>
          <a:stretch/>
        </p:blipFill>
        <p:spPr>
          <a:xfrm>
            <a:off x="-1" y="0"/>
            <a:ext cx="9144001" cy="6867525"/>
          </a:xfrm>
        </p:spPr>
      </p:pic>
      <p:sp>
        <p:nvSpPr>
          <p:cNvPr id="145411" name="Text Placeholder 7"/>
          <p:cNvSpPr>
            <a:spLocks noGrp="1"/>
          </p:cNvSpPr>
          <p:nvPr>
            <p:ph type="body" sz="half" idx="2"/>
          </p:nvPr>
        </p:nvSpPr>
        <p:spPr>
          <a:xfrm>
            <a:off x="0" y="-9525"/>
            <a:ext cx="8438322" cy="1336879"/>
          </a:xfrm>
          <a:solidFill>
            <a:schemeClr val="bg2">
              <a:alpha val="14000"/>
            </a:schemeClr>
          </a:solidFill>
        </p:spPr>
        <p:txBody>
          <a:bodyPr anchor="ctr" anchorCtr="0"/>
          <a:lstStyle/>
          <a:p>
            <a:pPr marL="114300"/>
            <a:r>
              <a:rPr lang="en-US" sz="2800" b="1" dirty="0">
                <a:latin typeface="Arial" charset="0"/>
                <a:ea typeface="MS PGothic" charset="0"/>
              </a:rPr>
              <a:t>“Teachers support children who are English learners in understanding and communicating scientific knowledge and skills” </a:t>
            </a:r>
            <a:r>
              <a:rPr lang="en-US" sz="1300" b="1" dirty="0">
                <a:latin typeface="Arial" charset="0"/>
                <a:ea typeface="MS PGothic" charset="0"/>
              </a:rPr>
              <a:t>(PCF, Vol. 3, p. 140).</a:t>
            </a: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sz="quarter"/>
          </p:nvPr>
        </p:nvSpPr>
        <p:spPr>
          <a:xfrm>
            <a:off x="457200" y="-1"/>
            <a:ext cx="8229600" cy="1074881"/>
          </a:xfrm>
          <a:noFill/>
        </p:spPr>
        <p:txBody>
          <a:bodyPr/>
          <a:lstStyle/>
          <a:p>
            <a:pPr>
              <a:defRPr/>
            </a:pPr>
            <a:r>
              <a:rPr lang="en-US" dirty="0">
                <a:latin typeface="Arial" charset="0"/>
                <a:ea typeface="MS PGothic" charset="0"/>
                <a:cs typeface="MS PGothic" charset="0"/>
              </a:rPr>
              <a:t>Investigating Seashells</a:t>
            </a:r>
          </a:p>
        </p:txBody>
      </p:sp>
      <p:pic>
        <p:nvPicPr>
          <p:cNvPr id="108547" name="Content Placeholder 5"/>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3062" t="12040" r="4704"/>
          <a:stretch/>
        </p:blipFill>
        <p:spPr>
          <a:xfrm>
            <a:off x="4167535" y="1074880"/>
            <a:ext cx="3914156" cy="2328887"/>
          </a:xfrm>
          <a:ln>
            <a:solidFill>
              <a:schemeClr val="dk1"/>
            </a:solidFill>
          </a:ln>
        </p:spPr>
      </p:pic>
      <p:pic>
        <p:nvPicPr>
          <p:cNvPr id="108548" name="Content Placeholder 7"/>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998044" y="1074881"/>
            <a:ext cx="3169491" cy="2328887"/>
          </a:xfrm>
          <a:ln>
            <a:solidFill>
              <a:schemeClr val="dk1"/>
            </a:solidFill>
          </a:ln>
        </p:spPr>
      </p:pic>
      <p:pic>
        <p:nvPicPr>
          <p:cNvPr id="108549" name="Content Placeholder 6"/>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394400" y="3403769"/>
            <a:ext cx="2687291" cy="3189912"/>
          </a:xfrm>
          <a:ln>
            <a:solidFill>
              <a:schemeClr val="dk1"/>
            </a:solidFill>
          </a:ln>
        </p:spPr>
      </p:pic>
      <p:sp>
        <p:nvSpPr>
          <p:cNvPr id="10855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D750B8-7EE6-A544-BFC7-0D41EE27D2A0}" type="slidenum">
              <a:rPr lang="en-US" sz="1200">
                <a:ea typeface="MS PGothic" charset="0"/>
                <a:cs typeface="MS PGothic" charset="0"/>
              </a:rPr>
              <a:pPr/>
              <a:t>46</a:t>
            </a:fld>
            <a:endParaRPr lang="en-US" sz="1200">
              <a:ea typeface="MS PGothic" charset="0"/>
              <a:cs typeface="MS PGothic" charset="0"/>
            </a:endParaRPr>
          </a:p>
        </p:txBody>
      </p:sp>
      <p:pic>
        <p:nvPicPr>
          <p:cNvPr id="108546" name="Picture 9" descr="C:\Users\Jean\AppData\Local\Microsoft\Windows\Temporary Internet Files\Content.IE5\XGG02X8L\Windows%20Vista%20Starter%20Edition%20%5bwww.freewebsite.135.it%5d%20(24)[1].jpg"/>
          <p:cNvPicPr>
            <a:picLocks noGrp="1" noChangeAspect="1" noChangeArrowheads="1"/>
          </p:cNvPicPr>
          <p:nvPr>
            <p:ph sz="quarter" idx="1"/>
          </p:nvPr>
        </p:nvPicPr>
        <p:blipFill rotWithShape="1">
          <a:blip r:embed="rId6">
            <a:extLst>
              <a:ext uri="{28A0092B-C50C-407E-A947-70E740481C1C}">
                <a14:useLocalDpi xmlns:a14="http://schemas.microsoft.com/office/drawing/2010/main" val="0"/>
              </a:ext>
            </a:extLst>
          </a:blip>
          <a:srcRect t="10350"/>
          <a:stretch/>
        </p:blipFill>
        <p:spPr>
          <a:xfrm>
            <a:off x="998044" y="3403767"/>
            <a:ext cx="4396356" cy="3189913"/>
          </a:xfrm>
          <a:noFill/>
          <a:ln>
            <a:solidFill>
              <a:schemeClr val="dk1"/>
            </a:solidFill>
          </a:ln>
        </p:spPr>
      </p:pic>
      <p:sp>
        <p:nvSpPr>
          <p:cNvPr id="8" name="Rectangle 7"/>
          <p:cNvSpPr>
            <a:spLocks noChangeArrowheads="1"/>
          </p:cNvSpPr>
          <p:nvPr/>
        </p:nvSpPr>
        <p:spPr bwMode="auto">
          <a:xfrm>
            <a:off x="0" y="6627168"/>
            <a:ext cx="91440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sz="quarter"/>
          </p:nvPr>
        </p:nvSpPr>
        <p:spPr>
          <a:xfrm>
            <a:off x="7938" y="0"/>
            <a:ext cx="9136062" cy="1143000"/>
          </a:xfrm>
          <a:noFill/>
        </p:spPr>
        <p:txBody>
          <a:bodyPr/>
          <a:lstStyle/>
          <a:p>
            <a:pPr>
              <a:defRPr/>
            </a:pPr>
            <a:r>
              <a:rPr lang="en-US" dirty="0">
                <a:latin typeface="Arial" charset="0"/>
                <a:ea typeface="MS PGothic" charset="0"/>
                <a:cs typeface="MS PGothic" charset="0"/>
              </a:rPr>
              <a:t>Discussion</a:t>
            </a:r>
          </a:p>
        </p:txBody>
      </p:sp>
      <p:sp>
        <p:nvSpPr>
          <p:cNvPr id="110594" name="Slide Number Placeholder 4"/>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B26FB1-CB20-684C-9AEA-945C2E3E3475}" type="slidenum">
              <a:rPr lang="en-US" sz="1200">
                <a:ea typeface="MS PGothic" charset="0"/>
                <a:cs typeface="MS PGothic" charset="0"/>
              </a:rPr>
              <a:pPr/>
              <a:t>47</a:t>
            </a:fld>
            <a:endParaRPr lang="en-US" sz="1200">
              <a:ea typeface="MS PGothic" charset="0"/>
              <a:cs typeface="MS PGothic" charset="0"/>
            </a:endParaRPr>
          </a:p>
        </p:txBody>
      </p:sp>
      <p:sp>
        <p:nvSpPr>
          <p:cNvPr id="110596" name="Content Placeholder 1"/>
          <p:cNvSpPr>
            <a:spLocks noGrp="1"/>
          </p:cNvSpPr>
          <p:nvPr>
            <p:ph sz="quarter" idx="1"/>
          </p:nvPr>
        </p:nvSpPr>
        <p:spPr>
          <a:xfrm>
            <a:off x="457200" y="1143000"/>
            <a:ext cx="8229600" cy="5173663"/>
          </a:xfrm>
        </p:spPr>
        <p:txBody>
          <a:bodyPr/>
          <a:lstStyle/>
          <a:p>
            <a:pPr lvl="0">
              <a:buFont typeface="Arial" panose="020B0604020202020204" pitchFamily="34" charset="0"/>
              <a:buChar char="•"/>
            </a:pPr>
            <a:r>
              <a:rPr lang="en-US" sz="2800" dirty="0">
                <a:latin typeface="Arial" pitchFamily="34" charset="0"/>
                <a:cs typeface="Arial" pitchFamily="34" charset="0"/>
              </a:rPr>
              <a:t>What was interesting to you about the conversations you had?</a:t>
            </a:r>
          </a:p>
          <a:p>
            <a:pPr lvl="0">
              <a:buFont typeface="Arial" panose="020B0604020202020204" pitchFamily="34" charset="0"/>
              <a:buChar char="•"/>
            </a:pPr>
            <a:r>
              <a:rPr lang="en-US" sz="2800" dirty="0">
                <a:latin typeface="Arial" pitchFamily="34" charset="0"/>
                <a:cs typeface="Arial" pitchFamily="34" charset="0"/>
              </a:rPr>
              <a:t>Was there something you found surprising?</a:t>
            </a:r>
          </a:p>
          <a:p>
            <a:pPr lvl="0">
              <a:buFont typeface="Arial" panose="020B0604020202020204" pitchFamily="34" charset="0"/>
              <a:buChar char="•"/>
            </a:pPr>
            <a:r>
              <a:rPr lang="en-US" sz="2800" dirty="0">
                <a:latin typeface="Arial" pitchFamily="34" charset="0"/>
                <a:cs typeface="Arial" pitchFamily="34" charset="0"/>
              </a:rPr>
              <a:t>How might you facilitate this feeling of discovery in your classroom?</a:t>
            </a:r>
          </a:p>
          <a:p>
            <a:pPr lvl="0">
              <a:buFont typeface="Arial" panose="020B0604020202020204" pitchFamily="34" charset="0"/>
              <a:buChar char="•"/>
            </a:pPr>
            <a:r>
              <a:rPr lang="en-US" sz="2800" dirty="0">
                <a:latin typeface="Arial" pitchFamily="34" charset="0"/>
                <a:cs typeface="Arial" pitchFamily="34" charset="0"/>
              </a:rPr>
              <a:t>What is one new idea regarding science that you will add to your classroom that utilizes your strengths as a teacher?</a:t>
            </a:r>
          </a:p>
          <a:p>
            <a:pPr lvl="0">
              <a:buFont typeface="Arial" panose="020B0604020202020204" pitchFamily="34" charset="0"/>
              <a:buChar char="•"/>
            </a:pPr>
            <a:r>
              <a:rPr lang="en-US" sz="2800" dirty="0">
                <a:latin typeface="Arial" pitchFamily="34" charset="0"/>
                <a:cs typeface="Arial" pitchFamily="34" charset="0"/>
              </a:rPr>
              <a:t>What adaptation might you add to support access to the experience for all children?</a:t>
            </a:r>
            <a:endParaRPr lang="en-US" sz="2800" dirty="0">
              <a:latin typeface="Arial" charset="0"/>
              <a:ea typeface="MS PGothic" charset="0"/>
              <a:cs typeface="MS PGothic"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dirty="0">
                <a:latin typeface="Arial" charset="0"/>
                <a:ea typeface="MS PGothic" charset="0"/>
                <a:cs typeface="MS PGothic" charset="0"/>
              </a:rPr>
              <a:t>TOOLS List</a:t>
            </a:r>
          </a:p>
        </p:txBody>
      </p:sp>
      <p:pic>
        <p:nvPicPr>
          <p:cNvPr id="112642" name="Content Placeholder 5" descr="scientific tools.tif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34" t="1736" r="19104" b="2735"/>
          <a:stretch/>
        </p:blipFill>
        <p:spPr>
          <a:xfrm>
            <a:off x="838200" y="365125"/>
            <a:ext cx="7467600" cy="6032545"/>
          </a:xfrm>
          <a:ln w="25400">
            <a:solidFill>
              <a:schemeClr val="tx1"/>
            </a:solidFill>
          </a:ln>
        </p:spPr>
      </p:pic>
      <p:sp>
        <p:nvSpPr>
          <p:cNvPr id="112643"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93530D-C983-7B43-A9A2-4277F7EE419E}" type="slidenum">
              <a:rPr lang="en-US" sz="1200">
                <a:ea typeface="MS PGothic" charset="0"/>
                <a:cs typeface="MS PGothic" charset="0"/>
              </a:rPr>
              <a:pPr/>
              <a:t>48</a:t>
            </a:fld>
            <a:endParaRPr lang="en-US" sz="1200">
              <a:ea typeface="MS PGothic" charset="0"/>
              <a:cs typeface="MS PGothic"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4441" r="7668"/>
          <a:stretch/>
        </p:blipFill>
        <p:spPr>
          <a:xfrm>
            <a:off x="0" y="1849"/>
            <a:ext cx="9144000" cy="6856151"/>
          </a:xfrm>
          <a:ln>
            <a:solidFill>
              <a:schemeClr val="dk1">
                <a:hueOff val="0"/>
                <a:satOff val="0"/>
                <a:lumOff val="0"/>
              </a:schemeClr>
            </a:solidFill>
          </a:ln>
        </p:spPr>
      </p:pic>
      <p:sp>
        <p:nvSpPr>
          <p:cNvPr id="69634" name="Rectangle 2"/>
          <p:cNvSpPr>
            <a:spLocks noGrp="1" noChangeArrowheads="1"/>
          </p:cNvSpPr>
          <p:nvPr>
            <p:ph type="title"/>
          </p:nvPr>
        </p:nvSpPr>
        <p:spPr>
          <a:xfrm>
            <a:off x="0" y="0"/>
            <a:ext cx="9143999" cy="571500"/>
          </a:xfrm>
        </p:spPr>
        <p:txBody>
          <a:bodyPr/>
          <a:lstStyle/>
          <a:p>
            <a:pPr eaLnBrk="1" hangingPunct="1"/>
            <a:r>
              <a:rPr lang="en-US" dirty="0">
                <a:solidFill>
                  <a:schemeClr val="bg1"/>
                </a:solidFill>
                <a:effectLst>
                  <a:outerShdw blurRad="38100" dist="38100" dir="2700000" algn="tl">
                    <a:srgbClr val="000000">
                      <a:alpha val="43137"/>
                    </a:srgbClr>
                  </a:outerShdw>
                </a:effectLst>
                <a:latin typeface="Arial" charset="0"/>
                <a:cs typeface="ＭＳ Ｐゴシック" charset="0"/>
              </a:rPr>
              <a:t>Universal Design for Learning</a:t>
            </a:r>
          </a:p>
        </p:txBody>
      </p:sp>
      <p:sp>
        <p:nvSpPr>
          <p:cNvPr id="96259" name="Rectangle 4"/>
          <p:cNvSpPr>
            <a:spLocks noGrp="1" noChangeArrowheads="1"/>
          </p:cNvSpPr>
          <p:nvPr>
            <p:ph sz="half" idx="1"/>
          </p:nvPr>
        </p:nvSpPr>
        <p:spPr>
          <a:xfrm>
            <a:off x="101600" y="4282633"/>
            <a:ext cx="8648859" cy="2537780"/>
          </a:xfrm>
        </p:spPr>
        <p:txBody>
          <a:bodyPr>
            <a:normAutofit/>
          </a:bodyPr>
          <a:lstStyle/>
          <a:p>
            <a:pPr>
              <a:lnSpc>
                <a:spcPct val="90000"/>
              </a:lnSpc>
              <a:buFontTx/>
              <a:buNone/>
            </a:pPr>
            <a:r>
              <a:rPr lang="en-US" sz="4000" b="1" dirty="0">
                <a:solidFill>
                  <a:srgbClr val="FFFFFF"/>
                </a:solidFill>
                <a:effectLst>
                  <a:outerShdw blurRad="38100" dist="38100" dir="2700000" algn="tl">
                    <a:srgbClr val="000000">
                      <a:alpha val="43137"/>
                    </a:srgbClr>
                  </a:outerShdw>
                </a:effectLst>
                <a:latin typeface="Arial" charset="0"/>
                <a:cs typeface="ＭＳ Ｐゴシック" charset="0"/>
              </a:rPr>
              <a:t>Multiple means of</a:t>
            </a:r>
            <a:r>
              <a:rPr lang="en-US" sz="3600" b="1" dirty="0">
                <a:solidFill>
                  <a:srgbClr val="FFFFFF"/>
                </a:solidFill>
                <a:effectLst>
                  <a:outerShdw blurRad="38100" dist="38100" dir="2700000" algn="tl">
                    <a:srgbClr val="000000">
                      <a:alpha val="43137"/>
                    </a:srgbClr>
                  </a:outerShdw>
                </a:effectLst>
                <a:latin typeface="Arial" charset="0"/>
                <a:cs typeface="ＭＳ Ｐゴシック" charset="0"/>
              </a:rPr>
              <a:t>:</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Representation</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Engagement    </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Expression</a:t>
            </a:r>
          </a:p>
          <a:p>
            <a:pPr>
              <a:lnSpc>
                <a:spcPct val="90000"/>
              </a:lnSpc>
            </a:pPr>
            <a:endParaRPr lang="en-US" sz="3200" b="1" dirty="0">
              <a:solidFill>
                <a:srgbClr val="FFFFFF"/>
              </a:solidFill>
              <a:effectLst>
                <a:outerShdw blurRad="38100" dist="38100" dir="2700000" algn="tl">
                  <a:srgbClr val="000000">
                    <a:alpha val="43137"/>
                  </a:srgbClr>
                </a:outerShdw>
              </a:effectLst>
              <a:latin typeface="Arial" charset="0"/>
              <a:cs typeface="ＭＳ Ｐゴシック" charset="0"/>
            </a:endParaRPr>
          </a:p>
          <a:p>
            <a:pPr>
              <a:lnSpc>
                <a:spcPct val="90000"/>
              </a:lnSpc>
            </a:pPr>
            <a:endParaRPr lang="en-US" sz="3200" b="1" dirty="0">
              <a:solidFill>
                <a:srgbClr val="FFFFFF"/>
              </a:solidFill>
              <a:effectLst>
                <a:outerShdw blurRad="38100" dist="38100" dir="2700000" algn="tl">
                  <a:srgbClr val="000000">
                    <a:alpha val="43137"/>
                  </a:srgbClr>
                </a:outerShdw>
              </a:effectLst>
              <a:latin typeface="Arial" charset="0"/>
              <a:cs typeface="ＭＳ Ｐゴシック" charset="0"/>
            </a:endParaRPr>
          </a:p>
          <a:p>
            <a:pPr>
              <a:lnSpc>
                <a:spcPct val="90000"/>
              </a:lnSpc>
            </a:pPr>
            <a:endParaRPr lang="en-US" sz="2600" dirty="0">
              <a:solidFill>
                <a:srgbClr val="FFFFFF"/>
              </a:solidFill>
              <a:latin typeface="Arial" charset="0"/>
              <a:cs typeface="ＭＳ Ｐゴシック" charset="0"/>
            </a:endParaRPr>
          </a:p>
        </p:txBody>
      </p:sp>
      <p:sp>
        <p:nvSpPr>
          <p:cNvPr id="69636" name="Slide Number Placeholder 1"/>
          <p:cNvSpPr>
            <a:spLocks noGrp="1"/>
          </p:cNvSpPr>
          <p:nvPr>
            <p:ph type="sldNum" sz="quarter" idx="4294967295"/>
          </p:nvPr>
        </p:nvSpPr>
        <p:spPr bwMode="auto">
          <a:xfrm>
            <a:off x="8542116" y="1849"/>
            <a:ext cx="601884" cy="461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0973934E-C239-644F-96A6-E93BC955E46D}" type="slidenum">
              <a:rPr lang="en-US" sz="1200">
                <a:cs typeface="Arial" charset="0"/>
              </a:rPr>
              <a:pPr eaLnBrk="1" hangingPunct="1"/>
              <a:t>49</a:t>
            </a:fld>
            <a:endParaRPr lang="en-US" sz="1200" dirty="0">
              <a:cs typeface="Arial" charset="0"/>
            </a:endParaRPr>
          </a:p>
        </p:txBody>
      </p:sp>
      <p:sp>
        <p:nvSpPr>
          <p:cNvPr id="7" name="Rectangle 6"/>
          <p:cNvSpPr>
            <a:spLocks noChangeArrowheads="1"/>
          </p:cNvSpPr>
          <p:nvPr/>
        </p:nvSpPr>
        <p:spPr bwMode="auto">
          <a:xfrm>
            <a:off x="-1" y="6608375"/>
            <a:ext cx="91440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07248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CDE.</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5</a:t>
            </a:fld>
            <a:endParaRPr lang="en-US" altLang="en-US"/>
          </a:p>
        </p:txBody>
      </p:sp>
    </p:spTree>
    <p:extLst>
      <p:ext uri="{BB962C8B-B14F-4D97-AF65-F5344CB8AC3E}">
        <p14:creationId xmlns:p14="http://schemas.microsoft.com/office/powerpoint/2010/main" val="107607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6"/>
          <p:cNvSpPr>
            <a:spLocks noGrp="1"/>
          </p:cNvSpPr>
          <p:nvPr>
            <p:ph type="title"/>
          </p:nvPr>
        </p:nvSpPr>
        <p:spPr>
          <a:xfrm>
            <a:off x="1728788" y="274638"/>
            <a:ext cx="2767012" cy="1143000"/>
          </a:xfrm>
        </p:spPr>
        <p:txBody>
          <a:bodyPr/>
          <a:lstStyle/>
          <a:p>
            <a:r>
              <a:rPr lang="en-US" sz="1200">
                <a:latin typeface="Arial" charset="0"/>
                <a:ea typeface="MS PGothic" charset="0"/>
                <a:cs typeface="MS PGothic" charset="0"/>
              </a:rPr>
              <a:t>Investigations</a:t>
            </a:r>
          </a:p>
        </p:txBody>
      </p:sp>
      <p:pic>
        <p:nvPicPr>
          <p:cNvPr id="116738" name="Content Placeholder 5" descr="Writing notes"/>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5138738" cy="6850063"/>
          </a:xfrm>
        </p:spPr>
      </p:pic>
      <p:sp>
        <p:nvSpPr>
          <p:cNvPr id="116739" name="Content Placeholder 9"/>
          <p:cNvSpPr>
            <a:spLocks noGrp="1"/>
          </p:cNvSpPr>
          <p:nvPr>
            <p:ph sz="half" idx="1"/>
          </p:nvPr>
        </p:nvSpPr>
        <p:spPr>
          <a:xfrm>
            <a:off x="5453063" y="365124"/>
            <a:ext cx="3490912" cy="6257925"/>
          </a:xfrm>
        </p:spPr>
        <p:txBody>
          <a:bodyPr/>
          <a:lstStyle/>
          <a:p>
            <a:pPr marL="0" indent="0">
              <a:buFont typeface="Arial" charset="0"/>
              <a:buNone/>
            </a:pPr>
            <a:r>
              <a:rPr lang="en-US" sz="3600" dirty="0">
                <a:latin typeface="Arial" charset="0"/>
                <a:ea typeface="MS PGothic" charset="0"/>
                <a:cs typeface="MS PGothic" charset="0"/>
              </a:rPr>
              <a:t>“Teachers often need to do some investigations of their own so they know where to take the children in future investigations”</a:t>
            </a:r>
          </a:p>
          <a:p>
            <a:pPr marL="0" indent="0">
              <a:buFont typeface="Arial" charset="0"/>
              <a:buNone/>
            </a:pPr>
            <a:r>
              <a:rPr lang="en-US" sz="2000" dirty="0">
                <a:latin typeface="Arial" charset="0"/>
                <a:ea typeface="MS PGothic" charset="0"/>
                <a:cs typeface="MS PGothic" charset="0"/>
              </a:rPr>
              <a:t>(PCF, Vol. 3, p. 149)</a:t>
            </a:r>
            <a:r>
              <a:rPr lang="en-US" dirty="0">
                <a:latin typeface="Arial" charset="0"/>
                <a:ea typeface="MS PGothic" charset="0"/>
                <a:cs typeface="MS PGothic" charset="0"/>
              </a:rPr>
              <a:t>.</a:t>
            </a:r>
          </a:p>
          <a:p>
            <a:pPr marL="0" indent="0"/>
            <a:endParaRPr lang="en-US" sz="2400" dirty="0">
              <a:latin typeface="Arial" charset="0"/>
              <a:ea typeface="MS PGothic" charset="0"/>
              <a:cs typeface="MS PGothic" charset="0"/>
            </a:endParaRPr>
          </a:p>
        </p:txBody>
      </p:sp>
      <p:sp>
        <p:nvSpPr>
          <p:cNvPr id="11674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B79450-3357-CD47-9C87-83891F6C4BC8}" type="slidenum">
              <a:rPr lang="en-US" sz="1200">
                <a:ea typeface="MS PGothic" charset="0"/>
                <a:cs typeface="MS PGothic" charset="0"/>
              </a:rPr>
              <a:pPr/>
              <a:t>50</a:t>
            </a:fld>
            <a:endParaRPr lang="en-US" sz="1200">
              <a:ea typeface="MS PGothic" charset="0"/>
              <a:cs typeface="MS PGothic" charset="0"/>
            </a:endParaRPr>
          </a:p>
        </p:txBody>
      </p:sp>
      <p:sp>
        <p:nvSpPr>
          <p:cNvPr id="7" name="Rectangle 6"/>
          <p:cNvSpPr>
            <a:spLocks noChangeArrowheads="1"/>
          </p:cNvSpPr>
          <p:nvPr/>
        </p:nvSpPr>
        <p:spPr bwMode="auto">
          <a:xfrm>
            <a:off x="0" y="6633119"/>
            <a:ext cx="5138738"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349767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6940904" y="4059626"/>
            <a:ext cx="1117600" cy="265112"/>
          </a:xfrm>
        </p:spPr>
        <p:txBody>
          <a:bodyPr/>
          <a:lstStyle/>
          <a:p>
            <a:pPr marL="0" indent="0">
              <a:buNone/>
            </a:pPr>
            <a:r>
              <a:rPr lang="en-US" sz="800" dirty="0"/>
              <a:t>Skills and Language</a:t>
            </a:r>
          </a:p>
        </p:txBody>
      </p:sp>
      <p:sp>
        <p:nvSpPr>
          <p:cNvPr id="7" name="Content Placeholder 6"/>
          <p:cNvSpPr>
            <a:spLocks noGrp="1"/>
          </p:cNvSpPr>
          <p:nvPr>
            <p:ph sz="quarter" idx="2"/>
          </p:nvPr>
        </p:nvSpPr>
        <p:spPr>
          <a:xfrm>
            <a:off x="5251450" y="2193115"/>
            <a:ext cx="1206500" cy="266700"/>
          </a:xfrm>
        </p:spPr>
        <p:txBody>
          <a:bodyPr/>
          <a:lstStyle/>
          <a:p>
            <a:pPr marL="0" indent="0">
              <a:buNone/>
            </a:pPr>
            <a:r>
              <a:rPr lang="en-US" sz="800" dirty="0"/>
              <a:t>Tools and Materials</a:t>
            </a:r>
          </a:p>
        </p:txBody>
      </p:sp>
      <p:sp>
        <p:nvSpPr>
          <p:cNvPr id="6" name="Content Placeholder 5"/>
          <p:cNvSpPr>
            <a:spLocks noGrp="1"/>
          </p:cNvSpPr>
          <p:nvPr>
            <p:ph sz="quarter" idx="1"/>
          </p:nvPr>
        </p:nvSpPr>
        <p:spPr>
          <a:xfrm>
            <a:off x="2793999" y="2250265"/>
            <a:ext cx="723901" cy="219464"/>
          </a:xfrm>
        </p:spPr>
        <p:txBody>
          <a:bodyPr/>
          <a:lstStyle/>
          <a:p>
            <a:pPr marL="0" indent="0">
              <a:buNone/>
            </a:pPr>
            <a:r>
              <a:rPr lang="en-US" sz="800" dirty="0"/>
              <a:t>Content</a:t>
            </a:r>
          </a:p>
        </p:txBody>
      </p:sp>
      <p:sp>
        <p:nvSpPr>
          <p:cNvPr id="8" name="Content Placeholder 7"/>
          <p:cNvSpPr>
            <a:spLocks noGrp="1"/>
          </p:cNvSpPr>
          <p:nvPr>
            <p:ph sz="quarter" idx="3"/>
          </p:nvPr>
        </p:nvSpPr>
        <p:spPr>
          <a:xfrm>
            <a:off x="1142999" y="4476718"/>
            <a:ext cx="1092201" cy="205597"/>
          </a:xfrm>
        </p:spPr>
        <p:txBody>
          <a:bodyPr/>
          <a:lstStyle/>
          <a:p>
            <a:pPr marL="0" indent="0">
              <a:buNone/>
            </a:pPr>
            <a:r>
              <a:rPr lang="en-US" sz="800" dirty="0"/>
              <a:t>Culture and Attitude</a:t>
            </a:r>
          </a:p>
        </p:txBody>
      </p:sp>
      <p:graphicFrame>
        <p:nvGraphicFramePr>
          <p:cNvPr id="4" name="Diagram 3"/>
          <p:cNvGraphicFramePr/>
          <p:nvPr>
            <p:extLst>
              <p:ext uri="{D42A27DB-BD31-4B8C-83A1-F6EECF244321}">
                <p14:modId xmlns:p14="http://schemas.microsoft.com/office/powerpoint/2010/main" val="2827126316"/>
              </p:ext>
            </p:extLst>
          </p:nvPr>
        </p:nvGraphicFramePr>
        <p:xfrm>
          <a:off x="596191" y="1183465"/>
          <a:ext cx="7951617" cy="601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sz="quarter"/>
          </p:nvPr>
        </p:nvSpPr>
        <p:spPr/>
        <p:txBody>
          <a:bodyPr/>
          <a:lstStyle/>
          <a:p>
            <a:r>
              <a:rPr lang="en-US" sz="4000" dirty="0"/>
              <a:t>Four Elements that Support Scientific Inquiry</a:t>
            </a:r>
          </a:p>
        </p:txBody>
      </p:sp>
      <p:sp>
        <p:nvSpPr>
          <p:cNvPr id="2" name="Slide Number Placeholder 1"/>
          <p:cNvSpPr>
            <a:spLocks noGrp="1"/>
          </p:cNvSpPr>
          <p:nvPr>
            <p:ph type="sldNum" sz="quarter" idx="10"/>
          </p:nvPr>
        </p:nvSpPr>
        <p:spPr/>
        <p:txBody>
          <a:bodyPr/>
          <a:lstStyle/>
          <a:p>
            <a:pPr>
              <a:defRPr/>
            </a:pPr>
            <a:fld id="{9C595BBF-A3E0-E24E-9AFE-D52D857251B3}" type="slidenum">
              <a:rPr lang="en-US" smtClean="0"/>
              <a:pPr>
                <a:defRPr/>
              </a:pPr>
              <a:t>51</a:t>
            </a:fld>
            <a:endParaRPr lang="en-US"/>
          </a:p>
        </p:txBody>
      </p:sp>
    </p:spTree>
    <p:extLst>
      <p:ext uri="{BB962C8B-B14F-4D97-AF65-F5344CB8AC3E}">
        <p14:creationId xmlns:p14="http://schemas.microsoft.com/office/powerpoint/2010/main" val="3540860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5"/>
          <p:cNvSpPr>
            <a:spLocks noChangeArrowheads="1"/>
          </p:cNvSpPr>
          <p:nvPr/>
        </p:nvSpPr>
        <p:spPr bwMode="auto">
          <a:xfrm flipV="1">
            <a:off x="3357563" y="1096170"/>
            <a:ext cx="2581275" cy="915987"/>
          </a:xfrm>
          <a:prstGeom prst="curvedUpArrow">
            <a:avLst>
              <a:gd name="adj1" fmla="val 43366"/>
              <a:gd name="adj2" fmla="val 86759"/>
              <a:gd name="adj3" fmla="val 33333"/>
            </a:avLst>
          </a:prstGeom>
          <a:solidFill>
            <a:srgbClr val="87CFB4"/>
          </a:solidFill>
          <a:ln w="25400">
            <a:solidFill>
              <a:srgbClr val="21B35D"/>
            </a:solidFill>
            <a:miter lim="800000"/>
            <a:headEnd/>
            <a:tailEnd/>
          </a:ln>
          <a:effectLst>
            <a:outerShdw blurRad="63500" dist="23000" dir="5400000" rotWithShape="0">
              <a:srgbClr val="000000">
                <a:alpha val="34998"/>
              </a:srgbClr>
            </a:outerShdw>
          </a:effectLst>
        </p:spPr>
        <p:txBody>
          <a:bodyPr tIns="91440" bIns="91440"/>
          <a:lstStyle/>
          <a:p>
            <a:pPr eaLnBrk="1" hangingPunct="1">
              <a:defRPr/>
            </a:pPr>
            <a:endParaRPr lang="en-US">
              <a:solidFill>
                <a:schemeClr val="lt1"/>
              </a:solidFill>
              <a:latin typeface="+mn-lt"/>
              <a:ea typeface="+mn-ea"/>
              <a:cs typeface="+mn-cs"/>
            </a:endParaRPr>
          </a:p>
        </p:txBody>
      </p:sp>
      <p:sp>
        <p:nvSpPr>
          <p:cNvPr id="120834" name="Title 1"/>
          <p:cNvSpPr>
            <a:spLocks noGrp="1"/>
          </p:cNvSpPr>
          <p:nvPr>
            <p:ph type="title" sz="quarter"/>
          </p:nvPr>
        </p:nvSpPr>
        <p:spPr>
          <a:xfrm>
            <a:off x="457200" y="1"/>
            <a:ext cx="8229600" cy="1054100"/>
          </a:xfrm>
        </p:spPr>
        <p:txBody>
          <a:bodyPr/>
          <a:lstStyle/>
          <a:p>
            <a:r>
              <a:rPr lang="en-US" sz="4000" dirty="0">
                <a:latin typeface="Arial" charset="0"/>
                <a:ea typeface="MS PGothic" charset="0"/>
                <a:cs typeface="MS PGothic" charset="0"/>
              </a:rPr>
              <a:t>Communication Supports Inquiry </a:t>
            </a:r>
          </a:p>
        </p:txBody>
      </p:sp>
      <p:sp>
        <p:nvSpPr>
          <p:cNvPr id="120835" name="Content Placeholder 2"/>
          <p:cNvSpPr>
            <a:spLocks noGrp="1"/>
          </p:cNvSpPr>
          <p:nvPr>
            <p:ph sz="quarter" idx="1"/>
          </p:nvPr>
        </p:nvSpPr>
        <p:spPr>
          <a:xfrm>
            <a:off x="249238" y="1939925"/>
            <a:ext cx="3630612" cy="1128713"/>
          </a:xfrm>
          <a:solidFill>
            <a:srgbClr val="08AE85"/>
          </a:solidFill>
          <a:ln w="25400">
            <a:solidFill>
              <a:schemeClr val="tx1"/>
            </a:solidFill>
            <a:miter lim="800000"/>
            <a:headEnd/>
            <a:tailEnd/>
          </a:ln>
        </p:spPr>
        <p:txBody>
          <a:bodyPr/>
          <a:lstStyle/>
          <a:p>
            <a:pPr marL="0" indent="0" algn="ctr">
              <a:buFont typeface="Arial" charse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Inquiry Experiences</a:t>
            </a:r>
          </a:p>
          <a:p>
            <a:pPr marL="0" indent="0" algn="ct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a:p>
            <a:pPr marL="0" indent="0" algn="ctr">
              <a:buFont typeface="Arial" charset="0"/>
              <a:buNone/>
            </a:pP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a:p>
            <a:pPr marL="0" indent="0" algn="ctr">
              <a:buFont typeface="Arial" charset="0"/>
              <a:buNone/>
            </a:pP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a:p>
            <a:pPr marL="0" indent="0" algn="ctr">
              <a:buFont typeface="Arial" charset="0"/>
              <a:buNone/>
            </a:pP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a:p>
            <a:pPr marL="0" indent="0" algn="ctr">
              <a:buFont typeface="Arial" charset="0"/>
              <a:buNone/>
            </a:pPr>
            <a:endPar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120836" name="Content Placeholder 8"/>
          <p:cNvSpPr>
            <a:spLocks noGrp="1"/>
          </p:cNvSpPr>
          <p:nvPr>
            <p:ph sz="quarter" idx="2"/>
          </p:nvPr>
        </p:nvSpPr>
        <p:spPr>
          <a:xfrm>
            <a:off x="249238" y="3068638"/>
            <a:ext cx="3630612" cy="2633662"/>
          </a:xfrm>
          <a:solidFill>
            <a:srgbClr val="A7EFC4"/>
          </a:solidFill>
          <a:ln>
            <a:solidFill>
              <a:schemeClr val="tx1"/>
            </a:solidFill>
          </a:ln>
        </p:spPr>
        <p:txBody>
          <a:bodyPr/>
          <a:lstStyle/>
          <a:p>
            <a:pPr marL="568325" indent="0">
              <a:buNone/>
            </a:pPr>
            <a:r>
              <a:rPr lang="en-US" dirty="0">
                <a:latin typeface="Arial" charset="0"/>
                <a:ea typeface="MS PGothic" charset="0"/>
                <a:cs typeface="MS PGothic" charset="0"/>
              </a:rPr>
              <a:t>Inquiry experiences support language development</a:t>
            </a:r>
          </a:p>
          <a:p>
            <a:pPr marL="911225"/>
            <a:endParaRPr lang="en-US" dirty="0">
              <a:latin typeface="Arial" charset="0"/>
              <a:ea typeface="MS PGothic" charset="0"/>
              <a:cs typeface="MS PGothic" charset="0"/>
            </a:endParaRPr>
          </a:p>
        </p:txBody>
      </p:sp>
      <p:sp>
        <p:nvSpPr>
          <p:cNvPr id="120838" name="Content Placeholder 10"/>
          <p:cNvSpPr>
            <a:spLocks noGrp="1"/>
          </p:cNvSpPr>
          <p:nvPr>
            <p:ph sz="quarter" idx="4"/>
          </p:nvPr>
        </p:nvSpPr>
        <p:spPr>
          <a:xfrm>
            <a:off x="5138736" y="3090863"/>
            <a:ext cx="3698875" cy="2633662"/>
          </a:xfrm>
          <a:solidFill>
            <a:srgbClr val="A7EFC4"/>
          </a:solidFill>
          <a:ln>
            <a:solidFill>
              <a:schemeClr val="tx1"/>
            </a:solidFill>
          </a:ln>
        </p:spPr>
        <p:txBody>
          <a:bodyPr/>
          <a:lstStyle/>
          <a:p>
            <a:pPr marL="568325" indent="0">
              <a:buNone/>
            </a:pPr>
            <a:r>
              <a:rPr lang="en-US" dirty="0">
                <a:latin typeface="Arial" charset="0"/>
                <a:ea typeface="MS PGothic" charset="0"/>
                <a:cs typeface="MS PGothic" charset="0"/>
              </a:rPr>
              <a:t>Guided discussions support conceptual growth </a:t>
            </a:r>
          </a:p>
          <a:p>
            <a:pPr marL="911225"/>
            <a:endParaRPr lang="en-US" dirty="0">
              <a:latin typeface="Arial" charset="0"/>
              <a:ea typeface="MS PGothic" charset="0"/>
              <a:cs typeface="MS PGothic" charset="0"/>
            </a:endParaRPr>
          </a:p>
        </p:txBody>
      </p:sp>
      <p:sp>
        <p:nvSpPr>
          <p:cNvPr id="120839" name="Slide Number Placeholder 7"/>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E70A80-94C3-BD46-9836-FF20ABAABC7C}" type="slidenum">
              <a:rPr lang="en-US" sz="1200">
                <a:ea typeface="MS PGothic" charset="0"/>
                <a:cs typeface="MS PGothic" charset="0"/>
              </a:rPr>
              <a:pPr/>
              <a:t>52</a:t>
            </a:fld>
            <a:endParaRPr lang="en-US" sz="1200">
              <a:ea typeface="MS PGothic" charset="0"/>
              <a:cs typeface="MS PGothic" charset="0"/>
            </a:endParaRPr>
          </a:p>
        </p:txBody>
      </p:sp>
      <p:sp>
        <p:nvSpPr>
          <p:cNvPr id="61445" name="AutoShape 5"/>
          <p:cNvSpPr>
            <a:spLocks noChangeArrowheads="1"/>
          </p:cNvSpPr>
          <p:nvPr/>
        </p:nvSpPr>
        <p:spPr bwMode="auto">
          <a:xfrm flipH="1">
            <a:off x="3105943" y="3095626"/>
            <a:ext cx="2578100" cy="984250"/>
          </a:xfrm>
          <a:prstGeom prst="curvedUpArrow">
            <a:avLst>
              <a:gd name="adj1" fmla="val 43389"/>
              <a:gd name="adj2" fmla="val 86778"/>
              <a:gd name="adj3" fmla="val 33333"/>
            </a:avLst>
          </a:prstGeom>
          <a:solidFill>
            <a:srgbClr val="87CFB4"/>
          </a:solidFill>
          <a:ln w="25400">
            <a:solidFill>
              <a:srgbClr val="21B35D"/>
            </a:solidFill>
            <a:miter lim="800000"/>
            <a:headEnd/>
            <a:tailEnd/>
          </a:ln>
          <a:effectLst>
            <a:outerShdw blurRad="63500" dist="23000" dir="5400000" rotWithShape="0">
              <a:srgbClr val="000000">
                <a:alpha val="34998"/>
              </a:srgbClr>
            </a:outerShdw>
          </a:effectLst>
        </p:spPr>
        <p:txBody>
          <a:bodyPr tIns="91440" bIns="91440"/>
          <a:lstStyle/>
          <a:p>
            <a:pPr eaLnBrk="1" hangingPunct="1">
              <a:defRPr/>
            </a:pPr>
            <a:endParaRPr lang="en-US">
              <a:solidFill>
                <a:schemeClr val="lt1"/>
              </a:solidFill>
              <a:latin typeface="+mn-lt"/>
              <a:ea typeface="+mn-ea"/>
              <a:cs typeface="+mn-cs"/>
            </a:endParaRPr>
          </a:p>
        </p:txBody>
      </p:sp>
      <p:sp>
        <p:nvSpPr>
          <p:cNvPr id="120837" name="Content Placeholder 9"/>
          <p:cNvSpPr>
            <a:spLocks noGrp="1"/>
          </p:cNvSpPr>
          <p:nvPr>
            <p:ph sz="quarter" idx="3"/>
          </p:nvPr>
        </p:nvSpPr>
        <p:spPr>
          <a:xfrm>
            <a:off x="5138737" y="1962150"/>
            <a:ext cx="3698875" cy="1128713"/>
          </a:xfrm>
          <a:solidFill>
            <a:srgbClr val="08AE85"/>
          </a:solidFill>
          <a:ln w="25400">
            <a:solidFill>
              <a:schemeClr val="tx1"/>
            </a:solidFill>
            <a:miter lim="800000"/>
            <a:headEnd/>
            <a:tailEnd/>
          </a:ln>
        </p:spPr>
        <p:txBody>
          <a:bodyPr anchor="ctr" anchorCtr="0"/>
          <a:lstStyle/>
          <a:p>
            <a:pPr algn="ctr">
              <a:buFont typeface="Arial" charset="0"/>
              <a:buNone/>
            </a:pP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Language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457200" y="274638"/>
            <a:ext cx="3949700" cy="1143000"/>
          </a:xfrm>
        </p:spPr>
        <p:txBody>
          <a:bodyPr/>
          <a:lstStyle/>
          <a:p>
            <a:r>
              <a:rPr lang="en-US" sz="3600" b="0" dirty="0">
                <a:latin typeface="Arial" charset="0"/>
                <a:ea typeface="MS PGothic" charset="0"/>
                <a:cs typeface="MS PGothic" charset="0"/>
              </a:rPr>
              <a:t>Research Highlight: Culture of Inquiry</a:t>
            </a:r>
          </a:p>
        </p:txBody>
      </p:sp>
      <p:sp>
        <p:nvSpPr>
          <p:cNvPr id="124930" name="Content Placeholder 2"/>
          <p:cNvSpPr>
            <a:spLocks noGrp="1"/>
          </p:cNvSpPr>
          <p:nvPr>
            <p:ph sz="half" idx="1"/>
          </p:nvPr>
        </p:nvSpPr>
        <p:spPr>
          <a:xfrm>
            <a:off x="4775200" y="551657"/>
            <a:ext cx="4368800" cy="5468143"/>
          </a:xfrm>
        </p:spPr>
        <p:txBody>
          <a:bodyPr/>
          <a:lstStyle/>
          <a:p>
            <a:pPr marL="174625" indent="7938">
              <a:buFont typeface="Arial" charset="0"/>
              <a:buNone/>
            </a:pPr>
            <a:r>
              <a:rPr lang="en-US" sz="3400" dirty="0">
                <a:latin typeface="Arial" charset="0"/>
                <a:ea typeface="MS PGothic" charset="0"/>
                <a:cs typeface="MS PGothic" charset="0"/>
              </a:rPr>
              <a:t>“Integral to children’s processes of scientific inquiry is their communication about what they are doing and thinking” </a:t>
            </a:r>
            <a:r>
              <a:rPr lang="en-US" sz="1800" dirty="0">
                <a:latin typeface="Arial" charset="0"/>
                <a:ea typeface="MS PGothic" charset="0"/>
                <a:cs typeface="MS PGothic" charset="0"/>
              </a:rPr>
              <a:t>(PCF, Vol. 3, p. 166)</a:t>
            </a:r>
            <a:r>
              <a:rPr lang="en-US" dirty="0">
                <a:latin typeface="Arial" charset="0"/>
                <a:ea typeface="MS PGothic" charset="0"/>
                <a:cs typeface="MS PGothic" charset="0"/>
              </a:rPr>
              <a:t>.</a:t>
            </a:r>
          </a:p>
          <a:p>
            <a:pPr marL="174625" indent="7938">
              <a:buFont typeface="Arial" charset="0"/>
              <a:buNone/>
            </a:pPr>
            <a:endParaRPr lang="en-US" sz="3600" dirty="0">
              <a:latin typeface="Arial" charset="0"/>
              <a:ea typeface="MS PGothic" charset="0"/>
              <a:cs typeface="MS PGothic" charset="0"/>
            </a:endParaRPr>
          </a:p>
        </p:txBody>
      </p:sp>
      <p:pic>
        <p:nvPicPr>
          <p:cNvPr id="124934"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66" t="9423" r="19409" b="14862"/>
          <a:stretch/>
        </p:blipFill>
        <p:spPr>
          <a:xfrm>
            <a:off x="0" y="0"/>
            <a:ext cx="4775200" cy="6858000"/>
          </a:xfrm>
          <a:ln>
            <a:solidFill>
              <a:schemeClr val="tx1"/>
            </a:solidFill>
          </a:ln>
        </p:spPr>
      </p:pic>
      <p:sp>
        <p:nvSpPr>
          <p:cNvPr id="12493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C7B170-DA7F-7A4D-A089-62F1783D1288}" type="slidenum">
              <a:rPr lang="en-US" sz="1200">
                <a:ea typeface="MS PGothic" charset="0"/>
                <a:cs typeface="MS PGothic" charset="0"/>
              </a:rPr>
              <a:pPr/>
              <a:t>53</a:t>
            </a:fld>
            <a:endParaRPr lang="en-US" sz="1200">
              <a:ea typeface="MS PGothic" charset="0"/>
              <a:cs typeface="MS PGothic" charset="0"/>
            </a:endParaRPr>
          </a:p>
        </p:txBody>
      </p:sp>
      <p:sp>
        <p:nvSpPr>
          <p:cNvPr id="124933" name="Slide Number Placeholder 4"/>
          <p:cNvSpPr txBox="1">
            <a:spLocks/>
          </p:cNvSpPr>
          <p:nvPr/>
        </p:nvSpPr>
        <p:spPr bwMode="auto">
          <a:xfrm>
            <a:off x="8686800" y="0"/>
            <a:ext cx="457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043060CA-C363-764D-8884-A0AA141FC972}" type="slidenum">
              <a:rPr lang="en-US" sz="1200">
                <a:ea typeface="MS PGothic" charset="0"/>
                <a:cs typeface="MS PGothic" charset="0"/>
              </a:rPr>
              <a:pPr algn="ctr" eaLnBrk="1" hangingPunct="1"/>
              <a:t>53</a:t>
            </a:fld>
            <a:endParaRPr lang="en-US" sz="1200">
              <a:ea typeface="MS PGothic" charset="0"/>
              <a:cs typeface="MS PGothic" charset="0"/>
            </a:endParaRPr>
          </a:p>
        </p:txBody>
      </p:sp>
      <p:sp>
        <p:nvSpPr>
          <p:cNvPr id="8" name="Rectangle 7"/>
          <p:cNvSpPr>
            <a:spLocks noChangeArrowheads="1"/>
          </p:cNvSpPr>
          <p:nvPr/>
        </p:nvSpPr>
        <p:spPr bwMode="auto">
          <a:xfrm>
            <a:off x="4775200" y="6599312"/>
            <a:ext cx="43688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675"/>
            <a:ext cx="8229600" cy="1406525"/>
          </a:xfrm>
        </p:spPr>
        <p:txBody>
          <a:bodyPr/>
          <a:lstStyle/>
          <a:p>
            <a:r>
              <a:rPr lang="en-US" sz="2000" dirty="0"/>
              <a:t>Focused Video Viewing:</a:t>
            </a:r>
            <a:br>
              <a:rPr lang="en-US" sz="2400" dirty="0"/>
            </a:br>
            <a:r>
              <a:rPr lang="en-US" sz="3200" dirty="0"/>
              <a:t>Scientific Inquiry Foundations </a:t>
            </a:r>
            <a:br>
              <a:rPr lang="en-US" sz="3200" dirty="0"/>
            </a:br>
            <a:r>
              <a:rPr lang="en-US" sz="3200" dirty="0"/>
              <a:t>Video Example 2.2</a:t>
            </a:r>
            <a:endParaRPr lang="en-US" sz="36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250A233-0C50-5546-BB01-10DDC1ED6E0E}" type="slidenum">
              <a:rPr lang="en-US" smtClean="0"/>
              <a:pPr>
                <a:defRPr/>
              </a:pPr>
              <a:t>54</a:t>
            </a:fld>
            <a:endParaRPr lang="en-US"/>
          </a:p>
        </p:txBody>
      </p:sp>
    </p:spTree>
    <p:extLst>
      <p:ext uri="{BB962C8B-B14F-4D97-AF65-F5344CB8AC3E}">
        <p14:creationId xmlns:p14="http://schemas.microsoft.com/office/powerpoint/2010/main" val="3871100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Video Discussion</a:t>
            </a:r>
          </a:p>
        </p:txBody>
      </p:sp>
      <p:sp>
        <p:nvSpPr>
          <p:cNvPr id="3" name="Content Placeholder 2"/>
          <p:cNvSpPr>
            <a:spLocks noGrp="1"/>
          </p:cNvSpPr>
          <p:nvPr>
            <p:ph sz="half" idx="1"/>
          </p:nvPr>
        </p:nvSpPr>
        <p:spPr>
          <a:xfrm>
            <a:off x="1061883" y="1673739"/>
            <a:ext cx="7005894" cy="2525763"/>
          </a:xfrm>
        </p:spPr>
        <p:style>
          <a:lnRef idx="2">
            <a:schemeClr val="dk1"/>
          </a:lnRef>
          <a:fillRef idx="1">
            <a:schemeClr val="lt1"/>
          </a:fillRef>
          <a:effectRef idx="0">
            <a:schemeClr val="dk1"/>
          </a:effectRef>
          <a:fontRef idx="minor">
            <a:schemeClr val="dk1"/>
          </a:fontRef>
        </p:style>
        <p:txBody>
          <a:bodyPr/>
          <a:lstStyle/>
          <a:p>
            <a:pPr marL="225425" indent="0">
              <a:buNone/>
            </a:pPr>
            <a:r>
              <a:rPr lang="en-US" dirty="0"/>
              <a:t>Discuss with your tablemates:</a:t>
            </a:r>
          </a:p>
          <a:p>
            <a:pPr marL="682625" indent="-457200"/>
            <a:r>
              <a:rPr lang="en-US" dirty="0"/>
              <a:t>What resonates with you from the foundations example? </a:t>
            </a:r>
          </a:p>
          <a:p>
            <a:pPr marL="682625" indent="-457200"/>
            <a:r>
              <a:rPr lang="en-US" dirty="0"/>
              <a:t>What did you see in the video that you have also seen in your classroom?</a:t>
            </a:r>
          </a:p>
          <a:p>
            <a:pPr marL="457200" lvl="1" indent="0">
              <a:buNone/>
            </a:pPr>
            <a:endParaRPr lang="en-US" dirty="0"/>
          </a:p>
        </p:txBody>
      </p:sp>
      <p:sp>
        <p:nvSpPr>
          <p:cNvPr id="5" name="Slide Number Placeholder 4"/>
          <p:cNvSpPr>
            <a:spLocks noGrp="1"/>
          </p:cNvSpPr>
          <p:nvPr>
            <p:ph type="sldNum" sz="quarter" idx="10"/>
          </p:nvPr>
        </p:nvSpPr>
        <p:spPr/>
        <p:txBody>
          <a:bodyPr/>
          <a:lstStyle/>
          <a:p>
            <a:pPr>
              <a:defRPr/>
            </a:pPr>
            <a:fld id="{3250A233-0C50-5546-BB01-10DDC1ED6E0E}" type="slidenum">
              <a:rPr lang="en-US" smtClean="0"/>
              <a:pPr>
                <a:defRPr/>
              </a:pPr>
              <a:t>55</a:t>
            </a:fld>
            <a:endParaRPr lang="en-US"/>
          </a:p>
        </p:txBody>
      </p:sp>
    </p:spTree>
    <p:extLst>
      <p:ext uri="{BB962C8B-B14F-4D97-AF65-F5344CB8AC3E}">
        <p14:creationId xmlns:p14="http://schemas.microsoft.com/office/powerpoint/2010/main" val="2181760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Exploration</a:t>
            </a:r>
          </a:p>
        </p:txBody>
      </p:sp>
      <p:pic>
        <p:nvPicPr>
          <p:cNvPr id="126977" name="Content Placeholder 1" descr="7.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3443" t="14190" r="1017" b="2323"/>
          <a:stretch/>
        </p:blipFill>
        <p:spPr>
          <a:xfrm>
            <a:off x="0" y="-101600"/>
            <a:ext cx="9144000" cy="6959600"/>
          </a:xfrm>
        </p:spPr>
      </p:pic>
      <p:sp>
        <p:nvSpPr>
          <p:cNvPr id="126978" name="Text Placeholder 9"/>
          <p:cNvSpPr>
            <a:spLocks noGrp="1"/>
          </p:cNvSpPr>
          <p:nvPr>
            <p:ph sz="half" idx="2"/>
          </p:nvPr>
        </p:nvSpPr>
        <p:spPr>
          <a:xfrm>
            <a:off x="6464300" y="317500"/>
            <a:ext cx="2679700" cy="6121400"/>
          </a:xfrm>
        </p:spPr>
        <p:txBody>
          <a:bodyPr/>
          <a:lstStyle/>
          <a:p>
            <a:pPr marL="0" indent="0">
              <a:buNone/>
            </a:pPr>
            <a:r>
              <a:rPr lang="en-US" sz="36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“Scientific exploration exposes young children   to a variety of new words in meaningful contexts”</a:t>
            </a:r>
            <a:endParaRPr lang="en-US" sz="20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a:p>
            <a:pPr marL="0" indent="0">
              <a:buNone/>
            </a:pPr>
            <a:r>
              <a:rPr lang="en-US" sz="2000" b="1" dirty="0">
                <a:solidFill>
                  <a:schemeClr val="bg1"/>
                </a:solidFill>
                <a:effectLst>
                  <a:outerShdw blurRad="38100" dist="38100" dir="2700000" algn="tl">
                    <a:srgbClr val="000000">
                      <a:alpha val="43137"/>
                    </a:srgbClr>
                  </a:outerShdw>
                </a:effectLst>
                <a:latin typeface="Arial" charset="0"/>
                <a:ea typeface="MS PGothic" charset="0"/>
              </a:rPr>
              <a:t>(PLF, Vol. 3, p. 49).</a:t>
            </a:r>
            <a:endParaRPr lang="en-US" sz="20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126979"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B11C2-42D6-C345-812F-179DB38A8975}" type="slidenum">
              <a:rPr lang="en-US" sz="1200">
                <a:ea typeface="MS PGothic" charset="0"/>
                <a:cs typeface="MS PGothic" charset="0"/>
              </a:rPr>
              <a:pPr/>
              <a:t>56</a:t>
            </a:fld>
            <a:endParaRPr lang="en-US" sz="1200">
              <a:ea typeface="MS PGothic" charset="0"/>
              <a:cs typeface="MS PGothic" charset="0"/>
            </a:endParaRPr>
          </a:p>
        </p:txBody>
      </p:sp>
      <p:sp>
        <p:nvSpPr>
          <p:cNvPr id="5" name="Rectangle 4"/>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0" y="0"/>
            <a:ext cx="9144000" cy="1417638"/>
          </a:xfrm>
        </p:spPr>
        <p:txBody>
          <a:bodyPr/>
          <a:lstStyle/>
          <a:p>
            <a:r>
              <a:rPr lang="en-US" dirty="0">
                <a:latin typeface="Arial" charset="0"/>
                <a:ea typeface="MS PGothic" charset="0"/>
                <a:cs typeface="MS PGothic" charset="0"/>
              </a:rPr>
              <a:t>Science</a:t>
            </a:r>
            <a:r>
              <a:rPr lang="en-US" sz="4000" dirty="0">
                <a:latin typeface="Arial" charset="0"/>
                <a:ea typeface="MS PGothic" charset="0"/>
                <a:cs typeface="MS PGothic" charset="0"/>
              </a:rPr>
              <a:t> Language Challenge</a:t>
            </a:r>
          </a:p>
        </p:txBody>
      </p:sp>
      <p:sp>
        <p:nvSpPr>
          <p:cNvPr id="3" name="Content Placeholder 2"/>
          <p:cNvSpPr>
            <a:spLocks noGrp="1"/>
          </p:cNvSpPr>
          <p:nvPr>
            <p:ph sz="half" idx="1"/>
          </p:nvPr>
        </p:nvSpPr>
        <p:spPr>
          <a:xfrm>
            <a:off x="336550" y="1350169"/>
            <a:ext cx="3981450" cy="4221162"/>
          </a:xfrm>
          <a:solidFill>
            <a:srgbClr val="08AE85">
              <a:alpha val="67000"/>
            </a:srgbClr>
          </a:solidFill>
          <a:ln>
            <a:solidFill>
              <a:srgbClr val="21B35D"/>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prst="relaxedInset"/>
          </a:sp3d>
          <a:extLst/>
        </p:spPr>
        <p:txBody>
          <a:bodyPr/>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Observe, observation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Predict, prediction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Test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Similar, different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Compare, contrast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Count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Hypothesis </a:t>
            </a:r>
          </a:p>
          <a:p>
            <a:pPr>
              <a:buFont typeface="Arial" pitchFamily="34" charset="0"/>
              <a:buChar char="•"/>
              <a:defRPr/>
            </a:pPr>
            <a:endParaRPr lang="en-US" altLang="en-US" sz="2800" dirty="0"/>
          </a:p>
        </p:txBody>
      </p:sp>
      <p:sp>
        <p:nvSpPr>
          <p:cNvPr id="4" name="Content Placeholder 3"/>
          <p:cNvSpPr>
            <a:spLocks noGrp="1"/>
          </p:cNvSpPr>
          <p:nvPr>
            <p:ph sz="half" idx="2"/>
          </p:nvPr>
        </p:nvSpPr>
        <p:spPr>
          <a:xfrm>
            <a:off x="4740275" y="1382317"/>
            <a:ext cx="3981450" cy="4221161"/>
          </a:xfrm>
          <a:solidFill>
            <a:srgbClr val="6DC4A4"/>
          </a:solidFill>
          <a:ln>
            <a:solidFill>
              <a:srgbClr val="21B35D"/>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prst="relaxedInset"/>
          </a:sp3d>
          <a:extLst/>
        </p:spPr>
        <p:txBody>
          <a:bodyPr/>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Measure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Investigate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Explore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Experiment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Discover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Record </a:t>
            </a:r>
          </a:p>
          <a:p>
            <a:pPr marL="457200">
              <a:buFont typeface="Arial" pitchFamily="34" charset="0"/>
              <a:buChar char="•"/>
              <a:defRPr/>
            </a:pPr>
            <a:r>
              <a:rPr lang="en-US" altLang="en-US" sz="2800" b="1" dirty="0">
                <a:solidFill>
                  <a:srgbClr val="FFFFFF"/>
                </a:solidFill>
                <a:effectLst>
                  <a:outerShdw blurRad="38100" dist="38100" dir="2700000" algn="tl">
                    <a:srgbClr val="000000"/>
                  </a:outerShdw>
                </a:effectLst>
              </a:rPr>
              <a:t>Explain </a:t>
            </a:r>
          </a:p>
          <a:p>
            <a:pPr>
              <a:buFont typeface="Arial" pitchFamily="34" charset="0"/>
              <a:buChar char="•"/>
              <a:defRPr/>
            </a:pPr>
            <a:endParaRPr lang="en-US" altLang="en-US" sz="2800" dirty="0"/>
          </a:p>
        </p:txBody>
      </p:sp>
      <p:sp>
        <p:nvSpPr>
          <p:cNvPr id="12903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4D9BBA-D393-734D-AA42-38C52CF5CB3B}" type="slidenum">
              <a:rPr lang="en-US" sz="1200">
                <a:ea typeface="MS PGothic" charset="0"/>
                <a:cs typeface="MS PGothic" charset="0"/>
              </a:rPr>
              <a:pPr/>
              <a:t>57</a:t>
            </a:fld>
            <a:endParaRPr lang="en-US" sz="1200">
              <a:ea typeface="MS PGothic" charset="0"/>
              <a:cs typeface="MS PGothic"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0"/>
            <a:ext cx="8229600" cy="1417638"/>
          </a:xfrm>
        </p:spPr>
        <p:txBody>
          <a:bodyPr/>
          <a:lstStyle/>
          <a:p>
            <a:r>
              <a:rPr lang="en-US" dirty="0">
                <a:latin typeface="Arial" charset="0"/>
                <a:ea typeface="MS PGothic" charset="0"/>
                <a:cs typeface="MS PGothic" charset="0"/>
              </a:rPr>
              <a:t>Predict and Check </a:t>
            </a:r>
            <a:br>
              <a:rPr lang="en-US" dirty="0">
                <a:latin typeface="Arial" charset="0"/>
                <a:ea typeface="MS PGothic" charset="0"/>
                <a:cs typeface="MS PGothic" charset="0"/>
              </a:rPr>
            </a:br>
            <a:endParaRPr lang="en-US" sz="1400" dirty="0">
              <a:latin typeface="Arial" charset="0"/>
              <a:ea typeface="MS PGothic" charset="0"/>
              <a:cs typeface="MS PGothic" charset="0"/>
            </a:endParaRPr>
          </a:p>
        </p:txBody>
      </p:sp>
      <p:sp>
        <p:nvSpPr>
          <p:cNvPr id="131074" name="Content Placeholder 2"/>
          <p:cNvSpPr>
            <a:spLocks noGrp="1"/>
          </p:cNvSpPr>
          <p:nvPr>
            <p:ph idx="1"/>
          </p:nvPr>
        </p:nvSpPr>
        <p:spPr>
          <a:xfrm>
            <a:off x="580103" y="1161026"/>
            <a:ext cx="8106697" cy="4970463"/>
          </a:xfrm>
        </p:spPr>
        <p:txBody>
          <a:bodyPr/>
          <a:lstStyle/>
          <a:p>
            <a:pPr>
              <a:spcBef>
                <a:spcPts val="672"/>
              </a:spcBef>
              <a:defRPr/>
            </a:pPr>
            <a:r>
              <a:rPr lang="en-US" sz="2800" dirty="0">
                <a:latin typeface="Arial" charset="0"/>
                <a:ea typeface="MS PGothic" charset="0"/>
                <a:cs typeface="MS PGothic" charset="0"/>
              </a:rPr>
              <a:t>“Encourage children to make predictions”               </a:t>
            </a:r>
            <a:r>
              <a:rPr lang="en-US" sz="1800" dirty="0">
                <a:latin typeface="Arial" charset="0"/>
                <a:ea typeface="MS PGothic" charset="0"/>
                <a:cs typeface="MS PGothic" charset="0"/>
              </a:rPr>
              <a:t>(PCF, Vol. 3, p. 163)</a:t>
            </a:r>
            <a:r>
              <a:rPr lang="en-US" sz="3000" dirty="0">
                <a:latin typeface="Arial" charset="0"/>
                <a:ea typeface="MS PGothic" charset="0"/>
                <a:cs typeface="MS PGothic" charset="0"/>
              </a:rPr>
              <a:t>. </a:t>
            </a:r>
          </a:p>
          <a:p>
            <a:pPr>
              <a:spcBef>
                <a:spcPts val="672"/>
              </a:spcBef>
              <a:defRPr/>
            </a:pPr>
            <a:r>
              <a:rPr lang="en-US" sz="2800" dirty="0">
                <a:latin typeface="Arial" charset="0"/>
                <a:ea typeface="MS PGothic" charset="0"/>
                <a:cs typeface="MS PGothic" charset="0"/>
              </a:rPr>
              <a:t>“Introduce children  to the idea of predicting” </a:t>
            </a:r>
            <a:r>
              <a:rPr lang="en-US" sz="1800" dirty="0">
                <a:latin typeface="Arial" charset="0"/>
                <a:ea typeface="MS PGothic" charset="0"/>
                <a:cs typeface="MS PGothic" charset="0"/>
              </a:rPr>
              <a:t>(PCF, Vol. 3, p. 163)</a:t>
            </a:r>
            <a:r>
              <a:rPr lang="en-US" sz="3000" dirty="0">
                <a:latin typeface="Arial" charset="0"/>
                <a:ea typeface="MS PGothic" charset="0"/>
                <a:cs typeface="MS PGothic" charset="0"/>
              </a:rPr>
              <a:t>. </a:t>
            </a:r>
          </a:p>
          <a:p>
            <a:pPr>
              <a:spcBef>
                <a:spcPts val="672"/>
              </a:spcBef>
              <a:defRPr/>
            </a:pPr>
            <a:r>
              <a:rPr lang="en-US" sz="2800" dirty="0">
                <a:latin typeface="Arial" charset="0"/>
                <a:ea typeface="MS PGothic" charset="0"/>
                <a:cs typeface="MS PGothic" charset="0"/>
              </a:rPr>
              <a:t>“Encourage children to first predict and then check their predictions” </a:t>
            </a:r>
            <a:r>
              <a:rPr lang="en-US" sz="1800" dirty="0">
                <a:latin typeface="Arial" charset="0"/>
                <a:ea typeface="MS PGothic" charset="0"/>
                <a:cs typeface="MS PGothic" charset="0"/>
              </a:rPr>
              <a:t>(PCF, Vol. 3, p. 164)</a:t>
            </a:r>
            <a:r>
              <a:rPr lang="en-US" sz="2800" dirty="0">
                <a:latin typeface="Arial" charset="0"/>
                <a:ea typeface="MS PGothic" charset="0"/>
                <a:cs typeface="MS PGothic" charset="0"/>
              </a:rPr>
              <a:t>. </a:t>
            </a:r>
            <a:r>
              <a:rPr lang="en-US" sz="1800" dirty="0">
                <a:latin typeface="Arial" charset="0"/>
                <a:ea typeface="MS PGothic" charset="0"/>
                <a:cs typeface="MS PGothic" charset="0"/>
              </a:rPr>
              <a:t> </a:t>
            </a:r>
            <a:endParaRPr lang="en-US" sz="3000" dirty="0">
              <a:latin typeface="Arial" charset="0"/>
              <a:ea typeface="MS PGothic" charset="0"/>
              <a:cs typeface="MS PGothic" charset="0"/>
            </a:endParaRPr>
          </a:p>
          <a:p>
            <a:pPr>
              <a:spcBef>
                <a:spcPts val="672"/>
              </a:spcBef>
              <a:defRPr/>
            </a:pPr>
            <a:r>
              <a:rPr lang="en-US" sz="2800" dirty="0">
                <a:latin typeface="Arial" charset="0"/>
                <a:ea typeface="MS PGothic" charset="0"/>
                <a:cs typeface="MS PGothic" charset="0"/>
              </a:rPr>
              <a:t>“Elicit children’s predictions by asking questions allowing them opportunities to make inferences and draw conclusions” </a:t>
            </a:r>
            <a:r>
              <a:rPr lang="en-US" sz="1800" dirty="0">
                <a:latin typeface="Arial" charset="0"/>
                <a:ea typeface="MS PGothic" charset="0"/>
                <a:cs typeface="MS PGothic" charset="0"/>
              </a:rPr>
              <a:t>(PCF, Vol. 3, p. 164)</a:t>
            </a:r>
            <a:r>
              <a:rPr lang="en-US" sz="3000" dirty="0">
                <a:latin typeface="Arial" charset="0"/>
                <a:ea typeface="MS PGothic" charset="0"/>
                <a:cs typeface="MS PGothic" charset="0"/>
              </a:rPr>
              <a:t>.</a:t>
            </a:r>
            <a:r>
              <a:rPr lang="en-US" sz="1800" dirty="0">
                <a:latin typeface="Arial" charset="0"/>
                <a:ea typeface="MS PGothic" charset="0"/>
                <a:cs typeface="MS PGothic" charset="0"/>
              </a:rPr>
              <a:t> </a:t>
            </a:r>
            <a:endParaRPr lang="en-US" sz="3000" dirty="0">
              <a:latin typeface="Arial" charset="0"/>
              <a:ea typeface="MS PGothic" charset="0"/>
              <a:cs typeface="MS PGothic" charset="0"/>
            </a:endParaRPr>
          </a:p>
        </p:txBody>
      </p:sp>
      <p:sp>
        <p:nvSpPr>
          <p:cNvPr id="3" name="Slide Number Placeholder 2"/>
          <p:cNvSpPr>
            <a:spLocks noGrp="1"/>
          </p:cNvSpPr>
          <p:nvPr>
            <p:ph type="sldNum" sz="quarter" idx="10"/>
          </p:nvPr>
        </p:nvSpPr>
        <p:spPr/>
        <p:txBody>
          <a:bodyPr/>
          <a:lstStyle/>
          <a:p>
            <a:pPr>
              <a:defRPr/>
            </a:pPr>
            <a:fld id="{FC1749A1-765A-BD48-818C-9ABCE9B34A5E}" type="slidenum">
              <a:rPr lang="en-US" smtClean="0"/>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p:txBody>
          <a:bodyPr/>
          <a:lstStyle/>
          <a:p>
            <a:r>
              <a:rPr lang="en-US">
                <a:latin typeface="Arial" charset="0"/>
                <a:ea typeface="MS PGothic" charset="0"/>
                <a:cs typeface="MS PGothic" charset="0"/>
              </a:rPr>
              <a:t>Not all children express themselves verbally.</a:t>
            </a:r>
          </a:p>
        </p:txBody>
      </p:sp>
      <p:pic>
        <p:nvPicPr>
          <p:cNvPr id="133122" name="Content Placeholder 8" descr="obd2.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927" t="11171" r="2177" b="328"/>
          <a:stretch/>
        </p:blipFill>
        <p:spPr>
          <a:xfrm>
            <a:off x="0" y="0"/>
            <a:ext cx="9190038" cy="6858000"/>
          </a:xfrm>
        </p:spPr>
      </p:pic>
      <p:sp>
        <p:nvSpPr>
          <p:cNvPr id="7" name="Content Placeholder 6"/>
          <p:cNvSpPr>
            <a:spLocks noGrp="1"/>
          </p:cNvSpPr>
          <p:nvPr>
            <p:ph sz="half" idx="2"/>
          </p:nvPr>
        </p:nvSpPr>
        <p:spPr>
          <a:xfrm>
            <a:off x="0" y="4797425"/>
            <a:ext cx="9144000" cy="2060575"/>
          </a:xfrm>
          <a:solidFill>
            <a:schemeClr val="tx1">
              <a:lumMod val="65000"/>
              <a:lumOff val="35000"/>
              <a:alpha val="26000"/>
            </a:schemeClr>
          </a:solidFill>
        </p:spPr>
        <p:txBody>
          <a:bodyPr/>
          <a:lstStyle/>
          <a:p>
            <a:pPr marL="166688" indent="-166688">
              <a:spcBef>
                <a:spcPts val="1200"/>
              </a:spcBef>
              <a:buFont typeface="Arial" pitchFamily="34" charset="0"/>
              <a:buNone/>
              <a:defRPr/>
            </a:pPr>
            <a:r>
              <a:rPr lang="en-US" altLang="en-US" b="1" dirty="0">
                <a:solidFill>
                  <a:schemeClr val="bg1"/>
                </a:solidFill>
                <a:effectLst>
                  <a:outerShdw blurRad="38100" dist="38100" dir="2700000" algn="tl">
                    <a:srgbClr val="000000"/>
                  </a:outerShdw>
                </a:effectLst>
              </a:rPr>
              <a:t>  </a:t>
            </a:r>
            <a:r>
              <a:rPr lang="en-US" altLang="en-US" sz="3200" b="1" dirty="0">
                <a:solidFill>
                  <a:schemeClr val="bg1"/>
                </a:solidFill>
                <a:effectLst>
                  <a:outerShdw blurRad="38100" dist="38100" dir="2700000" algn="tl">
                    <a:srgbClr val="000000"/>
                  </a:outerShdw>
                </a:effectLst>
              </a:rPr>
              <a:t>“Children may express their questioning and interest nonverbally, through their facial expressions, body language, and behaviors” </a:t>
            </a:r>
            <a:r>
              <a:rPr lang="en-US" altLang="en-US" sz="1800" b="1" dirty="0">
                <a:solidFill>
                  <a:schemeClr val="bg1"/>
                </a:solidFill>
                <a:effectLst>
                  <a:outerShdw blurRad="38100" dist="38100" dir="2700000" algn="tl">
                    <a:srgbClr val="000000"/>
                  </a:outerShdw>
                </a:effectLst>
              </a:rPr>
              <a:t>(PCF, Vol. 3, p. 148).</a:t>
            </a:r>
          </a:p>
          <a:p>
            <a:pPr marL="166688" indent="-166688">
              <a:buFont typeface="Arial" pitchFamily="34" charset="0"/>
              <a:buChar char="•"/>
              <a:defRPr/>
            </a:pPr>
            <a:endParaRPr lang="en-US" altLang="en-US" dirty="0"/>
          </a:p>
        </p:txBody>
      </p:sp>
      <p:sp>
        <p:nvSpPr>
          <p:cNvPr id="133124"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7B9ACC-7BB0-6548-81AE-975F5D3AD783}" type="slidenum">
              <a:rPr lang="en-US" sz="1200">
                <a:ea typeface="MS PGothic" charset="0"/>
                <a:cs typeface="MS PGothic" charset="0"/>
              </a:rPr>
              <a:pPr/>
              <a:t>59</a:t>
            </a:fld>
            <a:endParaRPr lang="en-US" sz="1200">
              <a:ea typeface="MS PGothic" charset="0"/>
              <a:cs typeface="MS PGothic" charset="0"/>
            </a:endParaRPr>
          </a:p>
        </p:txBody>
      </p:sp>
      <p:sp>
        <p:nvSpPr>
          <p:cNvPr id="8" name="Rectangle 7"/>
          <p:cNvSpPr>
            <a:spLocks noChangeArrowheads="1"/>
          </p:cNvSpPr>
          <p:nvPr/>
        </p:nvSpPr>
        <p:spPr bwMode="auto">
          <a:xfrm>
            <a:off x="0" y="6652097"/>
            <a:ext cx="91440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p:nvPr>
        </p:nvSpPr>
        <p:spPr>
          <a:xfrm>
            <a:off x="0" y="274638"/>
            <a:ext cx="9144000" cy="1143000"/>
          </a:xfrm>
        </p:spPr>
        <p:txBody>
          <a:bodyPr/>
          <a:lstStyle/>
          <a:p>
            <a:pPr eaLnBrk="1" hangingPunct="1"/>
            <a:r>
              <a:rPr lang="en-US" sz="3600" dirty="0">
                <a:latin typeface="Arial" charset="0"/>
                <a:cs typeface="ＭＳ Ｐゴシック" charset="0"/>
              </a:rPr>
              <a:t>Foundations and Framework, Volume 3</a:t>
            </a:r>
            <a:endParaRPr lang="en-US" sz="3600" dirty="0">
              <a:latin typeface="Arial" charset="0"/>
              <a:ea typeface="MS PGothic" charset="0"/>
              <a:cs typeface="Arial" charset="0"/>
            </a:endParaRPr>
          </a:p>
        </p:txBody>
      </p:sp>
      <p:pic>
        <p:nvPicPr>
          <p:cNvPr id="38914" name="Content Placeholder 11" descr="PLF v 3.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75" y="1600200"/>
            <a:ext cx="3498850" cy="4525963"/>
          </a:xfrm>
          <a:ln>
            <a:solidFill>
              <a:schemeClr val="tx1"/>
            </a:solidFill>
            <a:miter lim="800000"/>
            <a:headEnd/>
            <a:tailEnd/>
          </a:ln>
        </p:spPr>
      </p:pic>
      <p:pic>
        <p:nvPicPr>
          <p:cNvPr id="38915" name="Content Placeholder 12" descr="PCF v 3.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81588" y="1600200"/>
            <a:ext cx="3605212" cy="4525963"/>
          </a:xfrm>
          <a:ln>
            <a:solidFill>
              <a:schemeClr val="tx1"/>
            </a:solidFill>
            <a:miter lim="800000"/>
            <a:headEnd/>
            <a:tailEnd/>
          </a:ln>
        </p:spPr>
      </p:pic>
      <p:sp>
        <p:nvSpPr>
          <p:cNvPr id="38916"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1714DF6-CDAB-CE46-86F8-485F15BB9F65}" type="slidenum">
              <a:rPr lang="en-US" sz="1200">
                <a:ea typeface="MS PGothic" charset="0"/>
                <a:cs typeface="MS PGothic" charset="0"/>
              </a:rPr>
              <a:pPr algn="r"/>
              <a:t>6</a:t>
            </a:fld>
            <a:endParaRPr lang="en-US" sz="1200">
              <a:ea typeface="MS PGothic" charset="0"/>
              <a:cs typeface="MS PGothic" charset="0"/>
            </a:endParaRPr>
          </a:p>
        </p:txBody>
      </p:sp>
      <p:sp>
        <p:nvSpPr>
          <p:cNvPr id="9" name="Right Arrow 8"/>
          <p:cNvSpPr>
            <a:spLocks noChangeArrowheads="1"/>
          </p:cNvSpPr>
          <p:nvPr/>
        </p:nvSpPr>
        <p:spPr bwMode="auto">
          <a:xfrm>
            <a:off x="261938" y="2039938"/>
            <a:ext cx="674687"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10" name="Right Arrow 9"/>
          <p:cNvSpPr>
            <a:spLocks noChangeArrowheads="1"/>
          </p:cNvSpPr>
          <p:nvPr/>
        </p:nvSpPr>
        <p:spPr bwMode="auto">
          <a:xfrm>
            <a:off x="4560888" y="2039938"/>
            <a:ext cx="654050"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sz="quarter"/>
          </p:nvPr>
        </p:nvSpPr>
        <p:spPr>
          <a:xfrm>
            <a:off x="0" y="38099"/>
            <a:ext cx="9144000" cy="1360405"/>
          </a:xfrm>
        </p:spPr>
        <p:txBody>
          <a:bodyPr/>
          <a:lstStyle/>
          <a:p>
            <a:r>
              <a:rPr lang="en-US" sz="3600" dirty="0">
                <a:latin typeface="Arial" charset="0"/>
                <a:ea typeface="MS PGothic" charset="0"/>
                <a:cs typeface="MS PGothic" charset="0"/>
              </a:rPr>
              <a:t>Role of Documentation and Recording</a:t>
            </a:r>
          </a:p>
        </p:txBody>
      </p:sp>
      <p:sp>
        <p:nvSpPr>
          <p:cNvPr id="135170" name="Content Placeholder 2"/>
          <p:cNvSpPr>
            <a:spLocks noGrp="1"/>
          </p:cNvSpPr>
          <p:nvPr>
            <p:ph sz="quarter" idx="1"/>
          </p:nvPr>
        </p:nvSpPr>
        <p:spPr>
          <a:xfrm>
            <a:off x="393700" y="1257300"/>
            <a:ext cx="4518909" cy="5211763"/>
          </a:xfrm>
        </p:spPr>
        <p:txBody>
          <a:bodyPr/>
          <a:lstStyle/>
          <a:p>
            <a:pPr marL="0" indent="0">
              <a:buFont typeface="Arial" charset="0"/>
              <a:buNone/>
            </a:pPr>
            <a:r>
              <a:rPr lang="en-US" dirty="0">
                <a:latin typeface="Arial" charset="0"/>
                <a:ea typeface="MS PGothic" charset="0"/>
                <a:cs typeface="MS PGothic" charset="0"/>
              </a:rPr>
              <a:t>“Documentation and recording of information…illustrates for children the link between spoken and written language and supports the development of print concepts” </a:t>
            </a:r>
            <a:r>
              <a:rPr lang="en-US" sz="1800" dirty="0">
                <a:latin typeface="Arial" charset="0"/>
                <a:ea typeface="MS PGothic" charset="0"/>
                <a:cs typeface="MS PGothic" charset="0"/>
              </a:rPr>
              <a:t>(PLF, Vol. 3, p. 50)</a:t>
            </a:r>
            <a:r>
              <a:rPr lang="en-US" dirty="0">
                <a:latin typeface="Arial" charset="0"/>
                <a:ea typeface="MS PGothic" charset="0"/>
                <a:cs typeface="MS PGothic" charset="0"/>
              </a:rPr>
              <a:t>.</a:t>
            </a:r>
          </a:p>
        </p:txBody>
      </p:sp>
      <p:pic>
        <p:nvPicPr>
          <p:cNvPr id="4" name="Content Placeholder 3"/>
          <p:cNvPicPr>
            <a:picLocks noGrp="1" noChangeAspect="1"/>
          </p:cNvPicPr>
          <p:nvPr>
            <p:ph sz="quarter" idx="4"/>
          </p:nvPr>
        </p:nvPicPr>
        <p:blipFill rotWithShape="1">
          <a:blip r:embed="rId3"/>
          <a:srcRect l="12945" t="14998" r="10430" b="18441"/>
          <a:stretch/>
        </p:blipFill>
        <p:spPr>
          <a:xfrm>
            <a:off x="4963409" y="1398505"/>
            <a:ext cx="3951991" cy="2746458"/>
          </a:xfrm>
          <a:ln>
            <a:solidFill>
              <a:schemeClr val="tx1"/>
            </a:solidFill>
          </a:ln>
          <a:effectLst/>
        </p:spPr>
      </p:pic>
      <p:sp>
        <p:nvSpPr>
          <p:cNvPr id="135172" name="Slide Number Placeholder 4"/>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C5C16F-8C2F-6C4F-98F4-7FE9D027C433}" type="slidenum">
              <a:rPr lang="en-US" sz="1200">
                <a:ea typeface="MS PGothic" charset="0"/>
                <a:cs typeface="MS PGothic" charset="0"/>
              </a:rPr>
              <a:pPr/>
              <a:t>60</a:t>
            </a:fld>
            <a:endParaRPr lang="en-US" sz="1200">
              <a:ea typeface="MS PGothic" charset="0"/>
              <a:cs typeface="MS PGothic"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sz="quarter"/>
          </p:nvPr>
        </p:nvSpPr>
        <p:spPr>
          <a:xfrm>
            <a:off x="457200" y="38100"/>
            <a:ext cx="8229600" cy="825500"/>
          </a:xfrm>
        </p:spPr>
        <p:txBody>
          <a:bodyPr/>
          <a:lstStyle/>
          <a:p>
            <a:r>
              <a:rPr lang="en-US" dirty="0">
                <a:latin typeface="Arial" charset="0"/>
                <a:ea typeface="MS PGothic" charset="0"/>
                <a:cs typeface="MS PGothic" charset="0"/>
              </a:rPr>
              <a:t>Forms of Documentation</a:t>
            </a:r>
          </a:p>
        </p:txBody>
      </p:sp>
      <p:sp>
        <p:nvSpPr>
          <p:cNvPr id="137218" name="Content Placeholder 2"/>
          <p:cNvSpPr>
            <a:spLocks noGrp="1"/>
          </p:cNvSpPr>
          <p:nvPr>
            <p:ph sz="quarter" idx="1"/>
          </p:nvPr>
        </p:nvSpPr>
        <p:spPr>
          <a:xfrm>
            <a:off x="6383338" y="989012"/>
            <a:ext cx="2303462" cy="5716587"/>
          </a:xfrm>
        </p:spPr>
        <p:txBody>
          <a:bodyPr/>
          <a:lstStyle/>
          <a:p>
            <a:pPr>
              <a:spcBef>
                <a:spcPts val="672"/>
              </a:spcBef>
              <a:spcAft>
                <a:spcPts val="0"/>
              </a:spcAft>
            </a:pPr>
            <a:r>
              <a:rPr lang="en-US" sz="2800" dirty="0">
                <a:latin typeface="Arial" charset="0"/>
                <a:ea typeface="MS PGothic" charset="0"/>
                <a:cs typeface="MS PGothic" charset="0"/>
              </a:rPr>
              <a:t>Drawings</a:t>
            </a:r>
          </a:p>
          <a:p>
            <a:pPr>
              <a:spcBef>
                <a:spcPts val="672"/>
              </a:spcBef>
              <a:spcAft>
                <a:spcPts val="0"/>
              </a:spcAft>
            </a:pPr>
            <a:r>
              <a:rPr lang="en-US" sz="2800" dirty="0">
                <a:latin typeface="Arial" charset="0"/>
                <a:ea typeface="MS PGothic" charset="0"/>
                <a:cs typeface="MS PGothic" charset="0"/>
              </a:rPr>
              <a:t>Words</a:t>
            </a:r>
          </a:p>
          <a:p>
            <a:pPr>
              <a:spcBef>
                <a:spcPts val="672"/>
              </a:spcBef>
              <a:spcAft>
                <a:spcPts val="0"/>
              </a:spcAft>
            </a:pPr>
            <a:r>
              <a:rPr lang="en-US" sz="2800" dirty="0">
                <a:latin typeface="Arial" charset="0"/>
                <a:ea typeface="MS PGothic" charset="0"/>
                <a:cs typeface="MS PGothic" charset="0"/>
              </a:rPr>
              <a:t>Photos</a:t>
            </a:r>
          </a:p>
          <a:p>
            <a:pPr>
              <a:spcBef>
                <a:spcPts val="672"/>
              </a:spcBef>
              <a:spcAft>
                <a:spcPts val="0"/>
              </a:spcAft>
            </a:pPr>
            <a:r>
              <a:rPr lang="en-US" sz="2800" dirty="0">
                <a:latin typeface="Arial" charset="0"/>
                <a:ea typeface="MS PGothic" charset="0"/>
                <a:cs typeface="MS PGothic" charset="0"/>
              </a:rPr>
              <a:t>Charts </a:t>
            </a:r>
          </a:p>
        </p:txBody>
      </p:sp>
      <p:pic>
        <p:nvPicPr>
          <p:cNvPr id="137219"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rcRect l="5812" t="3859" r="4613" b="9254"/>
          <a:stretch>
            <a:fillRect/>
          </a:stretch>
        </p:blipFill>
        <p:spPr>
          <a:xfrm>
            <a:off x="457200" y="989012"/>
            <a:ext cx="2438400" cy="2497138"/>
          </a:xfrm>
          <a:ln>
            <a:solidFill>
              <a:schemeClr val="tx1"/>
            </a:solidFill>
          </a:ln>
        </p:spPr>
      </p:pic>
      <p:sp>
        <p:nvSpPr>
          <p:cNvPr id="13722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93BCE8-C4BE-FE43-B797-A4C5BC8D5BAB}" type="slidenum">
              <a:rPr lang="en-US" sz="1200">
                <a:ea typeface="MS PGothic" charset="0"/>
                <a:cs typeface="MS PGothic" charset="0"/>
              </a:rPr>
              <a:pPr/>
              <a:t>61</a:t>
            </a:fld>
            <a:endParaRPr lang="en-US" sz="1200">
              <a:ea typeface="MS PGothic" charset="0"/>
              <a:cs typeface="MS PGothic" charset="0"/>
            </a:endParaRPr>
          </a:p>
        </p:txBody>
      </p:sp>
      <p:pic>
        <p:nvPicPr>
          <p:cNvPr id="137222" name="Picture 5"/>
          <p:cNvPicPr>
            <a:picLocks noChangeAspect="1"/>
          </p:cNvPicPr>
          <p:nvPr/>
        </p:nvPicPr>
        <p:blipFill>
          <a:blip r:embed="rId4">
            <a:extLst>
              <a:ext uri="{28A0092B-C50C-407E-A947-70E740481C1C}">
                <a14:useLocalDpi xmlns:a14="http://schemas.microsoft.com/office/drawing/2010/main" val="0"/>
              </a:ext>
            </a:extLst>
          </a:blip>
          <a:srcRect l="17052" t="7449" r="7234" b="9381"/>
          <a:stretch>
            <a:fillRect/>
          </a:stretch>
        </p:blipFill>
        <p:spPr bwMode="auto">
          <a:xfrm>
            <a:off x="2895600" y="989013"/>
            <a:ext cx="3132138" cy="2497138"/>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37221" name="Content Placeholder 9"/>
          <p:cNvPicPr>
            <a:picLocks noGrp="1" noChangeAspect="1"/>
          </p:cNvPicPr>
          <p:nvPr>
            <p:ph sz="quarter" idx="2"/>
          </p:nvPr>
        </p:nvPicPr>
        <p:blipFill>
          <a:blip r:embed="rId5">
            <a:extLst>
              <a:ext uri="{28A0092B-C50C-407E-A947-70E740481C1C}">
                <a14:useLocalDpi xmlns:a14="http://schemas.microsoft.com/office/drawing/2010/main" val="0"/>
              </a:ext>
            </a:extLst>
          </a:blip>
          <a:srcRect t="8594" b="8594"/>
          <a:stretch>
            <a:fillRect/>
          </a:stretch>
        </p:blipFill>
        <p:spPr>
          <a:xfrm>
            <a:off x="457200" y="3486150"/>
            <a:ext cx="5570538" cy="3016250"/>
          </a:xfr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a:latin typeface="Arial" charset="0"/>
                <a:ea typeface="MS PGothic" charset="0"/>
                <a:cs typeface="MS PGothic" charset="0"/>
              </a:rPr>
              <a:t>Open Ended Questions</a:t>
            </a:r>
          </a:p>
        </p:txBody>
      </p:sp>
      <p:pic>
        <p:nvPicPr>
          <p:cNvPr id="147458" name="Content Placeholder 5" descr="Asking questions"/>
          <p:cNvPicPr>
            <a:picLocks noGrp="1" noChangeAspect="1"/>
          </p:cNvPicPr>
          <p:nvPr>
            <p:ph sz="half" idx="2"/>
          </p:nvPr>
        </p:nvPicPr>
        <p:blipFill rotWithShape="1">
          <a:blip r:embed="rId3">
            <a:lum bright="8000" contrast="40000"/>
            <a:extLst>
              <a:ext uri="{28A0092B-C50C-407E-A947-70E740481C1C}">
                <a14:useLocalDpi xmlns:a14="http://schemas.microsoft.com/office/drawing/2010/main" val="0"/>
              </a:ext>
            </a:extLst>
          </a:blip>
          <a:srcRect l="14609" t="7835" r="16826" b="23632"/>
          <a:stretch/>
        </p:blipFill>
        <p:spPr>
          <a:xfrm>
            <a:off x="0" y="0"/>
            <a:ext cx="9144000" cy="6858000"/>
          </a:xfrm>
        </p:spPr>
      </p:pic>
      <p:sp>
        <p:nvSpPr>
          <p:cNvPr id="147459" name="Content Placeholder 2"/>
          <p:cNvSpPr>
            <a:spLocks noGrp="1"/>
          </p:cNvSpPr>
          <p:nvPr>
            <p:ph sz="half" idx="1"/>
          </p:nvPr>
        </p:nvSpPr>
        <p:spPr>
          <a:xfrm>
            <a:off x="4800600" y="3911600"/>
            <a:ext cx="4343400" cy="2946400"/>
          </a:xfrm>
          <a:solidFill>
            <a:schemeClr val="tx1">
              <a:alpha val="44000"/>
            </a:schemeClr>
          </a:solidFill>
        </p:spPr>
        <p:txBody>
          <a:bodyPr/>
          <a:lstStyle/>
          <a:p>
            <a:pPr marL="177800" indent="0">
              <a:lnSpc>
                <a:spcPct val="90000"/>
              </a:lnSpc>
              <a:buFont typeface="Arial" charset="0"/>
              <a:buNone/>
            </a:pPr>
            <a:r>
              <a:rPr lang="en-US" sz="29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“Families can support children’s learning of science, using their home language, and be partners in the education of their children” </a:t>
            </a:r>
            <a:r>
              <a:rPr lang="en-US" sz="1800"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(PCF, Vol. 3, p. 173)</a:t>
            </a:r>
            <a:r>
              <a:rPr lang="en-US" b="1" dirty="0">
                <a:solidFill>
                  <a:schemeClr val="bg1"/>
                </a:solidFill>
                <a:effectLst>
                  <a:outerShdw blurRad="38100" dist="38100" dir="2700000" algn="tl">
                    <a:srgbClr val="000000">
                      <a:alpha val="43137"/>
                    </a:srgbClr>
                  </a:outerShdw>
                </a:effectLst>
                <a:latin typeface="Arial" charset="0"/>
                <a:ea typeface="MS PGothic" charset="0"/>
                <a:cs typeface="MS PGothic" charset="0"/>
              </a:rPr>
              <a:t>.</a:t>
            </a:r>
            <a:endParaRPr lang="en-US" sz="18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14746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2EB03E-FC21-A446-8075-7DCD0840709E}" type="slidenum">
              <a:rPr lang="en-US" sz="1200">
                <a:ea typeface="MS PGothic" charset="0"/>
                <a:cs typeface="MS PGothic" charset="0"/>
              </a:rPr>
              <a:pPr/>
              <a:t>62</a:t>
            </a:fld>
            <a:endParaRPr lang="en-US" sz="1200">
              <a:ea typeface="MS PGothic" charset="0"/>
              <a:cs typeface="MS PGothic" charset="0"/>
            </a:endParaRPr>
          </a:p>
        </p:txBody>
      </p:sp>
      <p:sp>
        <p:nvSpPr>
          <p:cNvPr id="7" name="Rectangle 6"/>
          <p:cNvSpPr>
            <a:spLocks noChangeArrowheads="1"/>
          </p:cNvSpPr>
          <p:nvPr/>
        </p:nvSpPr>
        <p:spPr bwMode="auto">
          <a:xfrm>
            <a:off x="0" y="6646862"/>
            <a:ext cx="4800600"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
            <a:ext cx="9144000" cy="1765301"/>
          </a:xfrm>
        </p:spPr>
        <p:txBody>
          <a:bodyPr>
            <a:normAutofit/>
          </a:bodyPr>
          <a:lstStyle/>
          <a:p>
            <a:pPr>
              <a:defRPr/>
            </a:pPr>
            <a:r>
              <a:rPr lang="en-US" sz="4000" dirty="0">
                <a:ea typeface="MS PGothic" charset="0"/>
              </a:rPr>
              <a:t>Partner with families to learn </a:t>
            </a:r>
            <a:br>
              <a:rPr lang="en-US" sz="4000" dirty="0">
                <a:ea typeface="MS PGothic" charset="0"/>
              </a:rPr>
            </a:br>
            <a:r>
              <a:rPr lang="en-US" sz="4000" dirty="0">
                <a:ea typeface="MS PGothic" charset="0"/>
              </a:rPr>
              <a:t>about children’s strengths.</a:t>
            </a:r>
          </a:p>
        </p:txBody>
      </p:sp>
      <p:sp>
        <p:nvSpPr>
          <p:cNvPr id="149506" name="Content Placeholder 2"/>
          <p:cNvSpPr>
            <a:spLocks noGrp="1"/>
          </p:cNvSpPr>
          <p:nvPr>
            <p:ph sz="half" idx="1"/>
          </p:nvPr>
        </p:nvSpPr>
        <p:spPr>
          <a:xfrm>
            <a:off x="457200" y="1612900"/>
            <a:ext cx="4813300" cy="4927600"/>
          </a:xfrm>
        </p:spPr>
        <p:txBody>
          <a:bodyPr/>
          <a:lstStyle/>
          <a:p>
            <a:pPr>
              <a:spcBef>
                <a:spcPct val="0"/>
              </a:spcBef>
              <a:spcAft>
                <a:spcPts val="600"/>
              </a:spcAft>
            </a:pPr>
            <a:r>
              <a:rPr lang="en-US" i="1" dirty="0">
                <a:latin typeface="Arial" charset="0"/>
                <a:ea typeface="MS PGothic" charset="0"/>
                <a:cs typeface="MS PGothic" charset="0"/>
                <a:hlinkClick r:id="rId3"/>
              </a:rPr>
              <a:t>Best Practices for Planning Curriculum: Family Partnerships and Culture</a:t>
            </a:r>
            <a:endParaRPr lang="en-US" i="1" dirty="0">
              <a:latin typeface="Arial" charset="0"/>
              <a:ea typeface="MS PGothic" charset="0"/>
              <a:cs typeface="MS PGothic" charset="0"/>
            </a:endParaRPr>
          </a:p>
          <a:p>
            <a:pPr lvl="1">
              <a:spcBef>
                <a:spcPct val="0"/>
              </a:spcBef>
              <a:spcAft>
                <a:spcPts val="1800"/>
              </a:spcAft>
            </a:pPr>
            <a:r>
              <a:rPr lang="en-US" dirty="0">
                <a:solidFill>
                  <a:srgbClr val="000000"/>
                </a:solidFill>
                <a:latin typeface="Arial" charset="0"/>
                <a:ea typeface="MS PGothic" charset="0"/>
                <a:cs typeface="MS PGothic" charset="0"/>
              </a:rPr>
              <a:t>CDE Publication (2016)</a:t>
            </a:r>
          </a:p>
          <a:p>
            <a:pPr>
              <a:spcBef>
                <a:spcPct val="0"/>
              </a:spcBef>
              <a:spcAft>
                <a:spcPts val="600"/>
              </a:spcAft>
            </a:pPr>
            <a:r>
              <a:rPr lang="en-US" dirty="0">
                <a:solidFill>
                  <a:srgbClr val="000000"/>
                </a:solidFill>
                <a:latin typeface="Arial" charset="0"/>
                <a:ea typeface="MS PGothic" charset="0"/>
                <a:cs typeface="MS PGothic" charset="0"/>
                <a:hlinkClick r:id="rId4"/>
              </a:rPr>
              <a:t>All About Young Children </a:t>
            </a:r>
            <a:endParaRPr lang="en-US" dirty="0">
              <a:solidFill>
                <a:srgbClr val="000000"/>
              </a:solidFill>
              <a:latin typeface="Arial" charset="0"/>
              <a:ea typeface="MS PGothic" charset="0"/>
              <a:cs typeface="MS PGothic" charset="0"/>
            </a:endParaRPr>
          </a:p>
          <a:p>
            <a:pPr lvl="1">
              <a:spcBef>
                <a:spcPct val="0"/>
              </a:spcBef>
              <a:spcAft>
                <a:spcPts val="1800"/>
              </a:spcAft>
            </a:pPr>
            <a:r>
              <a:rPr lang="en-US" dirty="0">
                <a:solidFill>
                  <a:srgbClr val="000000"/>
                </a:solidFill>
                <a:latin typeface="Arial" charset="0"/>
                <a:ea typeface="MS PGothic" charset="0"/>
                <a:cs typeface="MS PGothic" charset="0"/>
              </a:rPr>
              <a:t>CDE Web site</a:t>
            </a:r>
          </a:p>
          <a:p>
            <a:pPr>
              <a:spcBef>
                <a:spcPct val="0"/>
              </a:spcBef>
              <a:spcAft>
                <a:spcPts val="600"/>
              </a:spcAft>
            </a:pPr>
            <a:r>
              <a:rPr lang="en-US" i="1" dirty="0">
                <a:solidFill>
                  <a:srgbClr val="000000"/>
                </a:solidFill>
                <a:latin typeface="Arial" charset="0"/>
                <a:ea typeface="MS PGothic" charset="0"/>
                <a:cs typeface="MS PGothic" charset="0"/>
                <a:hlinkClick r:id="rId5"/>
              </a:rPr>
              <a:t>California Preschool Curriculum Framework </a:t>
            </a:r>
            <a:r>
              <a:rPr lang="en-US" sz="2400" dirty="0">
                <a:solidFill>
                  <a:srgbClr val="000000"/>
                </a:solidFill>
                <a:latin typeface="Arial" charset="0"/>
                <a:ea typeface="MS PGothic" charset="0"/>
                <a:cs typeface="MS PGothic" charset="0"/>
              </a:rPr>
              <a:t>(Engaging Families Section)</a:t>
            </a:r>
          </a:p>
          <a:p>
            <a:pPr lvl="1">
              <a:spcBef>
                <a:spcPct val="0"/>
              </a:spcBef>
              <a:spcAft>
                <a:spcPts val="600"/>
              </a:spcAft>
            </a:pPr>
            <a:r>
              <a:rPr lang="en-US" dirty="0">
                <a:solidFill>
                  <a:srgbClr val="000000"/>
                </a:solidFill>
                <a:latin typeface="Arial" charset="0"/>
                <a:ea typeface="MS PGothic" charset="0"/>
                <a:cs typeface="MS PGothic" charset="0"/>
              </a:rPr>
              <a:t>CDE Publication (2010) </a:t>
            </a:r>
          </a:p>
        </p:txBody>
      </p:sp>
      <p:pic>
        <p:nvPicPr>
          <p:cNvPr id="149507" name="Content Placeholder 3"/>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8372" t="772" r="16087" b="4048"/>
          <a:stretch/>
        </p:blipFill>
        <p:spPr>
          <a:xfrm>
            <a:off x="5441950" y="1765301"/>
            <a:ext cx="3105150" cy="3479800"/>
          </a:xfrm>
          <a:ln>
            <a:solidFill>
              <a:schemeClr val="tx1"/>
            </a:solidFill>
          </a:ln>
        </p:spPr>
      </p:pic>
      <p:sp>
        <p:nvSpPr>
          <p:cNvPr id="2" name="Slide Number Placeholder 1"/>
          <p:cNvSpPr>
            <a:spLocks noGrp="1"/>
          </p:cNvSpPr>
          <p:nvPr>
            <p:ph type="sldNum" sz="quarter" idx="10"/>
          </p:nvPr>
        </p:nvSpPr>
        <p:spPr/>
        <p:txBody>
          <a:bodyPr/>
          <a:lstStyle/>
          <a:p>
            <a:pPr>
              <a:defRPr/>
            </a:pPr>
            <a:fld id="{3250A233-0C50-5546-BB01-10DDC1ED6E0E}" type="slidenum">
              <a:rPr lang="en-US" smtClean="0"/>
              <a:pPr>
                <a:defRPr/>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a:xfrm>
            <a:off x="381000" y="1779588"/>
            <a:ext cx="8229600" cy="1143000"/>
          </a:xfrm>
        </p:spPr>
        <p:txBody>
          <a:bodyPr/>
          <a:lstStyle/>
          <a:p>
            <a:r>
              <a:rPr lang="en-US">
                <a:latin typeface="Arial" charset="0"/>
                <a:ea typeface="MS PGothic" charset="0"/>
                <a:cs typeface="MS PGothic" charset="0"/>
              </a:rPr>
              <a:t>Find Multi-Lingual Parent Tips </a:t>
            </a:r>
          </a:p>
        </p:txBody>
      </p:sp>
      <p:sp>
        <p:nvSpPr>
          <p:cNvPr id="151554" name="Content Placeholder 2"/>
          <p:cNvSpPr>
            <a:spLocks noGrp="1"/>
          </p:cNvSpPr>
          <p:nvPr>
            <p:ph sz="half" idx="1"/>
          </p:nvPr>
        </p:nvSpPr>
        <p:spPr>
          <a:xfrm>
            <a:off x="0" y="5619751"/>
            <a:ext cx="9144000" cy="747713"/>
          </a:xfrm>
        </p:spPr>
        <p:txBody>
          <a:bodyPr/>
          <a:lstStyle/>
          <a:p>
            <a:pPr algn="ctr">
              <a:buFont typeface="Arial" charset="0"/>
              <a:buNone/>
            </a:pPr>
            <a:r>
              <a:rPr lang="en-US" dirty="0">
                <a:latin typeface="Arial" charset="0"/>
                <a:ea typeface="MS PGothic" charset="0"/>
                <a:cs typeface="MS PGothic" charset="0"/>
                <a:hlinkClick r:id="rId3"/>
              </a:rPr>
              <a:t>Parent Tips</a:t>
            </a:r>
            <a:endParaRPr lang="en-US" dirty="0">
              <a:latin typeface="Arial" charset="0"/>
              <a:ea typeface="MS PGothic" charset="0"/>
              <a:cs typeface="MS PGothic" charset="0"/>
            </a:endParaRPr>
          </a:p>
        </p:txBody>
      </p:sp>
      <p:pic>
        <p:nvPicPr>
          <p:cNvPr id="6" name="Content Placeholder 5" descr="allaboutyoung.tiff"/>
          <p:cNvPicPr>
            <a:picLocks noGrp="1" noChangeAspect="1"/>
          </p:cNvPicPr>
          <p:nvPr>
            <p:ph sz="half" idx="2"/>
          </p:nvPr>
        </p:nvPicPr>
        <p:blipFill>
          <a:blip r:embed="rId4"/>
          <a:stretch>
            <a:fillRect/>
          </a:stretch>
        </p:blipFill>
        <p:spPr>
          <a:xfrm>
            <a:off x="419100" y="612628"/>
            <a:ext cx="8305800" cy="4899320"/>
          </a:xfrm>
          <a:ln>
            <a:solidFill>
              <a:schemeClr val="tx1"/>
            </a:solidFill>
          </a:ln>
          <a:scene3d>
            <a:camera prst="orthographicFront"/>
            <a:lightRig rig="threePt" dir="t"/>
          </a:scene3d>
          <a:sp3d>
            <a:bevelT w="139700" prst="cross"/>
          </a:sp3d>
        </p:spPr>
      </p:pic>
      <p:sp>
        <p:nvSpPr>
          <p:cNvPr id="15155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CBE6E-8E5E-444F-A47A-13C0AA69FBCD}" type="slidenum">
              <a:rPr lang="en-US" sz="1200">
                <a:ea typeface="MS PGothic" charset="0"/>
                <a:cs typeface="MS PGothic" charset="0"/>
              </a:rPr>
              <a:pPr/>
              <a:t>64</a:t>
            </a:fld>
            <a:endParaRPr lang="en-US" sz="1200">
              <a:ea typeface="MS PGothic" charset="0"/>
              <a:cs typeface="MS PGothic"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sz="quarter"/>
          </p:nvPr>
        </p:nvSpPr>
        <p:spPr>
          <a:xfrm>
            <a:off x="5257800" y="896938"/>
            <a:ext cx="3886200" cy="3251200"/>
          </a:xfrm>
        </p:spPr>
        <p:txBody>
          <a:bodyPr/>
          <a:lstStyle/>
          <a:p>
            <a:pPr>
              <a:defRPr/>
            </a:pPr>
            <a:r>
              <a:rPr lang="en-US" dirty="0">
                <a:solidFill>
                  <a:srgbClr val="FFFFFF"/>
                </a:solidFill>
                <a:effectLst>
                  <a:outerShdw blurRad="38100" dist="38100" dir="2700000" algn="tl">
                    <a:srgbClr val="E9E5DC"/>
                  </a:outerShdw>
                </a:effectLst>
                <a:latin typeface="Arial" charset="0"/>
                <a:ea typeface="MS PGothic" charset="0"/>
                <a:cs typeface="MS PGothic" charset="0"/>
              </a:rPr>
              <a:t>Scientific Inquiry</a:t>
            </a:r>
          </a:p>
        </p:txBody>
      </p:sp>
      <p:sp>
        <p:nvSpPr>
          <p:cNvPr id="153602" name="Content Placeholder 8"/>
          <p:cNvSpPr>
            <a:spLocks noGrp="1"/>
          </p:cNvSpPr>
          <p:nvPr>
            <p:ph sz="quarter" idx="1"/>
          </p:nvPr>
        </p:nvSpPr>
        <p:spPr>
          <a:xfrm>
            <a:off x="165100" y="165100"/>
            <a:ext cx="4432300" cy="3441700"/>
          </a:xfrm>
        </p:spPr>
        <p:txBody>
          <a:bodyPr/>
          <a:lstStyle/>
          <a:p>
            <a:pPr marL="0" indent="0">
              <a:buFont typeface="Arial" charset="0"/>
              <a:buNone/>
            </a:pPr>
            <a:r>
              <a:rPr lang="en-US" dirty="0">
                <a:latin typeface="Arial" charset="0"/>
                <a:ea typeface="MS PGothic" charset="0"/>
                <a:cs typeface="MS PGothic" charset="0"/>
              </a:rPr>
              <a:t>“Like scientists, children have a natural desire to inquire, but need guidance in developing the skills of scientific inquiry”       </a:t>
            </a:r>
            <a:r>
              <a:rPr lang="en-US" sz="1800" dirty="0">
                <a:latin typeface="Arial" charset="0"/>
                <a:ea typeface="MS PGothic" charset="0"/>
                <a:cs typeface="MS PGothic" charset="0"/>
              </a:rPr>
              <a:t>(PCF, Vol. 3, 153).</a:t>
            </a:r>
          </a:p>
        </p:txBody>
      </p:sp>
      <p:pic>
        <p:nvPicPr>
          <p:cNvPr id="153604" name="Content Placeholder 6"/>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4207" r="4194" b="3517"/>
          <a:stretch/>
        </p:blipFill>
        <p:spPr>
          <a:xfrm>
            <a:off x="7938" y="3606800"/>
            <a:ext cx="4749800" cy="3251200"/>
          </a:xfrm>
          <a:ln>
            <a:solidFill>
              <a:schemeClr val="tx1"/>
            </a:solidFill>
          </a:ln>
        </p:spPr>
      </p:pic>
      <p:sp>
        <p:nvSpPr>
          <p:cNvPr id="15360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A75E4E-B445-B742-BA42-4DC887B7DA93}" type="slidenum">
              <a:rPr lang="en-US" sz="1200">
                <a:ea typeface="MS PGothic" charset="0"/>
                <a:cs typeface="MS PGothic" charset="0"/>
              </a:rPr>
              <a:pPr/>
              <a:t>65</a:t>
            </a:fld>
            <a:endParaRPr lang="en-US" sz="1200">
              <a:ea typeface="MS PGothic" charset="0"/>
              <a:cs typeface="MS PGothic" charset="0"/>
            </a:endParaRPr>
          </a:p>
        </p:txBody>
      </p:sp>
      <p:pic>
        <p:nvPicPr>
          <p:cNvPr id="153603" name="Content Placeholder 5"/>
          <p:cNvPicPr>
            <a:picLocks noGrp="1" noChangeAspect="1"/>
          </p:cNvPicPr>
          <p:nvPr>
            <p:ph sz="quarter" idx="2"/>
          </p:nvPr>
        </p:nvPicPr>
        <p:blipFill>
          <a:blip r:embed="rId4">
            <a:extLst>
              <a:ext uri="{28A0092B-C50C-407E-A947-70E740481C1C}">
                <a14:useLocalDpi xmlns:a14="http://schemas.microsoft.com/office/drawing/2010/main" val="0"/>
              </a:ext>
            </a:extLst>
          </a:blip>
          <a:srcRect l="9096" t="5753" b="1328"/>
          <a:stretch>
            <a:fillRect/>
          </a:stretch>
        </p:blipFill>
        <p:spPr>
          <a:xfrm>
            <a:off x="4757738" y="-3175"/>
            <a:ext cx="4386262" cy="6854825"/>
          </a:xfrm>
          <a:ln>
            <a:solidFill>
              <a:schemeClr val="tx1"/>
            </a:solidFill>
          </a:ln>
        </p:spPr>
      </p:pic>
      <p:sp>
        <p:nvSpPr>
          <p:cNvPr id="8" name="Rectangle 7"/>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 (CDE) with the WestEd Center for Child &amp; Family Studies, California Preschool Instructional Network (CPIN).</a:t>
            </a:r>
            <a:endParaRPr lang="en-US" sz="900" dirty="0">
              <a:latin typeface="Arial" pitchFamily="-83" charset="0"/>
              <a:ea typeface="Arial" pitchFamily="-83" charset="0"/>
              <a:cs typeface="Arial" pitchFamily="-83"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a:xfrm>
            <a:off x="0" y="177800"/>
            <a:ext cx="9144000" cy="1752600"/>
          </a:xfrm>
        </p:spPr>
        <p:txBody>
          <a:bodyPr/>
          <a:lstStyle/>
          <a:p>
            <a:pPr>
              <a:defRPr/>
            </a:pPr>
            <a:r>
              <a:rPr lang="en-US" sz="4800" dirty="0">
                <a:solidFill>
                  <a:srgbClr val="000000"/>
                </a:solidFill>
                <a:latin typeface="Arial" charset="0"/>
                <a:ea typeface="MS PGothic" charset="0"/>
                <a:cs typeface="MS PGothic" charset="0"/>
              </a:rPr>
              <a:t>Thanks for coming!</a:t>
            </a:r>
          </a:p>
        </p:txBody>
      </p:sp>
      <p:sp>
        <p:nvSpPr>
          <p:cNvPr id="155651"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576370-C557-154A-B377-FCF3C5374C28}" type="slidenum">
              <a:rPr lang="en-US" sz="1200">
                <a:ea typeface="MS PGothic" charset="0"/>
                <a:cs typeface="MS PGothic" charset="0"/>
              </a:rPr>
              <a:pPr/>
              <a:t>66</a:t>
            </a:fld>
            <a:endParaRPr lang="en-US" sz="1200">
              <a:ea typeface="MS PGothic" charset="0"/>
              <a:cs typeface="MS PGothic" charset="0"/>
            </a:endParaRPr>
          </a:p>
        </p:txBody>
      </p:sp>
      <p:pic>
        <p:nvPicPr>
          <p:cNvPr id="3" name="Content Placeholder 2"/>
          <p:cNvPicPr>
            <a:picLocks noGrp="1" noChangeAspect="1"/>
          </p:cNvPicPr>
          <p:nvPr>
            <p:ph sz="half" idx="1"/>
          </p:nvPr>
        </p:nvPicPr>
        <p:blipFill rotWithShape="1">
          <a:blip r:embed="rId3"/>
          <a:srcRect l="2797" r="21092" b="10200"/>
          <a:stretch/>
        </p:blipFill>
        <p:spPr>
          <a:xfrm>
            <a:off x="1752599" y="1619250"/>
            <a:ext cx="5816601" cy="4546600"/>
          </a:xfrm>
          <a:ln>
            <a:solidFill>
              <a:schemeClr val="tx1"/>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278296" y="983973"/>
            <a:ext cx="8865704" cy="5565913"/>
          </a:xfrm>
        </p:spPr>
        <p:txBody>
          <a:bodyPr/>
          <a:lstStyle/>
          <a:p>
            <a:pPr marL="233363" lvl="0" indent="-233363">
              <a:spcBef>
                <a:spcPts val="0"/>
              </a:spcBef>
              <a:spcAft>
                <a:spcPts val="1200"/>
              </a:spcAft>
              <a:buNone/>
            </a:pPr>
            <a:r>
              <a:rPr lang="en-US" sz="1350" dirty="0">
                <a:cs typeface="Arial"/>
              </a:rPr>
              <a:t>California Department of Education. 2010</a:t>
            </a:r>
            <a:r>
              <a:rPr lang="en-US" sz="1350" i="1" dirty="0">
                <a:cs typeface="Arial"/>
              </a:rPr>
              <a:t>. California Preschool Curriculum Framework, Volume 1</a:t>
            </a:r>
            <a:r>
              <a:rPr lang="en-US" sz="1350" dirty="0">
                <a:cs typeface="Arial"/>
              </a:rPr>
              <a:t>. http://www.cde.ca.gov/sp/cd/re/documents/psframeworkkvol1.pdf (accessed September 9, 2016).</a:t>
            </a:r>
          </a:p>
          <a:p>
            <a:pPr marL="233363" lvl="0" indent="-233363">
              <a:spcBef>
                <a:spcPts val="0"/>
              </a:spcBef>
              <a:spcAft>
                <a:spcPts val="1200"/>
              </a:spcAft>
              <a:buNone/>
            </a:pPr>
            <a:r>
              <a:rPr lang="en-US" sz="1350" dirty="0">
                <a:cs typeface="Arial"/>
              </a:rPr>
              <a:t>California Department of Education. 2012. </a:t>
            </a:r>
            <a:r>
              <a:rPr lang="en-US" sz="1350" i="1" dirty="0">
                <a:cs typeface="Arial"/>
              </a:rPr>
              <a:t>California Preschool Learning Foundations, Volume 3</a:t>
            </a:r>
            <a:r>
              <a:rPr lang="en-US" sz="1350" dirty="0">
                <a:cs typeface="Arial"/>
              </a:rPr>
              <a:t>. </a:t>
            </a:r>
            <a:r>
              <a:rPr lang="en-US" sz="1350" dirty="0"/>
              <a:t>www.cde.ca.gov/.../preschoolfoundationsvol3.pdf </a:t>
            </a:r>
            <a:r>
              <a:rPr lang="en-US" sz="1350" dirty="0">
                <a:cs typeface="Arial"/>
              </a:rPr>
              <a:t>(accessed September 9, 2016). </a:t>
            </a:r>
          </a:p>
          <a:p>
            <a:pPr marL="233363" indent="-233363">
              <a:spcBef>
                <a:spcPts val="0"/>
              </a:spcBef>
              <a:spcAft>
                <a:spcPts val="1200"/>
              </a:spcAft>
              <a:buNone/>
            </a:pPr>
            <a:r>
              <a:rPr lang="en-US" sz="1350" dirty="0">
                <a:cs typeface="Arial"/>
              </a:rPr>
              <a:t>California Department of Education. 2013. </a:t>
            </a:r>
            <a:r>
              <a:rPr lang="en-US" sz="1350" i="1" dirty="0">
                <a:cs typeface="Arial"/>
              </a:rPr>
              <a:t>California Preschool Curriculum Framework, Volume 3</a:t>
            </a:r>
            <a:r>
              <a:rPr lang="en-US" sz="1350" dirty="0">
                <a:cs typeface="Arial"/>
              </a:rPr>
              <a:t>. </a:t>
            </a:r>
            <a:r>
              <a:rPr lang="en-US" sz="1350" dirty="0"/>
              <a:t>www.cde.ca.gov/</a:t>
            </a:r>
            <a:r>
              <a:rPr lang="en-US" sz="1350" dirty="0" err="1"/>
              <a:t>sp</a:t>
            </a:r>
            <a:r>
              <a:rPr lang="en-US" sz="1350" dirty="0"/>
              <a:t>/.../preschoolframeworkvol3.pdf </a:t>
            </a:r>
            <a:r>
              <a:rPr lang="en-US" sz="1350" dirty="0">
                <a:cs typeface="Arial"/>
              </a:rPr>
              <a:t>(accessed September 9, 2016).</a:t>
            </a:r>
          </a:p>
          <a:p>
            <a:pPr marL="233363" indent="-233363">
              <a:spcBef>
                <a:spcPts val="0"/>
              </a:spcBef>
              <a:spcAft>
                <a:spcPts val="1200"/>
              </a:spcAft>
              <a:buNone/>
            </a:pPr>
            <a:r>
              <a:rPr lang="en-US" sz="1350" dirty="0">
                <a:ea typeface="Times New Roman" panose="02020603050405020304" pitchFamily="18" charset="0"/>
                <a:cs typeface="Times New Roman" panose="02020603050405020304" pitchFamily="18" charset="0"/>
              </a:rPr>
              <a:t>California Department of Education. 2013. </a:t>
            </a:r>
            <a:r>
              <a:rPr lang="en-US" sz="1350" i="1" dirty="0">
                <a:ea typeface="Times New Roman" panose="02020603050405020304" pitchFamily="18" charset="0"/>
                <a:cs typeface="Times New Roman" panose="02020603050405020304" pitchFamily="18" charset="0"/>
              </a:rPr>
              <a:t>California’s Best Practices for Young Dual Language Learners: Research Overview Papers. </a:t>
            </a:r>
            <a:r>
              <a:rPr lang="en-US" sz="1350" dirty="0"/>
              <a:t>http://www.cde.ca.gov/sp/cd/ce/documents/dllresearchpapers.pdf (accessed </a:t>
            </a:r>
            <a:r>
              <a:rPr lang="en-US" sz="1350" dirty="0">
                <a:ea typeface="MS PGothic" charset="0"/>
              </a:rPr>
              <a:t>September 9, 2016).</a:t>
            </a:r>
          </a:p>
          <a:p>
            <a:pPr marL="233363" indent="-233363">
              <a:spcBef>
                <a:spcPts val="0"/>
              </a:spcBef>
              <a:spcAft>
                <a:spcPts val="1200"/>
              </a:spcAft>
              <a:buNone/>
            </a:pPr>
            <a:r>
              <a:rPr lang="en-US" sz="1350" dirty="0">
                <a:ea typeface="Times New Roman" panose="02020603050405020304" pitchFamily="18" charset="0"/>
                <a:cs typeface="Times New Roman" panose="02020603050405020304" pitchFamily="18" charset="0"/>
              </a:rPr>
              <a:t>California Department of Education. 2013. </a:t>
            </a:r>
            <a:r>
              <a:rPr lang="en-US" sz="1350" i="1" dirty="0"/>
              <a:t>Transitional Kindergarten Implementation Guide: A Resource for California Public School District Administrators and Teachers</a:t>
            </a:r>
            <a:r>
              <a:rPr lang="en-US" sz="1350" dirty="0"/>
              <a:t>. </a:t>
            </a:r>
            <a:r>
              <a:rPr lang="en-US" sz="1350" dirty="0">
                <a:ea typeface="Times New Roman" panose="02020603050405020304" pitchFamily="18" charset="0"/>
                <a:cs typeface="Times New Roman" panose="02020603050405020304" pitchFamily="18" charset="0"/>
              </a:rPr>
              <a:t>Sacramento: California Department of Education.</a:t>
            </a:r>
            <a:endParaRPr lang="en-US" sz="1350" dirty="0">
              <a:cs typeface="Arial"/>
            </a:endParaRPr>
          </a:p>
          <a:p>
            <a:pPr marL="233363" indent="-233363">
              <a:spcBef>
                <a:spcPts val="0"/>
              </a:spcBef>
              <a:spcAft>
                <a:spcPts val="1200"/>
              </a:spcAft>
              <a:buNone/>
            </a:pPr>
            <a:r>
              <a:rPr lang="en-US" sz="1350" dirty="0">
                <a:ea typeface="MS PGothic" charset="0"/>
                <a:cs typeface="MS PGothic" charset="0"/>
              </a:rPr>
              <a:t>National Committee on Science Education Standards and Assessment, National Research Council. 1996. </a:t>
            </a:r>
            <a:r>
              <a:rPr lang="en-US" sz="1350" i="1" dirty="0">
                <a:ea typeface="MS PGothic" charset="0"/>
                <a:cs typeface="MS PGothic" charset="0"/>
              </a:rPr>
              <a:t>National Science Education Standards. </a:t>
            </a:r>
            <a:r>
              <a:rPr lang="en-US" sz="1350" dirty="0"/>
              <a:t>http://www.nap.edu/catalog/4962.html </a:t>
            </a:r>
            <a:r>
              <a:rPr lang="en-US" sz="1350" dirty="0">
                <a:cs typeface="Arial"/>
              </a:rPr>
              <a:t>(accessed September 9, 2016). </a:t>
            </a:r>
            <a:endParaRPr lang="en-US" sz="1350" dirty="0">
              <a:ea typeface="MS PGothic" charset="0"/>
              <a:cs typeface="MS PGothic" charset="0"/>
            </a:endParaRPr>
          </a:p>
          <a:p>
            <a:pPr marL="233363" indent="-233363">
              <a:spcBef>
                <a:spcPts val="0"/>
              </a:spcBef>
              <a:spcAft>
                <a:spcPts val="1200"/>
              </a:spcAft>
              <a:buNone/>
            </a:pPr>
            <a:r>
              <a:rPr lang="en-US" sz="1350" dirty="0">
                <a:ea typeface="MS PGothic" charset="0"/>
                <a:cs typeface="MS PGothic" charset="0"/>
              </a:rPr>
              <a:t>National Education Association. </a:t>
            </a:r>
            <a:r>
              <a:rPr lang="en-US" sz="1350" dirty="0" err="1">
                <a:ea typeface="MS PGothic" charset="0"/>
                <a:cs typeface="MS PGothic" charset="0"/>
              </a:rPr>
              <a:t>n.d.</a:t>
            </a:r>
            <a:r>
              <a:rPr lang="en-US" sz="1350" dirty="0">
                <a:ea typeface="MS PGothic" charset="0"/>
                <a:cs typeface="MS PGothic" charset="0"/>
              </a:rPr>
              <a:t> </a:t>
            </a:r>
            <a:r>
              <a:rPr lang="en-US" sz="1350" i="1" dirty="0"/>
              <a:t>An Educator’s Guide to the “Four Cs”: Preparing 21st Century Students for a Global Society</a:t>
            </a:r>
            <a:r>
              <a:rPr lang="en-US" sz="1350" dirty="0"/>
              <a:t>. http://www.nea.org/assets/docs/A-Guide-to-Four-Cs.pdf </a:t>
            </a:r>
            <a:r>
              <a:rPr lang="en-US" sz="1350" dirty="0">
                <a:cs typeface="Arial"/>
              </a:rPr>
              <a:t>(accessed September 9, 2016). </a:t>
            </a:r>
            <a:endParaRPr lang="en-US" sz="1350" dirty="0">
              <a:ea typeface="MS PGothic" charset="0"/>
              <a:cs typeface="Arial"/>
            </a:endParaRPr>
          </a:p>
          <a:p>
            <a:pPr marL="233363" indent="-233363">
              <a:spcBef>
                <a:spcPts val="0"/>
              </a:spcBef>
              <a:spcAft>
                <a:spcPts val="1200"/>
              </a:spcAft>
              <a:buNone/>
            </a:pPr>
            <a:r>
              <a:rPr lang="en-US" sz="1350" dirty="0"/>
              <a:t>NGSS Lead States. 2013. </a:t>
            </a:r>
            <a:r>
              <a:rPr lang="en-US" sz="1350" i="1" dirty="0"/>
              <a:t>Next Generation Science Standards: For States, By States.</a:t>
            </a:r>
            <a:r>
              <a:rPr lang="en-US" sz="1350" dirty="0"/>
              <a:t> Chapter: APPENDIX F: Science and Engineering Practices in the Next Generation Science Standards. Washington, DC: The National Academies Press. </a:t>
            </a:r>
          </a:p>
          <a:p>
            <a:pPr marL="233363" indent="-233363">
              <a:spcBef>
                <a:spcPts val="0"/>
              </a:spcBef>
              <a:spcAft>
                <a:spcPts val="1200"/>
              </a:spcAft>
              <a:buNone/>
            </a:pPr>
            <a:r>
              <a:rPr lang="en-US" sz="1350" dirty="0"/>
              <a:t>NGSS Lead States. </a:t>
            </a:r>
            <a:r>
              <a:rPr lang="en-US" sz="1350" dirty="0" err="1"/>
              <a:t>n.d.</a:t>
            </a:r>
            <a:r>
              <a:rPr lang="en-US" sz="1350" dirty="0"/>
              <a:t> </a:t>
            </a:r>
            <a:r>
              <a:rPr lang="en-US" sz="1350" i="1" dirty="0"/>
              <a:t>Next Generation Science Standards: </a:t>
            </a:r>
            <a:r>
              <a:rPr lang="en-US" sz="1350" i="1" dirty="0">
                <a:ea typeface="MS PGothic" charset="0"/>
              </a:rPr>
              <a:t>An Overview for Principals. </a:t>
            </a:r>
            <a:r>
              <a:rPr lang="en-US" sz="1350" dirty="0">
                <a:ea typeface="MS PGothic" charset="0"/>
              </a:rPr>
              <a:t>http://ngss.nsta.org/Documents/NGSS%20Overview%20for%20Principals.pdf (accessed September 9, 2016).</a:t>
            </a:r>
          </a:p>
          <a:p>
            <a:pPr marL="233363" lvl="0" indent="-233363">
              <a:spcBef>
                <a:spcPts val="0"/>
              </a:spcBef>
              <a:spcAft>
                <a:spcPts val="1200"/>
              </a:spcAft>
              <a:buNone/>
            </a:pPr>
            <a:endParaRPr lang="en-US" sz="1350" dirty="0">
              <a:cs typeface="Arial"/>
            </a:endParaRPr>
          </a:p>
        </p:txBody>
      </p:sp>
    </p:spTree>
    <p:extLst>
      <p:ext uri="{BB962C8B-B14F-4D97-AF65-F5344CB8AC3E}">
        <p14:creationId xmlns:p14="http://schemas.microsoft.com/office/powerpoint/2010/main" val="98775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a:xfrm>
            <a:off x="0" y="274638"/>
            <a:ext cx="9144000" cy="1143000"/>
          </a:xfrm>
        </p:spPr>
        <p:txBody>
          <a:bodyPr>
            <a:noAutofit/>
          </a:bodyPr>
          <a:lstStyle/>
          <a:p>
            <a:pPr>
              <a:defRPr/>
            </a:pPr>
            <a:r>
              <a:rPr lang="en-US" dirty="0">
                <a:ea typeface="MS Pゴシック" charset="0"/>
              </a:rPr>
              <a:t>Preschool </a:t>
            </a:r>
            <a:r>
              <a:rPr lang="en-US" sz="4000" dirty="0">
                <a:ea typeface="MS Pゴシック" charset="0"/>
              </a:rPr>
              <a:t>Learning</a:t>
            </a:r>
            <a:r>
              <a:rPr lang="en-US" dirty="0">
                <a:ea typeface="MS Pゴシック" charset="0"/>
              </a:rPr>
              <a:t> Foundations</a:t>
            </a:r>
          </a:p>
        </p:txBody>
      </p:sp>
      <p:sp>
        <p:nvSpPr>
          <p:cNvPr id="40962" name="Rectangle 4"/>
          <p:cNvSpPr>
            <a:spLocks noGrp="1" noChangeArrowheads="1"/>
          </p:cNvSpPr>
          <p:nvPr>
            <p:ph type="body" sz="half" idx="2"/>
          </p:nvPr>
        </p:nvSpPr>
        <p:spPr/>
        <p:txBody>
          <a:bodyPr/>
          <a:lstStyle/>
          <a:p>
            <a:pPr>
              <a:spcAft>
                <a:spcPts val="0"/>
              </a:spcAft>
            </a:pPr>
            <a:r>
              <a:rPr lang="en-US" sz="2800" dirty="0">
                <a:latin typeface="Arial" charset="0"/>
                <a:ea typeface="MS PGothic" charset="0"/>
                <a:cs typeface="MS PGothic" charset="0"/>
              </a:rPr>
              <a:t>Describe what children should be able to do at around 48 and 60 months</a:t>
            </a:r>
          </a:p>
          <a:p>
            <a:pPr>
              <a:spcAft>
                <a:spcPts val="0"/>
              </a:spcAft>
            </a:pPr>
            <a:r>
              <a:rPr lang="en-US" sz="2800" dirty="0">
                <a:latin typeface="Arial" charset="0"/>
                <a:ea typeface="MS PGothic" charset="0"/>
                <a:cs typeface="MS PGothic" charset="0"/>
              </a:rPr>
              <a:t>Assumes children have access to appropriate support and high quality programs</a:t>
            </a:r>
          </a:p>
          <a:p>
            <a:pPr>
              <a:spcAft>
                <a:spcPts val="0"/>
              </a:spcAft>
            </a:pPr>
            <a:endParaRPr lang="en-US" sz="2600" dirty="0">
              <a:latin typeface="Arial" charset="0"/>
              <a:ea typeface="MS PGothic" charset="0"/>
              <a:cs typeface="MS Pゴシック" charset="0"/>
            </a:endParaRPr>
          </a:p>
        </p:txBody>
      </p:sp>
      <p:pic>
        <p:nvPicPr>
          <p:cNvPr id="40963" name="Content Placeholder 11" descr="PLF v 3.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75" y="1600200"/>
            <a:ext cx="3498850" cy="4525963"/>
          </a:xfrm>
          <a:ln>
            <a:solidFill>
              <a:schemeClr val="tx1"/>
            </a:solidFill>
            <a:miter lim="800000"/>
            <a:headEnd/>
            <a:tailEnd/>
          </a:ln>
        </p:spPr>
      </p:pic>
      <p:sp>
        <p:nvSpPr>
          <p:cNvPr id="9" name="Right Arrow 8"/>
          <p:cNvSpPr>
            <a:spLocks noChangeArrowheads="1"/>
          </p:cNvSpPr>
          <p:nvPr/>
        </p:nvSpPr>
        <p:spPr bwMode="auto">
          <a:xfrm>
            <a:off x="119063" y="2039938"/>
            <a:ext cx="674687"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2" name="Slide Number Placeholder 1"/>
          <p:cNvSpPr>
            <a:spLocks noGrp="1"/>
          </p:cNvSpPr>
          <p:nvPr>
            <p:ph type="sldNum" sz="quarter" idx="10"/>
          </p:nvPr>
        </p:nvSpPr>
        <p:spPr/>
        <p:txBody>
          <a:bodyPr/>
          <a:lstStyle/>
          <a:p>
            <a:pPr>
              <a:defRPr/>
            </a:pPr>
            <a:fld id="{528F92A4-FD9D-6946-B7B7-046AF2DA71DD}" type="slidenum">
              <a:rPr lang="en-US" smtClean="0"/>
              <a:pPr>
                <a:defRPr/>
              </a:pPr>
              <a:t>7</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a:xfrm>
            <a:off x="83181" y="112820"/>
            <a:ext cx="8229600" cy="1143000"/>
          </a:xfrm>
        </p:spPr>
        <p:txBody>
          <a:bodyPr/>
          <a:lstStyle/>
          <a:p>
            <a:r>
              <a:rPr lang="en-US" sz="800" dirty="0">
                <a:solidFill>
                  <a:srgbClr val="F4D18C"/>
                </a:solidFill>
              </a:rPr>
              <a:t>Science Foundations Map</a:t>
            </a:r>
          </a:p>
        </p:txBody>
      </p:sp>
      <p:pic>
        <p:nvPicPr>
          <p:cNvPr id="7" name="Picture 6"/>
          <p:cNvPicPr>
            <a:picLocks noChangeAspect="1"/>
          </p:cNvPicPr>
          <p:nvPr/>
        </p:nvPicPr>
        <p:blipFill>
          <a:blip r:embed="rId3"/>
          <a:stretch>
            <a:fillRect/>
          </a:stretch>
        </p:blipFill>
        <p:spPr>
          <a:xfrm>
            <a:off x="851215" y="65165"/>
            <a:ext cx="7648575" cy="6591300"/>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8</a:t>
            </a:fld>
            <a:endParaRPr lang="en-US" altLang="en-US"/>
          </a:p>
        </p:txBody>
      </p:sp>
      <p:sp>
        <p:nvSpPr>
          <p:cNvPr id="21" name="AutoShape 16"/>
          <p:cNvSpPr>
            <a:spLocks noGrp="1" noChangeArrowheads="1"/>
          </p:cNvSpPr>
          <p:nvPr>
            <p:ph sz="quarter" idx="2"/>
          </p:nvPr>
        </p:nvSpPr>
        <p:spPr bwMode="auto">
          <a:xfrm>
            <a:off x="7912069" y="3499431"/>
            <a:ext cx="1165788" cy="362164"/>
          </a:xfrm>
          <a:prstGeom prst="wedgeRectCallout">
            <a:avLst>
              <a:gd name="adj1" fmla="val -15308"/>
              <a:gd name="adj2" fmla="val -237550"/>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Domain</a:t>
            </a:r>
          </a:p>
        </p:txBody>
      </p:sp>
      <p:sp>
        <p:nvSpPr>
          <p:cNvPr id="22" name="AutoShape 10"/>
          <p:cNvSpPr>
            <a:spLocks noGrp="1" noChangeArrowheads="1"/>
          </p:cNvSpPr>
          <p:nvPr>
            <p:ph sz="quarter" idx="3"/>
          </p:nvPr>
        </p:nvSpPr>
        <p:spPr bwMode="auto">
          <a:xfrm>
            <a:off x="83181" y="353032"/>
            <a:ext cx="1188720" cy="397510"/>
          </a:xfrm>
          <a:prstGeom prst="wedgeRectCallout">
            <a:avLst>
              <a:gd name="adj1" fmla="val 188971"/>
              <a:gd name="adj2" fmla="val -32194"/>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Strand</a:t>
            </a:r>
          </a:p>
        </p:txBody>
      </p:sp>
      <p:sp>
        <p:nvSpPr>
          <p:cNvPr id="23" name="AutoShape 9"/>
          <p:cNvSpPr>
            <a:spLocks noGrp="1" noChangeArrowheads="1"/>
          </p:cNvSpPr>
          <p:nvPr>
            <p:ph sz="quarter" idx="4"/>
          </p:nvPr>
        </p:nvSpPr>
        <p:spPr bwMode="auto">
          <a:xfrm>
            <a:off x="5798124" y="481860"/>
            <a:ext cx="1569720" cy="453218"/>
          </a:xfrm>
          <a:prstGeom prst="wedgeRectCallout">
            <a:avLst>
              <a:gd name="adj1" fmla="val -139755"/>
              <a:gd name="adj2" fmla="val 52779"/>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err="1">
                <a:solidFill>
                  <a:schemeClr val="bg1"/>
                </a:solidFill>
                <a:effectLst>
                  <a:outerShdw blurRad="38100" dist="38100" dir="2700000" algn="tl">
                    <a:srgbClr val="000000">
                      <a:alpha val="43137"/>
                    </a:srgbClr>
                  </a:outerShdw>
                </a:effectLst>
                <a:cs typeface="Arial" charset="0"/>
              </a:rPr>
              <a:t>Substrand</a:t>
            </a:r>
            <a:endParaRPr lang="en-US" sz="2000" b="1" dirty="0">
              <a:solidFill>
                <a:schemeClr val="bg1"/>
              </a:solidFill>
              <a:effectLst>
                <a:outerShdw blurRad="38100" dist="38100" dir="2700000" algn="tl">
                  <a:srgbClr val="000000">
                    <a:alpha val="43137"/>
                  </a:srgbClr>
                </a:outerShdw>
              </a:effectLst>
              <a:cs typeface="Arial" charset="0"/>
            </a:endParaRPr>
          </a:p>
        </p:txBody>
      </p:sp>
      <p:sp>
        <p:nvSpPr>
          <p:cNvPr id="24" name="AutoShape 11"/>
          <p:cNvSpPr>
            <a:spLocks noGrp="1" noChangeArrowheads="1"/>
          </p:cNvSpPr>
          <p:nvPr>
            <p:ph sz="quarter" idx="11"/>
          </p:nvPr>
        </p:nvSpPr>
        <p:spPr bwMode="auto">
          <a:xfrm>
            <a:off x="23763" y="1804991"/>
            <a:ext cx="827452" cy="404271"/>
          </a:xfrm>
          <a:prstGeom prst="wedgeRectCallout">
            <a:avLst>
              <a:gd name="adj1" fmla="val 57765"/>
              <a:gd name="adj2" fmla="val -184841"/>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Age</a:t>
            </a:r>
          </a:p>
        </p:txBody>
      </p:sp>
      <p:sp>
        <p:nvSpPr>
          <p:cNvPr id="26" name="AutoShape 13"/>
          <p:cNvSpPr>
            <a:spLocks noGrp="1" noChangeArrowheads="1"/>
          </p:cNvSpPr>
          <p:nvPr>
            <p:ph sz="quarter" idx="13"/>
          </p:nvPr>
        </p:nvSpPr>
        <p:spPr bwMode="auto">
          <a:xfrm>
            <a:off x="7422846" y="1119069"/>
            <a:ext cx="1606823" cy="442153"/>
          </a:xfrm>
          <a:prstGeom prst="wedgeRectCallout">
            <a:avLst>
              <a:gd name="adj1" fmla="val -71403"/>
              <a:gd name="adj2" fmla="val 60344"/>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Foundation</a:t>
            </a:r>
          </a:p>
        </p:txBody>
      </p:sp>
      <p:sp>
        <p:nvSpPr>
          <p:cNvPr id="27" name="AutoShape 14"/>
          <p:cNvSpPr>
            <a:spLocks noGrp="1" noChangeArrowheads="1"/>
          </p:cNvSpPr>
          <p:nvPr>
            <p:ph sz="quarter" idx="14"/>
          </p:nvPr>
        </p:nvSpPr>
        <p:spPr bwMode="auto">
          <a:xfrm>
            <a:off x="7655981" y="4390126"/>
            <a:ext cx="1373688" cy="442154"/>
          </a:xfrm>
          <a:prstGeom prst="wedgeRectCallout">
            <a:avLst>
              <a:gd name="adj1" fmla="val -73850"/>
              <a:gd name="adj2" fmla="val -147208"/>
            </a:avLst>
          </a:prstGeom>
          <a:solidFill>
            <a:schemeClr val="accent2">
              <a:lumMod val="60000"/>
              <a:lumOff val="40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Examples</a:t>
            </a:r>
          </a:p>
        </p:txBody>
      </p:sp>
    </p:spTree>
    <p:extLst>
      <p:ext uri="{BB962C8B-B14F-4D97-AF65-F5344CB8AC3E}">
        <p14:creationId xmlns:p14="http://schemas.microsoft.com/office/powerpoint/2010/main" val="23574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22" grpId="0" uiExpand="1" build="p" animBg="1"/>
      <p:bldP spid="23" grpId="0" uiExpand="1" build="p" animBg="1"/>
      <p:bldP spid="24" grpId="0" uiExpand="1" build="p" animBg="1"/>
      <p:bldP spid="26" grpId="0" uiExpand="1" build="p" animBg="1"/>
      <p:bldP spid="27"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5" descr="Digging through wood chips"/>
          <p:cNvPicPr>
            <a:picLocks noGrp="1" noChangeAspect="1"/>
          </p:cNvPicPr>
          <p:nvPr>
            <p:ph sz="half" idx="2"/>
          </p:nvPr>
        </p:nvPicPr>
        <p:blipFill>
          <a:blip r:embed="rId3">
            <a:extLst>
              <a:ext uri="{28A0092B-C50C-407E-A947-70E740481C1C}">
                <a14:useLocalDpi xmlns:a14="http://schemas.microsoft.com/office/drawing/2010/main" val="0"/>
              </a:ext>
            </a:extLst>
          </a:blip>
          <a:srcRect r="13406" b="940"/>
          <a:stretch>
            <a:fillRect/>
          </a:stretch>
        </p:blipFill>
        <p:spPr>
          <a:xfrm>
            <a:off x="5151438" y="0"/>
            <a:ext cx="3992562" cy="6858000"/>
          </a:xfrm>
          <a:ln>
            <a:solidFill>
              <a:schemeClr val="tx1"/>
            </a:solidFill>
            <a:miter lim="800000"/>
            <a:headEnd/>
            <a:tailEnd/>
          </a:ln>
        </p:spPr>
      </p:pic>
      <p:sp>
        <p:nvSpPr>
          <p:cNvPr id="45058" name="Title 1"/>
          <p:cNvSpPr>
            <a:spLocks noGrp="1"/>
          </p:cNvSpPr>
          <p:nvPr>
            <p:ph type="title"/>
          </p:nvPr>
        </p:nvSpPr>
        <p:spPr>
          <a:xfrm>
            <a:off x="350520" y="0"/>
            <a:ext cx="4800918" cy="2971800"/>
          </a:xfrm>
        </p:spPr>
        <p:txBody>
          <a:bodyPr/>
          <a:lstStyle/>
          <a:p>
            <a:pPr algn="l"/>
            <a:r>
              <a:rPr lang="en-US" sz="3200" dirty="0">
                <a:solidFill>
                  <a:srgbClr val="000000"/>
                </a:solidFill>
                <a:latin typeface="Arial" charset="0"/>
                <a:ea typeface="MS PGothic" charset="0"/>
                <a:cs typeface="MS PGothic" charset="0"/>
              </a:rPr>
              <a:t>The purpose of </a:t>
            </a:r>
            <a:br>
              <a:rPr lang="en-US" sz="3200" dirty="0">
                <a:solidFill>
                  <a:srgbClr val="000000"/>
                </a:solidFill>
                <a:latin typeface="Arial" charset="0"/>
                <a:ea typeface="MS PGothic" charset="0"/>
                <a:cs typeface="MS PGothic" charset="0"/>
              </a:rPr>
            </a:br>
            <a:r>
              <a:rPr lang="en-US" sz="3200" dirty="0">
                <a:solidFill>
                  <a:srgbClr val="000000"/>
                </a:solidFill>
                <a:latin typeface="Arial" charset="0"/>
                <a:ea typeface="MS PGothic" charset="0"/>
                <a:cs typeface="MS PGothic" charset="0"/>
              </a:rPr>
              <a:t>science in transitional kindergarten is to nurture and foster children’s:</a:t>
            </a:r>
          </a:p>
        </p:txBody>
      </p:sp>
      <p:sp>
        <p:nvSpPr>
          <p:cNvPr id="45059" name="Content Placeholder 2"/>
          <p:cNvSpPr>
            <a:spLocks noGrp="1"/>
          </p:cNvSpPr>
          <p:nvPr>
            <p:ph sz="half" idx="1"/>
          </p:nvPr>
        </p:nvSpPr>
        <p:spPr>
          <a:xfrm>
            <a:off x="350520" y="2797601"/>
            <a:ext cx="4049712" cy="4008120"/>
          </a:xfrm>
        </p:spPr>
        <p:txBody>
          <a:bodyPr/>
          <a:lstStyle/>
          <a:p>
            <a:r>
              <a:rPr lang="en-US" dirty="0">
                <a:solidFill>
                  <a:srgbClr val="000000"/>
                </a:solidFill>
                <a:latin typeface="Arial" charset="0"/>
                <a:ea typeface="MS PGothic" charset="0"/>
                <a:cs typeface="MS PGothic" charset="0"/>
              </a:rPr>
              <a:t>Habits of inquiry</a:t>
            </a:r>
          </a:p>
          <a:p>
            <a:r>
              <a:rPr lang="en-US" dirty="0">
                <a:solidFill>
                  <a:srgbClr val="000000"/>
                </a:solidFill>
                <a:latin typeface="Arial" charset="0"/>
                <a:ea typeface="MS PGothic" charset="0"/>
                <a:cs typeface="MS PGothic" charset="0"/>
              </a:rPr>
              <a:t>Critical thinking</a:t>
            </a:r>
          </a:p>
          <a:p>
            <a:r>
              <a:rPr lang="en-US" dirty="0">
                <a:solidFill>
                  <a:srgbClr val="000000"/>
                </a:solidFill>
                <a:latin typeface="Arial" charset="0"/>
                <a:ea typeface="MS PGothic" charset="0"/>
                <a:cs typeface="MS PGothic" charset="0"/>
              </a:rPr>
              <a:t>Creativity</a:t>
            </a:r>
          </a:p>
          <a:p>
            <a:r>
              <a:rPr lang="en-US" dirty="0">
                <a:solidFill>
                  <a:srgbClr val="000000"/>
                </a:solidFill>
                <a:latin typeface="Arial" charset="0"/>
                <a:ea typeface="MS PGothic" charset="0"/>
                <a:cs typeface="MS PGothic" charset="0"/>
              </a:rPr>
              <a:t>Innovative problem solving</a:t>
            </a:r>
          </a:p>
          <a:p>
            <a:r>
              <a:rPr lang="en-US" dirty="0">
                <a:solidFill>
                  <a:srgbClr val="000000"/>
                </a:solidFill>
                <a:latin typeface="Arial" charset="0"/>
                <a:ea typeface="MS PGothic" charset="0"/>
                <a:cs typeface="MS PGothic" charset="0"/>
              </a:rPr>
              <a:t>Open mindedness</a:t>
            </a:r>
          </a:p>
          <a:p>
            <a:r>
              <a:rPr lang="en-US" dirty="0">
                <a:solidFill>
                  <a:srgbClr val="000000"/>
                </a:solidFill>
                <a:latin typeface="Arial" charset="0"/>
                <a:ea typeface="MS PGothic" charset="0"/>
                <a:cs typeface="MS PGothic" charset="0"/>
              </a:rPr>
              <a:t>Motivation to learn</a:t>
            </a:r>
          </a:p>
          <a:p>
            <a:endParaRPr lang="en-US" dirty="0">
              <a:latin typeface="Arial" charset="0"/>
              <a:ea typeface="MS PGothic" charset="0"/>
              <a:cs typeface="MS PGothic" charset="0"/>
            </a:endParaRPr>
          </a:p>
        </p:txBody>
      </p:sp>
      <p:sp>
        <p:nvSpPr>
          <p:cNvPr id="4506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8ACA7A-FABD-9940-85C8-03EEA813E422}" type="slidenum">
              <a:rPr lang="en-US" sz="1200">
                <a:ea typeface="MS PGothic" charset="0"/>
                <a:cs typeface="MS PGothic" charset="0"/>
              </a:rPr>
              <a:pPr/>
              <a:t>9</a:t>
            </a:fld>
            <a:endParaRPr lang="en-US" sz="1200">
              <a:ea typeface="MS PGothic" charset="0"/>
              <a:cs typeface="MS PGothic" charset="0"/>
            </a:endParaRPr>
          </a:p>
        </p:txBody>
      </p:sp>
      <p:sp>
        <p:nvSpPr>
          <p:cNvPr id="7" name="Rectangle 5"/>
          <p:cNvSpPr>
            <a:spLocks noChangeArrowheads="1"/>
          </p:cNvSpPr>
          <p:nvPr/>
        </p:nvSpPr>
        <p:spPr bwMode="auto">
          <a:xfrm>
            <a:off x="0" y="6520866"/>
            <a:ext cx="5151438"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22389413"/>
      </p:ext>
    </p:extLst>
  </p:cSld>
  <p:clrMapOvr>
    <a:masterClrMapping/>
  </p:clrMapOvr>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12332</Words>
  <Application>Microsoft Office PowerPoint</Application>
  <PresentationFormat>On-screen Show (4:3)</PresentationFormat>
  <Paragraphs>1189</Paragraphs>
  <Slides>67</Slides>
  <Notes>67</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67</vt:i4>
      </vt:variant>
    </vt:vector>
  </HeadingPairs>
  <TitlesOfParts>
    <vt:vector size="81" baseType="lpstr">
      <vt:lpstr>MS PGothic</vt:lpstr>
      <vt:lpstr>MS PGothic</vt:lpstr>
      <vt:lpstr>Arial</vt:lpstr>
      <vt:lpstr>Calibri</vt:lpstr>
      <vt:lpstr>Courier New</vt:lpstr>
      <vt:lpstr>Helvetica</vt:lpstr>
      <vt:lpstr>MS Pゴシック</vt:lpstr>
      <vt:lpstr>Symbol</vt:lpstr>
      <vt:lpstr>Times</vt:lpstr>
      <vt:lpstr>Times New Roman</vt:lpstr>
      <vt:lpstr>Wingdings</vt:lpstr>
      <vt:lpstr>Office Theme</vt:lpstr>
      <vt:lpstr>1_Office Theme</vt:lpstr>
      <vt:lpstr>4_Office Theme</vt:lpstr>
      <vt:lpstr>   Scientific Inquiry in Transitional Kindergarten   Preschool Learning Foundations and Curriculum Framework, Volume 3 Science Domain  </vt:lpstr>
      <vt:lpstr>Objectives</vt:lpstr>
      <vt:lpstr>Natural Scientists</vt:lpstr>
      <vt:lpstr>CDE Publications and Resources that Support TK Implementation</vt:lpstr>
      <vt:lpstr>Why Use the Preschool Learning Foundations for TK?</vt:lpstr>
      <vt:lpstr>Foundations and Framework, Volume 3</vt:lpstr>
      <vt:lpstr>Preschool Learning Foundations</vt:lpstr>
      <vt:lpstr>Science Foundations Map</vt:lpstr>
      <vt:lpstr>The purpose of  science in transitional kindergarten is to nurture and foster children’s:</vt:lpstr>
      <vt:lpstr>Preschool Science</vt:lpstr>
      <vt:lpstr>Individual, Cultural, and Linguistic Variations</vt:lpstr>
      <vt:lpstr> Exploring Culture and  Attitudes in Science </vt:lpstr>
      <vt:lpstr> Culture and Attitudes </vt:lpstr>
      <vt:lpstr>21st Century Skills</vt:lpstr>
      <vt:lpstr>Important 21st Century Skills</vt:lpstr>
      <vt:lpstr>Overview of Alignment</vt:lpstr>
      <vt:lpstr>Key Features of the DRDP-K</vt:lpstr>
      <vt:lpstr>Cognitive Development</vt:lpstr>
      <vt:lpstr>Next Generation Science Standards (NGSS)</vt:lpstr>
      <vt:lpstr>Three-Dimensional Learning</vt:lpstr>
      <vt:lpstr>The Science Framework for  K-12 Science Education</vt:lpstr>
      <vt:lpstr>Eight Practices of the Science and Engineering Framework</vt:lpstr>
      <vt:lpstr>Curriculum Framework: Strategies to Enrich Learning Opportunities</vt:lpstr>
      <vt:lpstr>Framework Strategies</vt:lpstr>
      <vt:lpstr>Compare and Contrast</vt:lpstr>
      <vt:lpstr>Four Elements that Support Scientific Inquiry</vt:lpstr>
      <vt:lpstr>Social Environment</vt:lpstr>
      <vt:lpstr>Guiding Principle:</vt:lpstr>
      <vt:lpstr>Guiding Principles Match-Up</vt:lpstr>
      <vt:lpstr>Four Elements that Support Scientific Inquiry</vt:lpstr>
      <vt:lpstr> Basic Inquiry Skills  </vt:lpstr>
      <vt:lpstr>Focused Video Viewing: Scientific Inquiry Foundations  Video Example 1.3</vt:lpstr>
      <vt:lpstr>Focused Video Discussion</vt:lpstr>
      <vt:lpstr>Summary Table of Science Foundations</vt:lpstr>
      <vt:lpstr> Children’s Play</vt:lpstr>
      <vt:lpstr>Scientific Inquiry</vt:lpstr>
      <vt:lpstr>Key Components of Physical Science</vt:lpstr>
      <vt:lpstr>Key Components of Life Sciences</vt:lpstr>
      <vt:lpstr>Key Components of Earth Sciences</vt:lpstr>
      <vt:lpstr>Four Elements that Support Scientific Inquiry</vt:lpstr>
      <vt:lpstr>Guiding Principle</vt:lpstr>
      <vt:lpstr>Power of Observation and Investigation </vt:lpstr>
      <vt:lpstr>Observations in the Home Language</vt:lpstr>
      <vt:lpstr>Other Forms of Communication</vt:lpstr>
      <vt:lpstr>Guiding Principle</vt:lpstr>
      <vt:lpstr>Investigating Seashells</vt:lpstr>
      <vt:lpstr>Discussion</vt:lpstr>
      <vt:lpstr>TOOLS List</vt:lpstr>
      <vt:lpstr>Universal Design for Learning</vt:lpstr>
      <vt:lpstr>Investigations</vt:lpstr>
      <vt:lpstr>Four Elements that Support Scientific Inquiry</vt:lpstr>
      <vt:lpstr>Communication Supports Inquiry </vt:lpstr>
      <vt:lpstr>Research Highlight: Culture of Inquiry</vt:lpstr>
      <vt:lpstr>Focused Video Viewing: Scientific Inquiry Foundations  Video Example 2.2</vt:lpstr>
      <vt:lpstr>Focused Video Discussion</vt:lpstr>
      <vt:lpstr>Scientific Exploration</vt:lpstr>
      <vt:lpstr>Science Language Challenge</vt:lpstr>
      <vt:lpstr>Predict and Check  </vt:lpstr>
      <vt:lpstr>Not all children express themselves verbally.</vt:lpstr>
      <vt:lpstr>Role of Documentation and Recording</vt:lpstr>
      <vt:lpstr>Forms of Documentation</vt:lpstr>
      <vt:lpstr>Open Ended Questions</vt:lpstr>
      <vt:lpstr>Partner with families to learn  about children’s strengths.</vt:lpstr>
      <vt:lpstr>Find Multi-Lingual Parent Tips </vt:lpstr>
      <vt:lpstr>Scientific Inquiry</vt:lpstr>
      <vt:lpstr>Thanks for coming!</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2014-11-18T17:59:20Z</cp:lastPrinted>
  <dcterms:created xsi:type="dcterms:W3CDTF">2014-12-19T17:51:54Z</dcterms:created>
  <dcterms:modified xsi:type="dcterms:W3CDTF">2018-01-22T22:10:02Z</dcterms:modified>
</cp:coreProperties>
</file>