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89" r:id="rId1"/>
    <p:sldMasterId id="2147484297" r:id="rId2"/>
    <p:sldMasterId id="2147484202" r:id="rId3"/>
    <p:sldMasterId id="2147484310" r:id="rId4"/>
  </p:sldMasterIdLst>
  <p:notesMasterIdLst>
    <p:notesMasterId r:id="rId53"/>
  </p:notesMasterIdLst>
  <p:handoutMasterIdLst>
    <p:handoutMasterId r:id="rId54"/>
  </p:handoutMasterIdLst>
  <p:sldIdLst>
    <p:sldId id="257" r:id="rId5"/>
    <p:sldId id="309" r:id="rId6"/>
    <p:sldId id="321" r:id="rId7"/>
    <p:sldId id="311" r:id="rId8"/>
    <p:sldId id="314" r:id="rId9"/>
    <p:sldId id="312" r:id="rId10"/>
    <p:sldId id="313" r:id="rId11"/>
    <p:sldId id="264" r:id="rId12"/>
    <p:sldId id="265" r:id="rId13"/>
    <p:sldId id="266" r:id="rId14"/>
    <p:sldId id="267" r:id="rId15"/>
    <p:sldId id="268" r:id="rId16"/>
    <p:sldId id="269" r:id="rId17"/>
    <p:sldId id="270" r:id="rId18"/>
    <p:sldId id="271" r:id="rId19"/>
    <p:sldId id="272" r:id="rId20"/>
    <p:sldId id="307" r:id="rId21"/>
    <p:sldId id="274" r:id="rId22"/>
    <p:sldId id="275" r:id="rId23"/>
    <p:sldId id="276" r:id="rId24"/>
    <p:sldId id="277" r:id="rId25"/>
    <p:sldId id="319" r:id="rId26"/>
    <p:sldId id="279" r:id="rId27"/>
    <p:sldId id="280" r:id="rId28"/>
    <p:sldId id="281" r:id="rId29"/>
    <p:sldId id="282" r:id="rId30"/>
    <p:sldId id="283" r:id="rId31"/>
    <p:sldId id="284" r:id="rId32"/>
    <p:sldId id="288" r:id="rId33"/>
    <p:sldId id="285" r:id="rId34"/>
    <p:sldId id="286" r:id="rId35"/>
    <p:sldId id="287" r:id="rId36"/>
    <p:sldId id="291" r:id="rId37"/>
    <p:sldId id="294" r:id="rId38"/>
    <p:sldId id="295" r:id="rId39"/>
    <p:sldId id="316" r:id="rId40"/>
    <p:sldId id="290" r:id="rId41"/>
    <p:sldId id="317" r:id="rId42"/>
    <p:sldId id="293" r:id="rId43"/>
    <p:sldId id="296" r:id="rId44"/>
    <p:sldId id="297" r:id="rId45"/>
    <p:sldId id="298" r:id="rId46"/>
    <p:sldId id="299" r:id="rId47"/>
    <p:sldId id="300" r:id="rId48"/>
    <p:sldId id="320" r:id="rId49"/>
    <p:sldId id="302" r:id="rId50"/>
    <p:sldId id="303" r:id="rId51"/>
    <p:sldId id="318" r:id="rId5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DA3"/>
    <a:srgbClr val="936FAF"/>
    <a:srgbClr val="765191"/>
    <a:srgbClr val="D7C9E1"/>
    <a:srgbClr val="CA9FE5"/>
    <a:srgbClr val="E7E1F7"/>
    <a:srgbClr val="762CA4"/>
    <a:srgbClr val="FAF0E4"/>
    <a:srgbClr val="F3E5E4"/>
    <a:srgbClr val="E1D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9" autoAdjust="0"/>
    <p:restoredTop sz="36499" autoAdjust="0"/>
  </p:normalViewPr>
  <p:slideViewPr>
    <p:cSldViewPr snapToGrid="0" snapToObjects="1">
      <p:cViewPr varScale="1">
        <p:scale>
          <a:sx n="29" d="100"/>
          <a:sy n="29" d="100"/>
        </p:scale>
        <p:origin x="2832" y="4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9" d="100"/>
        <a:sy n="79" d="100"/>
      </p:scale>
      <p:origin x="0" y="-5406"/>
    </p:cViewPr>
  </p:sorterViewPr>
  <p:notesViewPr>
    <p:cSldViewPr snapToGrid="0" snapToObjects="1">
      <p:cViewPr>
        <p:scale>
          <a:sx n="68" d="100"/>
          <a:sy n="68" d="100"/>
        </p:scale>
        <p:origin x="3204"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85F3A3-7436-F34F-8191-1C3DC1C0FF37}" type="doc">
      <dgm:prSet loTypeId="urn:microsoft.com/office/officeart/2005/8/layout/venn1" loCatId="relationship" qsTypeId="urn:microsoft.com/office/officeart/2005/8/quickstyle/3D3" qsCatId="3D" csTypeId="urn:microsoft.com/office/officeart/2005/8/colors/colorful4" csCatId="colorful" phldr="1"/>
      <dgm:spPr/>
    </dgm:pt>
    <dgm:pt modelId="{E57AEE6C-2A10-6F4A-8E37-79659209C674}">
      <dgm:prSet phldrT="[Text]" custT="1"/>
      <dgm:spPr/>
      <dgm:t>
        <a:bodyPr/>
        <a:lstStyle/>
        <a:p>
          <a:r>
            <a:rPr lang="en-US" sz="1200" dirty="0">
              <a:solidFill>
                <a:srgbClr val="FFFFFF"/>
              </a:solidFill>
            </a:rPr>
            <a:t>Earlier Development</a:t>
          </a:r>
        </a:p>
      </dgm:t>
    </dgm:pt>
    <dgm:pt modelId="{C2193E01-81E8-2146-8367-0F087142147C}" type="parTrans" cxnId="{AE2B0214-9313-0A4D-88D7-83A2DD10920C}">
      <dgm:prSet/>
      <dgm:spPr/>
      <dgm:t>
        <a:bodyPr/>
        <a:lstStyle/>
        <a:p>
          <a:endParaRPr lang="en-US"/>
        </a:p>
      </dgm:t>
    </dgm:pt>
    <dgm:pt modelId="{FFA10351-D633-6F4D-B640-37F98A0619CB}" type="sibTrans" cxnId="{AE2B0214-9313-0A4D-88D7-83A2DD10920C}">
      <dgm:prSet/>
      <dgm:spPr/>
      <dgm:t>
        <a:bodyPr/>
        <a:lstStyle/>
        <a:p>
          <a:endParaRPr lang="en-US"/>
        </a:p>
      </dgm:t>
    </dgm:pt>
    <dgm:pt modelId="{5EC647CF-8D94-AB49-B104-A0687E3DBC54}">
      <dgm:prSet phldrT="[Text]" custT="1"/>
      <dgm:spPr/>
      <dgm:t>
        <a:bodyPr/>
        <a:lstStyle/>
        <a:p>
          <a:pPr algn="ctr">
            <a:lnSpc>
              <a:spcPct val="100000"/>
            </a:lnSpc>
            <a:spcAft>
              <a:spcPts val="0"/>
            </a:spcAft>
          </a:pPr>
          <a:r>
            <a:rPr lang="en-US" sz="1200" dirty="0">
              <a:solidFill>
                <a:srgbClr val="FFFFFF"/>
              </a:solidFill>
            </a:rPr>
            <a:t>Later Development</a:t>
          </a:r>
        </a:p>
      </dgm:t>
    </dgm:pt>
    <dgm:pt modelId="{A679DD58-15B2-AB42-8EAF-E73BA26E7265}" type="parTrans" cxnId="{2E26A4F0-552C-4644-BBCD-1A88C3D349D2}">
      <dgm:prSet/>
      <dgm:spPr/>
      <dgm:t>
        <a:bodyPr/>
        <a:lstStyle/>
        <a:p>
          <a:endParaRPr lang="en-US"/>
        </a:p>
      </dgm:t>
    </dgm:pt>
    <dgm:pt modelId="{98962B23-C9E2-6D42-B2D3-42BE47730FB5}" type="sibTrans" cxnId="{2E26A4F0-552C-4644-BBCD-1A88C3D349D2}">
      <dgm:prSet/>
      <dgm:spPr/>
      <dgm:t>
        <a:bodyPr/>
        <a:lstStyle/>
        <a:p>
          <a:endParaRPr lang="en-US"/>
        </a:p>
      </dgm:t>
    </dgm:pt>
    <dgm:pt modelId="{50DC1982-5404-2442-B62D-92DA1744F24B}" type="pres">
      <dgm:prSet presAssocID="{9E85F3A3-7436-F34F-8191-1C3DC1C0FF37}" presName="compositeShape" presStyleCnt="0">
        <dgm:presLayoutVars>
          <dgm:chMax val="7"/>
          <dgm:dir/>
          <dgm:resizeHandles val="exact"/>
        </dgm:presLayoutVars>
      </dgm:prSet>
      <dgm:spPr/>
    </dgm:pt>
    <dgm:pt modelId="{08F47DAC-AD35-6E4F-9037-021DBDED4F2E}" type="pres">
      <dgm:prSet presAssocID="{E57AEE6C-2A10-6F4A-8E37-79659209C674}" presName="circ1" presStyleLbl="vennNode1" presStyleIdx="0" presStyleCnt="2" custLinFactNeighborX="1955" custLinFactNeighborY="-273"/>
      <dgm:spPr/>
    </dgm:pt>
    <dgm:pt modelId="{A99CF12C-0493-9B40-87AB-BC2818EA4994}" type="pres">
      <dgm:prSet presAssocID="{E57AEE6C-2A10-6F4A-8E37-79659209C674}" presName="circ1Tx" presStyleLbl="revTx" presStyleIdx="0" presStyleCnt="0">
        <dgm:presLayoutVars>
          <dgm:chMax val="0"/>
          <dgm:chPref val="0"/>
          <dgm:bulletEnabled val="1"/>
        </dgm:presLayoutVars>
      </dgm:prSet>
      <dgm:spPr/>
    </dgm:pt>
    <dgm:pt modelId="{5FFB0049-95CA-F84F-BA51-89337763BEFF}" type="pres">
      <dgm:prSet presAssocID="{5EC647CF-8D94-AB49-B104-A0687E3DBC54}" presName="circ2" presStyleLbl="vennNode1" presStyleIdx="1" presStyleCnt="2" custLinFactNeighborX="10160" custLinFactNeighborY="-273"/>
      <dgm:spPr/>
    </dgm:pt>
    <dgm:pt modelId="{20C5070B-4F8D-2E4C-84F4-1FDCEFA26728}" type="pres">
      <dgm:prSet presAssocID="{5EC647CF-8D94-AB49-B104-A0687E3DBC54}" presName="circ2Tx" presStyleLbl="revTx" presStyleIdx="0" presStyleCnt="0">
        <dgm:presLayoutVars>
          <dgm:chMax val="0"/>
          <dgm:chPref val="0"/>
          <dgm:bulletEnabled val="1"/>
        </dgm:presLayoutVars>
      </dgm:prSet>
      <dgm:spPr/>
    </dgm:pt>
  </dgm:ptLst>
  <dgm:cxnLst>
    <dgm:cxn modelId="{4BAEF966-1A66-4443-A600-2986FA433774}" type="presOf" srcId="{E57AEE6C-2A10-6F4A-8E37-79659209C674}" destId="{08F47DAC-AD35-6E4F-9037-021DBDED4F2E}" srcOrd="0" destOrd="0" presId="urn:microsoft.com/office/officeart/2005/8/layout/venn1"/>
    <dgm:cxn modelId="{AE2B0214-9313-0A4D-88D7-83A2DD10920C}" srcId="{9E85F3A3-7436-F34F-8191-1C3DC1C0FF37}" destId="{E57AEE6C-2A10-6F4A-8E37-79659209C674}" srcOrd="0" destOrd="0" parTransId="{C2193E01-81E8-2146-8367-0F087142147C}" sibTransId="{FFA10351-D633-6F4D-B640-37F98A0619CB}"/>
    <dgm:cxn modelId="{2E26A4F0-552C-4644-BBCD-1A88C3D349D2}" srcId="{9E85F3A3-7436-F34F-8191-1C3DC1C0FF37}" destId="{5EC647CF-8D94-AB49-B104-A0687E3DBC54}" srcOrd="1" destOrd="0" parTransId="{A679DD58-15B2-AB42-8EAF-E73BA26E7265}" sibTransId="{98962B23-C9E2-6D42-B2D3-42BE47730FB5}"/>
    <dgm:cxn modelId="{4C848AB5-F266-7B48-9A0B-8A636A464968}" type="presOf" srcId="{9E85F3A3-7436-F34F-8191-1C3DC1C0FF37}" destId="{50DC1982-5404-2442-B62D-92DA1744F24B}" srcOrd="0" destOrd="0" presId="urn:microsoft.com/office/officeart/2005/8/layout/venn1"/>
    <dgm:cxn modelId="{4FF2902D-ED0B-224A-94CD-84913744C0D2}" type="presOf" srcId="{5EC647CF-8D94-AB49-B104-A0687E3DBC54}" destId="{5FFB0049-95CA-F84F-BA51-89337763BEFF}" srcOrd="0" destOrd="0" presId="urn:microsoft.com/office/officeart/2005/8/layout/venn1"/>
    <dgm:cxn modelId="{0510253B-EEAD-A349-95CB-AE3EABE345AF}" type="presOf" srcId="{5EC647CF-8D94-AB49-B104-A0687E3DBC54}" destId="{20C5070B-4F8D-2E4C-84F4-1FDCEFA26728}" srcOrd="1" destOrd="0" presId="urn:microsoft.com/office/officeart/2005/8/layout/venn1"/>
    <dgm:cxn modelId="{6EF74E12-1132-E941-A23E-7C6ED6481EA3}" type="presOf" srcId="{E57AEE6C-2A10-6F4A-8E37-79659209C674}" destId="{A99CF12C-0493-9B40-87AB-BC2818EA4994}" srcOrd="1" destOrd="0" presId="urn:microsoft.com/office/officeart/2005/8/layout/venn1"/>
    <dgm:cxn modelId="{993F49C8-F713-ED40-A2E7-EC06A47F6639}" type="presParOf" srcId="{50DC1982-5404-2442-B62D-92DA1744F24B}" destId="{08F47DAC-AD35-6E4F-9037-021DBDED4F2E}" srcOrd="0" destOrd="0" presId="urn:microsoft.com/office/officeart/2005/8/layout/venn1"/>
    <dgm:cxn modelId="{462DDF34-1DF3-6846-AE56-3EC5990F05B0}" type="presParOf" srcId="{50DC1982-5404-2442-B62D-92DA1744F24B}" destId="{A99CF12C-0493-9B40-87AB-BC2818EA4994}" srcOrd="1" destOrd="0" presId="urn:microsoft.com/office/officeart/2005/8/layout/venn1"/>
    <dgm:cxn modelId="{862959D5-2278-4949-A1F7-F1779DEA0A0F}" type="presParOf" srcId="{50DC1982-5404-2442-B62D-92DA1744F24B}" destId="{5FFB0049-95CA-F84F-BA51-89337763BEFF}" srcOrd="2" destOrd="0" presId="urn:microsoft.com/office/officeart/2005/8/layout/venn1"/>
    <dgm:cxn modelId="{357A6334-55D3-9844-AFD3-70EB02CE5146}" type="presParOf" srcId="{50DC1982-5404-2442-B62D-92DA1744F24B}" destId="{20C5070B-4F8D-2E4C-84F4-1FDCEFA26728}"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7DAC-AD35-6E4F-9037-021DBDED4F2E}">
      <dsp:nvSpPr>
        <dsp:cNvPr id="0" name=""/>
        <dsp:cNvSpPr/>
      </dsp:nvSpPr>
      <dsp:spPr>
        <a:xfrm>
          <a:off x="106840" y="25713"/>
          <a:ext cx="1777984" cy="177798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rPr>
            <a:t>Earlier Development</a:t>
          </a:r>
        </a:p>
      </dsp:txBody>
      <dsp:txXfrm>
        <a:off x="355117" y="235376"/>
        <a:ext cx="1025144" cy="1358659"/>
      </dsp:txXfrm>
    </dsp:sp>
    <dsp:sp modelId="{5FFB0049-95CA-F84F-BA51-89337763BEFF}">
      <dsp:nvSpPr>
        <dsp:cNvPr id="0" name=""/>
        <dsp:cNvSpPr/>
      </dsp:nvSpPr>
      <dsp:spPr>
        <a:xfrm>
          <a:off x="1425590" y="25713"/>
          <a:ext cx="1777984" cy="1777984"/>
        </a:xfrm>
        <a:prstGeom prst="ellipse">
          <a:avLst/>
        </a:prstGeom>
        <a:solidFill>
          <a:schemeClr val="accent4">
            <a:alpha val="50000"/>
            <a:hueOff val="20423033"/>
            <a:satOff val="-23986"/>
            <a:lumOff val="921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ts val="0"/>
            </a:spcAft>
            <a:buNone/>
          </a:pPr>
          <a:r>
            <a:rPr lang="en-US" sz="1200" kern="1200" dirty="0">
              <a:solidFill>
                <a:srgbClr val="FFFFFF"/>
              </a:solidFill>
            </a:rPr>
            <a:t>Later Development</a:t>
          </a:r>
        </a:p>
      </dsp:txBody>
      <dsp:txXfrm>
        <a:off x="1930153" y="235376"/>
        <a:ext cx="1025144" cy="135865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F90F8CCB-3C3D-48DC-BE00-A72CB4E20244}" type="datetime1">
              <a:rPr lang="en-US"/>
              <a:pPr>
                <a:defRPr/>
              </a:pPr>
              <a:t>3/9/2017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AD040FD-7F15-4472-A495-DE7332E82CEF}" type="slidenum">
              <a:rPr lang="en-US" altLang="en-US"/>
              <a:pPr>
                <a:defRPr/>
              </a:pPr>
              <a:t>‹#›</a:t>
            </a:fld>
            <a:endParaRPr lang="en-US" altLang="en-US"/>
          </a:p>
        </p:txBody>
      </p:sp>
    </p:spTree>
    <p:extLst>
      <p:ext uri="{BB962C8B-B14F-4D97-AF65-F5344CB8AC3E}">
        <p14:creationId xmlns:p14="http://schemas.microsoft.com/office/powerpoint/2010/main" val="3459143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C7737E68-5B7A-48CC-96AF-CC722DE12841}" type="datetime1">
              <a:rPr lang="en-US"/>
              <a:pPr>
                <a:defRPr/>
              </a:pPr>
              <a:t>3/9/2017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E2B68A9-8518-4B29-A2B2-B9AC23C4138F}" type="slidenum">
              <a:rPr lang="en-US" altLang="en-US"/>
              <a:pPr>
                <a:defRPr/>
              </a:pPr>
              <a:t>‹#›</a:t>
            </a:fld>
            <a:endParaRPr lang="en-US" altLang="en-US"/>
          </a:p>
        </p:txBody>
      </p:sp>
    </p:spTree>
    <p:extLst>
      <p:ext uri="{BB962C8B-B14F-4D97-AF65-F5344CB8AC3E}">
        <p14:creationId xmlns:p14="http://schemas.microsoft.com/office/powerpoint/2010/main" val="335918584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Presenter Remarks: </a:t>
            </a:r>
          </a:p>
          <a:p>
            <a:pPr eaLnBrk="1" hangingPunct="1">
              <a:spcBef>
                <a:spcPts val="0"/>
              </a:spcBef>
            </a:pPr>
            <a:r>
              <a:rPr lang="en-US" altLang="en-US" dirty="0"/>
              <a:t>Welcome to Visual and Performing Arts: Music in Transitional Kindergarten—a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Visual and Performing Arts domain.</a:t>
            </a:r>
          </a:p>
          <a:p>
            <a:pPr eaLnBrk="1" hangingPunct="1">
              <a:spcBef>
                <a:spcPts val="0"/>
              </a:spcBef>
            </a:pPr>
            <a:endParaRPr lang="en-US" altLang="en-US" dirty="0"/>
          </a:p>
          <a:p>
            <a:pPr>
              <a:spcBef>
                <a:spcPts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dance. </a:t>
            </a:r>
            <a:endParaRPr lang="en-US" dirty="0"/>
          </a:p>
          <a:p>
            <a:pPr eaLnBrk="1" hangingPunct="1">
              <a:spcBef>
                <a:spcPts val="0"/>
              </a:spcBef>
            </a:pPr>
            <a:endParaRPr lang="en-US" altLang="en-US" dirty="0"/>
          </a:p>
          <a:p>
            <a:pPr>
              <a:spcBef>
                <a:spcPts val="0"/>
              </a:spcBef>
            </a:pPr>
            <a:endParaRPr lang="en-US" altLang="en-US" dirty="0"/>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3BB85A-61CF-4CCA-BC05-C9571FFE70BF}" type="slidenum">
              <a:rPr lang="en-US" altLang="en-US" sz="1200"/>
              <a:pPr/>
              <a:t>1</a:t>
            </a:fld>
            <a:endParaRPr lang="en-US" altLang="en-US" sz="1200"/>
          </a:p>
        </p:txBody>
      </p:sp>
    </p:spTree>
    <p:extLst>
      <p:ext uri="{BB962C8B-B14F-4D97-AF65-F5344CB8AC3E}">
        <p14:creationId xmlns:p14="http://schemas.microsoft.com/office/powerpoint/2010/main" val="332899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0"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 </a:t>
            </a:r>
          </a:p>
          <a:p>
            <a:pPr>
              <a:spcBef>
                <a:spcPts val="0"/>
              </a:spcBef>
            </a:pPr>
            <a:r>
              <a:rPr lang="en-US" altLang="en-US" dirty="0"/>
              <a:t>Take a moment to read the quote at the bottom of the slide: “</a:t>
            </a:r>
            <a:r>
              <a:rPr lang="en-US" altLang="ja-JP" dirty="0"/>
              <a:t>Children move naturally – they move to get around, to express a thought or feeling, and they move because moving is joyful and comforting</a:t>
            </a:r>
            <a:r>
              <a:rPr lang="en-US" altLang="en-US" dirty="0"/>
              <a:t>”</a:t>
            </a:r>
            <a:r>
              <a:rPr lang="en-US" altLang="ja-JP" dirty="0"/>
              <a:t> (PCF, Vol. 2, p. 101).</a:t>
            </a:r>
          </a:p>
          <a:p>
            <a:pPr>
              <a:spcBef>
                <a:spcPts val="0"/>
              </a:spcBef>
            </a:pPr>
            <a:endParaRPr lang="en-US" altLang="en-US" dirty="0"/>
          </a:p>
          <a:p>
            <a:pPr>
              <a:spcBef>
                <a:spcPts val="0"/>
              </a:spcBef>
            </a:pPr>
            <a:r>
              <a:rPr lang="en-US" altLang="en-US" dirty="0"/>
              <a:t>Just like children are primed to learn language; their bodies are primed to move and learn movement. </a:t>
            </a:r>
          </a:p>
          <a:p>
            <a:pPr>
              <a:spcBef>
                <a:spcPts val="0"/>
              </a:spcBef>
            </a:pPr>
            <a:endParaRPr lang="en-US" altLang="en-US" dirty="0"/>
          </a:p>
          <a:p>
            <a:pPr>
              <a:spcBef>
                <a:spcPts val="0"/>
              </a:spcBef>
            </a:pPr>
            <a:r>
              <a:rPr lang="en-US" altLang="en-US" dirty="0"/>
              <a:t>“They learn movement patterns as readily as they learn language” (PCF, Vol. 2, p. 101). </a:t>
            </a:r>
          </a:p>
          <a:p>
            <a:pPr>
              <a:spcBef>
                <a:spcPts val="0"/>
              </a:spcBef>
            </a:pPr>
            <a:endParaRPr lang="en-US" altLang="en-US" dirty="0"/>
          </a:p>
          <a:p>
            <a:pPr>
              <a:spcBef>
                <a:spcPts val="0"/>
              </a:spcBef>
            </a:pPr>
            <a:r>
              <a:rPr lang="en-US" altLang="en-US" i="1" dirty="0"/>
              <a:t>Invite participants to discuss the following questions at their table group:</a:t>
            </a:r>
          </a:p>
          <a:p>
            <a:pPr marL="171450" indent="-171450">
              <a:spcBef>
                <a:spcPts val="0"/>
              </a:spcBef>
              <a:buFont typeface="Arial" panose="020B0604020202020204" pitchFamily="34" charset="0"/>
              <a:buChar char="•"/>
            </a:pPr>
            <a:r>
              <a:rPr lang="en-US" altLang="en-US" dirty="0"/>
              <a:t>Why do you move?</a:t>
            </a:r>
          </a:p>
          <a:p>
            <a:pPr marL="171450" indent="-171450">
              <a:spcBef>
                <a:spcPts val="0"/>
              </a:spcBef>
              <a:buFont typeface="Arial" panose="020B0604020202020204" pitchFamily="34" charset="0"/>
              <a:buChar char="•"/>
            </a:pPr>
            <a:r>
              <a:rPr lang="en-US" altLang="en-US" dirty="0"/>
              <a:t>When is your favorite time to dance?</a:t>
            </a:r>
          </a:p>
          <a:p>
            <a:pPr marL="17145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How do you feel when you dance?</a:t>
            </a:r>
            <a:endParaRPr lang="en-US" altLang="en-US" dirty="0"/>
          </a:p>
          <a:p>
            <a:pPr>
              <a:spcBef>
                <a:spcPts val="0"/>
              </a:spcBef>
            </a:pPr>
            <a:endParaRPr lang="en-US" altLang="en-US" b="1" dirty="0"/>
          </a:p>
          <a:p>
            <a:pPr>
              <a:spcBef>
                <a:spcPts val="0"/>
              </a:spcBef>
            </a:pPr>
            <a:r>
              <a:rPr lang="en-US" altLang="en-US" b="1" dirty="0"/>
              <a:t>Extra Notes:</a:t>
            </a:r>
          </a:p>
          <a:p>
            <a:pPr>
              <a:spcBef>
                <a:spcPts val="0"/>
              </a:spcBef>
            </a:pPr>
            <a:r>
              <a:rPr lang="en-US" altLang="en-US" dirty="0"/>
              <a:t>After participants have discussed the questions, consider the following debrief options: </a:t>
            </a:r>
          </a:p>
          <a:p>
            <a:pPr marL="171450" indent="-171450">
              <a:spcBef>
                <a:spcPts val="0"/>
              </a:spcBef>
              <a:buFont typeface="Arial" panose="020B0604020202020204" pitchFamily="34" charset="0"/>
              <a:buChar char="•"/>
            </a:pPr>
            <a:r>
              <a:rPr lang="en-US" altLang="en-US" dirty="0"/>
              <a:t>Quick-whip around the room, inviting each participant to share a one-word answer.</a:t>
            </a:r>
          </a:p>
          <a:p>
            <a:pPr marL="171450" indent="-171450">
              <a:spcBef>
                <a:spcPts val="0"/>
              </a:spcBef>
              <a:buFont typeface="Arial" panose="020B0604020202020204" pitchFamily="34" charset="0"/>
              <a:buChar char="•"/>
            </a:pPr>
            <a:r>
              <a:rPr lang="en-US" altLang="en-US" dirty="0"/>
              <a:t>Pass or toss a scarf to volunteers who share their short answers.</a:t>
            </a:r>
          </a:p>
          <a:p>
            <a:pPr marL="171450" indent="-171450">
              <a:spcBef>
                <a:spcPts val="0"/>
              </a:spcBef>
              <a:buFont typeface="Arial" panose="020B0604020202020204" pitchFamily="34" charset="0"/>
              <a:buChar char="•"/>
            </a:pPr>
            <a:r>
              <a:rPr lang="en-US" altLang="en-US" dirty="0"/>
              <a:t>Invite participants to turn to an elbow partner and exchange answers.</a:t>
            </a:r>
            <a:r>
              <a:rPr lang="en-US" altLang="en-US" baseline="0" dirty="0"/>
              <a:t> Next </a:t>
            </a:r>
            <a:r>
              <a:rPr lang="en-US" altLang="en-US" dirty="0"/>
              <a:t>have them find another </a:t>
            </a:r>
            <a:r>
              <a:rPr lang="en-US" altLang="ja-JP" dirty="0"/>
              <a:t>“dance” partner to share answers with. </a:t>
            </a:r>
            <a:r>
              <a:rPr lang="en-US" altLang="ja-JP" i="1" dirty="0"/>
              <a:t>Repeat.</a:t>
            </a:r>
            <a:endParaRPr lang="en-US" altLang="en-US" i="1" dirty="0"/>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2730AE9-E3FF-4B5D-894D-B7FEDE263747}" type="slidenum">
              <a:rPr lang="en-US" altLang="en-US" sz="1200"/>
              <a:pPr/>
              <a:t>10</a:t>
            </a:fld>
            <a:endParaRPr lang="en-US" altLang="en-US" sz="1200"/>
          </a:p>
        </p:txBody>
      </p:sp>
    </p:spTree>
    <p:extLst>
      <p:ext uri="{BB962C8B-B14F-4D97-AF65-F5344CB8AC3E}">
        <p14:creationId xmlns:p14="http://schemas.microsoft.com/office/powerpoint/2010/main" val="3283987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6" name="Rectangle 3"/>
          <p:cNvSpPr>
            <a:spLocks noGrp="1" noChangeArrowheads="1"/>
          </p:cNvSpPr>
          <p:nvPr>
            <p:ph type="body" idx="1"/>
          </p:nvPr>
        </p:nvSpPr>
        <p:spPr bwMode="auto">
          <a:xfrm>
            <a:off x="685800" y="4352925"/>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ea typeface="ＭＳ Ｐゴシック" pitchFamily="34" charset="-128"/>
              </a:rPr>
              <a:t>Presenter Remarks: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The Preschool Learning Foundations describe what children should know and be able to do at around 48 months (4 years old) and 60 months (5 years old).</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ＭＳ Ｐゴシック" pitchFamily="34" charset="-128"/>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The foundations also assume that children have access to appropriate support in high quality programs that include the following aspects: </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Environments and experiences that encourage active, playful exploration and experimentation</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Clearly defined learning centers where materials are rotated</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Purposeful teaching to help children gain knowledge and skills</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Predictable schedules and routines with large blocks of time for play and skillful integration of curriculum with an intentional focus on content</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Specific support for English learners with staff that have knowledge of the stages of English-language acquisition</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Accommodations and adaptations for children with disabilities and additional support when needed</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ＭＳ Ｐゴシック" pitchFamily="34" charset="-128"/>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Let’s take a closer look at one of the foundations for an example. Open the Preschool Learning Foundations, Volume 2, and turn to pages 18-21 where the age levels appear. This is an example of a foundation page. </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ＭＳ Ｐゴシック" pitchFamily="34" charset="-128"/>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Look across the page at the developmental progression at around 48 months. Notice the changes at 60 months of age. </a:t>
            </a:r>
          </a:p>
          <a:p>
            <a:pPr marL="0" marR="0" lvl="0" indent="0" algn="l" defTabSz="457200" rtl="0" eaLnBrk="1" fontAlgn="base" latinLnBrk="0" hangingPunct="1">
              <a:lnSpc>
                <a:spcPct val="100000"/>
              </a:lnSpc>
              <a:spcBef>
                <a:spcPts val="0"/>
              </a:spcBef>
              <a:spcAft>
                <a:spcPct val="0"/>
              </a:spcAft>
              <a:buClrTx/>
              <a:buSzTx/>
              <a:buFontTx/>
              <a:buNone/>
              <a:tabLst/>
              <a:defRPr/>
            </a:pPr>
            <a:endParaRPr lang="en-US" dirty="0">
              <a:solidFill>
                <a:prstClr val="black"/>
              </a:solidFill>
              <a:ea typeface="ＭＳ Ｐゴシック" pitchFamily="34" charset="-128"/>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b="0" i="1" u="none" strike="noStrike" kern="1200" cap="none" spc="0" normalizeH="0" baseline="0" noProof="0" dirty="0">
                <a:ln>
                  <a:noFill/>
                </a:ln>
                <a:solidFill>
                  <a:prstClr val="black"/>
                </a:solidFill>
                <a:effectLst/>
                <a:uLnTx/>
                <a:uFillTx/>
                <a:ea typeface="ＭＳ Ｐゴシック" pitchFamily="34" charset="-128"/>
              </a:rPr>
              <a:t>Solicit a few participants to read what they see.</a:t>
            </a:r>
            <a:r>
              <a:rPr kumimoji="0" lang="en-US" b="0" i="1" u="none" strike="noStrike" kern="1200" cap="none" spc="0" normalizeH="0" noProof="0" dirty="0">
                <a:ln>
                  <a:noFill/>
                </a:ln>
                <a:solidFill>
                  <a:prstClr val="black"/>
                </a:solidFill>
                <a:effectLst/>
                <a:uLnTx/>
                <a:uFillTx/>
                <a:ea typeface="ＭＳ Ｐゴシック" pitchFamily="34" charset="-128"/>
              </a:rPr>
              <a:t> </a:t>
            </a:r>
            <a:r>
              <a:rPr kumimoji="0" lang="en-US" b="0" i="1" u="none" strike="noStrike" kern="1200" cap="none" spc="0" normalizeH="0" baseline="0" noProof="0" dirty="0">
                <a:ln>
                  <a:noFill/>
                </a:ln>
                <a:solidFill>
                  <a:prstClr val="black"/>
                </a:solidFill>
                <a:effectLst/>
                <a:uLnTx/>
                <a:uFillTx/>
                <a:ea typeface="ＭＳ Ｐゴシック" pitchFamily="34" charset="-128"/>
              </a:rPr>
              <a:t>Summarize the exploration with the following key note:</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ＭＳ Ｐゴシック" pitchFamily="34" charset="-128"/>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ＭＳ Ｐゴシック" pitchFamily="34" charset="-128"/>
              </a:rPr>
              <a:t>Because children develop at different rates, the foundations were designed to support the belief that certain stages of development will occur at different times for all students. </a:t>
            </a:r>
            <a:r>
              <a:rPr lang="en-US" noProof="0" dirty="0">
                <a:solidFill>
                  <a:prstClr val="black"/>
                </a:solidFill>
                <a:ea typeface="ＭＳ Ｐゴシック" pitchFamily="34" charset="-128"/>
              </a:rPr>
              <a:t>N</a:t>
            </a:r>
            <a:r>
              <a:rPr kumimoji="0" lang="en-US" b="0" i="0" u="none" strike="noStrike" kern="1200" cap="none" spc="0" normalizeH="0" baseline="0" noProof="0" dirty="0">
                <a:ln>
                  <a:noFill/>
                </a:ln>
                <a:solidFill>
                  <a:prstClr val="black"/>
                </a:solidFill>
                <a:effectLst/>
                <a:uLnTx/>
                <a:uFillTx/>
                <a:ea typeface="ＭＳ Ｐゴシック" pitchFamily="34" charset="-128"/>
              </a:rPr>
              <a:t>otice “at around” in the description. It is important to remember this variability occurs.</a:t>
            </a:r>
          </a:p>
          <a:p>
            <a:pPr eaLnBrk="1" hangingPunct="1">
              <a:lnSpc>
                <a:spcPct val="80000"/>
              </a:lnSpc>
            </a:pPr>
            <a:endParaRPr lang="en-US" altLang="en-US" dirty="0"/>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11</a:t>
            </a:fld>
            <a:endParaRPr lang="en-US" altLang="en-US"/>
          </a:p>
        </p:txBody>
      </p:sp>
    </p:spTree>
    <p:extLst>
      <p:ext uri="{BB962C8B-B14F-4D97-AF65-F5344CB8AC3E}">
        <p14:creationId xmlns:p14="http://schemas.microsoft.com/office/powerpoint/2010/main" val="51237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spcBef>
                <a:spcPts val="0"/>
              </a:spcBef>
            </a:pPr>
            <a:r>
              <a:rPr lang="en-US" altLang="en-US" b="1" dirty="0"/>
              <a:t>Presenter Remarks: </a:t>
            </a:r>
          </a:p>
          <a:p>
            <a:pPr>
              <a:spcBef>
                <a:spcPts val="0"/>
              </a:spcBef>
            </a:pPr>
            <a:r>
              <a:rPr lang="en-US" altLang="en-US" dirty="0"/>
              <a:t>Please locate </a:t>
            </a:r>
            <a:r>
              <a:rPr lang="en-US" kern="1200" dirty="0">
                <a:effectLst/>
              </a:rPr>
              <a:t>Handout 1: Foundations Map. This handout </a:t>
            </a:r>
            <a:r>
              <a:rPr lang="en-US" kern="1200" baseline="0" dirty="0">
                <a:effectLst/>
              </a:rPr>
              <a:t>illustrates the way the foundations are organized.</a:t>
            </a:r>
            <a:r>
              <a:rPr lang="en-US" kern="1200" dirty="0">
                <a:effectLst/>
              </a:rPr>
              <a:t> </a:t>
            </a:r>
            <a:r>
              <a:rPr lang="en-US" kern="1200" baseline="0" dirty="0">
                <a:effectLst/>
              </a:rPr>
              <a:t>Please f</a:t>
            </a:r>
            <a:r>
              <a:rPr lang="en-US" altLang="en-US" baseline="0" dirty="0"/>
              <a:t>ollow along </a:t>
            </a:r>
            <a:r>
              <a:rPr lang="en-US" baseline="0" dirty="0"/>
              <a:t>while we discuss each component</a:t>
            </a:r>
            <a:r>
              <a:rPr lang="en-US" b="0" i="0" u="none" baseline="0" dirty="0"/>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Visual and Performing Arts</a:t>
            </a:r>
            <a:r>
              <a:rPr lang="en-US" baseline="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1450" marR="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a:t>
            </a:r>
            <a:r>
              <a:rPr lang="en-US" i="0" baseline="0" dirty="0">
                <a:latin typeface="Arial" charset="0"/>
                <a:ea typeface="ＭＳ Ｐゴシック" charset="0"/>
                <a:cs typeface="Arial" charset="0"/>
              </a:rPr>
              <a:t>Music</a:t>
            </a:r>
            <a:r>
              <a:rPr lang="en-US" i="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Notice, Respond, and Engage)</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in “zero.”</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a:t>
            </a:r>
            <a:r>
              <a:rPr lang="en-US" dirty="0">
                <a:latin typeface="Arial" charset="0"/>
                <a:ea typeface="ＭＳ Ｐゴシック" charset="0"/>
                <a:cs typeface="Arial" charset="0"/>
              </a:rPr>
              <a:t>t around 48 months and at around 60 months)</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the </a:t>
            </a:r>
            <a:r>
              <a:rPr lang="en-US" baseline="0" dirty="0" err="1">
                <a:latin typeface="Arial" charset="0"/>
                <a:ea typeface="ＭＳ Ｐゴシック" charset="0"/>
                <a:cs typeface="Arial" charset="0"/>
              </a:rPr>
              <a:t>substrand</a:t>
            </a:r>
            <a:endParaRPr lang="en-US" baseline="0" dirty="0">
              <a:latin typeface="Arial" charset="0"/>
              <a:ea typeface="ＭＳ Ｐゴシック" charset="0"/>
              <a:cs typeface="Arial" charset="0"/>
            </a:endParaRPr>
          </a:p>
          <a:p>
            <a:pPr marL="628650" lvl="1" indent="-171450"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There are two for each age level on this page (</a:t>
            </a:r>
            <a:r>
              <a:rPr lang="en-US" dirty="0">
                <a:latin typeface="Arial" charset="0"/>
                <a:ea typeface="ＭＳ Ｐゴシック" charset="0"/>
                <a:cs typeface="Arial" charset="0"/>
              </a:rPr>
              <a:t>1.1 for 48 months and 1.1 for 60 months,</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1.2 for 48 months and 1.2 for 60 months).</a:t>
            </a:r>
          </a:p>
          <a:p>
            <a:pPr marL="171450" lvl="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 </a:t>
            </a:r>
          </a:p>
          <a:p>
            <a:pPr marL="628650" lvl="1" indent="-171450"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Arial" charset="0"/>
            </a:endParaRPr>
          </a:p>
          <a:p>
            <a:pPr marL="0" indent="0" eaLnBrk="1" hangingPunct="1">
              <a:spcBef>
                <a:spcPts val="0"/>
              </a:spcBef>
              <a:buFont typeface="Arial" panose="020B0604020202020204" pitchFamily="34" charset="0"/>
              <a:buNone/>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p>
          <a:p>
            <a:pPr eaLnBrk="1" hangingPunct="1">
              <a:spcBef>
                <a:spcPts val="0"/>
              </a:spcBef>
            </a:pPr>
            <a:endParaRPr lang="en-US" dirty="0">
              <a:latin typeface="Arial" charset="0"/>
              <a:ea typeface="ＭＳ Ｐゴシック" charset="0"/>
              <a:cs typeface="ＭＳ Ｐゴシック" charset="0"/>
            </a:endParaRPr>
          </a:p>
          <a:p>
            <a:endParaRPr lang="en-US" altLang="en-US" dirty="0"/>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43A503-D4E1-4263-8024-A5637E3CEC41}" type="slidenum">
              <a:rPr lang="en-US" altLang="en-US" sz="1200"/>
              <a:pPr/>
              <a:t>12</a:t>
            </a:fld>
            <a:endParaRPr lang="en-US" altLang="en-US" sz="1200"/>
          </a:p>
        </p:txBody>
      </p:sp>
    </p:spTree>
    <p:extLst>
      <p:ext uri="{BB962C8B-B14F-4D97-AF65-F5344CB8AC3E}">
        <p14:creationId xmlns:p14="http://schemas.microsoft.com/office/powerpoint/2010/main" val="358389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2" name="Notes Placeholder 2"/>
          <p:cNvSpPr>
            <a:spLocks noGrp="1"/>
          </p:cNvSpPr>
          <p:nvPr>
            <p:ph type="body" idx="1"/>
          </p:nvPr>
        </p:nvSpPr>
        <p:spPr bwMode="auto">
          <a:xfrm>
            <a:off x="685800" y="4229100"/>
            <a:ext cx="5486400" cy="4914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2: Dancing through the Foundations  </a:t>
            </a:r>
          </a:p>
          <a:p>
            <a:pPr>
              <a:spcBef>
                <a:spcPts val="0"/>
              </a:spcBef>
            </a:pPr>
            <a:endParaRPr lang="en-US" altLang="en-US" b="1" dirty="0"/>
          </a:p>
          <a:p>
            <a:pPr>
              <a:spcBef>
                <a:spcPts val="0"/>
              </a:spcBef>
            </a:pPr>
            <a:r>
              <a:rPr lang="en-US" altLang="en-US" b="1" dirty="0"/>
              <a:t>Presenter Remarks: </a:t>
            </a:r>
          </a:p>
          <a:p>
            <a:pPr>
              <a:spcBef>
                <a:spcPts val="0"/>
              </a:spcBef>
            </a:pPr>
            <a:r>
              <a:rPr lang="en-US" dirty="0"/>
              <a:t>Read the surrounding information in the book to help you determine if the statement or quote represents something that is true for children during</a:t>
            </a:r>
            <a:r>
              <a:rPr lang="en-US" baseline="0" dirty="0"/>
              <a:t> </a:t>
            </a:r>
            <a:r>
              <a:rPr lang="en-US" dirty="0"/>
              <a:t>earlier development, later development, or both. Discuss with your group if the answer is not readily apparent.</a:t>
            </a:r>
          </a:p>
          <a:p>
            <a:pPr>
              <a:spcBef>
                <a:spcPts val="0"/>
              </a:spcBef>
            </a:pPr>
            <a:endParaRPr lang="en-US" dirty="0"/>
          </a:p>
          <a:p>
            <a:pPr>
              <a:spcBef>
                <a:spcPts val="0"/>
              </a:spcBef>
            </a:pPr>
            <a:r>
              <a:rPr lang="en-US" dirty="0"/>
              <a:t>Each person will have an opportunity to share-out their information, so be ready and confident with your decision. </a:t>
            </a:r>
          </a:p>
          <a:p>
            <a:pPr>
              <a:spcBef>
                <a:spcPts val="0"/>
              </a:spcBef>
            </a:pPr>
            <a:endParaRPr lang="en-US" altLang="en-US" b="1" dirty="0"/>
          </a:p>
          <a:p>
            <a:pPr>
              <a:spcBef>
                <a:spcPts val="0"/>
              </a:spcBef>
            </a:pPr>
            <a:r>
              <a:rPr lang="en-US" b="1" cap="all" dirty="0"/>
              <a:t>intent: </a:t>
            </a:r>
            <a:endParaRPr lang="en-US" dirty="0"/>
          </a:p>
          <a:p>
            <a:pPr>
              <a:spcBef>
                <a:spcPts val="0"/>
              </a:spcBef>
            </a:pPr>
            <a:r>
              <a:rPr lang="en-US" dirty="0"/>
              <a:t>Participants explore the dance sections of the Preschool Learning Foundations (PLF), Volume 2, and analyze key concepts for early development versus later development in transitional kindergarten.</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reflect on the reading from the PLF and apply their understanding of the differences between earlier development and later development by creating a Venn diagram as a group.</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Preschool Learning Foundations (PLF), Volume 2</a:t>
            </a:r>
            <a:endParaRPr lang="en-US" sz="1600" dirty="0"/>
          </a:p>
          <a:p>
            <a:pPr marL="171450" lvl="0" indent="-171450">
              <a:spcBef>
                <a:spcPts val="0"/>
              </a:spcBef>
              <a:buFont typeface="Arial" panose="020B0604020202020204" pitchFamily="34" charset="0"/>
              <a:buChar char="•"/>
            </a:pPr>
            <a:r>
              <a:rPr lang="en-US" dirty="0"/>
              <a:t>Dancing through the Foundations envelope</a:t>
            </a:r>
            <a:endParaRPr lang="en-US" sz="1600" dirty="0"/>
          </a:p>
          <a:p>
            <a:pPr marL="171450" lvl="0" indent="-171450">
              <a:spcBef>
                <a:spcPts val="0"/>
              </a:spcBef>
              <a:buFont typeface="Arial" panose="020B0604020202020204" pitchFamily="34" charset="0"/>
              <a:buChar char="•"/>
            </a:pPr>
            <a:r>
              <a:rPr lang="en-US" dirty="0"/>
              <a:t>3 x 5 cards with quotes/statements and page numbers</a:t>
            </a:r>
            <a:endParaRPr lang="en-US" sz="1600" dirty="0"/>
          </a:p>
          <a:p>
            <a:pPr marL="171450" lvl="0" indent="-171450">
              <a:spcBef>
                <a:spcPts val="0"/>
              </a:spcBef>
              <a:buFont typeface="Arial" panose="020B0604020202020204" pitchFamily="34" charset="0"/>
              <a:buChar char="•"/>
            </a:pPr>
            <a:r>
              <a:rPr lang="en-US" dirty="0"/>
              <a:t>Cards also labeled by dance categories (salsa, two step, hip hop, the twist, modern, ballet)</a:t>
            </a:r>
            <a:endParaRPr lang="en-US" sz="1600" dirty="0"/>
          </a:p>
          <a:p>
            <a:pPr>
              <a:spcBef>
                <a:spcPts val="0"/>
              </a:spcBef>
            </a:pPr>
            <a:endParaRPr lang="en-US" b="1" dirty="0"/>
          </a:p>
          <a:p>
            <a:pPr>
              <a:spcBef>
                <a:spcPts val="0"/>
              </a:spcBef>
            </a:pPr>
            <a:r>
              <a:rPr lang="en-US" b="1" cap="all" dirty="0"/>
              <a:t>Time:</a:t>
            </a:r>
            <a:r>
              <a:rPr lang="en-US" dirty="0"/>
              <a:t> 20 minutes</a:t>
            </a:r>
          </a:p>
          <a:p>
            <a:pPr>
              <a:spcBef>
                <a:spcPts val="0"/>
              </a:spcBef>
            </a:pPr>
            <a:endParaRPr lang="en-US" dirty="0"/>
          </a:p>
          <a:p>
            <a:pPr>
              <a:spcBef>
                <a:spcPts val="0"/>
              </a:spcBef>
            </a:pPr>
            <a:r>
              <a:rPr lang="en-US" b="1" cap="all" dirty="0"/>
              <a:t>Process: </a:t>
            </a:r>
            <a:endParaRPr lang="en-US" dirty="0"/>
          </a:p>
          <a:p>
            <a:pPr>
              <a:spcBef>
                <a:spcPts val="0"/>
              </a:spcBef>
            </a:pPr>
            <a:r>
              <a:rPr lang="en-US" b="1" u="sng" dirty="0"/>
              <a:t>Part 1: Understanding the Foundations</a:t>
            </a:r>
            <a:endParaRPr lang="en-US" dirty="0"/>
          </a:p>
          <a:p>
            <a:pPr marL="171450" lvl="0" indent="-171450">
              <a:spcBef>
                <a:spcPts val="0"/>
              </a:spcBef>
              <a:buFont typeface="Arial" panose="020B0604020202020204" pitchFamily="34" charset="0"/>
              <a:buChar char="•"/>
            </a:pPr>
            <a:r>
              <a:rPr lang="en-US" dirty="0"/>
              <a:t>Ask participants to find the envelope on the table labeled “Dancing through the Foundations.” </a:t>
            </a:r>
          </a:p>
          <a:p>
            <a:pPr marL="171450" lvl="0" indent="-171450">
              <a:spcBef>
                <a:spcPts val="0"/>
              </a:spcBef>
              <a:buFont typeface="Arial" panose="020B0604020202020204" pitchFamily="34" charset="0"/>
              <a:buChar char="•"/>
            </a:pPr>
            <a:r>
              <a:rPr lang="en-US" dirty="0"/>
              <a:t>Each person should take one 3 x 5 card from the envelope. </a:t>
            </a:r>
          </a:p>
          <a:p>
            <a:pPr marL="171450" lvl="0" indent="-171450">
              <a:spcBef>
                <a:spcPts val="0"/>
              </a:spcBef>
              <a:buFont typeface="Arial" panose="020B0604020202020204" pitchFamily="34" charset="0"/>
              <a:buChar char="•"/>
            </a:pPr>
            <a:r>
              <a:rPr lang="en-US" dirty="0"/>
              <a:t>Provide the following information to participants to help them understand the overview of the activity: </a:t>
            </a:r>
          </a:p>
          <a:p>
            <a:pPr marL="628650" lvl="1" indent="-171450">
              <a:spcBef>
                <a:spcPts val="0"/>
              </a:spcBef>
              <a:buFont typeface="Courier New" panose="02070309020205020404" pitchFamily="49" charset="0"/>
              <a:buChar char="o"/>
            </a:pPr>
            <a:r>
              <a:rPr lang="en-US" dirty="0"/>
              <a:t>One side of the card is labeled with a dance group (i.e., salsa, two step, etc.). We will use this group to facilitate the sharing out process. It is not important at the beginning of the activity. </a:t>
            </a:r>
          </a:p>
          <a:p>
            <a:pPr marL="628650" lvl="1" indent="-171450">
              <a:spcBef>
                <a:spcPts val="0"/>
              </a:spcBef>
              <a:buFont typeface="Courier New" panose="02070309020205020404" pitchFamily="49" charset="0"/>
              <a:buChar char="o"/>
            </a:pPr>
            <a:r>
              <a:rPr lang="en-US" dirty="0"/>
              <a:t>The other side has a quote or statement taken directly from the PLF. The page number is also listed. This is the important content to begin with. </a:t>
            </a:r>
          </a:p>
          <a:p>
            <a:pPr marL="171450" lvl="0" indent="-171450">
              <a:spcBef>
                <a:spcPts val="0"/>
              </a:spcBef>
              <a:buFont typeface="Arial" panose="020B0604020202020204" pitchFamily="34" charset="0"/>
              <a:buChar char="•"/>
            </a:pPr>
            <a:r>
              <a:rPr lang="en-US" dirty="0"/>
              <a:t>Participants (on own or in table groups) find and read each of the statements in the PLF.   </a:t>
            </a:r>
          </a:p>
          <a:p>
            <a:pPr marL="171450" lvl="0" indent="-171450">
              <a:spcBef>
                <a:spcPts val="0"/>
              </a:spcBef>
              <a:buFont typeface="Arial" panose="020B0604020202020204" pitchFamily="34" charset="0"/>
              <a:buChar char="•"/>
            </a:pPr>
            <a:r>
              <a:rPr lang="en-US" dirty="0"/>
              <a:t>Say to the participants:</a:t>
            </a:r>
          </a:p>
          <a:p>
            <a:pPr marL="628650" lvl="1" indent="-171450">
              <a:spcBef>
                <a:spcPts val="0"/>
              </a:spcBef>
              <a:buFont typeface="Courier New" panose="02070309020205020404" pitchFamily="49" charset="0"/>
              <a:buChar char="o"/>
            </a:pPr>
            <a:r>
              <a:rPr lang="en-US" dirty="0"/>
              <a:t>Read the surrounding information in the book to help you determine if the statement or quote represents something that is true for children during earlier development, later development, or both. </a:t>
            </a:r>
          </a:p>
          <a:p>
            <a:pPr marL="628650" lvl="1" indent="-171450">
              <a:spcBef>
                <a:spcPts val="0"/>
              </a:spcBef>
              <a:buFont typeface="Courier New" panose="02070309020205020404" pitchFamily="49" charset="0"/>
              <a:buChar char="o"/>
            </a:pPr>
            <a:r>
              <a:rPr lang="en-US" dirty="0"/>
              <a:t>Discuss with your group if the answer is not readily apparent.</a:t>
            </a:r>
          </a:p>
          <a:p>
            <a:pPr marL="628650" lvl="1" indent="-171450">
              <a:spcBef>
                <a:spcPts val="0"/>
              </a:spcBef>
              <a:buFont typeface="Courier New" panose="02070309020205020404" pitchFamily="49" charset="0"/>
              <a:buChar char="o"/>
            </a:pPr>
            <a:r>
              <a:rPr lang="en-US" dirty="0"/>
              <a:t>Each person will have an opportunity to share-out their information, so be ready and confident with your decision. </a:t>
            </a:r>
          </a:p>
          <a:p>
            <a:pPr>
              <a:spcBef>
                <a:spcPts val="0"/>
              </a:spcBef>
            </a:pPr>
            <a:r>
              <a:rPr lang="en-US" b="1" dirty="0"/>
              <a:t> </a:t>
            </a:r>
            <a:endParaRPr lang="en-US" dirty="0"/>
          </a:p>
          <a:p>
            <a:pPr>
              <a:spcBef>
                <a:spcPts val="0"/>
              </a:spcBef>
            </a:pPr>
            <a:r>
              <a:rPr lang="en-US" b="1" u="sng" dirty="0"/>
              <a:t>PART 2 (Sharing Out)</a:t>
            </a:r>
            <a:endParaRPr lang="en-US" dirty="0"/>
          </a:p>
          <a:p>
            <a:pPr marL="171450" lvl="0" indent="-171450">
              <a:spcBef>
                <a:spcPts val="0"/>
              </a:spcBef>
              <a:buFont typeface="Arial" panose="020B0604020202020204" pitchFamily="34" charset="0"/>
              <a:buChar char="•"/>
            </a:pPr>
            <a:r>
              <a:rPr lang="en-US" dirty="0"/>
              <a:t>When all table groups are ready to share-out, begin by bringing the group’s attention to the Venn diagram. </a:t>
            </a:r>
          </a:p>
          <a:p>
            <a:pPr marL="628650" lvl="1" indent="-171450">
              <a:spcBef>
                <a:spcPts val="0"/>
              </a:spcBef>
              <a:buFont typeface="Courier New" panose="02070309020205020404" pitchFamily="49" charset="0"/>
              <a:buChar char="o"/>
            </a:pPr>
            <a:r>
              <a:rPr lang="en-US" dirty="0"/>
              <a:t>NOTE: You can use an actual Venn diagram or you can use a sticky wall with three columns. </a:t>
            </a:r>
          </a:p>
          <a:p>
            <a:pPr marL="171450" lvl="0" indent="-171450">
              <a:spcBef>
                <a:spcPts val="0"/>
              </a:spcBef>
              <a:buFont typeface="Arial" panose="020B0604020202020204" pitchFamily="34" charset="0"/>
              <a:buChar char="•"/>
            </a:pPr>
            <a:r>
              <a:rPr lang="en-US" dirty="0"/>
              <a:t>Participants will have the opportunity to place their 3 x 5 card where they think it belongs on the diagram or chart. All “salsa” group members will bring their cards to the front at the same time and so on. </a:t>
            </a:r>
          </a:p>
          <a:p>
            <a:pPr marL="628650" lvl="1" indent="-171450">
              <a:spcBef>
                <a:spcPts val="0"/>
              </a:spcBef>
              <a:buFont typeface="Courier New" panose="02070309020205020404" pitchFamily="49" charset="0"/>
              <a:buChar char="o"/>
            </a:pPr>
            <a:r>
              <a:rPr lang="en-US" dirty="0"/>
              <a:t>Optional: Play music and invite participants to “dance” as they bring their 3 x 5 card to the front of the room.</a:t>
            </a:r>
          </a:p>
          <a:p>
            <a:pPr>
              <a:spcBef>
                <a:spcPts val="0"/>
              </a:spcBef>
            </a:pPr>
            <a:r>
              <a:rPr lang="en-US" b="1" dirty="0"/>
              <a:t> </a:t>
            </a:r>
            <a:endParaRPr lang="en-US" dirty="0"/>
          </a:p>
          <a:p>
            <a:pPr>
              <a:spcBef>
                <a:spcPts val="0"/>
              </a:spcBef>
            </a:pPr>
            <a:r>
              <a:rPr lang="en-US" dirty="0"/>
              <a:t> </a:t>
            </a:r>
          </a:p>
          <a:p>
            <a:pPr>
              <a:spcBef>
                <a:spcPts val="0"/>
              </a:spcBef>
            </a:pPr>
            <a:r>
              <a:rPr lang="en-US" dirty="0"/>
              <a:t> </a:t>
            </a:r>
          </a:p>
          <a:p>
            <a:pPr>
              <a:spcBef>
                <a:spcPts val="0"/>
              </a:spcBef>
            </a:pPr>
            <a:r>
              <a:rPr lang="en-US" altLang="en-US" sz="600" dirty="0"/>
              <a:t> </a:t>
            </a:r>
          </a:p>
          <a:p>
            <a:pPr>
              <a:spcBef>
                <a:spcPts val="0"/>
              </a:spcBef>
            </a:pPr>
            <a:r>
              <a:rPr lang="en-US" altLang="en-US" sz="600" dirty="0"/>
              <a:t> </a:t>
            </a:r>
          </a:p>
          <a:p>
            <a:pPr>
              <a:spcBef>
                <a:spcPts val="0"/>
              </a:spcBef>
            </a:pPr>
            <a:r>
              <a:rPr lang="en-US" altLang="en-US" sz="600" dirty="0"/>
              <a:t> </a:t>
            </a:r>
          </a:p>
          <a:p>
            <a:pPr>
              <a:spcBef>
                <a:spcPts val="0"/>
              </a:spcBef>
            </a:pPr>
            <a:r>
              <a:rPr lang="en-US" altLang="en-US" sz="600" dirty="0"/>
              <a:t> </a:t>
            </a:r>
          </a:p>
          <a:p>
            <a:pPr>
              <a:spcBef>
                <a:spcPts val="0"/>
              </a:spcBef>
            </a:pPr>
            <a:r>
              <a:rPr lang="en-US" altLang="en-US" sz="600" dirty="0"/>
              <a:t> </a:t>
            </a:r>
          </a:p>
          <a:p>
            <a:pPr>
              <a:spcBef>
                <a:spcPts val="0"/>
              </a:spcBef>
            </a:pPr>
            <a:r>
              <a:rPr lang="en-US" altLang="en-US" sz="600" dirty="0"/>
              <a:t> </a:t>
            </a:r>
          </a:p>
          <a:p>
            <a:pPr>
              <a:spcBef>
                <a:spcPts val="0"/>
              </a:spcBef>
            </a:pPr>
            <a:r>
              <a:rPr lang="en-US" altLang="en-US" sz="600" dirty="0"/>
              <a:t> </a:t>
            </a:r>
          </a:p>
          <a:p>
            <a:pPr>
              <a:spcBef>
                <a:spcPts val="0"/>
              </a:spcBef>
            </a:pPr>
            <a:endParaRPr lang="en-US" altLang="en-US" sz="600" dirty="0"/>
          </a:p>
        </p:txBody>
      </p:sp>
      <p:sp>
        <p:nvSpPr>
          <p:cNvPr id="512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334E78A-8792-4101-916B-242749C13786}" type="slidenum">
              <a:rPr lang="en-US" altLang="en-US" sz="1200"/>
              <a:pPr/>
              <a:t>13</a:t>
            </a:fld>
            <a:endParaRPr lang="en-US" altLang="en-US" sz="1200"/>
          </a:p>
        </p:txBody>
      </p:sp>
    </p:spTree>
    <p:extLst>
      <p:ext uri="{BB962C8B-B14F-4D97-AF65-F5344CB8AC3E}">
        <p14:creationId xmlns:p14="http://schemas.microsoft.com/office/powerpoint/2010/main" val="289000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3480F7D-3F46-4F45-BB33-9A54230F55D3}" type="slidenum">
              <a:rPr lang="en-US" altLang="en-US" sz="1200"/>
              <a:pPr/>
              <a:t>14</a:t>
            </a:fld>
            <a:endParaRPr lang="en-US" altLang="en-US" sz="1200"/>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Presenter Remarks: </a:t>
            </a:r>
          </a:p>
          <a:p>
            <a:pPr eaLnBrk="1" hangingPunct="1">
              <a:spcBef>
                <a:spcPts val="0"/>
              </a:spcBef>
            </a:pPr>
            <a:r>
              <a:rPr lang="en-US" altLang="en-US" dirty="0"/>
              <a:t>Now we will look closer at what each of the </a:t>
            </a:r>
            <a:r>
              <a:rPr lang="en-US" altLang="en-US" dirty="0" err="1"/>
              <a:t>substrands</a:t>
            </a:r>
            <a:r>
              <a:rPr lang="en-US" altLang="en-US" dirty="0"/>
              <a:t> encompasses.</a:t>
            </a:r>
          </a:p>
          <a:p>
            <a:pPr eaLnBrk="1" hangingPunct="1">
              <a:spcBef>
                <a:spcPts val="0"/>
              </a:spcBef>
            </a:pPr>
            <a:endParaRPr lang="en-US" altLang="en-US" dirty="0"/>
          </a:p>
          <a:p>
            <a:pPr eaLnBrk="1" hangingPunct="1">
              <a:spcBef>
                <a:spcPts val="0"/>
              </a:spcBef>
            </a:pPr>
            <a:r>
              <a:rPr lang="en-US" altLang="en-US" dirty="0"/>
              <a:t>Notice, respond, and engage--describes children</a:t>
            </a:r>
            <a:r>
              <a:rPr lang="en-US" altLang="ja-JP" dirty="0"/>
              <a:t>’s interest and enjoyment in the arts. For example, a child might notice</a:t>
            </a:r>
            <a:r>
              <a:rPr lang="en-US" altLang="ja-JP" baseline="0" dirty="0"/>
              <a:t> people dancing</a:t>
            </a:r>
            <a:r>
              <a:rPr lang="en-US" altLang="ja-JP" dirty="0"/>
              <a:t>, “I</a:t>
            </a:r>
            <a:r>
              <a:rPr lang="en-US" altLang="ja-JP" baseline="0" dirty="0"/>
              <a:t> like to dance</a:t>
            </a:r>
            <a:r>
              <a:rPr lang="en-US" altLang="ja-JP" dirty="0"/>
              <a:t>. Nana let’s dance.”</a:t>
            </a:r>
          </a:p>
          <a:p>
            <a:pPr eaLnBrk="1" hangingPunct="1">
              <a:spcBef>
                <a:spcPts val="0"/>
              </a:spcBef>
            </a:pPr>
            <a:endParaRPr lang="en-US" altLang="en-US" dirty="0"/>
          </a:p>
          <a:p>
            <a:pPr eaLnBrk="1" hangingPunct="1">
              <a:spcBef>
                <a:spcPts val="0"/>
              </a:spcBef>
            </a:pPr>
            <a:r>
              <a:rPr lang="en-US" altLang="en-US" dirty="0"/>
              <a:t>Develop skills--talks about all the basic skills preschool children need to develop in order to create their own art. Examples are learning a</a:t>
            </a:r>
            <a:r>
              <a:rPr lang="en-US" altLang="en-US" baseline="0" dirty="0"/>
              <a:t> new dance move</a:t>
            </a:r>
            <a:r>
              <a:rPr lang="en-US" altLang="en-US" dirty="0"/>
              <a:t>, dancing along at group time, and moving in time to the music.</a:t>
            </a:r>
          </a:p>
          <a:p>
            <a:pPr eaLnBrk="1" hangingPunct="1">
              <a:spcBef>
                <a:spcPts val="0"/>
              </a:spcBef>
            </a:pPr>
            <a:endParaRPr lang="en-US" altLang="en-US" dirty="0"/>
          </a:p>
          <a:p>
            <a:pPr eaLnBrk="1" hangingPunct="1">
              <a:spcBef>
                <a:spcPts val="0"/>
              </a:spcBef>
            </a:pPr>
            <a:r>
              <a:rPr lang="en-US" altLang="en-US" dirty="0"/>
              <a:t>Create, invent, and express--means using the skills children have developed to do things like using</a:t>
            </a:r>
            <a:r>
              <a:rPr lang="en-US" altLang="en-US" baseline="0" dirty="0"/>
              <a:t> music instruments and dancing with them</a:t>
            </a:r>
            <a:r>
              <a:rPr lang="en-US" altLang="en-US" dirty="0"/>
              <a:t>, using a table as a drum, and inventing a dance about a thunderstorm.</a:t>
            </a:r>
          </a:p>
          <a:p>
            <a:pPr eaLnBrk="1" hangingPunct="1">
              <a:spcBef>
                <a:spcPts val="0"/>
              </a:spcBef>
            </a:pP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1818343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Background Info: </a:t>
            </a:r>
          </a:p>
          <a:p>
            <a:pPr>
              <a:spcBef>
                <a:spcPts val="0"/>
              </a:spcBef>
            </a:pPr>
            <a:r>
              <a:rPr lang="en-US" altLang="en-US" dirty="0"/>
              <a:t>Prior to the training, embed the foundations example </a:t>
            </a:r>
            <a:r>
              <a:rPr lang="en-US" altLang="en-US" baseline="0" dirty="0"/>
              <a:t> </a:t>
            </a:r>
            <a:r>
              <a:rPr lang="en-US" sz="1200" kern="1200" dirty="0">
                <a:solidFill>
                  <a:schemeClr val="tx1"/>
                </a:solidFill>
                <a:latin typeface="Arial" pitchFamily="34" charset="0"/>
                <a:ea typeface="MS PGothic" panose="020B0600070205080204" pitchFamily="34" charset="-128"/>
                <a:cs typeface="Arial" pitchFamily="34" charset="0"/>
              </a:rPr>
              <a:t>DevelopSkillsInDance_2.3. </a:t>
            </a:r>
          </a:p>
          <a:p>
            <a:pPr>
              <a:spcBef>
                <a:spcPts val="0"/>
              </a:spcBef>
            </a:pPr>
            <a:endParaRPr lang="en-US" altLang="en-US" dirty="0"/>
          </a:p>
          <a:p>
            <a:pPr>
              <a:spcBef>
                <a:spcPts val="0"/>
              </a:spcBef>
            </a:pPr>
            <a:r>
              <a:rPr lang="en-US" altLang="en-US" b="1" dirty="0"/>
              <a:t>Presenter Remarks:</a:t>
            </a:r>
          </a:p>
          <a:p>
            <a:pPr>
              <a:spcBef>
                <a:spcPts val="0"/>
              </a:spcBef>
            </a:pPr>
            <a:r>
              <a:rPr lang="en-US" altLang="en-US" dirty="0"/>
              <a:t>Let’</a:t>
            </a:r>
            <a:r>
              <a:rPr lang="en-US" altLang="ja-JP" dirty="0"/>
              <a:t>s take a look at what this looks like in classrooms with four and five year olds.</a:t>
            </a:r>
          </a:p>
          <a:p>
            <a:pPr>
              <a:spcBef>
                <a:spcPts val="0"/>
              </a:spcBef>
            </a:pPr>
            <a:endParaRPr lang="en-US" altLang="en-US" dirty="0"/>
          </a:p>
          <a:p>
            <a:pPr>
              <a:spcBef>
                <a:spcPts val="0"/>
              </a:spcBef>
            </a:pPr>
            <a:r>
              <a:rPr lang="en-US" altLang="en-US" dirty="0"/>
              <a:t>As you watch the video,</a:t>
            </a:r>
            <a:r>
              <a:rPr lang="en-US" altLang="en-US" baseline="0" dirty="0"/>
              <a:t> observe </a:t>
            </a:r>
            <a:r>
              <a:rPr lang="en-US" altLang="en-US" dirty="0"/>
              <a:t>the knowledge, skills, and behaviors that take on a developmental shift.</a:t>
            </a:r>
          </a:p>
          <a:p>
            <a:pPr>
              <a:spcBef>
                <a:spcPts val="0"/>
              </a:spcBef>
            </a:pPr>
            <a:endParaRPr lang="en-US" altLang="en-US" dirty="0"/>
          </a:p>
          <a:p>
            <a:pPr>
              <a:spcBef>
                <a:spcPts val="0"/>
              </a:spcBef>
            </a:pPr>
            <a:endParaRPr lang="en-US" altLang="en-US" dirty="0"/>
          </a:p>
        </p:txBody>
      </p:sp>
      <p:sp>
        <p:nvSpPr>
          <p:cNvPr id="552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DEDB6E-A9D7-4600-BF96-647828EED6C7}" type="slidenum">
              <a:rPr lang="en-US" altLang="en-US" sz="1200"/>
              <a:pPr/>
              <a:t>15</a:t>
            </a:fld>
            <a:endParaRPr lang="en-US" altLang="en-US" sz="1200"/>
          </a:p>
        </p:txBody>
      </p:sp>
    </p:spTree>
    <p:extLst>
      <p:ext uri="{BB962C8B-B14F-4D97-AF65-F5344CB8AC3E}">
        <p14:creationId xmlns:p14="http://schemas.microsoft.com/office/powerpoint/2010/main" val="4294233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spcBef>
                <a:spcPts val="0"/>
              </a:spcBef>
            </a:pPr>
            <a:r>
              <a:rPr lang="en-US" altLang="en-US" b="1" dirty="0"/>
              <a:t>Presenter Remarks:</a:t>
            </a:r>
          </a:p>
          <a:p>
            <a:pPr defTabSz="914400">
              <a:spcBef>
                <a:spcPts val="0"/>
              </a:spcBef>
            </a:pPr>
            <a:r>
              <a:rPr lang="en-US" altLang="en-US" dirty="0"/>
              <a:t>Turn to the person on your right and discuss the questions on the slide. Do a little dance when finished discussing the questions. </a:t>
            </a:r>
          </a:p>
          <a:p>
            <a:pPr defTabSz="914400">
              <a:spcBef>
                <a:spcPts val="0"/>
              </a:spcBef>
            </a:pPr>
            <a:endParaRPr lang="en-US" altLang="en-US" dirty="0"/>
          </a:p>
          <a:p>
            <a:pPr defTabSz="914400">
              <a:spcBef>
                <a:spcPts val="0"/>
              </a:spcBef>
            </a:pPr>
            <a:r>
              <a:rPr lang="en-US" altLang="en-US" i="1" dirty="0"/>
              <a:t>Bring the group back together. Have two or three participants share-out their answers.</a:t>
            </a:r>
          </a:p>
        </p:txBody>
      </p:sp>
      <p:sp>
        <p:nvSpPr>
          <p:cNvPr id="573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8723ACF-0B6B-461D-BF2E-37EFFFD0B3C6}" type="slidenum">
              <a:rPr lang="en-US" altLang="en-US" sz="1200"/>
              <a:pPr/>
              <a:t>16</a:t>
            </a:fld>
            <a:endParaRPr lang="en-US" altLang="en-US" sz="1200"/>
          </a:p>
        </p:txBody>
      </p:sp>
    </p:spTree>
    <p:extLst>
      <p:ext uri="{BB962C8B-B14F-4D97-AF65-F5344CB8AC3E}">
        <p14:creationId xmlns:p14="http://schemas.microsoft.com/office/powerpoint/2010/main" val="2226714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a:xfrm>
            <a:off x="685800" y="4343399"/>
            <a:ext cx="5486400" cy="4513217"/>
          </a:xfrm>
        </p:spPr>
        <p:txBody>
          <a:bodyPr>
            <a:noAutofit/>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 partners or in pairs.  </a:t>
            </a:r>
          </a:p>
        </p:txBody>
      </p:sp>
      <p:sp>
        <p:nvSpPr>
          <p:cNvPr id="54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363FC3-0E1E-8E47-A713-88BB1007340D}" type="slidenum">
              <a:rPr lang="en-US" sz="1200">
                <a:cs typeface="Arial" charset="0"/>
              </a:rPr>
              <a:pPr eaLnBrk="1" hangingPunct="1"/>
              <a:t>17</a:t>
            </a:fld>
            <a:endParaRPr lang="en-US" sz="1200">
              <a:cs typeface="Arial" charset="0"/>
            </a:endParaRPr>
          </a:p>
        </p:txBody>
      </p:sp>
    </p:spTree>
    <p:extLst>
      <p:ext uri="{BB962C8B-B14F-4D97-AF65-F5344CB8AC3E}">
        <p14:creationId xmlns:p14="http://schemas.microsoft.com/office/powerpoint/2010/main" val="145075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Presenter Remarks:</a:t>
            </a:r>
          </a:p>
          <a:p>
            <a:pPr>
              <a:spcBef>
                <a:spcPct val="0"/>
              </a:spcBef>
            </a:pPr>
            <a:r>
              <a:rPr lang="en-US" altLang="en-US" dirty="0"/>
              <a:t>Please refer to Handout 2: Alignment Document Table 1.12 and Handout 2b: Alignment Document Table 1.13.  (Alignment document, p.99 &amp; 111-113)</a:t>
            </a:r>
          </a:p>
          <a:p>
            <a:pPr>
              <a:spcBef>
                <a:spcPct val="0"/>
              </a:spcBef>
            </a:pPr>
            <a:endParaRPr lang="en-US" altLang="en-US" b="1" dirty="0"/>
          </a:p>
          <a:p>
            <a:pPr>
              <a:spcBef>
                <a:spcPct val="0"/>
              </a:spcBef>
            </a:pPr>
            <a:r>
              <a:rPr lang="en-US" altLang="en-US" b="1" dirty="0"/>
              <a:t>Table 1.12 </a:t>
            </a:r>
            <a:r>
              <a:rPr lang="en-US" altLang="en-US" dirty="0"/>
              <a:t>shows the alignment between strands and </a:t>
            </a:r>
            <a:r>
              <a:rPr lang="en-US" altLang="en-US" dirty="0" err="1"/>
              <a:t>substrands</a:t>
            </a:r>
            <a:r>
              <a:rPr lang="en-US" altLang="en-US" dirty="0"/>
              <a:t> in the Preschool Learning Foundations and the content categories in the California Common Core State Standards (CA CCSS) for Visual and Performing Arts. </a:t>
            </a:r>
          </a:p>
          <a:p>
            <a:pPr>
              <a:spcBef>
                <a:spcPct val="0"/>
              </a:spcBef>
            </a:pPr>
            <a:endParaRPr lang="en-US" altLang="en-US" dirty="0"/>
          </a:p>
          <a:p>
            <a:pPr>
              <a:spcBef>
                <a:spcPct val="0"/>
              </a:spcBef>
            </a:pPr>
            <a:r>
              <a:rPr lang="en-US" altLang="en-US" b="1" dirty="0"/>
              <a:t>Table 1.13 </a:t>
            </a:r>
            <a:r>
              <a:rPr lang="en-US" altLang="en-US" dirty="0"/>
              <a:t>details alignment between specific preschool foundations and specific kindergarten standards in the CA CCSS for VPA. </a:t>
            </a:r>
          </a:p>
          <a:p>
            <a:pPr>
              <a:spcBef>
                <a:spcPct val="0"/>
              </a:spcBef>
            </a:pPr>
            <a:endParaRPr lang="en-US" altLang="en-US" dirty="0"/>
          </a:p>
          <a:p>
            <a:pPr>
              <a:spcBef>
                <a:spcPct val="0"/>
              </a:spcBef>
            </a:pPr>
            <a:r>
              <a:rPr lang="en-US" altLang="en-US" dirty="0"/>
              <a:t>For every </a:t>
            </a:r>
            <a:r>
              <a:rPr lang="en-US" altLang="en-US" dirty="0" err="1"/>
              <a:t>substrand</a:t>
            </a:r>
            <a:r>
              <a:rPr lang="en-US" altLang="en-US" dirty="0"/>
              <a:t> of the Preschool Learning Foundations there is a category in the CA CCSS with corresponding content. </a:t>
            </a:r>
          </a:p>
          <a:p>
            <a:pPr>
              <a:spcBef>
                <a:spcPct val="0"/>
              </a:spcBef>
            </a:pPr>
            <a:endParaRPr lang="en-US" altLang="en-US" dirty="0"/>
          </a:p>
          <a:p>
            <a:pPr>
              <a:spcBef>
                <a:spcPct val="0"/>
              </a:spcBef>
            </a:pPr>
            <a:r>
              <a:rPr lang="en-US" altLang="en-US" dirty="0"/>
              <a:t>As shown in Table 1.12, the </a:t>
            </a:r>
            <a:r>
              <a:rPr lang="en-US" altLang="en-US" dirty="0" err="1"/>
              <a:t>substrands</a:t>
            </a:r>
            <a:r>
              <a:rPr lang="en-US" altLang="en-US" dirty="0"/>
              <a:t> under </a:t>
            </a:r>
            <a:r>
              <a:rPr lang="en-US" altLang="en-US" i="1" dirty="0"/>
              <a:t>Dance</a:t>
            </a:r>
            <a:r>
              <a:rPr lang="en-US" altLang="en-US" dirty="0"/>
              <a:t>—correspond directly to the CA CCSS in the categories of </a:t>
            </a:r>
            <a:r>
              <a:rPr lang="en-US" altLang="en-US" i="1" dirty="0"/>
              <a:t>Dance</a:t>
            </a:r>
            <a:r>
              <a:rPr lang="en-US" altLang="en-US" dirty="0"/>
              <a:t>. </a:t>
            </a:r>
          </a:p>
          <a:p>
            <a:pPr>
              <a:spcBef>
                <a:spcPct val="0"/>
              </a:spcBef>
            </a:pPr>
            <a:endParaRPr lang="en-US" altLang="en-US" dirty="0"/>
          </a:p>
          <a:p>
            <a:pPr>
              <a:spcBef>
                <a:spcPct val="0"/>
              </a:spcBef>
            </a:pPr>
            <a:endParaRPr lang="en-US" altLang="en-US" b="1" dirty="0"/>
          </a:p>
        </p:txBody>
      </p:sp>
      <p:sp>
        <p:nvSpPr>
          <p:cNvPr id="614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4BC8B7D-8959-4E88-9252-5C31D24F3A16}" type="slidenum">
              <a:rPr lang="en-US" altLang="en-US" sz="1200"/>
              <a:pPr/>
              <a:t>18</a:t>
            </a:fld>
            <a:endParaRPr lang="en-US" altLang="en-US" sz="1200"/>
          </a:p>
        </p:txBody>
      </p:sp>
    </p:spTree>
    <p:extLst>
      <p:ext uri="{BB962C8B-B14F-4D97-AF65-F5344CB8AC3E}">
        <p14:creationId xmlns:p14="http://schemas.microsoft.com/office/powerpoint/2010/main" val="3506346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p>
          <a:p>
            <a:r>
              <a:rPr lang="en-US" altLang="en-US" dirty="0"/>
              <a:t>Take a moment and read the quote on the screen “The challenge for the teacher is to produce complexity and variation in environments, with tasks and activities in which children can engage in movement and sustain focus without being over stimulated” (PCF, Vol. 2, p.103).</a:t>
            </a:r>
          </a:p>
          <a:p>
            <a:endParaRPr lang="en-US" altLang="en-US" dirty="0"/>
          </a:p>
          <a:p>
            <a:r>
              <a:rPr lang="en-US" altLang="en-US" dirty="0"/>
              <a:t>What are some challenges that you have had in your classes?  Share at your table. Ask someone to write out the challenges. At the end of the session, look back at your paper and see if you can come up with ideas to help with these challenges.</a:t>
            </a:r>
          </a:p>
        </p:txBody>
      </p:sp>
      <p:sp>
        <p:nvSpPr>
          <p:cNvPr id="634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421C8C-E75C-49FA-91F3-2B008992B53D}" type="slidenum">
              <a:rPr lang="en-US" altLang="en-US" sz="1200"/>
              <a:pPr/>
              <a:t>19</a:t>
            </a:fld>
            <a:endParaRPr lang="en-US" altLang="en-US" sz="1200"/>
          </a:p>
        </p:txBody>
      </p:sp>
    </p:spTree>
    <p:extLst>
      <p:ext uri="{BB962C8B-B14F-4D97-AF65-F5344CB8AC3E}">
        <p14:creationId xmlns:p14="http://schemas.microsoft.com/office/powerpoint/2010/main" val="150786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what we will cover in today’s training. </a:t>
            </a:r>
          </a:p>
          <a:p>
            <a:pPr>
              <a:spcBef>
                <a:spcPts val="0"/>
              </a:spcBef>
            </a:pPr>
            <a:r>
              <a:rPr lang="en-US" dirty="0"/>
              <a:t>Objectives: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rPr>
              <a:t>Gain understanding of key concepts from the </a:t>
            </a:r>
            <a:r>
              <a:rPr kumimoji="0" lang="en-US" altLang="en-US" b="0" i="1" u="none" strike="noStrike" kern="1200" cap="none" spc="0" normalizeH="0" baseline="0" noProof="0" dirty="0">
                <a:ln>
                  <a:noFill/>
                </a:ln>
                <a:solidFill>
                  <a:prstClr val="black"/>
                </a:solidFill>
                <a:effectLst/>
                <a:uLnTx/>
                <a:uFillTx/>
                <a:latin typeface="Arial"/>
              </a:rPr>
              <a:t>California Preschool Learning Foundations, Volume 2 and the California Preschool Curriculum Framework, Volume 2—</a:t>
            </a:r>
            <a:r>
              <a:rPr kumimoji="0" lang="en-US" altLang="en-US" b="0" i="0" u="none" strike="noStrike" kern="1200" cap="none" spc="0" normalizeH="0" baseline="0" noProof="0" dirty="0">
                <a:ln>
                  <a:noFill/>
                </a:ln>
                <a:solidFill>
                  <a:prstClr val="black"/>
                </a:solidFill>
                <a:effectLst/>
                <a:uLnTx/>
                <a:uFillTx/>
                <a:latin typeface="Arial"/>
              </a:rPr>
              <a:t>Visual and Performing Arts domain, Dance strand.</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rPr>
              <a:t>Observe, read, and discuss the developmental continuum for dance and develop strategies that will guide instruction and learning in Transitional Kindergarten (TK).</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rPr>
              <a:t>Practice using the Preschool Learning Foundations and Preschool Curriculum Framework to intentionally plan developmentally appropriate, cultural, and inclusive strategies that promote the development of </a:t>
            </a: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skills, knowledge, and behaviors related to dance.</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1845433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Presenter Remarks:</a:t>
            </a:r>
          </a:p>
          <a:p>
            <a:pPr eaLnBrk="1" hangingPunct="1">
              <a:spcBef>
                <a:spcPts val="0"/>
              </a:spcBef>
            </a:pPr>
            <a:r>
              <a:rPr lang="en-US" altLang="en-US" dirty="0"/>
              <a:t>“The Preschool Curriculum Framework </a:t>
            </a:r>
            <a:r>
              <a:rPr lang="en-US" altLang="ja-JP" dirty="0"/>
              <a:t>presents strategies and information to enrich learning and development opportunities for all of California’s preschool children” (PCF, Vol. 1, p. v).</a:t>
            </a:r>
          </a:p>
          <a:p>
            <a:pPr eaLnBrk="1" hangingPunct="1">
              <a:spcBef>
                <a:spcPts val="0"/>
              </a:spcBef>
            </a:pPr>
            <a:endParaRPr lang="en-US" altLang="en-US" dirty="0"/>
          </a:p>
          <a:p>
            <a:pPr eaLnBrk="1" hangingPunct="1">
              <a:spcBef>
                <a:spcPts val="0"/>
              </a:spcBef>
            </a:pPr>
            <a:r>
              <a:rPr lang="en-US" altLang="en-US" dirty="0"/>
              <a:t>This resource provides teachers with the opportunity to gain ideas and expand their creativity. </a:t>
            </a:r>
          </a:p>
          <a:p>
            <a:pPr eaLnBrk="1" hangingPunct="1">
              <a:spcBef>
                <a:spcPts val="0"/>
              </a:spcBef>
            </a:pPr>
            <a:endParaRPr lang="en-US" altLang="en-US" dirty="0"/>
          </a:p>
        </p:txBody>
      </p:sp>
      <p:sp>
        <p:nvSpPr>
          <p:cNvPr id="655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a:fld id="{3C2E447A-D058-48AC-899E-DD41281980A6}" type="slidenum">
              <a:rPr lang="en-US" altLang="en-US" sz="1200"/>
              <a:pPr defTabSz="914400"/>
              <a:t>20</a:t>
            </a:fld>
            <a:endParaRPr lang="en-US" altLang="en-US" sz="1200"/>
          </a:p>
        </p:txBody>
      </p:sp>
    </p:spTree>
    <p:extLst>
      <p:ext uri="{BB962C8B-B14F-4D97-AF65-F5344CB8AC3E}">
        <p14:creationId xmlns:p14="http://schemas.microsoft.com/office/powerpoint/2010/main" val="1056099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0" name="Rectangle 3"/>
          <p:cNvSpPr>
            <a:spLocks noGrp="1" noChangeArrowheads="1"/>
          </p:cNvSpPr>
          <p:nvPr>
            <p:ph type="body" idx="1"/>
          </p:nvPr>
        </p:nvSpPr>
        <p:spPr>
          <a:ln/>
          <a:extLst/>
        </p:spPr>
        <p:txBody>
          <a:bodyPr wrap="square" numCol="1" anchor="t" anchorCtr="0" compatLnSpc="1">
            <a:prstTxWarp prst="textNoShape">
              <a:avLst/>
            </a:prstTxWarp>
            <a:noAutofit/>
          </a:bodyPr>
          <a:lstStyle/>
          <a:p>
            <a:pPr>
              <a:spcBef>
                <a:spcPct val="0"/>
              </a:spcBef>
            </a:pPr>
            <a:r>
              <a:rPr lang="en-US" altLang="en-US" b="1" dirty="0"/>
              <a:t>Presenter Remarks: </a:t>
            </a:r>
          </a:p>
          <a:p>
            <a:pPr>
              <a:spcBef>
                <a:spcPct val="0"/>
              </a:spcBef>
            </a:pPr>
            <a:r>
              <a:rPr lang="en-US" altLang="en-US" dirty="0"/>
              <a:t>The Preschool Curriculum Framework offers guidance on how teachers can support the learning and development described in the foundations, through environments, materials, and experiences that are developmentally appropriate, individually and culturally meaningful, and engaging to families.</a:t>
            </a:r>
          </a:p>
          <a:p>
            <a:pPr>
              <a:spcBef>
                <a:spcPct val="0"/>
              </a:spcBef>
            </a:pPr>
            <a:endParaRPr lang="en-US" altLang="en-US" dirty="0"/>
          </a:p>
          <a:p>
            <a:pPr>
              <a:spcBef>
                <a:spcPct val="0"/>
              </a:spcBef>
            </a:pPr>
            <a:r>
              <a:rPr lang="en-US" altLang="ja-JP"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r>
              <a:rPr lang="en-US" altLang="ja-JP" dirty="0">
                <a:solidFill>
                  <a:srgbClr val="000000"/>
                </a:solidFill>
              </a:rPr>
              <a:t>PCF, Vol. 2, p. </a:t>
            </a:r>
            <a:r>
              <a:rPr lang="en-US" altLang="ja-JP" dirty="0"/>
              <a:t>227).</a:t>
            </a:r>
          </a:p>
          <a:p>
            <a:pPr>
              <a:spcBef>
                <a:spcPct val="0"/>
              </a:spcBef>
            </a:pPr>
            <a:endParaRPr lang="en-US" altLang="en-US" dirty="0"/>
          </a:p>
          <a:p>
            <a:pPr>
              <a:spcBef>
                <a:spcPct val="0"/>
              </a:spcBef>
            </a:pPr>
            <a:r>
              <a:rPr lang="en-US" altLang="en-US" dirty="0"/>
              <a:t>The VPA domain begins with guiding principles that set the tone for the entire chapter. Let</a:t>
            </a:r>
            <a:r>
              <a:rPr lang="en-US" altLang="ja-JP" dirty="0"/>
              <a:t>’s take a moment to look at these guiding principles and see what they are: </a:t>
            </a:r>
          </a:p>
          <a:p>
            <a:pPr marL="171450" indent="-171450">
              <a:spcBef>
                <a:spcPct val="0"/>
              </a:spcBef>
              <a:buFont typeface="Arial" panose="020B0604020202020204" pitchFamily="34" charset="0"/>
              <a:buChar char="•"/>
            </a:pPr>
            <a:r>
              <a:rPr lang="en-US" altLang="en-US" dirty="0"/>
              <a:t>The arts are inclusive of all children.</a:t>
            </a:r>
          </a:p>
          <a:p>
            <a:pPr marL="171450" indent="-171450">
              <a:spcBef>
                <a:spcPct val="0"/>
              </a:spcBef>
              <a:buFont typeface="Arial" panose="020B0604020202020204" pitchFamily="34" charset="0"/>
              <a:buChar char="•"/>
            </a:pPr>
            <a:r>
              <a:rPr lang="en-US" altLang="en-US" dirty="0"/>
              <a:t>The arts are a language that is common to all.</a:t>
            </a:r>
          </a:p>
          <a:p>
            <a:pPr marL="171450" indent="-171450">
              <a:spcBef>
                <a:spcPct val="0"/>
              </a:spcBef>
              <a:buFont typeface="Arial" panose="020B0604020202020204" pitchFamily="34" charset="0"/>
              <a:buChar char="•"/>
            </a:pPr>
            <a:r>
              <a:rPr lang="en-US" altLang="en-US" dirty="0"/>
              <a:t>The arts promote dispositions for learning.</a:t>
            </a:r>
          </a:p>
          <a:p>
            <a:pPr marL="171450" indent="-171450">
              <a:spcBef>
                <a:spcPct val="0"/>
              </a:spcBef>
              <a:buFont typeface="Arial" panose="020B0604020202020204" pitchFamily="34" charset="0"/>
              <a:buChar char="•"/>
            </a:pPr>
            <a:r>
              <a:rPr lang="en-US" altLang="en-US" dirty="0"/>
              <a:t>Children make their own meaning.</a:t>
            </a:r>
          </a:p>
          <a:p>
            <a:pPr marL="171450" indent="-171450">
              <a:spcBef>
                <a:spcPct val="0"/>
              </a:spcBef>
              <a:buFont typeface="Arial" panose="020B0604020202020204" pitchFamily="34" charset="0"/>
              <a:buChar char="•"/>
            </a:pPr>
            <a:r>
              <a:rPr lang="en-US" altLang="en-US" dirty="0"/>
              <a:t>Children are capable of creating original art in all its forms.</a:t>
            </a:r>
          </a:p>
          <a:p>
            <a:pPr marL="171450" indent="-171450">
              <a:spcBef>
                <a:spcPct val="0"/>
              </a:spcBef>
              <a:buFont typeface="Arial" panose="020B0604020202020204" pitchFamily="34" charset="0"/>
              <a:buChar char="•"/>
            </a:pPr>
            <a:r>
              <a:rPr lang="en-US" altLang="en-US" dirty="0"/>
              <a:t>Children learn about human connections, beauty, and appreciation of the arts.</a:t>
            </a:r>
          </a:p>
          <a:p>
            <a:pPr marL="171450" indent="-171450">
              <a:spcBef>
                <a:spcPct val="0"/>
              </a:spcBef>
              <a:buFont typeface="Arial" panose="020B0604020202020204" pitchFamily="34" charset="0"/>
              <a:buChar char="•"/>
            </a:pPr>
            <a:r>
              <a:rPr lang="en-US" altLang="en-US" dirty="0"/>
              <a:t>The child</a:t>
            </a:r>
            <a:r>
              <a:rPr lang="en-US" altLang="ja-JP" dirty="0"/>
              <a:t>’s work is play.</a:t>
            </a:r>
          </a:p>
          <a:p>
            <a:pPr marL="171450" indent="-171450">
              <a:spcBef>
                <a:spcPct val="0"/>
              </a:spcBef>
              <a:buFont typeface="Arial" panose="020B0604020202020204" pitchFamily="34" charset="0"/>
              <a:buChar char="•"/>
            </a:pPr>
            <a:r>
              <a:rPr lang="en-US" altLang="en-US" dirty="0"/>
              <a:t>Children are active learners who thrive when challenged appropriately.</a:t>
            </a:r>
          </a:p>
          <a:p>
            <a:pPr marL="171450" indent="-171450">
              <a:spcBef>
                <a:spcPct val="0"/>
              </a:spcBef>
              <a:buFont typeface="Arial" panose="020B0604020202020204" pitchFamily="34" charset="0"/>
              <a:buChar char="•"/>
            </a:pPr>
            <a:r>
              <a:rPr lang="en-US" altLang="en-US" dirty="0"/>
              <a:t>Arts experiences for preschoolers are more about process than product.</a:t>
            </a:r>
          </a:p>
          <a:p>
            <a:pPr marL="171450" indent="-171450">
              <a:spcBef>
                <a:spcPct val="0"/>
              </a:spcBef>
              <a:buFont typeface="Arial" panose="020B0604020202020204" pitchFamily="34" charset="0"/>
              <a:buChar char="•"/>
            </a:pPr>
            <a:r>
              <a:rPr lang="en-US" altLang="en-US" dirty="0"/>
              <a:t>The arts reinforce the integrated nature of learning.</a:t>
            </a:r>
          </a:p>
          <a:p>
            <a:pPr marL="171450" indent="-171450">
              <a:spcBef>
                <a:spcPct val="0"/>
              </a:spcBef>
              <a:buFont typeface="Arial" panose="020B0604020202020204" pitchFamily="34" charset="0"/>
              <a:buChar char="•"/>
            </a:pPr>
            <a:r>
              <a:rPr lang="en-US" altLang="en-US" dirty="0"/>
              <a:t>Cultural competence is approached through art.</a:t>
            </a:r>
          </a:p>
          <a:p>
            <a:pPr marL="171450" indent="-171450">
              <a:spcBef>
                <a:spcPct val="0"/>
              </a:spcBef>
              <a:buFont typeface="Arial" panose="020B0604020202020204" pitchFamily="34" charset="0"/>
              <a:buChar char="•"/>
            </a:pPr>
            <a:r>
              <a:rPr lang="en-US" altLang="en-US" dirty="0"/>
              <a:t>The arts are motivating and engaging for learners.</a:t>
            </a:r>
          </a:p>
          <a:p>
            <a:pPr marL="171450" indent="-171450">
              <a:spcBef>
                <a:spcPct val="0"/>
              </a:spcBef>
              <a:buFont typeface="Arial" panose="020B0604020202020204" pitchFamily="34" charset="0"/>
              <a:buChar char="•"/>
            </a:pPr>
            <a:r>
              <a:rPr lang="en-US" altLang="en-US" dirty="0"/>
              <a:t>Art can nurture the nurturer.</a:t>
            </a:r>
          </a:p>
          <a:p>
            <a:pPr marL="171450" indent="-171450">
              <a:spcBef>
                <a:spcPct val="0"/>
              </a:spcBef>
              <a:buFont typeface="Arial" panose="020B0604020202020204" pitchFamily="34" charset="0"/>
              <a:buChar char="•"/>
            </a:pPr>
            <a:r>
              <a:rPr lang="en-US" altLang="en-US" dirty="0"/>
              <a:t>The arts provide a unique means for families to interact.</a:t>
            </a:r>
          </a:p>
          <a:p>
            <a:pPr>
              <a:spcBef>
                <a:spcPct val="0"/>
              </a:spcBef>
              <a:buFontTx/>
              <a:buChar char="•"/>
            </a:pPr>
            <a:endParaRPr lang="en-US" altLang="en-US" dirty="0">
              <a:solidFill>
                <a:srgbClr val="000000"/>
              </a:solidFill>
              <a:effectLst>
                <a:outerShdw blurRad="38100" dist="38100" dir="2700000" algn="tl">
                  <a:srgbClr val="C0C0C0"/>
                </a:outerShdw>
              </a:effectLst>
            </a:endParaRPr>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21</a:t>
            </a:fld>
            <a:endParaRPr lang="en-US" altLang="en-US"/>
          </a:p>
        </p:txBody>
      </p:sp>
    </p:spTree>
    <p:extLst>
      <p:ext uri="{BB962C8B-B14F-4D97-AF65-F5344CB8AC3E}">
        <p14:creationId xmlns:p14="http://schemas.microsoft.com/office/powerpoint/2010/main" val="3635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16526" cy="4114800"/>
          </a:xfrm>
        </p:spPr>
        <p:txBody>
          <a:bodyPr>
            <a:noAutofit/>
          </a:bodyPr>
          <a:lstStyle/>
          <a:p>
            <a:pPr>
              <a:spcBef>
                <a:spcPts val="0"/>
              </a:spcBef>
            </a:pPr>
            <a:r>
              <a:rPr lang="en-US" b="1" dirty="0"/>
              <a:t>Background Information:</a:t>
            </a:r>
          </a:p>
          <a:p>
            <a:pPr>
              <a:spcBef>
                <a:spcPts val="0"/>
              </a:spcBef>
            </a:pPr>
            <a:r>
              <a:rPr lang="en-US" dirty="0"/>
              <a:t>PCF, Vol. 2, p. 14</a:t>
            </a:r>
          </a:p>
          <a:p>
            <a:pPr>
              <a:spcBef>
                <a:spcPts val="0"/>
              </a:spcBef>
            </a:pPr>
            <a:endParaRPr lang="en-US" sz="900" dirty="0"/>
          </a:p>
          <a:p>
            <a:pPr>
              <a:spcBef>
                <a:spcPts val="0"/>
              </a:spcBef>
            </a:pPr>
            <a:r>
              <a:rPr lang="en-US" b="1" dirty="0"/>
              <a:t>Presenter Remarks:</a:t>
            </a:r>
          </a:p>
          <a:p>
            <a:pPr>
              <a:spcBef>
                <a:spcPts val="0"/>
              </a:spcBef>
            </a:pPr>
            <a:r>
              <a:rPr lang="en-US" dirty="0"/>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a:spcBef>
                <a:spcPts val="0"/>
              </a:spcBef>
            </a:pPr>
            <a:endParaRPr lang="en-US" sz="900" dirty="0"/>
          </a:p>
          <a:p>
            <a:pPr>
              <a:spcBef>
                <a:spcPts val="0"/>
              </a:spcBef>
            </a:pPr>
            <a:r>
              <a:rPr lang="en-US" dirty="0"/>
              <a:t>Multiple means of representation refers to providing information in a variety of ways so the learning needs of all children are met. For example, it is important to speak clearly to children with auditory disabilities while also presenting information visually (such as with objects and pictures).</a:t>
            </a:r>
          </a:p>
          <a:p>
            <a:pPr>
              <a:spcBef>
                <a:spcPts val="0"/>
              </a:spcBef>
            </a:pPr>
            <a:endParaRPr lang="en-US" sz="900" dirty="0"/>
          </a:p>
          <a:p>
            <a:pPr>
              <a:spcBef>
                <a:spcPts val="0"/>
              </a:spcBef>
            </a:pPr>
            <a:r>
              <a:rPr lang="en-US" dirty="0"/>
              <a:t>Multiple means of expression 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a:spcBef>
                <a:spcPts val="0"/>
              </a:spcBef>
            </a:pPr>
            <a:endParaRPr lang="en-US" sz="900" dirty="0"/>
          </a:p>
          <a:p>
            <a:pPr>
              <a:spcBef>
                <a:spcPts val="0"/>
              </a:spcBef>
            </a:pPr>
            <a:r>
              <a:rPr lang="en-US" dirty="0"/>
              <a:t>Multiple means of engagement refers to providing choices in the setting or program that facilitate learning by building on children’s interests. The information in this curriculum framework has been worded to incorporate multiple means of representation, expression, and engagement” (PCF, Vol. 2, p. 14). </a:t>
            </a:r>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BE2B68A9-8518-4B29-A2B2-B9AC23C4138F}" type="slidenum">
              <a:rPr lang="en-US" altLang="en-US" smtClean="0"/>
              <a:pPr>
                <a:defRPr/>
              </a:pPr>
              <a:t>22</a:t>
            </a:fld>
            <a:endParaRPr lang="en-US" altLang="en-US"/>
          </a:p>
        </p:txBody>
      </p:sp>
    </p:spTree>
    <p:extLst>
      <p:ext uri="{BB962C8B-B14F-4D97-AF65-F5344CB8AC3E}">
        <p14:creationId xmlns:p14="http://schemas.microsoft.com/office/powerpoint/2010/main" val="1725518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This strategy is an example of utilizing Universal Design for Learning in the Preschool Curriculum Framework. </a:t>
            </a:r>
          </a:p>
          <a:p>
            <a:pPr>
              <a:spcBef>
                <a:spcPts val="0"/>
              </a:spcBef>
            </a:pPr>
            <a:endParaRPr lang="en-US" altLang="en-US" dirty="0"/>
          </a:p>
          <a:p>
            <a:pPr>
              <a:spcBef>
                <a:spcPts val="0"/>
              </a:spcBef>
            </a:pPr>
            <a:r>
              <a:rPr lang="en-US" altLang="en-US" dirty="0"/>
              <a:t>“When a child is not able to walk independently, dance can be accomplished through movement of the body. These types of movement activities help children with motor delays appreciate the ways in which their bodies move” (PLF, Vol. 2, p. 26).</a:t>
            </a:r>
          </a:p>
          <a:p>
            <a:pPr>
              <a:spcBef>
                <a:spcPts val="0"/>
              </a:spcBef>
            </a:pPr>
            <a:endParaRPr lang="en-US" altLang="en-US" dirty="0"/>
          </a:p>
          <a:p>
            <a:pPr>
              <a:spcBef>
                <a:spcPts val="0"/>
              </a:spcBef>
            </a:pPr>
            <a:r>
              <a:rPr lang="en-US" altLang="en-US" dirty="0"/>
              <a:t>What are some activities that you could do to bring dance into your classroom? Share at your table and then each table will share out to the whole group.</a:t>
            </a:r>
          </a:p>
          <a:p>
            <a:pPr>
              <a:spcBef>
                <a:spcPts val="0"/>
              </a:spcBef>
            </a:pPr>
            <a:endParaRPr lang="en-US" altLang="en-US" dirty="0"/>
          </a:p>
        </p:txBody>
      </p:sp>
      <p:sp>
        <p:nvSpPr>
          <p:cNvPr id="716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D095D8-986D-4CD8-8670-08BA1EABBC3A}" type="slidenum">
              <a:rPr lang="en-US" altLang="en-US" sz="1200"/>
              <a:pPr/>
              <a:t>23</a:t>
            </a:fld>
            <a:endParaRPr lang="en-US" altLang="en-US" sz="1200"/>
          </a:p>
        </p:txBody>
      </p:sp>
    </p:spTree>
    <p:extLst>
      <p:ext uri="{BB962C8B-B14F-4D97-AF65-F5344CB8AC3E}">
        <p14:creationId xmlns:p14="http://schemas.microsoft.com/office/powerpoint/2010/main" val="3566776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How the teacher feels about and approaches dance in the early childhood classroom is important. It affects how children approach dance as well. </a:t>
            </a:r>
          </a:p>
          <a:p>
            <a:pPr>
              <a:spcBef>
                <a:spcPts val="0"/>
              </a:spcBef>
            </a:pPr>
            <a:endParaRPr lang="en-US" altLang="en-US" dirty="0"/>
          </a:p>
          <a:p>
            <a:pPr>
              <a:spcBef>
                <a:spcPts val="0"/>
              </a:spcBef>
            </a:pPr>
            <a:r>
              <a:rPr lang="en-US" altLang="en-US" dirty="0"/>
              <a:t>“Children will follow the teacher’s willingness to explore” (PCF, Vol. 2, p. 102). </a:t>
            </a:r>
          </a:p>
          <a:p>
            <a:pPr>
              <a:spcBef>
                <a:spcPts val="0"/>
              </a:spcBef>
            </a:pPr>
            <a:endParaRPr lang="en-US" altLang="en-US" dirty="0"/>
          </a:p>
          <a:p>
            <a:pPr>
              <a:spcBef>
                <a:spcPts val="0"/>
              </a:spcBef>
            </a:pPr>
            <a:r>
              <a:rPr lang="en-US" altLang="en-US" dirty="0"/>
              <a:t>“When joining children in movement activities, feel open to sharing that you are nervous because you have not hopped or wiggled since you were four years old. Importantly, begin with simple activities such as acting out movement and vocal sounds from a story in a book” (PCF, Vol. 2, p. 102).</a:t>
            </a:r>
          </a:p>
          <a:p>
            <a:pPr>
              <a:spcBef>
                <a:spcPts val="0"/>
              </a:spcBef>
            </a:pPr>
            <a:endParaRPr lang="en-US" altLang="en-US" dirty="0"/>
          </a:p>
          <a:p>
            <a:pPr>
              <a:spcBef>
                <a:spcPts val="0"/>
              </a:spcBef>
            </a:pPr>
            <a:r>
              <a:rPr lang="en-US" altLang="en-US" dirty="0"/>
              <a:t>Be willing to look silly and have fun. This will help even the very shy children to come out of their shell.</a:t>
            </a:r>
          </a:p>
          <a:p>
            <a:pPr>
              <a:spcBef>
                <a:spcPts val="0"/>
              </a:spcBef>
            </a:pPr>
            <a:endParaRPr lang="en-US" altLang="en-US" dirty="0"/>
          </a:p>
          <a:p>
            <a:pPr>
              <a:spcBef>
                <a:spcPts val="0"/>
              </a:spcBef>
            </a:pPr>
            <a:r>
              <a:rPr lang="en-US" altLang="en-US" dirty="0"/>
              <a:t>Let’s try dancing and singing together on the next slide.</a:t>
            </a:r>
          </a:p>
          <a:p>
            <a:pPr>
              <a:spcBef>
                <a:spcPts val="0"/>
              </a:spcBef>
            </a:pPr>
            <a:endParaRPr lang="en-US" altLang="en-US" dirty="0"/>
          </a:p>
          <a:p>
            <a:pPr>
              <a:spcBef>
                <a:spcPts val="0"/>
              </a:spcBef>
            </a:pPr>
            <a:endParaRPr lang="en-US" altLang="en-US" dirty="0"/>
          </a:p>
        </p:txBody>
      </p:sp>
      <p:sp>
        <p:nvSpPr>
          <p:cNvPr id="737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E22FA8-93E9-4E47-8BA7-8F71F2114AE9}" type="slidenum">
              <a:rPr lang="en-US" altLang="en-US" sz="1200"/>
              <a:pPr/>
              <a:t>24</a:t>
            </a:fld>
            <a:endParaRPr lang="en-US" altLang="en-US" sz="1200"/>
          </a:p>
        </p:txBody>
      </p:sp>
    </p:spTree>
    <p:extLst>
      <p:ext uri="{BB962C8B-B14F-4D97-AF65-F5344CB8AC3E}">
        <p14:creationId xmlns:p14="http://schemas.microsoft.com/office/powerpoint/2010/main" val="1491575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Individually and culturally meaningful:</a:t>
            </a:r>
          </a:p>
          <a:p>
            <a:pPr>
              <a:spcBef>
                <a:spcPts val="0"/>
              </a:spcBef>
            </a:pPr>
            <a:endParaRPr lang="en-US" altLang="en-US" dirty="0">
              <a:solidFill>
                <a:srgbClr val="FFFFFF"/>
              </a:solidFill>
              <a:effectLst>
                <a:outerShdw blurRad="38100" dist="38100" dir="2700000" algn="tl">
                  <a:srgbClr val="C0C0C0"/>
                </a:outerShdw>
              </a:effectLst>
            </a:endParaRPr>
          </a:p>
          <a:p>
            <a:pPr>
              <a:spcBef>
                <a:spcPts val="0"/>
              </a:spcBef>
            </a:pPr>
            <a:r>
              <a:rPr lang="en-US" altLang="en-US" dirty="0"/>
              <a:t>“[Children] learn movement patterns as readily as they learn language. Like language, movement patterns are embedded in young children</a:t>
            </a:r>
            <a:r>
              <a:rPr lang="ja-JP" altLang="en-US" dirty="0"/>
              <a:t>’</a:t>
            </a:r>
            <a:r>
              <a:rPr lang="en-US" altLang="ja-JP" dirty="0"/>
              <a:t>s cultural experiences” (PCF, Vol. 2, p. 101).</a:t>
            </a:r>
          </a:p>
          <a:p>
            <a:pPr>
              <a:spcBef>
                <a:spcPts val="0"/>
              </a:spcBef>
            </a:pPr>
            <a:endParaRPr lang="en-US" altLang="en-US" dirty="0"/>
          </a:p>
          <a:p>
            <a:pPr>
              <a:spcBef>
                <a:spcPts val="0"/>
              </a:spcBef>
            </a:pPr>
            <a:r>
              <a:rPr lang="en-US" altLang="en-US" dirty="0"/>
              <a:t>Who remembers rhythm games from the playground? Together we are going to dance and sing this rhythm. Then you will have a chance to share other rhythms that are individually meaningful to you. </a:t>
            </a:r>
          </a:p>
          <a:p>
            <a:pPr>
              <a:spcBef>
                <a:spcPts val="0"/>
              </a:spcBef>
            </a:pPr>
            <a:endParaRPr lang="en-US" altLang="en-US" dirty="0"/>
          </a:p>
          <a:p>
            <a:pPr>
              <a:spcBef>
                <a:spcPts val="0"/>
              </a:spcBef>
            </a:pPr>
            <a:r>
              <a:rPr lang="en-US" altLang="en-US" dirty="0"/>
              <a:t>While all of these rhythms may not be developmentally appropriate for preschoolers, they are appropriate to spark excitement in us (teachers). Teachers can model these rhythms to excite preschoolers, scaffold these rhythms to make them developmentally appropriate, or discuss these rhythms with families to support family engagement around rhythm and dance.</a:t>
            </a:r>
          </a:p>
          <a:p>
            <a:pPr>
              <a:spcBef>
                <a:spcPts val="0"/>
              </a:spcBef>
            </a:pPr>
            <a:endParaRPr lang="en-US" altLang="en-US" dirty="0"/>
          </a:p>
          <a:p>
            <a:pPr>
              <a:spcBef>
                <a:spcPts val="0"/>
              </a:spcBef>
            </a:pPr>
            <a:r>
              <a:rPr lang="en-US" altLang="en-US" i="1" dirty="0"/>
              <a:t>Model and invite participants to do the rhythm with you.</a:t>
            </a:r>
          </a:p>
        </p:txBody>
      </p:sp>
      <p:sp>
        <p:nvSpPr>
          <p:cNvPr id="75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1E5422-223D-4AF1-BBFD-2225BF5F52A3}" type="slidenum">
              <a:rPr lang="en-US" altLang="en-US" sz="1200"/>
              <a:pPr/>
              <a:t>25</a:t>
            </a:fld>
            <a:endParaRPr lang="en-US" altLang="en-US" sz="1200"/>
          </a:p>
        </p:txBody>
      </p:sp>
    </p:spTree>
    <p:extLst>
      <p:ext uri="{BB962C8B-B14F-4D97-AF65-F5344CB8AC3E}">
        <p14:creationId xmlns:p14="http://schemas.microsoft.com/office/powerpoint/2010/main" val="3899961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One interaction and strategy teachers can use to provide culturally and individually meaningful experiences is to:</a:t>
            </a:r>
          </a:p>
          <a:p>
            <a:pPr>
              <a:spcBef>
                <a:spcPts val="0"/>
              </a:spcBef>
            </a:pPr>
            <a:endParaRPr lang="en-US" altLang="en-US" dirty="0"/>
          </a:p>
          <a:p>
            <a:pPr>
              <a:spcBef>
                <a:spcPts val="0"/>
              </a:spcBef>
            </a:pPr>
            <a:r>
              <a:rPr lang="en-US" altLang="en-US" dirty="0"/>
              <a:t>“Teach rhythm using traditional movement games. A variation on hopscotch can teach the locomotor movement of hopping while children learn rhythm patterns. Clap or drum various rhythms (begin with a steady four-count rhythm) while children perform the hopscotch. As the children gain mastery, longer balances can be used and the children can add arm movements so that the game begins to more closely resemble a dance” (PCF, Vol. 2, p. 110).</a:t>
            </a:r>
          </a:p>
          <a:p>
            <a:pPr>
              <a:spcBef>
                <a:spcPts val="0"/>
              </a:spcBef>
            </a:pPr>
            <a:endParaRPr lang="en-US" altLang="en-US" dirty="0"/>
          </a:p>
          <a:p>
            <a:pPr>
              <a:spcBef>
                <a:spcPts val="0"/>
              </a:spcBef>
            </a:pPr>
            <a:r>
              <a:rPr lang="en-US" altLang="en-US" dirty="0"/>
              <a:t>For example, we can do the same dance we did on the previous slide “Down, Down Baby” to teach rhythm by adding the use of a metronome. This will take the experience from being interesting and engaging to including developing skills. Let’s try it. </a:t>
            </a:r>
          </a:p>
          <a:p>
            <a:pPr>
              <a:spcBef>
                <a:spcPts val="0"/>
              </a:spcBef>
            </a:pPr>
            <a:endParaRPr lang="en-US" altLang="en-US" i="1" dirty="0"/>
          </a:p>
          <a:p>
            <a:pPr>
              <a:spcBef>
                <a:spcPts val="0"/>
              </a:spcBef>
            </a:pPr>
            <a:r>
              <a:rPr lang="en-US" altLang="en-US" i="1" dirty="0"/>
              <a:t>Turn on the metronome and invite participants to do the rhythm activity with you again.</a:t>
            </a:r>
          </a:p>
          <a:p>
            <a:pPr>
              <a:spcBef>
                <a:spcPts val="0"/>
              </a:spcBef>
            </a:pPr>
            <a:endParaRPr lang="en-US" altLang="en-US" dirty="0"/>
          </a:p>
          <a:p>
            <a:pPr>
              <a:spcBef>
                <a:spcPts val="0"/>
              </a:spcBef>
            </a:pPr>
            <a:r>
              <a:rPr lang="en-US" altLang="en-US" dirty="0"/>
              <a:t>Debrief: </a:t>
            </a:r>
          </a:p>
          <a:p>
            <a:pPr>
              <a:spcBef>
                <a:spcPts val="0"/>
              </a:spcBef>
            </a:pPr>
            <a:r>
              <a:rPr lang="en-US" altLang="en-US" dirty="0"/>
              <a:t>What differences did you notice? </a:t>
            </a:r>
          </a:p>
          <a:p>
            <a:pPr>
              <a:spcBef>
                <a:spcPts val="0"/>
              </a:spcBef>
            </a:pPr>
            <a:r>
              <a:rPr lang="en-US" altLang="en-US" dirty="0"/>
              <a:t>How might you replicate this in your classroom?</a:t>
            </a:r>
          </a:p>
          <a:p>
            <a:pPr>
              <a:spcBef>
                <a:spcPts val="0"/>
              </a:spcBef>
            </a:pPr>
            <a:endParaRPr lang="en-US" altLang="en-US" dirty="0"/>
          </a:p>
        </p:txBody>
      </p:sp>
      <p:sp>
        <p:nvSpPr>
          <p:cNvPr id="778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138F31-D2E2-4965-8B7F-C98850E9CA80}" type="slidenum">
              <a:rPr lang="en-US" altLang="en-US" sz="1200"/>
              <a:pPr/>
              <a:t>26</a:t>
            </a:fld>
            <a:endParaRPr lang="en-US" altLang="en-US" sz="1200"/>
          </a:p>
        </p:txBody>
      </p:sp>
    </p:spTree>
    <p:extLst>
      <p:ext uri="{BB962C8B-B14F-4D97-AF65-F5344CB8AC3E}">
        <p14:creationId xmlns:p14="http://schemas.microsoft.com/office/powerpoint/2010/main" val="2190382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i="1" dirty="0"/>
              <a:t>Read the two key guiding principles for dance on the slide.</a:t>
            </a:r>
          </a:p>
          <a:p>
            <a:pPr>
              <a:spcBef>
                <a:spcPts val="0"/>
              </a:spcBef>
            </a:pPr>
            <a:endParaRPr lang="en-US" altLang="en-US" b="1" dirty="0"/>
          </a:p>
          <a:p>
            <a:pPr>
              <a:spcBef>
                <a:spcPts val="0"/>
              </a:spcBef>
            </a:pPr>
            <a:r>
              <a:rPr lang="en-US" altLang="en-US" dirty="0"/>
              <a:t>We have already experienced this guiding principle today when we practiced rhythm, rhyming and movement. We were integrating dance, music, phonological awareness, language use and convention, physical development and much more.</a:t>
            </a:r>
          </a:p>
          <a:p>
            <a:pPr>
              <a:spcBef>
                <a:spcPts val="0"/>
              </a:spcBef>
            </a:pPr>
            <a:endParaRPr lang="en-US" altLang="en-US" dirty="0"/>
          </a:p>
          <a:p>
            <a:pPr>
              <a:spcBef>
                <a:spcPts val="0"/>
              </a:spcBef>
            </a:pPr>
            <a:r>
              <a:rPr lang="en-US" altLang="en-US" dirty="0"/>
              <a:t>Turn to pages 43 and 44 of the Preschool Curriculum Framework, Vol. 2, and read the paragraphs below these guiding principles. Use Handout 3: VPA Guiding Principles to take notes.</a:t>
            </a:r>
          </a:p>
          <a:p>
            <a:pPr>
              <a:spcBef>
                <a:spcPts val="0"/>
              </a:spcBef>
            </a:pPr>
            <a:endParaRPr lang="en-US" altLang="en-US" dirty="0"/>
          </a:p>
          <a:p>
            <a:pPr>
              <a:spcBef>
                <a:spcPts val="0"/>
              </a:spcBef>
            </a:pPr>
            <a:r>
              <a:rPr lang="en-US" altLang="en-US" i="1" dirty="0"/>
              <a:t>Allow 3 -5 minutes.</a:t>
            </a:r>
          </a:p>
          <a:p>
            <a:pPr>
              <a:spcBef>
                <a:spcPts val="0"/>
              </a:spcBef>
            </a:pPr>
            <a:endParaRPr lang="en-US" altLang="en-US" dirty="0"/>
          </a:p>
          <a:p>
            <a:pPr>
              <a:spcBef>
                <a:spcPts val="0"/>
              </a:spcBef>
            </a:pPr>
            <a:r>
              <a:rPr lang="en-US" altLang="en-US" dirty="0"/>
              <a:t>What is one thing you do in your classroom to support one of these guiding principles? Find someone you have not yet worked with today and exchange thoughts.</a:t>
            </a:r>
          </a:p>
          <a:p>
            <a:pPr>
              <a:spcBef>
                <a:spcPts val="0"/>
              </a:spcBef>
            </a:pPr>
            <a:endParaRPr lang="en-US" altLang="en-US" b="1" dirty="0"/>
          </a:p>
          <a:p>
            <a:pPr>
              <a:spcBef>
                <a:spcPts val="0"/>
              </a:spcBef>
            </a:pPr>
            <a:endParaRPr lang="en-US" altLang="en-US" b="1" dirty="0"/>
          </a:p>
        </p:txBody>
      </p:sp>
      <p:sp>
        <p:nvSpPr>
          <p:cNvPr id="79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317F56-F7AD-4070-8F1F-20F7793F255F}" type="slidenum">
              <a:rPr lang="en-US" altLang="en-US" sz="1200"/>
              <a:pPr/>
              <a:t>27</a:t>
            </a:fld>
            <a:endParaRPr lang="en-US" altLang="en-US" sz="1200"/>
          </a:p>
        </p:txBody>
      </p:sp>
    </p:spTree>
    <p:extLst>
      <p:ext uri="{BB962C8B-B14F-4D97-AF65-F5344CB8AC3E}">
        <p14:creationId xmlns:p14="http://schemas.microsoft.com/office/powerpoint/2010/main" val="2153278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xfrm>
            <a:off x="752475" y="4308475"/>
            <a:ext cx="5486400" cy="47974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3: Musical Salsa Scarves  </a:t>
            </a:r>
          </a:p>
          <a:p>
            <a:pPr>
              <a:spcBef>
                <a:spcPts val="0"/>
              </a:spcBef>
            </a:pPr>
            <a:endParaRPr lang="en-US" altLang="en-US" b="1" dirty="0"/>
          </a:p>
          <a:p>
            <a:pPr>
              <a:spcBef>
                <a:spcPts val="0"/>
              </a:spcBef>
            </a:pPr>
            <a:r>
              <a:rPr lang="en-US" altLang="en-US" b="1" dirty="0"/>
              <a:t>Presenter Remarks: </a:t>
            </a:r>
          </a:p>
          <a:p>
            <a:pPr>
              <a:spcBef>
                <a:spcPts val="0"/>
              </a:spcBef>
            </a:pPr>
            <a:r>
              <a:rPr lang="en-US" altLang="en-US" dirty="0"/>
              <a:t>Did anyone share an idea that includes dance and literacy? One interaction and strategy in the Preschool Curriculum Framework is to integrate dance with literacy development. “Movement in storytelling is an excellent activity for improving comprehension skills, especially for children who are English learners. This activity can be modified for use with many children</a:t>
            </a:r>
            <a:r>
              <a:rPr lang="en-US" altLang="ja-JP" dirty="0"/>
              <a:t>’s stories or poems and may focus on various literary elements (e.g., character, setting, dialogue, imagery, conflict)” (</a:t>
            </a:r>
            <a:r>
              <a:rPr lang="en-US" altLang="en-US" dirty="0"/>
              <a:t>PCF, Vol. 2, p. 112).</a:t>
            </a:r>
          </a:p>
          <a:p>
            <a:pPr>
              <a:spcBef>
                <a:spcPts val="0"/>
              </a:spcBef>
            </a:pPr>
            <a:endParaRPr lang="en-US" altLang="en-US" dirty="0"/>
          </a:p>
          <a:p>
            <a:pPr>
              <a:spcBef>
                <a:spcPts val="0"/>
              </a:spcBef>
            </a:pPr>
            <a:r>
              <a:rPr lang="en-US" altLang="en-US" dirty="0"/>
              <a:t>Movement in storytelling also helps children recall the story and be able to reenact/tell the story on their own. Let’s try it together now.</a:t>
            </a:r>
          </a:p>
          <a:p>
            <a:pPr>
              <a:spcBef>
                <a:spcPts val="0"/>
              </a:spcBef>
            </a:pPr>
            <a:endParaRPr lang="en-US" dirty="0"/>
          </a:p>
          <a:p>
            <a:pPr>
              <a:spcBef>
                <a:spcPts val="0"/>
              </a:spcBef>
            </a:pPr>
            <a:r>
              <a:rPr lang="en-US" b="1" cap="all" dirty="0"/>
              <a:t>intent: </a:t>
            </a:r>
            <a:r>
              <a:rPr lang="en-US" dirty="0"/>
              <a:t>Participants gain familiarity with an interaction and strategy from the Dance strand in the Preschool Curriculum Framework (PCF), Volume 2, and practice integrating literacy and dance.</a:t>
            </a:r>
          </a:p>
          <a:p>
            <a:pPr>
              <a:spcBef>
                <a:spcPts val="0"/>
              </a:spcBef>
            </a:pPr>
            <a:r>
              <a:rPr lang="en-US" b="1" dirty="0"/>
              <a:t> </a:t>
            </a:r>
            <a:endParaRPr lang="en-US" dirty="0"/>
          </a:p>
          <a:p>
            <a:pPr>
              <a:spcBef>
                <a:spcPts val="0"/>
              </a:spcBef>
            </a:pPr>
            <a:r>
              <a:rPr lang="en-US" b="1" dirty="0"/>
              <a:t>OUTCOME: </a:t>
            </a:r>
            <a:r>
              <a:rPr lang="en-US" dirty="0"/>
              <a:t>Participants practice integrating literacy and dance.</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Preschool Curriculum Framework (PCF), Volume 2</a:t>
            </a:r>
            <a:endParaRPr lang="en-US" sz="1600" dirty="0"/>
          </a:p>
          <a:p>
            <a:pPr marL="171450" lvl="0" indent="-171450">
              <a:spcBef>
                <a:spcPts val="0"/>
              </a:spcBef>
              <a:buFont typeface="Arial" panose="020B0604020202020204" pitchFamily="34" charset="0"/>
              <a:buChar char="•"/>
            </a:pPr>
            <a:r>
              <a:rPr lang="en-US" dirty="0"/>
              <a:t>Salsa children’s book or other book with movement</a:t>
            </a:r>
            <a:endParaRPr lang="en-US" sz="1600" dirty="0"/>
          </a:p>
          <a:p>
            <a:pPr marL="171450" lvl="0" indent="-171450">
              <a:spcBef>
                <a:spcPts val="0"/>
              </a:spcBef>
              <a:buFont typeface="Arial" panose="020B0604020202020204" pitchFamily="34" charset="0"/>
              <a:buChar char="•"/>
            </a:pPr>
            <a:r>
              <a:rPr lang="en-US" dirty="0"/>
              <a:t>Scarf</a:t>
            </a:r>
            <a:endParaRPr lang="en-US" sz="1600" dirty="0"/>
          </a:p>
          <a:p>
            <a:pPr marL="171450" lvl="0" indent="-171450">
              <a:spcBef>
                <a:spcPts val="0"/>
              </a:spcBef>
              <a:buFont typeface="Arial" panose="020B0604020202020204" pitchFamily="34" charset="0"/>
              <a:buChar char="•"/>
            </a:pPr>
            <a:r>
              <a:rPr lang="en-US" dirty="0"/>
              <a:t>Salsa music or other music</a:t>
            </a:r>
            <a:r>
              <a:rPr lang="en-US" baseline="0" dirty="0"/>
              <a:t> </a:t>
            </a:r>
          </a:p>
          <a:p>
            <a:pPr marL="0" lvl="0" indent="0">
              <a:spcBef>
                <a:spcPts val="0"/>
              </a:spcBef>
              <a:buFont typeface="Arial" panose="020B0604020202020204" pitchFamily="34" charset="0"/>
              <a:buNone/>
            </a:pPr>
            <a:r>
              <a:rPr lang="en-US" b="1" dirty="0"/>
              <a:t> </a:t>
            </a:r>
            <a:endParaRPr lang="en-US" sz="1600" dirty="0"/>
          </a:p>
          <a:p>
            <a:pPr>
              <a:spcBef>
                <a:spcPts val="0"/>
              </a:spcBef>
            </a:pPr>
            <a:r>
              <a:rPr lang="en-US" b="1" cap="all" dirty="0"/>
              <a:t>Time:</a:t>
            </a:r>
            <a:r>
              <a:rPr lang="en-US" dirty="0"/>
              <a:t> 10 minutes</a:t>
            </a:r>
          </a:p>
          <a:p>
            <a:pPr>
              <a:spcBef>
                <a:spcPts val="0"/>
              </a:spcBef>
            </a:pPr>
            <a:endParaRPr lang="en-US" b="1" cap="all" dirty="0"/>
          </a:p>
          <a:p>
            <a:pPr>
              <a:spcBef>
                <a:spcPts val="0"/>
              </a:spcBef>
            </a:pPr>
            <a:r>
              <a:rPr lang="en-US" b="1" cap="all" dirty="0"/>
              <a:t>Process: </a:t>
            </a:r>
            <a:endParaRPr lang="en-US" dirty="0"/>
          </a:p>
          <a:p>
            <a:pPr>
              <a:spcBef>
                <a:spcPts val="0"/>
              </a:spcBef>
            </a:pPr>
            <a:r>
              <a:rPr lang="en-US" b="1" u="sng" cap="all" dirty="0" err="1"/>
              <a:t>PArt</a:t>
            </a:r>
            <a:r>
              <a:rPr lang="en-US" b="1" u="sng" cap="all" dirty="0"/>
              <a:t> 1 (</a:t>
            </a:r>
            <a:r>
              <a:rPr lang="en-US" b="1" u="sng" dirty="0"/>
              <a:t>Practicing Integrating Literacy and Dance)</a:t>
            </a:r>
            <a:endParaRPr lang="en-US" dirty="0"/>
          </a:p>
          <a:p>
            <a:pPr marL="171450" lvl="0" indent="-171450">
              <a:spcBef>
                <a:spcPts val="0"/>
              </a:spcBef>
              <a:buFont typeface="Arial" panose="020B0604020202020204" pitchFamily="34" charset="0"/>
              <a:buChar char="•"/>
            </a:pPr>
            <a:r>
              <a:rPr lang="en-US" dirty="0"/>
              <a:t>Ask participants to find and read the interactions and strategies on pages 112-113 of the PCF.</a:t>
            </a:r>
          </a:p>
          <a:p>
            <a:pPr marL="171450" lvl="0" indent="-171450">
              <a:spcBef>
                <a:spcPts val="0"/>
              </a:spcBef>
              <a:buFont typeface="Arial" panose="020B0604020202020204" pitchFamily="34" charset="0"/>
              <a:buChar char="•"/>
            </a:pPr>
            <a:r>
              <a:rPr lang="en-US" dirty="0"/>
              <a:t>Invite participants to find the salsa book and</a:t>
            </a:r>
            <a:r>
              <a:rPr lang="en-US" baseline="0" dirty="0"/>
              <a:t> other stories with movement</a:t>
            </a:r>
            <a:r>
              <a:rPr lang="en-US" dirty="0"/>
              <a:t> at their table.</a:t>
            </a:r>
          </a:p>
          <a:p>
            <a:pPr marL="171450" lvl="0" indent="-171450">
              <a:spcBef>
                <a:spcPts val="0"/>
              </a:spcBef>
              <a:buFont typeface="Arial" panose="020B0604020202020204" pitchFamily="34" charset="0"/>
              <a:buChar char="•"/>
            </a:pPr>
            <a:r>
              <a:rPr lang="en-US" dirty="0"/>
              <a:t>Participants read through the book with their table group.</a:t>
            </a:r>
          </a:p>
          <a:p>
            <a:pPr marL="628650" lvl="1" indent="-171450">
              <a:spcBef>
                <a:spcPts val="0"/>
              </a:spcBef>
              <a:buFont typeface="Arial" panose="020B0604020202020204" pitchFamily="34" charset="0"/>
              <a:buChar char="•"/>
            </a:pPr>
            <a:r>
              <a:rPr lang="en-US" dirty="0"/>
              <a:t>Using the chart paper, participants take notes regarding ideas for how to integrate an intentional dance and literacy activity utilizing this book.</a:t>
            </a:r>
          </a:p>
          <a:p>
            <a:pPr>
              <a:spcBef>
                <a:spcPts val="0"/>
              </a:spcBef>
            </a:pPr>
            <a:r>
              <a:rPr lang="en-US" b="1" dirty="0"/>
              <a:t> </a:t>
            </a:r>
            <a:endParaRPr lang="en-US" dirty="0"/>
          </a:p>
          <a:p>
            <a:pPr>
              <a:spcBef>
                <a:spcPts val="0"/>
              </a:spcBef>
            </a:pPr>
            <a:r>
              <a:rPr lang="en-US" b="1" u="sng" dirty="0"/>
              <a:t>PART 2 (Sharing Out with Dancing Scarves)</a:t>
            </a:r>
            <a:endParaRPr lang="en-US" dirty="0"/>
          </a:p>
          <a:p>
            <a:pPr marL="171450" lvl="0" indent="-171450">
              <a:spcBef>
                <a:spcPts val="0"/>
              </a:spcBef>
              <a:buFont typeface="Arial" panose="020B0604020202020204" pitchFamily="34" charset="0"/>
              <a:buChar char="•"/>
            </a:pPr>
            <a:r>
              <a:rPr lang="en-US" dirty="0"/>
              <a:t>Invite each table group to stand and hand one person a scarf.</a:t>
            </a:r>
          </a:p>
          <a:p>
            <a:pPr marL="171450" lvl="0" indent="-171450">
              <a:spcBef>
                <a:spcPts val="0"/>
              </a:spcBef>
              <a:buFont typeface="Arial" panose="020B0604020202020204" pitchFamily="34" charset="0"/>
              <a:buChar char="•"/>
            </a:pPr>
            <a:r>
              <a:rPr lang="en-US" dirty="0"/>
              <a:t>Share that we are going to play a version of musical dancing scarves. Like musical chairs, you pass the scarf to the music and when the music stops the person with the scarf is “it.”</a:t>
            </a:r>
          </a:p>
          <a:p>
            <a:pPr marL="171450" lvl="0" indent="-171450">
              <a:spcBef>
                <a:spcPts val="0"/>
              </a:spcBef>
              <a:buFont typeface="Arial" panose="020B0604020202020204" pitchFamily="34" charset="0"/>
              <a:buChar char="•"/>
            </a:pPr>
            <a:r>
              <a:rPr lang="en-US" dirty="0"/>
              <a:t>In this version, “it” means that they can model any dance move and everyone else has to copy them. </a:t>
            </a:r>
          </a:p>
          <a:p>
            <a:pPr marL="171450" lvl="0" indent="-171450">
              <a:spcBef>
                <a:spcPts val="0"/>
              </a:spcBef>
              <a:buFont typeface="Arial" panose="020B0604020202020204" pitchFamily="34" charset="0"/>
              <a:buChar char="•"/>
            </a:pPr>
            <a:r>
              <a:rPr lang="en-US" dirty="0"/>
              <a:t>After everyone copies the dance move, the person who was it can point to someone at their table group to share-out one of their ideas.</a:t>
            </a:r>
          </a:p>
          <a:p>
            <a:pPr marL="171450" lvl="0" indent="-171450">
              <a:spcBef>
                <a:spcPts val="0"/>
              </a:spcBef>
              <a:buFont typeface="Arial" panose="020B0604020202020204" pitchFamily="34" charset="0"/>
              <a:buChar char="•"/>
            </a:pPr>
            <a:r>
              <a:rPr lang="en-US" dirty="0"/>
              <a:t>Trainers chart the ideas as they are shared out. </a:t>
            </a:r>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819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BE2A5AB-58FF-435E-9678-17281C473273}" type="slidenum">
              <a:rPr lang="en-US" altLang="en-US" sz="1200"/>
              <a:pPr/>
              <a:t>28</a:t>
            </a:fld>
            <a:endParaRPr lang="en-US" altLang="en-US" sz="1200"/>
          </a:p>
        </p:txBody>
      </p:sp>
    </p:spTree>
    <p:extLst>
      <p:ext uri="{BB962C8B-B14F-4D97-AF65-F5344CB8AC3E}">
        <p14:creationId xmlns:p14="http://schemas.microsoft.com/office/powerpoint/2010/main" val="342644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“Language is a tool of communication used in all developmental domains.  Children who are English learners need to be supported not only in activities focused on language and literacy, but across the entire curriculum” (PCF, Vol. 1, p. 181).</a:t>
            </a:r>
          </a:p>
          <a:p>
            <a:pPr>
              <a:spcBef>
                <a:spcPts val="0"/>
              </a:spcBef>
            </a:pPr>
            <a:endParaRPr lang="en-US" altLang="en-US" dirty="0"/>
          </a:p>
          <a:p>
            <a:pPr>
              <a:spcBef>
                <a:spcPts val="0"/>
              </a:spcBef>
            </a:pPr>
            <a:r>
              <a:rPr lang="en-US" altLang="en-US" dirty="0"/>
              <a:t>“All children, particularly children at the beginning and middle levels of English-language acquisition, may show knowledge and skills in other domains, such as the visual and performing arts or mathematics, using their home language.  The Desired Results Developmental Profile (DRDP) recognizes this possibility by considering children’s demonstration of knowledge, and skills in their home language as evidence of developmental progress” (PCF, Vol 2, p. 13).</a:t>
            </a:r>
          </a:p>
        </p:txBody>
      </p:sp>
      <p:sp>
        <p:nvSpPr>
          <p:cNvPr id="901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D5E359A-DDF4-4967-A368-0B2370442155}" type="slidenum">
              <a:rPr lang="en-US" altLang="en-US" sz="1200"/>
              <a:pPr/>
              <a:t>29</a:t>
            </a:fld>
            <a:endParaRPr lang="en-US" altLang="en-US" sz="1200"/>
          </a:p>
        </p:txBody>
      </p:sp>
    </p:spTree>
    <p:extLst>
      <p:ext uri="{BB962C8B-B14F-4D97-AF65-F5344CB8AC3E}">
        <p14:creationId xmlns:p14="http://schemas.microsoft.com/office/powerpoint/2010/main" val="226829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138179"/>
            <a:ext cx="5486400" cy="4609649"/>
          </a:xfrm>
        </p:spPr>
        <p:txBody>
          <a:bodyP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ea typeface="ＭＳ Ｐゴシック" pitchFamily="34" charset="-128"/>
              </a:rPr>
              <a:t>The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Department of Education has developed many publications, resources, and supports that enable teachers to facilitate the most positive outcomes for students.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Today our main focus will be on the Preschool Learning Foundations and the Preschool Curriculum Framework, Volume 2—Visual and Performing Arts domain.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7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561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dirty="0">
                <a:effectLst/>
                <a:latin typeface="Arial" panose="020B0604020202020204" pitchFamily="34" charset="0"/>
                <a:ea typeface="Times New Roman" panose="02020603050405020304" pitchFamily="18" charset="0"/>
              </a:rPr>
              <a:t>dance 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b="0" i="1" kern="1200" dirty="0"/>
              <a:t>Visual and Performing Arts </a:t>
            </a:r>
            <a:r>
              <a:rPr lang="en-US" i="1" kern="1200" baseline="0" dirty="0">
                <a:solidFill>
                  <a:schemeClr val="tx1"/>
                </a:solidFill>
                <a:latin typeface="Arial" pitchFamily="34" charset="0"/>
                <a:ea typeface="ＭＳ Ｐゴシック" pitchFamily="34" charset="-128"/>
                <a:cs typeface="Arial" pitchFamily="34" charset="0"/>
              </a:rPr>
              <a:t>Content Standards for California Public Schools, Kindergarten Through Grade Twelve </a:t>
            </a:r>
            <a:r>
              <a:rPr lang="en-US" altLang="en-US" b="0" i="1" dirty="0">
                <a:solidFill>
                  <a:srgbClr val="000000"/>
                </a:solidFill>
              </a:rPr>
              <a:t>(CA VPA Standards)</a:t>
            </a:r>
            <a:endParaRPr lang="en-US" dirty="0"/>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Visual and Performing Arts Framework for California Public Schools, Kindergarten Through Grade Twelve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(VPA Framework)</a:t>
            </a:r>
            <a:endParaRPr kumimoji="0" lang="en-US" altLang="en-US" b="0" i="1" u="none" strike="noStrike" kern="1200" cap="none" spc="0" normalizeH="0" baseline="0" noProof="0" dirty="0">
              <a:ln>
                <a:noFill/>
              </a:ln>
              <a:solidFill>
                <a:srgbClr val="000000"/>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MS PGothic" charset="0"/>
            </a:endParaRP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3</a:t>
            </a:fld>
            <a:endParaRPr lang="en-US" altLang="en-US" sz="1200">
              <a:cs typeface="Arial" panose="020B0604020202020204" pitchFamily="34" charset="0"/>
            </a:endParaRPr>
          </a:p>
        </p:txBody>
      </p:sp>
    </p:spTree>
    <p:extLst>
      <p:ext uri="{BB962C8B-B14F-4D97-AF65-F5344CB8AC3E}">
        <p14:creationId xmlns:p14="http://schemas.microsoft.com/office/powerpoint/2010/main" val="1133005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Background Info: </a:t>
            </a:r>
          </a:p>
          <a:p>
            <a:pPr>
              <a:spcBef>
                <a:spcPts val="0"/>
              </a:spcBef>
            </a:pPr>
            <a:r>
              <a:rPr lang="en-US" altLang="en-US" dirty="0"/>
              <a:t>Prior to the training, embed the video: </a:t>
            </a:r>
            <a:r>
              <a:rPr lang="en-US" sz="1200" kern="1200" dirty="0">
                <a:solidFill>
                  <a:schemeClr val="tx1"/>
                </a:solidFill>
                <a:latin typeface="Arial" pitchFamily="34" charset="0"/>
                <a:ea typeface="MS PGothic" panose="020B0600070205080204" pitchFamily="34" charset="-128"/>
                <a:cs typeface="Arial" pitchFamily="34" charset="0"/>
              </a:rPr>
              <a:t>Rolling (Math Dance)</a:t>
            </a:r>
            <a:endParaRPr lang="en-US" altLang="en-US" dirty="0"/>
          </a:p>
          <a:p>
            <a:pPr>
              <a:spcBef>
                <a:spcPts val="0"/>
              </a:spcBef>
            </a:pPr>
            <a:endParaRPr lang="en-US" altLang="en-US" b="1" dirty="0"/>
          </a:p>
          <a:p>
            <a:pPr>
              <a:spcBef>
                <a:spcPts val="0"/>
              </a:spcBef>
            </a:pPr>
            <a:r>
              <a:rPr lang="en-US" altLang="en-US" b="1" dirty="0"/>
              <a:t>Presenter Remarks: </a:t>
            </a:r>
          </a:p>
          <a:p>
            <a:pPr>
              <a:spcBef>
                <a:spcPts val="0"/>
              </a:spcBef>
            </a:pPr>
            <a:r>
              <a:rPr lang="en-US" altLang="en-US" dirty="0"/>
              <a:t>Dance and Math are two other domains that are easily and effectively integrated. This video is an example of how… “T</a:t>
            </a:r>
            <a:r>
              <a:rPr lang="en-US" altLang="ja-JP" dirty="0"/>
              <a:t>he arts reinforce the integrated nature of learning” (PCF, Vol. 2, p. 44).</a:t>
            </a:r>
            <a:endParaRPr lang="en-US" altLang="ja-JP" sz="800" dirty="0"/>
          </a:p>
          <a:p>
            <a:pPr>
              <a:spcBef>
                <a:spcPts val="0"/>
              </a:spcBef>
            </a:pPr>
            <a:endParaRPr lang="en-US" altLang="en-US" sz="800" dirty="0">
              <a:solidFill>
                <a:srgbClr val="FFFFFF"/>
              </a:solidFill>
            </a:endParaRPr>
          </a:p>
          <a:p>
            <a:pPr>
              <a:spcBef>
                <a:spcPts val="0"/>
              </a:spcBef>
            </a:pPr>
            <a:r>
              <a:rPr lang="en-US" altLang="en-US" dirty="0"/>
              <a:t>As you watch the video, take note of </a:t>
            </a:r>
            <a:r>
              <a:rPr lang="en-US" altLang="en-US" i="1" dirty="0"/>
              <a:t>how</a:t>
            </a:r>
            <a:r>
              <a:rPr lang="en-US" altLang="en-US" dirty="0"/>
              <a:t> the intentionally designed mathematics song also infuses dance skills.</a:t>
            </a:r>
          </a:p>
          <a:p>
            <a:pPr>
              <a:spcBef>
                <a:spcPts val="0"/>
              </a:spcBef>
            </a:pPr>
            <a:endParaRPr lang="en-US" altLang="en-US" dirty="0"/>
          </a:p>
          <a:p>
            <a:pPr>
              <a:spcBef>
                <a:spcPts val="0"/>
              </a:spcBef>
            </a:pPr>
            <a:r>
              <a:rPr lang="en-US" altLang="en-US" i="1" dirty="0"/>
              <a:t>Watch the video.</a:t>
            </a:r>
          </a:p>
          <a:p>
            <a:pPr>
              <a:spcBef>
                <a:spcPts val="0"/>
              </a:spcBef>
            </a:pPr>
            <a:endParaRPr lang="en-US" altLang="en-US" dirty="0"/>
          </a:p>
          <a:p>
            <a:pPr>
              <a:spcBef>
                <a:spcPts val="0"/>
              </a:spcBef>
            </a:pPr>
            <a:r>
              <a:rPr lang="en-US" altLang="en-US" dirty="0"/>
              <a:t>Post-video debrief options:</a:t>
            </a:r>
          </a:p>
          <a:p>
            <a:pPr>
              <a:spcBef>
                <a:spcPts val="0"/>
              </a:spcBef>
            </a:pPr>
            <a:r>
              <a:rPr lang="en-US" altLang="en-US" dirty="0"/>
              <a:t>Using Handout 4: DRDPK Measure VPA 4, identify the following items that were addressed:</a:t>
            </a:r>
          </a:p>
          <a:p>
            <a:pPr marL="171450" indent="-171450">
              <a:spcBef>
                <a:spcPts val="0"/>
              </a:spcBef>
              <a:buFont typeface="Arial" panose="020B0604020202020204" pitchFamily="34" charset="0"/>
              <a:buChar char="•"/>
            </a:pPr>
            <a:r>
              <a:rPr lang="en-US" altLang="en-US" dirty="0"/>
              <a:t>math </a:t>
            </a:r>
            <a:r>
              <a:rPr lang="en-US" altLang="en-US" dirty="0" err="1"/>
              <a:t>substrands</a:t>
            </a:r>
            <a:r>
              <a:rPr lang="en-US" altLang="en-US" dirty="0"/>
              <a:t> </a:t>
            </a:r>
          </a:p>
          <a:p>
            <a:pPr marL="171450" indent="-171450">
              <a:spcBef>
                <a:spcPts val="0"/>
              </a:spcBef>
              <a:buFont typeface="Arial" panose="020B0604020202020204" pitchFamily="34" charset="0"/>
              <a:buChar char="•"/>
            </a:pPr>
            <a:r>
              <a:rPr lang="en-US" altLang="en-US" dirty="0"/>
              <a:t>other domains </a:t>
            </a:r>
          </a:p>
          <a:p>
            <a:pPr marL="171450" indent="-171450">
              <a:spcBef>
                <a:spcPts val="0"/>
              </a:spcBef>
              <a:buFont typeface="Arial" panose="020B0604020202020204" pitchFamily="34" charset="0"/>
              <a:buChar char="•"/>
            </a:pPr>
            <a:r>
              <a:rPr lang="en-US" altLang="en-US" dirty="0"/>
              <a:t>dance </a:t>
            </a:r>
            <a:r>
              <a:rPr lang="en-US" altLang="en-US" dirty="0" err="1"/>
              <a:t>susbtrands</a:t>
            </a:r>
            <a:endParaRPr lang="en-US" altLang="en-US" dirty="0"/>
          </a:p>
        </p:txBody>
      </p:sp>
      <p:sp>
        <p:nvSpPr>
          <p:cNvPr id="839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8D84F3-938A-4165-8A88-F6DC779726B3}" type="slidenum">
              <a:rPr lang="en-US" altLang="en-US" sz="1200"/>
              <a:pPr/>
              <a:t>30</a:t>
            </a:fld>
            <a:endParaRPr lang="en-US" altLang="en-US" sz="1200"/>
          </a:p>
        </p:txBody>
      </p:sp>
    </p:spTree>
    <p:extLst>
      <p:ext uri="{BB962C8B-B14F-4D97-AF65-F5344CB8AC3E}">
        <p14:creationId xmlns:p14="http://schemas.microsoft.com/office/powerpoint/2010/main" val="2310177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 </a:t>
            </a:r>
          </a:p>
          <a:p>
            <a:pPr>
              <a:spcBef>
                <a:spcPts val="0"/>
              </a:spcBef>
            </a:pPr>
            <a:r>
              <a:rPr lang="en-US" altLang="en-US" dirty="0"/>
              <a:t>Another interaction and strategy to support the integration of dance in the PCF is to “use dance to communicate feelings.”</a:t>
            </a:r>
            <a:endParaRPr lang="en-US" altLang="ja-JP" dirty="0"/>
          </a:p>
          <a:p>
            <a:pPr>
              <a:spcBef>
                <a:spcPts val="0"/>
              </a:spcBef>
            </a:pPr>
            <a:endParaRPr lang="en-US" altLang="en-US" dirty="0"/>
          </a:p>
          <a:p>
            <a:pPr>
              <a:spcBef>
                <a:spcPts val="0"/>
              </a:spcBef>
            </a:pPr>
            <a:r>
              <a:rPr lang="en-US" altLang="en-US" dirty="0"/>
              <a:t>“[Teachers can] Provide children with a “feeling word” (e.g., surprise, anger, sadness, confusion) and request a shape to express the feeling: </a:t>
            </a:r>
            <a:r>
              <a:rPr lang="en-US" altLang="en-US" i="1" dirty="0"/>
              <a:t>Show me anger in a shape </a:t>
            </a:r>
            <a:r>
              <a:rPr lang="en-US" altLang="en-US" dirty="0"/>
              <a:t>(not only in facial expression)” (PCF, Vol. 2, p. 114).</a:t>
            </a:r>
          </a:p>
          <a:p>
            <a:pPr>
              <a:spcBef>
                <a:spcPts val="0"/>
              </a:spcBef>
            </a:pPr>
            <a:endParaRPr lang="en-US" altLang="en-US" dirty="0"/>
          </a:p>
          <a:p>
            <a:pPr>
              <a:spcBef>
                <a:spcPts val="0"/>
              </a:spcBef>
            </a:pPr>
            <a:r>
              <a:rPr lang="en-US" altLang="en-US" dirty="0"/>
              <a:t>Have children translate their shape into a movement. Put a phrase to their movement such</a:t>
            </a:r>
            <a:r>
              <a:rPr lang="en-US" altLang="en-US" baseline="0" dirty="0"/>
              <a:t> as, </a:t>
            </a:r>
            <a:r>
              <a:rPr lang="en-US" altLang="en-US" dirty="0"/>
              <a:t>"You are turning and you are confused.” Children will eventually be able to use movement phrases to express their feelings. This not only helps them express emotion, but will also help build vocabulary.</a:t>
            </a:r>
          </a:p>
          <a:p>
            <a:pPr>
              <a:spcBef>
                <a:spcPts val="0"/>
              </a:spcBef>
            </a:pPr>
            <a:endParaRPr lang="en-US" altLang="en-US" dirty="0"/>
          </a:p>
          <a:p>
            <a:pPr>
              <a:spcBef>
                <a:spcPts val="0"/>
              </a:spcBef>
            </a:pPr>
            <a:r>
              <a:rPr lang="en-US" altLang="en-US" dirty="0"/>
              <a:t>Does anyone have another strategy for using dance to communicate feelings they have used in the classroom to share?</a:t>
            </a:r>
          </a:p>
          <a:p>
            <a:pPr>
              <a:spcBef>
                <a:spcPts val="0"/>
              </a:spcBef>
            </a:pPr>
            <a:endParaRPr lang="en-US" altLang="en-US" dirty="0"/>
          </a:p>
          <a:p>
            <a:pPr>
              <a:spcBef>
                <a:spcPts val="0"/>
              </a:spcBef>
            </a:pPr>
            <a:r>
              <a:rPr lang="en-US" altLang="en-US" b="1" dirty="0"/>
              <a:t>Extra Notes:</a:t>
            </a:r>
          </a:p>
          <a:p>
            <a:pPr>
              <a:spcBef>
                <a:spcPts val="0"/>
              </a:spcBef>
            </a:pPr>
            <a:r>
              <a:rPr lang="en-US" altLang="en-US" dirty="0"/>
              <a:t>Trainers may want to print Center on the Social and Emotional Foundations for Early Learning (CSEFEL) faces to use as an example.  Many teachers are familiar with these already. CSEFEL faces are in the table materials.</a:t>
            </a:r>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860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9F99A0-6975-4E7C-B300-4A1F9BE3D03A}" type="slidenum">
              <a:rPr lang="en-US" altLang="en-US" sz="1200"/>
              <a:pPr/>
              <a:t>31</a:t>
            </a:fld>
            <a:endParaRPr lang="en-US" altLang="en-US" sz="1200"/>
          </a:p>
        </p:txBody>
      </p:sp>
    </p:spTree>
    <p:extLst>
      <p:ext uri="{BB962C8B-B14F-4D97-AF65-F5344CB8AC3E}">
        <p14:creationId xmlns:p14="http://schemas.microsoft.com/office/powerpoint/2010/main" val="2154197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4: Emotion of Dance </a:t>
            </a:r>
          </a:p>
          <a:p>
            <a:pPr>
              <a:spcBef>
                <a:spcPts val="0"/>
              </a:spcBef>
            </a:pPr>
            <a:endParaRPr lang="en-US" altLang="en-US" b="1" dirty="0"/>
          </a:p>
          <a:p>
            <a:pPr>
              <a:spcBef>
                <a:spcPts val="0"/>
              </a:spcBef>
            </a:pPr>
            <a:r>
              <a:rPr lang="en-US" altLang="en-US" b="1" dirty="0"/>
              <a:t>Presenter Remarks: </a:t>
            </a:r>
          </a:p>
          <a:p>
            <a:pPr lvl="0">
              <a:spcBef>
                <a:spcPts val="0"/>
              </a:spcBef>
            </a:pPr>
            <a:r>
              <a:rPr lang="en-US" dirty="0"/>
              <a:t>Read the research highlight on page 102 of the Preschool Curriculum Framework. Complete the handout with your elbow partner. Share your “dancing” thoughts with the group.</a:t>
            </a:r>
          </a:p>
          <a:p>
            <a:pPr>
              <a:spcBef>
                <a:spcPts val="0"/>
              </a:spcBef>
            </a:pPr>
            <a:endParaRPr lang="en-US" altLang="en-US" dirty="0"/>
          </a:p>
          <a:p>
            <a:pPr>
              <a:spcBef>
                <a:spcPts val="0"/>
              </a:spcBef>
            </a:pPr>
            <a:r>
              <a:rPr lang="en-US" b="1" cap="all" dirty="0"/>
              <a:t>intent: </a:t>
            </a:r>
            <a:endParaRPr lang="en-US" dirty="0"/>
          </a:p>
          <a:p>
            <a:pPr>
              <a:spcBef>
                <a:spcPts val="0"/>
              </a:spcBef>
            </a:pPr>
            <a:r>
              <a:rPr lang="en-US" dirty="0"/>
              <a:t>Participants explore a research highlight and apply the information from the highlight to their daily practice.</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increase their understanding of the connection between emotion and dance.</a:t>
            </a:r>
          </a:p>
          <a:p>
            <a:pPr>
              <a:spcBef>
                <a:spcPts val="0"/>
              </a:spcBef>
            </a:pPr>
            <a:endParaRPr lang="en-US" b="1" cap="all"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Preschool Curriculum Framework (PCF), Volume 2</a:t>
            </a:r>
          </a:p>
          <a:p>
            <a:pPr marL="171450" lvl="0" indent="-171450">
              <a:spcBef>
                <a:spcPts val="0"/>
              </a:spcBef>
              <a:buFont typeface="Arial" panose="020B0604020202020204" pitchFamily="34" charset="0"/>
              <a:buChar char="•"/>
            </a:pPr>
            <a:r>
              <a:rPr lang="en-US" dirty="0"/>
              <a:t>Handout 5: Research Highlight </a:t>
            </a:r>
          </a:p>
          <a:p>
            <a:pPr>
              <a:spcBef>
                <a:spcPts val="0"/>
              </a:spcBef>
            </a:pPr>
            <a:r>
              <a:rPr lang="en-US" b="1" dirty="0"/>
              <a:t> </a:t>
            </a:r>
            <a:endParaRPr lang="en-US" dirty="0"/>
          </a:p>
          <a:p>
            <a:pPr>
              <a:spcBef>
                <a:spcPts val="0"/>
              </a:spcBef>
            </a:pPr>
            <a:r>
              <a:rPr lang="en-US" b="1" cap="all" dirty="0"/>
              <a:t>Time:</a:t>
            </a:r>
            <a:r>
              <a:rPr lang="en-US" dirty="0"/>
              <a:t> 10 minutes</a:t>
            </a:r>
          </a:p>
          <a:p>
            <a:pPr>
              <a:spcBef>
                <a:spcPts val="0"/>
              </a:spcBef>
            </a:pPr>
            <a:endParaRPr lang="en-US" b="1" cap="all" dirty="0"/>
          </a:p>
          <a:p>
            <a:pPr>
              <a:spcBef>
                <a:spcPts val="0"/>
              </a:spcBef>
            </a:pPr>
            <a:r>
              <a:rPr lang="en-US" b="1" cap="all" dirty="0"/>
              <a:t>Process: </a:t>
            </a:r>
            <a:endParaRPr lang="en-US" dirty="0"/>
          </a:p>
          <a:p>
            <a:pPr>
              <a:spcBef>
                <a:spcPts val="0"/>
              </a:spcBef>
            </a:pPr>
            <a:r>
              <a:rPr lang="en-US" dirty="0"/>
              <a:t>Provide participants with the following directions:</a:t>
            </a:r>
          </a:p>
          <a:p>
            <a:pPr marL="171450" lvl="0" indent="-171450">
              <a:spcBef>
                <a:spcPts val="0"/>
              </a:spcBef>
              <a:buFont typeface="Arial" panose="020B0604020202020204" pitchFamily="34" charset="0"/>
              <a:buChar char="•"/>
            </a:pPr>
            <a:r>
              <a:rPr lang="en-US" dirty="0"/>
              <a:t>Read the research highlight on page 102 of the PCF.</a:t>
            </a:r>
          </a:p>
          <a:p>
            <a:pPr marL="171450" lvl="0" indent="-171450">
              <a:spcBef>
                <a:spcPts val="0"/>
              </a:spcBef>
              <a:buFont typeface="Arial" panose="020B0604020202020204" pitchFamily="34" charset="0"/>
              <a:buChar char="•"/>
            </a:pPr>
            <a:r>
              <a:rPr lang="en-US" dirty="0"/>
              <a:t>Complete the handout with your elbow partner.</a:t>
            </a:r>
          </a:p>
          <a:p>
            <a:pPr marL="171450" lvl="0" indent="-171450">
              <a:spcBef>
                <a:spcPts val="0"/>
              </a:spcBef>
              <a:buFont typeface="Arial" panose="020B0604020202020204" pitchFamily="34" charset="0"/>
              <a:buChar char="•"/>
            </a:pPr>
            <a:r>
              <a:rPr lang="en-US" dirty="0"/>
              <a:t>Share your “dancing” thoughts with the group (either with table group or the larger group as a whole). </a:t>
            </a:r>
          </a:p>
          <a:p>
            <a:pPr>
              <a:spcBef>
                <a:spcPts val="0"/>
              </a:spcBef>
            </a:pPr>
            <a:endParaRPr lang="en-US" altLang="en-US" dirty="0"/>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endParaRPr lang="en-US" altLang="en-US" dirty="0"/>
          </a:p>
        </p:txBody>
      </p:sp>
      <p:sp>
        <p:nvSpPr>
          <p:cNvPr id="880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0FDDB8-65AF-4BA9-A19C-1057C1FA3526}" type="slidenum">
              <a:rPr lang="en-US" altLang="en-US" sz="1200"/>
              <a:pPr/>
              <a:t>32</a:t>
            </a:fld>
            <a:endParaRPr lang="en-US" altLang="en-US" sz="1200"/>
          </a:p>
        </p:txBody>
      </p:sp>
    </p:spTree>
    <p:extLst>
      <p:ext uri="{BB962C8B-B14F-4D97-AF65-F5344CB8AC3E}">
        <p14:creationId xmlns:p14="http://schemas.microsoft.com/office/powerpoint/2010/main" val="3545600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Another important interaction and strategy to implement is “Use children’s prior knowledge”</a:t>
            </a:r>
            <a:r>
              <a:rPr lang="en-US" altLang="ja-JP" dirty="0"/>
              <a:t> (PCF, Vol. 2, p. 105).</a:t>
            </a:r>
          </a:p>
          <a:p>
            <a:pPr>
              <a:spcBef>
                <a:spcPts val="0"/>
              </a:spcBef>
            </a:pPr>
            <a:endParaRPr lang="en-US" altLang="en-US" dirty="0"/>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As in all content areas, teachers must have in-depth familiarity with the needs and understandings of each child so that current skills and prior knowledge can be accessed.</a:t>
            </a:r>
          </a:p>
          <a:p>
            <a:pPr>
              <a:spcBef>
                <a:spcPts val="0"/>
              </a:spcBef>
            </a:pPr>
            <a:endParaRPr lang="en-US" alt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altLang="en-US" dirty="0"/>
              <a:t>“Children have generally experienced many of the elements of dance outside preschool. This may be from exposure to dance in their home culture or from active play with siblings or friends, or from using dance terminology (e.g., big, fast, arm) in other contexts” (PCF, Vol. 2, p. 105).</a:t>
            </a:r>
          </a:p>
          <a:p>
            <a:pPr>
              <a:spcBef>
                <a:spcPts val="0"/>
              </a:spcBef>
            </a:pPr>
            <a:endParaRPr lang="en-US" altLang="en-US" dirty="0"/>
          </a:p>
          <a:p>
            <a:pPr>
              <a:spcBef>
                <a:spcPts val="0"/>
              </a:spcBef>
            </a:pPr>
            <a:r>
              <a:rPr lang="en-US" altLang="en-US" dirty="0"/>
              <a:t>This strategy also supports including children with disabilities. For example, if a child has mobility restrictions the teacher can find out what types of dance he or she has prior experience with and incorporate these types of movements into games, songs, and other experiences including dance in the classroom. </a:t>
            </a:r>
          </a:p>
          <a:p>
            <a:pPr>
              <a:spcBef>
                <a:spcPts val="0"/>
              </a:spcBef>
            </a:pPr>
            <a:endParaRPr lang="en-US" altLang="en-US" dirty="0"/>
          </a:p>
          <a:p>
            <a:pPr>
              <a:spcBef>
                <a:spcPts val="0"/>
              </a:spcBef>
            </a:pPr>
            <a:endParaRPr lang="en-US" altLang="en-US" dirty="0"/>
          </a:p>
        </p:txBody>
      </p:sp>
      <p:sp>
        <p:nvSpPr>
          <p:cNvPr id="96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7F857C-3F4A-4222-9D64-AB365E57AB81}" type="slidenum">
              <a:rPr lang="en-US" altLang="en-US" sz="1200"/>
              <a:pPr/>
              <a:t>33</a:t>
            </a:fld>
            <a:endParaRPr lang="en-US" altLang="en-US" sz="1200"/>
          </a:p>
        </p:txBody>
      </p:sp>
    </p:spTree>
    <p:extLst>
      <p:ext uri="{BB962C8B-B14F-4D97-AF65-F5344CB8AC3E}">
        <p14:creationId xmlns:p14="http://schemas.microsoft.com/office/powerpoint/2010/main" val="3567091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i="1" dirty="0"/>
              <a:t>Insert video from CPIN.us.</a:t>
            </a:r>
          </a:p>
          <a:p>
            <a:pPr>
              <a:spcBef>
                <a:spcPts val="0"/>
              </a:spcBef>
            </a:pPr>
            <a:endParaRPr lang="en-US" altLang="en-US" b="1" dirty="0"/>
          </a:p>
          <a:p>
            <a:pPr>
              <a:spcBef>
                <a:spcPts val="0"/>
              </a:spcBef>
            </a:pPr>
            <a:r>
              <a:rPr lang="en-US" altLang="en-US" dirty="0"/>
              <a:t>Dance experiences integrated with other domains also “draw on children’s interests in dance making.” This is vital for supporting dance in early education. “If children are to become totally involved in an experience, it must feel as if it is theirs” (PCF, Vol. 2, p. 107).</a:t>
            </a:r>
          </a:p>
          <a:p>
            <a:pPr>
              <a:spcBef>
                <a:spcPts val="0"/>
              </a:spcBef>
            </a:pPr>
            <a:endParaRPr lang="en-US" altLang="en-US" dirty="0"/>
          </a:p>
          <a:p>
            <a:pPr>
              <a:spcBef>
                <a:spcPts val="0"/>
              </a:spcBef>
            </a:pPr>
            <a:r>
              <a:rPr lang="en-US" altLang="en-US" dirty="0"/>
              <a:t>Dance development is about the process not the product. There is no right way to move in children’s dance making.</a:t>
            </a:r>
          </a:p>
          <a:p>
            <a:pPr>
              <a:spcBef>
                <a:spcPts val="0"/>
              </a:spcBef>
            </a:pPr>
            <a:endParaRPr lang="en-US" altLang="en-US" i="1" dirty="0"/>
          </a:p>
          <a:p>
            <a:pPr>
              <a:spcBef>
                <a:spcPts val="0"/>
              </a:spcBef>
            </a:pPr>
            <a:r>
              <a:rPr lang="en-US" altLang="en-US" i="1" dirty="0"/>
              <a:t>After watching the video, answer the questions on the slide. </a:t>
            </a:r>
          </a:p>
          <a:p>
            <a:pPr>
              <a:spcBef>
                <a:spcPts val="0"/>
              </a:spcBef>
            </a:pPr>
            <a:endParaRPr lang="en-US" altLang="en-US" dirty="0"/>
          </a:p>
          <a:p>
            <a:pPr>
              <a:spcBef>
                <a:spcPts val="0"/>
              </a:spcBef>
            </a:pPr>
            <a:r>
              <a:rPr lang="en-US" altLang="en-US" dirty="0"/>
              <a:t>Does this dancing look like it interests the children? If</a:t>
            </a:r>
            <a:r>
              <a:rPr lang="en-US" altLang="en-US" baseline="0" dirty="0"/>
              <a:t> so, how can you tell</a:t>
            </a:r>
            <a:r>
              <a:rPr lang="en-US" altLang="en-US" dirty="0"/>
              <a:t>?</a:t>
            </a:r>
          </a:p>
          <a:p>
            <a:pPr>
              <a:spcBef>
                <a:spcPts val="0"/>
              </a:spcBef>
            </a:pPr>
            <a:endParaRPr lang="en-US" altLang="en-US" dirty="0"/>
          </a:p>
        </p:txBody>
      </p:sp>
      <p:sp>
        <p:nvSpPr>
          <p:cNvPr id="1024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8984AF-9352-4D0B-B0D9-373EA515B8FF}" type="slidenum">
              <a:rPr lang="en-US" altLang="en-US" sz="1200"/>
              <a:pPr/>
              <a:t>34</a:t>
            </a:fld>
            <a:endParaRPr lang="en-US" altLang="en-US" sz="1200"/>
          </a:p>
        </p:txBody>
      </p:sp>
    </p:spTree>
    <p:extLst>
      <p:ext uri="{BB962C8B-B14F-4D97-AF65-F5344CB8AC3E}">
        <p14:creationId xmlns:p14="http://schemas.microsoft.com/office/powerpoint/2010/main" val="2333861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The video we just watched not only shows how dance crosses domains, it also provides an example of non formal dance instruction. The following remark is about formal dance instruction.</a:t>
            </a:r>
          </a:p>
          <a:p>
            <a:pPr>
              <a:spcBef>
                <a:spcPts val="0"/>
              </a:spcBef>
            </a:pPr>
            <a:endParaRPr lang="en-US" altLang="en-US" dirty="0"/>
          </a:p>
          <a:p>
            <a:pPr>
              <a:spcBef>
                <a:spcPts val="0"/>
              </a:spcBef>
            </a:pPr>
            <a:r>
              <a:rPr lang="en-US" altLang="en-US" dirty="0"/>
              <a:t>“Research suggests that formal dance instruction in early childhood has many potential benefits, such as increasing self-esteem, enhancing motor awareness and control, heightening coordination, and improving balance and confidence in movement” (Faber as</a:t>
            </a:r>
            <a:r>
              <a:rPr lang="en-US" altLang="en-US" baseline="0" dirty="0"/>
              <a:t> cited in </a:t>
            </a:r>
            <a:r>
              <a:rPr lang="en-US" altLang="en-US" dirty="0"/>
              <a:t>PLF, Vol. 2, p. 26).</a:t>
            </a:r>
          </a:p>
          <a:p>
            <a:pPr>
              <a:spcBef>
                <a:spcPts val="0"/>
              </a:spcBef>
            </a:pPr>
            <a:endParaRPr lang="en-US" altLang="en-US" dirty="0"/>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Again, it is important to notice the integration dance has with other domains such as:</a:t>
            </a:r>
            <a:endParaRPr lang="en-US" altLang="en-US" dirty="0"/>
          </a:p>
          <a:p>
            <a:pPr marL="171450" indent="-171450">
              <a:spcBef>
                <a:spcPts val="0"/>
              </a:spcBef>
              <a:buFont typeface="Arial" panose="020B0604020202020204" pitchFamily="34" charset="0"/>
              <a:buChar char="•"/>
            </a:pPr>
            <a:r>
              <a:rPr lang="en-US" altLang="en-US" dirty="0"/>
              <a:t>Physical Development</a:t>
            </a:r>
          </a:p>
          <a:p>
            <a:pPr marL="338138" lvl="1" indent="-171450">
              <a:spcBef>
                <a:spcPts val="0"/>
              </a:spcBef>
              <a:buFont typeface="Courier New" panose="02070309020205020404" pitchFamily="49" charset="0"/>
              <a:buChar char="o"/>
            </a:pPr>
            <a:r>
              <a:rPr lang="en-US" altLang="en-US" dirty="0"/>
              <a:t>Enhancing motor awareness, coordination, and balance</a:t>
            </a:r>
          </a:p>
          <a:p>
            <a:pPr marL="171450" indent="-171450">
              <a:spcBef>
                <a:spcPts val="0"/>
              </a:spcBef>
              <a:buFont typeface="Arial" panose="020B0604020202020204" pitchFamily="34" charset="0"/>
              <a:buChar char="•"/>
            </a:pPr>
            <a:r>
              <a:rPr lang="en-US" altLang="en-US" dirty="0"/>
              <a:t>Social Emotional Development</a:t>
            </a:r>
          </a:p>
          <a:p>
            <a:pPr marL="338138" lvl="1" indent="-171450">
              <a:spcBef>
                <a:spcPts val="0"/>
              </a:spcBef>
              <a:buFont typeface="Courier New" panose="02070309020205020404" pitchFamily="49" charset="0"/>
              <a:buChar char="o"/>
            </a:pPr>
            <a:r>
              <a:rPr lang="en-US" altLang="en-US" dirty="0"/>
              <a:t>Increasing self-esteem and improving confidence in movement</a:t>
            </a:r>
          </a:p>
          <a:p>
            <a:pPr>
              <a:spcBef>
                <a:spcPts val="0"/>
              </a:spcBef>
              <a:buFontTx/>
              <a:buChar char="•"/>
            </a:pPr>
            <a:endParaRPr lang="en-US" altLang="en-US" dirty="0"/>
          </a:p>
          <a:p>
            <a:pPr>
              <a:spcBef>
                <a:spcPts val="0"/>
              </a:spcBef>
            </a:pPr>
            <a:endParaRPr lang="en-US" altLang="en-US" dirty="0"/>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1044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9184B1-D41A-4ADF-90AD-BEC61AC61D84}" type="slidenum">
              <a:rPr lang="en-US" altLang="en-US" sz="1200"/>
              <a:pPr/>
              <a:t>35</a:t>
            </a:fld>
            <a:endParaRPr lang="en-US" altLang="en-US" sz="1200"/>
          </a:p>
        </p:txBody>
      </p:sp>
    </p:spTree>
    <p:extLst>
      <p:ext uri="{BB962C8B-B14F-4D97-AF65-F5344CB8AC3E}">
        <p14:creationId xmlns:p14="http://schemas.microsoft.com/office/powerpoint/2010/main" val="986687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459288"/>
            <a:ext cx="5486400" cy="4108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dirty="0"/>
              <a:t>Desired Results Developmental Profile-Kindergarten (2015)</a:t>
            </a:r>
            <a:r>
              <a:rPr lang="en-US" baseline="30000" dirty="0"/>
              <a:t>©</a:t>
            </a:r>
            <a:r>
              <a:rPr lang="en-US" baseline="0" dirty="0"/>
              <a:t> (DRDP-K)</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in</a:t>
            </a:r>
            <a:r>
              <a:rPr lang="en-US" dirty="0"/>
              <a:t>forms teachers understanding of the</a:t>
            </a:r>
            <a:r>
              <a:rPr lang="en-US" baseline="0" dirty="0"/>
              <a:t> d</a:t>
            </a:r>
            <a:r>
              <a:rPr lang="en-US" dirty="0"/>
              <a:t>evelopmental continuum. It can be</a:t>
            </a:r>
            <a:r>
              <a:rPr lang="en-US" baseline="0" dirty="0"/>
              <a:t> used with the Alignment </a:t>
            </a:r>
            <a:r>
              <a:rPr lang="en-US" dirty="0"/>
              <a:t>d</a:t>
            </a:r>
            <a:r>
              <a:rPr lang="en-US" baseline="0" dirty="0"/>
              <a:t>ocument we just looked at to expand upon the developmental continuum.</a:t>
            </a:r>
            <a:endParaRPr lang="en-US" b="1" dirty="0"/>
          </a:p>
          <a:p>
            <a:pPr>
              <a:spcBef>
                <a:spcPts val="0"/>
              </a:spcBef>
            </a:pPr>
            <a:endParaRPr lang="en-US" dirty="0"/>
          </a:p>
          <a:p>
            <a:pPr>
              <a:spcBef>
                <a:spcPts val="0"/>
              </a:spcBef>
            </a:pPr>
            <a:r>
              <a:rPr lang="en-US" dirty="0"/>
              <a:t>One key feature of the DRDP-K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Other features of the DRDP-K include:</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 typeface="Courier New" panose="02070309020205020404" pitchFamily="49" charset="0"/>
              <a:buChar char="o"/>
            </a:pPr>
            <a:r>
              <a:rPr lang="en-US" dirty="0"/>
              <a:t>Sharing information as to where children are on the developmental continuum can better prepare the TK teacher to work with students.</a:t>
            </a:r>
          </a:p>
          <a:p>
            <a:pPr marL="628650" lvl="1" indent="-171450">
              <a:spcBef>
                <a:spcPts val="0"/>
              </a:spcBef>
              <a:buFont typeface="Courier New" panose="02070309020205020404" pitchFamily="49" charset="0"/>
              <a:buChar char="o"/>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Arial" panose="020B0604020202020204" pitchFamily="34" charset="0"/>
                <a:cs typeface="Arial" panose="020B0604020202020204" pitchFamily="34" charset="0"/>
              </a:rPr>
              <a:pPr/>
              <a:t>36</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16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a:t>
            </a:r>
          </a:p>
          <a:p>
            <a:pPr>
              <a:spcBef>
                <a:spcPts val="0"/>
              </a:spcBef>
            </a:pPr>
            <a:r>
              <a:rPr lang="en-US" altLang="ja-JP" dirty="0"/>
              <a:t>PLF, Vol. 2, page 104</a:t>
            </a:r>
          </a:p>
          <a:p>
            <a:pPr>
              <a:spcBef>
                <a:spcPts val="0"/>
              </a:spcBef>
            </a:pPr>
            <a:endParaRPr lang="en-US" altLang="en-US" b="1" dirty="0"/>
          </a:p>
          <a:p>
            <a:pPr>
              <a:spcBef>
                <a:spcPts val="0"/>
              </a:spcBef>
            </a:pPr>
            <a:r>
              <a:rPr lang="en-US" altLang="en-US" b="1" dirty="0"/>
              <a:t>Presenter Remarks:</a:t>
            </a:r>
            <a:endParaRPr lang="en-US" altLang="ja-JP" dirty="0"/>
          </a:p>
          <a:p>
            <a:pPr>
              <a:spcBef>
                <a:spcPts val="0"/>
              </a:spcBef>
            </a:pPr>
            <a:r>
              <a:rPr lang="en-US" altLang="en-US" dirty="0"/>
              <a:t>Take out Handout 2 and 2b: Alignment Document and Handout 4: DRDP-K Measure VPA 4. Handout 4 provides</a:t>
            </a:r>
            <a:r>
              <a:rPr lang="en-US" altLang="ja-JP" dirty="0"/>
              <a:t> a copy of the DRDP-K measure that most closely relates to the dance foundations. </a:t>
            </a:r>
          </a:p>
          <a:p>
            <a:pPr>
              <a:spcBef>
                <a:spcPts val="0"/>
              </a:spcBef>
            </a:pPr>
            <a:endParaRPr lang="en-US" altLang="ja-JP" dirty="0"/>
          </a:p>
          <a:p>
            <a:pPr>
              <a:spcBef>
                <a:spcPts val="0"/>
              </a:spcBef>
            </a:pPr>
            <a:r>
              <a:rPr lang="en-US" altLang="ja-JP" dirty="0"/>
              <a:t>Look closely at this DRDP-K measure. Take a few minutes to read each stage along with a few of the examples. Underline examples that you have seen in your classroom.</a:t>
            </a:r>
          </a:p>
          <a:p>
            <a:pPr>
              <a:spcBef>
                <a:spcPts val="0"/>
              </a:spcBef>
            </a:pPr>
            <a:endParaRPr lang="en-US" altLang="ja-JP" dirty="0"/>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37</a:t>
            </a:fld>
            <a:endParaRPr lang="en-US" altLang="en-US"/>
          </a:p>
        </p:txBody>
      </p:sp>
    </p:spTree>
    <p:extLst>
      <p:ext uri="{BB962C8B-B14F-4D97-AF65-F5344CB8AC3E}">
        <p14:creationId xmlns:p14="http://schemas.microsoft.com/office/powerpoint/2010/main" val="4197589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38</a:t>
            </a:fld>
            <a:endParaRPr lang="en-US" dirty="0"/>
          </a:p>
        </p:txBody>
      </p:sp>
    </p:spTree>
    <p:extLst>
      <p:ext uri="{BB962C8B-B14F-4D97-AF65-F5344CB8AC3E}">
        <p14:creationId xmlns:p14="http://schemas.microsoft.com/office/powerpoint/2010/main" val="352751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Provide costumes and music to inspire improvisational movement.</a:t>
            </a:r>
          </a:p>
          <a:p>
            <a:pPr>
              <a:spcBef>
                <a:spcPts val="0"/>
              </a:spcBef>
            </a:pPr>
            <a:endParaRPr lang="en-US" altLang="en-US" dirty="0"/>
          </a:p>
          <a:p>
            <a:pPr>
              <a:spcBef>
                <a:spcPts val="0"/>
              </a:spcBef>
            </a:pPr>
            <a:r>
              <a:rPr lang="en-US" altLang="en-US" dirty="0"/>
              <a:t>“Adults move differently based on their dress, whether it is shorts and flip-flops or a skirt and high heels. Children are no different. Costumes encourage creativity and expression in movement” (PCF, Vol. 2, p. 113).</a:t>
            </a:r>
          </a:p>
          <a:p>
            <a:pPr>
              <a:spcBef>
                <a:spcPts val="0"/>
              </a:spcBef>
            </a:pPr>
            <a:endParaRPr lang="en-US" altLang="en-US" dirty="0"/>
          </a:p>
          <a:p>
            <a:pPr>
              <a:spcBef>
                <a:spcPts val="0"/>
              </a:spcBef>
            </a:pPr>
            <a:r>
              <a:rPr lang="en-US" altLang="en-US" dirty="0"/>
              <a:t>Economical ideas for clothes to wear while dancing include:</a:t>
            </a:r>
          </a:p>
          <a:p>
            <a:pPr marL="171450" indent="-171450">
              <a:spcBef>
                <a:spcPts val="0"/>
              </a:spcBef>
              <a:buFont typeface="Arial" panose="020B0604020202020204" pitchFamily="34" charset="0"/>
              <a:buChar char="•"/>
            </a:pPr>
            <a:r>
              <a:rPr lang="en-US" altLang="en-US" dirty="0"/>
              <a:t>Dollar store tutus</a:t>
            </a:r>
          </a:p>
          <a:p>
            <a:pPr marL="171450" indent="-171450">
              <a:spcBef>
                <a:spcPts val="0"/>
              </a:spcBef>
              <a:buFont typeface="Arial" panose="020B0604020202020204" pitchFamily="34" charset="0"/>
              <a:buChar char="•"/>
            </a:pPr>
            <a:r>
              <a:rPr lang="en-US" altLang="en-US" dirty="0"/>
              <a:t>Capes made from old t-shirts</a:t>
            </a:r>
          </a:p>
          <a:p>
            <a:pPr marL="171450" indent="-171450">
              <a:spcBef>
                <a:spcPts val="0"/>
              </a:spcBef>
              <a:buFont typeface="Arial" panose="020B0604020202020204" pitchFamily="34" charset="0"/>
              <a:buChar char="•"/>
            </a:pPr>
            <a:r>
              <a:rPr lang="en-US" altLang="en-US" dirty="0"/>
              <a:t>Scraps of material tied to waistband and wrists</a:t>
            </a:r>
          </a:p>
          <a:p>
            <a:pPr marL="171450" indent="-171450">
              <a:spcBef>
                <a:spcPts val="0"/>
              </a:spcBef>
              <a:buFont typeface="Arial" panose="020B0604020202020204" pitchFamily="34" charset="0"/>
              <a:buChar char="•"/>
            </a:pPr>
            <a:r>
              <a:rPr lang="en-US" altLang="en-US" dirty="0"/>
              <a:t>Shoe laces with ends cut off tied on wrists</a:t>
            </a:r>
          </a:p>
        </p:txBody>
      </p:sp>
      <p:sp>
        <p:nvSpPr>
          <p:cNvPr id="100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8EACB7-4AA9-4AF3-943F-3823A68C61F3}" type="slidenum">
              <a:rPr lang="en-US" altLang="en-US" sz="1200"/>
              <a:pPr/>
              <a:t>39</a:t>
            </a:fld>
            <a:endParaRPr lang="en-US" altLang="en-US" sz="1200"/>
          </a:p>
        </p:txBody>
      </p:sp>
    </p:spTree>
    <p:extLst>
      <p:ext uri="{BB962C8B-B14F-4D97-AF65-F5344CB8AC3E}">
        <p14:creationId xmlns:p14="http://schemas.microsoft.com/office/powerpoint/2010/main" val="237417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defRPr/>
            </a:pPr>
            <a:r>
              <a:rPr lang="en-US" b="1" dirty="0">
                <a:latin typeface="Arial" charset="0"/>
                <a:ea typeface="Arial" charset="0"/>
                <a:cs typeface="Arial" charset="0"/>
              </a:rPr>
              <a:t>Presenter Remarks: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4</a:t>
            </a:fld>
            <a:endParaRPr lang="en-US"/>
          </a:p>
        </p:txBody>
      </p:sp>
    </p:spTree>
    <p:extLst>
      <p:ext uri="{BB962C8B-B14F-4D97-AF65-F5344CB8AC3E}">
        <p14:creationId xmlns:p14="http://schemas.microsoft.com/office/powerpoint/2010/main" val="1587122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8" name="Notes Placeholder 2"/>
          <p:cNvSpPr>
            <a:spLocks noGrp="1"/>
          </p:cNvSpPr>
          <p:nvPr>
            <p:ph type="body" idx="1"/>
          </p:nvPr>
        </p:nvSpPr>
        <p:spPr bwMode="auto">
          <a:xfrm>
            <a:off x="685800" y="4219575"/>
            <a:ext cx="5486400" cy="46942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5: Elements of Dance </a:t>
            </a:r>
          </a:p>
          <a:p>
            <a:pPr>
              <a:spcBef>
                <a:spcPts val="0"/>
              </a:spcBef>
            </a:pPr>
            <a:endParaRPr lang="en-US" altLang="en-US" b="1" dirty="0"/>
          </a:p>
          <a:p>
            <a:pPr>
              <a:spcBef>
                <a:spcPts val="0"/>
              </a:spcBef>
            </a:pPr>
            <a:r>
              <a:rPr lang="en-US" altLang="en-US" b="1" dirty="0"/>
              <a:t>Presenter Remarks: </a:t>
            </a:r>
          </a:p>
          <a:p>
            <a:pPr>
              <a:spcBef>
                <a:spcPts val="0"/>
              </a:spcBef>
            </a:pPr>
            <a:r>
              <a:rPr lang="en-US" altLang="en-US" dirty="0"/>
              <a:t>In order to intentionally plan formal dance activities, teachers must better understand the elements of dance.</a:t>
            </a:r>
          </a:p>
          <a:p>
            <a:pPr>
              <a:spcBef>
                <a:spcPts val="0"/>
              </a:spcBef>
            </a:pPr>
            <a:endParaRPr lang="en-US" altLang="en-US" dirty="0"/>
          </a:p>
          <a:p>
            <a:pPr>
              <a:spcBef>
                <a:spcPts val="0"/>
              </a:spcBef>
            </a:pPr>
            <a:r>
              <a:rPr lang="en-US" altLang="en-US" dirty="0"/>
              <a:t>Next, we are going to enact these elements of dance and discuss at least two elements in each category (body, space, time, and energy). </a:t>
            </a:r>
          </a:p>
          <a:p>
            <a:pPr>
              <a:spcBef>
                <a:spcPts val="0"/>
              </a:spcBef>
            </a:pPr>
            <a:endParaRPr lang="en-US" altLang="en-US" dirty="0"/>
          </a:p>
          <a:p>
            <a:pPr>
              <a:spcBef>
                <a:spcPts val="0"/>
              </a:spcBef>
            </a:pPr>
            <a:r>
              <a:rPr lang="en-US" altLang="en-US" dirty="0"/>
              <a:t>We will watch the video for various elements of dance. When you see an example of children practicing the element of dance on your card, stand up and hold your card in the air. As you stand up with your card, we may pause the video to further discuss that element. </a:t>
            </a:r>
          </a:p>
          <a:p>
            <a:pPr>
              <a:spcBef>
                <a:spcPts val="0"/>
              </a:spcBef>
            </a:pPr>
            <a:endParaRPr lang="en-US" altLang="en-US" dirty="0"/>
          </a:p>
          <a:p>
            <a:pPr>
              <a:spcBef>
                <a:spcPts val="0"/>
              </a:spcBef>
            </a:pPr>
            <a:r>
              <a:rPr lang="en-US" altLang="en-US" b="1" dirty="0"/>
              <a:t>INTENT: </a:t>
            </a:r>
            <a:r>
              <a:rPr lang="en-US" altLang="en-US" dirty="0"/>
              <a:t>Participants practice identifying different elements of dance.</a:t>
            </a:r>
          </a:p>
          <a:p>
            <a:pPr>
              <a:spcBef>
                <a:spcPts val="0"/>
              </a:spcBef>
            </a:pPr>
            <a:endParaRPr lang="en-US" altLang="en-US" b="1" dirty="0"/>
          </a:p>
          <a:p>
            <a:pPr>
              <a:spcBef>
                <a:spcPts val="0"/>
              </a:spcBef>
            </a:pPr>
            <a:r>
              <a:rPr lang="en-US" altLang="en-US" b="1" dirty="0"/>
              <a:t>OUTCOME: </a:t>
            </a:r>
            <a:r>
              <a:rPr lang="en-US" altLang="en-US" dirty="0"/>
              <a:t>Participants observe, practice, and identify the elements of dance in a video. </a:t>
            </a:r>
          </a:p>
          <a:p>
            <a:pPr>
              <a:spcBef>
                <a:spcPts val="0"/>
              </a:spcBef>
            </a:pPr>
            <a:endParaRPr lang="en-US" altLang="en-US" b="1" dirty="0"/>
          </a:p>
          <a:p>
            <a:pPr>
              <a:spcBef>
                <a:spcPts val="0"/>
              </a:spcBef>
            </a:pPr>
            <a:r>
              <a:rPr lang="en-US" altLang="en-US" b="1" dirty="0"/>
              <a:t>MATERIALS REQUIRED: </a:t>
            </a:r>
          </a:p>
          <a:p>
            <a:pPr marL="171450" indent="-171450">
              <a:spcBef>
                <a:spcPts val="0"/>
              </a:spcBef>
              <a:buFont typeface="Arial" panose="020B0604020202020204" pitchFamily="34" charset="0"/>
              <a:buChar char="•"/>
            </a:pPr>
            <a:r>
              <a:rPr lang="en-US" altLang="en-US" dirty="0"/>
              <a:t>Elements of Dance PowerPoint slide</a:t>
            </a:r>
          </a:p>
          <a:p>
            <a:pPr marL="171450" indent="-171450">
              <a:spcBef>
                <a:spcPts val="0"/>
              </a:spcBef>
              <a:buFont typeface="Arial" panose="020B0604020202020204" pitchFamily="34" charset="0"/>
              <a:buChar char="•"/>
            </a:pPr>
            <a:r>
              <a:rPr lang="en-US" altLang="en-US" dirty="0"/>
              <a:t>Elements of Dance cards</a:t>
            </a:r>
          </a:p>
          <a:p>
            <a:pPr marL="17145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Elements of Dance video (Option 1 or Option 2)</a:t>
            </a:r>
          </a:p>
          <a:p>
            <a:pPr marL="17145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Preschool Curriculum Framework, Volume 2, page 106, Table 2.1 Element of Dance</a:t>
            </a:r>
            <a:endParaRPr lang="en-US" altLang="en-US" dirty="0"/>
          </a:p>
          <a:p>
            <a:pPr>
              <a:spcBef>
                <a:spcPts val="0"/>
              </a:spcBef>
            </a:pPr>
            <a:endParaRPr lang="en-US" altLang="en-US" b="1" dirty="0"/>
          </a:p>
          <a:p>
            <a:pPr>
              <a:spcBef>
                <a:spcPts val="0"/>
              </a:spcBef>
            </a:pPr>
            <a:r>
              <a:rPr lang="en-US" altLang="en-US" b="1" dirty="0"/>
              <a:t>TIME:</a:t>
            </a:r>
            <a:r>
              <a:rPr lang="en-US" altLang="en-US" dirty="0"/>
              <a:t> 15 minutes</a:t>
            </a:r>
          </a:p>
          <a:p>
            <a:pPr>
              <a:spcBef>
                <a:spcPts val="0"/>
              </a:spcBef>
            </a:pPr>
            <a:endParaRPr lang="en-US" altLang="en-US" b="1" dirty="0"/>
          </a:p>
          <a:p>
            <a:pPr>
              <a:spcBef>
                <a:spcPts val="0"/>
              </a:spcBef>
            </a:pPr>
            <a:r>
              <a:rPr lang="en-US" altLang="en-US" b="1" dirty="0"/>
              <a:t>PROCESS: Before Video</a:t>
            </a:r>
            <a:r>
              <a:rPr lang="en-US" altLang="en-US" dirty="0"/>
              <a:t>: </a:t>
            </a:r>
          </a:p>
          <a:p>
            <a:pPr marL="171450" indent="-171450">
              <a:spcBef>
                <a:spcPts val="0"/>
              </a:spcBef>
              <a:buFont typeface="Arial" panose="020B0604020202020204" pitchFamily="34" charset="0"/>
              <a:buChar char="•"/>
            </a:pPr>
            <a:r>
              <a:rPr lang="en-US" altLang="en-US" dirty="0"/>
              <a:t>Using the Elements of Dance PowerPoint slide, explain and model several of the elements of dance. Explain the differences between the four categories (body, space, time, and energy). During explanation, invite participants to model some elements of dance.</a:t>
            </a:r>
          </a:p>
          <a:p>
            <a:pPr marL="171450" indent="-171450">
              <a:spcBef>
                <a:spcPts val="0"/>
              </a:spcBef>
              <a:buFont typeface="Arial" panose="020B0604020202020204" pitchFamily="34" charset="0"/>
              <a:buChar char="•"/>
            </a:pPr>
            <a:r>
              <a:rPr lang="en-US" altLang="en-US" dirty="0"/>
              <a:t>Pass out the Elements of Dance cards to the table groups. </a:t>
            </a:r>
          </a:p>
          <a:p>
            <a:pPr marL="171450" indent="-171450">
              <a:spcBef>
                <a:spcPts val="0"/>
              </a:spcBef>
              <a:buFont typeface="Arial" panose="020B0604020202020204" pitchFamily="34" charset="0"/>
              <a:buChar char="•"/>
            </a:pPr>
            <a:r>
              <a:rPr lang="en-US" altLang="en-US" dirty="0"/>
              <a:t>Provide 2-3 minutes for table groups to become familiar with the elements of dance on their card.</a:t>
            </a:r>
            <a:r>
              <a:rPr lang="en-US" altLang="en-US" baseline="0" dirty="0"/>
              <a:t> (PCF, Vol. 2, p. 106)</a:t>
            </a:r>
            <a:r>
              <a:rPr lang="en-US" altLang="en-US" dirty="0"/>
              <a:t> </a:t>
            </a:r>
          </a:p>
          <a:p>
            <a:pPr marL="171450" indent="-171450">
              <a:spcBef>
                <a:spcPts val="0"/>
              </a:spcBef>
              <a:buFont typeface="Arial" panose="020B0604020202020204" pitchFamily="34" charset="0"/>
              <a:buChar char="•"/>
            </a:pPr>
            <a:r>
              <a:rPr lang="en-US" altLang="en-US" dirty="0"/>
              <a:t>Re-introduce the video. Tell the participants: This time we will be watching for the various elements of dance. When you see an example of the children practicing the element of dance on your card, stand up and hold your card in the air. As you stand up with your card, we may pause the video to further discuss that element. </a:t>
            </a:r>
          </a:p>
          <a:p>
            <a:pPr>
              <a:spcBef>
                <a:spcPts val="0"/>
              </a:spcBef>
            </a:pPr>
            <a:endParaRPr lang="en-US" altLang="en-US" b="1" dirty="0"/>
          </a:p>
          <a:p>
            <a:pPr>
              <a:spcBef>
                <a:spcPts val="0"/>
              </a:spcBef>
            </a:pPr>
            <a:r>
              <a:rPr lang="en-US" altLang="en-US" b="1" dirty="0"/>
              <a:t>During Video</a:t>
            </a:r>
            <a:r>
              <a:rPr lang="en-US" altLang="en-US" dirty="0"/>
              <a:t>: </a:t>
            </a:r>
          </a:p>
          <a:p>
            <a:pPr>
              <a:spcBef>
                <a:spcPts val="0"/>
              </a:spcBef>
            </a:pPr>
            <a:r>
              <a:rPr lang="en-US" altLang="en-US" dirty="0"/>
              <a:t>As participants stand up, decide if you will pause the video to discuss that element of dance further. Make sure to draw everyone’s attention to the specific child practicing that element of dance and have participants think about other opportunities that teachers may have to facilitate that element of dance. </a:t>
            </a:r>
          </a:p>
          <a:p>
            <a:pPr>
              <a:spcBef>
                <a:spcPts val="0"/>
              </a:spcBef>
            </a:pPr>
            <a:endParaRPr lang="en-US" altLang="en-US" b="1" dirty="0"/>
          </a:p>
          <a:p>
            <a:pPr>
              <a:spcBef>
                <a:spcPts val="0"/>
              </a:spcBef>
            </a:pPr>
            <a:r>
              <a:rPr lang="en-US" altLang="en-US" b="1" dirty="0"/>
              <a:t>Debrief: </a:t>
            </a:r>
            <a:r>
              <a:rPr lang="en-US" altLang="en-US" dirty="0"/>
              <a:t>Ask the participants: Could you see an activity like this happening in your classroom? Which dance elements would you choose to focus on in this particular activity with this particular music? What would you do before the dancing experience to help children practice these specific elements of dance? What would you do during the activity to assist children in practicing these elements of dance?</a:t>
            </a:r>
          </a:p>
          <a:p>
            <a:pPr>
              <a:spcBef>
                <a:spcPts val="0"/>
              </a:spcBef>
            </a:pPr>
            <a:endParaRPr lang="en-US" altLang="en-US" b="1" dirty="0"/>
          </a:p>
          <a:p>
            <a:pPr>
              <a:spcBef>
                <a:spcPts val="0"/>
              </a:spcBef>
            </a:pPr>
            <a:endParaRPr lang="en-US" altLang="en-US" dirty="0"/>
          </a:p>
          <a:p>
            <a:pPr>
              <a:spcBef>
                <a:spcPts val="0"/>
              </a:spcBef>
            </a:pPr>
            <a:endParaRPr lang="en-US" altLang="en-US" dirty="0"/>
          </a:p>
        </p:txBody>
      </p:sp>
      <p:sp>
        <p:nvSpPr>
          <p:cNvPr id="1064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1C8558-2888-42BC-B0FA-64E55A901B03}" type="slidenum">
              <a:rPr lang="en-US" altLang="en-US" sz="1200"/>
              <a:pPr/>
              <a:t>40</a:t>
            </a:fld>
            <a:endParaRPr lang="en-US" altLang="en-US" sz="1200"/>
          </a:p>
        </p:txBody>
      </p:sp>
    </p:spTree>
    <p:extLst>
      <p:ext uri="{BB962C8B-B14F-4D97-AF65-F5344CB8AC3E}">
        <p14:creationId xmlns:p14="http://schemas.microsoft.com/office/powerpoint/2010/main" val="4246283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6" name="Notes Placeholder 2"/>
          <p:cNvSpPr>
            <a:spLocks noGrp="1"/>
          </p:cNvSpPr>
          <p:nvPr>
            <p:ph type="body" idx="1"/>
          </p:nvPr>
        </p:nvSpPr>
        <p:spPr bwMode="auto">
          <a:xfrm>
            <a:off x="685800" y="4343400"/>
            <a:ext cx="5486400" cy="290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altLang="en-US" b="1" dirty="0"/>
              <a:t>Background Info: </a:t>
            </a:r>
          </a:p>
          <a:p>
            <a:pPr>
              <a:spcBef>
                <a:spcPts val="0"/>
              </a:spcBef>
            </a:pPr>
            <a:r>
              <a:rPr lang="en-US" altLang="en-US" dirty="0"/>
              <a:t>Prior to the training, embed the</a:t>
            </a:r>
            <a:r>
              <a:rPr lang="en-US" altLang="en-US" sz="1200" kern="1200" baseline="0" dirty="0">
                <a:solidFill>
                  <a:schemeClr val="tx1"/>
                </a:solidFill>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Elements of Dance video (Option 1 or Option 2).</a:t>
            </a:r>
          </a:p>
          <a:p>
            <a:pPr>
              <a:spcBef>
                <a:spcPts val="0"/>
              </a:spcBef>
            </a:pP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altLang="en-US" b="1" dirty="0"/>
              <a:t>Activity 5: Elements of Dance continued</a:t>
            </a:r>
          </a:p>
          <a:p>
            <a:pPr>
              <a:spcBef>
                <a:spcPts val="0"/>
              </a:spcBef>
            </a:pPr>
            <a:endParaRPr lang="en-US" altLang="en-US" b="1" dirty="0"/>
          </a:p>
          <a:p>
            <a:pPr>
              <a:spcBef>
                <a:spcPts val="0"/>
              </a:spcBef>
            </a:pPr>
            <a:r>
              <a:rPr lang="en-US" altLang="en-US" b="1" dirty="0"/>
              <a:t>Presenter Remarks: </a:t>
            </a:r>
          </a:p>
          <a:p>
            <a:pPr>
              <a:spcBef>
                <a:spcPts val="0"/>
              </a:spcBef>
            </a:pPr>
            <a:r>
              <a:rPr lang="en-US" altLang="en-US" dirty="0"/>
              <a:t>Could you see an activity like this happening in your classroom? Which dance elements would you choose to focus on in this particular activity with this particular music? What would you do before the dancing experience to help children practice these specific elements of dance? What would you do during the activity to assist children in practicing these elements of dance?</a:t>
            </a:r>
            <a:endParaRPr lang="en-US" altLang="en-US" b="1" dirty="0"/>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p:txBody>
      </p:sp>
      <p:sp>
        <p:nvSpPr>
          <p:cNvPr id="1085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4F459C-DF99-48FB-9827-995457F20E61}" type="slidenum">
              <a:rPr lang="en-US" altLang="en-US" sz="1200"/>
              <a:pPr/>
              <a:t>41</a:t>
            </a:fld>
            <a:endParaRPr lang="en-US" altLang="en-US" sz="1200"/>
          </a:p>
        </p:txBody>
      </p:sp>
    </p:spTree>
    <p:extLst>
      <p:ext uri="{BB962C8B-B14F-4D97-AF65-F5344CB8AC3E}">
        <p14:creationId xmlns:p14="http://schemas.microsoft.com/office/powerpoint/2010/main" val="1346751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05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i="1" baseline="0" dirty="0"/>
              <a:t>Solicit responses after asking each of the </a:t>
            </a:r>
            <a:r>
              <a:rPr lang="en-US" altLang="en-US" i="1" dirty="0"/>
              <a:t>following reflective questions</a:t>
            </a:r>
            <a:r>
              <a:rPr lang="en-US" altLang="en-US" i="1" baseline="0" dirty="0"/>
              <a:t>.</a:t>
            </a:r>
            <a:endParaRPr lang="en-US" altLang="en-US" i="1" dirty="0"/>
          </a:p>
          <a:p>
            <a:pPr>
              <a:spcBef>
                <a:spcPts val="0"/>
              </a:spcBef>
            </a:pPr>
            <a:r>
              <a:rPr lang="en-US" altLang="en-US" dirty="0"/>
              <a:t> </a:t>
            </a:r>
          </a:p>
          <a:p>
            <a:pPr marL="171450" indent="-171450">
              <a:spcBef>
                <a:spcPts val="0"/>
              </a:spcBef>
              <a:buFont typeface="Arial" panose="020B0604020202020204" pitchFamily="34" charset="0"/>
              <a:buChar char="•"/>
            </a:pPr>
            <a:r>
              <a:rPr lang="en-US" altLang="en-US" dirty="0"/>
              <a:t>What themes have you noticed today?</a:t>
            </a:r>
          </a:p>
          <a:p>
            <a:pPr marL="171450" indent="-171450">
              <a:spcBef>
                <a:spcPts val="0"/>
              </a:spcBef>
              <a:buFont typeface="Arial" panose="020B0604020202020204" pitchFamily="34" charset="0"/>
              <a:buChar char="•"/>
            </a:pPr>
            <a:r>
              <a:rPr lang="en-US" altLang="en-US" dirty="0"/>
              <a:t>What</a:t>
            </a:r>
            <a:r>
              <a:rPr lang="en-US" altLang="en-US" baseline="0" dirty="0"/>
              <a:t> are some of the </a:t>
            </a:r>
            <a:r>
              <a:rPr lang="en-US" sz="1200" kern="1200" dirty="0">
                <a:solidFill>
                  <a:schemeClr val="tx1"/>
                </a:solidFill>
                <a:effectLst/>
                <a:latin typeface="Arial" pitchFamily="34" charset="0"/>
                <a:ea typeface="MS PGothic" panose="020B0600070205080204" pitchFamily="34" charset="-128"/>
                <a:cs typeface="Arial" pitchFamily="34" charset="0"/>
              </a:rPr>
              <a:t>interactions and strategies </a:t>
            </a:r>
            <a:r>
              <a:rPr lang="en-US" altLang="en-US" baseline="0" dirty="0"/>
              <a:t>you will be trying in your classroom?</a:t>
            </a:r>
          </a:p>
          <a:p>
            <a:pPr marL="171450" indent="-171450">
              <a:spcBef>
                <a:spcPts val="0"/>
              </a:spcBef>
              <a:buFont typeface="Arial" panose="020B0604020202020204" pitchFamily="34" charset="0"/>
              <a:buChar char="•"/>
            </a:pPr>
            <a:r>
              <a:rPr lang="en-US" altLang="en-US" baseline="0" dirty="0"/>
              <a:t>How might these changes impact children?</a:t>
            </a:r>
            <a:endParaRPr lang="en-US" altLang="en-US" dirty="0"/>
          </a:p>
          <a:p>
            <a:pPr>
              <a:spcBef>
                <a:spcPts val="0"/>
              </a:spcBef>
            </a:pPr>
            <a:endParaRPr lang="en-US" altLang="en-US" dirty="0"/>
          </a:p>
          <a:p>
            <a:pPr>
              <a:spcBef>
                <a:spcPts val="0"/>
              </a:spcBef>
            </a:pPr>
            <a:endParaRPr lang="en-US" altLang="en-US" sz="800" dirty="0"/>
          </a:p>
        </p:txBody>
      </p:sp>
      <p:sp>
        <p:nvSpPr>
          <p:cNvPr id="1105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E60C00-2715-45AC-BDD8-D915FA58C843}" type="slidenum">
              <a:rPr lang="en-US" altLang="en-US" sz="1200"/>
              <a:pPr/>
              <a:t>42</a:t>
            </a:fld>
            <a:endParaRPr lang="en-US" altLang="en-US" sz="1200"/>
          </a:p>
        </p:txBody>
      </p:sp>
    </p:spTree>
    <p:extLst>
      <p:ext uri="{BB962C8B-B14F-4D97-AF65-F5344CB8AC3E}">
        <p14:creationId xmlns:p14="http://schemas.microsoft.com/office/powerpoint/2010/main" val="2852863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“Young children will be frustrated if asked to merely observe a sequence of movements or frequently be required to wait for their turn. Developmentally and culturally appropriate movement programs for young children are designed so that all children are active participants, not passive listeners or observers” (PCF, Vol. 2, p. 105).</a:t>
            </a:r>
          </a:p>
          <a:p>
            <a:pPr>
              <a:spcBef>
                <a:spcPts val="0"/>
              </a:spcBef>
            </a:pPr>
            <a:endParaRPr lang="en-US" altLang="en-US" dirty="0"/>
          </a:p>
          <a:p>
            <a:pPr>
              <a:spcBef>
                <a:spcPts val="0"/>
              </a:spcBef>
            </a:pPr>
            <a:r>
              <a:rPr lang="en-US" altLang="en-US" dirty="0"/>
              <a:t>“Plan movement activities appropriate for various developmental stages and skill levels” (PCF, Vol. 2, p. 109). </a:t>
            </a:r>
          </a:p>
          <a:p>
            <a:pPr>
              <a:spcBef>
                <a:spcPts val="0"/>
              </a:spcBef>
            </a:pPr>
            <a:endParaRPr lang="en-US" altLang="en-US" dirty="0"/>
          </a:p>
          <a:p>
            <a:pPr>
              <a:spcBef>
                <a:spcPts val="0"/>
              </a:spcBef>
            </a:pPr>
            <a:r>
              <a:rPr lang="en-US" altLang="en-US" dirty="0"/>
              <a:t>What activities could you include in your classroom?  Which activities could you enhance by adding movement to them?</a:t>
            </a:r>
          </a:p>
          <a:p>
            <a:pPr>
              <a:spcBef>
                <a:spcPts val="0"/>
              </a:spcBef>
            </a:pPr>
            <a:endParaRPr lang="en-US" altLang="en-US" dirty="0"/>
          </a:p>
        </p:txBody>
      </p:sp>
      <p:sp>
        <p:nvSpPr>
          <p:cNvPr id="1126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638B6D8-AD45-4BA8-99FD-8C8C1B31D6ED}" type="slidenum">
              <a:rPr lang="en-US" altLang="en-US" sz="1200"/>
              <a:pPr/>
              <a:t>43</a:t>
            </a:fld>
            <a:endParaRPr lang="en-US" altLang="en-US" sz="1200"/>
          </a:p>
        </p:txBody>
      </p:sp>
    </p:spTree>
    <p:extLst>
      <p:ext uri="{BB962C8B-B14F-4D97-AF65-F5344CB8AC3E}">
        <p14:creationId xmlns:p14="http://schemas.microsoft.com/office/powerpoint/2010/main" val="1338644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a:t>Background Info: </a:t>
            </a:r>
          </a:p>
          <a:p>
            <a:pPr>
              <a:spcBef>
                <a:spcPts val="0"/>
              </a:spcBef>
            </a:pPr>
            <a:r>
              <a:rPr lang="en-US" altLang="en-US" dirty="0"/>
              <a:t>Prior to the training, embed the</a:t>
            </a:r>
            <a:r>
              <a:rPr lang="en-US" altLang="en-US" sz="1200" kern="1200" baseline="0" dirty="0">
                <a:solidFill>
                  <a:schemeClr val="tx1"/>
                </a:solidFill>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Elements of Dance video:</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sz="1200" kern="1200" dirty="0">
                <a:solidFill>
                  <a:schemeClr val="tx1"/>
                </a:solidFill>
                <a:effectLst/>
                <a:latin typeface="Arial" pitchFamily="34" charset="0"/>
                <a:ea typeface="MS PGothic" panose="020B0600070205080204" pitchFamily="34" charset="-128"/>
                <a:cs typeface="Arial" pitchFamily="34" charset="0"/>
              </a:rPr>
              <a:t>Option 1.</a:t>
            </a:r>
          </a:p>
          <a:p>
            <a:pPr>
              <a:spcBef>
                <a:spcPts val="0"/>
              </a:spcBef>
            </a:pP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sz="1200" kern="1200" dirty="0">
                <a:solidFill>
                  <a:schemeClr val="tx1"/>
                </a:solidFill>
                <a:effectLst/>
                <a:latin typeface="Arial" pitchFamily="34" charset="0"/>
                <a:ea typeface="MS PGothic" panose="020B0600070205080204" pitchFamily="34" charset="-128"/>
                <a:cs typeface="Arial" pitchFamily="34" charset="0"/>
              </a:rPr>
              <a:t>Note: If this video was previously shown for</a:t>
            </a:r>
            <a:r>
              <a:rPr lang="en-US" sz="1200" kern="1200" baseline="0" dirty="0">
                <a:solidFill>
                  <a:schemeClr val="tx1"/>
                </a:solidFill>
                <a:effectLst/>
                <a:latin typeface="Arial" pitchFamily="34" charset="0"/>
                <a:ea typeface="MS PGothic" panose="020B0600070205080204" pitchFamily="34" charset="-128"/>
                <a:cs typeface="Arial" pitchFamily="34" charset="0"/>
              </a:rPr>
              <a:t> Activity 5 preface the video with the following: </a:t>
            </a:r>
            <a:r>
              <a:rPr lang="en-US" sz="1200" i="1" kern="1200" baseline="0" dirty="0">
                <a:solidFill>
                  <a:schemeClr val="tx1"/>
                </a:solidFill>
                <a:effectLst/>
                <a:latin typeface="Arial" pitchFamily="34" charset="0"/>
                <a:ea typeface="MS PGothic" panose="020B0600070205080204" pitchFamily="34" charset="-128"/>
                <a:cs typeface="Arial" pitchFamily="34" charset="0"/>
              </a:rPr>
              <a:t>“We already watched this video to better understand the elements of dance. Now we are going to watch the video through the lens of providing developmentally  and culturally appropriate strategies.”</a:t>
            </a:r>
            <a:endParaRPr lang="en-US" sz="1200" i="1"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endParaRPr lang="en-US" altLang="en-US" sz="1200" b="1" kern="1200" dirty="0">
              <a:solidFill>
                <a:schemeClr val="tx1"/>
              </a:solidFill>
              <a:effectLst/>
              <a:latin typeface="Arial" pitchFamily="34" charset="0"/>
              <a:ea typeface="MS PGothic" panose="020B0600070205080204" pitchFamily="34" charset="-128"/>
              <a:cs typeface="Arial" pitchFamily="34" charset="0"/>
            </a:endParaRPr>
          </a:p>
          <a:p>
            <a:pPr>
              <a:spcBef>
                <a:spcPts val="0"/>
              </a:spcBef>
            </a:pPr>
            <a:r>
              <a:rPr lang="en-US" altLang="en-US" b="1" dirty="0"/>
              <a:t>Presenter Remarks: </a:t>
            </a:r>
          </a:p>
          <a:p>
            <a:pPr>
              <a:spcBef>
                <a:spcPts val="0"/>
              </a:spcBef>
            </a:pPr>
            <a:r>
              <a:rPr lang="en-US" altLang="en-US" dirty="0"/>
              <a:t>This video is an example of how a teacher intentionally planned according to the following statement:</a:t>
            </a:r>
          </a:p>
          <a:p>
            <a:pPr>
              <a:spcBef>
                <a:spcPts val="0"/>
              </a:spcBef>
            </a:pPr>
            <a:endParaRPr lang="en-US" altLang="en-US" dirty="0"/>
          </a:p>
          <a:p>
            <a:pPr>
              <a:spcBef>
                <a:spcPts val="0"/>
              </a:spcBef>
            </a:pPr>
            <a:r>
              <a:rPr lang="en-US" altLang="en-US" dirty="0"/>
              <a:t>“Developmentally and culturally appropriate movement programs for young children are designed so that all children are active participants, not passive listeners or observers” (PCF, Vol. 2, p. 105). </a:t>
            </a:r>
          </a:p>
          <a:p>
            <a:pPr>
              <a:spcBef>
                <a:spcPts val="0"/>
              </a:spcBef>
            </a:pPr>
            <a:endParaRPr lang="en-US" altLang="en-US" dirty="0"/>
          </a:p>
          <a:p>
            <a:pPr>
              <a:spcBef>
                <a:spcPts val="0"/>
              </a:spcBef>
            </a:pPr>
            <a:r>
              <a:rPr lang="en-US" altLang="en-US" dirty="0"/>
              <a:t>Please share your observations of the teacher. How did she plan in order to meet the criteria of this statement?</a:t>
            </a:r>
          </a:p>
        </p:txBody>
      </p:sp>
      <p:sp>
        <p:nvSpPr>
          <p:cNvPr id="1146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B8FB6B-57C6-444F-9E73-92BEBA41B313}" type="slidenum">
              <a:rPr lang="en-US" altLang="en-US" sz="1200"/>
              <a:pPr/>
              <a:t>44</a:t>
            </a:fld>
            <a:endParaRPr lang="en-US" altLang="en-US" sz="1200"/>
          </a:p>
        </p:txBody>
      </p:sp>
    </p:spTree>
    <p:extLst>
      <p:ext uri="{BB962C8B-B14F-4D97-AF65-F5344CB8AC3E}">
        <p14:creationId xmlns:p14="http://schemas.microsoft.com/office/powerpoint/2010/main" val="460706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b="1" dirty="0"/>
              <a:t>Presenter Remarks: </a:t>
            </a:r>
            <a:endParaRPr lang="en-US" altLang="en-US" dirty="0"/>
          </a:p>
          <a:p>
            <a:pPr>
              <a:spcBef>
                <a:spcPts val="0"/>
              </a:spcBef>
            </a:pPr>
            <a:r>
              <a:rPr lang="en-US" altLang="en-US" dirty="0"/>
              <a:t>Remember the dance steps:</a:t>
            </a:r>
          </a:p>
          <a:p>
            <a:pPr marL="171450" indent="-171450">
              <a:spcBef>
                <a:spcPts val="0"/>
              </a:spcBef>
              <a:buFont typeface="Arial" panose="020B0604020202020204" pitchFamily="34" charset="0"/>
              <a:buChar char="•"/>
            </a:pPr>
            <a:r>
              <a:rPr lang="en-US" altLang="en-US" dirty="0"/>
              <a:t>Involve children</a:t>
            </a:r>
          </a:p>
          <a:p>
            <a:pPr marL="171450" indent="-171450">
              <a:spcBef>
                <a:spcPts val="0"/>
              </a:spcBef>
              <a:buFont typeface="Arial" panose="020B0604020202020204" pitchFamily="34" charset="0"/>
              <a:buChar char="•"/>
            </a:pPr>
            <a:r>
              <a:rPr lang="en-US" altLang="en-US" dirty="0"/>
              <a:t>Integrate with other domains</a:t>
            </a:r>
          </a:p>
          <a:p>
            <a:pPr marL="171450" indent="-171450">
              <a:spcBef>
                <a:spcPts val="0"/>
              </a:spcBef>
              <a:buFont typeface="Arial" panose="020B0604020202020204" pitchFamily="34" charset="0"/>
              <a:buChar char="•"/>
            </a:pPr>
            <a:r>
              <a:rPr lang="en-US" altLang="en-US" dirty="0"/>
              <a:t>Make it joyful</a:t>
            </a:r>
          </a:p>
          <a:p>
            <a:pPr>
              <a:spcBef>
                <a:spcPts val="0"/>
              </a:spcBef>
            </a:pPr>
            <a:endParaRPr lang="en-US" altLang="en-US" dirty="0"/>
          </a:p>
          <a:p>
            <a:pPr>
              <a:spcBef>
                <a:spcPts val="0"/>
              </a:spcBef>
            </a:pPr>
            <a:r>
              <a:rPr lang="en-US" altLang="en-US" dirty="0"/>
              <a:t>Turn to your elbow partner and share an idea you are going to try next week. Which of these dance steps does it fall within?</a:t>
            </a:r>
          </a:p>
          <a:p>
            <a:endParaRPr lang="en-US" dirty="0"/>
          </a:p>
        </p:txBody>
      </p:sp>
      <p:sp>
        <p:nvSpPr>
          <p:cNvPr id="4" name="Slide Number Placeholder 3"/>
          <p:cNvSpPr>
            <a:spLocks noGrp="1"/>
          </p:cNvSpPr>
          <p:nvPr>
            <p:ph type="sldNum" sz="quarter" idx="10"/>
          </p:nvPr>
        </p:nvSpPr>
        <p:spPr/>
        <p:txBody>
          <a:bodyPr/>
          <a:lstStyle/>
          <a:p>
            <a:pPr>
              <a:defRPr/>
            </a:pPr>
            <a:fld id="{BE2B68A9-8518-4B29-A2B2-B9AC23C4138F}" type="slidenum">
              <a:rPr lang="en-US" altLang="en-US" smtClean="0"/>
              <a:pPr>
                <a:defRPr/>
              </a:pPr>
              <a:t>45</a:t>
            </a:fld>
            <a:endParaRPr lang="en-US" altLang="en-US"/>
          </a:p>
        </p:txBody>
      </p:sp>
    </p:spTree>
    <p:extLst>
      <p:ext uri="{BB962C8B-B14F-4D97-AF65-F5344CB8AC3E}">
        <p14:creationId xmlns:p14="http://schemas.microsoft.com/office/powerpoint/2010/main" val="2695391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8786" name="Notes Placeholder 2"/>
          <p:cNvSpPr>
            <a:spLocks noGrp="1"/>
          </p:cNvSpPr>
          <p:nvPr>
            <p:ph type="body" idx="1"/>
          </p:nvPr>
        </p:nvSpPr>
        <p:spPr bwMode="auto">
          <a:xfrm>
            <a:off x="685800" y="4343400"/>
            <a:ext cx="5486400" cy="43418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Optional Slide/Activity</a:t>
            </a:r>
          </a:p>
          <a:p>
            <a:pPr>
              <a:spcBef>
                <a:spcPts val="0"/>
              </a:spcBef>
            </a:pPr>
            <a:endParaRPr lang="en-US" altLang="en-US" b="1" dirty="0"/>
          </a:p>
          <a:p>
            <a:pPr>
              <a:spcBef>
                <a:spcPts val="0"/>
              </a:spcBef>
            </a:pPr>
            <a:r>
              <a:rPr lang="en-US" altLang="en-US" b="1" dirty="0"/>
              <a:t>Activity 6: Ms. B’</a:t>
            </a:r>
            <a:r>
              <a:rPr lang="en-US" altLang="ja-JP" b="1" dirty="0"/>
              <a:t>s Culminating Activity Dance  </a:t>
            </a:r>
          </a:p>
          <a:p>
            <a:pPr>
              <a:spcBef>
                <a:spcPts val="0"/>
              </a:spcBef>
            </a:pPr>
            <a:endParaRPr lang="en-US" altLang="en-US" b="1" dirty="0"/>
          </a:p>
          <a:p>
            <a:pPr>
              <a:spcBef>
                <a:spcPts val="0"/>
              </a:spcBef>
            </a:pPr>
            <a:r>
              <a:rPr lang="en-US" altLang="en-US" b="1" dirty="0"/>
              <a:t>Presenter Remarks: </a:t>
            </a:r>
          </a:p>
          <a:p>
            <a:pPr>
              <a:spcBef>
                <a:spcPts val="0"/>
              </a:spcBef>
            </a:pPr>
            <a:r>
              <a:rPr lang="en-US" dirty="0"/>
              <a:t>In this activity, we are going to read and discuss the Ms. B Classroom Vignette with table partners. After reading, brainstorm ways that Ms. B can expand the use of dance to engage students and support learning in her focus areas.</a:t>
            </a:r>
          </a:p>
          <a:p>
            <a:pPr>
              <a:spcBef>
                <a:spcPts val="0"/>
              </a:spcBef>
            </a:pPr>
            <a:endParaRPr lang="en-US" dirty="0"/>
          </a:p>
          <a:p>
            <a:pPr>
              <a:spcBef>
                <a:spcPts val="0"/>
              </a:spcBef>
            </a:pPr>
            <a:r>
              <a:rPr lang="en-US" dirty="0"/>
              <a:t>Next, record ideas on the chart paper and include the focus area you are addressing. Choose a reporter to share with the whole group. Remember to consider strategies that include English learners, infuse the environment, account for adaptations, and promote family involvement.  </a:t>
            </a:r>
          </a:p>
          <a:p>
            <a:pPr>
              <a:spcBef>
                <a:spcPts val="0"/>
              </a:spcBef>
            </a:pPr>
            <a:endParaRPr lang="en-US" dirty="0"/>
          </a:p>
          <a:p>
            <a:pPr>
              <a:spcBef>
                <a:spcPts val="0"/>
              </a:spcBef>
            </a:pPr>
            <a:r>
              <a:rPr lang="en-US" i="1" dirty="0"/>
              <a:t>See additional debrief remarks in Process section below.</a:t>
            </a:r>
          </a:p>
          <a:p>
            <a:pPr>
              <a:spcBef>
                <a:spcPts val="0"/>
              </a:spcBef>
            </a:pPr>
            <a:endParaRPr lang="en-US" altLang="en-US" b="1" dirty="0"/>
          </a:p>
          <a:p>
            <a:pPr>
              <a:spcBef>
                <a:spcPts val="0"/>
              </a:spcBef>
            </a:pPr>
            <a:r>
              <a:rPr lang="en-US" b="1" cap="all" dirty="0"/>
              <a:t>intent: </a:t>
            </a:r>
            <a:endParaRPr lang="en-US" dirty="0"/>
          </a:p>
          <a:p>
            <a:pPr>
              <a:spcBef>
                <a:spcPts val="0"/>
              </a:spcBef>
            </a:pPr>
            <a:r>
              <a:rPr lang="en-US" dirty="0"/>
              <a:t>Participants use a classroom vignette to plan dance activities that engages all learners across curricular domains.  </a:t>
            </a:r>
          </a:p>
          <a:p>
            <a:pPr>
              <a:spcBef>
                <a:spcPts val="0"/>
              </a:spcBef>
            </a:pPr>
            <a:r>
              <a:rPr lang="en-US" b="1" dirty="0"/>
              <a:t> </a:t>
            </a:r>
            <a:endParaRPr lang="en-US" dirty="0"/>
          </a:p>
          <a:p>
            <a:pPr>
              <a:spcBef>
                <a:spcPts val="0"/>
              </a:spcBef>
            </a:pPr>
            <a:r>
              <a:rPr lang="en-US" b="1" dirty="0"/>
              <a:t>OUTCOME:</a:t>
            </a:r>
            <a:r>
              <a:rPr lang="en-US" dirty="0"/>
              <a:t> </a:t>
            </a:r>
          </a:p>
          <a:p>
            <a:pPr>
              <a:spcBef>
                <a:spcPts val="0"/>
              </a:spcBef>
            </a:pPr>
            <a:r>
              <a:rPr lang="en-US" dirty="0"/>
              <a:t>Participants plan dance activities to support engaged learning for all students across the learning domains.</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Ms. B’s Classroom Vignette</a:t>
            </a:r>
            <a:endParaRPr lang="en-US" sz="1600" dirty="0"/>
          </a:p>
          <a:p>
            <a:pPr marL="171450" lvl="0" indent="-171450">
              <a:spcBef>
                <a:spcPts val="0"/>
              </a:spcBef>
              <a:buFont typeface="Arial" panose="020B0604020202020204" pitchFamily="34" charset="0"/>
              <a:buChar char="•"/>
            </a:pPr>
            <a:r>
              <a:rPr lang="en-US" dirty="0"/>
              <a:t>Chart paper/pens</a:t>
            </a:r>
            <a:endParaRPr lang="en-US" sz="1600" dirty="0"/>
          </a:p>
          <a:p>
            <a:pPr>
              <a:spcBef>
                <a:spcPts val="0"/>
              </a:spcBef>
            </a:pPr>
            <a:r>
              <a:rPr lang="en-US" b="1" dirty="0"/>
              <a:t> </a:t>
            </a:r>
            <a:endParaRPr lang="en-US" sz="1600" dirty="0"/>
          </a:p>
          <a:p>
            <a:pPr>
              <a:spcBef>
                <a:spcPts val="0"/>
              </a:spcBef>
            </a:pPr>
            <a:r>
              <a:rPr lang="en-US" b="1" cap="all" dirty="0"/>
              <a:t>Time:</a:t>
            </a:r>
            <a:r>
              <a:rPr lang="en-US" dirty="0"/>
              <a:t> 15 minutes</a:t>
            </a:r>
          </a:p>
          <a:p>
            <a:pPr>
              <a:spcBef>
                <a:spcPts val="0"/>
              </a:spcBef>
            </a:pPr>
            <a:endParaRPr lang="en-US" b="1" cap="all"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Participants read and discuss Ms. B’s Classroom vignette.</a:t>
            </a:r>
          </a:p>
          <a:p>
            <a:pPr marL="171450" lvl="0" indent="-171450">
              <a:spcBef>
                <a:spcPts val="0"/>
              </a:spcBef>
              <a:buFont typeface="Arial" panose="020B0604020202020204" pitchFamily="34" charset="0"/>
              <a:buChar char="•"/>
            </a:pPr>
            <a:r>
              <a:rPr lang="en-US" dirty="0"/>
              <a:t>Participants brainstorm three ways to expand the use of dance as a tool to intentionally engage students in learning across curricular areas.</a:t>
            </a:r>
          </a:p>
          <a:p>
            <a:pPr marL="171450" lvl="0" indent="-171450">
              <a:spcBef>
                <a:spcPts val="0"/>
              </a:spcBef>
              <a:buFont typeface="Arial" panose="020B0604020202020204" pitchFamily="34" charset="0"/>
              <a:buChar char="•"/>
            </a:pPr>
            <a:r>
              <a:rPr lang="en-US" dirty="0"/>
              <a:t>Verbally share the following activity instructions with participants:</a:t>
            </a:r>
          </a:p>
          <a:p>
            <a:pPr marL="628650" lvl="1" indent="-171450">
              <a:spcBef>
                <a:spcPts val="0"/>
              </a:spcBef>
              <a:buFont typeface="Arial" panose="020B0604020202020204" pitchFamily="34" charset="0"/>
              <a:buChar char="•"/>
            </a:pPr>
            <a:r>
              <a:rPr lang="en-US" dirty="0"/>
              <a:t>Read and discuss the Ms. B Classroom Vignette with table partners.</a:t>
            </a:r>
          </a:p>
          <a:p>
            <a:pPr marL="628650" lvl="1" indent="-171450">
              <a:spcBef>
                <a:spcPts val="0"/>
              </a:spcBef>
              <a:buFont typeface="Arial" panose="020B0604020202020204" pitchFamily="34" charset="0"/>
              <a:buChar char="•"/>
            </a:pPr>
            <a:r>
              <a:rPr lang="en-US" dirty="0"/>
              <a:t>Brainstorm ways that Ms. B can expand the use of dance to engage students and support learning in her focus areas.</a:t>
            </a:r>
          </a:p>
          <a:p>
            <a:pPr marL="628650" lvl="1" indent="-171450">
              <a:spcBef>
                <a:spcPts val="0"/>
              </a:spcBef>
              <a:buFont typeface="Arial" panose="020B0604020202020204" pitchFamily="34" charset="0"/>
              <a:buChar char="•"/>
            </a:pPr>
            <a:r>
              <a:rPr lang="en-US" dirty="0"/>
              <a:t>Record ideas on the chart paper and include the focus area you are addressing.</a:t>
            </a:r>
          </a:p>
          <a:p>
            <a:pPr marL="628650" lvl="1" indent="-171450">
              <a:spcBef>
                <a:spcPts val="0"/>
              </a:spcBef>
              <a:buFont typeface="Arial" panose="020B0604020202020204" pitchFamily="34" charset="0"/>
              <a:buChar char="•"/>
            </a:pPr>
            <a:r>
              <a:rPr lang="en-US" dirty="0"/>
              <a:t>Choose a reporter to share with the whole group.  </a:t>
            </a:r>
          </a:p>
          <a:p>
            <a:pPr marL="628650" lvl="1" indent="-171450">
              <a:spcBef>
                <a:spcPts val="0"/>
              </a:spcBef>
              <a:buFont typeface="Arial" panose="020B0604020202020204" pitchFamily="34" charset="0"/>
              <a:buChar char="•"/>
            </a:pPr>
            <a:r>
              <a:rPr lang="en-US" dirty="0"/>
              <a:t>Remember to consider strategies that include English learners, infuse the environment, account for adaptations, and promote family involvement.  </a:t>
            </a:r>
          </a:p>
          <a:p>
            <a:pPr marL="171450" lvl="0" indent="-171450">
              <a:spcBef>
                <a:spcPts val="0"/>
              </a:spcBef>
              <a:buFont typeface="Arial" panose="020B0604020202020204" pitchFamily="34" charset="0"/>
              <a:buChar char="•"/>
            </a:pPr>
            <a:r>
              <a:rPr lang="en-US" dirty="0"/>
              <a:t>When participants have completed the planning, ask table reporters to share their best idea and identify how the activity addresses Ms. B’s goals.</a:t>
            </a:r>
          </a:p>
          <a:p>
            <a:pPr marL="628650" lvl="1" indent="-171450">
              <a:spcBef>
                <a:spcPts val="0"/>
              </a:spcBef>
              <a:buFont typeface="Arial" panose="020B0604020202020204" pitchFamily="34" charset="0"/>
              <a:buChar char="•"/>
            </a:pPr>
            <a:r>
              <a:rPr lang="en-US" dirty="0"/>
              <a:t>OPTIONAL: Participants can post their charts and do a gallery walk, or groups can demonstrate their activity through skit, song, chant, etc.</a:t>
            </a:r>
          </a:p>
          <a:p>
            <a:pPr marL="171450" lvl="0" indent="-171450">
              <a:spcBef>
                <a:spcPts val="0"/>
              </a:spcBef>
              <a:buFont typeface="Arial" panose="020B0604020202020204" pitchFamily="34" charset="0"/>
              <a:buChar char="•"/>
            </a:pPr>
            <a:r>
              <a:rPr lang="en-US" dirty="0"/>
              <a:t>Ask participants: </a:t>
            </a:r>
          </a:p>
          <a:p>
            <a:pPr marL="628650" lvl="1" indent="-171450">
              <a:spcBef>
                <a:spcPts val="0"/>
              </a:spcBef>
              <a:buFont typeface="Arial" panose="020B0604020202020204" pitchFamily="34" charset="0"/>
              <a:buChar char="•"/>
            </a:pPr>
            <a:r>
              <a:rPr lang="en-US" dirty="0"/>
              <a:t>Could you use an activity like this in your classroom?</a:t>
            </a:r>
          </a:p>
          <a:p>
            <a:pPr marL="628650" lvl="1" indent="-171450">
              <a:spcBef>
                <a:spcPts val="0"/>
              </a:spcBef>
              <a:buFont typeface="Arial" panose="020B0604020202020204" pitchFamily="34" charset="0"/>
              <a:buChar char="•"/>
            </a:pPr>
            <a:r>
              <a:rPr lang="en-US" dirty="0"/>
              <a:t>Which dance elements would you choose to focus on in this particular activity, and with this particular music?</a:t>
            </a:r>
          </a:p>
          <a:p>
            <a:pPr marL="628650" lvl="1" indent="-171450">
              <a:spcBef>
                <a:spcPts val="0"/>
              </a:spcBef>
              <a:buFont typeface="Arial" panose="020B0604020202020204" pitchFamily="34" charset="0"/>
              <a:buChar char="•"/>
            </a:pPr>
            <a:r>
              <a:rPr lang="en-US" dirty="0"/>
              <a:t>What would you do before the dancing experience to help children practice these specific elements of dance?</a:t>
            </a:r>
          </a:p>
          <a:p>
            <a:pPr marL="628650" lvl="1" indent="-171450">
              <a:spcBef>
                <a:spcPts val="0"/>
              </a:spcBef>
              <a:buFont typeface="Arial" panose="020B0604020202020204" pitchFamily="34" charset="0"/>
              <a:buChar char="•"/>
            </a:pPr>
            <a:r>
              <a:rPr lang="en-US" dirty="0"/>
              <a:t>What would you do during the activity to assist children to in practicing these elements of dance?</a:t>
            </a:r>
          </a:p>
          <a:p>
            <a:pPr>
              <a:spcBef>
                <a:spcPts val="0"/>
              </a:spcBef>
            </a:pPr>
            <a:r>
              <a:rPr lang="en-US" dirty="0"/>
              <a:t> </a:t>
            </a:r>
          </a:p>
          <a:p>
            <a:pPr>
              <a:spcBef>
                <a:spcPts val="0"/>
              </a:spcBef>
            </a:pPr>
            <a:endParaRPr lang="en-US" altLang="en-US" dirty="0"/>
          </a:p>
        </p:txBody>
      </p:sp>
      <p:sp>
        <p:nvSpPr>
          <p:cNvPr id="1187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68C27B-801D-49B6-B4CF-27B890CBCC0C}" type="slidenum">
              <a:rPr lang="en-US" altLang="en-US" sz="1200"/>
              <a:pPr/>
              <a:t>46</a:t>
            </a:fld>
            <a:endParaRPr lang="en-US" altLang="en-US" sz="1200"/>
          </a:p>
        </p:txBody>
      </p:sp>
    </p:spTree>
    <p:extLst>
      <p:ext uri="{BB962C8B-B14F-4D97-AF65-F5344CB8AC3E}">
        <p14:creationId xmlns:p14="http://schemas.microsoft.com/office/powerpoint/2010/main" val="1849474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08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D46079-C47E-4828-897A-99E9597C4AD7}" type="slidenum">
              <a:rPr lang="en-US" altLang="en-US" sz="1200"/>
              <a:pPr/>
              <a:t>47</a:t>
            </a:fld>
            <a:endParaRPr lang="en-US" altLang="en-US" sz="1200"/>
          </a:p>
        </p:txBody>
      </p:sp>
    </p:spTree>
    <p:extLst>
      <p:ext uri="{BB962C8B-B14F-4D97-AF65-F5344CB8AC3E}">
        <p14:creationId xmlns:p14="http://schemas.microsoft.com/office/powerpoint/2010/main" val="1021088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48</a:t>
            </a:fld>
            <a:endParaRPr lang="en-US"/>
          </a:p>
        </p:txBody>
      </p:sp>
    </p:spTree>
    <p:extLst>
      <p:ext uri="{BB962C8B-B14F-4D97-AF65-F5344CB8AC3E}">
        <p14:creationId xmlns:p14="http://schemas.microsoft.com/office/powerpoint/2010/main" val="69715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205515"/>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https://</a:t>
            </a:r>
            <a:r>
              <a:rPr lang="en-US" dirty="0" err="1">
                <a:latin typeface="Arial" charset="0"/>
                <a:ea typeface="Arial" charset="0"/>
                <a:cs typeface="Arial" charset="0"/>
              </a:rPr>
              <a:t>www.youtube.com</a:t>
            </a:r>
            <a:r>
              <a:rPr lang="en-US" dirty="0">
                <a:latin typeface="Arial" charset="0"/>
                <a:ea typeface="Arial" charset="0"/>
                <a:cs typeface="Arial" charset="0"/>
              </a:rPr>
              <a:t>/user/</a:t>
            </a:r>
            <a:r>
              <a:rPr lang="en-US" dirty="0" err="1">
                <a:latin typeface="Arial" charset="0"/>
                <a:ea typeface="Arial" charset="0"/>
                <a:cs typeface="Arial" charset="0"/>
              </a:rPr>
              <a:t>caeducation</a:t>
            </a:r>
            <a:br>
              <a:rPr lang="en-US" dirty="0">
                <a:latin typeface="Arial" charset="0"/>
                <a:ea typeface="Arial" charset="0"/>
                <a:cs typeface="Arial" charset="0"/>
              </a:rPr>
            </a:br>
            <a:r>
              <a:rPr lang="en-US" dirty="0">
                <a:latin typeface="Arial" charset="0"/>
                <a:ea typeface="Arial" charset="0"/>
                <a:cs typeface="Arial" charset="0"/>
              </a:rPr>
              <a:t>https://</a:t>
            </a:r>
            <a:r>
              <a:rPr lang="en-US" dirty="0" err="1">
                <a:latin typeface="Arial" charset="0"/>
                <a:ea typeface="Arial" charset="0"/>
                <a:cs typeface="Arial" charset="0"/>
              </a:rPr>
              <a:t>www.youtube.com</a:t>
            </a:r>
            <a:r>
              <a:rPr lang="en-US" dirty="0">
                <a:latin typeface="Arial" charset="0"/>
                <a:ea typeface="Arial" charset="0"/>
                <a:cs typeface="Arial" charset="0"/>
              </a:rPr>
              <a:t>/</a:t>
            </a:r>
            <a:r>
              <a:rPr lang="en-US" dirty="0" err="1">
                <a:latin typeface="Arial" charset="0"/>
                <a:ea typeface="Arial" charset="0"/>
                <a:cs typeface="Arial" charset="0"/>
              </a:rPr>
              <a:t>results?search_query</a:t>
            </a:r>
            <a:r>
              <a:rPr lang="en-US" dirty="0">
                <a:latin typeface="Arial" charset="0"/>
                <a:ea typeface="Arial" charset="0"/>
                <a:cs typeface="Arial" charset="0"/>
              </a:rPr>
              <a:t>=</a:t>
            </a:r>
            <a:r>
              <a:rPr lang="en-US" dirty="0" err="1">
                <a:latin typeface="Arial" charset="0"/>
                <a:ea typeface="Arial" charset="0"/>
                <a:cs typeface="Arial" charset="0"/>
              </a:rPr>
              <a:t>tk+implmentation+guide</a:t>
            </a:r>
            <a:endParaRPr lang="en-US" sz="115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5</a:t>
            </a:fld>
            <a:endParaRPr lang="en-US"/>
          </a:p>
        </p:txBody>
      </p:sp>
    </p:spTree>
    <p:extLst>
      <p:ext uri="{BB962C8B-B14F-4D97-AF65-F5344CB8AC3E}">
        <p14:creationId xmlns:p14="http://schemas.microsoft.com/office/powerpoint/2010/main" val="136596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Notes Placeholder 2"/>
          <p:cNvSpPr>
            <a:spLocks noGrp="1"/>
          </p:cNvSpPr>
          <p:nvPr>
            <p:ph type="body" idx="1"/>
          </p:nvPr>
        </p:nvSpPr>
        <p:spPr bwMode="auto">
          <a:xfrm>
            <a:off x="685800" y="4376738"/>
            <a:ext cx="5486400" cy="40465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 </a:t>
            </a:r>
          </a:p>
          <a:p>
            <a:pPr>
              <a:spcBef>
                <a:spcPct val="0"/>
              </a:spcBef>
            </a:pPr>
            <a:r>
              <a:rPr lang="en-US" altLang="en-US" dirty="0"/>
              <a:t>http://cde.ca.gov/ci/gs/em/kinderfaq.asp#program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The state of California provides guidance on utilizing the Preschool Learning Foundations and the Preschool Curriculum Framework as planning and curriculum resources in the TK classroom.</a:t>
            </a:r>
          </a:p>
          <a:p>
            <a:pPr>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343F598-F188-464C-9423-DD08DB86C74B}"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2402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Rectangle 3"/>
          <p:cNvSpPr>
            <a:spLocks noGrp="1" noChangeArrowheads="1"/>
          </p:cNvSpPr>
          <p:nvPr>
            <p:ph type="body" idx="1"/>
          </p:nvPr>
        </p:nvSpPr>
        <p:spPr>
          <a:xfrm>
            <a:off x="731838" y="4529138"/>
            <a:ext cx="5486400" cy="3504519"/>
          </a:xfrm>
          <a:ln/>
          <a:extLst/>
        </p:spPr>
        <p:txBody>
          <a:bodyPr>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a:t>
            </a:r>
            <a:r>
              <a:rPr lang="en-US" altLang="ja-JP" baseline="0" dirty="0">
                <a:cs typeface="Arial" charset="0"/>
              </a:rPr>
              <a:t> T</a:t>
            </a:r>
            <a:r>
              <a:rPr lang="en-US" altLang="ja-JP" dirty="0">
                <a:cs typeface="Arial" charset="0"/>
              </a:rPr>
              <a: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children" (PCF, Vol. 2,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p:txBody>
      </p:sp>
      <p:sp>
        <p:nvSpPr>
          <p:cNvPr id="36869"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84225" indent="-30162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6320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0892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5464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0036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7FB1BB6-B87A-4D92-AAB4-FDC89C54E249}" type="slidenum">
              <a:rPr lang="en-US" altLang="en-US" sz="1300" smtClean="0"/>
              <a:pPr>
                <a:spcBef>
                  <a:spcPct val="0"/>
                </a:spcBef>
              </a:pPr>
              <a:t>7</a:t>
            </a:fld>
            <a:endParaRPr lang="en-US" altLang="en-US" sz="1300"/>
          </a:p>
        </p:txBody>
      </p:sp>
    </p:spTree>
    <p:extLst>
      <p:ext uri="{BB962C8B-B14F-4D97-AF65-F5344CB8AC3E}">
        <p14:creationId xmlns:p14="http://schemas.microsoft.com/office/powerpoint/2010/main" val="195706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B27075C-A2C5-429C-AED4-FDD0F4EB509C}" type="slidenum">
              <a:rPr lang="en-US" altLang="en-US" sz="1200"/>
              <a:pPr/>
              <a:t>8</a:t>
            </a:fld>
            <a:endParaRPr lang="en-US" altLang="en-US" sz="1200"/>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b="1" dirty="0"/>
              <a:t>Presenter Remarks: </a:t>
            </a:r>
          </a:p>
          <a:p>
            <a:pPr eaLnBrk="1" hangingPunct="1">
              <a:spcBef>
                <a:spcPts val="0"/>
              </a:spcBef>
            </a:pPr>
            <a:r>
              <a:rPr lang="en-US" dirty="0">
                <a:latin typeface="Arial" charset="0"/>
                <a:cs typeface="Arial" charset="0"/>
              </a:rPr>
              <a:t>(Click to reveal Visual Art.) The foundations for visual arts include observing and commenting on art, developing art skills, and creating art (e.g., painting, drawing, sculpting, and collages).</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Music.) The foundations for music include responding to and recognizing sounds and music, learning music skills, and creating music by keeping a beat with one’s body, by singing, and by using musical instruments. </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Drama.) The foundations for drama include pretend play and reenacting stories as well as using props, costumes, and roles in play.</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Dance.) The foundations for dance include engaging in dance movements, being aware of body space, and expressing oneself through dance.</a:t>
            </a:r>
          </a:p>
        </p:txBody>
      </p:sp>
    </p:spTree>
    <p:extLst>
      <p:ext uri="{BB962C8B-B14F-4D97-AF65-F5344CB8AC3E}">
        <p14:creationId xmlns:p14="http://schemas.microsoft.com/office/powerpoint/2010/main" val="324574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xfrm>
            <a:off x="685800" y="4230914"/>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Activity 1: Warm-Up and Freeze! </a:t>
            </a:r>
            <a:r>
              <a:rPr lang="en-US" altLang="en-US" dirty="0"/>
              <a:t> </a:t>
            </a:r>
          </a:p>
          <a:p>
            <a:pPr>
              <a:spcBef>
                <a:spcPts val="0"/>
              </a:spcBef>
            </a:pPr>
            <a:endParaRPr lang="en-US" altLang="en-US" b="1" dirty="0"/>
          </a:p>
          <a:p>
            <a:pPr>
              <a:spcBef>
                <a:spcPts val="0"/>
              </a:spcBef>
            </a:pPr>
            <a:r>
              <a:rPr lang="en-US" altLang="en-US" b="1" dirty="0"/>
              <a:t>Presenter’s Remarks:</a:t>
            </a:r>
          </a:p>
          <a:p>
            <a:pPr lvl="0">
              <a:spcBef>
                <a:spcPts val="0"/>
              </a:spcBef>
            </a:pPr>
            <a:r>
              <a:rPr lang="en-US" dirty="0"/>
              <a:t>Today we are going to warm-up our bodies and minds for the dance strand with a game called “Warm-Up and Freeze! </a:t>
            </a:r>
          </a:p>
          <a:p>
            <a:pPr lvl="0">
              <a:spcBef>
                <a:spcPts val="0"/>
              </a:spcBef>
            </a:pPr>
            <a:endParaRPr lang="en-US" dirty="0"/>
          </a:p>
          <a:p>
            <a:pPr lvl="0">
              <a:spcBef>
                <a:spcPts val="0"/>
              </a:spcBef>
            </a:pPr>
            <a:r>
              <a:rPr lang="en-US" dirty="0"/>
              <a:t>You will see a movement cue card as well as my modeling. When the music starts you will begin moving your body as cued. When the music stops you will freeze your body. </a:t>
            </a:r>
          </a:p>
          <a:p>
            <a:pPr lvl="0">
              <a:spcBef>
                <a:spcPts val="0"/>
              </a:spcBef>
            </a:pPr>
            <a:endParaRPr lang="en-US" dirty="0"/>
          </a:p>
          <a:p>
            <a:pPr lvl="0">
              <a:spcBef>
                <a:spcPts val="0"/>
              </a:spcBef>
            </a:pPr>
            <a:r>
              <a:rPr lang="en-US" dirty="0"/>
              <a:t>We will repeat this process several times until our entire bodies have become warm.</a:t>
            </a:r>
          </a:p>
          <a:p>
            <a:pPr lvl="0">
              <a:spcBef>
                <a:spcPts val="0"/>
              </a:spcBef>
            </a:pPr>
            <a:endParaRPr lang="en-US" dirty="0"/>
          </a:p>
          <a:p>
            <a:pPr lvl="0">
              <a:spcBef>
                <a:spcPts val="0"/>
              </a:spcBef>
            </a:pPr>
            <a:r>
              <a:rPr lang="en-US" dirty="0"/>
              <a:t>Remember, we must all choose to move our bodies at our own pace.</a:t>
            </a:r>
            <a:r>
              <a:rPr lang="en-US" baseline="0" dirty="0"/>
              <a:t> Choose whether </a:t>
            </a:r>
            <a:r>
              <a:rPr lang="en-US" dirty="0"/>
              <a:t>it is best for your body to sit and move or stand and move. Listen to your body.</a:t>
            </a:r>
          </a:p>
          <a:p>
            <a:pPr>
              <a:spcBef>
                <a:spcPts val="0"/>
              </a:spcBef>
            </a:pPr>
            <a:endParaRPr lang="en-US" altLang="en-US" b="1" dirty="0"/>
          </a:p>
          <a:p>
            <a:pPr>
              <a:spcBef>
                <a:spcPts val="0"/>
              </a:spcBef>
            </a:pPr>
            <a:r>
              <a:rPr lang="en-US" b="1" cap="all" dirty="0"/>
              <a:t>intent: </a:t>
            </a:r>
            <a:endParaRPr lang="en-US" dirty="0"/>
          </a:p>
          <a:p>
            <a:pPr>
              <a:spcBef>
                <a:spcPts val="0"/>
              </a:spcBef>
            </a:pPr>
            <a:r>
              <a:rPr lang="en-US" dirty="0"/>
              <a:t>Participants warm-up their minds and bodies while experiencing an interactive dance strategy that can be used in the classroom.</a:t>
            </a:r>
          </a:p>
          <a:p>
            <a:pPr>
              <a:spcBef>
                <a:spcPts val="0"/>
              </a:spcBef>
            </a:pPr>
            <a:r>
              <a:rPr lang="en-US" dirty="0"/>
              <a:t> </a:t>
            </a:r>
          </a:p>
          <a:p>
            <a:pPr>
              <a:spcBef>
                <a:spcPts val="0"/>
              </a:spcBef>
            </a:pPr>
            <a:r>
              <a:rPr lang="en-US" b="1" dirty="0"/>
              <a:t>OUTCOME: </a:t>
            </a:r>
            <a:endParaRPr lang="en-US" dirty="0"/>
          </a:p>
          <a:p>
            <a:pPr>
              <a:spcBef>
                <a:spcPts val="0"/>
              </a:spcBef>
            </a:pPr>
            <a:r>
              <a:rPr lang="en-US" dirty="0"/>
              <a:t>Participants prepare their minds and bodies and learn some key dance terms utilized in the Preschool Learning Foundations (PLF) and Preschool Curriculum Framework (PCF).</a:t>
            </a:r>
          </a:p>
          <a:p>
            <a:pPr>
              <a:spcBef>
                <a:spcPts val="0"/>
              </a:spcBef>
            </a:pPr>
            <a:endParaRPr lang="en-US" b="1" cap="all"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Music (Use slow, medium, and fast tempo music.) </a:t>
            </a:r>
          </a:p>
          <a:p>
            <a:pPr marL="171450" lvl="0" indent="-171450">
              <a:spcBef>
                <a:spcPts val="0"/>
              </a:spcBef>
              <a:buFont typeface="Arial" panose="020B0604020202020204" pitchFamily="34" charset="0"/>
              <a:buChar char="•"/>
            </a:pPr>
            <a:r>
              <a:rPr lang="en-US" dirty="0"/>
              <a:t>Movement cue cards</a:t>
            </a:r>
            <a:endParaRPr lang="en-US" sz="1600" dirty="0"/>
          </a:p>
          <a:p>
            <a:pPr marL="171450" lvl="0" indent="-171450">
              <a:spcBef>
                <a:spcPts val="0"/>
              </a:spcBef>
              <a:buFont typeface="Arial" panose="020B0604020202020204" pitchFamily="34" charset="0"/>
              <a:buChar char="•"/>
            </a:pPr>
            <a:r>
              <a:rPr lang="en-US" dirty="0"/>
              <a:t>PowerPoint slide with warm-up strategy</a:t>
            </a:r>
            <a:endParaRPr lang="en-US" sz="1600" dirty="0"/>
          </a:p>
          <a:p>
            <a:pPr marL="171450" lvl="0" indent="-171450">
              <a:spcBef>
                <a:spcPts val="0"/>
              </a:spcBef>
              <a:buFont typeface="Arial" panose="020B0604020202020204" pitchFamily="34" charset="0"/>
              <a:buChar char="•"/>
            </a:pPr>
            <a:r>
              <a:rPr lang="en-US" dirty="0"/>
              <a:t>Trainers as models</a:t>
            </a:r>
            <a:endParaRPr lang="en-US" sz="1600" dirty="0"/>
          </a:p>
          <a:p>
            <a:pPr>
              <a:spcBef>
                <a:spcPts val="0"/>
              </a:spcBef>
            </a:pPr>
            <a:endParaRPr lang="en-US" b="1" cap="all" dirty="0"/>
          </a:p>
          <a:p>
            <a:pPr>
              <a:spcBef>
                <a:spcPts val="0"/>
              </a:spcBef>
            </a:pPr>
            <a:r>
              <a:rPr lang="en-US" b="1" cap="all" dirty="0"/>
              <a:t>Time:</a:t>
            </a:r>
            <a:r>
              <a:rPr lang="en-US" dirty="0"/>
              <a:t> 10 minutes</a:t>
            </a:r>
          </a:p>
          <a:p>
            <a:pPr>
              <a:spcBef>
                <a:spcPts val="0"/>
              </a:spcBef>
            </a:pPr>
            <a:endParaRPr lang="en-US"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Share the PowerPoint slide titled “Warm-Up.” Read the notes explaining how important it is for both adults and children to warm-up their bodies before movement activities such as dancing.</a:t>
            </a:r>
          </a:p>
          <a:p>
            <a:pPr marL="171450" lvl="0" indent="-171450">
              <a:spcBef>
                <a:spcPts val="0"/>
              </a:spcBef>
              <a:buFont typeface="Arial" panose="020B0604020202020204" pitchFamily="34" charset="0"/>
              <a:buChar char="•"/>
            </a:pPr>
            <a:r>
              <a:rPr lang="en-US" dirty="0"/>
              <a:t>Explain the following directions:</a:t>
            </a:r>
          </a:p>
          <a:p>
            <a:pPr marL="628650" lvl="1" indent="-171450">
              <a:spcBef>
                <a:spcPts val="0"/>
              </a:spcBef>
              <a:buFont typeface="Courier New" panose="02070309020205020404" pitchFamily="49" charset="0"/>
              <a:buChar char="o"/>
            </a:pPr>
            <a:r>
              <a:rPr lang="en-US" dirty="0"/>
              <a:t>Today we are going warm-up our bodies and minds for the dance strand with a game called “Warm-Up and Freeze! </a:t>
            </a:r>
          </a:p>
          <a:p>
            <a:pPr marL="628650" lvl="1" indent="-171450">
              <a:spcBef>
                <a:spcPts val="0"/>
              </a:spcBef>
              <a:buFont typeface="Courier New" panose="02070309020205020404" pitchFamily="49" charset="0"/>
              <a:buChar char="o"/>
            </a:pPr>
            <a:r>
              <a:rPr lang="en-US" dirty="0"/>
              <a:t>You will see a movement cue card as well as my modeling.</a:t>
            </a:r>
            <a:r>
              <a:rPr lang="en-US" baseline="0" dirty="0"/>
              <a:t> W</a:t>
            </a:r>
            <a:r>
              <a:rPr lang="en-US" dirty="0"/>
              <a:t>hen the music starts you will begin moving your body as cued. When the music stops you will freeze your body. </a:t>
            </a:r>
          </a:p>
          <a:p>
            <a:pPr marL="628650" lvl="1" indent="-171450">
              <a:spcBef>
                <a:spcPts val="0"/>
              </a:spcBef>
              <a:buFont typeface="Courier New" panose="02070309020205020404" pitchFamily="49" charset="0"/>
              <a:buChar char="o"/>
            </a:pPr>
            <a:r>
              <a:rPr lang="en-US" dirty="0"/>
              <a:t>We will repeat this process several times until our entire bodies have become warm.</a:t>
            </a:r>
          </a:p>
          <a:p>
            <a:pPr marL="628650" lvl="1" indent="-171450">
              <a:spcBef>
                <a:spcPts val="0"/>
              </a:spcBef>
              <a:buFont typeface="Courier New" panose="02070309020205020404" pitchFamily="49" charset="0"/>
              <a:buChar char="o"/>
            </a:pPr>
            <a:r>
              <a:rPr lang="en-US" dirty="0"/>
              <a:t>Remember, we must all choose to move our bodies at our own pace,</a:t>
            </a:r>
            <a:r>
              <a:rPr lang="en-US" baseline="0" dirty="0"/>
              <a:t> </a:t>
            </a:r>
            <a:r>
              <a:rPr lang="en-US" dirty="0"/>
              <a:t>so you choose weather it is best for your body to sit and move or stand and move. Listen to your body.</a:t>
            </a:r>
          </a:p>
          <a:p>
            <a:pPr marL="171450" lvl="0" indent="-171450">
              <a:spcBef>
                <a:spcPts val="0"/>
              </a:spcBef>
              <a:buFont typeface="Arial" panose="020B0604020202020204" pitchFamily="34" charset="0"/>
              <a:buChar char="•"/>
            </a:pPr>
            <a:r>
              <a:rPr lang="en-US" dirty="0"/>
              <a:t>When participants are ready, select a cue card and turn on the music. Model how to slowly move to the music while warming up your body. </a:t>
            </a:r>
          </a:p>
          <a:p>
            <a:pPr marL="171450" lvl="0" indent="-171450">
              <a:spcBef>
                <a:spcPts val="0"/>
              </a:spcBef>
              <a:buFont typeface="Arial" panose="020B0604020202020204" pitchFamily="34" charset="0"/>
              <a:buChar char="•"/>
            </a:pPr>
            <a:r>
              <a:rPr lang="en-US" dirty="0"/>
              <a:t>When you have been moving for about 15-20 seconds pause the music and model freezing. Wait for everyone to freeze. </a:t>
            </a:r>
          </a:p>
          <a:p>
            <a:pPr marL="171450" lvl="0" indent="-171450">
              <a:spcBef>
                <a:spcPts val="0"/>
              </a:spcBef>
              <a:buFont typeface="Arial" panose="020B0604020202020204" pitchFamily="34" charset="0"/>
              <a:buChar char="•"/>
            </a:pPr>
            <a:r>
              <a:rPr lang="en-US" dirty="0"/>
              <a:t>Repeat steps three and four several times until your body is warm and participants have had a chance to experience moving all of their body parts. </a:t>
            </a:r>
          </a:p>
          <a:p>
            <a:pPr>
              <a:spcBef>
                <a:spcPts val="0"/>
              </a:spcBef>
            </a:pPr>
            <a:r>
              <a:rPr lang="en-US" b="1" dirty="0"/>
              <a:t> </a:t>
            </a:r>
            <a:endParaRPr lang="en-US" dirty="0"/>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CA7A8D-4B1B-49CC-970E-EE032B35BC78}" type="slidenum">
              <a:rPr lang="en-US" altLang="en-US" sz="1200"/>
              <a:pPr/>
              <a:t>9</a:t>
            </a:fld>
            <a:endParaRPr lang="en-US" altLang="en-US" sz="1200"/>
          </a:p>
        </p:txBody>
      </p:sp>
    </p:spTree>
    <p:extLst>
      <p:ext uri="{BB962C8B-B14F-4D97-AF65-F5344CB8AC3E}">
        <p14:creationId xmlns:p14="http://schemas.microsoft.com/office/powerpoint/2010/main" val="265836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00DF9CE-E2A5-4781-99ED-A4C7EB768C69}" type="slidenum">
              <a:rPr lang="en-US" altLang="en-US"/>
              <a:pPr>
                <a:defRPr/>
              </a:pPr>
              <a:t>‹#›</a:t>
            </a:fld>
            <a:endParaRPr lang="en-US" altLang="en-US"/>
          </a:p>
        </p:txBody>
      </p:sp>
    </p:spTree>
    <p:extLst>
      <p:ext uri="{BB962C8B-B14F-4D97-AF65-F5344CB8AC3E}">
        <p14:creationId xmlns:p14="http://schemas.microsoft.com/office/powerpoint/2010/main" val="300110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1903B626-A950-4391-AC5A-1170CEEACB62}" type="slidenum">
              <a:rPr lang="en-US" altLang="en-US"/>
              <a:pPr>
                <a:defRPr/>
              </a:pPr>
              <a:t>‹#›</a:t>
            </a:fld>
            <a:endParaRPr lang="en-US" altLang="en-US"/>
          </a:p>
        </p:txBody>
      </p:sp>
    </p:spTree>
    <p:extLst>
      <p:ext uri="{BB962C8B-B14F-4D97-AF65-F5344CB8AC3E}">
        <p14:creationId xmlns:p14="http://schemas.microsoft.com/office/powerpoint/2010/main" val="161306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4254C26-A673-432D-814E-89464CCA8A3B}" type="slidenum">
              <a:rPr lang="en-US" altLang="en-US"/>
              <a:pPr>
                <a:defRPr/>
              </a:pPr>
              <a:t>‹#›</a:t>
            </a:fld>
            <a:endParaRPr lang="en-US" altLang="en-US"/>
          </a:p>
        </p:txBody>
      </p:sp>
    </p:spTree>
    <p:extLst>
      <p:ext uri="{BB962C8B-B14F-4D97-AF65-F5344CB8AC3E}">
        <p14:creationId xmlns:p14="http://schemas.microsoft.com/office/powerpoint/2010/main" val="2532976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25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Edit Master text styles</a:t>
            </a:r>
          </a:p>
          <a:p>
            <a:pPr lvl="1"/>
            <a:r>
              <a:rPr lang="en-US"/>
              <a:t>Second level</a:t>
            </a:r>
          </a:p>
        </p:txBody>
      </p:sp>
      <p:sp>
        <p:nvSpPr>
          <p:cNvPr id="4" name="Content Placeholder 3"/>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p:txBody>
      </p:sp>
      <p:sp>
        <p:nvSpPr>
          <p:cNvPr id="5" name="Content Placeholder 4"/>
          <p:cNvSpPr>
            <a:spLocks noGrp="1"/>
          </p:cNvSpPr>
          <p:nvPr>
            <p:ph sz="quarter" idx="3"/>
          </p:nvPr>
        </p:nvSpPr>
        <p:spPr>
          <a:xfrm>
            <a:off x="457200" y="3968750"/>
            <a:ext cx="4038600" cy="917892"/>
          </a:xfrm>
        </p:spPr>
        <p:txBody>
          <a:bodyPr/>
          <a:lstStyle/>
          <a:p>
            <a:pPr lvl="0"/>
            <a:r>
              <a:rPr lang="en-US"/>
              <a:t>Edit Master text styles</a:t>
            </a:r>
          </a:p>
        </p:txBody>
      </p:sp>
      <p:sp>
        <p:nvSpPr>
          <p:cNvPr id="6" name="Content Placeholder 5"/>
          <p:cNvSpPr>
            <a:spLocks noGrp="1"/>
          </p:cNvSpPr>
          <p:nvPr>
            <p:ph sz="quarter" idx="4"/>
          </p:nvPr>
        </p:nvSpPr>
        <p:spPr>
          <a:xfrm>
            <a:off x="4648200" y="3938589"/>
            <a:ext cx="4038600" cy="948054"/>
          </a:xfrm>
        </p:spPr>
        <p:txBody>
          <a:bodyPr/>
          <a:lstStyle/>
          <a:p>
            <a:pPr lvl="0"/>
            <a:r>
              <a:rPr lang="en-US"/>
              <a:t>Edit Master text styles</a:t>
            </a:r>
          </a:p>
        </p:txBody>
      </p:sp>
      <p:sp>
        <p:nvSpPr>
          <p:cNvPr id="8" name="Content Placeholder 4"/>
          <p:cNvSpPr>
            <a:spLocks noGrp="1"/>
          </p:cNvSpPr>
          <p:nvPr>
            <p:ph sz="quarter" idx="11"/>
          </p:nvPr>
        </p:nvSpPr>
        <p:spPr>
          <a:xfrm>
            <a:off x="457200" y="4886642"/>
            <a:ext cx="4038600" cy="917892"/>
          </a:xfrm>
        </p:spPr>
        <p:txBody>
          <a:bodyPr/>
          <a:lstStyle/>
          <a:p>
            <a:pPr lvl="0"/>
            <a:r>
              <a:rPr lang="en-US"/>
              <a:t>Edit Master text styles</a:t>
            </a:r>
          </a:p>
        </p:txBody>
      </p:sp>
      <p:sp>
        <p:nvSpPr>
          <p:cNvPr id="9" name="Content Placeholder 4"/>
          <p:cNvSpPr>
            <a:spLocks noGrp="1"/>
          </p:cNvSpPr>
          <p:nvPr>
            <p:ph sz="quarter" idx="12"/>
          </p:nvPr>
        </p:nvSpPr>
        <p:spPr>
          <a:xfrm>
            <a:off x="4648200" y="4886643"/>
            <a:ext cx="4038600" cy="917892"/>
          </a:xfrm>
        </p:spPr>
        <p:txBody>
          <a:bodyPr/>
          <a:lstStyle/>
          <a:p>
            <a:pPr lvl="0"/>
            <a:r>
              <a:rPr lang="en-US"/>
              <a:t>Edit Master text styles</a:t>
            </a:r>
          </a:p>
        </p:txBody>
      </p:sp>
      <p:sp>
        <p:nvSpPr>
          <p:cNvPr id="10" name="Content Placeholder 4"/>
          <p:cNvSpPr>
            <a:spLocks noGrp="1"/>
          </p:cNvSpPr>
          <p:nvPr>
            <p:ph sz="quarter" idx="13"/>
          </p:nvPr>
        </p:nvSpPr>
        <p:spPr>
          <a:xfrm>
            <a:off x="457200" y="5804535"/>
            <a:ext cx="4038600" cy="917892"/>
          </a:xfrm>
        </p:spPr>
        <p:txBody>
          <a:bodyPr/>
          <a:lstStyle/>
          <a:p>
            <a:pPr lvl="0"/>
            <a:r>
              <a:rPr lang="en-US"/>
              <a:t>Edit Master text styles</a:t>
            </a:r>
          </a:p>
        </p:txBody>
      </p:sp>
      <p:sp>
        <p:nvSpPr>
          <p:cNvPr id="11" name="Content Placeholder 4"/>
          <p:cNvSpPr>
            <a:spLocks noGrp="1"/>
          </p:cNvSpPr>
          <p:nvPr>
            <p:ph sz="quarter" idx="14"/>
          </p:nvPr>
        </p:nvSpPr>
        <p:spPr>
          <a:xfrm>
            <a:off x="4648200" y="5804534"/>
            <a:ext cx="4038600" cy="917892"/>
          </a:xfrm>
        </p:spPr>
        <p:txBody>
          <a:bodyPr/>
          <a:lstStyle/>
          <a:p>
            <a:pPr lvl="0"/>
            <a:r>
              <a:rPr lang="en-US"/>
              <a:t>Edit Master text styles</a:t>
            </a:r>
          </a:p>
        </p:txBody>
      </p:sp>
      <p:sp>
        <p:nvSpPr>
          <p:cNvPr id="12" name="Slide Number Placeholder 5"/>
          <p:cNvSpPr>
            <a:spLocks noGrp="1"/>
          </p:cNvSpPr>
          <p:nvPr>
            <p:ph type="sldNum" sz="quarter" idx="15"/>
          </p:nvPr>
        </p:nvSpPr>
        <p:spPr/>
        <p:txBody>
          <a:bodyPr/>
          <a:lstStyle>
            <a:lvl1pPr>
              <a:defRPr/>
            </a:lvl1pPr>
          </a:lstStyle>
          <a:p>
            <a:fld id="{38C85D5A-BF7C-45D0-844F-54EFC7501B98}" type="slidenum">
              <a:rPr lang="en-US" altLang="en-US"/>
              <a:pPr/>
              <a:t>‹#›</a:t>
            </a:fld>
            <a:endParaRPr lang="en-US" altLang="en-US"/>
          </a:p>
        </p:txBody>
      </p:sp>
    </p:spTree>
    <p:extLst>
      <p:ext uri="{BB962C8B-B14F-4D97-AF65-F5344CB8AC3E}">
        <p14:creationId xmlns:p14="http://schemas.microsoft.com/office/powerpoint/2010/main" val="2728751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DA2A6FFF-FF64-45E9-BA9C-D67AE5010B2B}" type="slidenum">
              <a:rPr lang="en-US" altLang="en-US"/>
              <a:pPr>
                <a:defRPr/>
              </a:pPr>
              <a:t>‹#›</a:t>
            </a:fld>
            <a:endParaRPr lang="en-US" altLang="en-US"/>
          </a:p>
        </p:txBody>
      </p:sp>
    </p:spTree>
    <p:extLst>
      <p:ext uri="{BB962C8B-B14F-4D97-AF65-F5344CB8AC3E}">
        <p14:creationId xmlns:p14="http://schemas.microsoft.com/office/powerpoint/2010/main" val="313524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83A770B-8EC4-43AF-9846-1BB2C7B0917F}" type="slidenum">
              <a:rPr lang="en-US" altLang="en-US"/>
              <a:pPr>
                <a:defRPr/>
              </a:pPr>
              <a:t>‹#›</a:t>
            </a:fld>
            <a:endParaRPr lang="en-US" altLang="en-US"/>
          </a:p>
        </p:txBody>
      </p:sp>
    </p:spTree>
    <p:extLst>
      <p:ext uri="{BB962C8B-B14F-4D97-AF65-F5344CB8AC3E}">
        <p14:creationId xmlns:p14="http://schemas.microsoft.com/office/powerpoint/2010/main" val="3319242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9B7CBB8-9CCF-4506-8AE5-3E6A253F15A9}" type="slidenum">
              <a:rPr lang="en-US" altLang="en-US"/>
              <a:pPr>
                <a:defRPr/>
              </a:pPr>
              <a:t>‹#›</a:t>
            </a:fld>
            <a:endParaRPr lang="en-US" altLang="en-US"/>
          </a:p>
        </p:txBody>
      </p:sp>
    </p:spTree>
    <p:extLst>
      <p:ext uri="{BB962C8B-B14F-4D97-AF65-F5344CB8AC3E}">
        <p14:creationId xmlns:p14="http://schemas.microsoft.com/office/powerpoint/2010/main" val="113391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46622ACD-4980-4125-B5AB-21DE161F8E71}" type="slidenum">
              <a:rPr lang="en-US" altLang="en-US"/>
              <a:pPr>
                <a:defRPr/>
              </a:pPr>
              <a:t>‹#›</a:t>
            </a:fld>
            <a:endParaRPr lang="en-US" altLang="en-US"/>
          </a:p>
        </p:txBody>
      </p:sp>
    </p:spTree>
    <p:extLst>
      <p:ext uri="{BB962C8B-B14F-4D97-AF65-F5344CB8AC3E}">
        <p14:creationId xmlns:p14="http://schemas.microsoft.com/office/powerpoint/2010/main" val="394964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CD33CAD4-1050-4AF5-B3B9-30B64C8A4C57}" type="slidenum">
              <a:rPr lang="en-US" altLang="en-US"/>
              <a:pPr>
                <a:defRPr/>
              </a:pPr>
              <a:t>‹#›</a:t>
            </a:fld>
            <a:endParaRPr lang="en-US" altLang="en-US"/>
          </a:p>
        </p:txBody>
      </p:sp>
    </p:spTree>
    <p:extLst>
      <p:ext uri="{BB962C8B-B14F-4D97-AF65-F5344CB8AC3E}">
        <p14:creationId xmlns:p14="http://schemas.microsoft.com/office/powerpoint/2010/main" val="259726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232CC74-79DA-4D02-945C-328B2A1EF118}" type="slidenum">
              <a:rPr lang="en-US" altLang="en-US"/>
              <a:pPr>
                <a:defRPr/>
              </a:pPr>
              <a:t>‹#›</a:t>
            </a:fld>
            <a:endParaRPr lang="en-US" altLang="en-US"/>
          </a:p>
        </p:txBody>
      </p:sp>
    </p:spTree>
    <p:extLst>
      <p:ext uri="{BB962C8B-B14F-4D97-AF65-F5344CB8AC3E}">
        <p14:creationId xmlns:p14="http://schemas.microsoft.com/office/powerpoint/2010/main" val="411859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568919D-8346-4681-A41B-F493D62A64C9}" type="slidenum">
              <a:rPr lang="en-US" altLang="en-US"/>
              <a:pPr>
                <a:defRPr/>
              </a:pPr>
              <a:t>‹#›</a:t>
            </a:fld>
            <a:endParaRPr lang="en-US" altLang="en-US"/>
          </a:p>
        </p:txBody>
      </p:sp>
    </p:spTree>
    <p:extLst>
      <p:ext uri="{BB962C8B-B14F-4D97-AF65-F5344CB8AC3E}">
        <p14:creationId xmlns:p14="http://schemas.microsoft.com/office/powerpoint/2010/main" val="2784753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D0D6C3E-A6A3-4DB3-9F38-E177677002C9}" type="slidenum">
              <a:rPr lang="en-US" altLang="en-US"/>
              <a:pPr>
                <a:defRPr/>
              </a:pPr>
              <a:t>‹#›</a:t>
            </a:fld>
            <a:endParaRPr lang="en-US" altLang="en-US"/>
          </a:p>
        </p:txBody>
      </p:sp>
    </p:spTree>
    <p:extLst>
      <p:ext uri="{BB962C8B-B14F-4D97-AF65-F5344CB8AC3E}">
        <p14:creationId xmlns:p14="http://schemas.microsoft.com/office/powerpoint/2010/main" val="1493633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26286088-BBBC-4FA1-9BCF-910BC4565553}" type="slidenum">
              <a:rPr lang="en-US" altLang="en-US"/>
              <a:pPr>
                <a:defRPr/>
              </a:pPr>
              <a:t>‹#›</a:t>
            </a:fld>
            <a:endParaRPr lang="en-US" altLang="en-US"/>
          </a:p>
        </p:txBody>
      </p:sp>
    </p:spTree>
    <p:extLst>
      <p:ext uri="{BB962C8B-B14F-4D97-AF65-F5344CB8AC3E}">
        <p14:creationId xmlns:p14="http://schemas.microsoft.com/office/powerpoint/2010/main" val="3782659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8F14139-2647-4E7E-AF3A-35ECFD5EBB04}" type="slidenum">
              <a:rPr lang="en-US" altLang="en-US"/>
              <a:pPr>
                <a:defRPr/>
              </a:pPr>
              <a:t>‹#›</a:t>
            </a:fld>
            <a:endParaRPr lang="en-US" altLang="en-US"/>
          </a:p>
        </p:txBody>
      </p:sp>
    </p:spTree>
    <p:extLst>
      <p:ext uri="{BB962C8B-B14F-4D97-AF65-F5344CB8AC3E}">
        <p14:creationId xmlns:p14="http://schemas.microsoft.com/office/powerpoint/2010/main" val="4064717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AB2C03EE-A550-43CE-8C9D-D959723555F2}" type="slidenum">
              <a:rPr lang="en-US" altLang="en-US"/>
              <a:pPr>
                <a:defRPr/>
              </a:pPr>
              <a:t>‹#›</a:t>
            </a:fld>
            <a:endParaRPr lang="en-US" altLang="en-US"/>
          </a:p>
        </p:txBody>
      </p:sp>
    </p:spTree>
    <p:extLst>
      <p:ext uri="{BB962C8B-B14F-4D97-AF65-F5344CB8AC3E}">
        <p14:creationId xmlns:p14="http://schemas.microsoft.com/office/powerpoint/2010/main" val="184109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35C1179-9A25-451D-8E14-510340A135FF}" type="slidenum">
              <a:rPr lang="en-US" altLang="en-US"/>
              <a:pPr>
                <a:defRPr/>
              </a:pPr>
              <a:t>‹#›</a:t>
            </a:fld>
            <a:endParaRPr lang="en-US" altLang="en-US"/>
          </a:p>
        </p:txBody>
      </p:sp>
    </p:spTree>
    <p:extLst>
      <p:ext uri="{BB962C8B-B14F-4D97-AF65-F5344CB8AC3E}">
        <p14:creationId xmlns:p14="http://schemas.microsoft.com/office/powerpoint/2010/main" val="4168802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71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B57D80E7-1083-407C-B689-CBF56364BAC6}" type="slidenum">
              <a:rPr lang="en-US" altLang="en-US"/>
              <a:pPr>
                <a:defRPr/>
              </a:pPr>
              <a:t>‹#›</a:t>
            </a:fld>
            <a:endParaRPr lang="en-US" altLang="en-US"/>
          </a:p>
        </p:txBody>
      </p:sp>
    </p:spTree>
    <p:extLst>
      <p:ext uri="{BB962C8B-B14F-4D97-AF65-F5344CB8AC3E}">
        <p14:creationId xmlns:p14="http://schemas.microsoft.com/office/powerpoint/2010/main" val="348883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C6F5C7A-3ED8-41EB-A238-667ABAF3F3D9}" type="slidenum">
              <a:rPr lang="en-US" altLang="en-US"/>
              <a:pPr>
                <a:defRPr/>
              </a:pPr>
              <a:t>‹#›</a:t>
            </a:fld>
            <a:endParaRPr lang="en-US" altLang="en-US"/>
          </a:p>
        </p:txBody>
      </p:sp>
    </p:spTree>
    <p:extLst>
      <p:ext uri="{BB962C8B-B14F-4D97-AF65-F5344CB8AC3E}">
        <p14:creationId xmlns:p14="http://schemas.microsoft.com/office/powerpoint/2010/main" val="1961076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339E6FB-29C5-4FAC-83C1-B1E9B96F91AE}" type="slidenum">
              <a:rPr lang="en-US" altLang="en-US"/>
              <a:pPr>
                <a:defRPr/>
              </a:pPr>
              <a:t>‹#›</a:t>
            </a:fld>
            <a:endParaRPr lang="en-US" altLang="en-US"/>
          </a:p>
        </p:txBody>
      </p:sp>
    </p:spTree>
    <p:extLst>
      <p:ext uri="{BB962C8B-B14F-4D97-AF65-F5344CB8AC3E}">
        <p14:creationId xmlns:p14="http://schemas.microsoft.com/office/powerpoint/2010/main" val="2523181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FD9F740-1568-4951-9ABC-D1406BC2C09F}" type="slidenum">
              <a:rPr lang="en-US" altLang="en-US"/>
              <a:pPr>
                <a:defRPr/>
              </a:pPr>
              <a:t>‹#›</a:t>
            </a:fld>
            <a:endParaRPr lang="en-US" altLang="en-US"/>
          </a:p>
        </p:txBody>
      </p:sp>
    </p:spTree>
    <p:extLst>
      <p:ext uri="{BB962C8B-B14F-4D97-AF65-F5344CB8AC3E}">
        <p14:creationId xmlns:p14="http://schemas.microsoft.com/office/powerpoint/2010/main" val="230124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DD4E07C-510E-482B-A969-D3F66B88B651}" type="slidenum">
              <a:rPr lang="en-US" altLang="en-US"/>
              <a:pPr>
                <a:defRPr/>
              </a:pPr>
              <a:t>‹#›</a:t>
            </a:fld>
            <a:endParaRPr lang="en-US" altLang="en-US"/>
          </a:p>
        </p:txBody>
      </p:sp>
    </p:spTree>
    <p:extLst>
      <p:ext uri="{BB962C8B-B14F-4D97-AF65-F5344CB8AC3E}">
        <p14:creationId xmlns:p14="http://schemas.microsoft.com/office/powerpoint/2010/main" val="1493358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3FBB40BC-7D6F-449A-AC11-2D56D06E6569}" type="slidenum">
              <a:rPr lang="en-US" altLang="en-US"/>
              <a:pPr>
                <a:defRPr/>
              </a:pPr>
              <a:t>‹#›</a:t>
            </a:fld>
            <a:endParaRPr lang="en-US" altLang="en-US"/>
          </a:p>
        </p:txBody>
      </p:sp>
    </p:spTree>
    <p:extLst>
      <p:ext uri="{BB962C8B-B14F-4D97-AF65-F5344CB8AC3E}">
        <p14:creationId xmlns:p14="http://schemas.microsoft.com/office/powerpoint/2010/main" val="3831273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295B2C7D-84DF-4310-A211-E978C1D5E057}" type="slidenum">
              <a:rPr lang="en-US" altLang="en-US"/>
              <a:pPr>
                <a:defRPr/>
              </a:pPr>
              <a:t>‹#›</a:t>
            </a:fld>
            <a:endParaRPr lang="en-US" altLang="en-US"/>
          </a:p>
        </p:txBody>
      </p:sp>
    </p:spTree>
    <p:extLst>
      <p:ext uri="{BB962C8B-B14F-4D97-AF65-F5344CB8AC3E}">
        <p14:creationId xmlns:p14="http://schemas.microsoft.com/office/powerpoint/2010/main" val="4127873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3F9A4DF-5421-40E3-9CA0-36400F02C377}" type="slidenum">
              <a:rPr lang="en-US" altLang="en-US"/>
              <a:pPr>
                <a:defRPr/>
              </a:pPr>
              <a:t>‹#›</a:t>
            </a:fld>
            <a:endParaRPr lang="en-US" altLang="en-US"/>
          </a:p>
        </p:txBody>
      </p:sp>
    </p:spTree>
    <p:extLst>
      <p:ext uri="{BB962C8B-B14F-4D97-AF65-F5344CB8AC3E}">
        <p14:creationId xmlns:p14="http://schemas.microsoft.com/office/powerpoint/2010/main" val="200033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89D7209-B5C8-4B02-A98C-A98B5F449A3B}" type="slidenum">
              <a:rPr lang="en-US" altLang="en-US"/>
              <a:pPr>
                <a:defRPr/>
              </a:pPr>
              <a:t>‹#›</a:t>
            </a:fld>
            <a:endParaRPr lang="en-US" altLang="en-US"/>
          </a:p>
        </p:txBody>
      </p:sp>
    </p:spTree>
    <p:extLst>
      <p:ext uri="{BB962C8B-B14F-4D97-AF65-F5344CB8AC3E}">
        <p14:creationId xmlns:p14="http://schemas.microsoft.com/office/powerpoint/2010/main" val="2699405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20B532B-9C85-4B0B-A78B-E141A0772DCE}" type="slidenum">
              <a:rPr lang="en-US" altLang="en-US"/>
              <a:pPr>
                <a:defRPr/>
              </a:pPr>
              <a:t>‹#›</a:t>
            </a:fld>
            <a:endParaRPr lang="en-US" altLang="en-US"/>
          </a:p>
        </p:txBody>
      </p:sp>
    </p:spTree>
    <p:extLst>
      <p:ext uri="{BB962C8B-B14F-4D97-AF65-F5344CB8AC3E}">
        <p14:creationId xmlns:p14="http://schemas.microsoft.com/office/powerpoint/2010/main" val="1852356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A82B7E-D311-49E2-BCC9-67F5BEEDAE4B}" type="slidenum">
              <a:rPr lang="en-US" altLang="en-US"/>
              <a:pPr>
                <a:defRPr/>
              </a:pPr>
              <a:t>‹#›</a:t>
            </a:fld>
            <a:endParaRPr lang="en-US" altLang="en-US"/>
          </a:p>
        </p:txBody>
      </p:sp>
    </p:spTree>
    <p:extLst>
      <p:ext uri="{BB962C8B-B14F-4D97-AF65-F5344CB8AC3E}">
        <p14:creationId xmlns:p14="http://schemas.microsoft.com/office/powerpoint/2010/main" val="2662895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F08E1DE3-0218-4B1C-B02F-89EF6A679911}" type="slidenum">
              <a:rPr lang="en-US" altLang="en-US"/>
              <a:pPr>
                <a:defRPr/>
              </a:pPr>
              <a:t>‹#›</a:t>
            </a:fld>
            <a:endParaRPr lang="en-US" altLang="en-US"/>
          </a:p>
        </p:txBody>
      </p:sp>
    </p:spTree>
    <p:extLst>
      <p:ext uri="{BB962C8B-B14F-4D97-AF65-F5344CB8AC3E}">
        <p14:creationId xmlns:p14="http://schemas.microsoft.com/office/powerpoint/2010/main" val="186798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13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87F8D02A-EB48-4783-AB1B-9949C207F820}" type="slidenum">
              <a:rPr lang="en-US" altLang="en-US"/>
              <a:pPr>
                <a:defRPr/>
              </a:pPr>
              <a:t>‹#›</a:t>
            </a:fld>
            <a:endParaRPr lang="en-US" altLang="en-US"/>
          </a:p>
        </p:txBody>
      </p:sp>
    </p:spTree>
    <p:extLst>
      <p:ext uri="{BB962C8B-B14F-4D97-AF65-F5344CB8AC3E}">
        <p14:creationId xmlns:p14="http://schemas.microsoft.com/office/powerpoint/2010/main" val="3150397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69AB5BD-D9E4-4F27-B303-7EBF6BA57DE2}" type="slidenum">
              <a:rPr lang="en-US" altLang="en-US"/>
              <a:pPr>
                <a:defRPr/>
              </a:pPr>
              <a:t>‹#›</a:t>
            </a:fld>
            <a:endParaRPr lang="en-US" altLang="en-US"/>
          </a:p>
        </p:txBody>
      </p:sp>
    </p:spTree>
    <p:extLst>
      <p:ext uri="{BB962C8B-B14F-4D97-AF65-F5344CB8AC3E}">
        <p14:creationId xmlns:p14="http://schemas.microsoft.com/office/powerpoint/2010/main" val="217589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2D3CCAB5-0745-40CB-8326-C9D9DBA2797E}" type="slidenum">
              <a:rPr lang="en-US" altLang="en-US"/>
              <a:pPr>
                <a:defRPr/>
              </a:pPr>
              <a:t>‹#›</a:t>
            </a:fld>
            <a:endParaRPr lang="en-US" altLang="en-US"/>
          </a:p>
        </p:txBody>
      </p:sp>
    </p:spTree>
    <p:extLst>
      <p:ext uri="{BB962C8B-B14F-4D97-AF65-F5344CB8AC3E}">
        <p14:creationId xmlns:p14="http://schemas.microsoft.com/office/powerpoint/2010/main" val="2455597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05E9BF00-8CCC-4227-BB7E-617B81F530CB}" type="slidenum">
              <a:rPr lang="en-US" altLang="en-US"/>
              <a:pPr>
                <a:defRPr/>
              </a:pPr>
              <a:t>‹#›</a:t>
            </a:fld>
            <a:endParaRPr lang="en-US" altLang="en-US"/>
          </a:p>
        </p:txBody>
      </p:sp>
    </p:spTree>
    <p:extLst>
      <p:ext uri="{BB962C8B-B14F-4D97-AF65-F5344CB8AC3E}">
        <p14:creationId xmlns:p14="http://schemas.microsoft.com/office/powerpoint/2010/main" val="3503111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0AC8D823-F853-43A2-B6AE-AA0E93C88E74}" type="slidenum">
              <a:rPr lang="en-US" altLang="en-US"/>
              <a:pPr>
                <a:defRPr/>
              </a:pPr>
              <a:t>‹#›</a:t>
            </a:fld>
            <a:endParaRPr lang="en-US" altLang="en-US"/>
          </a:p>
        </p:txBody>
      </p:sp>
    </p:spTree>
    <p:extLst>
      <p:ext uri="{BB962C8B-B14F-4D97-AF65-F5344CB8AC3E}">
        <p14:creationId xmlns:p14="http://schemas.microsoft.com/office/powerpoint/2010/main" val="2764066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82748C0F-024C-49F6-8324-A94292AC229B}" type="slidenum">
              <a:rPr lang="en-US" altLang="en-US"/>
              <a:pPr>
                <a:defRPr/>
              </a:pPr>
              <a:t>‹#›</a:t>
            </a:fld>
            <a:endParaRPr lang="en-US" altLang="en-US"/>
          </a:p>
        </p:txBody>
      </p:sp>
    </p:spTree>
    <p:extLst>
      <p:ext uri="{BB962C8B-B14F-4D97-AF65-F5344CB8AC3E}">
        <p14:creationId xmlns:p14="http://schemas.microsoft.com/office/powerpoint/2010/main" val="2806581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8082814-68F9-4864-972A-8D4DE0FC6073}" type="slidenum">
              <a:rPr lang="en-US" altLang="en-US"/>
              <a:pPr>
                <a:defRPr/>
              </a:pPr>
              <a:t>‹#›</a:t>
            </a:fld>
            <a:endParaRPr lang="en-US" altLang="en-US"/>
          </a:p>
        </p:txBody>
      </p:sp>
    </p:spTree>
    <p:extLst>
      <p:ext uri="{BB962C8B-B14F-4D97-AF65-F5344CB8AC3E}">
        <p14:creationId xmlns:p14="http://schemas.microsoft.com/office/powerpoint/2010/main" val="2301006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65BF1A8-CA19-4509-A722-66660D29F7C9}" type="slidenum">
              <a:rPr lang="en-US" altLang="en-US"/>
              <a:pPr>
                <a:defRPr/>
              </a:pPr>
              <a:t>‹#›</a:t>
            </a:fld>
            <a:endParaRPr lang="en-US" altLang="en-US"/>
          </a:p>
        </p:txBody>
      </p:sp>
    </p:spTree>
    <p:extLst>
      <p:ext uri="{BB962C8B-B14F-4D97-AF65-F5344CB8AC3E}">
        <p14:creationId xmlns:p14="http://schemas.microsoft.com/office/powerpoint/2010/main" val="2542888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A783C90-A66C-4FE7-8928-87F1E2C3D4EA}" type="slidenum">
              <a:rPr lang="en-US" altLang="en-US"/>
              <a:pPr>
                <a:defRPr/>
              </a:pPr>
              <a:t>‹#›</a:t>
            </a:fld>
            <a:endParaRPr lang="en-US" altLang="en-US"/>
          </a:p>
        </p:txBody>
      </p:sp>
    </p:spTree>
    <p:extLst>
      <p:ext uri="{BB962C8B-B14F-4D97-AF65-F5344CB8AC3E}">
        <p14:creationId xmlns:p14="http://schemas.microsoft.com/office/powerpoint/2010/main" val="3846605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A58B212-E830-49E6-9FF5-0B5E591DB026}" type="slidenum">
              <a:rPr lang="en-US" altLang="en-US"/>
              <a:pPr>
                <a:defRPr/>
              </a:pPr>
              <a:t>‹#›</a:t>
            </a:fld>
            <a:endParaRPr lang="en-US" altLang="en-US"/>
          </a:p>
        </p:txBody>
      </p:sp>
    </p:spTree>
    <p:extLst>
      <p:ext uri="{BB962C8B-B14F-4D97-AF65-F5344CB8AC3E}">
        <p14:creationId xmlns:p14="http://schemas.microsoft.com/office/powerpoint/2010/main" val="2646502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7E9A8123-0204-4A9B-B613-14D1BD068DD2}" type="slidenum">
              <a:rPr lang="en-US" altLang="en-US"/>
              <a:pPr>
                <a:defRPr/>
              </a:pPr>
              <a:t>‹#›</a:t>
            </a:fld>
            <a:endParaRPr lang="en-US" altLang="en-US"/>
          </a:p>
        </p:txBody>
      </p:sp>
    </p:spTree>
    <p:extLst>
      <p:ext uri="{BB962C8B-B14F-4D97-AF65-F5344CB8AC3E}">
        <p14:creationId xmlns:p14="http://schemas.microsoft.com/office/powerpoint/2010/main" val="1269159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81DAA0C4-2BF9-438E-8D80-47F36D8A55AD}" type="slidenum">
              <a:rPr lang="en-US" altLang="en-US"/>
              <a:pPr>
                <a:defRPr/>
              </a:pPr>
              <a:t>‹#›</a:t>
            </a:fld>
            <a:endParaRPr lang="en-US" altLang="en-US"/>
          </a:p>
        </p:txBody>
      </p:sp>
    </p:spTree>
    <p:extLst>
      <p:ext uri="{BB962C8B-B14F-4D97-AF65-F5344CB8AC3E}">
        <p14:creationId xmlns:p14="http://schemas.microsoft.com/office/powerpoint/2010/main" val="2705294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30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341E3F99-966A-4FDD-A69F-E280ECA8B592}" type="slidenum">
              <a:rPr lang="en-US" altLang="en-US"/>
              <a:pPr>
                <a:defRPr/>
              </a:pPr>
              <a:t>‹#›</a:t>
            </a:fld>
            <a:endParaRPr lang="en-US" altLang="en-US"/>
          </a:p>
        </p:txBody>
      </p:sp>
    </p:spTree>
    <p:extLst>
      <p:ext uri="{BB962C8B-B14F-4D97-AF65-F5344CB8AC3E}">
        <p14:creationId xmlns:p14="http://schemas.microsoft.com/office/powerpoint/2010/main" val="186521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B2F211E-0782-432A-A929-95C9FBBCF539}" type="slidenum">
              <a:rPr lang="en-US" altLang="en-US"/>
              <a:pPr>
                <a:defRPr/>
              </a:pPr>
              <a:t>‹#›</a:t>
            </a:fld>
            <a:endParaRPr lang="en-US" altLang="en-US"/>
          </a:p>
        </p:txBody>
      </p:sp>
    </p:spTree>
    <p:extLst>
      <p:ext uri="{BB962C8B-B14F-4D97-AF65-F5344CB8AC3E}">
        <p14:creationId xmlns:p14="http://schemas.microsoft.com/office/powerpoint/2010/main" val="330833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D6DC341-A109-4A35-94CA-B36502E32A11}" type="slidenum">
              <a:rPr lang="en-US" altLang="en-US"/>
              <a:pPr>
                <a:defRPr/>
              </a:pPr>
              <a:t>‹#›</a:t>
            </a:fld>
            <a:endParaRPr lang="en-US" altLang="en-US"/>
          </a:p>
        </p:txBody>
      </p:sp>
    </p:spTree>
    <p:extLst>
      <p:ext uri="{BB962C8B-B14F-4D97-AF65-F5344CB8AC3E}">
        <p14:creationId xmlns:p14="http://schemas.microsoft.com/office/powerpoint/2010/main" val="423827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7A529BC-A308-4666-8260-B0852156EC01}" type="slidenum">
              <a:rPr lang="en-US" altLang="en-US"/>
              <a:pPr>
                <a:defRPr/>
              </a:pPr>
              <a:t>‹#›</a:t>
            </a:fld>
            <a:endParaRPr lang="en-US" altLang="en-US"/>
          </a:p>
        </p:txBody>
      </p:sp>
    </p:spTree>
    <p:extLst>
      <p:ext uri="{BB962C8B-B14F-4D97-AF65-F5344CB8AC3E}">
        <p14:creationId xmlns:p14="http://schemas.microsoft.com/office/powerpoint/2010/main" val="257395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D262858-538E-4534-8478-F58E795DBC2C}" type="slidenum">
              <a:rPr lang="en-US" altLang="en-US"/>
              <a:pPr>
                <a:defRPr/>
              </a:pPr>
              <a:t>‹#›</a:t>
            </a:fld>
            <a:endParaRPr lang="en-US" altLang="en-US"/>
          </a:p>
        </p:txBody>
      </p:sp>
    </p:spTree>
    <p:extLst>
      <p:ext uri="{BB962C8B-B14F-4D97-AF65-F5344CB8AC3E}">
        <p14:creationId xmlns:p14="http://schemas.microsoft.com/office/powerpoint/2010/main" val="167504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19088"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E913D679-EB27-4612-B880-6F09DFF9B342}" type="slidenum">
              <a:rPr lang="en-US" altLang="en-US"/>
              <a:pPr>
                <a:defRPr/>
              </a:pPr>
              <a:t>‹#›</a:t>
            </a:fld>
            <a:endParaRPr lang="en-US" altLang="en-US"/>
          </a:p>
        </p:txBody>
      </p:sp>
      <p:sp>
        <p:nvSpPr>
          <p:cNvPr id="1029"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cs typeface="Times New Roman" panose="02020603050405020304" pitchFamily="18" charset="0"/>
              </a:rPr>
              <a:t>©2017 California Department of Education</a:t>
            </a:r>
            <a:endParaRPr lang="en-US" altLang="en-US" sz="900" dirty="0"/>
          </a:p>
        </p:txBody>
      </p:sp>
      <p:pic>
        <p:nvPicPr>
          <p:cNvPr id="1030" name="Picture 1"/>
          <p:cNvPicPr>
            <a:picLocks noChangeAspect="1"/>
          </p:cNvPicPr>
          <p:nvPr userDrawn="1"/>
        </p:nvPicPr>
        <p:blipFill>
          <a:blip r:embed="rId15">
            <a:extLst>
              <a:ext uri="{28A0092B-C50C-407E-A947-70E740481C1C}">
                <a14:useLocalDpi xmlns:a14="http://schemas.microsoft.com/office/drawing/2010/main" val="0"/>
              </a:ext>
            </a:extLst>
          </a:blip>
          <a:srcRect l="5563" t="8659" r="6046" b="5093"/>
          <a:stretch>
            <a:fillRect/>
          </a:stretch>
        </p:blipFill>
        <p:spPr bwMode="auto">
          <a:xfrm>
            <a:off x="0" y="6126163"/>
            <a:ext cx="823913"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71" r:id="rId12"/>
    <p:sldLayoutId id="2147484375"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319088"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444EDB84-9AFF-4D2F-916C-4405D86E8CF2}" type="slidenum">
              <a:rPr lang="en-US" altLang="en-US"/>
              <a:pPr>
                <a:defRPr/>
              </a:pPr>
              <a:t>‹#›</a:t>
            </a:fld>
            <a:endParaRPr lang="en-US" altLang="en-US"/>
          </a:p>
        </p:txBody>
      </p:sp>
      <p:pic>
        <p:nvPicPr>
          <p:cNvPr id="2053" name="Picture 1"/>
          <p:cNvPicPr>
            <a:picLocks noChangeAspect="1"/>
          </p:cNvPicPr>
          <p:nvPr userDrawn="1"/>
        </p:nvPicPr>
        <p:blipFill>
          <a:blip r:embed="rId14">
            <a:extLst>
              <a:ext uri="{28A0092B-C50C-407E-A947-70E740481C1C}">
                <a14:useLocalDpi xmlns:a14="http://schemas.microsoft.com/office/drawing/2010/main" val="0"/>
              </a:ext>
            </a:extLst>
          </a:blip>
          <a:srcRect l="5563" t="8659" r="6046" b="5093"/>
          <a:stretch>
            <a:fillRect/>
          </a:stretch>
        </p:blipFill>
        <p:spPr bwMode="auto">
          <a:xfrm>
            <a:off x="0" y="6126163"/>
            <a:ext cx="823913"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7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A748600D-F35D-4961-B3C4-5F873BAA9CBF}" type="slidenum">
              <a:rPr lang="en-US" altLang="en-US"/>
              <a:pPr>
                <a:defRPr/>
              </a:pPr>
              <a:t>‹#›</a:t>
            </a:fld>
            <a:endParaRPr lang="en-US" altLang="en-US"/>
          </a:p>
        </p:txBody>
      </p:sp>
      <p:sp>
        <p:nvSpPr>
          <p:cNvPr id="3077"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a:cs typeface="Times New Roman" panose="02020603050405020304" pitchFamily="18" charset="0"/>
              </a:rPr>
              <a:t>©2016 California Department of Education</a:t>
            </a:r>
            <a:endParaRPr lang="en-US" altLang="en-US" sz="900"/>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73"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0979"/>
          </a:srgb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a:defRPr/>
            </a:pPr>
            <a:fld id="{CB60A692-6C4B-47EF-A2D2-6F47358566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4"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hmenden2/Documents/CPIN/VPA/VPA%20Modules/Dance/Rollin1-5.mp4" TargetMode="External"/><Relationship Id="rId1" Type="http://schemas.microsoft.com/office/2007/relationships/media" Target="file://////localhost/Users/hmenden2/Documents/CPIN/VPA/VPA%20Modules/Dance/Rollin1-5.mp4" TargetMode="External"/><Relationship Id="rId5" Type="http://schemas.openxmlformats.org/officeDocument/2006/relationships/image" Target="../media/image3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localhost/Users/hmenden2/Documents/CPIN/VPA/VPA%20Modules/Dance/IMG_1341.mov" TargetMode="External"/><Relationship Id="rId1" Type="http://schemas.microsoft.com/office/2007/relationships/media" Target="file://////localhost/Users/hmenden2/Documents/CPIN/VPA/VPA%20Modules/Dance/IMG_1341.mov" TargetMode="External"/><Relationship Id="rId5" Type="http://schemas.openxmlformats.org/officeDocument/2006/relationships/image" Target="../media/image4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hmenden2/Documents/CPIN/VPA/VPA%20Modules/Dance/IMG_1341.mov" TargetMode="External"/><Relationship Id="rId1" Type="http://schemas.microsoft.com/office/2007/relationships/media" Target="file://////localhost/Users/hmenden2/Documents/CPIN/VPA/VPA%20Modules/Dance/IMG_1341.mov" TargetMode="External"/><Relationship Id="rId5" Type="http://schemas.openxmlformats.org/officeDocument/2006/relationships/image" Target="../media/image4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localhost/Users/hmenden2/Documents/CPIN/VPA/VPA%20Modules/Dance/LatinDancing.mp4" TargetMode="External"/><Relationship Id="rId1" Type="http://schemas.microsoft.com/office/2007/relationships/media" Target="file://////localhost/Users/hmenden2/Documents/CPIN/VPA/VPA%20Modules/Dance/LatinDancing.mp4" TargetMode="External"/><Relationship Id="rId5" Type="http://schemas.openxmlformats.org/officeDocument/2006/relationships/image" Target="../media/image5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p:nvPr>
        </p:nvSpPr>
        <p:spPr/>
        <p:txBody>
          <a:bodyPr/>
          <a:lstStyle/>
          <a:p>
            <a:r>
              <a:rPr lang="en-US" altLang="en-US" dirty="0"/>
              <a:t>Title Slide</a:t>
            </a:r>
          </a:p>
        </p:txBody>
      </p:sp>
      <p:sp>
        <p:nvSpPr>
          <p:cNvPr id="29698" name="Subtitle 2"/>
          <p:cNvSpPr>
            <a:spLocks noGrp="1"/>
          </p:cNvSpPr>
          <p:nvPr>
            <p:ph type="subTitle" idx="1"/>
          </p:nvPr>
        </p:nvSpPr>
        <p:spPr>
          <a:xfrm>
            <a:off x="865631" y="137502"/>
            <a:ext cx="7592569" cy="1752600"/>
          </a:xfrm>
        </p:spPr>
        <p:txBody>
          <a:bodyPr/>
          <a:lstStyle/>
          <a:p>
            <a:r>
              <a:rPr lang="en-US" altLang="en-US" dirty="0">
                <a:solidFill>
                  <a:schemeClr val="tx1"/>
                </a:solidFill>
              </a:rPr>
              <a:t>Visual and Performing Arts in Transitional Kindergarten</a:t>
            </a:r>
          </a:p>
          <a:p>
            <a:pPr lvl="0">
              <a:spcBef>
                <a:spcPts val="600"/>
              </a:spcBef>
              <a:defRPr/>
            </a:pPr>
            <a:r>
              <a:rPr lang="en-US" altLang="en-US" sz="4000" b="1" dirty="0">
                <a:solidFill>
                  <a:schemeClr val="tx1"/>
                </a:solidFill>
              </a:rPr>
              <a:t>Dance </a:t>
            </a:r>
          </a:p>
          <a:p>
            <a:pPr lvl="0">
              <a:defRPr/>
            </a:pPr>
            <a:endParaRPr lang="en-US" altLang="en-US" sz="4000" b="1" dirty="0">
              <a:solidFill>
                <a:schemeClr val="tx1"/>
              </a:solidFill>
            </a:endParaRPr>
          </a:p>
          <a:p>
            <a:pPr lvl="0">
              <a:defRPr/>
            </a:pPr>
            <a:endParaRPr lang="en-US" altLang="en-US" sz="4000" b="1" dirty="0">
              <a:solidFill>
                <a:schemeClr val="tx1"/>
              </a:solidFill>
            </a:endParaRPr>
          </a:p>
          <a:p>
            <a:pPr lvl="0">
              <a:defRPr/>
            </a:pPr>
            <a:endParaRPr lang="en-US" altLang="en-US" sz="4000" b="1" i="1" dirty="0">
              <a:solidFill>
                <a:schemeClr val="tx1"/>
              </a:solidFill>
              <a:cs typeface="Arial" panose="020B0604020202020204" pitchFamily="34" charset="0"/>
            </a:endParaRPr>
          </a:p>
          <a:p>
            <a:pPr lvl="0">
              <a:defRPr/>
            </a:pPr>
            <a:endParaRPr lang="en-US" altLang="en-US" sz="4000" b="1" i="1" dirty="0">
              <a:solidFill>
                <a:schemeClr val="tx1"/>
              </a:solidFill>
              <a:cs typeface="Arial" panose="020B0604020202020204" pitchFamily="34" charset="0"/>
            </a:endParaRPr>
          </a:p>
          <a:p>
            <a:pPr lvl="0">
              <a:defRPr/>
            </a:pPr>
            <a:endParaRPr lang="en-US" altLang="en-US" sz="4000" b="1" i="1" dirty="0">
              <a:solidFill>
                <a:schemeClr val="tx1"/>
              </a:solidFill>
              <a:cs typeface="Arial" panose="020B0604020202020204" pitchFamily="34" charset="0"/>
            </a:endParaRPr>
          </a:p>
          <a:p>
            <a:pPr lvl="0">
              <a:defRPr/>
            </a:pPr>
            <a:endParaRPr lang="en-US" altLang="en-US" sz="1600" b="1" i="1" dirty="0">
              <a:solidFill>
                <a:schemeClr val="tx1"/>
              </a:solidFill>
              <a:cs typeface="Arial" panose="020B0604020202020204" pitchFamily="34" charset="0"/>
            </a:endParaRPr>
          </a:p>
          <a:p>
            <a:pPr lvl="0">
              <a:defRPr/>
            </a:pPr>
            <a:r>
              <a:rPr lang="en-US" altLang="en-US" sz="1800" i="1" dirty="0">
                <a:solidFill>
                  <a:prstClr val="black"/>
                </a:solidFill>
                <a:cs typeface="Arial" panose="020B0604020202020204" pitchFamily="34" charset="0"/>
              </a:rPr>
              <a:t>California Preschool Learning Foundations, Volume 2 </a:t>
            </a:r>
          </a:p>
          <a:p>
            <a:pPr lvl="0">
              <a:defRPr/>
            </a:pPr>
            <a:r>
              <a:rPr lang="en-US" altLang="en-US" sz="1800" i="1" dirty="0">
                <a:solidFill>
                  <a:prstClr val="black"/>
                </a:solidFill>
                <a:cs typeface="Arial" panose="020B0604020202020204" pitchFamily="34" charset="0"/>
              </a:rPr>
              <a:t>California Preschool Curriculum Framework, Volume 2 </a:t>
            </a:r>
            <a:endParaRPr lang="en-US" altLang="en-US" sz="1800" b="1" dirty="0">
              <a:solidFill>
                <a:schemeClr val="tx1"/>
              </a:solidFill>
            </a:endParaRPr>
          </a:p>
        </p:txBody>
      </p:sp>
      <p:pic>
        <p:nvPicPr>
          <p:cNvPr id="29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448" y="1890102"/>
            <a:ext cx="5092977" cy="3818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08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12" descr="Children movin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64638" cy="6873875"/>
          </a:xfrm>
        </p:spPr>
      </p:pic>
      <p:sp>
        <p:nvSpPr>
          <p:cNvPr id="4403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7E7BB4-ABB1-401B-A49B-22A3B52C86A2}" type="slidenum">
              <a:rPr lang="en-US" altLang="en-US" sz="1200">
                <a:solidFill>
                  <a:schemeClr val="bg1"/>
                </a:solidFill>
              </a:rPr>
              <a:pPr/>
              <a:t>10</a:t>
            </a:fld>
            <a:endParaRPr lang="en-US" altLang="en-US" sz="1200" dirty="0">
              <a:solidFill>
                <a:schemeClr val="bg1"/>
              </a:solidFill>
            </a:endParaRPr>
          </a:p>
        </p:txBody>
      </p:sp>
      <p:sp>
        <p:nvSpPr>
          <p:cNvPr id="9" name="Content Placeholder 8"/>
          <p:cNvSpPr>
            <a:spLocks noGrp="1"/>
          </p:cNvSpPr>
          <p:nvPr>
            <p:ph sz="half" idx="1"/>
          </p:nvPr>
        </p:nvSpPr>
        <p:spPr>
          <a:xfrm>
            <a:off x="2036763" y="2095500"/>
            <a:ext cx="3981450" cy="2111375"/>
          </a:xfrm>
          <a:prstGeom prst="wedgeRoundRectCallout">
            <a:avLst>
              <a:gd name="adj1" fmla="val 30949"/>
              <a:gd name="adj2" fmla="val -72190"/>
              <a:gd name="adj3" fmla="val 16667"/>
            </a:avLst>
          </a:prstGeom>
          <a:solidFill>
            <a:srgbClr val="CA9FE5"/>
          </a:solidFill>
          <a:ln cap="flat">
            <a:solidFill>
              <a:srgbClr val="9356FF"/>
            </a:solidFill>
            <a:miter lim="800000"/>
            <a:headEnd/>
            <a:tailEnd/>
          </a:ln>
          <a:effectLst>
            <a:outerShdw dist="23000" dir="5400000" rotWithShape="0">
              <a:srgbClr val="000000">
                <a:alpha val="34998"/>
              </a:srgbClr>
            </a:outerShdw>
          </a:effectLst>
        </p:spPr>
        <p:txBody>
          <a:bodyPr anchor="ctr"/>
          <a:lstStyle/>
          <a:p>
            <a:pPr marL="166688" indent="-166688"/>
            <a:r>
              <a:rPr lang="en-US" altLang="en-US" sz="2400" b="1" dirty="0"/>
              <a:t>Why do you move?</a:t>
            </a:r>
          </a:p>
          <a:p>
            <a:pPr marL="166688" indent="-166688"/>
            <a:r>
              <a:rPr lang="en-US" altLang="en-US" sz="2400" b="1" dirty="0"/>
              <a:t>When is your favorite time to dance?</a:t>
            </a:r>
          </a:p>
          <a:p>
            <a:pPr marL="166688" indent="-166688"/>
            <a:r>
              <a:rPr lang="en-US" altLang="en-US" sz="2400" b="1" dirty="0"/>
              <a:t>How do you feel when you dance?</a:t>
            </a:r>
          </a:p>
        </p:txBody>
      </p:sp>
      <p:sp>
        <p:nvSpPr>
          <p:cNvPr id="10" name="Content Placeholder 6"/>
          <p:cNvSpPr>
            <a:spLocks noGrp="1"/>
          </p:cNvSpPr>
          <p:nvPr>
            <p:ph type="title"/>
          </p:nvPr>
        </p:nvSpPr>
        <p:spPr>
          <a:xfrm>
            <a:off x="0" y="4716966"/>
            <a:ext cx="9144000" cy="2141034"/>
          </a:xfrm>
          <a:solidFill>
            <a:schemeClr val="tx1">
              <a:alpha val="65000"/>
            </a:schemeClr>
          </a:solidFill>
        </p:spPr>
        <p:txBody>
          <a:bodyPr/>
          <a:lstStyle/>
          <a:p>
            <a:pPr marL="280988" indent="3175"/>
            <a:r>
              <a:rPr lang="en-US" altLang="en-US" sz="2800" dirty="0">
                <a:solidFill>
                  <a:schemeClr val="bg1"/>
                </a:solidFill>
              </a:rPr>
              <a:t>“Children move naturally – they move to get around, to express a thought or feeling, and they move because moving is joyful and comforting” </a:t>
            </a:r>
            <a:r>
              <a:rPr lang="en-US" altLang="en-US" sz="1800" b="0" dirty="0">
                <a:solidFill>
                  <a:schemeClr val="bg1"/>
                </a:solidFill>
              </a:rPr>
              <a:t>(PCF, Vol. 2, p. 101).</a:t>
            </a:r>
            <a:endParaRPr lang="en-US" altLang="en-US" sz="2800" b="0" dirty="0">
              <a:solidFill>
                <a:schemeClr val="bg1"/>
              </a:solidFill>
            </a:endParaRPr>
          </a:p>
        </p:txBody>
      </p:sp>
      <p:sp>
        <p:nvSpPr>
          <p:cNvPr id="44037" name="Rectangle 5"/>
          <p:cNvSpPr txBox="1">
            <a:spLocks noChangeArrowheads="1"/>
          </p:cNvSpPr>
          <p:nvPr/>
        </p:nvSpPr>
        <p:spPr bwMode="auto">
          <a:xfrm>
            <a:off x="0" y="6627813"/>
            <a:ext cx="91440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252065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1544"/>
            <a:ext cx="9144000" cy="6869544"/>
          </a:xfrm>
        </p:spPr>
      </p:pic>
      <p:sp>
        <p:nvSpPr>
          <p:cNvPr id="7" name="Title 6"/>
          <p:cNvSpPr>
            <a:spLocks noGrp="1"/>
          </p:cNvSpPr>
          <p:nvPr>
            <p:ph type="title"/>
          </p:nvPr>
        </p:nvSpPr>
        <p:spPr/>
        <p:txBody>
          <a:bodyPr/>
          <a:lstStyle/>
          <a:p>
            <a:r>
              <a:rPr lang="en-US" dirty="0">
                <a:solidFill>
                  <a:schemeClr val="bg1"/>
                </a:solidFill>
              </a:rPr>
              <a:t>Foundations</a:t>
            </a:r>
          </a:p>
        </p:txBody>
      </p:sp>
      <p:sp>
        <p:nvSpPr>
          <p:cNvPr id="8" name="Content Placeholder 7"/>
          <p:cNvSpPr>
            <a:spLocks noGrp="1"/>
          </p:cNvSpPr>
          <p:nvPr>
            <p:ph sz="half" idx="1"/>
          </p:nvPr>
        </p:nvSpPr>
        <p:spPr>
          <a:xfrm>
            <a:off x="4953000" y="5088844"/>
            <a:ext cx="3657600" cy="1215685"/>
          </a:xfrm>
        </p:spPr>
        <p:txBody>
          <a:bodyPr/>
          <a:lstStyle/>
          <a:p>
            <a:r>
              <a:rPr lang="en-US" altLang="en-US" b="1" dirty="0">
                <a:solidFill>
                  <a:schemeClr val="bg1"/>
                </a:solidFill>
                <a:effectLst>
                  <a:outerShdw blurRad="38100" dist="38100" dir="2700000" algn="tl">
                    <a:srgbClr val="000000"/>
                  </a:outerShdw>
                </a:effectLst>
              </a:rPr>
              <a:t>With appropriate support</a:t>
            </a:r>
          </a:p>
        </p:txBody>
      </p:sp>
      <p:sp>
        <p:nvSpPr>
          <p:cNvPr id="6" name="Content Placeholder 5"/>
          <p:cNvSpPr>
            <a:spLocks noGrp="1"/>
          </p:cNvSpPr>
          <p:nvPr>
            <p:ph sz="quarter" idx="4294967295"/>
          </p:nvPr>
        </p:nvSpPr>
        <p:spPr>
          <a:xfrm>
            <a:off x="533400" y="5044564"/>
            <a:ext cx="4038600" cy="1292906"/>
          </a:xfrm>
          <a:prstGeom prst="rect">
            <a:avLst/>
          </a:prstGeom>
        </p:spPr>
        <p:txBody>
          <a:bodyPr/>
          <a:lstStyle/>
          <a:p>
            <a:r>
              <a:rPr lang="en-US" altLang="en-US" sz="2800" b="1" dirty="0">
                <a:solidFill>
                  <a:schemeClr val="bg1"/>
                </a:solidFill>
                <a:effectLst>
                  <a:outerShdw blurRad="38100" dist="38100" dir="2700000" algn="tl">
                    <a:srgbClr val="000000"/>
                  </a:outerShdw>
                </a:effectLst>
              </a:rPr>
              <a:t>High-quality programs</a:t>
            </a:r>
          </a:p>
        </p:txBody>
      </p:sp>
      <p:sp>
        <p:nvSpPr>
          <p:cNvPr id="46086" name="Rectangle 14"/>
          <p:cNvSpPr>
            <a:spLocks noChangeArrowheads="1"/>
          </p:cNvSpPr>
          <p:nvPr/>
        </p:nvSpPr>
        <p:spPr bwMode="auto">
          <a:xfrm>
            <a:off x="0" y="6637338"/>
            <a:ext cx="91440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©2017 California Department of Education</a:t>
            </a:r>
          </a:p>
        </p:txBody>
      </p:sp>
      <p:sp>
        <p:nvSpPr>
          <p:cNvPr id="9" name="Slide Number Placeholder 8"/>
          <p:cNvSpPr>
            <a:spLocks noGrp="1"/>
          </p:cNvSpPr>
          <p:nvPr>
            <p:ph type="sldNum" sz="quarter" idx="10"/>
          </p:nvPr>
        </p:nvSpPr>
        <p:spPr/>
        <p:txBody>
          <a:bodyPr/>
          <a:lstStyle/>
          <a:p>
            <a:pPr>
              <a:defRPr/>
            </a:pPr>
            <a:fld id="{2D3CCAB5-0745-40CB-8326-C9D9DBA2797E}" type="slidenum">
              <a:rPr lang="en-US" altLang="en-US" smtClean="0">
                <a:solidFill>
                  <a:schemeClr val="bg1"/>
                </a:solidFill>
              </a:rPr>
              <a:pPr>
                <a:defRPr/>
              </a:pPr>
              <a:t>11</a:t>
            </a:fld>
            <a:endParaRPr lang="en-US" altLang="en-US" dirty="0">
              <a:solidFill>
                <a:schemeClr val="bg1"/>
              </a:solidFill>
            </a:endParaRPr>
          </a:p>
        </p:txBody>
      </p:sp>
    </p:spTree>
    <p:extLst>
      <p:ext uri="{BB962C8B-B14F-4D97-AF65-F5344CB8AC3E}">
        <p14:creationId xmlns:p14="http://schemas.microsoft.com/office/powerpoint/2010/main" val="35779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027"/>
          <a:stretch/>
        </p:blipFill>
        <p:spPr>
          <a:xfrm>
            <a:off x="2243030" y="1121974"/>
            <a:ext cx="4400550" cy="5313421"/>
          </a:xfrm>
          <a:prstGeom prst="rect">
            <a:avLst/>
          </a:prstGeom>
        </p:spPr>
      </p:pic>
      <p:sp>
        <p:nvSpPr>
          <p:cNvPr id="48130" name="Title 4"/>
          <p:cNvSpPr>
            <a:spLocks noGrp="1"/>
          </p:cNvSpPr>
          <p:nvPr>
            <p:ph type="title" sz="quarter"/>
          </p:nvPr>
        </p:nvSpPr>
        <p:spPr>
          <a:xfrm>
            <a:off x="455613" y="182562"/>
            <a:ext cx="8229600" cy="939412"/>
          </a:xfrm>
        </p:spPr>
        <p:txBody>
          <a:bodyPr/>
          <a:lstStyle/>
          <a:p>
            <a:r>
              <a:rPr lang="en-US" sz="3600" dirty="0">
                <a:latin typeface="Arial" charset="0"/>
                <a:ea typeface="ＭＳ Ｐゴシック" charset="0"/>
                <a:cs typeface="ＭＳ Ｐゴシック" charset="0"/>
              </a:rPr>
              <a:t>Map of the Foundations</a:t>
            </a:r>
            <a:endParaRPr lang="en-US" altLang="en-US" sz="3600" dirty="0">
              <a:solidFill>
                <a:srgbClr val="F4D18C"/>
              </a:solidFill>
            </a:endParaRPr>
          </a:p>
        </p:txBody>
      </p:sp>
      <p:sp>
        <p:nvSpPr>
          <p:cNvPr id="48131" name="Slide Number Placeholder 3"/>
          <p:cNvSpPr>
            <a:spLocks noGrp="1"/>
          </p:cNvSpPr>
          <p:nvPr>
            <p:ph type="sldNum" sz="quarter" idx="1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7375E8-BAD0-45BF-AD6B-72761F0E4990}" type="slidenum">
              <a:rPr lang="en-US" altLang="en-US" sz="1200"/>
              <a:pPr/>
              <a:t>12</a:t>
            </a:fld>
            <a:endParaRPr lang="en-US" altLang="en-US" sz="1200"/>
          </a:p>
        </p:txBody>
      </p:sp>
      <p:sp>
        <p:nvSpPr>
          <p:cNvPr id="21" name="AutoShape 16"/>
          <p:cNvSpPr>
            <a:spLocks noGrp="1" noChangeArrowheads="1"/>
          </p:cNvSpPr>
          <p:nvPr>
            <p:ph sz="quarter" idx="2"/>
          </p:nvPr>
        </p:nvSpPr>
        <p:spPr>
          <a:xfrm>
            <a:off x="201397" y="2070734"/>
            <a:ext cx="1343025" cy="419100"/>
          </a:xfrm>
          <a:prstGeom prst="wedgeRectCallout">
            <a:avLst>
              <a:gd name="adj1" fmla="val 109046"/>
              <a:gd name="adj2" fmla="val -48545"/>
            </a:avLst>
          </a:prstGeom>
          <a:solidFill>
            <a:srgbClr val="765191"/>
          </a:solidFill>
          <a:ln>
            <a:solidFill>
              <a:schemeClr val="tx1"/>
            </a:solidFill>
            <a:miter lim="800000"/>
            <a:headEnd/>
            <a:tailEnd/>
          </a:ln>
        </p:spPr>
        <p:txBody>
          <a:bodyPr>
            <a:normAutofit/>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rPr>
              <a:t>Domain</a:t>
            </a:r>
          </a:p>
        </p:txBody>
      </p:sp>
      <p:sp>
        <p:nvSpPr>
          <p:cNvPr id="22" name="AutoShape 10"/>
          <p:cNvSpPr>
            <a:spLocks noGrp="1" noChangeArrowheads="1"/>
          </p:cNvSpPr>
          <p:nvPr>
            <p:ph sz="quarter" idx="3"/>
          </p:nvPr>
        </p:nvSpPr>
        <p:spPr>
          <a:xfrm>
            <a:off x="6872233" y="1304536"/>
            <a:ext cx="1189037" cy="396875"/>
          </a:xfrm>
          <a:prstGeom prst="wedgeRectCallout">
            <a:avLst>
              <a:gd name="adj1" fmla="val -227710"/>
              <a:gd name="adj2" fmla="val 47951"/>
            </a:avLst>
          </a:prstGeom>
          <a:solidFill>
            <a:srgbClr val="765191"/>
          </a:solidFill>
          <a:ln>
            <a:solidFill>
              <a:schemeClr val="tx1"/>
            </a:solidFill>
            <a:miter lim="800000"/>
            <a:headEnd/>
            <a:tailEnd/>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rPr>
              <a:t>Strand</a:t>
            </a:r>
          </a:p>
        </p:txBody>
      </p:sp>
      <p:sp>
        <p:nvSpPr>
          <p:cNvPr id="23" name="AutoShape 9"/>
          <p:cNvSpPr>
            <a:spLocks noGrp="1" noChangeArrowheads="1"/>
          </p:cNvSpPr>
          <p:nvPr>
            <p:ph sz="quarter" idx="4"/>
          </p:nvPr>
        </p:nvSpPr>
        <p:spPr>
          <a:xfrm>
            <a:off x="375228" y="1127744"/>
            <a:ext cx="1570038" cy="427037"/>
          </a:xfrm>
          <a:prstGeom prst="wedgeRectCallout">
            <a:avLst>
              <a:gd name="adj1" fmla="val 105795"/>
              <a:gd name="adj2" fmla="val 121677"/>
            </a:avLst>
          </a:prstGeom>
          <a:solidFill>
            <a:srgbClr val="765191"/>
          </a:solidFill>
          <a:ln>
            <a:solidFill>
              <a:schemeClr val="tx1"/>
            </a:solidFill>
            <a:miter lim="800000"/>
            <a:headEnd/>
            <a:tailEnd/>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rPr>
              <a:t>Substrand</a:t>
            </a:r>
          </a:p>
        </p:txBody>
      </p:sp>
      <p:sp>
        <p:nvSpPr>
          <p:cNvPr id="24" name="AutoShape 11"/>
          <p:cNvSpPr>
            <a:spLocks noGrp="1" noChangeArrowheads="1"/>
          </p:cNvSpPr>
          <p:nvPr>
            <p:ph sz="quarter" idx="11"/>
          </p:nvPr>
        </p:nvSpPr>
        <p:spPr>
          <a:xfrm>
            <a:off x="909477" y="2978179"/>
            <a:ext cx="1104900" cy="404812"/>
          </a:xfrm>
          <a:prstGeom prst="wedgeRectCallout">
            <a:avLst>
              <a:gd name="adj1" fmla="val 123671"/>
              <a:gd name="adj2" fmla="val -253937"/>
            </a:avLst>
          </a:prstGeom>
          <a:solidFill>
            <a:srgbClr val="765191"/>
          </a:solidFill>
          <a:ln>
            <a:solidFill>
              <a:schemeClr val="tx1"/>
            </a:solidFill>
            <a:miter lim="800000"/>
            <a:headEnd/>
            <a:tailEnd/>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rPr>
              <a:t>Age</a:t>
            </a:r>
          </a:p>
        </p:txBody>
      </p:sp>
      <p:sp>
        <p:nvSpPr>
          <p:cNvPr id="26" name="AutoShape 13"/>
          <p:cNvSpPr>
            <a:spLocks noGrp="1" noChangeArrowheads="1"/>
          </p:cNvSpPr>
          <p:nvPr>
            <p:ph sz="quarter" idx="13"/>
          </p:nvPr>
        </p:nvSpPr>
        <p:spPr>
          <a:xfrm>
            <a:off x="6941688" y="2189045"/>
            <a:ext cx="1608137" cy="442912"/>
          </a:xfrm>
          <a:prstGeom prst="wedgeRectCallout">
            <a:avLst>
              <a:gd name="adj1" fmla="val -137382"/>
              <a:gd name="adj2" fmla="val -22104"/>
            </a:avLst>
          </a:prstGeom>
          <a:solidFill>
            <a:srgbClr val="765191"/>
          </a:solidFill>
          <a:ln>
            <a:solidFill>
              <a:schemeClr val="tx1"/>
            </a:solidFill>
            <a:miter lim="800000"/>
            <a:headEnd/>
            <a:tailEnd/>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rPr>
              <a:t>Foundation</a:t>
            </a:r>
          </a:p>
        </p:txBody>
      </p:sp>
      <p:sp>
        <p:nvSpPr>
          <p:cNvPr id="27" name="AutoShape 14"/>
          <p:cNvSpPr>
            <a:spLocks noGrp="1" noChangeArrowheads="1"/>
          </p:cNvSpPr>
          <p:nvPr>
            <p:ph sz="quarter" idx="14"/>
          </p:nvPr>
        </p:nvSpPr>
        <p:spPr>
          <a:xfrm>
            <a:off x="7155261" y="3595687"/>
            <a:ext cx="1373188" cy="442913"/>
          </a:xfrm>
          <a:prstGeom prst="wedgeRectCallout">
            <a:avLst>
              <a:gd name="adj1" fmla="val -202307"/>
              <a:gd name="adj2" fmla="val 17101"/>
            </a:avLst>
          </a:prstGeom>
          <a:solidFill>
            <a:srgbClr val="765191"/>
          </a:solidFill>
          <a:ln>
            <a:solidFill>
              <a:schemeClr val="tx1"/>
            </a:solidFill>
            <a:miter lim="800000"/>
            <a:headEnd/>
            <a:tailEnd/>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rPr>
              <a:t>Examples</a:t>
            </a:r>
          </a:p>
        </p:txBody>
      </p:sp>
    </p:spTree>
    <p:extLst>
      <p:ext uri="{BB962C8B-B14F-4D97-AF65-F5344CB8AC3E}">
        <p14:creationId xmlns:p14="http://schemas.microsoft.com/office/powerpoint/2010/main" val="492830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2" grpId="0" build="p" animBg="1"/>
      <p:bldP spid="23" grpId="0" build="p" animBg="1"/>
      <p:bldP spid="24" grpId="0" build="p" animBg="1"/>
      <p:bldP spid="26" grpId="0" build="p" animBg="1"/>
      <p:bldP spid="2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7"/>
          <p:cNvSpPr>
            <a:spLocks noGrp="1"/>
          </p:cNvSpPr>
          <p:nvPr>
            <p:ph type="title"/>
          </p:nvPr>
        </p:nvSpPr>
        <p:spPr>
          <a:xfrm>
            <a:off x="457200" y="105569"/>
            <a:ext cx="8229600" cy="519112"/>
          </a:xfrm>
        </p:spPr>
        <p:txBody>
          <a:bodyPr/>
          <a:lstStyle/>
          <a:p>
            <a:r>
              <a:rPr lang="en-US" altLang="en-US" dirty="0"/>
              <a:t>Dance through the Foundations</a:t>
            </a:r>
          </a:p>
        </p:txBody>
      </p:sp>
      <p:sp>
        <p:nvSpPr>
          <p:cNvPr id="48131" name="Content Placeholder 8"/>
          <p:cNvSpPr>
            <a:spLocks noGrp="1"/>
          </p:cNvSpPr>
          <p:nvPr>
            <p:ph idx="1"/>
          </p:nvPr>
        </p:nvSpPr>
        <p:spPr>
          <a:xfrm>
            <a:off x="457200" y="1417638"/>
            <a:ext cx="8229600" cy="4871650"/>
          </a:xfrm>
          <a:solidFill>
            <a:srgbClr val="552966"/>
          </a:solidFill>
        </p:spPr>
        <p:txBody>
          <a:bodyPr/>
          <a:lstStyle/>
          <a:p>
            <a:pPr>
              <a:buFont typeface="Arial" panose="020B0604020202020204" pitchFamily="34" charset="0"/>
              <a:buNone/>
            </a:pPr>
            <a:r>
              <a:rPr lang="en-US" altLang="en-US" sz="2600" b="1" u="sng" dirty="0">
                <a:solidFill>
                  <a:schemeClr val="bg1"/>
                </a:solidFill>
              </a:rPr>
              <a:t>Directions:</a:t>
            </a:r>
            <a:endParaRPr lang="en-US" altLang="en-US" sz="2600" dirty="0">
              <a:solidFill>
                <a:schemeClr val="bg1"/>
              </a:solidFill>
            </a:endParaRPr>
          </a:p>
          <a:p>
            <a:r>
              <a:rPr lang="en-US" altLang="en-US" sz="2600" dirty="0">
                <a:solidFill>
                  <a:schemeClr val="bg1"/>
                </a:solidFill>
                <a:effectLst>
                  <a:outerShdw blurRad="38100" dist="38100" dir="2700000" algn="tl">
                    <a:srgbClr val="000000"/>
                  </a:outerShdw>
                </a:effectLst>
              </a:rPr>
              <a:t>Find the envelope labeled                                         </a:t>
            </a:r>
            <a:r>
              <a:rPr lang="ja-JP" altLang="en-US" sz="2600" dirty="0">
                <a:solidFill>
                  <a:schemeClr val="bg1"/>
                </a:solidFill>
                <a:effectLst>
                  <a:outerShdw blurRad="38100" dist="38100" dir="2700000" algn="tl">
                    <a:srgbClr val="000000"/>
                  </a:outerShdw>
                </a:effectLst>
              </a:rPr>
              <a:t>“</a:t>
            </a:r>
            <a:r>
              <a:rPr lang="en-US" altLang="ja-JP" sz="2600" dirty="0">
                <a:solidFill>
                  <a:schemeClr val="bg1"/>
                </a:solidFill>
                <a:effectLst>
                  <a:outerShdw blurRad="38100" dist="38100" dir="2700000" algn="tl">
                    <a:srgbClr val="000000"/>
                  </a:outerShdw>
                </a:effectLst>
              </a:rPr>
              <a:t>Dance through the Foundations.</a:t>
            </a:r>
            <a:r>
              <a:rPr lang="ja-JP" altLang="en-US" sz="2600" dirty="0">
                <a:solidFill>
                  <a:schemeClr val="bg1"/>
                </a:solidFill>
                <a:effectLst>
                  <a:outerShdw blurRad="38100" dist="38100" dir="2700000" algn="tl">
                    <a:srgbClr val="000000"/>
                  </a:outerShdw>
                </a:effectLst>
              </a:rPr>
              <a:t>”</a:t>
            </a:r>
            <a:endParaRPr lang="en-US" altLang="ja-JP" sz="2600" dirty="0">
              <a:solidFill>
                <a:schemeClr val="bg1"/>
              </a:solidFill>
              <a:effectLst>
                <a:outerShdw blurRad="38100" dist="38100" dir="2700000" algn="tl">
                  <a:srgbClr val="000000"/>
                </a:outerShdw>
              </a:effectLst>
            </a:endParaRPr>
          </a:p>
          <a:p>
            <a:r>
              <a:rPr lang="en-US" altLang="en-US" sz="2600" dirty="0">
                <a:solidFill>
                  <a:schemeClr val="bg1"/>
                </a:solidFill>
                <a:effectLst>
                  <a:outerShdw blurRad="38100" dist="38100" dir="2700000" algn="tl">
                    <a:srgbClr val="000000"/>
                  </a:outerShdw>
                </a:effectLst>
              </a:rPr>
              <a:t>Pass out the 3 x 5 cards to each table mate.</a:t>
            </a:r>
          </a:p>
          <a:p>
            <a:r>
              <a:rPr lang="en-US" altLang="en-US" sz="2600" dirty="0">
                <a:solidFill>
                  <a:schemeClr val="bg1"/>
                </a:solidFill>
                <a:effectLst>
                  <a:outerShdw blurRad="38100" dist="38100" dir="2700000" algn="tl">
                    <a:srgbClr val="000000"/>
                  </a:outerShdw>
                </a:effectLst>
              </a:rPr>
              <a:t>Individually, or in groups, look up each quote or statement on the 3 x 5 cards in the PLF, Vol. 2. </a:t>
            </a:r>
          </a:p>
          <a:p>
            <a:r>
              <a:rPr lang="en-US" altLang="en-US" sz="2600" dirty="0">
                <a:solidFill>
                  <a:schemeClr val="bg1"/>
                </a:solidFill>
                <a:effectLst>
                  <a:outerShdw blurRad="38100" dist="38100" dir="2700000" algn="tl">
                    <a:srgbClr val="000000"/>
                  </a:outerShdw>
                </a:effectLst>
              </a:rPr>
              <a:t>Determine if the card is true for earlier development (about 48 months), later development (about 60 months), or both.</a:t>
            </a:r>
          </a:p>
          <a:p>
            <a:r>
              <a:rPr lang="en-US" altLang="en-US" sz="2600" dirty="0">
                <a:solidFill>
                  <a:schemeClr val="bg1"/>
                </a:solidFill>
                <a:effectLst>
                  <a:outerShdw blurRad="38100" dist="38100" dir="2700000" algn="tl">
                    <a:srgbClr val="000000"/>
                  </a:outerShdw>
                </a:effectLst>
              </a:rPr>
              <a:t>Be ready to share your </a:t>
            </a:r>
            <a:r>
              <a:rPr lang="ja-JP" altLang="en-US" sz="2600" dirty="0">
                <a:solidFill>
                  <a:schemeClr val="bg1"/>
                </a:solidFill>
                <a:effectLst>
                  <a:outerShdw blurRad="38100" dist="38100" dir="2700000" algn="tl">
                    <a:srgbClr val="000000"/>
                  </a:outerShdw>
                </a:effectLst>
              </a:rPr>
              <a:t>“</a:t>
            </a:r>
            <a:r>
              <a:rPr lang="en-US" altLang="ja-JP" sz="2600" dirty="0">
                <a:solidFill>
                  <a:schemeClr val="bg1"/>
                </a:solidFill>
                <a:effectLst>
                  <a:outerShdw blurRad="38100" dist="38100" dir="2700000" algn="tl">
                    <a:srgbClr val="000000"/>
                  </a:outerShdw>
                </a:effectLst>
              </a:rPr>
              <a:t>dancing</a:t>
            </a:r>
            <a:r>
              <a:rPr lang="ja-JP" altLang="en-US" sz="2600" dirty="0">
                <a:solidFill>
                  <a:schemeClr val="bg1"/>
                </a:solidFill>
                <a:effectLst>
                  <a:outerShdw blurRad="38100" dist="38100" dir="2700000" algn="tl">
                    <a:srgbClr val="000000"/>
                  </a:outerShdw>
                </a:effectLst>
              </a:rPr>
              <a:t>”</a:t>
            </a:r>
            <a:r>
              <a:rPr lang="en-US" altLang="ja-JP" sz="2600" dirty="0">
                <a:solidFill>
                  <a:schemeClr val="bg1"/>
                </a:solidFill>
                <a:effectLst>
                  <a:outerShdw blurRad="38100" dist="38100" dir="2700000" algn="tl">
                    <a:srgbClr val="000000"/>
                  </a:outerShdw>
                </a:effectLst>
              </a:rPr>
              <a:t> thoughts with the group.</a:t>
            </a:r>
            <a:endParaRPr lang="en-US" altLang="en-US" sz="2600" dirty="0">
              <a:solidFill>
                <a:schemeClr val="bg1"/>
              </a:solidFill>
              <a:effectLst>
                <a:outerShdw blurRad="38100" dist="38100" dir="2700000" algn="tl">
                  <a:srgbClr val="000000"/>
                </a:outerShdw>
              </a:effectLst>
            </a:endParaRPr>
          </a:p>
        </p:txBody>
      </p:sp>
      <p:sp>
        <p:nvSpPr>
          <p:cNvPr id="50180"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A189EE83-3D29-44B6-A27A-2EACC9E73836}" type="slidenum">
              <a:rPr lang="en-US" altLang="en-US" sz="1200"/>
              <a:pPr algn="r"/>
              <a:t>13</a:t>
            </a:fld>
            <a:endParaRPr lang="en-US" altLang="en-US" sz="1200"/>
          </a:p>
        </p:txBody>
      </p:sp>
      <p:graphicFrame>
        <p:nvGraphicFramePr>
          <p:cNvPr id="11" name="Content Placeholder 10"/>
          <p:cNvGraphicFramePr>
            <a:graphicFrameLocks noGrp="1"/>
          </p:cNvGraphicFramePr>
          <p:nvPr>
            <p:ph sz="half" idx="4294967295"/>
            <p:extLst>
              <p:ext uri="{D42A27DB-BD31-4B8C-83A1-F6EECF244321}">
                <p14:modId xmlns:p14="http://schemas.microsoft.com/office/powerpoint/2010/main" val="3713310839"/>
              </p:ext>
            </p:extLst>
          </p:nvPr>
        </p:nvGraphicFramePr>
        <p:xfrm>
          <a:off x="5940425" y="624681"/>
          <a:ext cx="3203575" cy="1839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264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9"/>
          <p:cNvSpPr>
            <a:spLocks noGrp="1" noChangeArrowheads="1"/>
          </p:cNvSpPr>
          <p:nvPr>
            <p:ph type="title"/>
          </p:nvPr>
        </p:nvSpPr>
        <p:spPr>
          <a:xfrm>
            <a:off x="0" y="0"/>
            <a:ext cx="9144000" cy="1122084"/>
          </a:xfrm>
        </p:spPr>
        <p:txBody>
          <a:bodyPr/>
          <a:lstStyle/>
          <a:p>
            <a:pPr eaLnBrk="1" hangingPunct="1"/>
            <a:r>
              <a:rPr lang="en-US" altLang="en-US" sz="3600" dirty="0"/>
              <a:t>What Does Each of the Substrands Mean?</a:t>
            </a: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2494103133"/>
              </p:ext>
            </p:extLst>
          </p:nvPr>
        </p:nvGraphicFramePr>
        <p:xfrm>
          <a:off x="431799" y="1376084"/>
          <a:ext cx="8280401" cy="4549775"/>
        </p:xfrm>
        <a:graphic>
          <a:graphicData uri="http://schemas.openxmlformats.org/drawingml/2006/table">
            <a:tbl>
              <a:tblPr/>
              <a:tblGrid>
                <a:gridCol w="1647752">
                  <a:extLst>
                    <a:ext uri="{9D8B030D-6E8A-4147-A177-3AD203B41FA5}">
                      <a16:colId xmlns:a16="http://schemas.microsoft.com/office/drawing/2014/main" val="1649934057"/>
                    </a:ext>
                  </a:extLst>
                </a:gridCol>
                <a:gridCol w="2584651">
                  <a:extLst>
                    <a:ext uri="{9D8B030D-6E8A-4147-A177-3AD203B41FA5}">
                      <a16:colId xmlns:a16="http://schemas.microsoft.com/office/drawing/2014/main" val="901961209"/>
                    </a:ext>
                  </a:extLst>
                </a:gridCol>
                <a:gridCol w="4047998">
                  <a:extLst>
                    <a:ext uri="{9D8B030D-6E8A-4147-A177-3AD203B41FA5}">
                      <a16:colId xmlns:a16="http://schemas.microsoft.com/office/drawing/2014/main" val="2277009824"/>
                    </a:ext>
                  </a:extLst>
                </a:gridCol>
              </a:tblGrid>
              <a:tr h="434975">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Foundation</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ea typeface="MS PGothic" panose="020B0600070205080204" pitchFamily="34" charset="-128"/>
                        </a:rPr>
                        <a:t>Substrand</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Substrand Definition</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555800326"/>
                  </a:ext>
                </a:extLst>
              </a:tr>
              <a:tr h="1135341">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48 months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60 months</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C9FF"/>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rPr>
                        <a:t>Notice, Respond, and Engage</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3307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Notice, interact, and be interested in</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3655084156"/>
                  </a:ext>
                </a:extLst>
              </a:tr>
              <a:tr h="1496021">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48 months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60 months</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C9FF"/>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rPr>
                        <a:t>Develop Skills in Dance</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3307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Learn the basic skills of performing, inventing, and creating, such as using a paintbrush</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677422469"/>
                  </a:ext>
                </a:extLst>
              </a:tr>
              <a:tr h="1371600">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48 months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60 months</a:t>
                      </a:r>
                    </a:p>
                  </a:txBody>
                  <a:tcPr marL="85134" marR="851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C9FF"/>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rPr>
                        <a:t>Create, Invent, and Express Through Dance</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33078"/>
                    </a:solidFill>
                  </a:tcPr>
                </a:tc>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Use skills to participate, express, invent, and create</a:t>
                      </a:r>
                    </a:p>
                  </a:txBody>
                  <a:tcPr marL="117034" marR="1170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1002746044"/>
                  </a:ext>
                </a:extLst>
              </a:tr>
            </a:tbl>
          </a:graphicData>
        </a:graphic>
      </p:graphicFrame>
      <p:sp>
        <p:nvSpPr>
          <p:cNvPr id="52248"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A517A675-5BD9-4920-92F6-CAB837035B78}" type="slidenum">
              <a:rPr lang="en-US" altLang="en-US" sz="1200"/>
              <a:pPr algn="r"/>
              <a:t>14</a:t>
            </a:fld>
            <a:endParaRPr lang="en-US" altLang="en-US" sz="1200"/>
          </a:p>
        </p:txBody>
      </p:sp>
    </p:spTree>
    <p:extLst>
      <p:ext uri="{BB962C8B-B14F-4D97-AF65-F5344CB8AC3E}">
        <p14:creationId xmlns:p14="http://schemas.microsoft.com/office/powerpoint/2010/main" val="408387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tLang="en-US"/>
              <a:t>Foundations Video Example</a:t>
            </a:r>
          </a:p>
        </p:txBody>
      </p:sp>
      <p:sp>
        <p:nvSpPr>
          <p:cNvPr id="54274" name="Content Placeholder 2"/>
          <p:cNvSpPr>
            <a:spLocks noGrp="1"/>
          </p:cNvSpPr>
          <p:nvPr>
            <p:ph idx="1"/>
          </p:nvPr>
        </p:nvSpPr>
        <p:spPr/>
        <p:txBody>
          <a:bodyPr/>
          <a:lstStyle/>
          <a:p>
            <a:endParaRPr lang="en-US" altLang="en-US"/>
          </a:p>
        </p:txBody>
      </p:sp>
      <p:sp>
        <p:nvSpPr>
          <p:cNvPr id="54275"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8EC4D23-B87E-42EC-8594-596B02D508B9}" type="slidenum">
              <a:rPr lang="en-US" altLang="en-US" sz="1200"/>
              <a:pPr/>
              <a:t>15</a:t>
            </a:fld>
            <a:endParaRPr lang="en-US" altLang="en-US" sz="1200"/>
          </a:p>
        </p:txBody>
      </p:sp>
    </p:spTree>
    <p:extLst>
      <p:ext uri="{BB962C8B-B14F-4D97-AF65-F5344CB8AC3E}">
        <p14:creationId xmlns:p14="http://schemas.microsoft.com/office/powerpoint/2010/main" val="178963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sz="4000"/>
              <a:t>Video Reflection</a:t>
            </a:r>
          </a:p>
        </p:txBody>
      </p:sp>
      <p:sp>
        <p:nvSpPr>
          <p:cNvPr id="56322" name="Content Placeholder 2"/>
          <p:cNvSpPr>
            <a:spLocks noGrp="1"/>
          </p:cNvSpPr>
          <p:nvPr>
            <p:ph idx="1"/>
          </p:nvPr>
        </p:nvSpPr>
        <p:spPr/>
        <p:txBody>
          <a:bodyPr/>
          <a:lstStyle/>
          <a:p>
            <a:pPr marL="457200" indent="-457200" eaLnBrk="1" hangingPunct="1">
              <a:spcBef>
                <a:spcPct val="0"/>
              </a:spcBef>
              <a:spcAft>
                <a:spcPts val="1200"/>
              </a:spcAft>
              <a:buFont typeface="Arial" panose="020B0604020202020204" pitchFamily="34" charset="0"/>
              <a:buAutoNum type="arabicPeriod"/>
            </a:pPr>
            <a:r>
              <a:rPr lang="en-US" altLang="en-US" sz="2800" dirty="0">
                <a:solidFill>
                  <a:srgbClr val="000000"/>
                </a:solidFill>
                <a:cs typeface="Arial" panose="020B0604020202020204" pitchFamily="34" charset="0"/>
              </a:rPr>
              <a:t>What are the differences in developmental levels (at around 48 months versus at around 60 months)?</a:t>
            </a:r>
          </a:p>
          <a:p>
            <a:pPr marL="457200" indent="-457200" eaLnBrk="1" hangingPunct="1">
              <a:spcBef>
                <a:spcPct val="0"/>
              </a:spcBef>
              <a:spcAft>
                <a:spcPts val="1200"/>
              </a:spcAft>
              <a:buFont typeface="Arial" panose="020B0604020202020204" pitchFamily="34" charset="0"/>
              <a:buAutoNum type="arabicPeriod"/>
            </a:pPr>
            <a:r>
              <a:rPr lang="en-US" altLang="en-US" sz="2800" dirty="0">
                <a:solidFill>
                  <a:srgbClr val="000000"/>
                </a:solidFill>
                <a:cs typeface="Arial" panose="020B0604020202020204" pitchFamily="34" charset="0"/>
              </a:rPr>
              <a:t>How would you describe the different instructional strategies teachers use to develop dance (at around 48 months versus at around 60 months)?</a:t>
            </a:r>
          </a:p>
          <a:p>
            <a:pPr marL="457200" indent="-457200" eaLnBrk="1" hangingPunct="1">
              <a:spcBef>
                <a:spcPct val="0"/>
              </a:spcBef>
              <a:spcAft>
                <a:spcPts val="1200"/>
              </a:spcAft>
              <a:buFont typeface="Arial" panose="020B0604020202020204" pitchFamily="34" charset="0"/>
              <a:buAutoNum type="arabicPeriod"/>
            </a:pPr>
            <a:r>
              <a:rPr lang="en-US" altLang="en-US" sz="2800" dirty="0">
                <a:solidFill>
                  <a:srgbClr val="000000"/>
                </a:solidFill>
                <a:cs typeface="Arial" panose="020B0604020202020204" pitchFamily="34" charset="0"/>
              </a:rPr>
              <a:t>How are you currently using these strategies in your classroom?</a:t>
            </a:r>
          </a:p>
          <a:p>
            <a:pPr marL="457200" indent="-457200">
              <a:spcAft>
                <a:spcPts val="1200"/>
              </a:spcAft>
              <a:buFontTx/>
              <a:buNone/>
            </a:pPr>
            <a:endParaRPr lang="en-US" altLang="en-US" sz="3600" dirty="0">
              <a:cs typeface="Arial" panose="020B0604020202020204" pitchFamily="34" charset="0"/>
            </a:endParaRPr>
          </a:p>
        </p:txBody>
      </p:sp>
      <p:sp>
        <p:nvSpPr>
          <p:cNvPr id="5632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01A73D0-BB2B-4975-B2C3-9FD87B7DB50A}" type="slidenum">
              <a:rPr lang="en-US" altLang="en-US" sz="1200"/>
              <a:pPr/>
              <a:t>16</a:t>
            </a:fld>
            <a:endParaRPr lang="en-US" altLang="en-US" sz="1200"/>
          </a:p>
        </p:txBody>
      </p:sp>
    </p:spTree>
    <p:extLst>
      <p:ext uri="{BB962C8B-B14F-4D97-AF65-F5344CB8AC3E}">
        <p14:creationId xmlns:p14="http://schemas.microsoft.com/office/powerpoint/2010/main" val="293486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027700"/>
          </a:xfrm>
        </p:spPr>
        <p:txBody>
          <a:bodyPr/>
          <a:lstStyle/>
          <a:p>
            <a:r>
              <a:rPr lang="en-US" sz="4000" dirty="0">
                <a:latin typeface="Arial" charset="0"/>
                <a:ea typeface="ＭＳ Ｐゴシック" charset="0"/>
                <a:cs typeface="ＭＳ Ｐゴシック" charset="0"/>
              </a:rPr>
              <a:t>Alignment Document</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17</a:t>
            </a:fld>
            <a:endParaRPr lang="en-US"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7728" y="1027699"/>
            <a:ext cx="4170783" cy="5470603"/>
          </a:xfrm>
          <a:prstGeom prst="rect">
            <a:avLst/>
          </a:prstGeom>
          <a:ln>
            <a:solidFill>
              <a:srgbClr val="000000"/>
            </a:solidFill>
          </a:ln>
        </p:spPr>
      </p:pic>
    </p:spTree>
    <p:extLst>
      <p:ext uri="{BB962C8B-B14F-4D97-AF65-F5344CB8AC3E}">
        <p14:creationId xmlns:p14="http://schemas.microsoft.com/office/powerpoint/2010/main" val="922402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2"/>
          <p:cNvSpPr>
            <a:spLocks noGrp="1"/>
          </p:cNvSpPr>
          <p:nvPr>
            <p:ph type="title"/>
          </p:nvPr>
        </p:nvSpPr>
        <p:spPr/>
        <p:txBody>
          <a:bodyPr>
            <a:normAutofit fontScale="90000"/>
          </a:bodyPr>
          <a:lstStyle/>
          <a:p>
            <a:br>
              <a:rPr lang="en-US" altLang="en-US" sz="3600"/>
            </a:br>
            <a:r>
              <a:rPr lang="en-US" altLang="en-US" sz="3600"/>
              <a:t>Alignment Document: Table 1.13</a:t>
            </a:r>
            <a:br>
              <a:rPr lang="en-US" altLang="en-US" sz="3600"/>
            </a:br>
            <a:r>
              <a:rPr lang="en-US" altLang="en-US" sz="3600"/>
              <a:t> </a:t>
            </a:r>
          </a:p>
        </p:txBody>
      </p:sp>
      <p:pic>
        <p:nvPicPr>
          <p:cNvPr id="60419"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9590" y="1128376"/>
            <a:ext cx="5642516" cy="1226571"/>
          </a:xfrm>
        </p:spPr>
      </p:pic>
      <p:sp>
        <p:nvSpPr>
          <p:cNvPr id="6041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F48580-4725-48E1-9AF6-7602D01BB081}" type="slidenum">
              <a:rPr lang="en-US" altLang="en-US" sz="1200"/>
              <a:pPr/>
              <a:t>18</a:t>
            </a:fld>
            <a:endParaRPr lang="en-US" altLang="en-US" sz="1200"/>
          </a:p>
        </p:txBody>
      </p:sp>
      <p:pic>
        <p:nvPicPr>
          <p:cNvPr id="604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9589" y="2271376"/>
            <a:ext cx="5642517" cy="2902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9588" y="5154853"/>
            <a:ext cx="5642518" cy="915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39590" y="6104186"/>
            <a:ext cx="5898996" cy="461665"/>
          </a:xfrm>
          <a:prstGeom prst="rect">
            <a:avLst/>
          </a:prstGeom>
          <a:noFill/>
        </p:spPr>
        <p:txBody>
          <a:bodyPr wrap="square" rtlCol="0">
            <a:spAutoFit/>
          </a:bodyPr>
          <a:lstStyle/>
          <a:p>
            <a:pPr algn="ctr"/>
            <a:r>
              <a:rPr lang="en-US" sz="1200" dirty="0"/>
              <a:t>California Department of Education, 2012, The Alignment of the California Preschool Learning Foundations with Key Early Education Resources, pp. 111-113</a:t>
            </a:r>
          </a:p>
        </p:txBody>
      </p:sp>
    </p:spTree>
    <p:extLst>
      <p:ext uri="{BB962C8B-B14F-4D97-AF65-F5344CB8AC3E}">
        <p14:creationId xmlns:p14="http://schemas.microsoft.com/office/powerpoint/2010/main" val="377830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2"/>
          <p:cNvSpPr>
            <a:spLocks noGrp="1"/>
          </p:cNvSpPr>
          <p:nvPr>
            <p:ph type="title"/>
          </p:nvPr>
        </p:nvSpPr>
        <p:spPr/>
        <p:txBody>
          <a:bodyPr/>
          <a:lstStyle/>
          <a:p>
            <a:r>
              <a:rPr lang="en-US" altLang="en-US" dirty="0"/>
              <a:t>Environments</a:t>
            </a:r>
          </a:p>
        </p:txBody>
      </p:sp>
      <p:pic>
        <p:nvPicPr>
          <p:cNvPr id="62466" name="Content Placeholder 9" descr="Playing instruments&#10;"/>
          <p:cNvPicPr>
            <a:picLocks noGrp="1" noChangeAspect="1"/>
          </p:cNvPicPr>
          <p:nvPr>
            <p:ph sz="half" idx="2"/>
          </p:nvPr>
        </p:nvPicPr>
        <p:blipFill>
          <a:blip r:embed="rId3">
            <a:lum bright="8000" contrast="4000"/>
            <a:extLst>
              <a:ext uri="{28A0092B-C50C-407E-A947-70E740481C1C}">
                <a14:useLocalDpi xmlns:a14="http://schemas.microsoft.com/office/drawing/2010/main" val="0"/>
              </a:ext>
            </a:extLst>
          </a:blip>
          <a:srcRect l="-48"/>
          <a:stretch>
            <a:fillRect/>
          </a:stretch>
        </p:blipFill>
        <p:spPr>
          <a:xfrm>
            <a:off x="-11113" y="-23813"/>
            <a:ext cx="9144001" cy="6858001"/>
          </a:xfrm>
          <a:noFill/>
        </p:spPr>
      </p:pic>
      <p:sp>
        <p:nvSpPr>
          <p:cNvPr id="58371" name="Content Placeholder 13"/>
          <p:cNvSpPr>
            <a:spLocks noGrp="1"/>
          </p:cNvSpPr>
          <p:nvPr>
            <p:ph sz="half" idx="1"/>
          </p:nvPr>
        </p:nvSpPr>
        <p:spPr>
          <a:xfrm>
            <a:off x="0" y="-23813"/>
            <a:ext cx="4560888" cy="2198301"/>
          </a:xfrm>
          <a:solidFill>
            <a:schemeClr val="tx1">
              <a:lumMod val="75000"/>
              <a:lumOff val="25000"/>
              <a:alpha val="59000"/>
            </a:schemeClr>
          </a:solidFill>
        </p:spPr>
        <p:txBody>
          <a:bodyPr/>
          <a:lstStyle/>
          <a:p>
            <a:pPr marL="117475" indent="0">
              <a:buFont typeface="Arial" panose="020B0604020202020204" pitchFamily="34" charset="0"/>
              <a:buNone/>
            </a:pPr>
            <a:r>
              <a:rPr lang="en-US" altLang="en-US" b="1" dirty="0">
                <a:solidFill>
                  <a:schemeClr val="bg1"/>
                </a:solidFill>
                <a:effectLst>
                  <a:outerShdw blurRad="38100" dist="38100" dir="2700000" algn="tl">
                    <a:srgbClr val="000000"/>
                  </a:outerShdw>
                </a:effectLst>
              </a:rPr>
              <a:t>“The challenge for the teacher is to produce complexity and variation in environments”</a:t>
            </a:r>
          </a:p>
          <a:p>
            <a:pPr marL="117475" indent="0">
              <a:buFont typeface="Arial" panose="020B0604020202020204" pitchFamily="34" charset="0"/>
              <a:buNone/>
            </a:pPr>
            <a:r>
              <a:rPr lang="en-US" altLang="en-US" sz="1800" dirty="0">
                <a:solidFill>
                  <a:schemeClr val="bg1"/>
                </a:solidFill>
                <a:effectLst>
                  <a:outerShdw blurRad="38100" dist="38100" dir="2700000" algn="tl">
                    <a:srgbClr val="000000"/>
                  </a:outerShdw>
                </a:effectLst>
              </a:rPr>
              <a:t>(PCF, Vol. 2, p. 103).</a:t>
            </a:r>
          </a:p>
        </p:txBody>
      </p:sp>
      <p:sp>
        <p:nvSpPr>
          <p:cNvPr id="62468"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33C1B3-DB05-42DE-B53A-1A3B4E6E868B}" type="slidenum">
              <a:rPr lang="en-US" altLang="en-US" sz="1200">
                <a:solidFill>
                  <a:schemeClr val="bg1"/>
                </a:solidFill>
              </a:rPr>
              <a:pPr/>
              <a:t>19</a:t>
            </a:fld>
            <a:endParaRPr lang="en-US" altLang="en-US" sz="1200" dirty="0">
              <a:solidFill>
                <a:schemeClr val="bg1"/>
              </a:solidFill>
            </a:endParaRPr>
          </a:p>
        </p:txBody>
      </p:sp>
      <p:sp>
        <p:nvSpPr>
          <p:cNvPr id="62469" name="Rectangle 5"/>
          <p:cNvSpPr txBox="1">
            <a:spLocks noChangeArrowheads="1"/>
          </p:cNvSpPr>
          <p:nvPr/>
        </p:nvSpPr>
        <p:spPr bwMode="auto">
          <a:xfrm>
            <a:off x="0" y="6604000"/>
            <a:ext cx="91440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t>©2017 California Department of Education</a:t>
            </a:r>
          </a:p>
        </p:txBody>
      </p:sp>
    </p:spTree>
    <p:extLst>
      <p:ext uri="{BB962C8B-B14F-4D97-AF65-F5344CB8AC3E}">
        <p14:creationId xmlns:p14="http://schemas.microsoft.com/office/powerpoint/2010/main" val="282882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3394"/>
          </a:xfrm>
        </p:spPr>
        <p:txBody>
          <a:bodyPr/>
          <a:lstStyle/>
          <a:p>
            <a:r>
              <a:rPr lang="en-US" dirty="0"/>
              <a:t>Objectives</a:t>
            </a:r>
          </a:p>
        </p:txBody>
      </p:sp>
      <p:sp>
        <p:nvSpPr>
          <p:cNvPr id="3" name="Content Placeholder 2"/>
          <p:cNvSpPr>
            <a:spLocks noGrp="1"/>
          </p:cNvSpPr>
          <p:nvPr>
            <p:ph idx="1"/>
          </p:nvPr>
        </p:nvSpPr>
        <p:spPr>
          <a:xfrm>
            <a:off x="388374" y="973394"/>
            <a:ext cx="8229600" cy="5053780"/>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2  and the California Preschool Curriculum Framework, Volume 2—</a:t>
            </a:r>
            <a:r>
              <a:rPr lang="en-US" altLang="en-US" sz="2400" dirty="0">
                <a:solidFill>
                  <a:prstClr val="black"/>
                </a:solidFill>
                <a:ea typeface="MS PGothic" panose="020B0600070205080204" pitchFamily="34" charset="-128"/>
              </a:rPr>
              <a:t>Visual and Performing Arts domain, Dance strand.</a:t>
            </a:r>
          </a:p>
          <a:p>
            <a:pPr lvl="0"/>
            <a:r>
              <a:rPr lang="en-US" altLang="en-US" sz="2400" dirty="0">
                <a:solidFill>
                  <a:prstClr val="black"/>
                </a:solidFill>
                <a:ea typeface="MS PGothic" panose="020B0600070205080204" pitchFamily="34" charset="-128"/>
              </a:rPr>
              <a:t>Observe, read, and discuss the developmental continuum for dance and develop strategies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400" dirty="0"/>
              <a:t>skills, knowledge, and behaviors related to dance.</a:t>
            </a:r>
          </a:p>
          <a:p>
            <a:pPr lvl="0"/>
            <a:endParaRPr lang="en-US" altLang="en-US" sz="2400" dirty="0">
              <a:solidFill>
                <a:prstClr val="black"/>
              </a:solidFill>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3885221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710906" y="289158"/>
            <a:ext cx="4370387" cy="1044575"/>
          </a:xfrm>
        </p:spPr>
        <p:txBody>
          <a:bodyPr>
            <a:normAutofit fontScale="90000"/>
          </a:bodyPr>
          <a:lstStyle/>
          <a:p>
            <a:pPr marL="114300">
              <a:defRPr/>
            </a:pPr>
            <a:br>
              <a:rPr lang="en-US" sz="4000" dirty="0">
                <a:ea typeface="ＭＳ Ｐゴシック" charset="0"/>
                <a:cs typeface="Arial" charset="0"/>
              </a:rPr>
            </a:br>
            <a:r>
              <a:rPr lang="en-US" sz="3200" dirty="0">
                <a:ea typeface="ＭＳ Ｐゴシック" charset="0"/>
                <a:cs typeface="Arial" charset="0"/>
              </a:rPr>
              <a:t>The Preschool Curriculum Framework:</a:t>
            </a:r>
          </a:p>
        </p:txBody>
      </p:sp>
      <p:pic>
        <p:nvPicPr>
          <p:cNvPr id="64514" name="Content Placeholder 1" descr="Screen Shot 2016-09-26 at 12.59.42 PM.pn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09538"/>
            <a:ext cx="4648200" cy="6967538"/>
          </a:xfrm>
        </p:spPr>
      </p:pic>
      <p:sp>
        <p:nvSpPr>
          <p:cNvPr id="64515" name="Rectangle 3"/>
          <p:cNvSpPr>
            <a:spLocks noGrp="1" noChangeArrowheads="1"/>
          </p:cNvSpPr>
          <p:nvPr>
            <p:ph sz="half" idx="2"/>
          </p:nvPr>
        </p:nvSpPr>
        <p:spPr>
          <a:xfrm>
            <a:off x="4869366" y="2010588"/>
            <a:ext cx="4038600" cy="3709988"/>
          </a:xfrm>
        </p:spPr>
        <p:txBody>
          <a:bodyPr/>
          <a:lstStyle/>
          <a:p>
            <a:pPr marL="0" indent="0">
              <a:buFontTx/>
              <a:buNone/>
            </a:pPr>
            <a:r>
              <a:rPr lang="ja-JP" altLang="en-US" dirty="0"/>
              <a:t>“</a:t>
            </a:r>
            <a:r>
              <a:rPr lang="en-US" altLang="ja-JP" dirty="0"/>
              <a:t>…presents strategies and information to enrich learning and development opportunities for all of California’s preschool children</a:t>
            </a:r>
            <a:r>
              <a:rPr lang="ja-JP" altLang="en-US" dirty="0"/>
              <a:t>”</a:t>
            </a:r>
            <a:r>
              <a:rPr lang="en-US" altLang="en-US" sz="1800" dirty="0"/>
              <a:t>(PCF, Vol. 1, p. v).</a:t>
            </a:r>
          </a:p>
        </p:txBody>
      </p:sp>
      <p:sp>
        <p:nvSpPr>
          <p:cNvPr id="64516" name="Footer Placeholder 5"/>
          <p:cNvSpPr txBox="1">
            <a:spLocks/>
          </p:cNvSpPr>
          <p:nvPr/>
        </p:nvSpPr>
        <p:spPr bwMode="auto">
          <a:xfrm>
            <a:off x="4648200" y="6612673"/>
            <a:ext cx="4495800" cy="245327"/>
          </a:xfrm>
          <a:prstGeom prst="rect">
            <a:avLst/>
          </a:prstGeom>
          <a:solidFill>
            <a:srgbClr val="D7C9E1"/>
          </a:solidFill>
          <a:ln>
            <a:noFill/>
          </a:ln>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900" dirty="0"/>
              <a:t>©2017 California Department of Education</a:t>
            </a:r>
          </a:p>
        </p:txBody>
      </p:sp>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pPr>
                <a:defRPr/>
              </a:pPr>
              <a:t>20</a:t>
            </a:fld>
            <a:endParaRPr lang="en-US" altLang="en-US"/>
          </a:p>
        </p:txBody>
      </p:sp>
    </p:spTree>
    <p:extLst>
      <p:ext uri="{BB962C8B-B14F-4D97-AF65-F5344CB8AC3E}">
        <p14:creationId xmlns:p14="http://schemas.microsoft.com/office/powerpoint/2010/main" val="337720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altLang="en-US" dirty="0"/>
              <a:t>Framework Strategies</a:t>
            </a:r>
          </a:p>
        </p:txBody>
      </p:sp>
      <p:sp>
        <p:nvSpPr>
          <p:cNvPr id="66562" name="Rectangle 3"/>
          <p:cNvSpPr>
            <a:spLocks noGrp="1" noChangeArrowheads="1"/>
          </p:cNvSpPr>
          <p:nvPr>
            <p:ph sz="half" idx="1"/>
          </p:nvPr>
        </p:nvSpPr>
        <p:spPr/>
        <p:txBody>
          <a:bodyPr/>
          <a:lstStyle/>
          <a:p>
            <a:r>
              <a:rPr lang="en-US" altLang="en-US" dirty="0">
                <a:solidFill>
                  <a:srgbClr val="000000"/>
                </a:solidFill>
              </a:rPr>
              <a:t>Developmentally appropriate</a:t>
            </a:r>
          </a:p>
          <a:p>
            <a:r>
              <a:rPr lang="en-US" altLang="en-US" dirty="0">
                <a:solidFill>
                  <a:srgbClr val="000000"/>
                </a:solidFill>
              </a:rPr>
              <a:t>Reflective and intentional</a:t>
            </a:r>
          </a:p>
          <a:p>
            <a:r>
              <a:rPr lang="en-US" altLang="en-US" dirty="0">
                <a:solidFill>
                  <a:srgbClr val="000000"/>
                </a:solidFill>
              </a:rPr>
              <a:t>Individually and culturally meaningful</a:t>
            </a:r>
          </a:p>
          <a:p>
            <a:r>
              <a:rPr lang="en-US" altLang="en-US" dirty="0">
                <a:solidFill>
                  <a:srgbClr val="000000"/>
                </a:solidFill>
              </a:rPr>
              <a:t>Inclusive</a:t>
            </a:r>
            <a:r>
              <a:rPr lang="en-US" dirty="0"/>
              <a:t> of children with disabilities or other special needs </a:t>
            </a:r>
            <a:endParaRPr lang="en-US" altLang="en-US" dirty="0">
              <a:solidFill>
                <a:srgbClr val="000000"/>
              </a:solidFill>
            </a:endParaRPr>
          </a:p>
        </p:txBody>
      </p:sp>
      <p:pic>
        <p:nvPicPr>
          <p:cNvPr id="66563" name="Picture 40" descr="Cover_pp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913689" y="1600200"/>
            <a:ext cx="3507621" cy="4525963"/>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pPr>
                <a:defRPr/>
              </a:pPr>
              <a:t>21</a:t>
            </a:fld>
            <a:endParaRPr lang="en-US" altLang="en-US"/>
          </a:p>
        </p:txBody>
      </p:sp>
    </p:spTree>
    <p:extLst>
      <p:ext uri="{BB962C8B-B14F-4D97-AF65-F5344CB8AC3E}">
        <p14:creationId xmlns:p14="http://schemas.microsoft.com/office/powerpoint/2010/main" val="1147247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Universal Design for Learning</a:t>
            </a:r>
          </a:p>
        </p:txBody>
      </p:sp>
      <p:sp>
        <p:nvSpPr>
          <p:cNvPr id="3" name="Content Placeholder 2"/>
          <p:cNvSpPr>
            <a:spLocks noGrp="1"/>
          </p:cNvSpPr>
          <p:nvPr>
            <p:ph sz="quarter" idx="1"/>
          </p:nvPr>
        </p:nvSpPr>
        <p:spPr/>
        <p:txBody>
          <a:bodyPr/>
          <a:lstStyle/>
          <a:p>
            <a:pPr eaLnBrk="1" hangingPunct="1">
              <a:buFontTx/>
              <a:buNone/>
              <a:defRPr/>
            </a:pPr>
            <a:r>
              <a:rPr lang="en-US" dirty="0">
                <a:ea typeface="ＭＳ Ｐゴシック" pitchFamily="34" charset="-128"/>
              </a:rPr>
              <a:t>Provides for:</a:t>
            </a:r>
          </a:p>
          <a:p>
            <a:pPr eaLnBrk="1" hangingPunct="1">
              <a:buFont typeface="Arial" charset="0"/>
              <a:buChar char="•"/>
              <a:defRPr/>
            </a:pPr>
            <a:r>
              <a:rPr lang="en-US" dirty="0">
                <a:ea typeface="ＭＳ Ｐゴシック" pitchFamily="34" charset="-128"/>
              </a:rPr>
              <a:t>Multiple means of representation</a:t>
            </a:r>
          </a:p>
          <a:p>
            <a:pPr eaLnBrk="1" hangingPunct="1">
              <a:buFont typeface="Arial" charset="0"/>
              <a:buChar char="•"/>
              <a:defRPr/>
            </a:pPr>
            <a:r>
              <a:rPr lang="en-US" dirty="0">
                <a:ea typeface="ＭＳ Ｐゴシック" pitchFamily="34" charset="-128"/>
              </a:rPr>
              <a:t>Multiple means of engagement</a:t>
            </a:r>
          </a:p>
          <a:p>
            <a:pPr eaLnBrk="1" hangingPunct="1">
              <a:buFont typeface="Arial" charset="0"/>
              <a:buChar char="•"/>
              <a:defRPr/>
            </a:pPr>
            <a:r>
              <a:rPr lang="en-US" dirty="0">
                <a:ea typeface="ＭＳ Ｐゴシック" pitchFamily="34" charset="-128"/>
              </a:rPr>
              <a:t>Multiple means of expression</a:t>
            </a:r>
          </a:p>
          <a:p>
            <a:endParaRPr lang="en-US" dirty="0"/>
          </a:p>
        </p:txBody>
      </p:sp>
      <p:pic>
        <p:nvPicPr>
          <p:cNvPr id="6" name="Picture 2"/>
          <p:cNvPicPr>
            <a:picLocks noGrp="1" noChangeAspect="1" noChangeArrowheads="1"/>
          </p:cNvPicPr>
          <p:nvPr>
            <p:ph sz="quarter" idx="2"/>
          </p:nvPr>
        </p:nvPicPr>
        <p:blipFill rotWithShape="1">
          <a:blip r:embed="rId3">
            <a:extLst>
              <a:ext uri="{28A0092B-C50C-407E-A947-70E740481C1C}">
                <a14:useLocalDpi xmlns:a14="http://schemas.microsoft.com/office/drawing/2010/main" val="0"/>
              </a:ext>
            </a:extLst>
          </a:blip>
          <a:stretch/>
        </p:blipFill>
        <p:spPr>
          <a:xfrm>
            <a:off x="4495800" y="1218083"/>
            <a:ext cx="2479187" cy="2920060"/>
          </a:xfrm>
          <a:solidFill>
            <a:srgbClr val="FFFFFF">
              <a:shade val="85000"/>
            </a:srgbClr>
          </a:solidFill>
          <a:ln w="12700" cap="sq">
            <a:noFill/>
            <a:miter lim="800000"/>
          </a:ln>
          <a:effectLst>
            <a:outerShdw blurRad="55000" dist="18000" dir="5400000" algn="tl" rotWithShape="0">
              <a:srgbClr val="000000">
                <a:alpha val="40000"/>
              </a:srgbClr>
            </a:outerShdw>
          </a:effectLst>
          <a:extLst/>
        </p:spPr>
      </p:pic>
      <p:sp>
        <p:nvSpPr>
          <p:cNvPr id="5" name="Slide Number Placeholder 4"/>
          <p:cNvSpPr>
            <a:spLocks noGrp="1"/>
          </p:cNvSpPr>
          <p:nvPr>
            <p:ph type="sldNum" sz="quarter" idx="4294967295"/>
          </p:nvPr>
        </p:nvSpPr>
        <p:spPr>
          <a:xfrm>
            <a:off x="8686800" y="0"/>
            <a:ext cx="457200" cy="365125"/>
          </a:xfrm>
        </p:spPr>
        <p:txBody>
          <a:bodyPr/>
          <a:lstStyle/>
          <a:p>
            <a:pPr>
              <a:defRPr/>
            </a:pPr>
            <a:fld id="{2D3CCAB5-0745-40CB-8326-C9D9DBA2797E}" type="slidenum">
              <a:rPr lang="en-US" altLang="en-US" smtClean="0"/>
              <a:pPr>
                <a:defRPr/>
              </a:pPr>
              <a:t>22</a:t>
            </a:fld>
            <a:endParaRPr lang="en-US" altLang="en-US"/>
          </a:p>
        </p:txBody>
      </p:sp>
      <p:pic>
        <p:nvPicPr>
          <p:cNvPr id="9" name="Picture 2"/>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tretch/>
        </p:blipFill>
        <p:spPr bwMode="auto">
          <a:xfrm>
            <a:off x="5797476" y="3488494"/>
            <a:ext cx="2889324" cy="302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436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Content Placeholder 5" descr="Seated movement"/>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0" y="0"/>
            <a:ext cx="6427788" cy="750888"/>
          </a:xfrm>
          <a:solidFill>
            <a:schemeClr val="tx1">
              <a:lumMod val="75000"/>
              <a:lumOff val="25000"/>
              <a:alpha val="65000"/>
            </a:schemeClr>
          </a:solidFill>
        </p:spPr>
        <p:txBody>
          <a:bodyPr/>
          <a:lstStyle/>
          <a:p>
            <a:pPr marL="114300" algn="l"/>
            <a:r>
              <a:rPr lang="en-US" altLang="en-US" dirty="0">
                <a:solidFill>
                  <a:schemeClr val="bg1"/>
                </a:solidFill>
                <a:effectLst>
                  <a:outerShdw blurRad="38100" dist="38100" dir="2700000" algn="tl">
                    <a:srgbClr val="000000"/>
                  </a:outerShdw>
                </a:effectLst>
              </a:rPr>
              <a:t>Accommodations</a:t>
            </a:r>
          </a:p>
        </p:txBody>
      </p:sp>
      <p:sp>
        <p:nvSpPr>
          <p:cNvPr id="3" name="Content Placeholder 2"/>
          <p:cNvSpPr>
            <a:spLocks noGrp="1"/>
          </p:cNvSpPr>
          <p:nvPr>
            <p:ph sz="half" idx="1"/>
          </p:nvPr>
        </p:nvSpPr>
        <p:spPr>
          <a:xfrm>
            <a:off x="0" y="750888"/>
            <a:ext cx="6427788" cy="2073275"/>
          </a:xfrm>
          <a:solidFill>
            <a:schemeClr val="tx1">
              <a:lumMod val="75000"/>
              <a:lumOff val="25000"/>
              <a:alpha val="65000"/>
            </a:schemeClr>
          </a:solidFill>
        </p:spPr>
        <p:txBody>
          <a:bodyPr/>
          <a:lstStyle/>
          <a:p>
            <a:pPr marL="114300" indent="0">
              <a:buFont typeface="Arial" charset="0"/>
              <a:buNone/>
              <a:defRPr/>
            </a:pPr>
            <a:r>
              <a:rPr lang="en-US" b="1" dirty="0">
                <a:solidFill>
                  <a:schemeClr val="bg1"/>
                </a:solidFill>
                <a:ea typeface="MS PGothic" charset="0"/>
                <a:cs typeface="MS PGothic" charset="0"/>
              </a:rPr>
              <a:t>“When a child is not able to walk independently, dance can be accomplished through movement of the body”</a:t>
            </a:r>
          </a:p>
          <a:p>
            <a:pPr marL="114300" indent="0">
              <a:buFont typeface="Arial" charset="0"/>
              <a:buNone/>
              <a:defRPr/>
            </a:pPr>
            <a:r>
              <a:rPr lang="en-US" sz="1800" dirty="0">
                <a:solidFill>
                  <a:schemeClr val="bg1"/>
                </a:solidFill>
                <a:effectLst>
                  <a:outerShdw blurRad="38100" dist="38100" dir="2700000" algn="tl">
                    <a:srgbClr val="000000"/>
                  </a:outerShdw>
                </a:effectLst>
                <a:ea typeface="MS PGothic" charset="0"/>
                <a:cs typeface="MS PGothic" charset="0"/>
              </a:rPr>
              <a:t>(PLF, Vol. 2, p. 26).</a:t>
            </a:r>
            <a:endParaRPr lang="en-US" sz="1800" dirty="0">
              <a:solidFill>
                <a:schemeClr val="bg1"/>
              </a:solidFill>
              <a:ea typeface="MS PGothic" charset="0"/>
              <a:cs typeface="MS PGothic" charset="0"/>
            </a:endParaRPr>
          </a:p>
          <a:p>
            <a:pPr marL="114300" indent="0">
              <a:buFont typeface="Arial" charset="0"/>
              <a:buChar char="•"/>
              <a:defRPr/>
            </a:pPr>
            <a:endParaRPr lang="en-US" dirty="0">
              <a:ea typeface="MS PGothic" charset="0"/>
              <a:cs typeface="MS PGothic" charset="0"/>
            </a:endParaRPr>
          </a:p>
        </p:txBody>
      </p:sp>
      <p:sp>
        <p:nvSpPr>
          <p:cNvPr id="7066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FDE56E-A5F9-4C65-960B-00C011644476}" type="slidenum">
              <a:rPr lang="en-US" altLang="en-US" sz="1200">
                <a:solidFill>
                  <a:schemeClr val="bg1"/>
                </a:solidFill>
              </a:rPr>
              <a:pPr/>
              <a:t>23</a:t>
            </a:fld>
            <a:endParaRPr lang="en-US" altLang="en-US" sz="1200" dirty="0">
              <a:solidFill>
                <a:schemeClr val="bg1"/>
              </a:solidFill>
            </a:endParaRPr>
          </a:p>
        </p:txBody>
      </p:sp>
      <p:sp>
        <p:nvSpPr>
          <p:cNvPr id="70661" name="Rectangle 5"/>
          <p:cNvSpPr txBox="1">
            <a:spLocks noChangeArrowheads="1"/>
          </p:cNvSpPr>
          <p:nvPr/>
        </p:nvSpPr>
        <p:spPr bwMode="auto">
          <a:xfrm>
            <a:off x="7938" y="6615113"/>
            <a:ext cx="91440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3468313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marL="230188" algn="l"/>
            <a:br>
              <a:rPr lang="en-US" altLang="en-US" dirty="0"/>
            </a:br>
            <a:r>
              <a:rPr lang="en-US" altLang="en-US" dirty="0"/>
              <a:t>Teacher’s Attitude Is Important</a:t>
            </a:r>
            <a:br>
              <a:rPr lang="en-US" altLang="en-US" dirty="0"/>
            </a:br>
            <a:endParaRPr lang="en-US" altLang="en-US" dirty="0"/>
          </a:p>
        </p:txBody>
      </p:sp>
      <p:pic>
        <p:nvPicPr>
          <p:cNvPr id="72706" name="Content Placeholder 5" descr="Teacher leading dance"/>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687886" y="1589050"/>
            <a:ext cx="3599057" cy="4537113"/>
          </a:xfrm>
          <a:ln>
            <a:solidFill>
              <a:schemeClr val="tx1"/>
            </a:solidFill>
            <a:miter lim="800000"/>
            <a:headEnd/>
            <a:tailEnd/>
          </a:ln>
        </p:spPr>
      </p:pic>
      <p:sp>
        <p:nvSpPr>
          <p:cNvPr id="86019" name="Content Placeholder 1"/>
          <p:cNvSpPr>
            <a:spLocks noGrp="1"/>
          </p:cNvSpPr>
          <p:nvPr>
            <p:ph sz="half" idx="2"/>
          </p:nvPr>
        </p:nvSpPr>
        <p:spPr/>
        <p:txBody>
          <a:bodyPr/>
          <a:lstStyle/>
          <a:p>
            <a:pPr marL="0" indent="0" algn="ctr">
              <a:buFont typeface="Arial" panose="020B0604020202020204" pitchFamily="34" charset="0"/>
              <a:buNone/>
            </a:pPr>
            <a:r>
              <a:rPr lang="en-US" altLang="en-US" dirty="0"/>
              <a:t>“</a:t>
            </a:r>
            <a:r>
              <a:rPr lang="en-US" altLang="ja-JP" dirty="0"/>
              <a:t>Children will follow the teacher</a:t>
            </a:r>
            <a:r>
              <a:rPr lang="en-US" altLang="en-US" dirty="0"/>
              <a:t>’</a:t>
            </a:r>
            <a:r>
              <a:rPr lang="en-US" altLang="ja-JP" dirty="0"/>
              <a:t>s willingness to explore</a:t>
            </a:r>
            <a:r>
              <a:rPr lang="en-US" altLang="en-US" dirty="0"/>
              <a:t>”</a:t>
            </a:r>
            <a:br>
              <a:rPr lang="en-US" altLang="ja-JP" dirty="0"/>
            </a:br>
            <a:r>
              <a:rPr lang="en-US" altLang="ja-JP" sz="1800" dirty="0"/>
              <a:t>(PCF, Vol. 2, p. 102).</a:t>
            </a:r>
          </a:p>
          <a:p>
            <a:pPr marL="0" indent="0"/>
            <a:endParaRPr lang="en-US" altLang="en-US" sz="1100" dirty="0"/>
          </a:p>
          <a:p>
            <a:pPr marL="0" indent="0"/>
            <a:endParaRPr lang="en-US" altLang="en-US" dirty="0"/>
          </a:p>
        </p:txBody>
      </p:sp>
      <p:sp>
        <p:nvSpPr>
          <p:cNvPr id="7270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A590931-AD9C-4D24-8FAA-A4B91EEF1D93}" type="slidenum">
              <a:rPr lang="en-US" altLang="en-US" sz="1200"/>
              <a:pPr algn="r"/>
              <a:t>24</a:t>
            </a:fld>
            <a:endParaRPr lang="en-US" altLang="en-US" sz="1200"/>
          </a:p>
        </p:txBody>
      </p:sp>
    </p:spTree>
    <p:extLst>
      <p:ext uri="{BB962C8B-B14F-4D97-AF65-F5344CB8AC3E}">
        <p14:creationId xmlns:p14="http://schemas.microsoft.com/office/powerpoint/2010/main" val="2615602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ltLang="en-US" sz="2800" dirty="0"/>
            </a:br>
            <a:br>
              <a:rPr lang="en-US" altLang="en-US" sz="2800" dirty="0"/>
            </a:br>
            <a:r>
              <a:rPr lang="en-US" altLang="en-US" dirty="0"/>
              <a:t> </a:t>
            </a:r>
            <a:r>
              <a:rPr lang="en-US" altLang="en-US" sz="3200" dirty="0"/>
              <a:t>Individually and culturally meaningful: </a:t>
            </a:r>
            <a:br>
              <a:rPr lang="en-US" altLang="en-US" sz="3600" dirty="0"/>
            </a:br>
            <a:r>
              <a:rPr lang="en-US" altLang="en-US" sz="3600" dirty="0"/>
              <a:t> Playground Hand Rhythms </a:t>
            </a:r>
            <a:br>
              <a:rPr lang="en-US" altLang="en-US" sz="3600" dirty="0"/>
            </a:br>
            <a:br>
              <a:rPr lang="en-US" altLang="en-US" dirty="0">
                <a:solidFill>
                  <a:srgbClr val="FFFFFF"/>
                </a:solidFill>
                <a:effectLst>
                  <a:outerShdw blurRad="38100" dist="38100" dir="2700000" algn="tl">
                    <a:srgbClr val="000000"/>
                  </a:outerShdw>
                </a:effectLst>
              </a:rPr>
            </a:br>
            <a:endParaRPr lang="en-US" altLang="en-US" dirty="0"/>
          </a:p>
        </p:txBody>
      </p:sp>
      <p:sp>
        <p:nvSpPr>
          <p:cNvPr id="74754" name="Content Placeholder 5"/>
          <p:cNvSpPr>
            <a:spLocks noGrp="1"/>
          </p:cNvSpPr>
          <p:nvPr>
            <p:ph sz="half" idx="1"/>
          </p:nvPr>
        </p:nvSpPr>
        <p:spPr>
          <a:solidFill>
            <a:srgbClr val="765191">
              <a:alpha val="50000"/>
            </a:srgbClr>
          </a:solidFill>
          <a:ln>
            <a:solidFill>
              <a:schemeClr val="tx1"/>
            </a:solidFill>
            <a:miter lim="800000"/>
            <a:headEnd/>
            <a:tailEnd/>
          </a:ln>
        </p:spPr>
        <p:txBody>
          <a:bodyPr/>
          <a:lstStyle/>
          <a:p>
            <a:pPr algn="ctr">
              <a:buFont typeface="Arial" panose="020B0604020202020204" pitchFamily="34" charset="0"/>
              <a:buNone/>
            </a:pPr>
            <a:r>
              <a:rPr lang="en-US" altLang="en-US" sz="2000" dirty="0"/>
              <a:t>Down, down, baby</a:t>
            </a:r>
          </a:p>
          <a:p>
            <a:pPr algn="ctr">
              <a:buFont typeface="Arial" panose="020B0604020202020204" pitchFamily="34" charset="0"/>
              <a:buNone/>
            </a:pPr>
            <a:r>
              <a:rPr lang="en-US" altLang="en-US" sz="2000" dirty="0"/>
              <a:t>Down by the roller coaster</a:t>
            </a:r>
          </a:p>
          <a:p>
            <a:pPr algn="ctr">
              <a:buFont typeface="Arial" panose="020B0604020202020204" pitchFamily="34" charset="0"/>
              <a:buNone/>
            </a:pPr>
            <a:r>
              <a:rPr lang="en-US" altLang="en-US" sz="2000" dirty="0"/>
              <a:t>Sweet, sweet, baby</a:t>
            </a:r>
          </a:p>
          <a:p>
            <a:pPr algn="ctr">
              <a:buFont typeface="Arial" panose="020B0604020202020204" pitchFamily="34" charset="0"/>
              <a:buNone/>
            </a:pPr>
            <a:r>
              <a:rPr lang="en-US" altLang="en-US" sz="2000" dirty="0"/>
              <a:t>I'll never let you go</a:t>
            </a:r>
          </a:p>
          <a:p>
            <a:pPr algn="ctr">
              <a:buFont typeface="Arial" panose="020B0604020202020204" pitchFamily="34" charset="0"/>
              <a:buNone/>
            </a:pPr>
            <a:r>
              <a:rPr lang="en-US" altLang="en-US" sz="2000" dirty="0"/>
              <a:t>Shimmy, shimmy cocoa pop</a:t>
            </a:r>
          </a:p>
          <a:p>
            <a:pPr algn="ctr">
              <a:buFont typeface="Arial" panose="020B0604020202020204" pitchFamily="34" charset="0"/>
              <a:buNone/>
            </a:pPr>
            <a:r>
              <a:rPr lang="en-US" altLang="en-US" sz="2000" dirty="0"/>
              <a:t>Shimmy, shimmy pow</a:t>
            </a:r>
          </a:p>
          <a:p>
            <a:pPr algn="ctr">
              <a:buFont typeface="Arial" panose="020B0604020202020204" pitchFamily="34" charset="0"/>
              <a:buNone/>
            </a:pPr>
            <a:r>
              <a:rPr lang="en-US" altLang="en-US" sz="2000" dirty="0"/>
              <a:t>Shimmy, shimmy cocoa pop</a:t>
            </a:r>
          </a:p>
          <a:p>
            <a:pPr algn="ctr">
              <a:buFont typeface="Arial" panose="020B0604020202020204" pitchFamily="34" charset="0"/>
              <a:buNone/>
            </a:pPr>
            <a:r>
              <a:rPr lang="en-US" altLang="en-US" sz="2000" dirty="0"/>
              <a:t>Shimmy, shimmy pow</a:t>
            </a:r>
          </a:p>
          <a:p>
            <a:pPr algn="ctr">
              <a:buFont typeface="Arial" panose="020B0604020202020204" pitchFamily="34" charset="0"/>
              <a:buNone/>
            </a:pPr>
            <a:r>
              <a:rPr lang="en-US" altLang="en-US" sz="2000" dirty="0"/>
              <a:t>Grandma, grandma sick in bed</a:t>
            </a:r>
          </a:p>
          <a:p>
            <a:pPr algn="ctr">
              <a:buFont typeface="Arial" panose="020B0604020202020204" pitchFamily="34" charset="0"/>
              <a:buNone/>
            </a:pPr>
            <a:r>
              <a:rPr lang="en-US" altLang="en-US" sz="2000" dirty="0"/>
              <a:t>She called the doctor and the doctor said</a:t>
            </a:r>
          </a:p>
          <a:p>
            <a:pPr>
              <a:buFont typeface="Arial" panose="020B0604020202020204" pitchFamily="34" charset="0"/>
              <a:buNone/>
            </a:pPr>
            <a:endParaRPr lang="en-US" altLang="en-US" sz="2000" dirty="0"/>
          </a:p>
        </p:txBody>
      </p:sp>
      <p:sp>
        <p:nvSpPr>
          <p:cNvPr id="74755" name="Content Placeholder 6"/>
          <p:cNvSpPr>
            <a:spLocks noGrp="1"/>
          </p:cNvSpPr>
          <p:nvPr>
            <p:ph sz="half" idx="2"/>
          </p:nvPr>
        </p:nvSpPr>
        <p:spPr>
          <a:solidFill>
            <a:srgbClr val="765191">
              <a:alpha val="50000"/>
            </a:srgbClr>
          </a:solidFill>
          <a:ln>
            <a:solidFill>
              <a:schemeClr val="tx1"/>
            </a:solidFill>
            <a:miter lim="800000"/>
            <a:headEnd/>
            <a:tailEnd/>
          </a:ln>
        </p:spPr>
        <p:txBody>
          <a:bodyPr/>
          <a:lstStyle/>
          <a:p>
            <a:pPr algn="ctr">
              <a:buFont typeface="Arial" panose="020B0604020202020204" pitchFamily="34" charset="0"/>
              <a:buNone/>
            </a:pPr>
            <a:r>
              <a:rPr lang="en-US" altLang="en-US" sz="2000" dirty="0"/>
              <a:t>Let's get the rhythm of the head, ding dong</a:t>
            </a:r>
          </a:p>
          <a:p>
            <a:pPr algn="ctr">
              <a:buFont typeface="Arial" panose="020B0604020202020204" pitchFamily="34" charset="0"/>
              <a:buNone/>
            </a:pPr>
            <a:r>
              <a:rPr lang="en-US" altLang="en-US" sz="2000" dirty="0"/>
              <a:t>Let's get the rhythm of the hands </a:t>
            </a:r>
          </a:p>
          <a:p>
            <a:pPr algn="ctr">
              <a:buFont typeface="Arial" panose="020B0604020202020204" pitchFamily="34" charset="0"/>
              <a:buNone/>
            </a:pPr>
            <a:r>
              <a:rPr lang="en-US" altLang="en-US" sz="2000" dirty="0"/>
              <a:t>Let's get the rhythm of the feet </a:t>
            </a:r>
          </a:p>
          <a:p>
            <a:pPr algn="ctr">
              <a:buFont typeface="Arial" panose="020B0604020202020204" pitchFamily="34" charset="0"/>
              <a:buNone/>
            </a:pPr>
            <a:r>
              <a:rPr lang="en-US" altLang="en-US" sz="2000" dirty="0"/>
              <a:t>Let's get the rhythm of the hot dog </a:t>
            </a:r>
            <a:r>
              <a:rPr lang="en-US" altLang="en-US" sz="1800" dirty="0"/>
              <a:t>(place hands on hips and twirl)</a:t>
            </a:r>
            <a:endParaRPr lang="en-US" altLang="en-US" sz="2000" dirty="0"/>
          </a:p>
          <a:p>
            <a:pPr algn="ctr">
              <a:buFont typeface="Arial" panose="020B0604020202020204" pitchFamily="34" charset="0"/>
              <a:buNone/>
            </a:pPr>
            <a:r>
              <a:rPr lang="en-US" altLang="en-US" sz="2000" dirty="0"/>
              <a:t>Put it all together and what do you get?</a:t>
            </a:r>
          </a:p>
          <a:p>
            <a:pPr algn="ctr">
              <a:buFont typeface="Arial" panose="020B0604020202020204" pitchFamily="34" charset="0"/>
              <a:buNone/>
            </a:pPr>
            <a:r>
              <a:rPr lang="en-US" altLang="en-US" sz="2000" dirty="0"/>
              <a:t>……………………….</a:t>
            </a:r>
          </a:p>
          <a:p>
            <a:pPr algn="ctr">
              <a:buFont typeface="Arial" panose="020B0604020202020204" pitchFamily="34" charset="0"/>
              <a:buNone/>
            </a:pPr>
            <a:r>
              <a:rPr lang="en-US" altLang="en-US" sz="2000" dirty="0"/>
              <a:t>Put it all backwards and what do you get?</a:t>
            </a:r>
          </a:p>
          <a:p>
            <a:pPr algn="ctr">
              <a:buFont typeface="Arial" panose="020B0604020202020204" pitchFamily="34" charset="0"/>
              <a:buNone/>
            </a:pPr>
            <a:r>
              <a:rPr lang="en-US" altLang="en-US" sz="2000" dirty="0"/>
              <a:t>……………………….</a:t>
            </a:r>
          </a:p>
          <a:p>
            <a:pPr>
              <a:buFont typeface="Arial" panose="020B0604020202020204" pitchFamily="34" charset="0"/>
              <a:buNone/>
            </a:pPr>
            <a:endParaRPr lang="en-US" altLang="en-US" sz="2000" dirty="0"/>
          </a:p>
        </p:txBody>
      </p:sp>
      <p:sp>
        <p:nvSpPr>
          <p:cNvPr id="74756"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DEAE55D8-55A3-4BAF-B567-4CAFE54E039C}" type="slidenum">
              <a:rPr lang="en-US" altLang="en-US" sz="1200"/>
              <a:pPr algn="r"/>
              <a:t>25</a:t>
            </a:fld>
            <a:endParaRPr lang="en-US" altLang="en-US" sz="1200"/>
          </a:p>
        </p:txBody>
      </p:sp>
    </p:spTree>
    <p:extLst>
      <p:ext uri="{BB962C8B-B14F-4D97-AF65-F5344CB8AC3E}">
        <p14:creationId xmlns:p14="http://schemas.microsoft.com/office/powerpoint/2010/main" val="53497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pPr marL="228600"/>
            <a:r>
              <a:rPr lang="en-US" altLang="en-US" sz="4000" dirty="0"/>
              <a:t>Interaction and Strategy</a:t>
            </a:r>
          </a:p>
        </p:txBody>
      </p:sp>
      <p:pic>
        <p:nvPicPr>
          <p:cNvPr id="76802" name="Content Placeholder 5" descr="teacher2.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611459" y="1417637"/>
            <a:ext cx="3579541" cy="4644699"/>
          </a:xfrm>
          <a:ln>
            <a:solidFill>
              <a:schemeClr val="tx1"/>
            </a:solidFill>
            <a:miter lim="800000"/>
            <a:headEnd/>
            <a:tailEnd/>
          </a:ln>
        </p:spPr>
      </p:pic>
      <p:sp>
        <p:nvSpPr>
          <p:cNvPr id="76803" name="Content Placeholder 1"/>
          <p:cNvSpPr>
            <a:spLocks noGrp="1"/>
          </p:cNvSpPr>
          <p:nvPr>
            <p:ph sz="half" idx="2"/>
          </p:nvPr>
        </p:nvSpPr>
        <p:spPr/>
        <p:txBody>
          <a:bodyPr/>
          <a:lstStyle/>
          <a:p>
            <a:pPr marL="0" indent="0">
              <a:buNone/>
            </a:pPr>
            <a:r>
              <a:rPr lang="en-US" altLang="en-US" dirty="0"/>
              <a:t>“Teach rhythm using traditional movement games” </a:t>
            </a:r>
            <a:r>
              <a:rPr lang="en-US" altLang="ja-JP" sz="1800" dirty="0"/>
              <a:t>(PCF, Vol. 2, p. 110).</a:t>
            </a:r>
          </a:p>
          <a:p>
            <a:endParaRPr lang="en-US" altLang="en-US" dirty="0"/>
          </a:p>
          <a:p>
            <a:endParaRPr lang="en-US" altLang="en-US" dirty="0"/>
          </a:p>
        </p:txBody>
      </p:sp>
      <p:sp>
        <p:nvSpPr>
          <p:cNvPr id="7680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8557203-4CF6-4FDA-8DD2-31B6210D8081}" type="slidenum">
              <a:rPr lang="en-US" altLang="en-US" sz="1200"/>
              <a:pPr/>
              <a:t>26</a:t>
            </a:fld>
            <a:endParaRPr lang="en-US" altLang="en-US" sz="1200"/>
          </a:p>
        </p:txBody>
      </p:sp>
    </p:spTree>
    <p:extLst>
      <p:ext uri="{BB962C8B-B14F-4D97-AF65-F5344CB8AC3E}">
        <p14:creationId xmlns:p14="http://schemas.microsoft.com/office/powerpoint/2010/main" val="342866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56839" y="274638"/>
            <a:ext cx="8329961" cy="1143000"/>
          </a:xfrm>
          <a:noFill/>
        </p:spPr>
        <p:txBody>
          <a:bodyPr/>
          <a:lstStyle/>
          <a:p>
            <a:pPr marL="111125"/>
            <a:br>
              <a:rPr lang="en-US" altLang="en-US" sz="3200" b="0" dirty="0"/>
            </a:br>
            <a:br>
              <a:rPr lang="en-US" altLang="en-US" sz="3200" b="0" dirty="0"/>
            </a:br>
            <a:br>
              <a:rPr lang="en-US" altLang="en-US" sz="3200" b="0" dirty="0"/>
            </a:br>
            <a:br>
              <a:rPr lang="en-US" altLang="en-US" sz="3200" b="0" dirty="0"/>
            </a:br>
            <a:r>
              <a:rPr lang="en-US" altLang="en-US" dirty="0"/>
              <a:t>Guiding Principles To Remember</a:t>
            </a:r>
            <a:br>
              <a:rPr lang="en-US" altLang="en-US" sz="3200" b="0" dirty="0"/>
            </a:br>
            <a:br>
              <a:rPr lang="en-US" altLang="en-US" sz="3200" b="0" dirty="0"/>
            </a:br>
            <a:br>
              <a:rPr lang="en-US" altLang="en-US" dirty="0"/>
            </a:br>
            <a:endParaRPr lang="en-US" altLang="en-US" dirty="0"/>
          </a:p>
        </p:txBody>
      </p:sp>
      <p:pic>
        <p:nvPicPr>
          <p:cNvPr id="78850" name="Content Placeholder 4" descr="Music and props"/>
          <p:cNvPicPr>
            <a:picLocks noGrp="1" noChangeAspect="1"/>
          </p:cNvPicPr>
          <p:nvPr>
            <p:ph sz="half" idx="1"/>
          </p:nvPr>
        </p:nvPicPr>
        <p:blipFill rotWithShape="1">
          <a:blip r:embed="rId3">
            <a:lum bright="2000" contrast="16000"/>
            <a:extLst>
              <a:ext uri="{28A0092B-C50C-407E-A947-70E740481C1C}">
                <a14:useLocalDpi xmlns:a14="http://schemas.microsoft.com/office/drawing/2010/main" val="0"/>
              </a:ext>
            </a:extLst>
          </a:blip>
          <a:srcRect/>
          <a:stretch/>
        </p:blipFill>
        <p:spPr>
          <a:xfrm>
            <a:off x="609600" y="1600200"/>
            <a:ext cx="4038600" cy="3124964"/>
          </a:xfrm>
        </p:spPr>
      </p:pic>
      <p:sp>
        <p:nvSpPr>
          <p:cNvPr id="2" name="Content Placeholder 1"/>
          <p:cNvSpPr>
            <a:spLocks noGrp="1"/>
          </p:cNvSpPr>
          <p:nvPr>
            <p:ph sz="half" idx="2"/>
          </p:nvPr>
        </p:nvSpPr>
        <p:spPr>
          <a:xfrm>
            <a:off x="4884820" y="1600200"/>
            <a:ext cx="3801979" cy="4525963"/>
          </a:xfrm>
        </p:spPr>
        <p:txBody>
          <a:bodyPr/>
          <a:lstStyle/>
          <a:p>
            <a:pPr marL="0" indent="0">
              <a:buNone/>
              <a:defRPr/>
            </a:pPr>
            <a:r>
              <a:rPr lang="en-US" dirty="0">
                <a:solidFill>
                  <a:srgbClr val="000000"/>
                </a:solidFill>
                <a:ea typeface="ＭＳ Ｐゴシック" charset="0"/>
              </a:rPr>
              <a:t>“The arts reinforce the integrated nature of learning” </a:t>
            </a:r>
            <a:r>
              <a:rPr lang="en-US" sz="1800" dirty="0">
                <a:solidFill>
                  <a:srgbClr val="000000"/>
                </a:solidFill>
                <a:ea typeface="ＭＳ Ｐゴシック" charset="0"/>
              </a:rPr>
              <a:t>(PCF, Vol. 2, p. 44).</a:t>
            </a:r>
            <a:br>
              <a:rPr lang="en-US" dirty="0">
                <a:solidFill>
                  <a:srgbClr val="000000"/>
                </a:solidFill>
                <a:ea typeface="ＭＳ Ｐゴシック" charset="0"/>
              </a:rPr>
            </a:br>
            <a:endParaRPr lang="en-US" dirty="0">
              <a:solidFill>
                <a:srgbClr val="000000"/>
              </a:solidFill>
              <a:ea typeface="ＭＳ Ｐゴシック" charset="0"/>
            </a:endParaRPr>
          </a:p>
          <a:p>
            <a:pPr marL="0" indent="0">
              <a:buNone/>
              <a:defRPr/>
            </a:pPr>
            <a:r>
              <a:rPr lang="en-US" dirty="0">
                <a:solidFill>
                  <a:srgbClr val="000000"/>
                </a:solidFill>
                <a:ea typeface="ＭＳ Ｐゴシック" charset="0"/>
                <a:cs typeface="Arial" charset="0"/>
              </a:rPr>
              <a:t>“The arts promote dispositions for learning” </a:t>
            </a:r>
            <a:r>
              <a:rPr lang="en-US" sz="1800" dirty="0">
                <a:solidFill>
                  <a:srgbClr val="000000"/>
                </a:solidFill>
                <a:ea typeface="ＭＳ Ｐゴシック" charset="0"/>
              </a:rPr>
              <a:t>(PCF, Vol. 2, p. 43).</a:t>
            </a:r>
          </a:p>
        </p:txBody>
      </p:sp>
      <p:sp>
        <p:nvSpPr>
          <p:cNvPr id="3" name="Slide Number Placeholder 2"/>
          <p:cNvSpPr>
            <a:spLocks noGrp="1"/>
          </p:cNvSpPr>
          <p:nvPr>
            <p:ph type="sldNum" sz="quarter" idx="10"/>
          </p:nvPr>
        </p:nvSpPr>
        <p:spPr/>
        <p:txBody>
          <a:bodyPr/>
          <a:lstStyle/>
          <a:p>
            <a:pPr>
              <a:defRPr/>
            </a:pPr>
            <a:fld id="{2D3CCAB5-0745-40CB-8326-C9D9DBA2797E}" type="slidenum">
              <a:rPr lang="en-US" altLang="en-US" smtClean="0"/>
              <a:pPr>
                <a:defRPr/>
              </a:pPr>
              <a:t>27</a:t>
            </a:fld>
            <a:endParaRPr lang="en-US" altLang="en-US"/>
          </a:p>
        </p:txBody>
      </p:sp>
    </p:spTree>
    <p:extLst>
      <p:ext uri="{BB962C8B-B14F-4D97-AF65-F5344CB8AC3E}">
        <p14:creationId xmlns:p14="http://schemas.microsoft.com/office/powerpoint/2010/main" val="1425877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0" y="0"/>
            <a:ext cx="9144000" cy="1417638"/>
          </a:xfrm>
        </p:spPr>
        <p:txBody>
          <a:bodyPr/>
          <a:lstStyle/>
          <a:p>
            <a:br>
              <a:rPr lang="en-US" altLang="en-US" sz="3200" dirty="0"/>
            </a:br>
            <a:br>
              <a:rPr lang="en-US" altLang="en-US" sz="3200" dirty="0"/>
            </a:br>
            <a:r>
              <a:rPr lang="en-US" altLang="en-US" sz="3600" dirty="0"/>
              <a:t>Interaction and Strategy</a:t>
            </a:r>
            <a:br>
              <a:rPr lang="en-US" altLang="en-US" sz="3200" dirty="0"/>
            </a:br>
            <a:r>
              <a:rPr lang="en-US" altLang="en-US" sz="3200" dirty="0"/>
              <a:t>“</a:t>
            </a:r>
            <a:r>
              <a:rPr lang="en-US" altLang="en-US" sz="2400" dirty="0"/>
              <a:t>Integrate dance with literacy development”</a:t>
            </a:r>
            <a:br>
              <a:rPr lang="en-US" altLang="en-US" sz="3400" dirty="0"/>
            </a:br>
            <a:r>
              <a:rPr lang="en-US" altLang="en-US" sz="1800" b="0" dirty="0"/>
              <a:t>(PCF, Vol. 2, p. 113).</a:t>
            </a:r>
            <a:br>
              <a:rPr lang="en-US" altLang="en-US" sz="3600" dirty="0"/>
            </a:br>
            <a:r>
              <a:rPr lang="en-US" altLang="en-US" sz="3600" dirty="0"/>
              <a:t> </a:t>
            </a:r>
          </a:p>
        </p:txBody>
      </p:sp>
      <p:pic>
        <p:nvPicPr>
          <p:cNvPr id="80899" name="Content Placeholder 5" descr="Scarf dancin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ln>
            <a:solidFill>
              <a:schemeClr val="tx1"/>
            </a:solidFill>
            <a:miter lim="800000"/>
            <a:headEnd/>
            <a:tailEnd/>
          </a:ln>
        </p:spPr>
      </p:pic>
      <p:pic>
        <p:nvPicPr>
          <p:cNvPr id="80900" name="Content Placeholder 8" descr="Reading and laughing"/>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ln>
            <a:solidFill>
              <a:schemeClr val="tx1"/>
            </a:solidFill>
            <a:miter lim="800000"/>
            <a:headEnd/>
            <a:tailEnd/>
          </a:ln>
        </p:spPr>
      </p:pic>
      <p:sp>
        <p:nvSpPr>
          <p:cNvPr id="8090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996513CE-BE46-4535-9852-436461D801D9}" type="slidenum">
              <a:rPr lang="en-US" altLang="en-US" sz="1200"/>
              <a:pPr algn="r"/>
              <a:t>28</a:t>
            </a:fld>
            <a:endParaRPr lang="en-US" altLang="en-US" sz="1200"/>
          </a:p>
        </p:txBody>
      </p:sp>
    </p:spTree>
    <p:extLst>
      <p:ext uri="{BB962C8B-B14F-4D97-AF65-F5344CB8AC3E}">
        <p14:creationId xmlns:p14="http://schemas.microsoft.com/office/powerpoint/2010/main" val="2575254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altLang="en-US" dirty="0"/>
              <a:t>English Learners</a:t>
            </a:r>
          </a:p>
        </p:txBody>
      </p:sp>
      <p:sp>
        <p:nvSpPr>
          <p:cNvPr id="89090" name="Content Placeholder 2"/>
          <p:cNvSpPr>
            <a:spLocks noGrp="1"/>
          </p:cNvSpPr>
          <p:nvPr>
            <p:ph sz="half" idx="1"/>
          </p:nvPr>
        </p:nvSpPr>
        <p:spPr>
          <a:xfrm>
            <a:off x="211138" y="1417638"/>
            <a:ext cx="3670300" cy="4156075"/>
          </a:xfrm>
        </p:spPr>
        <p:txBody>
          <a:bodyPr/>
          <a:lstStyle/>
          <a:p>
            <a:pPr marL="0" indent="0">
              <a:buNone/>
            </a:pPr>
            <a:r>
              <a:rPr lang="en-US" altLang="en-US" dirty="0"/>
              <a:t>“Children who are English learners need to be supported not only in activities focused on language and literacy, but across the entire curriculum” </a:t>
            </a:r>
          </a:p>
          <a:p>
            <a:pPr marL="0" indent="0">
              <a:buNone/>
            </a:pPr>
            <a:r>
              <a:rPr lang="en-US" altLang="en-US" sz="1800" dirty="0"/>
              <a:t>(PCF, Vol. 1, p. 181).</a:t>
            </a:r>
          </a:p>
        </p:txBody>
      </p:sp>
      <p:sp>
        <p:nvSpPr>
          <p:cNvPr id="89091"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E70DD2A-29EB-4CEA-9ED7-24DB5A377FAA}" type="slidenum">
              <a:rPr lang="en-US" altLang="en-US" sz="1200"/>
              <a:pPr/>
              <a:t>29</a:t>
            </a:fld>
            <a:endParaRPr lang="en-US" altLang="en-US" sz="1200"/>
          </a:p>
        </p:txBody>
      </p:sp>
      <p:pic>
        <p:nvPicPr>
          <p:cNvPr id="7" name="Picture 8"/>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a:xfrm>
            <a:off x="4656138" y="1417638"/>
            <a:ext cx="3707046" cy="473783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7961" dir="2700000" algn="ctr" rotWithShape="0">
                    <a:srgbClr val="7F2B0E">
                      <a:alpha val="74998"/>
                    </a:srgbClr>
                  </a:outerShdw>
                </a:effectLst>
              </a14:hiddenEffects>
            </a:ext>
          </a:extLst>
        </p:spPr>
      </p:pic>
    </p:spTree>
    <p:extLst>
      <p:ext uri="{BB962C8B-B14F-4D97-AF65-F5344CB8AC3E}">
        <p14:creationId xmlns:p14="http://schemas.microsoft.com/office/powerpoint/2010/main" val="108394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285692" y="4790866"/>
            <a:ext cx="2457356" cy="1351091"/>
          </a:xfrm>
        </p:spPr>
        <p:txBody>
          <a:bodyPr>
            <a:normAutofit/>
          </a:bodyPr>
          <a:lstStyle/>
          <a:p>
            <a:pPr marL="111125" indent="-111125"/>
            <a:r>
              <a:rPr lang="en-US" sz="100" dirty="0"/>
              <a:t>Preschool Learning Foundations</a:t>
            </a:r>
          </a:p>
          <a:p>
            <a:pPr marL="111125" indent="-111125"/>
            <a:r>
              <a:rPr lang="en-US" sz="100" dirty="0"/>
              <a:t>California Common Core State Standards</a:t>
            </a:r>
          </a:p>
          <a:p>
            <a:pPr marL="111125" indent="-111125"/>
            <a:r>
              <a:rPr lang="en-US" sz="100" b="1" kern="1200" dirty="0">
                <a:solidFill>
                  <a:schemeClr val="tx1"/>
                </a:solidFill>
                <a:effectLst/>
              </a:rPr>
              <a:t>Visual and Performing Arts Framework for California Public Schools</a:t>
            </a:r>
            <a:endParaRPr lang="en-US" sz="100" dirty="0">
              <a:effectLst/>
            </a:endParaRPr>
          </a:p>
          <a:p>
            <a:pPr marL="111125" indent="-111125"/>
            <a:r>
              <a:rPr lang="en-US" sz="100" dirty="0"/>
              <a:t>Preschool Curriculum Frameworks</a:t>
            </a:r>
          </a:p>
          <a:p>
            <a:pPr marL="111125" indent="-111125"/>
            <a:r>
              <a:rPr lang="en-US" sz="100" dirty="0"/>
              <a:t>English Language Arts/English Language Development Framework</a:t>
            </a:r>
          </a:p>
          <a:p>
            <a:pPr marL="111125" indent="-111125"/>
            <a:r>
              <a:rPr lang="en-US" sz="100" dirty="0"/>
              <a:t>DRDP Specific to TK and K</a:t>
            </a:r>
          </a:p>
          <a:p>
            <a:pPr marL="111125" indent="-111125"/>
            <a:r>
              <a:rPr lang="en-US" sz="100" dirty="0"/>
              <a:t>Preschool Alignment Document</a:t>
            </a:r>
          </a:p>
          <a:p>
            <a:pPr marL="111125" indent="-111125"/>
            <a:r>
              <a:rPr lang="en-US" sz="100" dirty="0"/>
              <a:t>Preschool English Learners Guide</a:t>
            </a:r>
          </a:p>
          <a:p>
            <a:pPr marL="111125" indent="-111125"/>
            <a:r>
              <a:rPr lang="en-US" sz="100" dirty="0"/>
              <a:t>Transitional Kindergarten Implementation Guide</a:t>
            </a:r>
          </a:p>
          <a:p>
            <a:endParaRPr lang="en-US" sz="1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Visual and Performing Arts Framework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Visual and Performing Arts Content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4294967295"/>
          </p:nvPr>
        </p:nvSpPr>
        <p:spPr bwMode="auto">
          <a:xfrm>
            <a:off x="8686800" y="14651"/>
            <a:ext cx="421716" cy="2599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3</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93322" y="5080312"/>
            <a:ext cx="708050" cy="923544"/>
          </a:xfrm>
          <a:prstGeom prst="rect">
            <a:avLst/>
          </a:prstGeom>
          <a:ln>
            <a:solidFill>
              <a:schemeClr val="tx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6828" y="2176953"/>
            <a:ext cx="644190" cy="833204"/>
          </a:xfrm>
          <a:prstGeom prst="rect">
            <a:avLst/>
          </a:prstGeom>
          <a:ln>
            <a:solidFill>
              <a:schemeClr val="tx1"/>
            </a:solidFill>
          </a:ln>
        </p:spPr>
      </p:pic>
      <p:pic>
        <p:nvPicPr>
          <p:cNvPr id="109569" name="Picture 1"/>
          <p:cNvPicPr>
            <a:picLocks noChangeAspect="1" noChangeArrowheads="1"/>
          </p:cNvPicPr>
          <p:nvPr/>
        </p:nvPicPr>
        <p:blipFill>
          <a:blip r:embed="rId9"/>
          <a:srcRect/>
          <a:stretch>
            <a:fillRect/>
          </a:stretch>
        </p:blipFill>
        <p:spPr bwMode="auto">
          <a:xfrm>
            <a:off x="4191327" y="3481349"/>
            <a:ext cx="710045" cy="914400"/>
          </a:xfrm>
          <a:prstGeom prst="rect">
            <a:avLst/>
          </a:prstGeom>
          <a:noFill/>
          <a:ln w="9525">
            <a:noFill/>
            <a:miter lim="800000"/>
            <a:headEnd/>
            <a:tailEnd/>
          </a:ln>
        </p:spPr>
      </p:pic>
      <p:pic>
        <p:nvPicPr>
          <p:cNvPr id="25" name="Picture 10"/>
          <p:cNvPicPr>
            <a:picLocks noGrp="1" noChangeAspect="1" noChangeArrowheads="1"/>
          </p:cNvPicPr>
          <p:nvPr>
            <p:ph sz="half" idx="1"/>
          </p:nvPr>
        </p:nvPicPr>
        <p:blipFill>
          <a:blip r:embed="rId10">
            <a:extLst>
              <a:ext uri="{28A0092B-C50C-407E-A947-70E740481C1C}">
                <a14:useLocalDpi xmlns:a14="http://schemas.microsoft.com/office/drawing/2010/main" val="0"/>
              </a:ext>
            </a:extLst>
          </a:blip>
          <a:srcRect/>
          <a:stretch>
            <a:fillRect/>
          </a:stretch>
        </p:blipFill>
        <p:spPr bwMode="auto">
          <a:xfrm>
            <a:off x="1828051" y="1965440"/>
            <a:ext cx="713814" cy="92354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26" name="Content Placeholder 8"/>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1826393" y="3494421"/>
            <a:ext cx="717130"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23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tLang="en-US"/>
              <a:t>Dancing into Mathematics</a:t>
            </a:r>
          </a:p>
        </p:txBody>
      </p:sp>
      <p:pic>
        <p:nvPicPr>
          <p:cNvPr id="68611" name="Rollin1-5.mp4" descr="/Users/hmenden2/Documents/CPIN/VPA/VPA Modules/Dance/Rollin1-5.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tretch>
            <a:fillRect/>
          </a:stretch>
        </p:blipFill>
        <p:spPr>
          <a:xfrm>
            <a:off x="1226634" y="1317558"/>
            <a:ext cx="6690731" cy="5018048"/>
          </a:xfrm>
          <a:ln>
            <a:solidFill>
              <a:schemeClr val="tx1"/>
            </a:solidFill>
            <a:miter lim="800000"/>
            <a:headEnd/>
            <a:tailEnd/>
          </a:ln>
        </p:spPr>
      </p:pic>
      <p:sp>
        <p:nvSpPr>
          <p:cNvPr id="82947"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952C3F27-53E0-41E1-9CB5-A7D40B2B97B6}" type="slidenum">
              <a:rPr lang="en-US" altLang="en-US" sz="1200"/>
              <a:pPr algn="r"/>
              <a:t>30</a:t>
            </a:fld>
            <a:endParaRPr lang="en-US" altLang="en-US" sz="1200"/>
          </a:p>
        </p:txBody>
      </p:sp>
    </p:spTree>
    <p:extLst>
      <p:ext uri="{BB962C8B-B14F-4D97-AF65-F5344CB8AC3E}">
        <p14:creationId xmlns:p14="http://schemas.microsoft.com/office/powerpoint/2010/main" val="2785849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61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8611"/>
                                        </p:tgtEl>
                                      </p:cBhvr>
                                    </p:cmd>
                                  </p:childTnLst>
                                </p:cTn>
                              </p:par>
                            </p:childTnLst>
                          </p:cTn>
                        </p:par>
                      </p:childTnLst>
                    </p:cTn>
                  </p:par>
                </p:childTnLst>
              </p:cTn>
              <p:nextCondLst>
                <p:cond evt="onClick" delay="0">
                  <p:tgtEl>
                    <p:spTgt spid="68611"/>
                  </p:tgtEl>
                </p:cond>
              </p:nextCondLst>
            </p:seq>
            <p:video>
              <p:cMediaNode vol="80000">
                <p:cTn id="7" fill="hold" display="0">
                  <p:stCondLst>
                    <p:cond delay="indefinite"/>
                  </p:stCondLst>
                </p:cTn>
                <p:tgtEl>
                  <p:spTgt spid="686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marL="228600"/>
            <a:br>
              <a:rPr lang="en-US" altLang="en-US" sz="3600" dirty="0"/>
            </a:br>
            <a:br>
              <a:rPr lang="en-US" altLang="en-US" sz="3600" dirty="0"/>
            </a:br>
            <a:r>
              <a:rPr lang="en-US" altLang="en-US" dirty="0"/>
              <a:t>Interaction </a:t>
            </a:r>
            <a:r>
              <a:rPr lang="en-US" altLang="en-US"/>
              <a:t>and Strategy</a:t>
            </a:r>
            <a:br>
              <a:rPr lang="en-US" altLang="ja-JP" sz="3600" dirty="0"/>
            </a:br>
            <a:r>
              <a:rPr lang="en-US" altLang="ja-JP" sz="3600" b="0" dirty="0"/>
              <a:t> </a:t>
            </a:r>
            <a:br>
              <a:rPr lang="en-US" altLang="ja-JP" dirty="0"/>
            </a:br>
            <a:endParaRPr lang="en-US" altLang="en-US" dirty="0"/>
          </a:p>
        </p:txBody>
      </p:sp>
      <p:pic>
        <p:nvPicPr>
          <p:cNvPr id="84996" name="Content Placeholder 6" descr="C:\Users\Patty\Desktop\WestEd TK\Flickr pics\boy playing in room with streamer.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44185" y="1600200"/>
            <a:ext cx="3264629" cy="4525963"/>
          </a:xfrm>
          <a:ln>
            <a:solidFill>
              <a:schemeClr val="tx1"/>
            </a:solidFill>
            <a:miter lim="800000"/>
            <a:headEnd/>
            <a:tailEnd/>
          </a:ln>
        </p:spPr>
      </p:pic>
      <p:sp>
        <p:nvSpPr>
          <p:cNvPr id="2" name="Content Placeholder 1"/>
          <p:cNvSpPr>
            <a:spLocks noGrp="1"/>
          </p:cNvSpPr>
          <p:nvPr>
            <p:ph sz="half" idx="2"/>
          </p:nvPr>
        </p:nvSpPr>
        <p:spPr/>
        <p:txBody>
          <a:bodyPr/>
          <a:lstStyle/>
          <a:p>
            <a:pPr marL="0" indent="0">
              <a:buNone/>
            </a:pPr>
            <a:r>
              <a:rPr lang="en-US" altLang="en-US" dirty="0"/>
              <a:t>“Use dance to communicate feelings”</a:t>
            </a:r>
            <a:br>
              <a:rPr lang="en-US" altLang="en-US" dirty="0"/>
            </a:br>
            <a:r>
              <a:rPr lang="en-US" altLang="en-US" sz="1800" dirty="0"/>
              <a:t>(</a:t>
            </a:r>
            <a:r>
              <a:rPr lang="en-US" altLang="ja-JP" sz="1800" dirty="0"/>
              <a:t>PCF, Vol. 2, p. 114).</a:t>
            </a:r>
            <a:endParaRPr lang="en-US" sz="1800" dirty="0"/>
          </a:p>
        </p:txBody>
      </p:sp>
      <p:sp>
        <p:nvSpPr>
          <p:cNvPr id="8499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3D005A-42F1-4F75-92B9-784EDD9A5E25}" type="slidenum">
              <a:rPr lang="en-US" altLang="en-US" sz="1200"/>
              <a:pPr/>
              <a:t>31</a:t>
            </a:fld>
            <a:endParaRPr lang="en-US" altLang="en-US" sz="1200"/>
          </a:p>
        </p:txBody>
      </p:sp>
    </p:spTree>
    <p:extLst>
      <p:ext uri="{BB962C8B-B14F-4D97-AF65-F5344CB8AC3E}">
        <p14:creationId xmlns:p14="http://schemas.microsoft.com/office/powerpoint/2010/main" val="167822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sz="quarter"/>
          </p:nvPr>
        </p:nvSpPr>
        <p:spPr>
          <a:xfrm>
            <a:off x="457200" y="175477"/>
            <a:ext cx="8229600" cy="927100"/>
          </a:xfrm>
        </p:spPr>
        <p:txBody>
          <a:bodyPr/>
          <a:lstStyle/>
          <a:p>
            <a:pPr algn="l"/>
            <a:br>
              <a:rPr lang="en-US" altLang="en-US" sz="4000" dirty="0"/>
            </a:br>
            <a:r>
              <a:rPr lang="en-US" altLang="en-US" sz="4000" dirty="0"/>
              <a:t>The Emotional Benefits of Dance</a:t>
            </a:r>
            <a:br>
              <a:rPr lang="en-US" altLang="en-US" sz="4000" b="0" dirty="0"/>
            </a:br>
            <a:endParaRPr lang="en-US" altLang="en-US" sz="2800" b="0" dirty="0"/>
          </a:p>
        </p:txBody>
      </p:sp>
      <p:sp>
        <p:nvSpPr>
          <p:cNvPr id="87043" name="Content Placeholder 8"/>
          <p:cNvSpPr>
            <a:spLocks noGrp="1"/>
          </p:cNvSpPr>
          <p:nvPr>
            <p:ph sz="quarter" idx="2"/>
          </p:nvPr>
        </p:nvSpPr>
        <p:spPr>
          <a:xfrm>
            <a:off x="457200" y="1119188"/>
            <a:ext cx="8205788" cy="1722437"/>
          </a:xfrm>
        </p:spPr>
        <p:txBody>
          <a:bodyPr/>
          <a:lstStyle/>
          <a:p>
            <a:pPr marL="514350" indent="-514350">
              <a:buFont typeface="Arial" panose="020B0604020202020204" pitchFamily="34" charset="0"/>
              <a:buAutoNum type="arabicPeriod"/>
            </a:pPr>
            <a:r>
              <a:rPr lang="en-US" altLang="en-US" sz="2800" dirty="0"/>
              <a:t>Read the research highlight.</a:t>
            </a:r>
          </a:p>
          <a:p>
            <a:pPr marL="514350" indent="-514350">
              <a:buFont typeface="Arial" panose="020B0604020202020204" pitchFamily="34" charset="0"/>
              <a:buAutoNum type="arabicPeriod"/>
            </a:pPr>
            <a:r>
              <a:rPr lang="en-US" altLang="en-US" sz="2800" dirty="0"/>
              <a:t>Complete the handout with your elbow partner.</a:t>
            </a:r>
          </a:p>
          <a:p>
            <a:pPr marL="514350" indent="-514350">
              <a:buFont typeface="Arial" panose="020B0604020202020204" pitchFamily="34" charset="0"/>
              <a:buAutoNum type="arabicPeriod"/>
            </a:pPr>
            <a:r>
              <a:rPr lang="en-US" altLang="en-US" sz="2800" dirty="0"/>
              <a:t>Share your “dancing” thoughts.</a:t>
            </a:r>
          </a:p>
        </p:txBody>
      </p:sp>
      <p:pic>
        <p:nvPicPr>
          <p:cNvPr id="87044" name="Content Placeholder 7" descr="dancereserachhighlight.tiff"/>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941600" y="2841626"/>
            <a:ext cx="4860713" cy="3235790"/>
          </a:xfrm>
          <a:ln>
            <a:solidFill>
              <a:schemeClr val="tx1"/>
            </a:solidFill>
            <a:miter lim="800000"/>
            <a:headEnd/>
            <a:tailEnd/>
          </a:ln>
        </p:spPr>
      </p:pic>
      <p:sp>
        <p:nvSpPr>
          <p:cNvPr id="87045" name="Slide Number Placeholder 3"/>
          <p:cNvSpPr txBox="1">
            <a:spLocks/>
          </p:cNvSpPr>
          <p:nvPr/>
        </p:nvSpPr>
        <p:spPr bwMode="auto">
          <a:xfrm>
            <a:off x="8686800" y="0"/>
            <a:ext cx="457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B28210-2CED-46F8-9ADE-0196F3A81705}" type="slidenum">
              <a:rPr lang="en-US" altLang="en-US" sz="1200"/>
              <a:pPr algn="r" eaLnBrk="1" hangingPunct="1"/>
              <a:t>32</a:t>
            </a:fld>
            <a:endParaRPr lang="en-US" altLang="en-US" sz="1200"/>
          </a:p>
        </p:txBody>
      </p:sp>
      <p:pic>
        <p:nvPicPr>
          <p:cNvPr id="3" name="Content Placeholder 2"/>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6128102" y="2858236"/>
            <a:ext cx="2797857" cy="3630418"/>
          </a:xfrm>
          <a:prstGeom prst="rect">
            <a:avLst/>
          </a:prstGeom>
        </p:spPr>
      </p:pic>
    </p:spTree>
    <p:extLst>
      <p:ext uri="{BB962C8B-B14F-4D97-AF65-F5344CB8AC3E}">
        <p14:creationId xmlns:p14="http://schemas.microsoft.com/office/powerpoint/2010/main" val="532053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8" descr="Class dancin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55972" y="0"/>
            <a:ext cx="9299972" cy="6816271"/>
          </a:xfrm>
        </p:spPr>
      </p:pic>
      <p:sp>
        <p:nvSpPr>
          <p:cNvPr id="60418" name="Title 1"/>
          <p:cNvSpPr>
            <a:spLocks noGrp="1"/>
          </p:cNvSpPr>
          <p:nvPr>
            <p:ph type="title"/>
          </p:nvPr>
        </p:nvSpPr>
        <p:spPr>
          <a:xfrm>
            <a:off x="-155972" y="0"/>
            <a:ext cx="9299972" cy="1417638"/>
          </a:xfrm>
          <a:solidFill>
            <a:schemeClr val="tx1">
              <a:lumMod val="75000"/>
              <a:lumOff val="25000"/>
              <a:alpha val="65000"/>
            </a:schemeClr>
          </a:solidFill>
        </p:spPr>
        <p:txBody>
          <a:bodyPr/>
          <a:lstStyle/>
          <a:p>
            <a:r>
              <a:rPr lang="en-US" altLang="en-US" sz="4000" dirty="0">
                <a:solidFill>
                  <a:schemeClr val="bg1"/>
                </a:solidFill>
                <a:effectLst>
                  <a:outerShdw blurRad="38100" dist="38100" dir="2700000" algn="tl">
                    <a:srgbClr val="000000"/>
                  </a:outerShdw>
                </a:effectLst>
              </a:rPr>
              <a:t>Interaction and Strategy</a:t>
            </a:r>
            <a:br>
              <a:rPr lang="en-US" altLang="en-US" sz="4000" dirty="0">
                <a:solidFill>
                  <a:schemeClr val="bg1"/>
                </a:solidFill>
                <a:effectLst>
                  <a:outerShdw blurRad="38100" dist="38100" dir="2700000" algn="tl">
                    <a:srgbClr val="000000"/>
                  </a:outerShdw>
                </a:effectLst>
              </a:rPr>
            </a:br>
            <a:r>
              <a:rPr lang="en-US" altLang="en-US" sz="2800" dirty="0">
                <a:solidFill>
                  <a:schemeClr val="bg1"/>
                </a:solidFill>
              </a:rPr>
              <a:t>“Use children's prior knowledge” </a:t>
            </a:r>
            <a:br>
              <a:rPr lang="en-US" altLang="en-US" sz="4000" dirty="0">
                <a:solidFill>
                  <a:schemeClr val="bg1"/>
                </a:solidFill>
                <a:effectLst>
                  <a:outerShdw blurRad="38100" dist="38100" dir="2700000" algn="tl">
                    <a:srgbClr val="000000"/>
                  </a:outerShdw>
                </a:effectLst>
              </a:rPr>
            </a:br>
            <a:r>
              <a:rPr lang="en-US" altLang="en-US" sz="1800" b="0" dirty="0">
                <a:solidFill>
                  <a:schemeClr val="bg1"/>
                </a:solidFill>
              </a:rPr>
              <a:t>(PCF, Vol. 2, p. 105).</a:t>
            </a:r>
          </a:p>
        </p:txBody>
      </p:sp>
      <p:sp>
        <p:nvSpPr>
          <p:cNvPr id="95235"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34578F-2479-4871-A896-625D8D724089}" type="slidenum">
              <a:rPr lang="en-US" altLang="en-US" sz="1200">
                <a:solidFill>
                  <a:schemeClr val="bg1"/>
                </a:solidFill>
              </a:rPr>
              <a:pPr/>
              <a:t>33</a:t>
            </a:fld>
            <a:endParaRPr lang="en-US" altLang="en-US" sz="1200" dirty="0">
              <a:solidFill>
                <a:schemeClr val="bg1"/>
              </a:solidFill>
            </a:endParaRPr>
          </a:p>
        </p:txBody>
      </p:sp>
      <p:sp>
        <p:nvSpPr>
          <p:cNvPr id="95236" name="Rectangle 5"/>
          <p:cNvSpPr txBox="1">
            <a:spLocks noChangeArrowheads="1"/>
          </p:cNvSpPr>
          <p:nvPr/>
        </p:nvSpPr>
        <p:spPr bwMode="auto">
          <a:xfrm>
            <a:off x="0" y="6627813"/>
            <a:ext cx="91440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solidFill>
                  <a:schemeClr val="bg1"/>
                </a:solidFill>
              </a:rPr>
              <a:t>©2017 California Department of Education </a:t>
            </a:r>
          </a:p>
        </p:txBody>
      </p:sp>
    </p:spTree>
    <p:extLst>
      <p:ext uri="{BB962C8B-B14F-4D97-AF65-F5344CB8AC3E}">
        <p14:creationId xmlns:p14="http://schemas.microsoft.com/office/powerpoint/2010/main" val="2671119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0"/>
          <p:cNvSpPr>
            <a:spLocks noGrp="1"/>
          </p:cNvSpPr>
          <p:nvPr>
            <p:ph type="title"/>
          </p:nvPr>
        </p:nvSpPr>
        <p:spPr>
          <a:xfrm>
            <a:off x="457200" y="0"/>
            <a:ext cx="8229600" cy="1593850"/>
          </a:xfrm>
        </p:spPr>
        <p:txBody>
          <a:bodyPr/>
          <a:lstStyle/>
          <a:p>
            <a:r>
              <a:rPr lang="en-US" altLang="en-US" dirty="0"/>
              <a:t>Interaction and Strategy </a:t>
            </a:r>
            <a:br>
              <a:rPr lang="en-US" altLang="en-US" dirty="0">
                <a:solidFill>
                  <a:schemeClr val="bg1"/>
                </a:solidFill>
                <a:effectLst>
                  <a:outerShdw blurRad="38100" dist="38100" dir="2700000" algn="tl">
                    <a:srgbClr val="000000"/>
                  </a:outerShdw>
                </a:effectLst>
              </a:rPr>
            </a:br>
            <a:r>
              <a:rPr lang="en-US" altLang="en-US" sz="2800" b="0" dirty="0"/>
              <a:t>“</a:t>
            </a:r>
            <a:r>
              <a:rPr lang="en-US" altLang="en-US" sz="2800" dirty="0"/>
              <a:t>Draw on children’s interests in dance making”</a:t>
            </a:r>
            <a:r>
              <a:rPr lang="en-US" altLang="en-US" sz="2800" b="0" dirty="0"/>
              <a:t> </a:t>
            </a:r>
            <a:r>
              <a:rPr lang="en-US" altLang="en-US" sz="1800" b="0" dirty="0"/>
              <a:t>(PCF, Vol. 2, p. 107).</a:t>
            </a:r>
            <a:endParaRPr lang="en-US" altLang="en-US" sz="2800" b="0" dirty="0"/>
          </a:p>
        </p:txBody>
      </p:sp>
      <p:sp>
        <p:nvSpPr>
          <p:cNvPr id="16" name="Content Placeholder 15"/>
          <p:cNvSpPr>
            <a:spLocks noGrp="1"/>
          </p:cNvSpPr>
          <p:nvPr>
            <p:ph sz="half" idx="1"/>
          </p:nvPr>
        </p:nvSpPr>
        <p:spPr>
          <a:xfrm>
            <a:off x="6413326" y="1593850"/>
            <a:ext cx="2642991" cy="5044945"/>
          </a:xfrm>
          <a:noFill/>
          <a:ln>
            <a:noFill/>
          </a:ln>
        </p:spPr>
        <p:txBody>
          <a:bodyPr/>
          <a:lstStyle/>
          <a:p>
            <a:pPr marL="234950" indent="-234950">
              <a:spcBef>
                <a:spcPct val="30000"/>
              </a:spcBef>
              <a:buFont typeface="Arial" charset="0"/>
              <a:buChar char="•"/>
              <a:defRPr/>
            </a:pPr>
            <a:r>
              <a:rPr lang="en-US" dirty="0">
                <a:ea typeface="ＭＳ Ｐゴシック" charset="0"/>
              </a:rPr>
              <a:t>Does this dancing look like it interests the children?</a:t>
            </a:r>
          </a:p>
          <a:p>
            <a:pPr marL="234950" indent="-234950">
              <a:spcBef>
                <a:spcPct val="30000"/>
              </a:spcBef>
              <a:buFont typeface="Arial" charset="0"/>
              <a:buChar char="•"/>
              <a:defRPr/>
            </a:pPr>
            <a:r>
              <a:rPr lang="en-US" dirty="0">
                <a:ea typeface="ＭＳ Ｐゴシック" charset="0"/>
              </a:rPr>
              <a:t>If so, how can you tell?</a:t>
            </a:r>
            <a:endParaRPr lang="en-US" dirty="0">
              <a:ea typeface="MS PGothic" charset="0"/>
              <a:cs typeface="MS PGothic" charset="0"/>
            </a:endParaRPr>
          </a:p>
          <a:p>
            <a:pPr marL="234950" indent="-234950">
              <a:buFont typeface="Arial" charset="0"/>
              <a:buChar char="•"/>
              <a:defRPr/>
            </a:pPr>
            <a:endParaRPr lang="en-US" dirty="0">
              <a:ea typeface="MS PGothic" charset="0"/>
              <a:cs typeface="MS PGothic" charset="0"/>
            </a:endParaRPr>
          </a:p>
        </p:txBody>
      </p:sp>
      <p:pic>
        <p:nvPicPr>
          <p:cNvPr id="78852" name="IMG_1341.mov" descr="/Users/hmenden2/Documents/CPIN/VPA/VPA Modules/Dance/IMG_1341.mov">
            <a:hlinkClick r:id="" action="ppaction://media"/>
          </p:cNvPr>
          <p:cNvPicPr>
            <a:picLocks noGrp="1" noChangeAspect="1" noChangeArrowheads="1"/>
          </p:cNvPicPr>
          <p:nvPr>
            <p:ph sz="half" idx="2"/>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87682" y="1593850"/>
            <a:ext cx="6325644" cy="4824413"/>
          </a:xfrm>
          <a:ln>
            <a:solidFill>
              <a:schemeClr val="tx1"/>
            </a:solidFill>
            <a:miter lim="800000"/>
            <a:headEnd/>
            <a:tailEnd/>
          </a:ln>
        </p:spPr>
      </p:pic>
      <p:sp>
        <p:nvSpPr>
          <p:cNvPr id="10138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DBCAE17-4507-47EA-9EA0-B57FCE8F0A86}" type="slidenum">
              <a:rPr lang="en-US" altLang="en-US" sz="1200"/>
              <a:pPr/>
              <a:t>34</a:t>
            </a:fld>
            <a:endParaRPr lang="en-US" altLang="en-US" sz="1200"/>
          </a:p>
        </p:txBody>
      </p:sp>
    </p:spTree>
    <p:extLst>
      <p:ext uri="{BB962C8B-B14F-4D97-AF65-F5344CB8AC3E}">
        <p14:creationId xmlns:p14="http://schemas.microsoft.com/office/powerpoint/2010/main" val="2687951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88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8852"/>
                                        </p:tgtEl>
                                      </p:cBhvr>
                                    </p:cmd>
                                  </p:childTnLst>
                                </p:cTn>
                              </p:par>
                            </p:childTnLst>
                          </p:cTn>
                        </p:par>
                      </p:childTnLst>
                    </p:cTn>
                  </p:par>
                </p:childTnLst>
              </p:cTn>
              <p:nextCondLst>
                <p:cond evt="onClick" delay="0">
                  <p:tgtEl>
                    <p:spTgt spid="78852"/>
                  </p:tgtEl>
                </p:cond>
              </p:nextCondLst>
            </p:seq>
            <p:video>
              <p:cMediaNode vol="80000">
                <p:cTn id="7" fill="hold" display="0">
                  <p:stCondLst>
                    <p:cond delay="indefinite"/>
                  </p:stCondLst>
                </p:cTn>
                <p:tgtEl>
                  <p:spTgt spid="7885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4"/>
          <p:cNvSpPr>
            <a:spLocks noGrp="1"/>
          </p:cNvSpPr>
          <p:nvPr>
            <p:ph type="title"/>
          </p:nvPr>
        </p:nvSpPr>
        <p:spPr>
          <a:xfrm>
            <a:off x="0" y="274638"/>
            <a:ext cx="4959350" cy="1143000"/>
          </a:xfrm>
        </p:spPr>
        <p:txBody>
          <a:bodyPr/>
          <a:lstStyle/>
          <a:p>
            <a:pPr marL="117475" algn="l"/>
            <a:r>
              <a:rPr lang="en-US" altLang="en-US" sz="3800" dirty="0"/>
              <a:t>Research Indicates:</a:t>
            </a:r>
          </a:p>
        </p:txBody>
      </p:sp>
      <p:pic>
        <p:nvPicPr>
          <p:cNvPr id="103426" name="Content Placeholder 9" descr="Break dancing"/>
          <p:cNvPicPr>
            <a:picLocks noGrp="1" noChangeAspect="1"/>
          </p:cNvPicPr>
          <p:nvPr>
            <p:ph sz="half" idx="1"/>
          </p:nvPr>
        </p:nvPicPr>
        <p:blipFill>
          <a:blip r:embed="rId3">
            <a:lum bright="54000" contrast="72000"/>
            <a:extLst>
              <a:ext uri="{28A0092B-C50C-407E-A947-70E740481C1C}">
                <a14:useLocalDpi xmlns:a14="http://schemas.microsoft.com/office/drawing/2010/main" val="0"/>
              </a:ext>
            </a:extLst>
          </a:blip>
          <a:srcRect/>
          <a:stretch>
            <a:fillRect/>
          </a:stretch>
        </p:blipFill>
        <p:spPr>
          <a:xfrm>
            <a:off x="4959350" y="0"/>
            <a:ext cx="4184650" cy="6858000"/>
          </a:xfrm>
          <a:ln>
            <a:solidFill>
              <a:schemeClr val="tx1"/>
            </a:solidFill>
            <a:miter lim="800000"/>
            <a:headEnd/>
            <a:tailEnd/>
          </a:ln>
        </p:spPr>
      </p:pic>
      <p:sp>
        <p:nvSpPr>
          <p:cNvPr id="103427" name="Content Placeholder 5"/>
          <p:cNvSpPr>
            <a:spLocks noGrp="1"/>
          </p:cNvSpPr>
          <p:nvPr>
            <p:ph sz="half" idx="2"/>
          </p:nvPr>
        </p:nvSpPr>
        <p:spPr>
          <a:xfrm>
            <a:off x="187325" y="1600200"/>
            <a:ext cx="4409727" cy="4211877"/>
          </a:xfrm>
        </p:spPr>
        <p:txBody>
          <a:bodyPr/>
          <a:lstStyle/>
          <a:p>
            <a:r>
              <a:rPr lang="en-US" altLang="en-US" dirty="0"/>
              <a:t>Increased self-esteem</a:t>
            </a:r>
          </a:p>
          <a:p>
            <a:r>
              <a:rPr lang="en-US" altLang="en-US" dirty="0"/>
              <a:t>Enhanced motor awareness, coordination, and balance</a:t>
            </a:r>
          </a:p>
          <a:p>
            <a:r>
              <a:rPr lang="en-US" altLang="en-US" dirty="0"/>
              <a:t>Improved confidence in movement</a:t>
            </a:r>
            <a:endParaRPr lang="en-US" altLang="en-US" sz="1200" dirty="0"/>
          </a:p>
          <a:p>
            <a:pPr>
              <a:buFont typeface="Arial" panose="020B0604020202020204" pitchFamily="34" charset="0"/>
              <a:buNone/>
            </a:pPr>
            <a:r>
              <a:rPr lang="en-US" altLang="en-US" sz="1800" dirty="0"/>
              <a:t>     (PLF, Vol. 2, p. 26)</a:t>
            </a:r>
          </a:p>
        </p:txBody>
      </p:sp>
      <p:sp>
        <p:nvSpPr>
          <p:cNvPr id="103428" name="Rectangle 5"/>
          <p:cNvSpPr txBox="1">
            <a:spLocks noChangeArrowheads="1"/>
          </p:cNvSpPr>
          <p:nvPr/>
        </p:nvSpPr>
        <p:spPr bwMode="auto">
          <a:xfrm>
            <a:off x="814192" y="6627168"/>
            <a:ext cx="4145158" cy="230832"/>
          </a:xfrm>
          <a:prstGeom prst="rect">
            <a:avLst/>
          </a:prstGeom>
          <a:solidFill>
            <a:srgbClr val="D7C9E1"/>
          </a:solidFill>
          <a:ln>
            <a:noFill/>
          </a:ln>
          <a:extLst/>
        </p:spPr>
        <p:txBody>
          <a:bodyPr wrap="square"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t>©2017 California Department of Education</a:t>
            </a:r>
          </a:p>
        </p:txBody>
      </p:sp>
      <p:sp>
        <p:nvSpPr>
          <p:cNvPr id="103429"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DBDDC372-B963-4509-B252-6963272B6470}" type="slidenum">
              <a:rPr lang="en-US" altLang="en-US" sz="1200"/>
              <a:pPr algn="r"/>
              <a:t>35</a:t>
            </a:fld>
            <a:endParaRPr lang="en-US" altLang="en-US" sz="1200"/>
          </a:p>
        </p:txBody>
      </p:sp>
    </p:spTree>
    <p:extLst>
      <p:ext uri="{BB962C8B-B14F-4D97-AF65-F5344CB8AC3E}">
        <p14:creationId xmlns:p14="http://schemas.microsoft.com/office/powerpoint/2010/main" val="3871667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sz="4000" dirty="0">
                <a:solidFill>
                  <a:schemeClr val="tx1"/>
                </a:solidFill>
                <a:latin typeface="Arial" charset="0"/>
                <a:cs typeface="ＭＳ Ｐゴシック" charset="0"/>
              </a:rPr>
              <a:t>Key Features of the DRDP-K</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 (TK)</a:t>
            </a:r>
          </a:p>
          <a:p>
            <a:pPr marL="341313" indent="-341313">
              <a:lnSpc>
                <a:spcPct val="80000"/>
              </a:lnSpc>
              <a:buFontTx/>
              <a:buNone/>
            </a:pPr>
            <a:endParaRPr lang="en-US" sz="2600" dirty="0">
              <a:latin typeface="Arial" charset="0"/>
              <a:cs typeface="ＭＳ Ｐゴシック" charset="0"/>
            </a:endParaRP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36</a:t>
            </a:fld>
            <a:endParaRPr lang="en-US" altLang="en-US"/>
          </a:p>
        </p:txBody>
      </p:sp>
    </p:spTree>
    <p:extLst>
      <p:ext uri="{BB962C8B-B14F-4D97-AF65-F5344CB8AC3E}">
        <p14:creationId xmlns:p14="http://schemas.microsoft.com/office/powerpoint/2010/main" val="17335465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p:txBody>
          <a:bodyPr>
            <a:normAutofit/>
          </a:bodyPr>
          <a:lstStyle/>
          <a:p>
            <a:pPr>
              <a:defRPr/>
            </a:pPr>
            <a:r>
              <a:rPr lang="en-US" dirty="0">
                <a:ea typeface="ＭＳ Ｐゴシック" pitchFamily="34" charset="-128"/>
              </a:rPr>
              <a:t>DRDP-K (2015)</a:t>
            </a:r>
          </a:p>
        </p:txBody>
      </p:sp>
      <p:pic>
        <p:nvPicPr>
          <p:cNvPr id="9318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8840" y="1600200"/>
            <a:ext cx="6130095" cy="4525963"/>
          </a:xfrm>
        </p:spPr>
      </p:pic>
      <p:sp>
        <p:nvSpPr>
          <p:cNvPr id="9318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a:fld id="{A4ABB9C3-7133-4C6D-B5A5-D9BC656F720B}" type="slidenum">
              <a:rPr lang="en-US" altLang="en-US" sz="1800"/>
              <a:pPr algn="l"/>
              <a:t>37</a:t>
            </a:fld>
            <a:endParaRPr lang="en-US" altLang="en-US" sz="1800"/>
          </a:p>
        </p:txBody>
      </p:sp>
    </p:spTree>
    <p:extLst>
      <p:ext uri="{BB962C8B-B14F-4D97-AF65-F5344CB8AC3E}">
        <p14:creationId xmlns:p14="http://schemas.microsoft.com/office/powerpoint/2010/main" val="3023088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38</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973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marL="225425" algn="l"/>
            <a:r>
              <a:rPr lang="en-US" altLang="en-US"/>
              <a:t>Environments and Materials</a:t>
            </a:r>
          </a:p>
        </p:txBody>
      </p:sp>
      <p:pic>
        <p:nvPicPr>
          <p:cNvPr id="99330" name="Content Placeholder 11" descr="Dancing with prop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40" r="11638"/>
          <a:stretch/>
        </p:blipFill>
        <p:spPr>
          <a:xfrm>
            <a:off x="624840" y="1600200"/>
            <a:ext cx="4404360" cy="3452138"/>
          </a:xfrm>
          <a:ln>
            <a:solidFill>
              <a:schemeClr val="tx1"/>
            </a:solidFill>
          </a:ln>
        </p:spPr>
      </p:pic>
      <p:sp>
        <p:nvSpPr>
          <p:cNvPr id="3" name="Content Placeholder 2"/>
          <p:cNvSpPr>
            <a:spLocks noGrp="1"/>
          </p:cNvSpPr>
          <p:nvPr>
            <p:ph sz="half" idx="2"/>
          </p:nvPr>
        </p:nvSpPr>
        <p:spPr>
          <a:xfrm>
            <a:off x="5242560" y="1600200"/>
            <a:ext cx="3444240" cy="4525963"/>
          </a:xfrm>
        </p:spPr>
        <p:txBody>
          <a:bodyPr/>
          <a:lstStyle/>
          <a:p>
            <a:pPr marL="0" indent="0">
              <a:buNone/>
              <a:defRPr/>
            </a:pPr>
            <a:r>
              <a:rPr lang="en-US" dirty="0">
                <a:ea typeface="ＭＳ Ｐゴシック" charset="0"/>
                <a:cs typeface="Arial" charset="0"/>
              </a:rPr>
              <a:t>“Provide costumes and music to inspire improvisational movement”</a:t>
            </a:r>
          </a:p>
          <a:p>
            <a:pPr marL="0" indent="0">
              <a:buNone/>
              <a:defRPr/>
            </a:pPr>
            <a:r>
              <a:rPr lang="en-US" sz="1800" dirty="0">
                <a:ea typeface="ＭＳ Ｐゴシック" charset="0"/>
              </a:rPr>
              <a:t>(PCF, Vol. 2, p. 113).</a:t>
            </a:r>
            <a:br>
              <a:rPr lang="en-US" dirty="0">
                <a:solidFill>
                  <a:schemeClr val="bg1"/>
                </a:solidFill>
                <a:effectLst>
                  <a:outerShdw blurRad="38100" dist="38100" dir="2700000" algn="tl">
                    <a:srgbClr val="000000"/>
                  </a:outerShdw>
                </a:effectLst>
                <a:ea typeface="ＭＳ Ｐゴシック" charset="0"/>
              </a:rPr>
            </a:br>
            <a:endParaRPr lang="en-US" dirty="0">
              <a:solidFill>
                <a:schemeClr val="bg1"/>
              </a:solidFill>
              <a:effectLst>
                <a:outerShdw blurRad="38100" dist="38100" dir="2700000" algn="tl">
                  <a:srgbClr val="000000"/>
                </a:outerShdw>
              </a:effectLst>
              <a:ea typeface="ＭＳ Ｐゴシック" charset="0"/>
            </a:endParaRPr>
          </a:p>
          <a:p>
            <a:pPr>
              <a:buFont typeface="Arial" charset="0"/>
              <a:buChar char="•"/>
              <a:defRPr/>
            </a:pPr>
            <a:endParaRPr lang="en-US" dirty="0">
              <a:ea typeface="ＭＳ Ｐゴシック" charset="0"/>
            </a:endParaRPr>
          </a:p>
        </p:txBody>
      </p:sp>
      <p:sp>
        <p:nvSpPr>
          <p:cNvPr id="9933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C8FB04-3839-4FC3-B0C5-122F1799C583}" type="slidenum">
              <a:rPr lang="en-US" altLang="en-US" sz="1200"/>
              <a:pPr/>
              <a:t>39</a:t>
            </a:fld>
            <a:endParaRPr lang="en-US" altLang="en-US" sz="1200"/>
          </a:p>
        </p:txBody>
      </p:sp>
    </p:spTree>
    <p:extLst>
      <p:ext uri="{BB962C8B-B14F-4D97-AF65-F5344CB8AC3E}">
        <p14:creationId xmlns:p14="http://schemas.microsoft.com/office/powerpoint/2010/main" val="302560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10"/>
          </p:nvPr>
        </p:nvSpPr>
        <p:spPr/>
        <p:txBody>
          <a:bodyPr/>
          <a:lstStyle/>
          <a:p>
            <a:fld id="{11EEF7C2-6334-4E7A-B967-5F31FD9C23C6}" type="slidenum">
              <a:rPr lang="en-US" altLang="en-US" smtClean="0"/>
              <a:pPr/>
              <a:t>4</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25314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5"/>
          <p:cNvSpPr>
            <a:spLocks noGrp="1"/>
          </p:cNvSpPr>
          <p:nvPr>
            <p:ph type="title"/>
          </p:nvPr>
        </p:nvSpPr>
        <p:spPr/>
        <p:txBody>
          <a:bodyPr/>
          <a:lstStyle/>
          <a:p>
            <a:r>
              <a:rPr lang="en-US" altLang="en-US"/>
              <a:t>Elements of Dance</a:t>
            </a:r>
          </a:p>
        </p:txBody>
      </p:sp>
      <p:pic>
        <p:nvPicPr>
          <p:cNvPr id="105474" name="Content Placeholder 8" descr="elementsofDance.tif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8515" y="1417638"/>
            <a:ext cx="6846969" cy="4525963"/>
          </a:xfrm>
          <a:ln w="19050">
            <a:solidFill>
              <a:schemeClr val="tx1"/>
            </a:solidFill>
            <a:miter lim="800000"/>
            <a:headEnd/>
            <a:tailEnd/>
          </a:ln>
        </p:spPr>
      </p:pic>
      <p:sp>
        <p:nvSpPr>
          <p:cNvPr id="105475"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5762CF93-4E8E-4EBE-84AA-5661D637093C}" type="slidenum">
              <a:rPr lang="en-US" altLang="en-US" sz="1200"/>
              <a:pPr algn="r"/>
              <a:t>40</a:t>
            </a:fld>
            <a:endParaRPr lang="en-US" altLang="en-US" sz="1200"/>
          </a:p>
        </p:txBody>
      </p:sp>
      <p:sp>
        <p:nvSpPr>
          <p:cNvPr id="2" name="TextBox 1"/>
          <p:cNvSpPr txBox="1"/>
          <p:nvPr/>
        </p:nvSpPr>
        <p:spPr>
          <a:xfrm>
            <a:off x="6083300" y="6012934"/>
            <a:ext cx="2336800" cy="369332"/>
          </a:xfrm>
          <a:prstGeom prst="rect">
            <a:avLst/>
          </a:prstGeom>
          <a:noFill/>
        </p:spPr>
        <p:txBody>
          <a:bodyPr wrap="square" rtlCol="0">
            <a:spAutoFit/>
          </a:bodyPr>
          <a:lstStyle/>
          <a:p>
            <a:r>
              <a:rPr lang="en-US" dirty="0"/>
              <a:t>PCF, Vol. 2, p.106</a:t>
            </a:r>
          </a:p>
        </p:txBody>
      </p:sp>
    </p:spTree>
    <p:extLst>
      <p:ext uri="{BB962C8B-B14F-4D97-AF65-F5344CB8AC3E}">
        <p14:creationId xmlns:p14="http://schemas.microsoft.com/office/powerpoint/2010/main" val="2473551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0"/>
          <p:cNvSpPr>
            <a:spLocks noGrp="1"/>
          </p:cNvSpPr>
          <p:nvPr>
            <p:ph type="title"/>
          </p:nvPr>
        </p:nvSpPr>
        <p:spPr/>
        <p:txBody>
          <a:bodyPr/>
          <a:lstStyle/>
          <a:p>
            <a:r>
              <a:rPr lang="en-US" altLang="en-US" sz="3200" b="0" dirty="0"/>
              <a:t>Second Look: </a:t>
            </a:r>
            <a:br>
              <a:rPr lang="en-US" altLang="en-US" sz="3200" dirty="0"/>
            </a:br>
            <a:r>
              <a:rPr lang="en-US" altLang="en-US" sz="3400" dirty="0"/>
              <a:t>Developing Skills and Elements of Dance</a:t>
            </a:r>
            <a:br>
              <a:rPr lang="en-US" altLang="en-US" sz="3200" b="0" dirty="0"/>
            </a:br>
            <a:endParaRPr lang="en-US" altLang="en-US" sz="1400" b="0" dirty="0"/>
          </a:p>
        </p:txBody>
      </p:sp>
      <p:pic>
        <p:nvPicPr>
          <p:cNvPr id="84995" name="IMG_1341.mov" descr="/Users/hmenden2/Documents/CPIN/VPA/VPA Modules/Dance/IMG_1341.mov">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tretch>
            <a:fillRect/>
          </a:stretch>
        </p:blipFill>
        <p:spPr>
          <a:xfrm>
            <a:off x="1503123" y="1585538"/>
            <a:ext cx="6150279" cy="4612710"/>
          </a:xfrm>
        </p:spPr>
      </p:pic>
      <p:sp>
        <p:nvSpPr>
          <p:cNvPr id="107523"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EA9839D7-DCD8-474E-B52F-6882EC57D7DA}" type="slidenum">
              <a:rPr lang="en-US" altLang="en-US" sz="1200"/>
              <a:pPr algn="r"/>
              <a:t>41</a:t>
            </a:fld>
            <a:endParaRPr lang="en-US" altLang="en-US" sz="1200" dirty="0"/>
          </a:p>
        </p:txBody>
      </p:sp>
    </p:spTree>
    <p:extLst>
      <p:ext uri="{BB962C8B-B14F-4D97-AF65-F5344CB8AC3E}">
        <p14:creationId xmlns:p14="http://schemas.microsoft.com/office/powerpoint/2010/main" val="282641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9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4995"/>
                                        </p:tgtEl>
                                      </p:cBhvr>
                                    </p:cmd>
                                  </p:childTnLst>
                                </p:cTn>
                              </p:par>
                            </p:childTnLst>
                          </p:cTn>
                        </p:par>
                      </p:childTnLst>
                    </p:cTn>
                  </p:par>
                </p:childTnLst>
              </p:cTn>
              <p:nextCondLst>
                <p:cond evt="onClick" delay="0">
                  <p:tgtEl>
                    <p:spTgt spid="84995"/>
                  </p:tgtEl>
                </p:cond>
              </p:nextCondLst>
            </p:seq>
            <p:video>
              <p:cMediaNode vol="80000">
                <p:cTn id="7" fill="hold" display="0">
                  <p:stCondLst>
                    <p:cond delay="indefinite"/>
                  </p:stCondLst>
                </p:cTn>
                <p:tgtEl>
                  <p:spTgt spid="8499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5"/>
          <p:cNvSpPr>
            <a:spLocks noGrp="1"/>
          </p:cNvSpPr>
          <p:nvPr>
            <p:ph type="title"/>
          </p:nvPr>
        </p:nvSpPr>
        <p:spPr>
          <a:xfrm>
            <a:off x="4872625" y="1369731"/>
            <a:ext cx="3814175" cy="884954"/>
          </a:xfrm>
        </p:spPr>
        <p:txBody>
          <a:bodyPr/>
          <a:lstStyle/>
          <a:p>
            <a:pPr marL="176213"/>
            <a:r>
              <a:rPr lang="en-US" altLang="en-US" sz="3600" dirty="0"/>
              <a:t>What Themes Have You Noticed Today?</a:t>
            </a:r>
          </a:p>
        </p:txBody>
      </p:sp>
      <p:pic>
        <p:nvPicPr>
          <p:cNvPr id="109570" name="Content Placeholder 7" descr="Notice sig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
            <a:ext cx="4567004" cy="6857365"/>
          </a:xfrm>
          <a:ln>
            <a:solidFill>
              <a:schemeClr val="tx1"/>
            </a:solidFill>
            <a:miter lim="800000"/>
            <a:headEnd/>
            <a:tailEnd/>
          </a:ln>
        </p:spPr>
      </p:pic>
      <p:sp>
        <p:nvSpPr>
          <p:cNvPr id="10957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523B180A-E6B1-4509-B5D4-ADA59F664E7C}" type="slidenum">
              <a:rPr lang="en-US" altLang="en-US" sz="1200"/>
              <a:pPr algn="r"/>
              <a:t>42</a:t>
            </a:fld>
            <a:endParaRPr lang="en-US" altLang="en-US" sz="1200"/>
          </a:p>
        </p:txBody>
      </p:sp>
      <p:sp>
        <p:nvSpPr>
          <p:cNvPr id="109572" name="Rectangle 5"/>
          <p:cNvSpPr txBox="1">
            <a:spLocks noChangeArrowheads="1"/>
          </p:cNvSpPr>
          <p:nvPr/>
        </p:nvSpPr>
        <p:spPr bwMode="auto">
          <a:xfrm>
            <a:off x="4567005" y="6626533"/>
            <a:ext cx="4576996" cy="230832"/>
          </a:xfrm>
          <a:prstGeom prst="rect">
            <a:avLst/>
          </a:prstGeom>
          <a:solidFill>
            <a:srgbClr val="D7C9E1"/>
          </a:solidFill>
          <a:ln>
            <a:noFill/>
          </a:ln>
          <a:extLst/>
        </p:spPr>
        <p:txBody>
          <a:bodyPr wrap="square"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t>©2017 California Department of Education</a:t>
            </a:r>
          </a:p>
        </p:txBody>
      </p:sp>
    </p:spTree>
    <p:extLst>
      <p:ext uri="{BB962C8B-B14F-4D97-AF65-F5344CB8AC3E}">
        <p14:creationId xmlns:p14="http://schemas.microsoft.com/office/powerpoint/2010/main" val="401661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Content Placeholder 10" descr="Class dancing"/>
          <p:cNvPicPr>
            <a:picLocks noGrp="1"/>
          </p:cNvPicPr>
          <p:nvPr>
            <p:ph sz="half" idx="2"/>
          </p:nvPr>
        </p:nvPicPr>
        <p:blipFill>
          <a:blip r:embed="rId3">
            <a:extLst>
              <a:ext uri="{28A0092B-C50C-407E-A947-70E740481C1C}">
                <a14:useLocalDpi xmlns:a14="http://schemas.microsoft.com/office/drawing/2010/main" val="0"/>
              </a:ext>
            </a:extLst>
          </a:blip>
          <a:srcRect b="-21"/>
          <a:stretch>
            <a:fillRect/>
          </a:stretch>
        </p:blipFill>
        <p:spPr>
          <a:xfrm>
            <a:off x="0" y="0"/>
            <a:ext cx="9144000" cy="6858000"/>
          </a:xfrm>
        </p:spPr>
      </p:pic>
      <p:sp>
        <p:nvSpPr>
          <p:cNvPr id="2" name="Title 1"/>
          <p:cNvSpPr>
            <a:spLocks noGrp="1"/>
          </p:cNvSpPr>
          <p:nvPr>
            <p:ph type="title"/>
          </p:nvPr>
        </p:nvSpPr>
        <p:spPr>
          <a:xfrm>
            <a:off x="5573713" y="0"/>
            <a:ext cx="3570287" cy="2079625"/>
          </a:xfrm>
          <a:solidFill>
            <a:schemeClr val="tx1">
              <a:lumMod val="75000"/>
              <a:lumOff val="25000"/>
              <a:alpha val="55000"/>
            </a:schemeClr>
          </a:solidFill>
        </p:spPr>
        <p:txBody>
          <a:bodyPr/>
          <a:lstStyle/>
          <a:p>
            <a:pPr marL="112713"/>
            <a:r>
              <a:rPr lang="en-US" altLang="en-US" sz="3600" dirty="0">
                <a:solidFill>
                  <a:schemeClr val="bg1"/>
                </a:solidFill>
                <a:effectLst>
                  <a:outerShdw blurRad="38100" dist="38100" dir="2700000" algn="tl">
                    <a:srgbClr val="000000"/>
                  </a:outerShdw>
                </a:effectLst>
              </a:rPr>
              <a:t>Teachers Must </a:t>
            </a:r>
            <a:br>
              <a:rPr lang="en-US" altLang="en-US" sz="3600" dirty="0">
                <a:solidFill>
                  <a:schemeClr val="bg1"/>
                </a:solidFill>
                <a:effectLst>
                  <a:outerShdw blurRad="38100" dist="38100" dir="2700000" algn="tl">
                    <a:srgbClr val="000000"/>
                  </a:outerShdw>
                </a:effectLst>
              </a:rPr>
            </a:br>
            <a:r>
              <a:rPr lang="en-US" altLang="en-US" sz="3600" dirty="0">
                <a:solidFill>
                  <a:schemeClr val="bg1"/>
                </a:solidFill>
                <a:effectLst>
                  <a:outerShdw blurRad="38100" dist="38100" dir="2700000" algn="tl">
                    <a:srgbClr val="000000"/>
                  </a:outerShdw>
                </a:effectLst>
              </a:rPr>
              <a:t>Intentionally:</a:t>
            </a:r>
          </a:p>
        </p:txBody>
      </p:sp>
      <p:sp>
        <p:nvSpPr>
          <p:cNvPr id="4" name="Content Placeholder 3"/>
          <p:cNvSpPr>
            <a:spLocks noGrp="1"/>
          </p:cNvSpPr>
          <p:nvPr>
            <p:ph sz="half" idx="1"/>
          </p:nvPr>
        </p:nvSpPr>
        <p:spPr>
          <a:xfrm>
            <a:off x="5573713" y="2079625"/>
            <a:ext cx="3570287" cy="4778375"/>
          </a:xfrm>
          <a:solidFill>
            <a:schemeClr val="tx1">
              <a:lumMod val="75000"/>
              <a:lumOff val="25000"/>
              <a:alpha val="55000"/>
            </a:schemeClr>
          </a:solidFill>
        </p:spPr>
        <p:txBody>
          <a:bodyPr/>
          <a:lstStyle/>
          <a:p>
            <a:pPr>
              <a:buFont typeface="Arial" charset="0"/>
              <a:buChar char="•"/>
              <a:defRPr/>
            </a:pPr>
            <a:r>
              <a:rPr lang="en-US" b="1" dirty="0">
                <a:solidFill>
                  <a:schemeClr val="bg1"/>
                </a:solidFill>
                <a:effectLst>
                  <a:outerShdw blurRad="38100" dist="38100" dir="2700000" algn="tl">
                    <a:srgbClr val="000000"/>
                  </a:outerShdw>
                </a:effectLst>
                <a:ea typeface="MS PGothic" charset="0"/>
                <a:cs typeface="MS PGothic" charset="0"/>
              </a:rPr>
              <a:t>Involve all children as active participants</a:t>
            </a:r>
          </a:p>
          <a:p>
            <a:pPr>
              <a:buFont typeface="Arial" charset="0"/>
              <a:buChar char="•"/>
              <a:defRPr/>
            </a:pPr>
            <a:r>
              <a:rPr lang="en-US" b="1" dirty="0">
                <a:solidFill>
                  <a:schemeClr val="bg1"/>
                </a:solidFill>
                <a:effectLst>
                  <a:outerShdw blurRad="38100" dist="38100" dir="2700000" algn="tl">
                    <a:srgbClr val="000000"/>
                  </a:outerShdw>
                </a:effectLst>
                <a:ea typeface="MS PGothic" charset="0"/>
                <a:cs typeface="MS PGothic" charset="0"/>
              </a:rPr>
              <a:t>Plan based on various developmental stages</a:t>
            </a:r>
            <a:endParaRPr lang="en-US" sz="1200" b="1" dirty="0">
              <a:solidFill>
                <a:schemeClr val="bg1"/>
              </a:solidFill>
              <a:effectLst>
                <a:outerShdw blurRad="38100" dist="38100" dir="2700000" algn="tl">
                  <a:srgbClr val="000000"/>
                </a:outerShdw>
              </a:effectLst>
              <a:ea typeface="MS PGothic" charset="0"/>
              <a:cs typeface="MS PGothic" charset="0"/>
            </a:endParaRPr>
          </a:p>
          <a:p>
            <a:pPr>
              <a:buFont typeface="Arial" charset="0"/>
              <a:buNone/>
              <a:defRPr/>
            </a:pPr>
            <a:r>
              <a:rPr lang="en-US" sz="1400" b="1" dirty="0">
                <a:solidFill>
                  <a:schemeClr val="bg1"/>
                </a:solidFill>
                <a:effectLst>
                  <a:outerShdw blurRad="38100" dist="38100" dir="2700000" algn="tl">
                    <a:srgbClr val="000000"/>
                  </a:outerShdw>
                </a:effectLst>
                <a:ea typeface="MS PGothic" charset="0"/>
                <a:cs typeface="MS PGothic" charset="0"/>
              </a:rPr>
              <a:t>	</a:t>
            </a:r>
            <a:r>
              <a:rPr lang="en-US" sz="1800" dirty="0">
                <a:solidFill>
                  <a:schemeClr val="bg1"/>
                </a:solidFill>
                <a:ea typeface="MS PGothic" charset="0"/>
                <a:cs typeface="MS PGothic" charset="0"/>
              </a:rPr>
              <a:t> (PCF, Vol. 2, p. 105) </a:t>
            </a:r>
            <a:endParaRPr lang="en-US" sz="1400" dirty="0">
              <a:solidFill>
                <a:schemeClr val="bg1"/>
              </a:solidFill>
              <a:ea typeface="MS PGothic" charset="0"/>
              <a:cs typeface="MS PGothic" charset="0"/>
            </a:endParaRPr>
          </a:p>
          <a:p>
            <a:pPr>
              <a:buFont typeface="Arial" charset="0"/>
              <a:buNone/>
              <a:defRPr/>
            </a:pPr>
            <a:endParaRPr lang="en-US" sz="1400" dirty="0">
              <a:ea typeface="MS PGothic" charset="0"/>
              <a:cs typeface="MS PGothic" charset="0"/>
            </a:endParaRPr>
          </a:p>
        </p:txBody>
      </p:sp>
      <p:sp>
        <p:nvSpPr>
          <p:cNvPr id="11162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450ED4-4F50-4414-A114-B7645D8698B1}" type="slidenum">
              <a:rPr lang="en-US" altLang="en-US" sz="1200">
                <a:solidFill>
                  <a:schemeClr val="bg1"/>
                </a:solidFill>
              </a:rPr>
              <a:pPr/>
              <a:t>43</a:t>
            </a:fld>
            <a:endParaRPr lang="en-US" altLang="en-US" sz="1200" dirty="0">
              <a:solidFill>
                <a:schemeClr val="bg1"/>
              </a:solidFill>
            </a:endParaRPr>
          </a:p>
        </p:txBody>
      </p:sp>
      <p:sp>
        <p:nvSpPr>
          <p:cNvPr id="111621" name="Rectangle 5"/>
          <p:cNvSpPr txBox="1">
            <a:spLocks noChangeArrowheads="1"/>
          </p:cNvSpPr>
          <p:nvPr/>
        </p:nvSpPr>
        <p:spPr bwMode="auto">
          <a:xfrm>
            <a:off x="0" y="6627168"/>
            <a:ext cx="557371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t>©2017 California Department of Education </a:t>
            </a:r>
          </a:p>
        </p:txBody>
      </p:sp>
    </p:spTree>
    <p:extLst>
      <p:ext uri="{BB962C8B-B14F-4D97-AF65-F5344CB8AC3E}">
        <p14:creationId xmlns:p14="http://schemas.microsoft.com/office/powerpoint/2010/main" val="999506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pPr marL="225425"/>
            <a:r>
              <a:rPr lang="en-US" altLang="en-US" dirty="0"/>
              <a:t>Active Participation</a:t>
            </a:r>
          </a:p>
        </p:txBody>
      </p:sp>
      <p:pic>
        <p:nvPicPr>
          <p:cNvPr id="91139" name="LatinDancing.mp4" descr="/Users/hmenden2/Documents/CPIN/VPA/VPA Modules/Dance/LatinDancing.mp4">
            <a:hlinkClick r:id="" action="ppaction://media"/>
          </p:cNvPr>
          <p:cNvPicPr>
            <a:picLocks noGrp="1" noChangeAspect="1" noChangeArrowheads="1"/>
          </p:cNvPicPr>
          <p:nvPr>
            <p:ph sz="half"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tretch>
            <a:fillRect/>
          </a:stretch>
        </p:blipFill>
        <p:spPr>
          <a:xfrm>
            <a:off x="300014" y="1692276"/>
            <a:ext cx="5518326" cy="4138745"/>
          </a:xfrm>
        </p:spPr>
      </p:pic>
      <p:sp>
        <p:nvSpPr>
          <p:cNvPr id="2" name="Content Placeholder 1"/>
          <p:cNvSpPr>
            <a:spLocks noGrp="1"/>
          </p:cNvSpPr>
          <p:nvPr>
            <p:ph sz="half" idx="2"/>
          </p:nvPr>
        </p:nvSpPr>
        <p:spPr>
          <a:xfrm>
            <a:off x="5962390" y="1692276"/>
            <a:ext cx="2956142" cy="4525963"/>
          </a:xfrm>
        </p:spPr>
        <p:txBody>
          <a:bodyPr/>
          <a:lstStyle/>
          <a:p>
            <a:pPr marL="0" indent="0">
              <a:buNone/>
            </a:pPr>
            <a:r>
              <a:rPr lang="en-US" altLang="en-US" dirty="0"/>
              <a:t>“Developmentally and culturally appropriate movement programs are designed so that all children are active participants”</a:t>
            </a:r>
            <a:r>
              <a:rPr lang="en-US" altLang="en-US" sz="1800" dirty="0"/>
              <a:t> </a:t>
            </a:r>
          </a:p>
          <a:p>
            <a:pPr marL="0" indent="0">
              <a:buNone/>
            </a:pPr>
            <a:r>
              <a:rPr lang="en-US" altLang="en-US" sz="1800" dirty="0"/>
              <a:t>(PCF, Vol. 2, p. 105).</a:t>
            </a:r>
          </a:p>
          <a:p>
            <a:endParaRPr lang="en-US" dirty="0"/>
          </a:p>
        </p:txBody>
      </p:sp>
      <p:sp>
        <p:nvSpPr>
          <p:cNvPr id="113667"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285C23E4-11C2-480A-92C1-B1CD8D251432}" type="slidenum">
              <a:rPr lang="en-US" altLang="en-US" sz="1200"/>
              <a:pPr algn="r"/>
              <a:t>44</a:t>
            </a:fld>
            <a:endParaRPr lang="en-US" altLang="en-US" sz="1200"/>
          </a:p>
        </p:txBody>
      </p:sp>
    </p:spTree>
    <p:extLst>
      <p:ext uri="{BB962C8B-B14F-4D97-AF65-F5344CB8AC3E}">
        <p14:creationId xmlns:p14="http://schemas.microsoft.com/office/powerpoint/2010/main" val="1145271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11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1139"/>
                                        </p:tgtEl>
                                      </p:cBhvr>
                                    </p:cmd>
                                  </p:childTnLst>
                                </p:cTn>
                              </p:par>
                            </p:childTnLst>
                          </p:cTn>
                        </p:par>
                      </p:childTnLst>
                    </p:cTn>
                  </p:par>
                </p:childTnLst>
              </p:cTn>
              <p:nextCondLst>
                <p:cond evt="onClick" delay="0">
                  <p:tgtEl>
                    <p:spTgt spid="91139"/>
                  </p:tgtEl>
                </p:cond>
              </p:nextCondLst>
            </p:seq>
            <p:video>
              <p:cMediaNode vol="80000">
                <p:cTn id="7" fill="hold" display="0">
                  <p:stCondLst>
                    <p:cond delay="indefinite"/>
                  </p:stCondLst>
                </p:cTn>
                <p:tgtEl>
                  <p:spTgt spid="9113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altLang="en-US" dirty="0"/>
              <a:t>Remember the Dance Steps</a:t>
            </a:r>
            <a:endParaRPr lang="en-US" dirty="0"/>
          </a:p>
        </p:txBody>
      </p:sp>
      <p:sp>
        <p:nvSpPr>
          <p:cNvPr id="14" name="Content Placeholder 3"/>
          <p:cNvSpPr>
            <a:spLocks noGrp="1"/>
          </p:cNvSpPr>
          <p:nvPr>
            <p:ph sz="quarter" idx="1"/>
          </p:nvPr>
        </p:nvSpPr>
        <p:spPr>
          <a:xfrm>
            <a:off x="1225039" y="1692276"/>
            <a:ext cx="3054096" cy="1911350"/>
          </a:xfrm>
          <a:solidFill>
            <a:srgbClr val="936FAF"/>
          </a:solidFill>
          <a:ln>
            <a:solidFill>
              <a:schemeClr val="tx1"/>
            </a:solidFill>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a:p>
            <a:pPr marL="0" indent="0" algn="ctr" defTabSz="914400" eaLnBrk="1" fontAlgn="auto" hangingPunct="1">
              <a:spcBef>
                <a:spcPts val="0"/>
              </a:spcBef>
              <a:spcAft>
                <a:spcPts val="0"/>
              </a:spcAft>
              <a:buNone/>
              <a:defRPr/>
            </a:pPr>
            <a:r>
              <a:rPr lang="en-US" altLang="en-US" b="1" dirty="0">
                <a:solidFill>
                  <a:schemeClr val="bg1"/>
                </a:solidFill>
              </a:rPr>
              <a:t>Involve children</a:t>
            </a:r>
          </a:p>
          <a:p>
            <a:pPr marL="0" indent="0" algn="ctr" defTabSz="914400" eaLnBrk="1" fontAlgn="auto" hangingPunct="1">
              <a:spcBef>
                <a:spcPts val="0"/>
              </a:spcBef>
              <a:spcAft>
                <a:spcPts val="0"/>
              </a:spcAft>
              <a:buNone/>
              <a:defRPr/>
            </a:pPr>
            <a:endParaRPr lang="en-US" altLang="en-US" b="1" dirty="0">
              <a:solidFill>
                <a:schemeClr val="bg1"/>
              </a:solidFill>
            </a:endParaRPr>
          </a:p>
        </p:txBody>
      </p:sp>
      <p:sp>
        <p:nvSpPr>
          <p:cNvPr id="7" name="Content Placeholder 6"/>
          <p:cNvSpPr>
            <a:spLocks noGrp="1"/>
          </p:cNvSpPr>
          <p:nvPr>
            <p:ph sz="quarter" idx="2"/>
          </p:nvPr>
        </p:nvSpPr>
        <p:spPr>
          <a:xfrm>
            <a:off x="4534027" y="1692276"/>
            <a:ext cx="3054096" cy="1910460"/>
          </a:xfrm>
          <a:solidFill>
            <a:srgbClr val="936FAF"/>
          </a:solidFill>
          <a:ln>
            <a:solidFill>
              <a:srgbClr val="000000"/>
            </a:solidFill>
          </a:ln>
        </p:spPr>
        <p:txBody>
          <a:bodyPr/>
          <a:lstStyle/>
          <a:p>
            <a:pPr marL="0" indent="0">
              <a:buNone/>
            </a:pPr>
            <a:endParaRPr lang="en-US" b="1" dirty="0">
              <a:solidFill>
                <a:schemeClr val="bg1"/>
              </a:solidFill>
            </a:endParaRPr>
          </a:p>
          <a:p>
            <a:pPr marL="0" indent="0" algn="ctr">
              <a:buNone/>
            </a:pPr>
            <a:r>
              <a:rPr lang="en-US" b="1" dirty="0">
                <a:solidFill>
                  <a:schemeClr val="bg1"/>
                </a:solidFill>
              </a:rPr>
              <a:t>Make it joyful </a:t>
            </a:r>
          </a:p>
        </p:txBody>
      </p:sp>
      <p:sp>
        <p:nvSpPr>
          <p:cNvPr id="9" name="Content Placeholder 8"/>
          <p:cNvSpPr>
            <a:spLocks noGrp="1"/>
          </p:cNvSpPr>
          <p:nvPr>
            <p:ph sz="quarter" idx="3"/>
          </p:nvPr>
        </p:nvSpPr>
        <p:spPr>
          <a:xfrm>
            <a:off x="2837687" y="3786188"/>
            <a:ext cx="3052473" cy="1911096"/>
          </a:xfrm>
          <a:solidFill>
            <a:srgbClr val="936FAF"/>
          </a:solidFill>
          <a:ln>
            <a:solidFill>
              <a:srgbClr val="000000"/>
            </a:solidFill>
          </a:ln>
        </p:spPr>
        <p:txBody>
          <a:bodyPr/>
          <a:lstStyle/>
          <a:p>
            <a:pPr marL="0" indent="0" algn="ctr">
              <a:buNone/>
            </a:pPr>
            <a:br>
              <a:rPr lang="en-US" altLang="en-US" b="1" dirty="0">
                <a:solidFill>
                  <a:schemeClr val="bg1"/>
                </a:solidFill>
              </a:rPr>
            </a:br>
            <a:r>
              <a:rPr lang="en-US" altLang="en-US" b="1" dirty="0">
                <a:solidFill>
                  <a:schemeClr val="bg1"/>
                </a:solidFill>
              </a:rPr>
              <a:t>Integrate with other domains</a:t>
            </a:r>
          </a:p>
          <a:p>
            <a:pPr marL="0" indent="0" algn="ctr">
              <a:buNone/>
            </a:pPr>
            <a:endParaRPr lang="en-US" altLang="en-US" b="1" dirty="0">
              <a:solidFill>
                <a:schemeClr val="bg1"/>
              </a:solidFill>
            </a:endParaRPr>
          </a:p>
          <a:p>
            <a:endParaRPr lang="en-US" dirty="0"/>
          </a:p>
        </p:txBody>
      </p:sp>
      <p:sp>
        <p:nvSpPr>
          <p:cNvPr id="5" name="Slide Number Placeholder 4"/>
          <p:cNvSpPr>
            <a:spLocks noGrp="1"/>
          </p:cNvSpPr>
          <p:nvPr>
            <p:ph type="sldNum" sz="quarter" idx="4294967295"/>
          </p:nvPr>
        </p:nvSpPr>
        <p:spPr>
          <a:xfrm>
            <a:off x="8686800" y="0"/>
            <a:ext cx="457200" cy="365125"/>
          </a:xfrm>
        </p:spPr>
        <p:txBody>
          <a:bodyPr/>
          <a:lstStyle/>
          <a:p>
            <a:pPr>
              <a:defRPr/>
            </a:pPr>
            <a:fld id="{2D3CCAB5-0745-40CB-8326-C9D9DBA2797E}" type="slidenum">
              <a:rPr lang="en-US" altLang="en-US" smtClean="0">
                <a:solidFill>
                  <a:schemeClr val="bg1"/>
                </a:solidFill>
              </a:rPr>
              <a:pPr>
                <a:defRPr/>
              </a:pPr>
              <a:t>45</a:t>
            </a:fld>
            <a:endParaRPr lang="en-US" altLang="en-US">
              <a:solidFill>
                <a:schemeClr val="bg1"/>
              </a:solidFill>
            </a:endParaRPr>
          </a:p>
        </p:txBody>
      </p:sp>
    </p:spTree>
    <p:extLst>
      <p:ext uri="{BB962C8B-B14F-4D97-AF65-F5344CB8AC3E}">
        <p14:creationId xmlns:p14="http://schemas.microsoft.com/office/powerpoint/2010/main" val="548851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r>
              <a:rPr lang="en-US" altLang="en-US"/>
              <a:t>Into the Classroom</a:t>
            </a:r>
          </a:p>
        </p:txBody>
      </p:sp>
      <p:sp>
        <p:nvSpPr>
          <p:cNvPr id="117762" name="Rectangle 3"/>
          <p:cNvSpPr>
            <a:spLocks noGrp="1" noChangeArrowheads="1"/>
          </p:cNvSpPr>
          <p:nvPr>
            <p:ph idx="1"/>
          </p:nvPr>
        </p:nvSpPr>
        <p:spPr>
          <a:xfrm>
            <a:off x="457200" y="1417638"/>
            <a:ext cx="8229600" cy="4525963"/>
          </a:xfrm>
        </p:spPr>
        <p:txBody>
          <a:bodyPr/>
          <a:lstStyle/>
          <a:p>
            <a:pPr marL="457200" indent="-457200">
              <a:spcAft>
                <a:spcPts val="1200"/>
              </a:spcAft>
              <a:buFontTx/>
              <a:buAutoNum type="arabicPeriod"/>
            </a:pPr>
            <a:r>
              <a:rPr lang="en-US" altLang="en-US" sz="2800" dirty="0"/>
              <a:t>At the table, read and discuss Ms. B’s classroom vignette.</a:t>
            </a:r>
          </a:p>
          <a:p>
            <a:pPr marL="457200" indent="-457200">
              <a:spcAft>
                <a:spcPts val="1200"/>
              </a:spcAft>
              <a:buFontTx/>
              <a:buAutoNum type="arabicPeriod"/>
            </a:pPr>
            <a:r>
              <a:rPr lang="en-US" altLang="en-US" sz="2800" dirty="0"/>
              <a:t>Brainstorm two ways Ms. B uses her student's interest in dance to increase vocabulary and self-regulation.</a:t>
            </a:r>
          </a:p>
          <a:p>
            <a:pPr marL="457200" indent="-457200">
              <a:spcAft>
                <a:spcPts val="1200"/>
              </a:spcAft>
              <a:buFontTx/>
              <a:buAutoNum type="arabicPeriod"/>
            </a:pPr>
            <a:r>
              <a:rPr lang="en-US" altLang="en-US" sz="2800" dirty="0"/>
              <a:t>Record ideas and focus areas on chart paper.</a:t>
            </a:r>
          </a:p>
          <a:p>
            <a:pPr marL="457200" indent="-457200">
              <a:spcAft>
                <a:spcPts val="1200"/>
              </a:spcAft>
              <a:buFontTx/>
              <a:buAutoNum type="arabicPeriod"/>
            </a:pPr>
            <a:r>
              <a:rPr lang="en-US" altLang="en-US" sz="2800" dirty="0"/>
              <a:t>Choose a reporter to share-out ideas with the whole group.</a:t>
            </a:r>
          </a:p>
        </p:txBody>
      </p:sp>
      <p:sp>
        <p:nvSpPr>
          <p:cNvPr id="11776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6B660F7-E9DE-4976-AE83-05B01AFE3AC5}" type="slidenum">
              <a:rPr lang="en-US" altLang="en-US" sz="1200"/>
              <a:pPr algn="r"/>
              <a:t>46</a:t>
            </a:fld>
            <a:endParaRPr lang="en-US" altLang="en-US" sz="1200"/>
          </a:p>
        </p:txBody>
      </p:sp>
    </p:spTree>
    <p:extLst>
      <p:ext uri="{BB962C8B-B14F-4D97-AF65-F5344CB8AC3E}">
        <p14:creationId xmlns:p14="http://schemas.microsoft.com/office/powerpoint/2010/main" val="1413582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Content Placeholder 4" descr="Napping"/>
          <p:cNvPicPr>
            <a:picLocks noGrp="1" noChangeAspect="1"/>
          </p:cNvPicPr>
          <p:nvPr>
            <p:ph sz="half" idx="1"/>
          </p:nvPr>
        </p:nvPicPr>
        <p:blipFill>
          <a:blip r:embed="rId3">
            <a:lum bright="30000" contrast="30000"/>
            <a:grayscl/>
            <a:extLst>
              <a:ext uri="{28A0092B-C50C-407E-A947-70E740481C1C}">
                <a14:useLocalDpi xmlns:a14="http://schemas.microsoft.com/office/drawing/2010/main" val="0"/>
              </a:ext>
            </a:extLst>
          </a:blip>
          <a:srcRect/>
          <a:stretch>
            <a:fillRect/>
          </a:stretch>
        </p:blipFill>
        <p:spPr>
          <a:xfrm>
            <a:off x="0" y="0"/>
            <a:ext cx="9144000" cy="6858000"/>
          </a:xfrm>
          <a:solidFill>
            <a:srgbClr val="9061C4">
              <a:alpha val="52156"/>
            </a:srgbClr>
          </a:solidFill>
        </p:spPr>
      </p:pic>
      <p:sp>
        <p:nvSpPr>
          <p:cNvPr id="83970" name="Title 1"/>
          <p:cNvSpPr>
            <a:spLocks noGrp="1"/>
          </p:cNvSpPr>
          <p:nvPr>
            <p:ph type="title"/>
          </p:nvPr>
        </p:nvSpPr>
        <p:spPr>
          <a:xfrm>
            <a:off x="0" y="50800"/>
            <a:ext cx="5372100" cy="2379663"/>
          </a:xfrm>
          <a:solidFill>
            <a:schemeClr val="tx1">
              <a:alpha val="1000"/>
            </a:schemeClr>
          </a:solidFill>
        </p:spPr>
        <p:txBody>
          <a:bodyPr/>
          <a:lstStyle/>
          <a:p>
            <a:pPr marL="234950" algn="l"/>
            <a:r>
              <a:rPr lang="en-US" altLang="en-US" sz="3200" dirty="0">
                <a:solidFill>
                  <a:srgbClr val="FFFFFF"/>
                </a:solidFill>
              </a:rPr>
              <a:t>Thank you for coming. You have earned a rest!</a:t>
            </a:r>
          </a:p>
        </p:txBody>
      </p:sp>
      <p:sp>
        <p:nvSpPr>
          <p:cNvPr id="119811" name="Rectangle 5"/>
          <p:cNvSpPr txBox="1">
            <a:spLocks noChangeArrowheads="1"/>
          </p:cNvSpPr>
          <p:nvPr/>
        </p:nvSpPr>
        <p:spPr bwMode="auto">
          <a:xfrm>
            <a:off x="0" y="6637338"/>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en-US" sz="900" dirty="0">
                <a:solidFill>
                  <a:schemeClr val="bg1"/>
                </a:solidFill>
              </a:rPr>
              <a:t>©2017 California Department of Education </a:t>
            </a:r>
          </a:p>
        </p:txBody>
      </p:sp>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solidFill>
                  <a:schemeClr val="bg1"/>
                </a:solidFill>
              </a:rPr>
              <a:pPr>
                <a:defRPr/>
              </a:pPr>
              <a:t>47</a:t>
            </a:fld>
            <a:endParaRPr lang="en-US" altLang="en-US" dirty="0">
              <a:solidFill>
                <a:schemeClr val="bg1"/>
              </a:solidFill>
            </a:endParaRPr>
          </a:p>
        </p:txBody>
      </p:sp>
    </p:spTree>
    <p:extLst>
      <p:ext uri="{BB962C8B-B14F-4D97-AF65-F5344CB8AC3E}">
        <p14:creationId xmlns:p14="http://schemas.microsoft.com/office/powerpoint/2010/main" val="345933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October 3, 2016).</a:t>
            </a:r>
          </a:p>
          <a:p>
            <a:pPr marL="233363" indent="-233363">
              <a:spcBef>
                <a:spcPts val="0"/>
              </a:spcBef>
              <a:spcAft>
                <a:spcPts val="1200"/>
              </a:spcAft>
              <a:buNone/>
            </a:pPr>
            <a:r>
              <a:rPr lang="en-US" sz="1400" dirty="0"/>
              <a:t>California Department of Education. 2008. California Preschool Learning Foundations, Volume 2. http://www.cde.ca.gov/sp/cd/re/documents/psfoundationsvol2.pdf (accessed October 3, 2016).</a:t>
            </a:r>
            <a:r>
              <a:rPr lang="en-US" sz="1400" dirty="0">
                <a:ea typeface="MS PGothic" panose="020B0600070205080204" pitchFamily="34" charset="-128"/>
                <a:cs typeface="Arial"/>
              </a:rPr>
              <a:t> </a:t>
            </a:r>
          </a:p>
          <a:p>
            <a:pPr marL="233363" indent="-233363">
              <a:spcBef>
                <a:spcPts val="0"/>
              </a:spcBef>
              <a:spcAft>
                <a:spcPts val="1200"/>
              </a:spcAft>
              <a:buNone/>
            </a:pPr>
            <a:r>
              <a:rPr lang="en-US" sz="1400" dirty="0">
                <a:ea typeface="Times New Roman" panose="02020603050405020304" pitchFamily="18" charset="0"/>
                <a:cs typeface="Times New Roman" panose="02020603050405020304" pitchFamily="18" charset="0"/>
              </a:rPr>
              <a:t>California Department of Education. 2013. </a:t>
            </a:r>
            <a:r>
              <a:rPr lang="en-US" sz="1400" i="1" dirty="0"/>
              <a:t>Transitional Kindergarten Implementation Guide: A Resource for California Public School District Administrators and Teachers</a:t>
            </a:r>
            <a:r>
              <a:rPr lang="en-US" sz="1400" dirty="0"/>
              <a:t>. </a:t>
            </a:r>
            <a:r>
              <a:rPr lang="en-US" sz="1400" dirty="0">
                <a:ea typeface="Times New Roman" panose="02020603050405020304" pitchFamily="18" charset="0"/>
                <a:cs typeface="Times New Roman" panose="02020603050405020304" pitchFamily="18" charset="0"/>
              </a:rPr>
              <a:t>http://www.cde.ca.gov/ci/gs/em/documents/tkguide.pdf (accessed October 3, 2016).</a:t>
            </a:r>
            <a:endParaRPr lang="en-US" sz="1400" dirty="0">
              <a:ea typeface="MS PGothic" panose="020B0600070205080204" pitchFamily="34" charset="-128"/>
              <a:cs typeface="Arial"/>
            </a:endParaRPr>
          </a:p>
          <a:p>
            <a:pPr marL="233363" lvl="0" indent="-233363" defTabSz="457200">
              <a:spcBef>
                <a:spcPts val="0"/>
              </a:spcBef>
              <a:spcAft>
                <a:spcPts val="1200"/>
              </a:spcAft>
              <a:buNone/>
            </a:pPr>
            <a:endParaRPr lang="en-US" sz="1400" dirty="0">
              <a:ea typeface="MS PGothic" panose="020B0600070205080204" pitchFamily="34" charset="-128"/>
              <a:cs typeface="Arial"/>
            </a:endParaRPr>
          </a:p>
          <a:p>
            <a:endParaRPr lang="en-US" sz="1400" dirty="0"/>
          </a:p>
        </p:txBody>
      </p:sp>
      <p:sp>
        <p:nvSpPr>
          <p:cNvPr id="4" name="Slide Number Placeholder 3"/>
          <p:cNvSpPr>
            <a:spLocks noGrp="1"/>
          </p:cNvSpPr>
          <p:nvPr>
            <p:ph type="sldNum" sz="quarter" idx="10"/>
          </p:nvPr>
        </p:nvSpPr>
        <p:spPr/>
        <p:txBody>
          <a:bodyPr/>
          <a:lstStyle/>
          <a:p>
            <a:fld id="{57C10AFF-D030-4D16-8C5E-CED78E88AD20}" type="slidenum">
              <a:rPr lang="en-US" altLang="en-US" smtClean="0"/>
              <a:pPr/>
              <a:t>48</a:t>
            </a:fld>
            <a:endParaRPr lang="en-US" altLang="en-US"/>
          </a:p>
        </p:txBody>
      </p:sp>
    </p:spTree>
    <p:extLst>
      <p:ext uri="{BB962C8B-B14F-4D97-AF65-F5344CB8AC3E}">
        <p14:creationId xmlns:p14="http://schemas.microsoft.com/office/powerpoint/2010/main" val="217887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457199" y="1600200"/>
            <a:ext cx="7184571" cy="4525963"/>
          </a:xfrm>
        </p:spPr>
        <p:txBody>
          <a:bodyPr>
            <a:noAutofit/>
          </a:bodyPr>
          <a:lstStyle/>
          <a:p>
            <a:pPr marL="0" lvl="1" indent="0">
              <a:buNone/>
            </a:pPr>
            <a:r>
              <a:rPr lang="en-US" sz="26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600" b="1" dirty="0">
                <a:latin typeface="Arial" panose="020B0604020202020204" pitchFamily="34" charset="0"/>
                <a:cs typeface="Arial" panose="020B0604020202020204" pitchFamily="34" charset="0"/>
              </a:rPr>
              <a:t>Section Two </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Student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Curriculum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Effective Instruction in a TK Program</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The TK Learning Environment</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Assessment and Differentiated Instruction</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Involving Families and Community Partners</a:t>
            </a:r>
          </a:p>
          <a:p>
            <a:pPr marL="457200" lvl="1" indent="-457200">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Supporting TK Implementation</a:t>
            </a:r>
          </a:p>
          <a:p>
            <a:endParaRPr lang="en-US" dirty="0"/>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6639210" y="1692276"/>
            <a:ext cx="2200567" cy="267935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894E3918-0C58-4BC1-A1C2-4C804A6662F9}" type="slidenum">
              <a:rPr lang="en-US" altLang="en-US" smtClean="0"/>
              <a:pPr/>
              <a:t>5</a:t>
            </a:fld>
            <a:endParaRPr lang="en-US" altLang="en-US"/>
          </a:p>
        </p:txBody>
      </p:sp>
    </p:spTree>
    <p:extLst>
      <p:ext uri="{BB962C8B-B14F-4D97-AF65-F5344CB8AC3E}">
        <p14:creationId xmlns:p14="http://schemas.microsoft.com/office/powerpoint/2010/main" val="3917065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solidFill>
                  <a:srgbClr val="000000"/>
                </a:solidFill>
              </a:rPr>
              <a:t>Why Use the Preschool Learning Foundations for TK?</a:t>
            </a:r>
            <a:endParaRPr lang="en-US" altLang="en-US" dirty="0"/>
          </a:p>
        </p:txBody>
      </p:sp>
      <p:sp>
        <p:nvSpPr>
          <p:cNvPr id="3" name="Content Placeholder 2"/>
          <p:cNvSpPr>
            <a:spLocks noGrp="1"/>
          </p:cNvSpPr>
          <p:nvPr>
            <p:ph idx="1"/>
          </p:nvPr>
        </p:nvSpPr>
        <p:spPr>
          <a:xfrm>
            <a:off x="457200" y="1692276"/>
            <a:ext cx="8229600" cy="4433887"/>
          </a:xfrm>
        </p:spPr>
        <p:txBody>
          <a:bodyPr>
            <a:noAutofit/>
          </a:bodyPr>
          <a:lstStyle/>
          <a:p>
            <a:pPr marL="0" indent="0">
              <a:spcBef>
                <a:spcPts val="0"/>
              </a:spcBef>
              <a:spcAft>
                <a:spcPts val="1200"/>
              </a:spcAft>
              <a:buFont typeface="Arial" panose="020B0604020202020204" pitchFamily="34" charset="0"/>
              <a:buNone/>
              <a:defRPr/>
            </a:pPr>
            <a:r>
              <a:rPr lang="en-US" sz="2800" dirty="0">
                <a:solidFill>
                  <a:prstClr val="black"/>
                </a:solidFill>
                <a:ea typeface="ＭＳ Ｐゴシック" pitchFamily="34" charset="-128"/>
              </a:rPr>
              <a:t>CA Law (EC 48000):</a:t>
            </a:r>
          </a:p>
          <a:p>
            <a:pPr>
              <a:spcBef>
                <a:spcPts val="0"/>
              </a:spcBef>
              <a:spcAft>
                <a:spcPts val="1200"/>
              </a:spcAft>
              <a:defRPr/>
            </a:pPr>
            <a:r>
              <a:rPr lang="en-US" sz="2800" dirty="0">
                <a:solidFill>
                  <a:prstClr val="black"/>
                </a:solidFill>
                <a:ea typeface="ＭＳ Ｐゴシック" pitchFamily="34" charset="-128"/>
              </a:rPr>
              <a:t>Transitional kindergarten is the first year of a two-year kindergarten program that uses a modified kindergarten curriculum that is age and developmentally appropriate.</a:t>
            </a:r>
          </a:p>
          <a:p>
            <a:pPr>
              <a:spcBef>
                <a:spcPts val="0"/>
              </a:spcBef>
              <a:spcAft>
                <a:spcPts val="1200"/>
              </a:spcAft>
              <a:defRPr/>
            </a:pPr>
            <a:r>
              <a:rPr lang="en-US" sz="2800" dirty="0"/>
              <a:t>Transitional kindergarten programs are intended to be aligned, by legislative action, to the California Preschool Learning Foundations developed by the California Department of Education.</a:t>
            </a:r>
            <a:endParaRPr lang="en-US" sz="2800" dirty="0">
              <a:solidFill>
                <a:prstClr val="black"/>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6</a:t>
            </a:fld>
            <a:endParaRPr lang="en-US" altLang="en-US"/>
          </a:p>
        </p:txBody>
      </p:sp>
    </p:spTree>
    <p:extLst>
      <p:ext uri="{BB962C8B-B14F-4D97-AF65-F5344CB8AC3E}">
        <p14:creationId xmlns:p14="http://schemas.microsoft.com/office/powerpoint/2010/main" val="2311482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1"/>
            <a:ext cx="9144000" cy="1341119"/>
          </a:xfrm>
        </p:spPr>
        <p:txBody>
          <a:bodyPr/>
          <a:lstStyle/>
          <a:p>
            <a:pPr eaLnBrk="1" hangingPunct="1"/>
            <a:r>
              <a:rPr lang="en-US" altLang="en-US" sz="3600" dirty="0"/>
              <a:t>Foundations and Framework, Volume 2</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7</a:t>
            </a:fld>
            <a:endParaRPr lang="en-US" altLang="en-US" dirty="0"/>
          </a:p>
        </p:txBody>
      </p:sp>
      <p:pic>
        <p:nvPicPr>
          <p:cNvPr id="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7423" y="1341120"/>
            <a:ext cx="3498154" cy="452596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53000" y="1341120"/>
            <a:ext cx="3514399" cy="4525963"/>
          </a:xfrm>
          <a:prstGeom prst="rect">
            <a:avLst/>
          </a:prstGeom>
          <a:ln>
            <a:solidFill>
              <a:schemeClr val="tx1"/>
            </a:solidFill>
          </a:ln>
        </p:spPr>
      </p:pic>
      <p:sp>
        <p:nvSpPr>
          <p:cNvPr id="3" name="Right Arrow 2"/>
          <p:cNvSpPr/>
          <p:nvPr/>
        </p:nvSpPr>
        <p:spPr>
          <a:xfrm>
            <a:off x="111212" y="1341120"/>
            <a:ext cx="616212" cy="438253"/>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336788" y="1332882"/>
            <a:ext cx="616212" cy="446491"/>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380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4"/>
          <p:cNvSpPr>
            <a:spLocks noGrp="1" noChangeArrowheads="1"/>
          </p:cNvSpPr>
          <p:nvPr>
            <p:ph type="title" sz="quarter" idx="4294967295"/>
          </p:nvPr>
        </p:nvSpPr>
        <p:spPr/>
        <p:txBody>
          <a:bodyPr/>
          <a:lstStyle/>
          <a:p>
            <a:pPr eaLnBrk="1" hangingPunct="1"/>
            <a:r>
              <a:rPr lang="en-US" altLang="en-US" sz="4000" dirty="0"/>
              <a:t>What are the visual and performing arts?</a:t>
            </a:r>
          </a:p>
        </p:txBody>
      </p:sp>
      <p:pic>
        <p:nvPicPr>
          <p:cNvPr id="244759" name="Picture 23" descr="Clay modeling"/>
          <p:cNvPicPr>
            <a:picLocks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0"/>
            <a:ext cx="4662488" cy="34829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44760" name="Picture 24" descr="Maracas"/>
          <p:cNvPicPr>
            <a:picLocks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572000" y="0"/>
            <a:ext cx="4662488" cy="34861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44761" name="Picture 25" descr="Playing doctor"/>
          <p:cNvPicPr>
            <a:picLocks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0" y="3448050"/>
            <a:ext cx="4662488" cy="34369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44762" name="Picture 26" descr="Dancing with scarves&#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48050"/>
            <a:ext cx="4662488" cy="34369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Rectangle 5"/>
          <p:cNvSpPr>
            <a:spLocks noChangeArrowheads="1"/>
          </p:cNvSpPr>
          <p:nvPr/>
        </p:nvSpPr>
        <p:spPr bwMode="auto">
          <a:xfrm>
            <a:off x="4572000" y="6613435"/>
            <a:ext cx="466248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chemeClr val="bg1"/>
                </a:solidFill>
              </a:rPr>
              <a:t>©2017 California Department of Education</a:t>
            </a:r>
          </a:p>
        </p:txBody>
      </p:sp>
      <p:sp>
        <p:nvSpPr>
          <p:cNvPr id="2" name="Slide Number Placeholder 1"/>
          <p:cNvSpPr>
            <a:spLocks noGrp="1"/>
          </p:cNvSpPr>
          <p:nvPr>
            <p:ph type="sldNum" sz="quarter" idx="10"/>
          </p:nvPr>
        </p:nvSpPr>
        <p:spPr/>
        <p:txBody>
          <a:bodyPr/>
          <a:lstStyle/>
          <a:p>
            <a:pPr>
              <a:defRPr/>
            </a:pPr>
            <a:fld id="{6D6DC341-A109-4A35-94CA-B36502E32A11}" type="slidenum">
              <a:rPr lang="en-US" altLang="en-US" smtClean="0"/>
              <a:pPr>
                <a:defRPr/>
              </a:pPr>
              <a:t>8</a:t>
            </a:fld>
            <a:endParaRPr lang="en-US" altLang="en-US" dirty="0"/>
          </a:p>
        </p:txBody>
      </p:sp>
    </p:spTree>
    <p:extLst>
      <p:ext uri="{BB962C8B-B14F-4D97-AF65-F5344CB8AC3E}">
        <p14:creationId xmlns:p14="http://schemas.microsoft.com/office/powerpoint/2010/main" val="372528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475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474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4476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476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447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13149" r="557" b="429"/>
          <a:stretch/>
        </p:blipFill>
        <p:spPr>
          <a:xfrm>
            <a:off x="0" y="0"/>
            <a:ext cx="9504218" cy="7065818"/>
          </a:xfrm>
        </p:spPr>
      </p:pic>
      <p:sp>
        <p:nvSpPr>
          <p:cNvPr id="2" name="Title 1"/>
          <p:cNvSpPr>
            <a:spLocks noGrp="1"/>
          </p:cNvSpPr>
          <p:nvPr>
            <p:ph type="title"/>
          </p:nvPr>
        </p:nvSpPr>
        <p:spPr>
          <a:xfrm>
            <a:off x="6137275" y="0"/>
            <a:ext cx="3006725" cy="1330325"/>
          </a:xfrm>
          <a:solidFill>
            <a:schemeClr val="tx1">
              <a:lumMod val="65000"/>
              <a:lumOff val="35000"/>
              <a:alpha val="30000"/>
            </a:schemeClr>
          </a:solidFill>
        </p:spPr>
        <p:txBody>
          <a:bodyPr/>
          <a:lstStyle/>
          <a:p>
            <a:pPr>
              <a:defRPr/>
            </a:pPr>
            <a:r>
              <a:rPr lang="en-US">
                <a:solidFill>
                  <a:schemeClr val="bg1"/>
                </a:solidFill>
                <a:effectLst>
                  <a:outerShdw blurRad="38100" dist="38100" dir="2700000" algn="tl">
                    <a:srgbClr val="000000"/>
                  </a:outerShdw>
                </a:effectLst>
                <a:ea typeface="MS PGothic" charset="0"/>
                <a:cs typeface="MS PGothic" charset="0"/>
              </a:rPr>
              <a:t>Warm-Up!</a:t>
            </a:r>
            <a:br>
              <a:rPr lang="en-US">
                <a:solidFill>
                  <a:schemeClr val="bg1"/>
                </a:solidFill>
                <a:effectLst>
                  <a:outerShdw blurRad="38100" dist="38100" dir="2700000" algn="tl">
                    <a:srgbClr val="000000"/>
                  </a:outerShdw>
                </a:effectLst>
                <a:ea typeface="MS PGothic" charset="0"/>
                <a:cs typeface="MS PGothic" charset="0"/>
              </a:rPr>
            </a:br>
            <a:r>
              <a:rPr lang="en-US" sz="1800">
                <a:solidFill>
                  <a:schemeClr val="bg1"/>
                </a:solidFill>
                <a:effectLst>
                  <a:outerShdw blurRad="38100" dist="38100" dir="2700000" algn="tl">
                    <a:srgbClr val="000000"/>
                  </a:outerShdw>
                </a:effectLst>
                <a:ea typeface="ＭＳ Ｐゴシック" charset="0"/>
              </a:rPr>
              <a:t>PCF, Vol. 2, p. 104</a:t>
            </a:r>
            <a:endParaRPr lang="en-US" sz="3600">
              <a:solidFill>
                <a:schemeClr val="bg1"/>
              </a:solidFill>
              <a:effectLst>
                <a:outerShdw blurRad="38100" dist="38100" dir="2700000" algn="tl">
                  <a:srgbClr val="000000"/>
                </a:outerShdw>
              </a:effectLst>
              <a:ea typeface="MS PGothic" charset="0"/>
              <a:cs typeface="MS PGothic" charset="0"/>
            </a:endParaRPr>
          </a:p>
        </p:txBody>
      </p:sp>
      <p:sp>
        <p:nvSpPr>
          <p:cNvPr id="5" name="Rectangle 5"/>
          <p:cNvSpPr>
            <a:spLocks noChangeArrowheads="1"/>
          </p:cNvSpPr>
          <p:nvPr/>
        </p:nvSpPr>
        <p:spPr bwMode="auto">
          <a:xfrm>
            <a:off x="0" y="6627813"/>
            <a:ext cx="923448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©2017 California Department of Education</a:t>
            </a:r>
          </a:p>
        </p:txBody>
      </p:sp>
      <p:sp>
        <p:nvSpPr>
          <p:cNvPr id="3" name="Slide Number Placeholder 2"/>
          <p:cNvSpPr>
            <a:spLocks noGrp="1"/>
          </p:cNvSpPr>
          <p:nvPr>
            <p:ph type="sldNum" sz="quarter" idx="10"/>
          </p:nvPr>
        </p:nvSpPr>
        <p:spPr/>
        <p:txBody>
          <a:bodyPr/>
          <a:lstStyle/>
          <a:p>
            <a:pPr>
              <a:defRPr/>
            </a:pPr>
            <a:fld id="{6568919D-8346-4681-A41B-F493D62A64C9}" type="slidenum">
              <a:rPr lang="en-US" altLang="en-US" smtClean="0">
                <a:solidFill>
                  <a:schemeClr val="bg1"/>
                </a:solidFill>
              </a:rPr>
              <a:pPr>
                <a:defRPr/>
              </a:pPr>
              <a:t>9</a:t>
            </a:fld>
            <a:endParaRPr lang="en-US" altLang="en-US" dirty="0">
              <a:solidFill>
                <a:schemeClr val="bg1"/>
              </a:solidFill>
            </a:endParaRPr>
          </a:p>
        </p:txBody>
      </p:sp>
    </p:spTree>
    <p:extLst>
      <p:ext uri="{BB962C8B-B14F-4D97-AF65-F5344CB8AC3E}">
        <p14:creationId xmlns:p14="http://schemas.microsoft.com/office/powerpoint/2010/main" val="236340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7705</Words>
  <Application>Microsoft Office PowerPoint</Application>
  <PresentationFormat>On-screen Show (4:3)</PresentationFormat>
  <Paragraphs>930</Paragraphs>
  <Slides>48</Slides>
  <Notes>48</Notes>
  <HiddenSlides>1</HiddenSlides>
  <MMClips>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48</vt:i4>
      </vt:variant>
    </vt:vector>
  </HeadingPairs>
  <TitlesOfParts>
    <vt:vector size="59" baseType="lpstr">
      <vt:lpstr>MS PGothic</vt:lpstr>
      <vt:lpstr>MS PGothic</vt:lpstr>
      <vt:lpstr>Arial</vt:lpstr>
      <vt:lpstr>Calibri</vt:lpstr>
      <vt:lpstr>Courier New</vt:lpstr>
      <vt:lpstr>Times New Roman</vt:lpstr>
      <vt:lpstr>Wingdings</vt:lpstr>
      <vt:lpstr>1_Office Theme</vt:lpstr>
      <vt:lpstr>3_Office Theme</vt:lpstr>
      <vt:lpstr>2_Office Theme</vt:lpstr>
      <vt:lpstr>4_Office Theme</vt:lpstr>
      <vt:lpstr>Title Slide</vt:lpstr>
      <vt:lpstr>Objectives</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2</vt:lpstr>
      <vt:lpstr>What are the visual and performing arts?</vt:lpstr>
      <vt:lpstr>Warm-Up! PCF, Vol. 2, p. 104</vt:lpstr>
      <vt:lpstr>“Children move naturally – they move to get around, to express a thought or feeling, and they move because moving is joyful and comforting” (PCF, Vol. 2, p. 101).</vt:lpstr>
      <vt:lpstr>Foundations</vt:lpstr>
      <vt:lpstr>Map of the Foundations</vt:lpstr>
      <vt:lpstr>Dance through the Foundations</vt:lpstr>
      <vt:lpstr>What Does Each of the Substrands Mean?</vt:lpstr>
      <vt:lpstr>Foundations Video Example</vt:lpstr>
      <vt:lpstr>Video Reflection</vt:lpstr>
      <vt:lpstr>Alignment Document</vt:lpstr>
      <vt:lpstr> Alignment Document: Table 1.13  </vt:lpstr>
      <vt:lpstr>Environments</vt:lpstr>
      <vt:lpstr> The Preschool Curriculum Framework:</vt:lpstr>
      <vt:lpstr>Framework Strategies</vt:lpstr>
      <vt:lpstr>Universal Design for Learning</vt:lpstr>
      <vt:lpstr>Accommodations</vt:lpstr>
      <vt:lpstr> Teacher’s Attitude Is Important </vt:lpstr>
      <vt:lpstr>   Individually and culturally meaningful:   Playground Hand Rhythms   </vt:lpstr>
      <vt:lpstr>Interaction and Strategy</vt:lpstr>
      <vt:lpstr>    Guiding Principles To Remember   </vt:lpstr>
      <vt:lpstr>  Interaction and Strategy “Integrate dance with literacy development” (PCF, Vol. 2, p. 113).  </vt:lpstr>
      <vt:lpstr>English Learners</vt:lpstr>
      <vt:lpstr>Dancing into Mathematics</vt:lpstr>
      <vt:lpstr>  Interaction and Strategy   </vt:lpstr>
      <vt:lpstr> The Emotional Benefits of Dance </vt:lpstr>
      <vt:lpstr>Interaction and Strategy “Use children's prior knowledge”  (PCF, Vol. 2, p. 105).</vt:lpstr>
      <vt:lpstr>Interaction and Strategy  “Draw on children’s interests in dance making” (PCF, Vol. 2, p. 107).</vt:lpstr>
      <vt:lpstr>Research Indicates:</vt:lpstr>
      <vt:lpstr>Key Features of the DRDP-K</vt:lpstr>
      <vt:lpstr>DRDP-K (2015)</vt:lpstr>
      <vt:lpstr>Partner with Families</vt:lpstr>
      <vt:lpstr>Environments and Materials</vt:lpstr>
      <vt:lpstr>Elements of Dance</vt:lpstr>
      <vt:lpstr>Second Look:  Developing Skills and Elements of Dance </vt:lpstr>
      <vt:lpstr>What Themes Have You Noticed Today?</vt:lpstr>
      <vt:lpstr>Teachers Must  Intentionally:</vt:lpstr>
      <vt:lpstr>Active Participation</vt:lpstr>
      <vt:lpstr>Remember the Dance Steps</vt:lpstr>
      <vt:lpstr>Into the Classroom</vt:lpstr>
      <vt:lpstr>Thank you for coming. You have earned a rest!</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2017-03-09T19:56:16Z</dcterms:modified>
</cp:coreProperties>
</file>