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9" r:id="rId1"/>
    <p:sldMasterId id="2147484297" r:id="rId2"/>
    <p:sldMasterId id="2147484202" r:id="rId3"/>
  </p:sldMasterIdLst>
  <p:notesMasterIdLst>
    <p:notesMasterId r:id="rId69"/>
  </p:notesMasterIdLst>
  <p:handoutMasterIdLst>
    <p:handoutMasterId r:id="rId70"/>
  </p:handoutMasterIdLst>
  <p:sldIdLst>
    <p:sldId id="257" r:id="rId4"/>
    <p:sldId id="258" r:id="rId5"/>
    <p:sldId id="259" r:id="rId6"/>
    <p:sldId id="322" r:id="rId7"/>
    <p:sldId id="261" r:id="rId8"/>
    <p:sldId id="262" r:id="rId9"/>
    <p:sldId id="346" r:id="rId10"/>
    <p:sldId id="263" r:id="rId11"/>
    <p:sldId id="345" r:id="rId12"/>
    <p:sldId id="327" r:id="rId13"/>
    <p:sldId id="323" r:id="rId14"/>
    <p:sldId id="268" r:id="rId15"/>
    <p:sldId id="269" r:id="rId16"/>
    <p:sldId id="324" r:id="rId17"/>
    <p:sldId id="325" r:id="rId18"/>
    <p:sldId id="326" r:id="rId19"/>
    <p:sldId id="273" r:id="rId20"/>
    <p:sldId id="274" r:id="rId21"/>
    <p:sldId id="275" r:id="rId22"/>
    <p:sldId id="329" r:id="rId23"/>
    <p:sldId id="277" r:id="rId24"/>
    <p:sldId id="278" r:id="rId25"/>
    <p:sldId id="279" r:id="rId26"/>
    <p:sldId id="280" r:id="rId27"/>
    <p:sldId id="281" r:id="rId28"/>
    <p:sldId id="282" r:id="rId29"/>
    <p:sldId id="331" r:id="rId30"/>
    <p:sldId id="284" r:id="rId31"/>
    <p:sldId id="285" r:id="rId32"/>
    <p:sldId id="286" r:id="rId33"/>
    <p:sldId id="348" r:id="rId34"/>
    <p:sldId id="332" r:id="rId35"/>
    <p:sldId id="349" r:id="rId36"/>
    <p:sldId id="350" r:id="rId37"/>
    <p:sldId id="351" r:id="rId38"/>
    <p:sldId id="352" r:id="rId39"/>
    <p:sldId id="353" r:id="rId40"/>
    <p:sldId id="294" r:id="rId41"/>
    <p:sldId id="336" r:id="rId42"/>
    <p:sldId id="337" r:id="rId43"/>
    <p:sldId id="297" r:id="rId44"/>
    <p:sldId id="298" r:id="rId45"/>
    <p:sldId id="299" r:id="rId46"/>
    <p:sldId id="339" r:id="rId47"/>
    <p:sldId id="301" r:id="rId48"/>
    <p:sldId id="302" r:id="rId49"/>
    <p:sldId id="303" r:id="rId50"/>
    <p:sldId id="304" r:id="rId51"/>
    <p:sldId id="305" r:id="rId52"/>
    <p:sldId id="306" r:id="rId53"/>
    <p:sldId id="341" r:id="rId54"/>
    <p:sldId id="308" r:id="rId55"/>
    <p:sldId id="309" r:id="rId56"/>
    <p:sldId id="310" r:id="rId57"/>
    <p:sldId id="311" r:id="rId58"/>
    <p:sldId id="312" r:id="rId59"/>
    <p:sldId id="313" r:id="rId60"/>
    <p:sldId id="314" r:id="rId61"/>
    <p:sldId id="315" r:id="rId62"/>
    <p:sldId id="316" r:id="rId63"/>
    <p:sldId id="342" r:id="rId64"/>
    <p:sldId id="318" r:id="rId65"/>
    <p:sldId id="319" r:id="rId66"/>
    <p:sldId id="320" r:id="rId67"/>
    <p:sldId id="343" r:id="rId6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897"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FF9F5D"/>
    <a:srgbClr val="FFB481"/>
    <a:srgbClr val="FFD8BD"/>
    <a:srgbClr val="FFEDE1"/>
    <a:srgbClr val="FFF1E7"/>
    <a:srgbClr val="FFD2B3"/>
    <a:srgbClr val="FFBF93"/>
    <a:srgbClr val="FF6600"/>
    <a:srgbClr val="F37D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80" autoAdjust="0"/>
    <p:restoredTop sz="76525" autoAdjust="0"/>
  </p:normalViewPr>
  <p:slideViewPr>
    <p:cSldViewPr snapToGrid="0" snapToObjects="1">
      <p:cViewPr varScale="1">
        <p:scale>
          <a:sx n="47" d="100"/>
          <a:sy n="47" d="100"/>
        </p:scale>
        <p:origin x="1064" y="44"/>
      </p:cViewPr>
      <p:guideLst>
        <p:guide orient="horz" pos="2160"/>
        <p:guide pos="2880"/>
      </p:guideLst>
    </p:cSldViewPr>
  </p:slideViewPr>
  <p:outlineViewPr>
    <p:cViewPr>
      <p:scale>
        <a:sx n="33" d="100"/>
        <a:sy n="33" d="100"/>
      </p:scale>
      <p:origin x="0" y="-49680"/>
    </p:cViewPr>
  </p:outlineViewPr>
  <p:notesTextViewPr>
    <p:cViewPr>
      <p:scale>
        <a:sx n="150" d="100"/>
        <a:sy n="150" d="100"/>
      </p:scale>
      <p:origin x="0" y="0"/>
    </p:cViewPr>
  </p:notesTextViewPr>
  <p:sorterViewPr>
    <p:cViewPr>
      <p:scale>
        <a:sx n="150" d="100"/>
        <a:sy n="150" d="100"/>
      </p:scale>
      <p:origin x="0" y="0"/>
    </p:cViewPr>
  </p:sorterViewPr>
  <p:notesViewPr>
    <p:cSldViewPr snapToGrid="0" snapToObjects="1">
      <p:cViewPr varScale="1">
        <p:scale>
          <a:sx n="47" d="100"/>
          <a:sy n="47" d="100"/>
        </p:scale>
        <p:origin x="2664" y="6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154A75-DF7E-42E5-8ACC-C600C90E9EEC}" type="doc">
      <dgm:prSet loTypeId="urn:microsoft.com/office/officeart/2005/8/layout/default" loCatId="list" qsTypeId="urn:microsoft.com/office/officeart/2005/8/quickstyle/simple3" qsCatId="simple" csTypeId="urn:microsoft.com/office/officeart/2005/8/colors/accent5_2" csCatId="accent5" phldr="1"/>
      <dgm:spPr/>
      <dgm:t>
        <a:bodyPr/>
        <a:lstStyle/>
        <a:p>
          <a:endParaRPr lang="en-US"/>
        </a:p>
      </dgm:t>
    </dgm:pt>
    <dgm:pt modelId="{DAC6EC14-805E-4E0F-803D-95F546305B67}">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Alignment Document</a:t>
          </a:r>
        </a:p>
      </dgm:t>
    </dgm:pt>
    <dgm:pt modelId="{960F0A2D-44AB-4E45-A130-A7F80A7701AD}" type="parTrans" cxnId="{B4401D85-91A8-4FFE-825F-CB8AF0B2F985}">
      <dgm:prSet/>
      <dgm:spPr/>
      <dgm:t>
        <a:bodyPr/>
        <a:lstStyle/>
        <a:p>
          <a:endParaRPr lang="en-US" sz="1200">
            <a:solidFill>
              <a:schemeClr val="tx1"/>
            </a:solidFill>
          </a:endParaRPr>
        </a:p>
      </dgm:t>
    </dgm:pt>
    <dgm:pt modelId="{86C215FE-7B29-4655-B15A-B2FF64CA1B4A}" type="sibTrans" cxnId="{B4401D85-91A8-4FFE-825F-CB8AF0B2F985}">
      <dgm:prSet/>
      <dgm:spPr/>
      <dgm:t>
        <a:bodyPr/>
        <a:lstStyle/>
        <a:p>
          <a:endParaRPr lang="en-US" sz="1200">
            <a:solidFill>
              <a:schemeClr val="tx1"/>
            </a:solidFill>
          </a:endParaRPr>
        </a:p>
      </dgm:t>
    </dgm:pt>
    <dgm:pt modelId="{63477D06-CAC1-485A-81BE-08D645A28E5E}">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i="0" dirty="0"/>
            <a:t>Developmentally Appropriate </a:t>
          </a:r>
        </a:p>
        <a:p>
          <a:r>
            <a:rPr lang="en-US" sz="1200" b="1" i="0" dirty="0"/>
            <a:t>Practice</a:t>
          </a:r>
          <a:endParaRPr lang="en-US" sz="1200" b="1" dirty="0"/>
        </a:p>
      </dgm:t>
    </dgm:pt>
    <dgm:pt modelId="{8F5642A4-1B6C-4E5D-9744-1B441175217A}" type="parTrans" cxnId="{3961F3CA-5DE2-49C5-939E-0FB9DA89D424}">
      <dgm:prSet/>
      <dgm:spPr/>
      <dgm:t>
        <a:bodyPr/>
        <a:lstStyle/>
        <a:p>
          <a:endParaRPr lang="en-US" sz="1200">
            <a:solidFill>
              <a:schemeClr val="tx1"/>
            </a:solidFill>
          </a:endParaRPr>
        </a:p>
      </dgm:t>
    </dgm:pt>
    <dgm:pt modelId="{EE6B2360-D04A-4132-AD92-8C611E1839C6}" type="sibTrans" cxnId="{3961F3CA-5DE2-49C5-939E-0FB9DA89D424}">
      <dgm:prSet/>
      <dgm:spPr/>
      <dgm:t>
        <a:bodyPr/>
        <a:lstStyle/>
        <a:p>
          <a:endParaRPr lang="en-US" sz="1200">
            <a:solidFill>
              <a:schemeClr val="tx1"/>
            </a:solidFill>
          </a:endParaRPr>
        </a:p>
      </dgm:t>
    </dgm:pt>
    <dgm:pt modelId="{7253252C-562D-45B5-B2CF-B24EBA30CCC9}">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DRDP Specific to TK and K</a:t>
          </a:r>
        </a:p>
      </dgm:t>
    </dgm:pt>
    <dgm:pt modelId="{A7C7B4C5-8767-4F2C-B78F-B227EC88BCA5}" type="parTrans" cxnId="{9EC924EF-2CF3-4DF8-ADF8-FB515BAF91CE}">
      <dgm:prSet/>
      <dgm:spPr/>
      <dgm:t>
        <a:bodyPr/>
        <a:lstStyle/>
        <a:p>
          <a:endParaRPr lang="en-US" sz="1200">
            <a:solidFill>
              <a:schemeClr val="tx1"/>
            </a:solidFill>
          </a:endParaRPr>
        </a:p>
      </dgm:t>
    </dgm:pt>
    <dgm:pt modelId="{ECDE4A0B-E2B6-4278-B75C-9595825F7C2D}" type="sibTrans" cxnId="{9EC924EF-2CF3-4DF8-ADF8-FB515BAF91CE}">
      <dgm:prSet/>
      <dgm:spPr/>
      <dgm:t>
        <a:bodyPr/>
        <a:lstStyle/>
        <a:p>
          <a:endParaRPr lang="en-US" sz="1200">
            <a:solidFill>
              <a:schemeClr val="tx1"/>
            </a:solidFill>
          </a:endParaRPr>
        </a:p>
      </dgm:t>
    </dgm:pt>
    <dgm:pt modelId="{0C43711A-5400-9345-8491-16A86037C617}">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Preschool Curriculum Framework </a:t>
          </a:r>
        </a:p>
      </dgm:t>
    </dgm:pt>
    <dgm:pt modelId="{33763AD4-5A8F-FB41-8D55-F0F839D7C2EE}" type="parTrans" cxnId="{B60EF1EE-81B4-EC47-BCA2-8561D5A47DBC}">
      <dgm:prSet/>
      <dgm:spPr/>
      <dgm:t>
        <a:bodyPr/>
        <a:lstStyle/>
        <a:p>
          <a:endParaRPr lang="en-US" sz="1200">
            <a:solidFill>
              <a:schemeClr val="tx1"/>
            </a:solidFill>
          </a:endParaRPr>
        </a:p>
      </dgm:t>
    </dgm:pt>
    <dgm:pt modelId="{E692ADC0-B6A8-FF45-8451-A835E4E65E02}" type="sibTrans" cxnId="{B60EF1EE-81B4-EC47-BCA2-8561D5A47DBC}">
      <dgm:prSet/>
      <dgm:spPr/>
      <dgm:t>
        <a:bodyPr/>
        <a:lstStyle/>
        <a:p>
          <a:endParaRPr lang="en-US" sz="1200">
            <a:solidFill>
              <a:schemeClr val="tx1"/>
            </a:solidFill>
          </a:endParaRPr>
        </a:p>
      </dgm:t>
    </dgm:pt>
    <dgm:pt modelId="{F9C91EBA-2EBB-B349-A5F6-ED1ACBD9FE24}">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Physical Education Model Content Standards for CA Public Schools, K-12</a:t>
          </a:r>
        </a:p>
      </dgm:t>
    </dgm:pt>
    <dgm:pt modelId="{FA95CD45-808E-E946-B331-F0E5D1A7F6CD}" type="parTrans" cxnId="{2E847B55-15AA-1E40-BA1C-C50B1D8FE329}">
      <dgm:prSet/>
      <dgm:spPr/>
      <dgm:t>
        <a:bodyPr/>
        <a:lstStyle/>
        <a:p>
          <a:endParaRPr lang="en-US" sz="1200">
            <a:solidFill>
              <a:schemeClr val="tx1"/>
            </a:solidFill>
          </a:endParaRPr>
        </a:p>
      </dgm:t>
    </dgm:pt>
    <dgm:pt modelId="{F6894773-0D41-7F48-AAF6-DC7C98C17ABF}" type="sibTrans" cxnId="{2E847B55-15AA-1E40-BA1C-C50B1D8FE329}">
      <dgm:prSet/>
      <dgm:spPr/>
      <dgm:t>
        <a:bodyPr/>
        <a:lstStyle/>
        <a:p>
          <a:endParaRPr lang="en-US" sz="1200">
            <a:solidFill>
              <a:schemeClr val="tx1"/>
            </a:solidFill>
          </a:endParaRPr>
        </a:p>
      </dgm:t>
    </dgm:pt>
    <dgm:pt modelId="{AB044D24-D6D0-1A4C-A8C8-D92E08EAF6FE}">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Physical Education Framework for CA Public Schools, K-12</a:t>
          </a:r>
        </a:p>
      </dgm:t>
    </dgm:pt>
    <dgm:pt modelId="{FAE334C9-9BC6-BF4C-B49B-4FA4D56B339B}" type="parTrans" cxnId="{831FB061-73A3-9043-9A61-2D68935A83BC}">
      <dgm:prSet/>
      <dgm:spPr/>
      <dgm:t>
        <a:bodyPr/>
        <a:lstStyle/>
        <a:p>
          <a:endParaRPr lang="en-US" sz="1200">
            <a:solidFill>
              <a:schemeClr val="tx1"/>
            </a:solidFill>
          </a:endParaRPr>
        </a:p>
      </dgm:t>
    </dgm:pt>
    <dgm:pt modelId="{38230808-331B-F349-9396-E6AF2301153D}" type="sibTrans" cxnId="{831FB061-73A3-9043-9A61-2D68935A83BC}">
      <dgm:prSet/>
      <dgm:spPr/>
      <dgm:t>
        <a:bodyPr/>
        <a:lstStyle/>
        <a:p>
          <a:endParaRPr lang="en-US" sz="1200">
            <a:solidFill>
              <a:schemeClr val="tx1"/>
            </a:solidFill>
          </a:endParaRPr>
        </a:p>
      </dgm:t>
    </dgm:pt>
    <dgm:pt modelId="{32CFD0A7-94F8-436F-9D39-539DF1237C1B}">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Preschool Learning Foundations</a:t>
          </a:r>
        </a:p>
      </dgm:t>
    </dgm:pt>
    <dgm:pt modelId="{70952DD7-B6A1-490E-9D04-D19BB805DEBB}" type="sibTrans" cxnId="{E947ED4C-9208-4DD5-BD0C-63FFDFFA395F}">
      <dgm:prSet/>
      <dgm:spPr/>
      <dgm:t>
        <a:bodyPr/>
        <a:lstStyle/>
        <a:p>
          <a:endParaRPr lang="en-US" sz="1200">
            <a:solidFill>
              <a:schemeClr val="tx1"/>
            </a:solidFill>
          </a:endParaRPr>
        </a:p>
      </dgm:t>
    </dgm:pt>
    <dgm:pt modelId="{8EEE91EF-8FFB-488D-845A-622A0FBC048C}" type="parTrans" cxnId="{E947ED4C-9208-4DD5-BD0C-63FFDFFA395F}">
      <dgm:prSet/>
      <dgm:spPr/>
      <dgm:t>
        <a:bodyPr/>
        <a:lstStyle/>
        <a:p>
          <a:endParaRPr lang="en-US" sz="1200">
            <a:solidFill>
              <a:schemeClr val="tx1"/>
            </a:solidFill>
          </a:endParaRPr>
        </a:p>
      </dgm:t>
    </dgm:pt>
    <dgm:pt modelId="{043120A1-7947-4C43-A119-93077AE89549}">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Transitional Kindergarten Implementation Guide </a:t>
          </a:r>
        </a:p>
      </dgm:t>
    </dgm:pt>
    <dgm:pt modelId="{7DED40D7-8D52-4759-A8D2-000B7DEA0A37}" type="parTrans" cxnId="{9354FB1D-4614-471C-ADC6-308C72A79D75}">
      <dgm:prSet/>
      <dgm:spPr/>
      <dgm:t>
        <a:bodyPr/>
        <a:lstStyle/>
        <a:p>
          <a:endParaRPr lang="en-US"/>
        </a:p>
      </dgm:t>
    </dgm:pt>
    <dgm:pt modelId="{4F65E97C-1DF6-418C-A094-B15D99790933}" type="sibTrans" cxnId="{9354FB1D-4614-471C-ADC6-308C72A79D75}">
      <dgm:prSet/>
      <dgm:spPr/>
      <dgm:t>
        <a:bodyPr/>
        <a:lstStyle/>
        <a:p>
          <a:endParaRPr lang="en-US"/>
        </a:p>
      </dgm:t>
    </dgm:pt>
    <dgm:pt modelId="{29C0DD82-D8A0-CB45-91B9-AFCE923AC38E}">
      <dgm:prSet custT="1"/>
      <dgm:spPr>
        <a:gradFill rotWithShape="0">
          <a:gsLst>
            <a:gs pos="0">
              <a:srgbClr val="FBD1AF"/>
            </a:gs>
            <a:gs pos="35000">
              <a:srgbClr val="FBD1AF"/>
            </a:gs>
            <a:gs pos="100000">
              <a:schemeClr val="accent5">
                <a:hueOff val="0"/>
                <a:satOff val="0"/>
                <a:lumOff val="0"/>
                <a:alphaOff val="0"/>
                <a:tint val="15000"/>
                <a:satMod val="350000"/>
              </a:schemeClr>
            </a:gs>
          </a:gsLst>
        </a:gradFill>
      </dgm:spPr>
      <dgm:t>
        <a:bodyPr anchor="t" anchorCtr="0"/>
        <a:lstStyle/>
        <a:p>
          <a:r>
            <a:rPr lang="en-US" sz="1200" b="1" dirty="0"/>
            <a:t>California Common Core    State Standards</a:t>
          </a:r>
        </a:p>
      </dgm:t>
    </dgm:pt>
    <dgm:pt modelId="{6E81F350-180E-DF4B-98A3-6C23A049ACCE}" type="sibTrans" cxnId="{7DE733C1-1FCF-C04E-9723-158EC7530E4E}">
      <dgm:prSet/>
      <dgm:spPr/>
      <dgm:t>
        <a:bodyPr/>
        <a:lstStyle/>
        <a:p>
          <a:endParaRPr lang="en-US" sz="1200">
            <a:solidFill>
              <a:schemeClr val="tx1"/>
            </a:solidFill>
          </a:endParaRPr>
        </a:p>
      </dgm:t>
    </dgm:pt>
    <dgm:pt modelId="{6FA7FFB2-D863-D84E-90B7-921C6BD46DB9}" type="parTrans" cxnId="{7DE733C1-1FCF-C04E-9723-158EC7530E4E}">
      <dgm:prSet/>
      <dgm:spPr/>
      <dgm:t>
        <a:bodyPr/>
        <a:lstStyle/>
        <a:p>
          <a:endParaRPr lang="en-US" sz="1200">
            <a:solidFill>
              <a:schemeClr val="tx1"/>
            </a:solidFill>
          </a:endParaRPr>
        </a:p>
      </dgm:t>
    </dgm:pt>
    <dgm:pt modelId="{5735245B-88AC-4AB4-ADC4-32D9E92E7DD1}" type="pres">
      <dgm:prSet presAssocID="{BF154A75-DF7E-42E5-8ACC-C600C90E9EEC}" presName="diagram" presStyleCnt="0">
        <dgm:presLayoutVars>
          <dgm:dir/>
          <dgm:resizeHandles val="exact"/>
        </dgm:presLayoutVars>
      </dgm:prSet>
      <dgm:spPr/>
    </dgm:pt>
    <dgm:pt modelId="{EBFC46D7-5D1B-46D5-BE23-CC76DFBE90F0}" type="pres">
      <dgm:prSet presAssocID="{32CFD0A7-94F8-436F-9D39-539DF1237C1B}" presName="node" presStyleLbl="node1" presStyleIdx="0" presStyleCnt="9" custScaleX="94276" custScaleY="92102" custLinFactNeighborX="3049" custLinFactNeighborY="-713">
        <dgm:presLayoutVars>
          <dgm:bulletEnabled val="1"/>
        </dgm:presLayoutVars>
      </dgm:prSet>
      <dgm:spPr/>
    </dgm:pt>
    <dgm:pt modelId="{14F26DAD-A6C9-4274-B103-91E2DCC96CF4}" type="pres">
      <dgm:prSet presAssocID="{70952DD7-B6A1-490E-9D04-D19BB805DEBB}" presName="sibTrans" presStyleCnt="0"/>
      <dgm:spPr/>
    </dgm:pt>
    <dgm:pt modelId="{4A73C042-B3DE-46CE-9895-A1130DF46BA3}" type="pres">
      <dgm:prSet presAssocID="{DAC6EC14-805E-4E0F-803D-95F546305B67}" presName="node" presStyleLbl="node1" presStyleIdx="1" presStyleCnt="9" custScaleX="94276" custScaleY="92102" custLinFactX="-2362" custLinFactY="1201" custLinFactNeighborX="-100000" custLinFactNeighborY="100000">
        <dgm:presLayoutVars>
          <dgm:bulletEnabled val="1"/>
        </dgm:presLayoutVars>
      </dgm:prSet>
      <dgm:spPr/>
    </dgm:pt>
    <dgm:pt modelId="{7123AB68-B7B5-409C-9E4E-188E97905E44}" type="pres">
      <dgm:prSet presAssocID="{86C215FE-7B29-4655-B15A-B2FF64CA1B4A}" presName="sibTrans" presStyleCnt="0"/>
      <dgm:spPr/>
    </dgm:pt>
    <dgm:pt modelId="{9D6E2EAD-AD97-4DD8-A144-434C9468CF74}" type="pres">
      <dgm:prSet presAssocID="{0C43711A-5400-9345-8491-16A86037C617}" presName="node" presStyleLbl="node1" presStyleIdx="2" presStyleCnt="9" custScaleX="94276" custScaleY="92102" custLinFactX="-5097" custLinFactNeighborX="-100000" custLinFactNeighborY="-918">
        <dgm:presLayoutVars>
          <dgm:bulletEnabled val="1"/>
        </dgm:presLayoutVars>
      </dgm:prSet>
      <dgm:spPr/>
    </dgm:pt>
    <dgm:pt modelId="{D9BDC765-3187-450B-A814-084343D20D32}" type="pres">
      <dgm:prSet presAssocID="{E692ADC0-B6A8-FF45-8451-A835E4E65E02}" presName="sibTrans" presStyleCnt="0"/>
      <dgm:spPr/>
    </dgm:pt>
    <dgm:pt modelId="{0F2CF843-5EB3-45EB-830F-81F940806C5F}" type="pres">
      <dgm:prSet presAssocID="{F9C91EBA-2EBB-B349-A5F6-ED1ACBD9FE24}" presName="node" presStyleLbl="node1" presStyleIdx="3" presStyleCnt="9" custScaleX="94276" custScaleY="92102" custLinFactNeighborX="3049" custLinFactNeighborY="96687">
        <dgm:presLayoutVars>
          <dgm:bulletEnabled val="1"/>
        </dgm:presLayoutVars>
      </dgm:prSet>
      <dgm:spPr/>
    </dgm:pt>
    <dgm:pt modelId="{5C2797A8-32A5-4F7D-A086-34859417BEB3}" type="pres">
      <dgm:prSet presAssocID="{F6894773-0D41-7F48-AAF6-DC7C98C17ABF}" presName="sibTrans" presStyleCnt="0"/>
      <dgm:spPr/>
    </dgm:pt>
    <dgm:pt modelId="{BEF14B41-DD5B-43B2-BD77-B4AD6B21F45A}" type="pres">
      <dgm:prSet presAssocID="{29C0DD82-D8A0-CB45-91B9-AFCE923AC38E}" presName="node" presStyleLbl="node1" presStyleIdx="4" presStyleCnt="9" custScaleX="94276" custScaleY="92102" custLinFactNeighborX="99561" custLinFactNeighborY="99116">
        <dgm:presLayoutVars>
          <dgm:bulletEnabled val="1"/>
        </dgm:presLayoutVars>
      </dgm:prSet>
      <dgm:spPr/>
    </dgm:pt>
    <dgm:pt modelId="{6CFAD6BC-EB47-488A-A397-CF818C07F728}" type="pres">
      <dgm:prSet presAssocID="{6E81F350-180E-DF4B-98A3-6C23A049ACCE}" presName="sibTrans" presStyleCnt="0"/>
      <dgm:spPr/>
    </dgm:pt>
    <dgm:pt modelId="{61F108B0-8DD3-452C-BBBD-7E6FF735D92E}" type="pres">
      <dgm:prSet presAssocID="{AB044D24-D6D0-1A4C-A8C8-D92E08EAF6FE}" presName="node" presStyleLbl="node1" presStyleIdx="5" presStyleCnt="9" custScaleX="94276" custScaleY="92102" custLinFactX="-5383" custLinFactNeighborX="-100000" custLinFactNeighborY="99972">
        <dgm:presLayoutVars>
          <dgm:bulletEnabled val="1"/>
        </dgm:presLayoutVars>
      </dgm:prSet>
      <dgm:spPr/>
    </dgm:pt>
    <dgm:pt modelId="{7A49A528-2D8C-4DD2-9F76-29A9C2BD86B6}" type="pres">
      <dgm:prSet presAssocID="{38230808-331B-F349-9396-E6AF2301153D}" presName="sibTrans" presStyleCnt="0"/>
      <dgm:spPr/>
    </dgm:pt>
    <dgm:pt modelId="{F5BBB810-CAC5-4280-A125-42D69C3AE2BD}" type="pres">
      <dgm:prSet presAssocID="{63477D06-CAC1-485A-81BE-08D645A28E5E}" presName="node" presStyleLbl="node1" presStyleIdx="6" presStyleCnt="9" custScaleX="94276" custScaleY="92102" custLinFactX="100000" custLinFactY="-100000" custLinFactNeighborX="102966" custLinFactNeighborY="-117685">
        <dgm:presLayoutVars>
          <dgm:bulletEnabled val="1"/>
        </dgm:presLayoutVars>
      </dgm:prSet>
      <dgm:spPr/>
    </dgm:pt>
    <dgm:pt modelId="{2E14DE3A-5D30-4132-B529-0E633EA378A4}" type="pres">
      <dgm:prSet presAssocID="{EE6B2360-D04A-4132-AD92-8C611E1839C6}" presName="sibTrans" presStyleCnt="0"/>
      <dgm:spPr/>
    </dgm:pt>
    <dgm:pt modelId="{6A1920B5-755B-47CE-A245-53525FC7F61C}" type="pres">
      <dgm:prSet presAssocID="{7253252C-562D-45B5-B2CF-B24EBA30CCC9}" presName="node" presStyleLbl="node1" presStyleIdx="7" presStyleCnt="9" custScaleX="94276" custScaleY="92102" custLinFactY="-16336" custLinFactNeighborX="99183" custLinFactNeighborY="-100000">
        <dgm:presLayoutVars>
          <dgm:bulletEnabled val="1"/>
        </dgm:presLayoutVars>
      </dgm:prSet>
      <dgm:spPr/>
    </dgm:pt>
    <dgm:pt modelId="{57B4D1B9-16C8-4DA3-B20E-88D5584E57B0}" type="pres">
      <dgm:prSet presAssocID="{ECDE4A0B-E2B6-4278-B75C-9595825F7C2D}" presName="sibTrans" presStyleCnt="0"/>
      <dgm:spPr/>
    </dgm:pt>
    <dgm:pt modelId="{49A8F452-8926-4C81-946D-11B4D00E1233}" type="pres">
      <dgm:prSet presAssocID="{043120A1-7947-4C43-A119-93077AE89549}" presName="node" presStyleLbl="node1" presStyleIdx="8" presStyleCnt="9" custScaleX="94276" custScaleY="92102" custLinFactX="-6359" custLinFactY="-16336" custLinFactNeighborX="-100000" custLinFactNeighborY="-100000">
        <dgm:presLayoutVars>
          <dgm:bulletEnabled val="1"/>
        </dgm:presLayoutVars>
      </dgm:prSet>
      <dgm:spPr/>
    </dgm:pt>
  </dgm:ptLst>
  <dgm:cxnLst>
    <dgm:cxn modelId="{E947ED4C-9208-4DD5-BD0C-63FFDFFA395F}" srcId="{BF154A75-DF7E-42E5-8ACC-C600C90E9EEC}" destId="{32CFD0A7-94F8-436F-9D39-539DF1237C1B}" srcOrd="0" destOrd="0" parTransId="{8EEE91EF-8FFB-488D-845A-622A0FBC048C}" sibTransId="{70952DD7-B6A1-490E-9D04-D19BB805DEBB}"/>
    <dgm:cxn modelId="{FB328EA2-A726-6A48-B267-6E0392737E69}" type="presOf" srcId="{AB044D24-D6D0-1A4C-A8C8-D92E08EAF6FE}" destId="{61F108B0-8DD3-452C-BBBD-7E6FF735D92E}" srcOrd="0" destOrd="0" presId="urn:microsoft.com/office/officeart/2005/8/layout/default"/>
    <dgm:cxn modelId="{784E61CB-DA7A-084C-BB84-4251FB7A4D37}" type="presOf" srcId="{7253252C-562D-45B5-B2CF-B24EBA30CCC9}" destId="{6A1920B5-755B-47CE-A245-53525FC7F61C}" srcOrd="0" destOrd="0" presId="urn:microsoft.com/office/officeart/2005/8/layout/default"/>
    <dgm:cxn modelId="{8A0B4C90-CE5F-8B46-830C-29C389228C3A}" type="presOf" srcId="{29C0DD82-D8A0-CB45-91B9-AFCE923AC38E}" destId="{BEF14B41-DD5B-43B2-BD77-B4AD6B21F45A}" srcOrd="0" destOrd="0" presId="urn:microsoft.com/office/officeart/2005/8/layout/default"/>
    <dgm:cxn modelId="{9EC924EF-2CF3-4DF8-ADF8-FB515BAF91CE}" srcId="{BF154A75-DF7E-42E5-8ACC-C600C90E9EEC}" destId="{7253252C-562D-45B5-B2CF-B24EBA30CCC9}" srcOrd="7" destOrd="0" parTransId="{A7C7B4C5-8767-4F2C-B78F-B227EC88BCA5}" sibTransId="{ECDE4A0B-E2B6-4278-B75C-9595825F7C2D}"/>
    <dgm:cxn modelId="{B4401D85-91A8-4FFE-825F-CB8AF0B2F985}" srcId="{BF154A75-DF7E-42E5-8ACC-C600C90E9EEC}" destId="{DAC6EC14-805E-4E0F-803D-95F546305B67}" srcOrd="1" destOrd="0" parTransId="{960F0A2D-44AB-4E45-A130-A7F80A7701AD}" sibTransId="{86C215FE-7B29-4655-B15A-B2FF64CA1B4A}"/>
    <dgm:cxn modelId="{7A3A9514-7C14-4549-A271-498E8DB8AF94}" type="presOf" srcId="{DAC6EC14-805E-4E0F-803D-95F546305B67}" destId="{4A73C042-B3DE-46CE-9895-A1130DF46BA3}" srcOrd="0" destOrd="0" presId="urn:microsoft.com/office/officeart/2005/8/layout/default"/>
    <dgm:cxn modelId="{1276FDBD-0842-FE40-9988-6FF58A1FD7AD}" type="presOf" srcId="{32CFD0A7-94F8-436F-9D39-539DF1237C1B}" destId="{EBFC46D7-5D1B-46D5-BE23-CC76DFBE90F0}" srcOrd="0" destOrd="0" presId="urn:microsoft.com/office/officeart/2005/8/layout/default"/>
    <dgm:cxn modelId="{7DE733C1-1FCF-C04E-9723-158EC7530E4E}" srcId="{BF154A75-DF7E-42E5-8ACC-C600C90E9EEC}" destId="{29C0DD82-D8A0-CB45-91B9-AFCE923AC38E}" srcOrd="4" destOrd="0" parTransId="{6FA7FFB2-D863-D84E-90B7-921C6BD46DB9}" sibTransId="{6E81F350-180E-DF4B-98A3-6C23A049ACCE}"/>
    <dgm:cxn modelId="{38611374-DC22-7E49-A115-E5133E22EE73}" type="presOf" srcId="{043120A1-7947-4C43-A119-93077AE89549}" destId="{49A8F452-8926-4C81-946D-11B4D00E1233}" srcOrd="0" destOrd="0" presId="urn:microsoft.com/office/officeart/2005/8/layout/default"/>
    <dgm:cxn modelId="{9354FB1D-4614-471C-ADC6-308C72A79D75}" srcId="{BF154A75-DF7E-42E5-8ACC-C600C90E9EEC}" destId="{043120A1-7947-4C43-A119-93077AE89549}" srcOrd="8" destOrd="0" parTransId="{7DED40D7-8D52-4759-A8D2-000B7DEA0A37}" sibTransId="{4F65E97C-1DF6-418C-A094-B15D99790933}"/>
    <dgm:cxn modelId="{C24095C4-F495-4C48-9617-4897C77F519E}" type="presOf" srcId="{63477D06-CAC1-485A-81BE-08D645A28E5E}" destId="{F5BBB810-CAC5-4280-A125-42D69C3AE2BD}" srcOrd="0" destOrd="0" presId="urn:microsoft.com/office/officeart/2005/8/layout/default"/>
    <dgm:cxn modelId="{831FB061-73A3-9043-9A61-2D68935A83BC}" srcId="{BF154A75-DF7E-42E5-8ACC-C600C90E9EEC}" destId="{AB044D24-D6D0-1A4C-A8C8-D92E08EAF6FE}" srcOrd="5" destOrd="0" parTransId="{FAE334C9-9BC6-BF4C-B49B-4FA4D56B339B}" sibTransId="{38230808-331B-F349-9396-E6AF2301153D}"/>
    <dgm:cxn modelId="{0A1C79EE-EEED-5C49-A3BF-20AE0713ED60}" type="presOf" srcId="{0C43711A-5400-9345-8491-16A86037C617}" destId="{9D6E2EAD-AD97-4DD8-A144-434C9468CF74}" srcOrd="0" destOrd="0" presId="urn:microsoft.com/office/officeart/2005/8/layout/default"/>
    <dgm:cxn modelId="{B60EF1EE-81B4-EC47-BCA2-8561D5A47DBC}" srcId="{BF154A75-DF7E-42E5-8ACC-C600C90E9EEC}" destId="{0C43711A-5400-9345-8491-16A86037C617}" srcOrd="2" destOrd="0" parTransId="{33763AD4-5A8F-FB41-8D55-F0F839D7C2EE}" sibTransId="{E692ADC0-B6A8-FF45-8451-A835E4E65E02}"/>
    <dgm:cxn modelId="{3961F3CA-5DE2-49C5-939E-0FB9DA89D424}" srcId="{BF154A75-DF7E-42E5-8ACC-C600C90E9EEC}" destId="{63477D06-CAC1-485A-81BE-08D645A28E5E}" srcOrd="6" destOrd="0" parTransId="{8F5642A4-1B6C-4E5D-9744-1B441175217A}" sibTransId="{EE6B2360-D04A-4132-AD92-8C611E1839C6}"/>
    <dgm:cxn modelId="{53526899-91B5-2D46-A6E3-A4A86F1DB85C}" type="presOf" srcId="{BF154A75-DF7E-42E5-8ACC-C600C90E9EEC}" destId="{5735245B-88AC-4AB4-ADC4-32D9E92E7DD1}" srcOrd="0" destOrd="0" presId="urn:microsoft.com/office/officeart/2005/8/layout/default"/>
    <dgm:cxn modelId="{CB74A2EA-1F88-CA42-9C6B-E57AE17F5E97}" type="presOf" srcId="{F9C91EBA-2EBB-B349-A5F6-ED1ACBD9FE24}" destId="{0F2CF843-5EB3-45EB-830F-81F940806C5F}" srcOrd="0" destOrd="0" presId="urn:microsoft.com/office/officeart/2005/8/layout/default"/>
    <dgm:cxn modelId="{2E847B55-15AA-1E40-BA1C-C50B1D8FE329}" srcId="{BF154A75-DF7E-42E5-8ACC-C600C90E9EEC}" destId="{F9C91EBA-2EBB-B349-A5F6-ED1ACBD9FE24}" srcOrd="3" destOrd="0" parTransId="{FA95CD45-808E-E946-B331-F0E5D1A7F6CD}" sibTransId="{F6894773-0D41-7F48-AAF6-DC7C98C17ABF}"/>
    <dgm:cxn modelId="{B3240B63-5CF3-F941-958C-2EFF7988C8F0}" type="presParOf" srcId="{5735245B-88AC-4AB4-ADC4-32D9E92E7DD1}" destId="{EBFC46D7-5D1B-46D5-BE23-CC76DFBE90F0}" srcOrd="0" destOrd="0" presId="urn:microsoft.com/office/officeart/2005/8/layout/default"/>
    <dgm:cxn modelId="{782866D3-D8BA-C946-ABA2-4DD02A91FDB7}" type="presParOf" srcId="{5735245B-88AC-4AB4-ADC4-32D9E92E7DD1}" destId="{14F26DAD-A6C9-4274-B103-91E2DCC96CF4}" srcOrd="1" destOrd="0" presId="urn:microsoft.com/office/officeart/2005/8/layout/default"/>
    <dgm:cxn modelId="{08658518-480B-0F43-9697-B899B84E6554}" type="presParOf" srcId="{5735245B-88AC-4AB4-ADC4-32D9E92E7DD1}" destId="{4A73C042-B3DE-46CE-9895-A1130DF46BA3}" srcOrd="2" destOrd="0" presId="urn:microsoft.com/office/officeart/2005/8/layout/default"/>
    <dgm:cxn modelId="{D3A5A12E-24CA-D445-98D6-8513D23DA3C8}" type="presParOf" srcId="{5735245B-88AC-4AB4-ADC4-32D9E92E7DD1}" destId="{7123AB68-B7B5-409C-9E4E-188E97905E44}" srcOrd="3" destOrd="0" presId="urn:microsoft.com/office/officeart/2005/8/layout/default"/>
    <dgm:cxn modelId="{4C55F535-FDDA-EF40-AD0A-DE9232276024}" type="presParOf" srcId="{5735245B-88AC-4AB4-ADC4-32D9E92E7DD1}" destId="{9D6E2EAD-AD97-4DD8-A144-434C9468CF74}" srcOrd="4" destOrd="0" presId="urn:microsoft.com/office/officeart/2005/8/layout/default"/>
    <dgm:cxn modelId="{415B7CFC-9292-344C-9953-88C1BE42FB6A}" type="presParOf" srcId="{5735245B-88AC-4AB4-ADC4-32D9E92E7DD1}" destId="{D9BDC765-3187-450B-A814-084343D20D32}" srcOrd="5" destOrd="0" presId="urn:microsoft.com/office/officeart/2005/8/layout/default"/>
    <dgm:cxn modelId="{5B1EBB7D-BD76-3B4D-B6F0-4C3AC34B499B}" type="presParOf" srcId="{5735245B-88AC-4AB4-ADC4-32D9E92E7DD1}" destId="{0F2CF843-5EB3-45EB-830F-81F940806C5F}" srcOrd="6" destOrd="0" presId="urn:microsoft.com/office/officeart/2005/8/layout/default"/>
    <dgm:cxn modelId="{C6FBB05F-8C83-FB48-86B3-06CC4DFDB025}" type="presParOf" srcId="{5735245B-88AC-4AB4-ADC4-32D9E92E7DD1}" destId="{5C2797A8-32A5-4F7D-A086-34859417BEB3}" srcOrd="7" destOrd="0" presId="urn:microsoft.com/office/officeart/2005/8/layout/default"/>
    <dgm:cxn modelId="{92F3D2A6-5017-1B49-B229-8A861F1A2132}" type="presParOf" srcId="{5735245B-88AC-4AB4-ADC4-32D9E92E7DD1}" destId="{BEF14B41-DD5B-43B2-BD77-B4AD6B21F45A}" srcOrd="8" destOrd="0" presId="urn:microsoft.com/office/officeart/2005/8/layout/default"/>
    <dgm:cxn modelId="{92D19BDF-9B76-904D-8B20-A3890AF72798}" type="presParOf" srcId="{5735245B-88AC-4AB4-ADC4-32D9E92E7DD1}" destId="{6CFAD6BC-EB47-488A-A397-CF818C07F728}" srcOrd="9" destOrd="0" presId="urn:microsoft.com/office/officeart/2005/8/layout/default"/>
    <dgm:cxn modelId="{4A706A8D-35A3-BA40-8809-D52E0B2DA1FD}" type="presParOf" srcId="{5735245B-88AC-4AB4-ADC4-32D9E92E7DD1}" destId="{61F108B0-8DD3-452C-BBBD-7E6FF735D92E}" srcOrd="10" destOrd="0" presId="urn:microsoft.com/office/officeart/2005/8/layout/default"/>
    <dgm:cxn modelId="{EC952BFF-B4BB-4A4C-9086-1D1968801202}" type="presParOf" srcId="{5735245B-88AC-4AB4-ADC4-32D9E92E7DD1}" destId="{7A49A528-2D8C-4DD2-9F76-29A9C2BD86B6}" srcOrd="11" destOrd="0" presId="urn:microsoft.com/office/officeart/2005/8/layout/default"/>
    <dgm:cxn modelId="{E1D7A20C-56B9-B240-B800-A0BD1C646E83}" type="presParOf" srcId="{5735245B-88AC-4AB4-ADC4-32D9E92E7DD1}" destId="{F5BBB810-CAC5-4280-A125-42D69C3AE2BD}" srcOrd="12" destOrd="0" presId="urn:microsoft.com/office/officeart/2005/8/layout/default"/>
    <dgm:cxn modelId="{0E7DC9B0-BEBA-0141-B5F2-F2F1A1B3BA5F}" type="presParOf" srcId="{5735245B-88AC-4AB4-ADC4-32D9E92E7DD1}" destId="{2E14DE3A-5D30-4132-B529-0E633EA378A4}" srcOrd="13" destOrd="0" presId="urn:microsoft.com/office/officeart/2005/8/layout/default"/>
    <dgm:cxn modelId="{2E5B66AE-C878-584B-AA76-3DACF4ECFC8B}" type="presParOf" srcId="{5735245B-88AC-4AB4-ADC4-32D9E92E7DD1}" destId="{6A1920B5-755B-47CE-A245-53525FC7F61C}" srcOrd="14" destOrd="0" presId="urn:microsoft.com/office/officeart/2005/8/layout/default"/>
    <dgm:cxn modelId="{BA15EC22-F715-724F-9BD6-4655AD3A2887}" type="presParOf" srcId="{5735245B-88AC-4AB4-ADC4-32D9E92E7DD1}" destId="{57B4D1B9-16C8-4DA3-B20E-88D5584E57B0}" srcOrd="15" destOrd="0" presId="urn:microsoft.com/office/officeart/2005/8/layout/default"/>
    <dgm:cxn modelId="{5F301751-D126-5F47-B3E2-82E3A4AA40E4}" type="presParOf" srcId="{5735245B-88AC-4AB4-ADC4-32D9E92E7DD1}" destId="{49A8F452-8926-4C81-946D-11B4D00E1233}" srcOrd="16"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FC46D7-5D1B-46D5-BE23-CC76DFBE90F0}">
      <dsp:nvSpPr>
        <dsp:cNvPr id="0" name=""/>
        <dsp:cNvSpPr/>
      </dsp:nvSpPr>
      <dsp:spPr>
        <a:xfrm>
          <a:off x="79033" y="208853"/>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Preschool Learning Foundations</a:t>
          </a:r>
        </a:p>
      </dsp:txBody>
      <dsp:txXfrm>
        <a:off x="79033" y="208853"/>
        <a:ext cx="2392515" cy="1402406"/>
      </dsp:txXfrm>
    </dsp:sp>
    <dsp:sp modelId="{4A73C042-B3DE-46CE-9895-A1130DF46BA3}">
      <dsp:nvSpPr>
        <dsp:cNvPr id="0" name=""/>
        <dsp:cNvSpPr/>
      </dsp:nvSpPr>
      <dsp:spPr>
        <a:xfrm>
          <a:off x="50229" y="1760663"/>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Alignment Document</a:t>
          </a:r>
        </a:p>
      </dsp:txBody>
      <dsp:txXfrm>
        <a:off x="50229" y="1760663"/>
        <a:ext cx="2392515" cy="1402406"/>
      </dsp:txXfrm>
    </dsp:sp>
    <dsp:sp modelId="{9D6E2EAD-AD97-4DD8-A144-434C9468CF74}">
      <dsp:nvSpPr>
        <dsp:cNvPr id="0" name=""/>
        <dsp:cNvSpPr/>
      </dsp:nvSpPr>
      <dsp:spPr>
        <a:xfrm>
          <a:off x="2627114" y="205731"/>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Preschool Curriculum Framework </a:t>
          </a:r>
        </a:p>
      </dsp:txBody>
      <dsp:txXfrm>
        <a:off x="2627114" y="205731"/>
        <a:ext cx="2392515" cy="1402406"/>
      </dsp:txXfrm>
    </dsp:sp>
    <dsp:sp modelId="{0F2CF843-5EB3-45EB-830F-81F940806C5F}">
      <dsp:nvSpPr>
        <dsp:cNvPr id="0" name=""/>
        <dsp:cNvSpPr/>
      </dsp:nvSpPr>
      <dsp:spPr>
        <a:xfrm>
          <a:off x="79033" y="3348114"/>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Physical Education Model Content Standards for CA Public Schools, K-12</a:t>
          </a:r>
        </a:p>
      </dsp:txBody>
      <dsp:txXfrm>
        <a:off x="79033" y="3348114"/>
        <a:ext cx="2392515" cy="1402406"/>
      </dsp:txXfrm>
    </dsp:sp>
    <dsp:sp modelId="{BEF14B41-DD5B-43B2-BD77-B4AD6B21F45A}">
      <dsp:nvSpPr>
        <dsp:cNvPr id="0" name=""/>
        <dsp:cNvSpPr/>
      </dsp:nvSpPr>
      <dsp:spPr>
        <a:xfrm>
          <a:off x="5174586" y="3385100"/>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California Common Core    State Standards</a:t>
          </a:r>
        </a:p>
      </dsp:txBody>
      <dsp:txXfrm>
        <a:off x="5174586" y="3385100"/>
        <a:ext cx="2392515" cy="1402406"/>
      </dsp:txXfrm>
    </dsp:sp>
    <dsp:sp modelId="{61F108B0-8DD3-452C-BBBD-7E6FF735D92E}">
      <dsp:nvSpPr>
        <dsp:cNvPr id="0" name=""/>
        <dsp:cNvSpPr/>
      </dsp:nvSpPr>
      <dsp:spPr>
        <a:xfrm>
          <a:off x="2619856" y="3398134"/>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Physical Education Framework for CA Public Schools, K-12</a:t>
          </a:r>
        </a:p>
      </dsp:txBody>
      <dsp:txXfrm>
        <a:off x="2619856" y="3398134"/>
        <a:ext cx="2392515" cy="1402406"/>
      </dsp:txXfrm>
    </dsp:sp>
    <dsp:sp modelId="{F5BBB810-CAC5-4280-A125-42D69C3AE2BD}">
      <dsp:nvSpPr>
        <dsp:cNvPr id="0" name=""/>
        <dsp:cNvSpPr/>
      </dsp:nvSpPr>
      <dsp:spPr>
        <a:xfrm>
          <a:off x="5152482" y="217461"/>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i="0" kern="1200" dirty="0"/>
            <a:t>Developmentally Appropriate </a:t>
          </a:r>
        </a:p>
        <a:p>
          <a:pPr marL="0" lvl="0" indent="0" algn="ctr" defTabSz="533400">
            <a:lnSpc>
              <a:spcPct val="90000"/>
            </a:lnSpc>
            <a:spcBef>
              <a:spcPct val="0"/>
            </a:spcBef>
            <a:spcAft>
              <a:spcPct val="35000"/>
            </a:spcAft>
            <a:buNone/>
          </a:pPr>
          <a:r>
            <a:rPr lang="en-US" sz="1200" b="1" i="0" kern="1200" dirty="0"/>
            <a:t>Practice</a:t>
          </a:r>
          <a:endParaRPr lang="en-US" sz="1200" b="1" kern="1200" dirty="0"/>
        </a:p>
      </dsp:txBody>
      <dsp:txXfrm>
        <a:off x="5152482" y="217461"/>
        <a:ext cx="2392515" cy="1402406"/>
      </dsp:txXfrm>
    </dsp:sp>
    <dsp:sp modelId="{6A1920B5-755B-47CE-A245-53525FC7F61C}">
      <dsp:nvSpPr>
        <dsp:cNvPr id="0" name=""/>
        <dsp:cNvSpPr/>
      </dsp:nvSpPr>
      <dsp:spPr>
        <a:xfrm>
          <a:off x="5164993" y="1760668"/>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DRDP Specific to TK and K</a:t>
          </a:r>
        </a:p>
      </dsp:txBody>
      <dsp:txXfrm>
        <a:off x="5164993" y="1760668"/>
        <a:ext cx="2392515" cy="1402406"/>
      </dsp:txXfrm>
    </dsp:sp>
    <dsp:sp modelId="{49A8F452-8926-4C81-946D-11B4D00E1233}">
      <dsp:nvSpPr>
        <dsp:cNvPr id="0" name=""/>
        <dsp:cNvSpPr/>
      </dsp:nvSpPr>
      <dsp:spPr>
        <a:xfrm>
          <a:off x="2595087" y="1760668"/>
          <a:ext cx="2392515" cy="1402406"/>
        </a:xfrm>
        <a:prstGeom prst="rect">
          <a:avLst/>
        </a:prstGeom>
        <a:gradFill rotWithShape="0">
          <a:gsLst>
            <a:gs pos="0">
              <a:srgbClr val="FBD1AF"/>
            </a:gs>
            <a:gs pos="35000">
              <a:srgbClr val="FBD1AF"/>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1" kern="1200" dirty="0"/>
            <a:t>Transitional Kindergarten Implementation Guide </a:t>
          </a:r>
        </a:p>
      </dsp:txBody>
      <dsp:txXfrm>
        <a:off x="2595087" y="1760668"/>
        <a:ext cx="2392515" cy="140240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A6C4FFA5-51B6-4D41-97E8-0126C09D1C43}" type="datetime1">
              <a:rPr lang="en-US"/>
              <a:pPr>
                <a:defRPr/>
              </a:pPr>
              <a:t>11/8/2016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64DB9DCF-2D97-4637-9E63-D9953954561A}"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 charset="0"/>
                <a:ea typeface="Arial" pitchFamily="-1" charset="0"/>
                <a:cs typeface="Arial" pitchFamily="-1" charset="0"/>
              </a:defRPr>
            </a:lvl1pPr>
          </a:lstStyle>
          <a:p>
            <a:pPr>
              <a:defRPr/>
            </a:pPr>
            <a:fld id="{36717943-06AB-453C-8C50-7FE3410BA67C}" type="datetime1">
              <a:rPr lang="en-US"/>
              <a:pPr>
                <a:defRPr/>
              </a:pPr>
              <a:t>11/8/2016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A207716-2679-4180-B091-8058769AA874}"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abridgleclub.co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153B8A3-23B2-4A1C-93F5-261C4516B00F}" type="slidenum">
              <a:rPr lang="en-US" altLang="en-US" sz="1200"/>
              <a:pPr eaLnBrk="1" hangingPunct="1"/>
              <a:t>1</a:t>
            </a:fld>
            <a:endParaRPr lang="en-US" altLang="en-US" sz="1200"/>
          </a:p>
        </p:txBody>
      </p:sp>
      <p:sp>
        <p:nvSpPr>
          <p:cNvPr id="55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eaLnBrk="1" hangingPunct="1">
              <a:spcBef>
                <a:spcPts val="0"/>
              </a:spcBef>
            </a:pPr>
            <a:r>
              <a:rPr lang="en-US" b="1" dirty="0">
                <a:ea typeface="ＭＳ Ｐゴシック" charset="0"/>
              </a:rPr>
              <a:t>Background Information:</a:t>
            </a:r>
          </a:p>
          <a:p>
            <a:pPr eaLnBrk="1" hangingPunct="1">
              <a:spcBef>
                <a:spcPts val="0"/>
              </a:spcBef>
            </a:pPr>
            <a:r>
              <a:rPr lang="en-US" b="0" dirty="0">
                <a:ea typeface="ＭＳ Ｐゴシック" charset="0"/>
              </a:rPr>
              <a:t>This</a:t>
            </a:r>
            <a:r>
              <a:rPr lang="en-US" b="0" baseline="0" dirty="0">
                <a:ea typeface="ＭＳ Ｐゴシック" charset="0"/>
              </a:rPr>
              <a:t> module requires active participation from attendees.  Please be sure to include the following statement on all announcement materials, “</a:t>
            </a:r>
            <a:r>
              <a:rPr lang="en-US" sz="1200" b="0" kern="1200" dirty="0">
                <a:solidFill>
                  <a:schemeClr val="tx1"/>
                </a:solidFill>
                <a:effectLst/>
                <a:latin typeface="Arial" pitchFamily="34" charset="0"/>
                <a:ea typeface="ＭＳ Ｐゴシック" pitchFamily="34" charset="-128"/>
                <a:cs typeface="Arial" pitchFamily="34" charset="0"/>
              </a:rPr>
              <a:t>Wear comfortable shoes to this session.”</a:t>
            </a:r>
          </a:p>
          <a:p>
            <a:pPr eaLnBrk="1" hangingPunct="1">
              <a:spcBef>
                <a:spcPts val="0"/>
              </a:spcBef>
            </a:pPr>
            <a:endParaRPr lang="en-US" b="1" dirty="0">
              <a:ea typeface="ＭＳ Ｐゴシック" charset="0"/>
            </a:endParaRPr>
          </a:p>
          <a:p>
            <a:pPr eaLnBrk="1" hangingPunct="1">
              <a:spcBef>
                <a:spcPts val="0"/>
              </a:spcBef>
            </a:pPr>
            <a:r>
              <a:rPr lang="en-US" b="1" dirty="0">
                <a:ea typeface="ＭＳ Ｐゴシック" charset="0"/>
              </a:rPr>
              <a:t>Presenter Remarks: </a:t>
            </a:r>
          </a:p>
          <a:p>
            <a:pPr marL="0" marR="0" lvl="0" indent="0" algn="l" defTabSz="483306" rtl="0" eaLnBrk="1" fontAlgn="base" latinLnBrk="0" hangingPunct="1">
              <a:spcBef>
                <a:spcPts val="0"/>
              </a:spcBef>
              <a:spcAft>
                <a:spcPct val="0"/>
              </a:spcAft>
              <a:buClrTx/>
              <a:buSzTx/>
              <a:buFontTx/>
              <a:buNone/>
              <a:tabLst/>
              <a:defRPr/>
            </a:pPr>
            <a:r>
              <a:rPr lang="en-US" dirty="0">
                <a:ea typeface="MS PGothic" charset="0"/>
              </a:rPr>
              <a:t>Welcome to Physical Development in Transitional Kindergarten</a:t>
            </a:r>
            <a:r>
              <a:rPr lang="en-US" baseline="0" dirty="0">
                <a:ea typeface="MS PGothic" charset="0"/>
              </a:rPr>
              <a:t>: Fundamental Movement Skills—a </a:t>
            </a:r>
            <a:r>
              <a:rPr lang="en-US" dirty="0">
                <a:ea typeface="MS PGothic" charset="0"/>
              </a:rPr>
              <a:t>presentation</a:t>
            </a:r>
            <a:r>
              <a:rPr lang="en-US" baseline="0" dirty="0">
                <a:ea typeface="MS PGothic" charset="0"/>
              </a:rPr>
              <a:t> </a:t>
            </a:r>
            <a:r>
              <a:rPr lang="en-US" dirty="0">
                <a:ea typeface="MS PGothic" charset="0"/>
              </a:rPr>
              <a:t>focusing on the </a:t>
            </a:r>
            <a:r>
              <a:rPr lang="en-US" i="1" dirty="0">
                <a:ea typeface="MS PGothic" charset="0"/>
              </a:rPr>
              <a:t>California Preschool Learning Foundations </a:t>
            </a:r>
            <a:r>
              <a:rPr lang="en-US" dirty="0">
                <a:ea typeface="MS PGothic" charset="0"/>
              </a:rPr>
              <a:t>(Preschool Learning Foundations or PLF), the </a:t>
            </a:r>
            <a:r>
              <a:rPr lang="en-US" i="1" dirty="0">
                <a:ea typeface="MS PGothic" charset="0"/>
              </a:rPr>
              <a:t>California Preschool Curriculum Framework</a:t>
            </a:r>
            <a:r>
              <a:rPr lang="en-US" i="1" baseline="0" dirty="0">
                <a:ea typeface="MS PGothic" charset="0"/>
              </a:rPr>
              <a:t> </a:t>
            </a:r>
            <a:r>
              <a:rPr lang="en-US" baseline="0" dirty="0">
                <a:ea typeface="MS PGothic" charset="0"/>
              </a:rPr>
              <a:t>(Preschool Curriculum Framework or PCF),</a:t>
            </a:r>
            <a:r>
              <a:rPr lang="en-US" dirty="0">
                <a:ea typeface="MS PGothic" charset="0"/>
              </a:rPr>
              <a:t> and other California Department of Education (CDE) resources in support of the Physical Development domain.</a:t>
            </a:r>
          </a:p>
          <a:p>
            <a:pPr defTabSz="483306" eaLnBrk="1" hangingPunct="1">
              <a:spcBef>
                <a:spcPts val="0"/>
              </a:spcBef>
              <a:defRPr/>
            </a:pPr>
            <a:endParaRPr lang="en-US" altLang="en-US" dirty="0"/>
          </a:p>
          <a:p>
            <a:pPr marL="0" marR="0" indent="0" algn="l" defTabSz="457200" rtl="0" eaLnBrk="0" fontAlgn="base" latinLnBrk="0" hangingPunct="0">
              <a:spcBef>
                <a:spcPts val="0"/>
              </a:spcBef>
              <a:spcAft>
                <a:spcPct val="0"/>
              </a:spcAft>
              <a:buClrTx/>
              <a:buSzTx/>
              <a:buFontTx/>
              <a:buNone/>
              <a:tabLst/>
              <a:defRPr/>
            </a:pPr>
            <a:r>
              <a:rPr lang="en-US" dirty="0">
                <a:ea typeface="Arial" charset="0"/>
              </a:rPr>
              <a:t>This professional learning session is specifically designed to provide TK teachers with exposure to CDE resources that support TK curriculum planning, developmentally appropriate strategies, and classroom environment design recommendations that support the content area of fundamental movement skills (FMS).</a:t>
            </a:r>
          </a:p>
          <a:p>
            <a:pPr marL="0" marR="0" indent="0" algn="l" defTabSz="457200" rtl="0" eaLnBrk="0" fontAlgn="base" latinLnBrk="0" hangingPunct="0">
              <a:spcBef>
                <a:spcPts val="0"/>
              </a:spcBef>
              <a:spcAft>
                <a:spcPct val="0"/>
              </a:spcAft>
              <a:buClrTx/>
              <a:buSzTx/>
              <a:buFontTx/>
              <a:buNone/>
              <a:tabLst/>
              <a:defRPr/>
            </a:pPr>
            <a:endParaRPr lang="en-US" altLang="en-US" dirty="0"/>
          </a:p>
          <a:p>
            <a:pPr eaLnBrk="1" hangingPunct="1">
              <a:spcBef>
                <a:spcPts val="0"/>
              </a:spcBef>
            </a:pPr>
            <a:r>
              <a:rPr lang="en-US" altLang="en-US" dirty="0"/>
              <a:t>Because our focus for today is on movement, we will have many opportunities to move ourselves. Please honor any physical restrictions or limitations that you may have and engage mentally if you</a:t>
            </a:r>
            <a:r>
              <a:rPr lang="en-US" altLang="en-US" baseline="0" dirty="0"/>
              <a:t> are </a:t>
            </a:r>
            <a:r>
              <a:rPr lang="en-US" altLang="en-US" dirty="0"/>
              <a:t>not able to engage physically.</a:t>
            </a:r>
          </a:p>
          <a:p>
            <a:pPr eaLnBrk="1" hangingPunct="1">
              <a:spcBef>
                <a:spcPts val="0"/>
              </a:spcBef>
            </a:pPr>
            <a:endParaRPr lang="en-US" altLang="en-US" dirty="0"/>
          </a:p>
          <a:p>
            <a:pPr eaLnBrk="1" hangingPunct="1">
              <a:spcBef>
                <a:spcPts val="0"/>
              </a:spcBef>
            </a:pPr>
            <a:r>
              <a:rPr lang="en-US" altLang="en-US" b="1" dirty="0"/>
              <a:t>Extra Notes: </a:t>
            </a:r>
          </a:p>
          <a:p>
            <a:pPr marL="171450" indent="-171450" eaLnBrk="1" hangingPunct="1">
              <a:spcBef>
                <a:spcPts val="0"/>
              </a:spcBef>
              <a:buFont typeface="Arial" panose="020B0604020202020204" pitchFamily="34" charset="0"/>
              <a:buChar char="•"/>
            </a:pPr>
            <a:r>
              <a:rPr lang="en-US" altLang="en-US" dirty="0"/>
              <a:t>Check everyone’</a:t>
            </a:r>
            <a:r>
              <a:rPr lang="en-US" altLang="ja-JP" dirty="0"/>
              <a:t>s shoes and advise those wearing inappropriate shoes to be careful.</a:t>
            </a:r>
          </a:p>
          <a:p>
            <a:pPr marL="171450" indent="-171450" eaLnBrk="1" hangingPunct="1">
              <a:spcBef>
                <a:spcPts val="0"/>
              </a:spcBef>
              <a:buFont typeface="Arial" panose="020B0604020202020204" pitchFamily="34" charset="0"/>
              <a:buChar char="•"/>
            </a:pPr>
            <a:r>
              <a:rPr lang="en-US" altLang="en-US" dirty="0"/>
              <a:t>Be aware of spatial concerns.</a:t>
            </a:r>
            <a:r>
              <a:rPr lang="en-US" altLang="en-US" baseline="0" dirty="0"/>
              <a:t> W</a:t>
            </a:r>
            <a:r>
              <a:rPr lang="en-US" altLang="en-US" dirty="0"/>
              <a:t>hen it’</a:t>
            </a:r>
            <a:r>
              <a:rPr lang="en-US" altLang="ja-JP" dirty="0"/>
              <a:t>s time for physical activity (PA) push in chairs/purses/bags/totes and be aware of walls and the proximity of other people.</a:t>
            </a:r>
          </a:p>
          <a:p>
            <a:pPr marL="171450" indent="-171450" eaLnBrk="1" hangingPunct="1">
              <a:spcBef>
                <a:spcPts val="0"/>
              </a:spcBef>
              <a:buFont typeface="Arial" panose="020B0604020202020204" pitchFamily="34" charset="0"/>
              <a:buChar char="•"/>
            </a:pPr>
            <a:r>
              <a:rPr lang="en-US" altLang="en-US" dirty="0"/>
              <a:t>Remind participants that the materials on the tables are for their use during the session only.</a:t>
            </a:r>
          </a:p>
          <a:p>
            <a:pPr eaLnBrk="1" hangingPunct="1">
              <a:buFont typeface="Wingdings" panose="05000000000000000000" pitchFamily="2" charset="2"/>
              <a:buChar char="§"/>
            </a:pPr>
            <a:endParaRPr lang="en-US" altLang="en-US" dirty="0"/>
          </a:p>
        </p:txBody>
      </p:sp>
    </p:spTree>
    <p:extLst>
      <p:ext uri="{BB962C8B-B14F-4D97-AF65-F5344CB8AC3E}">
        <p14:creationId xmlns:p14="http://schemas.microsoft.com/office/powerpoint/2010/main" val="1553107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ln/>
        </p:spPr>
      </p:sp>
      <p:sp>
        <p:nvSpPr>
          <p:cNvPr id="2253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eaLnBrk="1" hangingPunct="1">
              <a:spcBef>
                <a:spcPts val="0"/>
              </a:spcBef>
            </a:pPr>
            <a:r>
              <a:rPr lang="en-US" b="1" dirty="0"/>
              <a:t>Presenter Remarks: </a:t>
            </a:r>
          </a:p>
          <a:p>
            <a:pPr eaLnBrk="1" hangingPunct="1">
              <a:spcBef>
                <a:spcPts val="0"/>
              </a:spcBef>
              <a:buFontTx/>
              <a:buNone/>
            </a:pPr>
            <a:r>
              <a:rPr lang="en-US" dirty="0"/>
              <a:t>The Preschool Learning Foundations describe what children should be able to do at around 48 months (4 years old) and 60 months (5 years old).</a:t>
            </a:r>
          </a:p>
          <a:p>
            <a:pPr eaLnBrk="1" hangingPunct="1">
              <a:spcBef>
                <a:spcPts val="0"/>
              </a:spcBef>
              <a:buFontTx/>
              <a:buNone/>
            </a:pPr>
            <a:endParaRPr lang="en-US" dirty="0"/>
          </a:p>
          <a:p>
            <a:pPr>
              <a:spcBef>
                <a:spcPts val="0"/>
              </a:spcBef>
              <a:buFontTx/>
              <a:buNone/>
            </a:pPr>
            <a:r>
              <a:rPr lang="en-US" dirty="0"/>
              <a:t>The foundations also assume that children have access to appropriate support in high quality programs that include the following aspects:</a:t>
            </a:r>
            <a:r>
              <a:rPr lang="en-US" baseline="0" dirty="0"/>
              <a:t> </a:t>
            </a:r>
          </a:p>
          <a:p>
            <a:pPr marL="171450" indent="-171450">
              <a:spcBef>
                <a:spcPts val="0"/>
              </a:spcBef>
              <a:buFont typeface="Arial" panose="020B0604020202020204" pitchFamily="34" charset="0"/>
              <a:buChar char="•"/>
            </a:pPr>
            <a:r>
              <a:rPr lang="en-US" dirty="0"/>
              <a:t>Environments and experiences that encourage active, playful exploration and experimentation</a:t>
            </a:r>
          </a:p>
          <a:p>
            <a:pPr marL="171450" indent="-171450" eaLnBrk="1" hangingPunct="1">
              <a:spcBef>
                <a:spcPts val="0"/>
              </a:spcBef>
              <a:buFont typeface="Arial" panose="020B0604020202020204" pitchFamily="34" charset="0"/>
              <a:buChar char="•"/>
            </a:pPr>
            <a:r>
              <a:rPr lang="en-US" dirty="0"/>
              <a:t>Clearly defined learning centers where materials are rotated</a:t>
            </a:r>
          </a:p>
          <a:p>
            <a:pPr marL="171450" indent="-171450" eaLnBrk="1" hangingPunct="1">
              <a:spcBef>
                <a:spcPts val="0"/>
              </a:spcBef>
              <a:buFont typeface="Arial" panose="020B0604020202020204" pitchFamily="34" charset="0"/>
              <a:buChar char="•"/>
            </a:pPr>
            <a:r>
              <a:rPr lang="en-US" dirty="0"/>
              <a:t>Purposeful teaching to help children gain knowledge and skills</a:t>
            </a:r>
          </a:p>
          <a:p>
            <a:pPr marL="171450" indent="-171450" eaLnBrk="1" hangingPunct="1">
              <a:spcBef>
                <a:spcPts val="0"/>
              </a:spcBef>
              <a:buFont typeface="Arial" panose="020B0604020202020204" pitchFamily="34" charset="0"/>
              <a:buChar char="•"/>
            </a:pPr>
            <a:r>
              <a:rPr lang="en-US" dirty="0"/>
              <a:t>Predictable schedules and routines with large blocks of time for play and skillful integration of curriculum with an intentional focus on content</a:t>
            </a:r>
          </a:p>
          <a:p>
            <a:pPr marL="171450" indent="-171450" eaLnBrk="1" hangingPunct="1">
              <a:spcBef>
                <a:spcPts val="0"/>
              </a:spcBef>
              <a:buFont typeface="Arial" panose="020B0604020202020204" pitchFamily="34" charset="0"/>
              <a:buChar char="•"/>
            </a:pPr>
            <a:r>
              <a:rPr lang="en-US" dirty="0"/>
              <a:t>Specific support for English learners with staff that have knowledge of the stages of English-language acquisition</a:t>
            </a:r>
          </a:p>
          <a:p>
            <a:pPr marL="171450" indent="-171450" eaLnBrk="1" hangingPunct="1">
              <a:spcBef>
                <a:spcPts val="0"/>
              </a:spcBef>
              <a:buFont typeface="Arial" panose="020B0604020202020204" pitchFamily="34" charset="0"/>
              <a:buChar char="•"/>
            </a:pPr>
            <a:r>
              <a:rPr lang="en-US" dirty="0"/>
              <a:t>Accommodations and adaptations for children with disabilities and additional support when needed</a:t>
            </a:r>
          </a:p>
          <a:p>
            <a:pPr eaLnBrk="1" hangingPunct="1">
              <a:spcBef>
                <a:spcPts val="0"/>
              </a:spcBef>
              <a:buFontTx/>
              <a:buNone/>
            </a:pPr>
            <a:endParaRPr lang="en-US" dirty="0"/>
          </a:p>
          <a:p>
            <a:pPr eaLnBrk="1" hangingPunct="1">
              <a:spcBef>
                <a:spcPts val="0"/>
              </a:spcBef>
              <a:buFontTx/>
              <a:buNone/>
            </a:pPr>
            <a:r>
              <a:rPr lang="en-US" dirty="0"/>
              <a:t>Let’s take a closer look at one of the foundations for an example.</a:t>
            </a:r>
            <a:r>
              <a:rPr lang="en-US" baseline="0" dirty="0"/>
              <a:t> </a:t>
            </a:r>
            <a:r>
              <a:rPr lang="en-US" dirty="0"/>
              <a:t>Open the Preschool</a:t>
            </a:r>
            <a:r>
              <a:rPr lang="en-US" baseline="0" dirty="0"/>
              <a:t> Learning F</a:t>
            </a:r>
            <a:r>
              <a:rPr lang="en-US" dirty="0"/>
              <a:t>oundations and find a page where the age levels appear;</a:t>
            </a:r>
            <a:r>
              <a:rPr lang="en-US" baseline="0" dirty="0"/>
              <a:t> t</a:t>
            </a:r>
            <a:r>
              <a:rPr lang="en-US" dirty="0"/>
              <a:t>his is an example of a foundation page. </a:t>
            </a:r>
          </a:p>
          <a:p>
            <a:pPr eaLnBrk="1" hangingPunct="1">
              <a:spcBef>
                <a:spcPts val="0"/>
              </a:spcBef>
              <a:buFontTx/>
              <a:buNone/>
            </a:pPr>
            <a:endParaRPr lang="en-US" dirty="0"/>
          </a:p>
          <a:p>
            <a:pPr eaLnBrk="1" hangingPunct="1">
              <a:spcBef>
                <a:spcPts val="0"/>
              </a:spcBef>
              <a:buFontTx/>
              <a:buNone/>
            </a:pPr>
            <a:r>
              <a:rPr lang="en-US" dirty="0"/>
              <a:t>Look across the page at the developmental progression at around 48 months; notice the changes at 60 months of age. (Solicit a few participants to read what they see.) </a:t>
            </a:r>
          </a:p>
          <a:p>
            <a:pPr>
              <a:spcBef>
                <a:spcPts val="0"/>
              </a:spcBef>
              <a:buFontTx/>
              <a:buNone/>
            </a:pPr>
            <a:endParaRPr lang="en-US" dirty="0"/>
          </a:p>
          <a:p>
            <a:pPr>
              <a:spcBef>
                <a:spcPts val="0"/>
              </a:spcBef>
              <a:buFontTx/>
              <a:buNone/>
            </a:pPr>
            <a:r>
              <a:rPr lang="en-US" dirty="0"/>
              <a:t>(Summarize the exploration with the following key note.) Because children develop at different rates, the foundations were designed to support the belief that certain stages of development will occur at different times for all students.</a:t>
            </a:r>
            <a:r>
              <a:rPr lang="en-US" baseline="0" dirty="0"/>
              <a:t>  </a:t>
            </a:r>
            <a:r>
              <a:rPr lang="en-US" dirty="0"/>
              <a:t>You will notice “at or around” in the description. It is important to remember this variability occurs.</a:t>
            </a:r>
          </a:p>
          <a:p>
            <a:pPr eaLnBrk="1" hangingPunct="1">
              <a:spcBef>
                <a:spcPts val="0"/>
              </a:spcBef>
            </a:pPr>
            <a:endParaRPr lang="en-US" dirty="0"/>
          </a:p>
        </p:txBody>
      </p:sp>
    </p:spTree>
    <p:extLst>
      <p:ext uri="{BB962C8B-B14F-4D97-AF65-F5344CB8AC3E}">
        <p14:creationId xmlns:p14="http://schemas.microsoft.com/office/powerpoint/2010/main" val="231984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883" indent="-285724" eaLnBrk="0" hangingPunct="0">
              <a:defRPr>
                <a:solidFill>
                  <a:schemeClr val="tx1"/>
                </a:solidFill>
                <a:latin typeface="Arial" charset="0"/>
                <a:ea typeface="ＭＳ Ｐゴシック" charset="0"/>
              </a:defRPr>
            </a:lvl2pPr>
            <a:lvl3pPr marL="1142898" indent="-228580" eaLnBrk="0" hangingPunct="0">
              <a:defRPr>
                <a:solidFill>
                  <a:schemeClr val="tx1"/>
                </a:solidFill>
                <a:latin typeface="Arial" charset="0"/>
                <a:ea typeface="ＭＳ Ｐゴシック" charset="0"/>
              </a:defRPr>
            </a:lvl3pPr>
            <a:lvl4pPr marL="1600057" indent="-228580" eaLnBrk="0" hangingPunct="0">
              <a:defRPr>
                <a:solidFill>
                  <a:schemeClr val="tx1"/>
                </a:solidFill>
                <a:latin typeface="Arial" charset="0"/>
                <a:ea typeface="ＭＳ Ｐゴシック" charset="0"/>
              </a:defRPr>
            </a:lvl4pPr>
            <a:lvl5pPr marL="2057217" indent="-228580" eaLnBrk="0" hangingPunct="0">
              <a:defRPr>
                <a:solidFill>
                  <a:schemeClr val="tx1"/>
                </a:solidFill>
                <a:latin typeface="Arial" charset="0"/>
                <a:ea typeface="ＭＳ Ｐゴシック" charset="0"/>
              </a:defRPr>
            </a:lvl5pPr>
            <a:lvl6pPr marL="2514376" indent="-228580" eaLnBrk="0" fontAlgn="base" hangingPunct="0">
              <a:spcBef>
                <a:spcPct val="0"/>
              </a:spcBef>
              <a:spcAft>
                <a:spcPct val="0"/>
              </a:spcAft>
              <a:defRPr>
                <a:solidFill>
                  <a:schemeClr val="tx1"/>
                </a:solidFill>
                <a:latin typeface="Arial" charset="0"/>
                <a:ea typeface="ＭＳ Ｐゴシック" charset="0"/>
              </a:defRPr>
            </a:lvl6pPr>
            <a:lvl7pPr marL="2971535" indent="-228580" eaLnBrk="0" fontAlgn="base" hangingPunct="0">
              <a:spcBef>
                <a:spcPct val="0"/>
              </a:spcBef>
              <a:spcAft>
                <a:spcPct val="0"/>
              </a:spcAft>
              <a:defRPr>
                <a:solidFill>
                  <a:schemeClr val="tx1"/>
                </a:solidFill>
                <a:latin typeface="Arial" charset="0"/>
                <a:ea typeface="ＭＳ Ｐゴシック" charset="0"/>
              </a:defRPr>
            </a:lvl7pPr>
            <a:lvl8pPr marL="3428695" indent="-228580" eaLnBrk="0" fontAlgn="base" hangingPunct="0">
              <a:spcBef>
                <a:spcPct val="0"/>
              </a:spcBef>
              <a:spcAft>
                <a:spcPct val="0"/>
              </a:spcAft>
              <a:defRPr>
                <a:solidFill>
                  <a:schemeClr val="tx1"/>
                </a:solidFill>
                <a:latin typeface="Arial" charset="0"/>
                <a:ea typeface="ＭＳ Ｐゴシック" charset="0"/>
              </a:defRPr>
            </a:lvl8pPr>
            <a:lvl9pPr marL="3885854" indent="-22858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3FB032E-E403-094F-B472-809BBFD92AB7}" type="slidenum">
              <a:rPr lang="en-US"/>
              <a:pPr eaLnBrk="1" hangingPunct="1"/>
              <a:t>11</a:t>
            </a:fld>
            <a:endParaRPr lang="en-US" dirty="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a:spcBef>
                <a:spcPts val="0"/>
              </a:spcBef>
            </a:pPr>
            <a:r>
              <a:rPr lang="en-US" altLang="en-US" b="1" i="0" dirty="0"/>
              <a:t>Background Information:</a:t>
            </a:r>
          </a:p>
          <a:p>
            <a:pPr>
              <a:spcBef>
                <a:spcPts val="0"/>
              </a:spcBef>
            </a:pPr>
            <a:r>
              <a:rPr lang="en-US" kern="1200" dirty="0">
                <a:effectLst/>
              </a:rPr>
              <a:t>Refer to Handout 3: Fundamental Movement Skills Foundations Map.</a:t>
            </a:r>
          </a:p>
          <a:p>
            <a:pPr>
              <a:spcBef>
                <a:spcPts val="0"/>
              </a:spcBef>
            </a:pPr>
            <a:endParaRPr lang="en-US" altLang="en-US" dirty="0"/>
          </a:p>
          <a:p>
            <a:pPr>
              <a:spcBef>
                <a:spcPts val="0"/>
              </a:spcBef>
            </a:pPr>
            <a:r>
              <a:rPr lang="en-US" altLang="en-US" b="1" dirty="0"/>
              <a:t>Presenter Remarks: </a:t>
            </a:r>
          </a:p>
          <a:p>
            <a:pPr>
              <a:spcBef>
                <a:spcPts val="0"/>
              </a:spcBef>
            </a:pPr>
            <a:r>
              <a:rPr lang="en-US" altLang="en-US" dirty="0"/>
              <a:t>Please locate </a:t>
            </a:r>
            <a:r>
              <a:rPr lang="en-US" kern="1200" dirty="0">
                <a:effectLst/>
              </a:rPr>
              <a:t>Handout 3: Fundamental Movement Skills Foundations Map </a:t>
            </a:r>
            <a:r>
              <a:rPr lang="en-US" altLang="en-US" dirty="0"/>
              <a:t>in your folder</a:t>
            </a:r>
            <a:r>
              <a:rPr lang="en-US" altLang="en-US" baseline="0" dirty="0"/>
              <a:t> and follow along </a:t>
            </a:r>
            <a:r>
              <a:rPr lang="en-US" baseline="0" dirty="0"/>
              <a:t>while we discuss each component</a:t>
            </a:r>
            <a:r>
              <a:rPr lang="en-US" b="0" i="0" u="none" baseline="0" dirty="0"/>
              <a:t>:</a:t>
            </a:r>
            <a:endParaRPr lang="en-US" dirty="0">
              <a:latin typeface="Arial" charset="0"/>
              <a:ea typeface="ＭＳ Ｐゴシック" charset="0"/>
              <a:cs typeface="Arial" charset="0"/>
            </a:endParaRP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a:t>
            </a:r>
            <a:r>
              <a:rPr lang="en-US" baseline="0" dirty="0">
                <a:latin typeface="Arial" charset="0"/>
                <a:ea typeface="ＭＳ Ｐゴシック" charset="0"/>
                <a:cs typeface="Arial" charset="0"/>
              </a:rPr>
              <a:t>e n</a:t>
            </a:r>
            <a:r>
              <a:rPr lang="en-US" dirty="0">
                <a:latin typeface="Arial" charset="0"/>
                <a:ea typeface="ＭＳ Ｐゴシック" charset="0"/>
                <a:cs typeface="Arial" charset="0"/>
              </a:rPr>
              <a:t>ame of the domain</a:t>
            </a:r>
            <a:r>
              <a:rPr lang="en-US" baseline="0" dirty="0">
                <a:latin typeface="Arial" charset="0"/>
                <a:ea typeface="ＭＳ Ｐゴシック" charset="0"/>
                <a:cs typeface="Arial" charset="0"/>
              </a:rPr>
              <a:t> (</a:t>
            </a:r>
            <a:r>
              <a:rPr lang="en-US" dirty="0">
                <a:latin typeface="Arial" charset="0"/>
                <a:ea typeface="ＭＳ Ｐゴシック" charset="0"/>
                <a:cs typeface="Arial" charset="0"/>
              </a:rPr>
              <a:t>Physical</a:t>
            </a:r>
            <a:r>
              <a:rPr lang="en-US" baseline="0" dirty="0">
                <a:latin typeface="Arial" charset="0"/>
                <a:ea typeface="ＭＳ Ｐゴシック" charset="0"/>
                <a:cs typeface="Arial" charset="0"/>
              </a:rPr>
              <a:t> Development).</a:t>
            </a:r>
            <a:endParaRPr lang="en-US" dirty="0">
              <a:latin typeface="Arial" charset="0"/>
              <a:ea typeface="ＭＳ Ｐゴシック" charset="0"/>
              <a:cs typeface="Arial" charset="0"/>
            </a:endParaRPr>
          </a:p>
          <a:p>
            <a:pPr marL="171450" marR="0" indent="-171450" algn="l" defTabSz="457200" rtl="0" eaLnBrk="1" fontAlgn="base" latinLnBrk="0" hangingPunct="1">
              <a:spcBef>
                <a:spcPts val="0"/>
              </a:spcBef>
              <a:spcAft>
                <a:spcPct val="0"/>
              </a:spcAft>
              <a:buClrTx/>
              <a:buSzTx/>
              <a:buFont typeface="Arial" panose="020B0604020202020204" pitchFamily="34" charset="0"/>
              <a:buChar char="•"/>
              <a:tabLst/>
              <a:defRPr/>
            </a:pPr>
            <a:r>
              <a:rPr lang="en-US" dirty="0">
                <a:latin typeface="Arial" charset="0"/>
                <a:ea typeface="ＭＳ Ｐゴシック" charset="0"/>
                <a:cs typeface="Arial" charset="0"/>
              </a:rPr>
              <a:t>The name of the strand</a:t>
            </a:r>
            <a:r>
              <a:rPr lang="en-US" baseline="0" dirty="0">
                <a:latin typeface="Arial" charset="0"/>
                <a:ea typeface="ＭＳ Ｐゴシック" charset="0"/>
                <a:cs typeface="Arial" charset="0"/>
              </a:rPr>
              <a:t> (</a:t>
            </a:r>
            <a:r>
              <a:rPr lang="en-US" i="0" dirty="0">
                <a:latin typeface="Arial" charset="0"/>
                <a:ea typeface="ＭＳ Ｐゴシック" charset="0"/>
                <a:cs typeface="Arial" charset="0"/>
              </a:rPr>
              <a:t>Fundamental Movement Skills)</a:t>
            </a:r>
            <a:r>
              <a:rPr lang="en-US" dirty="0">
                <a:latin typeface="Arial" charset="0"/>
                <a:ea typeface="ＭＳ Ｐゴシック" charset="0"/>
                <a:cs typeface="Arial" charset="0"/>
              </a:rPr>
              <a:t>.</a:t>
            </a: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name of the </a:t>
            </a:r>
            <a:r>
              <a:rPr lang="en-US" dirty="0" err="1">
                <a:latin typeface="Arial" charset="0"/>
                <a:ea typeface="ＭＳ Ｐゴシック" charset="0"/>
                <a:cs typeface="Arial" charset="0"/>
              </a:rPr>
              <a:t>substrand</a:t>
            </a:r>
            <a:r>
              <a:rPr lang="en-US" baseline="0" dirty="0">
                <a:latin typeface="Arial" charset="0"/>
                <a:ea typeface="ＭＳ Ｐゴシック" charset="0"/>
                <a:cs typeface="Arial" charset="0"/>
              </a:rPr>
              <a:t> (</a:t>
            </a:r>
            <a:r>
              <a:rPr lang="en-US" dirty="0">
                <a:latin typeface="Arial" charset="0"/>
                <a:ea typeface="ＭＳ Ｐゴシック" charset="0"/>
                <a:cs typeface="Arial" charset="0"/>
              </a:rPr>
              <a:t>Balance).</a:t>
            </a:r>
          </a:p>
          <a:p>
            <a:pPr marL="628650" lvl="1" indent="-171450" eaLnBrk="1" hangingPunct="1">
              <a:spcBef>
                <a:spcPts val="0"/>
              </a:spcBef>
              <a:buFont typeface="Wingdings" panose="05000000000000000000" pitchFamily="2" charset="2"/>
              <a:buChar char="§"/>
            </a:pPr>
            <a:r>
              <a:rPr lang="en-US" dirty="0">
                <a:latin typeface="Arial" charset="0"/>
                <a:ea typeface="ＭＳ Ｐゴシック" charset="0"/>
                <a:cs typeface="Arial" charset="0"/>
              </a:rPr>
              <a:t>Note that </a:t>
            </a:r>
            <a:r>
              <a:rPr lang="en-US" dirty="0" err="1">
                <a:latin typeface="Arial" charset="0"/>
                <a:ea typeface="ＭＳ Ｐゴシック" charset="0"/>
                <a:cs typeface="Arial" charset="0"/>
              </a:rPr>
              <a:t>substrands</a:t>
            </a:r>
            <a:r>
              <a:rPr lang="en-US" dirty="0">
                <a:latin typeface="Arial" charset="0"/>
                <a:ea typeface="ＭＳ Ｐゴシック" charset="0"/>
                <a:cs typeface="Arial" charset="0"/>
              </a:rPr>
              <a:t> always end in ".0.“</a:t>
            </a: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two age levels</a:t>
            </a:r>
            <a:r>
              <a:rPr lang="en-US" baseline="0" dirty="0">
                <a:latin typeface="Arial" charset="0"/>
                <a:ea typeface="ＭＳ Ｐゴシック" charset="0"/>
                <a:cs typeface="Arial" charset="0"/>
              </a:rPr>
              <a:t> (a</a:t>
            </a:r>
            <a:r>
              <a:rPr lang="en-US" dirty="0">
                <a:latin typeface="Arial" charset="0"/>
                <a:ea typeface="ＭＳ Ｐゴシック" charset="0"/>
                <a:cs typeface="Arial" charset="0"/>
              </a:rPr>
              <a:t>t around 48 months and at around 60 months).</a:t>
            </a:r>
          </a:p>
          <a:p>
            <a:pPr marL="628650" lvl="1" indent="-171450" eaLnBrk="1" hangingPunct="1">
              <a:spcBef>
                <a:spcPts val="0"/>
              </a:spcBef>
              <a:buFont typeface="Wingdings" panose="05000000000000000000" pitchFamily="2" charset="2"/>
              <a:buChar char="§"/>
            </a:pPr>
            <a:r>
              <a:rPr lang="en-US" dirty="0">
                <a:latin typeface="Arial" charset="0"/>
                <a:ea typeface="ＭＳ Ｐゴシック" charset="0"/>
                <a:cs typeface="Arial" charset="0"/>
              </a:rPr>
              <a:t>Each foundation describes typical behaviors at around 48 months and at around 60 months or four to five</a:t>
            </a:r>
            <a:r>
              <a:rPr lang="en-US" baseline="0" dirty="0">
                <a:latin typeface="Arial" charset="0"/>
                <a:ea typeface="ＭＳ Ｐゴシック" charset="0"/>
                <a:cs typeface="Arial" charset="0"/>
              </a:rPr>
              <a:t> years old.</a:t>
            </a:r>
            <a:endParaRPr lang="en-US" dirty="0">
              <a:latin typeface="Arial" charset="0"/>
              <a:ea typeface="ＭＳ Ｐゴシック" charset="0"/>
              <a:cs typeface="Arial" charset="0"/>
            </a:endParaRPr>
          </a:p>
          <a:p>
            <a:pPr marL="17145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foundation</a:t>
            </a:r>
            <a:r>
              <a:rPr lang="en-US" baseline="0" dirty="0">
                <a:latin typeface="Arial" charset="0"/>
                <a:ea typeface="ＭＳ Ｐゴシック" charset="0"/>
                <a:cs typeface="Arial" charset="0"/>
              </a:rPr>
              <a:t>s for the </a:t>
            </a:r>
            <a:r>
              <a:rPr lang="en-US" baseline="0" dirty="0" err="1">
                <a:latin typeface="Arial" charset="0"/>
                <a:ea typeface="ＭＳ Ｐゴシック" charset="0"/>
                <a:cs typeface="Arial" charset="0"/>
              </a:rPr>
              <a:t>substrand</a:t>
            </a:r>
            <a:r>
              <a:rPr lang="en-US" baseline="0" dirty="0">
                <a:latin typeface="Arial" charset="0"/>
                <a:ea typeface="ＭＳ Ｐゴシック" charset="0"/>
                <a:cs typeface="Arial" charset="0"/>
              </a:rPr>
              <a:t>.</a:t>
            </a:r>
          </a:p>
          <a:p>
            <a:pPr marL="628650" lvl="1" indent="-171450" eaLnBrk="1" hangingPunct="1">
              <a:spcBef>
                <a:spcPts val="0"/>
              </a:spcBef>
              <a:buFont typeface="Wingdings" panose="05000000000000000000" pitchFamily="2" charset="2"/>
              <a:buChar char="§"/>
            </a:pPr>
            <a:r>
              <a:rPr lang="en-US" baseline="0" dirty="0">
                <a:latin typeface="Arial" charset="0"/>
                <a:ea typeface="ＭＳ Ｐゴシック" charset="0"/>
                <a:cs typeface="Arial" charset="0"/>
              </a:rPr>
              <a:t>There are two for each age level on this page (</a:t>
            </a:r>
            <a:r>
              <a:rPr lang="en-US" dirty="0">
                <a:latin typeface="Arial" charset="0"/>
                <a:ea typeface="ＭＳ Ｐゴシック" charset="0"/>
                <a:cs typeface="Arial" charset="0"/>
              </a:rPr>
              <a:t>1.1 for 48 months and 1.1 for 60 months,</a:t>
            </a:r>
            <a:r>
              <a:rPr lang="en-US" baseline="0" dirty="0">
                <a:latin typeface="Arial" charset="0"/>
                <a:ea typeface="ＭＳ Ｐゴシック" charset="0"/>
                <a:cs typeface="Arial" charset="0"/>
              </a:rPr>
              <a:t> </a:t>
            </a:r>
            <a:r>
              <a:rPr lang="en-US" dirty="0">
                <a:latin typeface="Arial" charset="0"/>
                <a:ea typeface="ＭＳ Ｐゴシック" charset="0"/>
                <a:cs typeface="Arial" charset="0"/>
              </a:rPr>
              <a:t>1.2 for 48 months and 1.2 for 60 months).</a:t>
            </a:r>
          </a:p>
          <a:p>
            <a:pPr marL="171450" lvl="0" indent="-171450" eaLnBrk="1" hangingPunct="1">
              <a:spcBef>
                <a:spcPts val="0"/>
              </a:spcBef>
              <a:buFont typeface="Arial" panose="020B0604020202020204" pitchFamily="34" charset="0"/>
              <a:buChar char="•"/>
            </a:pPr>
            <a:r>
              <a:rPr lang="en-US" dirty="0">
                <a:latin typeface="Arial" charset="0"/>
                <a:ea typeface="ＭＳ Ｐゴシック" charset="0"/>
                <a:cs typeface="Arial" charset="0"/>
              </a:rPr>
              <a:t>The examples for</a:t>
            </a:r>
            <a:r>
              <a:rPr lang="en-US" baseline="0" dirty="0">
                <a:latin typeface="Arial" charset="0"/>
                <a:ea typeface="ＭＳ Ｐゴシック" charset="0"/>
                <a:cs typeface="Arial" charset="0"/>
              </a:rPr>
              <a:t> each foundation. </a:t>
            </a:r>
          </a:p>
          <a:p>
            <a:pPr marL="628650" lvl="1" indent="-171450" eaLnBrk="1" hangingPunct="1">
              <a:spcBef>
                <a:spcPts val="0"/>
              </a:spcBef>
              <a:buFont typeface="Wingdings" panose="05000000000000000000" pitchFamily="2" charset="2"/>
              <a:buChar char="§"/>
            </a:pPr>
            <a:r>
              <a:rPr lang="en-US" baseline="0" dirty="0">
                <a:latin typeface="Arial" charset="0"/>
                <a:ea typeface="ＭＳ Ｐゴシック" charset="0"/>
                <a:cs typeface="Arial" charset="0"/>
              </a:rPr>
              <a:t>T</a:t>
            </a:r>
            <a:r>
              <a:rPr lang="en-US" dirty="0">
                <a:latin typeface="Arial" charset="0"/>
                <a:ea typeface="ＭＳ Ｐゴシック" charset="0"/>
                <a:cs typeface="Arial" charset="0"/>
              </a:rPr>
              <a:t>hese are only a few of the ways that children may demonstrate the behavior in the foundation.</a:t>
            </a:r>
          </a:p>
          <a:p>
            <a:pPr marL="0" indent="0" eaLnBrk="1" hangingPunct="1">
              <a:spcBef>
                <a:spcPts val="0"/>
              </a:spcBef>
              <a:buFont typeface="Arial" panose="020B0604020202020204" pitchFamily="34" charset="0"/>
              <a:buNone/>
            </a:pPr>
            <a:endParaRPr lang="en-US" dirty="0">
              <a:latin typeface="Arial" charset="0"/>
              <a:ea typeface="ＭＳ Ｐゴシック" charset="0"/>
              <a:cs typeface="Arial" charset="0"/>
            </a:endParaRPr>
          </a:p>
          <a:p>
            <a:pPr marL="0" indent="0" eaLnBrk="1" hangingPunct="1">
              <a:spcBef>
                <a:spcPts val="0"/>
              </a:spcBef>
              <a:buFont typeface="Arial" panose="020B0604020202020204" pitchFamily="34" charset="0"/>
              <a:buNone/>
            </a:pPr>
            <a:r>
              <a:rPr lang="en-US" dirty="0">
                <a:latin typeface="Arial" charset="0"/>
                <a:ea typeface="ＭＳ Ｐゴシック" charset="0"/>
                <a:cs typeface="Arial" charset="0"/>
              </a:rPr>
              <a:t>Many</a:t>
            </a:r>
            <a:r>
              <a:rPr lang="en-US" baseline="0" dirty="0">
                <a:latin typeface="Arial" charset="0"/>
                <a:ea typeface="ＭＳ Ｐゴシック" charset="0"/>
                <a:cs typeface="Arial" charset="0"/>
              </a:rPr>
              <a:t> of the foundations have footnotes that include information specific for students with IEPs or students with disabilities, such as information about adaptations or accommodations.</a:t>
            </a:r>
            <a:endParaRPr lang="en-US" dirty="0">
              <a:latin typeface="Arial" charset="0"/>
              <a:ea typeface="ＭＳ Ｐゴシック" charset="0"/>
              <a:cs typeface="Arial" charset="0"/>
            </a:endParaRPr>
          </a:p>
          <a:p>
            <a:pPr eaLnBrk="1" hangingPunct="1">
              <a:spcBef>
                <a:spcPts val="0"/>
              </a:spcBef>
            </a:pPr>
            <a:endParaRPr lang="en-US" dirty="0">
              <a:latin typeface="Arial" charset="0"/>
              <a:ea typeface="ＭＳ Ｐゴシック" charset="0"/>
              <a:cs typeface="ＭＳ Ｐゴシック" charset="0"/>
            </a:endParaRPr>
          </a:p>
          <a:p>
            <a:pPr eaLnBrk="1" hangingPunct="1">
              <a:spcBef>
                <a:spcPts val="0"/>
              </a:spcBef>
            </a:pPr>
            <a:r>
              <a:rPr lang="en-US" dirty="0">
                <a:latin typeface="Arial" charset="0"/>
                <a:ea typeface="ＭＳ Ｐゴシック" charset="0"/>
                <a:cs typeface="ＭＳ Ｐゴシック" charset="0"/>
              </a:rPr>
              <a:t>Notice</a:t>
            </a:r>
            <a:r>
              <a:rPr lang="en-US" baseline="0" dirty="0">
                <a:latin typeface="Arial" charset="0"/>
                <a:ea typeface="ＭＳ Ｐゴシック" charset="0"/>
                <a:cs typeface="ＭＳ Ｐゴシック" charset="0"/>
              </a:rPr>
              <a:t> that</a:t>
            </a:r>
            <a:r>
              <a:rPr lang="en-US" dirty="0">
                <a:latin typeface="Arial" charset="0"/>
                <a:ea typeface="ＭＳ Ｐゴシック" charset="0"/>
                <a:cs typeface="ＭＳ Ｐゴシック" charset="0"/>
              </a:rPr>
              <a:t> there is a developmental progression from four</a:t>
            </a:r>
            <a:r>
              <a:rPr lang="en-US" baseline="0" dirty="0">
                <a:latin typeface="Arial" charset="0"/>
                <a:ea typeface="ＭＳ Ｐゴシック" charset="0"/>
                <a:cs typeface="ＭＳ Ｐゴシック" charset="0"/>
              </a:rPr>
              <a:t> years old</a:t>
            </a:r>
            <a:r>
              <a:rPr lang="en-US" dirty="0">
                <a:latin typeface="Arial" charset="0"/>
                <a:ea typeface="ＭＳ Ｐゴシック" charset="0"/>
                <a:cs typeface="ＭＳ Ｐゴシック" charset="0"/>
              </a:rPr>
              <a:t> to five years</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old within a </a:t>
            </a:r>
            <a:r>
              <a:rPr lang="en-US" dirty="0" err="1">
                <a:latin typeface="Arial" charset="0"/>
                <a:ea typeface="ＭＳ Ｐゴシック" charset="0"/>
                <a:cs typeface="ＭＳ Ｐゴシック" charset="0"/>
              </a:rPr>
              <a:t>substrand</a:t>
            </a:r>
            <a:r>
              <a:rPr lang="en-US" dirty="0">
                <a:latin typeface="Arial" charset="0"/>
                <a:ea typeface="ＭＳ Ｐゴシック" charset="0"/>
                <a:cs typeface="ＭＳ Ｐゴシック" charset="0"/>
              </a:rPr>
              <a:t>.</a:t>
            </a:r>
          </a:p>
          <a:p>
            <a:pPr eaLnBrk="1" hangingPunct="1">
              <a:spcBef>
                <a:spcPts val="0"/>
              </a:spcBef>
            </a:pPr>
            <a:endParaRPr lang="en-US" altLang="en-US" i="0" dirty="0">
              <a:effectLst>
                <a:outerShdw blurRad="38100" dist="38100" dir="2700000" algn="tl">
                  <a:srgbClr val="C0C0C0"/>
                </a:outerShdw>
              </a:effectLst>
              <a:latin typeface="Arial" charset="0"/>
              <a:ea typeface="ＭＳ Ｐゴシック" charset="0"/>
            </a:endParaRPr>
          </a:p>
          <a:p>
            <a:pPr eaLnBrk="1" hangingPunct="1">
              <a:spcBef>
                <a:spcPts val="0"/>
              </a:spcBef>
            </a:pPr>
            <a:r>
              <a:rPr lang="en-US" altLang="en-US" i="0" dirty="0">
                <a:effectLst>
                  <a:outerShdw blurRad="38100" dist="38100" dir="2700000" algn="tl">
                    <a:srgbClr val="C0C0C0"/>
                  </a:outerShdw>
                </a:effectLst>
              </a:rPr>
              <a:t>(Click</a:t>
            </a:r>
            <a:r>
              <a:rPr lang="en-US" altLang="en-US" i="0" baseline="0" dirty="0">
                <a:effectLst>
                  <a:outerShdw blurRad="38100" dist="38100" dir="2700000" algn="tl">
                    <a:srgbClr val="C0C0C0"/>
                  </a:outerShdw>
                </a:effectLst>
              </a:rPr>
              <a:t> to reveal prompt.) </a:t>
            </a:r>
            <a:r>
              <a:rPr lang="en-US" dirty="0">
                <a:cs typeface="ＭＳ Ｐゴシック" charset="0"/>
              </a:rPr>
              <a:t>Examine the developmental progression between 48 and 60 months in your foundation:  </a:t>
            </a:r>
          </a:p>
          <a:p>
            <a:pPr marL="171450" indent="-171450" eaLnBrk="1" hangingPunct="1">
              <a:spcBef>
                <a:spcPts val="0"/>
              </a:spcBef>
              <a:buFont typeface="Arial" panose="020B0604020202020204" pitchFamily="34" charset="0"/>
              <a:buChar char="•"/>
            </a:pPr>
            <a:r>
              <a:rPr lang="en-US" dirty="0">
                <a:cs typeface="ＭＳ Ｐゴシック" charset="0"/>
              </a:rPr>
              <a:t>What do you notice is developing?</a:t>
            </a:r>
          </a:p>
          <a:p>
            <a:pPr marL="171450" indent="-171450" eaLnBrk="1" hangingPunct="1">
              <a:spcBef>
                <a:spcPts val="0"/>
              </a:spcBef>
              <a:buFont typeface="Arial" panose="020B0604020202020204" pitchFamily="34" charset="0"/>
              <a:buChar char="•"/>
            </a:pPr>
            <a:r>
              <a:rPr lang="en-US" dirty="0">
                <a:cs typeface="ＭＳ Ｐゴシック" charset="0"/>
              </a:rPr>
              <a:t>Use the examples to help you think about growth and change. </a:t>
            </a:r>
          </a:p>
          <a:p>
            <a:pPr eaLnBrk="1" hangingPunct="1">
              <a:spcBef>
                <a:spcPts val="0"/>
              </a:spcBef>
            </a:pPr>
            <a:endParaRPr lang="en-US" dirty="0">
              <a:latin typeface="Arial" charset="0"/>
              <a:ea typeface="ＭＳ Ｐゴシック" charset="0"/>
              <a:cs typeface="ＭＳ Ｐゴシック" charset="0"/>
            </a:endParaRPr>
          </a:p>
          <a:p>
            <a:pPr eaLnBrk="1" hangingPunct="1">
              <a:spcBef>
                <a:spcPts val="0"/>
              </a:spcBef>
            </a:pP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38084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6EA4754-3D68-46EC-AB97-1B8A6DC31FE0}" type="slidenum">
              <a:rPr lang="en-US" altLang="en-US" sz="1200"/>
              <a:pPr eaLnBrk="1" hangingPunct="1"/>
              <a:t>12</a:t>
            </a:fld>
            <a:endParaRPr lang="en-US" altLang="en-US" sz="1200"/>
          </a:p>
        </p:txBody>
      </p:sp>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Presenter Remarks: </a:t>
            </a:r>
          </a:p>
          <a:p>
            <a:pPr eaLnBrk="1" hangingPunct="1">
              <a:spcBef>
                <a:spcPct val="0"/>
              </a:spcBef>
            </a:pPr>
            <a:r>
              <a:rPr lang="en-US" altLang="en-US" dirty="0"/>
              <a:t>The Preschool Curriculum Framework provides practical suggestions for teachers.  </a:t>
            </a:r>
          </a:p>
          <a:p>
            <a:pPr eaLnBrk="1" hangingPunct="1">
              <a:spcBef>
                <a:spcPct val="0"/>
              </a:spcBef>
            </a:pPr>
            <a:endParaRPr lang="en-US" altLang="en-US" dirty="0"/>
          </a:p>
          <a:p>
            <a:pPr eaLnBrk="1" hangingPunct="1">
              <a:spcBef>
                <a:spcPct val="0"/>
              </a:spcBef>
            </a:pPr>
            <a:r>
              <a:rPr lang="en-US" altLang="en-US" dirty="0"/>
              <a:t>These are some of the section</a:t>
            </a:r>
            <a:r>
              <a:rPr lang="en-US" altLang="en-US" baseline="0" dirty="0"/>
              <a:t> titles</a:t>
            </a:r>
            <a:r>
              <a:rPr lang="en-US" altLang="en-US" dirty="0"/>
              <a:t> in the Preschool Curriculum Framework where you will find specific suggestions for teachers:</a:t>
            </a:r>
          </a:p>
          <a:p>
            <a:pPr marL="171450" indent="-171450" eaLnBrk="1" hangingPunct="1">
              <a:spcBef>
                <a:spcPct val="0"/>
              </a:spcBef>
              <a:buFont typeface="Arial" panose="020B0604020202020204" pitchFamily="34" charset="0"/>
              <a:buChar char="•"/>
            </a:pPr>
            <a:r>
              <a:rPr lang="en-US" altLang="en-US" dirty="0"/>
              <a:t>Interactions and strategies</a:t>
            </a:r>
          </a:p>
          <a:p>
            <a:pPr marL="171450" indent="-171450" eaLnBrk="1" hangingPunct="1">
              <a:spcBef>
                <a:spcPct val="0"/>
              </a:spcBef>
              <a:buFont typeface="Arial" panose="020B0604020202020204" pitchFamily="34" charset="0"/>
              <a:buChar char="•"/>
            </a:pPr>
            <a:r>
              <a:rPr lang="en-US" altLang="en-US" dirty="0"/>
              <a:t>Planning Learning Opportunities</a:t>
            </a:r>
          </a:p>
          <a:p>
            <a:pPr marL="171450" indent="-171450" eaLnBrk="1" hangingPunct="1">
              <a:spcBef>
                <a:spcPct val="0"/>
              </a:spcBef>
              <a:buFont typeface="Arial" panose="020B0604020202020204" pitchFamily="34" charset="0"/>
              <a:buChar char="•"/>
            </a:pPr>
            <a:r>
              <a:rPr lang="en-US" altLang="en-US" dirty="0"/>
              <a:t>Teachable Moments </a:t>
            </a:r>
          </a:p>
          <a:p>
            <a:pPr marL="171450" indent="-171450" eaLnBrk="1" hangingPunct="1">
              <a:spcBef>
                <a:spcPct val="0"/>
              </a:spcBef>
              <a:buFont typeface="Arial" panose="020B0604020202020204" pitchFamily="34" charset="0"/>
              <a:buChar char="•"/>
            </a:pPr>
            <a:r>
              <a:rPr lang="en-US" altLang="en-US" dirty="0"/>
              <a:t>Engaging Families</a:t>
            </a:r>
          </a:p>
          <a:p>
            <a:pPr marL="0" indent="0" eaLnBrk="1" hangingPunct="1">
              <a:spcBef>
                <a:spcPct val="0"/>
              </a:spcBef>
              <a:buFont typeface="Arial" panose="020B0604020202020204" pitchFamily="34" charset="0"/>
              <a:buNone/>
            </a:pPr>
            <a:endParaRPr lang="en-US" altLang="en-US" dirty="0"/>
          </a:p>
          <a:p>
            <a:pPr marL="0" indent="0" eaLnBrk="1" hangingPunct="1">
              <a:spcBef>
                <a:spcPct val="0"/>
              </a:spcBef>
              <a:buFont typeface="Arial" panose="020B0604020202020204" pitchFamily="34" charset="0"/>
              <a:buNone/>
            </a:pPr>
            <a:r>
              <a:rPr lang="en-US" altLang="en-US" dirty="0"/>
              <a:t>This training will highlight and expand on these suggestions and strategies.</a:t>
            </a:r>
          </a:p>
        </p:txBody>
      </p:sp>
      <p:sp>
        <p:nvSpPr>
          <p:cNvPr id="3277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260C4987-EA3A-47F7-BAA8-3545E227875F}" type="slidenum">
              <a:rPr lang="en-US" altLang="en-US" sz="1200">
                <a:effectLst>
                  <a:outerShdw blurRad="38100" dist="38100" dir="2700000" algn="tl">
                    <a:srgbClr val="C0C0C0"/>
                  </a:outerShdw>
                </a:effectLst>
                <a:latin typeface="Calibri" panose="020F0502020204030204" pitchFamily="34" charset="0"/>
              </a:rPr>
              <a:pPr algn="r" eaLnBrk="1" hangingPunct="1"/>
              <a:t>12</a:t>
            </a:fld>
            <a:endParaRPr lang="en-US" altLang="en-US" sz="1200">
              <a:effectLst>
                <a:outerShdw blurRad="38100" dist="38100" dir="2700000" algn="tl">
                  <a:srgbClr val="C0C0C0"/>
                </a:outerShdw>
              </a:effectLst>
              <a:latin typeface="Calibri" panose="020F0502020204030204" pitchFamily="34" charset="0"/>
            </a:endParaRPr>
          </a:p>
        </p:txBody>
      </p:sp>
    </p:spTree>
    <p:extLst>
      <p:ext uri="{BB962C8B-B14F-4D97-AF65-F5344CB8AC3E}">
        <p14:creationId xmlns:p14="http://schemas.microsoft.com/office/powerpoint/2010/main" val="2495447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Let’s check on framework strategies that enrich the ability of teachers to address ideas and concepts that children can grasp at their developmental level and</a:t>
            </a:r>
            <a:r>
              <a:rPr lang="en-US" altLang="en-US" baseline="0" dirty="0"/>
              <a:t> </a:t>
            </a:r>
            <a:r>
              <a:rPr lang="en-US" altLang="en-US" dirty="0"/>
              <a:t>progressively build on what children already know and understand. </a:t>
            </a:r>
          </a:p>
          <a:p>
            <a:pPr>
              <a:spcBef>
                <a:spcPts val="0"/>
              </a:spcBef>
            </a:pPr>
            <a:endParaRPr lang="en-US" altLang="en-US" dirty="0"/>
          </a:p>
          <a:p>
            <a:pPr>
              <a:spcBef>
                <a:spcPts val="0"/>
              </a:spcBef>
            </a:pPr>
            <a:r>
              <a:rPr lang="en-US" altLang="en-US" dirty="0"/>
              <a:t>This approach applies to all children, including children with various abilities, disabilities, or other special needs (such as delays in language, cognition, or physical ability). </a:t>
            </a:r>
          </a:p>
          <a:p>
            <a:pPr>
              <a:spcBef>
                <a:spcPts val="0"/>
              </a:spcBef>
            </a:pP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pitchFamily="34" charset="-128"/>
                <a:cs typeface="Arial" pitchFamily="34" charset="0"/>
              </a:rPr>
              <a:t>Throughout the training you may refer to Handout 4: Fundamental Movement Skills Strategies Worksheet</a:t>
            </a:r>
          </a:p>
          <a:p>
            <a:r>
              <a:rPr lang="en-US" sz="1200" kern="1200" dirty="0">
                <a:solidFill>
                  <a:schemeClr val="tx1"/>
                </a:solidFill>
                <a:effectLst/>
                <a:latin typeface="Arial" pitchFamily="34" charset="0"/>
                <a:ea typeface="ＭＳ Ｐゴシック" pitchFamily="34" charset="-128"/>
                <a:cs typeface="Arial" pitchFamily="34" charset="0"/>
              </a:rPr>
              <a:t>to record any framework strategies</a:t>
            </a:r>
            <a:r>
              <a:rPr lang="en-US" sz="1200" kern="1200" baseline="0" dirty="0">
                <a:solidFill>
                  <a:schemeClr val="tx1"/>
                </a:solidFill>
                <a:effectLst/>
                <a:latin typeface="Arial" pitchFamily="34" charset="0"/>
                <a:ea typeface="ＭＳ Ｐゴシック" pitchFamily="34" charset="-128"/>
                <a:cs typeface="Arial" pitchFamily="34" charset="0"/>
              </a:rPr>
              <a:t> </a:t>
            </a:r>
            <a:r>
              <a:rPr lang="en-US" sz="1200" kern="1200" dirty="0">
                <a:solidFill>
                  <a:schemeClr val="tx1"/>
                </a:solidFill>
                <a:effectLst/>
                <a:latin typeface="Arial" pitchFamily="34" charset="0"/>
                <a:ea typeface="ＭＳ Ｐゴシック" pitchFamily="34" charset="-128"/>
                <a:cs typeface="Arial" pitchFamily="34" charset="0"/>
              </a:rPr>
              <a:t>you would like to remember. There is a section for things you already do that you might want to remember to add more of and a section for new ideas you would like to try.</a:t>
            </a:r>
          </a:p>
          <a:p>
            <a:r>
              <a:rPr lang="en-US" sz="1200" kern="1200" dirty="0">
                <a:solidFill>
                  <a:schemeClr val="tx1"/>
                </a:solidFill>
                <a:effectLst/>
                <a:latin typeface="Arial" pitchFamily="34" charset="0"/>
                <a:ea typeface="ＭＳ Ｐゴシック" pitchFamily="34" charset="-128"/>
                <a:cs typeface="Arial" pitchFamily="34" charset="0"/>
              </a:rPr>
              <a:t> </a:t>
            </a:r>
          </a:p>
          <a:p>
            <a:pPr>
              <a:spcBef>
                <a:spcPts val="0"/>
              </a:spcBef>
            </a:pPr>
            <a:endParaRPr lang="en-US" altLang="en-US" dirty="0"/>
          </a:p>
          <a:p>
            <a:pPr>
              <a:spcBef>
                <a:spcPts val="0"/>
              </a:spcBef>
            </a:pPr>
            <a:endParaRPr lang="en-US" altLang="en-US" dirty="0"/>
          </a:p>
          <a:p>
            <a:pPr>
              <a:spcBef>
                <a:spcPts val="0"/>
              </a:spcBef>
            </a:pPr>
            <a:endParaRPr lang="en-US" altLang="en-US" dirty="0"/>
          </a:p>
        </p:txBody>
      </p:sp>
    </p:spTree>
    <p:extLst>
      <p:ext uri="{BB962C8B-B14F-4D97-AF65-F5344CB8AC3E}">
        <p14:creationId xmlns:p14="http://schemas.microsoft.com/office/powerpoint/2010/main" val="2470237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192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b="1" dirty="0">
                <a:latin typeface="Arial" charset="0"/>
                <a:ea typeface="MS PGothic" charset="0"/>
                <a:cs typeface="Arial" charset="0"/>
              </a:rPr>
              <a:t>Presenter Remarks: </a:t>
            </a:r>
          </a:p>
          <a:p>
            <a:pPr marL="0" marR="0" lvl="0" indent="0" algn="l" defTabSz="457200" rtl="0" eaLnBrk="0" fontAlgn="base" latinLnBrk="0" hangingPunct="0">
              <a:spcBef>
                <a:spcPts val="0"/>
              </a:spcBef>
              <a:spcAft>
                <a:spcPct val="0"/>
              </a:spcAft>
              <a:buClrTx/>
              <a:buSzTx/>
              <a:buFontTx/>
              <a:buNone/>
              <a:tabLst/>
              <a:defRPr/>
            </a:pPr>
            <a:r>
              <a:rPr lang="en-US" dirty="0">
                <a:latin typeface="Arial" charset="0"/>
                <a:ea typeface="MS PGothic" charset="0"/>
                <a:cs typeface="Arial" charset="0"/>
              </a:rPr>
              <a:t>Let’s explore the connection between the Physical Development domain in the Preschool Learning Foundations and the </a:t>
            </a:r>
            <a:r>
              <a:rPr lang="en-US" b="0" i="0" baseline="0" dirty="0">
                <a:solidFill>
                  <a:prstClr val="black"/>
                </a:solidFill>
                <a:ea typeface="MS PGothic" panose="020B0600070205080204" pitchFamily="34" charset="-128"/>
              </a:rPr>
              <a:t>PE Model Content Standards for kindergarten. </a:t>
            </a:r>
            <a:r>
              <a:rPr lang="en-US" i="0" dirty="0">
                <a:latin typeface="Arial" charset="0"/>
                <a:ea typeface="MS PGothic" charset="0"/>
                <a:cs typeface="Arial" charset="0"/>
              </a:rPr>
              <a:t>(Hold up the Preschool Learning Foundations, the PE Model Content Standards, and the Alignment</a:t>
            </a:r>
            <a:r>
              <a:rPr lang="en-US" i="0" baseline="0" dirty="0">
                <a:latin typeface="Arial" charset="0"/>
                <a:ea typeface="MS PGothic" charset="0"/>
                <a:cs typeface="Arial" charset="0"/>
              </a:rPr>
              <a:t> Document.)</a:t>
            </a:r>
            <a:endParaRPr lang="en-US" i="0" dirty="0">
              <a:latin typeface="Arial" charset="0"/>
              <a:ea typeface="MS PGothic" charset="0"/>
              <a:cs typeface="Arial" charset="0"/>
            </a:endParaRPr>
          </a:p>
          <a:p>
            <a:pPr>
              <a:spcBef>
                <a:spcPts val="0"/>
              </a:spcBef>
            </a:pPr>
            <a:endParaRPr lang="en-US" dirty="0">
              <a:latin typeface="Arial" charset="0"/>
              <a:ea typeface="MS PGothic" charset="0"/>
              <a:cs typeface="Arial" charset="0"/>
            </a:endParaRPr>
          </a:p>
          <a:p>
            <a:pPr>
              <a:spcBef>
                <a:spcPts val="0"/>
              </a:spcBef>
            </a:pPr>
            <a:r>
              <a:rPr lang="en-US" dirty="0">
                <a:latin typeface="Arial" charset="0"/>
                <a:ea typeface="MS PGothic" charset="0"/>
                <a:cs typeface="Arial" charset="0"/>
              </a:rPr>
              <a:t>The Preschool Learning Foundations illustrate how important it is for TK teachers to continue</a:t>
            </a:r>
            <a:r>
              <a:rPr lang="en-US" baseline="0" dirty="0">
                <a:latin typeface="Arial" charset="0"/>
                <a:ea typeface="MS PGothic" charset="0"/>
                <a:cs typeface="Arial" charset="0"/>
              </a:rPr>
              <a:t> </a:t>
            </a:r>
            <a:r>
              <a:rPr lang="en-US" dirty="0">
                <a:latin typeface="Arial" charset="0"/>
                <a:ea typeface="MS PGothic" charset="0"/>
                <a:cs typeface="Arial" charset="0"/>
              </a:rPr>
              <a:t>to set the foundation for physical development</a:t>
            </a:r>
            <a:r>
              <a:rPr lang="en-US" baseline="0" dirty="0">
                <a:latin typeface="Arial" charset="0"/>
                <a:ea typeface="MS PGothic" charset="0"/>
                <a:cs typeface="Arial" charset="0"/>
              </a:rPr>
              <a:t> in order to provide an uninterrupted </a:t>
            </a:r>
            <a:r>
              <a:rPr lang="en-US" dirty="0">
                <a:latin typeface="Arial" charset="0"/>
                <a:ea typeface="MS PGothic" charset="0"/>
                <a:cs typeface="Arial" charset="0"/>
              </a:rPr>
              <a:t>transition from preschool, to TK, and into kindergarten. </a:t>
            </a:r>
          </a:p>
          <a:p>
            <a:pPr>
              <a:spcBef>
                <a:spcPts val="0"/>
              </a:spcBef>
            </a:pPr>
            <a:endParaRPr lang="en-US" dirty="0">
              <a:latin typeface="Arial" charset="0"/>
              <a:ea typeface="MS PGothic" charset="0"/>
              <a:cs typeface="Arial" charset="0"/>
            </a:endParaRPr>
          </a:p>
          <a:p>
            <a:pPr>
              <a:spcBef>
                <a:spcPts val="0"/>
              </a:spcBef>
            </a:pPr>
            <a:endParaRPr lang="en-US" altLang="ja-JP" dirty="0">
              <a:latin typeface="Arial" charset="0"/>
              <a:ea typeface="MS PGothic" charset="0"/>
              <a:cs typeface="Arial" charset="0"/>
            </a:endParaRPr>
          </a:p>
          <a:p>
            <a:pPr>
              <a:spcBef>
                <a:spcPts val="0"/>
              </a:spcBef>
            </a:pPr>
            <a:endParaRPr lang="en-US" dirty="0">
              <a:latin typeface="Arial" charset="0"/>
              <a:ea typeface="MS PGothic" charset="0"/>
              <a:cs typeface="Arial" charset="0"/>
            </a:endParaRPr>
          </a:p>
          <a:p>
            <a:pPr>
              <a:spcBef>
                <a:spcPts val="0"/>
              </a:spcBef>
            </a:pPr>
            <a:endParaRPr lang="en-US" dirty="0">
              <a:latin typeface="Arial" charset="0"/>
              <a:ea typeface="MS PGothic" charset="0"/>
              <a:cs typeface="Arial" charset="0"/>
            </a:endParaRPr>
          </a:p>
          <a:p>
            <a:pPr>
              <a:spcBef>
                <a:spcPts val="0"/>
              </a:spcBef>
            </a:pPr>
            <a:endParaRPr lang="en-US" dirty="0">
              <a:solidFill>
                <a:srgbClr val="FF0000"/>
              </a:solidFill>
              <a:latin typeface="Calibri" charset="0"/>
              <a:ea typeface="MS PGothic" charset="0"/>
              <a:cs typeface="Arial" charset="0"/>
            </a:endParaRPr>
          </a:p>
        </p:txBody>
      </p:sp>
      <p:sp>
        <p:nvSpPr>
          <p:cNvPr id="81923" name="Rectangle 3"/>
          <p:cNvSpPr>
            <a:spLocks noChangeArrowheads="1"/>
          </p:cNvSpPr>
          <p:nvPr/>
        </p:nvSpPr>
        <p:spPr bwMode="auto">
          <a:xfrm>
            <a:off x="6480175" y="8839200"/>
            <a:ext cx="354013"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4" tIns="45002" rIns="90004" bIns="45002">
            <a:spAutoFit/>
          </a:bodyPr>
          <a:lstStyle/>
          <a:p>
            <a:fld id="{D3CD24F9-C8B9-3549-BEC8-0F03D05C6187}" type="slidenum">
              <a:rPr lang="en-US" sz="1200"/>
              <a:pPr/>
              <a:t>14</a:t>
            </a:fld>
            <a:endParaRPr lang="en-US" sz="1200"/>
          </a:p>
        </p:txBody>
      </p:sp>
    </p:spTree>
    <p:extLst>
      <p:ext uri="{BB962C8B-B14F-4D97-AF65-F5344CB8AC3E}">
        <p14:creationId xmlns:p14="http://schemas.microsoft.com/office/powerpoint/2010/main" val="3536470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a:xfrm>
            <a:off x="685800" y="4343399"/>
            <a:ext cx="5486400" cy="4513217"/>
          </a:xfrm>
        </p:spPr>
        <p:txBody>
          <a:bodyPr>
            <a:noAutofit/>
          </a:bodyPr>
          <a:lstStyle/>
          <a:p>
            <a:pPr>
              <a:spcBef>
                <a:spcPts val="0"/>
              </a:spcBef>
              <a:defRPr/>
            </a:pPr>
            <a:r>
              <a:rPr lang="en-US" b="1" dirty="0">
                <a:ea typeface="Arial" charset="0"/>
              </a:rPr>
              <a:t>Presenter Remarks:</a:t>
            </a:r>
            <a:endParaRPr lang="en-US" dirty="0">
              <a:ea typeface="Arial" charset="0"/>
            </a:endParaRPr>
          </a:p>
          <a:p>
            <a:pPr>
              <a:spcBef>
                <a:spcPts val="0"/>
              </a:spcBef>
            </a:pPr>
            <a:r>
              <a:rPr lang="en-US" dirty="0">
                <a:ea typeface="Arial" charset="0"/>
              </a:rPr>
              <a:t>The </a:t>
            </a:r>
            <a:r>
              <a:rPr lang="en-US" baseline="0" dirty="0">
                <a:ea typeface="Arial" charset="0"/>
              </a:rPr>
              <a:t>Alignment Document </a:t>
            </a:r>
            <a:r>
              <a:rPr lang="en-US" dirty="0">
                <a:ea typeface="Arial" charset="0"/>
              </a:rPr>
              <a:t>is another resource that will help us to answer questions related to developmental progressions. </a:t>
            </a:r>
          </a:p>
          <a:p>
            <a:pPr>
              <a:spcBef>
                <a:spcPts val="0"/>
              </a:spcBef>
            </a:pPr>
            <a:endParaRPr lang="en-US" dirty="0">
              <a:ea typeface="Arial" charset="0"/>
            </a:endParaRPr>
          </a:p>
          <a:p>
            <a:pPr>
              <a:spcBef>
                <a:spcPts val="0"/>
              </a:spcBef>
            </a:pPr>
            <a:r>
              <a:rPr lang="en-US" u="none" dirty="0">
                <a:ea typeface="MS PGothic" charset="0"/>
              </a:rPr>
              <a:t>The </a:t>
            </a:r>
            <a:r>
              <a:rPr lang="en-US" b="0" u="none" baseline="0" dirty="0">
                <a:ea typeface="Arial" charset="0"/>
              </a:rPr>
              <a:t>Alignment Document </a:t>
            </a:r>
            <a:r>
              <a:rPr lang="en-US" b="0" u="none" dirty="0">
                <a:ea typeface="MS PGothic" charset="0"/>
              </a:rPr>
              <a:t>emphasizes that early learning is a significant part of the educational system and that the</a:t>
            </a:r>
            <a:r>
              <a:rPr lang="en-US" b="0" u="none" baseline="0" dirty="0">
                <a:ea typeface="MS PGothic" charset="0"/>
              </a:rPr>
              <a:t> </a:t>
            </a:r>
            <a:r>
              <a:rPr lang="en-US" b="0" u="none" dirty="0">
                <a:ea typeface="MS PGothic" charset="0"/>
              </a:rPr>
              <a:t>knowledge and skills of young children are foundational to their</a:t>
            </a:r>
            <a:r>
              <a:rPr lang="en-US" b="0" u="none" baseline="0" dirty="0">
                <a:ea typeface="MS PGothic" charset="0"/>
              </a:rPr>
              <a:t> </a:t>
            </a:r>
            <a:r>
              <a:rPr lang="en-US" b="0" u="none" dirty="0">
                <a:ea typeface="MS PGothic" charset="0"/>
              </a:rPr>
              <a:t>future learning.</a:t>
            </a:r>
          </a:p>
          <a:p>
            <a:pPr>
              <a:spcBef>
                <a:spcPts val="0"/>
              </a:spcBef>
            </a:pPr>
            <a:endParaRPr lang="en-US" b="0" dirty="0">
              <a:ea typeface="MS PGothic" charset="0"/>
            </a:endParaRPr>
          </a:p>
          <a:p>
            <a:pPr>
              <a:spcBef>
                <a:spcPts val="0"/>
              </a:spcBef>
            </a:pPr>
            <a:r>
              <a:rPr lang="en-US" b="0" dirty="0">
                <a:ea typeface="MS PGothic" charset="0"/>
              </a:rPr>
              <a:t>Understanding the </a:t>
            </a:r>
            <a:r>
              <a:rPr lang="en-US" b="0" u="none" dirty="0">
                <a:ea typeface="MS PGothic" charset="0"/>
              </a:rPr>
              <a:t>links between </a:t>
            </a:r>
            <a:r>
              <a:rPr lang="en-US" b="0" dirty="0">
                <a:ea typeface="MS PGothic" charset="0"/>
              </a:rPr>
              <a:t>different ages and different early childhood stages allows educators to build on children</a:t>
            </a:r>
            <a:r>
              <a:rPr lang="en-US" dirty="0">
                <a:ea typeface="MS PGothic" charset="0"/>
              </a:rPr>
              <a:t>’</a:t>
            </a:r>
            <a:r>
              <a:rPr lang="en-US" altLang="ja-JP" b="0" dirty="0">
                <a:ea typeface="MS PGothic" charset="0"/>
              </a:rPr>
              <a:t>s earlier learning and prepare them for the next educational challenge.</a:t>
            </a:r>
          </a:p>
          <a:p>
            <a:pPr marL="0" indent="0">
              <a:spcBef>
                <a:spcPts val="0"/>
              </a:spcBef>
              <a:buFont typeface="Arial"/>
              <a:buNone/>
              <a:defRPr/>
            </a:pPr>
            <a:endParaRPr lang="en-US" dirty="0">
              <a:ea typeface="Arial" charset="0"/>
            </a:endParaRPr>
          </a:p>
          <a:p>
            <a:pPr marL="0" marR="0" lvl="0" indent="0" algn="l" defTabSz="457200" rtl="0" eaLnBrk="0" fontAlgn="base" latinLnBrk="0" hangingPunct="0">
              <a:spcBef>
                <a:spcPts val="0"/>
              </a:spcBef>
              <a:spcAft>
                <a:spcPct val="0"/>
              </a:spcAft>
              <a:buClrTx/>
              <a:buSzTx/>
              <a:buFont typeface="Arial"/>
              <a:buNone/>
              <a:tabLst/>
              <a:defRPr/>
            </a:pPr>
            <a:r>
              <a:rPr lang="en-US" dirty="0">
                <a:ea typeface="Arial" charset="0"/>
              </a:rPr>
              <a:t>Find </a:t>
            </a:r>
            <a:r>
              <a:rPr lang="en-US" kern="1200" dirty="0">
                <a:solidFill>
                  <a:schemeClr val="tx1"/>
                </a:solidFill>
                <a:effectLst/>
              </a:rPr>
              <a:t>Handout 5: Fundamental Movement Skills Domain Alignment</a:t>
            </a:r>
            <a:r>
              <a:rPr lang="en-US" kern="1200" baseline="0" dirty="0">
                <a:solidFill>
                  <a:schemeClr val="tx1"/>
                </a:solidFill>
                <a:effectLst/>
              </a:rPr>
              <a:t> and t</a:t>
            </a:r>
            <a:r>
              <a:rPr lang="en-US" baseline="0" dirty="0">
                <a:ea typeface="Arial" charset="0"/>
              </a:rPr>
              <a:t>ake a moment to review it.</a:t>
            </a:r>
            <a:r>
              <a:rPr lang="en-US" i="1" baseline="0" dirty="0">
                <a:ea typeface="Arial" charset="0"/>
              </a:rPr>
              <a:t> </a:t>
            </a:r>
            <a:r>
              <a:rPr lang="en-US" i="0" baseline="0" dirty="0">
                <a:ea typeface="Arial" charset="0"/>
              </a:rPr>
              <a:t>(Allow two minutes to review.)</a:t>
            </a:r>
            <a:endParaRPr lang="en-US" i="0" dirty="0">
              <a:ea typeface="Arial" charset="0"/>
            </a:endParaRPr>
          </a:p>
          <a:p>
            <a:pPr marL="0" indent="0">
              <a:spcBef>
                <a:spcPts val="0"/>
              </a:spcBef>
              <a:buFont typeface="Arial"/>
              <a:buNone/>
              <a:defRPr/>
            </a:pPr>
            <a:endParaRPr lang="en-US" dirty="0">
              <a:ea typeface="Arial" charset="0"/>
            </a:endParaRPr>
          </a:p>
          <a:p>
            <a:pPr marL="0" indent="0">
              <a:spcBef>
                <a:spcPts val="0"/>
              </a:spcBef>
              <a:buFont typeface="Arial"/>
              <a:buNone/>
              <a:defRPr/>
            </a:pPr>
            <a:r>
              <a:rPr lang="en-US" dirty="0">
                <a:ea typeface="Arial" charset="0"/>
              </a:rPr>
              <a:t>Discuss the</a:t>
            </a:r>
            <a:r>
              <a:rPr lang="en-US" baseline="0" dirty="0">
                <a:ea typeface="Arial" charset="0"/>
              </a:rPr>
              <a:t> following questions with your table group </a:t>
            </a:r>
            <a:r>
              <a:rPr lang="en-US" i="0" baseline="0" dirty="0">
                <a:ea typeface="Arial" charset="0"/>
              </a:rPr>
              <a:t>(Allow three minutes for discussion):</a:t>
            </a:r>
          </a:p>
          <a:p>
            <a:pPr marL="171450" indent="-171450">
              <a:spcBef>
                <a:spcPts val="0"/>
              </a:spcBef>
              <a:buFont typeface="Arial" panose="020B0604020202020204" pitchFamily="34" charset="0"/>
              <a:buChar char="•"/>
              <a:defRPr/>
            </a:pPr>
            <a:r>
              <a:rPr lang="en-US" dirty="0">
                <a:ea typeface="Arial" charset="0"/>
              </a:rPr>
              <a:t>What do you know about this document?</a:t>
            </a:r>
          </a:p>
          <a:p>
            <a:pPr marL="171450" indent="-171450">
              <a:spcBef>
                <a:spcPts val="0"/>
              </a:spcBef>
              <a:buFont typeface="Arial" panose="020B0604020202020204" pitchFamily="34" charset="0"/>
              <a:buChar char="•"/>
              <a:defRPr/>
            </a:pPr>
            <a:r>
              <a:rPr lang="en-US" dirty="0">
                <a:ea typeface="Arial" charset="0"/>
              </a:rPr>
              <a:t>How do you currently use</a:t>
            </a:r>
            <a:r>
              <a:rPr lang="en-US" baseline="0" dirty="0">
                <a:ea typeface="Arial" charset="0"/>
              </a:rPr>
              <a:t> it in your work?</a:t>
            </a:r>
          </a:p>
          <a:p>
            <a:pPr marL="0" indent="0">
              <a:spcBef>
                <a:spcPts val="0"/>
              </a:spcBef>
              <a:buFont typeface="Arial" panose="020B0604020202020204" pitchFamily="34" charset="0"/>
              <a:buNone/>
              <a:defRPr/>
            </a:pPr>
            <a:endParaRPr lang="en-US" b="1" dirty="0">
              <a:ea typeface="Arial" charset="0"/>
            </a:endParaRPr>
          </a:p>
          <a:p>
            <a:pPr>
              <a:spcBef>
                <a:spcPts val="0"/>
              </a:spcBef>
              <a:defRPr/>
            </a:pPr>
            <a:r>
              <a:rPr lang="en-US" b="1" dirty="0">
                <a:ea typeface="Arial" charset="0"/>
              </a:rPr>
              <a:t>Extra Notes:</a:t>
            </a:r>
          </a:p>
          <a:p>
            <a:pPr>
              <a:spcBef>
                <a:spcPts val="0"/>
              </a:spcBef>
              <a:defRPr/>
            </a:pPr>
            <a:r>
              <a:rPr lang="en-US" dirty="0">
                <a:ea typeface="Arial" charset="0"/>
              </a:rPr>
              <a:t>Depending on the size of the group, participants can share responses with table partners or in pairs.  </a:t>
            </a: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363FC3-0E1E-8E47-A713-88BB1007340D}" type="slidenum">
              <a:rPr lang="en-US" sz="1200">
                <a:cs typeface="Arial" charset="0"/>
              </a:rPr>
              <a:pPr eaLnBrk="1" hangingPunct="1"/>
              <a:t>15</a:t>
            </a:fld>
            <a:endParaRPr lang="en-US" sz="1200">
              <a:cs typeface="Arial" charset="0"/>
            </a:endParaRPr>
          </a:p>
        </p:txBody>
      </p:sp>
    </p:spTree>
    <p:extLst>
      <p:ext uri="{BB962C8B-B14F-4D97-AF65-F5344CB8AC3E}">
        <p14:creationId xmlns:p14="http://schemas.microsoft.com/office/powerpoint/2010/main" val="3151628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b="1" dirty="0">
                <a:latin typeface="Arial" charset="0"/>
                <a:ea typeface="MS PGothic" charset="0"/>
                <a:cs typeface="Arial" charset="0"/>
              </a:rPr>
              <a:t>Presenter Remarks: </a:t>
            </a:r>
          </a:p>
          <a:p>
            <a:pPr>
              <a:spcBef>
                <a:spcPts val="0"/>
              </a:spcBef>
            </a:pPr>
            <a:r>
              <a:rPr lang="en-US" dirty="0">
                <a:latin typeface="Arial" charset="0"/>
                <a:ea typeface="MS PGothic" charset="0"/>
                <a:cs typeface="Arial" charset="0"/>
              </a:rPr>
              <a:t>Take out </a:t>
            </a:r>
            <a:r>
              <a:rPr lang="en-US" sz="1200" kern="1200" dirty="0">
                <a:solidFill>
                  <a:schemeClr val="tx1"/>
                </a:solidFill>
                <a:effectLst/>
                <a:latin typeface="Arial" pitchFamily="34" charset="0"/>
                <a:ea typeface="ＭＳ Ｐゴシック" pitchFamily="34" charset="-128"/>
                <a:cs typeface="Arial" pitchFamily="34" charset="0"/>
              </a:rPr>
              <a:t>Handout 6: Physical Education Content Standards </a:t>
            </a:r>
            <a:r>
              <a:rPr lang="en-US" dirty="0">
                <a:latin typeface="Arial" charset="0"/>
                <a:ea typeface="MS PGothic" charset="0"/>
                <a:cs typeface="Arial" charset="0"/>
              </a:rPr>
              <a:t>and read through the standards for kindergarten.  What do you notice?  </a:t>
            </a:r>
            <a:r>
              <a:rPr lang="en-US" i="0" dirty="0">
                <a:latin typeface="Arial" charset="0"/>
                <a:ea typeface="MS PGothic" charset="0"/>
                <a:cs typeface="Arial" charset="0"/>
              </a:rPr>
              <a:t>(Solicit responses. Remind participants that there are five standards and the standards are the same for each grade level, recognizing that each grade has different ages and levels of developmentally appropriate development.) </a:t>
            </a:r>
          </a:p>
          <a:p>
            <a:pPr>
              <a:spcBef>
                <a:spcPts val="0"/>
              </a:spcBef>
            </a:pPr>
            <a:endParaRPr lang="en-US" dirty="0">
              <a:latin typeface="Arial" charset="0"/>
              <a:ea typeface="MS PGothic" charset="0"/>
              <a:cs typeface="Arial" charset="0"/>
            </a:endParaRPr>
          </a:p>
          <a:p>
            <a:pPr>
              <a:spcBef>
                <a:spcPts val="0"/>
              </a:spcBef>
            </a:pPr>
            <a:r>
              <a:rPr lang="en-US" dirty="0">
                <a:latin typeface="Arial" charset="0"/>
                <a:ea typeface="MS PGothic" charset="0"/>
                <a:cs typeface="Arial" charset="0"/>
              </a:rPr>
              <a:t>This handout provides a more detailed look at each physical</a:t>
            </a:r>
            <a:r>
              <a:rPr lang="en-US" baseline="0" dirty="0">
                <a:latin typeface="Arial" charset="0"/>
                <a:ea typeface="MS PGothic" charset="0"/>
                <a:cs typeface="Arial" charset="0"/>
              </a:rPr>
              <a:t> education content</a:t>
            </a:r>
            <a:r>
              <a:rPr lang="en-US" dirty="0">
                <a:latin typeface="Arial" charset="0"/>
                <a:ea typeface="MS PGothic" charset="0"/>
                <a:cs typeface="Arial" charset="0"/>
              </a:rPr>
              <a:t> standard and correlating examples.  As you likely</a:t>
            </a:r>
            <a:r>
              <a:rPr lang="en-US" baseline="0" dirty="0">
                <a:latin typeface="Arial" charset="0"/>
                <a:ea typeface="MS PGothic" charset="0"/>
                <a:cs typeface="Arial" charset="0"/>
              </a:rPr>
              <a:t> noticed, </a:t>
            </a:r>
            <a:r>
              <a:rPr lang="en-US" dirty="0">
                <a:latin typeface="Arial" charset="0"/>
                <a:ea typeface="MS PGothic" charset="0"/>
                <a:cs typeface="Arial" charset="0"/>
              </a:rPr>
              <a:t>many of the developmental skills introduced and practiced in Pre-K</a:t>
            </a:r>
            <a:r>
              <a:rPr lang="en-US" baseline="0" dirty="0">
                <a:latin typeface="Arial" charset="0"/>
                <a:ea typeface="MS PGothic" charset="0"/>
                <a:cs typeface="Arial" charset="0"/>
              </a:rPr>
              <a:t> </a:t>
            </a:r>
            <a:r>
              <a:rPr lang="en-US" dirty="0">
                <a:latin typeface="Arial" charset="0"/>
                <a:ea typeface="MS PGothic" charset="0"/>
                <a:cs typeface="Arial" charset="0"/>
              </a:rPr>
              <a:t>are continued through TK and into kindergarten. Having an awareness of children’s physical development during the early years is best practice for all early childhood</a:t>
            </a:r>
            <a:r>
              <a:rPr lang="en-US" baseline="0" dirty="0">
                <a:latin typeface="Arial" charset="0"/>
                <a:ea typeface="MS PGothic" charset="0"/>
                <a:cs typeface="Arial" charset="0"/>
              </a:rPr>
              <a:t> </a:t>
            </a:r>
            <a:r>
              <a:rPr lang="en-US" dirty="0">
                <a:latin typeface="Arial" charset="0"/>
                <a:ea typeface="MS PGothic" charset="0"/>
                <a:cs typeface="Arial" charset="0"/>
              </a:rPr>
              <a:t>educators.</a:t>
            </a:r>
          </a:p>
          <a:p>
            <a:pPr>
              <a:spcBef>
                <a:spcPts val="0"/>
              </a:spcBef>
            </a:pPr>
            <a:endParaRPr lang="en-US" b="1" dirty="0">
              <a:latin typeface="Arial" charset="0"/>
              <a:ea typeface="MS PGothic" charset="0"/>
              <a:cs typeface="Arial" charset="0"/>
            </a:endParaRP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2EDAE2-C54C-284E-A89B-55150263DDF0}" type="slidenum">
              <a:rPr lang="en-US" sz="1200"/>
              <a:pPr eaLnBrk="1" hangingPunct="1"/>
              <a:t>16</a:t>
            </a:fld>
            <a:endParaRPr lang="en-US" sz="1200"/>
          </a:p>
        </p:txBody>
      </p:sp>
    </p:spTree>
    <p:extLst>
      <p:ext uri="{BB962C8B-B14F-4D97-AF65-F5344CB8AC3E}">
        <p14:creationId xmlns:p14="http://schemas.microsoft.com/office/powerpoint/2010/main" val="2472216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ct val="0"/>
              </a:spcBef>
            </a:pPr>
            <a:r>
              <a:rPr lang="en-US" altLang="en-US" b="1" dirty="0"/>
              <a:t>Presenter Remarks:</a:t>
            </a:r>
          </a:p>
          <a:p>
            <a:pPr>
              <a:spcBef>
                <a:spcPct val="0"/>
              </a:spcBef>
            </a:pPr>
            <a:r>
              <a:rPr lang="en-US" altLang="en-US" dirty="0"/>
              <a:t>Early learning</a:t>
            </a:r>
            <a:r>
              <a:rPr lang="en-US" altLang="en-US" baseline="0" dirty="0"/>
              <a:t> experiences should be meaningful and integrated across subject areas.  Learning should also include experiential and hands-on activities in real contexts.</a:t>
            </a:r>
          </a:p>
          <a:p>
            <a:pPr>
              <a:spcBef>
                <a:spcPct val="0"/>
              </a:spcBef>
            </a:pPr>
            <a:endParaRPr lang="en-US" altLang="en-US" dirty="0"/>
          </a:p>
          <a:p>
            <a:pPr>
              <a:spcBef>
                <a:spcPct val="0"/>
              </a:spcBef>
            </a:pPr>
            <a:r>
              <a:rPr lang="en-US" altLang="en-US" dirty="0"/>
              <a:t>(Introduce the TK Implementation Guide.)</a:t>
            </a:r>
          </a:p>
          <a:p>
            <a:pPr>
              <a:spcBef>
                <a:spcPct val="0"/>
              </a:spcBef>
            </a:pPr>
            <a:endParaRPr lang="en-US" altLang="en-US" dirty="0"/>
          </a:p>
          <a:p>
            <a:pPr>
              <a:spcBef>
                <a:spcPct val="0"/>
              </a:spcBef>
            </a:pPr>
            <a:r>
              <a:rPr lang="en-US" altLang="en-US" dirty="0"/>
              <a:t>“Successful TK programs are the result of thoughtful teacher reﬂection and planning. The TK teacher has a thorough understanding of the TK curriculum and understands the critical skills and concepts for each subject area. TK teachers understand the developmental trajectories of their students and identify the standards for learning that align with both students’ assessed needs and eﬀective instructional strategies (see chapter 4). TK teachers create cohesive curriculum plans that are reﬂective of individual and group learning needs. Decisions about what to teach in a TK classroom are guided by key CDE resources, including the…alignment document. Guidelines for selecting and adapting curriculum materials and lessons help TK teachers plan engaging encounters that address learning standards” </a:t>
            </a:r>
            <a:r>
              <a:rPr lang="en-US" kern="1200" dirty="0">
                <a:solidFill>
                  <a:schemeClr val="tx1"/>
                </a:solidFill>
                <a:effectLst/>
              </a:rPr>
              <a:t>(</a:t>
            </a:r>
            <a:r>
              <a:rPr lang="en-US" i="1" kern="1200" dirty="0">
                <a:solidFill>
                  <a:schemeClr val="tx1"/>
                </a:solidFill>
                <a:effectLst/>
              </a:rPr>
              <a:t>Transitional Kindergarten Implementation Guide: A Resource for California Public School District Administrators and Teachers</a:t>
            </a:r>
            <a:r>
              <a:rPr lang="en-US" kern="1200" dirty="0">
                <a:solidFill>
                  <a:schemeClr val="tx1"/>
                </a:solidFill>
                <a:effectLst/>
              </a:rPr>
              <a:t> [CDE], p. 36)</a:t>
            </a:r>
            <a:r>
              <a:rPr lang="en-US" altLang="en-US" dirty="0"/>
              <a:t>. </a:t>
            </a:r>
          </a:p>
          <a:p>
            <a:pPr>
              <a:spcBef>
                <a:spcPct val="0"/>
              </a:spcBef>
            </a:pPr>
            <a:endParaRPr lang="en-US" altLang="en-US" dirty="0"/>
          </a:p>
          <a:p>
            <a:pPr marL="0" marR="0" lvl="0" indent="0" algn="l" defTabSz="457200" rtl="0" eaLnBrk="0" fontAlgn="base" latinLnBrk="0" hangingPunct="0">
              <a:spcBef>
                <a:spcPct val="0"/>
              </a:spcBef>
              <a:spcAft>
                <a:spcPct val="0"/>
              </a:spcAft>
              <a:buClrTx/>
              <a:buSzTx/>
              <a:buFontTx/>
              <a:buNone/>
              <a:tabLst/>
              <a:defRPr/>
            </a:pPr>
            <a:r>
              <a:rPr lang="en-US" altLang="en-US" dirty="0"/>
              <a:t>“Furthermore, teachers who understand that all students beneﬁt from diﬀerentiated instruction will ﬁnd that the tools, curriculum, and routines they use to support typically developing children are easily adapted or modiﬁed to accommodate students with disabilities” </a:t>
            </a:r>
            <a:r>
              <a:rPr lang="en-US" kern="1200" dirty="0">
                <a:solidFill>
                  <a:schemeClr val="tx1"/>
                </a:solidFill>
                <a:effectLst/>
              </a:rPr>
              <a:t>(</a:t>
            </a:r>
            <a:r>
              <a:rPr lang="en-US" i="1" kern="1200" dirty="0">
                <a:solidFill>
                  <a:schemeClr val="tx1"/>
                </a:solidFill>
                <a:effectLst/>
              </a:rPr>
              <a:t>Transitional Kindergarten Implementation Guide: A Resource for California Public School District Administrators and Teachers</a:t>
            </a:r>
            <a:r>
              <a:rPr lang="en-US" kern="1200" dirty="0">
                <a:solidFill>
                  <a:schemeClr val="tx1"/>
                </a:solidFill>
                <a:effectLst/>
              </a:rPr>
              <a:t> [CDE], p. 52)</a:t>
            </a:r>
            <a:r>
              <a:rPr lang="en-US" altLang="en-US" dirty="0"/>
              <a:t>.</a:t>
            </a:r>
          </a:p>
        </p:txBody>
      </p:sp>
      <p:sp>
        <p:nvSpPr>
          <p:cNvPr id="880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015E151-0F7C-484C-A2D4-50F4B643461A}" type="slidenum">
              <a:rPr lang="en-US" altLang="en-US" sz="1200">
                <a:cs typeface="Arial" panose="020B0604020202020204" pitchFamily="34" charset="0"/>
              </a:rPr>
              <a:pPr eaLnBrk="1" hangingPunct="1"/>
              <a:t>17</a:t>
            </a:fld>
            <a:endParaRPr lang="en-US" altLang="en-US" sz="1200">
              <a:cs typeface="Arial" panose="020B0604020202020204" pitchFamily="34" charset="0"/>
            </a:endParaRPr>
          </a:p>
        </p:txBody>
      </p:sp>
    </p:spTree>
    <p:extLst>
      <p:ext uri="{BB962C8B-B14F-4D97-AF65-F5344CB8AC3E}">
        <p14:creationId xmlns:p14="http://schemas.microsoft.com/office/powerpoint/2010/main" val="979044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04875"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04875"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04875"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04875"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048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048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048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048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6119220-F2BF-4614-8409-60FD72C10530}" type="slidenum">
              <a:rPr lang="en-US" altLang="en-US" sz="1200">
                <a:solidFill>
                  <a:srgbClr val="000000"/>
                </a:solidFill>
                <a:latin typeface="Tahoma" panose="020B0604030504040204" pitchFamily="34" charset="0"/>
                <a:cs typeface="Tahoma" panose="020B0604030504040204" pitchFamily="34" charset="0"/>
              </a:rPr>
              <a:pPr eaLnBrk="1" hangingPunct="1"/>
              <a:t>18</a:t>
            </a:fld>
            <a:endParaRPr lang="en-US" altLang="en-US" sz="1200">
              <a:solidFill>
                <a:srgbClr val="000000"/>
              </a:solidFill>
              <a:latin typeface="Tahoma" panose="020B0604030504040204" pitchFamily="34" charset="0"/>
              <a:cs typeface="Tahoma" panose="020B0604030504040204" pitchFamily="34" charset="0"/>
            </a:endParaRPr>
          </a:p>
        </p:txBody>
      </p:sp>
      <p:sp>
        <p:nvSpPr>
          <p:cNvPr id="90114" name="Rectangle 7"/>
          <p:cNvSpPr txBox="1">
            <a:spLocks noGrp="1" noChangeArrowheads="1"/>
          </p:cNvSpPr>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96" tIns="44498" rIns="88996" bIns="44498"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9E9A6114-D1D8-4F7A-A814-4AC15B0A21EE}" type="slidenum">
              <a:rPr lang="en-US" altLang="en-US" sz="1200">
                <a:solidFill>
                  <a:srgbClr val="000000"/>
                </a:solidFill>
              </a:rPr>
              <a:pPr algn="r" eaLnBrk="1" hangingPunct="1"/>
              <a:t>18</a:t>
            </a:fld>
            <a:endParaRPr lang="en-US" altLang="en-US" sz="1200">
              <a:solidFill>
                <a:srgbClr val="000000"/>
              </a:solidFill>
            </a:endParaRPr>
          </a:p>
        </p:txBody>
      </p:sp>
      <p:sp>
        <p:nvSpPr>
          <p:cNvPr id="9011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xfrm>
            <a:off x="685800" y="4341813"/>
            <a:ext cx="54864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996" tIns="44498" rIns="88996" bIns="44498" numCol="1" anchor="t" anchorCtr="0" compatLnSpc="1">
            <a:prstTxWarp prst="textNoShape">
              <a:avLst/>
            </a:prstTxWarp>
            <a:noAutofit/>
          </a:bodyPr>
          <a:lstStyle/>
          <a:p>
            <a:pPr>
              <a:spcBef>
                <a:spcPts val="0"/>
              </a:spcBef>
            </a:pPr>
            <a:r>
              <a:rPr lang="en-US" altLang="en-US" b="1" dirty="0"/>
              <a:t>Background Information:</a:t>
            </a:r>
          </a:p>
          <a:p>
            <a:pPr marL="0" marR="0" lvl="0" indent="0" algn="l" defTabSz="457200" rtl="0" eaLnBrk="0" fontAlgn="base" latinLnBrk="0" hangingPunct="0">
              <a:spcBef>
                <a:spcPts val="0"/>
              </a:spcBef>
              <a:spcAft>
                <a:spcPct val="0"/>
              </a:spcAft>
              <a:buClrTx/>
              <a:buSzTx/>
              <a:buFontTx/>
              <a:buNone/>
              <a:tabLst/>
              <a:defRPr/>
            </a:pPr>
            <a:r>
              <a:rPr lang="en-US" altLang="en-US" i="1" dirty="0"/>
              <a:t>2008 Physical Activity Guidelines for Americans </a:t>
            </a:r>
            <a:r>
              <a:rPr lang="en-US" altLang="en-US" i="0" dirty="0"/>
              <a:t>(PAG)</a:t>
            </a:r>
            <a:r>
              <a:rPr lang="en-US" altLang="en-US" i="0" baseline="0" dirty="0"/>
              <a:t> </a:t>
            </a:r>
            <a:r>
              <a:rPr lang="en-US" altLang="en-US" baseline="0" dirty="0"/>
              <a:t>(</a:t>
            </a:r>
            <a:r>
              <a:rPr lang="en-US" altLang="en-US" dirty="0"/>
              <a:t>http://www.cdc.gov/nchs/data/databriefs/db141.htm)</a:t>
            </a:r>
          </a:p>
          <a:p>
            <a:pPr marL="0" marR="0" lvl="0" indent="0" algn="l" defTabSz="457200" rtl="0" eaLnBrk="0" fontAlgn="base" latinLnBrk="0" hangingPunct="0">
              <a:spcBef>
                <a:spcPts val="0"/>
              </a:spcBef>
              <a:spcAft>
                <a:spcPct val="0"/>
              </a:spcAft>
              <a:buClrTx/>
              <a:buSzTx/>
              <a:buFontTx/>
              <a:buNone/>
              <a:tabLst/>
              <a:defRPr/>
            </a:pPr>
            <a:endParaRPr lang="en-US" altLang="en-US" b="1" dirty="0"/>
          </a:p>
          <a:p>
            <a:pPr marL="0" marR="0" lvl="0" indent="0" algn="l" defTabSz="457200" rtl="0" eaLnBrk="0" fontAlgn="base" latinLnBrk="0" hangingPunct="0">
              <a:spcBef>
                <a:spcPts val="0"/>
              </a:spcBef>
              <a:spcAft>
                <a:spcPct val="0"/>
              </a:spcAft>
              <a:buClrTx/>
              <a:buSzTx/>
              <a:buFontTx/>
              <a:buNone/>
              <a:tabLst/>
              <a:defRPr/>
            </a:pPr>
            <a:r>
              <a:rPr lang="en-US" altLang="en-US" b="1" dirty="0"/>
              <a:t>Presenter Remarks: </a:t>
            </a:r>
          </a:p>
          <a:p>
            <a:pPr>
              <a:spcBef>
                <a:spcPts val="0"/>
              </a:spcBef>
            </a:pPr>
            <a:r>
              <a:rPr lang="en-US" altLang="en-US" b="0" dirty="0"/>
              <a:t>It is widely recognized that many organizations are consistent in their daily physical</a:t>
            </a:r>
            <a:r>
              <a:rPr lang="en-US" altLang="en-US" b="0" baseline="0" dirty="0"/>
              <a:t> activity</a:t>
            </a:r>
            <a:r>
              <a:rPr lang="en-US" altLang="en-US" b="0" dirty="0"/>
              <a:t> recommendations for young children—to</a:t>
            </a:r>
            <a:r>
              <a:rPr lang="en-US" altLang="en-US" b="0" baseline="0" dirty="0"/>
              <a:t> </a:t>
            </a:r>
            <a:r>
              <a:rPr lang="en-US" altLang="en-US" b="0" u="none" dirty="0"/>
              <a:t>accumulate </a:t>
            </a:r>
            <a:r>
              <a:rPr lang="en-US" altLang="en-US" b="0" dirty="0"/>
              <a:t>at least 60 minutes and up to several hours of physical activity every day of the week. </a:t>
            </a:r>
          </a:p>
          <a:p>
            <a:pPr>
              <a:spcBef>
                <a:spcPts val="0"/>
              </a:spcBef>
            </a:pPr>
            <a:endParaRPr lang="en-US" altLang="ja-JP" b="0" dirty="0"/>
          </a:p>
          <a:p>
            <a:pPr>
              <a:spcBef>
                <a:spcPts val="0"/>
              </a:spcBef>
            </a:pPr>
            <a:r>
              <a:rPr lang="en-US" altLang="ja-JP" b="0" dirty="0"/>
              <a:t>Again, the minutes are to be accumulated and should be spread throughout the day in short bouts that are developmentally appropriate and fun. </a:t>
            </a:r>
          </a:p>
          <a:p>
            <a:pPr>
              <a:spcBef>
                <a:spcPts val="0"/>
              </a:spcBef>
            </a:pPr>
            <a:endParaRPr lang="en-US" altLang="en-US" dirty="0"/>
          </a:p>
          <a:p>
            <a:pPr marL="0" marR="0" lvl="0" indent="0" algn="l" defTabSz="457200" rtl="0" eaLnBrk="0" fontAlgn="base" latinLnBrk="0" hangingPunct="0">
              <a:spcBef>
                <a:spcPts val="0"/>
              </a:spcBef>
              <a:spcAft>
                <a:spcPct val="0"/>
              </a:spcAft>
              <a:buClrTx/>
              <a:buSzTx/>
              <a:buFontTx/>
              <a:buNone/>
              <a:tabLst/>
              <a:defRPr/>
            </a:pPr>
            <a:r>
              <a:rPr lang="en-US" altLang="en-US" dirty="0"/>
              <a:t>(Refer to </a:t>
            </a:r>
            <a:r>
              <a:rPr lang="en-US" kern="1200" dirty="0">
                <a:solidFill>
                  <a:schemeClr val="tx1"/>
                </a:solidFill>
                <a:effectLst/>
              </a:rPr>
              <a:t>Handout 7: Physical Activity Recommendations for Young Children</a:t>
            </a:r>
            <a:r>
              <a:rPr lang="en-US" altLang="en-US" dirty="0"/>
              <a:t>)</a:t>
            </a:r>
          </a:p>
          <a:p>
            <a:pPr>
              <a:spcBef>
                <a:spcPts val="0"/>
              </a:spcBef>
            </a:pPr>
            <a:endParaRPr lang="en-US" altLang="en-US" i="1" dirty="0"/>
          </a:p>
          <a:p>
            <a:pPr>
              <a:spcBef>
                <a:spcPts val="0"/>
              </a:spcBef>
            </a:pPr>
            <a:r>
              <a:rPr lang="en-US" altLang="en-US" i="0" dirty="0"/>
              <a:t>Active Start</a:t>
            </a:r>
            <a:r>
              <a:rPr lang="en-US" altLang="en-US" i="0" baseline="0" dirty="0"/>
              <a:t> </a:t>
            </a:r>
            <a:r>
              <a:rPr lang="en-US" altLang="en-US" dirty="0"/>
              <a:t>is a widely recognized national document with physical activity recommendations for infants, toddlers, and preschoolers.  </a:t>
            </a:r>
          </a:p>
          <a:p>
            <a:pPr>
              <a:spcBef>
                <a:spcPts val="0"/>
              </a:spcBef>
            </a:pPr>
            <a:endParaRPr lang="en-US" altLang="en-US" dirty="0"/>
          </a:p>
          <a:p>
            <a:pPr>
              <a:spcBef>
                <a:spcPts val="0"/>
              </a:spcBef>
            </a:pPr>
            <a:r>
              <a:rPr lang="en-US" altLang="en-US" dirty="0"/>
              <a:t>The </a:t>
            </a:r>
            <a:r>
              <a:rPr lang="en-US" altLang="en-US" i="1" dirty="0"/>
              <a:t>2008 Physical Activity Guidelines for Americans </a:t>
            </a:r>
            <a:r>
              <a:rPr lang="en-US" altLang="en-US" dirty="0"/>
              <a:t>(PAG), which have been adopted by the First Lady</a:t>
            </a:r>
            <a:r>
              <a:rPr lang="en-US" altLang="en-US" baseline="0" dirty="0"/>
              <a:t> Michelle Obama’s</a:t>
            </a:r>
            <a:r>
              <a:rPr lang="en-US" altLang="en-US" dirty="0"/>
              <a:t> Let's Move! initiative and the American Academy of Pediatrics, recommend that youth participate in </a:t>
            </a:r>
            <a:r>
              <a:rPr lang="en-US" altLang="en-US" i="0" dirty="0"/>
              <a:t>daily</a:t>
            </a:r>
            <a:r>
              <a:rPr lang="en-US" altLang="en-US" dirty="0"/>
              <a:t> moderate-to-vigorous physical activity for at least 60 minutes.</a:t>
            </a:r>
          </a:p>
          <a:p>
            <a:pPr>
              <a:spcBef>
                <a:spcPts val="0"/>
              </a:spcBef>
            </a:pPr>
            <a:endParaRPr lang="en-US" altLang="en-US" dirty="0">
              <a:solidFill>
                <a:srgbClr val="000000"/>
              </a:solidFill>
            </a:endParaRPr>
          </a:p>
          <a:p>
            <a:pPr>
              <a:spcBef>
                <a:spcPts val="0"/>
              </a:spcBef>
            </a:pPr>
            <a:r>
              <a:rPr lang="en-US" altLang="en-US" dirty="0"/>
              <a:t>California Department of Education policies require, at minimum, 200 physical education</a:t>
            </a:r>
            <a:r>
              <a:rPr lang="en-US" altLang="en-US" baseline="0" dirty="0"/>
              <a:t> minutes every 10 days in elementary grades 1-6.</a:t>
            </a:r>
            <a:r>
              <a:rPr lang="en-US" altLang="en-US" dirty="0"/>
              <a:t> Preparing children in TK and kindergarten for physical activity is highly recommended.</a:t>
            </a:r>
          </a:p>
        </p:txBody>
      </p:sp>
    </p:spTree>
    <p:extLst>
      <p:ext uri="{BB962C8B-B14F-4D97-AF65-F5344CB8AC3E}">
        <p14:creationId xmlns:p14="http://schemas.microsoft.com/office/powerpoint/2010/main" val="53694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altLang="en-US" b="1" dirty="0"/>
              <a:t>Presenter Remarks: </a:t>
            </a:r>
          </a:p>
          <a:p>
            <a:pPr eaLnBrk="1" hangingPunct="1">
              <a:spcBef>
                <a:spcPts val="0"/>
              </a:spcBef>
            </a:pPr>
            <a:r>
              <a:rPr lang="en-US" altLang="en-US" dirty="0"/>
              <a:t>Some of the best materials for supporting fundamental movement skills are homemade and very inexpensive. We are going to make some materials now that you can use for the rest of the day and take back to your classroom.</a:t>
            </a:r>
          </a:p>
          <a:p>
            <a:pPr>
              <a:spcBef>
                <a:spcPts val="0"/>
              </a:spcBef>
            </a:pPr>
            <a:endParaRPr lang="en-US" altLang="en-US" b="1" dirty="0"/>
          </a:p>
          <a:p>
            <a:pPr>
              <a:spcBef>
                <a:spcPts val="0"/>
              </a:spcBef>
            </a:pPr>
            <a:r>
              <a:rPr lang="en-US" altLang="en-US" dirty="0"/>
              <a:t>Please follow the directions on the screen to make your own yarn balls</a:t>
            </a:r>
            <a:r>
              <a:rPr lang="en-US" altLang="en-US" baseline="0" dirty="0"/>
              <a:t> or</a:t>
            </a:r>
            <a:r>
              <a:rPr lang="en-US" kern="1200" baseline="0" dirty="0">
                <a:solidFill>
                  <a:schemeClr val="tx1"/>
                </a:solidFill>
                <a:effectLst/>
              </a:rPr>
              <a:t> refer to </a:t>
            </a:r>
            <a:r>
              <a:rPr lang="en-US" kern="1200" dirty="0">
                <a:solidFill>
                  <a:schemeClr val="tx1"/>
                </a:solidFill>
                <a:effectLst/>
              </a:rPr>
              <a:t>Handout 8: How to Make a Yarn Ball</a:t>
            </a:r>
            <a:r>
              <a:rPr lang="en-US" kern="1200" baseline="0" dirty="0">
                <a:solidFill>
                  <a:schemeClr val="tx1"/>
                </a:solidFill>
                <a:effectLst/>
              </a:rPr>
              <a:t>. </a:t>
            </a:r>
          </a:p>
          <a:p>
            <a:pPr>
              <a:spcBef>
                <a:spcPts val="0"/>
              </a:spcBef>
            </a:pPr>
            <a:endParaRPr lang="en-US" altLang="en-US" kern="1200" baseline="0" dirty="0">
              <a:solidFill>
                <a:schemeClr val="tx1"/>
              </a:solidFill>
              <a:effectLst/>
            </a:endParaRPr>
          </a:p>
          <a:p>
            <a:pPr>
              <a:spcBef>
                <a:spcPts val="0"/>
              </a:spcBef>
            </a:pPr>
            <a:r>
              <a:rPr lang="en-US" altLang="en-US" dirty="0"/>
              <a:t>You may choose your own materials from the table;</a:t>
            </a:r>
            <a:r>
              <a:rPr lang="en-US" altLang="en-US" baseline="0" dirty="0"/>
              <a:t> feel free to help each other</a:t>
            </a:r>
            <a:r>
              <a:rPr lang="en-US" altLang="en-US" dirty="0"/>
              <a:t>. </a:t>
            </a:r>
          </a:p>
          <a:p>
            <a:pPr>
              <a:spcBef>
                <a:spcPts val="0"/>
              </a:spcBef>
            </a:pPr>
            <a:endParaRPr lang="en-US" altLang="en-US" dirty="0"/>
          </a:p>
          <a:p>
            <a:pPr marL="0" marR="0" lvl="0" indent="0" algn="l" defTabSz="457200" rtl="0" eaLnBrk="0" fontAlgn="base" latinLnBrk="0" hangingPunct="0">
              <a:spcBef>
                <a:spcPts val="0"/>
              </a:spcBef>
              <a:spcAft>
                <a:spcPct val="0"/>
              </a:spcAft>
              <a:buClrTx/>
              <a:buSzTx/>
              <a:buFontTx/>
              <a:buNone/>
              <a:tabLst/>
              <a:defRPr/>
            </a:pPr>
            <a:r>
              <a:rPr lang="en-US" altLang="en-US" dirty="0"/>
              <a:t>When everyone has finished we will use the yarn</a:t>
            </a:r>
            <a:r>
              <a:rPr lang="en-US" altLang="en-US" baseline="0" dirty="0"/>
              <a:t> balls</a:t>
            </a:r>
            <a:r>
              <a:rPr lang="en-US" altLang="en-US" dirty="0"/>
              <a:t> in an activity. </a:t>
            </a:r>
          </a:p>
          <a:p>
            <a:pPr>
              <a:spcBef>
                <a:spcPts val="0"/>
              </a:spcBef>
            </a:pPr>
            <a:endParaRPr lang="en-US" altLang="en-US" dirty="0"/>
          </a:p>
          <a:p>
            <a:pPr>
              <a:spcBef>
                <a:spcPts val="0"/>
              </a:spcBef>
            </a:pPr>
            <a:r>
              <a:rPr lang="en-US" altLang="en-US" dirty="0"/>
              <a:t>Get started!</a:t>
            </a:r>
          </a:p>
          <a:p>
            <a:pPr>
              <a:spcBef>
                <a:spcPts val="0"/>
              </a:spcBef>
            </a:pPr>
            <a:endParaRPr lang="en-US" altLang="en-US" dirty="0"/>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2B50ECE-40FA-4317-B06C-AB79F6A02C02}" type="slidenum">
              <a:rPr lang="en-US" altLang="en-US" sz="1200"/>
              <a:pPr eaLnBrk="1" hangingPunct="1"/>
              <a:t>19</a:t>
            </a:fld>
            <a:endParaRPr lang="en-US" altLang="en-US" sz="1200"/>
          </a:p>
        </p:txBody>
      </p:sp>
    </p:spTree>
    <p:extLst>
      <p:ext uri="{BB962C8B-B14F-4D97-AF65-F5344CB8AC3E}">
        <p14:creationId xmlns:p14="http://schemas.microsoft.com/office/powerpoint/2010/main" val="3749142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defRPr/>
            </a:pPr>
            <a:r>
              <a:rPr lang="en-US" b="1" dirty="0">
                <a:latin typeface="Arial" charset="0"/>
                <a:ea typeface="MS PGothic" charset="0"/>
                <a:cs typeface="Arial" charset="0"/>
              </a:rPr>
              <a:t>Presenter Remarks:</a:t>
            </a:r>
          </a:p>
          <a:p>
            <a:pPr>
              <a:spcBef>
                <a:spcPts val="0"/>
              </a:spcBef>
              <a:defRPr/>
            </a:pPr>
            <a:r>
              <a:rPr lang="en-US" dirty="0">
                <a:latin typeface="Arial" charset="0"/>
                <a:ea typeface="MS PGothic" charset="0"/>
                <a:cs typeface="Arial" charset="0"/>
              </a:rPr>
              <a:t>This slide shows what we will cover in today’s training. </a:t>
            </a:r>
          </a:p>
          <a:p>
            <a:pPr marL="0" indent="0">
              <a:spcBef>
                <a:spcPts val="0"/>
              </a:spcBef>
              <a:buFont typeface="Arial" panose="020B0604020202020204" pitchFamily="34" charset="0"/>
              <a:buNone/>
              <a:defRPr/>
            </a:pPr>
            <a:endParaRPr lang="en-US" altLang="en-US" b="1" dirty="0"/>
          </a:p>
          <a:p>
            <a:pPr marL="0" indent="0">
              <a:spcBef>
                <a:spcPts val="0"/>
              </a:spcBef>
              <a:buFont typeface="Arial" panose="020B0604020202020204" pitchFamily="34" charset="0"/>
              <a:buNone/>
              <a:defRPr/>
            </a:pPr>
            <a:r>
              <a:rPr lang="en-US" altLang="en-US" b="0" dirty="0"/>
              <a:t>Objectives</a:t>
            </a:r>
            <a:r>
              <a:rPr lang="en-US" altLang="en-US" b="0" baseline="0" dirty="0"/>
              <a:t>:</a:t>
            </a:r>
            <a:endParaRPr lang="en-US" altLang="en-US" b="0" dirty="0"/>
          </a:p>
          <a:p>
            <a:pPr marL="171450" indent="-171450">
              <a:spcBef>
                <a:spcPts val="0"/>
              </a:spcBef>
              <a:buFont typeface="Arial" panose="020B0604020202020204" pitchFamily="34" charset="0"/>
              <a:buChar char="•"/>
            </a:pPr>
            <a:r>
              <a:rPr lang="en-US" altLang="en-US" sz="1200" dirty="0"/>
              <a:t>Become aware of key concepts from the </a:t>
            </a:r>
            <a:r>
              <a:rPr lang="en-US" sz="1200" i="1" dirty="0"/>
              <a:t>California Preschool Learning Foundations, Volume 2</a:t>
            </a:r>
            <a:r>
              <a:rPr lang="en-US" sz="1200" dirty="0"/>
              <a:t>—Physical Development domain, Fundamental Movement Skills strand.</a:t>
            </a:r>
          </a:p>
          <a:p>
            <a:pPr marL="171450" indent="-171450">
              <a:spcBef>
                <a:spcPts val="0"/>
              </a:spcBef>
              <a:buFont typeface="Arial" panose="020B0604020202020204" pitchFamily="34" charset="0"/>
              <a:buChar char="•"/>
            </a:pPr>
            <a:r>
              <a:rPr lang="en-US" altLang="en-US" sz="1200" dirty="0"/>
              <a:t>Observe, read about, and discuss the developmental continuum of fundamental movement skills</a:t>
            </a:r>
            <a:r>
              <a:rPr lang="en-US" altLang="en-US" sz="1200" b="1" dirty="0"/>
              <a:t> </a:t>
            </a:r>
            <a:r>
              <a:rPr lang="en-US" altLang="en-US" sz="1200" dirty="0"/>
              <a:t>and develop strategies that will guide instruction and learning in transitional kindergarten (TK).</a:t>
            </a:r>
          </a:p>
          <a:p>
            <a:pPr marL="171450" indent="-171450">
              <a:spcBef>
                <a:spcPts val="0"/>
              </a:spcBef>
              <a:buFont typeface="Arial" panose="020B0604020202020204" pitchFamily="34" charset="0"/>
              <a:buChar char="•"/>
            </a:pPr>
            <a:r>
              <a:rPr lang="en-US" altLang="en-US" sz="1200" dirty="0"/>
              <a:t>Discuss current research underlying the teaching strategies used to support the development of fundamental movement skills.</a:t>
            </a:r>
          </a:p>
          <a:p>
            <a:pPr marL="171450" indent="-171450">
              <a:spcBef>
                <a:spcPts val="0"/>
              </a:spcBef>
              <a:buFont typeface="Arial" panose="020B0604020202020204" pitchFamily="34" charset="0"/>
              <a:buChar char="•"/>
            </a:pPr>
            <a:r>
              <a:rPr lang="en-US" altLang="en-US" sz="1200" dirty="0"/>
              <a:t>Practice using the Preschool Learning Foundations and Preschool Curriculum Framework to intentionally plan age-appropriate, developmentally appropriate, cultural and inclusive strategies that promote fundamental movement skills.</a:t>
            </a:r>
          </a:p>
          <a:p>
            <a:pPr>
              <a:spcBef>
                <a:spcPts val="0"/>
              </a:spcBef>
              <a:defRPr/>
            </a:pPr>
            <a:endParaRPr lang="en-US" altLang="en-US" dirty="0"/>
          </a:p>
          <a:p>
            <a:pPr>
              <a:spcBef>
                <a:spcPts val="0"/>
              </a:spcBef>
              <a:defRPr/>
            </a:pPr>
            <a:endParaRPr lang="en-US" altLang="en-US" dirty="0"/>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7A82625-E335-4CD4-9B8A-F10B05EAC38B}" type="slidenum">
              <a:rPr lang="en-US" altLang="en-US" sz="1200"/>
              <a:pPr eaLnBrk="1" hangingPunct="1"/>
              <a:t>2</a:t>
            </a:fld>
            <a:endParaRPr lang="en-US" altLang="en-US" sz="1200"/>
          </a:p>
        </p:txBody>
      </p:sp>
    </p:spTree>
    <p:extLst>
      <p:ext uri="{BB962C8B-B14F-4D97-AF65-F5344CB8AC3E}">
        <p14:creationId xmlns:p14="http://schemas.microsoft.com/office/powerpoint/2010/main" val="4246574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Balance is the first </a:t>
            </a:r>
            <a:r>
              <a:rPr lang="en-US" altLang="en-US" dirty="0" err="1"/>
              <a:t>substrand</a:t>
            </a:r>
            <a:r>
              <a:rPr lang="en-US" altLang="en-US" dirty="0"/>
              <a:t> from the Fundamental Movement Skills strand.</a:t>
            </a:r>
          </a:p>
          <a:p>
            <a:pPr>
              <a:spcBef>
                <a:spcPts val="0"/>
              </a:spcBef>
            </a:pPr>
            <a:endParaRPr lang="en-US" altLang="en-US" dirty="0"/>
          </a:p>
          <a:p>
            <a:pPr>
              <a:spcBef>
                <a:spcPts val="0"/>
              </a:spcBef>
            </a:pPr>
            <a:r>
              <a:rPr lang="en-US" altLang="en-US" dirty="0"/>
              <a:t>“Children develop their balance skills by experiencing a variety of balancing challenges, such as holding still in postures; moving the arm, leg, or head while maintaining balance; continuously moving while balancing; and making big changes in body positions” (PCF, Vol. 2, p. 140).</a:t>
            </a:r>
          </a:p>
          <a:p>
            <a:pPr marL="0" indent="0">
              <a:spcBef>
                <a:spcPts val="0"/>
              </a:spcBef>
              <a:buFont typeface="Arial" panose="020B0604020202020204" pitchFamily="34" charset="0"/>
              <a:buNone/>
            </a:pPr>
            <a:endParaRPr lang="en-US" altLang="en-US" dirty="0"/>
          </a:p>
          <a:p>
            <a:pPr marL="0" indent="0">
              <a:spcBef>
                <a:spcPts val="0"/>
              </a:spcBef>
              <a:buFont typeface="Arial" panose="020B0604020202020204" pitchFamily="34" charset="0"/>
              <a:buNone/>
            </a:pPr>
            <a:r>
              <a:rPr lang="en-US" altLang="en-US" dirty="0"/>
              <a:t>“All movement involves elements of balance,</a:t>
            </a:r>
            <a:r>
              <a:rPr lang="en-US" altLang="en-US" baseline="0" dirty="0"/>
              <a:t> </a:t>
            </a:r>
            <a:r>
              <a:rPr lang="en-US" altLang="en-US" dirty="0"/>
              <a:t>and each movement has different balance requirements” (PCF,</a:t>
            </a:r>
            <a:r>
              <a:rPr lang="en-US" altLang="en-US" baseline="0" dirty="0"/>
              <a:t> Vol. 2, p. 140)</a:t>
            </a:r>
            <a:r>
              <a:rPr lang="en-US" altLang="en-US" dirty="0"/>
              <a:t>.</a:t>
            </a: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07D884A-6633-4D8D-A691-8821D3106649}" type="slidenum">
              <a:rPr lang="en-US" altLang="en-US" sz="1200"/>
              <a:pPr eaLnBrk="1" hangingPunct="1"/>
              <a:t>20</a:t>
            </a:fld>
            <a:endParaRPr lang="en-US" altLang="en-US" sz="1200"/>
          </a:p>
        </p:txBody>
      </p:sp>
    </p:spTree>
    <p:extLst>
      <p:ext uri="{BB962C8B-B14F-4D97-AF65-F5344CB8AC3E}">
        <p14:creationId xmlns:p14="http://schemas.microsoft.com/office/powerpoint/2010/main" val="3119399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Please turn to page</a:t>
            </a:r>
            <a:r>
              <a:rPr lang="en-US" altLang="en-US" baseline="0" dirty="0"/>
              <a:t> 46 in the </a:t>
            </a:r>
            <a:r>
              <a:rPr lang="en-US" altLang="en-US" dirty="0"/>
              <a:t>Preschool Learning Foundations (Vol.</a:t>
            </a:r>
            <a:r>
              <a:rPr lang="en-US" altLang="en-US" baseline="0" dirty="0"/>
              <a:t> 2).</a:t>
            </a:r>
            <a:endParaRPr lang="en-US" altLang="en-US" dirty="0"/>
          </a:p>
          <a:p>
            <a:pPr>
              <a:spcBef>
                <a:spcPts val="0"/>
              </a:spcBef>
            </a:pPr>
            <a:endParaRPr lang="en-US" altLang="en-US" dirty="0"/>
          </a:p>
          <a:p>
            <a:pPr>
              <a:spcBef>
                <a:spcPts val="0"/>
              </a:spcBef>
            </a:pPr>
            <a:r>
              <a:rPr lang="en-US" altLang="en-US" dirty="0"/>
              <a:t>Balance contains two elements: static balance (maintaining balance while holding still) and dynamic balance (maintaining balance while the body is moving or changing directions).</a:t>
            </a:r>
          </a:p>
          <a:p>
            <a:pPr>
              <a:spcBef>
                <a:spcPts val="0"/>
              </a:spcBef>
            </a:pPr>
            <a:endParaRPr lang="en-US" altLang="en-US" dirty="0"/>
          </a:p>
          <a:p>
            <a:pPr>
              <a:spcBef>
                <a:spcPts val="0"/>
              </a:spcBef>
            </a:pPr>
            <a:r>
              <a:rPr lang="en-US" altLang="en-US" dirty="0"/>
              <a:t>“The ability to balance is fundamental to all body movements” (PCF, Vol. 2, p. 140). </a:t>
            </a:r>
          </a:p>
          <a:p>
            <a:pPr>
              <a:spcBef>
                <a:spcPts val="0"/>
              </a:spcBef>
            </a:pPr>
            <a:endParaRPr lang="en-US" altLang="en-US" dirty="0"/>
          </a:p>
          <a:p>
            <a:pPr>
              <a:spcBef>
                <a:spcPts val="0"/>
              </a:spcBef>
            </a:pPr>
            <a:r>
              <a:rPr lang="en-US" altLang="en-US" dirty="0"/>
              <a:t>Children expand their balancing abilities when afforded opportunities to practice in different environments (on low balance beams, over sand/dirt, on grass and soft environments like playground areas) and in a variety of movements.  </a:t>
            </a:r>
          </a:p>
          <a:p>
            <a:pPr>
              <a:spcBef>
                <a:spcPts val="0"/>
              </a:spcBef>
            </a:pPr>
            <a:endParaRPr lang="en-US" altLang="en-US" dirty="0"/>
          </a:p>
          <a:p>
            <a:pPr>
              <a:spcBef>
                <a:spcPts val="0"/>
              </a:spcBef>
            </a:pPr>
            <a:r>
              <a:rPr lang="en-US" altLang="en-US" dirty="0"/>
              <a:t>Simple childhood games include balance elements, activities such as “Simon Says” (which requires static balance), “Statues” (which includes dynamic balance), or a simple game of hopscotch engage a child’s balance skills.</a:t>
            </a:r>
          </a:p>
        </p:txBody>
      </p:sp>
      <p:sp>
        <p:nvSpPr>
          <p:cNvPr id="962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6E1E57A-0CFC-4E67-B49B-AE5CDF2DA5FC}" type="slidenum">
              <a:rPr lang="en-US" altLang="en-US" sz="1200"/>
              <a:pPr eaLnBrk="1" hangingPunct="1"/>
              <a:t>21</a:t>
            </a:fld>
            <a:endParaRPr lang="en-US" altLang="en-US" sz="1200"/>
          </a:p>
        </p:txBody>
      </p:sp>
    </p:spTree>
    <p:extLst>
      <p:ext uri="{BB962C8B-B14F-4D97-AF65-F5344CB8AC3E}">
        <p14:creationId xmlns:p14="http://schemas.microsoft.com/office/powerpoint/2010/main" val="1237857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Children can increase their balance skills through a variety of situations.  </a:t>
            </a:r>
          </a:p>
          <a:p>
            <a:pPr>
              <a:spcBef>
                <a:spcPts val="0"/>
              </a:spcBef>
            </a:pPr>
            <a:endParaRPr lang="en-US" altLang="en-US" dirty="0"/>
          </a:p>
          <a:p>
            <a:pPr>
              <a:spcBef>
                <a:spcPts val="0"/>
              </a:spcBef>
            </a:pPr>
            <a:r>
              <a:rPr lang="en-US" altLang="en-US" dirty="0"/>
              <a:t>Developmentally, balance progresses from simple to more complex</a:t>
            </a:r>
            <a:r>
              <a:rPr lang="en-US" altLang="en-US" baseline="0" dirty="0"/>
              <a:t> movements. Young </a:t>
            </a:r>
            <a:r>
              <a:rPr lang="en-US" altLang="en-US" dirty="0"/>
              <a:t>children practice using their body first to balance an object;</a:t>
            </a:r>
            <a:r>
              <a:rPr lang="en-US" altLang="en-US" baseline="0" dirty="0"/>
              <a:t> </a:t>
            </a:r>
            <a:r>
              <a:rPr lang="en-US" altLang="en-US" dirty="0"/>
              <a:t>then they practice balancing objects on their body as they move</a:t>
            </a:r>
            <a:r>
              <a:rPr lang="en-US" altLang="en-US" baseline="0" dirty="0"/>
              <a:t>—s</a:t>
            </a:r>
            <a:r>
              <a:rPr lang="en-US" altLang="en-US" dirty="0"/>
              <a:t>ee</a:t>
            </a:r>
            <a:r>
              <a:rPr lang="en-US" altLang="en-US" baseline="0" dirty="0"/>
              <a:t> </a:t>
            </a:r>
            <a:r>
              <a:rPr lang="en-US" altLang="en-US" dirty="0"/>
              <a:t>the </a:t>
            </a:r>
            <a:r>
              <a:rPr lang="en-US" altLang="en-US" baseline="0" dirty="0"/>
              <a:t>p</a:t>
            </a:r>
            <a:r>
              <a:rPr lang="en-US" altLang="en-US" dirty="0"/>
              <a:t>icture on the left where TK children walk on a rope that is a curved pathway while</a:t>
            </a:r>
            <a:r>
              <a:rPr lang="en-US" altLang="en-US" baseline="0" dirty="0"/>
              <a:t> balancing a </a:t>
            </a:r>
            <a:r>
              <a:rPr lang="en-US" altLang="en-US" dirty="0"/>
              <a:t>bean bag on their heads—</a:t>
            </a:r>
            <a:r>
              <a:rPr lang="en-US" altLang="en-US" baseline="0" dirty="0"/>
              <a:t>or they </a:t>
            </a:r>
            <a:r>
              <a:rPr lang="en-US" altLang="en-US" dirty="0"/>
              <a:t>practice balancing their body on an object</a:t>
            </a:r>
            <a:r>
              <a:rPr lang="en-US" altLang="en-US" baseline="0" dirty="0"/>
              <a:t>—se</a:t>
            </a:r>
            <a:r>
              <a:rPr lang="en-US" altLang="en-US" dirty="0"/>
              <a:t>e</a:t>
            </a:r>
            <a:r>
              <a:rPr lang="en-US" altLang="en-US" baseline="0" dirty="0"/>
              <a:t> </a:t>
            </a:r>
            <a:r>
              <a:rPr lang="en-US" altLang="en-US" dirty="0"/>
              <a:t>the picture on the right</a:t>
            </a:r>
            <a:r>
              <a:rPr lang="en-US" altLang="en-US" baseline="0" dirty="0"/>
              <a:t> where</a:t>
            </a:r>
            <a:r>
              <a:rPr lang="en-US" altLang="en-US" dirty="0"/>
              <a:t> a child balances on a board.</a:t>
            </a:r>
          </a:p>
          <a:p>
            <a:pPr>
              <a:spcBef>
                <a:spcPts val="0"/>
              </a:spcBef>
            </a:pPr>
            <a:endParaRPr lang="en-US" altLang="en-US" dirty="0"/>
          </a:p>
          <a:p>
            <a:pPr>
              <a:spcBef>
                <a:spcPts val="0"/>
              </a:spcBef>
            </a:pPr>
            <a:r>
              <a:rPr lang="en-US" altLang="en-US" dirty="0"/>
              <a:t>Elevated surface areas also afford children additional balance practice (e.g., low balance beams or Styrofoam balance objects, raised sidewalks, stepping stones, etc.). </a:t>
            </a:r>
          </a:p>
          <a:p>
            <a:pPr>
              <a:spcBef>
                <a:spcPts val="0"/>
              </a:spcBef>
            </a:pPr>
            <a:endParaRPr lang="en-US" altLang="en-US" dirty="0"/>
          </a:p>
          <a:p>
            <a:pPr>
              <a:spcBef>
                <a:spcPts val="0"/>
              </a:spcBef>
            </a:pPr>
            <a:r>
              <a:rPr lang="en-US" altLang="en-US" dirty="0"/>
              <a:t>Once elevated surfaces have been practiced, adding an object to balance on a body part offers even more of a challenge.</a:t>
            </a:r>
          </a:p>
          <a:p>
            <a:pPr>
              <a:spcBef>
                <a:spcPts val="0"/>
              </a:spcBef>
            </a:pPr>
            <a:endParaRPr lang="en-US" altLang="en-US" dirty="0"/>
          </a:p>
          <a:p>
            <a:pPr>
              <a:spcBef>
                <a:spcPts val="0"/>
              </a:spcBef>
            </a:pPr>
            <a:r>
              <a:rPr lang="en-US" altLang="en-US" dirty="0"/>
              <a:t>Work</a:t>
            </a:r>
            <a:r>
              <a:rPr lang="en-US" altLang="en-US" baseline="0" dirty="0"/>
              <a:t> with your tablemates to b</a:t>
            </a:r>
            <a:r>
              <a:rPr lang="en-US" altLang="en-US" dirty="0"/>
              <a:t>rainstorm additional situations where a TK child could practice the skill of balancing with objects/manipulatives.</a:t>
            </a:r>
          </a:p>
        </p:txBody>
      </p:sp>
      <p:sp>
        <p:nvSpPr>
          <p:cNvPr id="983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5624FE1-6C39-417B-B1A9-D13DD3937ACA}" type="slidenum">
              <a:rPr lang="en-US" altLang="en-US" sz="1200"/>
              <a:pPr eaLnBrk="1" hangingPunct="1"/>
              <a:t>22</a:t>
            </a:fld>
            <a:endParaRPr lang="en-US" altLang="en-US" sz="1200"/>
          </a:p>
        </p:txBody>
      </p:sp>
    </p:spTree>
    <p:extLst>
      <p:ext uri="{BB962C8B-B14F-4D97-AF65-F5344CB8AC3E}">
        <p14:creationId xmlns:p14="http://schemas.microsoft.com/office/powerpoint/2010/main" val="2003576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i="0" dirty="0"/>
              <a:t>Background Information: </a:t>
            </a:r>
          </a:p>
          <a:p>
            <a:pPr marL="0" marR="0" lvl="0" indent="0" algn="l" defTabSz="457200" rtl="0" eaLnBrk="0" fontAlgn="base" latinLnBrk="0" hangingPunct="0">
              <a:spcBef>
                <a:spcPts val="0"/>
              </a:spcBef>
              <a:spcAft>
                <a:spcPct val="0"/>
              </a:spcAft>
              <a:buClrTx/>
              <a:buSzTx/>
              <a:buFontTx/>
              <a:buNone/>
              <a:tabLst/>
              <a:defRPr/>
            </a:pPr>
            <a:r>
              <a:rPr lang="en-US" altLang="en-US" i="0" dirty="0"/>
              <a:t>Refer to pages 142-146 of the Preschool Learning Foundations (Vol. 2) and/or </a:t>
            </a:r>
            <a:r>
              <a:rPr lang="en-US" kern="1200" dirty="0">
                <a:effectLst/>
              </a:rPr>
              <a:t>Handout 9: </a:t>
            </a:r>
            <a:r>
              <a:rPr lang="en-US" kern="1200" dirty="0" err="1">
                <a:effectLst/>
              </a:rPr>
              <a:t>Substrand</a:t>
            </a:r>
            <a:r>
              <a:rPr lang="en-US" kern="1200" dirty="0">
                <a:effectLst/>
              </a:rPr>
              <a:t> Reflection: Interactions and Strategies, 1.0.</a:t>
            </a:r>
            <a:endParaRPr lang="en-US" altLang="ja-JP" i="0" dirty="0"/>
          </a:p>
          <a:p>
            <a:pPr>
              <a:spcBef>
                <a:spcPts val="0"/>
              </a:spcBef>
            </a:pPr>
            <a:endParaRPr lang="en-US" altLang="en-US" dirty="0"/>
          </a:p>
          <a:p>
            <a:pPr>
              <a:spcBef>
                <a:spcPts val="0"/>
              </a:spcBef>
            </a:pPr>
            <a:r>
              <a:rPr lang="en-US" altLang="en-US" b="1" dirty="0"/>
              <a:t>Presenter Remarks: </a:t>
            </a:r>
          </a:p>
          <a:p>
            <a:pPr>
              <a:spcBef>
                <a:spcPts val="0"/>
              </a:spcBef>
            </a:pPr>
            <a:r>
              <a:rPr lang="en-US" dirty="0"/>
              <a:t>This picture shows children dancing, an activity which requires balance. Dance</a:t>
            </a:r>
            <a:r>
              <a:rPr lang="en-US" baseline="0" dirty="0"/>
              <a:t> related activities provide a </a:t>
            </a:r>
            <a:r>
              <a:rPr lang="en-US" dirty="0"/>
              <a:t>great opportunity to include a variety of music in the classroom—including music children are familiar with from their home cultures.</a:t>
            </a:r>
            <a:endParaRPr lang="en-US" altLang="en-US" dirty="0"/>
          </a:p>
          <a:p>
            <a:pPr>
              <a:spcBef>
                <a:spcPts val="0"/>
              </a:spcBef>
            </a:pPr>
            <a:endParaRPr lang="en-US" altLang="en-US" dirty="0"/>
          </a:p>
          <a:p>
            <a:pPr>
              <a:spcBef>
                <a:spcPts val="0"/>
              </a:spcBef>
            </a:pPr>
            <a:r>
              <a:rPr lang="en-US" altLang="en-US" dirty="0"/>
              <a:t>Cultural activities afford children opportunities to learn about others while incorporating balancing skills.  Songs, dances, and age-appropriate games develop children’s awareness and enhance stability.  Invite family or community members to share a cultural activity with the children.  </a:t>
            </a:r>
          </a:p>
          <a:p>
            <a:pPr>
              <a:spcBef>
                <a:spcPts val="0"/>
              </a:spcBef>
            </a:pPr>
            <a:endParaRPr lang="en-US" altLang="en-US" dirty="0"/>
          </a:p>
          <a:p>
            <a:pPr>
              <a:spcBef>
                <a:spcPts val="0"/>
              </a:spcBef>
            </a:pPr>
            <a:r>
              <a:rPr lang="en-US" altLang="en-US" dirty="0"/>
              <a:t>What cultural activities happen in your TK setting?  (Invite individual responses to the question.)</a:t>
            </a:r>
            <a:r>
              <a:rPr lang="en-US" altLang="en-US" baseline="0" dirty="0"/>
              <a:t> </a:t>
            </a:r>
            <a:r>
              <a:rPr lang="en-US" altLang="en-US" dirty="0"/>
              <a:t>What motor skills are developed during such activities?</a:t>
            </a:r>
          </a:p>
          <a:p>
            <a:pPr>
              <a:spcBef>
                <a:spcPts val="0"/>
              </a:spcBef>
            </a:pPr>
            <a:endParaRPr lang="en-US" altLang="en-US" dirty="0"/>
          </a:p>
          <a:p>
            <a:pPr>
              <a:spcBef>
                <a:spcPts val="0"/>
              </a:spcBef>
            </a:pPr>
            <a:r>
              <a:rPr lang="en-US" altLang="en-US" dirty="0"/>
              <a:t>It is important to incorporate balance activities into a child’s world.</a:t>
            </a:r>
            <a:r>
              <a:rPr lang="en-US" altLang="en-US" baseline="0" dirty="0"/>
              <a:t>  There are many ways to do this.  </a:t>
            </a:r>
            <a:r>
              <a:rPr lang="en-US" altLang="en-US" dirty="0"/>
              <a:t>For example, teachers may choose to read stories and act them out, invite students to pretend to be zoo animals, or spin in a safe area to activate the vestibular system.  </a:t>
            </a:r>
          </a:p>
          <a:p>
            <a:pPr>
              <a:spcBef>
                <a:spcPts val="0"/>
              </a:spcBef>
            </a:pPr>
            <a:endParaRPr lang="en-US" altLang="en-US" dirty="0"/>
          </a:p>
          <a:p>
            <a:pPr>
              <a:spcBef>
                <a:spcPts val="0"/>
              </a:spcBef>
            </a:pPr>
            <a:r>
              <a:rPr lang="en-US" altLang="en-US" dirty="0"/>
              <a:t>The key is to incorporate balance activities into everyday routines: during structured and unstructured play time, when transitioning from one area to another, or while waiting in line. </a:t>
            </a:r>
          </a:p>
        </p:txBody>
      </p:sp>
      <p:sp>
        <p:nvSpPr>
          <p:cNvPr id="1003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9E3F34B-B3EA-4B5A-A8D4-FCE854E2FC2B}" type="slidenum">
              <a:rPr lang="en-US" altLang="en-US" sz="1200"/>
              <a:pPr eaLnBrk="1" hangingPunct="1"/>
              <a:t>23</a:t>
            </a:fld>
            <a:endParaRPr lang="en-US" altLang="en-US" sz="1200"/>
          </a:p>
        </p:txBody>
      </p:sp>
    </p:spTree>
    <p:extLst>
      <p:ext uri="{BB962C8B-B14F-4D97-AF65-F5344CB8AC3E}">
        <p14:creationId xmlns:p14="http://schemas.microsoft.com/office/powerpoint/2010/main" val="3918677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Interactions and strategies to support the development of balance are found in on pages 142-146 of the Preschool Curriculum</a:t>
            </a:r>
            <a:r>
              <a:rPr lang="en-US" altLang="en-US" baseline="0" dirty="0"/>
              <a:t> Framework </a:t>
            </a:r>
            <a:r>
              <a:rPr lang="en-US" altLang="en-US" dirty="0"/>
              <a:t>and have been provided in </a:t>
            </a:r>
            <a:r>
              <a:rPr lang="en-US" sz="1200" kern="1200" dirty="0">
                <a:solidFill>
                  <a:schemeClr val="tx1"/>
                </a:solidFill>
                <a:effectLst/>
                <a:latin typeface="Arial" pitchFamily="34" charset="0"/>
                <a:ea typeface="ＭＳ Ｐゴシック" pitchFamily="34" charset="-128"/>
                <a:cs typeface="Arial" pitchFamily="34" charset="0"/>
              </a:rPr>
              <a:t>Handout 9: </a:t>
            </a:r>
            <a:r>
              <a:rPr lang="en-US" sz="1200" kern="1200" dirty="0" err="1">
                <a:solidFill>
                  <a:schemeClr val="tx1"/>
                </a:solidFill>
                <a:effectLst/>
                <a:latin typeface="Arial" pitchFamily="34" charset="0"/>
                <a:ea typeface="ＭＳ Ｐゴシック" pitchFamily="34" charset="-128"/>
                <a:cs typeface="Arial" pitchFamily="34" charset="0"/>
              </a:rPr>
              <a:t>Substrand</a:t>
            </a:r>
            <a:r>
              <a:rPr lang="en-US" sz="1200" kern="1200" dirty="0">
                <a:solidFill>
                  <a:schemeClr val="tx1"/>
                </a:solidFill>
                <a:effectLst/>
                <a:latin typeface="Arial" pitchFamily="34" charset="0"/>
                <a:ea typeface="ＭＳ Ｐゴシック" pitchFamily="34" charset="-128"/>
                <a:cs typeface="Arial" pitchFamily="34" charset="0"/>
              </a:rPr>
              <a:t> Reflection: Interactions and Strategies, 1.0.</a:t>
            </a:r>
          </a:p>
          <a:p>
            <a:pPr>
              <a:spcBef>
                <a:spcPts val="0"/>
              </a:spcBef>
            </a:pPr>
            <a:endParaRPr lang="en-US" altLang="en-US" dirty="0">
              <a:solidFill>
                <a:schemeClr val="tx2"/>
              </a:solidFill>
            </a:endParaRPr>
          </a:p>
          <a:p>
            <a:pPr marL="0" marR="0" lvl="0" indent="0" algn="l" defTabSz="457200" rtl="0" eaLnBrk="0" fontAlgn="base" latinLnBrk="0" hangingPunct="0">
              <a:spcBef>
                <a:spcPts val="0"/>
              </a:spcBef>
              <a:spcAft>
                <a:spcPct val="0"/>
              </a:spcAft>
              <a:buClrTx/>
              <a:buSzTx/>
              <a:buFontTx/>
              <a:buNone/>
              <a:tabLst/>
              <a:defRPr/>
            </a:pPr>
            <a:r>
              <a:rPr lang="en-US" altLang="en-US" dirty="0"/>
              <a:t>Read the two interactions and strategies on the slide</a:t>
            </a:r>
            <a:r>
              <a:rPr lang="en-US" altLang="en-US" baseline="0" dirty="0"/>
              <a:t> and consider how you accomplish this in your classroom. </a:t>
            </a:r>
          </a:p>
          <a:p>
            <a:pPr marL="0" marR="0" lvl="0" indent="0" algn="l" defTabSz="457200" rtl="0" eaLnBrk="0" fontAlgn="base" latinLnBrk="0" hangingPunct="0">
              <a:spcBef>
                <a:spcPts val="0"/>
              </a:spcBef>
              <a:spcAft>
                <a:spcPct val="0"/>
              </a:spcAft>
              <a:buClrTx/>
              <a:buSzTx/>
              <a:buFontTx/>
              <a:buNone/>
              <a:tabLst/>
              <a:defRPr/>
            </a:pPr>
            <a:endParaRPr lang="en-US" altLang="en-US" baseline="0" dirty="0"/>
          </a:p>
          <a:p>
            <a:pPr marL="0" marR="0" lvl="0" indent="0" algn="l" defTabSz="457200" rtl="0" eaLnBrk="0" fontAlgn="base" latinLnBrk="0" hangingPunct="0">
              <a:spcBef>
                <a:spcPts val="0"/>
              </a:spcBef>
              <a:spcAft>
                <a:spcPct val="0"/>
              </a:spcAft>
              <a:buClrTx/>
              <a:buSzTx/>
              <a:buFontTx/>
              <a:buNone/>
              <a:tabLst/>
              <a:defRPr/>
            </a:pPr>
            <a:r>
              <a:rPr lang="en-US" altLang="en-US" baseline="0" dirty="0"/>
              <a:t>Next, </a:t>
            </a:r>
            <a:r>
              <a:rPr lang="en-US" altLang="en-US" dirty="0"/>
              <a:t>read the list of strategies on </a:t>
            </a:r>
            <a:r>
              <a:rPr lang="en-US" sz="1200" kern="1200" dirty="0">
                <a:solidFill>
                  <a:schemeClr val="tx1"/>
                </a:solidFill>
                <a:effectLst/>
                <a:latin typeface="Arial" pitchFamily="34" charset="0"/>
                <a:ea typeface="ＭＳ Ｐゴシック" pitchFamily="34" charset="-128"/>
                <a:cs typeface="Arial" pitchFamily="34" charset="0"/>
              </a:rPr>
              <a:t>Handout 9: </a:t>
            </a:r>
            <a:r>
              <a:rPr lang="en-US" sz="1200" kern="1200" dirty="0" err="1">
                <a:solidFill>
                  <a:schemeClr val="tx1"/>
                </a:solidFill>
                <a:effectLst/>
                <a:latin typeface="Arial" pitchFamily="34" charset="0"/>
                <a:ea typeface="ＭＳ Ｐゴシック" pitchFamily="34" charset="-128"/>
                <a:cs typeface="Arial" pitchFamily="34" charset="0"/>
              </a:rPr>
              <a:t>Substrand</a:t>
            </a:r>
            <a:r>
              <a:rPr lang="en-US" sz="1200" kern="1200" dirty="0">
                <a:solidFill>
                  <a:schemeClr val="tx1"/>
                </a:solidFill>
                <a:effectLst/>
                <a:latin typeface="Arial" pitchFamily="34" charset="0"/>
                <a:ea typeface="ＭＳ Ｐゴシック" pitchFamily="34" charset="-128"/>
                <a:cs typeface="Arial" pitchFamily="34" charset="0"/>
              </a:rPr>
              <a:t> Reflection: Interactions and Strategies, 1.0 </a:t>
            </a:r>
            <a:r>
              <a:rPr lang="en-US" altLang="en-US" dirty="0"/>
              <a:t>and reflect about how to provide more opportunities for similar experiences in your classroom. Take about 3-5 minutes for this reflection.</a:t>
            </a:r>
          </a:p>
          <a:p>
            <a:pPr>
              <a:spcBef>
                <a:spcPts val="0"/>
              </a:spcBef>
            </a:pPr>
            <a:endParaRPr lang="en-US" altLang="en-US" dirty="0"/>
          </a:p>
          <a:p>
            <a:pPr>
              <a:spcBef>
                <a:spcPts val="0"/>
              </a:spcBef>
            </a:pPr>
            <a:endParaRPr lang="en-US" altLang="en-US" dirty="0"/>
          </a:p>
          <a:p>
            <a:pPr>
              <a:spcBef>
                <a:spcPts val="0"/>
              </a:spcBef>
            </a:pPr>
            <a:endParaRPr lang="en-US" altLang="en-US" dirty="0">
              <a:solidFill>
                <a:schemeClr val="tx2"/>
              </a:solidFill>
            </a:endParaRPr>
          </a:p>
        </p:txBody>
      </p:sp>
      <p:sp>
        <p:nvSpPr>
          <p:cNvPr id="1024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14E4657-928A-45F4-85F8-BDEFFFAA7D3D}" type="slidenum">
              <a:rPr lang="en-US" altLang="en-US" sz="1200"/>
              <a:pPr eaLnBrk="1" hangingPunct="1"/>
              <a:t>24</a:t>
            </a:fld>
            <a:endParaRPr lang="en-US" altLang="en-US" sz="1200"/>
          </a:p>
        </p:txBody>
      </p:sp>
    </p:spTree>
    <p:extLst>
      <p:ext uri="{BB962C8B-B14F-4D97-AF65-F5344CB8AC3E}">
        <p14:creationId xmlns:p14="http://schemas.microsoft.com/office/powerpoint/2010/main" val="4131201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78E5D5D-2D68-4F83-A481-EF2FDF6ACF47}" type="slidenum">
              <a:rPr lang="en-US" altLang="en-US" sz="1200"/>
              <a:pPr eaLnBrk="1" hangingPunct="1"/>
              <a:t>25</a:t>
            </a:fld>
            <a:endParaRPr lang="en-US" altLang="en-US" sz="1200"/>
          </a:p>
        </p:txBody>
      </p:sp>
      <p:sp>
        <p:nvSpPr>
          <p:cNvPr id="104451"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5" name="Rectangle 3"/>
          <p:cNvSpPr>
            <a:spLocks noGrp="1" noChangeArrowheads="1"/>
          </p:cNvSpPr>
          <p:nvPr>
            <p:ph type="body" idx="1"/>
          </p:nvPr>
        </p:nvSpPr>
        <p:spPr bwMode="auto">
          <a:xfrm>
            <a:off x="914400" y="4343400"/>
            <a:ext cx="5029200" cy="4114800"/>
          </a:xfrm>
          <a:solidFill>
            <a:srgbClr val="FFFFFF"/>
          </a:solidFill>
          <a:ln>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89722" tIns="44861" rIns="89722" bIns="44861" numCol="1" anchor="t" anchorCtr="0" compatLnSpc="1">
            <a:prstTxWarp prst="textNoShape">
              <a:avLst/>
            </a:prstTxWarp>
            <a:noAutofit/>
          </a:bodyPr>
          <a:lstStyle/>
          <a:p>
            <a:pPr marL="347472" indent="-347472" eaLnBrk="1" hangingPunct="1">
              <a:spcBef>
                <a:spcPts val="0"/>
              </a:spcBef>
              <a:spcAft>
                <a:spcPts val="0"/>
              </a:spcAft>
            </a:pPr>
            <a:r>
              <a:rPr lang="en-US" altLang="en-US" b="1" i="0" dirty="0"/>
              <a:t>Activity 2: Balance Time</a:t>
            </a:r>
          </a:p>
          <a:p>
            <a:pPr marL="347472" indent="-347472" eaLnBrk="1" hangingPunct="1">
              <a:spcBef>
                <a:spcPts val="0"/>
              </a:spcBef>
              <a:spcAft>
                <a:spcPts val="0"/>
              </a:spcAft>
            </a:pPr>
            <a:endParaRPr lang="en-US" altLang="en-US" b="1" i="0" dirty="0"/>
          </a:p>
          <a:p>
            <a:pPr marL="347472" indent="-347472" eaLnBrk="1" hangingPunct="1">
              <a:spcBef>
                <a:spcPts val="0"/>
              </a:spcBef>
              <a:spcAft>
                <a:spcPts val="0"/>
              </a:spcAft>
            </a:pPr>
            <a:r>
              <a:rPr lang="en-US" altLang="en-US" b="1" i="0" dirty="0"/>
              <a:t>Background Information:</a:t>
            </a:r>
          </a:p>
          <a:p>
            <a:pPr marR="0" lvl="0" algn="l" defTabSz="457200" rtl="0" eaLnBrk="1" fontAlgn="base" latinLnBrk="0" hangingPunct="1">
              <a:spcBef>
                <a:spcPts val="0"/>
              </a:spcBef>
              <a:spcAft>
                <a:spcPts val="0"/>
              </a:spcAft>
              <a:buClrTx/>
              <a:buSzTx/>
              <a:buFontTx/>
              <a:buNone/>
              <a:tabLst/>
              <a:defRPr/>
            </a:pPr>
            <a:r>
              <a:rPr lang="en-US" altLang="en-US" i="0" dirty="0"/>
              <a:t>Prior to activity, scan area to ensure everyone has ample space to move safely.  </a:t>
            </a:r>
          </a:p>
          <a:p>
            <a:pPr marL="347472" marR="0" lvl="0" indent="-347472" algn="l" defTabSz="457200" rtl="0" eaLnBrk="1" fontAlgn="base" latinLnBrk="0" hangingPunct="1">
              <a:spcBef>
                <a:spcPts val="0"/>
              </a:spcBef>
              <a:spcAft>
                <a:spcPts val="0"/>
              </a:spcAft>
              <a:buClrTx/>
              <a:buSzTx/>
              <a:buFontTx/>
              <a:buNone/>
              <a:tabLst/>
              <a:defRPr/>
            </a:pPr>
            <a:r>
              <a:rPr lang="en-US" altLang="en-US" i="0" dirty="0"/>
              <a:t>Place the yarn balls on the ground until needed.</a:t>
            </a:r>
          </a:p>
          <a:p>
            <a:pPr marL="347472" indent="-347472" eaLnBrk="1" hangingPunct="1">
              <a:spcBef>
                <a:spcPts val="0"/>
              </a:spcBef>
              <a:spcAft>
                <a:spcPts val="0"/>
              </a:spcAft>
            </a:pPr>
            <a:endParaRPr lang="en-US" altLang="en-US" i="1" dirty="0"/>
          </a:p>
          <a:p>
            <a:pPr marL="347472" indent="-347472" eaLnBrk="1" hangingPunct="1">
              <a:spcBef>
                <a:spcPts val="0"/>
              </a:spcBef>
              <a:spcAft>
                <a:spcPts val="0"/>
              </a:spcAft>
            </a:pPr>
            <a:r>
              <a:rPr lang="en-US" altLang="en-US" b="1" dirty="0"/>
              <a:t>Presenter Remarks: </a:t>
            </a:r>
            <a:endParaRPr lang="en-US" altLang="en-US" dirty="0"/>
          </a:p>
          <a:p>
            <a:pPr eaLnBrk="1" hangingPunct="1">
              <a:spcBef>
                <a:spcPts val="0"/>
              </a:spcBef>
              <a:spcAft>
                <a:spcPts val="0"/>
              </a:spcAft>
            </a:pPr>
            <a:r>
              <a:rPr lang="en-US" altLang="en-US" dirty="0"/>
              <a:t>Please honor your bodies and join in some balance activities at your own pace. </a:t>
            </a:r>
          </a:p>
          <a:p>
            <a:pPr eaLnBrk="1" hangingPunct="1">
              <a:spcBef>
                <a:spcPts val="0"/>
              </a:spcBef>
              <a:spcAft>
                <a:spcPts val="0"/>
              </a:spcAft>
            </a:pPr>
            <a:endParaRPr lang="en-US" altLang="en-US" dirty="0"/>
          </a:p>
          <a:p>
            <a:pPr eaLnBrk="1" hangingPunct="1">
              <a:spcBef>
                <a:spcPts val="0"/>
              </a:spcBef>
              <a:spcAft>
                <a:spcPts val="0"/>
              </a:spcAft>
            </a:pPr>
            <a:r>
              <a:rPr lang="en-US" altLang="en-US" dirty="0"/>
              <a:t>Grab a rope and a yarn ball and find your own personal space.</a:t>
            </a:r>
          </a:p>
          <a:p>
            <a:pPr marL="347472" indent="-347472" eaLnBrk="1" hangingPunct="1">
              <a:spcBef>
                <a:spcPts val="0"/>
              </a:spcBef>
              <a:spcAft>
                <a:spcPts val="0"/>
              </a:spcAft>
            </a:pPr>
            <a:endParaRPr kumimoji="0" lang="en-US" b="0" i="0" u="none" strike="noStrike" kern="1200" cap="none" spc="0" normalizeH="0" baseline="0" noProof="0" dirty="0">
              <a:ln>
                <a:noFill/>
              </a:ln>
              <a:solidFill>
                <a:prstClr val="black"/>
              </a:solidFill>
              <a:effectLst/>
              <a:uLnTx/>
              <a:uFillTx/>
              <a:ea typeface="Times New Roman" panose="02020603050405020304" pitchFamily="18" charset="0"/>
            </a:endParaRPr>
          </a:p>
          <a:p>
            <a:pPr eaLnBrk="1" hangingPunct="1">
              <a:spcBef>
                <a:spcPts val="0"/>
              </a:spcBef>
              <a:spcAft>
                <a:spcPts val="0"/>
              </a:spcAft>
            </a:pPr>
            <a:r>
              <a:rPr kumimoji="0" lang="en-US" b="0" i="0" u="none" strike="noStrike" kern="1200" cap="none" spc="0" normalizeH="0" baseline="0" noProof="0" dirty="0">
                <a:ln>
                  <a:noFill/>
                </a:ln>
                <a:solidFill>
                  <a:prstClr val="black"/>
                </a:solidFill>
                <a:effectLst/>
                <a:uLnTx/>
                <a:uFillTx/>
                <a:ea typeface="Times New Roman" panose="02020603050405020304" pitchFamily="18" charset="0"/>
              </a:rPr>
              <a:t>Let’s experience some activities where we have static and dynamic balance prompts:</a:t>
            </a:r>
          </a:p>
          <a:p>
            <a:pPr marL="234950" indent="-234950" eaLnBrk="1" hangingPunct="1">
              <a:spcBef>
                <a:spcPts val="0"/>
              </a:spcBef>
              <a:spcAft>
                <a:spcPts val="0"/>
              </a:spcAft>
              <a:buFont typeface="Arial" panose="020B0604020202020204" pitchFamily="34" charset="0"/>
              <a:buChar char="•"/>
            </a:pPr>
            <a:r>
              <a:rPr kumimoji="0" lang="en-US" b="0" i="0" u="none" strike="noStrike" kern="1200" cap="none" spc="0" normalizeH="0" baseline="0" noProof="0" dirty="0">
                <a:ln>
                  <a:noFill/>
                </a:ln>
                <a:solidFill>
                  <a:prstClr val="black"/>
                </a:solidFill>
                <a:effectLst/>
                <a:uLnTx/>
                <a:uFillTx/>
                <a:ea typeface="Times New Roman" panose="02020603050405020304" pitchFamily="18" charset="0"/>
              </a:rPr>
              <a:t>Make a straight line using a rope on the ground.  Jump from side to side over the rope.  Gallop around the rope.</a:t>
            </a:r>
          </a:p>
          <a:p>
            <a:pPr marL="234950" indent="-234950" eaLnBrk="1" hangingPunct="1">
              <a:spcBef>
                <a:spcPts val="0"/>
              </a:spcBef>
              <a:spcAft>
                <a:spcPts val="0"/>
              </a:spcAft>
              <a:buFont typeface="Arial" panose="020B0604020202020204" pitchFamily="34" charset="0"/>
              <a:buChar char="•"/>
            </a:pPr>
            <a:r>
              <a:rPr kumimoji="0" lang="en-US" b="0" i="0" u="none" strike="noStrike" kern="1200" cap="none" spc="0" normalizeH="0" baseline="0" noProof="0" dirty="0">
                <a:ln>
                  <a:noFill/>
                </a:ln>
                <a:solidFill>
                  <a:prstClr val="black"/>
                </a:solidFill>
                <a:effectLst/>
                <a:uLnTx/>
                <a:uFillTx/>
                <a:ea typeface="Times New Roman" panose="02020603050405020304" pitchFamily="18" charset="0"/>
              </a:rPr>
              <a:t>Make a curved or zigzag line with the rope (known as pathways in motor development).  Tip-toe on the rope.</a:t>
            </a:r>
          </a:p>
          <a:p>
            <a:pPr marL="234950" indent="-234950" eaLnBrk="1" hangingPunct="1">
              <a:spcBef>
                <a:spcPts val="0"/>
              </a:spcBef>
              <a:spcAft>
                <a:spcPts val="0"/>
              </a:spcAft>
              <a:buFont typeface="Arial" panose="020B0604020202020204" pitchFamily="34" charset="0"/>
              <a:buChar char="•"/>
            </a:pPr>
            <a:r>
              <a:rPr kumimoji="0" lang="en-US" b="0" i="0" u="none" strike="noStrike" kern="1200" cap="none" spc="0" normalizeH="0" baseline="0" noProof="0" dirty="0">
                <a:ln>
                  <a:noFill/>
                </a:ln>
                <a:solidFill>
                  <a:prstClr val="black"/>
                </a:solidFill>
                <a:effectLst/>
                <a:uLnTx/>
                <a:uFillTx/>
                <a:ea typeface="Times New Roman" panose="02020603050405020304" pitchFamily="18" charset="0"/>
              </a:rPr>
              <a:t>Make a circle, square, or triangle (geometry) on the ground with the rope.  Make the shape of your body using the rope. Find shapes in the environment that are the same as your rope shape.</a:t>
            </a:r>
          </a:p>
          <a:p>
            <a:pPr marL="234950" indent="-234950" eaLnBrk="1" hangingPunct="1">
              <a:spcBef>
                <a:spcPts val="0"/>
              </a:spcBef>
              <a:spcAft>
                <a:spcPts val="0"/>
              </a:spcAft>
              <a:buFont typeface="Arial" panose="020B0604020202020204" pitchFamily="34" charset="0"/>
              <a:buChar char="•"/>
            </a:pPr>
            <a:r>
              <a:rPr kumimoji="0" lang="en-US" b="0" i="0" u="none" strike="noStrike" kern="1200" cap="none" spc="0" normalizeH="0" baseline="0" noProof="0" dirty="0">
                <a:ln>
                  <a:noFill/>
                </a:ln>
                <a:solidFill>
                  <a:prstClr val="black"/>
                </a:solidFill>
                <a:effectLst/>
                <a:uLnTx/>
                <a:uFillTx/>
                <a:ea typeface="Times New Roman" panose="02020603050405020304" pitchFamily="18" charset="0"/>
              </a:rPr>
              <a:t>Demonstrate a 2-, 3-, or 4-point bridge </a:t>
            </a:r>
            <a:r>
              <a:rPr kumimoji="0" lang="en-US" b="0" i="0" u="none" strike="noStrike" kern="1200" cap="none" spc="0" normalizeH="0" baseline="0" noProof="0" dirty="0">
                <a:ln>
                  <a:noFill/>
                </a:ln>
                <a:solidFill>
                  <a:srgbClr val="000000"/>
                </a:solidFill>
                <a:effectLst/>
                <a:uLnTx/>
                <a:uFillTx/>
                <a:ea typeface="Times New Roman" panose="02020603050405020304" pitchFamily="18" charset="0"/>
              </a:rPr>
              <a:t>within, near, or over </a:t>
            </a:r>
            <a:r>
              <a:rPr kumimoji="0" lang="en-US" b="0" i="0" u="none" strike="noStrike" kern="1200" cap="none" spc="0" normalizeH="0" baseline="0" noProof="0" dirty="0">
                <a:ln>
                  <a:noFill/>
                </a:ln>
                <a:solidFill>
                  <a:prstClr val="black"/>
                </a:solidFill>
                <a:effectLst/>
                <a:uLnTx/>
                <a:uFillTx/>
                <a:ea typeface="Times New Roman" panose="02020603050405020304" pitchFamily="18" charset="0"/>
              </a:rPr>
              <a:t>your shape (*See bridge explanation below.).  Can you balance a new way using the same or different body points?</a:t>
            </a:r>
          </a:p>
          <a:p>
            <a:pPr marL="0" indent="0" eaLnBrk="1" hangingPunct="1">
              <a:spcBef>
                <a:spcPts val="0"/>
              </a:spcBef>
              <a:spcAft>
                <a:spcPts val="0"/>
              </a:spcAft>
              <a:buFont typeface="Arial" panose="020B0604020202020204" pitchFamily="34" charset="0"/>
              <a:buNone/>
            </a:pPr>
            <a:endParaRPr kumimoji="0" lang="en-US" b="0" i="0" u="none" strike="noStrike" kern="1200" cap="none" spc="0" normalizeH="0" baseline="0" noProof="0" dirty="0">
              <a:ln>
                <a:noFill/>
              </a:ln>
              <a:solidFill>
                <a:prstClr val="black"/>
              </a:solidFill>
              <a:effectLst/>
              <a:uLnTx/>
              <a:uFillTx/>
              <a:ea typeface="Times New Roman" panose="02020603050405020304" pitchFamily="18" charset="0"/>
            </a:endParaRPr>
          </a:p>
          <a:p>
            <a:pPr marL="0" indent="0" eaLnBrk="1" hangingPunct="1">
              <a:spcBef>
                <a:spcPts val="0"/>
              </a:spcBef>
              <a:spcAft>
                <a:spcPts val="0"/>
              </a:spcAft>
              <a:buFont typeface="Arial" panose="020B0604020202020204" pitchFamily="34" charset="0"/>
              <a:buNone/>
            </a:pPr>
            <a:r>
              <a:rPr kumimoji="0" lang="en-US" b="0" i="0" u="none" strike="noStrike" kern="1200" cap="none" spc="0" normalizeH="0" baseline="0" noProof="0" dirty="0">
                <a:ln>
                  <a:noFill/>
                </a:ln>
                <a:solidFill>
                  <a:prstClr val="black"/>
                </a:solidFill>
                <a:effectLst/>
                <a:uLnTx/>
                <a:uFillTx/>
                <a:ea typeface="Times New Roman" panose="02020603050405020304" pitchFamily="18" charset="0"/>
              </a:rPr>
              <a:t>Let’s add a little complexity to our balance prompts:</a:t>
            </a:r>
          </a:p>
          <a:p>
            <a:pPr marL="228600" lvl="2" indent="-228600">
              <a:spcBef>
                <a:spcPts val="0"/>
              </a:spcBef>
              <a:spcAft>
                <a:spcPts val="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ea typeface="Times New Roman" panose="02020603050405020304" pitchFamily="18" charset="0"/>
              </a:rPr>
              <a:t>Hold your yarn ball and balance on one foot inside the shape. Try the other foot.</a:t>
            </a:r>
          </a:p>
          <a:p>
            <a:pPr marL="228600" lvl="2" indent="-228600">
              <a:spcBef>
                <a:spcPts val="0"/>
              </a:spcBef>
              <a:spcAft>
                <a:spcPts val="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ea typeface="Times New Roman" panose="02020603050405020304" pitchFamily="18" charset="0"/>
              </a:rPr>
              <a:t>Balance a yarn ball on an elbow and move the elbow side to side or up and down.</a:t>
            </a:r>
          </a:p>
          <a:p>
            <a:pPr marL="228600" lvl="2" indent="-228600">
              <a:spcBef>
                <a:spcPts val="0"/>
              </a:spcBef>
              <a:spcAft>
                <a:spcPts val="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ea typeface="Times New Roman" panose="02020603050405020304" pitchFamily="18" charset="0"/>
              </a:rPr>
              <a:t>Balance the yarn ball on your back while your walk around the room, give handshakes to three people, and return to your shape.</a:t>
            </a:r>
          </a:p>
          <a:p>
            <a:pPr marL="228600" lvl="2" indent="-228600">
              <a:spcBef>
                <a:spcPts val="0"/>
              </a:spcBef>
              <a:spcAft>
                <a:spcPts val="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ea typeface="Times New Roman" panose="02020603050405020304" pitchFamily="18" charset="0"/>
              </a:rPr>
              <a:t>Balance the yarn ball on a new body part and walk to a new shape. </a:t>
            </a:r>
          </a:p>
          <a:p>
            <a:pPr marL="347472" marR="0" lvl="2" indent="-347472" algn="l" defTabSz="457200" rtl="0" eaLnBrk="0" fontAlgn="base" latinLnBrk="0" hangingPunct="0">
              <a:spcBef>
                <a:spcPts val="0"/>
              </a:spcBef>
              <a:spcAft>
                <a:spcPts val="0"/>
              </a:spcAft>
              <a:buClrTx/>
              <a:buSzTx/>
              <a:tabLst/>
              <a:defRPr/>
            </a:pPr>
            <a:endParaRPr lang="en-US" altLang="en-US" dirty="0"/>
          </a:p>
          <a:p>
            <a:pPr marL="347472" marR="0" indent="-347472">
              <a:spcBef>
                <a:spcPts val="0"/>
              </a:spcBef>
              <a:spcAft>
                <a:spcPts val="0"/>
              </a:spcAft>
            </a:pPr>
            <a:r>
              <a:rPr lang="en-US" b="1" cap="all" dirty="0">
                <a:effectLst/>
                <a:ea typeface="Times New Roman" panose="02020603050405020304" pitchFamily="18" charset="0"/>
              </a:rPr>
              <a:t>intent: </a:t>
            </a:r>
            <a:endParaRPr lang="en-US" dirty="0">
              <a:effectLst/>
              <a:ea typeface="Times New Roman" panose="02020603050405020304" pitchFamily="18" charset="0"/>
            </a:endParaRPr>
          </a:p>
          <a:p>
            <a:pPr marR="0">
              <a:spcBef>
                <a:spcPts val="0"/>
              </a:spcBef>
              <a:spcAft>
                <a:spcPts val="0"/>
              </a:spcAft>
            </a:pPr>
            <a:r>
              <a:rPr lang="en-US" dirty="0">
                <a:solidFill>
                  <a:srgbClr val="000000"/>
                </a:solidFill>
                <a:effectLst/>
                <a:ea typeface="Times New Roman" panose="02020603050405020304" pitchFamily="18" charset="0"/>
              </a:rPr>
              <a:t>Experience static and dynamic balance activities that are developmentally appropriate for TK children.</a:t>
            </a:r>
          </a:p>
          <a:p>
            <a:pPr marL="347472" marR="0" indent="-347472">
              <a:spcBef>
                <a:spcPts val="0"/>
              </a:spcBef>
              <a:spcAft>
                <a:spcPts val="0"/>
              </a:spcAft>
            </a:pPr>
            <a:r>
              <a:rPr lang="en-US" b="1" dirty="0">
                <a:solidFill>
                  <a:srgbClr val="000000"/>
                </a:solidFill>
                <a:effectLst/>
                <a:ea typeface="Times New Roman" panose="02020603050405020304" pitchFamily="18" charset="0"/>
              </a:rPr>
              <a:t> </a:t>
            </a:r>
            <a:endParaRPr lang="en-US" dirty="0">
              <a:solidFill>
                <a:srgbClr val="000000"/>
              </a:solidFill>
              <a:effectLst/>
              <a:ea typeface="Times New Roman" panose="02020603050405020304" pitchFamily="18" charset="0"/>
            </a:endParaRPr>
          </a:p>
          <a:p>
            <a:pPr marL="347472" marR="0" indent="-347472">
              <a:spcBef>
                <a:spcPts val="0"/>
              </a:spcBef>
              <a:spcAft>
                <a:spcPts val="0"/>
              </a:spcAft>
            </a:pPr>
            <a:r>
              <a:rPr lang="en-US" b="1" dirty="0">
                <a:solidFill>
                  <a:srgbClr val="000000"/>
                </a:solidFill>
                <a:effectLst/>
                <a:ea typeface="Times New Roman" panose="02020603050405020304" pitchFamily="18" charset="0"/>
              </a:rPr>
              <a:t>OUTCOMES: </a:t>
            </a:r>
            <a:endParaRPr lang="en-US" dirty="0">
              <a:solidFill>
                <a:srgbClr val="000000"/>
              </a:solidFill>
              <a:effectLst/>
              <a:ea typeface="Times New Roman" panose="02020603050405020304" pitchFamily="18" charset="0"/>
            </a:endParaRPr>
          </a:p>
          <a:p>
            <a:pPr marL="347472" marR="0" lvl="0" indent="-347472" algn="l">
              <a:spcBef>
                <a:spcPts val="0"/>
              </a:spcBef>
              <a:spcAft>
                <a:spcPts val="0"/>
              </a:spcAft>
              <a:buFont typeface="Symbol" panose="05050102010706020507" pitchFamily="18" charset="2"/>
              <a:buChar char=""/>
            </a:pPr>
            <a:r>
              <a:rPr lang="en-US" dirty="0">
                <a:solidFill>
                  <a:srgbClr val="000000"/>
                </a:solidFill>
                <a:effectLst/>
                <a:ea typeface="Times New Roman" panose="02020603050405020304" pitchFamily="18" charset="0"/>
              </a:rPr>
              <a:t>Participants will experience a developmental progression by using a manipulative during static and dynamic balance activities.</a:t>
            </a:r>
            <a:endParaRPr lang="en-US" dirty="0">
              <a:effectLst/>
              <a:ea typeface="Times" pitchFamily="18" charset="0"/>
            </a:endParaRPr>
          </a:p>
          <a:p>
            <a:pPr marL="347472" marR="0" lvl="0" indent="-347472" algn="l">
              <a:spcBef>
                <a:spcPts val="0"/>
              </a:spcBef>
              <a:spcAft>
                <a:spcPts val="0"/>
              </a:spcAft>
              <a:buFont typeface="Symbol" panose="05050102010706020507" pitchFamily="18" charset="2"/>
              <a:buChar char=""/>
            </a:pPr>
            <a:r>
              <a:rPr lang="en-US" dirty="0">
                <a:solidFill>
                  <a:srgbClr val="000000"/>
                </a:solidFill>
                <a:effectLst/>
                <a:ea typeface="Times New Roman" panose="02020603050405020304" pitchFamily="18" charset="0"/>
              </a:rPr>
              <a:t>Participants will combine locomotor skills in balance activities and experience moving on different pathways.</a:t>
            </a:r>
            <a:endParaRPr lang="en-US" dirty="0">
              <a:effectLst/>
              <a:ea typeface="Times" pitchFamily="18" charset="0"/>
            </a:endParaRPr>
          </a:p>
          <a:p>
            <a:pPr marL="347472" marR="0" lvl="0" indent="-347472" algn="l">
              <a:spcBef>
                <a:spcPts val="0"/>
              </a:spcBef>
              <a:spcAft>
                <a:spcPts val="0"/>
              </a:spcAft>
              <a:buFont typeface="Symbol" panose="05050102010706020507" pitchFamily="18" charset="2"/>
              <a:buChar char=""/>
            </a:pPr>
            <a:r>
              <a:rPr lang="en-US" dirty="0">
                <a:solidFill>
                  <a:srgbClr val="000000"/>
                </a:solidFill>
                <a:effectLst/>
                <a:ea typeface="Times New Roman" panose="02020603050405020304" pitchFamily="18" charset="0"/>
              </a:rPr>
              <a:t>Participants will create bridges within, near, or over a rope shape while balancing.</a:t>
            </a:r>
            <a:endParaRPr lang="en-US" dirty="0">
              <a:effectLst/>
              <a:ea typeface="Times" pitchFamily="18" charset="0"/>
            </a:endParaRPr>
          </a:p>
          <a:p>
            <a:pPr marL="347472" marR="0" indent="-347472" algn="l">
              <a:spcBef>
                <a:spcPts val="0"/>
              </a:spcBef>
              <a:spcAft>
                <a:spcPts val="0"/>
              </a:spcAft>
            </a:pPr>
            <a:r>
              <a:rPr lang="en-US" dirty="0">
                <a:solidFill>
                  <a:srgbClr val="000000"/>
                </a:solidFill>
                <a:effectLst/>
                <a:ea typeface="Times New Roman" panose="02020603050405020304" pitchFamily="18" charset="0"/>
              </a:rPr>
              <a:t> </a:t>
            </a:r>
            <a:endParaRPr lang="en-US" dirty="0">
              <a:solidFill>
                <a:schemeClr val="tx1"/>
              </a:solidFill>
              <a:effectLst/>
              <a:ea typeface="Times New Roman" panose="02020603050405020304" pitchFamily="18" charset="0"/>
            </a:endParaRPr>
          </a:p>
          <a:p>
            <a:pPr marL="347472" marR="0" indent="-347472" algn="l">
              <a:spcBef>
                <a:spcPts val="0"/>
              </a:spcBef>
              <a:spcAft>
                <a:spcPts val="0"/>
              </a:spcAft>
            </a:pPr>
            <a:r>
              <a:rPr lang="en-US" b="1" cap="all" dirty="0">
                <a:effectLst/>
                <a:ea typeface="Times New Roman" panose="02020603050405020304" pitchFamily="18" charset="0"/>
              </a:rPr>
              <a:t>Materials Required: </a:t>
            </a:r>
            <a:endParaRPr lang="en-US" dirty="0">
              <a:effectLst/>
              <a:ea typeface="Times New Roman" panose="02020603050405020304" pitchFamily="18" charset="0"/>
            </a:endParaRPr>
          </a:p>
          <a:p>
            <a:pPr marL="347472" marR="0" lvl="0" indent="-347472">
              <a:spcBef>
                <a:spcPts val="0"/>
              </a:spcBef>
              <a:spcAft>
                <a:spcPts val="0"/>
              </a:spcAft>
              <a:buFont typeface="Symbol" panose="05050102010706020507" pitchFamily="18" charset="2"/>
              <a:buChar char=""/>
            </a:pPr>
            <a:r>
              <a:rPr lang="en-US" dirty="0">
                <a:effectLst/>
                <a:ea typeface="Times New Roman" panose="02020603050405020304" pitchFamily="18" charset="0"/>
              </a:rPr>
              <a:t>4 to 6-inch rope (e.g., yarn, nylon, clothesline, etc.)</a:t>
            </a:r>
          </a:p>
          <a:p>
            <a:pPr marL="347472" marR="0" lvl="0" indent="-347472">
              <a:spcBef>
                <a:spcPts val="0"/>
              </a:spcBef>
              <a:spcAft>
                <a:spcPts val="0"/>
              </a:spcAft>
              <a:buFont typeface="Symbol" panose="05050102010706020507" pitchFamily="18" charset="2"/>
              <a:buChar char=""/>
            </a:pPr>
            <a:r>
              <a:rPr lang="en-US" dirty="0">
                <a:effectLst/>
                <a:ea typeface="Times New Roman" panose="02020603050405020304" pitchFamily="18" charset="0"/>
              </a:rPr>
              <a:t>Yarn ball (1 per person)</a:t>
            </a:r>
          </a:p>
          <a:p>
            <a:pPr marL="347472" marR="0" lvl="0" indent="-347472">
              <a:spcBef>
                <a:spcPts val="0"/>
              </a:spcBef>
              <a:spcAft>
                <a:spcPts val="0"/>
              </a:spcAft>
              <a:buFont typeface="Symbol" panose="05050102010706020507" pitchFamily="18" charset="2"/>
              <a:buChar char=""/>
            </a:pPr>
            <a:r>
              <a:rPr lang="en-US" dirty="0">
                <a:effectLst/>
                <a:ea typeface="Times New Roman" panose="02020603050405020304" pitchFamily="18" charset="0"/>
              </a:rPr>
              <a:t>Open space (indoors or outdoors) free of obstacles to move safely</a:t>
            </a:r>
          </a:p>
          <a:p>
            <a:pPr marL="347472" marR="0" indent="-347472">
              <a:spcBef>
                <a:spcPts val="0"/>
              </a:spcBef>
              <a:spcAft>
                <a:spcPts val="0"/>
              </a:spcAft>
            </a:pPr>
            <a:r>
              <a:rPr lang="en-US" b="1" cap="all" dirty="0">
                <a:effectLst/>
                <a:ea typeface="Times New Roman" panose="02020603050405020304" pitchFamily="18" charset="0"/>
              </a:rPr>
              <a:t> </a:t>
            </a:r>
            <a:endParaRPr lang="en-US" dirty="0">
              <a:effectLst/>
              <a:ea typeface="Times New Roman" panose="02020603050405020304" pitchFamily="18" charset="0"/>
            </a:endParaRPr>
          </a:p>
          <a:p>
            <a:pPr marL="347472" marR="0" indent="-347472">
              <a:spcBef>
                <a:spcPts val="0"/>
              </a:spcBef>
              <a:spcAft>
                <a:spcPts val="0"/>
              </a:spcAft>
            </a:pPr>
            <a:r>
              <a:rPr lang="en-US" b="1" cap="all" dirty="0">
                <a:effectLst/>
                <a:ea typeface="Times" pitchFamily="18" charset="0"/>
              </a:rPr>
              <a:t>Time:</a:t>
            </a:r>
            <a:r>
              <a:rPr lang="en-US" dirty="0">
                <a:effectLst/>
                <a:ea typeface="Times" pitchFamily="18" charset="0"/>
              </a:rPr>
              <a:t> 7–8 minutes</a:t>
            </a:r>
          </a:p>
          <a:p>
            <a:pPr marL="347472" marR="0" indent="-347472" algn="l">
              <a:spcBef>
                <a:spcPts val="0"/>
              </a:spcBef>
              <a:spcAft>
                <a:spcPts val="0"/>
              </a:spcAft>
            </a:pPr>
            <a:r>
              <a:rPr lang="en-US" dirty="0">
                <a:effectLst/>
                <a:ea typeface="Times" pitchFamily="18" charset="0"/>
              </a:rPr>
              <a:t> </a:t>
            </a:r>
          </a:p>
          <a:p>
            <a:pPr marL="347472" marR="0" indent="-347472">
              <a:spcBef>
                <a:spcPts val="0"/>
              </a:spcBef>
              <a:spcAft>
                <a:spcPts val="0"/>
              </a:spcAft>
            </a:pPr>
            <a:r>
              <a:rPr lang="en-US" b="1" cap="all" dirty="0">
                <a:effectLst/>
                <a:ea typeface="Times New Roman" panose="02020603050405020304" pitchFamily="18" charset="0"/>
              </a:rPr>
              <a:t>Process: </a:t>
            </a:r>
            <a:endParaRPr lang="en-US" dirty="0">
              <a:effectLst/>
              <a:ea typeface="Times New Roman" panose="02020603050405020304" pitchFamily="18" charset="0"/>
            </a:endParaRPr>
          </a:p>
          <a:p>
            <a:pPr marL="347472" marR="0" lvl="0" indent="-347472">
              <a:spcBef>
                <a:spcPts val="0"/>
              </a:spcBef>
              <a:spcAft>
                <a:spcPts val="0"/>
              </a:spcAft>
              <a:buFont typeface="+mj-lt"/>
              <a:buAutoNum type="arabicPeriod"/>
            </a:pPr>
            <a:r>
              <a:rPr lang="en-US" dirty="0">
                <a:effectLst/>
                <a:ea typeface="Times New Roman" panose="02020603050405020304" pitchFamily="18" charset="0"/>
              </a:rPr>
              <a:t>Invite participants to partake in balance activities.  Each participant needs a rope, a yarn ball, and personal space (Before the activity, scan area to ensure everyone has ample space to move safely).  Yarn balls should be placed on the ground until needed. Caution participants not to step on yarn balls while performing the activities.</a:t>
            </a:r>
          </a:p>
          <a:p>
            <a:pPr marL="347472" marR="0" lvl="0" indent="-347472">
              <a:spcBef>
                <a:spcPts val="0"/>
              </a:spcBef>
              <a:spcAft>
                <a:spcPts val="0"/>
              </a:spcAft>
              <a:buFont typeface="+mj-lt"/>
              <a:buAutoNum type="arabicPeriod"/>
            </a:pPr>
            <a:r>
              <a:rPr lang="en-US" dirty="0">
                <a:effectLst/>
                <a:ea typeface="Times New Roman" panose="02020603050405020304" pitchFamily="18" charset="0"/>
              </a:rPr>
              <a:t>Activity prompts and directions:  </a:t>
            </a:r>
          </a:p>
          <a:p>
            <a:pPr marL="796925" marR="0" lvl="1" indent="-346075">
              <a:spcBef>
                <a:spcPts val="0"/>
              </a:spcBef>
              <a:spcAft>
                <a:spcPts val="0"/>
              </a:spcAft>
              <a:buFont typeface="+mj-lt"/>
              <a:buAutoNum type="alphaLcPeriod"/>
            </a:pPr>
            <a:r>
              <a:rPr lang="en-US" dirty="0">
                <a:effectLst/>
                <a:ea typeface="Times New Roman" panose="02020603050405020304" pitchFamily="18" charset="0"/>
              </a:rPr>
              <a:t>Let’s experience some activities where we have static and dynamic balance prompts. </a:t>
            </a:r>
          </a:p>
          <a:p>
            <a:pPr marL="796925" marR="0" lvl="1" indent="-346075">
              <a:spcBef>
                <a:spcPts val="0"/>
              </a:spcBef>
              <a:spcAft>
                <a:spcPts val="0"/>
              </a:spcAft>
              <a:buFont typeface="+mj-lt"/>
              <a:buAutoNum type="alphaLcPeriod"/>
            </a:pPr>
            <a:r>
              <a:rPr lang="en-US" dirty="0">
                <a:effectLst/>
                <a:ea typeface="Times New Roman" panose="02020603050405020304" pitchFamily="18" charset="0"/>
              </a:rPr>
              <a:t>Make a straight line using a rope on the ground.  Jump from side to side over the rope.  Gallop around the rope.</a:t>
            </a:r>
          </a:p>
          <a:p>
            <a:pPr marL="796925" marR="0" lvl="1" indent="-346075">
              <a:spcBef>
                <a:spcPts val="0"/>
              </a:spcBef>
              <a:spcAft>
                <a:spcPts val="0"/>
              </a:spcAft>
              <a:buFont typeface="+mj-lt"/>
              <a:buAutoNum type="alphaLcPeriod"/>
            </a:pPr>
            <a:r>
              <a:rPr lang="en-US" dirty="0">
                <a:effectLst/>
                <a:ea typeface="Times New Roman" panose="02020603050405020304" pitchFamily="18" charset="0"/>
              </a:rPr>
              <a:t>Make a curved or zigzag line with the rope (known as pathways in motor development).  Tip-toe on the rope.</a:t>
            </a:r>
          </a:p>
          <a:p>
            <a:pPr marL="796925" marR="0" lvl="1" indent="-346075">
              <a:spcBef>
                <a:spcPts val="0"/>
              </a:spcBef>
              <a:spcAft>
                <a:spcPts val="0"/>
              </a:spcAft>
              <a:buFont typeface="+mj-lt"/>
              <a:buAutoNum type="alphaLcPeriod"/>
            </a:pPr>
            <a:r>
              <a:rPr lang="en-US" dirty="0">
                <a:effectLst/>
                <a:ea typeface="Times New Roman" panose="02020603050405020304" pitchFamily="18" charset="0"/>
              </a:rPr>
              <a:t>Make a circle, square, or triangle (geometry) on the ground with the rope.  Make the shape of your body using the rope. Find shapes in the environment that are the same as your rope shape.</a:t>
            </a:r>
          </a:p>
          <a:p>
            <a:pPr marL="796925" marR="0" lvl="1" indent="-346075">
              <a:spcBef>
                <a:spcPts val="0"/>
              </a:spcBef>
              <a:spcAft>
                <a:spcPts val="0"/>
              </a:spcAft>
              <a:buFont typeface="+mj-lt"/>
              <a:buAutoNum type="alphaLcPeriod"/>
            </a:pPr>
            <a:r>
              <a:rPr lang="en-US" dirty="0">
                <a:effectLst/>
                <a:ea typeface="Times New Roman" panose="02020603050405020304" pitchFamily="18" charset="0"/>
              </a:rPr>
              <a:t>Demonstrate a 2-, 3-, or 4-point bridge </a:t>
            </a:r>
            <a:r>
              <a:rPr lang="en-US" dirty="0">
                <a:solidFill>
                  <a:srgbClr val="000000"/>
                </a:solidFill>
                <a:effectLst/>
                <a:ea typeface="Times New Roman" panose="02020603050405020304" pitchFamily="18" charset="0"/>
              </a:rPr>
              <a:t>within, near, or over </a:t>
            </a:r>
            <a:r>
              <a:rPr lang="en-US" dirty="0">
                <a:effectLst/>
                <a:ea typeface="Times New Roman" panose="02020603050405020304" pitchFamily="18" charset="0"/>
              </a:rPr>
              <a:t>your shape (*See bridge explanation below.).  Can you balance a new way using the same or different body points?</a:t>
            </a:r>
          </a:p>
          <a:p>
            <a:pPr marL="796925" marR="0" lvl="1" indent="-346075">
              <a:spcBef>
                <a:spcPts val="0"/>
              </a:spcBef>
              <a:spcAft>
                <a:spcPts val="0"/>
              </a:spcAft>
              <a:buFont typeface="+mj-lt"/>
              <a:buAutoNum type="alphaLcPeriod"/>
            </a:pPr>
            <a:r>
              <a:rPr lang="en-US" dirty="0">
                <a:effectLst/>
                <a:ea typeface="Times New Roman" panose="02020603050405020304" pitchFamily="18" charset="0"/>
              </a:rPr>
              <a:t>Let’s add a little complexity to our balance prompts:</a:t>
            </a:r>
          </a:p>
          <a:p>
            <a:pPr marL="1254125" marR="0" lvl="2" indent="-346075">
              <a:spcBef>
                <a:spcPts val="0"/>
              </a:spcBef>
              <a:spcAft>
                <a:spcPts val="0"/>
              </a:spcAft>
              <a:buFont typeface="Wingdings" panose="05000000000000000000" pitchFamily="2" charset="2"/>
              <a:buChar char=""/>
            </a:pPr>
            <a:r>
              <a:rPr lang="en-US" dirty="0">
                <a:effectLst/>
                <a:ea typeface="Times New Roman" panose="02020603050405020304" pitchFamily="18" charset="0"/>
              </a:rPr>
              <a:t>Hold your yarn ball and balance on one foot inside the shape. Try the other foot.</a:t>
            </a:r>
          </a:p>
          <a:p>
            <a:pPr marL="1254125" marR="0" lvl="2" indent="-346075">
              <a:spcBef>
                <a:spcPts val="0"/>
              </a:spcBef>
              <a:spcAft>
                <a:spcPts val="0"/>
              </a:spcAft>
              <a:buFont typeface="Wingdings" panose="05000000000000000000" pitchFamily="2" charset="2"/>
              <a:buChar char=""/>
            </a:pPr>
            <a:r>
              <a:rPr lang="en-US" dirty="0">
                <a:effectLst/>
                <a:ea typeface="Times New Roman" panose="02020603050405020304" pitchFamily="18" charset="0"/>
              </a:rPr>
              <a:t>Balance a yarn ball on an elbow and move the elbow side to side or up and down.</a:t>
            </a:r>
          </a:p>
          <a:p>
            <a:pPr marL="1254125" marR="0" lvl="2" indent="-346075">
              <a:spcBef>
                <a:spcPts val="0"/>
              </a:spcBef>
              <a:spcAft>
                <a:spcPts val="0"/>
              </a:spcAft>
              <a:buFont typeface="Wingdings" panose="05000000000000000000" pitchFamily="2" charset="2"/>
              <a:buChar char=""/>
            </a:pPr>
            <a:r>
              <a:rPr lang="en-US" dirty="0">
                <a:effectLst/>
                <a:ea typeface="Times New Roman" panose="02020603050405020304" pitchFamily="18" charset="0"/>
              </a:rPr>
              <a:t>Balance the yarn ball on your back while your walk around the room, give handshakes to three people, and return to your shape.</a:t>
            </a:r>
          </a:p>
          <a:p>
            <a:pPr marL="1254125" marR="0" lvl="2" indent="-346075">
              <a:spcBef>
                <a:spcPts val="0"/>
              </a:spcBef>
              <a:spcAft>
                <a:spcPts val="0"/>
              </a:spcAft>
              <a:buFont typeface="Wingdings" panose="05000000000000000000" pitchFamily="2" charset="2"/>
              <a:buChar char=""/>
            </a:pPr>
            <a:r>
              <a:rPr lang="en-US" dirty="0">
                <a:effectLst/>
                <a:ea typeface="Times New Roman" panose="02020603050405020304" pitchFamily="18" charset="0"/>
              </a:rPr>
              <a:t>Balance the yarn ball on a new body part and walk to a new shape. </a:t>
            </a:r>
          </a:p>
          <a:p>
            <a:pPr marL="347472" marR="0" lvl="0" indent="-347472">
              <a:spcBef>
                <a:spcPts val="0"/>
              </a:spcBef>
              <a:spcAft>
                <a:spcPts val="0"/>
              </a:spcAft>
              <a:buFont typeface="+mj-lt"/>
              <a:buAutoNum type="arabicPeriod"/>
            </a:pPr>
            <a:r>
              <a:rPr lang="en-US" dirty="0">
                <a:effectLst/>
                <a:ea typeface="Times New Roman" panose="02020603050405020304" pitchFamily="18" charset="0"/>
              </a:rPr>
              <a:t>Is there a new way you can balance the yarn ball and move?</a:t>
            </a:r>
          </a:p>
          <a:p>
            <a:pPr marL="347472" marR="0" indent="-347472">
              <a:spcBef>
                <a:spcPts val="0"/>
              </a:spcBef>
              <a:spcAft>
                <a:spcPts val="0"/>
              </a:spcAft>
            </a:pPr>
            <a:r>
              <a:rPr lang="en-US" dirty="0">
                <a:effectLst/>
                <a:ea typeface="Times New Roman" panose="02020603050405020304" pitchFamily="18" charset="0"/>
              </a:rPr>
              <a:t> </a:t>
            </a:r>
          </a:p>
          <a:p>
            <a:pPr marR="0">
              <a:spcBef>
                <a:spcPts val="0"/>
              </a:spcBef>
              <a:spcAft>
                <a:spcPts val="0"/>
              </a:spcAft>
            </a:pPr>
            <a:r>
              <a:rPr lang="en-US" b="0" dirty="0">
                <a:effectLst/>
                <a:ea typeface="Times New Roman" panose="02020603050405020304" pitchFamily="18" charset="0"/>
              </a:rPr>
              <a:t>*Bridge explanation: </a:t>
            </a:r>
            <a:r>
              <a:rPr lang="en-US" dirty="0">
                <a:effectLst/>
                <a:ea typeface="Times New Roman" panose="02020603050405020304" pitchFamily="18" charset="0"/>
              </a:rPr>
              <a:t>Young children can make bridges using various parts on the ground.  A bridge can be made with tummies facing up or down to the ground.  If two hands and both feet are used, it is called a 4-point bridge.  If a child lifts one hand off the ground, it becomes a 3-point bridge.  If one hand and one foot are off the ground, it becomes a 2-point bridge. Bridges can be made in the rope shape, over the rope shape, or both in and out of the rope shape—the possibilities are endless.  Participants should be cautioned to demonstrate bridges within their limitations.  Check the ground for safety and cleanliness.</a:t>
            </a:r>
          </a:p>
          <a:p>
            <a:pPr marL="347472" marR="0" indent="-347472">
              <a:spcBef>
                <a:spcPts val="0"/>
              </a:spcBef>
              <a:spcAft>
                <a:spcPts val="0"/>
              </a:spcAft>
            </a:pPr>
            <a:r>
              <a:rPr lang="en-US" dirty="0">
                <a:effectLst/>
                <a:ea typeface="Times New Roman" panose="02020603050405020304" pitchFamily="18" charset="0"/>
              </a:rPr>
              <a:t> </a:t>
            </a:r>
          </a:p>
          <a:p>
            <a:pPr marL="347472" marR="0" indent="-347472">
              <a:spcBef>
                <a:spcPts val="0"/>
              </a:spcBef>
              <a:spcAft>
                <a:spcPts val="0"/>
              </a:spcAft>
            </a:pPr>
            <a:r>
              <a:rPr lang="en-US" b="1" dirty="0">
                <a:effectLst/>
                <a:ea typeface="Times New Roman" panose="02020603050405020304" pitchFamily="18" charset="0"/>
              </a:rPr>
              <a:t>OPTIONS:</a:t>
            </a:r>
            <a:endParaRPr lang="en-US" dirty="0">
              <a:effectLst/>
              <a:ea typeface="Times New Roman" panose="02020603050405020304" pitchFamily="18" charset="0"/>
            </a:endParaRPr>
          </a:p>
          <a:p>
            <a:pPr marL="347472" marR="0" lvl="0" indent="-347472">
              <a:spcBef>
                <a:spcPts val="0"/>
              </a:spcBef>
              <a:spcAft>
                <a:spcPts val="0"/>
              </a:spcAft>
              <a:buFont typeface="Symbol" panose="05050102010706020507" pitchFamily="18" charset="2"/>
              <a:buChar char=""/>
            </a:pPr>
            <a:r>
              <a:rPr lang="en-US" dirty="0">
                <a:effectLst/>
                <a:ea typeface="Times New Roman" panose="02020603050405020304" pitchFamily="18" charset="0"/>
              </a:rPr>
              <a:t>Additional prompts can be created that add variety and challenge the participants.</a:t>
            </a:r>
          </a:p>
          <a:p>
            <a:pPr marL="347472" marR="0" lvl="0" indent="-347472">
              <a:spcBef>
                <a:spcPts val="0"/>
              </a:spcBef>
              <a:spcAft>
                <a:spcPts val="0"/>
              </a:spcAft>
              <a:buFont typeface="Symbol" panose="05050102010706020507" pitchFamily="18" charset="2"/>
              <a:buChar char=""/>
            </a:pPr>
            <a:r>
              <a:rPr lang="en-US" dirty="0">
                <a:effectLst/>
                <a:ea typeface="Times New Roman" panose="02020603050405020304" pitchFamily="18" charset="0"/>
              </a:rPr>
              <a:t>All activities can be performed with bean bags if available.  Participants can also use both yarn balls and bean bags to experience the difference between the two props.</a:t>
            </a:r>
          </a:p>
          <a:p>
            <a:pPr marL="347472" marR="0" lvl="0" indent="-347472">
              <a:spcBef>
                <a:spcPts val="0"/>
              </a:spcBef>
              <a:spcAft>
                <a:spcPts val="0"/>
              </a:spcAft>
              <a:buFont typeface="Symbol" panose="05050102010706020507" pitchFamily="18" charset="2"/>
              <a:buChar char=""/>
            </a:pPr>
            <a:r>
              <a:rPr lang="en-US" dirty="0">
                <a:effectLst/>
                <a:ea typeface="Times New Roman" panose="02020603050405020304" pitchFamily="18" charset="0"/>
              </a:rPr>
              <a:t>Yarn ropes can be made by crocheting a single line to create a rope 4 to 6 inches long, crocheting the rope strengthens the yarn and makes it easier to manipulate.  </a:t>
            </a:r>
          </a:p>
          <a:p>
            <a:pPr marL="347472" marR="0" indent="-347472">
              <a:spcBef>
                <a:spcPts val="0"/>
              </a:spcBef>
              <a:spcAft>
                <a:spcPts val="0"/>
              </a:spcAft>
            </a:pPr>
            <a:r>
              <a:rPr lang="en-US" dirty="0">
                <a:effectLst/>
                <a:ea typeface="Times New Roman" panose="02020603050405020304" pitchFamily="18" charset="0"/>
              </a:rPr>
              <a:t> </a:t>
            </a:r>
          </a:p>
          <a:p>
            <a:pPr marL="347472" marR="0" indent="-347472">
              <a:spcBef>
                <a:spcPts val="0"/>
              </a:spcBef>
              <a:spcAft>
                <a:spcPts val="0"/>
              </a:spcAft>
            </a:pPr>
            <a:r>
              <a:rPr lang="en-US" dirty="0">
                <a:effectLst/>
                <a:ea typeface="Times New Roman" panose="02020603050405020304" pitchFamily="18" charset="0"/>
              </a:rPr>
              <a:t> </a:t>
            </a:r>
          </a:p>
          <a:p>
            <a:pPr marL="347472" marR="0" indent="-347472">
              <a:spcBef>
                <a:spcPts val="0"/>
              </a:spcBef>
              <a:spcAft>
                <a:spcPts val="0"/>
              </a:spcAft>
              <a:tabLst>
                <a:tab pos="57785" algn="l"/>
              </a:tabLst>
            </a:pPr>
            <a:r>
              <a:rPr lang="en-US" dirty="0">
                <a:effectLst/>
                <a:ea typeface="Times New Roman" panose="02020603050405020304" pitchFamily="18" charset="0"/>
              </a:rPr>
              <a:t> </a:t>
            </a:r>
          </a:p>
          <a:p>
            <a:pPr marL="347472" indent="-347472">
              <a:spcBef>
                <a:spcPts val="0"/>
              </a:spcBef>
              <a:spcAft>
                <a:spcPts val="0"/>
              </a:spcAft>
            </a:pPr>
            <a:endParaRPr lang="en-US" altLang="en-US" i="1" dirty="0"/>
          </a:p>
        </p:txBody>
      </p:sp>
    </p:spTree>
    <p:extLst>
      <p:ext uri="{BB962C8B-B14F-4D97-AF65-F5344CB8AC3E}">
        <p14:creationId xmlns:p14="http://schemas.microsoft.com/office/powerpoint/2010/main" val="3028323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marL="0" marR="0" lvl="0" indent="0" algn="l" defTabSz="457200" rtl="0" eaLnBrk="0" fontAlgn="base" latinLnBrk="0" hangingPunct="0">
              <a:spcBef>
                <a:spcPts val="0"/>
              </a:spcBef>
              <a:spcAft>
                <a:spcPct val="0"/>
              </a:spcAft>
              <a:buClrTx/>
              <a:buSzTx/>
              <a:buFontTx/>
              <a:buNone/>
              <a:tabLst/>
              <a:defRPr/>
            </a:pPr>
            <a:r>
              <a:rPr lang="en-US" altLang="en-US" dirty="0"/>
              <a:t>Let’s apply our knowledge to </a:t>
            </a:r>
            <a:r>
              <a:rPr lang="en-US" sz="1200" kern="1200" dirty="0">
                <a:solidFill>
                  <a:schemeClr val="tx1"/>
                </a:solidFill>
                <a:effectLst/>
                <a:latin typeface="Arial" pitchFamily="34" charset="0"/>
                <a:ea typeface="ＭＳ Ｐゴシック" pitchFamily="34" charset="-128"/>
                <a:cs typeface="Arial" pitchFamily="34" charset="0"/>
              </a:rPr>
              <a:t>Handout 9: </a:t>
            </a:r>
            <a:r>
              <a:rPr lang="en-US" sz="1200" kern="1200" dirty="0" err="1">
                <a:solidFill>
                  <a:schemeClr val="tx1"/>
                </a:solidFill>
                <a:effectLst/>
                <a:latin typeface="Arial" pitchFamily="34" charset="0"/>
                <a:ea typeface="ＭＳ Ｐゴシック" pitchFamily="34" charset="-128"/>
                <a:cs typeface="Arial" pitchFamily="34" charset="0"/>
              </a:rPr>
              <a:t>Substrand</a:t>
            </a:r>
            <a:r>
              <a:rPr lang="en-US" sz="1200" kern="1200" dirty="0">
                <a:solidFill>
                  <a:schemeClr val="tx1"/>
                </a:solidFill>
                <a:effectLst/>
                <a:latin typeface="Arial" pitchFamily="34" charset="0"/>
                <a:ea typeface="ＭＳ Ｐゴシック" pitchFamily="34" charset="-128"/>
                <a:cs typeface="Arial" pitchFamily="34" charset="0"/>
              </a:rPr>
              <a:t> Reflection: Interactions and Strategies, 1.0.</a:t>
            </a:r>
            <a:r>
              <a:rPr lang="en-US" altLang="ja-JP" b="1" dirty="0"/>
              <a:t> </a:t>
            </a:r>
          </a:p>
          <a:p>
            <a:pPr>
              <a:spcBef>
                <a:spcPts val="0"/>
              </a:spcBef>
            </a:pPr>
            <a:endParaRPr lang="en-US" altLang="en-US" dirty="0"/>
          </a:p>
          <a:p>
            <a:pPr>
              <a:spcBef>
                <a:spcPts val="0"/>
              </a:spcBef>
            </a:pPr>
            <a:r>
              <a:rPr lang="en-US" altLang="en-US" dirty="0"/>
              <a:t>Please follow these steps:</a:t>
            </a:r>
          </a:p>
          <a:p>
            <a:pPr marL="171450" indent="-171450">
              <a:spcBef>
                <a:spcPts val="0"/>
              </a:spcBef>
              <a:buFont typeface="Arial" panose="020B0604020202020204" pitchFamily="34" charset="0"/>
              <a:buChar char="•"/>
            </a:pPr>
            <a:r>
              <a:rPr lang="en-US" altLang="en-US" dirty="0"/>
              <a:t>Find a partner or make a small group.</a:t>
            </a:r>
            <a:r>
              <a:rPr lang="en-US" altLang="en-US" baseline="0" dirty="0"/>
              <a:t> </a:t>
            </a:r>
          </a:p>
          <a:p>
            <a:pPr marL="171450" indent="-171450">
              <a:spcBef>
                <a:spcPts val="0"/>
              </a:spcBef>
              <a:buFont typeface="Arial" panose="020B0604020202020204" pitchFamily="34" charset="0"/>
              <a:buChar char="•"/>
            </a:pPr>
            <a:r>
              <a:rPr lang="en-US" altLang="en-US" baseline="0" dirty="0"/>
              <a:t>Stand </a:t>
            </a:r>
            <a:r>
              <a:rPr lang="en-US" altLang="en-US" dirty="0"/>
              <a:t>on one foot and discuss the interactions and strategies noted on the handout with your partner/group.</a:t>
            </a:r>
          </a:p>
          <a:p>
            <a:pPr marL="171450" indent="-171450">
              <a:spcBef>
                <a:spcPts val="0"/>
              </a:spcBef>
              <a:buFont typeface="Arial" panose="020B0604020202020204" pitchFamily="34" charset="0"/>
              <a:buChar char="•"/>
            </a:pPr>
            <a:r>
              <a:rPr lang="en-US" altLang="en-US" dirty="0"/>
              <a:t>Provide</a:t>
            </a:r>
            <a:r>
              <a:rPr lang="en-US" altLang="en-US" baseline="0" dirty="0"/>
              <a:t> </a:t>
            </a:r>
            <a:r>
              <a:rPr lang="en-US" altLang="en-US" dirty="0"/>
              <a:t>specific examples of how you implement these strategies or what you can do in the near future to include more strategies into your daily routine.  </a:t>
            </a:r>
          </a:p>
          <a:p>
            <a:pPr>
              <a:spcBef>
                <a:spcPts val="0"/>
              </a:spcBef>
            </a:pPr>
            <a:endParaRPr lang="en-US" altLang="en-US" dirty="0"/>
          </a:p>
          <a:p>
            <a:pPr>
              <a:spcBef>
                <a:spcPts val="0"/>
              </a:spcBef>
            </a:pPr>
            <a:r>
              <a:rPr lang="en-US" altLang="en-US" dirty="0"/>
              <a:t>Feel free to stand on the opposite foot when you are ready or hold on to a chair while balancing.  </a:t>
            </a:r>
            <a:r>
              <a:rPr lang="en-US" altLang="en-US" i="0" dirty="0"/>
              <a:t>(Allow 3-4 minutes for this activity.)</a:t>
            </a:r>
          </a:p>
        </p:txBody>
      </p:sp>
      <p:sp>
        <p:nvSpPr>
          <p:cNvPr id="1064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C2BB587-F6A6-4B76-B12B-BB654FFCE8CA}" type="slidenum">
              <a:rPr lang="en-US" altLang="en-US" sz="1200"/>
              <a:pPr eaLnBrk="1" hangingPunct="1"/>
              <a:t>26</a:t>
            </a:fld>
            <a:endParaRPr lang="en-US" altLang="en-US" sz="1200"/>
          </a:p>
        </p:txBody>
      </p:sp>
    </p:spTree>
    <p:extLst>
      <p:ext uri="{BB962C8B-B14F-4D97-AF65-F5344CB8AC3E}">
        <p14:creationId xmlns:p14="http://schemas.microsoft.com/office/powerpoint/2010/main" val="1357137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Locomotor Skills is the second </a:t>
            </a:r>
            <a:r>
              <a:rPr lang="en-US" altLang="en-US" dirty="0" err="1"/>
              <a:t>substrand</a:t>
            </a:r>
            <a:r>
              <a:rPr lang="en-US" altLang="en-US" dirty="0"/>
              <a:t> from the Fundamental Movement Skills strand.</a:t>
            </a: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07D884A-6633-4D8D-A691-8821D3106649}" type="slidenum">
              <a:rPr lang="en-US" altLang="en-US" sz="1200"/>
              <a:pPr eaLnBrk="1" hangingPunct="1"/>
              <a:t>27</a:t>
            </a:fld>
            <a:endParaRPr lang="en-US" altLang="en-US" sz="1200"/>
          </a:p>
        </p:txBody>
      </p:sp>
    </p:spTree>
    <p:extLst>
      <p:ext uri="{BB962C8B-B14F-4D97-AF65-F5344CB8AC3E}">
        <p14:creationId xmlns:p14="http://schemas.microsoft.com/office/powerpoint/2010/main" val="1146664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Locomotor skills are ways in which we move our bodies through space from one point to another point (locomotor skills are also called traveling skills).  </a:t>
            </a:r>
          </a:p>
          <a:p>
            <a:pPr>
              <a:spcBef>
                <a:spcPts val="0"/>
              </a:spcBef>
            </a:pPr>
            <a:endParaRPr lang="en-US" altLang="en-US" dirty="0"/>
          </a:p>
          <a:p>
            <a:pPr>
              <a:spcBef>
                <a:spcPts val="0"/>
              </a:spcBef>
            </a:pPr>
            <a:r>
              <a:rPr lang="en-US" altLang="en-US" dirty="0"/>
              <a:t>Young children travel, explore, and discover their environment through various locomotor skills.  </a:t>
            </a:r>
          </a:p>
          <a:p>
            <a:pPr>
              <a:spcBef>
                <a:spcPts val="0"/>
              </a:spcBef>
            </a:pPr>
            <a:endParaRPr lang="en-US" altLang="en-US" dirty="0"/>
          </a:p>
          <a:p>
            <a:pPr>
              <a:spcBef>
                <a:spcPts val="0"/>
              </a:spcBef>
            </a:pPr>
            <a:r>
              <a:rPr lang="en-US" altLang="en-US" dirty="0"/>
              <a:t>Turn</a:t>
            </a:r>
            <a:r>
              <a:rPr lang="en-US" altLang="en-US" baseline="0" dirty="0"/>
              <a:t> to your elbow partner and try to name five locomotor skills.</a:t>
            </a:r>
            <a:endParaRPr lang="en-US" altLang="en-US" dirty="0"/>
          </a:p>
        </p:txBody>
      </p:sp>
      <p:sp>
        <p:nvSpPr>
          <p:cNvPr id="1105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E6C4565-019A-43AA-AD16-BF0F2D277A23}" type="slidenum">
              <a:rPr lang="en-US" altLang="en-US" sz="1200"/>
              <a:pPr eaLnBrk="1" hangingPunct="1"/>
              <a:t>28</a:t>
            </a:fld>
            <a:endParaRPr lang="en-US" altLang="en-US" sz="1200"/>
          </a:p>
        </p:txBody>
      </p:sp>
    </p:spTree>
    <p:extLst>
      <p:ext uri="{BB962C8B-B14F-4D97-AF65-F5344CB8AC3E}">
        <p14:creationId xmlns:p14="http://schemas.microsoft.com/office/powerpoint/2010/main" val="2594819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Typically, the main focus of development and practice for locomotor skills in TK</a:t>
            </a:r>
            <a:r>
              <a:rPr lang="en-US" altLang="en-US" baseline="0" dirty="0"/>
              <a:t> is on </a:t>
            </a:r>
            <a:r>
              <a:rPr lang="en-US" altLang="en-US" dirty="0"/>
              <a:t>walking, running, jumping, galloping, sliding, leaping, skipping, and hopping.  </a:t>
            </a:r>
          </a:p>
          <a:p>
            <a:pPr>
              <a:spcBef>
                <a:spcPts val="0"/>
              </a:spcBef>
            </a:pPr>
            <a:endParaRPr lang="en-US" altLang="en-US" dirty="0"/>
          </a:p>
          <a:p>
            <a:pPr>
              <a:spcBef>
                <a:spcPts val="0"/>
              </a:spcBef>
            </a:pPr>
            <a:r>
              <a:rPr lang="en-US" altLang="en-US" dirty="0"/>
              <a:t>Once basic locomotor skills are acquired, movement concepts can be added to each locomotor skill for more complex movement patterns—for</a:t>
            </a:r>
            <a:r>
              <a:rPr lang="en-US" altLang="en-US" baseline="0" dirty="0"/>
              <a:t> example, </a:t>
            </a:r>
            <a:r>
              <a:rPr lang="en-US" altLang="en-US" dirty="0"/>
              <a:t>walking at a low level on a zigzag pathway. </a:t>
            </a:r>
          </a:p>
          <a:p>
            <a:pPr>
              <a:spcBef>
                <a:spcPts val="0"/>
              </a:spcBef>
            </a:pPr>
            <a:endParaRPr lang="en-US" altLang="en-US" dirty="0"/>
          </a:p>
          <a:p>
            <a:pPr>
              <a:spcBef>
                <a:spcPts val="0"/>
              </a:spcBef>
            </a:pPr>
            <a:r>
              <a:rPr lang="en-US" altLang="en-US" dirty="0"/>
              <a:t>Often times, games and activities are played with children running as the only locomotor skill.</a:t>
            </a:r>
            <a:r>
              <a:rPr lang="en-US" altLang="en-US" baseline="0" dirty="0"/>
              <a:t>  A</a:t>
            </a:r>
            <a:r>
              <a:rPr lang="en-US" altLang="en-US" dirty="0"/>
              <a:t> variety of locomotor skills should be added to activities to create an enriched lesson.</a:t>
            </a:r>
          </a:p>
          <a:p>
            <a:pPr>
              <a:spcBef>
                <a:spcPts val="0"/>
              </a:spcBef>
            </a:pPr>
            <a:endParaRPr lang="en-US" altLang="en-US" dirty="0"/>
          </a:p>
        </p:txBody>
      </p:sp>
      <p:sp>
        <p:nvSpPr>
          <p:cNvPr id="1126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CB5F335-DEDB-4A14-BC65-D02438631C0A}" type="slidenum">
              <a:rPr lang="en-US" altLang="en-US" sz="1200"/>
              <a:pPr eaLnBrk="1" hangingPunct="1"/>
              <a:t>29</a:t>
            </a:fld>
            <a:endParaRPr lang="en-US" altLang="en-US" sz="1200"/>
          </a:p>
        </p:txBody>
      </p:sp>
    </p:spTree>
    <p:extLst>
      <p:ext uri="{BB962C8B-B14F-4D97-AF65-F5344CB8AC3E}">
        <p14:creationId xmlns:p14="http://schemas.microsoft.com/office/powerpoint/2010/main" val="2173702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0" marR="0" lvl="0" indent="0" algn="l" defTabSz="457200" rtl="0" eaLnBrk="0" fontAlgn="base" latinLnBrk="0" hangingPunct="0">
              <a:spcBef>
                <a:spcPts val="0"/>
              </a:spcBef>
              <a:spcAft>
                <a:spcPts val="0"/>
              </a:spcAft>
              <a:buClrTx/>
              <a:buSzTx/>
              <a:buFontTx/>
              <a:buNone/>
              <a:tabLst/>
              <a:defRPr/>
            </a:pPr>
            <a:r>
              <a:rPr lang="en-US" b="1" dirty="0">
                <a:effectLst/>
                <a:ea typeface="Times New Roman" panose="02020603050405020304" pitchFamily="18" charset="0"/>
              </a:rPr>
              <a:t>Activity 1: FUN-</a:t>
            </a:r>
            <a:r>
              <a:rPr lang="en-US" b="1" dirty="0" err="1">
                <a:effectLst/>
                <a:ea typeface="Times New Roman" panose="02020603050405020304" pitchFamily="18" charset="0"/>
              </a:rPr>
              <a:t>damental</a:t>
            </a:r>
            <a:r>
              <a:rPr lang="en-US" b="1" dirty="0">
                <a:effectLst/>
                <a:ea typeface="Times New Roman" panose="02020603050405020304" pitchFamily="18" charset="0"/>
              </a:rPr>
              <a:t> Scramble</a:t>
            </a:r>
          </a:p>
          <a:p>
            <a:pPr>
              <a:spcBef>
                <a:spcPts val="0"/>
              </a:spcBef>
              <a:spcAft>
                <a:spcPts val="0"/>
              </a:spcAft>
            </a:pPr>
            <a:endParaRPr lang="en-US" altLang="en-US" b="1" dirty="0"/>
          </a:p>
          <a:p>
            <a:pPr>
              <a:spcBef>
                <a:spcPts val="0"/>
              </a:spcBef>
              <a:spcAft>
                <a:spcPts val="0"/>
              </a:spcAft>
            </a:pPr>
            <a:r>
              <a:rPr lang="en-US" altLang="en-US" b="1" dirty="0"/>
              <a:t>Background Information:</a:t>
            </a:r>
          </a:p>
          <a:p>
            <a:pPr marL="0" marR="0" lvl="0" indent="0">
              <a:spcBef>
                <a:spcPts val="0"/>
              </a:spcBef>
              <a:spcAft>
                <a:spcPts val="0"/>
              </a:spcAft>
              <a:buFont typeface="+mj-lt"/>
              <a:buNone/>
            </a:pPr>
            <a:r>
              <a:rPr lang="en-US" dirty="0">
                <a:effectLst/>
                <a:ea typeface="Times New Roman" panose="02020603050405020304" pitchFamily="18" charset="0"/>
              </a:rPr>
              <a:t>Prepare participants for the activity by reviewing Handout 1: Physical Development Glossary.</a:t>
            </a:r>
          </a:p>
          <a:p>
            <a:pPr marL="0" marR="0" lvl="0" indent="0">
              <a:spcBef>
                <a:spcPts val="0"/>
              </a:spcBef>
              <a:spcAft>
                <a:spcPts val="0"/>
              </a:spcAft>
              <a:buFont typeface="+mj-lt"/>
              <a:buNone/>
            </a:pPr>
            <a:endParaRPr lang="en-US" dirty="0">
              <a:effectLst/>
              <a:ea typeface="Times New Roman" panose="02020603050405020304" pitchFamily="18" charset="0"/>
            </a:endParaRPr>
          </a:p>
          <a:p>
            <a:pPr marL="0" marR="0" lvl="0" indent="0">
              <a:spcBef>
                <a:spcPts val="0"/>
              </a:spcBef>
              <a:spcAft>
                <a:spcPts val="0"/>
              </a:spcAft>
              <a:buFont typeface="+mj-lt"/>
              <a:buNone/>
            </a:pPr>
            <a:r>
              <a:rPr lang="en-US" dirty="0">
                <a:effectLst/>
                <a:ea typeface="Times New Roman" panose="02020603050405020304" pitchFamily="18" charset="0"/>
              </a:rPr>
              <a:t>Scatter FMS definition cards and FMS vocabulary cards face up on opposite sides of the area. Use a rope/chalk/tape as the start line.  </a:t>
            </a:r>
          </a:p>
          <a:p>
            <a:pPr marL="0" marR="0" lvl="0" indent="0" algn="l" defTabSz="457200" rtl="0" eaLnBrk="0" fontAlgn="base" latinLnBrk="0" hangingPunct="0">
              <a:spcBef>
                <a:spcPts val="0"/>
              </a:spcBef>
              <a:spcAft>
                <a:spcPts val="0"/>
              </a:spcAft>
              <a:buClrTx/>
              <a:buSzTx/>
              <a:buFontTx/>
              <a:buNone/>
              <a:tabLst/>
              <a:defRPr/>
            </a:pPr>
            <a:endParaRPr lang="en-US" dirty="0">
              <a:effectLst/>
              <a:ea typeface="Times New Roman" panose="02020603050405020304" pitchFamily="18" charset="0"/>
            </a:endParaRPr>
          </a:p>
          <a:p>
            <a:pPr marL="0" marR="0" lvl="0" indent="0" algn="l" defTabSz="457200" rtl="0" eaLnBrk="0" fontAlgn="base" latinLnBrk="0" hangingPunct="0">
              <a:spcBef>
                <a:spcPts val="0"/>
              </a:spcBef>
              <a:spcAft>
                <a:spcPts val="0"/>
              </a:spcAft>
              <a:buClrTx/>
              <a:buSzTx/>
              <a:buFontTx/>
              <a:buNone/>
              <a:tabLst/>
              <a:defRPr/>
            </a:pPr>
            <a:r>
              <a:rPr lang="en-US" dirty="0">
                <a:effectLst/>
                <a:ea typeface="Times New Roman" panose="02020603050405020304" pitchFamily="18" charset="0"/>
              </a:rPr>
              <a:t>If</a:t>
            </a:r>
            <a:r>
              <a:rPr lang="en-US" baseline="0" dirty="0">
                <a:effectLst/>
                <a:ea typeface="Times New Roman" panose="02020603050405020304" pitchFamily="18" charset="0"/>
              </a:rPr>
              <a:t> possible, make sure that teams are made up of an even number of participants in each group.</a:t>
            </a:r>
            <a:endParaRPr lang="en-US" dirty="0">
              <a:effectLst/>
              <a:ea typeface="Times New Roman" panose="02020603050405020304" pitchFamily="18" charset="0"/>
            </a:endParaRPr>
          </a:p>
          <a:p>
            <a:pPr>
              <a:spcBef>
                <a:spcPts val="0"/>
              </a:spcBef>
              <a:spcAft>
                <a:spcPts val="0"/>
              </a:spcAft>
            </a:pPr>
            <a:endParaRPr lang="en-US" altLang="en-US" b="1" dirty="0"/>
          </a:p>
          <a:p>
            <a:pPr>
              <a:spcBef>
                <a:spcPts val="0"/>
              </a:spcBef>
              <a:spcAft>
                <a:spcPts val="0"/>
              </a:spcAft>
            </a:pPr>
            <a:r>
              <a:rPr lang="en-US" altLang="en-US" b="1" dirty="0"/>
              <a:t>Presenter Remarks:</a:t>
            </a:r>
          </a:p>
          <a:p>
            <a:pPr marL="0" marR="0" lvl="0" indent="0" algn="l" defTabSz="457200" rtl="0" eaLnBrk="0" fontAlgn="base" latinLnBrk="0" hangingPunct="0">
              <a:spcBef>
                <a:spcPts val="0"/>
              </a:spcBef>
              <a:spcAft>
                <a:spcPts val="0"/>
              </a:spcAft>
              <a:buClrTx/>
              <a:buSzTx/>
              <a:buFontTx/>
              <a:buNone/>
              <a:tabLst/>
              <a:defRPr/>
            </a:pPr>
            <a:r>
              <a:rPr lang="en-US" altLang="en-US" dirty="0"/>
              <a:t>How familiar are you with the vocabulary related to physical development?  We are going to do the FUN-</a:t>
            </a:r>
            <a:r>
              <a:rPr lang="en-US" altLang="en-US" dirty="0" err="1"/>
              <a:t>damental</a:t>
            </a:r>
            <a:r>
              <a:rPr lang="en-US" altLang="en-US" dirty="0"/>
              <a:t> Scramble; this is a cooperative activity that will connect movement and vocabulary.</a:t>
            </a:r>
          </a:p>
          <a:p>
            <a:pPr>
              <a:spcBef>
                <a:spcPts val="0"/>
              </a:spcBef>
              <a:spcAft>
                <a:spcPts val="0"/>
              </a:spcAft>
            </a:pPr>
            <a:endParaRPr lang="en-US" altLang="en-US" dirty="0"/>
          </a:p>
          <a:p>
            <a:pPr>
              <a:spcBef>
                <a:spcPts val="0"/>
              </a:spcBef>
              <a:spcAft>
                <a:spcPts val="0"/>
              </a:spcAft>
            </a:pPr>
            <a:r>
              <a:rPr lang="en-US" altLang="en-US" dirty="0"/>
              <a:t>Please line up in teams of 5-6 over by the start line. Each team will receive a strip of crepe paper 6</a:t>
            </a:r>
            <a:r>
              <a:rPr lang="ja-JP" altLang="en-US" baseline="0" dirty="0"/>
              <a:t> </a:t>
            </a:r>
            <a:r>
              <a:rPr lang="en-US" altLang="ja-JP" baseline="0" dirty="0"/>
              <a:t>inches</a:t>
            </a:r>
            <a:r>
              <a:rPr lang="en-US" altLang="ja-JP" dirty="0"/>
              <a:t> long.  This is how to play the game:</a:t>
            </a:r>
          </a:p>
          <a:p>
            <a:pPr marL="171450" indent="-171450">
              <a:spcBef>
                <a:spcPts val="0"/>
              </a:spcBef>
              <a:spcAft>
                <a:spcPts val="0"/>
              </a:spcAft>
              <a:buFont typeface="Arial" panose="020B0604020202020204" pitchFamily="34" charset="0"/>
              <a:buChar char="•"/>
            </a:pPr>
            <a:r>
              <a:rPr lang="en-US" altLang="en-US" dirty="0"/>
              <a:t>On the GO signal, each team will travel to an area of scattered cards on the floor, pick up one card, and return to the start line.  Teams will then go to the opposite area to retrieve the correct vocabulary or definition card that is needed to make a match. </a:t>
            </a:r>
          </a:p>
          <a:p>
            <a:pPr marL="171450" indent="-171450">
              <a:spcBef>
                <a:spcPts val="0"/>
              </a:spcBef>
              <a:spcAft>
                <a:spcPts val="0"/>
              </a:spcAft>
              <a:buFont typeface="Arial" panose="020B0604020202020204" pitchFamily="34" charset="0"/>
              <a:buChar char="•"/>
            </a:pPr>
            <a:r>
              <a:rPr lang="en-US" altLang="en-US" dirty="0"/>
              <a:t>You may choose whichever area to travel to first. Some will want to pick up the definition card first and then find the vocabulary word that matches or vice versa.  </a:t>
            </a:r>
          </a:p>
          <a:p>
            <a:pPr marL="171450" indent="-171450">
              <a:spcBef>
                <a:spcPts val="0"/>
              </a:spcBef>
              <a:spcAft>
                <a:spcPts val="0"/>
              </a:spcAft>
              <a:buFont typeface="Arial" panose="020B0604020202020204" pitchFamily="34" charset="0"/>
              <a:buChar char="•"/>
            </a:pPr>
            <a:r>
              <a:rPr lang="en-US" altLang="en-US" dirty="0"/>
              <a:t>Teams will continue making matches until time is called or all cards have been picked up (usually two minutes).</a:t>
            </a:r>
          </a:p>
          <a:p>
            <a:pPr marL="171450" indent="-171450">
              <a:spcBef>
                <a:spcPts val="0"/>
              </a:spcBef>
              <a:spcAft>
                <a:spcPts val="0"/>
              </a:spcAft>
              <a:buFont typeface="Arial" panose="020B0604020202020204" pitchFamily="34" charset="0"/>
              <a:buChar char="•"/>
            </a:pPr>
            <a:r>
              <a:rPr lang="en-US" altLang="en-US" dirty="0"/>
              <a:t>Once the game is over, teams will check to see how many correct matches they collected by referring to Handout 1: Physical Development Glossary. </a:t>
            </a:r>
          </a:p>
          <a:p>
            <a:pPr marL="171450" indent="-171450">
              <a:spcBef>
                <a:spcPts val="0"/>
              </a:spcBef>
              <a:spcAft>
                <a:spcPts val="0"/>
              </a:spcAft>
              <a:buFont typeface="Arial" panose="020B0604020202020204" pitchFamily="34" charset="0"/>
              <a:buChar char="•"/>
            </a:pPr>
            <a:r>
              <a:rPr lang="en-US" altLang="en-US" dirty="0"/>
              <a:t>It is important to travel together because every break in the strip of the crepe paper will result in one match being deducted. If a break occurs, teams have to stop and tie it back together.</a:t>
            </a:r>
          </a:p>
          <a:p>
            <a:pPr>
              <a:spcBef>
                <a:spcPts val="0"/>
              </a:spcBef>
              <a:spcAft>
                <a:spcPts val="0"/>
              </a:spcAft>
            </a:pPr>
            <a:endParaRPr lang="en-US" altLang="en-US" dirty="0"/>
          </a:p>
          <a:p>
            <a:pPr>
              <a:spcBef>
                <a:spcPts val="0"/>
              </a:spcBef>
              <a:spcAft>
                <a:spcPts val="0"/>
              </a:spcAft>
            </a:pPr>
            <a:r>
              <a:rPr lang="en-US" altLang="en-US" dirty="0"/>
              <a:t>(This activity provides participants with the vocabulary needed to explore the Fundamental Movement Skills strand.)</a:t>
            </a:r>
          </a:p>
          <a:p>
            <a:pPr>
              <a:spcBef>
                <a:spcPts val="0"/>
              </a:spcBef>
              <a:spcAft>
                <a:spcPts val="0"/>
              </a:spcAft>
            </a:pPr>
            <a:endParaRPr lang="en-US" altLang="en-US" dirty="0"/>
          </a:p>
          <a:p>
            <a:pPr>
              <a:spcBef>
                <a:spcPts val="0"/>
              </a:spcBef>
              <a:spcAft>
                <a:spcPts val="0"/>
              </a:spcAft>
            </a:pPr>
            <a:r>
              <a:rPr lang="en-US" altLang="en-US" dirty="0"/>
              <a:t>Let’s get started! Every team needs to hold onto a six-inch strip of crepe paper behind the start line. Work cooperatively and travel safely – be aware of others!</a:t>
            </a:r>
          </a:p>
          <a:p>
            <a:pPr>
              <a:spcBef>
                <a:spcPts val="0"/>
              </a:spcBef>
              <a:spcAft>
                <a:spcPts val="0"/>
              </a:spcAft>
            </a:pPr>
            <a:endParaRPr lang="en-US" altLang="en-US" dirty="0"/>
          </a:p>
          <a:p>
            <a:pPr>
              <a:spcBef>
                <a:spcPts val="0"/>
              </a:spcBef>
              <a:spcAft>
                <a:spcPts val="0"/>
              </a:spcAft>
            </a:pPr>
            <a:r>
              <a:rPr lang="en-US" altLang="en-US" dirty="0"/>
              <a:t>Ready GO!</a:t>
            </a:r>
          </a:p>
          <a:p>
            <a:pPr>
              <a:spcBef>
                <a:spcPts val="0"/>
              </a:spcBef>
              <a:spcAft>
                <a:spcPts val="0"/>
              </a:spcAft>
            </a:pPr>
            <a:endParaRPr lang="en-US" altLang="en-US" dirty="0"/>
          </a:p>
          <a:p>
            <a:pPr marL="0" marR="0">
              <a:spcBef>
                <a:spcPts val="0"/>
              </a:spcBef>
              <a:spcAft>
                <a:spcPts val="0"/>
              </a:spcAft>
            </a:pPr>
            <a:r>
              <a:rPr lang="en-US" b="1" cap="all" dirty="0">
                <a:effectLst/>
                <a:ea typeface="Times New Roman" panose="02020603050405020304" pitchFamily="18" charset="0"/>
              </a:rPr>
              <a:t>intent: </a:t>
            </a:r>
            <a:endParaRPr lang="en-US" dirty="0">
              <a:effectLst/>
              <a:ea typeface="Times New Roman" panose="02020603050405020304" pitchFamily="18" charset="0"/>
            </a:endParaRPr>
          </a:p>
          <a:p>
            <a:pPr marL="0" marR="0">
              <a:spcBef>
                <a:spcPts val="0"/>
              </a:spcBef>
              <a:spcAft>
                <a:spcPts val="0"/>
              </a:spcAft>
            </a:pPr>
            <a:r>
              <a:rPr lang="en-US" dirty="0">
                <a:solidFill>
                  <a:srgbClr val="000000"/>
                </a:solidFill>
                <a:effectLst/>
                <a:ea typeface="Times New Roman" panose="02020603050405020304" pitchFamily="18" charset="0"/>
              </a:rPr>
              <a:t>Cooperatively engage in a community building activity in preparation to learn about fundamental movement skills (FMS).</a:t>
            </a:r>
            <a:endParaRPr lang="en-US" dirty="0">
              <a:effectLst/>
              <a:ea typeface="Times New Roman" panose="02020603050405020304" pitchFamily="18" charset="0"/>
            </a:endParaRPr>
          </a:p>
          <a:p>
            <a:pPr marL="0" marR="0">
              <a:spcBef>
                <a:spcPts val="0"/>
              </a:spcBef>
              <a:spcAft>
                <a:spcPts val="0"/>
              </a:spcAft>
            </a:pPr>
            <a:r>
              <a:rPr lang="en-US" b="1" dirty="0">
                <a:solidFill>
                  <a:srgbClr val="000000"/>
                </a:solidFill>
                <a:effectLst/>
                <a:ea typeface="Times New Roman" panose="02020603050405020304" pitchFamily="18" charset="0"/>
              </a:rPr>
              <a:t> </a:t>
            </a:r>
            <a:endParaRPr lang="en-US" dirty="0">
              <a:solidFill>
                <a:srgbClr val="000000"/>
              </a:solidFill>
              <a:effectLst/>
              <a:ea typeface="Times New Roman" panose="02020603050405020304" pitchFamily="18" charset="0"/>
            </a:endParaRPr>
          </a:p>
          <a:p>
            <a:pPr marL="0" marR="0">
              <a:spcBef>
                <a:spcPts val="0"/>
              </a:spcBef>
              <a:spcAft>
                <a:spcPts val="0"/>
              </a:spcAft>
            </a:pPr>
            <a:r>
              <a:rPr lang="en-US" b="1" dirty="0">
                <a:solidFill>
                  <a:srgbClr val="000000"/>
                </a:solidFill>
                <a:effectLst/>
                <a:ea typeface="Times New Roman" panose="02020603050405020304" pitchFamily="18" charset="0"/>
              </a:rPr>
              <a:t>OUTCOMES: </a:t>
            </a:r>
            <a:endParaRPr lang="en-US" dirty="0">
              <a:solidFill>
                <a:srgbClr val="000000"/>
              </a:solidFill>
              <a:effectLst/>
              <a:ea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pPr>
            <a:r>
              <a:rPr lang="en-US" dirty="0">
                <a:solidFill>
                  <a:srgbClr val="000000"/>
                </a:solidFill>
                <a:effectLst/>
                <a:ea typeface="Times New Roman" panose="02020603050405020304" pitchFamily="18" charset="0"/>
              </a:rPr>
              <a:t>Participants will cooperatively engage in movement as they try to retrieve cards from different areas of the room while holding onto crepe paper.</a:t>
            </a:r>
            <a:endParaRPr lang="en-US" dirty="0">
              <a:effectLst/>
              <a:ea typeface="Times" pitchFamily="18" charset="0"/>
            </a:endParaRPr>
          </a:p>
          <a:p>
            <a:pPr marL="342900" marR="0" lvl="0" indent="-342900" algn="l">
              <a:spcBef>
                <a:spcPts val="0"/>
              </a:spcBef>
              <a:spcAft>
                <a:spcPts val="0"/>
              </a:spcAft>
              <a:buFont typeface="Symbol" panose="05050102010706020507" pitchFamily="18" charset="2"/>
              <a:buChar char=""/>
            </a:pPr>
            <a:r>
              <a:rPr lang="en-US" dirty="0">
                <a:solidFill>
                  <a:srgbClr val="000000"/>
                </a:solidFill>
                <a:effectLst/>
                <a:ea typeface="Times New Roman" panose="02020603050405020304" pitchFamily="18" charset="0"/>
              </a:rPr>
              <a:t>Participants will match vocabulary cards and definition cards using locomotor skills. </a:t>
            </a:r>
            <a:endParaRPr lang="en-US" dirty="0">
              <a:effectLst/>
              <a:ea typeface="Times" pitchFamily="18" charset="0"/>
            </a:endParaRPr>
          </a:p>
          <a:p>
            <a:pPr marL="0" marR="0" algn="l">
              <a:spcBef>
                <a:spcPts val="0"/>
              </a:spcBef>
              <a:spcAft>
                <a:spcPts val="0"/>
              </a:spcAft>
            </a:pPr>
            <a:endParaRPr lang="en-US" b="0" cap="none" dirty="0">
              <a:solidFill>
                <a:srgbClr val="000000"/>
              </a:solidFill>
              <a:effectLst/>
              <a:ea typeface="Times New Roman" panose="02020603050405020304" pitchFamily="18" charset="0"/>
            </a:endParaRPr>
          </a:p>
          <a:p>
            <a:pPr marL="0" marR="0" algn="l">
              <a:spcBef>
                <a:spcPts val="0"/>
              </a:spcBef>
              <a:spcAft>
                <a:spcPts val="0"/>
              </a:spcAft>
            </a:pPr>
            <a:r>
              <a:rPr lang="en-US" b="1" cap="all" dirty="0">
                <a:effectLst/>
                <a:ea typeface="Times New Roman" panose="02020603050405020304" pitchFamily="18" charset="0"/>
              </a:rPr>
              <a:t>Materials Required: </a:t>
            </a:r>
            <a:endParaRPr lang="en-US" dirty="0">
              <a:effectLst/>
              <a:ea typeface="Times New Roman" panose="02020603050405020304" pitchFamily="18" charset="0"/>
            </a:endParaRPr>
          </a:p>
          <a:p>
            <a:pPr marL="342900" marR="0" lvl="0" indent="-342900" algn="l">
              <a:spcBef>
                <a:spcPts val="0"/>
              </a:spcBef>
              <a:spcAft>
                <a:spcPts val="0"/>
              </a:spcAft>
              <a:buSzPts val="1200"/>
              <a:buFont typeface="Symbol" panose="05050102010706020507" pitchFamily="18" charset="2"/>
              <a:buChar char=""/>
            </a:pPr>
            <a:r>
              <a:rPr lang="en-US" dirty="0">
                <a:effectLst/>
                <a:ea typeface="Times" pitchFamily="18" charset="0"/>
              </a:rPr>
              <a:t>Handout 1: Physical Development Glossary</a:t>
            </a:r>
          </a:p>
          <a:p>
            <a:pPr marL="342900" marR="0" lvl="0" indent="-342900" algn="l">
              <a:spcBef>
                <a:spcPts val="0"/>
              </a:spcBef>
              <a:spcAft>
                <a:spcPts val="0"/>
              </a:spcAft>
              <a:buSzPts val="1200"/>
              <a:buFont typeface="Symbol" panose="05050102010706020507" pitchFamily="18" charset="2"/>
              <a:buChar char=""/>
            </a:pPr>
            <a:r>
              <a:rPr lang="en-US" dirty="0">
                <a:effectLst/>
                <a:ea typeface="Times" pitchFamily="18" charset="0"/>
              </a:rPr>
              <a:t>FMS vocabulary cards </a:t>
            </a:r>
          </a:p>
          <a:p>
            <a:pPr marL="342900" marR="0" lvl="0" indent="-342900" algn="l">
              <a:spcBef>
                <a:spcPts val="0"/>
              </a:spcBef>
              <a:spcAft>
                <a:spcPts val="0"/>
              </a:spcAft>
              <a:buSzPts val="1200"/>
              <a:buFont typeface="Symbol" panose="05050102010706020507" pitchFamily="18" charset="2"/>
              <a:buChar char=""/>
            </a:pPr>
            <a:r>
              <a:rPr lang="en-US" dirty="0">
                <a:effectLst/>
                <a:ea typeface="Times" pitchFamily="18" charset="0"/>
              </a:rPr>
              <a:t>FMS definition Cards </a:t>
            </a:r>
          </a:p>
          <a:p>
            <a:pPr marL="342900" marR="0" lvl="0" indent="-342900" algn="l">
              <a:spcBef>
                <a:spcPts val="0"/>
              </a:spcBef>
              <a:spcAft>
                <a:spcPts val="0"/>
              </a:spcAft>
              <a:buSzPts val="1200"/>
              <a:buFont typeface="Symbol" panose="05050102010706020507" pitchFamily="18" charset="2"/>
              <a:buChar char=""/>
            </a:pPr>
            <a:r>
              <a:rPr lang="en-US" dirty="0">
                <a:effectLst/>
                <a:ea typeface="Times" pitchFamily="18" charset="0"/>
              </a:rPr>
              <a:t>Six-inch strip of crepe paper for each team (tear or cut)</a:t>
            </a:r>
          </a:p>
          <a:p>
            <a:pPr marL="0" marR="0">
              <a:spcBef>
                <a:spcPts val="0"/>
              </a:spcBef>
              <a:spcAft>
                <a:spcPts val="0"/>
              </a:spcAft>
            </a:pPr>
            <a:endParaRPr lang="en-US" b="0" cap="none" dirty="0">
              <a:effectLst/>
              <a:ea typeface="Times" pitchFamily="18" charset="0"/>
            </a:endParaRPr>
          </a:p>
          <a:p>
            <a:pPr marL="0" marR="0">
              <a:spcBef>
                <a:spcPts val="0"/>
              </a:spcBef>
              <a:spcAft>
                <a:spcPts val="0"/>
              </a:spcAft>
            </a:pPr>
            <a:r>
              <a:rPr lang="en-US" b="1" cap="all" dirty="0">
                <a:effectLst/>
                <a:ea typeface="Times" pitchFamily="18" charset="0"/>
              </a:rPr>
              <a:t>Time:</a:t>
            </a:r>
            <a:r>
              <a:rPr lang="en-US" dirty="0">
                <a:effectLst/>
                <a:ea typeface="Times" pitchFamily="18" charset="0"/>
              </a:rPr>
              <a:t> 7–8 minutes</a:t>
            </a:r>
          </a:p>
          <a:p>
            <a:pPr marL="0" marR="0">
              <a:spcBef>
                <a:spcPts val="0"/>
              </a:spcBef>
              <a:spcAft>
                <a:spcPts val="0"/>
              </a:spcAft>
            </a:pPr>
            <a:endParaRPr lang="en-US" b="1" cap="all" dirty="0">
              <a:effectLst/>
              <a:ea typeface="Times New Roman" panose="02020603050405020304" pitchFamily="18" charset="0"/>
            </a:endParaRPr>
          </a:p>
          <a:p>
            <a:pPr marL="0" marR="0">
              <a:spcBef>
                <a:spcPts val="0"/>
              </a:spcBef>
              <a:spcAft>
                <a:spcPts val="0"/>
              </a:spcAft>
            </a:pPr>
            <a:r>
              <a:rPr lang="en-US" b="1" cap="all" dirty="0">
                <a:effectLst/>
                <a:ea typeface="Times New Roman" panose="02020603050405020304" pitchFamily="18" charset="0"/>
              </a:rPr>
              <a:t>Process: </a:t>
            </a:r>
            <a:endParaRPr lang="en-US" dirty="0">
              <a:effectLst/>
              <a:ea typeface="Times New Roman" panose="02020603050405020304" pitchFamily="18" charset="0"/>
            </a:endParaRPr>
          </a:p>
          <a:p>
            <a:pPr marL="342900" marR="0" lvl="0" indent="-342900">
              <a:spcBef>
                <a:spcPts val="0"/>
              </a:spcBef>
              <a:spcAft>
                <a:spcPts val="0"/>
              </a:spcAft>
              <a:buFont typeface="+mj-lt"/>
              <a:buAutoNum type="arabicPeriod"/>
            </a:pPr>
            <a:r>
              <a:rPr lang="en-US" dirty="0">
                <a:effectLst/>
                <a:ea typeface="Times New Roman" panose="02020603050405020304" pitchFamily="18" charset="0"/>
              </a:rPr>
              <a:t>Prepare participants for the activity by reviewing Handout 1: Physical Development Glossary.</a:t>
            </a:r>
          </a:p>
          <a:p>
            <a:pPr marL="342900" marR="0" lvl="0" indent="-342900">
              <a:spcBef>
                <a:spcPts val="0"/>
              </a:spcBef>
              <a:spcAft>
                <a:spcPts val="0"/>
              </a:spcAft>
              <a:buFont typeface="+mj-lt"/>
              <a:buAutoNum type="arabicPeriod"/>
            </a:pPr>
            <a:r>
              <a:rPr lang="en-US" dirty="0">
                <a:effectLst/>
                <a:ea typeface="Times New Roman" panose="02020603050405020304" pitchFamily="18" charset="0"/>
              </a:rPr>
              <a:t>Scatter FMS definition cards and FMS vocabulary cards face up on opposite sides of the area. Use a rope/chalk/tape as the start line.  </a:t>
            </a:r>
          </a:p>
          <a:p>
            <a:pPr marL="342900" marR="0" lvl="0" indent="-342900">
              <a:spcBef>
                <a:spcPts val="0"/>
              </a:spcBef>
              <a:spcAft>
                <a:spcPts val="0"/>
              </a:spcAft>
              <a:buFont typeface="+mj-lt"/>
              <a:buAutoNum type="arabicPeriod"/>
            </a:pPr>
            <a:r>
              <a:rPr lang="en-US" dirty="0">
                <a:effectLst/>
                <a:ea typeface="Times New Roman" panose="02020603050405020304" pitchFamily="18" charset="0"/>
              </a:rPr>
              <a:t>Invite participants to line up by teams/tables behind the start line (approximately 5-6 participants per team). Each team needs a six-inch strip of crepe paper.</a:t>
            </a:r>
          </a:p>
          <a:p>
            <a:pPr marL="342900" marR="0" lvl="0" indent="-342900">
              <a:spcBef>
                <a:spcPts val="0"/>
              </a:spcBef>
              <a:spcAft>
                <a:spcPts val="0"/>
              </a:spcAft>
              <a:buFont typeface="+mj-lt"/>
              <a:buAutoNum type="arabicPeriod"/>
            </a:pPr>
            <a:r>
              <a:rPr lang="en-US" dirty="0">
                <a:effectLst/>
                <a:ea typeface="Times New Roman" panose="02020603050405020304" pitchFamily="18" charset="0"/>
              </a:rPr>
              <a:t>Activity prompts and directions:  </a:t>
            </a:r>
          </a:p>
          <a:p>
            <a:pPr marL="742950" marR="0" lvl="1" indent="-285750">
              <a:spcBef>
                <a:spcPts val="0"/>
              </a:spcBef>
              <a:spcAft>
                <a:spcPts val="0"/>
              </a:spcAft>
              <a:buFont typeface="+mj-lt"/>
              <a:buAutoNum type="alphaLcPeriod"/>
            </a:pPr>
            <a:r>
              <a:rPr lang="en-US" dirty="0">
                <a:effectLst/>
                <a:ea typeface="Times New Roman" panose="02020603050405020304" pitchFamily="18" charset="0"/>
              </a:rPr>
              <a:t>How familiar are you with the vocabulary related to physical development?  FUN-</a:t>
            </a:r>
            <a:r>
              <a:rPr lang="en-US" dirty="0" err="1">
                <a:effectLst/>
                <a:ea typeface="Times New Roman" panose="02020603050405020304" pitchFamily="18" charset="0"/>
              </a:rPr>
              <a:t>damental</a:t>
            </a:r>
            <a:r>
              <a:rPr lang="en-US" dirty="0">
                <a:effectLst/>
                <a:ea typeface="Times New Roman" panose="02020603050405020304" pitchFamily="18" charset="0"/>
              </a:rPr>
              <a:t> Scramble is a cooperative activity that will connect movement and vocabulary.</a:t>
            </a:r>
          </a:p>
          <a:p>
            <a:pPr marL="742950" marR="0" lvl="1" indent="-285750">
              <a:spcBef>
                <a:spcPts val="0"/>
              </a:spcBef>
              <a:spcAft>
                <a:spcPts val="0"/>
              </a:spcAft>
              <a:buFont typeface="+mj-lt"/>
              <a:buAutoNum type="alphaLcPeriod"/>
            </a:pPr>
            <a:r>
              <a:rPr lang="en-US" dirty="0">
                <a:effectLst/>
                <a:ea typeface="Times New Roman" panose="02020603050405020304" pitchFamily="18" charset="0"/>
              </a:rPr>
              <a:t>On the GO signal, each team will travel to an area of scattered cards on the floor, pick up one card, and return to the start line</a:t>
            </a:r>
            <a:r>
              <a:rPr lang="en-US" b="1" dirty="0">
                <a:effectLst/>
                <a:ea typeface="Times New Roman" panose="02020603050405020304" pitchFamily="18" charset="0"/>
              </a:rPr>
              <a:t>.  </a:t>
            </a:r>
            <a:r>
              <a:rPr lang="en-US" dirty="0">
                <a:effectLst/>
                <a:ea typeface="Times New Roman" panose="02020603050405020304" pitchFamily="18" charset="0"/>
              </a:rPr>
              <a:t>Teams will</a:t>
            </a:r>
            <a:r>
              <a:rPr lang="en-US" b="1" dirty="0">
                <a:effectLst/>
                <a:ea typeface="Times New Roman" panose="02020603050405020304" pitchFamily="18" charset="0"/>
              </a:rPr>
              <a:t> </a:t>
            </a:r>
            <a:r>
              <a:rPr lang="en-US" dirty="0">
                <a:effectLst/>
                <a:ea typeface="Times New Roman" panose="02020603050405020304" pitchFamily="18" charset="0"/>
              </a:rPr>
              <a:t>then go to the opposite area to retrieve the correct vocabulary or definition card that is needed to make a match. </a:t>
            </a:r>
          </a:p>
          <a:p>
            <a:pPr marL="1600200" marR="0" lvl="3" indent="-228600">
              <a:spcBef>
                <a:spcPts val="0"/>
              </a:spcBef>
              <a:spcAft>
                <a:spcPts val="0"/>
              </a:spcAft>
              <a:buFont typeface="Courier New" panose="02070309020205020404" pitchFamily="49" charset="0"/>
              <a:buChar char="o"/>
            </a:pPr>
            <a:r>
              <a:rPr lang="en-US" dirty="0">
                <a:effectLst/>
                <a:ea typeface="Times New Roman" panose="02020603050405020304" pitchFamily="18" charset="0"/>
              </a:rPr>
              <a:t>You may choose whichever area to travel to first. Some will want to pick up the definition card first and then find the vocabulary word that matches or vice versa.  </a:t>
            </a:r>
          </a:p>
          <a:p>
            <a:pPr marL="742950" marR="0" lvl="1" indent="-285750">
              <a:spcBef>
                <a:spcPts val="0"/>
              </a:spcBef>
              <a:spcAft>
                <a:spcPts val="0"/>
              </a:spcAft>
              <a:buFont typeface="+mj-lt"/>
              <a:buAutoNum type="alphaLcPeriod"/>
            </a:pPr>
            <a:r>
              <a:rPr lang="en-US" dirty="0">
                <a:effectLst/>
                <a:ea typeface="Times New Roman" panose="02020603050405020304" pitchFamily="18" charset="0"/>
              </a:rPr>
              <a:t>Teams will continue making matches until time is called or all cards have been picked up (usually two minutes).</a:t>
            </a:r>
          </a:p>
          <a:p>
            <a:pPr marL="742950" marR="0" lvl="1" indent="-285750">
              <a:spcBef>
                <a:spcPts val="0"/>
              </a:spcBef>
              <a:spcAft>
                <a:spcPts val="0"/>
              </a:spcAft>
              <a:buFont typeface="+mj-lt"/>
              <a:buAutoNum type="alphaLcPeriod"/>
            </a:pPr>
            <a:r>
              <a:rPr lang="en-US" dirty="0">
                <a:effectLst/>
                <a:ea typeface="Times New Roman" panose="02020603050405020304" pitchFamily="18" charset="0"/>
              </a:rPr>
              <a:t>Once the game is over, teams will check to see how many correct matches they collected by referring to Handout 1: Physical Development Glossary. </a:t>
            </a:r>
          </a:p>
          <a:p>
            <a:pPr marL="742950" marR="0" lvl="1" indent="-285750">
              <a:spcBef>
                <a:spcPts val="0"/>
              </a:spcBef>
              <a:spcAft>
                <a:spcPts val="0"/>
              </a:spcAft>
              <a:buFont typeface="+mj-lt"/>
              <a:buAutoNum type="alphaLcPeriod"/>
            </a:pPr>
            <a:r>
              <a:rPr lang="en-US" dirty="0">
                <a:effectLst/>
                <a:ea typeface="Times New Roman" panose="02020603050405020304" pitchFamily="18" charset="0"/>
              </a:rPr>
              <a:t>It is important to travel together because every break in the strip of the crepe paper will result in one match being deducted. If a break occurs, teams have to stop and tie it back together.</a:t>
            </a:r>
          </a:p>
          <a:p>
            <a:pPr marL="742950" marR="0" lvl="1" indent="-285750">
              <a:spcBef>
                <a:spcPts val="0"/>
              </a:spcBef>
              <a:spcAft>
                <a:spcPts val="0"/>
              </a:spcAft>
              <a:buFont typeface="+mj-lt"/>
              <a:buAutoNum type="alphaLcPeriod"/>
            </a:pPr>
            <a:r>
              <a:rPr lang="en-US" dirty="0">
                <a:effectLst/>
                <a:ea typeface="Times New Roman" panose="02020603050405020304" pitchFamily="18" charset="0"/>
              </a:rPr>
              <a:t>This activity provides us with the vocabulary we need to explore the Fundamental Movement Skills strand.</a:t>
            </a:r>
          </a:p>
          <a:p>
            <a:pPr marL="742950" marR="0" lvl="1" indent="-285750">
              <a:spcBef>
                <a:spcPts val="0"/>
              </a:spcBef>
              <a:spcAft>
                <a:spcPts val="0"/>
              </a:spcAft>
              <a:buFont typeface="+mj-lt"/>
              <a:buAutoNum type="alphaLcPeriod"/>
            </a:pPr>
            <a:r>
              <a:rPr lang="en-US" dirty="0">
                <a:effectLst/>
                <a:ea typeface="Times New Roman" panose="02020603050405020304" pitchFamily="18" charset="0"/>
              </a:rPr>
              <a:t>Let’s get started! Every team needs to hold onto a six-inch strip of crepe paper behind the start line. Work cooperatively and travel safely – be aware of others!</a:t>
            </a:r>
          </a:p>
          <a:p>
            <a:pPr marL="742950" marR="0" lvl="1" indent="-285750">
              <a:spcBef>
                <a:spcPts val="0"/>
              </a:spcBef>
              <a:spcAft>
                <a:spcPts val="0"/>
              </a:spcAft>
              <a:buFont typeface="+mj-lt"/>
              <a:buAutoNum type="alphaLcPeriod"/>
            </a:pPr>
            <a:r>
              <a:rPr lang="en-US" dirty="0">
                <a:effectLst/>
                <a:ea typeface="Times New Roman" panose="02020603050405020304" pitchFamily="18" charset="0"/>
              </a:rPr>
              <a:t>Ready GO!</a:t>
            </a:r>
          </a:p>
          <a:p>
            <a:pPr marL="0" marR="0">
              <a:spcBef>
                <a:spcPts val="0"/>
              </a:spcBef>
              <a:spcAft>
                <a:spcPts val="0"/>
              </a:spcAft>
            </a:pPr>
            <a:r>
              <a:rPr lang="en-US" dirty="0">
                <a:effectLst/>
                <a:ea typeface="Times New Roman" panose="02020603050405020304" pitchFamily="18" charset="0"/>
              </a:rPr>
              <a:t> </a:t>
            </a:r>
          </a:p>
          <a:p>
            <a:pPr marL="0" marR="0">
              <a:spcBef>
                <a:spcPts val="0"/>
              </a:spcBef>
              <a:spcAft>
                <a:spcPts val="0"/>
              </a:spcAft>
            </a:pPr>
            <a:r>
              <a:rPr lang="en-US" b="1" dirty="0">
                <a:effectLst/>
                <a:ea typeface="Times New Roman" panose="02020603050405020304" pitchFamily="18" charset="0"/>
              </a:rPr>
              <a:t>OPTIONS:</a:t>
            </a:r>
            <a:endParaRPr lang="en-US"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Add more length to the crepe paper for teams with more than six members—typically one foot for each participant.  Try to keep teams with even numbers.</a:t>
            </a: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Make two or three sets of vocabulary and definition cards for larger training sessions.  Laminating cards is suggested for multiple uses.</a:t>
            </a: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Change the locomotor skill used during the activity or ask for a participant to name a locomotor skill everyone can move to.</a:t>
            </a: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7AAA3BB-998C-4F7E-8D94-CB1CFAC0920F}" type="slidenum">
              <a:rPr lang="en-US" altLang="en-US" sz="1200"/>
              <a:pPr eaLnBrk="1" hangingPunct="1"/>
              <a:t>3</a:t>
            </a:fld>
            <a:endParaRPr lang="en-US" altLang="en-US" sz="1200"/>
          </a:p>
        </p:txBody>
      </p:sp>
    </p:spTree>
    <p:extLst>
      <p:ext uri="{BB962C8B-B14F-4D97-AF65-F5344CB8AC3E}">
        <p14:creationId xmlns:p14="http://schemas.microsoft.com/office/powerpoint/2010/main" val="2886777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altLang="en-US" b="1" dirty="0"/>
              <a:t>Presenter Remarks: </a:t>
            </a:r>
          </a:p>
          <a:p>
            <a:pPr>
              <a:spcBef>
                <a:spcPts val="0"/>
              </a:spcBef>
            </a:pPr>
            <a:r>
              <a:rPr lang="en-US" altLang="en-US" b="0" dirty="0"/>
              <a:t>A key concept when observing and assessing motor skills is to </a:t>
            </a:r>
            <a:r>
              <a:rPr lang="en-US" altLang="en-US" b="0" i="0" dirty="0"/>
              <a:t>focus on the process </a:t>
            </a:r>
            <a:r>
              <a:rPr lang="en-US" altLang="en-US" b="0" dirty="0"/>
              <a:t>rather than the end product.  </a:t>
            </a:r>
          </a:p>
          <a:p>
            <a:pPr>
              <a:spcBef>
                <a:spcPts val="0"/>
              </a:spcBef>
            </a:pPr>
            <a:endParaRPr lang="en-US" altLang="en-US" b="0" dirty="0"/>
          </a:p>
          <a:p>
            <a:pPr>
              <a:spcBef>
                <a:spcPts val="0"/>
              </a:spcBef>
            </a:pPr>
            <a:r>
              <a:rPr lang="en-US" altLang="en-US" b="0" dirty="0"/>
              <a:t>This means watching a child while the child is performing a skill.  </a:t>
            </a:r>
          </a:p>
          <a:p>
            <a:pPr>
              <a:spcBef>
                <a:spcPts val="0"/>
              </a:spcBef>
            </a:pPr>
            <a:endParaRPr lang="en-US" altLang="en-US" b="0" dirty="0"/>
          </a:p>
          <a:p>
            <a:pPr>
              <a:spcBef>
                <a:spcPts val="0"/>
              </a:spcBef>
            </a:pPr>
            <a:r>
              <a:rPr lang="en-US" altLang="en-US" b="0" dirty="0"/>
              <a:t>During the pictured activity, many adults will watch to see if the child makes it from one place to another successfully.  </a:t>
            </a:r>
          </a:p>
          <a:p>
            <a:pPr>
              <a:spcBef>
                <a:spcPts val="0"/>
              </a:spcBef>
            </a:pPr>
            <a:endParaRPr lang="en-US" altLang="en-US" b="0" dirty="0"/>
          </a:p>
          <a:p>
            <a:pPr>
              <a:spcBef>
                <a:spcPts val="0"/>
              </a:spcBef>
            </a:pPr>
            <a:r>
              <a:rPr lang="en-US" altLang="en-US" b="0" dirty="0"/>
              <a:t>For the picture above, trained eyes should be on the child and how the child actually maneuvers the more complex skill of walking at a higher level using manipulatives, a skill that requires more balance. </a:t>
            </a:r>
          </a:p>
          <a:p>
            <a:pPr>
              <a:spcBef>
                <a:spcPts val="0"/>
              </a:spcBef>
            </a:pPr>
            <a:endParaRPr lang="en-US" altLang="en-US" b="0" dirty="0"/>
          </a:p>
          <a:p>
            <a:pPr>
              <a:spcBef>
                <a:spcPts val="0"/>
              </a:spcBef>
            </a:pPr>
            <a:r>
              <a:rPr lang="en-US" altLang="en-US" b="0" dirty="0"/>
              <a:t>Training the adult eye to focus on the child performing the skill helps to provide information on where a child is developmentally.  </a:t>
            </a:r>
          </a:p>
          <a:p>
            <a:pPr>
              <a:spcBef>
                <a:spcPts val="0"/>
              </a:spcBef>
            </a:pPr>
            <a:endParaRPr lang="en-US" altLang="en-US" b="0" dirty="0"/>
          </a:p>
          <a:p>
            <a:pPr>
              <a:spcBef>
                <a:spcPts val="0"/>
              </a:spcBef>
            </a:pPr>
            <a:r>
              <a:rPr lang="en-US" altLang="en-US" b="0" dirty="0"/>
              <a:t>Children mature at different rates.</a:t>
            </a:r>
            <a:r>
              <a:rPr lang="en-US" altLang="en-US" b="0" baseline="0" dirty="0"/>
              <a:t> R</a:t>
            </a:r>
            <a:r>
              <a:rPr lang="en-US" altLang="en-US" b="0" dirty="0"/>
              <a:t>ecognizing where a child is developmentally will enable an adult to better assist a child in their development or provide them with more challenges as they acquire more mature skills.  </a:t>
            </a:r>
          </a:p>
        </p:txBody>
      </p:sp>
      <p:sp>
        <p:nvSpPr>
          <p:cNvPr id="1146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BECD74E-1C66-4E31-8F9A-835AAF4D153E}" type="slidenum">
              <a:rPr lang="en-US" altLang="en-US" sz="1200"/>
              <a:pPr eaLnBrk="1" hangingPunct="1"/>
              <a:t>30</a:t>
            </a:fld>
            <a:endParaRPr lang="en-US" altLang="en-US" sz="1200"/>
          </a:p>
        </p:txBody>
      </p:sp>
    </p:spTree>
    <p:extLst>
      <p:ext uri="{BB962C8B-B14F-4D97-AF65-F5344CB8AC3E}">
        <p14:creationId xmlns:p14="http://schemas.microsoft.com/office/powerpoint/2010/main" val="830592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lnSpc>
                <a:spcPct val="110000"/>
              </a:lnSpc>
              <a:spcBef>
                <a:spcPts val="0"/>
              </a:spcBef>
            </a:pPr>
            <a:r>
              <a:rPr lang="en-US" altLang="en-US" b="1" dirty="0"/>
              <a:t>Presenter Remarks: </a:t>
            </a:r>
          </a:p>
          <a:p>
            <a:pPr>
              <a:lnSpc>
                <a:spcPct val="110000"/>
              </a:lnSpc>
              <a:spcBef>
                <a:spcPts val="0"/>
              </a:spcBef>
            </a:pPr>
            <a:r>
              <a:rPr lang="en-US" altLang="en-US" dirty="0"/>
              <a:t>During</a:t>
            </a:r>
            <a:r>
              <a:rPr lang="en-US" altLang="en-US" baseline="0" dirty="0"/>
              <a:t> children’s play t</a:t>
            </a:r>
            <a:r>
              <a:rPr lang="en-US" altLang="en-US" dirty="0"/>
              <a:t>eachers and caregivers can observe how</a:t>
            </a:r>
            <a:r>
              <a:rPr lang="en-US" altLang="en-US" baseline="0" dirty="0"/>
              <a:t> they move and </a:t>
            </a:r>
            <a:r>
              <a:rPr lang="en-US" altLang="en-US" dirty="0"/>
              <a:t>the kinds of locomotor skills they are able to</a:t>
            </a:r>
            <a:r>
              <a:rPr lang="en-US" altLang="en-US" baseline="0" dirty="0"/>
              <a:t> perform.  In this way, assistance can be </a:t>
            </a:r>
            <a:r>
              <a:rPr lang="en-US" altLang="en-US" dirty="0"/>
              <a:t>provided to children who may need and accept more support and those who are ready for more complex movement skills can be challenged. </a:t>
            </a:r>
          </a:p>
          <a:p>
            <a:pPr>
              <a:lnSpc>
                <a:spcPct val="110000"/>
              </a:lnSpc>
              <a:spcBef>
                <a:spcPts val="0"/>
              </a:spcBef>
            </a:pPr>
            <a:endParaRPr lang="en-US" altLang="en-US" dirty="0"/>
          </a:p>
          <a:p>
            <a:pPr>
              <a:lnSpc>
                <a:spcPct val="110000"/>
              </a:lnSpc>
              <a:spcBef>
                <a:spcPts val="0"/>
              </a:spcBef>
            </a:pPr>
            <a:r>
              <a:rPr lang="en-US" altLang="en-US" dirty="0"/>
              <a:t>Observations can guide the focus and purpose of planned and facilitated movement opportunities.</a:t>
            </a:r>
          </a:p>
          <a:p>
            <a:pPr>
              <a:lnSpc>
                <a:spcPct val="110000"/>
              </a:lnSpc>
              <a:spcBef>
                <a:spcPts val="0"/>
              </a:spcBef>
            </a:pPr>
            <a:endParaRPr lang="en-US" altLang="en-US" dirty="0"/>
          </a:p>
          <a:p>
            <a:pPr>
              <a:lnSpc>
                <a:spcPct val="110000"/>
              </a:lnSpc>
              <a:spcBef>
                <a:spcPts val="0"/>
              </a:spcBef>
            </a:pPr>
            <a:r>
              <a:rPr lang="en-US" altLang="en-US" dirty="0"/>
              <a:t>The following are example</a:t>
            </a:r>
            <a:r>
              <a:rPr lang="en-US" altLang="en-US" baseline="0" dirty="0"/>
              <a:t> of </a:t>
            </a:r>
            <a:r>
              <a:rPr lang="en-US" altLang="en-US" dirty="0"/>
              <a:t>questions teachers can ask as they observe and evaluate balance skills:</a:t>
            </a:r>
          </a:p>
          <a:p>
            <a:pPr marL="228600" indent="-228600">
              <a:lnSpc>
                <a:spcPct val="110000"/>
              </a:lnSpc>
              <a:spcBef>
                <a:spcPts val="0"/>
              </a:spcBef>
              <a:buFont typeface="+mj-lt"/>
              <a:buAutoNum type="arabicPeriod"/>
            </a:pPr>
            <a:r>
              <a:rPr lang="en-US" altLang="en-US" b="0" dirty="0"/>
              <a:t>What kind of locomotor skills are children using?  Which ones do they repeat the most? Which ones do they not use at all?</a:t>
            </a:r>
          </a:p>
          <a:p>
            <a:pPr marL="228600" indent="-228600">
              <a:lnSpc>
                <a:spcPct val="110000"/>
              </a:lnSpc>
              <a:spcBef>
                <a:spcPts val="0"/>
              </a:spcBef>
              <a:buFont typeface="+mj-lt"/>
              <a:buAutoNum type="arabicPeriod"/>
            </a:pPr>
            <a:r>
              <a:rPr lang="en-US" altLang="en-US" b="0" dirty="0"/>
              <a:t>What body parts do they move when using various locomotor skills?</a:t>
            </a:r>
          </a:p>
          <a:p>
            <a:pPr marL="228600" indent="-228600">
              <a:lnSpc>
                <a:spcPct val="110000"/>
              </a:lnSpc>
              <a:spcBef>
                <a:spcPts val="0"/>
              </a:spcBef>
              <a:buFont typeface="+mj-lt"/>
              <a:buAutoNum type="arabicPeriod"/>
            </a:pPr>
            <a:r>
              <a:rPr lang="en-US" altLang="en-US" b="0" dirty="0"/>
              <a:t>How do they move their body parts when performing a locomotor skill? </a:t>
            </a:r>
          </a:p>
          <a:p>
            <a:pPr>
              <a:lnSpc>
                <a:spcPct val="110000"/>
              </a:lnSpc>
              <a:spcBef>
                <a:spcPts val="0"/>
              </a:spcBef>
              <a:buFont typeface="Calibri" panose="020F0502020204030204" pitchFamily="34" charset="0"/>
              <a:buNone/>
            </a:pPr>
            <a:endParaRPr lang="en-US" altLang="en-US" dirty="0"/>
          </a:p>
          <a:p>
            <a:pPr>
              <a:lnSpc>
                <a:spcPct val="110000"/>
              </a:lnSpc>
              <a:spcBef>
                <a:spcPts val="0"/>
              </a:spcBef>
              <a:buFont typeface="Calibri" panose="020F0502020204030204" pitchFamily="34" charset="0"/>
              <a:buNone/>
            </a:pPr>
            <a:r>
              <a:rPr lang="en-US" altLang="en-US" dirty="0"/>
              <a:t>We will now become familiar</a:t>
            </a:r>
            <a:r>
              <a:rPr lang="en-US" altLang="en-US" baseline="0" dirty="0"/>
              <a:t> with observing and assessing how children’s body movements develop along a continuum by looking at sample developmental sequences. </a:t>
            </a:r>
            <a:r>
              <a:rPr lang="en-US" altLang="en-US" dirty="0"/>
              <a:t>(Locomotor skills may be found on page 147 of the Preschool Curriculum Framework [Vol.</a:t>
            </a:r>
            <a:r>
              <a:rPr lang="en-US" altLang="en-US" baseline="0" dirty="0"/>
              <a:t> 2]).</a:t>
            </a:r>
            <a:endParaRPr lang="en-US" altLang="en-US" dirty="0"/>
          </a:p>
        </p:txBody>
      </p:sp>
      <p:sp>
        <p:nvSpPr>
          <p:cNvPr id="1167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23BEFB9-A827-45F1-81DC-7A40BDE0E61F}" type="slidenum">
              <a:rPr lang="en-US" altLang="en-US" sz="1200"/>
              <a:pPr eaLnBrk="1" hangingPunct="1"/>
              <a:t>31</a:t>
            </a:fld>
            <a:endParaRPr lang="en-US" altLang="en-US" sz="1200"/>
          </a:p>
        </p:txBody>
      </p:sp>
    </p:spTree>
    <p:extLst>
      <p:ext uri="{BB962C8B-B14F-4D97-AF65-F5344CB8AC3E}">
        <p14:creationId xmlns:p14="http://schemas.microsoft.com/office/powerpoint/2010/main" val="2109853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lnSpc>
                <a:spcPct val="110000"/>
              </a:lnSpc>
              <a:spcBef>
                <a:spcPts val="0"/>
              </a:spcBef>
            </a:pPr>
            <a:r>
              <a:rPr lang="en-US" altLang="en-US" b="1" dirty="0"/>
              <a:t>Presenter Remarks: </a:t>
            </a:r>
          </a:p>
          <a:p>
            <a:pPr>
              <a:lnSpc>
                <a:spcPct val="110000"/>
              </a:lnSpc>
              <a:spcBef>
                <a:spcPts val="0"/>
              </a:spcBef>
            </a:pPr>
            <a:r>
              <a:rPr lang="en-US" altLang="en-US" dirty="0"/>
              <a:t>There are many continuums for motor development. Some continuums have 12 indicators, while others only have two or three.</a:t>
            </a:r>
            <a:r>
              <a:rPr lang="en-US" altLang="en-US" baseline="0" dirty="0"/>
              <a:t> </a:t>
            </a:r>
            <a:r>
              <a:rPr lang="en-US" altLang="en-US" dirty="0"/>
              <a:t> </a:t>
            </a:r>
          </a:p>
          <a:p>
            <a:pPr>
              <a:lnSpc>
                <a:spcPct val="110000"/>
              </a:lnSpc>
              <a:spcBef>
                <a:spcPts val="0"/>
              </a:spcBef>
            </a:pPr>
            <a:endParaRPr lang="en-US" altLang="en-US" dirty="0"/>
          </a:p>
          <a:p>
            <a:pPr>
              <a:lnSpc>
                <a:spcPct val="110000"/>
              </a:lnSpc>
              <a:spcBef>
                <a:spcPts val="0"/>
              </a:spcBef>
            </a:pPr>
            <a:r>
              <a:rPr lang="en-US" altLang="en-US" dirty="0"/>
              <a:t>The Preschool Curriculum Framework uses a continuum with four indicators. The four levels used are: exploring, developing, transitioning, and integrating (mature). </a:t>
            </a:r>
          </a:p>
          <a:p>
            <a:pPr>
              <a:lnSpc>
                <a:spcPct val="110000"/>
              </a:lnSpc>
              <a:spcBef>
                <a:spcPts val="0"/>
              </a:spcBef>
            </a:pPr>
            <a:endParaRPr lang="en-US" altLang="en-US" dirty="0"/>
          </a:p>
          <a:p>
            <a:pPr>
              <a:lnSpc>
                <a:spcPct val="110000"/>
              </a:lnSpc>
              <a:spcBef>
                <a:spcPts val="0"/>
              </a:spcBef>
            </a:pPr>
            <a:r>
              <a:rPr lang="en-US" altLang="en-US" dirty="0"/>
              <a:t>For developmental and assessment purposes, children should be observed on a continuum; they are not wrong if a skill they performed is not at the integrating level since there are many factors in development to consider:</a:t>
            </a:r>
            <a:r>
              <a:rPr lang="en-US" altLang="en-US" baseline="0" dirty="0"/>
              <a:t> </a:t>
            </a:r>
            <a:r>
              <a:rPr lang="en-US" altLang="en-US" dirty="0"/>
              <a:t>opportunities for practice, instruction by an informed adult, cultural considerations, and physical and neurological maturation of the child.  </a:t>
            </a:r>
          </a:p>
          <a:p>
            <a:pPr>
              <a:lnSpc>
                <a:spcPct val="110000"/>
              </a:lnSpc>
              <a:spcBef>
                <a:spcPts val="0"/>
              </a:spcBef>
            </a:pPr>
            <a:endParaRPr lang="en-US" altLang="en-US" dirty="0"/>
          </a:p>
          <a:p>
            <a:pPr>
              <a:lnSpc>
                <a:spcPct val="110000"/>
              </a:lnSpc>
              <a:spcBef>
                <a:spcPts val="0"/>
              </a:spcBef>
            </a:pPr>
            <a:r>
              <a:rPr lang="en-US" altLang="en-US" dirty="0"/>
              <a:t>Development should be noted over time by an adult who monitors and evaluates the progress of a TK child.  If development does not occur within a reasonable time frame, a child may need to be referred for specialized evaluation.   </a:t>
            </a:r>
          </a:p>
          <a:p>
            <a:pPr>
              <a:lnSpc>
                <a:spcPct val="110000"/>
              </a:lnSpc>
              <a:spcBef>
                <a:spcPts val="0"/>
              </a:spcBef>
            </a:pPr>
            <a:endParaRPr lang="en-US" altLang="en-US" dirty="0"/>
          </a:p>
          <a:p>
            <a:pPr>
              <a:lnSpc>
                <a:spcPct val="110000"/>
              </a:lnSpc>
              <a:spcBef>
                <a:spcPts val="0"/>
              </a:spcBef>
            </a:pPr>
            <a:r>
              <a:rPr lang="en-US" altLang="en-US" dirty="0"/>
              <a:t>Providing many movement opportunities and experiences throughout the day and the school year will encourage and support the development of motor skills in young children.</a:t>
            </a:r>
          </a:p>
          <a:p>
            <a:pPr>
              <a:lnSpc>
                <a:spcPct val="110000"/>
              </a:lnSpc>
              <a:spcBef>
                <a:spcPts val="0"/>
              </a:spcBef>
            </a:pPr>
            <a:endParaRPr lang="en-US" altLang="en-US" dirty="0"/>
          </a:p>
        </p:txBody>
      </p:sp>
      <p:sp>
        <p:nvSpPr>
          <p:cNvPr id="1187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C1992B0-1703-4261-845F-9A18E911D919}" type="slidenum">
              <a:rPr lang="en-US" altLang="en-US" sz="1200"/>
              <a:pPr eaLnBrk="1" hangingPunct="1"/>
              <a:t>32</a:t>
            </a:fld>
            <a:endParaRPr lang="en-US" altLang="en-US" sz="1200"/>
          </a:p>
        </p:txBody>
      </p:sp>
    </p:spTree>
    <p:extLst>
      <p:ext uri="{BB962C8B-B14F-4D97-AF65-F5344CB8AC3E}">
        <p14:creationId xmlns:p14="http://schemas.microsoft.com/office/powerpoint/2010/main" val="11713587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Presenter Remarks: </a:t>
            </a:r>
            <a:endParaRPr lang="en-US" altLang="en-US" i="1" dirty="0"/>
          </a:p>
          <a:p>
            <a:pPr>
              <a:spcBef>
                <a:spcPts val="0"/>
              </a:spcBef>
            </a:pPr>
            <a:r>
              <a:rPr lang="en-US" altLang="en-US" dirty="0"/>
              <a:t>At a very basic exploring level, fewer muscles are engaged in a task, indicating the child is in the early stage of development. </a:t>
            </a:r>
          </a:p>
          <a:p>
            <a:pPr>
              <a:spcBef>
                <a:spcPts val="0"/>
              </a:spcBef>
            </a:pPr>
            <a:endParaRPr lang="en-US" altLang="en-US" dirty="0"/>
          </a:p>
          <a:p>
            <a:pPr>
              <a:spcBef>
                <a:spcPts val="0"/>
              </a:spcBef>
            </a:pPr>
            <a:r>
              <a:rPr lang="en-US" altLang="en-US" dirty="0"/>
              <a:t>As a child</a:t>
            </a:r>
            <a:r>
              <a:rPr lang="ja-JP" altLang="en-US" dirty="0"/>
              <a:t>’</a:t>
            </a:r>
            <a:r>
              <a:rPr lang="en-US" altLang="ja-JP" dirty="0"/>
              <a:t>s neurological system matures, more muscles are engaged and work cooperatively to execute a movement task—for</a:t>
            </a:r>
            <a:r>
              <a:rPr lang="en-US" altLang="ja-JP" baseline="0" dirty="0"/>
              <a:t> example, </a:t>
            </a:r>
            <a:r>
              <a:rPr lang="en-US" altLang="ja-JP" dirty="0"/>
              <a:t>throwing a ball using arm and same side of body.</a:t>
            </a:r>
          </a:p>
          <a:p>
            <a:pPr>
              <a:spcBef>
                <a:spcPts val="0"/>
              </a:spcBef>
            </a:pPr>
            <a:endParaRPr lang="en-US" altLang="ja-JP" dirty="0"/>
          </a:p>
          <a:p>
            <a:pPr>
              <a:spcBef>
                <a:spcPts val="0"/>
              </a:spcBef>
            </a:pPr>
            <a:r>
              <a:rPr lang="en-US" altLang="ja-JP" dirty="0"/>
              <a:t>When both sides of the body are working cooperatively together, the smoother</a:t>
            </a:r>
            <a:r>
              <a:rPr lang="en-US" altLang="ja-JP" baseline="0" dirty="0"/>
              <a:t> and</a:t>
            </a:r>
            <a:r>
              <a:rPr lang="en-US" altLang="ja-JP" dirty="0"/>
              <a:t> more coordinated a motor task will look.</a:t>
            </a:r>
          </a:p>
          <a:p>
            <a:pPr>
              <a:spcBef>
                <a:spcPts val="0"/>
              </a:spcBef>
            </a:pPr>
            <a:endParaRPr lang="en-US" altLang="en-US" b="1" dirty="0"/>
          </a:p>
          <a:p>
            <a:pPr marL="171450" indent="-171450">
              <a:spcBef>
                <a:spcPts val="0"/>
              </a:spcBef>
              <a:buFont typeface="Arial" panose="020B0604020202020204" pitchFamily="34" charset="0"/>
              <a:buChar char="•"/>
            </a:pPr>
            <a:r>
              <a:rPr lang="en-US" altLang="en-US" b="1" dirty="0"/>
              <a:t>Exploring: </a:t>
            </a:r>
            <a:r>
              <a:rPr lang="en-US" altLang="en-US" dirty="0"/>
              <a:t>Newly emerging skills, not very coordinated, fewer muscles engaged</a:t>
            </a:r>
          </a:p>
          <a:p>
            <a:pPr marL="171450" indent="-171450">
              <a:spcBef>
                <a:spcPts val="0"/>
              </a:spcBef>
              <a:buFont typeface="Arial" panose="020B0604020202020204" pitchFamily="34" charset="0"/>
              <a:buChar char="•"/>
            </a:pPr>
            <a:r>
              <a:rPr lang="en-US" altLang="en-US" b="1" dirty="0"/>
              <a:t>Developing</a:t>
            </a:r>
            <a:r>
              <a:rPr lang="en-US" altLang="en-US" dirty="0"/>
              <a:t>: Requires more muscle engagement, begins to look coordinated but still rough</a:t>
            </a:r>
          </a:p>
          <a:p>
            <a:pPr marL="171450" indent="-171450">
              <a:spcBef>
                <a:spcPts val="0"/>
              </a:spcBef>
              <a:buFont typeface="Arial" panose="020B0604020202020204" pitchFamily="34" charset="0"/>
              <a:buChar char="•"/>
            </a:pPr>
            <a:r>
              <a:rPr lang="en-US" altLang="en-US" b="1" dirty="0"/>
              <a:t>Transitioning: </a:t>
            </a:r>
            <a:r>
              <a:rPr lang="en-US" altLang="en-US" dirty="0"/>
              <a:t>More muscles involved makes movement appear more coordinated,</a:t>
            </a:r>
            <a:r>
              <a:rPr lang="en-US" altLang="en-US" baseline="0" dirty="0"/>
              <a:t> though</a:t>
            </a:r>
            <a:r>
              <a:rPr lang="en-US" altLang="en-US" dirty="0"/>
              <a:t> inconsistent</a:t>
            </a:r>
          </a:p>
          <a:p>
            <a:pPr marL="171450" indent="-171450">
              <a:spcBef>
                <a:spcPts val="0"/>
              </a:spcBef>
              <a:buFont typeface="Arial" panose="020B0604020202020204" pitchFamily="34" charset="0"/>
              <a:buChar char="•"/>
            </a:pPr>
            <a:r>
              <a:rPr lang="en-US" altLang="en-US" b="1" dirty="0"/>
              <a:t>Integrating</a:t>
            </a:r>
            <a:r>
              <a:rPr lang="en-US" altLang="en-US" dirty="0"/>
              <a:t>: Many repetitions of opportunities leads to coordinate, fluid muscle movement</a:t>
            </a:r>
          </a:p>
          <a:p>
            <a:pPr>
              <a:spcBef>
                <a:spcPts val="0"/>
              </a:spcBef>
            </a:pPr>
            <a:endParaRPr lang="en-US" altLang="en-US" dirty="0"/>
          </a:p>
          <a:p>
            <a:pPr>
              <a:spcBef>
                <a:spcPts val="0"/>
              </a:spcBef>
            </a:pPr>
            <a:r>
              <a:rPr lang="en-US" altLang="en-US" dirty="0"/>
              <a:t>Let</a:t>
            </a:r>
            <a:r>
              <a:rPr lang="ja-JP" altLang="en-US" dirty="0"/>
              <a:t>’</a:t>
            </a:r>
            <a:r>
              <a:rPr lang="en-US" altLang="ja-JP" dirty="0"/>
              <a:t>s analyze specific locomotor skills!</a:t>
            </a:r>
          </a:p>
          <a:p>
            <a:pPr>
              <a:spcBef>
                <a:spcPts val="0"/>
              </a:spcBef>
            </a:pPr>
            <a:endParaRPr lang="en-US" altLang="en-US" dirty="0"/>
          </a:p>
        </p:txBody>
      </p:sp>
      <p:sp>
        <p:nvSpPr>
          <p:cNvPr id="1208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49A526C-A909-403D-A14D-DB595EBADB74}" type="slidenum">
              <a:rPr lang="en-US" altLang="en-US" sz="1200"/>
              <a:pPr eaLnBrk="1" hangingPunct="1"/>
              <a:t>33</a:t>
            </a:fld>
            <a:endParaRPr lang="en-US" altLang="en-US" sz="1200"/>
          </a:p>
        </p:txBody>
      </p:sp>
    </p:spTree>
    <p:extLst>
      <p:ext uri="{BB962C8B-B14F-4D97-AF65-F5344CB8AC3E}">
        <p14:creationId xmlns:p14="http://schemas.microsoft.com/office/powerpoint/2010/main" val="9874605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Notes Placeholder 2"/>
          <p:cNvSpPr>
            <a:spLocks noGrp="1"/>
          </p:cNvSpPr>
          <p:nvPr>
            <p:ph type="body" idx="1"/>
          </p:nvPr>
        </p:nvSpPr>
        <p:spPr bwMode="auto">
          <a:xfrm>
            <a:off x="685800" y="4343399"/>
            <a:ext cx="5486400" cy="4341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Background</a:t>
            </a:r>
            <a:r>
              <a:rPr lang="en-US" altLang="en-US" b="1" baseline="0" dirty="0"/>
              <a:t> Information:</a:t>
            </a:r>
          </a:p>
          <a:p>
            <a:pPr>
              <a:spcBef>
                <a:spcPts val="0"/>
              </a:spcBef>
            </a:pPr>
            <a:r>
              <a:rPr lang="en-US" altLang="en-US" b="0" baseline="0" dirty="0"/>
              <a:t>The images on the screen can be found on page 212 of the Preschool Learning Foundations (Vol. 2). </a:t>
            </a:r>
          </a:p>
          <a:p>
            <a:pPr>
              <a:spcBef>
                <a:spcPts val="0"/>
              </a:spcBef>
            </a:pPr>
            <a:endParaRPr lang="en-US" altLang="en-US" b="0" dirty="0"/>
          </a:p>
          <a:p>
            <a:pPr>
              <a:spcBef>
                <a:spcPts val="0"/>
              </a:spcBef>
            </a:pPr>
            <a:r>
              <a:rPr lang="en-US" altLang="en-US" b="1" dirty="0"/>
              <a:t>Presenter Remarks: </a:t>
            </a:r>
          </a:p>
          <a:p>
            <a:pPr marL="0" marR="0" lvl="0" indent="0" algn="l" defTabSz="457200" rtl="0" eaLnBrk="0" fontAlgn="base" latinLnBrk="0" hangingPunct="0">
              <a:spcBef>
                <a:spcPts val="0"/>
              </a:spcBef>
              <a:spcAft>
                <a:spcPct val="0"/>
              </a:spcAft>
              <a:buClrTx/>
              <a:buSzTx/>
              <a:buFontTx/>
              <a:buNone/>
              <a:tabLst/>
              <a:defRPr/>
            </a:pPr>
            <a:r>
              <a:rPr lang="en-US" altLang="en-US" dirty="0"/>
              <a:t>Take a moment to review the progression on the slide and on </a:t>
            </a:r>
            <a:r>
              <a:rPr lang="en-US" kern="1200" dirty="0">
                <a:effectLst/>
              </a:rPr>
              <a:t>Handout 10: Fundamental Movement Skills Developmental Sequences</a:t>
            </a:r>
            <a:r>
              <a:rPr lang="en-US" kern="1200" baseline="0" dirty="0">
                <a:effectLst/>
              </a:rPr>
              <a:t>. </a:t>
            </a:r>
            <a:r>
              <a:rPr lang="en-US" altLang="en-US" dirty="0"/>
              <a:t>(Note: There may be subtle differences between the slide and the handout which do not affect the overall sequence).</a:t>
            </a:r>
          </a:p>
          <a:p>
            <a:pPr>
              <a:spcBef>
                <a:spcPts val="0"/>
              </a:spcBef>
            </a:pPr>
            <a:endParaRPr lang="en-US" altLang="en-US" dirty="0"/>
          </a:p>
          <a:p>
            <a:pPr>
              <a:spcBef>
                <a:spcPts val="0"/>
              </a:spcBef>
            </a:pPr>
            <a:r>
              <a:rPr lang="en-US" altLang="en-US" dirty="0"/>
              <a:t>Observe the </a:t>
            </a:r>
            <a:r>
              <a:rPr lang="en-US" altLang="en-US" u="none" dirty="0"/>
              <a:t>differences</a:t>
            </a:r>
            <a:r>
              <a:rPr lang="en-US" altLang="en-US" dirty="0"/>
              <a:t> between levels:</a:t>
            </a:r>
          </a:p>
          <a:p>
            <a:pPr marL="171450" indent="-171450">
              <a:spcBef>
                <a:spcPts val="0"/>
              </a:spcBef>
              <a:buFont typeface="Arial" panose="020B0604020202020204" pitchFamily="34" charset="0"/>
              <a:buChar char="•"/>
            </a:pPr>
            <a:r>
              <a:rPr lang="en-US" altLang="en-US" dirty="0"/>
              <a:t>Notice the difference in the leg actions.</a:t>
            </a:r>
          </a:p>
          <a:p>
            <a:pPr marL="171450" indent="-171450">
              <a:spcBef>
                <a:spcPts val="0"/>
              </a:spcBef>
              <a:buFont typeface="Arial" panose="020B0604020202020204" pitchFamily="34" charset="0"/>
              <a:buChar char="•"/>
            </a:pPr>
            <a:r>
              <a:rPr lang="en-US" altLang="en-US" dirty="0"/>
              <a:t>Notice the difference in the arm actions.</a:t>
            </a:r>
          </a:p>
          <a:p>
            <a:pPr marL="171450" indent="-171450">
              <a:spcBef>
                <a:spcPts val="0"/>
              </a:spcBef>
              <a:buFont typeface="Arial" panose="020B0604020202020204" pitchFamily="34" charset="0"/>
              <a:buChar char="•"/>
            </a:pPr>
            <a:r>
              <a:rPr lang="en-US" altLang="en-US" dirty="0"/>
              <a:t>Notice the difference in the step size.</a:t>
            </a:r>
          </a:p>
          <a:p>
            <a:pPr marL="171450" indent="-171450">
              <a:spcBef>
                <a:spcPts val="0"/>
              </a:spcBef>
              <a:buFont typeface="Arial" panose="020B0604020202020204" pitchFamily="34" charset="0"/>
              <a:buChar char="•"/>
            </a:pPr>
            <a:r>
              <a:rPr lang="en-US" altLang="en-US" dirty="0"/>
              <a:t>Notice the difference in how the body leans forward.</a:t>
            </a:r>
          </a:p>
          <a:p>
            <a:pPr>
              <a:spcBef>
                <a:spcPts val="0"/>
              </a:spcBef>
            </a:pPr>
            <a:endParaRPr lang="en-US" altLang="en-US" b="1" dirty="0"/>
          </a:p>
          <a:p>
            <a:pPr>
              <a:spcBef>
                <a:spcPts val="0"/>
              </a:spcBef>
            </a:pPr>
            <a:r>
              <a:rPr lang="en-US" altLang="en-US" b="1" dirty="0"/>
              <a:t>Extra Notes:</a:t>
            </a:r>
          </a:p>
          <a:p>
            <a:pPr>
              <a:spcBef>
                <a:spcPts val="0"/>
              </a:spcBef>
            </a:pPr>
            <a:r>
              <a:rPr lang="en-US" altLang="en-US" dirty="0"/>
              <a:t>Noticing the differences in the illustration will help teachers in the observation of real children and in finding out how the body segments move and what body segments need to develop more. This analysis is key to the intentional activity planning that will provide purposeful opportunities for locomotor growth and improvement.</a:t>
            </a:r>
          </a:p>
        </p:txBody>
      </p:sp>
      <p:sp>
        <p:nvSpPr>
          <p:cNvPr id="122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D40DDF6-1341-4022-AD69-FCDAD65D44BF}" type="slidenum">
              <a:rPr lang="en-US" altLang="en-US" sz="1200"/>
              <a:pPr eaLnBrk="1" hangingPunct="1"/>
              <a:t>34</a:t>
            </a:fld>
            <a:endParaRPr lang="en-US" altLang="en-US" sz="1200"/>
          </a:p>
        </p:txBody>
      </p:sp>
    </p:spTree>
    <p:extLst>
      <p:ext uri="{BB962C8B-B14F-4D97-AF65-F5344CB8AC3E}">
        <p14:creationId xmlns:p14="http://schemas.microsoft.com/office/powerpoint/2010/main" val="1839154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Rectangle 3"/>
          <p:cNvSpPr>
            <a:spLocks noGrp="1" noChangeArrowheads="1"/>
          </p:cNvSpPr>
          <p:nvPr>
            <p:ph type="body" idx="1"/>
          </p:nvPr>
        </p:nvSpPr>
        <p:spPr bwMode="auto">
          <a:xfrm>
            <a:off x="685800" y="444790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0" marR="0" lvl="2" indent="0" algn="l" defTabSz="457200" rtl="0" eaLnBrk="0" fontAlgn="base" latinLnBrk="0" hangingPunct="0">
              <a:spcBef>
                <a:spcPts val="0"/>
              </a:spcBef>
              <a:spcAft>
                <a:spcPct val="0"/>
              </a:spcAft>
              <a:buClrTx/>
              <a:buSzTx/>
              <a:buFontTx/>
              <a:buNone/>
              <a:tabLst/>
              <a:defRPr/>
            </a:pPr>
            <a:r>
              <a:rPr lang="en-US" altLang="en-US" b="1" dirty="0"/>
              <a:t>Background Information: </a:t>
            </a:r>
          </a:p>
          <a:p>
            <a:pPr marL="0" marR="0" lvl="2" indent="0" algn="l" defTabSz="457200" rtl="0" eaLnBrk="0" fontAlgn="base" latinLnBrk="0" hangingPunct="0">
              <a:spcBef>
                <a:spcPts val="0"/>
              </a:spcBef>
              <a:spcAft>
                <a:spcPct val="0"/>
              </a:spcAft>
              <a:buClrTx/>
              <a:buSzTx/>
              <a:buFontTx/>
              <a:buNone/>
              <a:tabLst/>
              <a:defRPr/>
            </a:pPr>
            <a:r>
              <a:rPr lang="en-US" altLang="en-US" i="0" dirty="0"/>
              <a:t>Before continuing on with additional locomotor skills, a quality check is needed.  </a:t>
            </a:r>
          </a:p>
          <a:p>
            <a:pPr marL="0" marR="0" lvl="2" indent="0" algn="l" defTabSz="457200" rtl="0" eaLnBrk="0" fontAlgn="base" latinLnBrk="0" hangingPunct="0">
              <a:spcBef>
                <a:spcPts val="0"/>
              </a:spcBef>
              <a:spcAft>
                <a:spcPct val="0"/>
              </a:spcAft>
              <a:buClrTx/>
              <a:buSzTx/>
              <a:buFontTx/>
              <a:buNone/>
              <a:tabLst/>
              <a:defRPr/>
            </a:pPr>
            <a:endParaRPr lang="en-US" altLang="en-US" i="0" dirty="0"/>
          </a:p>
          <a:p>
            <a:pPr marL="0" marR="0" lvl="2" indent="0" algn="l" defTabSz="457200" rtl="0" eaLnBrk="0" fontAlgn="base" latinLnBrk="0" hangingPunct="0">
              <a:spcBef>
                <a:spcPts val="0"/>
              </a:spcBef>
              <a:spcAft>
                <a:spcPct val="0"/>
              </a:spcAft>
              <a:buClrTx/>
              <a:buSzTx/>
              <a:buFontTx/>
              <a:buNone/>
              <a:tabLst/>
              <a:defRPr/>
            </a:pPr>
            <a:r>
              <a:rPr lang="en-US" altLang="en-US" i="0" dirty="0"/>
              <a:t>This activity is quick and very impactful;</a:t>
            </a:r>
            <a:r>
              <a:rPr lang="en-US" altLang="en-US" i="0" baseline="0" dirty="0"/>
              <a:t> </a:t>
            </a:r>
            <a:r>
              <a:rPr lang="en-US" altLang="en-US" i="0" dirty="0"/>
              <a:t>it illustrates how many adults are uninformed about the difference between a jump and a hop, which is often taught incorrectly.</a:t>
            </a:r>
          </a:p>
          <a:p>
            <a:pPr marL="0" lvl="2">
              <a:spcBef>
                <a:spcPts val="0"/>
              </a:spcBef>
            </a:pPr>
            <a:endParaRPr lang="en-US" altLang="en-US" b="1" dirty="0"/>
          </a:p>
          <a:p>
            <a:pPr marL="0" lvl="2">
              <a:spcBef>
                <a:spcPts val="0"/>
              </a:spcBef>
            </a:pPr>
            <a:r>
              <a:rPr lang="en-US" altLang="en-US" b="1" dirty="0"/>
              <a:t>Presenter Remarks: </a:t>
            </a:r>
          </a:p>
          <a:p>
            <a:pPr marL="0" lvl="2">
              <a:spcBef>
                <a:spcPts val="0"/>
              </a:spcBef>
            </a:pPr>
            <a:r>
              <a:rPr lang="en-US" altLang="en-US" i="0" dirty="0"/>
              <a:t>Please stand up near your table and push in all chairs and other nearby objects.</a:t>
            </a:r>
          </a:p>
          <a:p>
            <a:pPr marL="0" lvl="2">
              <a:spcBef>
                <a:spcPts val="0"/>
              </a:spcBef>
            </a:pPr>
            <a:endParaRPr lang="en-US" altLang="en-US" i="0" dirty="0"/>
          </a:p>
          <a:p>
            <a:pPr marL="0" lvl="2">
              <a:spcBef>
                <a:spcPts val="0"/>
              </a:spcBef>
            </a:pPr>
            <a:r>
              <a:rPr lang="en-US" altLang="en-US" i="0" dirty="0"/>
              <a:t>(Click on each number one at a time with the participants demonstrating their skill</a:t>
            </a:r>
            <a:r>
              <a:rPr lang="en-US" altLang="en-US" i="0" baseline="0" dirty="0"/>
              <a:t> as you go.</a:t>
            </a:r>
            <a:r>
              <a:rPr lang="en-US" altLang="en-US" i="0" dirty="0"/>
              <a:t>)</a:t>
            </a:r>
          </a:p>
          <a:p>
            <a:pPr marL="0" lvl="2">
              <a:spcBef>
                <a:spcPts val="0"/>
              </a:spcBef>
            </a:pPr>
            <a:endParaRPr lang="en-US" altLang="en-US" i="0" dirty="0"/>
          </a:p>
          <a:p>
            <a:pPr marL="228600" lvl="2" indent="-228600">
              <a:spcBef>
                <a:spcPts val="0"/>
              </a:spcBef>
              <a:buFont typeface="+mj-lt"/>
              <a:buAutoNum type="arabicPeriod"/>
            </a:pPr>
            <a:r>
              <a:rPr lang="en-US" altLang="en-US" i="0" dirty="0"/>
              <a:t>When I say GO, show me your very best JUMP!</a:t>
            </a:r>
            <a:r>
              <a:rPr lang="en-US" altLang="en-US" i="0" baseline="0" dirty="0"/>
              <a:t> </a:t>
            </a:r>
            <a:r>
              <a:rPr lang="en-US" altLang="en-US" i="0" dirty="0"/>
              <a:t>(Wait for participants to demonstrate a jump.)</a:t>
            </a:r>
          </a:p>
          <a:p>
            <a:pPr marL="228600" lvl="2" indent="-228600">
              <a:spcBef>
                <a:spcPts val="0"/>
              </a:spcBef>
              <a:buFont typeface="+mj-lt"/>
              <a:buAutoNum type="arabicPeriod"/>
            </a:pPr>
            <a:r>
              <a:rPr lang="en-US" altLang="en-US" i="0" dirty="0"/>
              <a:t>When I say GO, show me your very best HOP!</a:t>
            </a:r>
            <a:r>
              <a:rPr lang="en-US" altLang="en-US" i="0" baseline="0" dirty="0"/>
              <a:t> </a:t>
            </a:r>
            <a:r>
              <a:rPr lang="en-US" altLang="en-US" i="0" dirty="0"/>
              <a:t>(Wait for participants to demonstrate a hop.)</a:t>
            </a:r>
          </a:p>
          <a:p>
            <a:pPr marL="228600" lvl="2" indent="-228600">
              <a:spcBef>
                <a:spcPts val="0"/>
              </a:spcBef>
              <a:buFont typeface="+mj-lt"/>
              <a:buAutoNum type="arabicPeriod"/>
            </a:pPr>
            <a:r>
              <a:rPr lang="en-US" altLang="en-US" i="0" dirty="0"/>
              <a:t>Discuss the difference between a jump and a hop with someone near you.</a:t>
            </a:r>
          </a:p>
          <a:p>
            <a:pPr marL="0" lvl="2">
              <a:spcBef>
                <a:spcPts val="0"/>
              </a:spcBef>
            </a:pPr>
            <a:endParaRPr lang="en-US" altLang="en-US" i="0" dirty="0"/>
          </a:p>
          <a:p>
            <a:pPr marL="0" lvl="2">
              <a:spcBef>
                <a:spcPts val="0"/>
              </a:spcBef>
            </a:pPr>
            <a:r>
              <a:rPr lang="en-US" altLang="en-US" i="0" dirty="0"/>
              <a:t>(Allow 30 seconds for discussion.)</a:t>
            </a:r>
            <a:r>
              <a:rPr lang="en-US" altLang="en-US" i="0" baseline="0" dirty="0"/>
              <a:t> </a:t>
            </a:r>
            <a:r>
              <a:rPr lang="en-US" altLang="en-US" i="0" dirty="0"/>
              <a:t>Would anyone like to share what they discussed? </a:t>
            </a:r>
          </a:p>
          <a:p>
            <a:pPr marL="0" lvl="2">
              <a:spcBef>
                <a:spcPts val="0"/>
              </a:spcBef>
            </a:pPr>
            <a:endParaRPr lang="en-US" altLang="en-US" dirty="0"/>
          </a:p>
          <a:p>
            <a:pPr marL="0" lvl="2">
              <a:spcBef>
                <a:spcPts val="0"/>
              </a:spcBef>
            </a:pPr>
            <a:r>
              <a:rPr lang="en-US" altLang="en-US" i="0" dirty="0"/>
              <a:t>(Some might say that jumps are large, explosive, and moving forward and that hops are small, not very explosive, and do not cover a large area moving forward.)</a:t>
            </a:r>
          </a:p>
          <a:p>
            <a:pPr marL="0" lvl="2">
              <a:spcBef>
                <a:spcPts val="0"/>
              </a:spcBef>
            </a:pPr>
            <a:endParaRPr lang="en-US" altLang="en-US" i="0" dirty="0"/>
          </a:p>
          <a:p>
            <a:pPr marL="0" lvl="2">
              <a:spcBef>
                <a:spcPts val="0"/>
              </a:spcBef>
            </a:pPr>
            <a:r>
              <a:rPr lang="en-US" altLang="en-US" i="0" dirty="0"/>
              <a:t>Based on your discussions can anyone share the defined difference between a hop and a jump? (Wait for responses and then provide correct answer if needed.)</a:t>
            </a:r>
          </a:p>
          <a:p>
            <a:pPr marL="0" lvl="2">
              <a:spcBef>
                <a:spcPts val="0"/>
              </a:spcBef>
            </a:pPr>
            <a:endParaRPr lang="en-US" altLang="en-US" i="0" dirty="0"/>
          </a:p>
          <a:p>
            <a:pPr marL="0" lvl="2">
              <a:spcBef>
                <a:spcPts val="0"/>
              </a:spcBef>
            </a:pPr>
            <a:r>
              <a:rPr lang="en-US" altLang="en-US" i="0" dirty="0"/>
              <a:t>The difference between a hop and a jump is that a hop is on only one foot and a jump is on two feet.  Both hops and jumps may be small, large, explosive, cover a little or a lot of the area, go forward/backward</a:t>
            </a:r>
            <a:r>
              <a:rPr lang="en-US" altLang="en-US" i="0" baseline="0" dirty="0"/>
              <a:t> or </a:t>
            </a:r>
            <a:r>
              <a:rPr lang="en-US" altLang="en-US" i="0" dirty="0"/>
              <a:t>side-to-side, etc. But the main difference is how many feet are involved in the skill.</a:t>
            </a:r>
          </a:p>
          <a:p>
            <a:pPr marL="0" lvl="2">
              <a:spcBef>
                <a:spcPts val="0"/>
              </a:spcBef>
            </a:pPr>
            <a:endParaRPr lang="en-US" altLang="en-US" i="0" dirty="0"/>
          </a:p>
          <a:p>
            <a:pPr marL="0" lvl="2">
              <a:spcBef>
                <a:spcPts val="0"/>
              </a:spcBef>
            </a:pPr>
            <a:r>
              <a:rPr lang="en-US" altLang="en-US" i="0" dirty="0"/>
              <a:t>For additional information, see the illustrations and descriptors for</a:t>
            </a:r>
            <a:r>
              <a:rPr lang="en-US" altLang="en-US" i="0" baseline="0" dirty="0"/>
              <a:t> the sample </a:t>
            </a:r>
            <a:r>
              <a:rPr lang="en-US" altLang="en-US" i="0" dirty="0"/>
              <a:t>developmental sequences for jumping and hopping on pages 212 and 213 in the Preschool Curriculum Framework.  </a:t>
            </a:r>
          </a:p>
          <a:p>
            <a:pPr marL="0" lvl="2">
              <a:spcBef>
                <a:spcPts val="0"/>
              </a:spcBef>
            </a:pPr>
            <a:endParaRPr lang="en-US" altLang="en-US" dirty="0"/>
          </a:p>
          <a:p>
            <a:pPr marL="0" lvl="2">
              <a:spcBef>
                <a:spcPts val="0"/>
              </a:spcBef>
            </a:pPr>
            <a:endParaRPr lang="en-US" altLang="en-US" dirty="0"/>
          </a:p>
          <a:p>
            <a:pPr marL="0" lvl="2">
              <a:spcBef>
                <a:spcPts val="0"/>
              </a:spcBef>
              <a:buFontTx/>
              <a:buAutoNum type="arabicPeriod"/>
            </a:pPr>
            <a:endParaRPr lang="en-US" altLang="en-US" dirty="0"/>
          </a:p>
          <a:p>
            <a:pPr marL="0" lvl="2">
              <a:spcBef>
                <a:spcPts val="0"/>
              </a:spcBef>
            </a:pPr>
            <a:endParaRPr lang="en-US" altLang="en-US" dirty="0"/>
          </a:p>
        </p:txBody>
      </p:sp>
    </p:spTree>
    <p:extLst>
      <p:ext uri="{BB962C8B-B14F-4D97-AF65-F5344CB8AC3E}">
        <p14:creationId xmlns:p14="http://schemas.microsoft.com/office/powerpoint/2010/main" val="2147860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Presenter Remarks</a:t>
            </a:r>
            <a:endParaRPr lang="en-US" altLang="en-US" dirty="0"/>
          </a:p>
          <a:p>
            <a:pPr marL="0" marR="0" lvl="0" indent="0" algn="l" defTabSz="457200" rtl="0" eaLnBrk="0" fontAlgn="base" latinLnBrk="0" hangingPunct="0">
              <a:spcBef>
                <a:spcPts val="0"/>
              </a:spcBef>
              <a:spcAft>
                <a:spcPct val="0"/>
              </a:spcAft>
              <a:buClrTx/>
              <a:buSzTx/>
              <a:buFontTx/>
              <a:buNone/>
              <a:tabLst/>
              <a:defRPr/>
            </a:pPr>
            <a:r>
              <a:rPr lang="en-US" altLang="en-US" dirty="0"/>
              <a:t>Take a moment to review the progression for jumping on the slide and on </a:t>
            </a:r>
            <a:r>
              <a:rPr lang="en-US" kern="1200" dirty="0">
                <a:effectLst/>
              </a:rPr>
              <a:t>Handout 10: Fundamental Movement Skills Developmental Sequences.</a:t>
            </a:r>
            <a:endParaRPr lang="en-US" altLang="en-US" dirty="0"/>
          </a:p>
          <a:p>
            <a:pPr>
              <a:spcBef>
                <a:spcPts val="0"/>
              </a:spcBef>
            </a:pPr>
            <a:endParaRPr lang="en-US" altLang="en-US" dirty="0"/>
          </a:p>
          <a:p>
            <a:pPr>
              <a:spcBef>
                <a:spcPts val="0"/>
              </a:spcBef>
            </a:pPr>
            <a:r>
              <a:rPr lang="en-US" altLang="en-US" dirty="0"/>
              <a:t>Observe the </a:t>
            </a:r>
            <a:r>
              <a:rPr lang="en-US" altLang="en-US" u="none" dirty="0"/>
              <a:t>differences</a:t>
            </a:r>
            <a:r>
              <a:rPr lang="en-US" altLang="en-US" dirty="0"/>
              <a:t> between levels:</a:t>
            </a:r>
          </a:p>
          <a:p>
            <a:pPr marL="171450" indent="-171450">
              <a:spcBef>
                <a:spcPts val="0"/>
              </a:spcBef>
              <a:buFont typeface="Arial" panose="020B0604020202020204" pitchFamily="34" charset="0"/>
              <a:buChar char="•"/>
            </a:pPr>
            <a:r>
              <a:rPr lang="en-US" altLang="en-US" dirty="0"/>
              <a:t>Arm movement:</a:t>
            </a:r>
            <a:r>
              <a:rPr lang="en-US" altLang="en-US" baseline="0" dirty="0"/>
              <a:t> </a:t>
            </a:r>
            <a:r>
              <a:rPr lang="en-US" altLang="en-US" dirty="0"/>
              <a:t>In the early stages of development, arms do not assist with propulsion or lift.  With practice, arms help with body projection upward as they move in opposition to legs.</a:t>
            </a:r>
          </a:p>
          <a:p>
            <a:pPr marL="171450" indent="-171450">
              <a:spcBef>
                <a:spcPts val="0"/>
              </a:spcBef>
              <a:buFont typeface="Arial" panose="020B0604020202020204" pitchFamily="34" charset="0"/>
              <a:buChar char="•"/>
            </a:pPr>
            <a:r>
              <a:rPr lang="en-US" altLang="en-US" dirty="0"/>
              <a:t>Leg action:</a:t>
            </a:r>
            <a:r>
              <a:rPr lang="en-US" altLang="en-US" baseline="0" dirty="0"/>
              <a:t> </a:t>
            </a:r>
            <a:r>
              <a:rPr lang="en-US" altLang="en-US" dirty="0"/>
              <a:t>Early learners may not flex their knees much whereas in later development a child will bend their legs in preparation for flight.</a:t>
            </a:r>
          </a:p>
          <a:p>
            <a:pPr marL="171450" indent="-171450">
              <a:spcBef>
                <a:spcPts val="0"/>
              </a:spcBef>
              <a:buFont typeface="Arial" panose="020B0604020202020204" pitchFamily="34" charset="0"/>
              <a:buChar char="•"/>
            </a:pPr>
            <a:r>
              <a:rPr lang="en-US" altLang="en-US" dirty="0"/>
              <a:t>Upper body position: Early learners will have a very erect body stance whereas in later development the upper body has a slight learn forward.</a:t>
            </a:r>
          </a:p>
          <a:p>
            <a:pPr marL="171450" indent="-171450">
              <a:spcBef>
                <a:spcPts val="0"/>
              </a:spcBef>
              <a:buFont typeface="Arial" panose="020B0604020202020204" pitchFamily="34" charset="0"/>
              <a:buChar char="•"/>
            </a:pPr>
            <a:r>
              <a:rPr lang="en-US" altLang="en-US" dirty="0"/>
              <a:t>Body in the air: In the early stage, upper torso may be bent forward whereas in later development the body is stretched out in flight.</a:t>
            </a:r>
          </a:p>
          <a:p>
            <a:pPr marL="171450" indent="-171450">
              <a:spcBef>
                <a:spcPts val="0"/>
              </a:spcBef>
              <a:buFont typeface="Arial" panose="020B0604020202020204" pitchFamily="34" charset="0"/>
              <a:buChar char="•"/>
            </a:pPr>
            <a:r>
              <a:rPr lang="en-US" altLang="en-US" dirty="0"/>
              <a:t>Length or height of the jump: This observation will give teachers an idea of child’s leg strength. </a:t>
            </a:r>
          </a:p>
          <a:p>
            <a:pPr marL="171450" indent="-171450">
              <a:spcBef>
                <a:spcPts val="0"/>
              </a:spcBef>
              <a:buFont typeface="Arial" panose="020B0604020202020204" pitchFamily="34" charset="0"/>
              <a:buChar char="•"/>
            </a:pPr>
            <a:r>
              <a:rPr lang="en-US" altLang="en-US" dirty="0"/>
              <a:t>Coordinated movement: Is the movement fluid, smooth, rhythmical or is it choppy and uncoordinated?  </a:t>
            </a:r>
          </a:p>
          <a:p>
            <a:pPr>
              <a:spcBef>
                <a:spcPts val="0"/>
              </a:spcBef>
              <a:buFont typeface="Calibri" panose="020F0502020204030204" pitchFamily="34" charset="0"/>
              <a:buNone/>
            </a:pPr>
            <a:endParaRPr lang="en-US" altLang="en-US" i="1" dirty="0"/>
          </a:p>
          <a:p>
            <a:pPr>
              <a:spcBef>
                <a:spcPts val="0"/>
              </a:spcBef>
              <a:buFont typeface="Calibri" panose="020F0502020204030204" pitchFamily="34" charset="0"/>
              <a:buNone/>
            </a:pPr>
            <a:r>
              <a:rPr lang="en-US" altLang="en-US" i="0" dirty="0"/>
              <a:t>(If time allows, have audience practice imitating various levels discussed</a:t>
            </a:r>
            <a:r>
              <a:rPr lang="en-US" altLang="en-US" i="0" baseline="0" dirty="0"/>
              <a:t> while jumping.</a:t>
            </a:r>
            <a:r>
              <a:rPr lang="en-US" altLang="en-US" i="0" dirty="0"/>
              <a:t>)</a:t>
            </a:r>
          </a:p>
          <a:p>
            <a:pPr>
              <a:spcBef>
                <a:spcPts val="0"/>
              </a:spcBef>
            </a:pPr>
            <a:endParaRPr lang="en-US" altLang="en-US" dirty="0"/>
          </a:p>
        </p:txBody>
      </p:sp>
      <p:sp>
        <p:nvSpPr>
          <p:cNvPr id="122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D40DDF6-1341-4022-AD69-FCDAD65D44BF}" type="slidenum">
              <a:rPr lang="en-US" altLang="en-US" sz="1200"/>
              <a:pPr eaLnBrk="1" hangingPunct="1"/>
              <a:t>36</a:t>
            </a:fld>
            <a:endParaRPr lang="en-US" altLang="en-US" sz="1200"/>
          </a:p>
        </p:txBody>
      </p:sp>
    </p:spTree>
    <p:extLst>
      <p:ext uri="{BB962C8B-B14F-4D97-AF65-F5344CB8AC3E}">
        <p14:creationId xmlns:p14="http://schemas.microsoft.com/office/powerpoint/2010/main" val="3906467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Rectangle 3"/>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a:spcBef>
                <a:spcPct val="0"/>
              </a:spcBef>
            </a:pPr>
            <a:r>
              <a:rPr lang="en-US" altLang="en-US" b="1" dirty="0"/>
              <a:t>Presenter Remarks:  </a:t>
            </a:r>
          </a:p>
          <a:p>
            <a:pPr marL="0" lvl="2">
              <a:spcBef>
                <a:spcPct val="0"/>
              </a:spcBef>
            </a:pPr>
            <a:r>
              <a:rPr lang="en-US" altLang="en-US" dirty="0"/>
              <a:t>In recognition that children follow </a:t>
            </a:r>
            <a:r>
              <a:rPr lang="en-US" altLang="en-US" b="0" dirty="0"/>
              <a:t>different pathways to learning, Universal Design for Learning (UDL) is</a:t>
            </a:r>
            <a:r>
              <a:rPr lang="en-US" altLang="en-US" b="0" baseline="0" dirty="0"/>
              <a:t> incorporated into</a:t>
            </a:r>
            <a:r>
              <a:rPr lang="en-US" altLang="en-US" b="0" dirty="0"/>
              <a:t> the Preschool Learning Foundations.</a:t>
            </a:r>
            <a:r>
              <a:rPr lang="en-US" altLang="en-US" b="0" baseline="0" dirty="0"/>
              <a:t> </a:t>
            </a:r>
            <a:r>
              <a:rPr lang="en-US" altLang="en-US" b="0" dirty="0"/>
              <a:t>Active play incorporates UDL naturally</a:t>
            </a:r>
            <a:r>
              <a:rPr lang="en-US" altLang="en-US" dirty="0"/>
              <a:t>.</a:t>
            </a:r>
          </a:p>
          <a:p>
            <a:pPr marL="0" lvl="2">
              <a:spcBef>
                <a:spcPct val="0"/>
              </a:spcBef>
            </a:pPr>
            <a:endParaRPr lang="en-US" altLang="en-US" dirty="0"/>
          </a:p>
          <a:p>
            <a:pPr marL="0" lvl="2">
              <a:spcBef>
                <a:spcPct val="0"/>
              </a:spcBef>
            </a:pPr>
            <a:r>
              <a:rPr lang="en-US" altLang="en-US" dirty="0"/>
              <a:t>This “jump” example is a wonderful illustration of </a:t>
            </a:r>
            <a:r>
              <a:rPr lang="en-US" altLang="en-US" b="0" dirty="0"/>
              <a:t>UDL</a:t>
            </a:r>
            <a:r>
              <a:rPr lang="en-US" altLang="en-US" dirty="0"/>
              <a:t>. When you look at the word “jump” and nothing else, you are only viewing letters that represent the word jump, and therefore only engaging two learning styles—visually (by reading the word)</a:t>
            </a:r>
            <a:r>
              <a:rPr lang="en-US" altLang="en-US" baseline="0" dirty="0"/>
              <a:t> </a:t>
            </a:r>
            <a:r>
              <a:rPr lang="en-US" altLang="en-US" dirty="0"/>
              <a:t>and verbally (by hearing it). </a:t>
            </a:r>
          </a:p>
          <a:p>
            <a:pPr marL="0" lvl="2">
              <a:spcBef>
                <a:spcPct val="0"/>
              </a:spcBef>
            </a:pPr>
            <a:endParaRPr lang="en-US" altLang="en-US" dirty="0"/>
          </a:p>
          <a:p>
            <a:pPr marL="0" lvl="2">
              <a:spcBef>
                <a:spcPct val="0"/>
              </a:spcBef>
            </a:pPr>
            <a:r>
              <a:rPr lang="en-US" altLang="en-US" dirty="0"/>
              <a:t>When you experience jumping with a jump rope or jumping for joy due to a past experience, you engage multiple senses—which helps in the learning process. </a:t>
            </a:r>
          </a:p>
          <a:p>
            <a:pPr marL="0" lvl="2">
              <a:spcBef>
                <a:spcPct val="0"/>
              </a:spcBef>
            </a:pPr>
            <a:endParaRPr lang="en-US" altLang="en-US" dirty="0"/>
          </a:p>
          <a:p>
            <a:pPr marL="0" lvl="2">
              <a:spcBef>
                <a:spcPct val="0"/>
              </a:spcBef>
            </a:pPr>
            <a:r>
              <a:rPr lang="en-US" altLang="en-US" dirty="0"/>
              <a:t>English</a:t>
            </a:r>
            <a:r>
              <a:rPr lang="en-US" altLang="en-US" baseline="0" dirty="0"/>
              <a:t>-language </a:t>
            </a:r>
            <a:r>
              <a:rPr lang="en-US" altLang="en-US" dirty="0"/>
              <a:t>learners may not recognize the word in English, but may be familiar with the meaning of jump. Physically experiencing and learning new vocabulary through active physical play benefits everyone, especially English learners. </a:t>
            </a:r>
          </a:p>
        </p:txBody>
      </p:sp>
    </p:spTree>
    <p:extLst>
      <p:ext uri="{BB962C8B-B14F-4D97-AF65-F5344CB8AC3E}">
        <p14:creationId xmlns:p14="http://schemas.microsoft.com/office/powerpoint/2010/main" val="13506956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Rectangle 3"/>
          <p:cNvSpPr>
            <a:spLocks noGrp="1" noChangeArrowheads="1"/>
          </p:cNvSpPr>
          <p:nvPr>
            <p:ph type="body" idx="1"/>
          </p:nvPr>
        </p:nvSpPr>
        <p:spPr bwMode="auto">
          <a:xfrm>
            <a:off x="685800" y="431074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0" lvl="2">
              <a:spcBef>
                <a:spcPct val="0"/>
              </a:spcBef>
            </a:pPr>
            <a:r>
              <a:rPr lang="en-US" altLang="en-US" b="1" dirty="0"/>
              <a:t>Presenter Remarks:</a:t>
            </a:r>
          </a:p>
          <a:p>
            <a:pPr marL="0" lvl="2">
              <a:spcBef>
                <a:spcPct val="0"/>
              </a:spcBef>
            </a:pPr>
            <a:r>
              <a:rPr lang="en-US" altLang="en-US" dirty="0"/>
              <a:t>UDL provides for multiple means of representation, multiple means of engagement, and multiple means of expression. For example, a teacher can teach a child to “jump off” once the student knows what “jump” means.</a:t>
            </a:r>
          </a:p>
          <a:p>
            <a:pPr marL="0" lvl="2">
              <a:spcBef>
                <a:spcPct val="0"/>
              </a:spcBef>
              <a:buFontTx/>
              <a:buNone/>
            </a:pPr>
            <a:endParaRPr lang="en-US" altLang="en-US" b="1" dirty="0"/>
          </a:p>
          <a:p>
            <a:pPr marL="0" lvl="2">
              <a:spcBef>
                <a:spcPct val="0"/>
              </a:spcBef>
              <a:buFontTx/>
              <a:buNone/>
            </a:pPr>
            <a:r>
              <a:rPr lang="en-US" altLang="en-US" b="1" dirty="0"/>
              <a:t>“</a:t>
            </a:r>
            <a:r>
              <a:rPr lang="en-US" altLang="en-US" b="0" i="1" dirty="0"/>
              <a:t>Multiple means of representation </a:t>
            </a:r>
            <a:r>
              <a:rPr lang="en-US" altLang="en-US" b="0" i="0" dirty="0"/>
              <a:t>refers to providing information in a variety of ways so the learning needs of all children are met. For example, it is important to speak clearly to children with auditory disabilities while also presenting information visually (such as with objects and pictures)</a:t>
            </a:r>
            <a:r>
              <a:rPr lang="en-US" altLang="en-US" i="0" dirty="0"/>
              <a:t>.</a:t>
            </a:r>
          </a:p>
          <a:p>
            <a:pPr marL="0" lvl="2">
              <a:spcBef>
                <a:spcPct val="0"/>
              </a:spcBef>
              <a:buFontTx/>
              <a:buNone/>
            </a:pPr>
            <a:endParaRPr lang="en-US" altLang="en-US" b="1" dirty="0"/>
          </a:p>
          <a:p>
            <a:pPr marL="0" lvl="2">
              <a:spcBef>
                <a:spcPct val="0"/>
              </a:spcBef>
              <a:buFontTx/>
              <a:buNone/>
            </a:pPr>
            <a:r>
              <a:rPr lang="en-US" altLang="en-US" b="1" dirty="0"/>
              <a:t>“</a:t>
            </a:r>
            <a:r>
              <a:rPr lang="en-US" altLang="en-US" b="0" i="1" dirty="0"/>
              <a:t>Multiple means of expression </a:t>
            </a:r>
            <a:r>
              <a:rPr lang="en-US" altLang="en-US" b="0" i="0" dirty="0"/>
              <a:t>refers to allowing children to use alternative ways to communicate or demonstrate what they know or what they are feeling. For example, when a teacher seeks a verbal response, a child may respond in any language, including American Sign Language. A child with special needs who cannot speak may also respond by pointing, by gazing, by gesturing, by using a picture system of communication, or by using any other form of alternative or augmented communication system.</a:t>
            </a:r>
          </a:p>
          <a:p>
            <a:pPr marL="0" lvl="2">
              <a:spcBef>
                <a:spcPct val="0"/>
              </a:spcBef>
              <a:buFontTx/>
              <a:buNone/>
            </a:pPr>
            <a:endParaRPr lang="en-US" altLang="en-US" i="0" dirty="0"/>
          </a:p>
          <a:p>
            <a:pPr marL="0" lvl="2">
              <a:spcBef>
                <a:spcPct val="0"/>
              </a:spcBef>
              <a:buFontTx/>
              <a:buNone/>
            </a:pPr>
            <a:r>
              <a:rPr lang="en-US" altLang="en-US" b="1" dirty="0"/>
              <a:t>“</a:t>
            </a:r>
            <a:r>
              <a:rPr lang="en-US" altLang="en-US" b="0" i="1" dirty="0"/>
              <a:t>Multiple means of engagement </a:t>
            </a:r>
            <a:r>
              <a:rPr lang="en-US" altLang="en-US" b="0" i="0" dirty="0"/>
              <a:t>refers to providing choices in the setting or program that facilitate learning by building on children’s interests. The information in this curriculum framework has been worded to incorporate multiple means of representation, expression, and engagement” (PCF,</a:t>
            </a:r>
            <a:r>
              <a:rPr lang="en-US" altLang="en-US" b="0" i="0" baseline="0" dirty="0"/>
              <a:t> Vol. 2, p. 14).</a:t>
            </a:r>
            <a:r>
              <a:rPr lang="en-US" altLang="en-US" b="0" i="0" dirty="0"/>
              <a:t> </a:t>
            </a:r>
          </a:p>
          <a:p>
            <a:pPr marL="0" lvl="2">
              <a:spcBef>
                <a:spcPct val="0"/>
              </a:spcBef>
              <a:buFontTx/>
              <a:buNone/>
            </a:pPr>
            <a:endParaRPr lang="en-US" altLang="ja-JP" b="0" i="0" dirty="0"/>
          </a:p>
          <a:p>
            <a:pPr marL="0" lvl="2">
              <a:spcBef>
                <a:spcPct val="0"/>
              </a:spcBef>
              <a:buFontTx/>
              <a:buNone/>
            </a:pPr>
            <a:r>
              <a:rPr lang="en-US" altLang="ja-JP" dirty="0"/>
              <a:t>For example a child may not be a risk taker and may not want to jump off of blocks that are high. A teacher can offer variations for jumping stations so that the child can choose the station that he or she is the most comfortable with. </a:t>
            </a:r>
          </a:p>
        </p:txBody>
      </p:sp>
    </p:spTree>
    <p:extLst>
      <p:ext uri="{BB962C8B-B14F-4D97-AF65-F5344CB8AC3E}">
        <p14:creationId xmlns:p14="http://schemas.microsoft.com/office/powerpoint/2010/main" val="29017979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Notes Placeholder 2"/>
          <p:cNvSpPr>
            <a:spLocks noGrp="1"/>
          </p:cNvSpPr>
          <p:nvPr>
            <p:ph type="body" idx="1"/>
          </p:nvPr>
        </p:nvSpPr>
        <p:spPr bwMode="auto">
          <a:xfrm>
            <a:off x="685800" y="4343400"/>
            <a:ext cx="5486400" cy="44609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Background Information:</a:t>
            </a:r>
          </a:p>
          <a:p>
            <a:pPr>
              <a:spcBef>
                <a:spcPts val="0"/>
              </a:spcBef>
            </a:pPr>
            <a:r>
              <a:rPr lang="en-US" altLang="en-US" i="0" dirty="0"/>
              <a:t>The images on the screen can be found on page 213 of the Preschool Curriculum Framework (Vol. 2).</a:t>
            </a:r>
          </a:p>
          <a:p>
            <a:pPr>
              <a:spcBef>
                <a:spcPts val="0"/>
              </a:spcBef>
            </a:pPr>
            <a:endParaRPr lang="en-US" altLang="en-US" b="1" dirty="0"/>
          </a:p>
          <a:p>
            <a:pPr>
              <a:spcBef>
                <a:spcPts val="0"/>
              </a:spcBef>
            </a:pPr>
            <a:r>
              <a:rPr lang="en-US" altLang="en-US" b="1" dirty="0"/>
              <a:t>Presenter Remarks:</a:t>
            </a:r>
          </a:p>
          <a:p>
            <a:pPr marL="0" marR="0" lvl="0" indent="0" algn="l" defTabSz="457200" rtl="0" eaLnBrk="0" fontAlgn="base" latinLnBrk="0" hangingPunct="0">
              <a:spcBef>
                <a:spcPts val="0"/>
              </a:spcBef>
              <a:spcAft>
                <a:spcPct val="0"/>
              </a:spcAft>
              <a:buClrTx/>
              <a:buSzTx/>
              <a:buFontTx/>
              <a:buNone/>
              <a:tabLst/>
              <a:defRPr/>
            </a:pPr>
            <a:r>
              <a:rPr lang="en-US" altLang="en-US" dirty="0"/>
              <a:t>Take a moment to review the progression for hopping on the slide and on </a:t>
            </a:r>
            <a:r>
              <a:rPr lang="en-US" kern="1200" dirty="0">
                <a:effectLst/>
              </a:rPr>
              <a:t>Handout 10: Fundamental Movement Skills Developmental Sequences.</a:t>
            </a:r>
            <a:endParaRPr lang="en-US" altLang="en-US" dirty="0"/>
          </a:p>
          <a:p>
            <a:pPr>
              <a:spcBef>
                <a:spcPts val="0"/>
              </a:spcBef>
            </a:pPr>
            <a:endParaRPr lang="en-US" altLang="en-US" dirty="0"/>
          </a:p>
          <a:p>
            <a:pPr>
              <a:spcBef>
                <a:spcPts val="0"/>
              </a:spcBef>
            </a:pPr>
            <a:r>
              <a:rPr lang="en-US" altLang="en-US" dirty="0"/>
              <a:t>Work with your table group to identify the differences between the levels.</a:t>
            </a:r>
          </a:p>
          <a:p>
            <a:pPr>
              <a:spcBef>
                <a:spcPts val="0"/>
              </a:spcBef>
            </a:pPr>
            <a:endParaRPr lang="en-US" altLang="en-US" dirty="0"/>
          </a:p>
          <a:p>
            <a:pPr>
              <a:spcBef>
                <a:spcPts val="0"/>
              </a:spcBef>
            </a:pPr>
            <a:r>
              <a:rPr lang="en-US" altLang="en-US" dirty="0"/>
              <a:t>Would anyone like to share what they discovered? </a:t>
            </a:r>
            <a:r>
              <a:rPr lang="en-US" altLang="en-US" i="0" u="none" dirty="0"/>
              <a:t>(The correct answers are listed below.)</a:t>
            </a:r>
          </a:p>
          <a:p>
            <a:pPr marL="228600" indent="-228600">
              <a:spcBef>
                <a:spcPts val="0"/>
              </a:spcBef>
              <a:buFont typeface="+mj-lt"/>
              <a:buAutoNum type="arabicPeriod"/>
            </a:pPr>
            <a:r>
              <a:rPr lang="en-US" altLang="en-US" dirty="0"/>
              <a:t>Arm movement: In the early stages of development, arms are held bent at side or out stretched.  With practice, arms help with body projection upward as they move in opposition to legs.</a:t>
            </a:r>
          </a:p>
          <a:p>
            <a:pPr marL="228600" indent="-228600">
              <a:spcBef>
                <a:spcPts val="0"/>
              </a:spcBef>
              <a:buFont typeface="+mj-lt"/>
              <a:buAutoNum type="arabicPeriod"/>
            </a:pPr>
            <a:r>
              <a:rPr lang="en-US" altLang="en-US" dirty="0"/>
              <a:t>Non-support swinging leg: It moves more up and down in the early stages of development rather than a pendulum-like swing in the later stage. </a:t>
            </a:r>
          </a:p>
          <a:p>
            <a:pPr marL="228600" indent="-228600">
              <a:spcBef>
                <a:spcPts val="0"/>
              </a:spcBef>
              <a:buFont typeface="+mj-lt"/>
              <a:buAutoNum type="arabicPeriod"/>
            </a:pPr>
            <a:r>
              <a:rPr lang="en-US" altLang="en-US" dirty="0"/>
              <a:t>Body position: Early learners will have a very erect body stance whereas in later development the upper body has a slight lean forward.</a:t>
            </a:r>
          </a:p>
          <a:p>
            <a:pPr marL="228600" indent="-228600">
              <a:spcBef>
                <a:spcPts val="0"/>
              </a:spcBef>
              <a:buFont typeface="+mj-lt"/>
              <a:buAutoNum type="arabicPeriod"/>
            </a:pPr>
            <a:r>
              <a:rPr lang="en-US" altLang="en-US" dirty="0"/>
              <a:t>Support</a:t>
            </a:r>
            <a:r>
              <a:rPr lang="en-US" altLang="en-US" baseline="0" dirty="0"/>
              <a:t> </a:t>
            </a:r>
            <a:r>
              <a:rPr lang="en-US" altLang="en-US" dirty="0"/>
              <a:t>leg: Is the support leg able to support the child’s weight for repeated hops?  Is the child able to switch support legs and hop?</a:t>
            </a:r>
          </a:p>
          <a:p>
            <a:pPr marL="228600" indent="-228600">
              <a:spcBef>
                <a:spcPts val="0"/>
              </a:spcBef>
              <a:buFont typeface="+mj-lt"/>
              <a:buAutoNum type="arabicPeriod"/>
            </a:pPr>
            <a:r>
              <a:rPr lang="en-US" altLang="en-US" dirty="0"/>
              <a:t>Coordinated movement: Is the movement fluid, smooth, rhythmical or is it choppy and uncoordinated?  </a:t>
            </a:r>
          </a:p>
          <a:p>
            <a:pPr>
              <a:spcBef>
                <a:spcPts val="0"/>
              </a:spcBef>
            </a:pPr>
            <a:endParaRPr lang="en-US" altLang="en-US" dirty="0"/>
          </a:p>
        </p:txBody>
      </p:sp>
      <p:sp>
        <p:nvSpPr>
          <p:cNvPr id="122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D40DDF6-1341-4022-AD69-FCDAD65D44BF}" type="slidenum">
              <a:rPr lang="en-US" altLang="en-US" sz="1200"/>
              <a:pPr eaLnBrk="1" hangingPunct="1"/>
              <a:t>39</a:t>
            </a:fld>
            <a:endParaRPr lang="en-US" altLang="en-US" sz="1200"/>
          </a:p>
        </p:txBody>
      </p:sp>
    </p:spTree>
    <p:extLst>
      <p:ext uri="{BB962C8B-B14F-4D97-AF65-F5344CB8AC3E}">
        <p14:creationId xmlns:p14="http://schemas.microsoft.com/office/powerpoint/2010/main" val="3997032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a:t>
            </a:r>
          </a:p>
          <a:p>
            <a:pPr>
              <a:spcBef>
                <a:spcPts val="0"/>
              </a:spcBef>
            </a:pPr>
            <a:r>
              <a:rPr lang="en-US" altLang="en-US" dirty="0"/>
              <a:t>The Fundamental Movement Skills strand is the first strand in the Physical Development domain.</a:t>
            </a:r>
            <a:r>
              <a:rPr lang="en-US" altLang="en-US" baseline="0" dirty="0"/>
              <a:t> </a:t>
            </a:r>
            <a:r>
              <a:rPr lang="en-US" altLang="en-US" dirty="0"/>
              <a:t> It consists of three </a:t>
            </a:r>
            <a:r>
              <a:rPr lang="en-US" altLang="en-US" dirty="0" err="1"/>
              <a:t>substrands</a:t>
            </a:r>
            <a:r>
              <a:rPr lang="en-US" altLang="en-US" dirty="0"/>
              <a:t>: balance, locomotor skills, and manipulative skills.  </a:t>
            </a:r>
          </a:p>
          <a:p>
            <a:pPr>
              <a:spcBef>
                <a:spcPts val="0"/>
              </a:spcBef>
            </a:pPr>
            <a:endParaRPr lang="en-US" altLang="en-US" dirty="0"/>
          </a:p>
          <a:p>
            <a:pPr>
              <a:spcBef>
                <a:spcPts val="0"/>
              </a:spcBef>
            </a:pPr>
            <a:r>
              <a:rPr lang="en-US" altLang="en-US" dirty="0"/>
              <a:t>We will explore each of these </a:t>
            </a:r>
            <a:r>
              <a:rPr lang="en-US" altLang="en-US" dirty="0" err="1"/>
              <a:t>substrands</a:t>
            </a:r>
            <a:r>
              <a:rPr lang="en-US" altLang="en-US" dirty="0"/>
              <a:t> during this training.</a:t>
            </a: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07D884A-6633-4D8D-A691-8821D3106649}" type="slidenum">
              <a:rPr lang="en-US" altLang="en-US" sz="1200"/>
              <a:pPr eaLnBrk="1" hangingPunct="1"/>
              <a:t>4</a:t>
            </a:fld>
            <a:endParaRPr lang="en-US" altLang="en-US" sz="1200"/>
          </a:p>
        </p:txBody>
      </p:sp>
    </p:spTree>
    <p:extLst>
      <p:ext uri="{BB962C8B-B14F-4D97-AF65-F5344CB8AC3E}">
        <p14:creationId xmlns:p14="http://schemas.microsoft.com/office/powerpoint/2010/main" val="26137821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Background Information:</a:t>
            </a:r>
          </a:p>
          <a:p>
            <a:pPr>
              <a:spcBef>
                <a:spcPts val="0"/>
              </a:spcBef>
            </a:pPr>
            <a:r>
              <a:rPr lang="en-US" altLang="en-US" i="0" dirty="0"/>
              <a:t>The images on the screen can be found on page 213 of the Preschool Curriculum Framework (Vol. 2).</a:t>
            </a:r>
          </a:p>
          <a:p>
            <a:pPr>
              <a:spcBef>
                <a:spcPts val="0"/>
              </a:spcBef>
            </a:pPr>
            <a:endParaRPr lang="en-US" altLang="en-US" b="1" dirty="0"/>
          </a:p>
          <a:p>
            <a:pPr>
              <a:spcBef>
                <a:spcPts val="0"/>
              </a:spcBef>
            </a:pPr>
            <a:r>
              <a:rPr lang="en-US" altLang="en-US" b="1" dirty="0"/>
              <a:t>Presenter Remarks:</a:t>
            </a:r>
          </a:p>
          <a:p>
            <a:pPr marL="0" marR="0" lvl="0" indent="0" algn="l" defTabSz="457200" rtl="0" eaLnBrk="0" fontAlgn="base" latinLnBrk="0" hangingPunct="0">
              <a:spcBef>
                <a:spcPts val="0"/>
              </a:spcBef>
              <a:spcAft>
                <a:spcPct val="0"/>
              </a:spcAft>
              <a:buClrTx/>
              <a:buSzTx/>
              <a:buFontTx/>
              <a:buNone/>
              <a:tabLst/>
              <a:defRPr/>
            </a:pPr>
            <a:r>
              <a:rPr lang="en-US" altLang="en-US" dirty="0"/>
              <a:t>Take a moment to review the progression for skipping on the slide and on </a:t>
            </a:r>
            <a:r>
              <a:rPr lang="en-US" kern="1200" dirty="0">
                <a:effectLst/>
              </a:rPr>
              <a:t>Handout 10: Fundamental Movement Skills Developmental Sequences.</a:t>
            </a:r>
            <a:endParaRPr lang="en-US" altLang="en-US" dirty="0"/>
          </a:p>
          <a:p>
            <a:pPr>
              <a:spcBef>
                <a:spcPts val="0"/>
              </a:spcBef>
            </a:pPr>
            <a:endParaRPr lang="en-US" altLang="en-US" dirty="0"/>
          </a:p>
          <a:p>
            <a:pPr>
              <a:spcBef>
                <a:spcPts val="0"/>
              </a:spcBef>
            </a:pPr>
            <a:r>
              <a:rPr lang="en-US" altLang="en-US" dirty="0"/>
              <a:t>A skip is a very complex skill and requires more neurological maturation; therefore, it takes longer to develop in children.  </a:t>
            </a:r>
          </a:p>
          <a:p>
            <a:pPr>
              <a:spcBef>
                <a:spcPts val="0"/>
              </a:spcBef>
            </a:pPr>
            <a:endParaRPr lang="en-US" altLang="en-US" dirty="0"/>
          </a:p>
          <a:p>
            <a:pPr>
              <a:spcBef>
                <a:spcPts val="0"/>
              </a:spcBef>
            </a:pPr>
            <a:r>
              <a:rPr lang="en-US" altLang="en-US" dirty="0"/>
              <a:t>The skip is a movement combination—it contains a step and a hop.  If a child does not have a fluid hop or a child has an unnatural gait, skipping will be very difficult.  </a:t>
            </a:r>
          </a:p>
          <a:p>
            <a:pPr>
              <a:spcBef>
                <a:spcPts val="0"/>
              </a:spcBef>
            </a:pPr>
            <a:endParaRPr lang="en-US" altLang="en-US" dirty="0"/>
          </a:p>
          <a:p>
            <a:pPr>
              <a:spcBef>
                <a:spcPts val="0"/>
              </a:spcBef>
            </a:pPr>
            <a:r>
              <a:rPr lang="en-US" altLang="en-US" dirty="0"/>
              <a:t>Providing opportunities to practice skip aids will help in the development of skipping, but for some children</a:t>
            </a:r>
            <a:r>
              <a:rPr lang="en-US" altLang="en-US" baseline="0" dirty="0"/>
              <a:t> the skip will come later, </a:t>
            </a:r>
            <a:r>
              <a:rPr lang="en-US" altLang="en-US" dirty="0"/>
              <a:t>reflecting neurological maturation.  If a child is unable to skip by the end of second grade, an evaluation may be advised.</a:t>
            </a:r>
          </a:p>
          <a:p>
            <a:pPr>
              <a:spcBef>
                <a:spcPts val="0"/>
              </a:spcBef>
            </a:pPr>
            <a:endParaRPr lang="en-US" altLang="en-US" dirty="0"/>
          </a:p>
          <a:p>
            <a:pPr>
              <a:spcBef>
                <a:spcPts val="0"/>
              </a:spcBef>
            </a:pPr>
            <a:r>
              <a:rPr lang="en-US" altLang="en-US" dirty="0"/>
              <a:t>Work with your table group to identify the differences between the levels.</a:t>
            </a:r>
          </a:p>
          <a:p>
            <a:pPr>
              <a:spcBef>
                <a:spcPts val="0"/>
              </a:spcBef>
            </a:pPr>
            <a:endParaRPr lang="en-US" altLang="en-US" dirty="0"/>
          </a:p>
          <a:p>
            <a:pPr>
              <a:spcBef>
                <a:spcPts val="0"/>
              </a:spcBef>
            </a:pPr>
            <a:r>
              <a:rPr lang="en-US" altLang="en-US" dirty="0"/>
              <a:t>Would anyone like to share what they discovered? </a:t>
            </a:r>
            <a:r>
              <a:rPr lang="en-US" altLang="en-US" i="0" u="none" dirty="0"/>
              <a:t>(The answers are listed below.)</a:t>
            </a:r>
          </a:p>
          <a:p>
            <a:pPr marL="228600" indent="-228600">
              <a:spcBef>
                <a:spcPts val="0"/>
              </a:spcBef>
              <a:buFont typeface="+mj-lt"/>
              <a:buAutoNum type="arabicPeriod"/>
            </a:pPr>
            <a:r>
              <a:rPr lang="en-US" altLang="en-US" dirty="0"/>
              <a:t>Arm movement:</a:t>
            </a:r>
            <a:r>
              <a:rPr lang="en-US" altLang="en-US" baseline="0" dirty="0"/>
              <a:t> </a:t>
            </a:r>
            <a:r>
              <a:rPr lang="en-US" altLang="en-US" dirty="0"/>
              <a:t>In the early stages of development, arms are uncoordinated with legs, they may move more up and down.  With practice, arms move in opposition to legs.</a:t>
            </a:r>
          </a:p>
          <a:p>
            <a:pPr marL="228600" indent="-228600">
              <a:spcBef>
                <a:spcPts val="0"/>
              </a:spcBef>
              <a:buFont typeface="+mj-lt"/>
              <a:buAutoNum type="arabicPeriod"/>
            </a:pPr>
            <a:r>
              <a:rPr lang="en-US" altLang="en-US" dirty="0"/>
              <a:t>Feet: The foot placement may be narrow (underneath the hips) or wide (causing a greater shift in weight).  There should be equal emphasis stepping and hopping to create a skip on each foot. </a:t>
            </a:r>
          </a:p>
          <a:p>
            <a:pPr marL="228600" indent="-228600">
              <a:spcBef>
                <a:spcPts val="0"/>
              </a:spcBef>
              <a:buFont typeface="+mj-lt"/>
              <a:buAutoNum type="arabicPeriod"/>
            </a:pPr>
            <a:r>
              <a:rPr lang="en-US" altLang="en-US" dirty="0"/>
              <a:t>Body position: Early learners will have a very erect body stance, sometimes almost appearing to be more like a sitting position; in later development the upper body has a slight lean forward helping with the momentum of the skip.</a:t>
            </a:r>
          </a:p>
          <a:p>
            <a:pPr marL="228600" indent="-228600">
              <a:spcBef>
                <a:spcPts val="0"/>
              </a:spcBef>
              <a:buFont typeface="+mj-lt"/>
              <a:buAutoNum type="arabicPeriod"/>
            </a:pPr>
            <a:r>
              <a:rPr lang="en-US" altLang="en-US" dirty="0"/>
              <a:t>Leg</a:t>
            </a:r>
            <a:r>
              <a:rPr lang="en-US" altLang="en-US" baseline="0" dirty="0"/>
              <a:t> </a:t>
            </a:r>
            <a:r>
              <a:rPr lang="en-US" altLang="en-US" dirty="0"/>
              <a:t>movement: In early learners, the leg movements are made deliberately with high knees; in later development there is a smoother leg action with knees bent gently. </a:t>
            </a:r>
          </a:p>
          <a:p>
            <a:pPr marL="228600" indent="-228600">
              <a:spcBef>
                <a:spcPts val="0"/>
              </a:spcBef>
              <a:buFont typeface="+mj-lt"/>
              <a:buAutoNum type="arabicPeriod"/>
            </a:pPr>
            <a:r>
              <a:rPr lang="en-US" altLang="en-US" dirty="0"/>
              <a:t>Skip pattern: How consistent is the skipping pattern? Is it more like a run or a step and run? Does the child switch smoothly between each side on both legs or does the child only do a skip on one side of the body?  Is the skip slow and deliberate or rhythmical, smooth and easy? </a:t>
            </a:r>
          </a:p>
          <a:p>
            <a:pPr>
              <a:spcBef>
                <a:spcPts val="0"/>
              </a:spcBef>
            </a:pPr>
            <a:endParaRPr lang="en-US" altLang="en-US" dirty="0"/>
          </a:p>
        </p:txBody>
      </p:sp>
      <p:sp>
        <p:nvSpPr>
          <p:cNvPr id="122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D40DDF6-1341-4022-AD69-FCDAD65D44BF}" type="slidenum">
              <a:rPr lang="en-US" altLang="en-US" sz="1200"/>
              <a:pPr eaLnBrk="1" hangingPunct="1"/>
              <a:t>40</a:t>
            </a:fld>
            <a:endParaRPr lang="en-US" altLang="en-US" sz="1200"/>
          </a:p>
        </p:txBody>
      </p:sp>
    </p:spTree>
    <p:extLst>
      <p:ext uri="{BB962C8B-B14F-4D97-AF65-F5344CB8AC3E}">
        <p14:creationId xmlns:p14="http://schemas.microsoft.com/office/powerpoint/2010/main" val="48639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Background</a:t>
            </a:r>
            <a:r>
              <a:rPr lang="en-US" altLang="en-US" b="1" baseline="0" dirty="0"/>
              <a:t> Information:</a:t>
            </a:r>
          </a:p>
          <a:p>
            <a:pPr marL="0" marR="0" lvl="0" indent="0" algn="l" defTabSz="457200" rtl="0" eaLnBrk="0" fontAlgn="base" latinLnBrk="0" hangingPunct="0">
              <a:spcBef>
                <a:spcPts val="0"/>
              </a:spcBef>
              <a:spcAft>
                <a:spcPct val="0"/>
              </a:spcAft>
              <a:buClrTx/>
              <a:buSzTx/>
              <a:buFontTx/>
              <a:buNone/>
              <a:tabLst/>
              <a:defRPr/>
            </a:pPr>
            <a:r>
              <a:rPr lang="en-US" altLang="ja-JP" dirty="0"/>
              <a:t>These interactions and strategies come from pages 150-155 of the Preschool</a:t>
            </a:r>
            <a:r>
              <a:rPr lang="en-US" altLang="ja-JP" baseline="0" dirty="0"/>
              <a:t> Curriculum Framework (Vol. 2). </a:t>
            </a:r>
          </a:p>
          <a:p>
            <a:pPr marL="0" marR="0" lvl="0" indent="0" algn="l" defTabSz="457200" rtl="0" eaLnBrk="0" fontAlgn="base" latinLnBrk="0" hangingPunct="0">
              <a:spcBef>
                <a:spcPts val="0"/>
              </a:spcBef>
              <a:spcAft>
                <a:spcPct val="0"/>
              </a:spcAft>
              <a:buClrTx/>
              <a:buSzTx/>
              <a:buFontTx/>
              <a:buNone/>
              <a:tabLst/>
              <a:defRPr/>
            </a:pPr>
            <a:endParaRPr lang="en-US" altLang="en-US" b="1" dirty="0"/>
          </a:p>
          <a:p>
            <a:pPr>
              <a:spcBef>
                <a:spcPts val="0"/>
              </a:spcBef>
            </a:pPr>
            <a:r>
              <a:rPr lang="en-US" altLang="en-US" b="1" dirty="0"/>
              <a:t>Presenter Remarks:</a:t>
            </a:r>
          </a:p>
          <a:p>
            <a:pPr marL="0" marR="0" lvl="0" indent="0" algn="l" defTabSz="457200" rtl="0" eaLnBrk="0" fontAlgn="base" latinLnBrk="0" hangingPunct="0">
              <a:spcBef>
                <a:spcPts val="0"/>
              </a:spcBef>
              <a:spcAft>
                <a:spcPct val="0"/>
              </a:spcAft>
              <a:buClrTx/>
              <a:buSzTx/>
              <a:buFontTx/>
              <a:buNone/>
              <a:tabLst/>
              <a:defRPr/>
            </a:pPr>
            <a:r>
              <a:rPr lang="en-US" altLang="en-US" dirty="0"/>
              <a:t>Please review the interactions and strategies for locomotor skills on </a:t>
            </a:r>
            <a:r>
              <a:rPr lang="en-US" sz="1200" kern="1200" dirty="0">
                <a:solidFill>
                  <a:schemeClr val="tx1"/>
                </a:solidFill>
                <a:effectLst/>
                <a:latin typeface="Arial" pitchFamily="34" charset="0"/>
                <a:ea typeface="ＭＳ Ｐゴシック" pitchFamily="34" charset="-128"/>
                <a:cs typeface="Arial" pitchFamily="34" charset="0"/>
              </a:rPr>
              <a:t>Handout 11: </a:t>
            </a:r>
            <a:r>
              <a:rPr lang="en-US" sz="1200" kern="1200" dirty="0" err="1">
                <a:solidFill>
                  <a:schemeClr val="tx1"/>
                </a:solidFill>
                <a:effectLst/>
                <a:latin typeface="Arial" pitchFamily="34" charset="0"/>
                <a:ea typeface="ＭＳ Ｐゴシック" pitchFamily="34" charset="-128"/>
                <a:cs typeface="Arial" pitchFamily="34" charset="0"/>
              </a:rPr>
              <a:t>Substrand</a:t>
            </a:r>
            <a:r>
              <a:rPr lang="en-US" sz="1200" kern="1200" dirty="0">
                <a:solidFill>
                  <a:schemeClr val="tx1"/>
                </a:solidFill>
                <a:effectLst/>
                <a:latin typeface="Arial" pitchFamily="34" charset="0"/>
                <a:ea typeface="ＭＳ Ｐゴシック" pitchFamily="34" charset="-128"/>
                <a:cs typeface="Arial" pitchFamily="34" charset="0"/>
              </a:rPr>
              <a:t> Reflection: Interactions and Strategies, 2.0.</a:t>
            </a:r>
          </a:p>
          <a:p>
            <a:pPr>
              <a:spcBef>
                <a:spcPts val="0"/>
              </a:spcBef>
            </a:pPr>
            <a:endParaRPr lang="en-US" altLang="en-US" dirty="0"/>
          </a:p>
          <a:p>
            <a:pPr marL="0" marR="0" lvl="0" indent="0" algn="l" defTabSz="457200" rtl="0" eaLnBrk="0" fontAlgn="base" latinLnBrk="0" hangingPunct="0">
              <a:lnSpc>
                <a:spcPct val="100000"/>
              </a:lnSpc>
              <a:spcBef>
                <a:spcPts val="0"/>
              </a:spcBef>
              <a:spcAft>
                <a:spcPct val="0"/>
              </a:spcAft>
              <a:buClrTx/>
              <a:buSzTx/>
              <a:buFontTx/>
              <a:buNone/>
              <a:tabLst/>
              <a:defRPr/>
            </a:pPr>
            <a:r>
              <a:rPr lang="en-US" altLang="en-US" dirty="0"/>
              <a:t>There are many practical activities where locomotor skills can be integrated into movement, both indoors and outdoors. An important message to take back to the classroom is that teachers need to be intentional about facilitating locomotor skills in daily routines.    </a:t>
            </a:r>
          </a:p>
          <a:p>
            <a:pPr>
              <a:spcBef>
                <a:spcPts val="0"/>
              </a:spcBef>
            </a:pPr>
            <a:endParaRPr lang="en-US" altLang="en-US" dirty="0"/>
          </a:p>
          <a:p>
            <a:pPr>
              <a:spcBef>
                <a:spcPts val="0"/>
              </a:spcBef>
            </a:pPr>
            <a:r>
              <a:rPr lang="en-US" altLang="en-US" dirty="0"/>
              <a:t>Let’s experience a movement lesson!</a:t>
            </a:r>
          </a:p>
        </p:txBody>
      </p:sp>
      <p:sp>
        <p:nvSpPr>
          <p:cNvPr id="137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B449A63-A703-4BA8-99BF-83FA44B03D74}" type="slidenum">
              <a:rPr lang="en-US" altLang="en-US" sz="1200"/>
              <a:pPr eaLnBrk="1" hangingPunct="1"/>
              <a:t>41</a:t>
            </a:fld>
            <a:endParaRPr lang="en-US" altLang="en-US" sz="1200"/>
          </a:p>
        </p:txBody>
      </p:sp>
    </p:spTree>
    <p:extLst>
      <p:ext uri="{BB962C8B-B14F-4D97-AF65-F5344CB8AC3E}">
        <p14:creationId xmlns:p14="http://schemas.microsoft.com/office/powerpoint/2010/main" val="5521575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8D412DF-9852-49A0-995B-094C8E19C653}" type="slidenum">
              <a:rPr lang="en-US" altLang="en-US" sz="1200"/>
              <a:pPr eaLnBrk="1" hangingPunct="1"/>
              <a:t>42</a:t>
            </a:fld>
            <a:endParaRPr lang="en-US" altLang="en-US" sz="1200"/>
          </a:p>
        </p:txBody>
      </p:sp>
      <p:sp>
        <p:nvSpPr>
          <p:cNvPr id="139267"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5" name="Rectangle 3"/>
          <p:cNvSpPr>
            <a:spLocks noGrp="1" noChangeArrowheads="1"/>
          </p:cNvSpPr>
          <p:nvPr>
            <p:ph type="body" idx="1"/>
          </p:nvPr>
        </p:nvSpPr>
        <p:spPr bwMode="auto">
          <a:xfrm>
            <a:off x="914400" y="4343400"/>
            <a:ext cx="5029200" cy="4114800"/>
          </a:xfrm>
          <a:solidFill>
            <a:srgbClr val="FFFFFF"/>
          </a:solidFill>
          <a:ln>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89722" tIns="44861" rIns="89722" bIns="44861" numCol="1" anchor="t" anchorCtr="0" compatLnSpc="1">
            <a:prstTxWarp prst="textNoShape">
              <a:avLst/>
            </a:prstTxWarp>
            <a:noAutofit/>
          </a:bodyPr>
          <a:lstStyle/>
          <a:p>
            <a:pPr eaLnBrk="1" hangingPunct="1">
              <a:spcBef>
                <a:spcPts val="0"/>
              </a:spcBef>
            </a:pPr>
            <a:r>
              <a:rPr lang="en-US" altLang="en-US" b="1" dirty="0"/>
              <a:t>Activity 3: Balancing in the Garden</a:t>
            </a:r>
          </a:p>
          <a:p>
            <a:pPr eaLnBrk="1" hangingPunct="1">
              <a:spcBef>
                <a:spcPts val="0"/>
              </a:spcBef>
            </a:pPr>
            <a:endParaRPr lang="en-US" altLang="en-US" b="1" dirty="0"/>
          </a:p>
          <a:p>
            <a:pPr eaLnBrk="1" hangingPunct="1">
              <a:spcBef>
                <a:spcPts val="0"/>
              </a:spcBef>
            </a:pPr>
            <a:r>
              <a:rPr lang="en-US" altLang="en-US" b="1" dirty="0"/>
              <a:t>Background</a:t>
            </a:r>
            <a:r>
              <a:rPr lang="en-US" altLang="en-US" b="1" baseline="0" dirty="0"/>
              <a:t> Information:</a:t>
            </a:r>
          </a:p>
          <a:p>
            <a:pPr marL="0" marR="0" lvl="0" indent="0" algn="l" defTabSz="457200" rtl="0" eaLnBrk="1" fontAlgn="base" latinLnBrk="0" hangingPunct="1">
              <a:spcBef>
                <a:spcPts val="0"/>
              </a:spcBef>
              <a:spcAft>
                <a:spcPct val="0"/>
              </a:spcAft>
              <a:buClrTx/>
              <a:buSzTx/>
              <a:buFontTx/>
              <a:buNone/>
              <a:tabLst/>
              <a:defRPr/>
            </a:pPr>
            <a:r>
              <a:rPr lang="en-US" dirty="0">
                <a:effectLst/>
                <a:ea typeface="Times New Roman" panose="02020603050405020304" pitchFamily="18" charset="0"/>
              </a:rPr>
              <a:t>Prior</a:t>
            </a:r>
            <a:r>
              <a:rPr lang="en-US" baseline="0" dirty="0">
                <a:effectLst/>
                <a:ea typeface="Times New Roman" panose="02020603050405020304" pitchFamily="18" charset="0"/>
              </a:rPr>
              <a:t> to activity:</a:t>
            </a:r>
          </a:p>
          <a:p>
            <a:pPr marL="171450" marR="0" lvl="0" indent="-171450" algn="l" defTabSz="457200" rtl="0" eaLnBrk="1" fontAlgn="base" latinLnBrk="0" hangingPunct="1">
              <a:spcBef>
                <a:spcPts val="0"/>
              </a:spcBef>
              <a:spcAft>
                <a:spcPct val="0"/>
              </a:spcAft>
              <a:buClrTx/>
              <a:buSzTx/>
              <a:buFont typeface="Arial" panose="020B0604020202020204" pitchFamily="34" charset="0"/>
              <a:buChar char="•"/>
              <a:tabLst/>
              <a:defRPr/>
            </a:pPr>
            <a:r>
              <a:rPr lang="en-US" baseline="0" dirty="0">
                <a:effectLst/>
                <a:ea typeface="Times New Roman" panose="02020603050405020304" pitchFamily="18" charset="0"/>
              </a:rPr>
              <a:t>Review Activity 3: Balancing in the Garden for song lyrics and movement cues</a:t>
            </a:r>
          </a:p>
          <a:p>
            <a:pPr marL="171450" marR="0" lvl="0" indent="-171450" algn="l" defTabSz="457200" rtl="0" eaLnBrk="1" fontAlgn="base" latinLnBrk="0" hangingPunct="1">
              <a:spcBef>
                <a:spcPts val="0"/>
              </a:spcBef>
              <a:spcAft>
                <a:spcPct val="0"/>
              </a:spcAft>
              <a:buClrTx/>
              <a:buSzTx/>
              <a:buFont typeface="Arial" panose="020B0604020202020204" pitchFamily="34" charset="0"/>
              <a:buChar char="•"/>
              <a:tabLst/>
              <a:defRPr/>
            </a:pPr>
            <a:r>
              <a:rPr lang="en-US" baseline="0" dirty="0">
                <a:effectLst/>
                <a:ea typeface="Times New Roman" panose="02020603050405020304" pitchFamily="18" charset="0"/>
              </a:rPr>
              <a:t>Prep the song </a:t>
            </a:r>
            <a:r>
              <a:rPr lang="en-US" dirty="0">
                <a:effectLst/>
                <a:ea typeface="Times New Roman" panose="02020603050405020304" pitchFamily="18" charset="0"/>
              </a:rPr>
              <a:t>“Balancing in the Garden,” by Angela Russ, CD: </a:t>
            </a:r>
            <a:r>
              <a:rPr lang="en-US" i="1" dirty="0">
                <a:effectLst/>
                <a:ea typeface="Times New Roman" panose="02020603050405020304" pitchFamily="18" charset="0"/>
              </a:rPr>
              <a:t>Smart and Yummy 1</a:t>
            </a:r>
            <a:r>
              <a:rPr lang="en-US" dirty="0">
                <a:effectLst/>
                <a:ea typeface="Times New Roman" panose="02020603050405020304" pitchFamily="18" charset="0"/>
              </a:rPr>
              <a:t> </a:t>
            </a:r>
          </a:p>
          <a:p>
            <a:pPr marL="171450" marR="0" lvl="0" indent="-171450" algn="l" defTabSz="457200" rtl="0" eaLnBrk="1" fontAlgn="base" latinLnBrk="0" hangingPunct="1">
              <a:spcBef>
                <a:spcPts val="0"/>
              </a:spcBef>
              <a:spcAft>
                <a:spcPct val="0"/>
              </a:spcAft>
              <a:buClrTx/>
              <a:buSzTx/>
              <a:buFont typeface="Arial" panose="020B0604020202020204" pitchFamily="34" charset="0"/>
              <a:buChar char="•"/>
              <a:tabLst/>
              <a:defRPr/>
            </a:pPr>
            <a:r>
              <a:rPr lang="en-US" dirty="0">
                <a:effectLst/>
                <a:ea typeface="Times New Roman" panose="02020603050405020304" pitchFamily="18" charset="0"/>
              </a:rPr>
              <a:t>Prepare participants for movement—check clothing and shoes and push in chairs at tables, along with bags/totes/etc. </a:t>
            </a:r>
          </a:p>
          <a:p>
            <a:pPr eaLnBrk="1" hangingPunct="1">
              <a:spcBef>
                <a:spcPts val="0"/>
              </a:spcBef>
            </a:pPr>
            <a:endParaRPr lang="en-US" altLang="en-US" b="1" baseline="0" dirty="0"/>
          </a:p>
          <a:p>
            <a:pPr eaLnBrk="1" hangingPunct="1">
              <a:spcBef>
                <a:spcPts val="0"/>
              </a:spcBef>
            </a:pPr>
            <a:r>
              <a:rPr lang="en-US" altLang="en-US" b="1" baseline="0" dirty="0"/>
              <a:t>Presenter Remarks:</a:t>
            </a:r>
          </a:p>
          <a:p>
            <a:pPr eaLnBrk="1" hangingPunct="1">
              <a:spcBef>
                <a:spcPts val="0"/>
              </a:spcBef>
            </a:pPr>
            <a:r>
              <a:rPr lang="en-US" dirty="0">
                <a:effectLst/>
                <a:ea typeface="Times New Roman" panose="02020603050405020304" pitchFamily="18" charset="0"/>
              </a:rPr>
              <a:t>Stand up and find an area that has open space and is free of obstacles.  </a:t>
            </a:r>
          </a:p>
          <a:p>
            <a:pPr eaLnBrk="1" hangingPunct="1">
              <a:spcBef>
                <a:spcPts val="0"/>
              </a:spcBef>
            </a:pPr>
            <a:endParaRPr lang="en-US" dirty="0">
              <a:effectLst/>
              <a:ea typeface="Times New Roman" panose="02020603050405020304" pitchFamily="18" charset="0"/>
            </a:endParaRPr>
          </a:p>
          <a:p>
            <a:pPr eaLnBrk="1" hangingPunct="1">
              <a:spcBef>
                <a:spcPts val="0"/>
              </a:spcBef>
            </a:pPr>
            <a:r>
              <a:rPr lang="en-US" dirty="0">
                <a:effectLst/>
                <a:ea typeface="Times New Roman" panose="02020603050405020304" pitchFamily="18" charset="0"/>
              </a:rPr>
              <a:t>Pretend that everyone is standing in a garden planted with rows of yummy vegetables</a:t>
            </a:r>
            <a:r>
              <a:rPr lang="en-US" i="1" dirty="0">
                <a:effectLst/>
                <a:ea typeface="Times New Roman" panose="02020603050405020304" pitchFamily="18" charset="0"/>
              </a:rPr>
              <a:t>. </a:t>
            </a:r>
            <a:endParaRPr lang="en-US" i="0" dirty="0">
              <a:effectLst/>
              <a:ea typeface="Times New Roman" panose="02020603050405020304" pitchFamily="18" charset="0"/>
            </a:endParaRPr>
          </a:p>
          <a:p>
            <a:pPr eaLnBrk="1" hangingPunct="1">
              <a:spcBef>
                <a:spcPts val="0"/>
              </a:spcBef>
            </a:pPr>
            <a:endParaRPr lang="en-US" i="0" dirty="0">
              <a:effectLst/>
              <a:ea typeface="Times New Roman" panose="02020603050405020304" pitchFamily="18" charset="0"/>
            </a:endParaRPr>
          </a:p>
          <a:p>
            <a:pPr eaLnBrk="1" hangingPunct="1">
              <a:spcBef>
                <a:spcPts val="0"/>
              </a:spcBef>
            </a:pPr>
            <a:r>
              <a:rPr lang="en-US" i="0" dirty="0">
                <a:effectLst/>
                <a:ea typeface="Times New Roman" panose="02020603050405020304" pitchFamily="18" charset="0"/>
              </a:rPr>
              <a:t>We</a:t>
            </a:r>
            <a:r>
              <a:rPr lang="en-US" i="0" baseline="0" dirty="0">
                <a:effectLst/>
                <a:ea typeface="Times New Roman" panose="02020603050405020304" pitchFamily="18" charset="0"/>
              </a:rPr>
              <a:t> are going to listen and move to a song called “Balancing in the Garden.” </a:t>
            </a:r>
            <a:r>
              <a:rPr lang="en-US" dirty="0">
                <a:effectLst/>
                <a:ea typeface="Times New Roman" panose="02020603050405020304" pitchFamily="18" charset="0"/>
              </a:rPr>
              <a:t>This activity</a:t>
            </a:r>
            <a:r>
              <a:rPr lang="en-US" baseline="0" dirty="0">
                <a:effectLst/>
                <a:ea typeface="Times New Roman" panose="02020603050405020304" pitchFamily="18" charset="0"/>
              </a:rPr>
              <a:t> highlights how </a:t>
            </a:r>
            <a:r>
              <a:rPr lang="en-US" dirty="0">
                <a:effectLst/>
                <a:ea typeface="Times New Roman" panose="02020603050405020304" pitchFamily="18" charset="0"/>
              </a:rPr>
              <a:t>locomotor skills and balance can be integrated into a movement opportunity with a nutrition focus.</a:t>
            </a:r>
          </a:p>
          <a:p>
            <a:pPr eaLnBrk="1" hangingPunct="1">
              <a:spcBef>
                <a:spcPts val="0"/>
              </a:spcBef>
            </a:pPr>
            <a:endParaRPr lang="en-US" dirty="0">
              <a:effectLst/>
              <a:ea typeface="Times New Roman" panose="02020603050405020304" pitchFamily="18" charset="0"/>
            </a:endParaRPr>
          </a:p>
          <a:p>
            <a:pPr eaLnBrk="1" hangingPunct="1">
              <a:spcBef>
                <a:spcPts val="0"/>
              </a:spcBef>
            </a:pPr>
            <a:r>
              <a:rPr lang="en-US" dirty="0">
                <a:effectLst/>
                <a:ea typeface="Times New Roman" panose="02020603050405020304" pitchFamily="18" charset="0"/>
              </a:rPr>
              <a:t>(See the activity</a:t>
            </a:r>
            <a:r>
              <a:rPr lang="en-US" baseline="0" dirty="0">
                <a:effectLst/>
                <a:ea typeface="Times New Roman" panose="02020603050405020304" pitchFamily="18" charset="0"/>
              </a:rPr>
              <a:t> plan </a:t>
            </a:r>
            <a:r>
              <a:rPr lang="en-US" dirty="0">
                <a:effectLst/>
                <a:ea typeface="Times New Roman" panose="02020603050405020304" pitchFamily="18" charset="0"/>
              </a:rPr>
              <a:t>for lyrics and movement prompts.).</a:t>
            </a:r>
          </a:p>
          <a:p>
            <a:pPr marL="0" marR="0" lvl="0" indent="0">
              <a:spcBef>
                <a:spcPts val="0"/>
              </a:spcBef>
              <a:spcAft>
                <a:spcPts val="0"/>
              </a:spcAft>
              <a:buFont typeface="+mj-lt"/>
              <a:buNone/>
            </a:pPr>
            <a:endParaRPr lang="en-US" dirty="0">
              <a:effectLst/>
              <a:ea typeface="Times New Roman" panose="02020603050405020304" pitchFamily="18" charset="0"/>
            </a:endParaRPr>
          </a:p>
          <a:p>
            <a:pPr marL="0" marR="0" lvl="0" indent="0">
              <a:spcBef>
                <a:spcPts val="0"/>
              </a:spcBef>
              <a:spcAft>
                <a:spcPts val="0"/>
              </a:spcAft>
              <a:buFont typeface="+mj-lt"/>
              <a:buNone/>
            </a:pPr>
            <a:r>
              <a:rPr lang="en-US" dirty="0">
                <a:effectLst/>
                <a:ea typeface="Times New Roman" panose="02020603050405020304" pitchFamily="18" charset="0"/>
              </a:rPr>
              <a:t>Ready? Move! (Play the song</a:t>
            </a:r>
            <a:r>
              <a:rPr lang="en-US" baseline="0" dirty="0">
                <a:effectLst/>
                <a:ea typeface="Times New Roman" panose="02020603050405020304" pitchFamily="18" charset="0"/>
              </a:rPr>
              <a:t> and model movements.</a:t>
            </a:r>
            <a:r>
              <a:rPr lang="en-US" dirty="0">
                <a:effectLst/>
                <a:ea typeface="Times New Roman" panose="02020603050405020304" pitchFamily="18" charset="0"/>
              </a:rPr>
              <a:t>)</a:t>
            </a:r>
          </a:p>
          <a:p>
            <a:pPr>
              <a:spcBef>
                <a:spcPts val="0"/>
              </a:spcBef>
            </a:pPr>
            <a:endParaRPr lang="en-US" altLang="en-US" dirty="0"/>
          </a:p>
          <a:p>
            <a:pPr marL="0" marR="0">
              <a:spcBef>
                <a:spcPts val="0"/>
              </a:spcBef>
              <a:spcAft>
                <a:spcPts val="0"/>
              </a:spcAft>
            </a:pPr>
            <a:r>
              <a:rPr lang="en-US" b="1" cap="all" dirty="0">
                <a:effectLst/>
                <a:ea typeface="Times New Roman" panose="02020603050405020304" pitchFamily="18" charset="0"/>
              </a:rPr>
              <a:t>intent: </a:t>
            </a:r>
            <a:endParaRPr lang="en-US" dirty="0">
              <a:effectLst/>
              <a:ea typeface="Times New Roman" panose="02020603050405020304" pitchFamily="18" charset="0"/>
            </a:endParaRPr>
          </a:p>
          <a:p>
            <a:pPr marL="0" marR="0">
              <a:spcBef>
                <a:spcPts val="0"/>
              </a:spcBef>
              <a:spcAft>
                <a:spcPts val="0"/>
              </a:spcAft>
            </a:pPr>
            <a:r>
              <a:rPr lang="en-US" dirty="0">
                <a:solidFill>
                  <a:srgbClr val="000000"/>
                </a:solidFill>
                <a:effectLst/>
                <a:ea typeface="Times New Roman" panose="02020603050405020304" pitchFamily="18" charset="0"/>
              </a:rPr>
              <a:t>Integrate locomotor skills and balance while singing a song that connects to gardening and nutrition.</a:t>
            </a:r>
          </a:p>
          <a:p>
            <a:pPr marL="0" marR="0">
              <a:spcBef>
                <a:spcPts val="0"/>
              </a:spcBef>
              <a:spcAft>
                <a:spcPts val="0"/>
              </a:spcAft>
            </a:pPr>
            <a:r>
              <a:rPr lang="en-US" b="1" dirty="0">
                <a:solidFill>
                  <a:srgbClr val="000000"/>
                </a:solidFill>
                <a:effectLst/>
                <a:ea typeface="Times New Roman" panose="02020603050405020304" pitchFamily="18" charset="0"/>
              </a:rPr>
              <a:t> </a:t>
            </a:r>
            <a:endParaRPr lang="en-US" dirty="0">
              <a:solidFill>
                <a:srgbClr val="000000"/>
              </a:solidFill>
              <a:effectLst/>
              <a:ea typeface="Times New Roman" panose="02020603050405020304" pitchFamily="18" charset="0"/>
            </a:endParaRPr>
          </a:p>
          <a:p>
            <a:pPr marL="0" marR="0">
              <a:spcBef>
                <a:spcPts val="0"/>
              </a:spcBef>
              <a:spcAft>
                <a:spcPts val="0"/>
              </a:spcAft>
            </a:pPr>
            <a:r>
              <a:rPr lang="en-US" b="1" dirty="0">
                <a:solidFill>
                  <a:srgbClr val="000000"/>
                </a:solidFill>
                <a:effectLst/>
                <a:ea typeface="Times New Roman" panose="02020603050405020304" pitchFamily="18" charset="0"/>
              </a:rPr>
              <a:t>OUTCOMES: </a:t>
            </a:r>
            <a:endParaRPr lang="en-US" dirty="0">
              <a:solidFill>
                <a:srgbClr val="000000"/>
              </a:solidFill>
              <a:effectLst/>
              <a:ea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pPr>
            <a:r>
              <a:rPr lang="en-US" dirty="0">
                <a:solidFill>
                  <a:srgbClr val="000000"/>
                </a:solidFill>
                <a:effectLst/>
                <a:ea typeface="Times New Roman" panose="02020603050405020304" pitchFamily="18" charset="0"/>
              </a:rPr>
              <a:t>Participants will actively participate during song activity, moving slowly with balance and coordination as they perform various locomotor skills.</a:t>
            </a:r>
            <a:endParaRPr lang="en-US" dirty="0">
              <a:effectLst/>
              <a:ea typeface="Times" pitchFamily="18" charset="0"/>
            </a:endParaRPr>
          </a:p>
          <a:p>
            <a:pPr marL="342900" marR="0" lvl="0" indent="-342900" algn="l">
              <a:spcBef>
                <a:spcPts val="0"/>
              </a:spcBef>
              <a:spcAft>
                <a:spcPts val="0"/>
              </a:spcAft>
              <a:buFont typeface="Symbol" panose="05050102010706020507" pitchFamily="18" charset="2"/>
              <a:buChar char=""/>
            </a:pPr>
            <a:r>
              <a:rPr lang="en-US" dirty="0">
                <a:solidFill>
                  <a:srgbClr val="000000"/>
                </a:solidFill>
                <a:effectLst/>
                <a:ea typeface="Times New Roman" panose="02020603050405020304" pitchFamily="18" charset="0"/>
              </a:rPr>
              <a:t>Participants will experience a movement lesson that integrates nutrition through active play.</a:t>
            </a:r>
            <a:endParaRPr lang="en-US" dirty="0">
              <a:effectLst/>
              <a:ea typeface="Times" pitchFamily="18" charset="0"/>
            </a:endParaRPr>
          </a:p>
          <a:p>
            <a:pPr marL="0" marR="0">
              <a:spcBef>
                <a:spcPts val="0"/>
              </a:spcBef>
              <a:spcAft>
                <a:spcPts val="0"/>
              </a:spcAft>
            </a:pPr>
            <a:r>
              <a:rPr lang="en-US" dirty="0">
                <a:effectLst/>
                <a:ea typeface="Times New Roman" panose="02020603050405020304" pitchFamily="18" charset="0"/>
              </a:rPr>
              <a:t> </a:t>
            </a:r>
          </a:p>
          <a:p>
            <a:pPr marL="0" marR="0">
              <a:spcBef>
                <a:spcPts val="0"/>
              </a:spcBef>
              <a:spcAft>
                <a:spcPts val="0"/>
              </a:spcAft>
            </a:pPr>
            <a:r>
              <a:rPr lang="en-US" b="1" cap="all" dirty="0">
                <a:effectLst/>
                <a:ea typeface="Times New Roman" panose="02020603050405020304" pitchFamily="18" charset="0"/>
              </a:rPr>
              <a:t>Materials Required: </a:t>
            </a:r>
            <a:endParaRPr lang="en-US"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Song:</a:t>
            </a:r>
            <a:r>
              <a:rPr lang="en-US" i="1" dirty="0">
                <a:effectLst/>
                <a:ea typeface="Times New Roman" panose="02020603050405020304" pitchFamily="18" charset="0"/>
              </a:rPr>
              <a:t> </a:t>
            </a:r>
            <a:r>
              <a:rPr lang="en-US" dirty="0">
                <a:effectLst/>
                <a:ea typeface="Times New Roman" panose="02020603050405020304" pitchFamily="18" charset="0"/>
              </a:rPr>
              <a:t>“Balancing in the Garden,” by Angela Russ, CD: </a:t>
            </a:r>
            <a:r>
              <a:rPr lang="en-US" i="1" dirty="0">
                <a:effectLst/>
                <a:ea typeface="Times New Roman" panose="02020603050405020304" pitchFamily="18" charset="0"/>
              </a:rPr>
              <a:t>Smart and Yummy 1</a:t>
            </a:r>
            <a:r>
              <a:rPr lang="en-US" dirty="0">
                <a:effectLst/>
                <a:ea typeface="Times New Roman" panose="02020603050405020304" pitchFamily="18" charset="0"/>
              </a:rPr>
              <a:t> (</a:t>
            </a:r>
            <a:r>
              <a:rPr lang="en-US" u="sng" dirty="0">
                <a:solidFill>
                  <a:srgbClr val="0000FF"/>
                </a:solidFill>
                <a:effectLst/>
                <a:ea typeface="Times New Roman" panose="02020603050405020304" pitchFamily="18" charset="0"/>
                <a:hlinkClick r:id="rId3"/>
              </a:rPr>
              <a:t>www.ABridgleClub.com</a:t>
            </a:r>
            <a:r>
              <a:rPr lang="en-US" dirty="0">
                <a:effectLst/>
                <a:ea typeface="Times New Roman" panose="02020603050405020304" pitchFamily="18" charset="0"/>
              </a:rPr>
              <a:t>)</a:t>
            </a: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Music player</a:t>
            </a: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PPT slide with prompts for movement</a:t>
            </a: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Open space (indoors or outdoors) for each participant to move safely</a:t>
            </a:r>
          </a:p>
          <a:p>
            <a:pPr marL="0" marR="0">
              <a:spcBef>
                <a:spcPts val="0"/>
              </a:spcBef>
              <a:spcAft>
                <a:spcPts val="0"/>
              </a:spcAft>
            </a:pPr>
            <a:r>
              <a:rPr lang="en-US" dirty="0">
                <a:effectLst/>
                <a:ea typeface="Times New Roman" panose="02020603050405020304" pitchFamily="18" charset="0"/>
              </a:rPr>
              <a:t> </a:t>
            </a:r>
          </a:p>
          <a:p>
            <a:pPr marL="0" marR="0">
              <a:spcBef>
                <a:spcPts val="0"/>
              </a:spcBef>
              <a:spcAft>
                <a:spcPts val="0"/>
              </a:spcAft>
            </a:pPr>
            <a:r>
              <a:rPr lang="en-US" b="1" cap="all" dirty="0">
                <a:effectLst/>
                <a:ea typeface="Times" pitchFamily="18" charset="0"/>
              </a:rPr>
              <a:t>Time:</a:t>
            </a:r>
            <a:r>
              <a:rPr lang="en-US" dirty="0">
                <a:effectLst/>
                <a:ea typeface="Times" pitchFamily="18" charset="0"/>
              </a:rPr>
              <a:t> 3-4 minutes</a:t>
            </a:r>
          </a:p>
          <a:p>
            <a:pPr marL="0" marR="0">
              <a:spcBef>
                <a:spcPts val="0"/>
              </a:spcBef>
              <a:spcAft>
                <a:spcPts val="0"/>
              </a:spcAft>
            </a:pPr>
            <a:r>
              <a:rPr lang="en-US" dirty="0">
                <a:effectLst/>
                <a:ea typeface="Times New Roman" panose="02020603050405020304" pitchFamily="18" charset="0"/>
              </a:rPr>
              <a:t> </a:t>
            </a:r>
          </a:p>
          <a:p>
            <a:pPr marL="0" marR="0">
              <a:spcBef>
                <a:spcPts val="0"/>
              </a:spcBef>
              <a:spcAft>
                <a:spcPts val="0"/>
              </a:spcAft>
            </a:pPr>
            <a:r>
              <a:rPr lang="en-US" b="1" cap="all" dirty="0">
                <a:effectLst/>
                <a:ea typeface="Times New Roman" panose="02020603050405020304" pitchFamily="18" charset="0"/>
              </a:rPr>
              <a:t>Process: </a:t>
            </a:r>
            <a:endParaRPr lang="en-US" dirty="0">
              <a:effectLst/>
              <a:ea typeface="Times New Roman" panose="02020603050405020304" pitchFamily="18" charset="0"/>
            </a:endParaRPr>
          </a:p>
          <a:p>
            <a:pPr marL="342900" marR="0" lvl="0" indent="-342900">
              <a:spcBef>
                <a:spcPts val="0"/>
              </a:spcBef>
              <a:spcAft>
                <a:spcPts val="0"/>
              </a:spcAft>
              <a:buFont typeface="+mj-lt"/>
              <a:buAutoNum type="arabicPeriod"/>
            </a:pPr>
            <a:r>
              <a:rPr lang="en-US" dirty="0">
                <a:effectLst/>
                <a:ea typeface="Times New Roman" panose="02020603050405020304" pitchFamily="18" charset="0"/>
              </a:rPr>
              <a:t>Prepare participants for movement—check clothing and shoes and push in chairs at tables, along with bags/totes/etc. </a:t>
            </a:r>
          </a:p>
          <a:p>
            <a:pPr marL="342900" marR="0" lvl="0" indent="-342900">
              <a:spcBef>
                <a:spcPts val="0"/>
              </a:spcBef>
              <a:spcAft>
                <a:spcPts val="0"/>
              </a:spcAft>
              <a:buFont typeface="+mj-lt"/>
              <a:buAutoNum type="arabicPeriod"/>
            </a:pPr>
            <a:r>
              <a:rPr lang="en-US" dirty="0">
                <a:effectLst/>
                <a:ea typeface="Times New Roman" panose="02020603050405020304" pitchFamily="18" charset="0"/>
              </a:rPr>
              <a:t>Invite all participants to stand and find an area that has open space and is free of obstacles.  </a:t>
            </a:r>
          </a:p>
          <a:p>
            <a:pPr marL="342900" marR="0" lvl="0" indent="-342900">
              <a:spcBef>
                <a:spcPts val="0"/>
              </a:spcBef>
              <a:spcAft>
                <a:spcPts val="0"/>
              </a:spcAft>
              <a:buFont typeface="+mj-lt"/>
              <a:buAutoNum type="arabicPeriod"/>
            </a:pPr>
            <a:r>
              <a:rPr lang="en-US" dirty="0">
                <a:effectLst/>
                <a:ea typeface="Times New Roman" panose="02020603050405020304" pitchFamily="18" charset="0"/>
              </a:rPr>
              <a:t>Ask participants to pretend that everyone is standing in a garden planted with rows of yummy vegetables</a:t>
            </a:r>
            <a:r>
              <a:rPr lang="en-US" i="1" dirty="0">
                <a:effectLst/>
                <a:ea typeface="Times New Roman" panose="02020603050405020304" pitchFamily="18" charset="0"/>
              </a:rPr>
              <a:t>. </a:t>
            </a:r>
            <a:endParaRPr lang="en-US" dirty="0">
              <a:effectLst/>
              <a:ea typeface="Times New Roman" panose="02020603050405020304" pitchFamily="18" charset="0"/>
            </a:endParaRPr>
          </a:p>
          <a:p>
            <a:pPr marL="342900" marR="0" lvl="0" indent="-342900">
              <a:spcBef>
                <a:spcPts val="0"/>
              </a:spcBef>
              <a:spcAft>
                <a:spcPts val="0"/>
              </a:spcAft>
              <a:buFont typeface="+mj-lt"/>
              <a:buAutoNum type="arabicPeriod"/>
            </a:pPr>
            <a:r>
              <a:rPr lang="en-US" dirty="0">
                <a:effectLst/>
                <a:ea typeface="Times New Roman" panose="02020603050405020304" pitchFamily="18" charset="0"/>
              </a:rPr>
              <a:t>Introduce the song and highlight how locomotor skills and balance can be integrated into a movement opportunity with a nutrition focus (See the next page for lyrics and movement prompts.).</a:t>
            </a:r>
          </a:p>
          <a:p>
            <a:pPr marL="342900" marR="0" lvl="0" indent="-342900">
              <a:spcBef>
                <a:spcPts val="0"/>
              </a:spcBef>
              <a:spcAft>
                <a:spcPts val="0"/>
              </a:spcAft>
              <a:buFont typeface="+mj-lt"/>
              <a:buAutoNum type="arabicPeriod"/>
            </a:pPr>
            <a:r>
              <a:rPr lang="en-US" dirty="0">
                <a:effectLst/>
                <a:ea typeface="Times New Roman" panose="02020603050405020304" pitchFamily="18" charset="0"/>
              </a:rPr>
              <a:t>Cue the song and move!</a:t>
            </a:r>
          </a:p>
          <a:p>
            <a:pPr marL="0" marR="0">
              <a:spcBef>
                <a:spcPts val="0"/>
              </a:spcBef>
              <a:spcAft>
                <a:spcPts val="0"/>
              </a:spcAft>
            </a:pPr>
            <a:r>
              <a:rPr lang="en-US" dirty="0">
                <a:effectLst/>
                <a:ea typeface="Times New Roman" panose="02020603050405020304" pitchFamily="18" charset="0"/>
              </a:rPr>
              <a:t> </a:t>
            </a:r>
          </a:p>
          <a:p>
            <a:pPr marL="0" marR="0">
              <a:spcBef>
                <a:spcPts val="0"/>
              </a:spcBef>
              <a:spcAft>
                <a:spcPts val="0"/>
              </a:spcAft>
            </a:pPr>
            <a:r>
              <a:rPr lang="en-US" b="1" dirty="0">
                <a:effectLst/>
                <a:ea typeface="Times New Roman" panose="02020603050405020304" pitchFamily="18" charset="0"/>
              </a:rPr>
              <a:t>OPTIONS:</a:t>
            </a:r>
            <a:endParaRPr lang="en-US"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Song prompts are suggestions only; feel free to change using other locomotor skills.</a:t>
            </a: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The balance pose at the end of the song reminds participants of the ease of blending fundamental movement skills into movement opportunities.  Other types of balance poses may also be used.  </a:t>
            </a:r>
          </a:p>
          <a:p>
            <a:pPr>
              <a:spcBef>
                <a:spcPts val="0"/>
              </a:spcBef>
            </a:pPr>
            <a:r>
              <a:rPr lang="en-US" altLang="en-US" dirty="0"/>
              <a:t> </a:t>
            </a:r>
          </a:p>
          <a:p>
            <a:pPr>
              <a:spcBef>
                <a:spcPts val="0"/>
              </a:spcBef>
            </a:pPr>
            <a:br>
              <a:rPr lang="en-US" altLang="en-US" dirty="0"/>
            </a:br>
            <a:r>
              <a:rPr lang="en-US" altLang="en-US" dirty="0"/>
              <a:t> </a:t>
            </a:r>
          </a:p>
          <a:p>
            <a:pPr>
              <a:spcBef>
                <a:spcPts val="0"/>
              </a:spcBef>
            </a:pPr>
            <a:r>
              <a:rPr lang="en-US" altLang="en-US" dirty="0"/>
              <a:t>  </a:t>
            </a:r>
          </a:p>
        </p:txBody>
      </p:sp>
    </p:spTree>
    <p:extLst>
      <p:ext uri="{BB962C8B-B14F-4D97-AF65-F5344CB8AC3E}">
        <p14:creationId xmlns:p14="http://schemas.microsoft.com/office/powerpoint/2010/main" val="26272079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0AD764D8-3E5A-401A-94E9-37576704E7FA}" type="slidenum">
              <a:rPr lang="en-US" altLang="en-US" sz="1200"/>
              <a:pPr eaLnBrk="1" hangingPunct="1"/>
              <a:t>43</a:t>
            </a:fld>
            <a:endParaRPr lang="en-US" altLang="en-US" sz="1200"/>
          </a:p>
        </p:txBody>
      </p:sp>
      <p:sp>
        <p:nvSpPr>
          <p:cNvPr id="1413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6CCA56A9-04BC-48B8-BCCF-3A9BC0D30DAD}" type="slidenum">
              <a:rPr lang="en-US" altLang="en-US" sz="1200">
                <a:latin typeface="Times New Roman" panose="02020603050405020304" pitchFamily="18" charset="0"/>
              </a:rPr>
              <a:pPr algn="r" eaLnBrk="1" hangingPunct="1"/>
              <a:t>43</a:t>
            </a:fld>
            <a:endParaRPr lang="en-US" altLang="en-US" sz="1200">
              <a:latin typeface="Times New Roman" panose="02020603050405020304" pitchFamily="18" charset="0"/>
            </a:endParaRPr>
          </a:p>
        </p:txBody>
      </p:sp>
      <p:sp>
        <p:nvSpPr>
          <p:cNvPr id="141315"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5" name="Rectangle 3"/>
          <p:cNvSpPr>
            <a:spLocks noGrp="1" noChangeArrowheads="1"/>
          </p:cNvSpPr>
          <p:nvPr>
            <p:ph type="body" idx="1"/>
          </p:nvPr>
        </p:nvSpPr>
        <p:spPr bwMode="auto">
          <a:xfrm>
            <a:off x="914400" y="4343400"/>
            <a:ext cx="5029200" cy="4114800"/>
          </a:xfrm>
          <a:solidFill>
            <a:srgbClr val="FFFFFF"/>
          </a:solidFill>
          <a:ln>
            <a:noFill/>
            <a:miter lim="800000"/>
            <a:headEnd/>
            <a:tailEnd/>
          </a:ln>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89722" tIns="44861" rIns="89722" bIns="44861" numCol="1" anchor="t" anchorCtr="0" compatLnSpc="1">
            <a:prstTxWarp prst="textNoShape">
              <a:avLst/>
            </a:prstTxWarp>
          </a:bodyPr>
          <a:lstStyle/>
          <a:p>
            <a:pPr eaLnBrk="1" hangingPunct="1">
              <a:spcBef>
                <a:spcPts val="0"/>
              </a:spcBef>
            </a:pPr>
            <a:r>
              <a:rPr lang="en-US" altLang="en-US" b="1" dirty="0"/>
              <a:t>Presenter Remarks:</a:t>
            </a:r>
          </a:p>
          <a:p>
            <a:pPr marL="0" marR="0" lvl="0" indent="0" algn="l" defTabSz="457200" rtl="0" eaLnBrk="1" fontAlgn="base" latinLnBrk="0" hangingPunct="1">
              <a:spcBef>
                <a:spcPts val="0"/>
              </a:spcBef>
              <a:spcAft>
                <a:spcPct val="0"/>
              </a:spcAft>
              <a:buClrTx/>
              <a:buSzTx/>
              <a:buFontTx/>
              <a:buNone/>
              <a:tabLst/>
              <a:defRPr/>
            </a:pPr>
            <a:r>
              <a:rPr lang="en-US" sz="1200" kern="1200" dirty="0">
                <a:solidFill>
                  <a:schemeClr val="tx1"/>
                </a:solidFill>
                <a:effectLst/>
                <a:latin typeface="Arial" pitchFamily="34" charset="0"/>
                <a:ea typeface="ＭＳ Ｐゴシック" pitchFamily="34" charset="-128"/>
                <a:cs typeface="Arial" pitchFamily="34" charset="0"/>
              </a:rPr>
              <a:t>Please locate and review Handout 12: Locomotor </a:t>
            </a:r>
            <a:r>
              <a:rPr lang="en-US" sz="1200" kern="1200" dirty="0" err="1">
                <a:solidFill>
                  <a:schemeClr val="tx1"/>
                </a:solidFill>
                <a:effectLst/>
                <a:latin typeface="Arial" pitchFamily="34" charset="0"/>
                <a:ea typeface="ＭＳ Ｐゴシック" pitchFamily="34" charset="-128"/>
                <a:cs typeface="Arial" pitchFamily="34" charset="0"/>
              </a:rPr>
              <a:t>Substrand</a:t>
            </a:r>
            <a:r>
              <a:rPr lang="en-US" sz="1200" kern="1200" dirty="0">
                <a:solidFill>
                  <a:schemeClr val="tx1"/>
                </a:solidFill>
                <a:effectLst/>
                <a:latin typeface="Arial" pitchFamily="34" charset="0"/>
                <a:ea typeface="ＭＳ Ｐゴシック" pitchFamily="34" charset="-128"/>
                <a:cs typeface="Arial" pitchFamily="34" charset="0"/>
              </a:rPr>
              <a:t> and Example Worksheet.</a:t>
            </a:r>
          </a:p>
          <a:p>
            <a:pPr eaLnBrk="1" hangingPunct="1">
              <a:spcBef>
                <a:spcPts val="0"/>
              </a:spcBef>
            </a:pPr>
            <a:endParaRPr lang="en-US" altLang="en-US" b="1" dirty="0"/>
          </a:p>
          <a:p>
            <a:pPr eaLnBrk="1" hangingPunct="1">
              <a:spcBef>
                <a:spcPts val="0"/>
              </a:spcBef>
            </a:pPr>
            <a:r>
              <a:rPr lang="en-US" altLang="ja-JP" dirty="0"/>
              <a:t>Notice that the first two pages are a duplication of the information from pages 47-48 of the Preschool Learning Foundations (Vol. 2). The third and fourth pages contain empty boxes for your table group to fill-in with new examples created for TK; the examples</a:t>
            </a:r>
            <a:r>
              <a:rPr lang="en-US" altLang="ja-JP" baseline="0" dirty="0"/>
              <a:t> your group selects</a:t>
            </a:r>
            <a:r>
              <a:rPr lang="en-US" altLang="ja-JP" dirty="0"/>
              <a:t> should be based upon your knowledge of the </a:t>
            </a:r>
            <a:r>
              <a:rPr lang="en-US" altLang="ja-JP" dirty="0" err="1"/>
              <a:t>substrand</a:t>
            </a:r>
            <a:r>
              <a:rPr lang="en-US" altLang="ja-JP" dirty="0"/>
              <a:t> and of age-appropriate activities.</a:t>
            </a:r>
          </a:p>
          <a:p>
            <a:pPr eaLnBrk="1" hangingPunct="1">
              <a:spcBef>
                <a:spcPts val="0"/>
              </a:spcBef>
            </a:pPr>
            <a:endParaRPr lang="en-US" altLang="ja-JP" dirty="0"/>
          </a:p>
          <a:p>
            <a:pPr eaLnBrk="1" hangingPunct="1">
              <a:spcBef>
                <a:spcPts val="0"/>
              </a:spcBef>
            </a:pPr>
            <a:r>
              <a:rPr lang="en-US" altLang="ja-JP" dirty="0"/>
              <a:t>After 5-7 minutes we will share a few examples with the whole group. </a:t>
            </a:r>
          </a:p>
          <a:p>
            <a:pPr eaLnBrk="1" hangingPunct="1">
              <a:spcBef>
                <a:spcPts val="0"/>
              </a:spcBef>
            </a:pPr>
            <a:endParaRPr lang="en-US" altLang="en-US" dirty="0"/>
          </a:p>
          <a:p>
            <a:pPr eaLnBrk="1" hangingPunct="1">
              <a:spcBef>
                <a:spcPts val="0"/>
              </a:spcBef>
            </a:pPr>
            <a:endParaRPr lang="en-US" altLang="en-US" i="1" dirty="0"/>
          </a:p>
        </p:txBody>
      </p:sp>
    </p:spTree>
    <p:extLst>
      <p:ext uri="{BB962C8B-B14F-4D97-AF65-F5344CB8AC3E}">
        <p14:creationId xmlns:p14="http://schemas.microsoft.com/office/powerpoint/2010/main" val="27168675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Background Information:  </a:t>
            </a:r>
          </a:p>
          <a:p>
            <a:pPr>
              <a:spcBef>
                <a:spcPts val="0"/>
              </a:spcBef>
            </a:pPr>
            <a:r>
              <a:rPr lang="en-US" altLang="en-US" i="0" dirty="0"/>
              <a:t>The final </a:t>
            </a:r>
            <a:r>
              <a:rPr lang="en-US" altLang="en-US" i="0" dirty="0" err="1"/>
              <a:t>substrand</a:t>
            </a:r>
            <a:r>
              <a:rPr lang="en-US" altLang="en-US" i="0" dirty="0"/>
              <a:t> requires ample space for movement as participants explore a variety of manipulative skills. The focus is to explore and analyze motor skills such as throwing, catching, kicking, and striking. </a:t>
            </a:r>
            <a:r>
              <a:rPr lang="en-US" altLang="en-US" i="0" baseline="0" dirty="0"/>
              <a:t> </a:t>
            </a:r>
            <a:r>
              <a:rPr lang="en-US" altLang="en-US" i="0" dirty="0"/>
              <a:t>Depending on your space, props, and/or equipment available, it is recommended that you chose activities that are applicable and safe for the environment and the audience. </a:t>
            </a:r>
            <a:r>
              <a:rPr lang="en-US" altLang="en-US" i="0" baseline="0" dirty="0"/>
              <a:t> </a:t>
            </a:r>
            <a:r>
              <a:rPr lang="en-US" altLang="en-US" i="0" dirty="0"/>
              <a:t>Remind participants of safety concerns throughout; caution participants to move within their limitations and to be aware of others and objects near them:</a:t>
            </a:r>
            <a:r>
              <a:rPr lang="en-US" altLang="en-US" i="0" baseline="0" dirty="0"/>
              <a:t> </a:t>
            </a:r>
            <a:r>
              <a:rPr lang="en-US" altLang="en-US" i="0" dirty="0"/>
              <a:t>tables,</a:t>
            </a:r>
            <a:r>
              <a:rPr lang="en-US" altLang="en-US" i="0" baseline="0" dirty="0"/>
              <a:t> </a:t>
            </a:r>
            <a:r>
              <a:rPr lang="en-US" altLang="en-US" i="0" dirty="0"/>
              <a:t>chairs,</a:t>
            </a:r>
            <a:r>
              <a:rPr lang="en-US" altLang="en-US" i="0" baseline="0" dirty="0"/>
              <a:t> </a:t>
            </a:r>
            <a:r>
              <a:rPr lang="en-US" altLang="en-US" i="0" dirty="0"/>
              <a:t>bags,</a:t>
            </a:r>
            <a:r>
              <a:rPr lang="en-US" altLang="en-US" i="0" baseline="0" dirty="0"/>
              <a:t> </a:t>
            </a:r>
            <a:r>
              <a:rPr lang="en-US" altLang="en-US" i="0" dirty="0"/>
              <a:t>walls,</a:t>
            </a:r>
            <a:r>
              <a:rPr lang="en-US" altLang="en-US" i="0" baseline="0" dirty="0"/>
              <a:t> </a:t>
            </a:r>
            <a:r>
              <a:rPr lang="en-US" altLang="en-US" i="0" dirty="0"/>
              <a:t>etc.</a:t>
            </a:r>
          </a:p>
          <a:p>
            <a:pPr>
              <a:spcBef>
                <a:spcPts val="0"/>
              </a:spcBef>
            </a:pPr>
            <a:endParaRPr lang="en-US" altLang="en-US" b="1" dirty="0"/>
          </a:p>
          <a:p>
            <a:pPr>
              <a:spcBef>
                <a:spcPts val="0"/>
              </a:spcBef>
            </a:pPr>
            <a:r>
              <a:rPr lang="en-US" altLang="en-US" b="1" dirty="0"/>
              <a:t>Presenter Remarks: </a:t>
            </a:r>
          </a:p>
          <a:p>
            <a:pPr>
              <a:spcBef>
                <a:spcPts val="0"/>
              </a:spcBef>
            </a:pPr>
            <a:r>
              <a:rPr lang="en-US" altLang="en-US" dirty="0"/>
              <a:t>Manipulation Skills</a:t>
            </a:r>
            <a:r>
              <a:rPr lang="en-US" altLang="en-US" baseline="0" dirty="0"/>
              <a:t> is t</a:t>
            </a:r>
            <a:r>
              <a:rPr lang="en-US" altLang="en-US" dirty="0"/>
              <a:t>he third and final </a:t>
            </a:r>
            <a:r>
              <a:rPr lang="en-US" altLang="en-US" dirty="0" err="1"/>
              <a:t>substrand</a:t>
            </a:r>
            <a:r>
              <a:rPr lang="en-US" altLang="en-US" dirty="0"/>
              <a:t> from</a:t>
            </a:r>
            <a:r>
              <a:rPr lang="en-US" altLang="en-US" baseline="0" dirty="0"/>
              <a:t> the</a:t>
            </a:r>
            <a:r>
              <a:rPr lang="en-US" altLang="en-US" dirty="0"/>
              <a:t> Fundamental Movement Skills strand.</a:t>
            </a:r>
            <a:r>
              <a:rPr lang="en-US" altLang="en-US" b="1" dirty="0"/>
              <a:t> </a:t>
            </a:r>
          </a:p>
          <a:p>
            <a:pPr>
              <a:spcBef>
                <a:spcPts val="0"/>
              </a:spcBef>
            </a:pPr>
            <a:endParaRPr lang="en-US" altLang="en-US" dirty="0"/>
          </a:p>
          <a:p>
            <a:pPr>
              <a:spcBef>
                <a:spcPts val="0"/>
              </a:spcBef>
            </a:pPr>
            <a:r>
              <a:rPr lang="en-US" altLang="en-US" b="0" dirty="0"/>
              <a:t>“Manipulative skills allow children to use their arms, hands, legs, and feet to project an object away from the body (e.g.,</a:t>
            </a:r>
            <a:r>
              <a:rPr lang="en-US" altLang="en-US" b="0" baseline="0" dirty="0"/>
              <a:t> throwing a beanbag) </a:t>
            </a:r>
            <a:r>
              <a:rPr lang="en-US" altLang="en-US" b="0" dirty="0"/>
              <a:t>or to receive and absorb the force of an object coming to the body</a:t>
            </a:r>
            <a:r>
              <a:rPr lang="en-US" altLang="en-US" b="0" baseline="0" dirty="0"/>
              <a:t> (e.g., catching a balloon)” (PCF, Vol. 2, p. 156).</a:t>
            </a:r>
          </a:p>
          <a:p>
            <a:pPr>
              <a:spcBef>
                <a:spcPts val="0"/>
              </a:spcBef>
            </a:pPr>
            <a:endParaRPr lang="en-US" altLang="en-US" b="0" dirty="0"/>
          </a:p>
          <a:p>
            <a:pPr>
              <a:spcBef>
                <a:spcPts val="0"/>
              </a:spcBef>
            </a:pPr>
            <a:r>
              <a:rPr lang="en-US" altLang="en-US" b="0" dirty="0"/>
              <a:t>Fundamental motor skills contain gross motor skills (involving large muscle groups) and fine motor skills (involving small muscles groups like fingers, hands, and wrist).  </a:t>
            </a:r>
          </a:p>
          <a:p>
            <a:pPr>
              <a:spcBef>
                <a:spcPts val="0"/>
              </a:spcBef>
            </a:pPr>
            <a:endParaRPr lang="en-US" altLang="en-US" dirty="0"/>
          </a:p>
          <a:p>
            <a:pPr>
              <a:spcBef>
                <a:spcPts val="0"/>
              </a:spcBef>
            </a:pPr>
            <a:endParaRPr lang="en-US" altLang="en-US" dirty="0"/>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07D884A-6633-4D8D-A691-8821D3106649}" type="slidenum">
              <a:rPr lang="en-US" altLang="en-US" sz="1200"/>
              <a:pPr eaLnBrk="1" hangingPunct="1"/>
              <a:t>44</a:t>
            </a:fld>
            <a:endParaRPr lang="en-US" altLang="en-US" sz="1200"/>
          </a:p>
        </p:txBody>
      </p:sp>
    </p:spTree>
    <p:extLst>
      <p:ext uri="{BB962C8B-B14F-4D97-AF65-F5344CB8AC3E}">
        <p14:creationId xmlns:p14="http://schemas.microsoft.com/office/powerpoint/2010/main" val="33728316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spcBef>
                <a:spcPts val="0"/>
              </a:spcBef>
              <a:spcAft>
                <a:spcPct val="0"/>
              </a:spcAft>
              <a:buClrTx/>
              <a:buSzTx/>
              <a:buFontTx/>
              <a:buNone/>
              <a:tabLst/>
              <a:defRPr/>
            </a:pPr>
            <a:r>
              <a:rPr lang="en-US" altLang="en-US" b="1" dirty="0"/>
              <a:t>Background Information:</a:t>
            </a:r>
          </a:p>
          <a:p>
            <a:pPr marL="0" marR="0" lvl="0" indent="0" algn="l" defTabSz="457200" rtl="0" eaLnBrk="0" fontAlgn="base" latinLnBrk="0" hangingPunct="0">
              <a:spcBef>
                <a:spcPts val="0"/>
              </a:spcBef>
              <a:spcAft>
                <a:spcPct val="0"/>
              </a:spcAft>
              <a:buClrTx/>
              <a:buSzTx/>
              <a:buFontTx/>
              <a:buNone/>
              <a:tabLst/>
              <a:defRPr/>
            </a:pPr>
            <a:r>
              <a:rPr lang="en-US" altLang="en-US" dirty="0"/>
              <a:t>The foundations shown on the slide can be found on pages 49-50 of the Preschool</a:t>
            </a:r>
            <a:r>
              <a:rPr lang="en-US" altLang="en-US" baseline="0" dirty="0"/>
              <a:t> Learning Foundations (Vol. 2). </a:t>
            </a:r>
          </a:p>
          <a:p>
            <a:pPr marL="0" marR="0" lvl="0" indent="0" algn="l" defTabSz="457200" rtl="0" eaLnBrk="0" fontAlgn="base" latinLnBrk="0" hangingPunct="0">
              <a:spcBef>
                <a:spcPts val="0"/>
              </a:spcBef>
              <a:spcAft>
                <a:spcPct val="0"/>
              </a:spcAft>
              <a:buClrTx/>
              <a:buSzTx/>
              <a:buFontTx/>
              <a:buNone/>
              <a:tabLst/>
              <a:defRPr/>
            </a:pPr>
            <a:endParaRPr lang="en-US" altLang="en-US" b="1" dirty="0"/>
          </a:p>
          <a:p>
            <a:pPr>
              <a:spcBef>
                <a:spcPts val="0"/>
              </a:spcBef>
            </a:pPr>
            <a:r>
              <a:rPr lang="en-US" altLang="en-US" b="1" dirty="0"/>
              <a:t>Presenter Remarks: </a:t>
            </a:r>
          </a:p>
          <a:p>
            <a:pPr>
              <a:spcBef>
                <a:spcPts val="0"/>
              </a:spcBef>
            </a:pPr>
            <a:r>
              <a:rPr lang="en-US" altLang="en-US" dirty="0"/>
              <a:t>Most children are naturally eager to play with objects and during such play discover their ability to manipulate the objects around them in different ways.</a:t>
            </a:r>
          </a:p>
          <a:p>
            <a:pPr>
              <a:spcBef>
                <a:spcPts val="0"/>
              </a:spcBef>
            </a:pPr>
            <a:endParaRPr lang="en-US" altLang="en-US" dirty="0"/>
          </a:p>
          <a:p>
            <a:pPr>
              <a:spcBef>
                <a:spcPts val="0"/>
              </a:spcBef>
            </a:pPr>
            <a:r>
              <a:rPr lang="en-US" altLang="en-US" dirty="0"/>
              <a:t>“The conditions of the learning environment, the requirements of the movement task, and the uniqueness of the individual play important roles in the learning of manipulative skills.  Strategies for teaching manipulative skills should be flexible and sensitive to individual and cultural differences in a variety of environments” (PCF, Vol. 2, p. 157).</a:t>
            </a:r>
          </a:p>
          <a:p>
            <a:pPr>
              <a:spcBef>
                <a:spcPts val="0"/>
              </a:spcBef>
            </a:pPr>
            <a:endParaRPr lang="en-US" altLang="en-US" dirty="0"/>
          </a:p>
          <a:p>
            <a:pPr>
              <a:spcBef>
                <a:spcPts val="0"/>
              </a:spcBef>
            </a:pPr>
            <a:r>
              <a:rPr lang="en-US" altLang="en-US" i="0" dirty="0"/>
              <a:t>(Remind participants to focus on the process rather than the end product in this section as well.)</a:t>
            </a:r>
          </a:p>
        </p:txBody>
      </p:sp>
      <p:sp>
        <p:nvSpPr>
          <p:cNvPr id="145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D1FBAAA-4A3D-40B5-8078-396FC8468355}" type="slidenum">
              <a:rPr lang="en-US" altLang="en-US" sz="1200">
                <a:solidFill>
                  <a:srgbClr val="000000"/>
                </a:solidFill>
              </a:rPr>
              <a:pPr eaLnBrk="1" hangingPunct="1"/>
              <a:t>45</a:t>
            </a:fld>
            <a:endParaRPr lang="en-US" altLang="en-US" sz="1200">
              <a:solidFill>
                <a:srgbClr val="000000"/>
              </a:solidFill>
            </a:endParaRPr>
          </a:p>
        </p:txBody>
      </p:sp>
    </p:spTree>
    <p:extLst>
      <p:ext uri="{BB962C8B-B14F-4D97-AF65-F5344CB8AC3E}">
        <p14:creationId xmlns:p14="http://schemas.microsoft.com/office/powerpoint/2010/main" val="21264583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Presenter Remarks: </a:t>
            </a:r>
          </a:p>
          <a:p>
            <a:pPr>
              <a:spcBef>
                <a:spcPts val="0"/>
              </a:spcBef>
            </a:pPr>
            <a:r>
              <a:rPr lang="en-US" altLang="en-US" dirty="0"/>
              <a:t>“Children need plenty of opportunities to practice their manipulative motor skills in a variety of settings and with a variety of materials and equipment. Manipulative activities can be practiced indoors and outdoors, in interest areas, and during small- or large-group activities”</a:t>
            </a:r>
            <a:r>
              <a:rPr lang="en-US" altLang="en-US" baseline="0" dirty="0"/>
              <a:t> (PCF, Vol. 2, p. 161). </a:t>
            </a:r>
            <a:endParaRPr lang="en-US" altLang="en-US" dirty="0"/>
          </a:p>
          <a:p>
            <a:pPr>
              <a:spcBef>
                <a:spcPts val="0"/>
              </a:spcBef>
            </a:pPr>
            <a:endParaRPr lang="en-US" altLang="en-US" dirty="0"/>
          </a:p>
          <a:p>
            <a:pPr>
              <a:spcBef>
                <a:spcPts val="0"/>
              </a:spcBef>
            </a:pPr>
            <a:r>
              <a:rPr lang="en-US" altLang="en-US" dirty="0"/>
              <a:t>Working on the same motor skills but changing the manipulative/prop keeps the interest of a young child. </a:t>
            </a:r>
          </a:p>
          <a:p>
            <a:pPr>
              <a:spcBef>
                <a:spcPts val="0"/>
              </a:spcBef>
            </a:pPr>
            <a:endParaRPr lang="en-US" altLang="en-US" dirty="0"/>
          </a:p>
          <a:p>
            <a:pPr>
              <a:spcBef>
                <a:spcPts val="0"/>
              </a:spcBef>
            </a:pPr>
            <a:r>
              <a:rPr lang="en-US" altLang="en-US" dirty="0"/>
              <a:t>Always check the play area to ensure possible safety concerns are addressed as well as provide clear directions and a recognized signal for starting and stopping all activities. </a:t>
            </a:r>
          </a:p>
          <a:p>
            <a:pPr>
              <a:spcBef>
                <a:spcPts val="0"/>
              </a:spcBef>
            </a:pPr>
            <a:endParaRPr lang="en-US" altLang="en-US" dirty="0"/>
          </a:p>
          <a:p>
            <a:pPr>
              <a:spcBef>
                <a:spcPts val="0"/>
              </a:spcBef>
            </a:pPr>
            <a:r>
              <a:rPr lang="en-US" altLang="en-US" dirty="0"/>
              <a:t>“Adults’ demonstration of enjoyment and genuine enthusiasm for children’s skill development are a powerful motivational for young children” (PCF, Vol. 2, pp. 162-163).  Use both verbal and non-verbal communication that encourages perseverance and motivation. </a:t>
            </a:r>
          </a:p>
          <a:p>
            <a:pPr>
              <a:spcBef>
                <a:spcPts val="0"/>
              </a:spcBef>
            </a:pPr>
            <a:endParaRPr lang="en-US" altLang="en-US" dirty="0"/>
          </a:p>
          <a:p>
            <a:pPr eaLnBrk="1" hangingPunct="1">
              <a:spcBef>
                <a:spcPts val="0"/>
              </a:spcBef>
            </a:pPr>
            <a:r>
              <a:rPr lang="en-US" altLang="en-US" dirty="0"/>
              <a:t>FMS typically increase in complexity as the body moves from simple to more complex body coordination.  Awareness of developmental sequences enables teachers to better support children in their growth and development of manipulative skills. Modifying activities for individual skill levels is an everyday aspect of teaching.  Teachers can enhance and facilitate success by setting up the environment with appropriate challenges for all skill levels. </a:t>
            </a:r>
          </a:p>
          <a:p>
            <a:pPr>
              <a:spcBef>
                <a:spcPts val="0"/>
              </a:spcBef>
            </a:pPr>
            <a:endParaRPr lang="en-US" altLang="en-US" dirty="0"/>
          </a:p>
          <a:p>
            <a:pPr>
              <a:spcBef>
                <a:spcPts val="0"/>
              </a:spcBef>
            </a:pPr>
            <a:r>
              <a:rPr lang="en-US" altLang="en-US" dirty="0"/>
              <a:t>Let’s breakdown a couple of important manipulative skills:</a:t>
            </a:r>
            <a:r>
              <a:rPr lang="en-US" altLang="en-US" baseline="0" dirty="0"/>
              <a:t> </a:t>
            </a:r>
            <a:r>
              <a:rPr lang="en-US" altLang="en-US" dirty="0"/>
              <a:t>throwing and catching!</a:t>
            </a:r>
          </a:p>
          <a:p>
            <a:pPr>
              <a:spcBef>
                <a:spcPts val="0"/>
              </a:spcBef>
            </a:pPr>
            <a:endParaRPr lang="en-US" altLang="en-US" dirty="0"/>
          </a:p>
          <a:p>
            <a:pPr>
              <a:spcBef>
                <a:spcPts val="0"/>
              </a:spcBef>
            </a:pPr>
            <a:endParaRPr lang="en-US" altLang="en-US" dirty="0"/>
          </a:p>
          <a:p>
            <a:pPr>
              <a:spcBef>
                <a:spcPts val="0"/>
              </a:spcBef>
            </a:pPr>
            <a:endParaRPr lang="en-US" altLang="en-US" dirty="0"/>
          </a:p>
          <a:p>
            <a:pPr>
              <a:spcBef>
                <a:spcPts val="0"/>
              </a:spcBef>
            </a:pPr>
            <a:endParaRPr lang="en-US" altLang="en-US" dirty="0"/>
          </a:p>
          <a:p>
            <a:pPr>
              <a:spcBef>
                <a:spcPts val="0"/>
              </a:spcBef>
            </a:pPr>
            <a:r>
              <a:rPr lang="en-US" altLang="en-US" dirty="0">
                <a:solidFill>
                  <a:srgbClr val="CC00FF"/>
                </a:solidFill>
              </a:rPr>
              <a:t> </a:t>
            </a:r>
          </a:p>
        </p:txBody>
      </p:sp>
      <p:sp>
        <p:nvSpPr>
          <p:cNvPr id="147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EB5B3FD-0E3C-4DE8-B7DD-BE262CB185D0}" type="slidenum">
              <a:rPr lang="en-US" altLang="en-US" sz="1200">
                <a:solidFill>
                  <a:srgbClr val="000000"/>
                </a:solidFill>
              </a:rPr>
              <a:pPr eaLnBrk="1" hangingPunct="1"/>
              <a:t>46</a:t>
            </a:fld>
            <a:endParaRPr lang="en-US" altLang="en-US" sz="1200">
              <a:solidFill>
                <a:srgbClr val="000000"/>
              </a:solidFill>
            </a:endParaRPr>
          </a:p>
        </p:txBody>
      </p:sp>
    </p:spTree>
    <p:extLst>
      <p:ext uri="{BB962C8B-B14F-4D97-AF65-F5344CB8AC3E}">
        <p14:creationId xmlns:p14="http://schemas.microsoft.com/office/powerpoint/2010/main" val="27643925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6" name="Notes Placeholder 2"/>
          <p:cNvSpPr>
            <a:spLocks noGrp="1"/>
          </p:cNvSpPr>
          <p:nvPr>
            <p:ph type="body" idx="1"/>
          </p:nvPr>
        </p:nvSpPr>
        <p:spPr bwMode="auto">
          <a:xfrm>
            <a:off x="685800" y="4343400"/>
            <a:ext cx="5486400" cy="44594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Background Information:</a:t>
            </a:r>
          </a:p>
          <a:p>
            <a:pPr>
              <a:spcBef>
                <a:spcPts val="0"/>
              </a:spcBef>
            </a:pPr>
            <a:r>
              <a:rPr lang="en-US" altLang="en-US" i="0" dirty="0"/>
              <a:t>Click</a:t>
            </a:r>
            <a:r>
              <a:rPr lang="en-US" altLang="en-US" i="0" baseline="0" dirty="0"/>
              <a:t> through the steps </a:t>
            </a:r>
            <a:r>
              <a:rPr lang="en-US" altLang="en-US" i="0" dirty="0"/>
              <a:t>on the slide</a:t>
            </a:r>
            <a:r>
              <a:rPr lang="en-US" altLang="en-US" i="0" baseline="0" dirty="0"/>
              <a:t> to cause a corresponding picture to appear. </a:t>
            </a:r>
            <a:r>
              <a:rPr lang="en-US" altLang="en-US" i="0" dirty="0"/>
              <a:t>Invite participants to go through the motions as you talk about each stage. The</a:t>
            </a:r>
            <a:r>
              <a:rPr lang="en-US" altLang="en-US" i="0" baseline="0" dirty="0"/>
              <a:t> y</a:t>
            </a:r>
            <a:r>
              <a:rPr lang="en-US" altLang="en-US" i="0" dirty="0"/>
              <a:t>arn balls made earlier in the training may also</a:t>
            </a:r>
            <a:r>
              <a:rPr lang="en-US" altLang="en-US" i="0" baseline="0" dirty="0"/>
              <a:t> be</a:t>
            </a:r>
            <a:r>
              <a:rPr lang="en-US" altLang="en-US" i="0" dirty="0"/>
              <a:t> used.</a:t>
            </a:r>
          </a:p>
          <a:p>
            <a:pPr>
              <a:spcBef>
                <a:spcPts val="0"/>
              </a:spcBef>
            </a:pPr>
            <a:endParaRPr lang="en-US" altLang="en-US" i="0" dirty="0"/>
          </a:p>
          <a:p>
            <a:pPr>
              <a:spcBef>
                <a:spcPts val="0"/>
              </a:spcBef>
            </a:pPr>
            <a:r>
              <a:rPr lang="en-US" altLang="en-US" i="0" dirty="0"/>
              <a:t>If</a:t>
            </a:r>
            <a:r>
              <a:rPr lang="en-US" altLang="en-US" i="0" baseline="0" dirty="0"/>
              <a:t> yarn balls are unavailable</a:t>
            </a:r>
            <a:r>
              <a:rPr lang="en-US" altLang="en-US" i="0" dirty="0"/>
              <a:t> a variety of substitutions may be made: sponge balls, sock balls, waded up</a:t>
            </a:r>
            <a:r>
              <a:rPr lang="en-US" altLang="en-US" i="0" baseline="0" dirty="0"/>
              <a:t> </a:t>
            </a:r>
            <a:r>
              <a:rPr lang="en-US" altLang="en-US" i="0" dirty="0"/>
              <a:t>newspaper balls, etc.</a:t>
            </a:r>
          </a:p>
          <a:p>
            <a:pPr>
              <a:spcBef>
                <a:spcPts val="0"/>
              </a:spcBef>
            </a:pPr>
            <a:endParaRPr lang="en-US" altLang="en-US" b="1" dirty="0"/>
          </a:p>
          <a:p>
            <a:pPr>
              <a:spcBef>
                <a:spcPts val="0"/>
              </a:spcBef>
            </a:pPr>
            <a:r>
              <a:rPr lang="en-US" altLang="en-US" b="1" dirty="0"/>
              <a:t>Presenter Remarks: </a:t>
            </a:r>
          </a:p>
          <a:p>
            <a:pPr>
              <a:spcBef>
                <a:spcPts val="0"/>
              </a:spcBef>
            </a:pPr>
            <a:r>
              <a:rPr lang="en-US" altLang="en-US" dirty="0"/>
              <a:t>Let’s go through the throwing timeline on the screen and discuss examples of each step. </a:t>
            </a:r>
          </a:p>
          <a:p>
            <a:pPr>
              <a:spcBef>
                <a:spcPts val="0"/>
              </a:spcBef>
            </a:pPr>
            <a:endParaRPr lang="en-US" altLang="en-US" dirty="0"/>
          </a:p>
          <a:p>
            <a:pPr>
              <a:spcBef>
                <a:spcPts val="0"/>
              </a:spcBef>
            </a:pPr>
            <a:r>
              <a:rPr lang="en-US" altLang="en-US" dirty="0"/>
              <a:t>(Read each number and ask for participants to share what they think an example would be,</a:t>
            </a:r>
            <a:r>
              <a:rPr lang="en-US" altLang="en-US" baseline="0" dirty="0"/>
              <a:t> t</a:t>
            </a:r>
            <a:r>
              <a:rPr lang="en-US" altLang="en-US" dirty="0"/>
              <a:t>hen clarify or add using the notes next to the number.)</a:t>
            </a:r>
          </a:p>
          <a:p>
            <a:pPr>
              <a:spcBef>
                <a:spcPts val="0"/>
              </a:spcBef>
            </a:pPr>
            <a:endParaRPr lang="en-US" altLang="en-US" dirty="0"/>
          </a:p>
          <a:p>
            <a:pPr marL="171450" indent="-171450" eaLnBrk="1" hangingPunct="1">
              <a:spcBef>
                <a:spcPts val="0"/>
              </a:spcBef>
              <a:buFont typeface="Arial" panose="020B0604020202020204" pitchFamily="34" charset="0"/>
              <a:buChar char="•"/>
            </a:pPr>
            <a:r>
              <a:rPr lang="en-US" altLang="en-US" dirty="0"/>
              <a:t>Step 1—Object projection:</a:t>
            </a:r>
            <a:r>
              <a:rPr lang="en-US" altLang="en-US" baseline="0" dirty="0"/>
              <a:t> </a:t>
            </a:r>
            <a:r>
              <a:rPr lang="en-US" altLang="en-US" dirty="0"/>
              <a:t>Infants/toddlers project objects away from them.  The</a:t>
            </a:r>
            <a:r>
              <a:rPr lang="en-US" altLang="en-US" baseline="0" dirty="0"/>
              <a:t> p</a:t>
            </a:r>
            <a:r>
              <a:rPr lang="en-US" altLang="en-US" dirty="0"/>
              <a:t>icture illustrates an infant projecting a cereal bowl off the high-chair to see what happens. </a:t>
            </a:r>
          </a:p>
          <a:p>
            <a:pPr marL="171450" indent="-171450" eaLnBrk="1" hangingPunct="1">
              <a:spcBef>
                <a:spcPts val="0"/>
              </a:spcBef>
              <a:buFont typeface="Arial" panose="020B0604020202020204" pitchFamily="34" charset="0"/>
              <a:buChar char="•"/>
            </a:pPr>
            <a:r>
              <a:rPr lang="en-US" altLang="en-US" dirty="0"/>
              <a:t>Step 2—Classic preschool throw: Preschool children begin to throw using a few muscles; typically, a child will use their favorite hand to throw, elbow held high, with no leg action.  The ball release can be forward, downward, or behind.</a:t>
            </a:r>
          </a:p>
          <a:p>
            <a:pPr marL="171450" indent="-171450" eaLnBrk="1" hangingPunct="1">
              <a:spcBef>
                <a:spcPts val="0"/>
              </a:spcBef>
              <a:buFont typeface="Arial" panose="020B0604020202020204" pitchFamily="34" charset="0"/>
              <a:buChar char="•"/>
            </a:pPr>
            <a:r>
              <a:rPr lang="en-US" altLang="en-US" dirty="0"/>
              <a:t>Step 3—Same side step and throw (homo-lateral):</a:t>
            </a:r>
            <a:r>
              <a:rPr lang="en-US" altLang="en-US" baseline="0" dirty="0"/>
              <a:t> </a:t>
            </a:r>
            <a:r>
              <a:rPr lang="en-US" altLang="en-US" dirty="0"/>
              <a:t>A significant development in throwing is the emergence of stepping in conjunction with the throw; however, the step is on the same side as the throwing arm, called homo-lateral.  This new stage should</a:t>
            </a:r>
            <a:r>
              <a:rPr lang="en-US" altLang="en-US" baseline="0" dirty="0"/>
              <a:t> be noted as a huge milestone in motor development fueled by </a:t>
            </a:r>
            <a:r>
              <a:rPr lang="en-US" altLang="en-US" dirty="0"/>
              <a:t>major neurological development;</a:t>
            </a:r>
            <a:r>
              <a:rPr lang="en-US" altLang="en-US" baseline="0" dirty="0"/>
              <a:t> </a:t>
            </a:r>
            <a:r>
              <a:rPr lang="en-US" altLang="en-US" dirty="0"/>
              <a:t>the brain is now engaging both arm and leg muscles and a whole side of the body is involved</a:t>
            </a:r>
            <a:r>
              <a:rPr lang="en-US" altLang="en-US" baseline="0" dirty="0"/>
              <a:t> in the action</a:t>
            </a:r>
            <a:r>
              <a:rPr lang="en-US" altLang="en-US" dirty="0"/>
              <a:t>. </a:t>
            </a:r>
          </a:p>
          <a:p>
            <a:pPr marL="628650" lvl="1" indent="-171450" eaLnBrk="1" hangingPunct="1">
              <a:spcBef>
                <a:spcPts val="0"/>
              </a:spcBef>
              <a:buFont typeface="Courier New" panose="02070309020205020404" pitchFamily="49" charset="0"/>
              <a:buChar char="o"/>
            </a:pPr>
            <a:r>
              <a:rPr lang="en-US" altLang="en-US" dirty="0"/>
              <a:t>Throwing is stage-related (it progresses through sequential stages), and not age related (some people have never been taught how to throw properly).  It is important for adults to recognize that children don’t naturally acquire all motor skills; structured time invites children to practice and develop their motor skills. </a:t>
            </a:r>
          </a:p>
          <a:p>
            <a:pPr marL="171450" indent="-171450" eaLnBrk="1" hangingPunct="1">
              <a:spcBef>
                <a:spcPts val="0"/>
              </a:spcBef>
              <a:buFont typeface="Arial" panose="020B0604020202020204" pitchFamily="34" charset="0"/>
              <a:buChar char="•"/>
            </a:pPr>
            <a:r>
              <a:rPr lang="en-US" altLang="en-US" dirty="0"/>
              <a:t>Step 4—Step and throw in opposition (contra-lateral):</a:t>
            </a:r>
            <a:r>
              <a:rPr lang="en-US" altLang="en-US" baseline="0" dirty="0"/>
              <a:t> </a:t>
            </a:r>
            <a:r>
              <a:rPr lang="en-US" altLang="en-US" dirty="0"/>
              <a:t>A major advancement in throwing is stepping in opposition, called contra-lateral.  The neurological system is now engaging the whole body as the brain coordinates muscles from both sides of the body to execute a more mature throw.  </a:t>
            </a:r>
          </a:p>
          <a:p>
            <a:pPr marL="171450" indent="-171450" eaLnBrk="1" hangingPunct="1">
              <a:spcBef>
                <a:spcPts val="0"/>
              </a:spcBef>
              <a:buFont typeface="Arial" panose="020B0604020202020204" pitchFamily="34" charset="0"/>
              <a:buChar char="•"/>
            </a:pPr>
            <a:r>
              <a:rPr lang="en-US" altLang="en-US" dirty="0"/>
              <a:t>Step 5—Trunk rotation:</a:t>
            </a:r>
            <a:r>
              <a:rPr lang="en-US" altLang="en-US" baseline="0" dirty="0"/>
              <a:t> </a:t>
            </a:r>
            <a:r>
              <a:rPr lang="en-US" altLang="en-US" dirty="0"/>
              <a:t>This stage looks like a baseball player throwing a ball by reaching behind the body, rotating the trunk from a sideways position to a forward facing position, with a contra-lateral step and an arm follow-through action. This stage is not often seen in young children, but can be developed through instruction and repetition.  </a:t>
            </a:r>
          </a:p>
          <a:p>
            <a:pPr eaLnBrk="1" hangingPunct="1">
              <a:spcBef>
                <a:spcPts val="0"/>
              </a:spcBef>
              <a:buFontTx/>
              <a:buAutoNum type="arabicPeriod"/>
            </a:pPr>
            <a:endParaRPr lang="en-US" altLang="en-US" dirty="0"/>
          </a:p>
          <a:p>
            <a:pPr eaLnBrk="1" hangingPunct="1">
              <a:spcBef>
                <a:spcPts val="0"/>
              </a:spcBef>
            </a:pPr>
            <a:r>
              <a:rPr lang="en-US" altLang="en-US" dirty="0"/>
              <a:t>On the next slide, we’ll perform a simple drill that helps to develop stepping in opposition and the trunk rotation.</a:t>
            </a:r>
          </a:p>
          <a:p>
            <a:pPr>
              <a:spcBef>
                <a:spcPts val="0"/>
              </a:spcBef>
            </a:pPr>
            <a:endParaRPr lang="en-US" altLang="en-US" dirty="0"/>
          </a:p>
        </p:txBody>
      </p:sp>
      <p:sp>
        <p:nvSpPr>
          <p:cNvPr id="149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0410DE4-91AA-418F-840D-77F4F753F8F4}" type="slidenum">
              <a:rPr lang="en-US" altLang="en-US" sz="1200">
                <a:solidFill>
                  <a:srgbClr val="000000"/>
                </a:solidFill>
              </a:rPr>
              <a:pPr eaLnBrk="1" hangingPunct="1"/>
              <a:t>47</a:t>
            </a:fld>
            <a:endParaRPr lang="en-US" altLang="en-US" sz="1200" dirty="0">
              <a:solidFill>
                <a:srgbClr val="000000"/>
              </a:solidFill>
            </a:endParaRPr>
          </a:p>
        </p:txBody>
      </p:sp>
    </p:spTree>
    <p:extLst>
      <p:ext uri="{BB962C8B-B14F-4D97-AF65-F5344CB8AC3E}">
        <p14:creationId xmlns:p14="http://schemas.microsoft.com/office/powerpoint/2010/main" val="10289032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6"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spcAft>
                <a:spcPts val="0"/>
              </a:spcAft>
            </a:pPr>
            <a:r>
              <a:rPr lang="en-US" altLang="en-US" b="1" i="0" dirty="0"/>
              <a:t>Activity 4: Ding-a-Ling Drill</a:t>
            </a:r>
          </a:p>
          <a:p>
            <a:pPr>
              <a:spcBef>
                <a:spcPts val="0"/>
              </a:spcBef>
              <a:spcAft>
                <a:spcPts val="0"/>
              </a:spcAft>
            </a:pPr>
            <a:endParaRPr lang="en-US" altLang="en-US" b="1" i="0" dirty="0"/>
          </a:p>
          <a:p>
            <a:pPr>
              <a:spcBef>
                <a:spcPts val="0"/>
              </a:spcBef>
              <a:spcAft>
                <a:spcPts val="0"/>
              </a:spcAft>
            </a:pPr>
            <a:r>
              <a:rPr lang="en-US" altLang="en-US" b="1" i="0" dirty="0"/>
              <a:t>Background Information:</a:t>
            </a:r>
          </a:p>
          <a:p>
            <a:pPr>
              <a:spcBef>
                <a:spcPts val="0"/>
              </a:spcBef>
              <a:spcAft>
                <a:spcPts val="0"/>
              </a:spcAft>
            </a:pPr>
            <a:r>
              <a:rPr lang="en-US" altLang="en-US" i="0" dirty="0"/>
              <a:t>Give all participants a yarn ball and direct them to either spread out around the room (or outdoors)</a:t>
            </a:r>
            <a:r>
              <a:rPr lang="en-US" altLang="en-US" i="0" baseline="0" dirty="0"/>
              <a:t> or to </a:t>
            </a:r>
            <a:r>
              <a:rPr lang="en-US" altLang="en-US" i="0" dirty="0"/>
              <a:t>line up with ample space to throw. Prepare participants by asking them if they know how to throw like a baseball player.  </a:t>
            </a:r>
          </a:p>
          <a:p>
            <a:pPr>
              <a:spcBef>
                <a:spcPts val="0"/>
              </a:spcBef>
              <a:spcAft>
                <a:spcPts val="0"/>
              </a:spcAft>
            </a:pPr>
            <a:endParaRPr lang="en-US" altLang="en-US" dirty="0"/>
          </a:p>
          <a:p>
            <a:pPr>
              <a:spcBef>
                <a:spcPts val="0"/>
              </a:spcBef>
              <a:spcAft>
                <a:spcPts val="0"/>
              </a:spcAft>
            </a:pPr>
            <a:r>
              <a:rPr lang="en-US" altLang="en-US" b="1" dirty="0"/>
              <a:t>Presenter Remarks: </a:t>
            </a:r>
          </a:p>
          <a:p>
            <a:pPr>
              <a:spcBef>
                <a:spcPts val="0"/>
              </a:spcBef>
              <a:spcAft>
                <a:spcPts val="0"/>
              </a:spcAft>
            </a:pPr>
            <a:r>
              <a:rPr lang="en-US" dirty="0">
                <a:effectLst/>
                <a:ea typeface="Times New Roman" panose="02020603050405020304" pitchFamily="18" charset="0"/>
              </a:rPr>
              <a:t>Do you know what an old fashion telephone ring sounds like? “Ding-a-ling-a-ling.”  This activity gives simple cues to teach how to throw a ball overhead correctly.  First we’ll practice without the yarn ball.</a:t>
            </a:r>
          </a:p>
          <a:p>
            <a:pPr>
              <a:spcBef>
                <a:spcPts val="0"/>
              </a:spcBef>
              <a:spcAft>
                <a:spcPts val="0"/>
              </a:spcAft>
            </a:pPr>
            <a:endParaRPr lang="en-US" dirty="0">
              <a:effectLst/>
              <a:ea typeface="Times New Roman" panose="02020603050405020304" pitchFamily="18" charset="0"/>
            </a:endParaRPr>
          </a:p>
          <a:p>
            <a:pPr marL="0" marR="0" lvl="0" indent="0" algn="l" defTabSz="457200" rtl="0" eaLnBrk="0" fontAlgn="base" latinLnBrk="0" hangingPunct="0">
              <a:lnSpc>
                <a:spcPct val="100000"/>
              </a:lnSpc>
              <a:spcBef>
                <a:spcPts val="0"/>
              </a:spcBef>
              <a:spcAft>
                <a:spcPts val="0"/>
              </a:spcAft>
              <a:buClrTx/>
              <a:buSzTx/>
              <a:buFontTx/>
              <a:buNone/>
              <a:tabLst/>
              <a:defRPr/>
            </a:pPr>
            <a:r>
              <a:rPr lang="en-US" dirty="0">
                <a:effectLst/>
                <a:ea typeface="Times New Roman" panose="02020603050405020304" pitchFamily="18" charset="0"/>
              </a:rPr>
              <a:t>Stand with your chest perpendicular to the target (wall), feet spread shoulder width apart</a:t>
            </a:r>
            <a:r>
              <a:rPr lang="en-US" baseline="0" dirty="0">
                <a:effectLst/>
                <a:ea typeface="Times New Roman" panose="02020603050405020304" pitchFamily="18" charset="0"/>
              </a:rPr>
              <a:t> </a:t>
            </a:r>
            <a:r>
              <a:rPr lang="en-US" dirty="0">
                <a:effectLst/>
                <a:ea typeface="Times New Roman" panose="02020603050405020304" pitchFamily="18" charset="0"/>
              </a:rPr>
              <a:t>(The left leg will be closest to target for right-handed participants, and the right leg will be closest to the target for left-handed participants.).</a:t>
            </a:r>
            <a:r>
              <a:rPr lang="en-US" baseline="0" dirty="0">
                <a:effectLst/>
                <a:ea typeface="Times New Roman" panose="02020603050405020304" pitchFamily="18" charset="0"/>
              </a:rPr>
              <a:t> </a:t>
            </a:r>
            <a:r>
              <a:rPr lang="en-US" dirty="0">
                <a:effectLst/>
                <a:ea typeface="Times New Roman" panose="02020603050405020304" pitchFamily="18" charset="0"/>
              </a:rPr>
              <a:t>Pretend a phone is ringing, reach out to grab the phone, bend your arm and bring the phone by your ear and say, “Hello.”  </a:t>
            </a:r>
          </a:p>
          <a:p>
            <a:pPr>
              <a:spcBef>
                <a:spcPts val="0"/>
              </a:spcBef>
              <a:spcAft>
                <a:spcPts val="0"/>
              </a:spcAft>
            </a:pPr>
            <a:endParaRPr lang="en-US" dirty="0">
              <a:effectLst/>
              <a:ea typeface="Times New Roman" panose="02020603050405020304" pitchFamily="18" charset="0"/>
            </a:endParaRPr>
          </a:p>
          <a:p>
            <a:pPr>
              <a:spcBef>
                <a:spcPts val="0"/>
              </a:spcBef>
              <a:spcAft>
                <a:spcPts val="0"/>
              </a:spcAft>
            </a:pPr>
            <a:r>
              <a:rPr lang="en-US" dirty="0">
                <a:effectLst/>
                <a:ea typeface="Times New Roman" panose="02020603050405020304" pitchFamily="18" charset="0"/>
              </a:rPr>
              <a:t>Rotate your hips towards the target, extend your arm forward and say, “It’s for you!” (Move as if you are handing a phone to someone.) </a:t>
            </a:r>
          </a:p>
          <a:p>
            <a:pPr>
              <a:spcBef>
                <a:spcPts val="0"/>
              </a:spcBef>
              <a:spcAft>
                <a:spcPts val="0"/>
              </a:spcAft>
            </a:pPr>
            <a:endParaRPr lang="en-US" dirty="0">
              <a:effectLst/>
              <a:ea typeface="Times New Roman" panose="02020603050405020304" pitchFamily="18" charset="0"/>
            </a:endParaRPr>
          </a:p>
          <a:p>
            <a:pPr>
              <a:spcBef>
                <a:spcPts val="0"/>
              </a:spcBef>
              <a:spcAft>
                <a:spcPts val="0"/>
              </a:spcAft>
            </a:pPr>
            <a:r>
              <a:rPr lang="en-US" dirty="0">
                <a:effectLst/>
                <a:ea typeface="Times New Roman" panose="02020603050405020304" pitchFamily="18" charset="0"/>
              </a:rPr>
              <a:t>Let’s try it a couple more times.</a:t>
            </a:r>
          </a:p>
          <a:p>
            <a:pPr>
              <a:spcBef>
                <a:spcPts val="0"/>
              </a:spcBef>
              <a:spcAft>
                <a:spcPts val="0"/>
              </a:spcAft>
            </a:pPr>
            <a:endParaRPr lang="en-US" dirty="0">
              <a:effectLst/>
              <a:ea typeface="Times New Roman" panose="02020603050405020304" pitchFamily="18" charset="0"/>
            </a:endParaRPr>
          </a:p>
          <a:p>
            <a:pPr>
              <a:spcBef>
                <a:spcPts val="0"/>
              </a:spcBef>
              <a:spcAft>
                <a:spcPts val="0"/>
              </a:spcAft>
            </a:pPr>
            <a:r>
              <a:rPr lang="en-US" dirty="0">
                <a:effectLst/>
                <a:ea typeface="Times New Roman" panose="02020603050405020304" pitchFamily="18" charset="0"/>
              </a:rPr>
              <a:t>Now let’s add the yarn ball and say the cues as we step in opposition and throw.</a:t>
            </a:r>
          </a:p>
          <a:p>
            <a:pPr marL="0" marR="0">
              <a:spcBef>
                <a:spcPts val="0"/>
              </a:spcBef>
              <a:spcAft>
                <a:spcPts val="0"/>
              </a:spcAft>
            </a:pPr>
            <a:r>
              <a:rPr lang="en-US" dirty="0">
                <a:effectLst/>
                <a:ea typeface="Times New Roman" panose="02020603050405020304" pitchFamily="18" charset="0"/>
              </a:rPr>
              <a:t> </a:t>
            </a:r>
            <a:endParaRPr lang="en-US" altLang="en-US" dirty="0"/>
          </a:p>
          <a:p>
            <a:pPr marL="0" marR="0">
              <a:spcBef>
                <a:spcPts val="0"/>
              </a:spcBef>
              <a:spcAft>
                <a:spcPts val="0"/>
              </a:spcAft>
            </a:pPr>
            <a:r>
              <a:rPr lang="en-US" b="1" cap="all" dirty="0">
                <a:effectLst/>
                <a:ea typeface="Times New Roman" panose="02020603050405020304" pitchFamily="18" charset="0"/>
              </a:rPr>
              <a:t>intent: </a:t>
            </a:r>
            <a:endParaRPr lang="en-US" dirty="0">
              <a:effectLst/>
              <a:ea typeface="Times New Roman" panose="02020603050405020304" pitchFamily="18" charset="0"/>
            </a:endParaRPr>
          </a:p>
          <a:p>
            <a:pPr marL="0" marR="0">
              <a:spcBef>
                <a:spcPts val="0"/>
              </a:spcBef>
              <a:spcAft>
                <a:spcPts val="0"/>
              </a:spcAft>
            </a:pPr>
            <a:r>
              <a:rPr lang="en-US" dirty="0">
                <a:effectLst/>
                <a:ea typeface="Times New Roman" panose="02020603050405020304" pitchFamily="18" charset="0"/>
              </a:rPr>
              <a:t>Provide simple cues to young learners that assist in throwing a yarn ball overhead with a mature form.</a:t>
            </a:r>
          </a:p>
          <a:p>
            <a:pPr marL="0" marR="0">
              <a:spcBef>
                <a:spcPts val="0"/>
              </a:spcBef>
              <a:spcAft>
                <a:spcPts val="0"/>
              </a:spcAft>
            </a:pPr>
            <a:r>
              <a:rPr lang="en-US" dirty="0">
                <a:effectLst/>
                <a:ea typeface="Times New Roman" panose="02020603050405020304" pitchFamily="18" charset="0"/>
              </a:rPr>
              <a:t> </a:t>
            </a:r>
          </a:p>
          <a:p>
            <a:pPr marL="0" marR="0">
              <a:spcBef>
                <a:spcPts val="0"/>
              </a:spcBef>
              <a:spcAft>
                <a:spcPts val="0"/>
              </a:spcAft>
            </a:pPr>
            <a:r>
              <a:rPr lang="en-US" b="1" dirty="0">
                <a:effectLst/>
                <a:ea typeface="Times New Roman" panose="02020603050405020304" pitchFamily="18" charset="0"/>
              </a:rPr>
              <a:t>OUTCOMES: </a:t>
            </a:r>
            <a:endParaRPr lang="en-US" dirty="0">
              <a:effectLst/>
              <a:ea typeface="Times New Roman" panose="02020603050405020304" pitchFamily="18" charset="0"/>
            </a:endParaRPr>
          </a:p>
          <a:p>
            <a:pPr marL="0" marR="0" algn="l">
              <a:spcBef>
                <a:spcPts val="0"/>
              </a:spcBef>
              <a:spcAft>
                <a:spcPts val="0"/>
              </a:spcAft>
            </a:pPr>
            <a:r>
              <a:rPr lang="en-US" dirty="0">
                <a:effectLst/>
                <a:ea typeface="Times New Roman" panose="02020603050405020304" pitchFamily="18" charset="0"/>
              </a:rPr>
              <a:t>Participants will apply a mature throwing technique for an overhead throw using the Ding-a-Ling method taught in the Fundamental Movement Skills module.</a:t>
            </a:r>
            <a:endParaRPr lang="en-US" dirty="0">
              <a:effectLst/>
              <a:ea typeface="Times" pitchFamily="18" charset="0"/>
            </a:endParaRPr>
          </a:p>
          <a:p>
            <a:pPr marL="0" marR="0">
              <a:spcBef>
                <a:spcPts val="0"/>
              </a:spcBef>
              <a:spcAft>
                <a:spcPts val="0"/>
              </a:spcAft>
            </a:pPr>
            <a:r>
              <a:rPr lang="en-US" dirty="0">
                <a:effectLst/>
                <a:ea typeface="Times New Roman" panose="02020603050405020304" pitchFamily="18" charset="0"/>
              </a:rPr>
              <a:t> </a:t>
            </a:r>
          </a:p>
          <a:p>
            <a:pPr marL="0" marR="0">
              <a:spcBef>
                <a:spcPts val="0"/>
              </a:spcBef>
              <a:spcAft>
                <a:spcPts val="0"/>
              </a:spcAft>
            </a:pPr>
            <a:r>
              <a:rPr lang="en-US" b="1" cap="all" dirty="0">
                <a:effectLst/>
                <a:ea typeface="Times New Roman" panose="02020603050405020304" pitchFamily="18" charset="0"/>
              </a:rPr>
              <a:t>Materials Required: </a:t>
            </a:r>
            <a:endParaRPr lang="en-US"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Ample space, free of obstacles for safe moving and throwing</a:t>
            </a:r>
          </a:p>
          <a:p>
            <a:pPr marL="342900" marR="0" lvl="0" indent="-342900">
              <a:spcBef>
                <a:spcPts val="0"/>
              </a:spcBef>
              <a:spcAft>
                <a:spcPts val="0"/>
              </a:spcAft>
              <a:buFont typeface="Symbol" panose="05050102010706020507" pitchFamily="18" charset="2"/>
              <a:buChar char=""/>
            </a:pPr>
            <a:r>
              <a:rPr lang="en-US" dirty="0">
                <a:effectLst/>
              </a:rPr>
              <a:t>Yarn balls (1 per person) </a:t>
            </a:r>
            <a:r>
              <a:rPr lang="en-US" dirty="0">
                <a:effectLst/>
                <a:ea typeface="Times" pitchFamily="18" charset="0"/>
              </a:rPr>
              <a:t>                                           </a:t>
            </a:r>
          </a:p>
          <a:p>
            <a:pPr marR="0" algn="l">
              <a:spcBef>
                <a:spcPts val="0"/>
              </a:spcBef>
              <a:spcAft>
                <a:spcPts val="0"/>
              </a:spcAft>
            </a:pPr>
            <a:endParaRPr lang="en-US" b="1" cap="all" dirty="0">
              <a:effectLst/>
              <a:ea typeface="Times" pitchFamily="18" charset="0"/>
            </a:endParaRPr>
          </a:p>
          <a:p>
            <a:pPr marR="0" algn="l">
              <a:spcBef>
                <a:spcPts val="0"/>
              </a:spcBef>
              <a:spcAft>
                <a:spcPts val="0"/>
              </a:spcAft>
            </a:pPr>
            <a:r>
              <a:rPr lang="en-US" b="1" cap="all" dirty="0">
                <a:effectLst/>
                <a:ea typeface="Times" pitchFamily="18" charset="0"/>
              </a:rPr>
              <a:t>Time:</a:t>
            </a:r>
            <a:r>
              <a:rPr lang="en-US" dirty="0">
                <a:effectLst/>
                <a:ea typeface="Times" pitchFamily="18" charset="0"/>
              </a:rPr>
              <a:t>  5 minutes </a:t>
            </a:r>
          </a:p>
          <a:p>
            <a:pPr marL="0" marR="0">
              <a:spcBef>
                <a:spcPts val="0"/>
              </a:spcBef>
              <a:spcAft>
                <a:spcPts val="0"/>
              </a:spcAft>
            </a:pPr>
            <a:endParaRPr lang="en-US" b="1" cap="all" dirty="0">
              <a:effectLst/>
              <a:ea typeface="Times New Roman" panose="02020603050405020304" pitchFamily="18" charset="0"/>
            </a:endParaRPr>
          </a:p>
          <a:p>
            <a:pPr marL="0" marR="0">
              <a:spcBef>
                <a:spcPts val="0"/>
              </a:spcBef>
              <a:spcAft>
                <a:spcPts val="0"/>
              </a:spcAft>
            </a:pPr>
            <a:r>
              <a:rPr lang="en-US" b="1" cap="all" dirty="0">
                <a:effectLst/>
                <a:ea typeface="Times New Roman" panose="02020603050405020304" pitchFamily="18" charset="0"/>
              </a:rPr>
              <a:t>Process: 	</a:t>
            </a:r>
            <a:endParaRPr lang="en-US"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Participants will spread out in the designated area, all facing the same direction/wall; each with a yarn ball. </a:t>
            </a: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Activity prompts and directions:  </a:t>
            </a:r>
          </a:p>
          <a:p>
            <a:pPr marL="742950" marR="0" lvl="1" indent="-285750">
              <a:spcBef>
                <a:spcPts val="0"/>
              </a:spcBef>
              <a:spcAft>
                <a:spcPts val="0"/>
              </a:spcAft>
              <a:buSzPts val="800"/>
              <a:buFont typeface="Arial" panose="020B0604020202020204" pitchFamily="34" charset="0"/>
              <a:buChar char="o"/>
            </a:pPr>
            <a:r>
              <a:rPr lang="en-US" dirty="0">
                <a:effectLst/>
                <a:ea typeface="Times New Roman" panose="02020603050405020304" pitchFamily="18" charset="0"/>
              </a:rPr>
              <a:t>Do you know what an old fashion telephone ring sounds like? “Ding-a-ling-a-ling.”  This activity gives simple cues to teach how to throw a ball overhead correctly.  First we’ll practice without the yarn ball.</a:t>
            </a:r>
          </a:p>
          <a:p>
            <a:pPr marL="742950" marR="0" lvl="1" indent="-285750">
              <a:spcBef>
                <a:spcPts val="0"/>
              </a:spcBef>
              <a:spcAft>
                <a:spcPts val="0"/>
              </a:spcAft>
              <a:buSzPts val="800"/>
              <a:buFont typeface="Arial" panose="020B0604020202020204" pitchFamily="34" charset="0"/>
              <a:buChar char="o"/>
            </a:pPr>
            <a:r>
              <a:rPr lang="en-US" dirty="0">
                <a:effectLst/>
                <a:ea typeface="Times New Roman" panose="02020603050405020304" pitchFamily="18" charset="0"/>
              </a:rPr>
              <a:t>Stand with your chest perpendicular to the target (wall), feet spread shoulder width apart*.  Pretend a phone is ringing, reach out to grab the phone, bend your arm and bring the phone by your ear and say, “Hello.”  Rotate your hips towards the target, extend your arm forward and say, “It’s for you!” (Move as if you are handing a phone to someone.) Let’s try it a couple more times.</a:t>
            </a:r>
          </a:p>
          <a:p>
            <a:pPr marL="742950" marR="0" lvl="1" indent="-285750">
              <a:spcBef>
                <a:spcPts val="0"/>
              </a:spcBef>
              <a:spcAft>
                <a:spcPts val="0"/>
              </a:spcAft>
              <a:buSzPts val="800"/>
              <a:buFont typeface="Arial" panose="020B0604020202020204" pitchFamily="34" charset="0"/>
              <a:buChar char="o"/>
            </a:pPr>
            <a:r>
              <a:rPr lang="en-US" dirty="0">
                <a:effectLst/>
                <a:ea typeface="Times New Roman" panose="02020603050405020304" pitchFamily="18" charset="0"/>
              </a:rPr>
              <a:t>Now let’s add the yarn ball and say the cues as we step in opposition and throw.</a:t>
            </a:r>
          </a:p>
          <a:p>
            <a:pPr marL="0" marR="0">
              <a:spcBef>
                <a:spcPts val="0"/>
              </a:spcBef>
              <a:spcAft>
                <a:spcPts val="0"/>
              </a:spcAft>
            </a:pPr>
            <a:r>
              <a:rPr lang="en-US" dirty="0">
                <a:effectLst/>
                <a:ea typeface="Times New Roman" panose="02020603050405020304" pitchFamily="18" charset="0"/>
              </a:rPr>
              <a:t> </a:t>
            </a:r>
          </a:p>
          <a:p>
            <a:pPr marL="0" marR="0">
              <a:spcBef>
                <a:spcPts val="0"/>
              </a:spcBef>
              <a:spcAft>
                <a:spcPts val="0"/>
              </a:spcAft>
            </a:pPr>
            <a:r>
              <a:rPr lang="en-US" dirty="0">
                <a:effectLst/>
                <a:ea typeface="Times New Roman" panose="02020603050405020304" pitchFamily="18" charset="0"/>
              </a:rPr>
              <a:t>*The left leg will be closest to the target for right-handed participants, and the right leg will be closest to the target for left-handed participants.</a:t>
            </a:r>
          </a:p>
          <a:p>
            <a:pPr marL="228600" marR="0">
              <a:spcBef>
                <a:spcPts val="0"/>
              </a:spcBef>
              <a:spcAft>
                <a:spcPts val="0"/>
              </a:spcAft>
            </a:pPr>
            <a:r>
              <a:rPr lang="en-US" b="1" dirty="0">
                <a:effectLst/>
                <a:ea typeface="Times New Roman" panose="02020603050405020304" pitchFamily="18" charset="0"/>
              </a:rPr>
              <a:t> </a:t>
            </a:r>
            <a:endParaRPr lang="en-US" b="0" dirty="0">
              <a:effectLst/>
              <a:ea typeface="Times New Roman" panose="02020603050405020304" pitchFamily="18" charset="0"/>
            </a:endParaRPr>
          </a:p>
          <a:p>
            <a:pPr marR="0">
              <a:spcBef>
                <a:spcPts val="0"/>
              </a:spcBef>
              <a:spcAft>
                <a:spcPts val="0"/>
              </a:spcAft>
            </a:pPr>
            <a:r>
              <a:rPr lang="en-US" b="1" dirty="0">
                <a:effectLst/>
                <a:ea typeface="Times New Roman" panose="02020603050405020304" pitchFamily="18" charset="0"/>
              </a:rPr>
              <a:t>OPTIONS:</a:t>
            </a:r>
            <a:endParaRPr lang="en-US" dirty="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The audience can be split in half, facing each other on opposite lines.  During the throwing phase, each line can throw to the opposite side, eliminating the need to constantly “throw and retrieve” and saving time.  </a:t>
            </a: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Pair participants up and have one partner throw while the other observes and offers feedback—then have them switch roles.</a:t>
            </a:r>
          </a:p>
          <a:p>
            <a:pPr>
              <a:spcBef>
                <a:spcPts val="0"/>
              </a:spcBef>
              <a:spcAft>
                <a:spcPts val="0"/>
              </a:spcAft>
            </a:pPr>
            <a:endParaRPr lang="en-US" altLang="en-US" dirty="0"/>
          </a:p>
          <a:p>
            <a:pPr>
              <a:spcBef>
                <a:spcPts val="0"/>
              </a:spcBef>
              <a:spcAft>
                <a:spcPts val="0"/>
              </a:spcAft>
            </a:pPr>
            <a:endParaRPr lang="en-US" altLang="en-US" i="1" dirty="0"/>
          </a:p>
        </p:txBody>
      </p:sp>
      <p:sp>
        <p:nvSpPr>
          <p:cNvPr id="151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8EF0FCA-0926-4E5C-B4D8-71D4F622037C}" type="slidenum">
              <a:rPr lang="en-US" altLang="en-US" sz="1200">
                <a:solidFill>
                  <a:srgbClr val="000000"/>
                </a:solidFill>
              </a:rPr>
              <a:pPr eaLnBrk="1" hangingPunct="1"/>
              <a:t>48</a:t>
            </a:fld>
            <a:endParaRPr lang="en-US" altLang="en-US" sz="1200">
              <a:solidFill>
                <a:srgbClr val="000000"/>
              </a:solidFill>
            </a:endParaRPr>
          </a:p>
        </p:txBody>
      </p:sp>
    </p:spTree>
    <p:extLst>
      <p:ext uri="{BB962C8B-B14F-4D97-AF65-F5344CB8AC3E}">
        <p14:creationId xmlns:p14="http://schemas.microsoft.com/office/powerpoint/2010/main" val="19580162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Background Information: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pitchFamily="34" charset="-128"/>
                <a:cs typeface="Arial" pitchFamily="34" charset="0"/>
              </a:rPr>
              <a:t>Click through the steps on the slide</a:t>
            </a:r>
            <a:r>
              <a:rPr lang="en-US" sz="1200" kern="1200" baseline="0" dirty="0">
                <a:solidFill>
                  <a:schemeClr val="tx1"/>
                </a:solidFill>
                <a:effectLst/>
                <a:latin typeface="Arial" pitchFamily="34" charset="0"/>
                <a:ea typeface="ＭＳ Ｐゴシック" pitchFamily="34" charset="-128"/>
                <a:cs typeface="Arial" pitchFamily="34" charset="0"/>
              </a:rPr>
              <a:t> and i</a:t>
            </a:r>
            <a:r>
              <a:rPr lang="en-US" sz="1200" kern="1200" dirty="0">
                <a:solidFill>
                  <a:schemeClr val="tx1"/>
                </a:solidFill>
                <a:effectLst/>
                <a:latin typeface="Arial" pitchFamily="34" charset="0"/>
                <a:ea typeface="ＭＳ Ｐゴシック" pitchFamily="34" charset="-128"/>
                <a:cs typeface="Arial" pitchFamily="34" charset="0"/>
              </a:rPr>
              <a:t>nvite participants to go through the motions as you talk about each stage. </a:t>
            </a:r>
            <a:r>
              <a:rPr lang="en-US" altLang="en-US" i="0" dirty="0"/>
              <a:t>The</a:t>
            </a:r>
            <a:r>
              <a:rPr lang="en-US" altLang="en-US" i="0" baseline="0" dirty="0"/>
              <a:t> y</a:t>
            </a:r>
            <a:r>
              <a:rPr lang="en-US" altLang="en-US" i="0" dirty="0"/>
              <a:t>arn balls made earlier in the training may also</a:t>
            </a:r>
            <a:r>
              <a:rPr lang="en-US" altLang="en-US" i="0" baseline="0" dirty="0"/>
              <a:t> be</a:t>
            </a:r>
            <a:r>
              <a:rPr lang="en-US" altLang="en-US" i="0" dirty="0"/>
              <a:t> used.</a:t>
            </a:r>
            <a:r>
              <a:rPr lang="en-US" altLang="en-US" i="0" baseline="0" dirty="0"/>
              <a:t> </a:t>
            </a:r>
            <a:r>
              <a:rPr lang="en-US" altLang="en-US" i="0" dirty="0"/>
              <a:t>If</a:t>
            </a:r>
            <a:r>
              <a:rPr lang="en-US" altLang="en-US" i="0" baseline="0" dirty="0"/>
              <a:t> yarn balls are unavailable</a:t>
            </a:r>
            <a:r>
              <a:rPr lang="en-US" altLang="en-US" i="0" dirty="0"/>
              <a:t> a variety of substitutions may be made: sponge balls, sock balls, waded up</a:t>
            </a:r>
            <a:r>
              <a:rPr lang="en-US" altLang="en-US" i="0" baseline="0" dirty="0"/>
              <a:t> </a:t>
            </a:r>
            <a:r>
              <a:rPr lang="en-US" altLang="en-US" i="0" dirty="0"/>
              <a:t>newspaper balls, etc.</a:t>
            </a:r>
            <a:r>
              <a:rPr lang="en-US" altLang="en-US" i="0" baseline="0" dirty="0"/>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i="0" kern="1200" baseline="0" dirty="0">
              <a:solidFill>
                <a:schemeClr val="tx1"/>
              </a:solidFill>
              <a:effectLst/>
              <a:latin typeface="Arial" pitchFamily="34" charset="0"/>
              <a:ea typeface="ＭＳ Ｐゴシック" pitchFamily="34" charset="-128"/>
              <a:cs typeface="Arial"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ＭＳ Ｐゴシック" pitchFamily="34" charset="-128"/>
                <a:cs typeface="Arial" pitchFamily="34" charset="0"/>
              </a:rPr>
              <a:t>The pictures on the slide illustrate the first two stages: object collection and classic catch/trap.</a:t>
            </a:r>
            <a:endParaRPr lang="en-US" altLang="en-US" i="0" dirty="0"/>
          </a:p>
          <a:p>
            <a:pPr>
              <a:spcBef>
                <a:spcPts val="0"/>
              </a:spcBef>
            </a:pPr>
            <a:endParaRPr lang="en-US" altLang="en-US" dirty="0"/>
          </a:p>
          <a:p>
            <a:pPr>
              <a:spcBef>
                <a:spcPts val="0"/>
              </a:spcBef>
            </a:pPr>
            <a:r>
              <a:rPr lang="en-US" altLang="en-US" b="1" dirty="0"/>
              <a:t>Presenter Remarks:</a:t>
            </a:r>
          </a:p>
          <a:p>
            <a:pPr>
              <a:spcBef>
                <a:spcPts val="0"/>
              </a:spcBef>
            </a:pPr>
            <a:r>
              <a:rPr lang="en-US" altLang="en-US" dirty="0"/>
              <a:t>Catching is a more difficult skill than throwing since it requires timing of an incoming object toward the body.  The brain uses it’</a:t>
            </a:r>
            <a:r>
              <a:rPr lang="en-US" altLang="ja-JP" dirty="0"/>
              <a:t>s visual system to see the incoming object, sending information to the brain that engages the arm muscles in order to catch the object.  Objects tossed at a chest level (horizontal) are easier to catch compared to objects tossed up into the air overhead (vertical).</a:t>
            </a:r>
          </a:p>
          <a:p>
            <a:pPr>
              <a:spcBef>
                <a:spcPts val="0"/>
              </a:spcBef>
            </a:pPr>
            <a:endParaRPr lang="en-US" altLang="en-US" dirty="0"/>
          </a:p>
          <a:p>
            <a:pPr>
              <a:spcBef>
                <a:spcPts val="0"/>
              </a:spcBef>
            </a:pPr>
            <a:r>
              <a:rPr lang="en-US" altLang="en-US" dirty="0"/>
              <a:t>Please find a partner and an open space to stand 5-6</a:t>
            </a:r>
            <a:r>
              <a:rPr lang="en-US" altLang="en-US" baseline="0" dirty="0"/>
              <a:t> feet </a:t>
            </a:r>
            <a:r>
              <a:rPr lang="en-US" altLang="ja-JP" dirty="0"/>
              <a:t>apart.</a:t>
            </a:r>
            <a:r>
              <a:rPr lang="en-US" altLang="ja-JP" baseline="0" dirty="0"/>
              <a:t> Y</a:t>
            </a:r>
            <a:r>
              <a:rPr lang="en-US" altLang="ja-JP" dirty="0"/>
              <a:t>ou will need one yarn ball.</a:t>
            </a:r>
          </a:p>
          <a:p>
            <a:pPr>
              <a:spcBef>
                <a:spcPts val="0"/>
              </a:spcBef>
            </a:pPr>
            <a:endParaRPr lang="en-US" altLang="en-US" dirty="0"/>
          </a:p>
          <a:p>
            <a:pPr marL="228600" indent="-228600" eaLnBrk="1" hangingPunct="1">
              <a:spcBef>
                <a:spcPts val="0"/>
              </a:spcBef>
              <a:buFont typeface="+mj-lt"/>
              <a:buAutoNum type="arabicPeriod"/>
            </a:pPr>
            <a:r>
              <a:rPr lang="en-US" altLang="en-US" dirty="0"/>
              <a:t>Object collection:</a:t>
            </a:r>
            <a:r>
              <a:rPr lang="en-US" altLang="en-US" baseline="0" dirty="0"/>
              <a:t> </a:t>
            </a:r>
            <a:r>
              <a:rPr lang="en-US" altLang="en-US" dirty="0"/>
              <a:t>Infant/toddler gathers object toward them. The</a:t>
            </a:r>
            <a:r>
              <a:rPr lang="en-US" altLang="en-US" baseline="0" dirty="0"/>
              <a:t> p</a:t>
            </a:r>
            <a:r>
              <a:rPr lang="en-US" altLang="en-US" dirty="0"/>
              <a:t>icture illustrates an infant bringing an object towards him. </a:t>
            </a:r>
          </a:p>
          <a:p>
            <a:pPr marL="228600" indent="-228600" eaLnBrk="1" hangingPunct="1">
              <a:spcBef>
                <a:spcPts val="0"/>
              </a:spcBef>
              <a:buFont typeface="+mj-lt"/>
              <a:buAutoNum type="arabicPeriod"/>
            </a:pPr>
            <a:r>
              <a:rPr lang="en-US" altLang="en-US" dirty="0"/>
              <a:t>Classic preschool catch/trap:</a:t>
            </a:r>
            <a:r>
              <a:rPr lang="en-US" altLang="en-US" baseline="0" dirty="0"/>
              <a:t> </a:t>
            </a:r>
            <a:r>
              <a:rPr lang="en-US" altLang="en-US" dirty="0"/>
              <a:t>Preschool children use their arms as scoops to trap the ball/object against their chest;</a:t>
            </a:r>
            <a:r>
              <a:rPr lang="en-US" altLang="en-US" baseline="0" dirty="0"/>
              <a:t> </a:t>
            </a:r>
            <a:r>
              <a:rPr lang="en-US" altLang="en-US" dirty="0"/>
              <a:t>at this point their hands do not make contact with ball/object.</a:t>
            </a:r>
          </a:p>
          <a:p>
            <a:pPr marL="228600" indent="-228600" eaLnBrk="1" hangingPunct="1">
              <a:spcBef>
                <a:spcPts val="0"/>
              </a:spcBef>
              <a:buFont typeface="+mj-lt"/>
              <a:buAutoNum type="arabicPeriod"/>
            </a:pPr>
            <a:r>
              <a:rPr lang="en-US" altLang="en-US" dirty="0"/>
              <a:t>Hands touch ball but still trap:</a:t>
            </a:r>
            <a:r>
              <a:rPr lang="en-US" altLang="en-US" baseline="0" dirty="0"/>
              <a:t> </a:t>
            </a:r>
            <a:r>
              <a:rPr lang="en-US" altLang="en-US" dirty="0"/>
              <a:t>This new stage is a major development since the hands are now making contact with the incoming ball/object signifying that hand-eye coordination is developing and that a child is tracking the ball/object as it comes in toward the body. </a:t>
            </a:r>
          </a:p>
          <a:p>
            <a:pPr marL="228600" indent="-228600" eaLnBrk="1" hangingPunct="1">
              <a:spcBef>
                <a:spcPts val="0"/>
              </a:spcBef>
              <a:buFont typeface="+mj-lt"/>
              <a:buAutoNum type="arabicPeriod"/>
            </a:pPr>
            <a:r>
              <a:rPr lang="en-US" altLang="en-US" dirty="0"/>
              <a:t>Hands reach and catch ball:</a:t>
            </a:r>
            <a:r>
              <a:rPr lang="en-US" altLang="en-US" baseline="0" dirty="0"/>
              <a:t> </a:t>
            </a:r>
            <a:r>
              <a:rPr lang="en-US" altLang="en-US" dirty="0"/>
              <a:t>For Pre-K and TK children, two-hand catching develops first, then they begin to transition into tossing and catching with one hand.</a:t>
            </a:r>
          </a:p>
          <a:p>
            <a:pPr eaLnBrk="1" hangingPunct="1">
              <a:spcBef>
                <a:spcPts val="0"/>
              </a:spcBef>
            </a:pPr>
            <a:endParaRPr lang="en-US" altLang="en-US" dirty="0">
              <a:solidFill>
                <a:srgbClr val="1D53FF"/>
              </a:solidFill>
            </a:endParaRPr>
          </a:p>
        </p:txBody>
      </p:sp>
      <p:sp>
        <p:nvSpPr>
          <p:cNvPr id="153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5715778-BE42-417F-B52C-C1D3D65D2533}" type="slidenum">
              <a:rPr lang="en-US" altLang="en-US" sz="1200">
                <a:solidFill>
                  <a:srgbClr val="000000"/>
                </a:solidFill>
              </a:rPr>
              <a:pPr eaLnBrk="1" hangingPunct="1"/>
              <a:t>49</a:t>
            </a:fld>
            <a:endParaRPr lang="en-US" altLang="en-US" sz="1200">
              <a:solidFill>
                <a:srgbClr val="000000"/>
              </a:solidFill>
            </a:endParaRPr>
          </a:p>
        </p:txBody>
      </p:sp>
    </p:spTree>
    <p:extLst>
      <p:ext uri="{BB962C8B-B14F-4D97-AF65-F5344CB8AC3E}">
        <p14:creationId xmlns:p14="http://schemas.microsoft.com/office/powerpoint/2010/main" val="2292848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altLang="en-US" b="1" dirty="0"/>
              <a:t>Presenter Remarks:</a:t>
            </a:r>
          </a:p>
          <a:p>
            <a:pPr marL="0" marR="0" lvl="0" indent="0" algn="l" defTabSz="457200" rtl="0" eaLnBrk="0" fontAlgn="base" latinLnBrk="0" hangingPunct="0">
              <a:spcBef>
                <a:spcPts val="0"/>
              </a:spcBef>
              <a:spcAft>
                <a:spcPct val="0"/>
              </a:spcAft>
              <a:buClrTx/>
              <a:buSzTx/>
              <a:buFontTx/>
              <a:buNone/>
              <a:tabLst/>
              <a:defRPr/>
            </a:pPr>
            <a:r>
              <a:rPr lang="en-US" altLang="en-US" dirty="0"/>
              <a:t>“…[E]</a:t>
            </a:r>
            <a:r>
              <a:rPr lang="en-US" altLang="en-US" dirty="0" err="1"/>
              <a:t>ach</a:t>
            </a:r>
            <a:r>
              <a:rPr lang="en-US" altLang="en-US" dirty="0"/>
              <a:t> child’s development is unique and affected by many factors” (PCF, Vol. 2, p. 139).</a:t>
            </a:r>
            <a:r>
              <a:rPr lang="en-US" altLang="en-US" baseline="0" dirty="0"/>
              <a:t> </a:t>
            </a:r>
            <a:r>
              <a:rPr lang="en-US" altLang="en-US" dirty="0"/>
              <a:t>Teachers should expect variations in individual development.</a:t>
            </a:r>
          </a:p>
          <a:p>
            <a:pPr>
              <a:spcBef>
                <a:spcPts val="0"/>
              </a:spcBef>
            </a:pPr>
            <a:endParaRPr lang="en-US" altLang="en-US" dirty="0"/>
          </a:p>
          <a:p>
            <a:pPr>
              <a:spcBef>
                <a:spcPts val="0"/>
              </a:spcBef>
            </a:pPr>
            <a:r>
              <a:rPr lang="en-US" altLang="en-US" dirty="0"/>
              <a:t>“Early childhood is a crucial and unique time for developing coordination of basic movement skills.  During</a:t>
            </a:r>
            <a:r>
              <a:rPr lang="en-US" altLang="en-US" baseline="0" dirty="0"/>
              <a:t> this period, d</a:t>
            </a:r>
            <a:r>
              <a:rPr lang="en-US" altLang="en-US" dirty="0"/>
              <a:t>aily movement experiences can significantly influence a child’s level of confidence in their motor skills and positively affect their future as happy, active movers” (PCF, Vol.</a:t>
            </a:r>
            <a:r>
              <a:rPr lang="en-US" altLang="en-US" baseline="0" dirty="0"/>
              <a:t> 2, p. 139)</a:t>
            </a:r>
            <a:r>
              <a:rPr lang="en-US" altLang="en-US" dirty="0"/>
              <a:t>.</a:t>
            </a:r>
          </a:p>
          <a:p>
            <a:pPr>
              <a:spcBef>
                <a:spcPts val="0"/>
              </a:spcBef>
            </a:pPr>
            <a:endParaRPr lang="en-US" altLang="en-US" dirty="0"/>
          </a:p>
          <a:p>
            <a:pPr>
              <a:spcBef>
                <a:spcPts val="0"/>
              </a:spcBef>
            </a:pPr>
            <a:r>
              <a:rPr lang="en-US" sz="1200" kern="1200" dirty="0">
                <a:solidFill>
                  <a:schemeClr val="tx1"/>
                </a:solidFill>
                <a:effectLst/>
                <a:latin typeface="Arial" pitchFamily="34" charset="0"/>
                <a:ea typeface="ＭＳ Ｐゴシック" pitchFamily="34" charset="-128"/>
                <a:cs typeface="Arial" pitchFamily="34" charset="0"/>
              </a:rPr>
              <a:t>This training will highlight the typical developmental path children</a:t>
            </a:r>
            <a:r>
              <a:rPr lang="en-US" sz="1200" kern="1200" baseline="0" dirty="0">
                <a:solidFill>
                  <a:schemeClr val="tx1"/>
                </a:solidFill>
                <a:effectLst/>
                <a:latin typeface="Arial" pitchFamily="34" charset="0"/>
                <a:ea typeface="ＭＳ Ｐゴシック" pitchFamily="34" charset="-128"/>
                <a:cs typeface="Arial" pitchFamily="34" charset="0"/>
              </a:rPr>
              <a:t> take </a:t>
            </a:r>
            <a:r>
              <a:rPr lang="en-US" sz="1200" kern="1200" dirty="0">
                <a:solidFill>
                  <a:schemeClr val="tx1"/>
                </a:solidFill>
                <a:effectLst/>
                <a:latin typeface="Arial" pitchFamily="34" charset="0"/>
                <a:ea typeface="ＭＳ Ｐゴシック" pitchFamily="34" charset="-128"/>
                <a:cs typeface="Arial" pitchFamily="34" charset="0"/>
              </a:rPr>
              <a:t>and provide ideas to support students in a variety of developmental areas. </a:t>
            </a:r>
          </a:p>
          <a:p>
            <a:pPr>
              <a:spcBef>
                <a:spcPts val="0"/>
              </a:spcBef>
            </a:pPr>
            <a:endParaRPr lang="en-US" sz="1200" kern="1200" dirty="0">
              <a:solidFill>
                <a:schemeClr val="tx1"/>
              </a:solidFill>
              <a:effectLst/>
              <a:latin typeface="Arial" pitchFamily="34" charset="0"/>
              <a:ea typeface="ＭＳ Ｐゴシック" pitchFamily="34" charset="-128"/>
              <a:cs typeface="Arial" pitchFamily="34" charset="0"/>
            </a:endParaRPr>
          </a:p>
          <a:p>
            <a:pPr>
              <a:spcBef>
                <a:spcPts val="0"/>
              </a:spcBef>
            </a:pPr>
            <a:r>
              <a:rPr lang="en-US" sz="1200" kern="1200" dirty="0">
                <a:solidFill>
                  <a:schemeClr val="tx1"/>
                </a:solidFill>
                <a:effectLst/>
                <a:latin typeface="Arial" pitchFamily="34" charset="0"/>
                <a:ea typeface="ＭＳ Ｐゴシック" pitchFamily="34" charset="-128"/>
                <a:cs typeface="Arial" pitchFamily="34" charset="0"/>
              </a:rPr>
              <a:t>In addition, the resources used and ideas shared today will include ideas for the adaptation of materials that may support some students with special needs.</a:t>
            </a:r>
          </a:p>
          <a:p>
            <a:pPr>
              <a:spcBef>
                <a:spcPts val="0"/>
              </a:spcBef>
            </a:pPr>
            <a:r>
              <a:rPr lang="en-US" sz="1200" kern="1200" dirty="0">
                <a:solidFill>
                  <a:schemeClr val="tx1"/>
                </a:solidFill>
                <a:effectLst/>
                <a:latin typeface="Arial" pitchFamily="34" charset="0"/>
                <a:ea typeface="ＭＳ Ｐゴシック" pitchFamily="34" charset="-128"/>
                <a:cs typeface="Arial" pitchFamily="34" charset="0"/>
              </a:rPr>
              <a:t> </a:t>
            </a:r>
          </a:p>
          <a:p>
            <a:pPr>
              <a:spcBef>
                <a:spcPts val="0"/>
              </a:spcBef>
            </a:pPr>
            <a:endParaRPr lang="en-US" altLang="en-US" dirty="0"/>
          </a:p>
        </p:txBody>
      </p:sp>
      <p:sp>
        <p:nvSpPr>
          <p:cNvPr id="63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E448FA4-4437-44C0-8944-F34FEDCB7194}" type="slidenum">
              <a:rPr lang="en-US" altLang="en-US" sz="1200"/>
              <a:pPr eaLnBrk="1" hangingPunct="1"/>
              <a:t>5</a:t>
            </a:fld>
            <a:endParaRPr lang="en-US" altLang="en-US" sz="1200"/>
          </a:p>
        </p:txBody>
      </p:sp>
    </p:spTree>
    <p:extLst>
      <p:ext uri="{BB962C8B-B14F-4D97-AF65-F5344CB8AC3E}">
        <p14:creationId xmlns:p14="http://schemas.microsoft.com/office/powerpoint/2010/main" val="22116944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spcAft>
                <a:spcPts val="0"/>
              </a:spcAft>
            </a:pPr>
            <a:r>
              <a:rPr lang="en-US" altLang="en-US" b="1" i="0" dirty="0"/>
              <a:t>Activity 5: Clean Your Room</a:t>
            </a:r>
          </a:p>
          <a:p>
            <a:pPr>
              <a:spcBef>
                <a:spcPts val="0"/>
              </a:spcBef>
              <a:spcAft>
                <a:spcPts val="0"/>
              </a:spcAft>
            </a:pPr>
            <a:endParaRPr lang="en-US" altLang="en-US" dirty="0"/>
          </a:p>
          <a:p>
            <a:pPr>
              <a:spcBef>
                <a:spcPts val="0"/>
              </a:spcBef>
              <a:spcAft>
                <a:spcPts val="0"/>
              </a:spcAft>
            </a:pPr>
            <a:r>
              <a:rPr lang="en-US" altLang="en-US" b="1" dirty="0"/>
              <a:t>Background</a:t>
            </a:r>
            <a:r>
              <a:rPr lang="en-US" altLang="en-US" b="1" baseline="0" dirty="0"/>
              <a:t> Information:</a:t>
            </a:r>
          </a:p>
          <a:p>
            <a:pPr>
              <a:spcBef>
                <a:spcPts val="0"/>
              </a:spcBef>
              <a:spcAft>
                <a:spcPts val="0"/>
              </a:spcAft>
            </a:pPr>
            <a:r>
              <a:rPr lang="en-US" altLang="en-US" baseline="0" dirty="0"/>
              <a:t>Prior to activity:</a:t>
            </a:r>
          </a:p>
          <a:p>
            <a:pPr marL="114300" marR="0" lvl="0" indent="-114300">
              <a:spcBef>
                <a:spcPts val="0"/>
              </a:spcBef>
              <a:spcAft>
                <a:spcPts val="0"/>
              </a:spcAft>
              <a:buFont typeface="Symbol" panose="05050102010706020507" pitchFamily="18" charset="2"/>
              <a:buChar char=""/>
            </a:pPr>
            <a:r>
              <a:rPr lang="en-US" dirty="0">
                <a:effectLst/>
                <a:ea typeface="Times New Roman" panose="02020603050405020304" pitchFamily="18" charset="0"/>
              </a:rPr>
              <a:t>Prepare an area that can be divided in half and has ample space to move (outdoors: on grass or blacktop, inside: in a large room). </a:t>
            </a:r>
            <a:endParaRPr lang="en-US" dirty="0">
              <a:ea typeface="Times New Roman" panose="02020603050405020304" pitchFamily="18" charset="0"/>
            </a:endParaRPr>
          </a:p>
          <a:p>
            <a:pPr marL="114300" marR="0" lvl="0" indent="-114300">
              <a:spcBef>
                <a:spcPts val="0"/>
              </a:spcBef>
              <a:spcAft>
                <a:spcPts val="0"/>
              </a:spcAft>
              <a:buFont typeface="Symbol" panose="05050102010706020507" pitchFamily="18" charset="2"/>
              <a:buChar char=""/>
            </a:pPr>
            <a:r>
              <a:rPr lang="en-US" dirty="0">
                <a:effectLst/>
                <a:ea typeface="Times New Roman" panose="02020603050405020304" pitchFamily="18" charset="0"/>
              </a:rPr>
              <a:t>Separate the participants into two equal sides.</a:t>
            </a:r>
          </a:p>
          <a:p>
            <a:pPr marL="114300" marR="0" lvl="0" indent="-114300">
              <a:spcBef>
                <a:spcPts val="0"/>
              </a:spcBef>
              <a:spcAft>
                <a:spcPts val="0"/>
              </a:spcAft>
              <a:buFont typeface="Symbol" panose="05050102010706020507" pitchFamily="18" charset="2"/>
              <a:buChar char=""/>
            </a:pPr>
            <a:r>
              <a:rPr lang="en-US" dirty="0">
                <a:effectLst/>
                <a:ea typeface="Times New Roman" panose="02020603050405020304" pitchFamily="18" charset="0"/>
              </a:rPr>
              <a:t>Toss half of the yarn balls on one side and the remaining yarn balls on the other side.</a:t>
            </a:r>
            <a:endParaRPr lang="en-US" dirty="0">
              <a:ea typeface="Times New Roman" panose="02020603050405020304" pitchFamily="18" charset="0"/>
            </a:endParaRPr>
          </a:p>
          <a:p>
            <a:pPr marL="171450" indent="-171450">
              <a:spcBef>
                <a:spcPts val="0"/>
              </a:spcBef>
              <a:spcAft>
                <a:spcPts val="0"/>
              </a:spcAft>
              <a:buFont typeface="Arial" panose="020B0604020202020204" pitchFamily="34" charset="0"/>
              <a:buChar char="•"/>
            </a:pPr>
            <a:endParaRPr lang="en-US" altLang="en-US" baseline="0" dirty="0"/>
          </a:p>
          <a:p>
            <a:pPr>
              <a:spcBef>
                <a:spcPts val="0"/>
              </a:spcBef>
              <a:spcAft>
                <a:spcPts val="0"/>
              </a:spcAft>
            </a:pPr>
            <a:r>
              <a:rPr lang="en-US" altLang="en-US" b="1" baseline="0" dirty="0"/>
              <a:t>Presenter Remarks:</a:t>
            </a:r>
          </a:p>
          <a:p>
            <a:pPr>
              <a:spcBef>
                <a:spcPts val="0"/>
              </a:spcBef>
              <a:spcAft>
                <a:spcPts val="0"/>
              </a:spcAft>
            </a:pPr>
            <a:r>
              <a:rPr lang="en-US" dirty="0">
                <a:effectLst/>
                <a:ea typeface="Times New Roman" panose="02020603050405020304" pitchFamily="18" charset="0"/>
              </a:rPr>
              <a:t>This game is called, “Clean Your Room.”  Pretend that this is your room and you have been asked to clean it.  The easy way to clean it is to throw everything to the other side!</a:t>
            </a:r>
          </a:p>
          <a:p>
            <a:pPr>
              <a:spcBef>
                <a:spcPts val="0"/>
              </a:spcBef>
              <a:spcAft>
                <a:spcPts val="0"/>
              </a:spcAft>
            </a:pPr>
            <a:endParaRPr lang="en-US" dirty="0">
              <a:effectLst/>
              <a:ea typeface="Times New Roman" panose="02020603050405020304" pitchFamily="18" charset="0"/>
            </a:endParaRPr>
          </a:p>
          <a:p>
            <a:pPr>
              <a:spcBef>
                <a:spcPts val="0"/>
              </a:spcBef>
              <a:spcAft>
                <a:spcPts val="0"/>
              </a:spcAft>
            </a:pPr>
            <a:r>
              <a:rPr lang="en-US" dirty="0">
                <a:effectLst/>
                <a:ea typeface="Times New Roman" panose="02020603050405020304" pitchFamily="18" charset="0"/>
              </a:rPr>
              <a:t>When the music in ON, everyone will throw yarn balls to the opposite side.</a:t>
            </a:r>
            <a:r>
              <a:rPr lang="en-US" baseline="0" dirty="0">
                <a:effectLst/>
                <a:ea typeface="Times New Roman" panose="02020603050405020304" pitchFamily="18" charset="0"/>
              </a:rPr>
              <a:t> </a:t>
            </a:r>
            <a:r>
              <a:rPr lang="en-US" dirty="0">
                <a:effectLst/>
                <a:ea typeface="Times New Roman" panose="02020603050405020304" pitchFamily="18" charset="0"/>
              </a:rPr>
              <a:t>After 30 seconds, the music will STOP.  Everyone will stop throwing and make an X (feet apart, arms stretched to the sky) with their whole body. We will count the yarn balls to see which side has the fewest and then we’ll begin again. </a:t>
            </a:r>
          </a:p>
          <a:p>
            <a:pPr>
              <a:spcBef>
                <a:spcPts val="0"/>
              </a:spcBef>
              <a:spcAft>
                <a:spcPts val="0"/>
              </a:spcAft>
            </a:pPr>
            <a:endParaRPr lang="en-US" dirty="0">
              <a:effectLst/>
              <a:ea typeface="Times New Roman" panose="02020603050405020304" pitchFamily="18" charset="0"/>
            </a:endParaRPr>
          </a:p>
          <a:p>
            <a:pPr>
              <a:spcBef>
                <a:spcPts val="0"/>
              </a:spcBef>
              <a:spcAft>
                <a:spcPts val="0"/>
              </a:spcAft>
            </a:pPr>
            <a:r>
              <a:rPr lang="en-US" dirty="0">
                <a:effectLst/>
                <a:ea typeface="Times New Roman" panose="02020603050405020304" pitchFamily="18" charset="0"/>
              </a:rPr>
              <a:t>Here are the safety rules:  </a:t>
            </a:r>
          </a:p>
          <a:p>
            <a:pPr marL="171450" indent="-171450">
              <a:spcBef>
                <a:spcPts val="0"/>
              </a:spcBef>
              <a:spcAft>
                <a:spcPts val="0"/>
              </a:spcAft>
              <a:buFont typeface="Arial" panose="020B0604020202020204" pitchFamily="34" charset="0"/>
              <a:buChar char="•"/>
            </a:pPr>
            <a:r>
              <a:rPr lang="en-US" dirty="0">
                <a:effectLst/>
                <a:ea typeface="Times New Roman" panose="02020603050405020304" pitchFamily="18" charset="0"/>
              </a:rPr>
              <a:t>Stay on your side.</a:t>
            </a:r>
          </a:p>
          <a:p>
            <a:pPr marL="171450" indent="-171450">
              <a:spcBef>
                <a:spcPts val="0"/>
              </a:spcBef>
              <a:spcAft>
                <a:spcPts val="0"/>
              </a:spcAft>
              <a:buFont typeface="Arial" panose="020B0604020202020204" pitchFamily="34" charset="0"/>
              <a:buChar char="•"/>
            </a:pPr>
            <a:r>
              <a:rPr lang="en-US" dirty="0">
                <a:effectLst/>
                <a:ea typeface="Times New Roman" panose="02020603050405020304" pitchFamily="18" charset="0"/>
              </a:rPr>
              <a:t>Be careful not to hit other people or objects when you throw.</a:t>
            </a:r>
          </a:p>
          <a:p>
            <a:pPr marL="171450" indent="-171450">
              <a:spcBef>
                <a:spcPts val="0"/>
              </a:spcBef>
              <a:spcAft>
                <a:spcPts val="0"/>
              </a:spcAft>
              <a:buFont typeface="Arial" panose="020B0604020202020204" pitchFamily="34" charset="0"/>
              <a:buChar char="•"/>
            </a:pPr>
            <a:r>
              <a:rPr lang="en-US" dirty="0">
                <a:effectLst/>
                <a:ea typeface="Times New Roman" panose="02020603050405020304" pitchFamily="18" charset="0"/>
              </a:rPr>
              <a:t>NO FEET are allowed. No kicking the yarn balls; someone might be leaning down to pick up a ball near you. </a:t>
            </a:r>
          </a:p>
          <a:p>
            <a:pPr marL="171450" indent="-171450">
              <a:spcBef>
                <a:spcPts val="0"/>
              </a:spcBef>
              <a:spcAft>
                <a:spcPts val="0"/>
              </a:spcAft>
              <a:buFont typeface="Arial" panose="020B0604020202020204" pitchFamily="34" charset="0"/>
              <a:buChar char="•"/>
            </a:pPr>
            <a:r>
              <a:rPr lang="en-US" dirty="0">
                <a:effectLst/>
                <a:ea typeface="Times New Roman" panose="02020603050405020304" pitchFamily="18" charset="0"/>
              </a:rPr>
              <a:t>When you hear the music turn on, begin throwing the yarn balls to the other side of the room. </a:t>
            </a:r>
          </a:p>
          <a:p>
            <a:pPr marL="0" indent="0">
              <a:spcBef>
                <a:spcPts val="0"/>
              </a:spcBef>
              <a:spcAft>
                <a:spcPts val="0"/>
              </a:spcAft>
              <a:buFont typeface="Arial" panose="020B0604020202020204" pitchFamily="34" charset="0"/>
              <a:buNone/>
            </a:pPr>
            <a:endParaRPr lang="en-US" dirty="0">
              <a:effectLst/>
              <a:ea typeface="Times New Roman" panose="02020603050405020304" pitchFamily="18" charset="0"/>
            </a:endParaRPr>
          </a:p>
          <a:p>
            <a:pPr marL="0" indent="0">
              <a:spcBef>
                <a:spcPts val="0"/>
              </a:spcBef>
              <a:spcAft>
                <a:spcPts val="0"/>
              </a:spcAft>
              <a:buFont typeface="Arial" panose="020B0604020202020204" pitchFamily="34" charset="0"/>
              <a:buNone/>
            </a:pPr>
            <a:r>
              <a:rPr lang="en-US" dirty="0">
                <a:effectLst/>
                <a:ea typeface="Times New Roman" panose="02020603050405020304" pitchFamily="18" charset="0"/>
              </a:rPr>
              <a:t>Ready—clean your room!</a:t>
            </a:r>
          </a:p>
          <a:p>
            <a:pPr>
              <a:spcBef>
                <a:spcPts val="0"/>
              </a:spcBef>
              <a:spcAft>
                <a:spcPts val="0"/>
              </a:spcAft>
              <a:buFontTx/>
              <a:buNone/>
            </a:pPr>
            <a:endParaRPr lang="en-US" altLang="en-US" dirty="0"/>
          </a:p>
          <a:p>
            <a:pPr marL="0" marR="0">
              <a:spcBef>
                <a:spcPts val="0"/>
              </a:spcBef>
              <a:spcAft>
                <a:spcPts val="0"/>
              </a:spcAft>
            </a:pPr>
            <a:r>
              <a:rPr lang="en-US" b="1" cap="all" dirty="0">
                <a:effectLst/>
                <a:ea typeface="Times New Roman" panose="02020603050405020304" pitchFamily="18" charset="0"/>
              </a:rPr>
              <a:t>Intent: </a:t>
            </a:r>
            <a:endParaRPr lang="en-US" dirty="0">
              <a:effectLst/>
              <a:ea typeface="Times New Roman" panose="02020603050405020304" pitchFamily="18" charset="0"/>
            </a:endParaRPr>
          </a:p>
          <a:p>
            <a:pPr marL="0" marR="0">
              <a:spcBef>
                <a:spcPts val="0"/>
              </a:spcBef>
              <a:spcAft>
                <a:spcPts val="0"/>
              </a:spcAft>
            </a:pPr>
            <a:r>
              <a:rPr lang="en-US" dirty="0">
                <a:solidFill>
                  <a:srgbClr val="000000"/>
                </a:solidFill>
                <a:effectLst/>
                <a:ea typeface="Times New Roman" panose="02020603050405020304" pitchFamily="18" charset="0"/>
              </a:rPr>
              <a:t>Transfer the mature throw skill learned during a previous activity to a cardiovascular-intense game.</a:t>
            </a:r>
            <a:endParaRPr lang="en-US" dirty="0">
              <a:effectLst/>
              <a:ea typeface="Times New Roman" panose="02020603050405020304" pitchFamily="18" charset="0"/>
            </a:endParaRPr>
          </a:p>
          <a:p>
            <a:pPr marL="0" marR="0">
              <a:spcBef>
                <a:spcPts val="0"/>
              </a:spcBef>
              <a:spcAft>
                <a:spcPts val="0"/>
              </a:spcAft>
            </a:pPr>
            <a:r>
              <a:rPr lang="en-US" dirty="0">
                <a:solidFill>
                  <a:srgbClr val="000000"/>
                </a:solidFill>
                <a:effectLst/>
                <a:ea typeface="Times New Roman" panose="02020603050405020304" pitchFamily="18" charset="0"/>
              </a:rPr>
              <a:t> </a:t>
            </a:r>
          </a:p>
          <a:p>
            <a:pPr marL="0" marR="0">
              <a:spcBef>
                <a:spcPts val="0"/>
              </a:spcBef>
              <a:spcAft>
                <a:spcPts val="0"/>
              </a:spcAft>
            </a:pPr>
            <a:r>
              <a:rPr lang="en-US" b="1" dirty="0">
                <a:solidFill>
                  <a:srgbClr val="000000"/>
                </a:solidFill>
                <a:effectLst/>
                <a:ea typeface="Times New Roman" panose="02020603050405020304" pitchFamily="18" charset="0"/>
              </a:rPr>
              <a:t>OUTCOMES: </a:t>
            </a:r>
            <a:endParaRPr lang="en-US" dirty="0">
              <a:solidFill>
                <a:srgbClr val="000000"/>
              </a:solidFill>
              <a:effectLst/>
              <a:ea typeface="Times New Roman" panose="02020603050405020304" pitchFamily="18" charset="0"/>
            </a:endParaRPr>
          </a:p>
          <a:p>
            <a:pPr marL="114300" marR="0" lvl="0" indent="-114300" algn="l">
              <a:spcBef>
                <a:spcPts val="0"/>
              </a:spcBef>
              <a:spcAft>
                <a:spcPts val="0"/>
              </a:spcAft>
              <a:buFont typeface="Symbol" panose="05050102010706020507" pitchFamily="18" charset="2"/>
              <a:buChar char=""/>
            </a:pPr>
            <a:r>
              <a:rPr lang="en-US" dirty="0">
                <a:solidFill>
                  <a:srgbClr val="000000"/>
                </a:solidFill>
                <a:effectLst/>
                <a:ea typeface="Times New Roman" panose="02020603050405020304" pitchFamily="18" charset="0"/>
              </a:rPr>
              <a:t>Participants will actively engage in a cardiovascular-intense game. </a:t>
            </a:r>
            <a:endParaRPr lang="en-US" dirty="0">
              <a:ea typeface="Times New Roman" panose="02020603050405020304" pitchFamily="18" charset="0"/>
            </a:endParaRPr>
          </a:p>
          <a:p>
            <a:pPr marL="114300" marR="0" lvl="0" indent="-114300" algn="l">
              <a:spcBef>
                <a:spcPts val="0"/>
              </a:spcBef>
              <a:spcAft>
                <a:spcPts val="0"/>
              </a:spcAft>
              <a:buFont typeface="Symbol" panose="05050102010706020507" pitchFamily="18" charset="2"/>
              <a:buChar char=""/>
            </a:pPr>
            <a:r>
              <a:rPr lang="en-US" dirty="0">
                <a:solidFill>
                  <a:srgbClr val="000000"/>
                </a:solidFill>
                <a:effectLst/>
                <a:ea typeface="Times New Roman" panose="02020603050405020304" pitchFamily="18" charset="0"/>
              </a:rPr>
              <a:t>Participants will apply a mature throwing technique for an overhead throw using the method taught during Activity 3: Ding-a-Ling Drill.</a:t>
            </a:r>
            <a:endParaRPr lang="en-US" dirty="0">
              <a:ea typeface="Times New Roman" panose="02020603050405020304" pitchFamily="18" charset="0"/>
            </a:endParaRPr>
          </a:p>
          <a:p>
            <a:pPr marL="114300" marR="0" lvl="0" indent="-114300" algn="l">
              <a:spcBef>
                <a:spcPts val="0"/>
              </a:spcBef>
              <a:spcAft>
                <a:spcPts val="0"/>
              </a:spcAft>
              <a:buFont typeface="Symbol" panose="05050102010706020507" pitchFamily="18" charset="2"/>
              <a:buChar char=""/>
            </a:pPr>
            <a:r>
              <a:rPr lang="en-US" dirty="0">
                <a:solidFill>
                  <a:srgbClr val="000000"/>
                </a:solidFill>
                <a:effectLst/>
                <a:ea typeface="Times New Roman" panose="02020603050405020304" pitchFamily="18" charset="0"/>
              </a:rPr>
              <a:t>Participants will acquire knowledge of a game that can be shared with staff and families that incorporates throwing and active physical play.</a:t>
            </a:r>
            <a:endParaRPr lang="en-US" dirty="0">
              <a:effectLst/>
              <a:ea typeface="Times" pitchFamily="18" charset="0"/>
            </a:endParaRPr>
          </a:p>
          <a:p>
            <a:pPr marL="0" marR="0">
              <a:spcBef>
                <a:spcPts val="0"/>
              </a:spcBef>
              <a:spcAft>
                <a:spcPts val="0"/>
              </a:spcAft>
            </a:pPr>
            <a:r>
              <a:rPr lang="en-US" dirty="0">
                <a:effectLst/>
                <a:ea typeface="Times New Roman" panose="02020603050405020304" pitchFamily="18" charset="0"/>
              </a:rPr>
              <a:t> </a:t>
            </a:r>
          </a:p>
          <a:p>
            <a:pPr marR="0">
              <a:spcBef>
                <a:spcPts val="0"/>
              </a:spcBef>
              <a:spcAft>
                <a:spcPts val="0"/>
              </a:spcAft>
            </a:pPr>
            <a:r>
              <a:rPr lang="en-US" b="1" cap="all" dirty="0">
                <a:effectLst/>
                <a:ea typeface="Times New Roman" panose="02020603050405020304" pitchFamily="18" charset="0"/>
              </a:rPr>
              <a:t>Materials Required: </a:t>
            </a:r>
            <a:endParaRPr lang="en-US" dirty="0">
              <a:effectLst/>
              <a:ea typeface="Times New Roman" panose="02020603050405020304" pitchFamily="18" charset="0"/>
            </a:endParaRPr>
          </a:p>
          <a:p>
            <a:pPr marL="114300" marR="0" lvl="0" indent="-114300">
              <a:spcBef>
                <a:spcPts val="0"/>
              </a:spcBef>
              <a:spcAft>
                <a:spcPts val="0"/>
              </a:spcAft>
              <a:buFont typeface="Symbol" panose="05050102010706020507" pitchFamily="18" charset="2"/>
              <a:buChar char=""/>
            </a:pPr>
            <a:r>
              <a:rPr lang="en-US" dirty="0">
                <a:effectLst/>
                <a:ea typeface="Times New Roman" panose="02020603050405020304" pitchFamily="18" charset="0"/>
              </a:rPr>
              <a:t>Ample space, free of obstacles for safe moving and throwing</a:t>
            </a:r>
            <a:endParaRPr lang="en-US" dirty="0">
              <a:ea typeface="Times New Roman" panose="02020603050405020304" pitchFamily="18" charset="0"/>
            </a:endParaRPr>
          </a:p>
          <a:p>
            <a:pPr marL="114300" marR="0" lvl="0" indent="-114300">
              <a:spcBef>
                <a:spcPts val="0"/>
              </a:spcBef>
              <a:spcAft>
                <a:spcPts val="0"/>
              </a:spcAft>
              <a:buFont typeface="Symbol" panose="05050102010706020507" pitchFamily="18" charset="2"/>
              <a:buChar char=""/>
            </a:pPr>
            <a:r>
              <a:rPr lang="en-US" dirty="0">
                <a:effectLst/>
                <a:ea typeface="Times New Roman" panose="02020603050405020304" pitchFamily="18" charset="0"/>
              </a:rPr>
              <a:t>Yarn balls (1 per person)</a:t>
            </a:r>
            <a:endParaRPr lang="en-US" dirty="0">
              <a:ea typeface="Times New Roman" panose="02020603050405020304" pitchFamily="18" charset="0"/>
            </a:endParaRPr>
          </a:p>
          <a:p>
            <a:pPr marL="114300" marR="0" lvl="0" indent="-114300">
              <a:spcBef>
                <a:spcPts val="0"/>
              </a:spcBef>
              <a:spcAft>
                <a:spcPts val="0"/>
              </a:spcAft>
              <a:buFont typeface="Symbol" panose="05050102010706020507" pitchFamily="18" charset="2"/>
              <a:buChar char=""/>
            </a:pPr>
            <a:r>
              <a:rPr lang="en-US" dirty="0">
                <a:effectLst/>
                <a:ea typeface="Times New Roman" panose="02020603050405020304" pitchFamily="18" charset="0"/>
              </a:rPr>
              <a:t>Dividing line (e.g., rope, chalk, tape, cones, etc.)</a:t>
            </a:r>
          </a:p>
          <a:p>
            <a:pPr marL="114300" marR="0" lvl="0" indent="-114300">
              <a:spcBef>
                <a:spcPts val="0"/>
              </a:spcBef>
              <a:spcAft>
                <a:spcPts val="0"/>
              </a:spcAft>
              <a:buFont typeface="Symbol" panose="05050102010706020507" pitchFamily="18" charset="2"/>
              <a:buChar char=""/>
            </a:pPr>
            <a:r>
              <a:rPr lang="en-US" dirty="0">
                <a:effectLst/>
              </a:rPr>
              <a:t>Music to start/stop activity and music player </a:t>
            </a:r>
            <a:r>
              <a:rPr lang="en-US" dirty="0">
                <a:effectLst/>
                <a:ea typeface="Times" pitchFamily="18" charset="0"/>
              </a:rPr>
              <a:t>                                           </a:t>
            </a:r>
          </a:p>
          <a:p>
            <a:pPr marL="0" marR="0" algn="l">
              <a:spcBef>
                <a:spcPts val="0"/>
              </a:spcBef>
              <a:spcAft>
                <a:spcPts val="0"/>
              </a:spcAft>
            </a:pPr>
            <a:r>
              <a:rPr lang="en-US" dirty="0">
                <a:effectLst/>
                <a:ea typeface="Times" pitchFamily="18" charset="0"/>
              </a:rPr>
              <a:t>                                                     </a:t>
            </a:r>
          </a:p>
          <a:p>
            <a:pPr marR="0" algn="l">
              <a:spcBef>
                <a:spcPts val="0"/>
              </a:spcBef>
              <a:spcAft>
                <a:spcPts val="0"/>
              </a:spcAft>
            </a:pPr>
            <a:r>
              <a:rPr lang="en-US" b="1" cap="all" dirty="0">
                <a:effectLst/>
                <a:ea typeface="Times" pitchFamily="18" charset="0"/>
              </a:rPr>
              <a:t>Time:</a:t>
            </a:r>
            <a:r>
              <a:rPr lang="en-US" dirty="0">
                <a:effectLst/>
                <a:ea typeface="Times" pitchFamily="18" charset="0"/>
              </a:rPr>
              <a:t>  7-8 minutes</a:t>
            </a:r>
          </a:p>
          <a:p>
            <a:pPr marL="0" marR="0">
              <a:spcBef>
                <a:spcPts val="0"/>
              </a:spcBef>
              <a:spcAft>
                <a:spcPts val="0"/>
              </a:spcAft>
            </a:pPr>
            <a:r>
              <a:rPr lang="en-US" dirty="0">
                <a:effectLst/>
                <a:ea typeface="Times New Roman" panose="02020603050405020304" pitchFamily="18" charset="0"/>
              </a:rPr>
              <a:t> </a:t>
            </a:r>
            <a:endParaRPr lang="en-US" dirty="0">
              <a:ea typeface="Times New Roman" panose="02020603050405020304" pitchFamily="18" charset="0"/>
            </a:endParaRPr>
          </a:p>
          <a:p>
            <a:pPr marL="0" marR="0">
              <a:spcBef>
                <a:spcPts val="0"/>
              </a:spcBef>
              <a:spcAft>
                <a:spcPts val="0"/>
              </a:spcAft>
            </a:pPr>
            <a:r>
              <a:rPr lang="en-US" b="1" cap="all" dirty="0">
                <a:effectLst/>
                <a:ea typeface="Times New Roman" panose="02020603050405020304" pitchFamily="18" charset="0"/>
              </a:rPr>
              <a:t>Process: </a:t>
            </a:r>
            <a:endParaRPr lang="en-US" dirty="0">
              <a:effectLst/>
              <a:ea typeface="Times New Roman" panose="02020603050405020304" pitchFamily="18" charset="0"/>
            </a:endParaRPr>
          </a:p>
          <a:p>
            <a:pPr marL="114300" marR="0" lvl="0" indent="-114300">
              <a:spcBef>
                <a:spcPts val="0"/>
              </a:spcBef>
              <a:spcAft>
                <a:spcPts val="0"/>
              </a:spcAft>
              <a:buFont typeface="Symbol" panose="05050102010706020507" pitchFamily="18" charset="2"/>
              <a:buChar char=""/>
            </a:pPr>
            <a:r>
              <a:rPr lang="en-US" dirty="0">
                <a:effectLst/>
                <a:ea typeface="Times New Roman" panose="02020603050405020304" pitchFamily="18" charset="0"/>
              </a:rPr>
              <a:t>Prepare an area that can be divided in half and has ample space to move (outdoors: on grass or blacktop, inside: in a large room). </a:t>
            </a:r>
            <a:endParaRPr lang="en-US" dirty="0">
              <a:ea typeface="Times New Roman" panose="02020603050405020304" pitchFamily="18" charset="0"/>
            </a:endParaRPr>
          </a:p>
          <a:p>
            <a:pPr marL="114300" marR="0" lvl="0" indent="-114300">
              <a:spcBef>
                <a:spcPts val="0"/>
              </a:spcBef>
              <a:spcAft>
                <a:spcPts val="0"/>
              </a:spcAft>
              <a:buFont typeface="Symbol" panose="05050102010706020507" pitchFamily="18" charset="2"/>
              <a:buChar char=""/>
            </a:pPr>
            <a:r>
              <a:rPr lang="en-US" dirty="0">
                <a:effectLst/>
                <a:ea typeface="Times New Roman" panose="02020603050405020304" pitchFamily="18" charset="0"/>
              </a:rPr>
              <a:t>Separate the participants into two equal sides (*See the easy organizing tip below.).</a:t>
            </a:r>
            <a:endParaRPr lang="en-US" dirty="0">
              <a:ea typeface="Times New Roman" panose="02020603050405020304" pitchFamily="18" charset="0"/>
            </a:endParaRPr>
          </a:p>
          <a:p>
            <a:pPr marL="114300" marR="0" lvl="0" indent="-114300">
              <a:spcBef>
                <a:spcPts val="0"/>
              </a:spcBef>
              <a:spcAft>
                <a:spcPts val="0"/>
              </a:spcAft>
              <a:buFont typeface="Symbol" panose="05050102010706020507" pitchFamily="18" charset="2"/>
              <a:buChar char=""/>
            </a:pPr>
            <a:r>
              <a:rPr lang="en-US" dirty="0">
                <a:effectLst/>
                <a:ea typeface="Times New Roman" panose="02020603050405020304" pitchFamily="18" charset="0"/>
              </a:rPr>
              <a:t>Toss half of the yarn balls on one side and the remaining yarn balls on the other side.</a:t>
            </a:r>
            <a:endParaRPr lang="en-US" dirty="0">
              <a:ea typeface="Times New Roman" panose="02020603050405020304" pitchFamily="18" charset="0"/>
            </a:endParaRPr>
          </a:p>
          <a:p>
            <a:pPr marL="114300" marR="0" lvl="0" indent="-114300">
              <a:spcBef>
                <a:spcPts val="0"/>
              </a:spcBef>
              <a:spcAft>
                <a:spcPts val="0"/>
              </a:spcAft>
              <a:buFont typeface="Symbol" panose="05050102010706020507" pitchFamily="18" charset="2"/>
              <a:buChar char=""/>
            </a:pPr>
            <a:r>
              <a:rPr lang="en-US" dirty="0">
                <a:effectLst/>
                <a:ea typeface="Times New Roman" panose="02020603050405020304" pitchFamily="18" charset="0"/>
              </a:rPr>
              <a:t>Activity prompts and directions:  </a:t>
            </a:r>
          </a:p>
          <a:p>
            <a:pPr marL="228600" marR="0" lvl="1" indent="-114300">
              <a:spcBef>
                <a:spcPts val="0"/>
              </a:spcBef>
              <a:spcAft>
                <a:spcPts val="0"/>
              </a:spcAft>
              <a:buFont typeface="Courier New" panose="02070309020205020404" pitchFamily="49" charset="0"/>
              <a:buChar char="o"/>
            </a:pPr>
            <a:r>
              <a:rPr lang="en-US" dirty="0">
                <a:effectLst/>
                <a:ea typeface="Times New Roman" panose="02020603050405020304" pitchFamily="18" charset="0"/>
              </a:rPr>
              <a:t>This game is called, “Clean Your Room.”  Pretend that this is your room and you have been asked to clean it.  The easy way to clean it is to throw everything to the other side!</a:t>
            </a:r>
          </a:p>
          <a:p>
            <a:pPr marL="228600" marR="0" lvl="1" indent="-114300">
              <a:spcBef>
                <a:spcPts val="0"/>
              </a:spcBef>
              <a:spcAft>
                <a:spcPts val="0"/>
              </a:spcAft>
              <a:buFont typeface="Courier New" panose="02070309020205020404" pitchFamily="49" charset="0"/>
              <a:buChar char="o"/>
            </a:pPr>
            <a:r>
              <a:rPr lang="en-US" dirty="0">
                <a:effectLst/>
                <a:ea typeface="Times New Roman" panose="02020603050405020304" pitchFamily="18" charset="0"/>
              </a:rPr>
              <a:t>When the music in ON, everyone will throw yarn balls to the opposite side.</a:t>
            </a:r>
          </a:p>
          <a:p>
            <a:pPr marL="228600" marR="0" lvl="1" indent="-114300">
              <a:spcBef>
                <a:spcPts val="0"/>
              </a:spcBef>
              <a:spcAft>
                <a:spcPts val="0"/>
              </a:spcAft>
              <a:buFont typeface="Courier New" panose="02070309020205020404" pitchFamily="49" charset="0"/>
              <a:buChar char="o"/>
            </a:pPr>
            <a:r>
              <a:rPr lang="en-US" dirty="0">
                <a:effectLst/>
                <a:ea typeface="Times New Roman" panose="02020603050405020304" pitchFamily="18" charset="0"/>
              </a:rPr>
              <a:t>After 30 seconds, the music will STOP.  Everyone will stop throwing and make an X (feet apart, arms stretched to the sky) with their whole body. We will count the yarn balls to see which side has the fewest and then we’ll begin again. </a:t>
            </a:r>
            <a:endParaRPr lang="en-US" dirty="0">
              <a:ea typeface="Times New Roman" panose="02020603050405020304" pitchFamily="18" charset="0"/>
            </a:endParaRPr>
          </a:p>
          <a:p>
            <a:pPr marL="228600" marR="0" lvl="1" indent="-114300">
              <a:spcBef>
                <a:spcPts val="0"/>
              </a:spcBef>
              <a:spcAft>
                <a:spcPts val="0"/>
              </a:spcAft>
              <a:buFont typeface="Courier New" panose="02070309020205020404" pitchFamily="49" charset="0"/>
              <a:buChar char="o"/>
            </a:pPr>
            <a:r>
              <a:rPr lang="en-US" dirty="0">
                <a:effectLst/>
                <a:ea typeface="Times New Roman" panose="02020603050405020304" pitchFamily="18" charset="0"/>
              </a:rPr>
              <a:t>Here are the safety rules:  </a:t>
            </a:r>
          </a:p>
          <a:p>
            <a:pPr marL="342900" marR="0" lvl="2" indent="-114300">
              <a:spcBef>
                <a:spcPts val="0"/>
              </a:spcBef>
              <a:spcAft>
                <a:spcPts val="0"/>
              </a:spcAft>
              <a:buFont typeface="Wingdings" panose="05000000000000000000" pitchFamily="2" charset="2"/>
              <a:buChar char=""/>
            </a:pPr>
            <a:r>
              <a:rPr lang="en-US" dirty="0">
                <a:effectLst/>
                <a:ea typeface="Times New Roman" panose="02020603050405020304" pitchFamily="18" charset="0"/>
              </a:rPr>
              <a:t>Stay on your side.</a:t>
            </a:r>
            <a:endParaRPr lang="en-US" dirty="0">
              <a:ea typeface="Times New Roman" panose="02020603050405020304" pitchFamily="18" charset="0"/>
            </a:endParaRPr>
          </a:p>
          <a:p>
            <a:pPr marL="342900" marR="0" lvl="2" indent="-114300">
              <a:spcBef>
                <a:spcPts val="0"/>
              </a:spcBef>
              <a:spcAft>
                <a:spcPts val="0"/>
              </a:spcAft>
              <a:buFont typeface="Wingdings" panose="05000000000000000000" pitchFamily="2" charset="2"/>
              <a:buChar char=""/>
            </a:pPr>
            <a:r>
              <a:rPr lang="en-US" dirty="0">
                <a:effectLst/>
                <a:ea typeface="Times New Roman" panose="02020603050405020304" pitchFamily="18" charset="0"/>
              </a:rPr>
              <a:t>Be careful not to hit other people or objects when you throw.</a:t>
            </a:r>
            <a:endParaRPr lang="en-US" dirty="0">
              <a:ea typeface="Times New Roman" panose="02020603050405020304" pitchFamily="18" charset="0"/>
            </a:endParaRPr>
          </a:p>
          <a:p>
            <a:pPr marL="342900" marR="0" lvl="2" indent="-114300">
              <a:spcBef>
                <a:spcPts val="0"/>
              </a:spcBef>
              <a:spcAft>
                <a:spcPts val="0"/>
              </a:spcAft>
              <a:buFont typeface="Wingdings" panose="05000000000000000000" pitchFamily="2" charset="2"/>
              <a:buChar char=""/>
            </a:pPr>
            <a:r>
              <a:rPr lang="en-US" dirty="0">
                <a:effectLst/>
                <a:ea typeface="Times New Roman" panose="02020603050405020304" pitchFamily="18" charset="0"/>
              </a:rPr>
              <a:t>NO FEET are allowed. No kicking the yarn balls; someone might be leaning down to pick up a ball near you. </a:t>
            </a:r>
          </a:p>
          <a:p>
            <a:pPr marL="228600" marR="0" lvl="1" indent="-114300">
              <a:spcBef>
                <a:spcPts val="0"/>
              </a:spcBef>
              <a:spcAft>
                <a:spcPts val="0"/>
              </a:spcAft>
              <a:buFont typeface="Courier New" panose="02070309020205020404" pitchFamily="49" charset="0"/>
              <a:buChar char="o"/>
            </a:pPr>
            <a:r>
              <a:rPr lang="en-US" dirty="0">
                <a:effectLst/>
                <a:ea typeface="Times New Roman" panose="02020603050405020304" pitchFamily="18" charset="0"/>
              </a:rPr>
              <a:t>When you hear the music turn on, begin throwing the yarn balls to the other side of the room. Ready—clean your room!</a:t>
            </a:r>
          </a:p>
          <a:p>
            <a:pPr marL="0" marR="0">
              <a:spcBef>
                <a:spcPts val="0"/>
              </a:spcBef>
              <a:spcAft>
                <a:spcPts val="0"/>
              </a:spcAft>
            </a:pPr>
            <a:r>
              <a:rPr lang="en-US" dirty="0">
                <a:effectLst/>
                <a:ea typeface="Times New Roman" panose="02020603050405020304" pitchFamily="18" charset="0"/>
              </a:rPr>
              <a:t> </a:t>
            </a:r>
            <a:endParaRPr lang="en-US" dirty="0">
              <a:ea typeface="Times New Roman" panose="02020603050405020304" pitchFamily="18" charset="0"/>
            </a:endParaRPr>
          </a:p>
          <a:p>
            <a:pPr marL="0" marR="0">
              <a:spcBef>
                <a:spcPts val="0"/>
              </a:spcBef>
              <a:spcAft>
                <a:spcPts val="0"/>
              </a:spcAft>
            </a:pPr>
            <a:r>
              <a:rPr lang="en-US" dirty="0">
                <a:effectLst/>
                <a:ea typeface="Times New Roman" panose="02020603050405020304" pitchFamily="18" charset="0"/>
              </a:rPr>
              <a:t>*Easy organizing tip:  Have participants get into pairs.  One person is an apple, the other is a kiwi.  Apples go on one side of the play area; kiwis go on the other side.</a:t>
            </a:r>
          </a:p>
          <a:p>
            <a:pPr marL="0" marR="0">
              <a:spcBef>
                <a:spcPts val="0"/>
              </a:spcBef>
              <a:spcAft>
                <a:spcPts val="0"/>
              </a:spcAft>
            </a:pPr>
            <a:r>
              <a:rPr lang="en-US" dirty="0">
                <a:effectLst/>
                <a:ea typeface="Times New Roman" panose="02020603050405020304" pitchFamily="18" charset="0"/>
              </a:rPr>
              <a:t> </a:t>
            </a:r>
            <a:endParaRPr lang="en-US" dirty="0">
              <a:ea typeface="Times New Roman" panose="02020603050405020304" pitchFamily="18" charset="0"/>
            </a:endParaRPr>
          </a:p>
          <a:p>
            <a:pPr marL="0" marR="0">
              <a:spcBef>
                <a:spcPts val="0"/>
              </a:spcBef>
              <a:spcAft>
                <a:spcPts val="0"/>
              </a:spcAft>
            </a:pPr>
            <a:r>
              <a:rPr lang="en-US" b="1" dirty="0">
                <a:effectLst/>
                <a:ea typeface="Times New Roman" panose="02020603050405020304" pitchFamily="18" charset="0"/>
              </a:rPr>
              <a:t>OPTIONS:</a:t>
            </a:r>
            <a:endParaRPr lang="en-US" dirty="0">
              <a:effectLst/>
              <a:ea typeface="Times New Roman" panose="02020603050405020304" pitchFamily="18" charset="0"/>
            </a:endParaRPr>
          </a:p>
          <a:p>
            <a:pPr marL="114300" marR="0" lvl="0" indent="-114300">
              <a:spcBef>
                <a:spcPts val="0"/>
              </a:spcBef>
              <a:spcAft>
                <a:spcPts val="0"/>
              </a:spcAft>
              <a:buFont typeface="Symbol" panose="05050102010706020507" pitchFamily="18" charset="2"/>
              <a:buChar char=""/>
            </a:pPr>
            <a:r>
              <a:rPr lang="en-US" dirty="0">
                <a:effectLst/>
                <a:ea typeface="Times New Roman" panose="02020603050405020304" pitchFamily="18" charset="0"/>
              </a:rPr>
              <a:t>Extra yarn balls may be used to create a higher intensity activity.</a:t>
            </a:r>
            <a:endParaRPr lang="en-US" dirty="0">
              <a:ea typeface="Times New Roman" panose="02020603050405020304" pitchFamily="18" charset="0"/>
            </a:endParaRPr>
          </a:p>
          <a:p>
            <a:pPr marL="114300" marR="0" lvl="0" indent="-114300">
              <a:spcBef>
                <a:spcPts val="0"/>
              </a:spcBef>
              <a:spcAft>
                <a:spcPts val="0"/>
              </a:spcAft>
              <a:buFont typeface="Symbol" panose="05050102010706020507" pitchFamily="18" charset="2"/>
              <a:buChar char=""/>
            </a:pPr>
            <a:r>
              <a:rPr lang="en-US" dirty="0">
                <a:effectLst/>
                <a:ea typeface="Times New Roman" panose="02020603050405020304" pitchFamily="18" charset="0"/>
              </a:rPr>
              <a:t>If music is not available, use a whistle, loud bell, or loud sound to stop play.</a:t>
            </a:r>
            <a:endParaRPr lang="en-US" dirty="0">
              <a:ea typeface="Times New Roman" panose="02020603050405020304" pitchFamily="18" charset="0"/>
            </a:endParaRPr>
          </a:p>
          <a:p>
            <a:pPr marL="114300" marR="0" lvl="0" indent="-114300">
              <a:spcBef>
                <a:spcPts val="0"/>
              </a:spcBef>
              <a:spcAft>
                <a:spcPts val="0"/>
              </a:spcAft>
              <a:buFont typeface="Symbol" panose="05050102010706020507" pitchFamily="18" charset="2"/>
              <a:buChar char=""/>
            </a:pPr>
            <a:r>
              <a:rPr lang="en-US" dirty="0">
                <a:effectLst/>
                <a:ea typeface="Times New Roman" panose="02020603050405020304" pitchFamily="18" charset="0"/>
              </a:rPr>
              <a:t>This game is cardiovascular intense, so use short increments—30-45 seconds at a time. In between rounds, ask the group to check their heart beat. If their heartrate has increased, remind them that happy and healthy hearts like to beat faster throughout the day. Hearts say, “Thank you, thank you for keeping me healthy!” </a:t>
            </a:r>
            <a:endParaRPr lang="en-US" dirty="0">
              <a:ea typeface="Times New Roman" panose="02020603050405020304" pitchFamily="18" charset="0"/>
            </a:endParaRPr>
          </a:p>
          <a:p>
            <a:pPr marL="114300" marR="0" lvl="0" indent="-114300">
              <a:spcBef>
                <a:spcPts val="0"/>
              </a:spcBef>
              <a:spcAft>
                <a:spcPts val="0"/>
              </a:spcAft>
              <a:buFont typeface="Symbol" panose="05050102010706020507" pitchFamily="18" charset="2"/>
              <a:buChar char=""/>
            </a:pPr>
            <a:r>
              <a:rPr lang="en-US" dirty="0">
                <a:effectLst/>
                <a:ea typeface="Times New Roman" panose="02020603050405020304" pitchFamily="18" charset="0"/>
              </a:rPr>
              <a:t>For smaller groups, integrate math into the activity by counting the yarn balls and comparing which side has more or less.</a:t>
            </a:r>
          </a:p>
          <a:p>
            <a:pPr>
              <a:spcBef>
                <a:spcPts val="0"/>
              </a:spcBef>
              <a:spcAft>
                <a:spcPts val="0"/>
              </a:spcAft>
              <a:buFontTx/>
              <a:buNone/>
            </a:pPr>
            <a:endParaRPr lang="en-US" altLang="en-US" dirty="0"/>
          </a:p>
        </p:txBody>
      </p:sp>
      <p:sp>
        <p:nvSpPr>
          <p:cNvPr id="155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C1AF1F3-4A74-4533-AA64-1C73AE7A7584}" type="slidenum">
              <a:rPr lang="en-US" altLang="en-US" sz="1200">
                <a:solidFill>
                  <a:srgbClr val="000000"/>
                </a:solidFill>
              </a:rPr>
              <a:pPr eaLnBrk="1" hangingPunct="1"/>
              <a:t>50</a:t>
            </a:fld>
            <a:endParaRPr lang="en-US" altLang="en-US" sz="1200">
              <a:solidFill>
                <a:srgbClr val="000000"/>
              </a:solidFill>
            </a:endParaRPr>
          </a:p>
        </p:txBody>
      </p:sp>
    </p:spTree>
    <p:extLst>
      <p:ext uri="{BB962C8B-B14F-4D97-AF65-F5344CB8AC3E}">
        <p14:creationId xmlns:p14="http://schemas.microsoft.com/office/powerpoint/2010/main" val="10524591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Background Information:</a:t>
            </a:r>
          </a:p>
          <a:p>
            <a:pPr>
              <a:spcBef>
                <a:spcPts val="0"/>
              </a:spcBef>
            </a:pPr>
            <a:r>
              <a:rPr lang="en-US" altLang="en-US" i="0" dirty="0"/>
              <a:t>The images on the screen can be found on page 215 of the Preschool Curriculum Framework (Vol. 2).</a:t>
            </a:r>
          </a:p>
          <a:p>
            <a:pPr>
              <a:spcBef>
                <a:spcPts val="0"/>
              </a:spcBef>
            </a:pPr>
            <a:endParaRPr lang="en-US" altLang="en-US" b="1" dirty="0"/>
          </a:p>
          <a:p>
            <a:pPr>
              <a:spcBef>
                <a:spcPts val="0"/>
              </a:spcBef>
            </a:pPr>
            <a:r>
              <a:rPr lang="en-US" altLang="en-US" b="1" dirty="0"/>
              <a:t>Presenter Remarks</a:t>
            </a:r>
          </a:p>
          <a:p>
            <a:pPr marL="0" marR="0" lvl="0" indent="0" algn="l" defTabSz="457200" rtl="0" eaLnBrk="0" fontAlgn="base" latinLnBrk="0" hangingPunct="0">
              <a:spcBef>
                <a:spcPts val="0"/>
              </a:spcBef>
              <a:spcAft>
                <a:spcPct val="0"/>
              </a:spcAft>
              <a:buClrTx/>
              <a:buSzTx/>
              <a:buFontTx/>
              <a:buNone/>
              <a:tabLst/>
              <a:defRPr/>
            </a:pPr>
            <a:r>
              <a:rPr lang="en-US" altLang="en-US" dirty="0"/>
              <a:t>Take a moment to review the progression for kicking on the slide and on </a:t>
            </a:r>
            <a:r>
              <a:rPr lang="en-US" kern="1200" dirty="0">
                <a:effectLst/>
              </a:rPr>
              <a:t>Handout 10: Fundamental Movement Skills Developmental Sequences.</a:t>
            </a:r>
            <a:endParaRPr lang="en-US" altLang="en-US" dirty="0"/>
          </a:p>
          <a:p>
            <a:pPr>
              <a:spcBef>
                <a:spcPts val="0"/>
              </a:spcBef>
            </a:pPr>
            <a:endParaRPr lang="en-US" altLang="en-US" dirty="0"/>
          </a:p>
          <a:p>
            <a:pPr>
              <a:spcBef>
                <a:spcPts val="0"/>
              </a:spcBef>
            </a:pPr>
            <a:r>
              <a:rPr lang="en-US" altLang="en-US" dirty="0"/>
              <a:t>Let’s work with your table group to identify the differences among the levels.</a:t>
            </a:r>
          </a:p>
          <a:p>
            <a:pPr>
              <a:spcBef>
                <a:spcPts val="0"/>
              </a:spcBef>
            </a:pPr>
            <a:endParaRPr lang="en-US" altLang="en-US" dirty="0"/>
          </a:p>
          <a:p>
            <a:pPr marL="228600" indent="-228600">
              <a:spcBef>
                <a:spcPts val="0"/>
              </a:spcBef>
              <a:buFont typeface="+mj-lt"/>
              <a:buAutoNum type="arabicPeriod"/>
            </a:pPr>
            <a:r>
              <a:rPr lang="en-US" altLang="en-US" dirty="0"/>
              <a:t>Leg action: Does the leg bend at the knee backward and the foot “push” through the ball or do the legs have a step-and-plant motion that allows the foot to kick through the ball?  Does the child approach the ball with a few steps before kicking the ball?  Does the child use his/her dominant leg consistently?</a:t>
            </a:r>
          </a:p>
          <a:p>
            <a:pPr marL="228600" indent="-228600">
              <a:spcBef>
                <a:spcPts val="0"/>
              </a:spcBef>
              <a:buFont typeface="+mj-lt"/>
              <a:buAutoNum type="arabicPeriod"/>
            </a:pPr>
            <a:r>
              <a:rPr lang="en-US" altLang="en-US" dirty="0"/>
              <a:t>Arm action:</a:t>
            </a:r>
            <a:r>
              <a:rPr lang="en-US" altLang="en-US" baseline="0" dirty="0"/>
              <a:t> </a:t>
            </a:r>
            <a:r>
              <a:rPr lang="en-US" altLang="en-US" dirty="0"/>
              <a:t>Does the child use his arms in any capacity while kicking?  How do the arms differ from exploring to integrating?  How do arms in opposition (contra-lateral) assist the kick? (By offsetting weight distribution and producing more force.)</a:t>
            </a:r>
          </a:p>
          <a:p>
            <a:pPr marL="228600" indent="-228600">
              <a:spcBef>
                <a:spcPts val="0"/>
              </a:spcBef>
              <a:buFont typeface="+mj-lt"/>
              <a:buAutoNum type="arabicPeriod"/>
            </a:pPr>
            <a:r>
              <a:rPr lang="en-US" altLang="en-US" dirty="0"/>
              <a:t>Consistency: Does the child consistently repeat the same kicking pattern and make successful contact?</a:t>
            </a:r>
          </a:p>
          <a:p>
            <a:pPr>
              <a:spcBef>
                <a:spcPts val="0"/>
              </a:spcBef>
            </a:pPr>
            <a:endParaRPr lang="en-US" altLang="en-US" dirty="0"/>
          </a:p>
        </p:txBody>
      </p:sp>
      <p:sp>
        <p:nvSpPr>
          <p:cNvPr id="122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D40DDF6-1341-4022-AD69-FCDAD65D44BF}" type="slidenum">
              <a:rPr lang="en-US" altLang="en-US" sz="1200"/>
              <a:pPr eaLnBrk="1" hangingPunct="1"/>
              <a:t>51</a:t>
            </a:fld>
            <a:endParaRPr lang="en-US" altLang="en-US" sz="1200"/>
          </a:p>
        </p:txBody>
      </p:sp>
    </p:spTree>
    <p:extLst>
      <p:ext uri="{BB962C8B-B14F-4D97-AF65-F5344CB8AC3E}">
        <p14:creationId xmlns:p14="http://schemas.microsoft.com/office/powerpoint/2010/main" val="3303361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altLang="en-US" b="1" i="0" dirty="0"/>
              <a:t>Background</a:t>
            </a:r>
            <a:r>
              <a:rPr lang="en-US" altLang="en-US" b="1" i="0" baseline="0" dirty="0"/>
              <a:t> Information:</a:t>
            </a:r>
            <a:endParaRPr lang="en-US" altLang="en-US" b="1" i="0" dirty="0"/>
          </a:p>
          <a:p>
            <a:pPr>
              <a:spcBef>
                <a:spcPts val="0"/>
              </a:spcBef>
            </a:pPr>
            <a:r>
              <a:rPr lang="en-US" altLang="en-US" i="0" dirty="0"/>
              <a:t>Insert foundations video example 3.1,</a:t>
            </a:r>
            <a:r>
              <a:rPr lang="en-US" altLang="en-US" i="0" baseline="0" dirty="0"/>
              <a:t> </a:t>
            </a:r>
            <a:r>
              <a:rPr lang="en-US" altLang="en-US" i="0" dirty="0"/>
              <a:t>48 and 60 months.</a:t>
            </a:r>
          </a:p>
          <a:p>
            <a:pPr>
              <a:spcBef>
                <a:spcPts val="0"/>
              </a:spcBef>
            </a:pPr>
            <a:endParaRPr lang="en-US" altLang="en-US" i="0" dirty="0"/>
          </a:p>
          <a:p>
            <a:pPr>
              <a:spcBef>
                <a:spcPts val="0"/>
              </a:spcBef>
            </a:pPr>
            <a:r>
              <a:rPr lang="en-US" altLang="en-US" b="1" dirty="0"/>
              <a:t>Presenter Remarks: </a:t>
            </a:r>
          </a:p>
          <a:p>
            <a:pPr>
              <a:spcBef>
                <a:spcPts val="0"/>
              </a:spcBef>
            </a:pPr>
            <a:r>
              <a:rPr lang="en-US" altLang="en-US" dirty="0"/>
              <a:t>Let’s watch an example video</a:t>
            </a:r>
            <a:r>
              <a:rPr lang="en-US" altLang="en-US" baseline="0" dirty="0"/>
              <a:t> </a:t>
            </a:r>
            <a:r>
              <a:rPr lang="en-US" altLang="en-US" dirty="0"/>
              <a:t>of what foundation 3.1—at</a:t>
            </a:r>
            <a:r>
              <a:rPr lang="en-US" altLang="en-US" baseline="0" dirty="0"/>
              <a:t> 48 months (four years) and at 60 months (5 years)—</a:t>
            </a:r>
            <a:r>
              <a:rPr lang="en-US" altLang="en-US" dirty="0"/>
              <a:t>may look like in the classroom. </a:t>
            </a:r>
          </a:p>
          <a:p>
            <a:pPr>
              <a:spcBef>
                <a:spcPts val="0"/>
              </a:spcBef>
            </a:pPr>
            <a:endParaRPr lang="en-US" altLang="en-US" dirty="0"/>
          </a:p>
          <a:p>
            <a:pPr>
              <a:spcBef>
                <a:spcPts val="0"/>
              </a:spcBef>
            </a:pPr>
            <a:r>
              <a:rPr lang="en-US" altLang="en-US" dirty="0"/>
              <a:t>Find your Video Viewing</a:t>
            </a:r>
            <a:r>
              <a:rPr lang="en-US" altLang="en-US" baseline="0" dirty="0"/>
              <a:t> Guide and use it </a:t>
            </a:r>
            <a:r>
              <a:rPr lang="en-US" altLang="en-US" dirty="0"/>
              <a:t>to take notes about what you find interesting. </a:t>
            </a:r>
          </a:p>
        </p:txBody>
      </p:sp>
      <p:sp>
        <p:nvSpPr>
          <p:cNvPr id="159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D236288-165C-49BB-8996-AFE28263C4C5}" type="slidenum">
              <a:rPr lang="en-US" altLang="en-US" sz="1200">
                <a:solidFill>
                  <a:srgbClr val="000000"/>
                </a:solidFill>
              </a:rPr>
              <a:pPr eaLnBrk="1" hangingPunct="1"/>
              <a:t>52</a:t>
            </a:fld>
            <a:endParaRPr lang="en-US" altLang="en-US" sz="1200">
              <a:solidFill>
                <a:srgbClr val="000000"/>
              </a:solidFill>
            </a:endParaRPr>
          </a:p>
        </p:txBody>
      </p:sp>
    </p:spTree>
    <p:extLst>
      <p:ext uri="{BB962C8B-B14F-4D97-AF65-F5344CB8AC3E}">
        <p14:creationId xmlns:p14="http://schemas.microsoft.com/office/powerpoint/2010/main" val="35416677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The final section of this presentation will focus on fine motor skills. </a:t>
            </a:r>
          </a:p>
          <a:p>
            <a:pPr>
              <a:spcBef>
                <a:spcPts val="0"/>
              </a:spcBef>
            </a:pPr>
            <a:endParaRPr lang="en-US" altLang="en-US" dirty="0"/>
          </a:p>
          <a:p>
            <a:pPr>
              <a:spcBef>
                <a:spcPts val="0"/>
              </a:spcBef>
            </a:pPr>
            <a:r>
              <a:rPr lang="en-US" altLang="en-US" dirty="0"/>
              <a:t>Children need hand strength and precision when completing fine motor tasks.  </a:t>
            </a:r>
          </a:p>
          <a:p>
            <a:pPr>
              <a:spcBef>
                <a:spcPts val="0"/>
              </a:spcBef>
            </a:pPr>
            <a:endParaRPr lang="en-US" altLang="en-US" dirty="0"/>
          </a:p>
          <a:p>
            <a:pPr>
              <a:spcBef>
                <a:spcPts val="0"/>
              </a:spcBef>
            </a:pPr>
            <a:r>
              <a:rPr lang="en-US" altLang="en-US" dirty="0"/>
              <a:t>Teachers who intentionally plan for a variety of opportunities with various manipulatives will accommodate individual differences and skill levels. </a:t>
            </a:r>
          </a:p>
          <a:p>
            <a:pPr>
              <a:spcBef>
                <a:spcPts val="0"/>
              </a:spcBef>
            </a:pPr>
            <a:endParaRPr lang="en-US" altLang="en-US" dirty="0"/>
          </a:p>
          <a:p>
            <a:pPr>
              <a:spcBef>
                <a:spcPts val="0"/>
              </a:spcBef>
            </a:pPr>
            <a:r>
              <a:rPr lang="en-US" altLang="en-US" dirty="0"/>
              <a:t>Pages 165-170 of</a:t>
            </a:r>
            <a:r>
              <a:rPr lang="en-US" altLang="en-US" baseline="0" dirty="0"/>
              <a:t> the Preschool Curriculum Framework (Vol. 2) </a:t>
            </a:r>
            <a:r>
              <a:rPr lang="en-US" altLang="en-US" dirty="0"/>
              <a:t>provide many examples of fine</a:t>
            </a:r>
            <a:r>
              <a:rPr lang="en-US" altLang="en-US" baseline="0" dirty="0"/>
              <a:t> motor skill </a:t>
            </a:r>
            <a:r>
              <a:rPr lang="en-US" altLang="en-US" dirty="0"/>
              <a:t>activities for children. </a:t>
            </a:r>
          </a:p>
        </p:txBody>
      </p:sp>
      <p:sp>
        <p:nvSpPr>
          <p:cNvPr id="161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16A5356-30E3-48B8-9E29-A78E4778D6AE}" type="slidenum">
              <a:rPr lang="en-US" altLang="en-US" sz="1200">
                <a:solidFill>
                  <a:srgbClr val="000000"/>
                </a:solidFill>
              </a:rPr>
              <a:pPr eaLnBrk="1" hangingPunct="1"/>
              <a:t>53</a:t>
            </a:fld>
            <a:endParaRPr lang="en-US" altLang="en-US" sz="1200">
              <a:solidFill>
                <a:srgbClr val="000000"/>
              </a:solidFill>
            </a:endParaRPr>
          </a:p>
        </p:txBody>
      </p:sp>
    </p:spTree>
    <p:extLst>
      <p:ext uri="{BB962C8B-B14F-4D97-AF65-F5344CB8AC3E}">
        <p14:creationId xmlns:p14="http://schemas.microsoft.com/office/powerpoint/2010/main" val="11746083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It is important to focus on the developmental progression of hand and arm movements when children are acquiring new fine motor skills.</a:t>
            </a:r>
          </a:p>
          <a:p>
            <a:pPr>
              <a:spcBef>
                <a:spcPts val="0"/>
              </a:spcBef>
            </a:pPr>
            <a:endParaRPr lang="en-US" altLang="en-US" dirty="0"/>
          </a:p>
          <a:p>
            <a:pPr>
              <a:spcBef>
                <a:spcPts val="0"/>
              </a:spcBef>
            </a:pPr>
            <a:r>
              <a:rPr lang="en-US" altLang="en-US" dirty="0"/>
              <a:t>Fine motor skills may be highly valued and encouraged in some cultures, but viewed as less important in others.  Gender-based cultural expectations may also exist; some cultures expect girls to engage in more fine motor activities and boys to be more proficient in gross motor activities. </a:t>
            </a:r>
          </a:p>
          <a:p>
            <a:pPr>
              <a:spcBef>
                <a:spcPts val="0"/>
              </a:spcBef>
            </a:pPr>
            <a:endParaRPr lang="en-US" altLang="en-US" dirty="0"/>
          </a:p>
          <a:p>
            <a:pPr>
              <a:spcBef>
                <a:spcPts val="0"/>
              </a:spcBef>
            </a:pPr>
            <a:r>
              <a:rPr lang="en-US" altLang="en-US" dirty="0"/>
              <a:t>Remain respectful of children’s cultural contexts while communicating openly with family members about the importance and benefits of fine motor skills for all children.</a:t>
            </a:r>
          </a:p>
          <a:p>
            <a:pPr>
              <a:spcBef>
                <a:spcPts val="0"/>
              </a:spcBef>
            </a:pPr>
            <a:endParaRPr lang="en-US" altLang="en-US" i="1" dirty="0"/>
          </a:p>
          <a:p>
            <a:pPr>
              <a:spcBef>
                <a:spcPts val="0"/>
              </a:spcBef>
            </a:pPr>
            <a:r>
              <a:rPr lang="en-US" altLang="en-US" dirty="0">
                <a:solidFill>
                  <a:srgbClr val="000000"/>
                </a:solidFill>
              </a:rPr>
              <a:t>How can children’s different cultures be included in fine motor activities and games? (Solicit responses from the whole</a:t>
            </a:r>
            <a:r>
              <a:rPr lang="en-US" altLang="en-US" baseline="0" dirty="0">
                <a:solidFill>
                  <a:srgbClr val="000000"/>
                </a:solidFill>
              </a:rPr>
              <a:t> group.)</a:t>
            </a:r>
            <a:endParaRPr lang="en-US" altLang="en-US" dirty="0">
              <a:solidFill>
                <a:srgbClr val="000000"/>
              </a:solidFill>
            </a:endParaRPr>
          </a:p>
          <a:p>
            <a:pPr>
              <a:spcBef>
                <a:spcPts val="0"/>
              </a:spcBef>
            </a:pPr>
            <a:endParaRPr lang="en-US" altLang="en-US" dirty="0"/>
          </a:p>
          <a:p>
            <a:pPr>
              <a:spcBef>
                <a:spcPts val="0"/>
              </a:spcBef>
            </a:pPr>
            <a:endParaRPr lang="en-US" altLang="en-US" dirty="0"/>
          </a:p>
        </p:txBody>
      </p:sp>
      <p:sp>
        <p:nvSpPr>
          <p:cNvPr id="163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7371029-4079-4647-B77D-5A463735332C}" type="slidenum">
              <a:rPr lang="en-US" altLang="en-US" sz="1200">
                <a:solidFill>
                  <a:srgbClr val="000000"/>
                </a:solidFill>
              </a:rPr>
              <a:pPr eaLnBrk="1" hangingPunct="1"/>
              <a:t>54</a:t>
            </a:fld>
            <a:endParaRPr lang="en-US" altLang="en-US" sz="1200">
              <a:solidFill>
                <a:srgbClr val="000000"/>
              </a:solidFill>
            </a:endParaRPr>
          </a:p>
        </p:txBody>
      </p:sp>
    </p:spTree>
    <p:extLst>
      <p:ext uri="{BB962C8B-B14F-4D97-AF65-F5344CB8AC3E}">
        <p14:creationId xmlns:p14="http://schemas.microsoft.com/office/powerpoint/2010/main" val="13118689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marL="0" marR="0" lvl="0" indent="0" algn="l" defTabSz="457200" rtl="0" eaLnBrk="0" fontAlgn="base" latinLnBrk="0" hangingPunct="0">
              <a:lnSpc>
                <a:spcPct val="110000"/>
              </a:lnSpc>
              <a:spcBef>
                <a:spcPts val="0"/>
              </a:spcBef>
              <a:spcAft>
                <a:spcPct val="0"/>
              </a:spcAft>
              <a:buClrTx/>
              <a:buSzTx/>
              <a:buFontTx/>
              <a:buNone/>
              <a:tabLst/>
              <a:defRPr/>
            </a:pPr>
            <a:r>
              <a:rPr lang="en-US" altLang="en-US" b="1" dirty="0"/>
              <a:t>Background Information: </a:t>
            </a:r>
          </a:p>
          <a:p>
            <a:pPr marL="0" marR="0" lvl="0" indent="0" algn="l" defTabSz="457200" rtl="0" eaLnBrk="0" fontAlgn="base" latinLnBrk="0" hangingPunct="0">
              <a:lnSpc>
                <a:spcPct val="110000"/>
              </a:lnSpc>
              <a:spcBef>
                <a:spcPts val="0"/>
              </a:spcBef>
              <a:spcAft>
                <a:spcPct val="0"/>
              </a:spcAft>
              <a:buClrTx/>
              <a:buSzTx/>
              <a:buFontTx/>
              <a:buNone/>
              <a:tabLst/>
              <a:defRPr/>
            </a:pPr>
            <a:r>
              <a:rPr lang="en-US" altLang="en-US" i="0" dirty="0"/>
              <a:t>If available, bring samples of adaptations to training from </a:t>
            </a:r>
            <a:r>
              <a:rPr lang="en-US" altLang="en-US" i="0" baseline="0" dirty="0"/>
              <a:t>the </a:t>
            </a:r>
            <a:r>
              <a:rPr lang="en-US" altLang="en-US" i="1" baseline="0" dirty="0"/>
              <a:t>Preschool English Learners: Principles and Practices to Promote Language, Literacy, and Learning—A Resource Guide (Second Edition), </a:t>
            </a:r>
            <a:r>
              <a:rPr lang="en-US" altLang="en-US" i="0" dirty="0"/>
              <a:t>Chapter</a:t>
            </a:r>
            <a:r>
              <a:rPr lang="en-US" altLang="en-US" i="0" baseline="0" dirty="0"/>
              <a:t> 7 adaptation bin (from the </a:t>
            </a:r>
            <a:r>
              <a:rPr lang="en-US" sz="1200" kern="1200" dirty="0">
                <a:solidFill>
                  <a:schemeClr val="tx1"/>
                </a:solidFill>
                <a:effectLst/>
                <a:latin typeface="Arial" pitchFamily="34" charset="0"/>
                <a:ea typeface="ＭＳ Ｐゴシック" pitchFamily="34" charset="-128"/>
                <a:cs typeface="Arial" pitchFamily="34" charset="0"/>
              </a:rPr>
              <a:t>PEL Guide Training session).</a:t>
            </a:r>
            <a:endParaRPr lang="en-US" altLang="en-US" i="1" baseline="0" dirty="0"/>
          </a:p>
          <a:p>
            <a:pPr marL="0" marR="0" lvl="0" indent="0" algn="l" defTabSz="457200" rtl="0" eaLnBrk="0" fontAlgn="base" latinLnBrk="0" hangingPunct="0">
              <a:lnSpc>
                <a:spcPct val="110000"/>
              </a:lnSpc>
              <a:spcBef>
                <a:spcPts val="0"/>
              </a:spcBef>
              <a:spcAft>
                <a:spcPct val="0"/>
              </a:spcAft>
              <a:buClrTx/>
              <a:buSzTx/>
              <a:buFontTx/>
              <a:buNone/>
              <a:tabLst/>
              <a:defRPr/>
            </a:pPr>
            <a:endParaRPr lang="en-US" altLang="en-US" b="1" dirty="0"/>
          </a:p>
          <a:p>
            <a:pPr>
              <a:lnSpc>
                <a:spcPct val="110000"/>
              </a:lnSpc>
              <a:spcBef>
                <a:spcPts val="0"/>
              </a:spcBef>
            </a:pPr>
            <a:r>
              <a:rPr lang="en-US" altLang="en-US" b="1" dirty="0"/>
              <a:t>Presenter Remarks: </a:t>
            </a:r>
          </a:p>
          <a:p>
            <a:pPr>
              <a:lnSpc>
                <a:spcPct val="110000"/>
              </a:lnSpc>
              <a:spcBef>
                <a:spcPts val="0"/>
              </a:spcBef>
            </a:pPr>
            <a:r>
              <a:rPr lang="en-US" altLang="en-US" dirty="0"/>
              <a:t>It</a:t>
            </a:r>
            <a:r>
              <a:rPr lang="en-US" altLang="en-US" baseline="0" dirty="0"/>
              <a:t> is important to </a:t>
            </a:r>
            <a:r>
              <a:rPr lang="en-US" altLang="en-US" dirty="0"/>
              <a:t>provide a variety of tools to support participation of children with disabilities or other special needs.</a:t>
            </a:r>
          </a:p>
          <a:p>
            <a:pPr>
              <a:lnSpc>
                <a:spcPct val="110000"/>
              </a:lnSpc>
              <a:spcBef>
                <a:spcPts val="0"/>
              </a:spcBef>
            </a:pPr>
            <a:endParaRPr lang="en-US" altLang="en-US" dirty="0"/>
          </a:p>
          <a:p>
            <a:pPr>
              <a:lnSpc>
                <a:spcPct val="110000"/>
              </a:lnSpc>
              <a:spcBef>
                <a:spcPts val="0"/>
              </a:spcBef>
              <a:buFontTx/>
              <a:buNone/>
            </a:pPr>
            <a:r>
              <a:rPr lang="en-US" altLang="en-US" dirty="0"/>
              <a:t>Some children may benefit from postural support during fine motor activities or adaptive grips on materials like markers, paint brushes, etc. For</a:t>
            </a:r>
            <a:r>
              <a:rPr lang="en-US" altLang="en-US" baseline="0" dirty="0"/>
              <a:t> example, </a:t>
            </a:r>
            <a:r>
              <a:rPr lang="en-US" altLang="en-US" dirty="0"/>
              <a:t>small tubing might</a:t>
            </a:r>
            <a:r>
              <a:rPr lang="en-US" altLang="en-US" baseline="0" dirty="0"/>
              <a:t> be used f</a:t>
            </a:r>
            <a:r>
              <a:rPr lang="en-US" altLang="en-US" dirty="0"/>
              <a:t>or stringing beads instead of shoestring or yarn.</a:t>
            </a:r>
          </a:p>
          <a:p>
            <a:pPr>
              <a:lnSpc>
                <a:spcPct val="110000"/>
              </a:lnSpc>
              <a:spcBef>
                <a:spcPts val="0"/>
              </a:spcBef>
              <a:buFontTx/>
              <a:buNone/>
            </a:pPr>
            <a:endParaRPr lang="en-US" altLang="en-US" dirty="0"/>
          </a:p>
          <a:p>
            <a:pPr>
              <a:lnSpc>
                <a:spcPct val="110000"/>
              </a:lnSpc>
              <a:spcBef>
                <a:spcPts val="0"/>
              </a:spcBef>
              <a:buFontTx/>
              <a:buNone/>
            </a:pPr>
            <a:r>
              <a:rPr lang="en-US" altLang="en-US" dirty="0"/>
              <a:t>Common positioning strategies for postural support include providing a tabletop or tray to support the elbows, positioning firm blankets or pillows to prevent loss of balance sideways, or utilizing hip straps to keep the pelvis in place. </a:t>
            </a:r>
          </a:p>
          <a:p>
            <a:pPr>
              <a:lnSpc>
                <a:spcPct val="110000"/>
              </a:lnSpc>
              <a:spcBef>
                <a:spcPts val="0"/>
              </a:spcBef>
              <a:buFontTx/>
              <a:buNone/>
            </a:pPr>
            <a:endParaRPr lang="en-US" altLang="en-US" dirty="0"/>
          </a:p>
          <a:p>
            <a:pPr>
              <a:lnSpc>
                <a:spcPct val="110000"/>
              </a:lnSpc>
              <a:spcBef>
                <a:spcPts val="0"/>
              </a:spcBef>
              <a:buFontTx/>
              <a:buNone/>
            </a:pPr>
            <a:r>
              <a:rPr lang="en-US" altLang="en-US" dirty="0"/>
              <a:t>If a child has use of only one hand, teachers can stabilize fine motor materials using no-slip mats, binder clips, or clamps. </a:t>
            </a:r>
          </a:p>
          <a:p>
            <a:pPr>
              <a:lnSpc>
                <a:spcPct val="110000"/>
              </a:lnSpc>
              <a:spcBef>
                <a:spcPts val="0"/>
              </a:spcBef>
            </a:pPr>
            <a:endParaRPr lang="en-US" altLang="en-US" dirty="0"/>
          </a:p>
          <a:p>
            <a:pPr>
              <a:lnSpc>
                <a:spcPct val="110000"/>
              </a:lnSpc>
              <a:spcBef>
                <a:spcPts val="0"/>
              </a:spcBef>
            </a:pPr>
            <a:endParaRPr lang="en-US" altLang="en-US" dirty="0"/>
          </a:p>
        </p:txBody>
      </p:sp>
      <p:sp>
        <p:nvSpPr>
          <p:cNvPr id="165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7D68B12-83C3-4FF4-A0B7-988C80061B07}" type="slidenum">
              <a:rPr lang="en-US" altLang="en-US" sz="1200">
                <a:solidFill>
                  <a:srgbClr val="000000"/>
                </a:solidFill>
              </a:rPr>
              <a:pPr eaLnBrk="1" hangingPunct="1"/>
              <a:t>55</a:t>
            </a:fld>
            <a:endParaRPr lang="en-US" altLang="en-US" sz="1200">
              <a:solidFill>
                <a:srgbClr val="000000"/>
              </a:solidFill>
            </a:endParaRPr>
          </a:p>
        </p:txBody>
      </p:sp>
    </p:spTree>
    <p:extLst>
      <p:ext uri="{BB962C8B-B14F-4D97-AF65-F5344CB8AC3E}">
        <p14:creationId xmlns:p14="http://schemas.microsoft.com/office/powerpoint/2010/main" val="13227874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pPr>
            <a:r>
              <a:rPr lang="en-US" altLang="en-US" b="1" i="0" dirty="0"/>
              <a:t>Background</a:t>
            </a:r>
            <a:r>
              <a:rPr lang="en-US" altLang="en-US" b="1" i="0" baseline="0" dirty="0"/>
              <a:t> Information:</a:t>
            </a:r>
            <a:endParaRPr lang="en-US" altLang="en-US" b="1" i="0" dirty="0"/>
          </a:p>
          <a:p>
            <a:pPr>
              <a:spcBef>
                <a:spcPts val="0"/>
              </a:spcBef>
            </a:pPr>
            <a:r>
              <a:rPr lang="en-US" altLang="en-US" i="0" dirty="0"/>
              <a:t>Insert foundations video example 3.2,</a:t>
            </a:r>
            <a:r>
              <a:rPr lang="en-US" altLang="en-US" i="0" baseline="0" dirty="0"/>
              <a:t> </a:t>
            </a:r>
            <a:r>
              <a:rPr lang="en-US" altLang="en-US" i="0" dirty="0"/>
              <a:t>48 and 60 months.</a:t>
            </a:r>
          </a:p>
          <a:p>
            <a:pPr>
              <a:spcBef>
                <a:spcPts val="0"/>
              </a:spcBef>
            </a:pPr>
            <a:endParaRPr lang="en-US" altLang="en-US" i="0" dirty="0"/>
          </a:p>
          <a:p>
            <a:pPr>
              <a:spcBef>
                <a:spcPts val="0"/>
              </a:spcBef>
            </a:pPr>
            <a:r>
              <a:rPr lang="en-US" altLang="en-US" b="1" dirty="0"/>
              <a:t>Presenter Remarks: </a:t>
            </a:r>
          </a:p>
          <a:p>
            <a:pPr>
              <a:spcBef>
                <a:spcPts val="0"/>
              </a:spcBef>
            </a:pPr>
            <a:r>
              <a:rPr lang="en-US" altLang="en-US" dirty="0"/>
              <a:t>Let’s watch another example video</a:t>
            </a:r>
            <a:r>
              <a:rPr lang="en-US" altLang="en-US" baseline="0" dirty="0"/>
              <a:t> </a:t>
            </a:r>
            <a:r>
              <a:rPr lang="en-US" altLang="en-US" dirty="0"/>
              <a:t>of what foundation 3.2—at</a:t>
            </a:r>
            <a:r>
              <a:rPr lang="en-US" altLang="en-US" baseline="0" dirty="0"/>
              <a:t> 48 months (four years) and at 60 months (5 years)—</a:t>
            </a:r>
            <a:r>
              <a:rPr lang="en-US" altLang="en-US" dirty="0"/>
              <a:t>may look like in the classroom. </a:t>
            </a:r>
          </a:p>
          <a:p>
            <a:pPr>
              <a:spcBef>
                <a:spcPts val="0"/>
              </a:spcBef>
            </a:pPr>
            <a:endParaRPr lang="en-US" altLang="en-US" dirty="0"/>
          </a:p>
          <a:p>
            <a:pPr>
              <a:spcBef>
                <a:spcPts val="0"/>
              </a:spcBef>
            </a:pPr>
            <a:r>
              <a:rPr lang="en-US" altLang="en-US" dirty="0"/>
              <a:t>Use your Video Viewing Guide to take notes about what you find interesting. </a:t>
            </a:r>
          </a:p>
          <a:p>
            <a:pPr>
              <a:spcBef>
                <a:spcPts val="0"/>
              </a:spcBef>
            </a:pPr>
            <a:endParaRPr lang="en-US" altLang="en-US" dirty="0"/>
          </a:p>
        </p:txBody>
      </p:sp>
      <p:sp>
        <p:nvSpPr>
          <p:cNvPr id="167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025E97A-8719-4AFB-A5EC-9929802ED6CC}" type="slidenum">
              <a:rPr lang="en-US" altLang="en-US" sz="1200">
                <a:solidFill>
                  <a:srgbClr val="000000"/>
                </a:solidFill>
              </a:rPr>
              <a:pPr eaLnBrk="1" hangingPunct="1"/>
              <a:t>56</a:t>
            </a:fld>
            <a:endParaRPr lang="en-US" altLang="en-US" sz="1200">
              <a:solidFill>
                <a:srgbClr val="000000"/>
              </a:solidFill>
            </a:endParaRPr>
          </a:p>
        </p:txBody>
      </p:sp>
    </p:spTree>
    <p:extLst>
      <p:ext uri="{BB962C8B-B14F-4D97-AF65-F5344CB8AC3E}">
        <p14:creationId xmlns:p14="http://schemas.microsoft.com/office/powerpoint/2010/main" val="31872403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6" name="Notes Placeholder 2"/>
          <p:cNvSpPr>
            <a:spLocks noGrp="1"/>
          </p:cNvSpPr>
          <p:nvPr>
            <p:ph type="body" idx="1"/>
          </p:nvPr>
        </p:nvSpPr>
        <p:spPr bwMode="auto">
          <a:xfrm>
            <a:off x="685800" y="4394200"/>
            <a:ext cx="5486400" cy="4048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dirty="0"/>
              <a:t>Presenter Remarks:</a:t>
            </a:r>
          </a:p>
          <a:p>
            <a:pPr>
              <a:spcBef>
                <a:spcPts val="0"/>
              </a:spcBef>
            </a:pPr>
            <a:r>
              <a:rPr lang="en-US" altLang="en-US" dirty="0"/>
              <a:t>The DRDP-K (2015)</a:t>
            </a:r>
            <a:r>
              <a:rPr lang="en-US" altLang="en-US" baseline="30000" dirty="0"/>
              <a:t> </a:t>
            </a:r>
            <a:r>
              <a:rPr lang="en-US" altLang="en-US" dirty="0"/>
              <a:t>informs teachers' understanding of the developmental continuum.</a:t>
            </a:r>
          </a:p>
          <a:p>
            <a:pPr>
              <a:spcBef>
                <a:spcPts val="0"/>
              </a:spcBef>
            </a:pPr>
            <a:r>
              <a:rPr lang="en-US" altLang="en-US" dirty="0"/>
              <a:t> </a:t>
            </a:r>
            <a:endParaRPr lang="en-US" altLang="en-US" b="1" dirty="0"/>
          </a:p>
          <a:p>
            <a:pPr>
              <a:spcBef>
                <a:spcPts val="0"/>
              </a:spcBef>
            </a:pPr>
            <a:r>
              <a:rPr lang="en-US" altLang="en-US" dirty="0"/>
              <a:t>One key feature of the DRDP-K to consider is that it is an observation-based assessment too and not a test. It is used to support children's learning. </a:t>
            </a:r>
          </a:p>
          <a:p>
            <a:pPr>
              <a:spcBef>
                <a:spcPts val="0"/>
              </a:spcBef>
            </a:pPr>
            <a:endParaRPr lang="en-US" altLang="en-US" dirty="0"/>
          </a:p>
          <a:p>
            <a:pPr>
              <a:spcBef>
                <a:spcPts val="0"/>
              </a:spcBef>
            </a:pPr>
            <a:r>
              <a:rPr lang="en-US" altLang="en-US" dirty="0"/>
              <a:t>Observing and documenting children's progress provides teachers with the information that they need to differentiate instruction and experiences. It also provides information to individualize.</a:t>
            </a:r>
          </a:p>
          <a:p>
            <a:pPr>
              <a:spcBef>
                <a:spcPts val="0"/>
              </a:spcBef>
            </a:pPr>
            <a:endParaRPr lang="en-US" altLang="en-US" b="1" dirty="0"/>
          </a:p>
          <a:p>
            <a:pPr eaLnBrk="1" hangingPunct="1">
              <a:spcBef>
                <a:spcPts val="0"/>
              </a:spcBef>
            </a:pPr>
            <a:r>
              <a:rPr lang="en-US" altLang="en-US" dirty="0"/>
              <a:t>Observational tools are preferred over criterion-referenced tools because the information gathered by observation more accurately reflects what children are able to do.</a:t>
            </a:r>
            <a:r>
              <a:rPr lang="en-US" altLang="en-US" baseline="0" dirty="0"/>
              <a:t> </a:t>
            </a:r>
            <a:r>
              <a:rPr lang="en-US" altLang="en-US" dirty="0"/>
              <a:t>Understanding</a:t>
            </a:r>
            <a:r>
              <a:rPr lang="en-US" altLang="en-US" baseline="0" dirty="0"/>
              <a:t> what children are able to do allows teachers to better </a:t>
            </a:r>
            <a:r>
              <a:rPr lang="en-US" altLang="en-US" dirty="0"/>
              <a:t>plan for activities that will meet and appropriately challenge children's developmental needs.</a:t>
            </a:r>
          </a:p>
          <a:p>
            <a:pPr marL="227013" lvl="1">
              <a:spcBef>
                <a:spcPts val="0"/>
              </a:spcBef>
            </a:pPr>
            <a:endParaRPr lang="en-US" altLang="en-US" dirty="0"/>
          </a:p>
          <a:p>
            <a:pPr>
              <a:spcBef>
                <a:spcPts val="0"/>
              </a:spcBef>
            </a:pPr>
            <a:r>
              <a:rPr lang="en-US" altLang="en-US" dirty="0"/>
              <a:t>Other features of the DRDP-K (2015)</a:t>
            </a:r>
            <a:r>
              <a:rPr lang="en-US" altLang="en-US" baseline="0" dirty="0"/>
              <a:t> </a:t>
            </a:r>
            <a:r>
              <a:rPr lang="en-US" altLang="en-US" dirty="0"/>
              <a:t>include:</a:t>
            </a:r>
          </a:p>
          <a:p>
            <a:pPr marL="171450" indent="-171450">
              <a:spcBef>
                <a:spcPts val="0"/>
              </a:spcBef>
              <a:buFont typeface="Arial" panose="020B0604020202020204" pitchFamily="34" charset="0"/>
              <a:buChar char="•"/>
            </a:pPr>
            <a:r>
              <a:rPr lang="en-US" altLang="en-US" dirty="0"/>
              <a:t>It is an individual child assessment that can be shared with families. </a:t>
            </a:r>
          </a:p>
          <a:p>
            <a:pPr marL="171450" indent="-171450">
              <a:spcBef>
                <a:spcPts val="0"/>
              </a:spcBef>
              <a:buFont typeface="Arial" panose="020B0604020202020204" pitchFamily="34" charset="0"/>
              <a:buChar char="•"/>
            </a:pPr>
            <a:r>
              <a:rPr lang="en-US" altLang="en-US" dirty="0"/>
              <a:t>It is aligned with the PLF. </a:t>
            </a:r>
          </a:p>
          <a:p>
            <a:pPr marL="171450" indent="-171450">
              <a:spcBef>
                <a:spcPts val="0"/>
              </a:spcBef>
              <a:buFont typeface="Arial" panose="020B0604020202020204" pitchFamily="34" charset="0"/>
              <a:buChar char="•"/>
            </a:pPr>
            <a:r>
              <a:rPr lang="en-US" altLang="en-US" dirty="0"/>
              <a:t>It opens up the opportunity for articulation between preschool and TK teachers. </a:t>
            </a:r>
          </a:p>
          <a:p>
            <a:pPr marL="628650" lvl="1" indent="-171450">
              <a:spcBef>
                <a:spcPts val="0"/>
              </a:spcBef>
              <a:buFont typeface="Wingdings" panose="05000000000000000000" pitchFamily="2" charset="2"/>
              <a:buChar char="§"/>
            </a:pPr>
            <a:r>
              <a:rPr lang="en-US" altLang="en-US" dirty="0"/>
              <a:t>Sharing information as to where children are on the developmental continuum can better prepare TK teachers to work with students. </a:t>
            </a:r>
          </a:p>
          <a:p>
            <a:pPr marL="171450" indent="-171450">
              <a:spcBef>
                <a:spcPts val="0"/>
              </a:spcBef>
              <a:buFont typeface="Arial" panose="020B0604020202020204" pitchFamily="34" charset="0"/>
              <a:buChar char="•"/>
            </a:pPr>
            <a:r>
              <a:rPr lang="en-US" altLang="en-US" dirty="0"/>
              <a:t>It allows teachers to include a request form for previous records as part of TK registration, to help support the relationship</a:t>
            </a:r>
            <a:r>
              <a:rPr lang="en-US" altLang="en-US" baseline="0" dirty="0"/>
              <a:t>s between </a:t>
            </a:r>
            <a:r>
              <a:rPr lang="en-US" altLang="en-US" dirty="0"/>
              <a:t>preschool, family, and TK.</a:t>
            </a:r>
          </a:p>
          <a:p>
            <a:pPr>
              <a:spcBef>
                <a:spcPts val="0"/>
              </a:spcBef>
              <a:buFontTx/>
              <a:buChar char="•"/>
            </a:pPr>
            <a:endParaRPr lang="en-US" altLang="en-US" dirty="0"/>
          </a:p>
          <a:p>
            <a:pPr eaLnBrk="1" hangingPunct="1">
              <a:spcBef>
                <a:spcPts val="0"/>
              </a:spcBef>
            </a:pPr>
            <a:r>
              <a:rPr lang="en-US" altLang="en-US" dirty="0"/>
              <a:t>The DRDP-K (2015) has been developed with world-renowned experts. It is based on research and knowledge regarding what is most important for predicting school success.</a:t>
            </a:r>
          </a:p>
        </p:txBody>
      </p:sp>
      <p:sp>
        <p:nvSpPr>
          <p:cNvPr id="169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83E410A-FD6F-4BE2-A606-D5C62EF0421E}" type="slidenum">
              <a:rPr lang="en-US" altLang="en-US" sz="1200">
                <a:solidFill>
                  <a:srgbClr val="000000"/>
                </a:solidFill>
                <a:latin typeface="Calibri" panose="020F0502020204030204" pitchFamily="34" charset="0"/>
              </a:rPr>
              <a:pPr eaLnBrk="1" hangingPunct="1"/>
              <a:t>57</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0060708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557D79E7-BAC2-45CD-8C00-E974CDCF9394}" type="slidenum">
              <a:rPr lang="en-US" altLang="en-US" sz="1200"/>
              <a:pPr algn="r" eaLnBrk="1" hangingPunct="1"/>
              <a:t>58</a:t>
            </a:fld>
            <a:endParaRPr lang="en-US" altLang="en-US" sz="1200"/>
          </a:p>
        </p:txBody>
      </p:sp>
      <p:sp>
        <p:nvSpPr>
          <p:cNvPr id="17203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2035" name="Rectangle 3"/>
          <p:cNvSpPr>
            <a:spLocks noGrp="1" noChangeArrowheads="1"/>
          </p:cNvSpPr>
          <p:nvPr>
            <p:ph type="body" idx="1"/>
          </p:nvPr>
        </p:nvSpPr>
        <p:spPr bwMode="auto">
          <a:xfrm>
            <a:off x="914400" y="4343400"/>
            <a:ext cx="5029200" cy="4114800"/>
          </a:xfrm>
          <a:solidFill>
            <a:srgbClr val="FFFFFF"/>
          </a:solidFill>
          <a:ln>
            <a:noFill/>
            <a:miter lim="800000"/>
            <a:headEnd/>
            <a:tailEnd/>
          </a:ln>
        </p:spPr>
        <p:txBody>
          <a:bodyPr wrap="square" numCol="1" anchor="t" anchorCtr="0" compatLnSpc="1">
            <a:prstTxWarp prst="textNoShape">
              <a:avLst/>
            </a:prstTxWarp>
            <a:normAutofit/>
          </a:bodyPr>
          <a:lstStyle/>
          <a:p>
            <a:pPr marL="0" marR="0" lvl="0" indent="0" algn="l" defTabSz="457200" rtl="0" eaLnBrk="1" fontAlgn="base" latinLnBrk="0" hangingPunct="1">
              <a:spcBef>
                <a:spcPts val="0"/>
              </a:spcBef>
              <a:spcAft>
                <a:spcPct val="0"/>
              </a:spcAft>
              <a:buClrTx/>
              <a:buSzTx/>
              <a:buFontTx/>
              <a:buNone/>
              <a:tabLst/>
              <a:defRPr/>
            </a:pPr>
            <a:r>
              <a:rPr lang="en-US" altLang="en-US" b="1" i="0" dirty="0"/>
              <a:t>Presenter Remarks:</a:t>
            </a:r>
            <a:br>
              <a:rPr lang="en-US" altLang="en-US" i="1" dirty="0"/>
            </a:br>
            <a:r>
              <a:rPr lang="en-US" altLang="en-US" i="0" dirty="0"/>
              <a:t>Please refer to</a:t>
            </a:r>
            <a:r>
              <a:rPr lang="en-US" altLang="en-US" i="1" dirty="0"/>
              <a:t> </a:t>
            </a:r>
            <a:r>
              <a:rPr lang="en-US" kern="1200" dirty="0">
                <a:solidFill>
                  <a:schemeClr val="tx1"/>
                </a:solidFill>
                <a:effectLst/>
              </a:rPr>
              <a:t>Handout 13: DRDP-K (2015) Fundamental Movement Skills Measures.</a:t>
            </a:r>
          </a:p>
          <a:p>
            <a:pPr eaLnBrk="1" hangingPunct="1">
              <a:spcBef>
                <a:spcPts val="0"/>
              </a:spcBef>
            </a:pPr>
            <a:endParaRPr lang="en-US" altLang="en-US" i="1" dirty="0"/>
          </a:p>
          <a:p>
            <a:pPr eaLnBrk="1" hangingPunct="1">
              <a:spcBef>
                <a:spcPts val="0"/>
              </a:spcBef>
            </a:pPr>
            <a:r>
              <a:rPr lang="en-US" altLang="en-US" dirty="0"/>
              <a:t>This slide</a:t>
            </a:r>
            <a:r>
              <a:rPr lang="en-US" altLang="en-US" baseline="0" dirty="0"/>
              <a:t> </a:t>
            </a:r>
            <a:r>
              <a:rPr lang="en-US" altLang="en-US" dirty="0"/>
              <a:t>illustrates how we can continue to bridge the transition from Pre-K to TK.  The DRDP-K (2015) is an child observational assessment instrument that is used by teachers to record a child’</a:t>
            </a:r>
            <a:r>
              <a:rPr lang="en-US" altLang="ja-JP" dirty="0"/>
              <a:t>s progress on a developmental continuum and can be used with TK children.</a:t>
            </a:r>
          </a:p>
          <a:p>
            <a:pPr eaLnBrk="1" hangingPunct="1">
              <a:spcBef>
                <a:spcPts val="0"/>
              </a:spcBef>
            </a:pPr>
            <a:endParaRPr lang="en-US" altLang="en-US" dirty="0"/>
          </a:p>
          <a:p>
            <a:pPr eaLnBrk="1" hangingPunct="1">
              <a:spcBef>
                <a:spcPts val="0"/>
              </a:spcBef>
            </a:pPr>
            <a:r>
              <a:rPr lang="en-US" altLang="en-US" dirty="0"/>
              <a:t>The physical development measures for fundamental movement skills are located on pages 35-37 of the DRDP-K (2015):</a:t>
            </a:r>
          </a:p>
          <a:p>
            <a:pPr marL="171450" indent="-171450" eaLnBrk="1" hangingPunct="1">
              <a:spcBef>
                <a:spcPts val="0"/>
              </a:spcBef>
              <a:buFont typeface="Arial" panose="020B0604020202020204" pitchFamily="34" charset="0"/>
              <a:buChar char="•"/>
            </a:pPr>
            <a:r>
              <a:rPr lang="en-US" altLang="en-US" dirty="0"/>
              <a:t>PD 2:  Gross Locomotor Skills</a:t>
            </a:r>
          </a:p>
          <a:p>
            <a:pPr marL="171450" indent="-171450" eaLnBrk="1" hangingPunct="1">
              <a:spcBef>
                <a:spcPts val="0"/>
              </a:spcBef>
              <a:buFont typeface="Arial" panose="020B0604020202020204" pitchFamily="34" charset="0"/>
              <a:buChar char="•"/>
            </a:pPr>
            <a:r>
              <a:rPr lang="en-US" altLang="en-US" dirty="0"/>
              <a:t>PD 3:  Gross Motor Manipulative Skills</a:t>
            </a:r>
          </a:p>
          <a:p>
            <a:pPr marL="171450" indent="-171450" eaLnBrk="1" hangingPunct="1">
              <a:spcBef>
                <a:spcPts val="0"/>
              </a:spcBef>
              <a:buFont typeface="Arial" panose="020B0604020202020204" pitchFamily="34" charset="0"/>
              <a:buChar char="•"/>
            </a:pPr>
            <a:r>
              <a:rPr lang="en-US" altLang="en-US" dirty="0"/>
              <a:t>PD 4:  Fine Motor Manipulative Skills</a:t>
            </a:r>
          </a:p>
          <a:p>
            <a:pPr eaLnBrk="1" hangingPunct="1">
              <a:spcBef>
                <a:spcPts val="0"/>
              </a:spcBef>
            </a:pPr>
            <a:endParaRPr lang="en-US" altLang="en-US" dirty="0"/>
          </a:p>
          <a:p>
            <a:pPr eaLnBrk="1" hangingPunct="1">
              <a:spcBef>
                <a:spcPts val="0"/>
              </a:spcBef>
            </a:pPr>
            <a:endParaRPr lang="en-US" altLang="en-US" dirty="0"/>
          </a:p>
        </p:txBody>
      </p:sp>
    </p:spTree>
    <p:extLst>
      <p:ext uri="{BB962C8B-B14F-4D97-AF65-F5344CB8AC3E}">
        <p14:creationId xmlns:p14="http://schemas.microsoft.com/office/powerpoint/2010/main" val="2224298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2" name="Notes Placeholder 2"/>
          <p:cNvSpPr>
            <a:spLocks noGrp="1"/>
          </p:cNvSpPr>
          <p:nvPr>
            <p:ph type="body" idx="1"/>
          </p:nvPr>
        </p:nvSpPr>
        <p:spPr bwMode="auto">
          <a:xfrm>
            <a:off x="685800" y="4343400"/>
            <a:ext cx="5486400" cy="45001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altLang="en-US" b="1" i="0" dirty="0"/>
              <a:t>Background</a:t>
            </a:r>
            <a:r>
              <a:rPr lang="en-US" altLang="en-US" b="1" i="0" baseline="0" dirty="0"/>
              <a:t> Information:</a:t>
            </a:r>
          </a:p>
          <a:p>
            <a:pPr>
              <a:spcBef>
                <a:spcPts val="0"/>
              </a:spcBef>
            </a:pPr>
            <a:r>
              <a:rPr lang="en-US" altLang="en-US" i="0" baseline="0" dirty="0"/>
              <a:t>The Environmental Factors section can be found on pages 136-137 of the Preschool Curriculum Framework (Vol. 2).</a:t>
            </a:r>
            <a:endParaRPr lang="en-US" altLang="en-US" b="1" i="0" dirty="0"/>
          </a:p>
          <a:p>
            <a:pPr>
              <a:spcBef>
                <a:spcPts val="0"/>
              </a:spcBef>
            </a:pPr>
            <a:endParaRPr lang="en-US" altLang="en-US" b="1" dirty="0"/>
          </a:p>
          <a:p>
            <a:pPr>
              <a:spcBef>
                <a:spcPts val="0"/>
              </a:spcBef>
            </a:pPr>
            <a:r>
              <a:rPr lang="en-US" altLang="en-US" b="1" dirty="0"/>
              <a:t>Presenter Remarks: </a:t>
            </a:r>
          </a:p>
          <a:p>
            <a:pPr marL="0" marR="0" lvl="0" indent="0" algn="l" defTabSz="457200" rtl="0" eaLnBrk="0" fontAlgn="base" latinLnBrk="0" hangingPunct="0">
              <a:spcBef>
                <a:spcPts val="0"/>
              </a:spcBef>
              <a:spcAft>
                <a:spcPct val="0"/>
              </a:spcAft>
              <a:buClrTx/>
              <a:buSzTx/>
              <a:buFontTx/>
              <a:buNone/>
              <a:tabLst/>
              <a:defRPr/>
            </a:pPr>
            <a:r>
              <a:rPr lang="en-US" kern="1200" dirty="0">
                <a:solidFill>
                  <a:schemeClr val="tx1"/>
                </a:solidFill>
                <a:effectLst/>
              </a:rPr>
              <a:t>Please follow along on Handout 14: Physical Development Domain Guiding Principles as we discuss the guiding principles that are listed on the slide and on the handout.</a:t>
            </a:r>
          </a:p>
          <a:p>
            <a:pPr marL="0" marR="0" lvl="0" indent="0" algn="l" defTabSz="457200" rtl="0" eaLnBrk="0" fontAlgn="base" latinLnBrk="0" hangingPunct="0">
              <a:spcBef>
                <a:spcPts val="0"/>
              </a:spcBef>
              <a:spcAft>
                <a:spcPct val="0"/>
              </a:spcAft>
              <a:buClrTx/>
              <a:buSzTx/>
              <a:buFontTx/>
              <a:buNone/>
              <a:tabLst/>
              <a:defRPr/>
            </a:pPr>
            <a:endParaRPr lang="en-US" altLang="en-US" kern="1200" baseline="0" dirty="0">
              <a:solidFill>
                <a:schemeClr val="tx1"/>
              </a:solidFill>
              <a:effectLst/>
            </a:endParaRPr>
          </a:p>
          <a:p>
            <a:pPr marL="0" marR="0" lvl="0" indent="0" algn="l" defTabSz="457200" rtl="0" eaLnBrk="0" fontAlgn="base" latinLnBrk="0" hangingPunct="0">
              <a:spcBef>
                <a:spcPts val="0"/>
              </a:spcBef>
              <a:spcAft>
                <a:spcPct val="0"/>
              </a:spcAft>
              <a:buClrTx/>
              <a:buSzTx/>
              <a:buFontTx/>
              <a:buNone/>
              <a:tabLst/>
              <a:defRPr/>
            </a:pPr>
            <a:r>
              <a:rPr lang="en-US" altLang="en-US" dirty="0"/>
              <a:t>As we begin to wrap things up, let’s visit the environmental</a:t>
            </a:r>
            <a:r>
              <a:rPr lang="en-US" altLang="en-US" baseline="0" dirty="0"/>
              <a:t> factors </a:t>
            </a:r>
            <a:r>
              <a:rPr lang="en-US" altLang="en-US" dirty="0"/>
              <a:t>that can influence physical development.  These factors, along with the guiding principles, will help guide us as we plan our culminating activity. </a:t>
            </a:r>
          </a:p>
          <a:p>
            <a:pPr marL="0" marR="0" lvl="0" indent="0" algn="l" defTabSz="457200" rtl="0" eaLnBrk="0" fontAlgn="base" latinLnBrk="0" hangingPunct="0">
              <a:spcBef>
                <a:spcPts val="0"/>
              </a:spcBef>
              <a:spcAft>
                <a:spcPct val="0"/>
              </a:spcAft>
              <a:buClrTx/>
              <a:buSzTx/>
              <a:buFontTx/>
              <a:buNone/>
              <a:tabLst/>
              <a:defRPr/>
            </a:pPr>
            <a:endParaRPr lang="en-US" altLang="en-US" dirty="0"/>
          </a:p>
          <a:p>
            <a:pPr>
              <a:spcBef>
                <a:spcPts val="0"/>
              </a:spcBef>
            </a:pPr>
            <a:r>
              <a:rPr lang="en-US" altLang="en-US" dirty="0"/>
              <a:t>Please read the screen and choose the factor that resonates with you the most.</a:t>
            </a:r>
            <a:r>
              <a:rPr lang="en-US" altLang="en-US" baseline="0" dirty="0"/>
              <a:t> </a:t>
            </a:r>
            <a:r>
              <a:rPr lang="en-US" altLang="en-US" dirty="0"/>
              <a:t>(Allow 2-3 minutes to read screen.) </a:t>
            </a:r>
          </a:p>
          <a:p>
            <a:pPr>
              <a:spcBef>
                <a:spcPts val="0"/>
              </a:spcBef>
            </a:pPr>
            <a:endParaRPr lang="en-US" altLang="en-US" dirty="0"/>
          </a:p>
          <a:p>
            <a:pPr>
              <a:spcBef>
                <a:spcPts val="0"/>
              </a:spcBef>
            </a:pPr>
            <a:r>
              <a:rPr lang="en-US" altLang="en-US" dirty="0"/>
              <a:t>Did anyone choose the first factor?</a:t>
            </a:r>
            <a:r>
              <a:rPr lang="en-US" altLang="en-US" baseline="0" dirty="0"/>
              <a:t> </a:t>
            </a:r>
            <a:r>
              <a:rPr lang="en-US" altLang="en-US" dirty="0"/>
              <a:t>Would you like to share why? (Allow only one or two people to share.)</a:t>
            </a:r>
          </a:p>
          <a:p>
            <a:pPr>
              <a:spcBef>
                <a:spcPts val="0"/>
              </a:spcBef>
            </a:pPr>
            <a:endParaRPr lang="en-US" altLang="en-US" dirty="0"/>
          </a:p>
          <a:p>
            <a:pPr>
              <a:spcBef>
                <a:spcPts val="0"/>
              </a:spcBef>
            </a:pPr>
            <a:r>
              <a:rPr lang="en-US" altLang="en-US" dirty="0"/>
              <a:t>Did anyone choose the second factor? Would you like to share why? (Allow only one or two people to share.)</a:t>
            </a:r>
          </a:p>
          <a:p>
            <a:pPr>
              <a:spcBef>
                <a:spcPts val="0"/>
              </a:spcBef>
            </a:pPr>
            <a:endParaRPr lang="en-US" altLang="en-US" dirty="0"/>
          </a:p>
          <a:p>
            <a:pPr marL="0" marR="0" lvl="0" indent="0" algn="l" defTabSz="457200" rtl="0" eaLnBrk="0" fontAlgn="base" latinLnBrk="0" hangingPunct="0">
              <a:spcBef>
                <a:spcPts val="0"/>
              </a:spcBef>
              <a:spcAft>
                <a:spcPct val="0"/>
              </a:spcAft>
              <a:buClrTx/>
              <a:buSzTx/>
              <a:buFontTx/>
              <a:buNone/>
              <a:tabLst/>
              <a:defRPr/>
            </a:pPr>
            <a:r>
              <a:rPr lang="en-US" altLang="en-US" dirty="0"/>
              <a:t>Did anyone choose the third factor? Would you like to share why? (Allow only one or two people to share.)</a:t>
            </a:r>
          </a:p>
          <a:p>
            <a:pPr>
              <a:spcBef>
                <a:spcPts val="0"/>
              </a:spcBef>
            </a:pPr>
            <a:endParaRPr lang="en-US" altLang="en-US" dirty="0"/>
          </a:p>
          <a:p>
            <a:pPr>
              <a:spcBef>
                <a:spcPts val="0"/>
              </a:spcBef>
            </a:pPr>
            <a:endParaRPr lang="en-US" altLang="en-US" dirty="0"/>
          </a:p>
          <a:p>
            <a:pPr>
              <a:spcBef>
                <a:spcPts val="0"/>
              </a:spcBef>
            </a:pPr>
            <a:endParaRPr lang="en-US" altLang="en-US" dirty="0"/>
          </a:p>
          <a:p>
            <a:pPr>
              <a:spcBef>
                <a:spcPts val="0"/>
              </a:spcBef>
            </a:pPr>
            <a:endParaRPr lang="en-US" altLang="en-US" dirty="0"/>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F0A5FE3-7DFE-4D88-9BF0-F1929707CEF2}" type="slidenum">
              <a:rPr lang="en-US" altLang="en-US" sz="1200"/>
              <a:pPr eaLnBrk="1" hangingPunct="1"/>
              <a:t>59</a:t>
            </a:fld>
            <a:endParaRPr lang="en-US" altLang="en-US" sz="1200"/>
          </a:p>
        </p:txBody>
      </p:sp>
    </p:spTree>
    <p:extLst>
      <p:ext uri="{BB962C8B-B14F-4D97-AF65-F5344CB8AC3E}">
        <p14:creationId xmlns:p14="http://schemas.microsoft.com/office/powerpoint/2010/main" val="4229726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ts val="0"/>
              </a:spcBef>
            </a:pPr>
            <a:r>
              <a:rPr lang="en-US" altLang="en-US" b="1" dirty="0"/>
              <a:t>Presenter Remarks:</a:t>
            </a:r>
          </a:p>
          <a:p>
            <a:pPr marL="0" indent="0">
              <a:spcBef>
                <a:spcPts val="0"/>
              </a:spcBef>
              <a:buNone/>
            </a:pPr>
            <a:r>
              <a:rPr lang="en-US" altLang="en-US" dirty="0"/>
              <a:t>“Children who develop fundamental movement skills tend to become confident movers and have the building blocks for an active way of life” (PCF, Vol. 2, p. 139).</a:t>
            </a:r>
          </a:p>
          <a:p>
            <a:pPr marL="0" indent="0">
              <a:spcBef>
                <a:spcPts val="0"/>
              </a:spcBef>
              <a:buNone/>
            </a:pPr>
            <a:endParaRPr lang="en-US" altLang="en-US" dirty="0"/>
          </a:p>
          <a:p>
            <a:pPr marL="0" marR="0" lvl="0" indent="0" algn="l" defTabSz="457200" rtl="0" eaLnBrk="0" fontAlgn="base" latinLnBrk="0" hangingPunct="0">
              <a:spcBef>
                <a:spcPts val="0"/>
              </a:spcBef>
              <a:spcAft>
                <a:spcPct val="0"/>
              </a:spcAft>
              <a:buClrTx/>
              <a:buSzTx/>
              <a:buFontTx/>
              <a:buNone/>
              <a:tabLst/>
              <a:defRPr/>
            </a:pPr>
            <a:r>
              <a:rPr lang="en-US" sz="1200" kern="1200" dirty="0">
                <a:solidFill>
                  <a:schemeClr val="tx1"/>
                </a:solidFill>
                <a:effectLst/>
                <a:latin typeface="Arial" pitchFamily="34" charset="0"/>
                <a:ea typeface="ＭＳ Ｐゴシック" pitchFamily="34" charset="-128"/>
                <a:cs typeface="Arial" pitchFamily="34" charset="0"/>
              </a:rPr>
              <a:t>This is can be a very powerful statement and can serve as motivation for teachers to support children in their active physical development now so as to positively impact their future habits. </a:t>
            </a:r>
          </a:p>
          <a:p>
            <a:pPr marL="0" indent="0">
              <a:spcBef>
                <a:spcPts val="0"/>
              </a:spcBef>
              <a:buNone/>
            </a:pPr>
            <a:endParaRPr lang="en-US" altLang="en-US" dirty="0"/>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1FE6FA8-FEBC-4C87-AD38-ABE31D3A2F33}" type="slidenum">
              <a:rPr lang="en-US" altLang="en-US" sz="1200"/>
              <a:pPr eaLnBrk="1" hangingPunct="1"/>
              <a:t>6</a:t>
            </a:fld>
            <a:endParaRPr lang="en-US" altLang="en-US" sz="1200"/>
          </a:p>
        </p:txBody>
      </p:sp>
    </p:spTree>
    <p:extLst>
      <p:ext uri="{BB962C8B-B14F-4D97-AF65-F5344CB8AC3E}">
        <p14:creationId xmlns:p14="http://schemas.microsoft.com/office/powerpoint/2010/main" val="35202448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nSpc>
                <a:spcPct val="110000"/>
              </a:lnSpc>
              <a:spcBef>
                <a:spcPts val="0"/>
              </a:spcBef>
            </a:pPr>
            <a:r>
              <a:rPr lang="en-US" altLang="en-US" b="1" dirty="0"/>
              <a:t>Presenter Remarks: </a:t>
            </a:r>
          </a:p>
          <a:p>
            <a:pPr>
              <a:lnSpc>
                <a:spcPct val="110000"/>
              </a:lnSpc>
              <a:spcBef>
                <a:spcPts val="0"/>
              </a:spcBef>
            </a:pPr>
            <a:r>
              <a:rPr lang="en-US" altLang="en-US" dirty="0"/>
              <a:t>Please read the</a:t>
            </a:r>
            <a:r>
              <a:rPr lang="en-US" altLang="en-US" baseline="0" dirty="0"/>
              <a:t> factors on this slide</a:t>
            </a:r>
            <a:r>
              <a:rPr lang="en-US" altLang="en-US" dirty="0"/>
              <a:t>. As you read, try to think about the experiences we have had here today and the strategies we have discussed. What connections can you make between today’s presentation and the factors on the slide?</a:t>
            </a:r>
          </a:p>
          <a:p>
            <a:pPr>
              <a:lnSpc>
                <a:spcPct val="110000"/>
              </a:lnSpc>
              <a:spcBef>
                <a:spcPts val="0"/>
              </a:spcBef>
            </a:pPr>
            <a:endParaRPr lang="en-US" altLang="en-US" dirty="0"/>
          </a:p>
          <a:p>
            <a:pPr>
              <a:lnSpc>
                <a:spcPct val="110000"/>
              </a:lnSpc>
              <a:spcBef>
                <a:spcPts val="0"/>
              </a:spcBef>
            </a:pPr>
            <a:r>
              <a:rPr lang="en-US" altLang="en-US" dirty="0"/>
              <a:t>Did anyone think of a connection between today and the fourth factor? (Allow only one or two people to share.)</a:t>
            </a:r>
          </a:p>
          <a:p>
            <a:pPr>
              <a:lnSpc>
                <a:spcPct val="110000"/>
              </a:lnSpc>
              <a:spcBef>
                <a:spcPts val="0"/>
              </a:spcBef>
            </a:pPr>
            <a:endParaRPr lang="en-US" altLang="en-US" dirty="0"/>
          </a:p>
          <a:p>
            <a:pPr marL="0" marR="0" lvl="0" indent="0" algn="l" defTabSz="457200" rtl="0" eaLnBrk="0" fontAlgn="base" latinLnBrk="0" hangingPunct="0">
              <a:lnSpc>
                <a:spcPct val="110000"/>
              </a:lnSpc>
              <a:spcBef>
                <a:spcPts val="0"/>
              </a:spcBef>
              <a:spcAft>
                <a:spcPct val="0"/>
              </a:spcAft>
              <a:buClrTx/>
              <a:buSzTx/>
              <a:buFontTx/>
              <a:buNone/>
              <a:tabLst/>
              <a:defRPr/>
            </a:pPr>
            <a:r>
              <a:rPr lang="en-US" altLang="en-US" dirty="0"/>
              <a:t>Did anyone think of connections between today and the fifth factor? (Allow only one or two people to share.)</a:t>
            </a:r>
          </a:p>
          <a:p>
            <a:pPr>
              <a:lnSpc>
                <a:spcPct val="110000"/>
              </a:lnSpc>
              <a:spcBef>
                <a:spcPts val="0"/>
              </a:spcBef>
            </a:pPr>
            <a:endParaRPr lang="en-US" altLang="en-US" i="1" dirty="0"/>
          </a:p>
          <a:p>
            <a:pPr marL="0" marR="0" lvl="0" indent="0" algn="l" defTabSz="457200" rtl="0" eaLnBrk="0" fontAlgn="base" latinLnBrk="0" hangingPunct="0">
              <a:lnSpc>
                <a:spcPct val="110000"/>
              </a:lnSpc>
              <a:spcBef>
                <a:spcPts val="0"/>
              </a:spcBef>
              <a:spcAft>
                <a:spcPct val="0"/>
              </a:spcAft>
              <a:buClrTx/>
              <a:buSzTx/>
              <a:buFontTx/>
              <a:buNone/>
              <a:tabLst/>
              <a:defRPr/>
            </a:pPr>
            <a:r>
              <a:rPr lang="en-US" altLang="en-US" dirty="0"/>
              <a:t>Did anyone think of a connection between today and the sixth factor? (Allow only one or two people to share.)</a:t>
            </a:r>
          </a:p>
          <a:p>
            <a:pPr>
              <a:lnSpc>
                <a:spcPct val="110000"/>
              </a:lnSpc>
              <a:spcBef>
                <a:spcPts val="0"/>
              </a:spcBef>
            </a:pPr>
            <a:endParaRPr lang="en-US" altLang="en-US" dirty="0"/>
          </a:p>
          <a:p>
            <a:pPr marL="0" marR="0" lvl="0" indent="0" algn="l" defTabSz="457200" rtl="0" eaLnBrk="0" fontAlgn="base" latinLnBrk="0" hangingPunct="0">
              <a:lnSpc>
                <a:spcPct val="110000"/>
              </a:lnSpc>
              <a:spcBef>
                <a:spcPts val="0"/>
              </a:spcBef>
              <a:spcAft>
                <a:spcPct val="0"/>
              </a:spcAft>
              <a:buClrTx/>
              <a:buSzTx/>
              <a:buFontTx/>
              <a:buNone/>
              <a:tabLst/>
              <a:defRPr/>
            </a:pPr>
            <a:r>
              <a:rPr lang="en-US" altLang="en-US" dirty="0"/>
              <a:t>Did anyone think of a connection between today and the seventh factor? (Allow only one or two people to share.)</a:t>
            </a:r>
          </a:p>
          <a:p>
            <a:pPr>
              <a:lnSpc>
                <a:spcPct val="110000"/>
              </a:lnSpc>
              <a:spcBef>
                <a:spcPts val="0"/>
              </a:spcBef>
            </a:pPr>
            <a:endParaRPr lang="en-US" altLang="en-US" dirty="0"/>
          </a:p>
          <a:p>
            <a:pPr>
              <a:lnSpc>
                <a:spcPct val="110000"/>
              </a:lnSpc>
              <a:spcBef>
                <a:spcPts val="0"/>
              </a:spcBef>
            </a:pPr>
            <a:endParaRPr lang="en-US" altLang="en-US" dirty="0"/>
          </a:p>
        </p:txBody>
      </p:sp>
      <p:sp>
        <p:nvSpPr>
          <p:cNvPr id="176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46BD8D6-B595-4220-9081-9966047803E6}" type="slidenum">
              <a:rPr lang="en-US" altLang="en-US" sz="1200"/>
              <a:pPr eaLnBrk="1" hangingPunct="1"/>
              <a:t>60</a:t>
            </a:fld>
            <a:endParaRPr lang="en-US" altLang="en-US" sz="1200"/>
          </a:p>
        </p:txBody>
      </p:sp>
    </p:spTree>
    <p:extLst>
      <p:ext uri="{BB962C8B-B14F-4D97-AF65-F5344CB8AC3E}">
        <p14:creationId xmlns:p14="http://schemas.microsoft.com/office/powerpoint/2010/main" val="35266074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altLang="en-US" sz="1200" b="1" dirty="0"/>
              <a:t>Presenter Remarks: </a:t>
            </a:r>
          </a:p>
          <a:p>
            <a:pPr>
              <a:spcBef>
                <a:spcPts val="0"/>
              </a:spcBef>
            </a:pPr>
            <a:r>
              <a:rPr lang="en-US" dirty="0"/>
              <a:t>In order to effectively build on children's existing strengths, we must understand them. To do this, we need to </a:t>
            </a:r>
            <a:r>
              <a:rPr lang="en-US" dirty="0">
                <a:latin typeface="Arial" charset="0"/>
                <a:ea typeface="MS PGothic" charset="0"/>
              </a:rPr>
              <a:t>partner with families to learn about their children’s strengths.</a:t>
            </a:r>
          </a:p>
          <a:p>
            <a:pPr>
              <a:spcBef>
                <a:spcPts val="0"/>
              </a:spcBef>
            </a:pPr>
            <a:endParaRPr lang="en-US" dirty="0"/>
          </a:p>
          <a:p>
            <a:pPr>
              <a:spcBef>
                <a:spcPts val="0"/>
              </a:spcBef>
            </a:pPr>
            <a:r>
              <a:rPr lang="en-US" dirty="0"/>
              <a:t>The resources on this slide are specifically beneficial for partnering with families. You may want to take a picture of this slide and refer to it later. </a:t>
            </a:r>
          </a:p>
          <a:p>
            <a:pPr>
              <a:spcBef>
                <a:spcPts val="0"/>
              </a:spcBef>
            </a:pPr>
            <a:endParaRPr lang="en-US" altLang="en-US" sz="1200" dirty="0"/>
          </a:p>
          <a:p>
            <a:pPr>
              <a:spcBef>
                <a:spcPts val="0"/>
              </a:spcBef>
            </a:pPr>
            <a:r>
              <a:rPr lang="en-US" altLang="en-US" sz="1200" b="1" dirty="0"/>
              <a:t>Optional: </a:t>
            </a:r>
          </a:p>
          <a:p>
            <a:pPr>
              <a:spcBef>
                <a:spcPts val="0"/>
              </a:spcBef>
            </a:pPr>
            <a:r>
              <a:rPr lang="en-US" altLang="en-US" sz="1200" dirty="0"/>
              <a:t>Create a gallery table and have examples of documents there.</a:t>
            </a:r>
          </a:p>
          <a:p>
            <a:pPr>
              <a:spcBef>
                <a:spcPts val="0"/>
              </a:spcBef>
            </a:pPr>
            <a:endParaRPr lang="en-US" altLang="en-US" sz="1200" dirty="0"/>
          </a:p>
          <a:p>
            <a:pPr>
              <a:spcBef>
                <a:spcPts val="0"/>
              </a:spcBef>
            </a:pPr>
            <a:r>
              <a:rPr lang="en-US" altLang="en-US" sz="1200" b="1" dirty="0"/>
              <a:t>Extra Notes: </a:t>
            </a:r>
          </a:p>
          <a:p>
            <a:pPr>
              <a:spcBef>
                <a:spcPts val="0"/>
              </a:spcBef>
            </a:pPr>
            <a:r>
              <a:rPr lang="en-US" altLang="en-US" sz="1200" dirty="0"/>
              <a:t>The resources are hyperlinked. If Wi-Fi access is available, display the resources and do a walkthrough.</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61</a:t>
            </a:fld>
            <a:endParaRPr lang="en-US" dirty="0"/>
          </a:p>
        </p:txBody>
      </p:sp>
    </p:spTree>
    <p:extLst>
      <p:ext uri="{BB962C8B-B14F-4D97-AF65-F5344CB8AC3E}">
        <p14:creationId xmlns:p14="http://schemas.microsoft.com/office/powerpoint/2010/main" val="15770120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8"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spcAft>
                <a:spcPts val="0"/>
              </a:spcAft>
            </a:pPr>
            <a:r>
              <a:rPr lang="en-US" altLang="en-US" b="1" dirty="0"/>
              <a:t>Activity 6: “Family Fun Night” Blueprint</a:t>
            </a:r>
          </a:p>
          <a:p>
            <a:pPr>
              <a:spcBef>
                <a:spcPts val="0"/>
              </a:spcBef>
              <a:spcAft>
                <a:spcPts val="0"/>
              </a:spcAft>
            </a:pPr>
            <a:endParaRPr lang="en-US" altLang="en-US" b="1" dirty="0"/>
          </a:p>
          <a:p>
            <a:pPr>
              <a:spcBef>
                <a:spcPts val="0"/>
              </a:spcBef>
              <a:spcAft>
                <a:spcPts val="0"/>
              </a:spcAft>
            </a:pPr>
            <a:r>
              <a:rPr lang="en-US" altLang="en-US" b="1" dirty="0"/>
              <a:t>Presenter Remarks: </a:t>
            </a:r>
          </a:p>
          <a:p>
            <a:pPr>
              <a:spcBef>
                <a:spcPts val="0"/>
              </a:spcBef>
              <a:spcAft>
                <a:spcPts val="0"/>
              </a:spcAft>
            </a:pPr>
            <a:r>
              <a:rPr lang="en-US" altLang="en-US" baseline="0" dirty="0"/>
              <a:t>We will be working in table groups for our last activity.</a:t>
            </a:r>
          </a:p>
          <a:p>
            <a:pPr>
              <a:spcBef>
                <a:spcPts val="0"/>
              </a:spcBef>
              <a:spcAft>
                <a:spcPts val="0"/>
              </a:spcAft>
            </a:pPr>
            <a:endParaRPr lang="en-US" altLang="en-US" baseline="0" dirty="0"/>
          </a:p>
          <a:p>
            <a:pPr>
              <a:spcBef>
                <a:spcPts val="0"/>
              </a:spcBef>
              <a:spcAft>
                <a:spcPts val="0"/>
              </a:spcAft>
            </a:pPr>
            <a:r>
              <a:rPr lang="en-US" altLang="en-US" baseline="0" dirty="0"/>
              <a:t>Use your experiences and the strategies discussed here today </a:t>
            </a:r>
            <a:r>
              <a:rPr lang="en-US" altLang="en-US" dirty="0"/>
              <a:t>to make a blue print </a:t>
            </a:r>
            <a:r>
              <a:rPr lang="en-US" altLang="en-US" baseline="0" dirty="0"/>
              <a:t>for a “Family Fun Night”.  </a:t>
            </a:r>
          </a:p>
          <a:p>
            <a:pPr>
              <a:spcBef>
                <a:spcPts val="0"/>
              </a:spcBef>
              <a:spcAft>
                <a:spcPts val="0"/>
              </a:spcAft>
            </a:pPr>
            <a:endParaRPr lang="en-US" altLang="en-US" baseline="0" dirty="0"/>
          </a:p>
          <a:p>
            <a:pPr>
              <a:spcBef>
                <a:spcPts val="0"/>
              </a:spcBef>
              <a:spcAft>
                <a:spcPts val="0"/>
              </a:spcAft>
            </a:pPr>
            <a:r>
              <a:rPr lang="en-US" altLang="en-US" dirty="0"/>
              <a:t>Follow the directions on the slide. </a:t>
            </a:r>
            <a:r>
              <a:rPr lang="en-US" altLang="en-US" baseline="0" dirty="0"/>
              <a:t> Be ready to share your ideas when you are finished!</a:t>
            </a:r>
            <a:endParaRPr lang="en-US" altLang="en-US" dirty="0"/>
          </a:p>
          <a:p>
            <a:pPr>
              <a:spcBef>
                <a:spcPts val="0"/>
              </a:spcBef>
              <a:spcAft>
                <a:spcPts val="0"/>
              </a:spcAft>
            </a:pPr>
            <a:endParaRPr lang="en-US" altLang="en-US" i="1" dirty="0"/>
          </a:p>
          <a:p>
            <a:pPr marL="0" marR="0">
              <a:spcBef>
                <a:spcPts val="0"/>
              </a:spcBef>
              <a:spcAft>
                <a:spcPts val="0"/>
              </a:spcAft>
            </a:pPr>
            <a:r>
              <a:rPr lang="en-US" b="1" cap="all" dirty="0">
                <a:effectLst/>
                <a:ea typeface="Times New Roman" panose="02020603050405020304" pitchFamily="18" charset="0"/>
              </a:rPr>
              <a:t>intent: </a:t>
            </a:r>
            <a:endParaRPr lang="en-US" dirty="0">
              <a:effectLst/>
              <a:ea typeface="Times New Roman" panose="02020603050405020304" pitchFamily="18" charset="0"/>
            </a:endParaRPr>
          </a:p>
          <a:p>
            <a:pPr marL="0" marR="0">
              <a:spcBef>
                <a:spcPts val="0"/>
              </a:spcBef>
              <a:spcAft>
                <a:spcPts val="0"/>
              </a:spcAft>
            </a:pPr>
            <a:r>
              <a:rPr lang="en-US" dirty="0">
                <a:solidFill>
                  <a:srgbClr val="000000"/>
                </a:solidFill>
                <a:effectLst/>
                <a:ea typeface="Times New Roman" panose="02020603050405020304" pitchFamily="18" charset="0"/>
              </a:rPr>
              <a:t>Incorporate the information learned in the presentation to design a blueprint for a “Family Fun Night” that staff/parents/volunteers can create with TK children and families.</a:t>
            </a:r>
            <a:endParaRPr lang="en-US" dirty="0">
              <a:effectLst/>
              <a:ea typeface="Times New Roman" panose="02020603050405020304" pitchFamily="18" charset="0"/>
            </a:endParaRPr>
          </a:p>
          <a:p>
            <a:pPr marL="0" marR="0">
              <a:spcBef>
                <a:spcPts val="0"/>
              </a:spcBef>
              <a:spcAft>
                <a:spcPts val="0"/>
              </a:spcAft>
            </a:pPr>
            <a:r>
              <a:rPr lang="en-US" dirty="0">
                <a:solidFill>
                  <a:srgbClr val="000000"/>
                </a:solidFill>
                <a:effectLst/>
                <a:ea typeface="Times New Roman" panose="02020603050405020304" pitchFamily="18" charset="0"/>
              </a:rPr>
              <a:t> </a:t>
            </a:r>
          </a:p>
          <a:p>
            <a:pPr marL="0" marR="0">
              <a:spcBef>
                <a:spcPts val="0"/>
              </a:spcBef>
              <a:spcAft>
                <a:spcPts val="0"/>
              </a:spcAft>
            </a:pPr>
            <a:r>
              <a:rPr lang="en-US" b="1" dirty="0">
                <a:solidFill>
                  <a:srgbClr val="000000"/>
                </a:solidFill>
                <a:effectLst/>
                <a:ea typeface="Times New Roman" panose="02020603050405020304" pitchFamily="18" charset="0"/>
              </a:rPr>
              <a:t>OUTCOMES: </a:t>
            </a:r>
            <a:endParaRPr lang="en-US" dirty="0">
              <a:solidFill>
                <a:srgbClr val="000000"/>
              </a:solidFill>
              <a:effectLst/>
              <a:ea typeface="Times New Roman" panose="02020603050405020304" pitchFamily="18" charset="0"/>
            </a:endParaRPr>
          </a:p>
          <a:p>
            <a:pPr marL="0" marR="0" algn="l">
              <a:spcBef>
                <a:spcPts val="0"/>
              </a:spcBef>
              <a:spcAft>
                <a:spcPts val="0"/>
              </a:spcAft>
            </a:pPr>
            <a:r>
              <a:rPr lang="en-US" dirty="0">
                <a:solidFill>
                  <a:srgbClr val="000000"/>
                </a:solidFill>
                <a:effectLst/>
                <a:ea typeface="Times New Roman" panose="02020603050405020304" pitchFamily="18" charset="0"/>
              </a:rPr>
              <a:t>Participants will review information from the presentation and cooperatively design a blueprint for a “Family Fun Night” that is appropriate for TK children and families.</a:t>
            </a:r>
            <a:endParaRPr lang="en-US" dirty="0">
              <a:effectLst/>
              <a:ea typeface="Times" pitchFamily="18" charset="0"/>
            </a:endParaRPr>
          </a:p>
          <a:p>
            <a:pPr marL="0" marR="0">
              <a:spcBef>
                <a:spcPts val="0"/>
              </a:spcBef>
              <a:spcAft>
                <a:spcPts val="0"/>
              </a:spcAft>
            </a:pPr>
            <a:r>
              <a:rPr lang="en-US" dirty="0">
                <a:effectLst/>
                <a:ea typeface="Times New Roman" panose="02020603050405020304" pitchFamily="18" charset="0"/>
              </a:rPr>
              <a:t> </a:t>
            </a:r>
          </a:p>
          <a:p>
            <a:pPr marR="0">
              <a:spcBef>
                <a:spcPts val="0"/>
              </a:spcBef>
              <a:spcAft>
                <a:spcPts val="0"/>
              </a:spcAft>
            </a:pPr>
            <a:r>
              <a:rPr lang="en-US" b="1" cap="all" dirty="0">
                <a:effectLst/>
                <a:ea typeface="Times New Roman" panose="02020603050405020304" pitchFamily="18" charset="0"/>
              </a:rPr>
              <a:t>Materials Required: </a:t>
            </a:r>
            <a:endParaRPr lang="en-US" dirty="0">
              <a:effectLst/>
              <a:ea typeface="Times New Roman" panose="02020603050405020304" pitchFamily="18" charset="0"/>
            </a:endParaRPr>
          </a:p>
          <a:p>
            <a:pPr marL="114300" marR="0" lvl="0" indent="-114300">
              <a:spcBef>
                <a:spcPts val="0"/>
              </a:spcBef>
              <a:spcAft>
                <a:spcPts val="0"/>
              </a:spcAft>
              <a:buFont typeface="Symbol" panose="05050102010706020507" pitchFamily="18" charset="2"/>
              <a:buChar char=""/>
            </a:pPr>
            <a:r>
              <a:rPr lang="en-US" dirty="0">
                <a:effectLst/>
                <a:ea typeface="Times New Roman" panose="02020603050405020304" pitchFamily="18" charset="0"/>
              </a:rPr>
              <a:t>Participants’ notes from the presentation</a:t>
            </a:r>
            <a:endParaRPr lang="en-US" dirty="0">
              <a:ea typeface="Times New Roman" panose="02020603050405020304" pitchFamily="18" charset="0"/>
            </a:endParaRPr>
          </a:p>
          <a:p>
            <a:pPr marL="114300" marR="0" lvl="0" indent="-114300">
              <a:spcBef>
                <a:spcPts val="0"/>
              </a:spcBef>
              <a:spcAft>
                <a:spcPts val="0"/>
              </a:spcAft>
              <a:buFont typeface="Symbol" panose="05050102010706020507" pitchFamily="18" charset="2"/>
              <a:buChar char=""/>
            </a:pPr>
            <a:r>
              <a:rPr lang="en-US" dirty="0">
                <a:effectLst/>
                <a:ea typeface="Times New Roman" panose="02020603050405020304" pitchFamily="18" charset="0"/>
              </a:rPr>
              <a:t>Chart Paper (1 per table) and markers </a:t>
            </a:r>
            <a:endParaRPr lang="en-US" dirty="0">
              <a:ea typeface="Times New Roman" panose="02020603050405020304" pitchFamily="18" charset="0"/>
            </a:endParaRPr>
          </a:p>
          <a:p>
            <a:pPr marL="114300" marR="0" lvl="0" indent="-114300">
              <a:spcBef>
                <a:spcPts val="0"/>
              </a:spcBef>
              <a:spcAft>
                <a:spcPts val="0"/>
              </a:spcAft>
              <a:buFont typeface="Symbol" panose="05050102010706020507" pitchFamily="18" charset="2"/>
              <a:buChar char=""/>
            </a:pPr>
            <a:r>
              <a:rPr lang="en-US" dirty="0">
                <a:effectLst/>
                <a:ea typeface="Times New Roman" panose="02020603050405020304" pitchFamily="18" charset="0"/>
              </a:rPr>
              <a:t>Handouts used during presentation</a:t>
            </a:r>
            <a:endParaRPr lang="en-US" dirty="0">
              <a:ea typeface="Times New Roman" panose="02020603050405020304" pitchFamily="18" charset="0"/>
            </a:endParaRPr>
          </a:p>
          <a:p>
            <a:pPr marL="114300" marR="0" lvl="0" indent="-114300">
              <a:spcBef>
                <a:spcPts val="0"/>
              </a:spcBef>
              <a:spcAft>
                <a:spcPts val="0"/>
              </a:spcAft>
              <a:buFont typeface="Symbol" panose="05050102010706020507" pitchFamily="18" charset="2"/>
              <a:buChar char=""/>
            </a:pPr>
            <a:r>
              <a:rPr lang="en-US" dirty="0">
                <a:effectLst/>
                <a:ea typeface="Times New Roman" panose="02020603050405020304" pitchFamily="18" charset="0"/>
              </a:rPr>
              <a:t>OPTIONAL: Yarn balls, bean bags, beach balls, pool noodles, scarves, jump ropes, or other materials to enhance activity</a:t>
            </a:r>
          </a:p>
          <a:p>
            <a:pPr marL="228600" marR="0" algn="l">
              <a:spcBef>
                <a:spcPts val="0"/>
              </a:spcBef>
              <a:spcAft>
                <a:spcPts val="0"/>
              </a:spcAft>
            </a:pPr>
            <a:r>
              <a:rPr lang="en-US" dirty="0">
                <a:effectLst/>
                <a:ea typeface="Times" pitchFamily="18" charset="0"/>
              </a:rPr>
              <a:t>                                                     </a:t>
            </a:r>
          </a:p>
          <a:p>
            <a:pPr marL="0" marR="0" algn="l">
              <a:spcBef>
                <a:spcPts val="0"/>
              </a:spcBef>
              <a:spcAft>
                <a:spcPts val="0"/>
              </a:spcAft>
            </a:pPr>
            <a:r>
              <a:rPr lang="en-US" b="1" cap="all" dirty="0">
                <a:effectLst/>
                <a:ea typeface="Times" pitchFamily="18" charset="0"/>
              </a:rPr>
              <a:t>Time:</a:t>
            </a:r>
            <a:r>
              <a:rPr lang="en-US" dirty="0">
                <a:effectLst/>
                <a:ea typeface="Times" pitchFamily="18" charset="0"/>
              </a:rPr>
              <a:t>  20-30 minutes (depending on the size of group). Tables have 20 minutes to design an activity and share their blueprint (chart paper) with one or two other tables.  </a:t>
            </a:r>
            <a:endParaRPr lang="en-US" dirty="0">
              <a:effectLst/>
              <a:ea typeface="Times New Roman" panose="02020603050405020304" pitchFamily="18" charset="0"/>
            </a:endParaRPr>
          </a:p>
          <a:p>
            <a:pPr marL="0" marR="0">
              <a:spcBef>
                <a:spcPts val="0"/>
              </a:spcBef>
              <a:spcAft>
                <a:spcPts val="0"/>
              </a:spcAft>
            </a:pPr>
            <a:r>
              <a:rPr lang="en-US" b="1" cap="all" dirty="0">
                <a:effectLst/>
                <a:ea typeface="Times New Roman" panose="02020603050405020304" pitchFamily="18" charset="0"/>
              </a:rPr>
              <a:t> </a:t>
            </a:r>
            <a:endParaRPr lang="en-US" dirty="0">
              <a:ea typeface="Times New Roman" panose="02020603050405020304" pitchFamily="18" charset="0"/>
            </a:endParaRPr>
          </a:p>
          <a:p>
            <a:pPr marL="0" marR="0">
              <a:spcBef>
                <a:spcPts val="0"/>
              </a:spcBef>
              <a:spcAft>
                <a:spcPts val="0"/>
              </a:spcAft>
            </a:pPr>
            <a:r>
              <a:rPr lang="en-US" b="1" cap="all" dirty="0">
                <a:effectLst/>
                <a:ea typeface="Times New Roman" panose="02020603050405020304" pitchFamily="18" charset="0"/>
              </a:rPr>
              <a:t>Process: </a:t>
            </a:r>
            <a:endParaRPr lang="en-US" dirty="0">
              <a:effectLst/>
              <a:ea typeface="Times New Roman" panose="02020603050405020304" pitchFamily="18" charset="0"/>
            </a:endParaRPr>
          </a:p>
          <a:p>
            <a:pPr marL="114300" marR="0" lvl="0" indent="-114300">
              <a:spcBef>
                <a:spcPts val="0"/>
              </a:spcBef>
              <a:spcAft>
                <a:spcPts val="0"/>
              </a:spcAft>
              <a:buFont typeface="Symbol" panose="05050102010706020507" pitchFamily="18" charset="2"/>
              <a:buChar char=""/>
            </a:pPr>
            <a:r>
              <a:rPr lang="en-US" dirty="0">
                <a:effectLst/>
                <a:ea typeface="Times New Roman" panose="02020603050405020304" pitchFamily="18" charset="0"/>
              </a:rPr>
              <a:t>Activity prompts and directions:  </a:t>
            </a:r>
          </a:p>
          <a:p>
            <a:pPr marL="228600" marR="0" lvl="1" indent="-114300">
              <a:spcBef>
                <a:spcPts val="0"/>
              </a:spcBef>
              <a:spcAft>
                <a:spcPts val="0"/>
              </a:spcAft>
              <a:buFont typeface="Courier New" panose="02070309020205020404" pitchFamily="49" charset="0"/>
              <a:buChar char="o"/>
            </a:pPr>
            <a:r>
              <a:rPr lang="en-US" dirty="0">
                <a:effectLst/>
                <a:ea typeface="Times New Roman" panose="02020603050405020304" pitchFamily="18" charset="0"/>
              </a:rPr>
              <a:t>Review the handouts used throughout the presentation.</a:t>
            </a:r>
            <a:endParaRPr lang="en-US" dirty="0">
              <a:ea typeface="Times New Roman" panose="02020603050405020304" pitchFamily="18" charset="0"/>
            </a:endParaRPr>
          </a:p>
          <a:p>
            <a:pPr marL="228600" marR="0" lvl="1" indent="-114300">
              <a:spcBef>
                <a:spcPts val="0"/>
              </a:spcBef>
              <a:spcAft>
                <a:spcPts val="0"/>
              </a:spcAft>
              <a:buFont typeface="Courier New" panose="02070309020205020404" pitchFamily="49" charset="0"/>
              <a:buChar char="o"/>
            </a:pPr>
            <a:r>
              <a:rPr lang="en-US" dirty="0">
                <a:effectLst/>
                <a:ea typeface="Times New Roman" panose="02020603050405020304" pitchFamily="18" charset="0"/>
              </a:rPr>
              <a:t>Work with your tablemates to cooperatively design a “Family Fun Night” blueprint.  The blue print must include an introduction, multiple stations, and a conclusion that is inclusive of all fundamental movement skills. </a:t>
            </a:r>
            <a:endParaRPr lang="en-US" dirty="0">
              <a:ea typeface="Times New Roman" panose="02020603050405020304" pitchFamily="18" charset="0"/>
            </a:endParaRPr>
          </a:p>
          <a:p>
            <a:pPr marL="228600" marR="0" lvl="1" indent="-114300">
              <a:spcBef>
                <a:spcPts val="0"/>
              </a:spcBef>
              <a:spcAft>
                <a:spcPts val="0"/>
              </a:spcAft>
              <a:buFont typeface="Courier New" panose="02070309020205020404" pitchFamily="49" charset="0"/>
              <a:buChar char="o"/>
            </a:pPr>
            <a:r>
              <a:rPr lang="en-US" dirty="0">
                <a:effectLst/>
                <a:ea typeface="Times New Roman" panose="02020603050405020304" pitchFamily="18" charset="0"/>
              </a:rPr>
              <a:t>Prepare to share your blueprint with one or two other table groups.</a:t>
            </a:r>
          </a:p>
          <a:p>
            <a:pPr marL="0" marR="0">
              <a:spcBef>
                <a:spcPts val="0"/>
              </a:spcBef>
              <a:spcAft>
                <a:spcPts val="0"/>
              </a:spcAft>
            </a:pPr>
            <a:r>
              <a:rPr lang="en-US" dirty="0">
                <a:effectLst/>
                <a:ea typeface="Times New Roman" panose="02020603050405020304" pitchFamily="18" charset="0"/>
              </a:rPr>
              <a:t> </a:t>
            </a:r>
          </a:p>
          <a:p>
            <a:pPr marL="0" marR="0">
              <a:spcBef>
                <a:spcPts val="0"/>
              </a:spcBef>
              <a:spcAft>
                <a:spcPts val="0"/>
              </a:spcAft>
            </a:pPr>
            <a:r>
              <a:rPr lang="en-US" b="1" dirty="0">
                <a:effectLst/>
                <a:ea typeface="Times New Roman" panose="02020603050405020304" pitchFamily="18" charset="0"/>
              </a:rPr>
              <a:t>OPTIONS:</a:t>
            </a:r>
            <a:endParaRPr lang="en-US" dirty="0">
              <a:effectLst/>
              <a:ea typeface="Times New Roman" panose="02020603050405020304" pitchFamily="18" charset="0"/>
            </a:endParaRPr>
          </a:p>
          <a:p>
            <a:pPr marL="114300" marR="0" lvl="0" indent="-114300">
              <a:spcBef>
                <a:spcPts val="0"/>
              </a:spcBef>
              <a:spcAft>
                <a:spcPts val="0"/>
              </a:spcAft>
              <a:buFont typeface="Symbol" panose="05050102010706020507" pitchFamily="18" charset="2"/>
              <a:buChar char=""/>
            </a:pPr>
            <a:r>
              <a:rPr lang="en-US" dirty="0">
                <a:effectLst/>
                <a:ea typeface="Times New Roman" panose="02020603050405020304" pitchFamily="18" charset="0"/>
              </a:rPr>
              <a:t>Participants should consider and apply accommodations for children with disabilities and strategies for English-language development.</a:t>
            </a:r>
            <a:endParaRPr lang="en-US" dirty="0">
              <a:ea typeface="Times New Roman" panose="02020603050405020304" pitchFamily="18" charset="0"/>
            </a:endParaRPr>
          </a:p>
          <a:p>
            <a:pPr marL="114300" marR="0" lvl="0" indent="-114300">
              <a:spcBef>
                <a:spcPts val="0"/>
              </a:spcBef>
              <a:spcAft>
                <a:spcPts val="0"/>
              </a:spcAft>
              <a:buFont typeface="Symbol" panose="05050102010706020507" pitchFamily="18" charset="2"/>
              <a:buChar char=""/>
            </a:pPr>
            <a:r>
              <a:rPr lang="en-US" dirty="0">
                <a:effectLst/>
                <a:ea typeface="Times New Roman" panose="02020603050405020304" pitchFamily="18" charset="0"/>
              </a:rPr>
              <a:t>Groups can set up a small version of stations for demonstration purposes.</a:t>
            </a:r>
            <a:endParaRPr lang="en-US" dirty="0">
              <a:ea typeface="Times New Roman" panose="02020603050405020304" pitchFamily="18" charset="0"/>
            </a:endParaRPr>
          </a:p>
          <a:p>
            <a:pPr marL="114300" marR="0" lvl="0" indent="-114300">
              <a:spcBef>
                <a:spcPts val="0"/>
              </a:spcBef>
              <a:spcAft>
                <a:spcPts val="0"/>
              </a:spcAft>
              <a:buFont typeface="Symbol" panose="05050102010706020507" pitchFamily="18" charset="2"/>
              <a:buChar char=""/>
            </a:pPr>
            <a:r>
              <a:rPr lang="en-US" dirty="0">
                <a:effectLst/>
                <a:ea typeface="Times New Roman" panose="02020603050405020304" pitchFamily="18" charset="0"/>
              </a:rPr>
              <a:t>Encourage groups to integrate content areas (Math, Science, Language and Literacy, etc.) to illustrate moving and learning through active physical play. </a:t>
            </a:r>
          </a:p>
          <a:p>
            <a:pPr>
              <a:spcBef>
                <a:spcPts val="0"/>
              </a:spcBef>
              <a:spcAft>
                <a:spcPts val="0"/>
              </a:spcAft>
            </a:pPr>
            <a:endParaRPr lang="en-US" altLang="en-US" i="1" dirty="0"/>
          </a:p>
        </p:txBody>
      </p:sp>
      <p:sp>
        <p:nvSpPr>
          <p:cNvPr id="180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A992371-51B1-45F5-8D39-800316600561}" type="slidenum">
              <a:rPr lang="en-US" altLang="en-US" sz="1200"/>
              <a:pPr eaLnBrk="1" hangingPunct="1"/>
              <a:t>62</a:t>
            </a:fld>
            <a:endParaRPr lang="en-US" altLang="en-US" sz="1200"/>
          </a:p>
        </p:txBody>
      </p:sp>
    </p:spTree>
    <p:extLst>
      <p:ext uri="{BB962C8B-B14F-4D97-AF65-F5344CB8AC3E}">
        <p14:creationId xmlns:p14="http://schemas.microsoft.com/office/powerpoint/2010/main" val="26849942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Does anyone have any questions, comments, or concerns?</a:t>
            </a:r>
          </a:p>
        </p:txBody>
      </p:sp>
      <p:sp>
        <p:nvSpPr>
          <p:cNvPr id="182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8A5FF2D-3DA0-4358-BFD6-325BB5666537}" type="slidenum">
              <a:rPr lang="en-US" altLang="en-US" sz="1200">
                <a:solidFill>
                  <a:srgbClr val="000000"/>
                </a:solidFill>
              </a:rPr>
              <a:pPr eaLnBrk="1" hangingPunct="1"/>
              <a:t>63</a:t>
            </a:fld>
            <a:endParaRPr lang="en-US" altLang="en-US" sz="1200">
              <a:solidFill>
                <a:srgbClr val="000000"/>
              </a:solidFill>
            </a:endParaRPr>
          </a:p>
        </p:txBody>
      </p:sp>
    </p:spTree>
    <p:extLst>
      <p:ext uri="{BB962C8B-B14F-4D97-AF65-F5344CB8AC3E}">
        <p14:creationId xmlns:p14="http://schemas.microsoft.com/office/powerpoint/2010/main" val="23185775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Presenter Remarks: </a:t>
            </a:r>
          </a:p>
          <a:p>
            <a:pPr>
              <a:spcBef>
                <a:spcPts val="0"/>
              </a:spcBef>
            </a:pPr>
            <a:r>
              <a:rPr lang="en-US" altLang="en-US" dirty="0"/>
              <a:t>Thank you for your active participation and engagement in today’s fundamental movement skills training!</a:t>
            </a:r>
          </a:p>
        </p:txBody>
      </p:sp>
      <p:sp>
        <p:nvSpPr>
          <p:cNvPr id="184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8301384-AD02-4546-8652-626D98F71AE3}" type="slidenum">
              <a:rPr lang="en-US" altLang="en-US" sz="1200">
                <a:solidFill>
                  <a:srgbClr val="000000"/>
                </a:solidFill>
              </a:rPr>
              <a:pPr eaLnBrk="1" hangingPunct="1"/>
              <a:t>64</a:t>
            </a:fld>
            <a:endParaRPr lang="en-US" altLang="en-US" sz="1200">
              <a:solidFill>
                <a:srgbClr val="000000"/>
              </a:solidFill>
            </a:endParaRPr>
          </a:p>
        </p:txBody>
      </p:sp>
    </p:spTree>
    <p:extLst>
      <p:ext uri="{BB962C8B-B14F-4D97-AF65-F5344CB8AC3E}">
        <p14:creationId xmlns:p14="http://schemas.microsoft.com/office/powerpoint/2010/main" val="39666606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65</a:t>
            </a:fld>
            <a:endParaRPr lang="en-US"/>
          </a:p>
        </p:txBody>
      </p:sp>
    </p:spTree>
    <p:extLst>
      <p:ext uri="{BB962C8B-B14F-4D97-AF65-F5344CB8AC3E}">
        <p14:creationId xmlns:p14="http://schemas.microsoft.com/office/powerpoint/2010/main" val="3606277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2531" name="Notes Placeholder 2"/>
          <p:cNvSpPr>
            <a:spLocks noGrp="1"/>
          </p:cNvSpPr>
          <p:nvPr>
            <p:ph type="body" idx="1"/>
          </p:nvPr>
        </p:nvSpPr>
        <p:spPr bwMode="auto">
          <a:xfrm>
            <a:off x="685800" y="4284663"/>
            <a:ext cx="5486400" cy="454183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eaLnBrk="1" hangingPunct="1">
              <a:spcBef>
                <a:spcPct val="0"/>
              </a:spcBef>
            </a:pPr>
            <a:r>
              <a:rPr lang="en-US" altLang="en-US" b="1" dirty="0">
                <a:solidFill>
                  <a:srgbClr val="000000"/>
                </a:solidFill>
              </a:rPr>
              <a:t>Presenter Remarks:</a:t>
            </a:r>
          </a:p>
          <a:p>
            <a:pPr eaLnBrk="1" hangingPunct="1">
              <a:spcBef>
                <a:spcPct val="0"/>
              </a:spcBef>
            </a:pPr>
            <a:r>
              <a:rPr lang="en-US" altLang="en-US" dirty="0"/>
              <a:t>The </a:t>
            </a:r>
            <a:r>
              <a:rPr lang="en-US" altLang="en-US" dirty="0">
                <a:solidFill>
                  <a:srgbClr val="000000"/>
                </a:solidFill>
              </a:rPr>
              <a:t>California Department of Education has developed many publications, resources, and supports that enable teachers to facilitate the most positive outcomes for students. </a:t>
            </a:r>
          </a:p>
          <a:p>
            <a:pPr eaLnBrk="1" hangingPunct="1">
              <a:spcBef>
                <a:spcPct val="0"/>
              </a:spcBef>
            </a:pPr>
            <a:endParaRPr lang="en-US" altLang="en-US" dirty="0">
              <a:solidFill>
                <a:srgbClr val="000000"/>
              </a:solidFill>
            </a:endParaRPr>
          </a:p>
          <a:p>
            <a:pPr eaLnBrk="1" hangingPunct="1">
              <a:spcBef>
                <a:spcPct val="0"/>
              </a:spcBef>
            </a:pPr>
            <a:r>
              <a:rPr lang="en-US" altLang="en-US" dirty="0">
                <a:solidFill>
                  <a:srgbClr val="000000"/>
                </a:solidFill>
              </a:rPr>
              <a:t>Today our main focus will be the on the Preschool Learning Foundations and the Preschool Curriculum Framework, Volume 2, Physical Development domain. </a:t>
            </a:r>
          </a:p>
          <a:p>
            <a:pPr eaLnBrk="1" hangingPunct="1">
              <a:spcBef>
                <a:spcPct val="0"/>
              </a:spcBef>
            </a:pPr>
            <a:endParaRPr lang="en-US" altLang="en-US" dirty="0">
              <a:solidFill>
                <a:srgbClr val="000000"/>
              </a:solidFill>
            </a:endParaRPr>
          </a:p>
          <a:p>
            <a:pPr>
              <a:spcBef>
                <a:spcPct val="0"/>
              </a:spcBef>
            </a:pPr>
            <a:r>
              <a:rPr lang="en-US" altLang="en-US" dirty="0">
                <a:solidFill>
                  <a:srgbClr val="000000"/>
                </a:solidFill>
              </a:rPr>
              <a:t>There are additional key resources that support physical development in young children. We will also discuss alignment and make connections to additional resources pictured in the graphic (name and hold up each resource): </a:t>
            </a:r>
            <a:r>
              <a:rPr lang="en-US" altLang="en-US" i="1" dirty="0"/>
              <a:t>The Alignment of the California Preschool Learning Foundations with Key Early Education Resources </a:t>
            </a:r>
            <a:r>
              <a:rPr lang="en-US" altLang="en-US" dirty="0">
                <a:solidFill>
                  <a:srgbClr val="000000"/>
                </a:solidFill>
              </a:rPr>
              <a:t>(Alignment Document)</a:t>
            </a:r>
            <a:r>
              <a:rPr lang="en-US" altLang="en-US" i="1" dirty="0"/>
              <a:t>, </a:t>
            </a:r>
            <a:r>
              <a:rPr lang="en-US" altLang="en-US" dirty="0"/>
              <a:t>the</a:t>
            </a:r>
            <a:r>
              <a:rPr lang="en-US" altLang="en-US" i="1" dirty="0"/>
              <a:t> </a:t>
            </a:r>
            <a:r>
              <a:rPr lang="en-US" altLang="en-US" i="1" dirty="0">
                <a:solidFill>
                  <a:srgbClr val="000000"/>
                </a:solidFill>
              </a:rPr>
              <a:t>Transitional Kindergarten Implementation Guide – A Resource for Public School District Administrators and Teachers </a:t>
            </a:r>
            <a:r>
              <a:rPr lang="en-US" altLang="en-US" dirty="0">
                <a:solidFill>
                  <a:srgbClr val="000000"/>
                </a:solidFill>
              </a:rPr>
              <a:t>(TK Implementation Guide), the Desired Results Developmental Profile—Kindergarten (2015): A Developmental Continuum for Kindergarten (DRDP-K [2015]), </a:t>
            </a:r>
            <a:r>
              <a:rPr lang="en-US" altLang="en-US" i="1" dirty="0">
                <a:solidFill>
                  <a:srgbClr val="000000"/>
                </a:solidFill>
              </a:rPr>
              <a:t>Physical Education Model Content Standards for California Public Schools, Kindergarten Through Grade Twelve </a:t>
            </a:r>
            <a:r>
              <a:rPr lang="en-US" altLang="en-US" dirty="0">
                <a:solidFill>
                  <a:srgbClr val="000000"/>
                </a:solidFill>
              </a:rPr>
              <a:t>(PE Model Content Standards)</a:t>
            </a:r>
            <a:r>
              <a:rPr lang="en-US" altLang="en-US" i="1" dirty="0">
                <a:solidFill>
                  <a:srgbClr val="000000"/>
                </a:solidFill>
              </a:rPr>
              <a:t>, </a:t>
            </a:r>
            <a:r>
              <a:rPr lang="en-US" altLang="en-US" dirty="0">
                <a:solidFill>
                  <a:srgbClr val="000000"/>
                </a:solidFill>
              </a:rPr>
              <a:t>the</a:t>
            </a:r>
            <a:r>
              <a:rPr lang="en-US" altLang="en-US" i="1" dirty="0">
                <a:solidFill>
                  <a:srgbClr val="000000"/>
                </a:solidFill>
              </a:rPr>
              <a:t> Physical Education Framework for California Public Schools </a:t>
            </a:r>
            <a:r>
              <a:rPr lang="en-US" altLang="en-US" dirty="0">
                <a:solidFill>
                  <a:srgbClr val="000000"/>
                </a:solidFill>
              </a:rPr>
              <a:t>(PE Framework), and the California Common Core State Standards (CA CCSS). </a:t>
            </a:r>
          </a:p>
          <a:p>
            <a:pPr>
              <a:spcBef>
                <a:spcPct val="0"/>
              </a:spcBef>
            </a:pPr>
            <a:endParaRPr lang="en-US" altLang="en-US" dirty="0">
              <a:solidFill>
                <a:srgbClr val="000000"/>
              </a:solidFill>
            </a:endParaRPr>
          </a:p>
          <a:p>
            <a:pPr>
              <a:spcBef>
                <a:spcPct val="0"/>
              </a:spcBef>
            </a:pPr>
            <a:r>
              <a:rPr lang="en-US" altLang="en-US" dirty="0"/>
              <a:t>Early educators typically include physical movements in their daily teaching.  It is best practice to be cognizant of movement and integrate it within all content areas.</a:t>
            </a:r>
          </a:p>
          <a:p>
            <a:pPr>
              <a:spcBef>
                <a:spcPct val="0"/>
              </a:spcBef>
            </a:pPr>
            <a:endParaRPr lang="en-US" altLang="en-US" dirty="0"/>
          </a:p>
          <a:p>
            <a:pPr>
              <a:spcBef>
                <a:spcPct val="0"/>
              </a:spcBef>
            </a:pPr>
            <a:r>
              <a:rPr lang="en-US" altLang="en-US" dirty="0"/>
              <a:t>What do you know about these documents? </a:t>
            </a:r>
          </a:p>
          <a:p>
            <a:pPr>
              <a:spcBef>
                <a:spcPct val="0"/>
              </a:spcBef>
            </a:pPr>
            <a:endParaRPr lang="en-US" altLang="en-US" dirty="0"/>
          </a:p>
          <a:p>
            <a:pPr>
              <a:spcBef>
                <a:spcPct val="0"/>
              </a:spcBef>
            </a:pPr>
            <a:r>
              <a:rPr lang="en-US" altLang="en-US" dirty="0"/>
              <a:t>How do you use these resources in your work now?</a:t>
            </a:r>
          </a:p>
          <a:p>
            <a:pPr>
              <a:spcBef>
                <a:spcPct val="0"/>
              </a:spcBef>
            </a:pPr>
            <a:endParaRPr lang="en-US" altLang="en-US" dirty="0"/>
          </a:p>
          <a:p>
            <a:pPr>
              <a:spcBef>
                <a:spcPct val="0"/>
              </a:spcBef>
            </a:pPr>
            <a:r>
              <a:rPr lang="en-US" altLang="en-US" dirty="0"/>
              <a:t>(Depending on the size of your group, participants can share responses at their table or in pairs.)  </a:t>
            </a:r>
          </a:p>
          <a:p>
            <a:pPr marL="292100" lvl="1" indent="-177800">
              <a:spcBef>
                <a:spcPct val="0"/>
              </a:spcBef>
              <a:buFontTx/>
              <a:buChar char="•"/>
            </a:pPr>
            <a:endParaRPr lang="en-US" altLang="en-US" dirty="0">
              <a:solidFill>
                <a:srgbClr val="000000"/>
              </a:solidFill>
            </a:endParaRPr>
          </a:p>
        </p:txBody>
      </p:sp>
      <p:sp>
        <p:nvSpPr>
          <p:cNvPr id="69635"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914400" eaLnBrk="1" fontAlgn="auto" hangingPunct="1">
              <a:spcBef>
                <a:spcPts val="0"/>
              </a:spcBef>
              <a:spcAft>
                <a:spcPts val="0"/>
              </a:spcAft>
              <a:defRPr/>
            </a:pPr>
            <a:fld id="{47BAE40D-AF3A-4276-9FF8-FD8801306CF5}" type="slidenum">
              <a:rPr lang="en-US" altLang="en-US" sz="1200" kern="0"/>
              <a:pPr defTabSz="914400" eaLnBrk="1" fontAlgn="auto" hangingPunct="1">
                <a:spcBef>
                  <a:spcPts val="0"/>
                </a:spcBef>
                <a:spcAft>
                  <a:spcPts val="0"/>
                </a:spcAft>
                <a:defRPr/>
              </a:pPr>
              <a:t>7</a:t>
            </a:fld>
            <a:endParaRPr lang="en-US" altLang="en-US" sz="1200" kern="0"/>
          </a:p>
        </p:txBody>
      </p:sp>
    </p:spTree>
    <p:extLst>
      <p:ext uri="{BB962C8B-B14F-4D97-AF65-F5344CB8AC3E}">
        <p14:creationId xmlns:p14="http://schemas.microsoft.com/office/powerpoint/2010/main" val="2537673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xfrm>
            <a:off x="685800" y="4376738"/>
            <a:ext cx="5486400" cy="4046537"/>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defRPr/>
            </a:pPr>
            <a:r>
              <a:rPr lang="en-US" b="1" dirty="0">
                <a:latin typeface="Arial" charset="0"/>
                <a:ea typeface="MS PGothic" charset="0"/>
                <a:cs typeface="Arial" charset="0"/>
              </a:rPr>
              <a:t>Background Information: </a:t>
            </a:r>
          </a:p>
          <a:p>
            <a:pPr>
              <a:spcBef>
                <a:spcPts val="0"/>
              </a:spcBef>
              <a:defRPr/>
            </a:pPr>
            <a:r>
              <a:rPr lang="en-US" dirty="0" err="1">
                <a:latin typeface="Arial" charset="0"/>
                <a:ea typeface="MS PGothic" charset="0"/>
                <a:cs typeface="Arial" charset="0"/>
              </a:rPr>
              <a:t>CDE.CA.gov</a:t>
            </a:r>
            <a:r>
              <a:rPr lang="en-US" dirty="0">
                <a:latin typeface="Arial" charset="0"/>
                <a:ea typeface="MS PGothic" charset="0"/>
                <a:cs typeface="Arial" charset="0"/>
              </a:rPr>
              <a:t>/ci/</a:t>
            </a:r>
            <a:r>
              <a:rPr lang="en-US" dirty="0" err="1">
                <a:latin typeface="Arial" charset="0"/>
                <a:ea typeface="MS PGothic" charset="0"/>
                <a:cs typeface="Arial" charset="0"/>
              </a:rPr>
              <a:t>gs</a:t>
            </a:r>
            <a:r>
              <a:rPr lang="en-US" dirty="0">
                <a:latin typeface="Arial" charset="0"/>
                <a:ea typeface="MS PGothic" charset="0"/>
                <a:cs typeface="Arial" charset="0"/>
              </a:rPr>
              <a:t>/</a:t>
            </a:r>
            <a:r>
              <a:rPr lang="en-US" dirty="0" err="1">
                <a:latin typeface="Arial" charset="0"/>
                <a:ea typeface="MS PGothic" charset="0"/>
                <a:cs typeface="Arial" charset="0"/>
              </a:rPr>
              <a:t>em</a:t>
            </a:r>
            <a:r>
              <a:rPr lang="en-US" dirty="0">
                <a:latin typeface="Arial" charset="0"/>
                <a:ea typeface="MS PGothic" charset="0"/>
                <a:cs typeface="Arial" charset="0"/>
              </a:rPr>
              <a:t>/</a:t>
            </a:r>
            <a:r>
              <a:rPr lang="en-US" dirty="0" err="1">
                <a:latin typeface="Arial" charset="0"/>
                <a:ea typeface="MS PGothic" charset="0"/>
                <a:cs typeface="Arial" charset="0"/>
              </a:rPr>
              <a:t>kinderfaq.asp#program</a:t>
            </a:r>
            <a:r>
              <a:rPr lang="en-US" dirty="0">
                <a:latin typeface="Arial" charset="0"/>
                <a:ea typeface="MS PGothic" charset="0"/>
                <a:cs typeface="Arial" charset="0"/>
              </a:rPr>
              <a:t> </a:t>
            </a:r>
          </a:p>
          <a:p>
            <a:pPr>
              <a:spcBef>
                <a:spcPts val="0"/>
              </a:spcBef>
              <a:defRPr/>
            </a:pPr>
            <a:endParaRPr lang="en-US" dirty="0">
              <a:latin typeface="Arial" charset="0"/>
              <a:ea typeface="MS PGothic" charset="0"/>
              <a:cs typeface="Arial" charset="0"/>
            </a:endParaRPr>
          </a:p>
          <a:p>
            <a:pPr>
              <a:spcBef>
                <a:spcPts val="0"/>
              </a:spcBef>
              <a:defRPr/>
            </a:pPr>
            <a:r>
              <a:rPr lang="en-US" b="1" dirty="0">
                <a:latin typeface="Arial" charset="0"/>
                <a:ea typeface="MS PGothic" charset="0"/>
                <a:cs typeface="Arial" charset="0"/>
              </a:rPr>
              <a:t>Presenter Remarks:</a:t>
            </a:r>
          </a:p>
          <a:p>
            <a:pPr>
              <a:spcBef>
                <a:spcPts val="0"/>
              </a:spcBef>
              <a:buFont typeface="Arial"/>
              <a:buNone/>
              <a:defRPr/>
            </a:pPr>
            <a:r>
              <a:rPr lang="en-US" dirty="0"/>
              <a:t>The state of California provides guidance on utilizing the Preschool Learning Foundations and the Preschool Curriculum</a:t>
            </a:r>
            <a:r>
              <a:rPr lang="en-US" baseline="0" dirty="0"/>
              <a:t> </a:t>
            </a:r>
            <a:r>
              <a:rPr lang="en-US" dirty="0"/>
              <a:t>Framework as planning and curriculum resources in the TK classroom.</a:t>
            </a:r>
          </a:p>
          <a:p>
            <a:pPr>
              <a:spcBef>
                <a:spcPts val="0"/>
              </a:spcBef>
              <a:defRPr/>
            </a:pPr>
            <a:endParaRPr lang="en-US" dirty="0">
              <a:ea typeface="MS PGothic" pitchFamily="34" charset="-128"/>
            </a:endParaRPr>
          </a:p>
          <a:p>
            <a:pPr>
              <a:spcBef>
                <a:spcPts val="0"/>
              </a:spcBef>
              <a:defRPr/>
            </a:pPr>
            <a:r>
              <a:rPr lang="en-US" dirty="0">
                <a:ea typeface="MS PGothic" pitchFamily="34" charset="-128"/>
              </a:rPr>
              <a:t>In addition, the following publications and resources </a:t>
            </a:r>
            <a:r>
              <a:rPr lang="en-US" sz="1200" kern="1200" dirty="0">
                <a:solidFill>
                  <a:schemeClr val="tx1"/>
                </a:solidFill>
                <a:effectLst/>
                <a:latin typeface="Arial" pitchFamily="34" charset="0"/>
                <a:ea typeface="ＭＳ Ｐゴシック" pitchFamily="34" charset="-128"/>
                <a:cs typeface="Arial" pitchFamily="34" charset="0"/>
              </a:rPr>
              <a:t>are available to support age and developmentally appropriate TK curriculum</a:t>
            </a:r>
            <a:r>
              <a:rPr lang="en-US" dirty="0">
                <a:ea typeface="MS PGothic" pitchFamily="34" charset="-128"/>
              </a:rPr>
              <a:t>:</a:t>
            </a:r>
          </a:p>
          <a:p>
            <a:pPr marL="181240" indent="-181240">
              <a:spcBef>
                <a:spcPts val="0"/>
              </a:spcBef>
              <a:buFont typeface="Arial"/>
              <a:buChar char="•"/>
              <a:defRPr/>
            </a:pPr>
            <a:r>
              <a:rPr lang="en-US" b="0" i="0" kern="1200" baseline="0" dirty="0">
                <a:solidFill>
                  <a:schemeClr val="tx1"/>
                </a:solidFill>
                <a:effectLst/>
              </a:rPr>
              <a:t>Active Start</a:t>
            </a:r>
          </a:p>
          <a:p>
            <a:pPr marL="181240" indent="-181240">
              <a:spcBef>
                <a:spcPts val="0"/>
              </a:spcBef>
              <a:buFont typeface="Arial"/>
              <a:buChar char="•"/>
              <a:defRPr/>
            </a:pPr>
            <a:r>
              <a:rPr lang="en-US" altLang="en-US" dirty="0">
                <a:solidFill>
                  <a:srgbClr val="000000"/>
                </a:solidFill>
              </a:rPr>
              <a:t>Alignment</a:t>
            </a:r>
            <a:r>
              <a:rPr lang="en-US" altLang="en-US" baseline="0" dirty="0">
                <a:solidFill>
                  <a:srgbClr val="000000"/>
                </a:solidFill>
              </a:rPr>
              <a:t> Document</a:t>
            </a:r>
          </a:p>
          <a:p>
            <a:pPr marL="181240" indent="-181240">
              <a:spcBef>
                <a:spcPts val="0"/>
              </a:spcBef>
              <a:buFont typeface="Arial"/>
              <a:buChar char="•"/>
              <a:defRPr/>
            </a:pPr>
            <a:r>
              <a:rPr lang="en-US" altLang="en-US" dirty="0">
                <a:solidFill>
                  <a:srgbClr val="000000"/>
                </a:solidFill>
              </a:rPr>
              <a:t>TK Implementation Guide</a:t>
            </a:r>
          </a:p>
          <a:p>
            <a:pPr marL="181240" indent="-181240">
              <a:spcBef>
                <a:spcPts val="0"/>
              </a:spcBef>
              <a:buFont typeface="Arial"/>
              <a:buChar char="•"/>
              <a:defRPr/>
            </a:pPr>
            <a:r>
              <a:rPr lang="en-US" dirty="0">
                <a:solidFill>
                  <a:prstClr val="black"/>
                </a:solidFill>
                <a:ea typeface="MS PGothic" panose="020B0600070205080204" pitchFamily="34" charset="-128"/>
              </a:rPr>
              <a:t>DRDP-K (2015)</a:t>
            </a:r>
          </a:p>
          <a:p>
            <a:pPr marL="181240" indent="-181240">
              <a:spcBef>
                <a:spcPts val="0"/>
              </a:spcBef>
              <a:buFont typeface="Arial"/>
              <a:buChar char="•"/>
              <a:defRPr/>
            </a:pPr>
            <a:r>
              <a:rPr lang="en-US" b="0" i="0" baseline="0" dirty="0">
                <a:solidFill>
                  <a:prstClr val="black"/>
                </a:solidFill>
                <a:ea typeface="MS PGothic" panose="020B0600070205080204" pitchFamily="34" charset="-128"/>
              </a:rPr>
              <a:t>PE Model Content Standards</a:t>
            </a:r>
          </a:p>
          <a:p>
            <a:pPr marL="181240" indent="-181240">
              <a:spcBef>
                <a:spcPts val="0"/>
              </a:spcBef>
              <a:buFont typeface="Arial"/>
              <a:buChar char="•"/>
              <a:defRPr/>
            </a:pPr>
            <a:r>
              <a:rPr lang="en-US" altLang="en-US" i="0" dirty="0">
                <a:solidFill>
                  <a:srgbClr val="000000"/>
                </a:solidFill>
              </a:rPr>
              <a:t>PE Framework</a:t>
            </a:r>
          </a:p>
          <a:p>
            <a:pPr marL="181240" indent="-181240">
              <a:spcBef>
                <a:spcPts val="0"/>
              </a:spcBef>
              <a:buFont typeface="Arial"/>
              <a:buChar char="•"/>
              <a:defRPr/>
            </a:pPr>
            <a:r>
              <a:rPr lang="en-US" altLang="en-US" dirty="0">
                <a:solidFill>
                  <a:srgbClr val="000000"/>
                </a:solidFill>
              </a:rPr>
              <a:t>CA CCSS</a:t>
            </a:r>
          </a:p>
          <a:p>
            <a:pPr marL="181240" indent="-181240">
              <a:spcBef>
                <a:spcPts val="0"/>
              </a:spcBef>
              <a:buFont typeface="Arial"/>
              <a:buChar char="•"/>
              <a:defRPr/>
            </a:pPr>
            <a:endParaRPr lang="en-US" dirty="0">
              <a:ea typeface="MS PGothic" pitchFamily="34" charset="-128"/>
            </a:endParaRPr>
          </a:p>
          <a:p>
            <a:pPr>
              <a:spcBef>
                <a:spcPts val="0"/>
              </a:spcBef>
              <a:defRPr/>
            </a:pPr>
            <a:endParaRPr lang="en-US" dirty="0">
              <a:latin typeface="Arial" charset="0"/>
              <a:ea typeface="MS PGothic" charset="0"/>
              <a:cs typeface="Arial" charset="0"/>
            </a:endParaRPr>
          </a:p>
          <a:p>
            <a:pPr>
              <a:spcBef>
                <a:spcPts val="0"/>
              </a:spcBef>
              <a:defRPr/>
            </a:pPr>
            <a:endParaRPr lang="en-US" dirty="0">
              <a:latin typeface="Arial" charset="0"/>
              <a:ea typeface="MS PGothic" charset="0"/>
              <a:cs typeface="Arial" charset="0"/>
            </a:endParaRP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2F43FC3-B18E-48B7-B9E9-4381331EFDE6}" type="slidenum">
              <a:rPr lang="en-US" altLang="en-US" sz="1200"/>
              <a:pPr eaLnBrk="1" hangingPunct="1"/>
              <a:t>8</a:t>
            </a:fld>
            <a:endParaRPr lang="en-US" altLang="en-US" sz="1200"/>
          </a:p>
        </p:txBody>
      </p:sp>
    </p:spTree>
    <p:extLst>
      <p:ext uri="{BB962C8B-B14F-4D97-AF65-F5344CB8AC3E}">
        <p14:creationId xmlns:p14="http://schemas.microsoft.com/office/powerpoint/2010/main" val="1578268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91B26703-0CCF-4650-BA4A-CE51CB505EFC}" type="slidenum">
              <a:rPr lang="en-US" altLang="en-US" sz="1200">
                <a:cs typeface="Arial" panose="020B0604020202020204" pitchFamily="34" charset="0"/>
              </a:rPr>
              <a:pPr algn="r" eaLnBrk="1" hangingPunct="1"/>
              <a:t>9</a:t>
            </a:fld>
            <a:endParaRPr lang="en-US" altLang="en-US" sz="1200">
              <a:cs typeface="Arial" panose="020B0604020202020204" pitchFamily="34" charset="0"/>
            </a:endParaRPr>
          </a:p>
        </p:txBody>
      </p:sp>
      <p:sp>
        <p:nvSpPr>
          <p:cNvPr id="46082"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685800" y="436245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spcBef>
                <a:spcPts val="0"/>
              </a:spcBef>
              <a:spcAft>
                <a:spcPts val="0"/>
              </a:spcAft>
            </a:pPr>
            <a:r>
              <a:rPr lang="en-US" altLang="en-US" b="1" dirty="0"/>
              <a:t>Presenter Remarks: </a:t>
            </a:r>
          </a:p>
          <a:p>
            <a:pPr eaLnBrk="1" hangingPunct="1">
              <a:spcBef>
                <a:spcPts val="0"/>
              </a:spcBef>
              <a:spcAft>
                <a:spcPts val="0"/>
              </a:spcAft>
            </a:pPr>
            <a:r>
              <a:rPr lang="en-US" altLang="en-US" dirty="0"/>
              <a:t>The purpose of the foundations is to promote a common understanding of young children’</a:t>
            </a:r>
            <a:r>
              <a:rPr lang="en-US" altLang="ja-JP" dirty="0"/>
              <a:t>s learning and to guide instructional practice. The foundations and framework are designed to work together.  While the foundations—known as standards in the K-12 arena—provide the background information to understand children</a:t>
            </a:r>
            <a:r>
              <a:rPr lang="en-US" altLang="en-US" dirty="0"/>
              <a:t>’</a:t>
            </a:r>
            <a:r>
              <a:rPr lang="en-US" altLang="ja-JP" dirty="0"/>
              <a:t>s developing knowledge and skills (the </a:t>
            </a:r>
            <a:r>
              <a:rPr lang="en-US" altLang="en-US" dirty="0"/>
              <a:t>“</a:t>
            </a:r>
            <a:r>
              <a:rPr lang="en-US" altLang="ja-JP" dirty="0"/>
              <a:t>what</a:t>
            </a:r>
            <a:r>
              <a:rPr lang="en-US" altLang="en-US" dirty="0"/>
              <a:t>”</a:t>
            </a:r>
            <a:r>
              <a:rPr lang="en-US" altLang="ja-JP" dirty="0"/>
              <a:t>), the curriculum framework offers guidance on how teachers and programs can support the learning and development that are described in the foundations (the </a:t>
            </a:r>
            <a:r>
              <a:rPr lang="en-US" altLang="en-US" dirty="0"/>
              <a:t>“</a:t>
            </a:r>
            <a:r>
              <a:rPr lang="en-US" altLang="ja-JP" dirty="0"/>
              <a:t>how</a:t>
            </a:r>
            <a:r>
              <a:rPr lang="en-US" altLang="en-US" dirty="0"/>
              <a:t>”</a:t>
            </a:r>
            <a:r>
              <a:rPr lang="en-US" altLang="ja-JP" dirty="0"/>
              <a:t>).</a:t>
            </a:r>
          </a:p>
          <a:p>
            <a:pPr eaLnBrk="1" hangingPunct="1">
              <a:spcBef>
                <a:spcPts val="0"/>
              </a:spcBef>
              <a:spcAft>
                <a:spcPts val="0"/>
              </a:spcAft>
            </a:pPr>
            <a:endParaRPr lang="en-US" altLang="en-US" b="0" dirty="0"/>
          </a:p>
          <a:p>
            <a:pPr marL="0" marR="0">
              <a:spcBef>
                <a:spcPts val="0"/>
              </a:spcBef>
              <a:spcAft>
                <a:spcPts val="0"/>
              </a:spcAft>
            </a:pPr>
            <a:r>
              <a:rPr lang="en-US" kern="1200" dirty="0">
                <a:solidFill>
                  <a:srgbClr val="000000"/>
                </a:solidFill>
                <a:effectLst/>
                <a:ea typeface="MS PGothic" panose="020B0600070205080204" pitchFamily="34" charset="-128"/>
              </a:rPr>
              <a:t>Handout 2: Fundamental Movement Skills Strands and </a:t>
            </a:r>
            <a:r>
              <a:rPr lang="en-US" kern="1200" dirty="0" err="1">
                <a:solidFill>
                  <a:srgbClr val="000000"/>
                </a:solidFill>
                <a:effectLst/>
                <a:ea typeface="MS PGothic" panose="020B0600070205080204" pitchFamily="34" charset="-128"/>
              </a:rPr>
              <a:t>Substrands</a:t>
            </a:r>
            <a:r>
              <a:rPr lang="en-US" kern="1200" baseline="0" dirty="0">
                <a:solidFill>
                  <a:schemeClr val="tx1"/>
                </a:solidFill>
                <a:effectLst/>
                <a:ea typeface="MS PGothic" panose="020B0600070205080204" pitchFamily="34" charset="-128"/>
              </a:rPr>
              <a:t> </a:t>
            </a:r>
            <a:r>
              <a:rPr lang="en-US" altLang="en-US" dirty="0"/>
              <a:t>shows the strands and </a:t>
            </a:r>
            <a:r>
              <a:rPr lang="en-US" altLang="en-US" dirty="0" err="1"/>
              <a:t>substrands</a:t>
            </a:r>
            <a:r>
              <a:rPr lang="en-US" altLang="en-US" dirty="0"/>
              <a:t> we will be talking about today.</a:t>
            </a:r>
          </a:p>
          <a:p>
            <a:pPr>
              <a:spcBef>
                <a:spcPts val="0"/>
              </a:spcBef>
              <a:spcAft>
                <a:spcPts val="0"/>
              </a:spcAft>
            </a:pPr>
            <a:endParaRPr lang="en-US" altLang="en-US" b="1" dirty="0"/>
          </a:p>
        </p:txBody>
      </p:sp>
      <p:sp>
        <p:nvSpPr>
          <p:cNvPr id="46084"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C9FF7E2-E65D-4733-8BBF-A25527578D69}" type="slidenum">
              <a:rPr lang="en-US" altLang="en-US" sz="1200"/>
              <a:pPr eaLnBrk="1" hangingPunct="1"/>
              <a:t>9</a:t>
            </a:fld>
            <a:endParaRPr lang="en-US" altLang="en-US" sz="1200"/>
          </a:p>
        </p:txBody>
      </p:sp>
    </p:spTree>
    <p:extLst>
      <p:ext uri="{BB962C8B-B14F-4D97-AF65-F5344CB8AC3E}">
        <p14:creationId xmlns:p14="http://schemas.microsoft.com/office/powerpoint/2010/main" val="917237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8BA77284-2D43-4022-89B4-903139FE1F32}" type="slidenum">
              <a:rPr lang="en-US" altLang="en-US"/>
              <a:pPr/>
              <a:t>‹#›</a:t>
            </a:fld>
            <a:endParaRPr lang="en-US" altLang="en-US"/>
          </a:p>
        </p:txBody>
      </p:sp>
    </p:spTree>
    <p:extLst>
      <p:ext uri="{BB962C8B-B14F-4D97-AF65-F5344CB8AC3E}">
        <p14:creationId xmlns:p14="http://schemas.microsoft.com/office/powerpoint/2010/main" val="158995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0B958A8B-F0D1-44AC-9DF0-A7287EBDAE46}" type="slidenum">
              <a:rPr lang="en-US" altLang="en-US"/>
              <a:pPr/>
              <a:t>‹#›</a:t>
            </a:fld>
            <a:endParaRPr lang="en-US" altLang="en-US"/>
          </a:p>
        </p:txBody>
      </p:sp>
    </p:spTree>
    <p:extLst>
      <p:ext uri="{BB962C8B-B14F-4D97-AF65-F5344CB8AC3E}">
        <p14:creationId xmlns:p14="http://schemas.microsoft.com/office/powerpoint/2010/main" val="831929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5AE695F7-682A-4240-9BBC-BE2E29D64C58}" type="slidenum">
              <a:rPr lang="en-US" altLang="en-US"/>
              <a:pPr/>
              <a:t>‹#›</a:t>
            </a:fld>
            <a:endParaRPr lang="en-US" altLang="en-US"/>
          </a:p>
        </p:txBody>
      </p:sp>
    </p:spTree>
    <p:extLst>
      <p:ext uri="{BB962C8B-B14F-4D97-AF65-F5344CB8AC3E}">
        <p14:creationId xmlns:p14="http://schemas.microsoft.com/office/powerpoint/2010/main" val="2565215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AE695F7-682A-4240-9BBC-BE2E29D64C58}" type="slidenum">
              <a:rPr lang="en-US" altLang="en-US"/>
              <a:pPr/>
              <a:t>‹#›</a:t>
            </a:fld>
            <a:endParaRPr lang="en-US" altLang="en-US"/>
          </a:p>
        </p:txBody>
      </p:sp>
    </p:spTree>
    <p:extLst>
      <p:ext uri="{BB962C8B-B14F-4D97-AF65-F5344CB8AC3E}">
        <p14:creationId xmlns:p14="http://schemas.microsoft.com/office/powerpoint/2010/main" val="3477692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xfrm>
            <a:off x="8686800" y="0"/>
            <a:ext cx="457200" cy="365125"/>
          </a:xfrm>
        </p:spPr>
        <p:txBody>
          <a:bodyPr/>
          <a:lstStyle>
            <a:lvl1pPr>
              <a:defRPr/>
            </a:lvl1pPr>
          </a:lstStyle>
          <a:p>
            <a:fld id="{5AE695F7-682A-4240-9BBC-BE2E29D64C58}" type="slidenum">
              <a:rPr lang="en-US" altLang="en-US"/>
              <a:pPr/>
              <a:t>‹#›</a:t>
            </a:fld>
            <a:endParaRPr lang="en-US" altLang="en-US"/>
          </a:p>
        </p:txBody>
      </p:sp>
    </p:spTree>
    <p:extLst>
      <p:ext uri="{BB962C8B-B14F-4D97-AF65-F5344CB8AC3E}">
        <p14:creationId xmlns:p14="http://schemas.microsoft.com/office/powerpoint/2010/main" val="326124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25249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252494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FC1C457C-A6B5-457C-B066-5E4A7A0FEC8D}" type="slidenum">
              <a:rPr lang="en-US" altLang="en-US"/>
              <a:pPr/>
              <a:t>‹#›</a:t>
            </a:fld>
            <a:endParaRPr lang="en-US" altLang="en-US"/>
          </a:p>
        </p:txBody>
      </p:sp>
      <p:sp>
        <p:nvSpPr>
          <p:cNvPr id="8" name="Content Placeholder 3"/>
          <p:cNvSpPr>
            <a:spLocks noGrp="1"/>
          </p:cNvSpPr>
          <p:nvPr>
            <p:ph sz="half" idx="11"/>
          </p:nvPr>
        </p:nvSpPr>
        <p:spPr>
          <a:xfrm>
            <a:off x="884904" y="5191432"/>
            <a:ext cx="4040188" cy="11749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2"/>
          </p:nvPr>
        </p:nvSpPr>
        <p:spPr>
          <a:xfrm>
            <a:off x="5373330" y="5147187"/>
            <a:ext cx="4040188" cy="117495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0937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3BEA92E7-FC87-4DCE-BD9C-44CF153A1411}" type="slidenum">
              <a:rPr lang="en-US" altLang="en-US"/>
              <a:pPr/>
              <a:t>‹#›</a:t>
            </a:fld>
            <a:endParaRPr lang="en-US" altLang="en-US"/>
          </a:p>
        </p:txBody>
      </p:sp>
    </p:spTree>
    <p:extLst>
      <p:ext uri="{BB962C8B-B14F-4D97-AF65-F5344CB8AC3E}">
        <p14:creationId xmlns:p14="http://schemas.microsoft.com/office/powerpoint/2010/main" val="524745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EDF1AFBC-AB90-412C-9DD6-125710C6BD5F}" type="slidenum">
              <a:rPr lang="en-US" altLang="en-US"/>
              <a:pPr/>
              <a:t>‹#›</a:t>
            </a:fld>
            <a:endParaRPr lang="en-US" altLang="en-US"/>
          </a:p>
        </p:txBody>
      </p:sp>
    </p:spTree>
    <p:extLst>
      <p:ext uri="{BB962C8B-B14F-4D97-AF65-F5344CB8AC3E}">
        <p14:creationId xmlns:p14="http://schemas.microsoft.com/office/powerpoint/2010/main" val="454360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D737F79D-A3FB-4557-A667-D077C6F66DE1}" type="slidenum">
              <a:rPr lang="en-US" altLang="en-US"/>
              <a:pPr/>
              <a:t>‹#›</a:t>
            </a:fld>
            <a:endParaRPr lang="en-US" altLang="en-US"/>
          </a:p>
        </p:txBody>
      </p:sp>
    </p:spTree>
    <p:extLst>
      <p:ext uri="{BB962C8B-B14F-4D97-AF65-F5344CB8AC3E}">
        <p14:creationId xmlns:p14="http://schemas.microsoft.com/office/powerpoint/2010/main" val="840432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6420B93E-D857-4E74-B0DF-3E172A92FF66}" type="slidenum">
              <a:rPr lang="en-US" altLang="en-US"/>
              <a:pPr/>
              <a:t>‹#›</a:t>
            </a:fld>
            <a:endParaRPr lang="en-US" altLang="en-US"/>
          </a:p>
        </p:txBody>
      </p:sp>
    </p:spTree>
    <p:extLst>
      <p:ext uri="{BB962C8B-B14F-4D97-AF65-F5344CB8AC3E}">
        <p14:creationId xmlns:p14="http://schemas.microsoft.com/office/powerpoint/2010/main" val="1669478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E9172429-FFE0-437C-9B85-22782C5C0293}" type="slidenum">
              <a:rPr lang="en-US" altLang="en-US"/>
              <a:pPr/>
              <a:t>‹#›</a:t>
            </a:fld>
            <a:endParaRPr lang="en-US" altLang="en-US"/>
          </a:p>
        </p:txBody>
      </p:sp>
    </p:spTree>
    <p:extLst>
      <p:ext uri="{BB962C8B-B14F-4D97-AF65-F5344CB8AC3E}">
        <p14:creationId xmlns:p14="http://schemas.microsoft.com/office/powerpoint/2010/main" val="1034713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57C10AFF-D030-4D16-8C5E-CED78E88AD20}" type="slidenum">
              <a:rPr lang="en-US" altLang="en-US"/>
              <a:pPr/>
              <a:t>‹#›</a:t>
            </a:fld>
            <a:endParaRPr lang="en-US" altLang="en-US"/>
          </a:p>
        </p:txBody>
      </p:sp>
    </p:spTree>
    <p:extLst>
      <p:ext uri="{BB962C8B-B14F-4D97-AF65-F5344CB8AC3E}">
        <p14:creationId xmlns:p14="http://schemas.microsoft.com/office/powerpoint/2010/main" val="23367350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62ED0663-ABDF-402D-BDFF-88D6A2D8BB22}" type="slidenum">
              <a:rPr lang="en-US" altLang="en-US"/>
              <a:pPr/>
              <a:t>‹#›</a:t>
            </a:fld>
            <a:endParaRPr lang="en-US" altLang="en-US"/>
          </a:p>
        </p:txBody>
      </p:sp>
    </p:spTree>
    <p:extLst>
      <p:ext uri="{BB962C8B-B14F-4D97-AF65-F5344CB8AC3E}">
        <p14:creationId xmlns:p14="http://schemas.microsoft.com/office/powerpoint/2010/main" val="1053353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40FAACF1-13A2-4370-BCD9-C6CA901824B7}" type="slidenum">
              <a:rPr lang="en-US" altLang="en-US"/>
              <a:pPr/>
              <a:t>‹#›</a:t>
            </a:fld>
            <a:endParaRPr lang="en-US" altLang="en-US"/>
          </a:p>
        </p:txBody>
      </p:sp>
    </p:spTree>
    <p:extLst>
      <p:ext uri="{BB962C8B-B14F-4D97-AF65-F5344CB8AC3E}">
        <p14:creationId xmlns:p14="http://schemas.microsoft.com/office/powerpoint/2010/main" val="21825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11217335-8754-4D31-B9F4-4050F6B68B9F}" type="slidenum">
              <a:rPr lang="en-US" altLang="en-US"/>
              <a:pPr/>
              <a:t>‹#›</a:t>
            </a:fld>
            <a:endParaRPr lang="en-US" altLang="en-US"/>
          </a:p>
        </p:txBody>
      </p:sp>
    </p:spTree>
    <p:extLst>
      <p:ext uri="{BB962C8B-B14F-4D97-AF65-F5344CB8AC3E}">
        <p14:creationId xmlns:p14="http://schemas.microsoft.com/office/powerpoint/2010/main" val="3024710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6E0D8CA3-43CA-4050-A899-BC920FCFA911}" type="slidenum">
              <a:rPr lang="en-US" altLang="en-US"/>
              <a:pPr/>
              <a:t>‹#›</a:t>
            </a:fld>
            <a:endParaRPr lang="en-US" altLang="en-US"/>
          </a:p>
        </p:txBody>
      </p:sp>
    </p:spTree>
    <p:extLst>
      <p:ext uri="{BB962C8B-B14F-4D97-AF65-F5344CB8AC3E}">
        <p14:creationId xmlns:p14="http://schemas.microsoft.com/office/powerpoint/2010/main" val="3295994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E67D6095-59F0-4272-B1F2-ADB7D498ABED}" type="slidenum">
              <a:rPr lang="en-US" altLang="en-US"/>
              <a:pPr/>
              <a:t>‹#›</a:t>
            </a:fld>
            <a:endParaRPr lang="en-US" altLang="en-US"/>
          </a:p>
        </p:txBody>
      </p:sp>
    </p:spTree>
    <p:extLst>
      <p:ext uri="{BB962C8B-B14F-4D97-AF65-F5344CB8AC3E}">
        <p14:creationId xmlns:p14="http://schemas.microsoft.com/office/powerpoint/2010/main" val="3291421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313D1CCB-353C-46B1-9AD4-309E746B1C46}" type="slidenum">
              <a:rPr lang="en-US" altLang="en-US"/>
              <a:pPr/>
              <a:t>‹#›</a:t>
            </a:fld>
            <a:endParaRPr lang="en-US" altLang="en-US"/>
          </a:p>
        </p:txBody>
      </p:sp>
    </p:spTree>
    <p:extLst>
      <p:ext uri="{BB962C8B-B14F-4D97-AF65-F5344CB8AC3E}">
        <p14:creationId xmlns:p14="http://schemas.microsoft.com/office/powerpoint/2010/main" val="3803891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12287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12287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33400" y="2938464"/>
            <a:ext cx="4038600" cy="9286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2981326"/>
            <a:ext cx="4038600" cy="9286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4"/>
          <p:cNvSpPr>
            <a:spLocks noGrp="1"/>
          </p:cNvSpPr>
          <p:nvPr>
            <p:ph sz="quarter" idx="10"/>
          </p:nvPr>
        </p:nvSpPr>
        <p:spPr>
          <a:xfrm>
            <a:off x="533400" y="3978279"/>
            <a:ext cx="4038600" cy="12414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p:cNvSpPr>
            <a:spLocks noGrp="1"/>
          </p:cNvSpPr>
          <p:nvPr>
            <p:ph sz="quarter" idx="11"/>
          </p:nvPr>
        </p:nvSpPr>
        <p:spPr>
          <a:xfrm>
            <a:off x="4648200" y="4025903"/>
            <a:ext cx="4038600" cy="9842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4"/>
          <p:cNvSpPr>
            <a:spLocks noGrp="1"/>
          </p:cNvSpPr>
          <p:nvPr>
            <p:ph sz="quarter" idx="12"/>
          </p:nvPr>
        </p:nvSpPr>
        <p:spPr>
          <a:xfrm>
            <a:off x="533400" y="5330831"/>
            <a:ext cx="4038600" cy="12414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4"/>
          <p:cNvSpPr>
            <a:spLocks noGrp="1"/>
          </p:cNvSpPr>
          <p:nvPr>
            <p:ph sz="quarter" idx="13"/>
          </p:nvPr>
        </p:nvSpPr>
        <p:spPr>
          <a:xfrm>
            <a:off x="4781550" y="5126039"/>
            <a:ext cx="4038600" cy="12414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8421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68682" y="-1355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68682" y="1168890"/>
            <a:ext cx="4038600" cy="1143000"/>
          </a:xfrm>
        </p:spPr>
        <p:txBody>
          <a:bodyPr/>
          <a:lstStyle/>
          <a:p>
            <a:pPr lvl="0"/>
            <a:r>
              <a:rPr lang="en-US" dirty="0"/>
              <a:t>Click to edit Master text styles</a:t>
            </a:r>
          </a:p>
        </p:txBody>
      </p:sp>
      <p:sp>
        <p:nvSpPr>
          <p:cNvPr id="10" name="Content Placeholder 2"/>
          <p:cNvSpPr>
            <a:spLocks noGrp="1"/>
          </p:cNvSpPr>
          <p:nvPr>
            <p:ph sz="quarter" idx="13"/>
          </p:nvPr>
        </p:nvSpPr>
        <p:spPr>
          <a:xfrm>
            <a:off x="4527115" y="1203390"/>
            <a:ext cx="4038600" cy="1143000"/>
          </a:xfrm>
        </p:spPr>
        <p:txBody>
          <a:bodyPr/>
          <a:lstStyle/>
          <a:p>
            <a:pPr lvl="0"/>
            <a:r>
              <a:rPr lang="en-US" dirty="0"/>
              <a:t>Click to edit Master text styles</a:t>
            </a:r>
          </a:p>
        </p:txBody>
      </p:sp>
      <p:sp>
        <p:nvSpPr>
          <p:cNvPr id="11" name="Content Placeholder 2"/>
          <p:cNvSpPr>
            <a:spLocks noGrp="1"/>
          </p:cNvSpPr>
          <p:nvPr>
            <p:ph sz="quarter" idx="14"/>
          </p:nvPr>
        </p:nvSpPr>
        <p:spPr>
          <a:xfrm>
            <a:off x="478599" y="2173570"/>
            <a:ext cx="4038600" cy="1143000"/>
          </a:xfrm>
        </p:spPr>
        <p:txBody>
          <a:bodyPr/>
          <a:lstStyle/>
          <a:p>
            <a:pPr lvl="0"/>
            <a:r>
              <a:rPr lang="en-US" dirty="0"/>
              <a:t>Click to edit Master text styles</a:t>
            </a:r>
          </a:p>
        </p:txBody>
      </p:sp>
      <p:sp>
        <p:nvSpPr>
          <p:cNvPr id="12" name="Content Placeholder 2"/>
          <p:cNvSpPr>
            <a:spLocks noGrp="1"/>
          </p:cNvSpPr>
          <p:nvPr>
            <p:ph sz="quarter" idx="15"/>
          </p:nvPr>
        </p:nvSpPr>
        <p:spPr>
          <a:xfrm>
            <a:off x="4507282" y="2155629"/>
            <a:ext cx="4038600" cy="1143000"/>
          </a:xfrm>
        </p:spPr>
        <p:txBody>
          <a:bodyPr/>
          <a:lstStyle/>
          <a:p>
            <a:pPr lvl="0"/>
            <a:r>
              <a:rPr lang="en-US" dirty="0"/>
              <a:t>Click to edit Master text styles</a:t>
            </a:r>
          </a:p>
        </p:txBody>
      </p:sp>
      <p:sp>
        <p:nvSpPr>
          <p:cNvPr id="13" name="Content Placeholder 2"/>
          <p:cNvSpPr>
            <a:spLocks noGrp="1"/>
          </p:cNvSpPr>
          <p:nvPr>
            <p:ph sz="quarter" idx="16"/>
          </p:nvPr>
        </p:nvSpPr>
        <p:spPr>
          <a:xfrm>
            <a:off x="478599" y="4950420"/>
            <a:ext cx="4038600" cy="1143000"/>
          </a:xfrm>
        </p:spPr>
        <p:txBody>
          <a:bodyPr/>
          <a:lstStyle/>
          <a:p>
            <a:pPr lvl="0"/>
            <a:r>
              <a:rPr lang="en-US" dirty="0"/>
              <a:t>Click to edit Master text styles</a:t>
            </a:r>
          </a:p>
        </p:txBody>
      </p:sp>
      <p:sp>
        <p:nvSpPr>
          <p:cNvPr id="14" name="Content Placeholder 2"/>
          <p:cNvSpPr>
            <a:spLocks noGrp="1"/>
          </p:cNvSpPr>
          <p:nvPr>
            <p:ph sz="quarter" idx="17"/>
          </p:nvPr>
        </p:nvSpPr>
        <p:spPr>
          <a:xfrm>
            <a:off x="4527115" y="3183251"/>
            <a:ext cx="4038600" cy="1143000"/>
          </a:xfrm>
        </p:spPr>
        <p:txBody>
          <a:bodyPr/>
          <a:lstStyle/>
          <a:p>
            <a:pPr lvl="0"/>
            <a:r>
              <a:rPr lang="en-US" dirty="0"/>
              <a:t>Click to edit Master text styles</a:t>
            </a:r>
          </a:p>
        </p:txBody>
      </p:sp>
      <p:sp>
        <p:nvSpPr>
          <p:cNvPr id="15" name="Content Placeholder 2"/>
          <p:cNvSpPr>
            <a:spLocks noGrp="1"/>
          </p:cNvSpPr>
          <p:nvPr>
            <p:ph sz="quarter" idx="18"/>
          </p:nvPr>
        </p:nvSpPr>
        <p:spPr>
          <a:xfrm>
            <a:off x="448849" y="4047415"/>
            <a:ext cx="4038600" cy="1143000"/>
          </a:xfrm>
        </p:spPr>
        <p:txBody>
          <a:bodyPr/>
          <a:lstStyle/>
          <a:p>
            <a:pPr lvl="0"/>
            <a:r>
              <a:rPr lang="en-US" dirty="0"/>
              <a:t>Click to edit Master text styles</a:t>
            </a:r>
          </a:p>
        </p:txBody>
      </p:sp>
      <p:sp>
        <p:nvSpPr>
          <p:cNvPr id="16" name="Content Placeholder 2"/>
          <p:cNvSpPr>
            <a:spLocks noGrp="1"/>
          </p:cNvSpPr>
          <p:nvPr>
            <p:ph sz="quarter" idx="19"/>
          </p:nvPr>
        </p:nvSpPr>
        <p:spPr>
          <a:xfrm>
            <a:off x="4487449" y="4081915"/>
            <a:ext cx="4038600" cy="1143000"/>
          </a:xfrm>
        </p:spPr>
        <p:txBody>
          <a:bodyPr/>
          <a:lstStyle/>
          <a:p>
            <a:pPr lvl="0"/>
            <a:r>
              <a:rPr lang="en-US" dirty="0"/>
              <a:t>Click to edit Master text styles</a:t>
            </a:r>
          </a:p>
        </p:txBody>
      </p:sp>
      <p:sp>
        <p:nvSpPr>
          <p:cNvPr id="18" name="Content Placeholder 2"/>
          <p:cNvSpPr>
            <a:spLocks noGrp="1"/>
          </p:cNvSpPr>
          <p:nvPr>
            <p:ph sz="quarter" idx="21"/>
          </p:nvPr>
        </p:nvSpPr>
        <p:spPr>
          <a:xfrm>
            <a:off x="468682" y="3178250"/>
            <a:ext cx="4038600" cy="1143000"/>
          </a:xfrm>
        </p:spPr>
        <p:txBody>
          <a:bodyPr/>
          <a:lstStyle/>
          <a:p>
            <a:pPr lvl="0"/>
            <a:r>
              <a:rPr lang="en-US" dirty="0"/>
              <a:t>Click to edit Master text styles</a:t>
            </a:r>
          </a:p>
        </p:txBody>
      </p:sp>
      <p:sp>
        <p:nvSpPr>
          <p:cNvPr id="19" name="Content Placeholder 2"/>
          <p:cNvSpPr>
            <a:spLocks noGrp="1"/>
          </p:cNvSpPr>
          <p:nvPr>
            <p:ph sz="quarter" idx="22"/>
          </p:nvPr>
        </p:nvSpPr>
        <p:spPr>
          <a:xfrm>
            <a:off x="4502324" y="4950420"/>
            <a:ext cx="4038600" cy="1143000"/>
          </a:xfrm>
        </p:spPr>
        <p:txBody>
          <a:bodyPr/>
          <a:lstStyle/>
          <a:p>
            <a:pPr lvl="0"/>
            <a:r>
              <a:rPr lang="en-US" dirty="0"/>
              <a:t>Click to edit Master text styles</a:t>
            </a:r>
          </a:p>
        </p:txBody>
      </p:sp>
      <p:sp>
        <p:nvSpPr>
          <p:cNvPr id="20" name="Content Placeholder 2"/>
          <p:cNvSpPr>
            <a:spLocks noGrp="1"/>
          </p:cNvSpPr>
          <p:nvPr>
            <p:ph sz="quarter" idx="24"/>
          </p:nvPr>
        </p:nvSpPr>
        <p:spPr>
          <a:xfrm>
            <a:off x="478599" y="5715000"/>
            <a:ext cx="4038600" cy="1143000"/>
          </a:xfrm>
        </p:spPr>
        <p:txBody>
          <a:bodyPr/>
          <a:lstStyle/>
          <a:p>
            <a:pPr lvl="0"/>
            <a:r>
              <a:rPr lang="en-US" dirty="0"/>
              <a:t>Click to edit Master text styles</a:t>
            </a:r>
          </a:p>
        </p:txBody>
      </p:sp>
      <p:sp>
        <p:nvSpPr>
          <p:cNvPr id="21" name="Content Placeholder 2"/>
          <p:cNvSpPr>
            <a:spLocks noGrp="1"/>
          </p:cNvSpPr>
          <p:nvPr>
            <p:ph sz="quarter" idx="25"/>
          </p:nvPr>
        </p:nvSpPr>
        <p:spPr>
          <a:xfrm>
            <a:off x="4546949" y="5715000"/>
            <a:ext cx="4038600" cy="1143000"/>
          </a:xfrm>
        </p:spPr>
        <p:txBody>
          <a:bodyPr/>
          <a:lstStyle/>
          <a:p>
            <a:pPr lvl="0"/>
            <a:r>
              <a:rPr lang="en-US" dirty="0"/>
              <a:t>Click to edit Master text styles</a:t>
            </a:r>
          </a:p>
        </p:txBody>
      </p:sp>
      <p:sp>
        <p:nvSpPr>
          <p:cNvPr id="17" name="Slide Number Placeholder 5"/>
          <p:cNvSpPr>
            <a:spLocks noGrp="1"/>
          </p:cNvSpPr>
          <p:nvPr>
            <p:ph type="sldNum" sz="quarter" idx="26"/>
          </p:nvPr>
        </p:nvSpPr>
        <p:spPr/>
        <p:txBody>
          <a:bodyPr/>
          <a:lstStyle>
            <a:lvl1pPr>
              <a:defRPr/>
            </a:lvl1pPr>
          </a:lstStyle>
          <a:p>
            <a:fld id="{2D69B46C-9886-4934-BE6D-B1C81B4E7C0F}" type="slidenum">
              <a:rPr lang="en-US" altLang="en-US"/>
              <a:pPr/>
              <a:t>‹#›</a:t>
            </a:fld>
            <a:endParaRPr lang="en-US" altLang="en-US"/>
          </a:p>
        </p:txBody>
      </p:sp>
    </p:spTree>
    <p:extLst>
      <p:ext uri="{BB962C8B-B14F-4D97-AF65-F5344CB8AC3E}">
        <p14:creationId xmlns:p14="http://schemas.microsoft.com/office/powerpoint/2010/main" val="24103443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25C4A01C-89CA-46BA-9C18-FDD2AD232BE7}" type="slidenum">
              <a:rPr lang="en-US" altLang="en-US"/>
              <a:pPr/>
              <a:t>‹#›</a:t>
            </a:fld>
            <a:endParaRPr lang="en-US" altLang="en-US"/>
          </a:p>
        </p:txBody>
      </p:sp>
    </p:spTree>
    <p:extLst>
      <p:ext uri="{BB962C8B-B14F-4D97-AF65-F5344CB8AC3E}">
        <p14:creationId xmlns:p14="http://schemas.microsoft.com/office/powerpoint/2010/main" val="25595490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017CA7A9-E5E5-446C-8762-24DA2D4653F8}" type="slidenum">
              <a:rPr lang="en-US" altLang="en-US"/>
              <a:pPr/>
              <a:t>‹#›</a:t>
            </a:fld>
            <a:endParaRPr lang="en-US" altLang="en-US"/>
          </a:p>
        </p:txBody>
      </p:sp>
    </p:spTree>
    <p:extLst>
      <p:ext uri="{BB962C8B-B14F-4D97-AF65-F5344CB8AC3E}">
        <p14:creationId xmlns:p14="http://schemas.microsoft.com/office/powerpoint/2010/main" val="1547573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73140BA6-9121-4465-B014-680CCDDED9E1}" type="slidenum">
              <a:rPr lang="en-US" altLang="en-US"/>
              <a:pPr/>
              <a:t>‹#›</a:t>
            </a:fld>
            <a:endParaRPr lang="en-US" altLang="en-US"/>
          </a:p>
        </p:txBody>
      </p:sp>
    </p:spTree>
    <p:extLst>
      <p:ext uri="{BB962C8B-B14F-4D97-AF65-F5344CB8AC3E}">
        <p14:creationId xmlns:p14="http://schemas.microsoft.com/office/powerpoint/2010/main" val="5651278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14D4CEC8-03CD-444F-A595-98022845F00E}" type="slidenum">
              <a:rPr lang="en-US" altLang="en-US"/>
              <a:pPr/>
              <a:t>‹#›</a:t>
            </a:fld>
            <a:endParaRPr lang="en-US" altLang="en-US"/>
          </a:p>
        </p:txBody>
      </p:sp>
    </p:spTree>
    <p:extLst>
      <p:ext uri="{BB962C8B-B14F-4D97-AF65-F5344CB8AC3E}">
        <p14:creationId xmlns:p14="http://schemas.microsoft.com/office/powerpoint/2010/main" val="3128773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C6C66AC9-835C-45E8-8AF6-6E5AC8AD021E}" type="slidenum">
              <a:rPr lang="en-US" altLang="en-US"/>
              <a:pPr/>
              <a:t>‹#›</a:t>
            </a:fld>
            <a:endParaRPr lang="en-US" altLang="en-US"/>
          </a:p>
        </p:txBody>
      </p:sp>
    </p:spTree>
    <p:extLst>
      <p:ext uri="{BB962C8B-B14F-4D97-AF65-F5344CB8AC3E}">
        <p14:creationId xmlns:p14="http://schemas.microsoft.com/office/powerpoint/2010/main" val="31049000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E6C6899E-749B-488C-933E-ECDD0142D52A}" type="slidenum">
              <a:rPr lang="en-US" altLang="en-US"/>
              <a:pPr/>
              <a:t>‹#›</a:t>
            </a:fld>
            <a:endParaRPr lang="en-US" altLang="en-US"/>
          </a:p>
        </p:txBody>
      </p:sp>
    </p:spTree>
    <p:extLst>
      <p:ext uri="{BB962C8B-B14F-4D97-AF65-F5344CB8AC3E}">
        <p14:creationId xmlns:p14="http://schemas.microsoft.com/office/powerpoint/2010/main" val="2352553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6A4F81DE-C7C6-49FF-97C2-686BD2950F5D}" type="slidenum">
              <a:rPr lang="en-US" altLang="en-US"/>
              <a:pPr/>
              <a:t>‹#›</a:t>
            </a:fld>
            <a:endParaRPr lang="en-US" altLang="en-US"/>
          </a:p>
        </p:txBody>
      </p:sp>
    </p:spTree>
    <p:extLst>
      <p:ext uri="{BB962C8B-B14F-4D97-AF65-F5344CB8AC3E}">
        <p14:creationId xmlns:p14="http://schemas.microsoft.com/office/powerpoint/2010/main" val="2941033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69436AFD-ED98-4A58-9D3E-EFDE01897070}" type="slidenum">
              <a:rPr lang="en-US" altLang="en-US"/>
              <a:pPr/>
              <a:t>‹#›</a:t>
            </a:fld>
            <a:endParaRPr lang="en-US" altLang="en-US"/>
          </a:p>
        </p:txBody>
      </p:sp>
    </p:spTree>
    <p:extLst>
      <p:ext uri="{BB962C8B-B14F-4D97-AF65-F5344CB8AC3E}">
        <p14:creationId xmlns:p14="http://schemas.microsoft.com/office/powerpoint/2010/main" val="1975020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416F58A8-40EC-4766-8CBE-45328CC024D2}" type="slidenum">
              <a:rPr lang="en-US" altLang="en-US"/>
              <a:pPr/>
              <a:t>‹#›</a:t>
            </a:fld>
            <a:endParaRPr lang="en-US" altLang="en-US"/>
          </a:p>
        </p:txBody>
      </p:sp>
    </p:spTree>
    <p:extLst>
      <p:ext uri="{BB962C8B-B14F-4D97-AF65-F5344CB8AC3E}">
        <p14:creationId xmlns:p14="http://schemas.microsoft.com/office/powerpoint/2010/main" val="2053866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3F40F0E6-6CB2-49C5-80D5-81FF3FC9D044}" type="slidenum">
              <a:rPr lang="en-US" altLang="en-US"/>
              <a:pPr/>
              <a:t>‹#›</a:t>
            </a:fld>
            <a:endParaRPr lang="en-US" altLang="en-US"/>
          </a:p>
        </p:txBody>
      </p:sp>
    </p:spTree>
    <p:extLst>
      <p:ext uri="{BB962C8B-B14F-4D97-AF65-F5344CB8AC3E}">
        <p14:creationId xmlns:p14="http://schemas.microsoft.com/office/powerpoint/2010/main" val="34196965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C8385716-16C1-4AC1-BEE0-D9774462D3D7}" type="slidenum">
              <a:rPr lang="en-US" altLang="en-US"/>
              <a:pPr/>
              <a:t>‹#›</a:t>
            </a:fld>
            <a:endParaRPr lang="en-US" altLang="en-US"/>
          </a:p>
        </p:txBody>
      </p:sp>
    </p:spTree>
    <p:extLst>
      <p:ext uri="{BB962C8B-B14F-4D97-AF65-F5344CB8AC3E}">
        <p14:creationId xmlns:p14="http://schemas.microsoft.com/office/powerpoint/2010/main" val="33941843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84149C38-3E03-4C20-9517-077AA4A20E77}" type="slidenum">
              <a:rPr lang="en-US" altLang="en-US"/>
              <a:pPr/>
              <a:t>‹#›</a:t>
            </a:fld>
            <a:endParaRPr lang="en-US" altLang="en-US"/>
          </a:p>
        </p:txBody>
      </p:sp>
    </p:spTree>
    <p:extLst>
      <p:ext uri="{BB962C8B-B14F-4D97-AF65-F5344CB8AC3E}">
        <p14:creationId xmlns:p14="http://schemas.microsoft.com/office/powerpoint/2010/main" val="3055120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87CD2B0E-5B2E-4F08-9C36-C1836B7F6E2B}" type="slidenum">
              <a:rPr lang="en-US" altLang="en-US"/>
              <a:pPr/>
              <a:t>‹#›</a:t>
            </a:fld>
            <a:endParaRPr lang="en-US" altLang="en-US"/>
          </a:p>
        </p:txBody>
      </p:sp>
    </p:spTree>
    <p:extLst>
      <p:ext uri="{BB962C8B-B14F-4D97-AF65-F5344CB8AC3E}">
        <p14:creationId xmlns:p14="http://schemas.microsoft.com/office/powerpoint/2010/main" val="834539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BEBBF190-489A-403C-B44B-DFF113AA7E88}" type="slidenum">
              <a:rPr lang="en-US" altLang="en-US"/>
              <a:pPr/>
              <a:t>‹#›</a:t>
            </a:fld>
            <a:endParaRPr lang="en-US" altLang="en-US"/>
          </a:p>
        </p:txBody>
      </p:sp>
    </p:spTree>
    <p:extLst>
      <p:ext uri="{BB962C8B-B14F-4D97-AF65-F5344CB8AC3E}">
        <p14:creationId xmlns:p14="http://schemas.microsoft.com/office/powerpoint/2010/main" val="1090898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FC1C457C-A6B5-457C-B066-5E4A7A0FEC8D}" type="slidenum">
              <a:rPr lang="en-US" altLang="en-US"/>
              <a:pPr/>
              <a:t>‹#›</a:t>
            </a:fld>
            <a:endParaRPr lang="en-US" altLang="en-US"/>
          </a:p>
        </p:txBody>
      </p:sp>
    </p:spTree>
    <p:extLst>
      <p:ext uri="{BB962C8B-B14F-4D97-AF65-F5344CB8AC3E}">
        <p14:creationId xmlns:p14="http://schemas.microsoft.com/office/powerpoint/2010/main" val="3060037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0AAC4CFD-359F-415F-976E-E86D4C061EB8}" type="slidenum">
              <a:rPr lang="en-US" altLang="en-US"/>
              <a:pPr/>
              <a:t>‹#›</a:t>
            </a:fld>
            <a:endParaRPr lang="en-US" altLang="en-US"/>
          </a:p>
        </p:txBody>
      </p:sp>
    </p:spTree>
    <p:extLst>
      <p:ext uri="{BB962C8B-B14F-4D97-AF65-F5344CB8AC3E}">
        <p14:creationId xmlns:p14="http://schemas.microsoft.com/office/powerpoint/2010/main" val="2596154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A9D0785C-7124-49AF-9B13-309D5497B4FB}" type="slidenum">
              <a:rPr lang="en-US" altLang="en-US"/>
              <a:pPr/>
              <a:t>‹#›</a:t>
            </a:fld>
            <a:endParaRPr lang="en-US" altLang="en-US"/>
          </a:p>
        </p:txBody>
      </p:sp>
    </p:spTree>
    <p:extLst>
      <p:ext uri="{BB962C8B-B14F-4D97-AF65-F5344CB8AC3E}">
        <p14:creationId xmlns:p14="http://schemas.microsoft.com/office/powerpoint/2010/main" val="3271071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FD122729-D235-4961-8150-3D3D80B287F9}" type="slidenum">
              <a:rPr lang="en-US" altLang="en-US"/>
              <a:pPr/>
              <a:t>‹#›</a:t>
            </a:fld>
            <a:endParaRPr lang="en-US" altLang="en-US"/>
          </a:p>
        </p:txBody>
      </p:sp>
    </p:spTree>
    <p:extLst>
      <p:ext uri="{BB962C8B-B14F-4D97-AF65-F5344CB8AC3E}">
        <p14:creationId xmlns:p14="http://schemas.microsoft.com/office/powerpoint/2010/main" val="4094784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A97ECBD4-BC12-4164-B3C7-91742DB330D6}" type="slidenum">
              <a:rPr lang="en-US" altLang="en-US"/>
              <a:pPr/>
              <a:t>‹#›</a:t>
            </a:fld>
            <a:endParaRPr lang="en-US" altLang="en-US"/>
          </a:p>
        </p:txBody>
      </p:sp>
    </p:spTree>
    <p:extLst>
      <p:ext uri="{BB962C8B-B14F-4D97-AF65-F5344CB8AC3E}">
        <p14:creationId xmlns:p14="http://schemas.microsoft.com/office/powerpoint/2010/main" val="3553127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9953">
            <a:alpha val="69411"/>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87CD2B0E-5B2E-4F08-9C36-C1836B7F6E2B}" type="slidenum">
              <a:rPr lang="en-US" altLang="en-US"/>
              <a:pPr/>
              <a:t>‹#›</a:t>
            </a:fld>
            <a:endParaRPr lang="en-US" altLang="en-US"/>
          </a:p>
        </p:txBody>
      </p:sp>
      <p:sp>
        <p:nvSpPr>
          <p:cNvPr id="5" name="Rectangle 5"/>
          <p:cNvSpPr>
            <a:spLocks noChangeArrowheads="1"/>
          </p:cNvSpPr>
          <p:nvPr userDrawn="1"/>
        </p:nvSpPr>
        <p:spPr bwMode="auto">
          <a:xfrm>
            <a:off x="0" y="6623050"/>
            <a:ext cx="9144000" cy="231775"/>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©2016 California Department of Education</a:t>
            </a:r>
            <a:endParaRPr lang="en-US" sz="900" dirty="0">
              <a:latin typeface="Arial" pitchFamily="-83" charset="0"/>
              <a:ea typeface="Arial" pitchFamily="-83" charset="0"/>
              <a:cs typeface="Arial" pitchFamily="-83" charset="0"/>
            </a:endParaRPr>
          </a:p>
        </p:txBody>
      </p:sp>
      <p:pic>
        <p:nvPicPr>
          <p:cNvPr id="1030" name="Picture 6" descr="cpincolorlist.JPG"/>
          <p:cNvPicPr>
            <a:picLocks noChangeAspect="1"/>
          </p:cNvPicPr>
          <p:nvPr userDrawn="1"/>
        </p:nvPicPr>
        <p:blipFill>
          <a:blip r:embed="rId16">
            <a:extLst>
              <a:ext uri="{28A0092B-C50C-407E-A947-70E740481C1C}">
                <a14:useLocalDpi xmlns:a14="http://schemas.microsoft.com/office/drawing/2010/main" val="0"/>
              </a:ext>
            </a:extLst>
          </a:blip>
          <a:srcRect l="20486" t="76100" r="15247" b="14085"/>
          <a:stretch>
            <a:fillRect/>
          </a:stretch>
        </p:blipFill>
        <p:spPr bwMode="auto">
          <a:xfrm>
            <a:off x="0" y="6119813"/>
            <a:ext cx="7493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46" r:id="rId12"/>
    <p:sldLayoutId id="2147484350" r:id="rId13"/>
    <p:sldLayoutId id="2147484352" r:id="rId14"/>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9953">
            <a:alpha val="69411"/>
          </a:srgb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4A089533-8B0A-4465-8206-F9AA849F16BB}" type="slidenum">
              <a:rPr lang="en-US" altLang="en-US"/>
              <a:pPr/>
              <a:t>‹#›</a:t>
            </a:fld>
            <a:endParaRPr lang="en-US" altLang="en-US"/>
          </a:p>
        </p:txBody>
      </p:sp>
      <p:sp>
        <p:nvSpPr>
          <p:cNvPr id="6" name="Rectangle 5"/>
          <p:cNvSpPr>
            <a:spLocks noChangeArrowheads="1"/>
          </p:cNvSpPr>
          <p:nvPr userDrawn="1"/>
        </p:nvSpPr>
        <p:spPr bwMode="auto">
          <a:xfrm>
            <a:off x="0" y="6623050"/>
            <a:ext cx="9144000" cy="231775"/>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©2016 California Department of Education</a:t>
            </a:r>
            <a:endParaRPr lang="en-US" sz="900" dirty="0">
              <a:latin typeface="Arial" pitchFamily="-83" charset="0"/>
              <a:ea typeface="Arial" pitchFamily="-83" charset="0"/>
              <a:cs typeface="Arial" pitchFamily="-83" charset="0"/>
            </a:endParaRPr>
          </a:p>
        </p:txBody>
      </p:sp>
    </p:spTree>
  </p:cSld>
  <p:clrMap bg1="lt1" tx1="dk1" bg2="lt2" tx2="dk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 id="2147484347" r:id="rId12"/>
    <p:sldLayoutId id="2147484351" r:id="rId13"/>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9953">
            <a:alpha val="70979"/>
          </a:srgbClr>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A83BD701-455A-4564-AC7B-7B2E7A1BD0F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35" r:id="rId1"/>
    <p:sldLayoutId id="2147484336" r:id="rId2"/>
    <p:sldLayoutId id="2147484337" r:id="rId3"/>
    <p:sldLayoutId id="2147484338" r:id="rId4"/>
    <p:sldLayoutId id="2147484339" r:id="rId5"/>
    <p:sldLayoutId id="2147484340" r:id="rId6"/>
    <p:sldLayoutId id="2147484341" r:id="rId7"/>
    <p:sldLayoutId id="2147484342" r:id="rId8"/>
    <p:sldLayoutId id="2147484343" r:id="rId9"/>
    <p:sldLayoutId id="2147484344" r:id="rId10"/>
    <p:sldLayoutId id="2147484345" r:id="rId11"/>
    <p:sldLayoutId id="2147484348"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hyperlink" Target="http://iweb.aahperd.org/iweb/Purchase/ProductDetail.aspx?Product_code=304-10488" TargetMode="External"/><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39.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6.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6.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26.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6.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2.xml"/><Relationship Id="rId1" Type="http://schemas.openxmlformats.org/officeDocument/2006/relationships/slideLayout" Target="../slideLayouts/slideLayout26.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26.xml"/><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39.xml"/><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31.xml"/><Relationship Id="rId5" Type="http://schemas.openxmlformats.org/officeDocument/2006/relationships/image" Target="../media/image87.png"/><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hyperlink" Target="https://www.google.com/url?sa=t&amp;rct=j&amp;q=&amp;esrc=s&amp;source=web&amp;cd=1&amp;cad=rja&amp;uact=8&amp;ved=0ahUKEwjqlfOBv7fOAhUCKGMKHcYjCBoQFggcMAA&amp;url=https://allaboutyoungchildren.org/english/&amp;usg=AFQjCNGZjAeHHuqyd4jwZ4mjXsYkX4jnYQ&amp;bvm=bv.129389765,d.cGc" TargetMode="External"/><Relationship Id="rId7" Type="http://schemas.microsoft.com/office/2007/relationships/hdphoto" Target="../media/hdphoto1.wdp"/><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89.jpeg"/><Relationship Id="rId5" Type="http://schemas.openxmlformats.org/officeDocument/2006/relationships/hyperlink" Target="https://www.google.com/url?sa=t&amp;rct=j&amp;q=&amp;esrc=s&amp;source=web&amp;cd=1&amp;cad=rja&amp;uact=8&amp;ved=0ahUKEwjluf-Wv7fOAhVU-GMKHZy0ChcQFggcMAA&amp;url=http://www.cde.ca.gov/ci/gs/em/documents/tkguide.pdf&amp;usg=AFQjCNGLkZjjCSncKT0z-jzu9UjYFR5yfQ&amp;bvm=bv.129389765,d.cGc" TargetMode="External"/><Relationship Id="rId4" Type="http://schemas.openxmlformats.org/officeDocument/2006/relationships/hyperlink" Target="https://www.google.com/url?sa=t&amp;rct=j&amp;q=&amp;esrc=s&amp;source=web&amp;cd=1&amp;cad=rja&amp;uact=8&amp;ved=0ahUKEwjvuJOtv7fOAhUK32MKHb-cCDsQFgghMAA&amp;url=http://www.cde.ca.gov/sp/cd/re/documents/familypartnerships.pdf&amp;usg=AFQjCNE4pI6AWAIjG4YTNT4JE4KiR_Xa0g&amp;bvm=bv.129389765,d.cGc"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ir6mPy_jNAhVP4WMKHfffA-4QjRwIBw&amp;url=https://clipartoons.com/best-clipart-image-9748/&amp;psig=AFQjCNFdPaluI45hbu5dXDctnYp3QgZL1w&amp;ust=1468779171052551"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9.png"/><Relationship Id="rId2" Type="http://schemas.openxmlformats.org/officeDocument/2006/relationships/notesSlide" Target="../notesSlides/notesSlide7.xml"/><Relationship Id="rId16"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8.png"/><Relationship Id="rId5" Type="http://schemas.openxmlformats.org/officeDocument/2006/relationships/diagramQuickStyle" Target="../diagrams/quickStyle1.xml"/><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diagramLayout" Target="../diagrams/layout1.xml"/><Relationship Id="rId9" Type="http://schemas.openxmlformats.org/officeDocument/2006/relationships/image" Target="../media/image6.png"/><Relationship Id="rId1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4"/>
          <p:cNvSpPr>
            <a:spLocks noGrp="1" noChangeArrowheads="1"/>
          </p:cNvSpPr>
          <p:nvPr>
            <p:ph type="title"/>
          </p:nvPr>
        </p:nvSpPr>
        <p:spPr>
          <a:xfrm>
            <a:off x="0" y="2"/>
            <a:ext cx="9144000" cy="1096072"/>
          </a:xfrm>
          <a:noFill/>
        </p:spPr>
        <p:txBody>
          <a:bodyPr/>
          <a:lstStyle/>
          <a:p>
            <a:pPr eaLnBrk="1" hangingPunct="1"/>
            <a:r>
              <a:rPr lang="en-US" altLang="en-US" sz="2800" b="0" dirty="0">
                <a:ea typeface="ＭＳ Ｐゴシック" panose="020B0600070205080204" pitchFamily="34" charset="-128"/>
                <a:cs typeface="Arial" panose="020B0604020202020204" pitchFamily="34" charset="0"/>
              </a:rPr>
              <a:t>Physical Development in Transitional Kindergarten: </a:t>
            </a:r>
            <a:br>
              <a:rPr lang="en-US" altLang="en-US" sz="4000" b="0" dirty="0">
                <a:ea typeface="ＭＳ Ｐゴシック" panose="020B0600070205080204" pitchFamily="34" charset="-128"/>
                <a:cs typeface="Arial" panose="020B0604020202020204" pitchFamily="34" charset="0"/>
              </a:rPr>
            </a:br>
            <a:r>
              <a:rPr lang="en-US" altLang="en-US" sz="3600" dirty="0">
                <a:cs typeface="Arial" panose="020B0604020202020204" pitchFamily="34" charset="0"/>
              </a:rPr>
              <a:t>Fundamental Movement Skills</a:t>
            </a:r>
            <a:endParaRPr lang="en-US" altLang="en-US" sz="3600" dirty="0">
              <a:ea typeface="ＭＳ Ｐゴシック" panose="020B0600070205080204" pitchFamily="34" charset="-128"/>
              <a:cs typeface="Arial" panose="020B0604020202020204" pitchFamily="34" charset="0"/>
            </a:endParaRPr>
          </a:p>
        </p:txBody>
      </p:sp>
      <p:sp>
        <p:nvSpPr>
          <p:cNvPr id="4" name="Content Placeholder 3"/>
          <p:cNvSpPr>
            <a:spLocks noGrp="1"/>
          </p:cNvSpPr>
          <p:nvPr>
            <p:ph sz="half" idx="1"/>
          </p:nvPr>
        </p:nvSpPr>
        <p:spPr>
          <a:xfrm>
            <a:off x="774098" y="5958098"/>
            <a:ext cx="7595803" cy="652151"/>
          </a:xfrm>
        </p:spPr>
        <p:txBody>
          <a:bodyPr/>
          <a:lstStyle/>
          <a:p>
            <a:pPr marL="0" indent="0" algn="ctr">
              <a:buNone/>
            </a:pPr>
            <a:r>
              <a:rPr lang="en-US" altLang="en-US" sz="1800" dirty="0">
                <a:cs typeface="Arial" panose="020B0604020202020204" pitchFamily="34" charset="0"/>
              </a:rPr>
              <a:t> </a:t>
            </a:r>
            <a:r>
              <a:rPr lang="en-US" altLang="en-US" sz="1800" i="1" dirty="0">
                <a:cs typeface="Arial" panose="020B0604020202020204" pitchFamily="34" charset="0"/>
              </a:rPr>
              <a:t>California Preschool Learning Foundations, Volume 2 </a:t>
            </a:r>
          </a:p>
          <a:p>
            <a:pPr marL="0" indent="0" algn="ctr">
              <a:buNone/>
            </a:pPr>
            <a:r>
              <a:rPr lang="en-US" altLang="en-US" sz="1800" i="1" dirty="0">
                <a:cs typeface="Arial" panose="020B0604020202020204" pitchFamily="34" charset="0"/>
              </a:rPr>
              <a:t>California Preschool Curriculum Framework, Volume 2 </a:t>
            </a:r>
            <a:br>
              <a:rPr lang="en-US" altLang="en-US" sz="3600" dirty="0">
                <a:cs typeface="Arial" panose="020B0604020202020204" pitchFamily="34" charset="0"/>
              </a:rPr>
            </a:br>
            <a:br>
              <a:rPr lang="en-US" altLang="en-US" sz="1800" dirty="0">
                <a:cs typeface="Arial" panose="020B0604020202020204" pitchFamily="34" charset="0"/>
              </a:rPr>
            </a:br>
            <a:endParaRPr lang="en-US" sz="1800" dirty="0"/>
          </a:p>
        </p:txBody>
      </p:sp>
      <p:pic>
        <p:nvPicPr>
          <p:cNvPr id="54275" name="Picture 2" descr="F:\WEST ED Edit Docs  6-14-14\Tback pics for PPT\Stomp board boys.JPG"/>
          <p:cNvPicPr>
            <a:picLocks noChangeAspect="1" noChangeArrowheads="1"/>
          </p:cNvPicPr>
          <p:nvPr/>
        </p:nvPicPr>
        <p:blipFill rotWithShape="1">
          <a:blip r:embed="rId3">
            <a:extLst>
              <a:ext uri="{28A0092B-C50C-407E-A947-70E740481C1C}">
                <a14:useLocalDpi xmlns:a14="http://schemas.microsoft.com/office/drawing/2010/main" val="0"/>
              </a:ext>
            </a:extLst>
          </a:blip>
          <a:srcRect l="12464" t="8566" r="13488" b="14382"/>
          <a:stretch/>
        </p:blipFill>
        <p:spPr bwMode="auto">
          <a:xfrm>
            <a:off x="2265821" y="1166371"/>
            <a:ext cx="4612355" cy="466253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6" descr="cpincolorlist.JPG"/>
          <p:cNvPicPr>
            <a:picLocks noChangeAspect="1"/>
          </p:cNvPicPr>
          <p:nvPr/>
        </p:nvPicPr>
        <p:blipFill>
          <a:blip r:embed="rId4">
            <a:extLst>
              <a:ext uri="{28A0092B-C50C-407E-A947-70E740481C1C}">
                <a14:useLocalDpi xmlns:a14="http://schemas.microsoft.com/office/drawing/2010/main" val="0"/>
              </a:ext>
            </a:extLst>
          </a:blip>
          <a:srcRect l="20486" t="76100" r="15247" b="14085"/>
          <a:stretch>
            <a:fillRect/>
          </a:stretch>
        </p:blipFill>
        <p:spPr bwMode="auto">
          <a:xfrm>
            <a:off x="0" y="6119813"/>
            <a:ext cx="7493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
          <p:cNvSpPr>
            <a:spLocks noChangeArrowheads="1"/>
          </p:cNvSpPr>
          <p:nvPr/>
        </p:nvSpPr>
        <p:spPr bwMode="auto">
          <a:xfrm>
            <a:off x="0" y="6623050"/>
            <a:ext cx="9144000" cy="231775"/>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©2016 California Department of Education</a:t>
            </a:r>
            <a:endParaRPr lang="en-US" sz="90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1822578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p:cNvPicPr>
            <a:picLocks noGrp="1" noChangeAspect="1"/>
          </p:cNvPicPr>
          <p:nvPr>
            <p:ph sz="quarter" idx="3"/>
          </p:nvPr>
        </p:nvPicPr>
        <p:blipFill rotWithShape="1">
          <a:blip r:embed="rId3" cstate="email">
            <a:extLst>
              <a:ext uri="{28A0092B-C50C-407E-A947-70E740481C1C}">
                <a14:useLocalDpi xmlns:a14="http://schemas.microsoft.com/office/drawing/2010/main" val="0"/>
              </a:ext>
            </a:extLst>
          </a:blip>
          <a:srcRect/>
          <a:stretch/>
        </p:blipFill>
        <p:spPr>
          <a:xfrm>
            <a:off x="0" y="0"/>
            <a:ext cx="9144000" cy="6867525"/>
          </a:xfrm>
        </p:spPr>
      </p:pic>
      <p:sp>
        <p:nvSpPr>
          <p:cNvPr id="21506" name="Rectangle 4"/>
          <p:cNvSpPr>
            <a:spLocks noGrp="1" noChangeArrowheads="1"/>
          </p:cNvSpPr>
          <p:nvPr>
            <p:ph type="title" sz="quarter"/>
          </p:nvPr>
        </p:nvSpPr>
        <p:spPr>
          <a:xfrm>
            <a:off x="-82626" y="-1"/>
            <a:ext cx="9226626" cy="1143000"/>
          </a:xfrm>
        </p:spPr>
        <p:txBody>
          <a:bodyPr/>
          <a:lstStyle/>
          <a:p>
            <a:r>
              <a:rPr lang="en-US" dirty="0">
                <a:solidFill>
                  <a:schemeClr val="bg1"/>
                </a:solidFill>
                <a:effectLst>
                  <a:outerShdw blurRad="38100" dist="38100" dir="2700000" algn="tl">
                    <a:srgbClr val="000000">
                      <a:alpha val="43137"/>
                    </a:srgbClr>
                  </a:outerShdw>
                </a:effectLst>
                <a:latin typeface="Arial" charset="0"/>
                <a:cs typeface="ＭＳ Ｐゴシック" charset="0"/>
              </a:rPr>
              <a:t>Foundations</a:t>
            </a:r>
          </a:p>
        </p:txBody>
      </p:sp>
      <p:sp>
        <p:nvSpPr>
          <p:cNvPr id="6" name="Content Placeholder 5"/>
          <p:cNvSpPr>
            <a:spLocks noGrp="1"/>
          </p:cNvSpPr>
          <p:nvPr>
            <p:ph sz="quarter" idx="4"/>
          </p:nvPr>
        </p:nvSpPr>
        <p:spPr>
          <a:xfrm>
            <a:off x="5266266" y="5555847"/>
            <a:ext cx="3420533" cy="1184135"/>
          </a:xfrm>
        </p:spPr>
        <p:txBody>
          <a:bodyPr/>
          <a:lstStyle/>
          <a:p>
            <a:r>
              <a:rPr lang="en-US" b="1" dirty="0">
                <a:solidFill>
                  <a:schemeClr val="bg1"/>
                </a:solidFill>
                <a:effectLst>
                  <a:outerShdw blurRad="38100" dist="38100" dir="2700000" algn="tl">
                    <a:srgbClr val="000000">
                      <a:alpha val="43137"/>
                    </a:srgbClr>
                  </a:outerShdw>
                </a:effectLst>
              </a:rPr>
              <a:t>High-quality program</a:t>
            </a:r>
          </a:p>
        </p:txBody>
      </p:sp>
      <p:sp>
        <p:nvSpPr>
          <p:cNvPr id="3" name="Slide Number Placeholder 2"/>
          <p:cNvSpPr>
            <a:spLocks noGrp="1"/>
          </p:cNvSpPr>
          <p:nvPr>
            <p:ph type="sldNum" sz="quarter" idx="10"/>
          </p:nvPr>
        </p:nvSpPr>
        <p:spPr/>
        <p:txBody>
          <a:bodyPr/>
          <a:lstStyle/>
          <a:p>
            <a:fld id="{15410E3B-9162-4089-93EA-17B606053D97}" type="slidenum">
              <a:rPr lang="en-US" altLang="en-US" smtClean="0"/>
              <a:pPr/>
              <a:t>10</a:t>
            </a:fld>
            <a:endParaRPr lang="en-US" altLang="en-US"/>
          </a:p>
        </p:txBody>
      </p:sp>
      <p:sp>
        <p:nvSpPr>
          <p:cNvPr id="8" name="Content Placeholder 7"/>
          <p:cNvSpPr>
            <a:spLocks noGrp="1"/>
          </p:cNvSpPr>
          <p:nvPr>
            <p:ph sz="quarter" idx="2"/>
          </p:nvPr>
        </p:nvSpPr>
        <p:spPr>
          <a:xfrm>
            <a:off x="304800" y="5555847"/>
            <a:ext cx="4038600" cy="1176981"/>
          </a:xfrm>
        </p:spPr>
        <p:txBody>
          <a:bodyPr/>
          <a:lstStyle/>
          <a:p>
            <a:r>
              <a:rPr lang="en-US" b="1" dirty="0">
                <a:solidFill>
                  <a:schemeClr val="bg1"/>
                </a:solidFill>
                <a:effectLst>
                  <a:outerShdw blurRad="38100" dist="38100" dir="2700000" algn="tl">
                    <a:srgbClr val="000000">
                      <a:alpha val="43137"/>
                    </a:srgbClr>
                  </a:outerShdw>
                </a:effectLst>
              </a:rPr>
              <a:t>With appropriate support</a:t>
            </a:r>
          </a:p>
        </p:txBody>
      </p:sp>
      <p:sp>
        <p:nvSpPr>
          <p:cNvPr id="15" name="Rectangle 14"/>
          <p:cNvSpPr>
            <a:spLocks noChangeArrowheads="1"/>
          </p:cNvSpPr>
          <p:nvPr/>
        </p:nvSpPr>
        <p:spPr bwMode="auto">
          <a:xfrm>
            <a:off x="0" y="6636693"/>
            <a:ext cx="9144000" cy="230832"/>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©2016 California Department of Education</a:t>
            </a:r>
            <a:endParaRPr lang="en-US" sz="90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2928134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90275" y="905838"/>
            <a:ext cx="5192050" cy="5708030"/>
          </a:xfrm>
          <a:prstGeom prst="rect">
            <a:avLst/>
          </a:prstGeom>
          <a:ln>
            <a:solidFill>
              <a:srgbClr val="000000"/>
            </a:solidFill>
          </a:ln>
        </p:spPr>
      </p:pic>
      <p:sp>
        <p:nvSpPr>
          <p:cNvPr id="33795" name="AutoShape 3"/>
          <p:cNvSpPr>
            <a:spLocks noChangeArrowheads="1"/>
          </p:cNvSpPr>
          <p:nvPr/>
        </p:nvSpPr>
        <p:spPr bwMode="auto">
          <a:xfrm>
            <a:off x="1752600" y="914400"/>
            <a:ext cx="990600" cy="381000"/>
          </a:xfrm>
          <a:prstGeom prst="wedgeRectCallout">
            <a:avLst>
              <a:gd name="adj1" fmla="val 124673"/>
              <a:gd name="adj2" fmla="val -11563"/>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Strand</a:t>
            </a:r>
          </a:p>
        </p:txBody>
      </p:sp>
      <p:sp>
        <p:nvSpPr>
          <p:cNvPr id="33796" name="AutoShape 4"/>
          <p:cNvSpPr>
            <a:spLocks noChangeArrowheads="1"/>
          </p:cNvSpPr>
          <p:nvPr/>
        </p:nvSpPr>
        <p:spPr bwMode="auto">
          <a:xfrm>
            <a:off x="990600" y="1524000"/>
            <a:ext cx="762000" cy="304800"/>
          </a:xfrm>
          <a:prstGeom prst="wedgeRectCallout">
            <a:avLst>
              <a:gd name="adj1" fmla="val 188675"/>
              <a:gd name="adj2" fmla="val 10584"/>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Age</a:t>
            </a:r>
          </a:p>
        </p:txBody>
      </p:sp>
      <p:sp>
        <p:nvSpPr>
          <p:cNvPr id="33797" name="AutoShape 5"/>
          <p:cNvSpPr>
            <a:spLocks noChangeArrowheads="1"/>
          </p:cNvSpPr>
          <p:nvPr/>
        </p:nvSpPr>
        <p:spPr bwMode="auto">
          <a:xfrm>
            <a:off x="530962" y="4506022"/>
            <a:ext cx="1143000" cy="381000"/>
          </a:xfrm>
          <a:prstGeom prst="wedgeRectCallout">
            <a:avLst>
              <a:gd name="adj1" fmla="val 89685"/>
              <a:gd name="adj2" fmla="val 45009"/>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Domain</a:t>
            </a:r>
          </a:p>
        </p:txBody>
      </p:sp>
      <p:sp>
        <p:nvSpPr>
          <p:cNvPr id="33799" name="AutoShape 7"/>
          <p:cNvSpPr>
            <a:spLocks noChangeArrowheads="1"/>
          </p:cNvSpPr>
          <p:nvPr/>
        </p:nvSpPr>
        <p:spPr bwMode="auto">
          <a:xfrm>
            <a:off x="7252107" y="1253019"/>
            <a:ext cx="1295400" cy="304800"/>
          </a:xfrm>
          <a:prstGeom prst="wedgeRectCallout">
            <a:avLst>
              <a:gd name="adj1" fmla="val -329840"/>
              <a:gd name="adj2" fmla="val 37418"/>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Substrand</a:t>
            </a:r>
          </a:p>
        </p:txBody>
      </p:sp>
      <p:sp>
        <p:nvSpPr>
          <p:cNvPr id="33800" name="AutoShape 8"/>
          <p:cNvSpPr>
            <a:spLocks noChangeArrowheads="1"/>
          </p:cNvSpPr>
          <p:nvPr/>
        </p:nvSpPr>
        <p:spPr bwMode="auto">
          <a:xfrm>
            <a:off x="7203513" y="3124200"/>
            <a:ext cx="1447800" cy="381000"/>
          </a:xfrm>
          <a:prstGeom prst="wedgeRectCallout">
            <a:avLst>
              <a:gd name="adj1" fmla="val -75328"/>
              <a:gd name="adj2" fmla="val -196830"/>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Examples</a:t>
            </a:r>
          </a:p>
        </p:txBody>
      </p:sp>
      <p:sp>
        <p:nvSpPr>
          <p:cNvPr id="33801" name="AutoShape 9"/>
          <p:cNvSpPr>
            <a:spLocks noChangeArrowheads="1"/>
          </p:cNvSpPr>
          <p:nvPr/>
        </p:nvSpPr>
        <p:spPr bwMode="auto">
          <a:xfrm>
            <a:off x="7163379" y="1972627"/>
            <a:ext cx="1676400" cy="381000"/>
          </a:xfrm>
          <a:prstGeom prst="wedgeRectCallout">
            <a:avLst>
              <a:gd name="adj1" fmla="val -79038"/>
              <a:gd name="adj2" fmla="val -39410"/>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Foundation</a:t>
            </a:r>
          </a:p>
        </p:txBody>
      </p:sp>
      <p:sp>
        <p:nvSpPr>
          <p:cNvPr id="33802" name="AutoShape 10"/>
          <p:cNvSpPr>
            <a:spLocks noChangeArrowheads="1"/>
          </p:cNvSpPr>
          <p:nvPr/>
        </p:nvSpPr>
        <p:spPr bwMode="auto">
          <a:xfrm>
            <a:off x="7128619" y="4267200"/>
            <a:ext cx="1676400" cy="381000"/>
          </a:xfrm>
          <a:prstGeom prst="wedgeRectCallout">
            <a:avLst>
              <a:gd name="adj1" fmla="val -65680"/>
              <a:gd name="adj2" fmla="val -113030"/>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Foundation</a:t>
            </a:r>
          </a:p>
        </p:txBody>
      </p:sp>
      <p:sp>
        <p:nvSpPr>
          <p:cNvPr id="16395" name="Title 13"/>
          <p:cNvSpPr>
            <a:spLocks noGrp="1"/>
          </p:cNvSpPr>
          <p:nvPr>
            <p:ph type="title"/>
          </p:nvPr>
        </p:nvSpPr>
        <p:spPr>
          <a:xfrm>
            <a:off x="457200" y="-33813"/>
            <a:ext cx="8229600" cy="905832"/>
          </a:xfrm>
        </p:spPr>
        <p:txBody>
          <a:bodyPr/>
          <a:lstStyle/>
          <a:p>
            <a:r>
              <a:rPr lang="en-US" sz="4000" dirty="0">
                <a:latin typeface="Arial" charset="0"/>
                <a:ea typeface="ＭＳ Ｐゴシック" charset="0"/>
                <a:cs typeface="ＭＳ Ｐゴシック" charset="0"/>
              </a:rPr>
              <a:t>Map of the Foundations</a:t>
            </a:r>
          </a:p>
        </p:txBody>
      </p:sp>
      <p:sp>
        <p:nvSpPr>
          <p:cNvPr id="12" name="AutoShape 10"/>
          <p:cNvSpPr>
            <a:spLocks noChangeArrowheads="1"/>
          </p:cNvSpPr>
          <p:nvPr/>
        </p:nvSpPr>
        <p:spPr bwMode="auto">
          <a:xfrm>
            <a:off x="457200" y="5562600"/>
            <a:ext cx="1676400" cy="381000"/>
          </a:xfrm>
          <a:prstGeom prst="wedgeRectCallout">
            <a:avLst>
              <a:gd name="adj1" fmla="val 86680"/>
              <a:gd name="adj2" fmla="val 147944"/>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r>
              <a:rPr lang="en-US" sz="1600" dirty="0">
                <a:latin typeface="Arial" pitchFamily="-1" charset="0"/>
                <a:ea typeface="+mn-ea"/>
                <a:cs typeface="+mn-cs"/>
              </a:rPr>
              <a:t>Footnotes</a:t>
            </a:r>
          </a:p>
        </p:txBody>
      </p:sp>
      <p:sp>
        <p:nvSpPr>
          <p:cNvPr id="14" name="Content Placeholder 1"/>
          <p:cNvSpPr>
            <a:spLocks noGrp="1"/>
          </p:cNvSpPr>
          <p:nvPr>
            <p:ph idx="1"/>
          </p:nvPr>
        </p:nvSpPr>
        <p:spPr>
          <a:xfrm>
            <a:off x="3307037" y="4780404"/>
            <a:ext cx="5741264" cy="1694415"/>
          </a:xfrm>
          <a:solidFill>
            <a:srgbClr val="FFF1E7"/>
          </a:solidFill>
          <a:ln w="41275">
            <a:solidFill>
              <a:schemeClr val="tx1"/>
            </a:solidFill>
          </a:ln>
        </p:spPr>
        <p:txBody>
          <a:bodyPr anchor="ctr" anchorCtr="0">
            <a:noAutofit/>
          </a:bodyPr>
          <a:lstStyle/>
          <a:p>
            <a:pPr marL="234950" indent="0">
              <a:buFont typeface="Arial" charset="0"/>
              <a:buNone/>
              <a:defRPr/>
            </a:pPr>
            <a:endParaRPr lang="en-US" sz="2000" dirty="0">
              <a:ea typeface="ＭＳ Ｐゴシック" pitchFamily="34" charset="-128"/>
              <a:cs typeface="ＭＳ Ｐゴシック" charset="0"/>
            </a:endParaRPr>
          </a:p>
          <a:p>
            <a:pPr marL="117475" indent="0">
              <a:buFont typeface="Arial" charset="0"/>
              <a:buNone/>
              <a:defRPr/>
            </a:pPr>
            <a:r>
              <a:rPr lang="en-US" sz="2000" dirty="0">
                <a:ea typeface="ＭＳ Ｐゴシック" pitchFamily="34" charset="-128"/>
                <a:cs typeface="ＭＳ Ｐゴシック" charset="0"/>
              </a:rPr>
              <a:t>Examine the developmental progression between 48 and 60 months in the foundation:  </a:t>
            </a:r>
          </a:p>
          <a:p>
            <a:pPr marL="457200" indent="-222250">
              <a:defRPr/>
            </a:pPr>
            <a:r>
              <a:rPr lang="en-US" sz="2000" dirty="0">
                <a:ea typeface="ＭＳ Ｐゴシック" pitchFamily="34" charset="-128"/>
                <a:cs typeface="ＭＳ Ｐゴシック" charset="0"/>
              </a:rPr>
              <a:t>What do you notice is developing?</a:t>
            </a:r>
          </a:p>
          <a:p>
            <a:pPr marL="457200" indent="-222250">
              <a:defRPr/>
            </a:pPr>
            <a:r>
              <a:rPr lang="en-US" sz="2000" dirty="0">
                <a:ea typeface="ＭＳ Ｐゴシック" pitchFamily="34" charset="-128"/>
                <a:cs typeface="ＭＳ Ｐゴシック" charset="0"/>
              </a:rPr>
              <a:t>Use the examples to help you think about growth and change. </a:t>
            </a:r>
          </a:p>
          <a:p>
            <a:pPr marL="0" indent="0">
              <a:buFont typeface="Arial" charset="0"/>
              <a:buNone/>
              <a:defRPr/>
            </a:pPr>
            <a:endParaRPr lang="en-US" sz="2000" dirty="0">
              <a:ea typeface="ＭＳ Ｐゴシック" pitchFamily="34" charset="-128"/>
              <a:cs typeface="ＭＳ Ｐゴシック" charset="0"/>
            </a:endParaRPr>
          </a:p>
        </p:txBody>
      </p:sp>
      <p:sp>
        <p:nvSpPr>
          <p:cNvPr id="3" name="Slide Number Placeholder 2"/>
          <p:cNvSpPr>
            <a:spLocks noGrp="1"/>
          </p:cNvSpPr>
          <p:nvPr>
            <p:ph type="sldNum" sz="quarter" idx="10"/>
          </p:nvPr>
        </p:nvSpPr>
        <p:spPr/>
        <p:txBody>
          <a:bodyPr/>
          <a:lstStyle/>
          <a:p>
            <a:fld id="{57C10AFF-D030-4D16-8C5E-CED78E88AD20}" type="slidenum">
              <a:rPr lang="en-US" altLang="en-US" smtClean="0"/>
              <a:pPr/>
              <a:t>11</a:t>
            </a:fld>
            <a:endParaRPr lang="en-US" altLang="en-US"/>
          </a:p>
        </p:txBody>
      </p:sp>
    </p:spTree>
    <p:extLst>
      <p:ext uri="{BB962C8B-B14F-4D97-AF65-F5344CB8AC3E}">
        <p14:creationId xmlns:p14="http://schemas.microsoft.com/office/powerpoint/2010/main" val="339866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fade">
                                      <p:cBhvr>
                                        <p:cTn id="7" dur="1000"/>
                                        <p:tgtEl>
                                          <p:spTgt spid="33797"/>
                                        </p:tgtEl>
                                      </p:cBhvr>
                                    </p:animEffect>
                                    <p:anim calcmode="lin" valueType="num">
                                      <p:cBhvr>
                                        <p:cTn id="8" dur="1000" fill="hold"/>
                                        <p:tgtEl>
                                          <p:spTgt spid="33797"/>
                                        </p:tgtEl>
                                        <p:attrNameLst>
                                          <p:attrName>ppt_x</p:attrName>
                                        </p:attrNameLst>
                                      </p:cBhvr>
                                      <p:tavLst>
                                        <p:tav tm="0">
                                          <p:val>
                                            <p:strVal val="#ppt_x"/>
                                          </p:val>
                                        </p:tav>
                                        <p:tav tm="100000">
                                          <p:val>
                                            <p:strVal val="#ppt_x"/>
                                          </p:val>
                                        </p:tav>
                                      </p:tavLst>
                                    </p:anim>
                                    <p:anim calcmode="lin" valueType="num">
                                      <p:cBhvr>
                                        <p:cTn id="9" dur="1000" fill="hold"/>
                                        <p:tgtEl>
                                          <p:spTgt spid="3379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795"/>
                                        </p:tgtEl>
                                        <p:attrNameLst>
                                          <p:attrName>style.visibility</p:attrName>
                                        </p:attrNameLst>
                                      </p:cBhvr>
                                      <p:to>
                                        <p:strVal val="visible"/>
                                      </p:to>
                                    </p:set>
                                    <p:animEffect transition="in" filter="fade">
                                      <p:cBhvr>
                                        <p:cTn id="14" dur="1000"/>
                                        <p:tgtEl>
                                          <p:spTgt spid="33795"/>
                                        </p:tgtEl>
                                      </p:cBhvr>
                                    </p:animEffect>
                                    <p:anim calcmode="lin" valueType="num">
                                      <p:cBhvr>
                                        <p:cTn id="15" dur="1000" fill="hold"/>
                                        <p:tgtEl>
                                          <p:spTgt spid="33795"/>
                                        </p:tgtEl>
                                        <p:attrNameLst>
                                          <p:attrName>ppt_x</p:attrName>
                                        </p:attrNameLst>
                                      </p:cBhvr>
                                      <p:tavLst>
                                        <p:tav tm="0">
                                          <p:val>
                                            <p:strVal val="#ppt_x"/>
                                          </p:val>
                                        </p:tav>
                                        <p:tav tm="100000">
                                          <p:val>
                                            <p:strVal val="#ppt_x"/>
                                          </p:val>
                                        </p:tav>
                                      </p:tavLst>
                                    </p:anim>
                                    <p:anim calcmode="lin" valueType="num">
                                      <p:cBhvr>
                                        <p:cTn id="16" dur="1000" fill="hold"/>
                                        <p:tgtEl>
                                          <p:spTgt spid="3379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799"/>
                                        </p:tgtEl>
                                        <p:attrNameLst>
                                          <p:attrName>style.visibility</p:attrName>
                                        </p:attrNameLst>
                                      </p:cBhvr>
                                      <p:to>
                                        <p:strVal val="visible"/>
                                      </p:to>
                                    </p:set>
                                    <p:animEffect transition="in" filter="fade">
                                      <p:cBhvr>
                                        <p:cTn id="21" dur="1000"/>
                                        <p:tgtEl>
                                          <p:spTgt spid="33799"/>
                                        </p:tgtEl>
                                      </p:cBhvr>
                                    </p:animEffect>
                                    <p:anim calcmode="lin" valueType="num">
                                      <p:cBhvr>
                                        <p:cTn id="22" dur="1000" fill="hold"/>
                                        <p:tgtEl>
                                          <p:spTgt spid="33799"/>
                                        </p:tgtEl>
                                        <p:attrNameLst>
                                          <p:attrName>ppt_x</p:attrName>
                                        </p:attrNameLst>
                                      </p:cBhvr>
                                      <p:tavLst>
                                        <p:tav tm="0">
                                          <p:val>
                                            <p:strVal val="#ppt_x"/>
                                          </p:val>
                                        </p:tav>
                                        <p:tav tm="100000">
                                          <p:val>
                                            <p:strVal val="#ppt_x"/>
                                          </p:val>
                                        </p:tav>
                                      </p:tavLst>
                                    </p:anim>
                                    <p:anim calcmode="lin" valueType="num">
                                      <p:cBhvr>
                                        <p:cTn id="23" dur="1000" fill="hold"/>
                                        <p:tgtEl>
                                          <p:spTgt spid="3379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796"/>
                                        </p:tgtEl>
                                        <p:attrNameLst>
                                          <p:attrName>style.visibility</p:attrName>
                                        </p:attrNameLst>
                                      </p:cBhvr>
                                      <p:to>
                                        <p:strVal val="visible"/>
                                      </p:to>
                                    </p:set>
                                    <p:animEffect transition="in" filter="fade">
                                      <p:cBhvr>
                                        <p:cTn id="28" dur="1000"/>
                                        <p:tgtEl>
                                          <p:spTgt spid="33796"/>
                                        </p:tgtEl>
                                      </p:cBhvr>
                                    </p:animEffect>
                                    <p:anim calcmode="lin" valueType="num">
                                      <p:cBhvr>
                                        <p:cTn id="29" dur="1000" fill="hold"/>
                                        <p:tgtEl>
                                          <p:spTgt spid="33796"/>
                                        </p:tgtEl>
                                        <p:attrNameLst>
                                          <p:attrName>ppt_x</p:attrName>
                                        </p:attrNameLst>
                                      </p:cBhvr>
                                      <p:tavLst>
                                        <p:tav tm="0">
                                          <p:val>
                                            <p:strVal val="#ppt_x"/>
                                          </p:val>
                                        </p:tav>
                                        <p:tav tm="100000">
                                          <p:val>
                                            <p:strVal val="#ppt_x"/>
                                          </p:val>
                                        </p:tav>
                                      </p:tavLst>
                                    </p:anim>
                                    <p:anim calcmode="lin" valueType="num">
                                      <p:cBhvr>
                                        <p:cTn id="30" dur="1000" fill="hold"/>
                                        <p:tgtEl>
                                          <p:spTgt spid="3379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3801"/>
                                        </p:tgtEl>
                                        <p:attrNameLst>
                                          <p:attrName>style.visibility</p:attrName>
                                        </p:attrNameLst>
                                      </p:cBhvr>
                                      <p:to>
                                        <p:strVal val="visible"/>
                                      </p:to>
                                    </p:set>
                                    <p:animEffect transition="in" filter="fade">
                                      <p:cBhvr>
                                        <p:cTn id="35" dur="1000"/>
                                        <p:tgtEl>
                                          <p:spTgt spid="33801"/>
                                        </p:tgtEl>
                                      </p:cBhvr>
                                    </p:animEffect>
                                    <p:anim calcmode="lin" valueType="num">
                                      <p:cBhvr>
                                        <p:cTn id="36" dur="1000" fill="hold"/>
                                        <p:tgtEl>
                                          <p:spTgt spid="33801"/>
                                        </p:tgtEl>
                                        <p:attrNameLst>
                                          <p:attrName>ppt_x</p:attrName>
                                        </p:attrNameLst>
                                      </p:cBhvr>
                                      <p:tavLst>
                                        <p:tav tm="0">
                                          <p:val>
                                            <p:strVal val="#ppt_x"/>
                                          </p:val>
                                        </p:tav>
                                        <p:tav tm="100000">
                                          <p:val>
                                            <p:strVal val="#ppt_x"/>
                                          </p:val>
                                        </p:tav>
                                      </p:tavLst>
                                    </p:anim>
                                    <p:anim calcmode="lin" valueType="num">
                                      <p:cBhvr>
                                        <p:cTn id="37" dur="1000" fill="hold"/>
                                        <p:tgtEl>
                                          <p:spTgt spid="33801"/>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33802"/>
                                        </p:tgtEl>
                                        <p:attrNameLst>
                                          <p:attrName>style.visibility</p:attrName>
                                        </p:attrNameLst>
                                      </p:cBhvr>
                                      <p:to>
                                        <p:strVal val="visible"/>
                                      </p:to>
                                    </p:set>
                                    <p:animEffect transition="in" filter="fade">
                                      <p:cBhvr>
                                        <p:cTn id="41" dur="1000"/>
                                        <p:tgtEl>
                                          <p:spTgt spid="33802"/>
                                        </p:tgtEl>
                                      </p:cBhvr>
                                    </p:animEffect>
                                    <p:anim calcmode="lin" valueType="num">
                                      <p:cBhvr>
                                        <p:cTn id="42" dur="1000" fill="hold"/>
                                        <p:tgtEl>
                                          <p:spTgt spid="33802"/>
                                        </p:tgtEl>
                                        <p:attrNameLst>
                                          <p:attrName>ppt_x</p:attrName>
                                        </p:attrNameLst>
                                      </p:cBhvr>
                                      <p:tavLst>
                                        <p:tav tm="0">
                                          <p:val>
                                            <p:strVal val="#ppt_x"/>
                                          </p:val>
                                        </p:tav>
                                        <p:tav tm="100000">
                                          <p:val>
                                            <p:strVal val="#ppt_x"/>
                                          </p:val>
                                        </p:tav>
                                      </p:tavLst>
                                    </p:anim>
                                    <p:anim calcmode="lin" valueType="num">
                                      <p:cBhvr>
                                        <p:cTn id="43" dur="1000" fill="hold"/>
                                        <p:tgtEl>
                                          <p:spTgt spid="3380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3800"/>
                                        </p:tgtEl>
                                        <p:attrNameLst>
                                          <p:attrName>style.visibility</p:attrName>
                                        </p:attrNameLst>
                                      </p:cBhvr>
                                      <p:to>
                                        <p:strVal val="visible"/>
                                      </p:to>
                                    </p:set>
                                    <p:animEffect transition="in" filter="fade">
                                      <p:cBhvr>
                                        <p:cTn id="48" dur="1000"/>
                                        <p:tgtEl>
                                          <p:spTgt spid="33800"/>
                                        </p:tgtEl>
                                      </p:cBhvr>
                                    </p:animEffect>
                                    <p:anim calcmode="lin" valueType="num">
                                      <p:cBhvr>
                                        <p:cTn id="49" dur="1000" fill="hold"/>
                                        <p:tgtEl>
                                          <p:spTgt spid="33800"/>
                                        </p:tgtEl>
                                        <p:attrNameLst>
                                          <p:attrName>ppt_x</p:attrName>
                                        </p:attrNameLst>
                                      </p:cBhvr>
                                      <p:tavLst>
                                        <p:tav tm="0">
                                          <p:val>
                                            <p:strVal val="#ppt_x"/>
                                          </p:val>
                                        </p:tav>
                                        <p:tav tm="100000">
                                          <p:val>
                                            <p:strVal val="#ppt_x"/>
                                          </p:val>
                                        </p:tav>
                                      </p:tavLst>
                                    </p:anim>
                                    <p:anim calcmode="lin" valueType="num">
                                      <p:cBhvr>
                                        <p:cTn id="50" dur="1000" fill="hold"/>
                                        <p:tgtEl>
                                          <p:spTgt spid="3380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4">
                                            <p:bg/>
                                          </p:spTgt>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4">
                                            <p:txEl>
                                              <p:pRg st="1" end="1"/>
                                            </p:txEl>
                                          </p:spTgt>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4">
                                            <p:txEl>
                                              <p:pRg st="2" end="2"/>
                                            </p:txEl>
                                          </p:spTgt>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nimBg="1"/>
      <p:bldP spid="33796" grpId="0" animBg="1"/>
      <p:bldP spid="33797" grpId="0" animBg="1"/>
      <p:bldP spid="33799" grpId="0" animBg="1"/>
      <p:bldP spid="33800" grpId="0" animBg="1"/>
      <p:bldP spid="33801" grpId="0" animBg="1"/>
      <p:bldP spid="33802" grpId="0" animBg="1"/>
      <p:bldP spid="12" grpId="0" animBg="1"/>
      <p:bldP spid="14"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9"/>
          <p:cNvPicPr>
            <a:picLocks noGrp="1" noChangeAspect="1" noChangeArrowheads="1"/>
          </p:cNvPicPr>
          <p:nvPr>
            <p:ph sz="quarter" idx="14"/>
          </p:nvPr>
        </p:nvPicPr>
        <p:blipFill rotWithShape="1">
          <a:blip r:embed="rId3">
            <a:extLst>
              <a:ext uri="{28A0092B-C50C-407E-A947-70E740481C1C}">
                <a14:useLocalDpi xmlns:a14="http://schemas.microsoft.com/office/drawing/2010/main" val="0"/>
              </a:ext>
            </a:extLst>
          </a:blip>
          <a:srcRect b="28995"/>
          <a:stretch/>
        </p:blipFill>
        <p:spPr bwMode="auto">
          <a:xfrm>
            <a:off x="-2471" y="3551475"/>
            <a:ext cx="4656551" cy="3306526"/>
          </a:xfrm>
          <a:prstGeom prst="rect">
            <a:avLst/>
          </a:prstGeom>
          <a:noFill/>
          <a:ln>
            <a:solidFill>
              <a:srgbClr val="00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sp>
        <p:nvSpPr>
          <p:cNvPr id="3" name="Title 2"/>
          <p:cNvSpPr>
            <a:spLocks noGrp="1"/>
          </p:cNvSpPr>
          <p:nvPr>
            <p:ph type="title" sz="quarter"/>
          </p:nvPr>
        </p:nvSpPr>
        <p:spPr/>
        <p:txBody>
          <a:bodyPr/>
          <a:lstStyle/>
          <a:p>
            <a:r>
              <a:rPr lang="en-US" dirty="0"/>
              <a:t>Suggestions and Strategies</a:t>
            </a:r>
            <a:br>
              <a:rPr lang="en-US" dirty="0"/>
            </a:br>
            <a:r>
              <a:rPr lang="en-US" dirty="0"/>
              <a:t>l</a:t>
            </a:r>
          </a:p>
        </p:txBody>
      </p:sp>
      <p:pic>
        <p:nvPicPr>
          <p:cNvPr id="25" name="Picture 20" descr="C:\Users\Patty\Desktop\WestEd TK\Tback TK pic 5-2014\IMG_6632.JPG"/>
          <p:cNvPicPr>
            <a:picLocks noGrp="1" noChangeAspect="1" noChangeArrowheads="1"/>
          </p:cNvPicPr>
          <p:nvPr>
            <p:ph sz="quarter" idx="1"/>
          </p:nvPr>
        </p:nvPicPr>
        <p:blipFill rotWithShape="1">
          <a:blip r:embed="rId4">
            <a:extLst>
              <a:ext uri="{28A0092B-C50C-407E-A947-70E740481C1C}">
                <a14:useLocalDpi xmlns:a14="http://schemas.microsoft.com/office/drawing/2010/main" val="0"/>
              </a:ext>
            </a:extLst>
          </a:blip>
          <a:srcRect l="15137"/>
          <a:stretch/>
        </p:blipFill>
        <p:spPr bwMode="auto">
          <a:xfrm>
            <a:off x="0" y="6541"/>
            <a:ext cx="4654080" cy="353839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19" descr="C:\Users\Patty\Desktop\WestEd TK\Tback TK pic 5-2014\IMG_6785.JPG"/>
          <p:cNvPicPr>
            <a:picLocks noGrp="1" noChangeAspect="1" noChangeArrowheads="1"/>
          </p:cNvPicPr>
          <p:nvPr>
            <p:ph sz="quarter" idx="15"/>
          </p:nvPr>
        </p:nvPicPr>
        <p:blipFill>
          <a:blip r:embed="rId5">
            <a:extLst>
              <a:ext uri="{28A0092B-C50C-407E-A947-70E740481C1C}">
                <a14:useLocalDpi xmlns:a14="http://schemas.microsoft.com/office/drawing/2010/main" val="0"/>
              </a:ext>
            </a:extLst>
          </a:blip>
          <a:srcRect/>
          <a:stretch>
            <a:fillRect/>
          </a:stretch>
        </p:blipFill>
        <p:spPr bwMode="auto">
          <a:xfrm>
            <a:off x="4670891" y="3544934"/>
            <a:ext cx="4473109" cy="3313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1" descr="C:\Users\Patty\Desktop\WestEd TK\Tback TK pic 5-2014\IMG_6591.JPG"/>
          <p:cNvPicPr>
            <a:picLocks noGrp="1" noChangeAspect="1" noChangeArrowheads="1"/>
          </p:cNvPicPr>
          <p:nvPr>
            <p:ph sz="quarter" idx="13"/>
          </p:nvPr>
        </p:nvPicPr>
        <p:blipFill rotWithShape="1">
          <a:blip r:embed="rId6">
            <a:extLst>
              <a:ext uri="{28A0092B-C50C-407E-A947-70E740481C1C}">
                <a14:useLocalDpi xmlns:a14="http://schemas.microsoft.com/office/drawing/2010/main" val="0"/>
              </a:ext>
            </a:extLst>
          </a:blip>
          <a:srcRect l="18630" t="18289" b="341"/>
          <a:stretch/>
        </p:blipFill>
        <p:spPr bwMode="auto">
          <a:xfrm>
            <a:off x="4654080" y="6541"/>
            <a:ext cx="4489920" cy="35449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6805" name="Rectangle 5"/>
          <p:cNvSpPr>
            <a:spLocks noChangeArrowheads="1"/>
          </p:cNvSpPr>
          <p:nvPr/>
        </p:nvSpPr>
        <p:spPr bwMode="auto">
          <a:xfrm>
            <a:off x="388938" y="7010400"/>
            <a:ext cx="83947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a:solidFill>
                  <a:schemeClr val="bg1"/>
                </a:solidFill>
                <a:cs typeface="Times New Roman" panose="02020603050405020304" pitchFamily="18" charset="0"/>
              </a:rPr>
              <a:t>©2016 California Department of Education (CDE) with the WestEd Center for Child &amp; Family Studies, California Preschool Instructional Network (CPIN). (05/2016) </a:t>
            </a:r>
          </a:p>
        </p:txBody>
      </p:sp>
      <p:sp>
        <p:nvSpPr>
          <p:cNvPr id="9" name="Content Placeholder 8"/>
          <p:cNvSpPr>
            <a:spLocks noGrp="1"/>
          </p:cNvSpPr>
          <p:nvPr>
            <p:ph sz="quarter" idx="17"/>
          </p:nvPr>
        </p:nvSpPr>
        <p:spPr>
          <a:xfrm>
            <a:off x="4654080" y="5647"/>
            <a:ext cx="4489920" cy="1143000"/>
          </a:xfrm>
        </p:spPr>
        <p:txBody>
          <a:bodyPr/>
          <a:lstStyle/>
          <a:p>
            <a:pPr marL="0" indent="0" algn="r">
              <a:buNone/>
            </a:pPr>
            <a:r>
              <a:rPr lang="en-US" b="1" dirty="0">
                <a:solidFill>
                  <a:schemeClr val="bg1"/>
                </a:solidFill>
                <a:effectLst>
                  <a:outerShdw blurRad="38100" dist="38100" dir="2700000" algn="tl">
                    <a:srgbClr val="000000">
                      <a:alpha val="43137"/>
                    </a:srgbClr>
                  </a:outerShdw>
                </a:effectLst>
              </a:rPr>
              <a:t>Planning Learning Opportunities</a:t>
            </a:r>
          </a:p>
        </p:txBody>
      </p:sp>
      <p:sp>
        <p:nvSpPr>
          <p:cNvPr id="10" name="Content Placeholder 9"/>
          <p:cNvSpPr>
            <a:spLocks noGrp="1"/>
          </p:cNvSpPr>
          <p:nvPr>
            <p:ph sz="quarter" idx="18"/>
          </p:nvPr>
        </p:nvSpPr>
        <p:spPr>
          <a:xfrm>
            <a:off x="22964" y="5812221"/>
            <a:ext cx="4631116" cy="1046712"/>
          </a:xfrm>
        </p:spPr>
        <p:txBody>
          <a:bodyPr/>
          <a:lstStyle/>
          <a:p>
            <a:pPr marL="0" indent="0">
              <a:buNone/>
            </a:pPr>
            <a:r>
              <a:rPr lang="en-US" b="1" dirty="0">
                <a:solidFill>
                  <a:schemeClr val="bg1"/>
                </a:solidFill>
                <a:effectLst>
                  <a:outerShdw blurRad="38100" dist="38100" dir="2700000" algn="tl">
                    <a:srgbClr val="000000">
                      <a:alpha val="43137"/>
                    </a:srgbClr>
                  </a:outerShdw>
                </a:effectLst>
              </a:rPr>
              <a:t>Interactions and Strategies</a:t>
            </a:r>
          </a:p>
        </p:txBody>
      </p:sp>
      <p:sp>
        <p:nvSpPr>
          <p:cNvPr id="11" name="Content Placeholder 10"/>
          <p:cNvSpPr>
            <a:spLocks noGrp="1"/>
          </p:cNvSpPr>
          <p:nvPr>
            <p:ph sz="quarter" idx="19"/>
          </p:nvPr>
        </p:nvSpPr>
        <p:spPr>
          <a:xfrm>
            <a:off x="4679514" y="6264166"/>
            <a:ext cx="4464485" cy="593834"/>
          </a:xfrm>
        </p:spPr>
        <p:txBody>
          <a:bodyPr/>
          <a:lstStyle/>
          <a:p>
            <a:pPr marL="0" indent="0" algn="r">
              <a:buNone/>
            </a:pPr>
            <a:r>
              <a:rPr lang="en-US" b="1" dirty="0">
                <a:solidFill>
                  <a:schemeClr val="bg1"/>
                </a:solidFill>
                <a:effectLst>
                  <a:outerShdw blurRad="38100" dist="38100" dir="2700000" algn="tl">
                    <a:srgbClr val="000000">
                      <a:alpha val="43137"/>
                    </a:srgbClr>
                  </a:outerShdw>
                </a:effectLst>
              </a:rPr>
              <a:t>Engaging Families</a:t>
            </a:r>
          </a:p>
        </p:txBody>
      </p:sp>
      <p:sp>
        <p:nvSpPr>
          <p:cNvPr id="16" name="Content Placeholder 15"/>
          <p:cNvSpPr>
            <a:spLocks noGrp="1"/>
          </p:cNvSpPr>
          <p:nvPr>
            <p:ph sz="quarter" idx="21"/>
          </p:nvPr>
        </p:nvSpPr>
        <p:spPr>
          <a:xfrm>
            <a:off x="22964" y="-5180"/>
            <a:ext cx="4631116" cy="562228"/>
          </a:xfrm>
        </p:spPr>
        <p:txBody>
          <a:bodyPr/>
          <a:lstStyle/>
          <a:p>
            <a:pPr marL="0" indent="0">
              <a:buNone/>
            </a:pPr>
            <a:r>
              <a:rPr lang="en-US" altLang="en-US" b="1" dirty="0">
                <a:solidFill>
                  <a:schemeClr val="bg1"/>
                </a:solidFill>
                <a:effectLst>
                  <a:outerShdw blurRad="38100" dist="38100" dir="2700000" algn="tl">
                    <a:srgbClr val="000000">
                      <a:alpha val="43137"/>
                    </a:srgbClr>
                  </a:outerShdw>
                </a:effectLst>
                <a:sym typeface="Wingdings"/>
              </a:rPr>
              <a:t>Teachable Moments</a:t>
            </a:r>
            <a:endParaRPr lang="en-US" altLang="en-US" b="1" dirty="0">
              <a:solidFill>
                <a:schemeClr val="bg1"/>
              </a:solidFill>
              <a:effectLst>
                <a:outerShdw blurRad="38100" dist="38100" dir="2700000" algn="tl">
                  <a:srgbClr val="000000">
                    <a:alpha val="43137"/>
                  </a:srgbClr>
                </a:outerShdw>
              </a:effectLst>
            </a:endParaRPr>
          </a:p>
          <a:p>
            <a:pPr marL="0" indent="0">
              <a:buNone/>
            </a:pPr>
            <a:endParaRPr lang="en-US" b="1" dirty="0">
              <a:solidFill>
                <a:schemeClr val="bg1"/>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26"/>
          </p:nvPr>
        </p:nvSpPr>
        <p:spPr/>
        <p:txBody>
          <a:bodyPr/>
          <a:lstStyle/>
          <a:p>
            <a:fld id="{A9D0785C-7124-49AF-9B13-309D5497B4FB}" type="slidenum">
              <a:rPr lang="en-US" altLang="en-US" smtClean="0"/>
              <a:pPr/>
              <a:t>12</a:t>
            </a:fld>
            <a:endParaRPr lang="en-US" altLang="en-US"/>
          </a:p>
        </p:txBody>
      </p:sp>
      <p:sp>
        <p:nvSpPr>
          <p:cNvPr id="13" name="Rectangle 12"/>
          <p:cNvSpPr>
            <a:spLocks noChangeArrowheads="1"/>
          </p:cNvSpPr>
          <p:nvPr/>
        </p:nvSpPr>
        <p:spPr bwMode="auto">
          <a:xfrm>
            <a:off x="0" y="6652081"/>
            <a:ext cx="9144000" cy="200055"/>
          </a:xfrm>
          <a:prstGeom prst="rect">
            <a:avLst/>
          </a:prstGeom>
          <a:noFill/>
          <a:ln w="9525">
            <a:noFill/>
            <a:miter lim="800000"/>
            <a:headEnd/>
            <a:tailEnd/>
          </a:ln>
          <a:effectLst/>
        </p:spPr>
        <p:txBody>
          <a:bodyPr wrap="square" anchor="ctr">
            <a:spAutoFit/>
          </a:bodyPr>
          <a:lstStyle/>
          <a:p>
            <a:pPr algn="ctr" eaLnBrk="0" hangingPunct="0">
              <a:defRPr/>
            </a:pPr>
            <a:r>
              <a:rPr lang="en-US" sz="700" dirty="0">
                <a:latin typeface="Arial" pitchFamily="-83" charset="0"/>
                <a:ea typeface="Times New Roman" pitchFamily="-83" charset="0"/>
                <a:cs typeface="Times New Roman" pitchFamily="-83" charset="0"/>
              </a:rPr>
              <a:t>©2016 California Department of Education</a:t>
            </a:r>
            <a:endParaRPr lang="en-US" sz="700" dirty="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3912868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3" descr="C:\Users\Patty\Desktop\WestEd TK\Tback TK pic 5-2014\IMG_6678.JPG"/>
          <p:cNvPicPr>
            <a:picLocks noChangeAspect="1" noChangeArrowheads="1"/>
          </p:cNvPicPr>
          <p:nvPr/>
        </p:nvPicPr>
        <p:blipFill rotWithShape="1">
          <a:blip r:embed="rId3">
            <a:extLst>
              <a:ext uri="{28A0092B-C50C-407E-A947-70E740481C1C}">
                <a14:useLocalDpi xmlns:a14="http://schemas.microsoft.com/office/drawing/2010/main" val="0"/>
              </a:ext>
            </a:extLst>
          </a:blip>
          <a:srcRect l="10842" t="3298" r="2604" b="8199"/>
          <a:stretch/>
        </p:blipFill>
        <p:spPr bwMode="auto">
          <a:xfrm>
            <a:off x="0" y="3832225"/>
            <a:ext cx="4586288" cy="31257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8850" name="Picture 2" descr="C:\Users\Patty\Desktop\2015 Folder\WestEd 4-21-14\TBack pics 5-23-14\IMG_7387.JPG"/>
          <p:cNvPicPr>
            <a:picLocks noChangeAspect="1" noChangeArrowheads="1"/>
          </p:cNvPicPr>
          <p:nvPr/>
        </p:nvPicPr>
        <p:blipFill rotWithShape="1">
          <a:blip r:embed="rId4">
            <a:extLst>
              <a:ext uri="{28A0092B-C50C-407E-A947-70E740481C1C}">
                <a14:useLocalDpi xmlns:a14="http://schemas.microsoft.com/office/drawing/2010/main" val="0"/>
              </a:ext>
            </a:extLst>
          </a:blip>
          <a:srcRect r="1690"/>
          <a:stretch/>
        </p:blipFill>
        <p:spPr bwMode="auto">
          <a:xfrm>
            <a:off x="4527551" y="3824288"/>
            <a:ext cx="4616450" cy="3133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8851" name="Picture 11" descr="C:\Users\Patty\Desktop\WestEd TK\Tback TK pic 5-2014\IMG_6620.JPG"/>
          <p:cNvPicPr>
            <a:picLocks noChangeAspect="1" noChangeArrowheads="1"/>
          </p:cNvPicPr>
          <p:nvPr/>
        </p:nvPicPr>
        <p:blipFill rotWithShape="1">
          <a:blip r:embed="rId5">
            <a:extLst>
              <a:ext uri="{28A0092B-C50C-407E-A947-70E740481C1C}">
                <a14:useLocalDpi xmlns:a14="http://schemas.microsoft.com/office/drawing/2010/main" val="0"/>
              </a:ext>
            </a:extLst>
          </a:blip>
          <a:srcRect l="1922" t="315" b="-315"/>
          <a:stretch/>
        </p:blipFill>
        <p:spPr bwMode="auto">
          <a:xfrm>
            <a:off x="4527550" y="813734"/>
            <a:ext cx="4616450" cy="30454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8852" name="Picture 12" descr="C:\Users\Patty\Desktop\WestEd TK\Tback TK pic 5-2014\IMG_666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13733"/>
            <a:ext cx="4527550" cy="3019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8853" name="Rectangle 5"/>
          <p:cNvSpPr>
            <a:spLocks noChangeArrowheads="1"/>
          </p:cNvSpPr>
          <p:nvPr/>
        </p:nvSpPr>
        <p:spPr bwMode="auto">
          <a:xfrm>
            <a:off x="388938" y="6700838"/>
            <a:ext cx="83947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©2016 California Department of Education</a:t>
            </a:r>
          </a:p>
        </p:txBody>
      </p:sp>
      <p:sp>
        <p:nvSpPr>
          <p:cNvPr id="2" name="Title 1"/>
          <p:cNvSpPr>
            <a:spLocks noGrp="1"/>
          </p:cNvSpPr>
          <p:nvPr>
            <p:ph type="title"/>
          </p:nvPr>
        </p:nvSpPr>
        <p:spPr>
          <a:xfrm>
            <a:off x="457200" y="0"/>
            <a:ext cx="8229600" cy="839788"/>
          </a:xfrm>
        </p:spPr>
        <p:txBody>
          <a:bodyPr/>
          <a:lstStyle/>
          <a:p>
            <a:r>
              <a:rPr lang="en-US" dirty="0"/>
              <a:t>Framework Strategies</a:t>
            </a:r>
          </a:p>
        </p:txBody>
      </p:sp>
      <p:sp>
        <p:nvSpPr>
          <p:cNvPr id="11" name="Rectangle 4"/>
          <p:cNvSpPr txBox="1">
            <a:spLocks noGrp="1" noChangeArrowheads="1"/>
          </p:cNvSpPr>
          <p:nvPr>
            <p:ph idx="1"/>
          </p:nvPr>
        </p:nvSpPr>
        <p:spPr bwMode="auto">
          <a:xfrm>
            <a:off x="3302795" y="2199363"/>
            <a:ext cx="2578100" cy="3016210"/>
          </a:xfrm>
          <a:prstGeom prst="rect">
            <a:avLst/>
          </a:prstGeom>
          <a:solidFill>
            <a:srgbClr val="FFFFFF"/>
          </a:solidFill>
          <a:ln>
            <a:solidFill>
              <a:srgbClr val="000000"/>
            </a:solidFill>
          </a:ln>
          <a:effectLst>
            <a:glow>
              <a:schemeClr val="accent1">
                <a:satMod val="175000"/>
                <a:alpha val="47000"/>
              </a:schemeClr>
            </a:glow>
            <a:softEdge rad="0"/>
          </a:effectLst>
          <a:extLst/>
        </p:spPr>
        <p:txBody>
          <a:bodyPr wrap="square"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marL="228600" indent="-228600" algn="l">
              <a:spcAft>
                <a:spcPts val="1200"/>
              </a:spcAft>
              <a:defRPr/>
            </a:pPr>
            <a:r>
              <a:rPr lang="en-US" altLang="en-US" sz="2000" dirty="0"/>
              <a:t>Developmentally appropriate</a:t>
            </a:r>
          </a:p>
          <a:p>
            <a:pPr marL="228600" indent="-228600" algn="l">
              <a:spcAft>
                <a:spcPts val="1200"/>
              </a:spcAft>
              <a:defRPr/>
            </a:pPr>
            <a:r>
              <a:rPr lang="en-US" altLang="en-US" sz="2000" dirty="0"/>
              <a:t>Reflective and intentional</a:t>
            </a:r>
          </a:p>
          <a:p>
            <a:pPr marL="228600" indent="-228600" algn="l">
              <a:spcAft>
                <a:spcPts val="1200"/>
              </a:spcAft>
              <a:defRPr/>
            </a:pPr>
            <a:r>
              <a:rPr lang="en-US" altLang="en-US" sz="2000" dirty="0"/>
              <a:t>Individually and culturally meaningful</a:t>
            </a:r>
          </a:p>
          <a:p>
            <a:pPr marL="228600" indent="-228600" algn="l">
              <a:spcAft>
                <a:spcPts val="1200"/>
              </a:spcAft>
              <a:defRPr/>
            </a:pPr>
            <a:r>
              <a:rPr lang="en-US" altLang="en-US" sz="2000" dirty="0"/>
              <a:t>Inclusive</a:t>
            </a:r>
          </a:p>
        </p:txBody>
      </p:sp>
      <p:sp>
        <p:nvSpPr>
          <p:cNvPr id="3" name="Slide Number Placeholder 2"/>
          <p:cNvSpPr>
            <a:spLocks noGrp="1"/>
          </p:cNvSpPr>
          <p:nvPr>
            <p:ph type="sldNum" sz="quarter" idx="10"/>
          </p:nvPr>
        </p:nvSpPr>
        <p:spPr/>
        <p:txBody>
          <a:bodyPr/>
          <a:lstStyle/>
          <a:p>
            <a:fld id="{57C10AFF-D030-4D16-8C5E-CED78E88AD20}" type="slidenum">
              <a:rPr lang="en-US" altLang="en-US" smtClean="0"/>
              <a:pPr/>
              <a:t>13</a:t>
            </a:fld>
            <a:endParaRPr lang="en-US" altLang="en-US"/>
          </a:p>
        </p:txBody>
      </p:sp>
    </p:spTree>
    <p:extLst>
      <p:ext uri="{BB962C8B-B14F-4D97-AF65-F5344CB8AC3E}">
        <p14:creationId xmlns:p14="http://schemas.microsoft.com/office/powerpoint/2010/main" val="96262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7" descr="C:\Users\Patty\Desktop\Bridge-the-gap-clipart-the-wallpaper-desktop.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81124" y="1823016"/>
            <a:ext cx="4289425" cy="291147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894" y="3387409"/>
            <a:ext cx="1430337" cy="1852613"/>
          </a:xfrm>
          <a:prstGeom prst="rect">
            <a:avLst/>
          </a:prstGeom>
          <a:noFill/>
          <a:ln>
            <a:solidFill>
              <a:srgbClr val="00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4950" y="3490329"/>
            <a:ext cx="1431925" cy="1852612"/>
          </a:xfrm>
          <a:prstGeom prst="rect">
            <a:avLst/>
          </a:prstGeom>
          <a:noFill/>
          <a:ln>
            <a:solidFill>
              <a:srgbClr val="00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Rectangle 10"/>
          <p:cNvSpPr/>
          <p:nvPr/>
        </p:nvSpPr>
        <p:spPr>
          <a:xfrm>
            <a:off x="3843903" y="1869404"/>
            <a:ext cx="663963" cy="523220"/>
          </a:xfrm>
          <a:prstGeom prst="rect">
            <a:avLst/>
          </a:prstGeom>
          <a:noFill/>
        </p:spPr>
        <p:txBody>
          <a:bodyPr wrap="none">
            <a:spAutoFit/>
          </a:bodyPr>
          <a:lstStyle/>
          <a:p>
            <a:pPr algn="ctr">
              <a:defRPr/>
            </a:pPr>
            <a:r>
              <a:rPr lang="en-US" sz="2800" b="1" dirty="0">
                <a:ln w="10541" cmpd="sng">
                  <a:solidFill>
                    <a:schemeClr val="accent1">
                      <a:shade val="88000"/>
                      <a:satMod val="110000"/>
                    </a:schemeClr>
                  </a:solidFill>
                  <a:prstDash val="solid"/>
                </a:ln>
                <a:solidFill>
                  <a:srgbClr val="C00000"/>
                </a:solidFill>
                <a:latin typeface="Arial" pitchFamily="34" charset="0"/>
                <a:ea typeface="ＭＳ Ｐゴシック" pitchFamily="34" charset="-128"/>
                <a:cs typeface="Arial" pitchFamily="34" charset="0"/>
              </a:rPr>
              <a:t>TK</a:t>
            </a:r>
          </a:p>
        </p:txBody>
      </p:sp>
      <p:pic>
        <p:nvPicPr>
          <p:cNvPr id="80897" name="Picture 4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4595634"/>
            <a:ext cx="1403074" cy="1858730"/>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26988" y="6842"/>
            <a:ext cx="9170987" cy="1862561"/>
          </a:xfrm>
        </p:spPr>
        <p:txBody>
          <a:bodyPr/>
          <a:lstStyle/>
          <a:p>
            <a:r>
              <a:rPr lang="en-US" sz="3100" dirty="0"/>
              <a:t>Alignment of Physical Development Foundations and PE Model Content Standards</a:t>
            </a:r>
          </a:p>
        </p:txBody>
      </p:sp>
      <p:sp>
        <p:nvSpPr>
          <p:cNvPr id="3" name="Slide Number Placeholder 2"/>
          <p:cNvSpPr>
            <a:spLocks noGrp="1"/>
          </p:cNvSpPr>
          <p:nvPr>
            <p:ph type="sldNum" sz="quarter" idx="10"/>
          </p:nvPr>
        </p:nvSpPr>
        <p:spPr/>
        <p:txBody>
          <a:bodyPr/>
          <a:lstStyle/>
          <a:p>
            <a:fld id="{0AAC4CFD-359F-415F-976E-E86D4C061EB8}" type="slidenum">
              <a:rPr lang="en-US" altLang="en-US" smtClean="0"/>
              <a:pPr/>
              <a:t>14</a:t>
            </a:fld>
            <a:endParaRPr lang="en-US" altLang="en-US"/>
          </a:p>
        </p:txBody>
      </p:sp>
    </p:spTree>
    <p:extLst>
      <p:ext uri="{BB962C8B-B14F-4D97-AF65-F5344CB8AC3E}">
        <p14:creationId xmlns:p14="http://schemas.microsoft.com/office/powerpoint/2010/main" val="1518194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0"/>
            <a:ext cx="8229600" cy="1027700"/>
          </a:xfrm>
        </p:spPr>
        <p:txBody>
          <a:bodyPr/>
          <a:lstStyle/>
          <a:p>
            <a:r>
              <a:rPr lang="en-US" sz="4000" dirty="0">
                <a:latin typeface="Arial" charset="0"/>
                <a:ea typeface="ＭＳ Ｐゴシック" charset="0"/>
                <a:cs typeface="ＭＳ Ｐゴシック" charset="0"/>
              </a:rPr>
              <a:t>Alignment Document</a:t>
            </a:r>
          </a:p>
        </p:txBody>
      </p:sp>
      <p:sp>
        <p:nvSpPr>
          <p:cNvPr id="2" name="Slide Number Placeholder 1"/>
          <p:cNvSpPr>
            <a:spLocks noGrp="1"/>
          </p:cNvSpPr>
          <p:nvPr>
            <p:ph type="sldNum" sz="quarter" idx="10"/>
          </p:nvPr>
        </p:nvSpPr>
        <p:spPr/>
        <p:txBody>
          <a:bodyPr/>
          <a:lstStyle/>
          <a:p>
            <a:fld id="{57C10AFF-D030-4D16-8C5E-CED78E88AD20}" type="slidenum">
              <a:rPr lang="en-US" altLang="en-US" smtClean="0"/>
              <a:pPr/>
              <a:t>15</a:t>
            </a:fld>
            <a:endParaRPr lang="en-US" altLang="en-US"/>
          </a:p>
        </p:txBody>
      </p:sp>
      <p:pic>
        <p:nvPicPr>
          <p:cNvPr id="4" name="Content Placeholder 3"/>
          <p:cNvPicPr>
            <a:picLocks noGrp="1" noChangeAspect="1"/>
          </p:cNvPicPr>
          <p:nvPr>
            <p:ph idx="1"/>
          </p:nvPr>
        </p:nvPicPr>
        <p:blipFill>
          <a:blip r:embed="rId3"/>
          <a:stretch>
            <a:fillRect/>
          </a:stretch>
        </p:blipFill>
        <p:spPr>
          <a:xfrm>
            <a:off x="2527728" y="1027699"/>
            <a:ext cx="4170783" cy="5470603"/>
          </a:xfrm>
          <a:prstGeom prst="rect">
            <a:avLst/>
          </a:prstGeom>
          <a:ln>
            <a:solidFill>
              <a:srgbClr val="000000"/>
            </a:solidFill>
          </a:ln>
        </p:spPr>
      </p:pic>
    </p:spTree>
    <p:extLst>
      <p:ext uri="{BB962C8B-B14F-4D97-AF65-F5344CB8AC3E}">
        <p14:creationId xmlns:p14="http://schemas.microsoft.com/office/powerpoint/2010/main" val="2448138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itle 2"/>
          <p:cNvSpPr txBox="1">
            <a:spLocks/>
          </p:cNvSpPr>
          <p:nvPr/>
        </p:nvSpPr>
        <p:spPr bwMode="auto">
          <a:xfrm>
            <a:off x="0" y="0"/>
            <a:ext cx="9144000" cy="157480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sz="1000" b="1" dirty="0"/>
          </a:p>
        </p:txBody>
      </p:sp>
      <p:sp>
        <p:nvSpPr>
          <p:cNvPr id="2" name="Title 1"/>
          <p:cNvSpPr>
            <a:spLocks noGrp="1"/>
          </p:cNvSpPr>
          <p:nvPr>
            <p:ph type="title" sz="quarter"/>
          </p:nvPr>
        </p:nvSpPr>
        <p:spPr>
          <a:xfrm>
            <a:off x="0" y="0"/>
            <a:ext cx="9144000" cy="1735112"/>
          </a:xfrm>
        </p:spPr>
        <p:txBody>
          <a:bodyPr>
            <a:noAutofit/>
          </a:bodyPr>
          <a:lstStyle/>
          <a:p>
            <a:br>
              <a:rPr lang="en-US" dirty="0">
                <a:solidFill>
                  <a:srgbClr val="000000"/>
                </a:solidFill>
              </a:rPr>
            </a:br>
            <a:br>
              <a:rPr lang="en-US" dirty="0">
                <a:solidFill>
                  <a:srgbClr val="000000"/>
                </a:solidFill>
              </a:rPr>
            </a:br>
            <a:r>
              <a:rPr lang="en-US" dirty="0">
                <a:solidFill>
                  <a:srgbClr val="000000"/>
                </a:solidFill>
              </a:rPr>
              <a:t>PE Model Content Standards</a:t>
            </a:r>
            <a:br>
              <a:rPr lang="en-US" dirty="0">
                <a:solidFill>
                  <a:srgbClr val="000000"/>
                </a:solidFill>
              </a:rPr>
            </a:br>
            <a:r>
              <a:rPr lang="en-US" dirty="0">
                <a:solidFill>
                  <a:srgbClr val="000000"/>
                </a:solidFill>
              </a:rPr>
              <a:t> and PE Framework</a:t>
            </a:r>
            <a:br>
              <a:rPr lang="en-US" dirty="0">
                <a:solidFill>
                  <a:srgbClr val="000000"/>
                </a:solidFill>
              </a:rPr>
            </a:br>
            <a:br>
              <a:rPr lang="en-US" dirty="0"/>
            </a:br>
            <a:endParaRPr lang="en-US" dirty="0"/>
          </a:p>
        </p:txBody>
      </p:sp>
      <p:sp>
        <p:nvSpPr>
          <p:cNvPr id="4" name="Content Placeholder 3"/>
          <p:cNvSpPr>
            <a:spLocks noGrp="1"/>
          </p:cNvSpPr>
          <p:nvPr>
            <p:ph sz="quarter" idx="2"/>
          </p:nvPr>
        </p:nvSpPr>
        <p:spPr>
          <a:xfrm>
            <a:off x="4303426" y="1731365"/>
            <a:ext cx="4383374" cy="2576230"/>
          </a:xfrm>
        </p:spPr>
        <p:style>
          <a:lnRef idx="2">
            <a:schemeClr val="dk1"/>
          </a:lnRef>
          <a:fillRef idx="1">
            <a:schemeClr val="lt1"/>
          </a:fillRef>
          <a:effectRef idx="0">
            <a:schemeClr val="dk1"/>
          </a:effectRef>
          <a:fontRef idx="minor">
            <a:schemeClr val="dk1"/>
          </a:fontRef>
        </p:style>
        <p:txBody>
          <a:bodyPr/>
          <a:lstStyle/>
          <a:p>
            <a:pPr marL="109538" indent="0">
              <a:buNone/>
            </a:pPr>
            <a:r>
              <a:rPr lang="en-US" sz="2800" dirty="0"/>
              <a:t>Find and read </a:t>
            </a:r>
            <a:r>
              <a:rPr lang="en-US" sz="2800" dirty="0">
                <a:solidFill>
                  <a:schemeClr val="tx1"/>
                </a:solidFill>
                <a:latin typeface="Arial" pitchFamily="34" charset="0"/>
                <a:ea typeface="ＭＳ Ｐゴシック" pitchFamily="34" charset="-128"/>
                <a:cs typeface="Arial" pitchFamily="34" charset="0"/>
              </a:rPr>
              <a:t>Handout 6: Physical Education Content Standards.</a:t>
            </a:r>
          </a:p>
          <a:p>
            <a:pPr marL="109538" indent="0">
              <a:buNone/>
            </a:pPr>
            <a:endParaRPr lang="en-US" sz="2800" dirty="0">
              <a:solidFill>
                <a:schemeClr val="tx1"/>
              </a:solidFill>
              <a:latin typeface="Arial" pitchFamily="34" charset="0"/>
              <a:ea typeface="ＭＳ Ｐゴシック" pitchFamily="34" charset="-128"/>
              <a:cs typeface="Arial" pitchFamily="34" charset="0"/>
            </a:endParaRPr>
          </a:p>
          <a:p>
            <a:pPr marL="109538" indent="0">
              <a:buNone/>
            </a:pPr>
            <a:r>
              <a:rPr lang="en-US" sz="2800" dirty="0"/>
              <a:t>What do you notice?</a:t>
            </a:r>
          </a:p>
        </p:txBody>
      </p:sp>
      <p:pic>
        <p:nvPicPr>
          <p:cNvPr id="11" name="Content Placeholder 10"/>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t="856" r="12578" b="1375"/>
          <a:stretch/>
        </p:blipFill>
        <p:spPr bwMode="auto">
          <a:xfrm>
            <a:off x="567543" y="1735112"/>
            <a:ext cx="2610371" cy="3426220"/>
          </a:xfrm>
          <a:prstGeom prst="rect">
            <a:avLst/>
          </a:prstGeom>
          <a:noFill/>
          <a:ln>
            <a:solidFill>
              <a:srgbClr val="00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Content Placeholder 11"/>
          <p:cNvPicPr>
            <a:picLocks noGrp="1" noChangeAspect="1" noChangeArrowheads="1"/>
          </p:cNvPicPr>
          <p:nvPr>
            <p:ph sz="quarter" idx="3"/>
          </p:nvPr>
        </p:nvPicPr>
        <p:blipFill rotWithShape="1">
          <a:blip r:embed="rId4">
            <a:extLst>
              <a:ext uri="{28A0092B-C50C-407E-A947-70E740481C1C}">
                <a14:useLocalDpi xmlns:a14="http://schemas.microsoft.com/office/drawing/2010/main" val="0"/>
              </a:ext>
            </a:extLst>
          </a:blip>
          <a:srcRect t="42" b="5976"/>
          <a:stretch/>
        </p:blipFill>
        <p:spPr bwMode="auto">
          <a:xfrm>
            <a:off x="1549400" y="3302000"/>
            <a:ext cx="2542915" cy="3301831"/>
          </a:xfrm>
          <a:prstGeom prst="rect">
            <a:avLst/>
          </a:prstGeom>
          <a:noFill/>
          <a:ln>
            <a:solidFill>
              <a:srgbClr val="00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Slide Number Placeholder 4"/>
          <p:cNvSpPr>
            <a:spLocks noGrp="1"/>
          </p:cNvSpPr>
          <p:nvPr>
            <p:ph type="sldNum" sz="quarter" idx="10"/>
          </p:nvPr>
        </p:nvSpPr>
        <p:spPr/>
        <p:txBody>
          <a:bodyPr/>
          <a:lstStyle/>
          <a:p>
            <a:fld id="{5AE695F7-682A-4240-9BBC-BE2E29D64C58}" type="slidenum">
              <a:rPr lang="en-US" altLang="en-US" smtClean="0"/>
              <a:pPr/>
              <a:t>16</a:t>
            </a:fld>
            <a:endParaRPr lang="en-US" altLang="en-US"/>
          </a:p>
        </p:txBody>
      </p:sp>
    </p:spTree>
    <p:extLst>
      <p:ext uri="{BB962C8B-B14F-4D97-AF65-F5344CB8AC3E}">
        <p14:creationId xmlns:p14="http://schemas.microsoft.com/office/powerpoint/2010/main" val="3664953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1872" t="10867" r="17364" b="11588"/>
          <a:stretch/>
        </p:blipFill>
        <p:spPr bwMode="auto">
          <a:xfrm>
            <a:off x="3254795" y="936430"/>
            <a:ext cx="5386633" cy="55644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7043" name="Title 2"/>
          <p:cNvSpPr txBox="1">
            <a:spLocks/>
          </p:cNvSpPr>
          <p:nvPr/>
        </p:nvSpPr>
        <p:spPr bwMode="auto">
          <a:xfrm>
            <a:off x="0" y="0"/>
            <a:ext cx="9144000" cy="1616075"/>
          </a:xfrm>
          <a:prstGeom prst="rect">
            <a:avLst/>
          </a:prstGeom>
          <a:noFill/>
          <a:ln>
            <a:noFill/>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Font typeface="Arial" panose="020B0604020202020204" pitchFamily="34" charset="0"/>
              <a:buNone/>
            </a:pPr>
            <a:endParaRPr lang="en-US" altLang="en-US" sz="4400" b="1" dirty="0">
              <a:cs typeface="Arial" panose="020B0604020202020204" pitchFamily="34" charset="0"/>
            </a:endParaRPr>
          </a:p>
          <a:p>
            <a:pPr eaLnBrk="1" hangingPunct="1">
              <a:lnSpc>
                <a:spcPct val="150000"/>
              </a:lnSpc>
              <a:spcBef>
                <a:spcPct val="20000"/>
              </a:spcBef>
              <a:buFont typeface="Arial" panose="020B0604020202020204" pitchFamily="34" charset="0"/>
              <a:buNone/>
            </a:pPr>
            <a:endParaRPr lang="en-US" altLang="en-US" sz="4400" b="1" dirty="0">
              <a:cs typeface="Arial" panose="020B0604020202020204" pitchFamily="34" charset="0"/>
            </a:endParaRPr>
          </a:p>
        </p:txBody>
      </p:sp>
      <p:sp>
        <p:nvSpPr>
          <p:cNvPr id="45062" name="Title 1"/>
          <p:cNvSpPr>
            <a:spLocks noGrp="1"/>
          </p:cNvSpPr>
          <p:nvPr>
            <p:ph type="title"/>
          </p:nvPr>
        </p:nvSpPr>
        <p:spPr>
          <a:xfrm>
            <a:off x="0" y="1"/>
            <a:ext cx="9144000" cy="936430"/>
          </a:xfrm>
        </p:spPr>
        <p:txBody>
          <a:bodyPr>
            <a:normAutofit/>
          </a:bodyPr>
          <a:lstStyle/>
          <a:p>
            <a:pPr>
              <a:defRPr/>
            </a:pPr>
            <a:r>
              <a:rPr lang="en-US" dirty="0">
                <a:cs typeface="MS PGothic" charset="0"/>
              </a:rPr>
              <a:t>TK Implementation Guide</a:t>
            </a:r>
          </a:p>
        </p:txBody>
      </p:sp>
      <p:sp>
        <p:nvSpPr>
          <p:cNvPr id="2" name="Slide Number Placeholder 1"/>
          <p:cNvSpPr>
            <a:spLocks noGrp="1"/>
          </p:cNvSpPr>
          <p:nvPr>
            <p:ph type="sldNum" sz="quarter" idx="10"/>
          </p:nvPr>
        </p:nvSpPr>
        <p:spPr>
          <a:xfrm>
            <a:off x="8641428" y="34081"/>
            <a:ext cx="502572" cy="283029"/>
          </a:xfrm>
        </p:spPr>
        <p:txBody>
          <a:bodyPr/>
          <a:lstStyle/>
          <a:p>
            <a:fld id="{FC1C457C-A6B5-457C-B066-5E4A7A0FEC8D}" type="slidenum">
              <a:rPr lang="en-US" altLang="en-US" smtClean="0"/>
              <a:pPr/>
              <a:t>17</a:t>
            </a:fld>
            <a:endParaRPr lang="en-US" altLang="en-US" dirty="0"/>
          </a:p>
        </p:txBody>
      </p:sp>
      <p:pic>
        <p:nvPicPr>
          <p:cNvPr id="19460" name="Content Placeholder 7"/>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1352" b="2321"/>
          <a:stretch/>
        </p:blipFill>
        <p:spPr>
          <a:xfrm>
            <a:off x="591954" y="936430"/>
            <a:ext cx="2160270" cy="2828113"/>
          </a:xfrm>
          <a:ln>
            <a:solidFill>
              <a:schemeClr val="tx1"/>
            </a:solidFill>
          </a:ln>
          <a:effectLst/>
        </p:spPr>
      </p:pic>
    </p:spTree>
    <p:extLst>
      <p:ext uri="{BB962C8B-B14F-4D97-AF65-F5344CB8AC3E}">
        <p14:creationId xmlns:p14="http://schemas.microsoft.com/office/powerpoint/2010/main" val="785865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activestart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00" y="1503363"/>
            <a:ext cx="1614488" cy="23463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6450" y="3990975"/>
            <a:ext cx="3362325" cy="246697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7238" y="1730375"/>
            <a:ext cx="4927600" cy="157797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325" y="3714750"/>
            <a:ext cx="2459038" cy="245903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457200" y="0"/>
            <a:ext cx="8229600" cy="1417638"/>
          </a:xfrm>
        </p:spPr>
        <p:txBody>
          <a:bodyPr/>
          <a:lstStyle/>
          <a:p>
            <a:r>
              <a:rPr lang="en-US" dirty="0"/>
              <a:t>Daily Physical Activity Recommendations</a:t>
            </a:r>
          </a:p>
        </p:txBody>
      </p:sp>
      <p:sp>
        <p:nvSpPr>
          <p:cNvPr id="2" name="Slide Number Placeholder 1"/>
          <p:cNvSpPr>
            <a:spLocks noGrp="1"/>
          </p:cNvSpPr>
          <p:nvPr>
            <p:ph type="sldNum" sz="quarter" idx="10"/>
          </p:nvPr>
        </p:nvSpPr>
        <p:spPr/>
        <p:txBody>
          <a:bodyPr/>
          <a:lstStyle/>
          <a:p>
            <a:fld id="{A9D0785C-7124-49AF-9B13-309D5497B4FB}" type="slidenum">
              <a:rPr lang="en-US" altLang="en-US" smtClean="0"/>
              <a:pPr/>
              <a:t>18</a:t>
            </a:fld>
            <a:endParaRPr lang="en-US" altLang="en-US"/>
          </a:p>
        </p:txBody>
      </p:sp>
    </p:spTree>
    <p:extLst>
      <p:ext uri="{BB962C8B-B14F-4D97-AF65-F5344CB8AC3E}">
        <p14:creationId xmlns:p14="http://schemas.microsoft.com/office/powerpoint/2010/main" val="2922726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sz="quarter"/>
          </p:nvPr>
        </p:nvSpPr>
        <p:spPr>
          <a:xfrm>
            <a:off x="457200" y="0"/>
            <a:ext cx="8229600" cy="1417638"/>
          </a:xfrm>
        </p:spPr>
        <p:txBody>
          <a:bodyPr/>
          <a:lstStyle/>
          <a:p>
            <a:br>
              <a:rPr lang="en-US" altLang="en-US" sz="4000" dirty="0">
                <a:ea typeface="ＭＳ Ｐゴシック" panose="020B0600070205080204" pitchFamily="34" charset="-128"/>
              </a:rPr>
            </a:br>
            <a:br>
              <a:rPr lang="en-US" altLang="en-US" sz="4000" dirty="0">
                <a:ea typeface="ＭＳ Ｐゴシック" panose="020B0600070205080204" pitchFamily="34" charset="-128"/>
              </a:rPr>
            </a:br>
            <a:r>
              <a:rPr lang="en-US" altLang="en-US" sz="4000" dirty="0">
                <a:ea typeface="ＭＳ Ｐゴシック" panose="020B0600070205080204" pitchFamily="34" charset="-128"/>
              </a:rPr>
              <a:t>Make and Take Yarn Balls</a:t>
            </a:r>
            <a:br>
              <a:rPr lang="en-US" altLang="en-US" sz="4000" dirty="0">
                <a:ea typeface="ＭＳ Ｐゴシック" panose="020B0600070205080204" pitchFamily="34" charset="-128"/>
              </a:rPr>
            </a:br>
            <a:br>
              <a:rPr lang="en-US" altLang="en-US" i="1" dirty="0"/>
            </a:br>
            <a:endParaRPr lang="en-US" altLang="en-US" sz="4000" dirty="0">
              <a:ea typeface="ＭＳ Ｐゴシック" panose="020B0600070205080204" pitchFamily="34" charset="-128"/>
            </a:endParaRPr>
          </a:p>
        </p:txBody>
      </p:sp>
      <p:sp>
        <p:nvSpPr>
          <p:cNvPr id="3" name="Content Placeholder 2"/>
          <p:cNvSpPr>
            <a:spLocks noGrp="1"/>
          </p:cNvSpPr>
          <p:nvPr>
            <p:ph sz="quarter" idx="1"/>
          </p:nvPr>
        </p:nvSpPr>
        <p:spPr>
          <a:xfrm>
            <a:off x="485216" y="2927704"/>
            <a:ext cx="2105584" cy="3655526"/>
          </a:xfrm>
        </p:spPr>
        <p:txBody>
          <a:bodyPr/>
          <a:lstStyle/>
          <a:p>
            <a:pPr marL="0" indent="0" eaLnBrk="1" hangingPunct="1">
              <a:buNone/>
            </a:pPr>
            <a:r>
              <a:rPr lang="en-US" altLang="en-US" sz="2000" dirty="0"/>
              <a:t>Gather supplies:</a:t>
            </a:r>
          </a:p>
          <a:p>
            <a:pPr eaLnBrk="1" hangingPunct="1"/>
            <a:r>
              <a:rPr lang="en-US" altLang="en-US" sz="2000" dirty="0"/>
              <a:t>Yarn</a:t>
            </a:r>
          </a:p>
          <a:p>
            <a:pPr eaLnBrk="1" hangingPunct="1"/>
            <a:r>
              <a:rPr lang="en-US" altLang="en-US" sz="2000" dirty="0"/>
              <a:t>Scissors</a:t>
            </a:r>
          </a:p>
          <a:p>
            <a:pPr eaLnBrk="1" hangingPunct="1"/>
            <a:r>
              <a:rPr lang="en-US" altLang="en-US" sz="2000" dirty="0"/>
              <a:t>Zip ties</a:t>
            </a:r>
          </a:p>
          <a:p>
            <a:pPr eaLnBrk="1" hangingPunct="1"/>
            <a:r>
              <a:rPr lang="en-US" altLang="en-US" sz="2000" dirty="0"/>
              <a:t>Cardboard squares</a:t>
            </a:r>
          </a:p>
          <a:p>
            <a:endParaRPr lang="en-US" sz="2000" dirty="0"/>
          </a:p>
        </p:txBody>
      </p:sp>
      <p:sp>
        <p:nvSpPr>
          <p:cNvPr id="4" name="Content Placeholder 3"/>
          <p:cNvSpPr>
            <a:spLocks noGrp="1"/>
          </p:cNvSpPr>
          <p:nvPr>
            <p:ph sz="quarter" idx="2"/>
          </p:nvPr>
        </p:nvSpPr>
        <p:spPr>
          <a:xfrm>
            <a:off x="2590800" y="2927704"/>
            <a:ext cx="1828800" cy="2185988"/>
          </a:xfrm>
        </p:spPr>
        <p:txBody>
          <a:bodyPr/>
          <a:lstStyle/>
          <a:p>
            <a:pPr marL="0" indent="0">
              <a:buNone/>
            </a:pPr>
            <a:r>
              <a:rPr lang="en-US" altLang="en-US" sz="2000" dirty="0"/>
              <a:t>Wrap yarn 200 times around square; bend square to pull yarn off.</a:t>
            </a:r>
          </a:p>
          <a:p>
            <a:endParaRPr lang="en-US" sz="2000" dirty="0"/>
          </a:p>
        </p:txBody>
      </p:sp>
      <p:sp>
        <p:nvSpPr>
          <p:cNvPr id="5" name="Content Placeholder 4"/>
          <p:cNvSpPr>
            <a:spLocks noGrp="1"/>
          </p:cNvSpPr>
          <p:nvPr>
            <p:ph sz="quarter" idx="3"/>
          </p:nvPr>
        </p:nvSpPr>
        <p:spPr>
          <a:xfrm>
            <a:off x="4648200" y="2937230"/>
            <a:ext cx="1828800" cy="2187575"/>
          </a:xfrm>
        </p:spPr>
        <p:txBody>
          <a:bodyPr/>
          <a:lstStyle/>
          <a:p>
            <a:pPr marL="0" indent="0">
              <a:buNone/>
            </a:pPr>
            <a:r>
              <a:rPr lang="en-US" altLang="en-US" sz="2000" dirty="0"/>
              <a:t>Wrap zip tie around yarn and pull tight; cut zip tie at base to secure in place.</a:t>
            </a:r>
          </a:p>
          <a:p>
            <a:endParaRPr lang="en-US" sz="2000" dirty="0"/>
          </a:p>
        </p:txBody>
      </p:sp>
      <p:sp>
        <p:nvSpPr>
          <p:cNvPr id="6" name="Content Placeholder 5"/>
          <p:cNvSpPr>
            <a:spLocks noGrp="1"/>
          </p:cNvSpPr>
          <p:nvPr>
            <p:ph sz="quarter" idx="4"/>
          </p:nvPr>
        </p:nvSpPr>
        <p:spPr>
          <a:xfrm>
            <a:off x="6708775" y="2937230"/>
            <a:ext cx="1820863" cy="2187575"/>
          </a:xfrm>
        </p:spPr>
        <p:txBody>
          <a:bodyPr/>
          <a:lstStyle/>
          <a:p>
            <a:pPr marL="0" indent="0">
              <a:buNone/>
            </a:pPr>
            <a:r>
              <a:rPr lang="en-US" altLang="en-US" sz="2000" dirty="0"/>
              <a:t>Cut all ends and trim as needed.</a:t>
            </a:r>
          </a:p>
          <a:p>
            <a:endParaRPr lang="en-US" sz="2000" dirty="0"/>
          </a:p>
        </p:txBody>
      </p:sp>
      <p:sp>
        <p:nvSpPr>
          <p:cNvPr id="2" name="Slide Number Placeholder 1"/>
          <p:cNvSpPr>
            <a:spLocks noGrp="1"/>
          </p:cNvSpPr>
          <p:nvPr>
            <p:ph type="sldNum" sz="quarter" idx="10"/>
          </p:nvPr>
        </p:nvSpPr>
        <p:spPr/>
        <p:txBody>
          <a:bodyPr/>
          <a:lstStyle/>
          <a:p>
            <a:fld id="{57C10AFF-D030-4D16-8C5E-CED78E88AD20}" type="slidenum">
              <a:rPr lang="en-US" altLang="en-US" smtClean="0"/>
              <a:pPr/>
              <a:t>19</a:t>
            </a:fld>
            <a:endParaRPr lang="en-US" altLang="en-US"/>
          </a:p>
        </p:txBody>
      </p:sp>
      <p:pic>
        <p:nvPicPr>
          <p:cNvPr id="972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47800"/>
            <a:ext cx="1828800" cy="121443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447800"/>
            <a:ext cx="1828800" cy="12192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447800"/>
            <a:ext cx="1828800" cy="122396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8775" y="1447800"/>
            <a:ext cx="1820863" cy="121443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5665" y="5399797"/>
            <a:ext cx="1553146" cy="118189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7" name="TextBox 19"/>
          <p:cNvSpPr txBox="1">
            <a:spLocks noChangeArrowheads="1"/>
          </p:cNvSpPr>
          <p:nvPr/>
        </p:nvSpPr>
        <p:spPr bwMode="auto">
          <a:xfrm>
            <a:off x="0" y="5986129"/>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i="1" dirty="0"/>
              <a:t>Make a variety of yarn balls to use anytime!</a:t>
            </a:r>
          </a:p>
        </p:txBody>
      </p:sp>
    </p:spTree>
    <p:extLst>
      <p:ext uri="{BB962C8B-B14F-4D97-AF65-F5344CB8AC3E}">
        <p14:creationId xmlns:p14="http://schemas.microsoft.com/office/powerpoint/2010/main" val="412383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0944"/>
            <a:ext cx="9144000" cy="1051037"/>
          </a:xfrm>
        </p:spPr>
        <p:txBody>
          <a:bodyPr/>
          <a:lstStyle/>
          <a:p>
            <a:r>
              <a:rPr lang="en-US" dirty="0"/>
              <a:t>Objectives</a:t>
            </a:r>
          </a:p>
        </p:txBody>
      </p:sp>
      <p:sp>
        <p:nvSpPr>
          <p:cNvPr id="56321" name="Content Placeholder 2"/>
          <p:cNvSpPr>
            <a:spLocks noGrp="1"/>
          </p:cNvSpPr>
          <p:nvPr>
            <p:ph idx="1"/>
          </p:nvPr>
        </p:nvSpPr>
        <p:spPr>
          <a:xfrm>
            <a:off x="149902" y="887102"/>
            <a:ext cx="8994097" cy="5970897"/>
          </a:xfrm>
        </p:spPr>
        <p:txBody>
          <a:bodyPr/>
          <a:lstStyle/>
          <a:p>
            <a:pPr>
              <a:spcBef>
                <a:spcPts val="672"/>
              </a:spcBef>
            </a:pPr>
            <a:r>
              <a:rPr lang="en-US" altLang="en-US" sz="2400" dirty="0"/>
              <a:t>Become aware of key concepts from the </a:t>
            </a:r>
            <a:r>
              <a:rPr lang="en-US" sz="2400" i="1" dirty="0"/>
              <a:t>California Preschool Learning Foundations, Volume 2</a:t>
            </a:r>
            <a:r>
              <a:rPr lang="en-US" sz="2400" dirty="0"/>
              <a:t>—Physical Development domain, Fundamental Movement Skills strand.</a:t>
            </a:r>
            <a:endParaRPr lang="en-US" altLang="en-US" sz="2400" dirty="0"/>
          </a:p>
          <a:p>
            <a:pPr>
              <a:spcBef>
                <a:spcPts val="672"/>
              </a:spcBef>
            </a:pPr>
            <a:r>
              <a:rPr lang="en-US" altLang="en-US" sz="2400" dirty="0"/>
              <a:t>Observe, read about, and discuss the developmental continuum of fundamental movement skills</a:t>
            </a:r>
            <a:r>
              <a:rPr lang="en-US" altLang="en-US" sz="2400" b="1" dirty="0"/>
              <a:t> </a:t>
            </a:r>
            <a:r>
              <a:rPr lang="en-US" altLang="en-US" sz="2400" dirty="0"/>
              <a:t>and develop strategies that will guide instruction and learning in transitional kindergarten (TK).</a:t>
            </a:r>
          </a:p>
          <a:p>
            <a:pPr>
              <a:spcBef>
                <a:spcPts val="672"/>
              </a:spcBef>
            </a:pPr>
            <a:r>
              <a:rPr lang="en-US" altLang="en-US" sz="2400" dirty="0"/>
              <a:t>Discuss current research underlying the teaching strategies used to support the development of fundamental movement skills.</a:t>
            </a:r>
          </a:p>
          <a:p>
            <a:pPr>
              <a:spcBef>
                <a:spcPts val="672"/>
              </a:spcBef>
            </a:pPr>
            <a:r>
              <a:rPr lang="en-US" altLang="en-US" sz="2400" dirty="0"/>
              <a:t>Practice using the Preschool Learning Foundations and Preschool Curriculum Framework to intentionally plan age-appropriate, developmentally appropriate, cultural and inclusive strategies that promote fundamental movement skills.</a:t>
            </a:r>
          </a:p>
        </p:txBody>
      </p:sp>
      <p:sp>
        <p:nvSpPr>
          <p:cNvPr id="4" name="Slide Number Placeholder 3"/>
          <p:cNvSpPr>
            <a:spLocks noGrp="1"/>
          </p:cNvSpPr>
          <p:nvPr>
            <p:ph type="sldNum" sz="quarter" idx="10"/>
          </p:nvPr>
        </p:nvSpPr>
        <p:spPr/>
        <p:txBody>
          <a:bodyPr/>
          <a:lstStyle/>
          <a:p>
            <a:fld id="{EDF1AFBC-AB90-412C-9DD6-125710C6BD5F}" type="slidenum">
              <a:rPr lang="en-US" altLang="en-US" smtClean="0"/>
              <a:pPr/>
              <a:t>2</a:t>
            </a:fld>
            <a:endParaRPr lang="en-US" altLang="en-US"/>
          </a:p>
        </p:txBody>
      </p:sp>
    </p:spTree>
    <p:extLst>
      <p:ext uri="{BB962C8B-B14F-4D97-AF65-F5344CB8AC3E}">
        <p14:creationId xmlns:p14="http://schemas.microsoft.com/office/powerpoint/2010/main" val="296592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sz="quarter"/>
          </p:nvPr>
        </p:nvSpPr>
        <p:spPr>
          <a:xfrm>
            <a:off x="0" y="-1"/>
            <a:ext cx="9144000" cy="1652815"/>
          </a:xfrm>
        </p:spPr>
        <p:txBody>
          <a:bodyPr/>
          <a:lstStyle/>
          <a:p>
            <a:r>
              <a:rPr lang="en-US" dirty="0"/>
              <a:t>Fundamental Movement Skills</a:t>
            </a:r>
          </a:p>
        </p:txBody>
      </p:sp>
      <p:sp>
        <p:nvSpPr>
          <p:cNvPr id="7" name="Content Placeholder 6"/>
          <p:cNvSpPr>
            <a:spLocks noGrp="1"/>
          </p:cNvSpPr>
          <p:nvPr>
            <p:ph sz="quarter" idx="1"/>
          </p:nvPr>
        </p:nvSpPr>
        <p:spPr>
          <a:xfrm>
            <a:off x="374427" y="2171003"/>
            <a:ext cx="4038600" cy="1143000"/>
          </a:xfrm>
          <a:solidFill>
            <a:schemeClr val="bg1"/>
          </a:solidFill>
          <a:ln>
            <a:solidFill>
              <a:schemeClr val="tx1"/>
            </a:solidFill>
          </a:ln>
        </p:spPr>
        <p:txBody>
          <a:bodyPr/>
          <a:lstStyle/>
          <a:p>
            <a:pPr marL="0" indent="0">
              <a:buNone/>
            </a:pPr>
            <a:r>
              <a:rPr lang="en-US" b="1" dirty="0"/>
              <a:t>Fundamental Movement Skills</a:t>
            </a:r>
          </a:p>
        </p:txBody>
      </p:sp>
      <p:sp>
        <p:nvSpPr>
          <p:cNvPr id="8" name="Content Placeholder 7"/>
          <p:cNvSpPr>
            <a:spLocks noGrp="1"/>
          </p:cNvSpPr>
          <p:nvPr>
            <p:ph sz="quarter" idx="13"/>
          </p:nvPr>
        </p:nvSpPr>
        <p:spPr>
          <a:xfrm>
            <a:off x="4413028" y="2168110"/>
            <a:ext cx="4379510" cy="1147062"/>
          </a:xfrm>
          <a:solidFill>
            <a:schemeClr val="bg1"/>
          </a:solidFill>
          <a:ln>
            <a:solidFill>
              <a:schemeClr val="tx1"/>
            </a:solidFill>
          </a:ln>
        </p:spPr>
        <p:txBody>
          <a:bodyPr/>
          <a:lstStyle/>
          <a:p>
            <a:pPr marL="0" indent="0">
              <a:buNone/>
            </a:pPr>
            <a:r>
              <a:rPr lang="en-US" sz="2000" b="1" dirty="0">
                <a:highlight>
                  <a:srgbClr val="FFFF00"/>
                </a:highlight>
              </a:rPr>
              <a:t>1.0 Balance</a:t>
            </a:r>
          </a:p>
          <a:p>
            <a:pPr marL="0" indent="0">
              <a:buNone/>
            </a:pPr>
            <a:r>
              <a:rPr lang="en-US" sz="2000" b="1" dirty="0"/>
              <a:t>2.0 </a:t>
            </a:r>
            <a:r>
              <a:rPr lang="en-US" sz="2000" b="1" dirty="0" err="1"/>
              <a:t>Lomomotor</a:t>
            </a:r>
            <a:r>
              <a:rPr lang="en-US" sz="2000" b="1" dirty="0"/>
              <a:t> Skills </a:t>
            </a:r>
          </a:p>
          <a:p>
            <a:pPr marL="0" indent="0">
              <a:buNone/>
            </a:pPr>
            <a:r>
              <a:rPr lang="en-US" sz="2000" b="1" dirty="0"/>
              <a:t>3.0 Manipulative Skills</a:t>
            </a:r>
          </a:p>
        </p:txBody>
      </p:sp>
      <p:sp>
        <p:nvSpPr>
          <p:cNvPr id="9" name="Content Placeholder 8"/>
          <p:cNvSpPr>
            <a:spLocks noGrp="1"/>
          </p:cNvSpPr>
          <p:nvPr>
            <p:ph sz="quarter" idx="14"/>
          </p:nvPr>
        </p:nvSpPr>
        <p:spPr>
          <a:xfrm>
            <a:off x="374427" y="3315171"/>
            <a:ext cx="4038600" cy="1658295"/>
          </a:xfrm>
          <a:solidFill>
            <a:srgbClr val="F8BE96"/>
          </a:solidFill>
          <a:ln>
            <a:solidFill>
              <a:schemeClr val="tx1"/>
            </a:solidFill>
          </a:ln>
        </p:spPr>
        <p:txBody>
          <a:bodyPr/>
          <a:lstStyle/>
          <a:p>
            <a:pPr marL="0" indent="0">
              <a:buNone/>
            </a:pPr>
            <a:r>
              <a:rPr lang="en-US" dirty="0"/>
              <a:t>Perceptual-Motor Skills and Movement Concepts</a:t>
            </a:r>
          </a:p>
        </p:txBody>
      </p:sp>
      <p:sp>
        <p:nvSpPr>
          <p:cNvPr id="10" name="Content Placeholder 9"/>
          <p:cNvSpPr>
            <a:spLocks noGrp="1"/>
          </p:cNvSpPr>
          <p:nvPr>
            <p:ph sz="quarter" idx="15"/>
          </p:nvPr>
        </p:nvSpPr>
        <p:spPr>
          <a:xfrm>
            <a:off x="4413025" y="3311109"/>
            <a:ext cx="4379511" cy="1662357"/>
          </a:xfrm>
          <a:solidFill>
            <a:srgbClr val="F8BE96"/>
          </a:solidFill>
          <a:ln>
            <a:solidFill>
              <a:schemeClr val="tx1"/>
            </a:solidFill>
          </a:ln>
        </p:spPr>
        <p:txBody>
          <a:bodyPr/>
          <a:lstStyle/>
          <a:p>
            <a:pPr marL="0" indent="0">
              <a:buNone/>
            </a:pPr>
            <a:r>
              <a:rPr lang="en-US" sz="2000" dirty="0"/>
              <a:t>1.0 Body Awareness</a:t>
            </a:r>
          </a:p>
          <a:p>
            <a:pPr marL="0" indent="0">
              <a:buNone/>
            </a:pPr>
            <a:r>
              <a:rPr lang="en-US" sz="2000" dirty="0"/>
              <a:t>2.0 Spatial Awareness</a:t>
            </a:r>
          </a:p>
          <a:p>
            <a:pPr marL="0" indent="0">
              <a:buNone/>
            </a:pPr>
            <a:r>
              <a:rPr lang="en-US" sz="2000" dirty="0"/>
              <a:t>3.0 Directional Awareness</a:t>
            </a:r>
          </a:p>
        </p:txBody>
      </p:sp>
      <p:sp>
        <p:nvSpPr>
          <p:cNvPr id="12" name="Content Placeholder 11"/>
          <p:cNvSpPr>
            <a:spLocks noGrp="1"/>
          </p:cNvSpPr>
          <p:nvPr>
            <p:ph sz="quarter" idx="17"/>
          </p:nvPr>
        </p:nvSpPr>
        <p:spPr>
          <a:xfrm>
            <a:off x="4413028" y="4973465"/>
            <a:ext cx="4379508" cy="1509528"/>
          </a:xfrm>
          <a:solidFill>
            <a:srgbClr val="F8BE96"/>
          </a:solidFill>
          <a:ln>
            <a:solidFill>
              <a:schemeClr val="tx1"/>
            </a:solidFill>
          </a:ln>
        </p:spPr>
        <p:txBody>
          <a:bodyPr/>
          <a:lstStyle/>
          <a:p>
            <a:pPr marL="0" indent="0">
              <a:buNone/>
            </a:pPr>
            <a:r>
              <a:rPr lang="en-US" sz="2000" dirty="0"/>
              <a:t>1.0 Active Participation</a:t>
            </a:r>
          </a:p>
          <a:p>
            <a:pPr marL="0" indent="0">
              <a:buNone/>
            </a:pPr>
            <a:r>
              <a:rPr lang="en-US" sz="2000" dirty="0"/>
              <a:t>2.0 Cardiovascular Endurance</a:t>
            </a:r>
          </a:p>
          <a:p>
            <a:pPr marL="400050" indent="-400050">
              <a:buNone/>
            </a:pPr>
            <a:r>
              <a:rPr lang="en-US" sz="2000" dirty="0"/>
              <a:t>3.0 Muscular Strength, Muscular Endurance, and Flexibility</a:t>
            </a:r>
          </a:p>
        </p:txBody>
      </p:sp>
      <p:sp>
        <p:nvSpPr>
          <p:cNvPr id="15" name="Content Placeholder 14"/>
          <p:cNvSpPr>
            <a:spLocks noGrp="1"/>
          </p:cNvSpPr>
          <p:nvPr>
            <p:ph sz="quarter" idx="21"/>
          </p:nvPr>
        </p:nvSpPr>
        <p:spPr>
          <a:xfrm>
            <a:off x="374427" y="4973465"/>
            <a:ext cx="4038600" cy="1509527"/>
          </a:xfrm>
          <a:solidFill>
            <a:srgbClr val="F8BE96"/>
          </a:solidFill>
          <a:ln>
            <a:solidFill>
              <a:schemeClr val="tx1"/>
            </a:solidFill>
          </a:ln>
        </p:spPr>
        <p:txBody>
          <a:bodyPr/>
          <a:lstStyle/>
          <a:p>
            <a:pPr marL="0" indent="0">
              <a:buNone/>
            </a:pPr>
            <a:r>
              <a:rPr lang="en-US" dirty="0"/>
              <a:t>Active Physical Play</a:t>
            </a:r>
          </a:p>
        </p:txBody>
      </p:sp>
      <p:sp>
        <p:nvSpPr>
          <p:cNvPr id="17" name="Content Placeholder 16"/>
          <p:cNvSpPr>
            <a:spLocks noGrp="1"/>
          </p:cNvSpPr>
          <p:nvPr>
            <p:ph sz="quarter" idx="24"/>
          </p:nvPr>
        </p:nvSpPr>
        <p:spPr>
          <a:xfrm>
            <a:off x="374427" y="1652815"/>
            <a:ext cx="4038600" cy="518187"/>
          </a:xfrm>
          <a:solidFill>
            <a:srgbClr val="FBD1AF"/>
          </a:solidFill>
          <a:ln>
            <a:solidFill>
              <a:schemeClr val="tx1"/>
            </a:solidFill>
          </a:ln>
        </p:spPr>
        <p:txBody>
          <a:bodyPr/>
          <a:lstStyle/>
          <a:p>
            <a:pPr marL="0" indent="0">
              <a:buNone/>
            </a:pPr>
            <a:r>
              <a:rPr lang="en-US" sz="2800" b="1" dirty="0"/>
              <a:t>Strands</a:t>
            </a:r>
          </a:p>
        </p:txBody>
      </p:sp>
      <p:sp>
        <p:nvSpPr>
          <p:cNvPr id="18" name="Content Placeholder 17"/>
          <p:cNvSpPr>
            <a:spLocks noGrp="1"/>
          </p:cNvSpPr>
          <p:nvPr>
            <p:ph sz="quarter" idx="25"/>
          </p:nvPr>
        </p:nvSpPr>
        <p:spPr>
          <a:xfrm>
            <a:off x="4413026" y="1649921"/>
            <a:ext cx="4379511" cy="518187"/>
          </a:xfrm>
          <a:solidFill>
            <a:srgbClr val="FBD1AF"/>
          </a:solidFill>
          <a:ln>
            <a:solidFill>
              <a:schemeClr val="tx1"/>
            </a:solidFill>
          </a:ln>
        </p:spPr>
        <p:txBody>
          <a:bodyPr/>
          <a:lstStyle/>
          <a:p>
            <a:pPr marL="0" indent="0">
              <a:buNone/>
            </a:pPr>
            <a:r>
              <a:rPr lang="en-US" sz="2800" b="1" dirty="0" err="1"/>
              <a:t>Substrands</a:t>
            </a:r>
            <a:endParaRPr lang="en-US" sz="2800" b="1" dirty="0"/>
          </a:p>
        </p:txBody>
      </p:sp>
      <p:sp>
        <p:nvSpPr>
          <p:cNvPr id="2" name="Slide Number Placeholder 1"/>
          <p:cNvSpPr>
            <a:spLocks noGrp="1"/>
          </p:cNvSpPr>
          <p:nvPr>
            <p:ph type="sldNum" sz="quarter" idx="26"/>
          </p:nvPr>
        </p:nvSpPr>
        <p:spPr/>
        <p:txBody>
          <a:bodyPr/>
          <a:lstStyle/>
          <a:p>
            <a:fld id="{A9D0785C-7124-49AF-9B13-309D5497B4FB}" type="slidenum">
              <a:rPr lang="en-US" altLang="en-US" smtClean="0"/>
              <a:pPr/>
              <a:t>20</a:t>
            </a:fld>
            <a:endParaRPr lang="en-US" altLang="en-US"/>
          </a:p>
        </p:txBody>
      </p:sp>
      <p:sp>
        <p:nvSpPr>
          <p:cNvPr id="3" name="Arrow: Right 2"/>
          <p:cNvSpPr/>
          <p:nvPr/>
        </p:nvSpPr>
        <p:spPr>
          <a:xfrm rot="1198022">
            <a:off x="3090271" y="1814592"/>
            <a:ext cx="1282360" cy="462314"/>
          </a:xfrm>
          <a:prstGeom prst="rightArrow">
            <a:avLst>
              <a:gd name="adj1" fmla="val 43758"/>
              <a:gd name="adj2" fmla="val 50000"/>
            </a:avLst>
          </a:prstGeom>
          <a:gradFill>
            <a:gsLst>
              <a:gs pos="0">
                <a:srgbClr val="FFFF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7474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title"/>
          </p:nvPr>
        </p:nvSpPr>
        <p:spPr/>
        <p:txBody>
          <a:bodyPr/>
          <a:lstStyle/>
          <a:p>
            <a:r>
              <a:rPr lang="en-US" altLang="en-US" sz="3600" dirty="0"/>
              <a:t>1.0 Balance</a:t>
            </a:r>
            <a:br>
              <a:rPr lang="en-US" altLang="en-US" sz="3600" dirty="0">
                <a:ea typeface="ＭＳ Ｐゴシック" panose="020B0600070205080204" pitchFamily="34" charset="-128"/>
              </a:rPr>
            </a:br>
            <a:endParaRPr lang="en-US" altLang="en-US" sz="3600" dirty="0">
              <a:ea typeface="ＭＳ Ｐゴシック" panose="020B0600070205080204" pitchFamily="34" charset="-128"/>
            </a:endParaRPr>
          </a:p>
        </p:txBody>
      </p:sp>
      <p:sp>
        <p:nvSpPr>
          <p:cNvPr id="3" name="Text Placeholder 2"/>
          <p:cNvSpPr>
            <a:spLocks noGrp="1"/>
          </p:cNvSpPr>
          <p:nvPr>
            <p:ph type="body" idx="1"/>
          </p:nvPr>
        </p:nvSpPr>
        <p:spPr>
          <a:xfrm>
            <a:off x="457200" y="777876"/>
            <a:ext cx="4040188" cy="639762"/>
          </a:xfrm>
        </p:spPr>
        <p:txBody>
          <a:bodyPr/>
          <a:lstStyle/>
          <a:p>
            <a:r>
              <a:rPr lang="en-US" dirty="0"/>
              <a:t>1.1 Static Balance</a:t>
            </a:r>
          </a:p>
        </p:txBody>
      </p:sp>
      <p:sp>
        <p:nvSpPr>
          <p:cNvPr id="5" name="Text Placeholder 4"/>
          <p:cNvSpPr>
            <a:spLocks noGrp="1"/>
          </p:cNvSpPr>
          <p:nvPr>
            <p:ph type="body" sz="quarter" idx="3"/>
          </p:nvPr>
        </p:nvSpPr>
        <p:spPr>
          <a:xfrm>
            <a:off x="454026" y="2526674"/>
            <a:ext cx="4041775" cy="639762"/>
          </a:xfrm>
        </p:spPr>
        <p:txBody>
          <a:bodyPr/>
          <a:lstStyle/>
          <a:p>
            <a:r>
              <a:rPr lang="en-US" dirty="0"/>
              <a:t>1.2 Dynamic Balance</a:t>
            </a:r>
          </a:p>
        </p:txBody>
      </p:sp>
      <p:sp>
        <p:nvSpPr>
          <p:cNvPr id="2" name="Slide Number Placeholder 1"/>
          <p:cNvSpPr>
            <a:spLocks noGrp="1"/>
          </p:cNvSpPr>
          <p:nvPr>
            <p:ph type="sldNum" sz="quarter" idx="10"/>
          </p:nvPr>
        </p:nvSpPr>
        <p:spPr/>
        <p:txBody>
          <a:bodyPr/>
          <a:lstStyle/>
          <a:p>
            <a:fld id="{57C10AFF-D030-4D16-8C5E-CED78E88AD20}" type="slidenum">
              <a:rPr lang="en-US" altLang="en-US" smtClean="0"/>
              <a:pPr/>
              <a:t>21</a:t>
            </a:fld>
            <a:endParaRPr lang="en-US" altLang="en-US"/>
          </a:p>
        </p:txBody>
      </p:sp>
      <p:pic>
        <p:nvPicPr>
          <p:cNvPr id="12" name="Content Placeholder 11"/>
          <p:cNvPicPr>
            <a:picLocks noGrp="1" noChangeAspect="1"/>
          </p:cNvPicPr>
          <p:nvPr>
            <p:ph sz="half" idx="11"/>
          </p:nvPr>
        </p:nvPicPr>
        <p:blipFill>
          <a:blip r:embed="rId3"/>
          <a:stretch>
            <a:fillRect/>
          </a:stretch>
        </p:blipFill>
        <p:spPr>
          <a:xfrm>
            <a:off x="454026" y="3143053"/>
            <a:ext cx="7580172" cy="1250451"/>
          </a:xfrm>
          <a:prstGeom prst="rect">
            <a:avLst/>
          </a:prstGeom>
          <a:ln>
            <a:solidFill>
              <a:schemeClr val="tx1"/>
            </a:solidFill>
          </a:ln>
        </p:spPr>
      </p:pic>
      <p:pic>
        <p:nvPicPr>
          <p:cNvPr id="11" name="Content Placeholder 10"/>
          <p:cNvPicPr>
            <a:picLocks noGrp="1" noChangeAspect="1"/>
          </p:cNvPicPr>
          <p:nvPr>
            <p:ph sz="quarter" idx="4"/>
          </p:nvPr>
        </p:nvPicPr>
        <p:blipFill>
          <a:blip r:embed="rId4"/>
          <a:stretch>
            <a:fillRect/>
          </a:stretch>
        </p:blipFill>
        <p:spPr>
          <a:xfrm>
            <a:off x="457200" y="1398228"/>
            <a:ext cx="7576999" cy="1045295"/>
          </a:xfrm>
          <a:prstGeom prst="rect">
            <a:avLst/>
          </a:prstGeom>
          <a:ln>
            <a:solidFill>
              <a:schemeClr val="tx1"/>
            </a:solidFill>
          </a:ln>
        </p:spPr>
      </p:pic>
      <p:sp>
        <p:nvSpPr>
          <p:cNvPr id="4" name="Content Placeholder 3"/>
          <p:cNvSpPr>
            <a:spLocks noGrp="1"/>
          </p:cNvSpPr>
          <p:nvPr>
            <p:ph sz="half" idx="2"/>
          </p:nvPr>
        </p:nvSpPr>
        <p:spPr>
          <a:xfrm>
            <a:off x="5922335" y="4623753"/>
            <a:ext cx="3040912" cy="2095319"/>
          </a:xfrm>
          <a:solidFill>
            <a:schemeClr val="bg1"/>
          </a:solidFill>
          <a:ln w="31750">
            <a:solidFill>
              <a:schemeClr val="tx1"/>
            </a:solidFill>
          </a:ln>
        </p:spPr>
        <p:txBody>
          <a:bodyPr/>
          <a:lstStyle/>
          <a:p>
            <a:pPr marL="346075" indent="-228600">
              <a:buNone/>
            </a:pPr>
            <a:r>
              <a:rPr lang="en-US" altLang="en-US" sz="2800" u="sng" dirty="0"/>
              <a:t>Activities:</a:t>
            </a:r>
          </a:p>
          <a:p>
            <a:pPr marL="339725" indent="-222250"/>
            <a:r>
              <a:rPr lang="en-US" altLang="en-US" sz="2800" dirty="0"/>
              <a:t>“Simon Says”</a:t>
            </a:r>
          </a:p>
          <a:p>
            <a:pPr marL="339725" indent="-222250"/>
            <a:r>
              <a:rPr lang="en-US" altLang="en-US" sz="2800" dirty="0"/>
              <a:t>Statues</a:t>
            </a:r>
          </a:p>
          <a:p>
            <a:pPr marL="339725" indent="-222250"/>
            <a:r>
              <a:rPr lang="en-US" altLang="en-US" sz="2800" dirty="0"/>
              <a:t>Hopscotch</a:t>
            </a:r>
            <a:endParaRPr lang="en-US" sz="2800" dirty="0"/>
          </a:p>
        </p:txBody>
      </p:sp>
    </p:spTree>
    <p:extLst>
      <p:ext uri="{BB962C8B-B14F-4D97-AF65-F5344CB8AC3E}">
        <p14:creationId xmlns:p14="http://schemas.microsoft.com/office/powerpoint/2010/main" val="858578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0"/>
            <a:ext cx="8229600" cy="1063611"/>
          </a:xfrm>
        </p:spPr>
        <p:txBody>
          <a:bodyPr/>
          <a:lstStyle/>
          <a:p>
            <a:r>
              <a:rPr lang="en-US" dirty="0"/>
              <a:t>Balance Opportunities</a:t>
            </a:r>
          </a:p>
        </p:txBody>
      </p:sp>
      <p:sp>
        <p:nvSpPr>
          <p:cNvPr id="5" name="Content Placeholder 4"/>
          <p:cNvSpPr>
            <a:spLocks noGrp="1"/>
          </p:cNvSpPr>
          <p:nvPr>
            <p:ph sz="quarter" idx="3"/>
          </p:nvPr>
        </p:nvSpPr>
        <p:spPr>
          <a:xfrm>
            <a:off x="176982" y="5010407"/>
            <a:ext cx="5166850" cy="1006935"/>
          </a:xfrm>
        </p:spPr>
        <p:txBody>
          <a:bodyPr anchor="ctr" anchorCtr="0"/>
          <a:lstStyle/>
          <a:p>
            <a:pPr marL="0" indent="0" algn="ctr">
              <a:buNone/>
            </a:pPr>
            <a:r>
              <a:rPr lang="en-US" sz="4000" dirty="0"/>
              <a:t>Bodies or Objects</a:t>
            </a:r>
          </a:p>
        </p:txBody>
      </p:sp>
      <p:sp>
        <p:nvSpPr>
          <p:cNvPr id="97281"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B0CC3D0-6DBF-4D30-8E2D-310889A736A6}" type="slidenum">
              <a:rPr lang="en-US" altLang="en-US" sz="1200"/>
              <a:pPr eaLnBrk="1" hangingPunct="1"/>
              <a:t>22</a:t>
            </a:fld>
            <a:endParaRPr lang="en-US" altLang="en-US" sz="1200"/>
          </a:p>
        </p:txBody>
      </p:sp>
      <p:pic>
        <p:nvPicPr>
          <p:cNvPr id="12" name="Picture 8" descr="C:\Users\Patty\Desktop\WestEd TK 6-5-16\Tback TK pic 5-2014\IMG_6620.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t="-327"/>
          <a:stretch>
            <a:fillRect/>
          </a:stretch>
        </p:blipFill>
        <p:spPr bwMode="auto">
          <a:xfrm>
            <a:off x="176982" y="1063610"/>
            <a:ext cx="5166850" cy="38080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descr="C:\Users\Patty\Desktop\WestEd TK\Tback TK pic 5-2014\IMG_6862.JPG"/>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l="27592"/>
          <a:stretch>
            <a:fillRect/>
          </a:stretch>
        </p:blipFill>
        <p:spPr bwMode="auto">
          <a:xfrm>
            <a:off x="5538019" y="1063611"/>
            <a:ext cx="3429000" cy="52336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915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1181528"/>
          </a:xfrm>
        </p:spPr>
        <p:txBody>
          <a:bodyPr/>
          <a:lstStyle/>
          <a:p>
            <a:r>
              <a:rPr lang="en-US" sz="3200" dirty="0"/>
              <a:t>Interactions and Strategies to Support the Development of Balance Skills </a:t>
            </a:r>
          </a:p>
        </p:txBody>
      </p:sp>
      <p:sp>
        <p:nvSpPr>
          <p:cNvPr id="12" name="Content Placeholder 2"/>
          <p:cNvSpPr txBox="1">
            <a:spLocks noGrp="1"/>
          </p:cNvSpPr>
          <p:nvPr>
            <p:ph sz="quarter" idx="3"/>
          </p:nvPr>
        </p:nvSpPr>
        <p:spPr bwMode="auto">
          <a:xfrm>
            <a:off x="4664467" y="1356189"/>
            <a:ext cx="4479532" cy="68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buNone/>
            </a:pPr>
            <a:r>
              <a:rPr lang="en-US" altLang="en-US" sz="2800" dirty="0"/>
              <a:t>“Provide opportunities that include diverse cultural themes” </a:t>
            </a:r>
            <a:r>
              <a:rPr lang="en-US" altLang="en-US" sz="1800" dirty="0"/>
              <a:t>(PCF, Vol. 2, p. 142)</a:t>
            </a:r>
            <a:r>
              <a:rPr lang="en-US" altLang="en-US" sz="2800" dirty="0"/>
              <a:t>.</a:t>
            </a:r>
          </a:p>
          <a:p>
            <a:pPr marL="0" indent="0">
              <a:buNone/>
            </a:pPr>
            <a:endParaRPr lang="en-US" altLang="en-US" sz="2800" dirty="0"/>
          </a:p>
          <a:p>
            <a:pPr marL="0" indent="0">
              <a:buNone/>
            </a:pPr>
            <a:r>
              <a:rPr lang="en-US" altLang="en-US" sz="2800" dirty="0"/>
              <a:t>“Incorporate balance activities into the children’s world” </a:t>
            </a:r>
            <a:r>
              <a:rPr lang="en-US" altLang="en-US" sz="1800" dirty="0"/>
              <a:t>(PCF, Vol. 2, p. 142)</a:t>
            </a:r>
            <a:r>
              <a:rPr lang="en-US" altLang="en-US" sz="2800" dirty="0"/>
              <a:t>.</a:t>
            </a:r>
            <a:endParaRPr lang="en-US" altLang="en-US" sz="4000" dirty="0"/>
          </a:p>
          <a:p>
            <a:endParaRPr lang="en-US" altLang="en-US" sz="2800" dirty="0"/>
          </a:p>
        </p:txBody>
      </p:sp>
      <p:sp>
        <p:nvSpPr>
          <p:cNvPr id="99331" name="Slide Number Placeholder 3"/>
          <p:cNvSpPr>
            <a:spLocks noGrp="1"/>
          </p:cNvSpPr>
          <p:nvPr>
            <p:ph type="sldNum" sz="quarter" idx="10"/>
          </p:nvPr>
        </p:nvSpPr>
        <p:spPr bwMode="auto">
          <a:xfrm>
            <a:off x="8686800" y="0"/>
            <a:ext cx="457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7DFFA87-5ACE-4FF8-B93B-00C15DCEE26A}" type="slidenum">
              <a:rPr lang="en-US" altLang="en-US" sz="1200"/>
              <a:pPr eaLnBrk="1" hangingPunct="1"/>
              <a:t>23</a:t>
            </a:fld>
            <a:endParaRPr lang="en-US" altLang="en-US" sz="1200"/>
          </a:p>
        </p:txBody>
      </p:sp>
      <p:sp>
        <p:nvSpPr>
          <p:cNvPr id="16" name="Rectangle 5"/>
          <p:cNvSpPr>
            <a:spLocks noChangeArrowheads="1"/>
          </p:cNvSpPr>
          <p:nvPr/>
        </p:nvSpPr>
        <p:spPr bwMode="auto">
          <a:xfrm>
            <a:off x="0" y="6626225"/>
            <a:ext cx="9143999"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cs typeface="Times New Roman" panose="02020603050405020304" pitchFamily="18" charset="0"/>
              </a:rPr>
              <a:t>©2016 California Department of Education</a:t>
            </a:r>
          </a:p>
        </p:txBody>
      </p:sp>
      <p:pic>
        <p:nvPicPr>
          <p:cNvPr id="4" name="Content Placeholder 3"/>
          <p:cNvPicPr>
            <a:picLocks noGrp="1" noChangeAspect="1"/>
          </p:cNvPicPr>
          <p:nvPr>
            <p:ph sz="quarter" idx="1"/>
          </p:nvPr>
        </p:nvPicPr>
        <p:blipFill rotWithShape="1">
          <a:blip r:embed="rId3"/>
          <a:srcRect l="6163" t="5808" b="15761"/>
          <a:stretch/>
        </p:blipFill>
        <p:spPr>
          <a:xfrm>
            <a:off x="227085" y="1197582"/>
            <a:ext cx="4210298" cy="5286791"/>
          </a:xfrm>
          <a:ln>
            <a:solidFill>
              <a:schemeClr val="tx1"/>
            </a:solidFill>
          </a:ln>
        </p:spPr>
      </p:pic>
    </p:spTree>
    <p:extLst>
      <p:ext uri="{BB962C8B-B14F-4D97-AF65-F5344CB8AC3E}">
        <p14:creationId xmlns:p14="http://schemas.microsoft.com/office/powerpoint/2010/main" val="1787489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972340"/>
          </a:xfrm>
        </p:spPr>
        <p:txBody>
          <a:bodyPr/>
          <a:lstStyle/>
          <a:p>
            <a:r>
              <a:rPr lang="en-US" sz="3600" dirty="0"/>
              <a:t>Interactions and Strategies to Support Development of Balance Skills</a:t>
            </a:r>
          </a:p>
        </p:txBody>
      </p:sp>
      <p:sp>
        <p:nvSpPr>
          <p:cNvPr id="101377" name="Text Placeholder 2"/>
          <p:cNvSpPr>
            <a:spLocks noGrp="1"/>
          </p:cNvSpPr>
          <p:nvPr>
            <p:ph sz="half" idx="1"/>
          </p:nvPr>
        </p:nvSpPr>
        <p:spPr>
          <a:xfrm>
            <a:off x="818707" y="1972340"/>
            <a:ext cx="3625702" cy="3662916"/>
          </a:xfrm>
          <a:solidFill>
            <a:srgbClr val="FFF1E7"/>
          </a:solidFill>
          <a:ln>
            <a:solidFill>
              <a:schemeClr val="tx1"/>
            </a:solidFill>
          </a:ln>
        </p:spPr>
        <p:txBody>
          <a:bodyPr/>
          <a:lstStyle/>
          <a:p>
            <a:pPr marL="117475" indent="0">
              <a:buNone/>
            </a:pPr>
            <a:r>
              <a:rPr lang="en-US" altLang="en-US" sz="2800" dirty="0"/>
              <a:t>“Design the environment so children combine balance skills with fundamental movement skills and movement concepts” </a:t>
            </a:r>
            <a:r>
              <a:rPr lang="en-US" altLang="en-US" sz="1800" dirty="0"/>
              <a:t>(PCF, Vol. 2, p. 144)</a:t>
            </a:r>
            <a:r>
              <a:rPr lang="en-US" altLang="en-US" sz="2800" dirty="0"/>
              <a:t>.</a:t>
            </a:r>
          </a:p>
        </p:txBody>
      </p:sp>
      <p:sp>
        <p:nvSpPr>
          <p:cNvPr id="2" name="Content Placeholder 1"/>
          <p:cNvSpPr>
            <a:spLocks noGrp="1"/>
          </p:cNvSpPr>
          <p:nvPr>
            <p:ph sz="half" idx="2"/>
          </p:nvPr>
        </p:nvSpPr>
        <p:spPr>
          <a:xfrm>
            <a:off x="4731488" y="1972340"/>
            <a:ext cx="3625702" cy="3662915"/>
          </a:xfrm>
          <a:solidFill>
            <a:srgbClr val="FFD2B3"/>
          </a:solidFill>
          <a:ln>
            <a:solidFill>
              <a:schemeClr val="tx1"/>
            </a:solidFill>
          </a:ln>
        </p:spPr>
        <p:txBody>
          <a:bodyPr/>
          <a:lstStyle/>
          <a:p>
            <a:pPr marL="117475" indent="0">
              <a:buNone/>
            </a:pPr>
            <a:r>
              <a:rPr lang="en-US" altLang="en-US" dirty="0"/>
              <a:t>“Modify balance activities to increase participation by children with disabilities and special needs” </a:t>
            </a:r>
            <a:r>
              <a:rPr lang="en-US" altLang="en-US" sz="1800" dirty="0"/>
              <a:t>(PCF, Vol. 2, p. 146)</a:t>
            </a:r>
            <a:r>
              <a:rPr lang="en-US" altLang="en-US" dirty="0"/>
              <a:t>.</a:t>
            </a:r>
          </a:p>
          <a:p>
            <a:pPr marL="0" indent="0">
              <a:buNone/>
            </a:pPr>
            <a:endParaRPr lang="en-US" dirty="0"/>
          </a:p>
        </p:txBody>
      </p:sp>
      <p:sp>
        <p:nvSpPr>
          <p:cNvPr id="10137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C2BEA7A7-06FF-4DCF-9D0F-E796D89D9DDB}" type="slidenum">
              <a:rPr lang="en-US" altLang="en-US" sz="1200"/>
              <a:pPr eaLnBrk="1" hangingPunct="1"/>
              <a:t>24</a:t>
            </a:fld>
            <a:endParaRPr lang="en-US" altLang="en-US" sz="1200"/>
          </a:p>
        </p:txBody>
      </p:sp>
    </p:spTree>
    <p:extLst>
      <p:ext uri="{BB962C8B-B14F-4D97-AF65-F5344CB8AC3E}">
        <p14:creationId xmlns:p14="http://schemas.microsoft.com/office/powerpoint/2010/main" val="1442981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3" descr="C:\Users\Patty\Desktop\WestEd TK\Tback TK pic 5-2014\IMG_6655.JPG"/>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t="10129"/>
          <a:stretch/>
        </p:blipFill>
        <p:spPr bwMode="auto">
          <a:xfrm>
            <a:off x="0" y="939800"/>
            <a:ext cx="9144000" cy="5918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0" y="15212"/>
            <a:ext cx="9144000" cy="924588"/>
          </a:xfrm>
        </p:spPr>
        <p:txBody>
          <a:bodyPr/>
          <a:lstStyle/>
          <a:p>
            <a:r>
              <a:rPr lang="en-US" dirty="0"/>
              <a:t>Balance Time!</a:t>
            </a:r>
          </a:p>
        </p:txBody>
      </p:sp>
      <p:sp>
        <p:nvSpPr>
          <p:cNvPr id="5" name="Content Placeholder 4"/>
          <p:cNvSpPr>
            <a:spLocks noGrp="1"/>
          </p:cNvSpPr>
          <p:nvPr>
            <p:ph sz="half" idx="2"/>
          </p:nvPr>
        </p:nvSpPr>
        <p:spPr>
          <a:xfrm>
            <a:off x="5411972" y="4479503"/>
            <a:ext cx="3732028" cy="2401746"/>
          </a:xfrm>
        </p:spPr>
        <p:txBody>
          <a:bodyPr/>
          <a:lstStyle/>
          <a:p>
            <a:pPr marL="0" indent="0">
              <a:buNone/>
            </a:pPr>
            <a:r>
              <a:rPr lang="en-US" altLang="en-US" sz="3600" b="1" dirty="0">
                <a:solidFill>
                  <a:schemeClr val="bg1"/>
                </a:solidFill>
                <a:effectLst>
                  <a:outerShdw blurRad="38100" dist="38100" dir="2700000" algn="tl">
                    <a:srgbClr val="000000">
                      <a:alpha val="43137"/>
                    </a:srgbClr>
                  </a:outerShdw>
                </a:effectLst>
              </a:rPr>
              <a:t>Grab a rope and a yarn ball and find your own personal space.</a:t>
            </a:r>
          </a:p>
          <a:p>
            <a:pPr marL="0" indent="0">
              <a:buNone/>
            </a:pPr>
            <a:endParaRPr lang="en-US" sz="3600" b="1" dirty="0">
              <a:solidFill>
                <a:schemeClr val="bg1"/>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0"/>
          </p:nvPr>
        </p:nvSpPr>
        <p:spPr/>
        <p:txBody>
          <a:bodyPr/>
          <a:lstStyle/>
          <a:p>
            <a:fld id="{A9D0785C-7124-49AF-9B13-309D5497B4FB}" type="slidenum">
              <a:rPr lang="en-US" altLang="en-US" smtClean="0"/>
              <a:pPr/>
              <a:t>25</a:t>
            </a:fld>
            <a:endParaRPr lang="en-US" altLang="en-US"/>
          </a:p>
        </p:txBody>
      </p:sp>
      <p:sp>
        <p:nvSpPr>
          <p:cNvPr id="11" name="Rectangle 5"/>
          <p:cNvSpPr>
            <a:spLocks noChangeArrowheads="1"/>
          </p:cNvSpPr>
          <p:nvPr/>
        </p:nvSpPr>
        <p:spPr bwMode="auto">
          <a:xfrm>
            <a:off x="0" y="6568151"/>
            <a:ext cx="3491294"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©2016 California Department of Education</a:t>
            </a:r>
          </a:p>
        </p:txBody>
      </p:sp>
    </p:spTree>
    <p:extLst>
      <p:ext uri="{BB962C8B-B14F-4D97-AF65-F5344CB8AC3E}">
        <p14:creationId xmlns:p14="http://schemas.microsoft.com/office/powerpoint/2010/main" val="2240891713"/>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457200" y="0"/>
            <a:ext cx="8229600" cy="906519"/>
          </a:xfrm>
        </p:spPr>
        <p:txBody>
          <a:bodyPr/>
          <a:lstStyle/>
          <a:p>
            <a:r>
              <a:rPr lang="en-US" altLang="en-US" dirty="0">
                <a:ea typeface="ＭＳ Ｐゴシック" panose="020B0600070205080204" pitchFamily="34" charset="-128"/>
              </a:rPr>
              <a:t>Interactions and Strategies</a:t>
            </a:r>
          </a:p>
        </p:txBody>
      </p:sp>
      <p:sp>
        <p:nvSpPr>
          <p:cNvPr id="49155" name="Content Placeholder 2"/>
          <p:cNvSpPr>
            <a:spLocks noGrp="1"/>
          </p:cNvSpPr>
          <p:nvPr>
            <p:ph sz="half" idx="1"/>
          </p:nvPr>
        </p:nvSpPr>
        <p:spPr>
          <a:xfrm>
            <a:off x="3230696" y="913986"/>
            <a:ext cx="5694644" cy="5607584"/>
          </a:xfrm>
        </p:spPr>
        <p:txBody>
          <a:bodyPr/>
          <a:lstStyle/>
          <a:p>
            <a:pPr marL="0" indent="0">
              <a:buFont typeface="Arial" panose="020B0604020202020204" pitchFamily="34" charset="0"/>
              <a:buNone/>
              <a:defRPr/>
            </a:pPr>
            <a:r>
              <a:rPr lang="en-US" altLang="en-US" u="sng" dirty="0">
                <a:ea typeface="ＭＳ Ｐゴシック" pitchFamily="34" charset="-128"/>
                <a:cs typeface="ＭＳ Ｐゴシック" charset="0"/>
              </a:rPr>
              <a:t>Talk and </a:t>
            </a:r>
            <a:r>
              <a:rPr lang="en-US" altLang="en-US" u="sng" dirty="0">
                <a:cs typeface="ＭＳ Ｐゴシック" charset="0"/>
              </a:rPr>
              <a:t>B</a:t>
            </a:r>
            <a:r>
              <a:rPr lang="en-US" altLang="en-US" u="sng" dirty="0">
                <a:ea typeface="ＭＳ Ｐゴシック" pitchFamily="34" charset="-128"/>
                <a:cs typeface="ＭＳ Ｐゴシック" charset="0"/>
              </a:rPr>
              <a:t>alance:</a:t>
            </a:r>
          </a:p>
          <a:p>
            <a:pPr marL="347472" indent="-347472"/>
            <a:r>
              <a:rPr lang="en-US" altLang="en-US" dirty="0"/>
              <a:t>Find a partner or make a small group. </a:t>
            </a:r>
          </a:p>
          <a:p>
            <a:pPr marL="347472" indent="-347472"/>
            <a:r>
              <a:rPr lang="en-US" altLang="en-US" dirty="0"/>
              <a:t>Stand on one foot and discuss the interactions and strategies noted on the handout with your partner/group.</a:t>
            </a:r>
          </a:p>
          <a:p>
            <a:pPr marL="347472" indent="-347472"/>
            <a:r>
              <a:rPr lang="en-US" altLang="en-US" dirty="0"/>
              <a:t>Provide specific examples of how you implement these strategies or what you can do in the near future to include more strategies into your daily routine.  </a:t>
            </a:r>
          </a:p>
        </p:txBody>
      </p:sp>
      <p:pic>
        <p:nvPicPr>
          <p:cNvPr id="3" name="Content Placeholder 2"/>
          <p:cNvPicPr>
            <a:picLocks noGrp="1" noChangeAspect="1"/>
          </p:cNvPicPr>
          <p:nvPr>
            <p:ph sz="half" idx="2"/>
          </p:nvPr>
        </p:nvPicPr>
        <p:blipFill>
          <a:blip r:embed="rId3"/>
          <a:stretch>
            <a:fillRect/>
          </a:stretch>
        </p:blipFill>
        <p:spPr>
          <a:xfrm>
            <a:off x="171017" y="1016688"/>
            <a:ext cx="2900190" cy="3809341"/>
          </a:xfrm>
          <a:prstGeom prst="rect">
            <a:avLst/>
          </a:prstGeom>
          <a:ln>
            <a:solidFill>
              <a:srgbClr val="000000"/>
            </a:solidFill>
          </a:ln>
        </p:spPr>
      </p:pic>
      <p:sp>
        <p:nvSpPr>
          <p:cNvPr id="105475"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E3C5D25-F1A3-473C-BF4D-6B1546C74DEF}" type="slidenum">
              <a:rPr lang="en-US" altLang="en-US" sz="1200"/>
              <a:pPr eaLnBrk="1" hangingPunct="1"/>
              <a:t>26</a:t>
            </a:fld>
            <a:endParaRPr lang="en-US" altLang="en-US" sz="1200"/>
          </a:p>
        </p:txBody>
      </p:sp>
    </p:spTree>
    <p:extLst>
      <p:ext uri="{BB962C8B-B14F-4D97-AF65-F5344CB8AC3E}">
        <p14:creationId xmlns:p14="http://schemas.microsoft.com/office/powerpoint/2010/main" val="1990196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sz="quarter"/>
          </p:nvPr>
        </p:nvSpPr>
        <p:spPr>
          <a:xfrm>
            <a:off x="0" y="-1"/>
            <a:ext cx="9144000" cy="1652815"/>
          </a:xfrm>
        </p:spPr>
        <p:txBody>
          <a:bodyPr/>
          <a:lstStyle/>
          <a:p>
            <a:r>
              <a:rPr lang="en-US" dirty="0"/>
              <a:t>Fundamental Movement Skills</a:t>
            </a:r>
          </a:p>
        </p:txBody>
      </p:sp>
      <p:sp>
        <p:nvSpPr>
          <p:cNvPr id="7" name="Content Placeholder 6"/>
          <p:cNvSpPr>
            <a:spLocks noGrp="1"/>
          </p:cNvSpPr>
          <p:nvPr>
            <p:ph sz="quarter" idx="1"/>
          </p:nvPr>
        </p:nvSpPr>
        <p:spPr>
          <a:xfrm>
            <a:off x="374427" y="2171003"/>
            <a:ext cx="4038600" cy="1143000"/>
          </a:xfrm>
          <a:solidFill>
            <a:schemeClr val="bg1"/>
          </a:solidFill>
          <a:ln>
            <a:solidFill>
              <a:schemeClr val="tx1"/>
            </a:solidFill>
          </a:ln>
        </p:spPr>
        <p:txBody>
          <a:bodyPr/>
          <a:lstStyle/>
          <a:p>
            <a:pPr marL="0" indent="0">
              <a:buNone/>
            </a:pPr>
            <a:r>
              <a:rPr lang="en-US" b="1" dirty="0"/>
              <a:t>Fundamental Movement Skills</a:t>
            </a:r>
          </a:p>
        </p:txBody>
      </p:sp>
      <p:sp>
        <p:nvSpPr>
          <p:cNvPr id="8" name="Content Placeholder 7"/>
          <p:cNvSpPr>
            <a:spLocks noGrp="1"/>
          </p:cNvSpPr>
          <p:nvPr>
            <p:ph sz="quarter" idx="13"/>
          </p:nvPr>
        </p:nvSpPr>
        <p:spPr>
          <a:xfrm>
            <a:off x="4413028" y="2168110"/>
            <a:ext cx="4379510" cy="1147062"/>
          </a:xfrm>
          <a:solidFill>
            <a:schemeClr val="bg1"/>
          </a:solidFill>
          <a:ln>
            <a:solidFill>
              <a:schemeClr val="tx1"/>
            </a:solidFill>
          </a:ln>
        </p:spPr>
        <p:txBody>
          <a:bodyPr/>
          <a:lstStyle/>
          <a:p>
            <a:pPr marL="0" indent="0">
              <a:buNone/>
            </a:pPr>
            <a:r>
              <a:rPr lang="en-US" sz="2000" b="1" dirty="0"/>
              <a:t>1.0 Balance</a:t>
            </a:r>
          </a:p>
          <a:p>
            <a:pPr marL="0" indent="0">
              <a:buNone/>
            </a:pPr>
            <a:r>
              <a:rPr lang="en-US" sz="2000" b="1" dirty="0">
                <a:highlight>
                  <a:srgbClr val="FFFF00"/>
                </a:highlight>
              </a:rPr>
              <a:t>2.0 </a:t>
            </a:r>
            <a:r>
              <a:rPr lang="en-US" sz="2000" b="1" dirty="0" err="1">
                <a:highlight>
                  <a:srgbClr val="FFFF00"/>
                </a:highlight>
              </a:rPr>
              <a:t>Lomomotor</a:t>
            </a:r>
            <a:r>
              <a:rPr lang="en-US" sz="2000" b="1" dirty="0">
                <a:highlight>
                  <a:srgbClr val="FFFF00"/>
                </a:highlight>
              </a:rPr>
              <a:t> Skills </a:t>
            </a:r>
          </a:p>
          <a:p>
            <a:pPr marL="0" indent="0">
              <a:buNone/>
            </a:pPr>
            <a:r>
              <a:rPr lang="en-US" sz="2000" b="1" dirty="0"/>
              <a:t>3.0 Manipulative Skills</a:t>
            </a:r>
          </a:p>
        </p:txBody>
      </p:sp>
      <p:sp>
        <p:nvSpPr>
          <p:cNvPr id="9" name="Content Placeholder 8"/>
          <p:cNvSpPr>
            <a:spLocks noGrp="1"/>
          </p:cNvSpPr>
          <p:nvPr>
            <p:ph sz="quarter" idx="14"/>
          </p:nvPr>
        </p:nvSpPr>
        <p:spPr>
          <a:xfrm>
            <a:off x="374427" y="3315171"/>
            <a:ext cx="4038600" cy="1658295"/>
          </a:xfrm>
          <a:solidFill>
            <a:srgbClr val="F8BE96"/>
          </a:solidFill>
          <a:ln>
            <a:solidFill>
              <a:schemeClr val="tx1"/>
            </a:solidFill>
          </a:ln>
        </p:spPr>
        <p:txBody>
          <a:bodyPr/>
          <a:lstStyle/>
          <a:p>
            <a:pPr marL="0" indent="0">
              <a:buNone/>
            </a:pPr>
            <a:r>
              <a:rPr lang="en-US" dirty="0"/>
              <a:t>Perceptual-Motor Skills and Movement Concepts</a:t>
            </a:r>
          </a:p>
        </p:txBody>
      </p:sp>
      <p:sp>
        <p:nvSpPr>
          <p:cNvPr id="10" name="Content Placeholder 9"/>
          <p:cNvSpPr>
            <a:spLocks noGrp="1"/>
          </p:cNvSpPr>
          <p:nvPr>
            <p:ph sz="quarter" idx="15"/>
          </p:nvPr>
        </p:nvSpPr>
        <p:spPr>
          <a:xfrm>
            <a:off x="4413025" y="3311109"/>
            <a:ext cx="4379511" cy="1662357"/>
          </a:xfrm>
          <a:solidFill>
            <a:srgbClr val="F8BE96"/>
          </a:solidFill>
          <a:ln>
            <a:solidFill>
              <a:schemeClr val="tx1"/>
            </a:solidFill>
          </a:ln>
        </p:spPr>
        <p:txBody>
          <a:bodyPr/>
          <a:lstStyle/>
          <a:p>
            <a:pPr marL="0" indent="0">
              <a:buNone/>
            </a:pPr>
            <a:r>
              <a:rPr lang="en-US" sz="2000" dirty="0"/>
              <a:t>1.0 Body Awareness</a:t>
            </a:r>
          </a:p>
          <a:p>
            <a:pPr marL="0" indent="0">
              <a:buNone/>
            </a:pPr>
            <a:r>
              <a:rPr lang="en-US" sz="2000" dirty="0"/>
              <a:t>2.0 Spatial Awareness</a:t>
            </a:r>
          </a:p>
          <a:p>
            <a:pPr marL="0" indent="0">
              <a:buNone/>
            </a:pPr>
            <a:r>
              <a:rPr lang="en-US" sz="2000" dirty="0"/>
              <a:t>3.0 Directional Awareness</a:t>
            </a:r>
          </a:p>
        </p:txBody>
      </p:sp>
      <p:sp>
        <p:nvSpPr>
          <p:cNvPr id="12" name="Content Placeholder 11"/>
          <p:cNvSpPr>
            <a:spLocks noGrp="1"/>
          </p:cNvSpPr>
          <p:nvPr>
            <p:ph sz="quarter" idx="17"/>
          </p:nvPr>
        </p:nvSpPr>
        <p:spPr>
          <a:xfrm>
            <a:off x="4413028" y="4973465"/>
            <a:ext cx="4379508" cy="1509528"/>
          </a:xfrm>
          <a:solidFill>
            <a:srgbClr val="F8BE96"/>
          </a:solidFill>
          <a:ln>
            <a:solidFill>
              <a:schemeClr val="tx1"/>
            </a:solidFill>
          </a:ln>
        </p:spPr>
        <p:txBody>
          <a:bodyPr/>
          <a:lstStyle/>
          <a:p>
            <a:pPr marL="0" indent="0">
              <a:buNone/>
            </a:pPr>
            <a:r>
              <a:rPr lang="en-US" sz="2000" dirty="0"/>
              <a:t>1.0 Active Participation</a:t>
            </a:r>
          </a:p>
          <a:p>
            <a:pPr marL="0" indent="0">
              <a:buNone/>
            </a:pPr>
            <a:r>
              <a:rPr lang="en-US" sz="2000" dirty="0"/>
              <a:t>2.0 Cardiovascular Endurance</a:t>
            </a:r>
          </a:p>
          <a:p>
            <a:pPr marL="400050" indent="-400050">
              <a:buNone/>
            </a:pPr>
            <a:r>
              <a:rPr lang="en-US" sz="2000" dirty="0"/>
              <a:t>3.0 Muscular Strength, Muscular Endurance, and Flexibility</a:t>
            </a:r>
          </a:p>
        </p:txBody>
      </p:sp>
      <p:sp>
        <p:nvSpPr>
          <p:cNvPr id="15" name="Content Placeholder 14"/>
          <p:cNvSpPr>
            <a:spLocks noGrp="1"/>
          </p:cNvSpPr>
          <p:nvPr>
            <p:ph sz="quarter" idx="21"/>
          </p:nvPr>
        </p:nvSpPr>
        <p:spPr>
          <a:xfrm>
            <a:off x="374427" y="4973465"/>
            <a:ext cx="4038600" cy="1509527"/>
          </a:xfrm>
          <a:solidFill>
            <a:srgbClr val="F8BE96"/>
          </a:solidFill>
          <a:ln>
            <a:solidFill>
              <a:schemeClr val="tx1"/>
            </a:solidFill>
          </a:ln>
        </p:spPr>
        <p:txBody>
          <a:bodyPr/>
          <a:lstStyle/>
          <a:p>
            <a:pPr marL="0" indent="0">
              <a:buNone/>
            </a:pPr>
            <a:r>
              <a:rPr lang="en-US" dirty="0"/>
              <a:t>Active Physical Play</a:t>
            </a:r>
          </a:p>
        </p:txBody>
      </p:sp>
      <p:sp>
        <p:nvSpPr>
          <p:cNvPr id="17" name="Content Placeholder 16"/>
          <p:cNvSpPr>
            <a:spLocks noGrp="1"/>
          </p:cNvSpPr>
          <p:nvPr>
            <p:ph sz="quarter" idx="24"/>
          </p:nvPr>
        </p:nvSpPr>
        <p:spPr>
          <a:xfrm>
            <a:off x="374427" y="1652815"/>
            <a:ext cx="4038600" cy="518187"/>
          </a:xfrm>
          <a:solidFill>
            <a:srgbClr val="FBD1AF"/>
          </a:solidFill>
          <a:ln>
            <a:solidFill>
              <a:schemeClr val="tx1"/>
            </a:solidFill>
          </a:ln>
        </p:spPr>
        <p:txBody>
          <a:bodyPr/>
          <a:lstStyle/>
          <a:p>
            <a:pPr marL="0" indent="0">
              <a:buNone/>
            </a:pPr>
            <a:r>
              <a:rPr lang="en-US" sz="2800" b="1" dirty="0"/>
              <a:t>Strands</a:t>
            </a:r>
          </a:p>
        </p:txBody>
      </p:sp>
      <p:sp>
        <p:nvSpPr>
          <p:cNvPr id="18" name="Content Placeholder 17"/>
          <p:cNvSpPr>
            <a:spLocks noGrp="1"/>
          </p:cNvSpPr>
          <p:nvPr>
            <p:ph sz="quarter" idx="25"/>
          </p:nvPr>
        </p:nvSpPr>
        <p:spPr>
          <a:xfrm>
            <a:off x="4413026" y="1649921"/>
            <a:ext cx="4379511" cy="518187"/>
          </a:xfrm>
          <a:solidFill>
            <a:srgbClr val="FBD1AF"/>
          </a:solidFill>
          <a:ln>
            <a:solidFill>
              <a:schemeClr val="tx1"/>
            </a:solidFill>
          </a:ln>
        </p:spPr>
        <p:txBody>
          <a:bodyPr/>
          <a:lstStyle/>
          <a:p>
            <a:pPr marL="0" indent="0">
              <a:buNone/>
            </a:pPr>
            <a:r>
              <a:rPr lang="en-US" sz="2800" b="1" dirty="0" err="1"/>
              <a:t>Substrands</a:t>
            </a:r>
            <a:endParaRPr lang="en-US" sz="2800" b="1" dirty="0"/>
          </a:p>
        </p:txBody>
      </p:sp>
      <p:sp>
        <p:nvSpPr>
          <p:cNvPr id="2" name="Slide Number Placeholder 1"/>
          <p:cNvSpPr>
            <a:spLocks noGrp="1"/>
          </p:cNvSpPr>
          <p:nvPr>
            <p:ph type="sldNum" sz="quarter" idx="26"/>
          </p:nvPr>
        </p:nvSpPr>
        <p:spPr/>
        <p:txBody>
          <a:bodyPr/>
          <a:lstStyle/>
          <a:p>
            <a:fld id="{A9D0785C-7124-49AF-9B13-309D5497B4FB}" type="slidenum">
              <a:rPr lang="en-US" altLang="en-US" smtClean="0"/>
              <a:pPr/>
              <a:t>27</a:t>
            </a:fld>
            <a:endParaRPr lang="en-US" altLang="en-US"/>
          </a:p>
        </p:txBody>
      </p:sp>
      <p:sp>
        <p:nvSpPr>
          <p:cNvPr id="3" name="Arrow: Right 2"/>
          <p:cNvSpPr/>
          <p:nvPr/>
        </p:nvSpPr>
        <p:spPr>
          <a:xfrm rot="1198022">
            <a:off x="3090274" y="2255503"/>
            <a:ext cx="1282360" cy="462314"/>
          </a:xfrm>
          <a:prstGeom prst="rightArrow">
            <a:avLst>
              <a:gd name="adj1" fmla="val 43758"/>
              <a:gd name="adj2" fmla="val 50000"/>
            </a:avLst>
          </a:prstGeom>
          <a:gradFill>
            <a:gsLst>
              <a:gs pos="0">
                <a:srgbClr val="FFFF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5348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8832"/>
            <a:ext cx="8229600" cy="997507"/>
          </a:xfrm>
        </p:spPr>
        <p:txBody>
          <a:bodyPr/>
          <a:lstStyle/>
          <a:p>
            <a:r>
              <a:rPr lang="en-US" altLang="en-US" dirty="0"/>
              <a:t>Locomotor Skills</a:t>
            </a:r>
            <a:endParaRPr lang="en-US" dirty="0"/>
          </a:p>
        </p:txBody>
      </p:sp>
      <p:sp>
        <p:nvSpPr>
          <p:cNvPr id="7" name="Content Placeholder 1"/>
          <p:cNvSpPr>
            <a:spLocks noGrp="1"/>
          </p:cNvSpPr>
          <p:nvPr>
            <p:ph sz="quarter" idx="1"/>
          </p:nvPr>
        </p:nvSpPr>
        <p:spPr>
          <a:xfrm>
            <a:off x="164893" y="1055171"/>
            <a:ext cx="6272440" cy="1617783"/>
          </a:xfrm>
        </p:spPr>
        <p:txBody>
          <a:bodyPr/>
          <a:lstStyle/>
          <a:p>
            <a:pPr marL="0" indent="0">
              <a:buFont typeface="Arial" panose="020B0604020202020204" pitchFamily="34" charset="0"/>
              <a:buNone/>
              <a:defRPr/>
            </a:pPr>
            <a:r>
              <a:rPr lang="en-US" dirty="0">
                <a:ea typeface="ＭＳ Ｐゴシック" pitchFamily="34" charset="-128"/>
                <a:cs typeface="ＭＳ Ｐゴシック" charset="0"/>
              </a:rPr>
              <a:t>Locomotor skills are movement skills used to move effectively and efficiently through space. </a:t>
            </a:r>
          </a:p>
          <a:p>
            <a:pPr>
              <a:defRPr/>
            </a:pPr>
            <a:endParaRPr lang="en-US" sz="2800" dirty="0">
              <a:ea typeface="ＭＳ Ｐゴシック" pitchFamily="34" charset="-128"/>
              <a:cs typeface="ＭＳ Ｐゴシック" charset="0"/>
            </a:endParaRPr>
          </a:p>
          <a:p>
            <a:pPr>
              <a:defRPr/>
            </a:pPr>
            <a:endParaRPr lang="en-US" sz="2800" dirty="0">
              <a:ea typeface="ＭＳ Ｐゴシック" pitchFamily="34" charset="-128"/>
              <a:cs typeface="ＭＳ Ｐゴシック" charset="0"/>
            </a:endParaRPr>
          </a:p>
          <a:p>
            <a:pPr marL="0" indent="0">
              <a:buFont typeface="Arial" panose="020B0604020202020204" pitchFamily="34" charset="0"/>
              <a:buNone/>
              <a:defRPr/>
            </a:pPr>
            <a:endParaRPr lang="en-US" sz="2800" dirty="0">
              <a:ea typeface="ＭＳ Ｐゴシック" pitchFamily="34" charset="-128"/>
              <a:cs typeface="ＭＳ Ｐゴシック" charset="0"/>
            </a:endParaRPr>
          </a:p>
        </p:txBody>
      </p:sp>
      <p:sp>
        <p:nvSpPr>
          <p:cNvPr id="9" name="Content Placeholder 1"/>
          <p:cNvSpPr>
            <a:spLocks noGrp="1"/>
          </p:cNvSpPr>
          <p:nvPr>
            <p:ph sz="quarter" idx="2"/>
          </p:nvPr>
        </p:nvSpPr>
        <p:spPr>
          <a:xfrm>
            <a:off x="988137" y="3442845"/>
            <a:ext cx="2400309" cy="2182699"/>
          </a:xfrm>
        </p:spPr>
        <p:style>
          <a:lnRef idx="2">
            <a:schemeClr val="dk1"/>
          </a:lnRef>
          <a:fillRef idx="1">
            <a:schemeClr val="lt1"/>
          </a:fillRef>
          <a:effectRef idx="0">
            <a:schemeClr val="dk1"/>
          </a:effectRef>
          <a:fontRef idx="minor">
            <a:schemeClr val="dk1"/>
          </a:fontRef>
        </p:style>
        <p:txBody>
          <a:bodyPr/>
          <a:lstStyle/>
          <a:p>
            <a:pPr marL="0" indent="0" algn="ctr">
              <a:buFont typeface="Arial" panose="020B0604020202020204" pitchFamily="34" charset="0"/>
              <a:buNone/>
              <a:defRPr/>
            </a:pPr>
            <a:r>
              <a:rPr lang="en-US" dirty="0">
                <a:ea typeface="ＭＳ Ｐゴシック" pitchFamily="34" charset="-128"/>
                <a:cs typeface="ＭＳ Ｐゴシック" charset="0"/>
              </a:rPr>
              <a:t>Can you name five locomotor skills?</a:t>
            </a:r>
          </a:p>
        </p:txBody>
      </p:sp>
      <p:pic>
        <p:nvPicPr>
          <p:cNvPr id="12" name="Picture 4"/>
          <p:cNvPicPr>
            <a:picLocks noGrp="1" noChangeAspect="1" noChangeArrowheads="1"/>
          </p:cNvPicPr>
          <p:nvPr>
            <p:ph sz="quarter" idx="4"/>
          </p:nvPr>
        </p:nvPicPr>
        <p:blipFill>
          <a:blip r:embed="rId3"/>
          <a:stretch>
            <a:fillRect/>
          </a:stretch>
        </p:blipFill>
        <p:spPr bwMode="auto">
          <a:xfrm>
            <a:off x="4422061" y="2644122"/>
            <a:ext cx="2477730" cy="3921080"/>
          </a:xfrm>
          <a:prstGeom prst="rect">
            <a:avLst/>
          </a:prstGeom>
          <a:noFill/>
          <a:ln>
            <a:solidFill>
              <a:schemeClr val="dk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9569" name="Slide Number Placeholder 4"/>
          <p:cNvSpPr>
            <a:spLocks noGrp="1"/>
          </p:cNvSpPr>
          <p:nvPr>
            <p:ph type="sldNum" sz="quarter" idx="10"/>
          </p:nvPr>
        </p:nvSpPr>
        <p:spPr bwMode="auto">
          <a:xfrm>
            <a:off x="8686800" y="0"/>
            <a:ext cx="457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820A150-2655-441C-B650-74C94F68C9EB}" type="slidenum">
              <a:rPr lang="en-US" altLang="en-US" sz="1200"/>
              <a:pPr eaLnBrk="1" hangingPunct="1"/>
              <a:t>28</a:t>
            </a:fld>
            <a:endParaRPr lang="en-US" altLang="en-US" sz="1200"/>
          </a:p>
        </p:txBody>
      </p:sp>
      <p:pic>
        <p:nvPicPr>
          <p:cNvPr id="11" name="Picture 2"/>
          <p:cNvPicPr>
            <a:picLocks noGrp="1" noChangeAspect="1" noChangeArrowheads="1"/>
          </p:cNvPicPr>
          <p:nvPr>
            <p:ph sz="quarter" idx="3"/>
          </p:nvPr>
        </p:nvPicPr>
        <p:blipFill rotWithShape="1">
          <a:blip r:embed="rId4"/>
          <a:srcRect l="15471" r="7035"/>
          <a:stretch/>
        </p:blipFill>
        <p:spPr bwMode="auto">
          <a:xfrm>
            <a:off x="6489291" y="1208453"/>
            <a:ext cx="2504200" cy="3913229"/>
          </a:xfrm>
          <a:prstGeom prst="rect">
            <a:avLst/>
          </a:prstGeom>
          <a:noFill/>
          <a:ln>
            <a:solidFill>
              <a:schemeClr val="dk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Rectangle 5"/>
          <p:cNvSpPr>
            <a:spLocks noChangeArrowheads="1"/>
          </p:cNvSpPr>
          <p:nvPr/>
        </p:nvSpPr>
        <p:spPr bwMode="auto">
          <a:xfrm>
            <a:off x="0" y="6626225"/>
            <a:ext cx="9144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cs typeface="Times New Roman" panose="02020603050405020304" pitchFamily="18" charset="0"/>
              </a:rPr>
              <a:t>©2016 California Department of Education</a:t>
            </a:r>
          </a:p>
        </p:txBody>
      </p:sp>
    </p:spTree>
    <p:extLst>
      <p:ext uri="{BB962C8B-B14F-4D97-AF65-F5344CB8AC3E}">
        <p14:creationId xmlns:p14="http://schemas.microsoft.com/office/powerpoint/2010/main" val="2171909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altLang="en-US" dirty="0"/>
              <a:t> Examples of Locomotor Skills</a:t>
            </a:r>
            <a:endParaRPr lang="en-US" dirty="0"/>
          </a:p>
        </p:txBody>
      </p:sp>
      <p:sp>
        <p:nvSpPr>
          <p:cNvPr id="8" name="Content Placeholder 1"/>
          <p:cNvSpPr>
            <a:spLocks noGrp="1"/>
          </p:cNvSpPr>
          <p:nvPr>
            <p:ph sz="quarter" idx="1"/>
          </p:nvPr>
        </p:nvSpPr>
        <p:spPr>
          <a:xfrm>
            <a:off x="811617" y="1692276"/>
            <a:ext cx="2146005" cy="2647507"/>
          </a:xfrm>
          <a:solidFill>
            <a:srgbClr val="FFFAF7"/>
          </a:solidFill>
        </p:spPr>
        <p:style>
          <a:lnRef idx="2">
            <a:schemeClr val="dk1"/>
          </a:lnRef>
          <a:fillRef idx="1">
            <a:schemeClr val="lt1"/>
          </a:fillRef>
          <a:effectRef idx="0">
            <a:schemeClr val="dk1"/>
          </a:effectRef>
          <a:fontRef idx="minor">
            <a:schemeClr val="dk1"/>
          </a:fontRef>
        </p:style>
        <p:txBody>
          <a:bodyPr/>
          <a:lstStyle/>
          <a:p>
            <a:pPr marL="0" indent="0" algn="ctr">
              <a:spcBef>
                <a:spcPts val="1200"/>
              </a:spcBef>
              <a:buFont typeface="Arial" panose="020B0604020202020204" pitchFamily="34" charset="0"/>
              <a:buNone/>
              <a:defRPr/>
            </a:pPr>
            <a:r>
              <a:rPr lang="en-US" sz="3200" dirty="0">
                <a:ea typeface="ＭＳ Ｐゴシック" pitchFamily="34" charset="-128"/>
                <a:cs typeface="ＭＳ Ｐゴシック" charset="0"/>
              </a:rPr>
              <a:t>Climbing</a:t>
            </a:r>
          </a:p>
          <a:p>
            <a:pPr marL="0" indent="0" algn="ctr">
              <a:spcBef>
                <a:spcPts val="1200"/>
              </a:spcBef>
              <a:buFont typeface="Arial" panose="020B0604020202020204" pitchFamily="34" charset="0"/>
              <a:buNone/>
              <a:defRPr/>
            </a:pPr>
            <a:r>
              <a:rPr lang="en-US" sz="3200" dirty="0">
                <a:ea typeface="ＭＳ Ｐゴシック" pitchFamily="34" charset="-128"/>
                <a:cs typeface="ＭＳ Ｐゴシック" charset="0"/>
              </a:rPr>
              <a:t>Crawling</a:t>
            </a:r>
          </a:p>
          <a:p>
            <a:pPr marL="0" indent="0" algn="ctr">
              <a:spcBef>
                <a:spcPts val="1200"/>
              </a:spcBef>
              <a:buNone/>
              <a:defRPr/>
            </a:pPr>
            <a:r>
              <a:rPr lang="en-US" dirty="0">
                <a:ea typeface="ＭＳ Ｐゴシック" pitchFamily="34" charset="-128"/>
                <a:cs typeface="ＭＳ Ｐゴシック" charset="0"/>
              </a:rPr>
              <a:t>Tip-Toeing</a:t>
            </a:r>
          </a:p>
          <a:p>
            <a:pPr marL="0" indent="0" algn="ctr">
              <a:spcBef>
                <a:spcPts val="1200"/>
              </a:spcBef>
              <a:buFont typeface="Arial" panose="020B0604020202020204" pitchFamily="34" charset="0"/>
              <a:buNone/>
              <a:defRPr/>
            </a:pPr>
            <a:endParaRPr lang="en-US" dirty="0">
              <a:ea typeface="ＭＳ Ｐゴシック" pitchFamily="34" charset="-128"/>
              <a:cs typeface="ＭＳ Ｐゴシック" charset="0"/>
            </a:endParaRPr>
          </a:p>
        </p:txBody>
      </p:sp>
      <p:sp>
        <p:nvSpPr>
          <p:cNvPr id="111617"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075D706-A4DB-461B-AFE1-CE7EA9833709}" type="slidenum">
              <a:rPr lang="en-US" altLang="en-US" sz="1200"/>
              <a:pPr eaLnBrk="1" hangingPunct="1"/>
              <a:t>29</a:t>
            </a:fld>
            <a:endParaRPr lang="en-US" altLang="en-US" sz="1200"/>
          </a:p>
        </p:txBody>
      </p:sp>
      <p:sp>
        <p:nvSpPr>
          <p:cNvPr id="11" name="Content Placeholder 1"/>
          <p:cNvSpPr txBox="1">
            <a:spLocks noGrp="1"/>
          </p:cNvSpPr>
          <p:nvPr>
            <p:ph sz="quarter" idx="2"/>
          </p:nvPr>
        </p:nvSpPr>
        <p:spPr bwMode="auto">
          <a:xfrm>
            <a:off x="6186377" y="1702907"/>
            <a:ext cx="2146005" cy="2647507"/>
          </a:xfrm>
          <a:prstGeom prst="rect">
            <a:avLst/>
          </a:prstGeom>
          <a:solidFill>
            <a:srgbClr val="FF9F5D"/>
          </a:solidFill>
          <a:ln/>
          <a:extLst/>
        </p:spPr>
        <p:style>
          <a:lnRef idx="2">
            <a:schemeClr val="dk1"/>
          </a:lnRef>
          <a:fillRef idx="1">
            <a:schemeClr val="lt1"/>
          </a:fillRef>
          <a:effectRef idx="0">
            <a:schemeClr val="dk1"/>
          </a:effectRef>
          <a:fontRef idx="minor">
            <a:schemeClr val="dk1"/>
          </a:fontRef>
        </p:style>
        <p:txBody>
          <a:bodyPr/>
          <a:lst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spcBef>
                <a:spcPts val="1200"/>
              </a:spcBef>
              <a:buFont typeface="Arial" pitchFamily="34" charset="0"/>
              <a:buNone/>
              <a:defRPr/>
            </a:pPr>
            <a:r>
              <a:rPr lang="en-US" sz="3200" dirty="0">
                <a:ea typeface="ＭＳ Ｐゴシック" pitchFamily="34" charset="-128"/>
              </a:rPr>
              <a:t>Walking</a:t>
            </a:r>
          </a:p>
          <a:p>
            <a:pPr marL="0" indent="0" algn="ctr">
              <a:spcBef>
                <a:spcPts val="1200"/>
              </a:spcBef>
              <a:buFont typeface="Arial" pitchFamily="34" charset="0"/>
              <a:buNone/>
              <a:defRPr/>
            </a:pPr>
            <a:r>
              <a:rPr lang="en-US" sz="3200" dirty="0">
                <a:ea typeface="ＭＳ Ｐゴシック" pitchFamily="34" charset="-128"/>
              </a:rPr>
              <a:t>Running</a:t>
            </a:r>
          </a:p>
          <a:p>
            <a:pPr marL="0" indent="0" algn="ctr">
              <a:spcBef>
                <a:spcPts val="1200"/>
              </a:spcBef>
              <a:buFont typeface="Arial" pitchFamily="34" charset="0"/>
              <a:buNone/>
              <a:defRPr/>
            </a:pPr>
            <a:r>
              <a:rPr lang="en-US" sz="3200" dirty="0">
                <a:ea typeface="ＭＳ Ｐゴシック" pitchFamily="34" charset="-128"/>
              </a:rPr>
              <a:t>Jumping</a:t>
            </a:r>
          </a:p>
          <a:p>
            <a:pPr marL="0" indent="0" algn="ctr">
              <a:spcBef>
                <a:spcPts val="1200"/>
              </a:spcBef>
              <a:buFont typeface="Arial" pitchFamily="34" charset="0"/>
              <a:buNone/>
              <a:defRPr/>
            </a:pPr>
            <a:r>
              <a:rPr lang="en-US" sz="3200" dirty="0">
                <a:ea typeface="ＭＳ Ｐゴシック" pitchFamily="34" charset="-128"/>
              </a:rPr>
              <a:t>Hopping  </a:t>
            </a:r>
          </a:p>
          <a:p>
            <a:pPr>
              <a:spcBef>
                <a:spcPts val="1200"/>
              </a:spcBef>
              <a:defRPr/>
            </a:pPr>
            <a:endParaRPr lang="en-US" dirty="0">
              <a:ea typeface="ＭＳ Ｐゴシック" pitchFamily="34" charset="-128"/>
            </a:endParaRPr>
          </a:p>
          <a:p>
            <a:pPr>
              <a:spcBef>
                <a:spcPts val="1200"/>
              </a:spcBef>
              <a:defRPr/>
            </a:pPr>
            <a:endParaRPr lang="en-US" dirty="0">
              <a:ea typeface="ＭＳ Ｐゴシック" pitchFamily="34" charset="-128"/>
            </a:endParaRPr>
          </a:p>
          <a:p>
            <a:pPr marL="0" indent="0">
              <a:spcBef>
                <a:spcPts val="1200"/>
              </a:spcBef>
              <a:buFont typeface="Arial" pitchFamily="34" charset="0"/>
              <a:buNone/>
              <a:defRPr/>
            </a:pPr>
            <a:endParaRPr lang="en-US" dirty="0">
              <a:ea typeface="ＭＳ Ｐゴシック" pitchFamily="34" charset="-128"/>
            </a:endParaRPr>
          </a:p>
        </p:txBody>
      </p:sp>
      <p:sp>
        <p:nvSpPr>
          <p:cNvPr id="12" name="Content Placeholder 1"/>
          <p:cNvSpPr txBox="1">
            <a:spLocks noGrp="1"/>
          </p:cNvSpPr>
          <p:nvPr>
            <p:ph sz="quarter" idx="3"/>
          </p:nvPr>
        </p:nvSpPr>
        <p:spPr bwMode="auto">
          <a:xfrm>
            <a:off x="3498997" y="1692276"/>
            <a:ext cx="2146005" cy="2647507"/>
          </a:xfrm>
          <a:prstGeom prst="rect">
            <a:avLst/>
          </a:prstGeom>
          <a:solidFill>
            <a:srgbClr val="FFD8BD"/>
          </a:solidFill>
          <a:ln/>
          <a:extLst/>
        </p:spPr>
        <p:style>
          <a:lnRef idx="2">
            <a:schemeClr val="dk1"/>
          </a:lnRef>
          <a:fillRef idx="1">
            <a:schemeClr val="lt1"/>
          </a:fillRef>
          <a:effectRef idx="0">
            <a:schemeClr val="dk1"/>
          </a:effectRef>
          <a:fontRef idx="minor">
            <a:schemeClr val="dk1"/>
          </a:fontRef>
        </p:style>
        <p:txBody>
          <a:bodyPr/>
          <a:lst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18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spcBef>
                <a:spcPts val="1200"/>
              </a:spcBef>
              <a:buFont typeface="Arial" pitchFamily="34" charset="0"/>
              <a:buNone/>
              <a:defRPr/>
            </a:pPr>
            <a:r>
              <a:rPr lang="en-US" sz="3200" dirty="0">
                <a:ea typeface="ＭＳ Ｐゴシック" pitchFamily="34" charset="-128"/>
              </a:rPr>
              <a:t>Galloping</a:t>
            </a:r>
          </a:p>
          <a:p>
            <a:pPr marL="0" indent="0" algn="ctr">
              <a:spcBef>
                <a:spcPts val="1200"/>
              </a:spcBef>
              <a:buFont typeface="Arial" pitchFamily="34" charset="0"/>
              <a:buNone/>
              <a:defRPr/>
            </a:pPr>
            <a:r>
              <a:rPr lang="en-US" sz="3200" dirty="0">
                <a:ea typeface="ＭＳ Ｐゴシック" pitchFamily="34" charset="-128"/>
              </a:rPr>
              <a:t>Skipping</a:t>
            </a:r>
          </a:p>
          <a:p>
            <a:pPr marL="0" indent="0" algn="ctr">
              <a:spcBef>
                <a:spcPts val="1200"/>
              </a:spcBef>
              <a:buFont typeface="Arial" pitchFamily="34" charset="0"/>
              <a:buNone/>
              <a:defRPr/>
            </a:pPr>
            <a:r>
              <a:rPr lang="en-US" sz="3200" dirty="0">
                <a:ea typeface="ＭＳ Ｐゴシック" pitchFamily="34" charset="-128"/>
              </a:rPr>
              <a:t>Sliding</a:t>
            </a:r>
          </a:p>
          <a:p>
            <a:pPr marL="0" indent="0" algn="ctr">
              <a:spcBef>
                <a:spcPts val="1200"/>
              </a:spcBef>
              <a:buFont typeface="Arial" pitchFamily="34" charset="0"/>
              <a:buNone/>
              <a:defRPr/>
            </a:pPr>
            <a:r>
              <a:rPr lang="en-US" sz="3200" dirty="0">
                <a:ea typeface="ＭＳ Ｐゴシック" pitchFamily="34" charset="-128"/>
              </a:rPr>
              <a:t>Leaping </a:t>
            </a:r>
          </a:p>
          <a:p>
            <a:pPr>
              <a:spcBef>
                <a:spcPts val="1200"/>
              </a:spcBef>
              <a:defRPr/>
            </a:pPr>
            <a:endParaRPr lang="en-US" dirty="0">
              <a:ea typeface="ＭＳ Ｐゴシック" pitchFamily="34" charset="-128"/>
            </a:endParaRPr>
          </a:p>
          <a:p>
            <a:pPr>
              <a:spcBef>
                <a:spcPts val="1200"/>
              </a:spcBef>
              <a:defRPr/>
            </a:pPr>
            <a:endParaRPr lang="en-US" dirty="0">
              <a:ea typeface="ＭＳ Ｐゴシック" pitchFamily="34" charset="-128"/>
            </a:endParaRPr>
          </a:p>
          <a:p>
            <a:pPr marL="0" indent="0">
              <a:spcBef>
                <a:spcPts val="1200"/>
              </a:spcBef>
              <a:buFont typeface="Arial" pitchFamily="34" charset="0"/>
              <a:buNone/>
              <a:defRPr/>
            </a:pPr>
            <a:endParaRPr lang="en-US" dirty="0">
              <a:ea typeface="ＭＳ Ｐゴシック" pitchFamily="34" charset="-128"/>
            </a:endParaRPr>
          </a:p>
        </p:txBody>
      </p:sp>
    </p:spTree>
    <p:extLst>
      <p:ext uri="{BB962C8B-B14F-4D97-AF65-F5344CB8AC3E}">
        <p14:creationId xmlns:p14="http://schemas.microsoft.com/office/powerpoint/2010/main" val="2639706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4" name="Straight Arrow Connector 73"/>
          <p:cNvCxnSpPr/>
          <p:nvPr/>
        </p:nvCxnSpPr>
        <p:spPr>
          <a:xfrm flipV="1">
            <a:off x="3048000" y="1912938"/>
            <a:ext cx="2743200" cy="666750"/>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a:off x="3048000" y="2579688"/>
            <a:ext cx="2971800" cy="188912"/>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H="1">
            <a:off x="2752725" y="3190875"/>
            <a:ext cx="3451225" cy="762000"/>
          </a:xfrm>
          <a:prstGeom prst="straightConnector1">
            <a:avLst/>
          </a:prstGeom>
          <a:ln w="2540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2752725" y="2922588"/>
            <a:ext cx="3443288" cy="909637"/>
          </a:xfrm>
          <a:prstGeom prst="straightConnector1">
            <a:avLst/>
          </a:prstGeom>
          <a:ln w="2540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693738" y="2755900"/>
            <a:ext cx="1744662" cy="0"/>
          </a:xfrm>
          <a:prstGeom prst="line">
            <a:avLst/>
          </a:prstGeom>
          <a:ln w="38100">
            <a:solidFill>
              <a:srgbClr val="6600FF"/>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rot="20912131">
            <a:off x="7940675" y="4773613"/>
            <a:ext cx="685800" cy="557212"/>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Rectangle 68"/>
          <p:cNvSpPr/>
          <p:nvPr/>
        </p:nvSpPr>
        <p:spPr>
          <a:xfrm>
            <a:off x="6965950" y="4130675"/>
            <a:ext cx="838200" cy="633413"/>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lumMod val="65000"/>
                    <a:lumOff val="35000"/>
                  </a:schemeClr>
                </a:solidFill>
              </a:rPr>
              <a:t>Def. </a:t>
            </a:r>
          </a:p>
          <a:p>
            <a:pPr algn="ctr">
              <a:defRPr/>
            </a:pPr>
            <a:r>
              <a:rPr lang="en-US" sz="1400" dirty="0">
                <a:solidFill>
                  <a:schemeClr val="tx1">
                    <a:lumMod val="65000"/>
                    <a:lumOff val="35000"/>
                  </a:schemeClr>
                </a:solidFill>
              </a:rPr>
              <a:t>Cards</a:t>
            </a:r>
          </a:p>
        </p:txBody>
      </p:sp>
      <p:sp>
        <p:nvSpPr>
          <p:cNvPr id="70" name="Rectangle 69"/>
          <p:cNvSpPr/>
          <p:nvPr/>
        </p:nvSpPr>
        <p:spPr>
          <a:xfrm rot="637561">
            <a:off x="6869113" y="5067300"/>
            <a:ext cx="685800" cy="558800"/>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Rectangle 70"/>
          <p:cNvSpPr/>
          <p:nvPr/>
        </p:nvSpPr>
        <p:spPr>
          <a:xfrm>
            <a:off x="6280150" y="5875338"/>
            <a:ext cx="685800" cy="558800"/>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Rectangle 72"/>
          <p:cNvSpPr/>
          <p:nvPr/>
        </p:nvSpPr>
        <p:spPr>
          <a:xfrm>
            <a:off x="6759575" y="1909763"/>
            <a:ext cx="685800" cy="5588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lumMod val="65000"/>
                    <a:lumOff val="35000"/>
                  </a:schemeClr>
                </a:solidFill>
              </a:rPr>
              <a:t>Voc.</a:t>
            </a:r>
          </a:p>
          <a:p>
            <a:pPr algn="ctr">
              <a:defRPr/>
            </a:pPr>
            <a:r>
              <a:rPr lang="en-US" sz="1400" dirty="0">
                <a:solidFill>
                  <a:schemeClr val="tx1">
                    <a:lumMod val="65000"/>
                    <a:lumOff val="35000"/>
                  </a:schemeClr>
                </a:solidFill>
              </a:rPr>
              <a:t>Cards</a:t>
            </a:r>
          </a:p>
        </p:txBody>
      </p:sp>
      <p:sp>
        <p:nvSpPr>
          <p:cNvPr id="75" name="Rectangle 74"/>
          <p:cNvSpPr/>
          <p:nvPr/>
        </p:nvSpPr>
        <p:spPr>
          <a:xfrm rot="797554">
            <a:off x="5853113" y="4857750"/>
            <a:ext cx="838200" cy="633413"/>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lumMod val="65000"/>
                    <a:lumOff val="35000"/>
                  </a:schemeClr>
                </a:solidFill>
              </a:rPr>
              <a:t>Def. </a:t>
            </a:r>
          </a:p>
          <a:p>
            <a:pPr algn="ctr">
              <a:defRPr/>
            </a:pPr>
            <a:r>
              <a:rPr lang="en-US" sz="1400" dirty="0">
                <a:solidFill>
                  <a:schemeClr val="tx1">
                    <a:lumMod val="65000"/>
                    <a:lumOff val="35000"/>
                  </a:schemeClr>
                </a:solidFill>
              </a:rPr>
              <a:t>Cards</a:t>
            </a:r>
          </a:p>
        </p:txBody>
      </p:sp>
      <p:sp>
        <p:nvSpPr>
          <p:cNvPr id="76" name="Rectangle 75"/>
          <p:cNvSpPr/>
          <p:nvPr/>
        </p:nvSpPr>
        <p:spPr>
          <a:xfrm>
            <a:off x="7523163" y="5707063"/>
            <a:ext cx="838200" cy="635000"/>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lumMod val="65000"/>
                    <a:lumOff val="35000"/>
                  </a:schemeClr>
                </a:solidFill>
              </a:rPr>
              <a:t>Def. </a:t>
            </a:r>
          </a:p>
          <a:p>
            <a:pPr algn="ctr">
              <a:defRPr/>
            </a:pPr>
            <a:r>
              <a:rPr lang="en-US" sz="1400" dirty="0">
                <a:solidFill>
                  <a:schemeClr val="tx1">
                    <a:lumMod val="65000"/>
                    <a:lumOff val="35000"/>
                  </a:schemeClr>
                </a:solidFill>
              </a:rPr>
              <a:t>Cards</a:t>
            </a:r>
          </a:p>
        </p:txBody>
      </p:sp>
      <p:sp>
        <p:nvSpPr>
          <p:cNvPr id="77" name="Rectangle 76"/>
          <p:cNvSpPr/>
          <p:nvPr/>
        </p:nvSpPr>
        <p:spPr>
          <a:xfrm rot="686830">
            <a:off x="6764338" y="1176338"/>
            <a:ext cx="685800" cy="5588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chemeClr val="tx1">
                  <a:lumMod val="65000"/>
                  <a:lumOff val="35000"/>
                </a:schemeClr>
              </a:solidFill>
            </a:endParaRPr>
          </a:p>
        </p:txBody>
      </p:sp>
      <p:sp>
        <p:nvSpPr>
          <p:cNvPr id="78" name="Rectangle 77"/>
          <p:cNvSpPr/>
          <p:nvPr/>
        </p:nvSpPr>
        <p:spPr>
          <a:xfrm rot="21033672">
            <a:off x="7934325" y="2208213"/>
            <a:ext cx="685800" cy="55721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lumMod val="65000"/>
                    <a:lumOff val="35000"/>
                  </a:schemeClr>
                </a:solidFill>
              </a:rPr>
              <a:t>Voc.</a:t>
            </a:r>
          </a:p>
          <a:p>
            <a:pPr algn="ctr">
              <a:defRPr/>
            </a:pPr>
            <a:r>
              <a:rPr lang="en-US" sz="1400" dirty="0">
                <a:solidFill>
                  <a:schemeClr val="tx1">
                    <a:lumMod val="65000"/>
                    <a:lumOff val="35000"/>
                  </a:schemeClr>
                </a:solidFill>
              </a:rPr>
              <a:t>Cards</a:t>
            </a:r>
          </a:p>
        </p:txBody>
      </p:sp>
      <p:sp>
        <p:nvSpPr>
          <p:cNvPr id="79" name="Rectangle 78"/>
          <p:cNvSpPr/>
          <p:nvPr/>
        </p:nvSpPr>
        <p:spPr>
          <a:xfrm>
            <a:off x="7702550" y="1517650"/>
            <a:ext cx="685800" cy="5588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lumMod val="65000"/>
                    <a:lumOff val="35000"/>
                  </a:schemeClr>
                </a:solidFill>
              </a:rPr>
              <a:t>Voc.</a:t>
            </a:r>
          </a:p>
          <a:p>
            <a:pPr algn="ctr">
              <a:defRPr/>
            </a:pPr>
            <a:r>
              <a:rPr lang="en-US" sz="1400" dirty="0">
                <a:solidFill>
                  <a:schemeClr val="tx1">
                    <a:lumMod val="65000"/>
                    <a:lumOff val="35000"/>
                  </a:schemeClr>
                </a:solidFill>
              </a:rPr>
              <a:t>Cards</a:t>
            </a:r>
          </a:p>
        </p:txBody>
      </p:sp>
      <p:sp>
        <p:nvSpPr>
          <p:cNvPr id="81" name="Rectangle 80"/>
          <p:cNvSpPr/>
          <p:nvPr/>
        </p:nvSpPr>
        <p:spPr>
          <a:xfrm rot="686830">
            <a:off x="7008813" y="2643188"/>
            <a:ext cx="685800" cy="557212"/>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chemeClr val="tx1">
                  <a:lumMod val="65000"/>
                  <a:lumOff val="35000"/>
                </a:schemeClr>
              </a:solidFill>
            </a:endParaRPr>
          </a:p>
        </p:txBody>
      </p:sp>
      <p:cxnSp>
        <p:nvCxnSpPr>
          <p:cNvPr id="83" name="Straight Arrow Connector 82"/>
          <p:cNvCxnSpPr/>
          <p:nvPr/>
        </p:nvCxnSpPr>
        <p:spPr>
          <a:xfrm>
            <a:off x="3048000" y="3086100"/>
            <a:ext cx="2971800" cy="955675"/>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flipV="1">
            <a:off x="2819400" y="3173413"/>
            <a:ext cx="2971800" cy="1243012"/>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2808288" y="4127500"/>
            <a:ext cx="2882900" cy="439738"/>
          </a:xfrm>
          <a:prstGeom prst="straightConnector1">
            <a:avLst/>
          </a:prstGeom>
          <a:ln w="2540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flipV="1">
            <a:off x="2752725" y="4300538"/>
            <a:ext cx="2938463" cy="468312"/>
          </a:xfrm>
          <a:prstGeom prst="straightConnector1">
            <a:avLst/>
          </a:prstGeom>
          <a:ln w="254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34" name="Curved Left Arrow 33"/>
          <p:cNvSpPr/>
          <p:nvPr/>
        </p:nvSpPr>
        <p:spPr>
          <a:xfrm rot="20856571">
            <a:off x="6142038" y="1797050"/>
            <a:ext cx="481012" cy="782638"/>
          </a:xfrm>
          <a:prstGeom prst="curvedLef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8" name="Curved Right Arrow 37"/>
          <p:cNvSpPr/>
          <p:nvPr/>
        </p:nvSpPr>
        <p:spPr>
          <a:xfrm>
            <a:off x="2592388" y="2743200"/>
            <a:ext cx="320675" cy="342900"/>
          </a:xfrm>
          <a:prstGeom prst="curved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02" name="Curved Left Arrow 101"/>
          <p:cNvSpPr/>
          <p:nvPr/>
        </p:nvSpPr>
        <p:spPr>
          <a:xfrm rot="1695518">
            <a:off x="5949950" y="4006850"/>
            <a:ext cx="463550" cy="588963"/>
          </a:xfrm>
          <a:prstGeom prst="curvedLef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cxnSp>
        <p:nvCxnSpPr>
          <p:cNvPr id="42" name="Straight Connector 41"/>
          <p:cNvCxnSpPr/>
          <p:nvPr/>
        </p:nvCxnSpPr>
        <p:spPr>
          <a:xfrm>
            <a:off x="2511425" y="1652588"/>
            <a:ext cx="0" cy="291465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652463" y="1843088"/>
            <a:ext cx="1744662" cy="0"/>
          </a:xfrm>
          <a:prstGeom prst="line">
            <a:avLst/>
          </a:prstGeom>
          <a:ln w="38100">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638175" y="3881438"/>
            <a:ext cx="1744663" cy="0"/>
          </a:xfrm>
          <a:prstGeom prst="line">
            <a:avLst/>
          </a:prstGeom>
          <a:ln w="38100">
            <a:solidFill>
              <a:srgbClr val="6600FF"/>
            </a:solidFill>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a:off x="2133600" y="1135063"/>
            <a:ext cx="685800" cy="55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lumMod val="65000"/>
                    <a:lumOff val="35000"/>
                  </a:schemeClr>
                </a:solidFill>
              </a:rPr>
              <a:t>Start Line</a:t>
            </a:r>
          </a:p>
        </p:txBody>
      </p:sp>
      <p:grpSp>
        <p:nvGrpSpPr>
          <p:cNvPr id="58398" name="Group 83"/>
          <p:cNvGrpSpPr>
            <a:grpSpLocks/>
          </p:cNvGrpSpPr>
          <p:nvPr/>
        </p:nvGrpSpPr>
        <p:grpSpPr bwMode="auto">
          <a:xfrm>
            <a:off x="508000" y="2468563"/>
            <a:ext cx="844550" cy="668337"/>
            <a:chOff x="109705011" y="107562054"/>
            <a:chExt cx="1420358" cy="1081685"/>
          </a:xfrm>
        </p:grpSpPr>
        <p:grpSp>
          <p:nvGrpSpPr>
            <p:cNvPr id="58534" name="Group 84"/>
            <p:cNvGrpSpPr>
              <a:grpSpLocks/>
            </p:cNvGrpSpPr>
            <p:nvPr/>
          </p:nvGrpSpPr>
          <p:grpSpPr bwMode="auto">
            <a:xfrm>
              <a:off x="109720417" y="108205268"/>
              <a:ext cx="640731" cy="438471"/>
              <a:chOff x="20883336" y="20577132"/>
              <a:chExt cx="279850" cy="159816"/>
            </a:xfrm>
          </p:grpSpPr>
          <p:sp>
            <p:nvSpPr>
              <p:cNvPr id="58556" name="Line 85"/>
              <p:cNvSpPr>
                <a:spLocks noChangeShapeType="1"/>
              </p:cNvSpPr>
              <p:nvPr/>
            </p:nvSpPr>
            <p:spPr bwMode="auto">
              <a:xfrm>
                <a:off x="21023260" y="20577132"/>
                <a:ext cx="113618" cy="1531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557" name="Oval 86"/>
              <p:cNvSpPr>
                <a:spLocks noChangeArrowheads="1"/>
              </p:cNvSpPr>
              <p:nvPr/>
            </p:nvSpPr>
            <p:spPr bwMode="auto">
              <a:xfrm>
                <a:off x="21135201" y="20726384"/>
                <a:ext cx="27985" cy="9328"/>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558" name="Line 87"/>
              <p:cNvSpPr>
                <a:spLocks noChangeShapeType="1"/>
              </p:cNvSpPr>
              <p:nvPr/>
            </p:nvSpPr>
            <p:spPr bwMode="auto">
              <a:xfrm flipH="1">
                <a:off x="20909644" y="20578367"/>
                <a:ext cx="113616" cy="15311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559" name="Oval 88"/>
              <p:cNvSpPr>
                <a:spLocks noChangeArrowheads="1"/>
              </p:cNvSpPr>
              <p:nvPr/>
            </p:nvSpPr>
            <p:spPr bwMode="auto">
              <a:xfrm>
                <a:off x="20883336" y="20727618"/>
                <a:ext cx="27985" cy="9330"/>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sp>
          <p:nvSpPr>
            <p:cNvPr id="58535" name="Oval 89"/>
            <p:cNvSpPr>
              <a:spLocks noChangeArrowheads="1"/>
            </p:cNvSpPr>
            <p:nvPr/>
          </p:nvSpPr>
          <p:spPr bwMode="auto">
            <a:xfrm>
              <a:off x="109955353" y="107562054"/>
              <a:ext cx="170860" cy="204744"/>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536" name="Line 90"/>
            <p:cNvSpPr>
              <a:spLocks noChangeShapeType="1"/>
            </p:cNvSpPr>
            <p:nvPr/>
          </p:nvSpPr>
          <p:spPr bwMode="auto">
            <a:xfrm>
              <a:off x="110040780" y="107766798"/>
              <a:ext cx="0" cy="43507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grpSp>
          <p:nvGrpSpPr>
            <p:cNvPr id="58537" name="Group 91"/>
            <p:cNvGrpSpPr>
              <a:grpSpLocks/>
            </p:cNvGrpSpPr>
            <p:nvPr/>
          </p:nvGrpSpPr>
          <p:grpSpPr bwMode="auto">
            <a:xfrm rot="2880000">
              <a:off x="110079435" y="107827564"/>
              <a:ext cx="309116" cy="287685"/>
              <a:chOff x="21049762" y="20424001"/>
              <a:chExt cx="112668" cy="125651"/>
            </a:xfrm>
          </p:grpSpPr>
          <p:sp>
            <p:nvSpPr>
              <p:cNvPr id="58554" name="Line 92"/>
              <p:cNvSpPr>
                <a:spLocks noChangeShapeType="1"/>
              </p:cNvSpPr>
              <p:nvPr/>
            </p:nvSpPr>
            <p:spPr bwMode="auto">
              <a:xfrm flipH="1">
                <a:off x="21049762" y="20433667"/>
                <a:ext cx="103996" cy="11598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555" name="Oval 93"/>
              <p:cNvSpPr>
                <a:spLocks noChangeArrowheads="1"/>
              </p:cNvSpPr>
              <p:nvPr/>
            </p:nvSpPr>
            <p:spPr bwMode="auto">
              <a:xfrm>
                <a:off x="21145089" y="20424001"/>
                <a:ext cx="17341" cy="19335"/>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grpSp>
          <p:nvGrpSpPr>
            <p:cNvPr id="58538" name="Group 94"/>
            <p:cNvGrpSpPr>
              <a:grpSpLocks/>
            </p:cNvGrpSpPr>
            <p:nvPr/>
          </p:nvGrpSpPr>
          <p:grpSpPr bwMode="auto">
            <a:xfrm rot="-2700000">
              <a:off x="109705011" y="107805208"/>
              <a:ext cx="277594" cy="332711"/>
              <a:chOff x="20877621" y="20427185"/>
              <a:chExt cx="121244" cy="121268"/>
            </a:xfrm>
          </p:grpSpPr>
          <p:sp>
            <p:nvSpPr>
              <p:cNvPr id="58552" name="Line 95"/>
              <p:cNvSpPr>
                <a:spLocks noChangeShapeType="1"/>
              </p:cNvSpPr>
              <p:nvPr/>
            </p:nvSpPr>
            <p:spPr bwMode="auto">
              <a:xfrm>
                <a:off x="20886950" y="20436514"/>
                <a:ext cx="111915" cy="11193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553" name="Oval 96"/>
              <p:cNvSpPr>
                <a:spLocks noChangeArrowheads="1"/>
              </p:cNvSpPr>
              <p:nvPr/>
            </p:nvSpPr>
            <p:spPr bwMode="auto">
              <a:xfrm>
                <a:off x="20877621" y="20427185"/>
                <a:ext cx="18656" cy="18657"/>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grpSp>
          <p:nvGrpSpPr>
            <p:cNvPr id="58539" name="Group 97"/>
            <p:cNvGrpSpPr>
              <a:grpSpLocks/>
            </p:cNvGrpSpPr>
            <p:nvPr/>
          </p:nvGrpSpPr>
          <p:grpSpPr bwMode="auto">
            <a:xfrm>
              <a:off x="110467933" y="108205268"/>
              <a:ext cx="640732" cy="438471"/>
              <a:chOff x="21209826" y="20577132"/>
              <a:chExt cx="279850" cy="159816"/>
            </a:xfrm>
          </p:grpSpPr>
          <p:sp>
            <p:nvSpPr>
              <p:cNvPr id="58548" name="Line 98"/>
              <p:cNvSpPr>
                <a:spLocks noChangeShapeType="1"/>
              </p:cNvSpPr>
              <p:nvPr/>
            </p:nvSpPr>
            <p:spPr bwMode="auto">
              <a:xfrm>
                <a:off x="21349751" y="20577132"/>
                <a:ext cx="113617" cy="1531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549" name="Oval 99"/>
              <p:cNvSpPr>
                <a:spLocks noChangeArrowheads="1"/>
              </p:cNvSpPr>
              <p:nvPr/>
            </p:nvSpPr>
            <p:spPr bwMode="auto">
              <a:xfrm>
                <a:off x="21461690" y="20726384"/>
                <a:ext cx="27986" cy="9328"/>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550" name="Line 100"/>
              <p:cNvSpPr>
                <a:spLocks noChangeShapeType="1"/>
              </p:cNvSpPr>
              <p:nvPr/>
            </p:nvSpPr>
            <p:spPr bwMode="auto">
              <a:xfrm flipH="1">
                <a:off x="21236134" y="20578367"/>
                <a:ext cx="113617" cy="15311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551" name="Oval 101"/>
              <p:cNvSpPr>
                <a:spLocks noChangeArrowheads="1"/>
              </p:cNvSpPr>
              <p:nvPr/>
            </p:nvSpPr>
            <p:spPr bwMode="auto">
              <a:xfrm>
                <a:off x="21209826" y="20727618"/>
                <a:ext cx="27985" cy="9330"/>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sp>
          <p:nvSpPr>
            <p:cNvPr id="58540" name="Oval 102"/>
            <p:cNvSpPr>
              <a:spLocks noChangeArrowheads="1"/>
            </p:cNvSpPr>
            <p:nvPr/>
          </p:nvSpPr>
          <p:spPr bwMode="auto">
            <a:xfrm>
              <a:off x="110702869" y="107562054"/>
              <a:ext cx="170860" cy="204744"/>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541" name="Line 103"/>
            <p:cNvSpPr>
              <a:spLocks noChangeShapeType="1"/>
            </p:cNvSpPr>
            <p:nvPr/>
          </p:nvSpPr>
          <p:spPr bwMode="auto">
            <a:xfrm>
              <a:off x="110788299" y="107766798"/>
              <a:ext cx="0" cy="43507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grpSp>
          <p:nvGrpSpPr>
            <p:cNvPr id="58542" name="Group 104"/>
            <p:cNvGrpSpPr>
              <a:grpSpLocks/>
            </p:cNvGrpSpPr>
            <p:nvPr/>
          </p:nvGrpSpPr>
          <p:grpSpPr bwMode="auto">
            <a:xfrm rot="2880000">
              <a:off x="110826963" y="107827562"/>
              <a:ext cx="309116" cy="287696"/>
              <a:chOff x="21376253" y="20423994"/>
              <a:chExt cx="112668" cy="125656"/>
            </a:xfrm>
          </p:grpSpPr>
          <p:sp>
            <p:nvSpPr>
              <p:cNvPr id="58546" name="Line 105"/>
              <p:cNvSpPr>
                <a:spLocks noChangeShapeType="1"/>
              </p:cNvSpPr>
              <p:nvPr/>
            </p:nvSpPr>
            <p:spPr bwMode="auto">
              <a:xfrm flipH="1">
                <a:off x="21376253" y="20433661"/>
                <a:ext cx="103997" cy="11598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547" name="Oval 106"/>
              <p:cNvSpPr>
                <a:spLocks noChangeArrowheads="1"/>
              </p:cNvSpPr>
              <p:nvPr/>
            </p:nvSpPr>
            <p:spPr bwMode="auto">
              <a:xfrm>
                <a:off x="21471580" y="20423994"/>
                <a:ext cx="17341" cy="19335"/>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sp>
          <p:nvSpPr>
            <p:cNvPr id="58543" name="Line 107"/>
            <p:cNvSpPr>
              <a:spLocks noChangeShapeType="1"/>
            </p:cNvSpPr>
            <p:nvPr/>
          </p:nvSpPr>
          <p:spPr bwMode="auto">
            <a:xfrm>
              <a:off x="110425217" y="107971539"/>
              <a:ext cx="362413" cy="44"/>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544" name="Oval 108"/>
            <p:cNvSpPr>
              <a:spLocks noChangeArrowheads="1"/>
            </p:cNvSpPr>
            <p:nvPr/>
          </p:nvSpPr>
          <p:spPr bwMode="auto">
            <a:xfrm rot="-2700000">
              <a:off x="110397619" y="107927891"/>
              <a:ext cx="72508" cy="57555"/>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545" name="Oval 109"/>
            <p:cNvSpPr>
              <a:spLocks noChangeArrowheads="1"/>
            </p:cNvSpPr>
            <p:nvPr/>
          </p:nvSpPr>
          <p:spPr bwMode="auto">
            <a:xfrm rot="2700000">
              <a:off x="110339749" y="107918436"/>
              <a:ext cx="86887" cy="48028"/>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grpSp>
        <p:nvGrpSpPr>
          <p:cNvPr id="58399" name="Group 83"/>
          <p:cNvGrpSpPr>
            <a:grpSpLocks/>
          </p:cNvGrpSpPr>
          <p:nvPr/>
        </p:nvGrpSpPr>
        <p:grpSpPr bwMode="auto">
          <a:xfrm>
            <a:off x="1403350" y="2495550"/>
            <a:ext cx="842963" cy="669925"/>
            <a:chOff x="109705011" y="107562054"/>
            <a:chExt cx="1420358" cy="1081685"/>
          </a:xfrm>
        </p:grpSpPr>
        <p:grpSp>
          <p:nvGrpSpPr>
            <p:cNvPr id="58508" name="Group 84"/>
            <p:cNvGrpSpPr>
              <a:grpSpLocks/>
            </p:cNvGrpSpPr>
            <p:nvPr/>
          </p:nvGrpSpPr>
          <p:grpSpPr bwMode="auto">
            <a:xfrm>
              <a:off x="109720417" y="108205268"/>
              <a:ext cx="640731" cy="438471"/>
              <a:chOff x="20883336" y="20577132"/>
              <a:chExt cx="279850" cy="159816"/>
            </a:xfrm>
          </p:grpSpPr>
          <p:sp>
            <p:nvSpPr>
              <p:cNvPr id="58530" name="Line 85"/>
              <p:cNvSpPr>
                <a:spLocks noChangeShapeType="1"/>
              </p:cNvSpPr>
              <p:nvPr/>
            </p:nvSpPr>
            <p:spPr bwMode="auto">
              <a:xfrm>
                <a:off x="21023260" y="20577132"/>
                <a:ext cx="113618" cy="1531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531" name="Oval 86"/>
              <p:cNvSpPr>
                <a:spLocks noChangeArrowheads="1"/>
              </p:cNvSpPr>
              <p:nvPr/>
            </p:nvSpPr>
            <p:spPr bwMode="auto">
              <a:xfrm>
                <a:off x="21135201" y="20726384"/>
                <a:ext cx="27985" cy="9328"/>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532" name="Line 87"/>
              <p:cNvSpPr>
                <a:spLocks noChangeShapeType="1"/>
              </p:cNvSpPr>
              <p:nvPr/>
            </p:nvSpPr>
            <p:spPr bwMode="auto">
              <a:xfrm flipH="1">
                <a:off x="20909644" y="20578367"/>
                <a:ext cx="113616" cy="15311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533" name="Oval 88"/>
              <p:cNvSpPr>
                <a:spLocks noChangeArrowheads="1"/>
              </p:cNvSpPr>
              <p:nvPr/>
            </p:nvSpPr>
            <p:spPr bwMode="auto">
              <a:xfrm>
                <a:off x="20883336" y="20727618"/>
                <a:ext cx="27985" cy="9330"/>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sp>
          <p:nvSpPr>
            <p:cNvPr id="58509" name="Oval 89"/>
            <p:cNvSpPr>
              <a:spLocks noChangeArrowheads="1"/>
            </p:cNvSpPr>
            <p:nvPr/>
          </p:nvSpPr>
          <p:spPr bwMode="auto">
            <a:xfrm>
              <a:off x="109955353" y="107562054"/>
              <a:ext cx="170860" cy="204744"/>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510" name="Line 90"/>
            <p:cNvSpPr>
              <a:spLocks noChangeShapeType="1"/>
            </p:cNvSpPr>
            <p:nvPr/>
          </p:nvSpPr>
          <p:spPr bwMode="auto">
            <a:xfrm>
              <a:off x="110040780" y="107766798"/>
              <a:ext cx="0" cy="43507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grpSp>
          <p:nvGrpSpPr>
            <p:cNvPr id="58511" name="Group 91"/>
            <p:cNvGrpSpPr>
              <a:grpSpLocks/>
            </p:cNvGrpSpPr>
            <p:nvPr/>
          </p:nvGrpSpPr>
          <p:grpSpPr bwMode="auto">
            <a:xfrm rot="2880000">
              <a:off x="110079435" y="107827564"/>
              <a:ext cx="309116" cy="287685"/>
              <a:chOff x="21049762" y="20424001"/>
              <a:chExt cx="112668" cy="125651"/>
            </a:xfrm>
          </p:grpSpPr>
          <p:sp>
            <p:nvSpPr>
              <p:cNvPr id="58528" name="Line 92"/>
              <p:cNvSpPr>
                <a:spLocks noChangeShapeType="1"/>
              </p:cNvSpPr>
              <p:nvPr/>
            </p:nvSpPr>
            <p:spPr bwMode="auto">
              <a:xfrm flipH="1">
                <a:off x="21049762" y="20433667"/>
                <a:ext cx="103996" cy="11598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529" name="Oval 93"/>
              <p:cNvSpPr>
                <a:spLocks noChangeArrowheads="1"/>
              </p:cNvSpPr>
              <p:nvPr/>
            </p:nvSpPr>
            <p:spPr bwMode="auto">
              <a:xfrm>
                <a:off x="21145089" y="20424001"/>
                <a:ext cx="17341" cy="19335"/>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grpSp>
          <p:nvGrpSpPr>
            <p:cNvPr id="58512" name="Group 94"/>
            <p:cNvGrpSpPr>
              <a:grpSpLocks/>
            </p:cNvGrpSpPr>
            <p:nvPr/>
          </p:nvGrpSpPr>
          <p:grpSpPr bwMode="auto">
            <a:xfrm rot="-2700000">
              <a:off x="109705011" y="107805208"/>
              <a:ext cx="277594" cy="332711"/>
              <a:chOff x="20877621" y="20427185"/>
              <a:chExt cx="121244" cy="121268"/>
            </a:xfrm>
          </p:grpSpPr>
          <p:sp>
            <p:nvSpPr>
              <p:cNvPr id="58526" name="Line 95"/>
              <p:cNvSpPr>
                <a:spLocks noChangeShapeType="1"/>
              </p:cNvSpPr>
              <p:nvPr/>
            </p:nvSpPr>
            <p:spPr bwMode="auto">
              <a:xfrm>
                <a:off x="20886950" y="20436514"/>
                <a:ext cx="111915" cy="11193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527" name="Oval 96"/>
              <p:cNvSpPr>
                <a:spLocks noChangeArrowheads="1"/>
              </p:cNvSpPr>
              <p:nvPr/>
            </p:nvSpPr>
            <p:spPr bwMode="auto">
              <a:xfrm>
                <a:off x="20877621" y="20427185"/>
                <a:ext cx="18656" cy="18657"/>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grpSp>
          <p:nvGrpSpPr>
            <p:cNvPr id="58513" name="Group 97"/>
            <p:cNvGrpSpPr>
              <a:grpSpLocks/>
            </p:cNvGrpSpPr>
            <p:nvPr/>
          </p:nvGrpSpPr>
          <p:grpSpPr bwMode="auto">
            <a:xfrm>
              <a:off x="110467933" y="108205268"/>
              <a:ext cx="640732" cy="438471"/>
              <a:chOff x="21209826" y="20577132"/>
              <a:chExt cx="279850" cy="159816"/>
            </a:xfrm>
          </p:grpSpPr>
          <p:sp>
            <p:nvSpPr>
              <p:cNvPr id="58522" name="Line 98"/>
              <p:cNvSpPr>
                <a:spLocks noChangeShapeType="1"/>
              </p:cNvSpPr>
              <p:nvPr/>
            </p:nvSpPr>
            <p:spPr bwMode="auto">
              <a:xfrm>
                <a:off x="21349751" y="20577132"/>
                <a:ext cx="113617" cy="1531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523" name="Oval 99"/>
              <p:cNvSpPr>
                <a:spLocks noChangeArrowheads="1"/>
              </p:cNvSpPr>
              <p:nvPr/>
            </p:nvSpPr>
            <p:spPr bwMode="auto">
              <a:xfrm>
                <a:off x="21461690" y="20726384"/>
                <a:ext cx="27986" cy="9328"/>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524" name="Line 100"/>
              <p:cNvSpPr>
                <a:spLocks noChangeShapeType="1"/>
              </p:cNvSpPr>
              <p:nvPr/>
            </p:nvSpPr>
            <p:spPr bwMode="auto">
              <a:xfrm flipH="1">
                <a:off x="21236134" y="20578367"/>
                <a:ext cx="113617" cy="15311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525" name="Oval 101"/>
              <p:cNvSpPr>
                <a:spLocks noChangeArrowheads="1"/>
              </p:cNvSpPr>
              <p:nvPr/>
            </p:nvSpPr>
            <p:spPr bwMode="auto">
              <a:xfrm>
                <a:off x="21209826" y="20727618"/>
                <a:ext cx="27985" cy="9330"/>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sp>
          <p:nvSpPr>
            <p:cNvPr id="58514" name="Oval 102"/>
            <p:cNvSpPr>
              <a:spLocks noChangeArrowheads="1"/>
            </p:cNvSpPr>
            <p:nvPr/>
          </p:nvSpPr>
          <p:spPr bwMode="auto">
            <a:xfrm>
              <a:off x="110702869" y="107562054"/>
              <a:ext cx="170860" cy="204744"/>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515" name="Line 103"/>
            <p:cNvSpPr>
              <a:spLocks noChangeShapeType="1"/>
            </p:cNvSpPr>
            <p:nvPr/>
          </p:nvSpPr>
          <p:spPr bwMode="auto">
            <a:xfrm>
              <a:off x="110788299" y="107766798"/>
              <a:ext cx="0" cy="43507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grpSp>
          <p:nvGrpSpPr>
            <p:cNvPr id="58516" name="Group 104"/>
            <p:cNvGrpSpPr>
              <a:grpSpLocks/>
            </p:cNvGrpSpPr>
            <p:nvPr/>
          </p:nvGrpSpPr>
          <p:grpSpPr bwMode="auto">
            <a:xfrm rot="2880000">
              <a:off x="110826963" y="107827562"/>
              <a:ext cx="309116" cy="287696"/>
              <a:chOff x="21376253" y="20423994"/>
              <a:chExt cx="112668" cy="125656"/>
            </a:xfrm>
          </p:grpSpPr>
          <p:sp>
            <p:nvSpPr>
              <p:cNvPr id="58520" name="Line 105"/>
              <p:cNvSpPr>
                <a:spLocks noChangeShapeType="1"/>
              </p:cNvSpPr>
              <p:nvPr/>
            </p:nvSpPr>
            <p:spPr bwMode="auto">
              <a:xfrm flipH="1">
                <a:off x="21376253" y="20433661"/>
                <a:ext cx="103997" cy="11598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521" name="Oval 106"/>
              <p:cNvSpPr>
                <a:spLocks noChangeArrowheads="1"/>
              </p:cNvSpPr>
              <p:nvPr/>
            </p:nvSpPr>
            <p:spPr bwMode="auto">
              <a:xfrm>
                <a:off x="21471580" y="20423994"/>
                <a:ext cx="17341" cy="19335"/>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sp>
          <p:nvSpPr>
            <p:cNvPr id="58517" name="Line 107"/>
            <p:cNvSpPr>
              <a:spLocks noChangeShapeType="1"/>
            </p:cNvSpPr>
            <p:nvPr/>
          </p:nvSpPr>
          <p:spPr bwMode="auto">
            <a:xfrm>
              <a:off x="110425217" y="107971539"/>
              <a:ext cx="362413" cy="44"/>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518" name="Oval 108"/>
            <p:cNvSpPr>
              <a:spLocks noChangeArrowheads="1"/>
            </p:cNvSpPr>
            <p:nvPr/>
          </p:nvSpPr>
          <p:spPr bwMode="auto">
            <a:xfrm rot="-2700000">
              <a:off x="110397619" y="107927891"/>
              <a:ext cx="72508" cy="57555"/>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519" name="Oval 109"/>
            <p:cNvSpPr>
              <a:spLocks noChangeArrowheads="1"/>
            </p:cNvSpPr>
            <p:nvPr/>
          </p:nvSpPr>
          <p:spPr bwMode="auto">
            <a:xfrm rot="2700000">
              <a:off x="110339749" y="107918436"/>
              <a:ext cx="86887" cy="48028"/>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grpSp>
        <p:nvGrpSpPr>
          <p:cNvPr id="58400" name="Group 83"/>
          <p:cNvGrpSpPr>
            <a:grpSpLocks/>
          </p:cNvGrpSpPr>
          <p:nvPr/>
        </p:nvGrpSpPr>
        <p:grpSpPr bwMode="auto">
          <a:xfrm>
            <a:off x="571500" y="1558925"/>
            <a:ext cx="844550" cy="668338"/>
            <a:chOff x="109705011" y="107562054"/>
            <a:chExt cx="1420358" cy="1081685"/>
          </a:xfrm>
        </p:grpSpPr>
        <p:grpSp>
          <p:nvGrpSpPr>
            <p:cNvPr id="58482" name="Group 84"/>
            <p:cNvGrpSpPr>
              <a:grpSpLocks/>
            </p:cNvGrpSpPr>
            <p:nvPr/>
          </p:nvGrpSpPr>
          <p:grpSpPr bwMode="auto">
            <a:xfrm>
              <a:off x="109720417" y="108205268"/>
              <a:ext cx="640731" cy="438471"/>
              <a:chOff x="20883336" y="20577132"/>
              <a:chExt cx="279850" cy="159816"/>
            </a:xfrm>
          </p:grpSpPr>
          <p:sp>
            <p:nvSpPr>
              <p:cNvPr id="58504" name="Line 85"/>
              <p:cNvSpPr>
                <a:spLocks noChangeShapeType="1"/>
              </p:cNvSpPr>
              <p:nvPr/>
            </p:nvSpPr>
            <p:spPr bwMode="auto">
              <a:xfrm>
                <a:off x="21023260" y="20577132"/>
                <a:ext cx="113618" cy="1531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505" name="Oval 86"/>
              <p:cNvSpPr>
                <a:spLocks noChangeArrowheads="1"/>
              </p:cNvSpPr>
              <p:nvPr/>
            </p:nvSpPr>
            <p:spPr bwMode="auto">
              <a:xfrm>
                <a:off x="21135201" y="20726384"/>
                <a:ext cx="27985" cy="9328"/>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506" name="Line 87"/>
              <p:cNvSpPr>
                <a:spLocks noChangeShapeType="1"/>
              </p:cNvSpPr>
              <p:nvPr/>
            </p:nvSpPr>
            <p:spPr bwMode="auto">
              <a:xfrm flipH="1">
                <a:off x="20909644" y="20578367"/>
                <a:ext cx="113616" cy="15311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507" name="Oval 88"/>
              <p:cNvSpPr>
                <a:spLocks noChangeArrowheads="1"/>
              </p:cNvSpPr>
              <p:nvPr/>
            </p:nvSpPr>
            <p:spPr bwMode="auto">
              <a:xfrm>
                <a:off x="20883336" y="20727618"/>
                <a:ext cx="27985" cy="9330"/>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sp>
          <p:nvSpPr>
            <p:cNvPr id="58483" name="Oval 89"/>
            <p:cNvSpPr>
              <a:spLocks noChangeArrowheads="1"/>
            </p:cNvSpPr>
            <p:nvPr/>
          </p:nvSpPr>
          <p:spPr bwMode="auto">
            <a:xfrm>
              <a:off x="109955353" y="107562054"/>
              <a:ext cx="170860" cy="204744"/>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484" name="Line 90"/>
            <p:cNvSpPr>
              <a:spLocks noChangeShapeType="1"/>
            </p:cNvSpPr>
            <p:nvPr/>
          </p:nvSpPr>
          <p:spPr bwMode="auto">
            <a:xfrm>
              <a:off x="110040780" y="107766798"/>
              <a:ext cx="0" cy="43507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grpSp>
          <p:nvGrpSpPr>
            <p:cNvPr id="58485" name="Group 91"/>
            <p:cNvGrpSpPr>
              <a:grpSpLocks/>
            </p:cNvGrpSpPr>
            <p:nvPr/>
          </p:nvGrpSpPr>
          <p:grpSpPr bwMode="auto">
            <a:xfrm rot="2880000">
              <a:off x="110079435" y="107827564"/>
              <a:ext cx="309116" cy="287685"/>
              <a:chOff x="21049762" y="20424001"/>
              <a:chExt cx="112668" cy="125651"/>
            </a:xfrm>
          </p:grpSpPr>
          <p:sp>
            <p:nvSpPr>
              <p:cNvPr id="58502" name="Line 92"/>
              <p:cNvSpPr>
                <a:spLocks noChangeShapeType="1"/>
              </p:cNvSpPr>
              <p:nvPr/>
            </p:nvSpPr>
            <p:spPr bwMode="auto">
              <a:xfrm flipH="1">
                <a:off x="21049762" y="20433667"/>
                <a:ext cx="103996" cy="11598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503" name="Oval 93"/>
              <p:cNvSpPr>
                <a:spLocks noChangeArrowheads="1"/>
              </p:cNvSpPr>
              <p:nvPr/>
            </p:nvSpPr>
            <p:spPr bwMode="auto">
              <a:xfrm>
                <a:off x="21145089" y="20424001"/>
                <a:ext cx="17341" cy="19335"/>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grpSp>
          <p:nvGrpSpPr>
            <p:cNvPr id="58486" name="Group 94"/>
            <p:cNvGrpSpPr>
              <a:grpSpLocks/>
            </p:cNvGrpSpPr>
            <p:nvPr/>
          </p:nvGrpSpPr>
          <p:grpSpPr bwMode="auto">
            <a:xfrm rot="-2700000">
              <a:off x="109705011" y="107805208"/>
              <a:ext cx="277594" cy="332711"/>
              <a:chOff x="20877621" y="20427185"/>
              <a:chExt cx="121244" cy="121268"/>
            </a:xfrm>
          </p:grpSpPr>
          <p:sp>
            <p:nvSpPr>
              <p:cNvPr id="58500" name="Line 95"/>
              <p:cNvSpPr>
                <a:spLocks noChangeShapeType="1"/>
              </p:cNvSpPr>
              <p:nvPr/>
            </p:nvSpPr>
            <p:spPr bwMode="auto">
              <a:xfrm>
                <a:off x="20886950" y="20436514"/>
                <a:ext cx="111915" cy="11193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501" name="Oval 96"/>
              <p:cNvSpPr>
                <a:spLocks noChangeArrowheads="1"/>
              </p:cNvSpPr>
              <p:nvPr/>
            </p:nvSpPr>
            <p:spPr bwMode="auto">
              <a:xfrm>
                <a:off x="20877621" y="20427185"/>
                <a:ext cx="18656" cy="18657"/>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grpSp>
          <p:nvGrpSpPr>
            <p:cNvPr id="58487" name="Group 97"/>
            <p:cNvGrpSpPr>
              <a:grpSpLocks/>
            </p:cNvGrpSpPr>
            <p:nvPr/>
          </p:nvGrpSpPr>
          <p:grpSpPr bwMode="auto">
            <a:xfrm>
              <a:off x="110467933" y="108205268"/>
              <a:ext cx="640732" cy="438471"/>
              <a:chOff x="21209826" y="20577132"/>
              <a:chExt cx="279850" cy="159816"/>
            </a:xfrm>
          </p:grpSpPr>
          <p:sp>
            <p:nvSpPr>
              <p:cNvPr id="58496" name="Line 98"/>
              <p:cNvSpPr>
                <a:spLocks noChangeShapeType="1"/>
              </p:cNvSpPr>
              <p:nvPr/>
            </p:nvSpPr>
            <p:spPr bwMode="auto">
              <a:xfrm>
                <a:off x="21349751" y="20577132"/>
                <a:ext cx="113617" cy="1531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97" name="Oval 99"/>
              <p:cNvSpPr>
                <a:spLocks noChangeArrowheads="1"/>
              </p:cNvSpPr>
              <p:nvPr/>
            </p:nvSpPr>
            <p:spPr bwMode="auto">
              <a:xfrm>
                <a:off x="21461690" y="20726384"/>
                <a:ext cx="27986" cy="9328"/>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498" name="Line 100"/>
              <p:cNvSpPr>
                <a:spLocks noChangeShapeType="1"/>
              </p:cNvSpPr>
              <p:nvPr/>
            </p:nvSpPr>
            <p:spPr bwMode="auto">
              <a:xfrm flipH="1">
                <a:off x="21236134" y="20578367"/>
                <a:ext cx="113617" cy="15311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99" name="Oval 101"/>
              <p:cNvSpPr>
                <a:spLocks noChangeArrowheads="1"/>
              </p:cNvSpPr>
              <p:nvPr/>
            </p:nvSpPr>
            <p:spPr bwMode="auto">
              <a:xfrm>
                <a:off x="21209826" y="20727618"/>
                <a:ext cx="27985" cy="9330"/>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sp>
          <p:nvSpPr>
            <p:cNvPr id="58488" name="Oval 102"/>
            <p:cNvSpPr>
              <a:spLocks noChangeArrowheads="1"/>
            </p:cNvSpPr>
            <p:nvPr/>
          </p:nvSpPr>
          <p:spPr bwMode="auto">
            <a:xfrm>
              <a:off x="110702869" y="107562054"/>
              <a:ext cx="170860" cy="204744"/>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489" name="Line 103"/>
            <p:cNvSpPr>
              <a:spLocks noChangeShapeType="1"/>
            </p:cNvSpPr>
            <p:nvPr/>
          </p:nvSpPr>
          <p:spPr bwMode="auto">
            <a:xfrm>
              <a:off x="110788299" y="107766798"/>
              <a:ext cx="0" cy="43507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grpSp>
          <p:nvGrpSpPr>
            <p:cNvPr id="58490" name="Group 104"/>
            <p:cNvGrpSpPr>
              <a:grpSpLocks/>
            </p:cNvGrpSpPr>
            <p:nvPr/>
          </p:nvGrpSpPr>
          <p:grpSpPr bwMode="auto">
            <a:xfrm rot="2880000">
              <a:off x="110826963" y="107827562"/>
              <a:ext cx="309116" cy="287696"/>
              <a:chOff x="21376253" y="20423994"/>
              <a:chExt cx="112668" cy="125656"/>
            </a:xfrm>
          </p:grpSpPr>
          <p:sp>
            <p:nvSpPr>
              <p:cNvPr id="58494" name="Line 105"/>
              <p:cNvSpPr>
                <a:spLocks noChangeShapeType="1"/>
              </p:cNvSpPr>
              <p:nvPr/>
            </p:nvSpPr>
            <p:spPr bwMode="auto">
              <a:xfrm flipH="1">
                <a:off x="21376253" y="20433661"/>
                <a:ext cx="103997" cy="11598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95" name="Oval 106"/>
              <p:cNvSpPr>
                <a:spLocks noChangeArrowheads="1"/>
              </p:cNvSpPr>
              <p:nvPr/>
            </p:nvSpPr>
            <p:spPr bwMode="auto">
              <a:xfrm>
                <a:off x="21471580" y="20423994"/>
                <a:ext cx="17341" cy="19335"/>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sp>
          <p:nvSpPr>
            <p:cNvPr id="58491" name="Line 107"/>
            <p:cNvSpPr>
              <a:spLocks noChangeShapeType="1"/>
            </p:cNvSpPr>
            <p:nvPr/>
          </p:nvSpPr>
          <p:spPr bwMode="auto">
            <a:xfrm>
              <a:off x="110425217" y="107971539"/>
              <a:ext cx="362413" cy="44"/>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92" name="Oval 108"/>
            <p:cNvSpPr>
              <a:spLocks noChangeArrowheads="1"/>
            </p:cNvSpPr>
            <p:nvPr/>
          </p:nvSpPr>
          <p:spPr bwMode="auto">
            <a:xfrm rot="-2700000">
              <a:off x="110397619" y="107927891"/>
              <a:ext cx="72508" cy="57555"/>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493" name="Oval 109"/>
            <p:cNvSpPr>
              <a:spLocks noChangeArrowheads="1"/>
            </p:cNvSpPr>
            <p:nvPr/>
          </p:nvSpPr>
          <p:spPr bwMode="auto">
            <a:xfrm rot="2700000">
              <a:off x="110339749" y="107918436"/>
              <a:ext cx="86887" cy="48028"/>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grpSp>
        <p:nvGrpSpPr>
          <p:cNvPr id="58401" name="Group 83"/>
          <p:cNvGrpSpPr>
            <a:grpSpLocks/>
          </p:cNvGrpSpPr>
          <p:nvPr/>
        </p:nvGrpSpPr>
        <p:grpSpPr bwMode="auto">
          <a:xfrm>
            <a:off x="1501775" y="1517650"/>
            <a:ext cx="842963" cy="669925"/>
            <a:chOff x="109705011" y="107562054"/>
            <a:chExt cx="1420358" cy="1081685"/>
          </a:xfrm>
        </p:grpSpPr>
        <p:grpSp>
          <p:nvGrpSpPr>
            <p:cNvPr id="58456" name="Group 84"/>
            <p:cNvGrpSpPr>
              <a:grpSpLocks/>
            </p:cNvGrpSpPr>
            <p:nvPr/>
          </p:nvGrpSpPr>
          <p:grpSpPr bwMode="auto">
            <a:xfrm>
              <a:off x="109720417" y="108205268"/>
              <a:ext cx="640731" cy="438471"/>
              <a:chOff x="20883336" y="20577132"/>
              <a:chExt cx="279850" cy="159816"/>
            </a:xfrm>
          </p:grpSpPr>
          <p:sp>
            <p:nvSpPr>
              <p:cNvPr id="58478" name="Line 85"/>
              <p:cNvSpPr>
                <a:spLocks noChangeShapeType="1"/>
              </p:cNvSpPr>
              <p:nvPr/>
            </p:nvSpPr>
            <p:spPr bwMode="auto">
              <a:xfrm>
                <a:off x="21023260" y="20577132"/>
                <a:ext cx="113618" cy="1531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79" name="Oval 86"/>
              <p:cNvSpPr>
                <a:spLocks noChangeArrowheads="1"/>
              </p:cNvSpPr>
              <p:nvPr/>
            </p:nvSpPr>
            <p:spPr bwMode="auto">
              <a:xfrm>
                <a:off x="21135201" y="20726384"/>
                <a:ext cx="27985" cy="9328"/>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480" name="Line 87"/>
              <p:cNvSpPr>
                <a:spLocks noChangeShapeType="1"/>
              </p:cNvSpPr>
              <p:nvPr/>
            </p:nvSpPr>
            <p:spPr bwMode="auto">
              <a:xfrm flipH="1">
                <a:off x="20909644" y="20578367"/>
                <a:ext cx="113616" cy="15311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81" name="Oval 88"/>
              <p:cNvSpPr>
                <a:spLocks noChangeArrowheads="1"/>
              </p:cNvSpPr>
              <p:nvPr/>
            </p:nvSpPr>
            <p:spPr bwMode="auto">
              <a:xfrm>
                <a:off x="20883336" y="20727618"/>
                <a:ext cx="27985" cy="9330"/>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sp>
          <p:nvSpPr>
            <p:cNvPr id="58457" name="Oval 89"/>
            <p:cNvSpPr>
              <a:spLocks noChangeArrowheads="1"/>
            </p:cNvSpPr>
            <p:nvPr/>
          </p:nvSpPr>
          <p:spPr bwMode="auto">
            <a:xfrm>
              <a:off x="109955353" y="107562054"/>
              <a:ext cx="170860" cy="204744"/>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458" name="Line 90"/>
            <p:cNvSpPr>
              <a:spLocks noChangeShapeType="1"/>
            </p:cNvSpPr>
            <p:nvPr/>
          </p:nvSpPr>
          <p:spPr bwMode="auto">
            <a:xfrm>
              <a:off x="110040780" y="107766798"/>
              <a:ext cx="0" cy="43507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grpSp>
          <p:nvGrpSpPr>
            <p:cNvPr id="58459" name="Group 91"/>
            <p:cNvGrpSpPr>
              <a:grpSpLocks/>
            </p:cNvGrpSpPr>
            <p:nvPr/>
          </p:nvGrpSpPr>
          <p:grpSpPr bwMode="auto">
            <a:xfrm rot="2880000">
              <a:off x="110079435" y="107827564"/>
              <a:ext cx="309116" cy="287685"/>
              <a:chOff x="21049762" y="20424001"/>
              <a:chExt cx="112668" cy="125651"/>
            </a:xfrm>
          </p:grpSpPr>
          <p:sp>
            <p:nvSpPr>
              <p:cNvPr id="58476" name="Line 92"/>
              <p:cNvSpPr>
                <a:spLocks noChangeShapeType="1"/>
              </p:cNvSpPr>
              <p:nvPr/>
            </p:nvSpPr>
            <p:spPr bwMode="auto">
              <a:xfrm flipH="1">
                <a:off x="21049762" y="20433667"/>
                <a:ext cx="103996" cy="11598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77" name="Oval 93"/>
              <p:cNvSpPr>
                <a:spLocks noChangeArrowheads="1"/>
              </p:cNvSpPr>
              <p:nvPr/>
            </p:nvSpPr>
            <p:spPr bwMode="auto">
              <a:xfrm>
                <a:off x="21145089" y="20424001"/>
                <a:ext cx="17341" cy="19335"/>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grpSp>
          <p:nvGrpSpPr>
            <p:cNvPr id="58460" name="Group 94"/>
            <p:cNvGrpSpPr>
              <a:grpSpLocks/>
            </p:cNvGrpSpPr>
            <p:nvPr/>
          </p:nvGrpSpPr>
          <p:grpSpPr bwMode="auto">
            <a:xfrm rot="-2700000">
              <a:off x="109705011" y="107805208"/>
              <a:ext cx="277594" cy="332711"/>
              <a:chOff x="20877621" y="20427185"/>
              <a:chExt cx="121244" cy="121268"/>
            </a:xfrm>
          </p:grpSpPr>
          <p:sp>
            <p:nvSpPr>
              <p:cNvPr id="58474" name="Line 95"/>
              <p:cNvSpPr>
                <a:spLocks noChangeShapeType="1"/>
              </p:cNvSpPr>
              <p:nvPr/>
            </p:nvSpPr>
            <p:spPr bwMode="auto">
              <a:xfrm>
                <a:off x="20886950" y="20436514"/>
                <a:ext cx="111915" cy="11193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75" name="Oval 96"/>
              <p:cNvSpPr>
                <a:spLocks noChangeArrowheads="1"/>
              </p:cNvSpPr>
              <p:nvPr/>
            </p:nvSpPr>
            <p:spPr bwMode="auto">
              <a:xfrm>
                <a:off x="20877621" y="20427185"/>
                <a:ext cx="18656" cy="18657"/>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grpSp>
          <p:nvGrpSpPr>
            <p:cNvPr id="58461" name="Group 97"/>
            <p:cNvGrpSpPr>
              <a:grpSpLocks/>
            </p:cNvGrpSpPr>
            <p:nvPr/>
          </p:nvGrpSpPr>
          <p:grpSpPr bwMode="auto">
            <a:xfrm>
              <a:off x="110467933" y="108205268"/>
              <a:ext cx="640732" cy="438471"/>
              <a:chOff x="21209826" y="20577132"/>
              <a:chExt cx="279850" cy="159816"/>
            </a:xfrm>
          </p:grpSpPr>
          <p:sp>
            <p:nvSpPr>
              <p:cNvPr id="58470" name="Line 98"/>
              <p:cNvSpPr>
                <a:spLocks noChangeShapeType="1"/>
              </p:cNvSpPr>
              <p:nvPr/>
            </p:nvSpPr>
            <p:spPr bwMode="auto">
              <a:xfrm>
                <a:off x="21349751" y="20577132"/>
                <a:ext cx="113617" cy="1531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71" name="Oval 99"/>
              <p:cNvSpPr>
                <a:spLocks noChangeArrowheads="1"/>
              </p:cNvSpPr>
              <p:nvPr/>
            </p:nvSpPr>
            <p:spPr bwMode="auto">
              <a:xfrm>
                <a:off x="21461690" y="20726384"/>
                <a:ext cx="27986" cy="9328"/>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472" name="Line 100"/>
              <p:cNvSpPr>
                <a:spLocks noChangeShapeType="1"/>
              </p:cNvSpPr>
              <p:nvPr/>
            </p:nvSpPr>
            <p:spPr bwMode="auto">
              <a:xfrm flipH="1">
                <a:off x="21236134" y="20578367"/>
                <a:ext cx="113617" cy="15311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73" name="Oval 101"/>
              <p:cNvSpPr>
                <a:spLocks noChangeArrowheads="1"/>
              </p:cNvSpPr>
              <p:nvPr/>
            </p:nvSpPr>
            <p:spPr bwMode="auto">
              <a:xfrm>
                <a:off x="21209826" y="20727618"/>
                <a:ext cx="27985" cy="9330"/>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sp>
          <p:nvSpPr>
            <p:cNvPr id="58462" name="Oval 102"/>
            <p:cNvSpPr>
              <a:spLocks noChangeArrowheads="1"/>
            </p:cNvSpPr>
            <p:nvPr/>
          </p:nvSpPr>
          <p:spPr bwMode="auto">
            <a:xfrm>
              <a:off x="110702869" y="107562054"/>
              <a:ext cx="170860" cy="204744"/>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463" name="Line 103"/>
            <p:cNvSpPr>
              <a:spLocks noChangeShapeType="1"/>
            </p:cNvSpPr>
            <p:nvPr/>
          </p:nvSpPr>
          <p:spPr bwMode="auto">
            <a:xfrm>
              <a:off x="110788299" y="107766798"/>
              <a:ext cx="0" cy="43507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grpSp>
          <p:nvGrpSpPr>
            <p:cNvPr id="58464" name="Group 104"/>
            <p:cNvGrpSpPr>
              <a:grpSpLocks/>
            </p:cNvGrpSpPr>
            <p:nvPr/>
          </p:nvGrpSpPr>
          <p:grpSpPr bwMode="auto">
            <a:xfrm rot="2880000">
              <a:off x="110826963" y="107827562"/>
              <a:ext cx="309116" cy="287696"/>
              <a:chOff x="21376253" y="20423994"/>
              <a:chExt cx="112668" cy="125656"/>
            </a:xfrm>
          </p:grpSpPr>
          <p:sp>
            <p:nvSpPr>
              <p:cNvPr id="58468" name="Line 105"/>
              <p:cNvSpPr>
                <a:spLocks noChangeShapeType="1"/>
              </p:cNvSpPr>
              <p:nvPr/>
            </p:nvSpPr>
            <p:spPr bwMode="auto">
              <a:xfrm flipH="1">
                <a:off x="21376253" y="20433661"/>
                <a:ext cx="103997" cy="11598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69" name="Oval 106"/>
              <p:cNvSpPr>
                <a:spLocks noChangeArrowheads="1"/>
              </p:cNvSpPr>
              <p:nvPr/>
            </p:nvSpPr>
            <p:spPr bwMode="auto">
              <a:xfrm>
                <a:off x="21471580" y="20423994"/>
                <a:ext cx="17341" cy="19335"/>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sp>
          <p:nvSpPr>
            <p:cNvPr id="58465" name="Line 107"/>
            <p:cNvSpPr>
              <a:spLocks noChangeShapeType="1"/>
            </p:cNvSpPr>
            <p:nvPr/>
          </p:nvSpPr>
          <p:spPr bwMode="auto">
            <a:xfrm>
              <a:off x="110425217" y="107971539"/>
              <a:ext cx="362413" cy="44"/>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66" name="Oval 108"/>
            <p:cNvSpPr>
              <a:spLocks noChangeArrowheads="1"/>
            </p:cNvSpPr>
            <p:nvPr/>
          </p:nvSpPr>
          <p:spPr bwMode="auto">
            <a:xfrm rot="-2700000">
              <a:off x="110397619" y="107927891"/>
              <a:ext cx="72508" cy="57555"/>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467" name="Oval 109"/>
            <p:cNvSpPr>
              <a:spLocks noChangeArrowheads="1"/>
            </p:cNvSpPr>
            <p:nvPr/>
          </p:nvSpPr>
          <p:spPr bwMode="auto">
            <a:xfrm rot="2700000">
              <a:off x="110339749" y="107918436"/>
              <a:ext cx="86887" cy="48028"/>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grpSp>
        <p:nvGrpSpPr>
          <p:cNvPr id="58402" name="Group 83"/>
          <p:cNvGrpSpPr>
            <a:grpSpLocks/>
          </p:cNvGrpSpPr>
          <p:nvPr/>
        </p:nvGrpSpPr>
        <p:grpSpPr bwMode="auto">
          <a:xfrm>
            <a:off x="600075" y="3578225"/>
            <a:ext cx="844550" cy="668338"/>
            <a:chOff x="109705011" y="107562054"/>
            <a:chExt cx="1420358" cy="1081685"/>
          </a:xfrm>
        </p:grpSpPr>
        <p:grpSp>
          <p:nvGrpSpPr>
            <p:cNvPr id="58430" name="Group 84"/>
            <p:cNvGrpSpPr>
              <a:grpSpLocks/>
            </p:cNvGrpSpPr>
            <p:nvPr/>
          </p:nvGrpSpPr>
          <p:grpSpPr bwMode="auto">
            <a:xfrm>
              <a:off x="109720417" y="108205268"/>
              <a:ext cx="640731" cy="438471"/>
              <a:chOff x="20883336" y="20577132"/>
              <a:chExt cx="279850" cy="159816"/>
            </a:xfrm>
          </p:grpSpPr>
          <p:sp>
            <p:nvSpPr>
              <p:cNvPr id="58452" name="Line 85"/>
              <p:cNvSpPr>
                <a:spLocks noChangeShapeType="1"/>
              </p:cNvSpPr>
              <p:nvPr/>
            </p:nvSpPr>
            <p:spPr bwMode="auto">
              <a:xfrm>
                <a:off x="21023260" y="20577132"/>
                <a:ext cx="113618" cy="1531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53" name="Oval 86"/>
              <p:cNvSpPr>
                <a:spLocks noChangeArrowheads="1"/>
              </p:cNvSpPr>
              <p:nvPr/>
            </p:nvSpPr>
            <p:spPr bwMode="auto">
              <a:xfrm>
                <a:off x="21135201" y="20726384"/>
                <a:ext cx="27985" cy="9328"/>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454" name="Line 87"/>
              <p:cNvSpPr>
                <a:spLocks noChangeShapeType="1"/>
              </p:cNvSpPr>
              <p:nvPr/>
            </p:nvSpPr>
            <p:spPr bwMode="auto">
              <a:xfrm flipH="1">
                <a:off x="20909644" y="20578367"/>
                <a:ext cx="113616" cy="15311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55" name="Oval 88"/>
              <p:cNvSpPr>
                <a:spLocks noChangeArrowheads="1"/>
              </p:cNvSpPr>
              <p:nvPr/>
            </p:nvSpPr>
            <p:spPr bwMode="auto">
              <a:xfrm>
                <a:off x="20883336" y="20727618"/>
                <a:ext cx="27985" cy="9330"/>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sp>
          <p:nvSpPr>
            <p:cNvPr id="58431" name="Oval 89"/>
            <p:cNvSpPr>
              <a:spLocks noChangeArrowheads="1"/>
            </p:cNvSpPr>
            <p:nvPr/>
          </p:nvSpPr>
          <p:spPr bwMode="auto">
            <a:xfrm>
              <a:off x="109955353" y="107562054"/>
              <a:ext cx="170860" cy="204744"/>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432" name="Line 90"/>
            <p:cNvSpPr>
              <a:spLocks noChangeShapeType="1"/>
            </p:cNvSpPr>
            <p:nvPr/>
          </p:nvSpPr>
          <p:spPr bwMode="auto">
            <a:xfrm>
              <a:off x="110040780" y="107766798"/>
              <a:ext cx="0" cy="43507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grpSp>
          <p:nvGrpSpPr>
            <p:cNvPr id="58433" name="Group 91"/>
            <p:cNvGrpSpPr>
              <a:grpSpLocks/>
            </p:cNvGrpSpPr>
            <p:nvPr/>
          </p:nvGrpSpPr>
          <p:grpSpPr bwMode="auto">
            <a:xfrm rot="2880000">
              <a:off x="110079435" y="107827564"/>
              <a:ext cx="309116" cy="287685"/>
              <a:chOff x="21049762" y="20424001"/>
              <a:chExt cx="112668" cy="125651"/>
            </a:xfrm>
          </p:grpSpPr>
          <p:sp>
            <p:nvSpPr>
              <p:cNvPr id="58450" name="Line 92"/>
              <p:cNvSpPr>
                <a:spLocks noChangeShapeType="1"/>
              </p:cNvSpPr>
              <p:nvPr/>
            </p:nvSpPr>
            <p:spPr bwMode="auto">
              <a:xfrm flipH="1">
                <a:off x="21049762" y="20433667"/>
                <a:ext cx="103996" cy="11598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51" name="Oval 93"/>
              <p:cNvSpPr>
                <a:spLocks noChangeArrowheads="1"/>
              </p:cNvSpPr>
              <p:nvPr/>
            </p:nvSpPr>
            <p:spPr bwMode="auto">
              <a:xfrm>
                <a:off x="21145089" y="20424001"/>
                <a:ext cx="17341" cy="19335"/>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grpSp>
          <p:nvGrpSpPr>
            <p:cNvPr id="58434" name="Group 94"/>
            <p:cNvGrpSpPr>
              <a:grpSpLocks/>
            </p:cNvGrpSpPr>
            <p:nvPr/>
          </p:nvGrpSpPr>
          <p:grpSpPr bwMode="auto">
            <a:xfrm rot="-2700000">
              <a:off x="109705011" y="107805208"/>
              <a:ext cx="277594" cy="332711"/>
              <a:chOff x="20877621" y="20427185"/>
              <a:chExt cx="121244" cy="121268"/>
            </a:xfrm>
          </p:grpSpPr>
          <p:sp>
            <p:nvSpPr>
              <p:cNvPr id="58448" name="Line 95"/>
              <p:cNvSpPr>
                <a:spLocks noChangeShapeType="1"/>
              </p:cNvSpPr>
              <p:nvPr/>
            </p:nvSpPr>
            <p:spPr bwMode="auto">
              <a:xfrm>
                <a:off x="20886950" y="20436514"/>
                <a:ext cx="111915" cy="11193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49" name="Oval 96"/>
              <p:cNvSpPr>
                <a:spLocks noChangeArrowheads="1"/>
              </p:cNvSpPr>
              <p:nvPr/>
            </p:nvSpPr>
            <p:spPr bwMode="auto">
              <a:xfrm>
                <a:off x="20877621" y="20427185"/>
                <a:ext cx="18656" cy="18657"/>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grpSp>
          <p:nvGrpSpPr>
            <p:cNvPr id="58435" name="Group 97"/>
            <p:cNvGrpSpPr>
              <a:grpSpLocks/>
            </p:cNvGrpSpPr>
            <p:nvPr/>
          </p:nvGrpSpPr>
          <p:grpSpPr bwMode="auto">
            <a:xfrm>
              <a:off x="110467933" y="108205268"/>
              <a:ext cx="640732" cy="438471"/>
              <a:chOff x="21209826" y="20577132"/>
              <a:chExt cx="279850" cy="159816"/>
            </a:xfrm>
          </p:grpSpPr>
          <p:sp>
            <p:nvSpPr>
              <p:cNvPr id="58444" name="Line 98"/>
              <p:cNvSpPr>
                <a:spLocks noChangeShapeType="1"/>
              </p:cNvSpPr>
              <p:nvPr/>
            </p:nvSpPr>
            <p:spPr bwMode="auto">
              <a:xfrm>
                <a:off x="21349751" y="20577132"/>
                <a:ext cx="113617" cy="1531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45" name="Oval 99"/>
              <p:cNvSpPr>
                <a:spLocks noChangeArrowheads="1"/>
              </p:cNvSpPr>
              <p:nvPr/>
            </p:nvSpPr>
            <p:spPr bwMode="auto">
              <a:xfrm>
                <a:off x="21461690" y="20726384"/>
                <a:ext cx="27986" cy="9328"/>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446" name="Line 100"/>
              <p:cNvSpPr>
                <a:spLocks noChangeShapeType="1"/>
              </p:cNvSpPr>
              <p:nvPr/>
            </p:nvSpPr>
            <p:spPr bwMode="auto">
              <a:xfrm flipH="1">
                <a:off x="21236134" y="20578367"/>
                <a:ext cx="113617" cy="15311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47" name="Oval 101"/>
              <p:cNvSpPr>
                <a:spLocks noChangeArrowheads="1"/>
              </p:cNvSpPr>
              <p:nvPr/>
            </p:nvSpPr>
            <p:spPr bwMode="auto">
              <a:xfrm>
                <a:off x="21209826" y="20727618"/>
                <a:ext cx="27985" cy="9330"/>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sp>
          <p:nvSpPr>
            <p:cNvPr id="58436" name="Oval 102"/>
            <p:cNvSpPr>
              <a:spLocks noChangeArrowheads="1"/>
            </p:cNvSpPr>
            <p:nvPr/>
          </p:nvSpPr>
          <p:spPr bwMode="auto">
            <a:xfrm>
              <a:off x="110702869" y="107562054"/>
              <a:ext cx="170860" cy="204744"/>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437" name="Line 103"/>
            <p:cNvSpPr>
              <a:spLocks noChangeShapeType="1"/>
            </p:cNvSpPr>
            <p:nvPr/>
          </p:nvSpPr>
          <p:spPr bwMode="auto">
            <a:xfrm>
              <a:off x="110788299" y="107766798"/>
              <a:ext cx="0" cy="43507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grpSp>
          <p:nvGrpSpPr>
            <p:cNvPr id="58438" name="Group 104"/>
            <p:cNvGrpSpPr>
              <a:grpSpLocks/>
            </p:cNvGrpSpPr>
            <p:nvPr/>
          </p:nvGrpSpPr>
          <p:grpSpPr bwMode="auto">
            <a:xfrm rot="2880000">
              <a:off x="110826963" y="107827562"/>
              <a:ext cx="309116" cy="287696"/>
              <a:chOff x="21376253" y="20423994"/>
              <a:chExt cx="112668" cy="125656"/>
            </a:xfrm>
          </p:grpSpPr>
          <p:sp>
            <p:nvSpPr>
              <p:cNvPr id="58442" name="Line 105"/>
              <p:cNvSpPr>
                <a:spLocks noChangeShapeType="1"/>
              </p:cNvSpPr>
              <p:nvPr/>
            </p:nvSpPr>
            <p:spPr bwMode="auto">
              <a:xfrm flipH="1">
                <a:off x="21376253" y="20433661"/>
                <a:ext cx="103997" cy="11598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43" name="Oval 106"/>
              <p:cNvSpPr>
                <a:spLocks noChangeArrowheads="1"/>
              </p:cNvSpPr>
              <p:nvPr/>
            </p:nvSpPr>
            <p:spPr bwMode="auto">
              <a:xfrm>
                <a:off x="21471580" y="20423994"/>
                <a:ext cx="17341" cy="19335"/>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sp>
          <p:nvSpPr>
            <p:cNvPr id="58439" name="Line 107"/>
            <p:cNvSpPr>
              <a:spLocks noChangeShapeType="1"/>
            </p:cNvSpPr>
            <p:nvPr/>
          </p:nvSpPr>
          <p:spPr bwMode="auto">
            <a:xfrm>
              <a:off x="110425217" y="107971539"/>
              <a:ext cx="362413" cy="44"/>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40" name="Oval 108"/>
            <p:cNvSpPr>
              <a:spLocks noChangeArrowheads="1"/>
            </p:cNvSpPr>
            <p:nvPr/>
          </p:nvSpPr>
          <p:spPr bwMode="auto">
            <a:xfrm rot="-2700000">
              <a:off x="110397619" y="107927891"/>
              <a:ext cx="72508" cy="57555"/>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441" name="Oval 109"/>
            <p:cNvSpPr>
              <a:spLocks noChangeArrowheads="1"/>
            </p:cNvSpPr>
            <p:nvPr/>
          </p:nvSpPr>
          <p:spPr bwMode="auto">
            <a:xfrm rot="2700000">
              <a:off x="110339749" y="107918436"/>
              <a:ext cx="86887" cy="48028"/>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grpSp>
        <p:nvGrpSpPr>
          <p:cNvPr id="58403" name="Group 83"/>
          <p:cNvGrpSpPr>
            <a:grpSpLocks/>
          </p:cNvGrpSpPr>
          <p:nvPr/>
        </p:nvGrpSpPr>
        <p:grpSpPr bwMode="auto">
          <a:xfrm>
            <a:off x="1554163" y="3597275"/>
            <a:ext cx="844550" cy="669925"/>
            <a:chOff x="109705011" y="107562054"/>
            <a:chExt cx="1420358" cy="1081685"/>
          </a:xfrm>
        </p:grpSpPr>
        <p:grpSp>
          <p:nvGrpSpPr>
            <p:cNvPr id="58404" name="Group 84"/>
            <p:cNvGrpSpPr>
              <a:grpSpLocks/>
            </p:cNvGrpSpPr>
            <p:nvPr/>
          </p:nvGrpSpPr>
          <p:grpSpPr bwMode="auto">
            <a:xfrm>
              <a:off x="109720417" y="108205268"/>
              <a:ext cx="640731" cy="438471"/>
              <a:chOff x="20883336" y="20577132"/>
              <a:chExt cx="279850" cy="159816"/>
            </a:xfrm>
          </p:grpSpPr>
          <p:sp>
            <p:nvSpPr>
              <p:cNvPr id="58426" name="Line 85"/>
              <p:cNvSpPr>
                <a:spLocks noChangeShapeType="1"/>
              </p:cNvSpPr>
              <p:nvPr/>
            </p:nvSpPr>
            <p:spPr bwMode="auto">
              <a:xfrm>
                <a:off x="21023260" y="20577132"/>
                <a:ext cx="113618" cy="1531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27" name="Oval 86"/>
              <p:cNvSpPr>
                <a:spLocks noChangeArrowheads="1"/>
              </p:cNvSpPr>
              <p:nvPr/>
            </p:nvSpPr>
            <p:spPr bwMode="auto">
              <a:xfrm>
                <a:off x="21135201" y="20726384"/>
                <a:ext cx="27985" cy="9328"/>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428" name="Line 87"/>
              <p:cNvSpPr>
                <a:spLocks noChangeShapeType="1"/>
              </p:cNvSpPr>
              <p:nvPr/>
            </p:nvSpPr>
            <p:spPr bwMode="auto">
              <a:xfrm flipH="1">
                <a:off x="20909644" y="20578367"/>
                <a:ext cx="113616" cy="15311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29" name="Oval 88"/>
              <p:cNvSpPr>
                <a:spLocks noChangeArrowheads="1"/>
              </p:cNvSpPr>
              <p:nvPr/>
            </p:nvSpPr>
            <p:spPr bwMode="auto">
              <a:xfrm>
                <a:off x="20883336" y="20727618"/>
                <a:ext cx="27985" cy="9330"/>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sp>
          <p:nvSpPr>
            <p:cNvPr id="58405" name="Oval 89"/>
            <p:cNvSpPr>
              <a:spLocks noChangeArrowheads="1"/>
            </p:cNvSpPr>
            <p:nvPr/>
          </p:nvSpPr>
          <p:spPr bwMode="auto">
            <a:xfrm>
              <a:off x="109955353" y="107562054"/>
              <a:ext cx="170860" cy="204744"/>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406" name="Line 90"/>
            <p:cNvSpPr>
              <a:spLocks noChangeShapeType="1"/>
            </p:cNvSpPr>
            <p:nvPr/>
          </p:nvSpPr>
          <p:spPr bwMode="auto">
            <a:xfrm>
              <a:off x="110040780" y="107766798"/>
              <a:ext cx="0" cy="43507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grpSp>
          <p:nvGrpSpPr>
            <p:cNvPr id="58407" name="Group 91"/>
            <p:cNvGrpSpPr>
              <a:grpSpLocks/>
            </p:cNvGrpSpPr>
            <p:nvPr/>
          </p:nvGrpSpPr>
          <p:grpSpPr bwMode="auto">
            <a:xfrm rot="2880000">
              <a:off x="110079435" y="107827564"/>
              <a:ext cx="309116" cy="287685"/>
              <a:chOff x="21049762" y="20424001"/>
              <a:chExt cx="112668" cy="125651"/>
            </a:xfrm>
          </p:grpSpPr>
          <p:sp>
            <p:nvSpPr>
              <p:cNvPr id="58424" name="Line 92"/>
              <p:cNvSpPr>
                <a:spLocks noChangeShapeType="1"/>
              </p:cNvSpPr>
              <p:nvPr/>
            </p:nvSpPr>
            <p:spPr bwMode="auto">
              <a:xfrm flipH="1">
                <a:off x="21049762" y="20433667"/>
                <a:ext cx="103996" cy="11598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25" name="Oval 93"/>
              <p:cNvSpPr>
                <a:spLocks noChangeArrowheads="1"/>
              </p:cNvSpPr>
              <p:nvPr/>
            </p:nvSpPr>
            <p:spPr bwMode="auto">
              <a:xfrm>
                <a:off x="21145089" y="20424001"/>
                <a:ext cx="17341" cy="19335"/>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grpSp>
          <p:nvGrpSpPr>
            <p:cNvPr id="58408" name="Group 94"/>
            <p:cNvGrpSpPr>
              <a:grpSpLocks/>
            </p:cNvGrpSpPr>
            <p:nvPr/>
          </p:nvGrpSpPr>
          <p:grpSpPr bwMode="auto">
            <a:xfrm rot="-2700000">
              <a:off x="109705011" y="107805208"/>
              <a:ext cx="277594" cy="332711"/>
              <a:chOff x="20877621" y="20427185"/>
              <a:chExt cx="121244" cy="121268"/>
            </a:xfrm>
          </p:grpSpPr>
          <p:sp>
            <p:nvSpPr>
              <p:cNvPr id="58422" name="Line 95"/>
              <p:cNvSpPr>
                <a:spLocks noChangeShapeType="1"/>
              </p:cNvSpPr>
              <p:nvPr/>
            </p:nvSpPr>
            <p:spPr bwMode="auto">
              <a:xfrm>
                <a:off x="20886950" y="20436514"/>
                <a:ext cx="111915" cy="11193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23" name="Oval 96"/>
              <p:cNvSpPr>
                <a:spLocks noChangeArrowheads="1"/>
              </p:cNvSpPr>
              <p:nvPr/>
            </p:nvSpPr>
            <p:spPr bwMode="auto">
              <a:xfrm>
                <a:off x="20877621" y="20427185"/>
                <a:ext cx="18656" cy="18657"/>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grpSp>
          <p:nvGrpSpPr>
            <p:cNvPr id="58409" name="Group 97"/>
            <p:cNvGrpSpPr>
              <a:grpSpLocks/>
            </p:cNvGrpSpPr>
            <p:nvPr/>
          </p:nvGrpSpPr>
          <p:grpSpPr bwMode="auto">
            <a:xfrm>
              <a:off x="110467933" y="108205268"/>
              <a:ext cx="640732" cy="438471"/>
              <a:chOff x="21209826" y="20577132"/>
              <a:chExt cx="279850" cy="159816"/>
            </a:xfrm>
          </p:grpSpPr>
          <p:sp>
            <p:nvSpPr>
              <p:cNvPr id="58418" name="Line 98"/>
              <p:cNvSpPr>
                <a:spLocks noChangeShapeType="1"/>
              </p:cNvSpPr>
              <p:nvPr/>
            </p:nvSpPr>
            <p:spPr bwMode="auto">
              <a:xfrm>
                <a:off x="21349751" y="20577132"/>
                <a:ext cx="113617" cy="1531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19" name="Oval 99"/>
              <p:cNvSpPr>
                <a:spLocks noChangeArrowheads="1"/>
              </p:cNvSpPr>
              <p:nvPr/>
            </p:nvSpPr>
            <p:spPr bwMode="auto">
              <a:xfrm>
                <a:off x="21461690" y="20726384"/>
                <a:ext cx="27986" cy="9328"/>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420" name="Line 100"/>
              <p:cNvSpPr>
                <a:spLocks noChangeShapeType="1"/>
              </p:cNvSpPr>
              <p:nvPr/>
            </p:nvSpPr>
            <p:spPr bwMode="auto">
              <a:xfrm flipH="1">
                <a:off x="21236134" y="20578367"/>
                <a:ext cx="113617" cy="153113"/>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21" name="Oval 101"/>
              <p:cNvSpPr>
                <a:spLocks noChangeArrowheads="1"/>
              </p:cNvSpPr>
              <p:nvPr/>
            </p:nvSpPr>
            <p:spPr bwMode="auto">
              <a:xfrm>
                <a:off x="21209826" y="20727618"/>
                <a:ext cx="27985" cy="9330"/>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sp>
          <p:nvSpPr>
            <p:cNvPr id="58410" name="Oval 102"/>
            <p:cNvSpPr>
              <a:spLocks noChangeArrowheads="1"/>
            </p:cNvSpPr>
            <p:nvPr/>
          </p:nvSpPr>
          <p:spPr bwMode="auto">
            <a:xfrm>
              <a:off x="110702869" y="107562054"/>
              <a:ext cx="170860" cy="204744"/>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411" name="Line 103"/>
            <p:cNvSpPr>
              <a:spLocks noChangeShapeType="1"/>
            </p:cNvSpPr>
            <p:nvPr/>
          </p:nvSpPr>
          <p:spPr bwMode="auto">
            <a:xfrm>
              <a:off x="110788299" y="107766798"/>
              <a:ext cx="0" cy="43507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grpSp>
          <p:nvGrpSpPr>
            <p:cNvPr id="58412" name="Group 104"/>
            <p:cNvGrpSpPr>
              <a:grpSpLocks/>
            </p:cNvGrpSpPr>
            <p:nvPr/>
          </p:nvGrpSpPr>
          <p:grpSpPr bwMode="auto">
            <a:xfrm rot="2880000">
              <a:off x="110826963" y="107827562"/>
              <a:ext cx="309116" cy="287696"/>
              <a:chOff x="21376253" y="20423994"/>
              <a:chExt cx="112668" cy="125656"/>
            </a:xfrm>
          </p:grpSpPr>
          <p:sp>
            <p:nvSpPr>
              <p:cNvPr id="58416" name="Line 105"/>
              <p:cNvSpPr>
                <a:spLocks noChangeShapeType="1"/>
              </p:cNvSpPr>
              <p:nvPr/>
            </p:nvSpPr>
            <p:spPr bwMode="auto">
              <a:xfrm flipH="1">
                <a:off x="21376253" y="20433661"/>
                <a:ext cx="103997" cy="115989"/>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17" name="Oval 106"/>
              <p:cNvSpPr>
                <a:spLocks noChangeArrowheads="1"/>
              </p:cNvSpPr>
              <p:nvPr/>
            </p:nvSpPr>
            <p:spPr bwMode="auto">
              <a:xfrm>
                <a:off x="21471580" y="20423994"/>
                <a:ext cx="17341" cy="19335"/>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sp>
          <p:nvSpPr>
            <p:cNvPr id="58413" name="Line 107"/>
            <p:cNvSpPr>
              <a:spLocks noChangeShapeType="1"/>
            </p:cNvSpPr>
            <p:nvPr/>
          </p:nvSpPr>
          <p:spPr bwMode="auto">
            <a:xfrm>
              <a:off x="110425217" y="107971539"/>
              <a:ext cx="362413" cy="44"/>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36576" tIns="36576" rIns="36576" bIns="36576"/>
            <a:lstStyle/>
            <a:p>
              <a:endParaRPr lang="en-US"/>
            </a:p>
          </p:txBody>
        </p:sp>
        <p:sp>
          <p:nvSpPr>
            <p:cNvPr id="58414" name="Oval 108"/>
            <p:cNvSpPr>
              <a:spLocks noChangeArrowheads="1"/>
            </p:cNvSpPr>
            <p:nvPr/>
          </p:nvSpPr>
          <p:spPr bwMode="auto">
            <a:xfrm rot="-2700000">
              <a:off x="110397619" y="107927891"/>
              <a:ext cx="72508" cy="57555"/>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sp>
          <p:nvSpPr>
            <p:cNvPr id="58415" name="Oval 109"/>
            <p:cNvSpPr>
              <a:spLocks noChangeArrowheads="1"/>
            </p:cNvSpPr>
            <p:nvPr/>
          </p:nvSpPr>
          <p:spPr bwMode="auto">
            <a:xfrm rot="2700000">
              <a:off x="110339749" y="107918436"/>
              <a:ext cx="86887" cy="48028"/>
            </a:xfrm>
            <a:prstGeom prst="ellipse">
              <a:avLst/>
            </a:prstGeom>
            <a:solidFill>
              <a:srgbClr val="000000"/>
            </a:solidFill>
            <a:ln w="25400">
              <a:solidFill>
                <a:srgbClr val="000000"/>
              </a:solidFill>
              <a:round/>
              <a:headEnd/>
              <a:tailEnd/>
            </a:ln>
          </p:spPr>
          <p:txBody>
            <a:bodyPr lIns="36576" tIns="36576" rIns="36576" bIns="36576"/>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latin typeface="Times New Roman" panose="02020603050405020304" pitchFamily="18" charset="0"/>
              </a:endParaRPr>
            </a:p>
          </p:txBody>
        </p:sp>
      </p:grpSp>
      <p:sp>
        <p:nvSpPr>
          <p:cNvPr id="7" name="Title 6"/>
          <p:cNvSpPr>
            <a:spLocks noGrp="1"/>
          </p:cNvSpPr>
          <p:nvPr>
            <p:ph type="title"/>
          </p:nvPr>
        </p:nvSpPr>
        <p:spPr>
          <a:xfrm>
            <a:off x="-1820" y="7989"/>
            <a:ext cx="9145819" cy="1143000"/>
          </a:xfrm>
        </p:spPr>
        <p:txBody>
          <a:bodyPr/>
          <a:lstStyle/>
          <a:p>
            <a:r>
              <a:rPr lang="en-US" dirty="0"/>
              <a:t>FUN-</a:t>
            </a:r>
            <a:r>
              <a:rPr lang="en-US" dirty="0" err="1"/>
              <a:t>damental</a:t>
            </a:r>
            <a:r>
              <a:rPr lang="en-US" dirty="0"/>
              <a:t> Scramble</a:t>
            </a:r>
          </a:p>
        </p:txBody>
      </p:sp>
      <p:sp>
        <p:nvSpPr>
          <p:cNvPr id="5" name="Content Placeholder 4"/>
          <p:cNvSpPr>
            <a:spLocks noGrp="1"/>
          </p:cNvSpPr>
          <p:nvPr>
            <p:ph idx="1"/>
          </p:nvPr>
        </p:nvSpPr>
        <p:spPr>
          <a:xfrm>
            <a:off x="121186" y="4852173"/>
            <a:ext cx="5570001" cy="1713198"/>
          </a:xfrm>
          <a:solidFill>
            <a:schemeClr val="bg1"/>
          </a:solidFill>
          <a:ln>
            <a:solidFill>
              <a:schemeClr val="tx1"/>
            </a:solidFill>
          </a:ln>
        </p:spPr>
        <p:txBody>
          <a:bodyPr/>
          <a:lstStyle/>
          <a:p>
            <a:pPr eaLnBrk="1" hangingPunct="1"/>
            <a:r>
              <a:rPr lang="en-US" altLang="en-US" sz="2400" dirty="0"/>
              <a:t>Match as many words and definitions as you can in two minutes.</a:t>
            </a:r>
          </a:p>
          <a:p>
            <a:pPr eaLnBrk="1" hangingPunct="1"/>
            <a:r>
              <a:rPr lang="en-US" altLang="en-US" sz="2400" dirty="0"/>
              <a:t>Hold on to the crepe paper.</a:t>
            </a:r>
          </a:p>
          <a:p>
            <a:pPr eaLnBrk="1" hangingPunct="1"/>
            <a:r>
              <a:rPr lang="en-US" altLang="en-US" sz="2400" dirty="0"/>
              <a:t>Work quickly as a team!</a:t>
            </a:r>
          </a:p>
          <a:p>
            <a:endParaRPr lang="en-US" sz="2400" dirty="0"/>
          </a:p>
        </p:txBody>
      </p:sp>
      <p:sp>
        <p:nvSpPr>
          <p:cNvPr id="2" name="Slide Number Placeholder 1"/>
          <p:cNvSpPr>
            <a:spLocks noGrp="1"/>
          </p:cNvSpPr>
          <p:nvPr>
            <p:ph type="sldNum" sz="quarter" idx="10"/>
          </p:nvPr>
        </p:nvSpPr>
        <p:spPr/>
        <p:txBody>
          <a:bodyPr/>
          <a:lstStyle/>
          <a:p>
            <a:fld id="{57C10AFF-D030-4D16-8C5E-CED78E88AD20}" type="slidenum">
              <a:rPr lang="en-US" altLang="en-US" smtClean="0"/>
              <a:pPr/>
              <a:t>3</a:t>
            </a:fld>
            <a:endParaRPr lang="en-US" altLang="en-US"/>
          </a:p>
        </p:txBody>
      </p:sp>
    </p:spTree>
    <p:extLst>
      <p:ext uri="{BB962C8B-B14F-4D97-AF65-F5344CB8AC3E}">
        <p14:creationId xmlns:p14="http://schemas.microsoft.com/office/powerpoint/2010/main" val="2750807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Grp="1" noChangeAspect="1" noChangeArrowheads="1"/>
          </p:cNvPicPr>
          <p:nvPr>
            <p:ph sz="half" idx="2"/>
          </p:nvPr>
        </p:nvPicPr>
        <p:blipFill rotWithShape="1">
          <a:blip r:embed="rId3"/>
          <a:srcRect l="29003"/>
          <a:stretch/>
        </p:blipFill>
        <p:spPr bwMode="auto">
          <a:xfrm>
            <a:off x="5398865" y="0"/>
            <a:ext cx="3730772" cy="6858000"/>
          </a:xfrm>
          <a:prstGeom prst="rect">
            <a:avLst/>
          </a:prstGeom>
          <a:noFill/>
          <a:ln>
            <a:solidFill>
              <a:schemeClr val="dk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3665" name="Title 1"/>
          <p:cNvSpPr>
            <a:spLocks noGrp="1"/>
          </p:cNvSpPr>
          <p:nvPr>
            <p:ph type="title"/>
          </p:nvPr>
        </p:nvSpPr>
        <p:spPr>
          <a:xfrm>
            <a:off x="0" y="220662"/>
            <a:ext cx="5398865" cy="685800"/>
          </a:xfrm>
          <a:noFill/>
        </p:spPr>
        <p:txBody>
          <a:bodyPr anchor="t"/>
          <a:lstStyle/>
          <a:p>
            <a:r>
              <a:rPr lang="en-US" altLang="en-US" dirty="0">
                <a:ea typeface="ＭＳ Ｐゴシック" panose="020B0600070205080204" pitchFamily="34" charset="-128"/>
              </a:rPr>
              <a:t>Key Concept</a:t>
            </a:r>
            <a:br>
              <a:rPr lang="en-US" altLang="en-US" dirty="0">
                <a:ea typeface="ＭＳ Ｐゴシック" panose="020B0600070205080204" pitchFamily="34" charset="-128"/>
              </a:rPr>
            </a:br>
            <a:br>
              <a:rPr lang="en-US" altLang="en-US" dirty="0">
                <a:ea typeface="ＭＳ Ｐゴシック" panose="020B0600070205080204" pitchFamily="34" charset="-128"/>
              </a:rPr>
            </a:b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sp>
        <p:nvSpPr>
          <p:cNvPr id="2" name="Content Placeholder 1"/>
          <p:cNvSpPr>
            <a:spLocks noGrp="1"/>
          </p:cNvSpPr>
          <p:nvPr>
            <p:ph sz="half" idx="1"/>
          </p:nvPr>
        </p:nvSpPr>
        <p:spPr>
          <a:xfrm>
            <a:off x="1216506" y="1521791"/>
            <a:ext cx="2965851" cy="4525963"/>
          </a:xfrm>
        </p:spPr>
        <p:txBody>
          <a:bodyPr/>
          <a:lstStyle/>
          <a:p>
            <a:pPr marL="0" indent="0" algn="ctr">
              <a:buNone/>
            </a:pPr>
            <a:r>
              <a:rPr lang="en-US" altLang="en-US" sz="3600" dirty="0"/>
              <a:t>Focus on the  process rather than the end product.</a:t>
            </a:r>
            <a:endParaRPr lang="en-US" sz="3600" dirty="0"/>
          </a:p>
        </p:txBody>
      </p:sp>
      <p:sp>
        <p:nvSpPr>
          <p:cNvPr id="113666"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0B01A29-13C0-49B2-9853-5E9C4E2A0F76}" type="slidenum">
              <a:rPr lang="en-US" altLang="en-US" sz="1200">
                <a:solidFill>
                  <a:schemeClr val="bg1"/>
                </a:solidFill>
              </a:rPr>
              <a:pPr eaLnBrk="1" hangingPunct="1"/>
              <a:t>30</a:t>
            </a:fld>
            <a:endParaRPr lang="en-US" altLang="en-US" sz="1200" dirty="0">
              <a:solidFill>
                <a:schemeClr val="bg1"/>
              </a:solidFill>
            </a:endParaRPr>
          </a:p>
        </p:txBody>
      </p:sp>
      <p:sp>
        <p:nvSpPr>
          <p:cNvPr id="9" name="Rectangle 5"/>
          <p:cNvSpPr>
            <a:spLocks noChangeArrowheads="1"/>
          </p:cNvSpPr>
          <p:nvPr/>
        </p:nvSpPr>
        <p:spPr bwMode="auto">
          <a:xfrm>
            <a:off x="0" y="6626225"/>
            <a:ext cx="538450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cs typeface="Times New Roman" panose="02020603050405020304" pitchFamily="18" charset="0"/>
              </a:rPr>
              <a:t>©2016 California Department of Education</a:t>
            </a:r>
          </a:p>
        </p:txBody>
      </p:sp>
    </p:spTree>
    <p:extLst>
      <p:ext uri="{BB962C8B-B14F-4D97-AF65-F5344CB8AC3E}">
        <p14:creationId xmlns:p14="http://schemas.microsoft.com/office/powerpoint/2010/main" val="3924122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875157"/>
          </a:xfrm>
        </p:spPr>
        <p:txBody>
          <a:bodyPr/>
          <a:lstStyle/>
          <a:p>
            <a:br>
              <a:rPr lang="en-US" altLang="en-US" sz="3600" dirty="0"/>
            </a:br>
            <a:r>
              <a:rPr lang="en-US" altLang="en-US" sz="3600" dirty="0"/>
              <a:t>Interactions and Strategies to Support Development of Locomotor Skills</a:t>
            </a:r>
            <a:br>
              <a:rPr lang="en-US" altLang="en-US" sz="3600" dirty="0"/>
            </a:br>
            <a:endParaRPr lang="en-US" sz="3600" dirty="0"/>
          </a:p>
        </p:txBody>
      </p:sp>
      <p:sp>
        <p:nvSpPr>
          <p:cNvPr id="115713" name="Content Placeholder 2"/>
          <p:cNvSpPr>
            <a:spLocks noGrp="1"/>
          </p:cNvSpPr>
          <p:nvPr>
            <p:ph sz="half" idx="1"/>
          </p:nvPr>
        </p:nvSpPr>
        <p:spPr>
          <a:xfrm>
            <a:off x="966652" y="1875157"/>
            <a:ext cx="3082834" cy="4094570"/>
          </a:xfrm>
          <a:solidFill>
            <a:srgbClr val="FFF1E7"/>
          </a:solidFill>
          <a:ln>
            <a:solidFill>
              <a:schemeClr val="tx1"/>
            </a:solidFill>
          </a:ln>
        </p:spPr>
        <p:txBody>
          <a:bodyPr/>
          <a:lstStyle/>
          <a:p>
            <a:pPr marL="117475" indent="0">
              <a:buNone/>
            </a:pPr>
            <a:r>
              <a:rPr lang="en-US" altLang="en-US" sz="2800" dirty="0"/>
              <a:t>“Observe and analyze children’s locomotor skills to facilitate planning for learning opportunities” </a:t>
            </a:r>
            <a:r>
              <a:rPr lang="en-US" altLang="en-US" sz="1800" dirty="0"/>
              <a:t>(PCF, Vol. 2, p. 150)</a:t>
            </a:r>
            <a:r>
              <a:rPr lang="en-US" altLang="en-US" sz="2800" dirty="0"/>
              <a:t>.</a:t>
            </a:r>
            <a:endParaRPr lang="en-US" altLang="en-US" sz="4000" dirty="0"/>
          </a:p>
          <a:p>
            <a:pPr marL="0" lvl="0" indent="0">
              <a:buNone/>
            </a:pPr>
            <a:endParaRPr lang="en-US" altLang="en-US" sz="2800" dirty="0"/>
          </a:p>
          <a:p>
            <a:endParaRPr lang="en-US" altLang="en-US" sz="2800" dirty="0"/>
          </a:p>
        </p:txBody>
      </p:sp>
      <p:sp>
        <p:nvSpPr>
          <p:cNvPr id="3" name="Content Placeholder 2"/>
          <p:cNvSpPr>
            <a:spLocks noGrp="1"/>
          </p:cNvSpPr>
          <p:nvPr>
            <p:ph sz="half" idx="2"/>
          </p:nvPr>
        </p:nvSpPr>
        <p:spPr>
          <a:xfrm>
            <a:off x="4872447" y="1887584"/>
            <a:ext cx="3082834" cy="4082143"/>
          </a:xfrm>
          <a:solidFill>
            <a:srgbClr val="FFD2B3"/>
          </a:solidFill>
          <a:ln>
            <a:solidFill>
              <a:schemeClr val="tx1"/>
            </a:solidFill>
          </a:ln>
        </p:spPr>
        <p:txBody>
          <a:bodyPr/>
          <a:lstStyle/>
          <a:p>
            <a:pPr marL="117475" indent="0">
              <a:buNone/>
            </a:pPr>
            <a:r>
              <a:rPr lang="en-US" altLang="en-US" dirty="0"/>
              <a:t>“Promote and be aware of the progressive development of coordination of locomotor skills”</a:t>
            </a:r>
            <a:r>
              <a:rPr lang="en-US" altLang="en-US" sz="1800" dirty="0">
                <a:solidFill>
                  <a:prstClr val="black"/>
                </a:solidFill>
              </a:rPr>
              <a:t> (PCF, Vol. 2, p. 150)</a:t>
            </a:r>
            <a:r>
              <a:rPr lang="en-US" altLang="en-US" dirty="0">
                <a:solidFill>
                  <a:prstClr val="black"/>
                </a:solidFill>
              </a:rPr>
              <a:t>.</a:t>
            </a:r>
            <a:r>
              <a:rPr lang="en-US" altLang="en-US" dirty="0"/>
              <a:t>  </a:t>
            </a:r>
          </a:p>
          <a:p>
            <a:endParaRPr lang="en-US" dirty="0"/>
          </a:p>
        </p:txBody>
      </p:sp>
      <p:sp>
        <p:nvSpPr>
          <p:cNvPr id="11571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760A2B2-8045-47EE-BDE6-746F6783DA22}" type="slidenum">
              <a:rPr lang="en-US" altLang="en-US" sz="1200"/>
              <a:pPr eaLnBrk="1" hangingPunct="1"/>
              <a:t>31</a:t>
            </a:fld>
            <a:endParaRPr lang="en-US" altLang="en-US" sz="1200"/>
          </a:p>
        </p:txBody>
      </p:sp>
    </p:spTree>
    <p:extLst>
      <p:ext uri="{BB962C8B-B14F-4D97-AF65-F5344CB8AC3E}">
        <p14:creationId xmlns:p14="http://schemas.microsoft.com/office/powerpoint/2010/main" val="1412134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62594"/>
            <a:ext cx="9144000" cy="909408"/>
          </a:xfrm>
        </p:spPr>
        <p:txBody>
          <a:bodyPr/>
          <a:lstStyle/>
          <a:p>
            <a:r>
              <a:rPr lang="en-US" dirty="0"/>
              <a:t>Continuum of Motor Development</a:t>
            </a:r>
          </a:p>
        </p:txBody>
      </p:sp>
      <p:sp>
        <p:nvSpPr>
          <p:cNvPr id="7" name="Content Placeholder 1"/>
          <p:cNvSpPr>
            <a:spLocks noGrp="1"/>
          </p:cNvSpPr>
          <p:nvPr>
            <p:ph sz="quarter" idx="1"/>
          </p:nvPr>
        </p:nvSpPr>
        <p:spPr>
          <a:xfrm>
            <a:off x="457200" y="1600200"/>
            <a:ext cx="4038600" cy="892629"/>
          </a:xfrm>
        </p:spPr>
        <p:txBody>
          <a:bodyPr/>
          <a:lstStyle/>
          <a:p>
            <a:pPr marL="0" indent="0" algn="ctr">
              <a:buFont typeface="Arial" panose="020B0604020202020204" pitchFamily="34" charset="0"/>
              <a:buNone/>
              <a:defRPr/>
            </a:pPr>
            <a:r>
              <a:rPr lang="en-US" sz="4400" b="1" dirty="0">
                <a:ea typeface="ＭＳ Ｐゴシック" pitchFamily="34" charset="-128"/>
                <a:cs typeface="ＭＳ Ｐゴシック" charset="0"/>
              </a:rPr>
              <a:t>Exploring</a:t>
            </a:r>
          </a:p>
          <a:p>
            <a:pPr>
              <a:defRPr/>
            </a:pPr>
            <a:endParaRPr lang="en-US" dirty="0">
              <a:ea typeface="ＭＳ Ｐゴシック" pitchFamily="34" charset="-128"/>
              <a:cs typeface="ＭＳ Ｐゴシック" charset="0"/>
            </a:endParaRPr>
          </a:p>
          <a:p>
            <a:pPr>
              <a:defRPr/>
            </a:pPr>
            <a:endParaRPr lang="en-US" dirty="0">
              <a:ea typeface="ＭＳ Ｐゴシック" pitchFamily="34" charset="-128"/>
              <a:cs typeface="ＭＳ Ｐゴシック" charset="0"/>
            </a:endParaRPr>
          </a:p>
          <a:p>
            <a:pPr>
              <a:defRPr/>
            </a:pPr>
            <a:endParaRPr lang="en-US" dirty="0">
              <a:ea typeface="ＭＳ Ｐゴシック" pitchFamily="34" charset="-128"/>
              <a:cs typeface="ＭＳ Ｐゴシック" charset="0"/>
            </a:endParaRPr>
          </a:p>
          <a:p>
            <a:pPr marL="0" indent="0">
              <a:buFont typeface="Arial" panose="020B0604020202020204" pitchFamily="34" charset="0"/>
              <a:buNone/>
              <a:defRPr/>
            </a:pPr>
            <a:endParaRPr lang="en-US" dirty="0">
              <a:ea typeface="ＭＳ Ｐゴシック" pitchFamily="34" charset="-128"/>
              <a:cs typeface="ＭＳ Ｐゴシック" charset="0"/>
            </a:endParaRPr>
          </a:p>
        </p:txBody>
      </p:sp>
      <p:sp>
        <p:nvSpPr>
          <p:cNvPr id="8" name="Content Placeholder 1"/>
          <p:cNvSpPr>
            <a:spLocks noGrp="1"/>
          </p:cNvSpPr>
          <p:nvPr>
            <p:ph sz="quarter" idx="2"/>
          </p:nvPr>
        </p:nvSpPr>
        <p:spPr>
          <a:xfrm>
            <a:off x="4648200" y="4205285"/>
            <a:ext cx="4038600" cy="2185988"/>
          </a:xfrm>
        </p:spPr>
        <p:txBody>
          <a:bodyPr/>
          <a:lstStyle/>
          <a:p>
            <a:pPr marL="0" indent="0" algn="ctr">
              <a:buFont typeface="Arial" panose="020B0604020202020204" pitchFamily="34" charset="0"/>
              <a:buNone/>
              <a:defRPr/>
            </a:pPr>
            <a:r>
              <a:rPr lang="en-US" sz="4400" b="1" dirty="0">
                <a:ea typeface="ＭＳ Ｐゴシック" pitchFamily="34" charset="-128"/>
                <a:cs typeface="ＭＳ Ｐゴシック" charset="0"/>
              </a:rPr>
              <a:t>Integrating</a:t>
            </a:r>
          </a:p>
          <a:p>
            <a:pPr>
              <a:defRPr/>
            </a:pPr>
            <a:endParaRPr lang="en-US" dirty="0">
              <a:ea typeface="ＭＳ Ｐゴシック" pitchFamily="34" charset="-128"/>
              <a:cs typeface="ＭＳ Ｐゴシック" charset="0"/>
            </a:endParaRPr>
          </a:p>
          <a:p>
            <a:pPr>
              <a:defRPr/>
            </a:pPr>
            <a:endParaRPr lang="en-US" dirty="0">
              <a:ea typeface="ＭＳ Ｐゴシック" pitchFamily="34" charset="-128"/>
              <a:cs typeface="ＭＳ Ｐゴシック" charset="0"/>
            </a:endParaRPr>
          </a:p>
          <a:p>
            <a:pPr>
              <a:defRPr/>
            </a:pPr>
            <a:endParaRPr lang="en-US" dirty="0">
              <a:ea typeface="ＭＳ Ｐゴシック" pitchFamily="34" charset="-128"/>
              <a:cs typeface="ＭＳ Ｐゴシック" charset="0"/>
            </a:endParaRPr>
          </a:p>
          <a:p>
            <a:pPr marL="0" indent="0">
              <a:buFont typeface="Arial" panose="020B0604020202020204" pitchFamily="34" charset="0"/>
              <a:buNone/>
              <a:defRPr/>
            </a:pPr>
            <a:endParaRPr lang="en-US" dirty="0">
              <a:ea typeface="ＭＳ Ｐゴシック" pitchFamily="34" charset="-128"/>
              <a:cs typeface="ＭＳ Ｐゴシック" charset="0"/>
            </a:endParaRPr>
          </a:p>
        </p:txBody>
      </p:sp>
      <p:sp>
        <p:nvSpPr>
          <p:cNvPr id="9" name="Content Placeholder 1"/>
          <p:cNvSpPr>
            <a:spLocks noGrp="1"/>
          </p:cNvSpPr>
          <p:nvPr>
            <p:ph sz="quarter" idx="3"/>
          </p:nvPr>
        </p:nvSpPr>
        <p:spPr>
          <a:xfrm>
            <a:off x="1758042" y="2228395"/>
            <a:ext cx="4038600" cy="2187575"/>
          </a:xfrm>
        </p:spPr>
        <p:txBody>
          <a:bodyPr/>
          <a:lstStyle/>
          <a:p>
            <a:pPr marL="0" indent="0" algn="ctr">
              <a:buFont typeface="Arial" panose="020B0604020202020204" pitchFamily="34" charset="0"/>
              <a:buNone/>
              <a:defRPr/>
            </a:pPr>
            <a:r>
              <a:rPr lang="en-US" sz="4400" dirty="0">
                <a:ea typeface="ＭＳ Ｐゴシック" pitchFamily="34" charset="-128"/>
                <a:cs typeface="ＭＳ Ｐゴシック" charset="0"/>
              </a:rPr>
              <a:t>Developing</a:t>
            </a:r>
          </a:p>
          <a:p>
            <a:pPr>
              <a:defRPr/>
            </a:pPr>
            <a:endParaRPr lang="en-US" dirty="0">
              <a:ea typeface="ＭＳ Ｐゴシック" pitchFamily="34" charset="-128"/>
              <a:cs typeface="ＭＳ Ｐゴシック" charset="0"/>
            </a:endParaRPr>
          </a:p>
          <a:p>
            <a:pPr>
              <a:defRPr/>
            </a:pPr>
            <a:endParaRPr lang="en-US" dirty="0">
              <a:ea typeface="ＭＳ Ｐゴシック" pitchFamily="34" charset="-128"/>
              <a:cs typeface="ＭＳ Ｐゴシック" charset="0"/>
            </a:endParaRPr>
          </a:p>
          <a:p>
            <a:pPr>
              <a:defRPr/>
            </a:pPr>
            <a:endParaRPr lang="en-US" dirty="0">
              <a:ea typeface="ＭＳ Ｐゴシック" pitchFamily="34" charset="-128"/>
              <a:cs typeface="ＭＳ Ｐゴシック" charset="0"/>
            </a:endParaRPr>
          </a:p>
          <a:p>
            <a:pPr marL="0" indent="0">
              <a:buFont typeface="Arial" panose="020B0604020202020204" pitchFamily="34" charset="0"/>
              <a:buNone/>
              <a:defRPr/>
            </a:pPr>
            <a:endParaRPr lang="en-US" dirty="0">
              <a:ea typeface="ＭＳ Ｐゴシック" pitchFamily="34" charset="-128"/>
              <a:cs typeface="ＭＳ Ｐゴシック" charset="0"/>
            </a:endParaRPr>
          </a:p>
        </p:txBody>
      </p:sp>
      <p:sp>
        <p:nvSpPr>
          <p:cNvPr id="10" name="Content Placeholder 1"/>
          <p:cNvSpPr>
            <a:spLocks noGrp="1"/>
          </p:cNvSpPr>
          <p:nvPr>
            <p:ph sz="quarter" idx="4"/>
          </p:nvPr>
        </p:nvSpPr>
        <p:spPr>
          <a:xfrm>
            <a:off x="3325584" y="3575500"/>
            <a:ext cx="4038600" cy="2187575"/>
          </a:xfrm>
        </p:spPr>
        <p:txBody>
          <a:bodyPr/>
          <a:lstStyle/>
          <a:p>
            <a:pPr marL="0" indent="0" algn="ctr">
              <a:buFont typeface="Arial" panose="020B0604020202020204" pitchFamily="34" charset="0"/>
              <a:buNone/>
              <a:defRPr/>
            </a:pPr>
            <a:r>
              <a:rPr lang="en-US" sz="4400" dirty="0">
                <a:ea typeface="ＭＳ Ｐゴシック" pitchFamily="34" charset="-128"/>
                <a:cs typeface="ＭＳ Ｐゴシック" charset="0"/>
              </a:rPr>
              <a:t>Transitioning</a:t>
            </a:r>
          </a:p>
          <a:p>
            <a:pPr>
              <a:defRPr/>
            </a:pPr>
            <a:endParaRPr lang="en-US" dirty="0">
              <a:ea typeface="ＭＳ Ｐゴシック" pitchFamily="34" charset="-128"/>
              <a:cs typeface="ＭＳ Ｐゴシック" charset="0"/>
            </a:endParaRPr>
          </a:p>
          <a:p>
            <a:pPr>
              <a:defRPr/>
            </a:pPr>
            <a:endParaRPr lang="en-US" dirty="0">
              <a:ea typeface="ＭＳ Ｐゴシック" pitchFamily="34" charset="-128"/>
              <a:cs typeface="ＭＳ Ｐゴシック" charset="0"/>
            </a:endParaRPr>
          </a:p>
          <a:p>
            <a:pPr>
              <a:defRPr/>
            </a:pPr>
            <a:endParaRPr lang="en-US" dirty="0">
              <a:ea typeface="ＭＳ Ｐゴシック" pitchFamily="34" charset="-128"/>
              <a:cs typeface="ＭＳ Ｐゴシック" charset="0"/>
            </a:endParaRPr>
          </a:p>
          <a:p>
            <a:pPr marL="0" indent="0">
              <a:buFont typeface="Arial" panose="020B0604020202020204" pitchFamily="34" charset="0"/>
              <a:buNone/>
              <a:defRPr/>
            </a:pPr>
            <a:endParaRPr lang="en-US" dirty="0">
              <a:ea typeface="ＭＳ Ｐゴシック" pitchFamily="34" charset="-128"/>
              <a:cs typeface="ＭＳ Ｐゴシック" charset="0"/>
            </a:endParaRPr>
          </a:p>
        </p:txBody>
      </p:sp>
      <p:sp>
        <p:nvSpPr>
          <p:cNvPr id="117761"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FC1EE5E-F02F-4E12-8C4C-8616ED3D7141}" type="slidenum">
              <a:rPr lang="en-US" altLang="en-US" sz="1200"/>
              <a:pPr eaLnBrk="1" hangingPunct="1"/>
              <a:t>32</a:t>
            </a:fld>
            <a:endParaRPr lang="en-US" altLang="en-US" sz="1200"/>
          </a:p>
        </p:txBody>
      </p:sp>
      <p:sp>
        <p:nvSpPr>
          <p:cNvPr id="6" name="Left-Right Arrow 5"/>
          <p:cNvSpPr>
            <a:spLocks noChangeArrowheads="1"/>
          </p:cNvSpPr>
          <p:nvPr/>
        </p:nvSpPr>
        <p:spPr bwMode="auto">
          <a:xfrm>
            <a:off x="495300" y="2711450"/>
            <a:ext cx="8191500" cy="1257300"/>
          </a:xfrm>
          <a:prstGeom prst="leftRightArrow">
            <a:avLst>
              <a:gd name="adj1" fmla="val 50000"/>
              <a:gd name="adj2" fmla="val 50010"/>
            </a:avLst>
          </a:prstGeom>
          <a:gradFill rotWithShape="1">
            <a:gsLst>
              <a:gs pos="0">
                <a:srgbClr val="F7B080"/>
              </a:gs>
              <a:gs pos="54601">
                <a:srgbClr val="F7B080"/>
              </a:gs>
              <a:gs pos="100000">
                <a:srgbClr val="FFD8BD"/>
              </a:gs>
            </a:gsLst>
            <a:path path="rect">
              <a:fillToRect l="50000" t="50000" r="50000" b="50000"/>
            </a:path>
          </a:gradFill>
          <a:ln w="41275">
            <a:solidFill>
              <a:srgbClr val="D34412"/>
            </a:solidFill>
            <a:miter lim="800000"/>
            <a:headEnd/>
            <a:tailEnd/>
          </a:ln>
          <a:effectLst>
            <a:outerShdw blurRad="40000"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Tree>
    <p:extLst>
      <p:ext uri="{BB962C8B-B14F-4D97-AF65-F5344CB8AC3E}">
        <p14:creationId xmlns:p14="http://schemas.microsoft.com/office/powerpoint/2010/main" val="1134145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9" grpId="0" build="p"/>
      <p:bldP spid="1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1225"/>
          </a:xfrm>
        </p:spPr>
        <p:txBody>
          <a:bodyPr/>
          <a:lstStyle/>
          <a:p>
            <a:r>
              <a:rPr lang="en-US" dirty="0"/>
              <a:t>Stages of Continuum</a:t>
            </a:r>
          </a:p>
        </p:txBody>
      </p:sp>
      <p:sp>
        <p:nvSpPr>
          <p:cNvPr id="7" name="Content Placeholder 1"/>
          <p:cNvSpPr>
            <a:spLocks noGrp="1"/>
          </p:cNvSpPr>
          <p:nvPr>
            <p:ph idx="1"/>
          </p:nvPr>
        </p:nvSpPr>
        <p:spPr/>
        <p:txBody>
          <a:bodyPr/>
          <a:lstStyle/>
          <a:p>
            <a:r>
              <a:rPr lang="en-US" altLang="en-US" sz="2800" b="1" dirty="0">
                <a:ea typeface="ＭＳ Ｐゴシック" panose="020B0600070205080204" pitchFamily="34" charset="-128"/>
              </a:rPr>
              <a:t>Exploring: </a:t>
            </a:r>
            <a:r>
              <a:rPr lang="en-US" altLang="en-US" sz="2800" dirty="0">
                <a:ea typeface="ＭＳ Ｐゴシック" panose="020B0600070205080204" pitchFamily="34" charset="-128"/>
              </a:rPr>
              <a:t>Newly emerging skills, not very coordinated, fewer muscles engaged</a:t>
            </a:r>
          </a:p>
          <a:p>
            <a:r>
              <a:rPr lang="en-US" altLang="en-US" sz="2800" b="1" dirty="0">
                <a:ea typeface="ＭＳ Ｐゴシック" panose="020B0600070205080204" pitchFamily="34" charset="-128"/>
              </a:rPr>
              <a:t>Developing</a:t>
            </a:r>
            <a:r>
              <a:rPr lang="en-US" altLang="en-US" sz="2800" dirty="0"/>
              <a:t>: </a:t>
            </a:r>
            <a:r>
              <a:rPr lang="en-US" altLang="en-US" sz="2800" dirty="0">
                <a:ea typeface="ＭＳ Ｐゴシック" panose="020B0600070205080204" pitchFamily="34" charset="-128"/>
              </a:rPr>
              <a:t>Requires more muscle engagement, begins to look coordinated but still rough</a:t>
            </a:r>
          </a:p>
          <a:p>
            <a:r>
              <a:rPr lang="en-US" altLang="en-US" sz="2800" b="1" dirty="0">
                <a:ea typeface="ＭＳ Ｐゴシック" panose="020B0600070205080204" pitchFamily="34" charset="-128"/>
              </a:rPr>
              <a:t>Transitioning: </a:t>
            </a:r>
            <a:r>
              <a:rPr lang="en-US" altLang="en-US" sz="2800" dirty="0">
                <a:ea typeface="ＭＳ Ｐゴシック" panose="020B0600070205080204" pitchFamily="34" charset="-128"/>
              </a:rPr>
              <a:t>More muscles involved makes movement appear more coordinate, though inconsistent</a:t>
            </a:r>
          </a:p>
          <a:p>
            <a:r>
              <a:rPr lang="en-US" altLang="en-US" sz="2800" b="1" dirty="0">
                <a:ea typeface="ＭＳ Ｐゴシック" panose="020B0600070205080204" pitchFamily="34" charset="-128"/>
              </a:rPr>
              <a:t>Integrating</a:t>
            </a:r>
            <a:r>
              <a:rPr lang="en-US" altLang="en-US" sz="2800" dirty="0"/>
              <a:t>: </a:t>
            </a:r>
            <a:r>
              <a:rPr lang="en-US" altLang="en-US" sz="2800" dirty="0">
                <a:ea typeface="ＭＳ Ｐゴシック" panose="020B0600070205080204" pitchFamily="34" charset="-128"/>
              </a:rPr>
              <a:t>Many repetitions of opportunities leads to coordinate, fluid muscle movement</a:t>
            </a:r>
          </a:p>
        </p:txBody>
      </p:sp>
      <p:sp>
        <p:nvSpPr>
          <p:cNvPr id="119809"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7B7D6AE-ED16-4DB5-9826-A3E7A5669EDD}" type="slidenum">
              <a:rPr lang="en-US" altLang="en-US" sz="1200"/>
              <a:pPr eaLnBrk="1" hangingPunct="1"/>
              <a:t>33</a:t>
            </a:fld>
            <a:endParaRPr lang="en-US" altLang="en-US" sz="1200"/>
          </a:p>
        </p:txBody>
      </p:sp>
      <p:sp>
        <p:nvSpPr>
          <p:cNvPr id="6" name="Left-Right Arrow 5"/>
          <p:cNvSpPr>
            <a:spLocks noChangeArrowheads="1"/>
          </p:cNvSpPr>
          <p:nvPr/>
        </p:nvSpPr>
        <p:spPr bwMode="auto">
          <a:xfrm>
            <a:off x="1972468" y="911225"/>
            <a:ext cx="5199063" cy="598488"/>
          </a:xfrm>
          <a:prstGeom prst="leftRightArrow">
            <a:avLst>
              <a:gd name="adj1" fmla="val 50000"/>
              <a:gd name="adj2" fmla="val 49990"/>
            </a:avLst>
          </a:prstGeom>
          <a:gradFill rotWithShape="1">
            <a:gsLst>
              <a:gs pos="0">
                <a:srgbClr val="F7B080"/>
              </a:gs>
              <a:gs pos="54601">
                <a:srgbClr val="F7B080"/>
              </a:gs>
              <a:gs pos="100000">
                <a:srgbClr val="FFD8BD"/>
              </a:gs>
            </a:gsLst>
            <a:path path="rect">
              <a:fillToRect l="50000" t="50000" r="50000" b="50000"/>
            </a:path>
          </a:gradFill>
          <a:ln w="28575">
            <a:solidFill>
              <a:srgbClr val="D34412"/>
            </a:solidFill>
            <a:miter lim="800000"/>
            <a:headEnd/>
            <a:tailEnd/>
          </a:ln>
          <a:effectLst>
            <a:outerShdw blurRad="40000" dist="23000" dir="5400000" rotWithShape="0">
              <a:srgbClr val="808080">
                <a:alpha val="34998"/>
              </a:srgbClr>
            </a:outerShdw>
          </a:effectLst>
        </p:spPr>
        <p:txBody>
          <a:bodyPr anchor="ctr"/>
          <a:lstStyle/>
          <a:p>
            <a:pPr algn="ctr">
              <a:defRPr/>
            </a:pPr>
            <a:endParaRPr lang="en-US">
              <a:solidFill>
                <a:schemeClr val="lt1"/>
              </a:solidFill>
              <a:latin typeface="+mn-lt"/>
              <a:ea typeface="+mn-ea"/>
            </a:endParaRPr>
          </a:p>
        </p:txBody>
      </p:sp>
    </p:spTree>
    <p:extLst>
      <p:ext uri="{BB962C8B-B14F-4D97-AF65-F5344CB8AC3E}">
        <p14:creationId xmlns:p14="http://schemas.microsoft.com/office/powerpoint/2010/main" val="3777817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2" name="Title 10"/>
          <p:cNvSpPr>
            <a:spLocks noGrp="1"/>
          </p:cNvSpPr>
          <p:nvPr>
            <p:ph type="title" sz="quarter"/>
          </p:nvPr>
        </p:nvSpPr>
        <p:spPr>
          <a:xfrm>
            <a:off x="1" y="29978"/>
            <a:ext cx="9143998" cy="1452400"/>
          </a:xfrm>
        </p:spPr>
        <p:txBody>
          <a:bodyPr/>
          <a:lstStyle/>
          <a:p>
            <a:pPr lvl="0" eaLnBrk="1" hangingPunct="1"/>
            <a:r>
              <a:rPr lang="en-US" altLang="en-US" sz="3200" dirty="0">
                <a:ea typeface="ＭＳ Ｐゴシック" panose="020B0600070205080204" pitchFamily="34" charset="-128"/>
              </a:rPr>
              <a:t>Sample Developmental Sequence of Running</a:t>
            </a:r>
            <a:br>
              <a:rPr lang="en-US" altLang="en-US" sz="3200" dirty="0">
                <a:ea typeface="ＭＳ Ｐゴシック" panose="020B0600070205080204" pitchFamily="34" charset="-128"/>
              </a:rPr>
            </a:br>
            <a:r>
              <a:rPr lang="en-US" sz="1800" b="0" dirty="0">
                <a:solidFill>
                  <a:prstClr val="black"/>
                </a:solidFill>
                <a:latin typeface="Arial" panose="020B0604020202020204" pitchFamily="34" charset="0"/>
                <a:ea typeface="+mn-ea"/>
                <a:cs typeface="Arial" panose="020B0604020202020204" pitchFamily="34" charset="0"/>
              </a:rPr>
              <a:t>PCF, Vol. 2, p. 212</a:t>
            </a:r>
            <a:br>
              <a:rPr lang="en-US" sz="1800" b="0" dirty="0">
                <a:solidFill>
                  <a:prstClr val="black"/>
                </a:solidFill>
                <a:latin typeface="Arial" panose="020B0604020202020204" pitchFamily="34" charset="0"/>
                <a:ea typeface="+mn-ea"/>
                <a:cs typeface="Arial" panose="020B0604020202020204" pitchFamily="34" charset="0"/>
              </a:rPr>
            </a:br>
            <a:endParaRPr lang="en-US" altLang="en-US" sz="3200" dirty="0">
              <a:ea typeface="ＭＳ Ｐゴシック" panose="020B0600070205080204" pitchFamily="34" charset="-128"/>
            </a:endParaRPr>
          </a:p>
        </p:txBody>
      </p:sp>
      <p:sp>
        <p:nvSpPr>
          <p:cNvPr id="121859" name="AutoShape 13"/>
          <p:cNvSpPr>
            <a:spLocks noChangeArrowheads="1"/>
          </p:cNvSpPr>
          <p:nvPr/>
        </p:nvSpPr>
        <p:spPr bwMode="auto">
          <a:xfrm>
            <a:off x="3078161" y="5379611"/>
            <a:ext cx="2987675"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38229"/>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dirty="0"/>
              <a:t>TRANSITION</a:t>
            </a:r>
          </a:p>
        </p:txBody>
      </p:sp>
      <p:sp>
        <p:nvSpPr>
          <p:cNvPr id="121861" name="AutoShape 15"/>
          <p:cNvSpPr>
            <a:spLocks noChangeArrowheads="1"/>
          </p:cNvSpPr>
          <p:nvPr/>
        </p:nvSpPr>
        <p:spPr bwMode="auto">
          <a:xfrm>
            <a:off x="3125787" y="1102250"/>
            <a:ext cx="2892425"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38229"/>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dirty="0"/>
              <a:t>DEVELOPING</a:t>
            </a:r>
          </a:p>
        </p:txBody>
      </p:sp>
      <p:sp>
        <p:nvSpPr>
          <p:cNvPr id="4" name="Content Placeholder 3"/>
          <p:cNvSpPr>
            <a:spLocks noGrp="1"/>
          </p:cNvSpPr>
          <p:nvPr>
            <p:ph sz="quarter" idx="3"/>
          </p:nvPr>
        </p:nvSpPr>
        <p:spPr>
          <a:xfrm>
            <a:off x="201612" y="2676293"/>
            <a:ext cx="2478088" cy="4181707"/>
          </a:xfrm>
        </p:spPr>
        <p:txBody>
          <a:bodyPr/>
          <a:lstStyle/>
          <a:p>
            <a:pPr marL="0" indent="0" eaLnBrk="1" hangingPunct="1">
              <a:spcBef>
                <a:spcPct val="50000"/>
              </a:spcBef>
              <a:buNone/>
            </a:pPr>
            <a:r>
              <a:rPr lang="en-US" altLang="en-US" sz="2400" b="1" dirty="0"/>
              <a:t>Exploring level</a:t>
            </a:r>
          </a:p>
          <a:p>
            <a:pPr marL="0" indent="0" eaLnBrk="1" hangingPunct="1">
              <a:spcBef>
                <a:spcPct val="50000"/>
              </a:spcBef>
              <a:buNone/>
            </a:pPr>
            <a:r>
              <a:rPr lang="en-US" altLang="en-US" sz="2000" dirty="0"/>
              <a:t>Child runs with feet flat</a:t>
            </a:r>
          </a:p>
          <a:p>
            <a:pPr marL="0" indent="0" eaLnBrk="1" hangingPunct="1">
              <a:spcBef>
                <a:spcPct val="50000"/>
              </a:spcBef>
              <a:buNone/>
            </a:pPr>
            <a:r>
              <a:rPr lang="en-US" altLang="en-US" sz="2000" dirty="0"/>
              <a:t>Arms are at the waist and move side to side </a:t>
            </a:r>
          </a:p>
          <a:p>
            <a:pPr marL="0" indent="0" eaLnBrk="1" hangingPunct="1">
              <a:spcBef>
                <a:spcPct val="50000"/>
              </a:spcBef>
              <a:buNone/>
            </a:pPr>
            <a:r>
              <a:rPr lang="en-US" altLang="en-US" sz="2000" dirty="0"/>
              <a:t>Small steps, little bend of knees and little reach with legs</a:t>
            </a:r>
          </a:p>
          <a:p>
            <a:pPr eaLnBrk="1" hangingPunct="1">
              <a:spcBef>
                <a:spcPct val="50000"/>
              </a:spcBef>
            </a:pPr>
            <a:endParaRPr lang="en-US" sz="2000" dirty="0"/>
          </a:p>
        </p:txBody>
      </p:sp>
      <p:sp>
        <p:nvSpPr>
          <p:cNvPr id="5" name="Content Placeholder 4"/>
          <p:cNvSpPr>
            <a:spLocks noGrp="1"/>
          </p:cNvSpPr>
          <p:nvPr>
            <p:ph sz="quarter" idx="4"/>
          </p:nvPr>
        </p:nvSpPr>
        <p:spPr>
          <a:xfrm>
            <a:off x="6330951" y="2676293"/>
            <a:ext cx="2813048" cy="4259766"/>
          </a:xfrm>
        </p:spPr>
        <p:txBody>
          <a:bodyPr/>
          <a:lstStyle/>
          <a:p>
            <a:pPr marL="0" indent="0" eaLnBrk="1" hangingPunct="1">
              <a:spcBef>
                <a:spcPct val="50000"/>
              </a:spcBef>
              <a:buNone/>
            </a:pPr>
            <a:r>
              <a:rPr lang="en-US" altLang="en-US" sz="2400" b="1" dirty="0"/>
              <a:t>Integration level</a:t>
            </a:r>
          </a:p>
          <a:p>
            <a:pPr marL="0" indent="0" eaLnBrk="1" hangingPunct="1">
              <a:spcBef>
                <a:spcPct val="50000"/>
              </a:spcBef>
              <a:buNone/>
            </a:pPr>
            <a:r>
              <a:rPr lang="en-US" altLang="en-US" sz="2000" dirty="0"/>
              <a:t>Child runs showing opposition of arms and legs, heel to toe action</a:t>
            </a:r>
          </a:p>
          <a:p>
            <a:pPr marL="0" indent="0" eaLnBrk="1" hangingPunct="1">
              <a:spcBef>
                <a:spcPct val="50000"/>
              </a:spcBef>
              <a:buNone/>
            </a:pPr>
            <a:r>
              <a:rPr lang="en-US" altLang="en-US" sz="2000" dirty="0"/>
              <a:t>Knees bend more than 90 degree in recovery</a:t>
            </a:r>
          </a:p>
          <a:p>
            <a:pPr marL="0" indent="0" eaLnBrk="1" hangingPunct="1">
              <a:spcBef>
                <a:spcPct val="50000"/>
              </a:spcBef>
              <a:buNone/>
            </a:pPr>
            <a:r>
              <a:rPr lang="en-US" altLang="en-US" sz="2000" dirty="0"/>
              <a:t>Increased speed, body leans forward</a:t>
            </a:r>
          </a:p>
          <a:p>
            <a:pPr marL="0" indent="0" eaLnBrk="1" hangingPunct="1">
              <a:spcBef>
                <a:spcPct val="50000"/>
              </a:spcBef>
              <a:buNone/>
            </a:pPr>
            <a:r>
              <a:rPr lang="en-US" altLang="en-US" sz="2000" dirty="0"/>
              <a:t>Consistency</a:t>
            </a:r>
          </a:p>
          <a:p>
            <a:pPr marL="0" indent="0">
              <a:buNone/>
            </a:pPr>
            <a:endParaRPr lang="en-US" sz="2000" dirty="0"/>
          </a:p>
        </p:txBody>
      </p:sp>
      <p:sp>
        <p:nvSpPr>
          <p:cNvPr id="6" name="Content Placeholder 5"/>
          <p:cNvSpPr>
            <a:spLocks noGrp="1"/>
          </p:cNvSpPr>
          <p:nvPr>
            <p:ph sz="quarter" idx="10"/>
          </p:nvPr>
        </p:nvSpPr>
        <p:spPr>
          <a:xfrm>
            <a:off x="3030537" y="1754500"/>
            <a:ext cx="2987675" cy="3505757"/>
          </a:xfrm>
          <a:solidFill>
            <a:srgbClr val="FFD8BD">
              <a:alpha val="21000"/>
            </a:srgbClr>
          </a:solidFill>
          <a:ln>
            <a:solidFill>
              <a:schemeClr val="tx1"/>
            </a:solidFill>
          </a:ln>
        </p:spPr>
        <p:txBody>
          <a:bodyPr/>
          <a:lstStyle/>
          <a:p>
            <a:pPr marL="117475" indent="0" eaLnBrk="1" hangingPunct="1">
              <a:spcBef>
                <a:spcPts val="1200"/>
              </a:spcBef>
              <a:buNone/>
            </a:pPr>
            <a:r>
              <a:rPr lang="en-US" altLang="en-US" sz="2000" dirty="0"/>
              <a:t>Child runs alternating flat feet with heel to toe action</a:t>
            </a:r>
          </a:p>
          <a:p>
            <a:pPr marL="117475" indent="0" eaLnBrk="1" hangingPunct="1">
              <a:spcBef>
                <a:spcPts val="1200"/>
              </a:spcBef>
              <a:buNone/>
            </a:pPr>
            <a:r>
              <a:rPr lang="en-US" altLang="en-US" sz="2000" dirty="0"/>
              <a:t>Bigger strides</a:t>
            </a:r>
          </a:p>
          <a:p>
            <a:pPr marL="117475" indent="0" eaLnBrk="1" hangingPunct="1">
              <a:spcBef>
                <a:spcPts val="1200"/>
              </a:spcBef>
              <a:buNone/>
            </a:pPr>
            <a:r>
              <a:rPr lang="en-US" altLang="en-US" sz="2000" dirty="0"/>
              <a:t>Arms are down to the side</a:t>
            </a:r>
          </a:p>
          <a:p>
            <a:pPr marL="117475" indent="0" eaLnBrk="1" hangingPunct="1">
              <a:spcBef>
                <a:spcPts val="1200"/>
              </a:spcBef>
              <a:buNone/>
            </a:pPr>
            <a:r>
              <a:rPr lang="en-US" altLang="en-US" sz="2000" dirty="0"/>
              <a:t>Knee bend is less than 90 degrees</a:t>
            </a:r>
          </a:p>
          <a:p>
            <a:pPr marL="117475" indent="0" eaLnBrk="1" hangingPunct="1">
              <a:spcBef>
                <a:spcPts val="1200"/>
              </a:spcBef>
              <a:buNone/>
            </a:pPr>
            <a:r>
              <a:rPr lang="en-US" altLang="en-US" sz="2000" dirty="0"/>
              <a:t>Inconsistency</a:t>
            </a:r>
            <a:endParaRPr lang="en-US" sz="2000" dirty="0"/>
          </a:p>
          <a:p>
            <a:pPr>
              <a:spcBef>
                <a:spcPts val="600"/>
              </a:spcBef>
            </a:pPr>
            <a:endParaRPr lang="en-US" sz="2000" dirty="0"/>
          </a:p>
        </p:txBody>
      </p:sp>
      <p:sp>
        <p:nvSpPr>
          <p:cNvPr id="121863" name="Slide Number Placeholder 9"/>
          <p:cNvSpPr>
            <a:spLocks noGrp="1"/>
          </p:cNvSpPr>
          <p:nvPr>
            <p:ph type="sldNum" sz="quarter" idx="4294967295"/>
          </p:nvPr>
        </p:nvSpPr>
        <p:spPr bwMode="auto">
          <a:xfrm>
            <a:off x="8780206" y="0"/>
            <a:ext cx="363794"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0B58ED1-D4E7-4A20-A412-EDE9EEC835E6}" type="slidenum">
              <a:rPr lang="en-US" altLang="en-US" sz="1200"/>
              <a:pPr eaLnBrk="1" hangingPunct="1"/>
              <a:t>34</a:t>
            </a:fld>
            <a:endParaRPr lang="en-US" altLang="en-US" sz="1200" dirty="0"/>
          </a:p>
        </p:txBody>
      </p:sp>
      <p:pic>
        <p:nvPicPr>
          <p:cNvPr id="21" name="Picture 3"/>
          <p:cNvPicPr>
            <a:picLocks noGrp="1" noChangeAspect="1" noChangeArrowheads="1"/>
          </p:cNvPicPr>
          <p:nvPr>
            <p:ph sz="quarter" idx="1"/>
          </p:nvPr>
        </p:nvPicPr>
        <p:blipFill>
          <a:blip r:embed="rId3"/>
          <a:srcRect/>
          <a:stretch>
            <a:fillRect/>
          </a:stretch>
        </p:blipFill>
        <p:spPr bwMode="auto">
          <a:xfrm>
            <a:off x="560530" y="810904"/>
            <a:ext cx="1523376" cy="1677250"/>
          </a:xfrm>
          <a:prstGeom prst="rect">
            <a:avLst/>
          </a:prstGeom>
          <a:noFill/>
          <a:ln>
            <a:solidFill>
              <a:schemeClr val="tx1"/>
            </a:solidFill>
          </a:ln>
          <a:effectLst>
            <a:outerShdw blurRad="63500" dist="17961" dir="2700000" algn="ctr" rotWithShape="0">
              <a:srgbClr val="7F2B0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 name="Picture 4"/>
          <p:cNvPicPr>
            <a:picLocks noGrp="1" noChangeAspect="1" noChangeArrowheads="1"/>
          </p:cNvPicPr>
          <p:nvPr>
            <p:ph sz="quarter" idx="2"/>
          </p:nvPr>
        </p:nvPicPr>
        <p:blipFill rotWithShape="1">
          <a:blip r:embed="rId4"/>
          <a:srcRect r="8405"/>
          <a:stretch/>
        </p:blipFill>
        <p:spPr bwMode="auto">
          <a:xfrm>
            <a:off x="6963710" y="802546"/>
            <a:ext cx="1523376" cy="1693965"/>
          </a:xfrm>
          <a:prstGeom prst="rect">
            <a:avLst/>
          </a:prstGeom>
          <a:noFill/>
          <a:ln>
            <a:solidFill>
              <a:schemeClr val="tx1"/>
            </a:solidFill>
          </a:ln>
          <a:effectLst>
            <a:outerShdw blurRad="63500" dist="17961" dir="2700000" algn="ctr" rotWithShape="0">
              <a:srgbClr val="7F2B0E">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732709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sz="quarter"/>
          </p:nvPr>
        </p:nvSpPr>
        <p:spPr>
          <a:xfrm>
            <a:off x="0" y="-21908"/>
            <a:ext cx="9144000" cy="1926908"/>
          </a:xfrm>
        </p:spPr>
        <p:txBody>
          <a:bodyPr/>
          <a:lstStyle/>
          <a:p>
            <a:r>
              <a:rPr lang="en-US" dirty="0"/>
              <a:t>Quick Check</a:t>
            </a:r>
          </a:p>
        </p:txBody>
      </p:sp>
      <p:sp>
        <p:nvSpPr>
          <p:cNvPr id="2" name="Content Placeholder 1"/>
          <p:cNvSpPr>
            <a:spLocks noGrp="1"/>
          </p:cNvSpPr>
          <p:nvPr>
            <p:ph sz="quarter" idx="1"/>
          </p:nvPr>
        </p:nvSpPr>
        <p:spPr>
          <a:xfrm>
            <a:off x="457200" y="1905000"/>
            <a:ext cx="4038600" cy="1881188"/>
          </a:xfrm>
          <a:solidFill>
            <a:srgbClr val="FFFAF7"/>
          </a:solidFill>
          <a:ln>
            <a:solidFill>
              <a:schemeClr val="tx1"/>
            </a:solidFill>
          </a:ln>
        </p:spPr>
        <p:txBody>
          <a:bodyPr/>
          <a:lstStyle/>
          <a:p>
            <a:pPr marL="514350" indent="-514350">
              <a:buFont typeface="+mj-lt"/>
              <a:buAutoNum type="arabicPeriod"/>
            </a:pPr>
            <a:r>
              <a:rPr lang="en-US" altLang="en-US" sz="3200" dirty="0">
                <a:ea typeface="ＭＳ Ｐゴシック" panose="020B0600070205080204" pitchFamily="34" charset="-128"/>
              </a:rPr>
              <a:t>When I say GO, show me your very best JUMP!</a:t>
            </a:r>
          </a:p>
          <a:p>
            <a:pPr marL="0" indent="0"/>
            <a:endParaRPr lang="en-US" altLang="en-US" dirty="0">
              <a:ea typeface="ＭＳ Ｐゴシック" panose="020B0600070205080204" pitchFamily="34" charset="-128"/>
            </a:endParaRPr>
          </a:p>
          <a:p>
            <a:pPr marL="0" indent="0"/>
            <a:endParaRPr lang="en-US" altLang="en-US" dirty="0">
              <a:ea typeface="ＭＳ Ｐゴシック" panose="020B0600070205080204" pitchFamily="34" charset="-128"/>
            </a:endParaRPr>
          </a:p>
          <a:p>
            <a:pPr marL="0" indent="0"/>
            <a:endParaRPr lang="en-US" altLang="en-US" dirty="0">
              <a:ea typeface="ＭＳ Ｐゴシック" panose="020B0600070205080204" pitchFamily="34" charset="-128"/>
            </a:endParaRPr>
          </a:p>
          <a:p>
            <a:pPr marL="0" indent="0">
              <a:buFont typeface="Arial" panose="020B0604020202020204" pitchFamily="34" charset="0"/>
              <a:buNone/>
            </a:pPr>
            <a:endParaRPr lang="en-US" altLang="en-US" dirty="0">
              <a:ea typeface="ＭＳ Ｐゴシック" panose="020B0600070205080204" pitchFamily="34" charset="-128"/>
            </a:endParaRPr>
          </a:p>
        </p:txBody>
      </p:sp>
      <p:sp>
        <p:nvSpPr>
          <p:cNvPr id="9" name="Content Placeholder 1"/>
          <p:cNvSpPr>
            <a:spLocks noGrp="1"/>
          </p:cNvSpPr>
          <p:nvPr>
            <p:ph sz="quarter" idx="2"/>
          </p:nvPr>
        </p:nvSpPr>
        <p:spPr>
          <a:xfrm>
            <a:off x="4648200" y="1905000"/>
            <a:ext cx="4038600" cy="1881188"/>
          </a:xfrm>
          <a:solidFill>
            <a:srgbClr val="FFD2B3"/>
          </a:solidFill>
          <a:ln>
            <a:solidFill>
              <a:schemeClr val="tx1"/>
            </a:solidFill>
          </a:ln>
        </p:spPr>
        <p:txBody>
          <a:bodyPr/>
          <a:lstStyle/>
          <a:p>
            <a:pPr marL="457200" indent="-457200">
              <a:buNone/>
            </a:pPr>
            <a:r>
              <a:rPr lang="en-US" altLang="en-US" sz="3200" dirty="0">
                <a:ea typeface="ＭＳ Ｐゴシック" panose="020B0600070205080204" pitchFamily="34" charset="-128"/>
              </a:rPr>
              <a:t>2. When I say GO, show me your very best HOP!</a:t>
            </a:r>
          </a:p>
          <a:p>
            <a:pPr marL="0" indent="0">
              <a:buFont typeface="Arial" panose="020B0604020202020204" pitchFamily="34" charset="0"/>
              <a:buNone/>
            </a:pPr>
            <a:endParaRPr lang="en-US" altLang="en-US" dirty="0">
              <a:ea typeface="ＭＳ Ｐゴシック" panose="020B0600070205080204" pitchFamily="34" charset="-128"/>
            </a:endParaRPr>
          </a:p>
        </p:txBody>
      </p:sp>
      <p:sp>
        <p:nvSpPr>
          <p:cNvPr id="10" name="Content Placeholder 1"/>
          <p:cNvSpPr>
            <a:spLocks noGrp="1"/>
          </p:cNvSpPr>
          <p:nvPr>
            <p:ph sz="quarter" idx="3"/>
          </p:nvPr>
        </p:nvSpPr>
        <p:spPr>
          <a:xfrm>
            <a:off x="457200" y="3938589"/>
            <a:ext cx="8229600" cy="1199468"/>
          </a:xfrm>
          <a:solidFill>
            <a:srgbClr val="FFF1E7"/>
          </a:solidFill>
          <a:ln>
            <a:solidFill>
              <a:schemeClr val="tx1"/>
            </a:solidFill>
          </a:ln>
        </p:spPr>
        <p:txBody>
          <a:bodyPr/>
          <a:lstStyle/>
          <a:p>
            <a:pPr marL="457200" indent="-457200">
              <a:buFont typeface="Arial" panose="020B0604020202020204" pitchFamily="34" charset="0"/>
              <a:buNone/>
              <a:defRPr/>
            </a:pPr>
            <a:r>
              <a:rPr lang="en-US" dirty="0">
                <a:cs typeface="ＭＳ Ｐゴシック" charset="0"/>
              </a:rPr>
              <a:t>3. </a:t>
            </a:r>
            <a:r>
              <a:rPr lang="en-US" sz="3200" dirty="0">
                <a:ea typeface="ＭＳ Ｐゴシック" pitchFamily="34" charset="-128"/>
                <a:cs typeface="ＭＳ Ｐゴシック" charset="0"/>
              </a:rPr>
              <a:t>Discuss the difference between a jump and a hop with someone near you.</a:t>
            </a:r>
          </a:p>
          <a:p>
            <a:pPr>
              <a:defRPr/>
            </a:pPr>
            <a:endParaRPr lang="en-US" dirty="0">
              <a:ea typeface="ＭＳ Ｐゴシック" pitchFamily="34" charset="-128"/>
              <a:cs typeface="ＭＳ Ｐゴシック" charset="0"/>
            </a:endParaRPr>
          </a:p>
          <a:p>
            <a:pPr>
              <a:defRPr/>
            </a:pPr>
            <a:endParaRPr lang="en-US" dirty="0">
              <a:ea typeface="ＭＳ Ｐゴシック" pitchFamily="34" charset="-128"/>
              <a:cs typeface="ＭＳ Ｐゴシック" charset="0"/>
            </a:endParaRPr>
          </a:p>
          <a:p>
            <a:pPr>
              <a:defRPr/>
            </a:pPr>
            <a:endParaRPr lang="en-US" dirty="0">
              <a:ea typeface="ＭＳ Ｐゴシック" pitchFamily="34" charset="-128"/>
              <a:cs typeface="ＭＳ Ｐゴシック" charset="0"/>
            </a:endParaRPr>
          </a:p>
          <a:p>
            <a:pPr marL="0" indent="0">
              <a:buFont typeface="Arial" panose="020B0604020202020204" pitchFamily="34" charset="0"/>
              <a:buNone/>
              <a:defRPr/>
            </a:pPr>
            <a:endParaRPr lang="en-US" dirty="0">
              <a:ea typeface="ＭＳ Ｐゴシック" pitchFamily="34" charset="-128"/>
              <a:cs typeface="ＭＳ Ｐゴシック" charset="0"/>
            </a:endParaRPr>
          </a:p>
        </p:txBody>
      </p:sp>
      <p:sp>
        <p:nvSpPr>
          <p:cNvPr id="3" name="Slide Number Placeholder 2"/>
          <p:cNvSpPr>
            <a:spLocks noGrp="1"/>
          </p:cNvSpPr>
          <p:nvPr>
            <p:ph type="sldNum" sz="quarter" idx="10"/>
          </p:nvPr>
        </p:nvSpPr>
        <p:spPr/>
        <p:txBody>
          <a:bodyPr/>
          <a:lstStyle/>
          <a:p>
            <a:fld id="{BEBBF190-489A-403C-B44B-DFF113AA7E88}" type="slidenum">
              <a:rPr lang="en-US" altLang="en-US" smtClean="0"/>
              <a:pPr/>
              <a:t>35</a:t>
            </a:fld>
            <a:endParaRPr lang="en-US" altLang="en-US"/>
          </a:p>
        </p:txBody>
      </p:sp>
    </p:spTree>
    <p:extLst>
      <p:ext uri="{BB962C8B-B14F-4D97-AF65-F5344CB8AC3E}">
        <p14:creationId xmlns:p14="http://schemas.microsoft.com/office/powerpoint/2010/main" val="17449174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bg/>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9" grpId="0" uiExpand="1" build="p" animBg="1"/>
      <p:bldP spid="10"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AutoShape 13"/>
          <p:cNvSpPr>
            <a:spLocks noChangeArrowheads="1"/>
          </p:cNvSpPr>
          <p:nvPr/>
        </p:nvSpPr>
        <p:spPr bwMode="auto">
          <a:xfrm>
            <a:off x="3030536" y="6009298"/>
            <a:ext cx="2987675"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38229"/>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dirty="0"/>
              <a:t>TRANSITION</a:t>
            </a:r>
          </a:p>
        </p:txBody>
      </p:sp>
      <p:sp>
        <p:nvSpPr>
          <p:cNvPr id="121861" name="AutoShape 15"/>
          <p:cNvSpPr>
            <a:spLocks noChangeArrowheads="1"/>
          </p:cNvSpPr>
          <p:nvPr/>
        </p:nvSpPr>
        <p:spPr bwMode="auto">
          <a:xfrm>
            <a:off x="3125787" y="1008477"/>
            <a:ext cx="2892425"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38229"/>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dirty="0"/>
              <a:t>DEVELOPING</a:t>
            </a:r>
          </a:p>
        </p:txBody>
      </p:sp>
      <p:sp>
        <p:nvSpPr>
          <p:cNvPr id="121862" name="Title 10"/>
          <p:cNvSpPr>
            <a:spLocks noGrp="1"/>
          </p:cNvSpPr>
          <p:nvPr>
            <p:ph type="title" sz="quarter"/>
          </p:nvPr>
        </p:nvSpPr>
        <p:spPr>
          <a:xfrm>
            <a:off x="1" y="29978"/>
            <a:ext cx="9143998" cy="979672"/>
          </a:xfrm>
        </p:spPr>
        <p:txBody>
          <a:bodyPr/>
          <a:lstStyle/>
          <a:p>
            <a:r>
              <a:rPr lang="en-US" altLang="en-US" sz="3200" dirty="0">
                <a:ea typeface="ＭＳ Ｐゴシック" panose="020B0600070205080204" pitchFamily="34" charset="-128"/>
              </a:rPr>
              <a:t>Sample Developmental Sequence of Jumping</a:t>
            </a:r>
            <a:br>
              <a:rPr lang="en-US" altLang="en-US" sz="3200" dirty="0">
                <a:ea typeface="ＭＳ Ｐゴシック" panose="020B0600070205080204" pitchFamily="34" charset="-128"/>
              </a:rPr>
            </a:br>
            <a:r>
              <a:rPr lang="en-US" sz="1800" b="0" dirty="0">
                <a:solidFill>
                  <a:prstClr val="black"/>
                </a:solidFill>
                <a:latin typeface="Arial" panose="020B0604020202020204" pitchFamily="34" charset="0"/>
                <a:cs typeface="Arial" panose="020B0604020202020204" pitchFamily="34" charset="0"/>
              </a:rPr>
              <a:t>PCF, Vol. 2, p. 212</a:t>
            </a:r>
            <a:endParaRPr lang="en-US" altLang="en-US" sz="3200" dirty="0">
              <a:ea typeface="ＭＳ Ｐゴシック" panose="020B0600070205080204" pitchFamily="34" charset="-128"/>
            </a:endParaRPr>
          </a:p>
        </p:txBody>
      </p:sp>
      <p:sp>
        <p:nvSpPr>
          <p:cNvPr id="4" name="Content Placeholder 3"/>
          <p:cNvSpPr>
            <a:spLocks noGrp="1"/>
          </p:cNvSpPr>
          <p:nvPr>
            <p:ph sz="quarter" idx="3"/>
          </p:nvPr>
        </p:nvSpPr>
        <p:spPr>
          <a:xfrm>
            <a:off x="201612" y="2676293"/>
            <a:ext cx="2478088" cy="4181707"/>
          </a:xfrm>
        </p:spPr>
        <p:txBody>
          <a:bodyPr/>
          <a:lstStyle/>
          <a:p>
            <a:pPr marL="0" indent="0" eaLnBrk="1" hangingPunct="1">
              <a:spcBef>
                <a:spcPct val="50000"/>
              </a:spcBef>
              <a:buNone/>
            </a:pPr>
            <a:r>
              <a:rPr lang="en-US" altLang="en-US" sz="2400" b="1" dirty="0"/>
              <a:t>Exploring level</a:t>
            </a:r>
          </a:p>
          <a:p>
            <a:pPr marL="0" indent="0" eaLnBrk="1" hangingPunct="1">
              <a:spcBef>
                <a:spcPct val="50000"/>
              </a:spcBef>
              <a:buNone/>
            </a:pPr>
            <a:r>
              <a:rPr lang="en-US" altLang="en-US" sz="2000" dirty="0"/>
              <a:t>Child bring arms back on takeoff  </a:t>
            </a:r>
          </a:p>
          <a:p>
            <a:pPr marL="0" indent="0" eaLnBrk="1" hangingPunct="1">
              <a:spcBef>
                <a:spcPct val="50000"/>
              </a:spcBef>
              <a:buNone/>
            </a:pPr>
            <a:r>
              <a:rPr lang="en-US" altLang="en-US" sz="2000" dirty="0"/>
              <a:t>Legs do not completely extend</a:t>
            </a:r>
          </a:p>
          <a:p>
            <a:pPr marL="0" indent="0" eaLnBrk="1" hangingPunct="1">
              <a:spcBef>
                <a:spcPct val="50000"/>
              </a:spcBef>
              <a:buNone/>
            </a:pPr>
            <a:r>
              <a:rPr lang="en-US" altLang="en-US" sz="2000" dirty="0"/>
              <a:t>Body bends</a:t>
            </a:r>
          </a:p>
          <a:p>
            <a:pPr marL="0" indent="0" eaLnBrk="1" hangingPunct="1">
              <a:spcBef>
                <a:spcPct val="50000"/>
              </a:spcBef>
              <a:buNone/>
            </a:pPr>
            <a:r>
              <a:rPr lang="en-US" altLang="en-US" sz="2000" dirty="0"/>
              <a:t>Small vertical jump</a:t>
            </a:r>
            <a:endParaRPr lang="en-US" sz="2000" dirty="0"/>
          </a:p>
        </p:txBody>
      </p:sp>
      <p:sp>
        <p:nvSpPr>
          <p:cNvPr id="5" name="Content Placeholder 4"/>
          <p:cNvSpPr>
            <a:spLocks noGrp="1"/>
          </p:cNvSpPr>
          <p:nvPr>
            <p:ph sz="quarter" idx="4"/>
          </p:nvPr>
        </p:nvSpPr>
        <p:spPr>
          <a:xfrm>
            <a:off x="6459794" y="2676293"/>
            <a:ext cx="2684205" cy="4259766"/>
          </a:xfrm>
        </p:spPr>
        <p:txBody>
          <a:bodyPr/>
          <a:lstStyle/>
          <a:p>
            <a:pPr marL="0" indent="0" eaLnBrk="1" hangingPunct="1">
              <a:spcBef>
                <a:spcPct val="50000"/>
              </a:spcBef>
              <a:buNone/>
            </a:pPr>
            <a:r>
              <a:rPr lang="en-US" altLang="en-US" sz="2400" b="1" dirty="0"/>
              <a:t>Integration level</a:t>
            </a:r>
          </a:p>
          <a:p>
            <a:pPr marL="0" indent="0" eaLnBrk="1" hangingPunct="1">
              <a:spcBef>
                <a:spcPct val="50000"/>
              </a:spcBef>
              <a:buNone/>
            </a:pPr>
            <a:r>
              <a:rPr lang="en-US" altLang="en-US" sz="2000" dirty="0"/>
              <a:t>Child swings arms forward over head</a:t>
            </a:r>
          </a:p>
          <a:p>
            <a:pPr marL="0" indent="0" eaLnBrk="1" hangingPunct="1">
              <a:spcBef>
                <a:spcPct val="50000"/>
              </a:spcBef>
              <a:buNone/>
            </a:pPr>
            <a:r>
              <a:rPr lang="en-US" altLang="en-US" sz="2000" dirty="0"/>
              <a:t>Body gets extended during the flight phase, jump is diagonal</a:t>
            </a:r>
          </a:p>
          <a:p>
            <a:pPr marL="0" indent="0" eaLnBrk="1" hangingPunct="1">
              <a:spcBef>
                <a:spcPct val="50000"/>
              </a:spcBef>
              <a:buNone/>
            </a:pPr>
            <a:r>
              <a:rPr lang="en-US" altLang="en-US" sz="2000" dirty="0"/>
              <a:t>Lands on feet</a:t>
            </a:r>
          </a:p>
          <a:p>
            <a:pPr marL="0" indent="0" eaLnBrk="1" hangingPunct="1">
              <a:spcBef>
                <a:spcPct val="50000"/>
              </a:spcBef>
              <a:buNone/>
            </a:pPr>
            <a:r>
              <a:rPr lang="en-US" altLang="en-US" sz="2000" dirty="0"/>
              <a:t>Consistency</a:t>
            </a:r>
          </a:p>
          <a:p>
            <a:pPr marL="0" indent="0">
              <a:buNone/>
            </a:pPr>
            <a:endParaRPr lang="en-US" sz="2000" dirty="0"/>
          </a:p>
        </p:txBody>
      </p:sp>
      <p:sp>
        <p:nvSpPr>
          <p:cNvPr id="6" name="Content Placeholder 5"/>
          <p:cNvSpPr>
            <a:spLocks noGrp="1"/>
          </p:cNvSpPr>
          <p:nvPr>
            <p:ph sz="quarter" idx="10"/>
          </p:nvPr>
        </p:nvSpPr>
        <p:spPr>
          <a:xfrm>
            <a:off x="3030537" y="1651820"/>
            <a:ext cx="2987675" cy="4247535"/>
          </a:xfrm>
          <a:solidFill>
            <a:srgbClr val="FFD8BD">
              <a:alpha val="21000"/>
            </a:srgbClr>
          </a:solidFill>
          <a:ln>
            <a:solidFill>
              <a:schemeClr val="tx1"/>
            </a:solidFill>
          </a:ln>
        </p:spPr>
        <p:txBody>
          <a:bodyPr/>
          <a:lstStyle/>
          <a:p>
            <a:pPr marL="117475" indent="0" eaLnBrk="1" hangingPunct="1">
              <a:spcBef>
                <a:spcPct val="50000"/>
              </a:spcBef>
              <a:buNone/>
            </a:pPr>
            <a:r>
              <a:rPr lang="en-US" altLang="en-US" sz="2000" dirty="0"/>
              <a:t>Child brings arms sideways on the takeoff</a:t>
            </a:r>
          </a:p>
          <a:p>
            <a:pPr marL="117475" indent="0" eaLnBrk="1" hangingPunct="1">
              <a:spcBef>
                <a:spcPct val="50000"/>
              </a:spcBef>
              <a:buNone/>
            </a:pPr>
            <a:r>
              <a:rPr lang="en-US" sz="2000" dirty="0"/>
              <a:t>Arms do a complete circle at takeoff</a:t>
            </a:r>
          </a:p>
          <a:p>
            <a:pPr marL="117475" indent="0" eaLnBrk="1" hangingPunct="1">
              <a:spcBef>
                <a:spcPct val="50000"/>
              </a:spcBef>
              <a:buNone/>
            </a:pPr>
            <a:r>
              <a:rPr lang="en-US" sz="2000" dirty="0"/>
              <a:t>Body leans forward and jumps forward</a:t>
            </a:r>
          </a:p>
          <a:p>
            <a:pPr marL="117475" indent="0" eaLnBrk="1" hangingPunct="1">
              <a:spcBef>
                <a:spcPct val="50000"/>
              </a:spcBef>
              <a:buNone/>
            </a:pPr>
            <a:r>
              <a:rPr lang="en-US" sz="2000" dirty="0"/>
              <a:t>Body and legs flexed during flight phase</a:t>
            </a:r>
          </a:p>
          <a:p>
            <a:pPr marL="117475" indent="0" eaLnBrk="1" hangingPunct="1">
              <a:spcBef>
                <a:spcPct val="50000"/>
              </a:spcBef>
              <a:buNone/>
            </a:pPr>
            <a:r>
              <a:rPr lang="en-US" sz="2000" dirty="0"/>
              <a:t>Lands on hands and feet</a:t>
            </a:r>
          </a:p>
          <a:p>
            <a:pPr marL="117475" indent="0" eaLnBrk="1" hangingPunct="1">
              <a:spcBef>
                <a:spcPct val="50000"/>
              </a:spcBef>
              <a:buNone/>
            </a:pPr>
            <a:r>
              <a:rPr lang="en-US" sz="2000" dirty="0"/>
              <a:t>Inconsistency</a:t>
            </a:r>
          </a:p>
        </p:txBody>
      </p:sp>
      <p:sp>
        <p:nvSpPr>
          <p:cNvPr id="121863" name="Slide Number Placeholder 9"/>
          <p:cNvSpPr>
            <a:spLocks noGrp="1"/>
          </p:cNvSpPr>
          <p:nvPr>
            <p:ph type="sldNum" sz="quarter" idx="4294967295"/>
          </p:nvPr>
        </p:nvSpPr>
        <p:spPr bwMode="auto">
          <a:xfrm>
            <a:off x="8750710" y="0"/>
            <a:ext cx="39329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0B58ED1-D4E7-4A20-A412-EDE9EEC835E6}" type="slidenum">
              <a:rPr lang="en-US" altLang="en-US" sz="1200"/>
              <a:pPr eaLnBrk="1" hangingPunct="1"/>
              <a:t>36</a:t>
            </a:fld>
            <a:endParaRPr lang="en-US" altLang="en-US" sz="1200" dirty="0"/>
          </a:p>
        </p:txBody>
      </p:sp>
      <p:pic>
        <p:nvPicPr>
          <p:cNvPr id="13" name="Picture 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632589" y="802546"/>
            <a:ext cx="1547700" cy="16508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5"/>
          <p:cNvPicPr>
            <a:picLocks noGrp="1" noChangeAspect="1" noChangeArrowheads="1"/>
          </p:cNvPicPr>
          <p:nvPr>
            <p:ph sz="quarter" idx="2"/>
          </p:nvPr>
        </p:nvPicPr>
        <p:blipFill rotWithShape="1">
          <a:blip r:embed="rId4">
            <a:extLst>
              <a:ext uri="{28A0092B-C50C-407E-A947-70E740481C1C}">
                <a14:useLocalDpi xmlns:a14="http://schemas.microsoft.com/office/drawing/2010/main" val="0"/>
              </a:ext>
            </a:extLst>
          </a:blip>
          <a:srcRect r="10927"/>
          <a:stretch/>
        </p:blipFill>
        <p:spPr bwMode="auto">
          <a:xfrm>
            <a:off x="6963710" y="802546"/>
            <a:ext cx="1566681" cy="16361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39359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sz="quarter"/>
          </p:nvPr>
        </p:nvSpPr>
        <p:spPr/>
        <p:txBody>
          <a:bodyPr/>
          <a:lstStyle/>
          <a:p>
            <a:r>
              <a:rPr lang="en-US" altLang="en-US" dirty="0">
                <a:solidFill>
                  <a:srgbClr val="000000"/>
                </a:solidFill>
                <a:ea typeface="ＭＳ Ｐゴシック" panose="020B0600070205080204" pitchFamily="34" charset="-128"/>
                <a:cs typeface="Arial" panose="020B0604020202020204" pitchFamily="34" charset="0"/>
              </a:rPr>
              <a:t>Universal Design for Learning</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sp>
        <p:nvSpPr>
          <p:cNvPr id="30724" name="Rectangle 4"/>
          <p:cNvSpPr>
            <a:spLocks noGrp="1" noChangeArrowheads="1"/>
          </p:cNvSpPr>
          <p:nvPr>
            <p:ph sz="quarter" idx="1"/>
          </p:nvPr>
        </p:nvSpPr>
        <p:spPr>
          <a:xfrm>
            <a:off x="354011" y="1104900"/>
            <a:ext cx="4044157" cy="4270375"/>
          </a:xfrm>
        </p:spPr>
        <p:style>
          <a:lnRef idx="2">
            <a:schemeClr val="dk1"/>
          </a:lnRef>
          <a:fillRef idx="1">
            <a:schemeClr val="lt1"/>
          </a:fillRef>
          <a:effectRef idx="0">
            <a:schemeClr val="dk1"/>
          </a:effectRef>
          <a:fontRef idx="minor">
            <a:schemeClr val="dk1"/>
          </a:fontRef>
        </p:style>
        <p:txBody>
          <a:bodyPr/>
          <a:lstStyle/>
          <a:p>
            <a:pPr eaLnBrk="1" hangingPunct="1"/>
            <a:r>
              <a:rPr lang="en-US" altLang="en-US" sz="2800" dirty="0">
                <a:solidFill>
                  <a:srgbClr val="000000"/>
                </a:solidFill>
                <a:ea typeface="ＭＳ Ｐゴシック" panose="020B0600070205080204" pitchFamily="34" charset="-128"/>
                <a:cs typeface="ＭＳ Ｐゴシック" panose="020B0600070205080204" pitchFamily="34" charset="-128"/>
              </a:rPr>
              <a:t>See the word.</a:t>
            </a:r>
          </a:p>
          <a:p>
            <a:pPr eaLnBrk="1" hangingPunct="1"/>
            <a:r>
              <a:rPr lang="en-US" altLang="en-US" sz="2800" dirty="0">
                <a:solidFill>
                  <a:srgbClr val="000000"/>
                </a:solidFill>
                <a:ea typeface="ＭＳ Ｐゴシック" panose="020B0600070205080204" pitchFamily="34" charset="-128"/>
                <a:cs typeface="ＭＳ Ｐゴシック" panose="020B0600070205080204" pitchFamily="34" charset="-128"/>
              </a:rPr>
              <a:t>Hear the word.</a:t>
            </a:r>
          </a:p>
          <a:p>
            <a:pPr eaLnBrk="1" hangingPunct="1"/>
            <a:r>
              <a:rPr lang="en-US" altLang="en-US" sz="2800" dirty="0">
                <a:solidFill>
                  <a:srgbClr val="000000"/>
                </a:solidFill>
                <a:ea typeface="ＭＳ Ｐゴシック" panose="020B0600070205080204" pitchFamily="34" charset="-128"/>
                <a:cs typeface="ＭＳ Ｐゴシック" panose="020B0600070205080204" pitchFamily="34" charset="-128"/>
              </a:rPr>
              <a:t>Experience the word.</a:t>
            </a:r>
          </a:p>
          <a:p>
            <a:pPr eaLnBrk="1" hangingPunct="1"/>
            <a:r>
              <a:rPr lang="en-US" altLang="en-US" sz="2800" dirty="0">
                <a:solidFill>
                  <a:srgbClr val="000000"/>
                </a:solidFill>
                <a:ea typeface="ＭＳ Ｐゴシック" panose="020B0600070205080204" pitchFamily="34" charset="-128"/>
                <a:cs typeface="ＭＳ Ｐゴシック" panose="020B0600070205080204" pitchFamily="34" charset="-128"/>
              </a:rPr>
              <a:t>Do “jump” in sign language.</a:t>
            </a:r>
          </a:p>
          <a:p>
            <a:pPr eaLnBrk="1" hangingPunct="1"/>
            <a:r>
              <a:rPr lang="en-US" altLang="en-US" sz="2800" dirty="0">
                <a:solidFill>
                  <a:srgbClr val="000000"/>
                </a:solidFill>
                <a:ea typeface="ＭＳ Ｐゴシック" panose="020B0600070205080204" pitchFamily="34" charset="-128"/>
                <a:cs typeface="ＭＳ Ｐゴシック" panose="020B0600070205080204" pitchFamily="34" charset="-128"/>
              </a:rPr>
              <a:t>Read a book            with “jump” in it.</a:t>
            </a:r>
          </a:p>
          <a:p>
            <a:pPr eaLnBrk="1" hangingPunct="1"/>
            <a:r>
              <a:rPr lang="en-US" altLang="en-US" sz="2800" dirty="0">
                <a:solidFill>
                  <a:srgbClr val="000000"/>
                </a:solidFill>
                <a:ea typeface="ＭＳ Ｐゴシック" panose="020B0600070205080204" pitchFamily="34" charset="-128"/>
                <a:cs typeface="ＭＳ Ｐゴシック" panose="020B0600070205080204" pitchFamily="34" charset="-128"/>
              </a:rPr>
              <a:t>Scaffold “jump.</a:t>
            </a:r>
            <a:r>
              <a:rPr lang="ja-JP" altLang="en-US" sz="2800" dirty="0">
                <a:solidFill>
                  <a:srgbClr val="000000"/>
                </a:solidFill>
                <a:cs typeface="ＭＳ Ｐゴシック" panose="020B0600070205080204" pitchFamily="34" charset="-128"/>
              </a:rPr>
              <a:t>”</a:t>
            </a:r>
            <a:endParaRPr lang="en-US" altLang="ja-JP" sz="2800" dirty="0">
              <a:solidFill>
                <a:srgbClr val="000000"/>
              </a:solidFill>
              <a:cs typeface="ＭＳ Ｐゴシック" panose="020B0600070205080204" pitchFamily="34" charset="-128"/>
            </a:endParaRPr>
          </a:p>
        </p:txBody>
      </p:sp>
      <p:pic>
        <p:nvPicPr>
          <p:cNvPr id="128005" name="Picture 8" descr="C:\Users\Patty\Desktop\WestEd TK\Flickr pics\boy jumping rope by self.jpg"/>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b="-443"/>
          <a:stretch>
            <a:fillRect/>
          </a:stretch>
        </p:blipFill>
        <p:spPr>
          <a:xfrm>
            <a:off x="5981700" y="1167607"/>
            <a:ext cx="2849563" cy="4684762"/>
          </a:xfrm>
          <a:noFill/>
          <a:ln>
            <a:solidFill>
              <a:schemeClr val="dk1"/>
            </a:solidFill>
          </a:ln>
        </p:spPr>
      </p:pic>
      <p:pic>
        <p:nvPicPr>
          <p:cNvPr id="128006" name="Picture 10"/>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609182" y="3240087"/>
            <a:ext cx="2198687" cy="1463675"/>
          </a:xfr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0"/>
          </p:nvPr>
        </p:nvSpPr>
        <p:spPr/>
        <p:txBody>
          <a:bodyPr/>
          <a:lstStyle/>
          <a:p>
            <a:fld id="{5AE695F7-682A-4240-9BBC-BE2E29D64C58}" type="slidenum">
              <a:rPr lang="en-US" altLang="en-US" smtClean="0"/>
              <a:pPr/>
              <a:t>37</a:t>
            </a:fld>
            <a:endParaRPr lang="en-US" altLang="en-US"/>
          </a:p>
        </p:txBody>
      </p:sp>
      <p:pic>
        <p:nvPicPr>
          <p:cNvPr id="18" name="Picture 9"/>
          <p:cNvPicPr>
            <a:picLocks noGrp="1" noChangeAspect="1" noChangeArrowheads="1"/>
          </p:cNvPicPr>
          <p:nvPr>
            <p:ph sz="quarter" idx="4"/>
          </p:nvPr>
        </p:nvPicPr>
        <p:blipFill rotWithShape="1">
          <a:blip r:embed="rId5"/>
          <a:srcRect l="22599"/>
          <a:stretch/>
        </p:blipFill>
        <p:spPr>
          <a:xfrm>
            <a:off x="4572000" y="5199113"/>
            <a:ext cx="1701800" cy="1306512"/>
          </a:xfrm>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17961" dir="2700000" algn="ctr" rotWithShape="0">
                    <a:srgbClr val="7F2B0E">
                      <a:alpha val="74998"/>
                    </a:srgbClr>
                  </a:outerShdw>
                </a:effectLst>
              </a14:hiddenEffects>
            </a:ext>
          </a:extLst>
        </p:spPr>
      </p:pic>
    </p:spTree>
    <p:extLst>
      <p:ext uri="{BB962C8B-B14F-4D97-AF65-F5344CB8AC3E}">
        <p14:creationId xmlns:p14="http://schemas.microsoft.com/office/powerpoint/2010/main" val="20217029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Patty\Desktop\WestEd TK\Flickr pics\jumping off of blocks outside.jpg"/>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l="7909" t="22069" r="1131" b="2950"/>
          <a:stretch/>
        </p:blipFill>
        <p:spPr bwMode="auto">
          <a:xfrm>
            <a:off x="290541" y="1117929"/>
            <a:ext cx="8615725" cy="377304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0055" name="Title 1"/>
          <p:cNvSpPr>
            <a:spLocks noGrp="1"/>
          </p:cNvSpPr>
          <p:nvPr>
            <p:ph type="title" sz="quarter"/>
          </p:nvPr>
        </p:nvSpPr>
        <p:spPr>
          <a:xfrm>
            <a:off x="0" y="-25070"/>
            <a:ext cx="9144000" cy="1143000"/>
          </a:xfrm>
        </p:spPr>
        <p:txBody>
          <a:bodyPr/>
          <a:lstStyle/>
          <a:p>
            <a:r>
              <a:rPr lang="en-US" altLang="en-US" dirty="0">
                <a:ea typeface="ＭＳ Ｐゴシック" panose="020B0600070205080204" pitchFamily="34" charset="-128"/>
              </a:rPr>
              <a:t>Universal Design for Learning	</a:t>
            </a:r>
          </a:p>
        </p:txBody>
      </p:sp>
      <p:sp>
        <p:nvSpPr>
          <p:cNvPr id="4" name="Content Placeholder 3"/>
          <p:cNvSpPr>
            <a:spLocks noGrp="1"/>
          </p:cNvSpPr>
          <p:nvPr>
            <p:ph sz="quarter" idx="2"/>
          </p:nvPr>
        </p:nvSpPr>
        <p:spPr>
          <a:xfrm>
            <a:off x="345477" y="1155144"/>
            <a:ext cx="4038600" cy="2185988"/>
          </a:xfrm>
        </p:spPr>
        <p:txBody>
          <a:bodyPr/>
          <a:lstStyle/>
          <a:p>
            <a:pPr marL="0" indent="0">
              <a:buNone/>
            </a:pPr>
            <a:r>
              <a:rPr lang="en-US" sz="3600" b="1" dirty="0">
                <a:solidFill>
                  <a:schemeClr val="bg1"/>
                </a:solidFill>
                <a:effectLst>
                  <a:outerShdw blurRad="38100" dist="38100" dir="2700000" algn="tl">
                    <a:srgbClr val="000000">
                      <a:alpha val="43137"/>
                    </a:srgbClr>
                  </a:outerShdw>
                </a:effectLst>
              </a:rPr>
              <a:t>Jump off!</a:t>
            </a:r>
          </a:p>
        </p:txBody>
      </p:sp>
      <p:sp>
        <p:nvSpPr>
          <p:cNvPr id="2" name="Slide Number Placeholder 1"/>
          <p:cNvSpPr>
            <a:spLocks noGrp="1"/>
          </p:cNvSpPr>
          <p:nvPr>
            <p:ph type="sldNum" sz="quarter" idx="10"/>
          </p:nvPr>
        </p:nvSpPr>
        <p:spPr>
          <a:xfrm>
            <a:off x="8686800" y="25400"/>
            <a:ext cx="457200" cy="365125"/>
          </a:xfrm>
        </p:spPr>
        <p:txBody>
          <a:bodyPr/>
          <a:lstStyle/>
          <a:p>
            <a:fld id="{BEBBF190-489A-403C-B44B-DFF113AA7E88}" type="slidenum">
              <a:rPr lang="en-US" altLang="en-US" smtClean="0"/>
              <a:pPr/>
              <a:t>38</a:t>
            </a:fld>
            <a:endParaRPr lang="en-US" altLang="en-US" dirty="0"/>
          </a:p>
        </p:txBody>
      </p:sp>
      <p:sp>
        <p:nvSpPr>
          <p:cNvPr id="13" name="Rectangle 4"/>
          <p:cNvSpPr txBox="1">
            <a:spLocks noGrp="1" noChangeArrowheads="1"/>
          </p:cNvSpPr>
          <p:nvPr>
            <p:ph sz="quarter" idx="3"/>
          </p:nvPr>
        </p:nvSpPr>
        <p:spPr bwMode="auto">
          <a:xfrm>
            <a:off x="1334386" y="5054055"/>
            <a:ext cx="6475228" cy="1384995"/>
          </a:xfrm>
          <a:prstGeom prst="rect">
            <a:avLst/>
          </a:prstGeom>
          <a:noFill/>
          <a:ln>
            <a:noFill/>
          </a:ln>
          <a:effectLst>
            <a:glow>
              <a:schemeClr val="accent1">
                <a:satMod val="175000"/>
                <a:alpha val="47000"/>
              </a:schemeClr>
            </a:glow>
            <a:softEdge rad="0"/>
          </a:effectLst>
          <a:extLs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lgn="ctr" defTabSz="457200" rtl="0" eaLnBrk="0" fontAlgn="base" hangingPunct="0">
              <a:spcBef>
                <a:spcPct val="0"/>
              </a:spcBef>
              <a:spcAft>
                <a:spcPct val="0"/>
              </a:spcAft>
              <a:defRPr sz="4400" b="1"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a:lstStyle>
          <a:p>
            <a:pPr marL="571500" indent="-571500" algn="l">
              <a:buFont typeface="Wingdings" panose="05000000000000000000" pitchFamily="2" charset="2"/>
              <a:buChar char="ü"/>
              <a:defRPr/>
            </a:pPr>
            <a:r>
              <a:rPr lang="en-US" altLang="en-US" sz="2800" dirty="0"/>
              <a:t>Multiple means of representation</a:t>
            </a:r>
          </a:p>
          <a:p>
            <a:pPr marL="571500" indent="-571500" algn="l">
              <a:buFont typeface="Wingdings" panose="05000000000000000000" pitchFamily="2" charset="2"/>
              <a:buChar char="ü"/>
              <a:defRPr/>
            </a:pPr>
            <a:r>
              <a:rPr lang="en-US" altLang="en-US" sz="2800" dirty="0"/>
              <a:t>Multiple means of expression</a:t>
            </a:r>
          </a:p>
          <a:p>
            <a:pPr marL="571500" indent="-571500" algn="l">
              <a:buFont typeface="Wingdings" panose="05000000000000000000" pitchFamily="2" charset="2"/>
              <a:buChar char="ü"/>
              <a:defRPr/>
            </a:pPr>
            <a:r>
              <a:rPr lang="en-US" altLang="en-US" sz="2800" dirty="0"/>
              <a:t>Multiple means of engagement</a:t>
            </a:r>
          </a:p>
        </p:txBody>
      </p:sp>
    </p:spTree>
    <p:extLst>
      <p:ext uri="{BB962C8B-B14F-4D97-AF65-F5344CB8AC3E}">
        <p14:creationId xmlns:p14="http://schemas.microsoft.com/office/powerpoint/2010/main" val="11004490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AutoShape 13"/>
          <p:cNvSpPr>
            <a:spLocks noChangeArrowheads="1"/>
          </p:cNvSpPr>
          <p:nvPr/>
        </p:nvSpPr>
        <p:spPr bwMode="auto">
          <a:xfrm>
            <a:off x="3032765" y="5937605"/>
            <a:ext cx="2987675"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38229"/>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dirty="0"/>
              <a:t>TRANSITION</a:t>
            </a:r>
          </a:p>
        </p:txBody>
      </p:sp>
      <p:sp>
        <p:nvSpPr>
          <p:cNvPr id="121861" name="AutoShape 15"/>
          <p:cNvSpPr>
            <a:spLocks noChangeArrowheads="1"/>
          </p:cNvSpPr>
          <p:nvPr/>
        </p:nvSpPr>
        <p:spPr bwMode="auto">
          <a:xfrm>
            <a:off x="3125787" y="1024758"/>
            <a:ext cx="2892425"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38229"/>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dirty="0"/>
              <a:t>DEVELOPING</a:t>
            </a:r>
          </a:p>
        </p:txBody>
      </p:sp>
      <p:sp>
        <p:nvSpPr>
          <p:cNvPr id="121862" name="Title 10"/>
          <p:cNvSpPr>
            <a:spLocks noGrp="1"/>
          </p:cNvSpPr>
          <p:nvPr>
            <p:ph type="title" sz="quarter"/>
          </p:nvPr>
        </p:nvSpPr>
        <p:spPr>
          <a:xfrm>
            <a:off x="1" y="29978"/>
            <a:ext cx="9143998" cy="935232"/>
          </a:xfrm>
        </p:spPr>
        <p:txBody>
          <a:bodyPr/>
          <a:lstStyle/>
          <a:p>
            <a:r>
              <a:rPr lang="en-US" altLang="en-US" sz="3200" dirty="0">
                <a:ea typeface="ＭＳ Ｐゴシック" panose="020B0600070205080204" pitchFamily="34" charset="-128"/>
              </a:rPr>
              <a:t>Sample Developmental Sequence of Hopping</a:t>
            </a:r>
            <a:br>
              <a:rPr lang="en-US" altLang="en-US" sz="3200" dirty="0">
                <a:ea typeface="ＭＳ Ｐゴシック" panose="020B0600070205080204" pitchFamily="34" charset="-128"/>
              </a:rPr>
            </a:br>
            <a:r>
              <a:rPr lang="en-US" sz="1800" b="0" dirty="0">
                <a:solidFill>
                  <a:prstClr val="black"/>
                </a:solidFill>
                <a:latin typeface="Arial" panose="020B0604020202020204" pitchFamily="34" charset="0"/>
                <a:cs typeface="Arial" panose="020B0604020202020204" pitchFamily="34" charset="0"/>
              </a:rPr>
              <a:t>PCF, Vol. 2, p. 213</a:t>
            </a:r>
            <a:endParaRPr lang="en-US" altLang="en-US" sz="3200" dirty="0">
              <a:ea typeface="ＭＳ Ｐゴシック" panose="020B0600070205080204" pitchFamily="34" charset="-128"/>
            </a:endParaRPr>
          </a:p>
        </p:txBody>
      </p:sp>
      <p:sp>
        <p:nvSpPr>
          <p:cNvPr id="4" name="Content Placeholder 3"/>
          <p:cNvSpPr>
            <a:spLocks noGrp="1"/>
          </p:cNvSpPr>
          <p:nvPr>
            <p:ph sz="quarter" idx="3"/>
          </p:nvPr>
        </p:nvSpPr>
        <p:spPr>
          <a:xfrm>
            <a:off x="201612" y="2676293"/>
            <a:ext cx="2478088" cy="4181707"/>
          </a:xfrm>
        </p:spPr>
        <p:txBody>
          <a:bodyPr/>
          <a:lstStyle/>
          <a:p>
            <a:pPr marL="0" indent="0" eaLnBrk="1" hangingPunct="1">
              <a:spcBef>
                <a:spcPct val="50000"/>
              </a:spcBef>
              <a:buNone/>
            </a:pPr>
            <a:r>
              <a:rPr lang="en-US" altLang="en-US" sz="2400" b="1" dirty="0"/>
              <a:t>Exploring level</a:t>
            </a:r>
          </a:p>
          <a:p>
            <a:pPr marL="0" indent="0" eaLnBrk="1" hangingPunct="1">
              <a:spcBef>
                <a:spcPct val="50000"/>
              </a:spcBef>
              <a:buNone/>
            </a:pPr>
            <a:r>
              <a:rPr lang="en-US" altLang="en-US" sz="2000" dirty="0"/>
              <a:t>Child holds hopping leg up parallel to the floor. Body erect. Difficult to maintain leg up and hop. </a:t>
            </a:r>
          </a:p>
        </p:txBody>
      </p:sp>
      <p:sp>
        <p:nvSpPr>
          <p:cNvPr id="5" name="Content Placeholder 4"/>
          <p:cNvSpPr>
            <a:spLocks noGrp="1"/>
          </p:cNvSpPr>
          <p:nvPr>
            <p:ph sz="quarter" idx="4"/>
          </p:nvPr>
        </p:nvSpPr>
        <p:spPr>
          <a:xfrm>
            <a:off x="6459794" y="2676293"/>
            <a:ext cx="2684205" cy="4259766"/>
          </a:xfrm>
        </p:spPr>
        <p:txBody>
          <a:bodyPr/>
          <a:lstStyle/>
          <a:p>
            <a:pPr marL="0" indent="0" eaLnBrk="1" hangingPunct="1">
              <a:spcBef>
                <a:spcPts val="1200"/>
              </a:spcBef>
              <a:buNone/>
            </a:pPr>
            <a:r>
              <a:rPr lang="en-US" altLang="en-US" sz="2400" b="1" dirty="0"/>
              <a:t>Integration level</a:t>
            </a:r>
          </a:p>
          <a:p>
            <a:pPr marL="0" indent="0" eaLnBrk="1" hangingPunct="1">
              <a:spcBef>
                <a:spcPts val="1000"/>
              </a:spcBef>
              <a:buNone/>
            </a:pPr>
            <a:r>
              <a:rPr lang="en-US" altLang="en-US" sz="2000" dirty="0"/>
              <a:t>Child swings leg as in a pendulum action. Shows opposition of arm and leg. Smooth, rhythmical hopping. Body leans forward.</a:t>
            </a:r>
          </a:p>
          <a:p>
            <a:pPr marL="0" indent="0" eaLnBrk="1" hangingPunct="1">
              <a:spcBef>
                <a:spcPts val="1000"/>
              </a:spcBef>
              <a:buNone/>
            </a:pPr>
            <a:r>
              <a:rPr lang="en-US" altLang="en-US" sz="2000" dirty="0"/>
              <a:t>Consistency</a:t>
            </a:r>
          </a:p>
          <a:p>
            <a:pPr marL="0" indent="0">
              <a:spcBef>
                <a:spcPts val="1200"/>
              </a:spcBef>
              <a:buNone/>
            </a:pPr>
            <a:endParaRPr lang="en-US" sz="2000" dirty="0"/>
          </a:p>
        </p:txBody>
      </p:sp>
      <p:sp>
        <p:nvSpPr>
          <p:cNvPr id="6" name="Content Placeholder 5"/>
          <p:cNvSpPr>
            <a:spLocks noGrp="1"/>
          </p:cNvSpPr>
          <p:nvPr>
            <p:ph sz="quarter" idx="10"/>
          </p:nvPr>
        </p:nvSpPr>
        <p:spPr>
          <a:xfrm>
            <a:off x="3030537" y="1740310"/>
            <a:ext cx="2987675" cy="4066480"/>
          </a:xfrm>
          <a:solidFill>
            <a:srgbClr val="FFD8BD">
              <a:alpha val="21000"/>
            </a:srgbClr>
          </a:solidFill>
          <a:ln>
            <a:solidFill>
              <a:schemeClr val="tx1"/>
            </a:solidFill>
          </a:ln>
        </p:spPr>
        <p:txBody>
          <a:bodyPr/>
          <a:lstStyle/>
          <a:p>
            <a:pPr marL="117475" indent="0" eaLnBrk="1" hangingPunct="1">
              <a:spcBef>
                <a:spcPct val="50000"/>
              </a:spcBef>
              <a:buNone/>
            </a:pPr>
            <a:r>
              <a:rPr lang="en-US" altLang="en-US" sz="2000" dirty="0"/>
              <a:t>Hopping leg flexed and moves up and down</a:t>
            </a:r>
          </a:p>
          <a:p>
            <a:pPr marL="117475" indent="0" eaLnBrk="1" hangingPunct="1">
              <a:spcBef>
                <a:spcPct val="50000"/>
              </a:spcBef>
              <a:buNone/>
            </a:pPr>
            <a:r>
              <a:rPr lang="en-US" sz="2000" dirty="0"/>
              <a:t>Forceful hops; arms pull up</a:t>
            </a:r>
          </a:p>
          <a:p>
            <a:pPr marL="117475" indent="0" eaLnBrk="1" hangingPunct="1">
              <a:spcBef>
                <a:spcPct val="50000"/>
              </a:spcBef>
              <a:buNone/>
            </a:pPr>
            <a:r>
              <a:rPr lang="en-US" sz="2000" dirty="0"/>
              <a:t>Body leans forward too much</a:t>
            </a:r>
          </a:p>
          <a:p>
            <a:pPr marL="117475" indent="0" eaLnBrk="1" hangingPunct="1">
              <a:spcBef>
                <a:spcPct val="50000"/>
              </a:spcBef>
              <a:buNone/>
            </a:pPr>
            <a:r>
              <a:rPr lang="en-US" sz="2000" dirty="0"/>
              <a:t>Leg hangs behind the body</a:t>
            </a:r>
          </a:p>
          <a:p>
            <a:pPr marL="117475" indent="0" eaLnBrk="1" hangingPunct="1">
              <a:spcBef>
                <a:spcPct val="50000"/>
              </a:spcBef>
              <a:buNone/>
            </a:pPr>
            <a:r>
              <a:rPr lang="en-US" sz="2000" dirty="0"/>
              <a:t>Arms uncoordinated</a:t>
            </a:r>
          </a:p>
          <a:p>
            <a:pPr marL="117475" indent="0" eaLnBrk="1" hangingPunct="1">
              <a:spcBef>
                <a:spcPct val="50000"/>
              </a:spcBef>
              <a:buNone/>
            </a:pPr>
            <a:r>
              <a:rPr lang="en-US" sz="2000" dirty="0"/>
              <a:t>Inconsistency</a:t>
            </a:r>
          </a:p>
        </p:txBody>
      </p:sp>
      <p:sp>
        <p:nvSpPr>
          <p:cNvPr id="121863" name="Slide Number Placeholder 9"/>
          <p:cNvSpPr>
            <a:spLocks noGrp="1"/>
          </p:cNvSpPr>
          <p:nvPr>
            <p:ph type="sldNum" sz="quarter" idx="4294967295"/>
          </p:nvPr>
        </p:nvSpPr>
        <p:spPr bwMode="auto">
          <a:xfrm>
            <a:off x="8760542" y="0"/>
            <a:ext cx="383458"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0B58ED1-D4E7-4A20-A412-EDE9EEC835E6}" type="slidenum">
              <a:rPr lang="en-US" altLang="en-US" sz="1200"/>
              <a:pPr eaLnBrk="1" hangingPunct="1"/>
              <a:t>39</a:t>
            </a:fld>
            <a:endParaRPr lang="en-US" altLang="en-US" sz="1200" dirty="0"/>
          </a:p>
        </p:txBody>
      </p:sp>
      <p:pic>
        <p:nvPicPr>
          <p:cNvPr id="14" name="Picture 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592563" y="858553"/>
            <a:ext cx="1587726" cy="17653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4"/>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bwMode="auto">
          <a:xfrm>
            <a:off x="6868460" y="858553"/>
            <a:ext cx="1635337" cy="17579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94837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sz="quarter"/>
          </p:nvPr>
        </p:nvSpPr>
        <p:spPr>
          <a:xfrm>
            <a:off x="0" y="-1"/>
            <a:ext cx="9144000" cy="1652815"/>
          </a:xfrm>
        </p:spPr>
        <p:txBody>
          <a:bodyPr/>
          <a:lstStyle/>
          <a:p>
            <a:r>
              <a:rPr lang="en-US" dirty="0"/>
              <a:t>Fundamental Movement Skills</a:t>
            </a:r>
          </a:p>
        </p:txBody>
      </p:sp>
      <p:sp>
        <p:nvSpPr>
          <p:cNvPr id="7" name="Content Placeholder 6"/>
          <p:cNvSpPr>
            <a:spLocks noGrp="1"/>
          </p:cNvSpPr>
          <p:nvPr>
            <p:ph sz="quarter" idx="1"/>
          </p:nvPr>
        </p:nvSpPr>
        <p:spPr>
          <a:xfrm>
            <a:off x="374427" y="2171003"/>
            <a:ext cx="4038600" cy="1143000"/>
          </a:xfrm>
          <a:solidFill>
            <a:schemeClr val="bg1"/>
          </a:solidFill>
          <a:ln>
            <a:solidFill>
              <a:schemeClr val="tx1"/>
            </a:solidFill>
          </a:ln>
        </p:spPr>
        <p:txBody>
          <a:bodyPr/>
          <a:lstStyle/>
          <a:p>
            <a:pPr marL="0" indent="0">
              <a:buNone/>
            </a:pPr>
            <a:r>
              <a:rPr lang="en-US" b="1" dirty="0"/>
              <a:t>Fundamental Movement Skills</a:t>
            </a:r>
          </a:p>
        </p:txBody>
      </p:sp>
      <p:sp>
        <p:nvSpPr>
          <p:cNvPr id="8" name="Content Placeholder 7"/>
          <p:cNvSpPr>
            <a:spLocks noGrp="1"/>
          </p:cNvSpPr>
          <p:nvPr>
            <p:ph sz="quarter" idx="13"/>
          </p:nvPr>
        </p:nvSpPr>
        <p:spPr>
          <a:xfrm>
            <a:off x="4413028" y="2168110"/>
            <a:ext cx="4379510" cy="1147062"/>
          </a:xfrm>
          <a:solidFill>
            <a:schemeClr val="bg1"/>
          </a:solidFill>
          <a:ln>
            <a:solidFill>
              <a:schemeClr val="tx1"/>
            </a:solidFill>
          </a:ln>
        </p:spPr>
        <p:txBody>
          <a:bodyPr/>
          <a:lstStyle/>
          <a:p>
            <a:pPr marL="0" indent="0">
              <a:buNone/>
            </a:pPr>
            <a:r>
              <a:rPr lang="en-US" sz="2000" b="1" dirty="0"/>
              <a:t>1.0 Balance</a:t>
            </a:r>
          </a:p>
          <a:p>
            <a:pPr marL="0" indent="0">
              <a:buNone/>
            </a:pPr>
            <a:r>
              <a:rPr lang="en-US" sz="2000" b="1" dirty="0"/>
              <a:t>2.0 </a:t>
            </a:r>
            <a:r>
              <a:rPr lang="en-US" sz="2000" b="1" dirty="0" err="1"/>
              <a:t>Lomomotor</a:t>
            </a:r>
            <a:r>
              <a:rPr lang="en-US" sz="2000" b="1" dirty="0"/>
              <a:t> Skills </a:t>
            </a:r>
          </a:p>
          <a:p>
            <a:pPr marL="0" indent="0">
              <a:buNone/>
            </a:pPr>
            <a:r>
              <a:rPr lang="en-US" sz="2000" b="1" dirty="0"/>
              <a:t>3.0 Manipulative Skills</a:t>
            </a:r>
          </a:p>
        </p:txBody>
      </p:sp>
      <p:sp>
        <p:nvSpPr>
          <p:cNvPr id="9" name="Content Placeholder 8"/>
          <p:cNvSpPr>
            <a:spLocks noGrp="1"/>
          </p:cNvSpPr>
          <p:nvPr>
            <p:ph sz="quarter" idx="14"/>
          </p:nvPr>
        </p:nvSpPr>
        <p:spPr>
          <a:xfrm>
            <a:off x="374427" y="3315171"/>
            <a:ext cx="4038600" cy="1658295"/>
          </a:xfrm>
          <a:solidFill>
            <a:srgbClr val="F8BE96"/>
          </a:solidFill>
          <a:ln>
            <a:solidFill>
              <a:schemeClr val="tx1"/>
            </a:solidFill>
          </a:ln>
        </p:spPr>
        <p:txBody>
          <a:bodyPr/>
          <a:lstStyle/>
          <a:p>
            <a:pPr marL="0" indent="0">
              <a:buNone/>
            </a:pPr>
            <a:r>
              <a:rPr lang="en-US" dirty="0"/>
              <a:t>Perceptual-Motor Skills and Movement Concepts</a:t>
            </a:r>
          </a:p>
        </p:txBody>
      </p:sp>
      <p:sp>
        <p:nvSpPr>
          <p:cNvPr id="10" name="Content Placeholder 9"/>
          <p:cNvSpPr>
            <a:spLocks noGrp="1"/>
          </p:cNvSpPr>
          <p:nvPr>
            <p:ph sz="quarter" idx="15"/>
          </p:nvPr>
        </p:nvSpPr>
        <p:spPr>
          <a:xfrm>
            <a:off x="4413025" y="3311109"/>
            <a:ext cx="4379511" cy="1662357"/>
          </a:xfrm>
          <a:solidFill>
            <a:srgbClr val="F8BE96"/>
          </a:solidFill>
          <a:ln>
            <a:solidFill>
              <a:schemeClr val="tx1"/>
            </a:solidFill>
          </a:ln>
        </p:spPr>
        <p:txBody>
          <a:bodyPr/>
          <a:lstStyle/>
          <a:p>
            <a:pPr marL="0" indent="0">
              <a:buNone/>
            </a:pPr>
            <a:r>
              <a:rPr lang="en-US" sz="2000" dirty="0"/>
              <a:t>1.0 Body Awareness</a:t>
            </a:r>
          </a:p>
          <a:p>
            <a:pPr marL="0" indent="0">
              <a:buNone/>
            </a:pPr>
            <a:r>
              <a:rPr lang="en-US" sz="2000" dirty="0"/>
              <a:t>2.0 Spatial Awareness</a:t>
            </a:r>
          </a:p>
          <a:p>
            <a:pPr marL="0" indent="0">
              <a:buNone/>
            </a:pPr>
            <a:r>
              <a:rPr lang="en-US" sz="2000" dirty="0"/>
              <a:t>3.0 Directional Awareness</a:t>
            </a:r>
          </a:p>
        </p:txBody>
      </p:sp>
      <p:sp>
        <p:nvSpPr>
          <p:cNvPr id="12" name="Content Placeholder 11"/>
          <p:cNvSpPr>
            <a:spLocks noGrp="1"/>
          </p:cNvSpPr>
          <p:nvPr>
            <p:ph sz="quarter" idx="17"/>
          </p:nvPr>
        </p:nvSpPr>
        <p:spPr>
          <a:xfrm>
            <a:off x="4413028" y="4973465"/>
            <a:ext cx="4379508" cy="1509528"/>
          </a:xfrm>
          <a:solidFill>
            <a:srgbClr val="F8BE96"/>
          </a:solidFill>
          <a:ln>
            <a:solidFill>
              <a:schemeClr val="tx1"/>
            </a:solidFill>
          </a:ln>
        </p:spPr>
        <p:txBody>
          <a:bodyPr/>
          <a:lstStyle/>
          <a:p>
            <a:pPr marL="0" indent="0">
              <a:buNone/>
            </a:pPr>
            <a:r>
              <a:rPr lang="en-US" sz="2000" dirty="0"/>
              <a:t>1.0 Active Participation</a:t>
            </a:r>
          </a:p>
          <a:p>
            <a:pPr marL="0" indent="0">
              <a:buNone/>
            </a:pPr>
            <a:r>
              <a:rPr lang="en-US" sz="2000" dirty="0"/>
              <a:t>2.0 Cardiovascular Endurance</a:t>
            </a:r>
          </a:p>
          <a:p>
            <a:pPr marL="400050" indent="-400050">
              <a:buNone/>
            </a:pPr>
            <a:r>
              <a:rPr lang="en-US" sz="2000" dirty="0"/>
              <a:t>3.0 Muscular Strength, Muscular Endurance, and Flexibility</a:t>
            </a:r>
          </a:p>
        </p:txBody>
      </p:sp>
      <p:sp>
        <p:nvSpPr>
          <p:cNvPr id="15" name="Content Placeholder 14"/>
          <p:cNvSpPr>
            <a:spLocks noGrp="1"/>
          </p:cNvSpPr>
          <p:nvPr>
            <p:ph sz="quarter" idx="21"/>
          </p:nvPr>
        </p:nvSpPr>
        <p:spPr>
          <a:xfrm>
            <a:off x="374427" y="4973465"/>
            <a:ext cx="4038600" cy="1509527"/>
          </a:xfrm>
          <a:solidFill>
            <a:srgbClr val="F8BE96"/>
          </a:solidFill>
          <a:ln>
            <a:solidFill>
              <a:schemeClr val="tx1"/>
            </a:solidFill>
          </a:ln>
        </p:spPr>
        <p:txBody>
          <a:bodyPr/>
          <a:lstStyle/>
          <a:p>
            <a:pPr marL="0" indent="0">
              <a:buNone/>
            </a:pPr>
            <a:r>
              <a:rPr lang="en-US" dirty="0"/>
              <a:t>Active Physical Play</a:t>
            </a:r>
          </a:p>
        </p:txBody>
      </p:sp>
      <p:sp>
        <p:nvSpPr>
          <p:cNvPr id="17" name="Content Placeholder 16"/>
          <p:cNvSpPr>
            <a:spLocks noGrp="1"/>
          </p:cNvSpPr>
          <p:nvPr>
            <p:ph sz="quarter" idx="24"/>
          </p:nvPr>
        </p:nvSpPr>
        <p:spPr>
          <a:xfrm>
            <a:off x="374427" y="1652815"/>
            <a:ext cx="4038600" cy="518187"/>
          </a:xfrm>
          <a:solidFill>
            <a:srgbClr val="FBD1AF"/>
          </a:solidFill>
          <a:ln>
            <a:solidFill>
              <a:schemeClr val="tx1"/>
            </a:solidFill>
          </a:ln>
        </p:spPr>
        <p:txBody>
          <a:bodyPr/>
          <a:lstStyle/>
          <a:p>
            <a:pPr marL="0" indent="0">
              <a:buNone/>
            </a:pPr>
            <a:r>
              <a:rPr lang="en-US" sz="2800" b="1" dirty="0"/>
              <a:t>Strands</a:t>
            </a:r>
          </a:p>
        </p:txBody>
      </p:sp>
      <p:sp>
        <p:nvSpPr>
          <p:cNvPr id="18" name="Content Placeholder 17"/>
          <p:cNvSpPr>
            <a:spLocks noGrp="1"/>
          </p:cNvSpPr>
          <p:nvPr>
            <p:ph sz="quarter" idx="25"/>
          </p:nvPr>
        </p:nvSpPr>
        <p:spPr>
          <a:xfrm>
            <a:off x="4413026" y="1649921"/>
            <a:ext cx="4379511" cy="518187"/>
          </a:xfrm>
          <a:solidFill>
            <a:srgbClr val="FBD1AF"/>
          </a:solidFill>
          <a:ln>
            <a:solidFill>
              <a:schemeClr val="tx1"/>
            </a:solidFill>
          </a:ln>
        </p:spPr>
        <p:txBody>
          <a:bodyPr/>
          <a:lstStyle/>
          <a:p>
            <a:pPr marL="0" indent="0">
              <a:buNone/>
            </a:pPr>
            <a:r>
              <a:rPr lang="en-US" sz="2800" b="1" dirty="0" err="1"/>
              <a:t>Substrands</a:t>
            </a:r>
            <a:endParaRPr lang="en-US" sz="2800" b="1" dirty="0"/>
          </a:p>
        </p:txBody>
      </p:sp>
      <p:sp>
        <p:nvSpPr>
          <p:cNvPr id="2" name="Slide Number Placeholder 1"/>
          <p:cNvSpPr>
            <a:spLocks noGrp="1"/>
          </p:cNvSpPr>
          <p:nvPr>
            <p:ph type="sldNum" sz="quarter" idx="26"/>
          </p:nvPr>
        </p:nvSpPr>
        <p:spPr/>
        <p:txBody>
          <a:bodyPr/>
          <a:lstStyle/>
          <a:p>
            <a:fld id="{A9D0785C-7124-49AF-9B13-309D5497B4FB}" type="slidenum">
              <a:rPr lang="en-US" altLang="en-US" smtClean="0"/>
              <a:pPr/>
              <a:t>4</a:t>
            </a:fld>
            <a:endParaRPr lang="en-US" altLang="en-US"/>
          </a:p>
        </p:txBody>
      </p:sp>
    </p:spTree>
    <p:extLst>
      <p:ext uri="{BB962C8B-B14F-4D97-AF65-F5344CB8AC3E}">
        <p14:creationId xmlns:p14="http://schemas.microsoft.com/office/powerpoint/2010/main" val="13362098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AutoShape 13"/>
          <p:cNvSpPr>
            <a:spLocks noChangeArrowheads="1"/>
          </p:cNvSpPr>
          <p:nvPr/>
        </p:nvSpPr>
        <p:spPr bwMode="auto">
          <a:xfrm>
            <a:off x="2955669" y="5729915"/>
            <a:ext cx="2987675"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38229"/>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dirty="0"/>
              <a:t>TRANSITION</a:t>
            </a:r>
          </a:p>
        </p:txBody>
      </p:sp>
      <p:sp>
        <p:nvSpPr>
          <p:cNvPr id="121861" name="AutoShape 15"/>
          <p:cNvSpPr>
            <a:spLocks noChangeArrowheads="1"/>
          </p:cNvSpPr>
          <p:nvPr/>
        </p:nvSpPr>
        <p:spPr bwMode="auto">
          <a:xfrm>
            <a:off x="3125787" y="1066242"/>
            <a:ext cx="2892425"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38229"/>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dirty="0"/>
              <a:t>DEVELOPING</a:t>
            </a:r>
          </a:p>
        </p:txBody>
      </p:sp>
      <p:sp>
        <p:nvSpPr>
          <p:cNvPr id="121862" name="Title 10"/>
          <p:cNvSpPr>
            <a:spLocks noGrp="1"/>
          </p:cNvSpPr>
          <p:nvPr>
            <p:ph type="title" sz="quarter"/>
          </p:nvPr>
        </p:nvSpPr>
        <p:spPr>
          <a:xfrm>
            <a:off x="2" y="53998"/>
            <a:ext cx="9143998" cy="952492"/>
          </a:xfrm>
        </p:spPr>
        <p:txBody>
          <a:bodyPr/>
          <a:lstStyle/>
          <a:p>
            <a:r>
              <a:rPr lang="en-US" altLang="en-US" sz="3200" dirty="0">
                <a:ea typeface="ＭＳ Ｐゴシック" panose="020B0600070205080204" pitchFamily="34" charset="-128"/>
              </a:rPr>
              <a:t>Sample Developmental Sequence of Skipping</a:t>
            </a:r>
            <a:br>
              <a:rPr lang="en-US" altLang="en-US" sz="3200" dirty="0">
                <a:ea typeface="ＭＳ Ｐゴシック" panose="020B0600070205080204" pitchFamily="34" charset="-128"/>
              </a:rPr>
            </a:br>
            <a:r>
              <a:rPr lang="en-US" sz="1800" b="0" dirty="0">
                <a:solidFill>
                  <a:prstClr val="black"/>
                </a:solidFill>
                <a:latin typeface="Arial" panose="020B0604020202020204" pitchFamily="34" charset="0"/>
                <a:cs typeface="Arial" panose="020B0604020202020204" pitchFamily="34" charset="0"/>
              </a:rPr>
              <a:t>PCF, Vol. 2, p. 213</a:t>
            </a:r>
            <a:endParaRPr lang="en-US" altLang="en-US" sz="3200" dirty="0">
              <a:ea typeface="ＭＳ Ｐゴシック" panose="020B0600070205080204" pitchFamily="34" charset="-128"/>
            </a:endParaRPr>
          </a:p>
        </p:txBody>
      </p:sp>
      <p:sp>
        <p:nvSpPr>
          <p:cNvPr id="4" name="Content Placeholder 3"/>
          <p:cNvSpPr>
            <a:spLocks noGrp="1"/>
          </p:cNvSpPr>
          <p:nvPr>
            <p:ph sz="quarter" idx="3"/>
          </p:nvPr>
        </p:nvSpPr>
        <p:spPr>
          <a:xfrm>
            <a:off x="201612" y="2676293"/>
            <a:ext cx="2478088" cy="4181707"/>
          </a:xfrm>
        </p:spPr>
        <p:txBody>
          <a:bodyPr/>
          <a:lstStyle/>
          <a:p>
            <a:pPr marL="0" indent="0" eaLnBrk="1" hangingPunct="1">
              <a:spcBef>
                <a:spcPct val="50000"/>
              </a:spcBef>
              <a:buNone/>
            </a:pPr>
            <a:r>
              <a:rPr lang="en-US" altLang="en-US" sz="2400" b="1" dirty="0"/>
              <a:t>Exploring level</a:t>
            </a:r>
          </a:p>
          <a:p>
            <a:pPr marL="0" indent="0" eaLnBrk="1" hangingPunct="1">
              <a:spcBef>
                <a:spcPct val="50000"/>
              </a:spcBef>
              <a:buNone/>
            </a:pPr>
            <a:r>
              <a:rPr lang="en-US" altLang="en-US" sz="2000" dirty="0"/>
              <a:t>Child has difficulty alternating feet. May hop, step, or run while trying. </a:t>
            </a:r>
          </a:p>
          <a:p>
            <a:pPr marL="0" indent="0" eaLnBrk="1" hangingPunct="1">
              <a:spcBef>
                <a:spcPct val="50000"/>
              </a:spcBef>
              <a:buNone/>
            </a:pPr>
            <a:r>
              <a:rPr lang="en-US" altLang="en-US" sz="2000" dirty="0"/>
              <a:t>Arms bilateral and uncoordinated.</a:t>
            </a:r>
          </a:p>
        </p:txBody>
      </p:sp>
      <p:sp>
        <p:nvSpPr>
          <p:cNvPr id="5" name="Content Placeholder 4"/>
          <p:cNvSpPr>
            <a:spLocks noGrp="1"/>
          </p:cNvSpPr>
          <p:nvPr>
            <p:ph sz="quarter" idx="4"/>
          </p:nvPr>
        </p:nvSpPr>
        <p:spPr>
          <a:xfrm>
            <a:off x="6459794" y="2676293"/>
            <a:ext cx="2684205" cy="4259766"/>
          </a:xfrm>
        </p:spPr>
        <p:txBody>
          <a:bodyPr/>
          <a:lstStyle/>
          <a:p>
            <a:pPr marL="0" indent="0" eaLnBrk="1" hangingPunct="1">
              <a:spcBef>
                <a:spcPts val="1200"/>
              </a:spcBef>
              <a:buNone/>
            </a:pPr>
            <a:r>
              <a:rPr lang="en-US" altLang="en-US" sz="2400" b="1" dirty="0"/>
              <a:t>Integration level</a:t>
            </a:r>
          </a:p>
          <a:p>
            <a:pPr marL="0" indent="0" eaLnBrk="1" hangingPunct="1">
              <a:spcBef>
                <a:spcPct val="50000"/>
              </a:spcBef>
              <a:buNone/>
            </a:pPr>
            <a:r>
              <a:rPr lang="en-US" altLang="en-US" sz="2000" dirty="0"/>
              <a:t>Child shows smooth alternative skip. Smooth and rhythmical pattern. Arms are used in opposition to legs.</a:t>
            </a:r>
          </a:p>
          <a:p>
            <a:pPr marL="0" indent="0" eaLnBrk="1" hangingPunct="1">
              <a:spcBef>
                <a:spcPct val="50000"/>
              </a:spcBef>
              <a:buNone/>
            </a:pPr>
            <a:r>
              <a:rPr lang="en-US" sz="2000" dirty="0"/>
              <a:t>Consistency</a:t>
            </a:r>
          </a:p>
        </p:txBody>
      </p:sp>
      <p:sp>
        <p:nvSpPr>
          <p:cNvPr id="6" name="Content Placeholder 5"/>
          <p:cNvSpPr>
            <a:spLocks noGrp="1"/>
          </p:cNvSpPr>
          <p:nvPr>
            <p:ph sz="quarter" idx="10"/>
          </p:nvPr>
        </p:nvSpPr>
        <p:spPr>
          <a:xfrm>
            <a:off x="2991847" y="1827825"/>
            <a:ext cx="2987675" cy="3673907"/>
          </a:xfrm>
          <a:solidFill>
            <a:srgbClr val="FFD8BD">
              <a:alpha val="21000"/>
            </a:srgbClr>
          </a:solidFill>
          <a:ln>
            <a:solidFill>
              <a:schemeClr val="tx1"/>
            </a:solidFill>
          </a:ln>
        </p:spPr>
        <p:txBody>
          <a:bodyPr/>
          <a:lstStyle/>
          <a:p>
            <a:pPr marL="117475" indent="0" eaLnBrk="1" hangingPunct="1">
              <a:spcBef>
                <a:spcPct val="50000"/>
              </a:spcBef>
              <a:buNone/>
            </a:pPr>
            <a:r>
              <a:rPr lang="en-US" altLang="en-US" sz="2000" dirty="0"/>
              <a:t>Deliberated skip</a:t>
            </a:r>
          </a:p>
          <a:p>
            <a:pPr marL="117475" indent="0" eaLnBrk="1" hangingPunct="1">
              <a:spcBef>
                <a:spcPct val="50000"/>
              </a:spcBef>
              <a:buNone/>
            </a:pPr>
            <a:r>
              <a:rPr lang="en-US" sz="2000" dirty="0"/>
              <a:t>High skips</a:t>
            </a:r>
          </a:p>
          <a:p>
            <a:pPr marL="117475" indent="0" eaLnBrk="1" hangingPunct="1">
              <a:spcBef>
                <a:spcPct val="50000"/>
              </a:spcBef>
              <a:buNone/>
            </a:pPr>
            <a:r>
              <a:rPr lang="en-US" sz="2000" dirty="0"/>
              <a:t>Arms used to pull body up</a:t>
            </a:r>
          </a:p>
          <a:p>
            <a:pPr marL="117475" indent="0" eaLnBrk="1" hangingPunct="1">
              <a:spcBef>
                <a:spcPct val="50000"/>
              </a:spcBef>
              <a:buNone/>
            </a:pPr>
            <a:r>
              <a:rPr lang="en-US" sz="2000" dirty="0"/>
              <a:t>Slow rhythm</a:t>
            </a:r>
          </a:p>
          <a:p>
            <a:pPr marL="117475" indent="0" eaLnBrk="1" hangingPunct="1">
              <a:spcBef>
                <a:spcPct val="50000"/>
              </a:spcBef>
              <a:buNone/>
            </a:pPr>
            <a:r>
              <a:rPr lang="en-US" sz="2000" dirty="0"/>
              <a:t>Arm used bilaterally</a:t>
            </a:r>
          </a:p>
          <a:p>
            <a:pPr marL="117475" indent="0" eaLnBrk="1" hangingPunct="1">
              <a:spcBef>
                <a:spcPct val="50000"/>
              </a:spcBef>
              <a:buNone/>
            </a:pPr>
            <a:r>
              <a:rPr lang="en-US" sz="2000" dirty="0"/>
              <a:t>Uneasy skips </a:t>
            </a:r>
          </a:p>
          <a:p>
            <a:pPr marL="117475" indent="0" eaLnBrk="1" hangingPunct="1">
              <a:spcBef>
                <a:spcPct val="50000"/>
              </a:spcBef>
              <a:buNone/>
            </a:pPr>
            <a:r>
              <a:rPr lang="en-US" sz="2000" dirty="0"/>
              <a:t>Inconsistency</a:t>
            </a:r>
          </a:p>
          <a:p>
            <a:pPr marL="0" indent="0" eaLnBrk="1" hangingPunct="1">
              <a:spcBef>
                <a:spcPct val="50000"/>
              </a:spcBef>
              <a:buNone/>
            </a:pPr>
            <a:endParaRPr lang="en-US" sz="2000" dirty="0"/>
          </a:p>
        </p:txBody>
      </p:sp>
      <p:sp>
        <p:nvSpPr>
          <p:cNvPr id="121863" name="Slide Number Placeholder 9"/>
          <p:cNvSpPr>
            <a:spLocks noGrp="1"/>
          </p:cNvSpPr>
          <p:nvPr>
            <p:ph type="sldNum" sz="quarter" idx="4294967295"/>
          </p:nvPr>
        </p:nvSpPr>
        <p:spPr bwMode="auto">
          <a:xfrm>
            <a:off x="8750710" y="0"/>
            <a:ext cx="39329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0B58ED1-D4E7-4A20-A412-EDE9EEC835E6}" type="slidenum">
              <a:rPr lang="en-US" altLang="en-US" sz="1200"/>
              <a:pPr eaLnBrk="1" hangingPunct="1"/>
              <a:t>40</a:t>
            </a:fld>
            <a:endParaRPr lang="en-US" altLang="en-US" sz="1200" dirty="0"/>
          </a:p>
        </p:txBody>
      </p:sp>
      <p:pic>
        <p:nvPicPr>
          <p:cNvPr id="13" name="Picture 5"/>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r="9665"/>
          <a:stretch/>
        </p:blipFill>
        <p:spPr bwMode="auto">
          <a:xfrm>
            <a:off x="529907" y="858553"/>
            <a:ext cx="1635337" cy="17579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6"/>
          <p:cNvPicPr>
            <a:picLocks noGrp="1" noChangeAspect="1" noChangeArrowheads="1"/>
          </p:cNvPicPr>
          <p:nvPr>
            <p:ph sz="quarter" idx="2"/>
          </p:nvPr>
        </p:nvPicPr>
        <p:blipFill rotWithShape="1">
          <a:blip r:embed="rId4">
            <a:extLst>
              <a:ext uri="{28A0092B-C50C-407E-A947-70E740481C1C}">
                <a14:useLocalDpi xmlns:a14="http://schemas.microsoft.com/office/drawing/2010/main" val="0"/>
              </a:ext>
            </a:extLst>
          </a:blip>
          <a:srcRect r="10428"/>
          <a:stretch/>
        </p:blipFill>
        <p:spPr bwMode="auto">
          <a:xfrm>
            <a:off x="6978755" y="873791"/>
            <a:ext cx="1635337" cy="17427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56277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1872980"/>
          </a:xfrm>
        </p:spPr>
        <p:txBody>
          <a:bodyPr/>
          <a:lstStyle/>
          <a:p>
            <a:br>
              <a:rPr lang="en-US" altLang="en-US" sz="3600" dirty="0"/>
            </a:br>
            <a:r>
              <a:rPr lang="en-US" altLang="en-US" sz="3600" dirty="0"/>
              <a:t>Interactions and Strategies to Support the Development of Locomotor Skills</a:t>
            </a:r>
            <a:br>
              <a:rPr lang="en-US" altLang="en-US" sz="3600" dirty="0"/>
            </a:br>
            <a:endParaRPr lang="en-US" sz="3600" dirty="0"/>
          </a:p>
        </p:txBody>
      </p:sp>
      <p:sp>
        <p:nvSpPr>
          <p:cNvPr id="47106" name="Content Placeholder 2"/>
          <p:cNvSpPr>
            <a:spLocks noGrp="1"/>
          </p:cNvSpPr>
          <p:nvPr>
            <p:ph sz="quarter" idx="1"/>
          </p:nvPr>
        </p:nvSpPr>
        <p:spPr>
          <a:xfrm>
            <a:off x="118533" y="1920080"/>
            <a:ext cx="2794000" cy="3547533"/>
          </a:xfrm>
          <a:solidFill>
            <a:schemeClr val="bg1"/>
          </a:solidFill>
          <a:ln>
            <a:solidFill>
              <a:schemeClr val="tx1"/>
            </a:solidFill>
          </a:ln>
        </p:spPr>
        <p:txBody>
          <a:bodyPr/>
          <a:lstStyle/>
          <a:p>
            <a:pPr marL="119063" lvl="0" indent="0">
              <a:buNone/>
              <a:defRPr/>
            </a:pPr>
            <a:r>
              <a:rPr lang="en-US" altLang="en-US" sz="2800" dirty="0">
                <a:ea typeface="MS PGothic" pitchFamily="34" charset="-128"/>
                <a:cs typeface="ＭＳ Ｐゴシック" charset="0"/>
              </a:rPr>
              <a:t>“Encourage practice of locomotor movements in both indoor and outdoor environments” </a:t>
            </a:r>
            <a:r>
              <a:rPr lang="en-US" altLang="en-US" sz="1800" dirty="0">
                <a:solidFill>
                  <a:prstClr val="black"/>
                </a:solidFill>
                <a:ea typeface="MS PGothic" pitchFamily="34" charset="-128"/>
                <a:cs typeface="ＭＳ Ｐゴシック" charset="0"/>
              </a:rPr>
              <a:t>(PCF, Vol. 2, p. 152)</a:t>
            </a:r>
            <a:r>
              <a:rPr lang="en-US" altLang="en-US" sz="2800" dirty="0">
                <a:solidFill>
                  <a:prstClr val="black"/>
                </a:solidFill>
                <a:ea typeface="MS PGothic" pitchFamily="34" charset="-128"/>
                <a:cs typeface="ＭＳ Ｐゴシック" charset="0"/>
              </a:rPr>
              <a:t>.</a:t>
            </a:r>
          </a:p>
          <a:p>
            <a:pPr marL="117475" indent="0">
              <a:buNone/>
              <a:defRPr/>
            </a:pPr>
            <a:endParaRPr lang="en-US" altLang="en-US" sz="2800" dirty="0">
              <a:ea typeface="MS PGothic" pitchFamily="34" charset="-128"/>
              <a:cs typeface="ＭＳ Ｐゴシック" charset="0"/>
            </a:endParaRPr>
          </a:p>
          <a:p>
            <a:pPr marL="0" indent="0">
              <a:buFont typeface="Arial" panose="020B0604020202020204" pitchFamily="34" charset="0"/>
              <a:buNone/>
              <a:defRPr/>
            </a:pPr>
            <a:endParaRPr lang="en-US" altLang="en-US" sz="2800" dirty="0">
              <a:ea typeface="MS PGothic" pitchFamily="34" charset="-128"/>
              <a:cs typeface="ＭＳ Ｐゴシック" charset="0"/>
            </a:endParaRPr>
          </a:p>
        </p:txBody>
      </p:sp>
      <p:sp>
        <p:nvSpPr>
          <p:cNvPr id="3" name="Content Placeholder 2"/>
          <p:cNvSpPr>
            <a:spLocks noGrp="1"/>
          </p:cNvSpPr>
          <p:nvPr>
            <p:ph sz="quarter" idx="2"/>
          </p:nvPr>
        </p:nvSpPr>
        <p:spPr>
          <a:xfrm>
            <a:off x="3069166" y="1888063"/>
            <a:ext cx="2912533" cy="3562613"/>
          </a:xfrm>
          <a:solidFill>
            <a:srgbClr val="FFD2B3"/>
          </a:solidFill>
          <a:ln>
            <a:solidFill>
              <a:schemeClr val="tx1"/>
            </a:solidFill>
          </a:ln>
        </p:spPr>
        <p:txBody>
          <a:bodyPr/>
          <a:lstStyle/>
          <a:p>
            <a:pPr marL="117475" indent="0">
              <a:buNone/>
            </a:pPr>
            <a:r>
              <a:rPr lang="en-US" altLang="en-US" sz="2800" dirty="0">
                <a:ea typeface="MS PGothic" pitchFamily="34" charset="-128"/>
                <a:cs typeface="ＭＳ Ｐゴシック" charset="0"/>
              </a:rPr>
              <a:t>“Provide appropriate challenges for children with special needs</a:t>
            </a:r>
            <a:r>
              <a:rPr lang="en-US" altLang="en-US" sz="2800" dirty="0">
                <a:solidFill>
                  <a:prstClr val="black"/>
                </a:solidFill>
                <a:ea typeface="MS PGothic" pitchFamily="34" charset="-128"/>
                <a:cs typeface="ＭＳ Ｐゴシック" charset="0"/>
              </a:rPr>
              <a:t>” </a:t>
            </a:r>
            <a:r>
              <a:rPr lang="en-US" altLang="en-US" sz="2000" dirty="0">
                <a:solidFill>
                  <a:prstClr val="black"/>
                </a:solidFill>
                <a:ea typeface="MS PGothic" pitchFamily="34" charset="-128"/>
                <a:cs typeface="ＭＳ Ｐゴシック" charset="0"/>
              </a:rPr>
              <a:t>(PCF, Vol. 2, p. 155)</a:t>
            </a:r>
            <a:r>
              <a:rPr lang="en-US" altLang="en-US" dirty="0">
                <a:solidFill>
                  <a:prstClr val="black"/>
                </a:solidFill>
                <a:ea typeface="MS PGothic" pitchFamily="34" charset="-128"/>
                <a:cs typeface="ＭＳ Ｐゴシック" charset="0"/>
              </a:rPr>
              <a:t>.</a:t>
            </a:r>
            <a:endParaRPr lang="en-US" altLang="en-US" dirty="0">
              <a:ea typeface="MS PGothic" pitchFamily="34" charset="-128"/>
              <a:cs typeface="ＭＳ Ｐゴシック" charset="0"/>
            </a:endParaRPr>
          </a:p>
          <a:p>
            <a:pPr marL="0" indent="0">
              <a:buNone/>
            </a:pPr>
            <a:endParaRPr lang="en-US" dirty="0"/>
          </a:p>
        </p:txBody>
      </p:sp>
      <p:sp>
        <p:nvSpPr>
          <p:cNvPr id="5" name="Content Placeholder 4"/>
          <p:cNvSpPr>
            <a:spLocks noGrp="1"/>
          </p:cNvSpPr>
          <p:nvPr>
            <p:ph sz="quarter" idx="4"/>
          </p:nvPr>
        </p:nvSpPr>
        <p:spPr>
          <a:xfrm>
            <a:off x="6138332" y="1872980"/>
            <a:ext cx="2819401" cy="3577696"/>
          </a:xfrm>
          <a:solidFill>
            <a:srgbClr val="FFF1E7"/>
          </a:solidFill>
          <a:ln>
            <a:solidFill>
              <a:schemeClr val="tx1"/>
            </a:solidFill>
          </a:ln>
        </p:spPr>
        <p:txBody>
          <a:bodyPr/>
          <a:lstStyle/>
          <a:p>
            <a:pPr marL="117475" indent="0">
              <a:buNone/>
            </a:pPr>
            <a:r>
              <a:rPr lang="en-US" altLang="en-US" sz="2800" dirty="0">
                <a:ea typeface="MS PGothic" pitchFamily="34" charset="-128"/>
                <a:cs typeface="ＭＳ Ｐゴシック" charset="0"/>
              </a:rPr>
              <a:t>“Plan meaningful, purposeful, and connected locomotor activities and games</a:t>
            </a:r>
            <a:r>
              <a:rPr lang="en-US" altLang="en-US" sz="2800" dirty="0">
                <a:solidFill>
                  <a:prstClr val="black"/>
                </a:solidFill>
                <a:ea typeface="MS PGothic" pitchFamily="34" charset="-128"/>
                <a:cs typeface="ＭＳ Ｐゴシック" charset="0"/>
              </a:rPr>
              <a:t>” </a:t>
            </a:r>
            <a:r>
              <a:rPr lang="en-US" altLang="en-US" sz="2000" dirty="0">
                <a:solidFill>
                  <a:prstClr val="black"/>
                </a:solidFill>
                <a:ea typeface="MS PGothic" pitchFamily="34" charset="-128"/>
                <a:cs typeface="ＭＳ Ｐゴシック" charset="0"/>
              </a:rPr>
              <a:t>(PCF, Vol. 2, p. 153)</a:t>
            </a:r>
            <a:r>
              <a:rPr lang="en-US" altLang="en-US" dirty="0">
                <a:solidFill>
                  <a:prstClr val="black"/>
                </a:solidFill>
                <a:ea typeface="MS PGothic" pitchFamily="34" charset="-128"/>
                <a:cs typeface="ＭＳ Ｐゴシック" charset="0"/>
              </a:rPr>
              <a:t>.</a:t>
            </a:r>
            <a:endParaRPr lang="en-US" altLang="en-US" dirty="0">
              <a:ea typeface="MS PGothic" pitchFamily="34" charset="-128"/>
              <a:cs typeface="ＭＳ Ｐゴシック" charset="0"/>
            </a:endParaRPr>
          </a:p>
          <a:p>
            <a:pPr marL="0" indent="0">
              <a:buNone/>
            </a:pPr>
            <a:endParaRPr lang="en-US" dirty="0"/>
          </a:p>
        </p:txBody>
      </p:sp>
      <p:sp>
        <p:nvSpPr>
          <p:cNvPr id="13619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F252974-EC06-4582-8F7E-04AEF8091A63}" type="slidenum">
              <a:rPr lang="en-US" altLang="en-US" sz="1200"/>
              <a:pPr eaLnBrk="1" hangingPunct="1"/>
              <a:t>41</a:t>
            </a:fld>
            <a:endParaRPr lang="en-US" altLang="en-US" sz="1200"/>
          </a:p>
        </p:txBody>
      </p:sp>
    </p:spTree>
    <p:extLst>
      <p:ext uri="{BB962C8B-B14F-4D97-AF65-F5344CB8AC3E}">
        <p14:creationId xmlns:p14="http://schemas.microsoft.com/office/powerpoint/2010/main" val="3213898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10"/>
          <p:cNvSpPr txBox="1">
            <a:spLocks/>
          </p:cNvSpPr>
          <p:nvPr/>
        </p:nvSpPr>
        <p:spPr>
          <a:xfrm>
            <a:off x="6332547" y="1076223"/>
            <a:ext cx="2582853" cy="4445000"/>
          </a:xfrm>
          <a:prstGeom prst="rect">
            <a:avLst/>
          </a:prstGeom>
        </p:spPr>
        <p:txBody>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7472" indent="-347472" fontAlgn="auto">
              <a:spcAft>
                <a:spcPts val="0"/>
              </a:spcAft>
              <a:defRPr/>
            </a:pPr>
            <a:r>
              <a:rPr lang="en-US" sz="2800" dirty="0"/>
              <a:t>Tip-toe</a:t>
            </a:r>
          </a:p>
          <a:p>
            <a:pPr marL="347472" indent="-347472" fontAlgn="auto">
              <a:spcAft>
                <a:spcPts val="0"/>
              </a:spcAft>
              <a:defRPr/>
            </a:pPr>
            <a:r>
              <a:rPr lang="en-US" sz="2800" dirty="0"/>
              <a:t>Turn around</a:t>
            </a:r>
          </a:p>
          <a:p>
            <a:pPr marL="347472" indent="-347472" fontAlgn="auto">
              <a:spcAft>
                <a:spcPts val="0"/>
              </a:spcAft>
              <a:defRPr/>
            </a:pPr>
            <a:r>
              <a:rPr lang="en-US" sz="2800" dirty="0"/>
              <a:t>Side-step</a:t>
            </a:r>
          </a:p>
          <a:p>
            <a:pPr marL="347472" indent="-347472" fontAlgn="auto">
              <a:spcAft>
                <a:spcPts val="0"/>
              </a:spcAft>
              <a:defRPr/>
            </a:pPr>
            <a:r>
              <a:rPr lang="en-US" sz="2800" dirty="0"/>
              <a:t>Gallop</a:t>
            </a:r>
          </a:p>
          <a:p>
            <a:pPr marL="347472" indent="-347472" fontAlgn="auto">
              <a:spcAft>
                <a:spcPts val="0"/>
              </a:spcAft>
              <a:defRPr/>
            </a:pPr>
            <a:r>
              <a:rPr lang="en-US" sz="2800" dirty="0"/>
              <a:t>Skip</a:t>
            </a:r>
          </a:p>
          <a:p>
            <a:pPr marL="347472" indent="-347472" fontAlgn="auto">
              <a:spcAft>
                <a:spcPts val="0"/>
              </a:spcAft>
              <a:defRPr/>
            </a:pPr>
            <a:r>
              <a:rPr lang="en-US" sz="2800" dirty="0"/>
              <a:t>Balance on one foot</a:t>
            </a:r>
          </a:p>
          <a:p>
            <a:pPr marL="347472" indent="-347472">
              <a:defRPr/>
            </a:pPr>
            <a:endParaRPr lang="en-US" sz="2800" dirty="0"/>
          </a:p>
        </p:txBody>
      </p:sp>
      <p:sp>
        <p:nvSpPr>
          <p:cNvPr id="3" name="Title 2"/>
          <p:cNvSpPr>
            <a:spLocks noGrp="1"/>
          </p:cNvSpPr>
          <p:nvPr>
            <p:ph type="title" sz="quarter"/>
          </p:nvPr>
        </p:nvSpPr>
        <p:spPr>
          <a:xfrm>
            <a:off x="0" y="0"/>
            <a:ext cx="9143999" cy="1029928"/>
          </a:xfrm>
        </p:spPr>
        <p:txBody>
          <a:bodyPr/>
          <a:lstStyle/>
          <a:p>
            <a:r>
              <a:rPr lang="en-US" altLang="en-US" dirty="0">
                <a:sym typeface="Webdings" panose="05030102010509060703" pitchFamily="18" charset="2"/>
              </a:rPr>
              <a:t> Balancing in the Garden  </a:t>
            </a:r>
            <a:endParaRPr lang="en-US" altLang="en-US" dirty="0"/>
          </a:p>
        </p:txBody>
      </p:sp>
      <p:sp>
        <p:nvSpPr>
          <p:cNvPr id="2" name="Slide Number Placeholder 1"/>
          <p:cNvSpPr>
            <a:spLocks noGrp="1"/>
          </p:cNvSpPr>
          <p:nvPr>
            <p:ph type="sldNum" sz="quarter" idx="4294967295"/>
          </p:nvPr>
        </p:nvSpPr>
        <p:spPr>
          <a:xfrm>
            <a:off x="8686800" y="0"/>
            <a:ext cx="457200" cy="365125"/>
          </a:xfrm>
        </p:spPr>
        <p:txBody>
          <a:bodyPr/>
          <a:lstStyle/>
          <a:p>
            <a:fld id="{A9D0785C-7124-49AF-9B13-309D5497B4FB}" type="slidenum">
              <a:rPr lang="en-US" altLang="en-US" smtClean="0"/>
              <a:pPr/>
              <a:t>42</a:t>
            </a:fld>
            <a:endParaRPr lang="en-US" altLang="en-US"/>
          </a:p>
        </p:txBody>
      </p:sp>
      <p:pic>
        <p:nvPicPr>
          <p:cNvPr id="16" name="Picture 2" descr="C:\Users\Patty\Desktop\WestEd TK\Tback TK pic 5-2014\IMG_6851.JPG"/>
          <p:cNvPicPr>
            <a:picLocks noGrp="1" noChangeAspect="1" noChangeArrowheads="1"/>
          </p:cNvPicPr>
          <p:nvPr>
            <p:ph sz="quarter" idx="1"/>
          </p:nvPr>
        </p:nvPicPr>
        <p:blipFill rotWithShape="1">
          <a:blip r:embed="rId3">
            <a:extLst>
              <a:ext uri="{28A0092B-C50C-407E-A947-70E740481C1C}">
                <a14:useLocalDpi xmlns:a14="http://schemas.microsoft.com/office/drawing/2010/main" val="0"/>
              </a:ext>
            </a:extLst>
          </a:blip>
          <a:srcRect l="13964" r="9898"/>
          <a:stretch/>
        </p:blipFill>
        <p:spPr bwMode="auto">
          <a:xfrm>
            <a:off x="519045" y="1029928"/>
            <a:ext cx="5633670" cy="51960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7"/>
          <p:cNvPicPr>
            <a:picLocks noGrp="1" noChangeAspect="1" noChangeArrowheads="1"/>
          </p:cNvPicPr>
          <p:nvPr>
            <p:ph sz="quarter" idx="2"/>
          </p:nvPr>
        </p:nvPicPr>
        <p:blipFill>
          <a:blip r:embed="rId4"/>
          <a:srcRect/>
          <a:stretch>
            <a:fillRect/>
          </a:stretch>
        </p:blipFill>
        <p:spPr bwMode="auto">
          <a:xfrm>
            <a:off x="5895668" y="4723992"/>
            <a:ext cx="1985501" cy="1964675"/>
          </a:xfrm>
          <a:prstGeom prst="rect">
            <a:avLst/>
          </a:prstGeom>
          <a:noFill/>
          <a:ln>
            <a:noFill/>
          </a:ln>
          <a:effectLst>
            <a:outerShdw blurRad="63500" dist="17961" dir="2700000" algn="ctr" rotWithShape="0">
              <a:srgbClr val="7F2B0E">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0016642"/>
      </p:ext>
    </p:extLst>
  </p:cSld>
  <p:clrMapOvr>
    <a:masterClrMapping/>
  </p:clrMapOvr>
  <p:transition advClick="0"/>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a:xfrm>
            <a:off x="0" y="32045"/>
            <a:ext cx="9144000" cy="1544290"/>
          </a:xfrm>
        </p:spPr>
        <p:txBody>
          <a:bodyPr/>
          <a:lstStyle/>
          <a:p>
            <a:r>
              <a:rPr lang="en-US" dirty="0"/>
              <a:t>Expanding to Meet TK Needs</a:t>
            </a:r>
          </a:p>
        </p:txBody>
      </p:sp>
      <p:sp>
        <p:nvSpPr>
          <p:cNvPr id="2" name="Slide Number Placeholder 1"/>
          <p:cNvSpPr>
            <a:spLocks noGrp="1"/>
          </p:cNvSpPr>
          <p:nvPr>
            <p:ph type="sldNum" sz="quarter" idx="10"/>
          </p:nvPr>
        </p:nvSpPr>
        <p:spPr/>
        <p:txBody>
          <a:bodyPr/>
          <a:lstStyle/>
          <a:p>
            <a:fld id="{A9D0785C-7124-49AF-9B13-309D5497B4FB}" type="slidenum">
              <a:rPr lang="en-US" altLang="en-US" smtClean="0"/>
              <a:pPr/>
              <a:t>43</a:t>
            </a:fld>
            <a:endParaRPr lang="en-US" altLang="en-US"/>
          </a:p>
        </p:txBody>
      </p:sp>
      <p:sp>
        <p:nvSpPr>
          <p:cNvPr id="7" name="Content Placeholder 10"/>
          <p:cNvSpPr txBox="1">
            <a:spLocks noGrp="1"/>
          </p:cNvSpPr>
          <p:nvPr>
            <p:ph idx="1"/>
          </p:nvPr>
        </p:nvSpPr>
        <p:spPr bwMode="auto">
          <a:xfrm>
            <a:off x="565423" y="1576335"/>
            <a:ext cx="8121377" cy="3080726"/>
          </a:xfrm>
          <a:prstGeom prst="rect">
            <a:avLst/>
          </a:prstGeom>
          <a:solidFill>
            <a:srgbClr val="FFFAF7"/>
          </a:solidFill>
          <a:ln/>
        </p:spPr>
        <p:style>
          <a:lnRef idx="2">
            <a:schemeClr val="dk1"/>
          </a:lnRef>
          <a:fillRef idx="1">
            <a:schemeClr val="lt1"/>
          </a:fillRef>
          <a:effectRef idx="0">
            <a:schemeClr val="dk1"/>
          </a:effectRef>
          <a:fontRef idx="minor">
            <a:schemeClr val="dk1"/>
          </a:fontRef>
        </p:style>
        <p:txBody>
          <a:bodyPr/>
          <a:lstStyle>
            <a:lvl1pPr marL="514350" indent="-51435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672"/>
              </a:spcBef>
              <a:buFont typeface="+mj-lt"/>
              <a:buAutoNum type="arabicPeriod"/>
            </a:pPr>
            <a:r>
              <a:rPr lang="en-US" altLang="en-US" sz="2800" dirty="0"/>
              <a:t>Find and review Handout 12: Locomotor </a:t>
            </a:r>
            <a:r>
              <a:rPr lang="en-US" altLang="en-US" sz="2800" dirty="0" err="1"/>
              <a:t>Substrand</a:t>
            </a:r>
            <a:r>
              <a:rPr lang="en-US" altLang="en-US" sz="2800" dirty="0"/>
              <a:t> and Example Worksheet.</a:t>
            </a:r>
          </a:p>
          <a:p>
            <a:pPr>
              <a:spcBef>
                <a:spcPts val="672"/>
              </a:spcBef>
              <a:buFont typeface="+mj-lt"/>
              <a:buAutoNum type="arabicPeriod"/>
            </a:pPr>
            <a:r>
              <a:rPr lang="en-US" altLang="en-US" sz="2800" dirty="0"/>
              <a:t>Brainstorm with your tablemates to create additional example activities for TK under each section.</a:t>
            </a:r>
          </a:p>
          <a:p>
            <a:pPr>
              <a:spcBef>
                <a:spcPts val="672"/>
              </a:spcBef>
              <a:buFont typeface="+mj-lt"/>
              <a:buAutoNum type="arabicPeriod"/>
            </a:pPr>
            <a:r>
              <a:rPr lang="en-US" altLang="en-US" sz="2800" dirty="0"/>
              <a:t>Be prepared to share in 5-7 minutes.</a:t>
            </a:r>
          </a:p>
        </p:txBody>
      </p:sp>
    </p:spTree>
    <p:extLst>
      <p:ext uri="{BB962C8B-B14F-4D97-AF65-F5344CB8AC3E}">
        <p14:creationId xmlns:p14="http://schemas.microsoft.com/office/powerpoint/2010/main" val="1952956244"/>
      </p:ext>
    </p:extLst>
  </p:cSld>
  <p:clrMapOvr>
    <a:masterClrMapping/>
  </p:clrMapOvr>
  <p:transition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sz="quarter"/>
          </p:nvPr>
        </p:nvSpPr>
        <p:spPr>
          <a:xfrm>
            <a:off x="0" y="-1"/>
            <a:ext cx="9144000" cy="1652815"/>
          </a:xfrm>
        </p:spPr>
        <p:txBody>
          <a:bodyPr/>
          <a:lstStyle/>
          <a:p>
            <a:r>
              <a:rPr lang="en-US" dirty="0"/>
              <a:t>Fundamental Movement Skills</a:t>
            </a:r>
          </a:p>
        </p:txBody>
      </p:sp>
      <p:sp>
        <p:nvSpPr>
          <p:cNvPr id="7" name="Content Placeholder 6"/>
          <p:cNvSpPr>
            <a:spLocks noGrp="1"/>
          </p:cNvSpPr>
          <p:nvPr>
            <p:ph sz="quarter" idx="1"/>
          </p:nvPr>
        </p:nvSpPr>
        <p:spPr>
          <a:xfrm>
            <a:off x="374427" y="2171003"/>
            <a:ext cx="4038600" cy="1143000"/>
          </a:xfrm>
          <a:solidFill>
            <a:schemeClr val="bg1"/>
          </a:solidFill>
          <a:ln>
            <a:solidFill>
              <a:schemeClr val="tx1"/>
            </a:solidFill>
          </a:ln>
        </p:spPr>
        <p:txBody>
          <a:bodyPr/>
          <a:lstStyle/>
          <a:p>
            <a:pPr marL="0" indent="0">
              <a:buNone/>
            </a:pPr>
            <a:r>
              <a:rPr lang="en-US" b="1" dirty="0"/>
              <a:t>Fundamental Movement Skills</a:t>
            </a:r>
          </a:p>
        </p:txBody>
      </p:sp>
      <p:sp>
        <p:nvSpPr>
          <p:cNvPr id="8" name="Content Placeholder 7"/>
          <p:cNvSpPr>
            <a:spLocks noGrp="1"/>
          </p:cNvSpPr>
          <p:nvPr>
            <p:ph sz="quarter" idx="13"/>
          </p:nvPr>
        </p:nvSpPr>
        <p:spPr>
          <a:xfrm>
            <a:off x="4413028" y="2168110"/>
            <a:ext cx="4379510" cy="1147062"/>
          </a:xfrm>
          <a:solidFill>
            <a:schemeClr val="bg1"/>
          </a:solidFill>
          <a:ln>
            <a:solidFill>
              <a:schemeClr val="tx1"/>
            </a:solidFill>
          </a:ln>
        </p:spPr>
        <p:txBody>
          <a:bodyPr/>
          <a:lstStyle/>
          <a:p>
            <a:pPr marL="0" indent="0">
              <a:buNone/>
            </a:pPr>
            <a:r>
              <a:rPr lang="en-US" sz="2000" b="1" dirty="0"/>
              <a:t>1.0 Balance</a:t>
            </a:r>
          </a:p>
          <a:p>
            <a:pPr marL="0" indent="0">
              <a:buNone/>
            </a:pPr>
            <a:r>
              <a:rPr lang="en-US" sz="2000" b="1" dirty="0"/>
              <a:t>2.0 </a:t>
            </a:r>
            <a:r>
              <a:rPr lang="en-US" sz="2000" b="1" dirty="0" err="1"/>
              <a:t>Lomomotor</a:t>
            </a:r>
            <a:r>
              <a:rPr lang="en-US" sz="2000" b="1" dirty="0"/>
              <a:t> Skills </a:t>
            </a:r>
          </a:p>
          <a:p>
            <a:pPr marL="0" indent="0">
              <a:buNone/>
            </a:pPr>
            <a:r>
              <a:rPr lang="en-US" sz="2000" b="1" dirty="0">
                <a:highlight>
                  <a:srgbClr val="FFFF00"/>
                </a:highlight>
              </a:rPr>
              <a:t>3.0 Manipulative Skills</a:t>
            </a:r>
          </a:p>
        </p:txBody>
      </p:sp>
      <p:sp>
        <p:nvSpPr>
          <p:cNvPr id="9" name="Content Placeholder 8"/>
          <p:cNvSpPr>
            <a:spLocks noGrp="1"/>
          </p:cNvSpPr>
          <p:nvPr>
            <p:ph sz="quarter" idx="14"/>
          </p:nvPr>
        </p:nvSpPr>
        <p:spPr>
          <a:xfrm>
            <a:off x="374427" y="3315171"/>
            <a:ext cx="4038600" cy="1658295"/>
          </a:xfrm>
          <a:solidFill>
            <a:srgbClr val="F8BE96"/>
          </a:solidFill>
          <a:ln>
            <a:solidFill>
              <a:schemeClr val="tx1"/>
            </a:solidFill>
          </a:ln>
        </p:spPr>
        <p:txBody>
          <a:bodyPr/>
          <a:lstStyle/>
          <a:p>
            <a:pPr marL="0" indent="0">
              <a:buNone/>
            </a:pPr>
            <a:r>
              <a:rPr lang="en-US" dirty="0"/>
              <a:t>Perceptual-Motor Skills and Movement Concepts</a:t>
            </a:r>
          </a:p>
        </p:txBody>
      </p:sp>
      <p:sp>
        <p:nvSpPr>
          <p:cNvPr id="10" name="Content Placeholder 9"/>
          <p:cNvSpPr>
            <a:spLocks noGrp="1"/>
          </p:cNvSpPr>
          <p:nvPr>
            <p:ph sz="quarter" idx="15"/>
          </p:nvPr>
        </p:nvSpPr>
        <p:spPr>
          <a:xfrm>
            <a:off x="4413025" y="3311109"/>
            <a:ext cx="4379511" cy="1662357"/>
          </a:xfrm>
          <a:solidFill>
            <a:srgbClr val="F8BE96"/>
          </a:solidFill>
          <a:ln>
            <a:solidFill>
              <a:schemeClr val="tx1"/>
            </a:solidFill>
          </a:ln>
        </p:spPr>
        <p:txBody>
          <a:bodyPr/>
          <a:lstStyle/>
          <a:p>
            <a:pPr marL="0" indent="0">
              <a:buNone/>
            </a:pPr>
            <a:r>
              <a:rPr lang="en-US" sz="2000" dirty="0"/>
              <a:t>1.0 Body Awareness</a:t>
            </a:r>
          </a:p>
          <a:p>
            <a:pPr marL="0" indent="0">
              <a:buNone/>
            </a:pPr>
            <a:r>
              <a:rPr lang="en-US" sz="2000" dirty="0"/>
              <a:t>2.0 Spatial Awareness</a:t>
            </a:r>
          </a:p>
          <a:p>
            <a:pPr marL="0" indent="0">
              <a:buNone/>
            </a:pPr>
            <a:r>
              <a:rPr lang="en-US" sz="2000" dirty="0"/>
              <a:t>3.0 Directional Awareness</a:t>
            </a:r>
          </a:p>
        </p:txBody>
      </p:sp>
      <p:sp>
        <p:nvSpPr>
          <p:cNvPr id="12" name="Content Placeholder 11"/>
          <p:cNvSpPr>
            <a:spLocks noGrp="1"/>
          </p:cNvSpPr>
          <p:nvPr>
            <p:ph sz="quarter" idx="17"/>
          </p:nvPr>
        </p:nvSpPr>
        <p:spPr>
          <a:xfrm>
            <a:off x="4413028" y="4973465"/>
            <a:ext cx="4379508" cy="1509528"/>
          </a:xfrm>
          <a:solidFill>
            <a:srgbClr val="F8BE96"/>
          </a:solidFill>
          <a:ln>
            <a:solidFill>
              <a:schemeClr val="tx1"/>
            </a:solidFill>
          </a:ln>
        </p:spPr>
        <p:txBody>
          <a:bodyPr/>
          <a:lstStyle/>
          <a:p>
            <a:pPr marL="0" indent="0">
              <a:buNone/>
            </a:pPr>
            <a:r>
              <a:rPr lang="en-US" sz="2000" dirty="0"/>
              <a:t>1.0 Active Participation</a:t>
            </a:r>
          </a:p>
          <a:p>
            <a:pPr marL="0" indent="0">
              <a:buNone/>
            </a:pPr>
            <a:r>
              <a:rPr lang="en-US" sz="2000" dirty="0"/>
              <a:t>2.0 Cardiovascular Endurance</a:t>
            </a:r>
          </a:p>
          <a:p>
            <a:pPr marL="400050" indent="-400050">
              <a:buNone/>
            </a:pPr>
            <a:r>
              <a:rPr lang="en-US" sz="2000" dirty="0"/>
              <a:t>3.0 Muscular Strength, Muscular Endurance, and Flexibility</a:t>
            </a:r>
          </a:p>
        </p:txBody>
      </p:sp>
      <p:sp>
        <p:nvSpPr>
          <p:cNvPr id="15" name="Content Placeholder 14"/>
          <p:cNvSpPr>
            <a:spLocks noGrp="1"/>
          </p:cNvSpPr>
          <p:nvPr>
            <p:ph sz="quarter" idx="21"/>
          </p:nvPr>
        </p:nvSpPr>
        <p:spPr>
          <a:xfrm>
            <a:off x="374427" y="4973465"/>
            <a:ext cx="4038600" cy="1509527"/>
          </a:xfrm>
          <a:solidFill>
            <a:srgbClr val="F8BE96"/>
          </a:solidFill>
          <a:ln>
            <a:solidFill>
              <a:schemeClr val="tx1"/>
            </a:solidFill>
          </a:ln>
        </p:spPr>
        <p:txBody>
          <a:bodyPr/>
          <a:lstStyle/>
          <a:p>
            <a:pPr marL="0" indent="0">
              <a:buNone/>
            </a:pPr>
            <a:r>
              <a:rPr lang="en-US" dirty="0"/>
              <a:t>Active Physical Play</a:t>
            </a:r>
          </a:p>
        </p:txBody>
      </p:sp>
      <p:sp>
        <p:nvSpPr>
          <p:cNvPr id="17" name="Content Placeholder 16"/>
          <p:cNvSpPr>
            <a:spLocks noGrp="1"/>
          </p:cNvSpPr>
          <p:nvPr>
            <p:ph sz="quarter" idx="24"/>
          </p:nvPr>
        </p:nvSpPr>
        <p:spPr>
          <a:xfrm>
            <a:off x="374427" y="1652815"/>
            <a:ext cx="4038600" cy="518187"/>
          </a:xfrm>
          <a:solidFill>
            <a:srgbClr val="FBD1AF"/>
          </a:solidFill>
          <a:ln>
            <a:solidFill>
              <a:schemeClr val="tx1"/>
            </a:solidFill>
          </a:ln>
        </p:spPr>
        <p:txBody>
          <a:bodyPr/>
          <a:lstStyle/>
          <a:p>
            <a:pPr marL="0" indent="0">
              <a:buNone/>
            </a:pPr>
            <a:r>
              <a:rPr lang="en-US" sz="2800" b="1" dirty="0"/>
              <a:t>Strands</a:t>
            </a:r>
          </a:p>
        </p:txBody>
      </p:sp>
      <p:sp>
        <p:nvSpPr>
          <p:cNvPr id="18" name="Content Placeholder 17"/>
          <p:cNvSpPr>
            <a:spLocks noGrp="1"/>
          </p:cNvSpPr>
          <p:nvPr>
            <p:ph sz="quarter" idx="25"/>
          </p:nvPr>
        </p:nvSpPr>
        <p:spPr>
          <a:xfrm>
            <a:off x="4413026" y="1649921"/>
            <a:ext cx="4379511" cy="518187"/>
          </a:xfrm>
          <a:solidFill>
            <a:srgbClr val="FBD1AF"/>
          </a:solidFill>
          <a:ln>
            <a:solidFill>
              <a:schemeClr val="tx1"/>
            </a:solidFill>
          </a:ln>
        </p:spPr>
        <p:txBody>
          <a:bodyPr/>
          <a:lstStyle/>
          <a:p>
            <a:pPr marL="0" indent="0">
              <a:buNone/>
            </a:pPr>
            <a:r>
              <a:rPr lang="en-US" sz="2800" b="1" dirty="0" err="1"/>
              <a:t>Substrands</a:t>
            </a:r>
            <a:endParaRPr lang="en-US" sz="2800" b="1" dirty="0"/>
          </a:p>
        </p:txBody>
      </p:sp>
      <p:sp>
        <p:nvSpPr>
          <p:cNvPr id="2" name="Slide Number Placeholder 1"/>
          <p:cNvSpPr>
            <a:spLocks noGrp="1"/>
          </p:cNvSpPr>
          <p:nvPr>
            <p:ph type="sldNum" sz="quarter" idx="26"/>
          </p:nvPr>
        </p:nvSpPr>
        <p:spPr/>
        <p:txBody>
          <a:bodyPr/>
          <a:lstStyle/>
          <a:p>
            <a:fld id="{A9D0785C-7124-49AF-9B13-309D5497B4FB}" type="slidenum">
              <a:rPr lang="en-US" altLang="en-US" smtClean="0"/>
              <a:pPr/>
              <a:t>44</a:t>
            </a:fld>
            <a:endParaRPr lang="en-US" altLang="en-US"/>
          </a:p>
        </p:txBody>
      </p:sp>
      <p:sp>
        <p:nvSpPr>
          <p:cNvPr id="3" name="Arrow: Right 2"/>
          <p:cNvSpPr/>
          <p:nvPr/>
        </p:nvSpPr>
        <p:spPr>
          <a:xfrm rot="10094060">
            <a:off x="7153133" y="2766098"/>
            <a:ext cx="1282360" cy="462314"/>
          </a:xfrm>
          <a:prstGeom prst="rightArrow">
            <a:avLst>
              <a:gd name="adj1" fmla="val 43758"/>
              <a:gd name="adj2" fmla="val 50000"/>
            </a:avLst>
          </a:prstGeom>
          <a:gradFill>
            <a:gsLst>
              <a:gs pos="0">
                <a:srgbClr val="FFFF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5742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3"/>
          <p:cNvSpPr>
            <a:spLocks noGrp="1"/>
          </p:cNvSpPr>
          <p:nvPr>
            <p:ph type="title" sz="quarter"/>
          </p:nvPr>
        </p:nvSpPr>
        <p:spPr>
          <a:xfrm>
            <a:off x="457200" y="1"/>
            <a:ext cx="8229600" cy="749300"/>
          </a:xfrm>
        </p:spPr>
        <p:txBody>
          <a:bodyPr/>
          <a:lstStyle/>
          <a:p>
            <a:br>
              <a:rPr lang="en-US" altLang="en-US" sz="3600" dirty="0">
                <a:ea typeface="ＭＳ Ｐゴシック" panose="020B0600070205080204" pitchFamily="34" charset="-128"/>
              </a:rPr>
            </a:br>
            <a:r>
              <a:rPr lang="en-US" altLang="en-US" sz="3600" dirty="0">
                <a:ea typeface="ＭＳ Ｐゴシック" panose="020B0600070205080204" pitchFamily="34" charset="-128"/>
              </a:rPr>
              <a:t>Manipulative Skills</a:t>
            </a:r>
            <a:br>
              <a:rPr lang="en-US" altLang="en-US" sz="3600" dirty="0">
                <a:ea typeface="ＭＳ Ｐゴシック" panose="020B0600070205080204" pitchFamily="34" charset="-128"/>
              </a:rPr>
            </a:br>
            <a:endParaRPr lang="en-US" altLang="en-US" sz="3600" dirty="0">
              <a:ea typeface="ＭＳ Ｐゴシック" panose="020B0600070205080204" pitchFamily="34" charset="-128"/>
            </a:endParaRPr>
          </a:p>
        </p:txBody>
      </p:sp>
      <p:sp>
        <p:nvSpPr>
          <p:cNvPr id="3" name="Content Placeholder 2"/>
          <p:cNvSpPr>
            <a:spLocks noGrp="1"/>
          </p:cNvSpPr>
          <p:nvPr>
            <p:ph sz="quarter" idx="1"/>
          </p:nvPr>
        </p:nvSpPr>
        <p:spPr>
          <a:xfrm>
            <a:off x="228600" y="965200"/>
            <a:ext cx="4038600" cy="635000"/>
          </a:xfrm>
        </p:spPr>
        <p:txBody>
          <a:bodyPr/>
          <a:lstStyle/>
          <a:p>
            <a:pPr marL="0" indent="0">
              <a:buNone/>
            </a:pPr>
            <a:r>
              <a:rPr lang="en-US" sz="2800" dirty="0"/>
              <a:t>3.1 Gross Motor</a:t>
            </a:r>
          </a:p>
        </p:txBody>
      </p:sp>
      <p:sp>
        <p:nvSpPr>
          <p:cNvPr id="4" name="Content Placeholder 3"/>
          <p:cNvSpPr>
            <a:spLocks noGrp="1"/>
          </p:cNvSpPr>
          <p:nvPr>
            <p:ph sz="quarter" idx="2"/>
          </p:nvPr>
        </p:nvSpPr>
        <p:spPr>
          <a:xfrm>
            <a:off x="228600" y="3669507"/>
            <a:ext cx="4038600" cy="635000"/>
          </a:xfrm>
        </p:spPr>
        <p:txBody>
          <a:bodyPr/>
          <a:lstStyle/>
          <a:p>
            <a:pPr marL="0" indent="0">
              <a:buNone/>
            </a:pPr>
            <a:r>
              <a:rPr lang="en-US" sz="2800" dirty="0"/>
              <a:t>3.2 Fine Motor</a:t>
            </a:r>
          </a:p>
        </p:txBody>
      </p:sp>
      <p:sp>
        <p:nvSpPr>
          <p:cNvPr id="2" name="Slide Number Placeholder 1"/>
          <p:cNvSpPr>
            <a:spLocks noGrp="1"/>
          </p:cNvSpPr>
          <p:nvPr>
            <p:ph type="sldNum" sz="quarter" idx="10"/>
          </p:nvPr>
        </p:nvSpPr>
        <p:spPr/>
        <p:txBody>
          <a:bodyPr/>
          <a:lstStyle/>
          <a:p>
            <a:fld id="{57C10AFF-D030-4D16-8C5E-CED78E88AD20}" type="slidenum">
              <a:rPr lang="en-US" altLang="en-US" smtClean="0"/>
              <a:pPr/>
              <a:t>45</a:t>
            </a:fld>
            <a:endParaRPr lang="en-US" altLang="en-US"/>
          </a:p>
        </p:txBody>
      </p:sp>
      <p:pic>
        <p:nvPicPr>
          <p:cNvPr id="14" name="Picture 2"/>
          <p:cNvPicPr>
            <a:picLocks noGrp="1" noChangeAspect="1" noChangeArrowheads="1"/>
          </p:cNvPicPr>
          <p:nvPr>
            <p:ph sz="quarter" idx="3"/>
          </p:nvPr>
        </p:nvPicPr>
        <p:blipFill rotWithShape="1">
          <a:blip r:embed="rId3"/>
          <a:srcRect r="4348"/>
          <a:stretch/>
        </p:blipFill>
        <p:spPr bwMode="auto">
          <a:xfrm>
            <a:off x="228599" y="1563363"/>
            <a:ext cx="6134101" cy="1665472"/>
          </a:xfrm>
          <a:prstGeom prst="rect">
            <a:avLst/>
          </a:prstGeom>
          <a:noFill/>
          <a:ln>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 name="Picture 3"/>
          <p:cNvPicPr>
            <a:picLocks noGrp="1" noChangeAspect="1" noChangeArrowheads="1"/>
          </p:cNvPicPr>
          <p:nvPr>
            <p:ph sz="quarter" idx="4"/>
          </p:nvPr>
        </p:nvPicPr>
        <p:blipFill rotWithShape="1">
          <a:blip r:embed="rId4"/>
          <a:srcRect r="6466"/>
          <a:stretch/>
        </p:blipFill>
        <p:spPr bwMode="auto">
          <a:xfrm>
            <a:off x="228600" y="4304507"/>
            <a:ext cx="6134100" cy="1265604"/>
          </a:xfrm>
          <a:prstGeom prst="rect">
            <a:avLst/>
          </a:prstGeom>
          <a:noFill/>
          <a:ln>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9399" name="Picture 4" descr="C:\Users\Patty\Desktop\WestEd TK 6-5-16\Tback TK pic 5-2014\IMG_6723.JPG"/>
          <p:cNvPicPr>
            <a:picLocks noChangeAspect="1" noChangeArrowheads="1"/>
          </p:cNvPicPr>
          <p:nvPr/>
        </p:nvPicPr>
        <p:blipFill rotWithShape="1">
          <a:blip r:embed="rId5">
            <a:extLst>
              <a:ext uri="{28A0092B-C50C-407E-A947-70E740481C1C}">
                <a14:useLocalDpi xmlns:a14="http://schemas.microsoft.com/office/drawing/2010/main" val="0"/>
              </a:ext>
            </a:extLst>
          </a:blip>
          <a:srcRect l="11581"/>
          <a:stretch/>
        </p:blipFill>
        <p:spPr bwMode="auto">
          <a:xfrm>
            <a:off x="6457950" y="4304507"/>
            <a:ext cx="2520950" cy="21907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59400" name="Picture 10" descr="C:\Users\Patty\Desktop\WestEd TK 6-5-16\Tback TK pic 5-2014\IMG_6639.JPG"/>
          <p:cNvPicPr>
            <a:picLocks noChangeAspect="1" noChangeArrowheads="1"/>
          </p:cNvPicPr>
          <p:nvPr/>
        </p:nvPicPr>
        <p:blipFill rotWithShape="1">
          <a:blip r:embed="rId6">
            <a:extLst>
              <a:ext uri="{28A0092B-C50C-407E-A947-70E740481C1C}">
                <a14:useLocalDpi xmlns:a14="http://schemas.microsoft.com/office/drawing/2010/main" val="0"/>
              </a:ext>
            </a:extLst>
          </a:blip>
          <a:srcRect l="5990" t="757" b="46465"/>
          <a:stretch/>
        </p:blipFill>
        <p:spPr bwMode="auto">
          <a:xfrm>
            <a:off x="6457950" y="1563363"/>
            <a:ext cx="2520951" cy="2189956"/>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2388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1405720"/>
          </a:xfrm>
        </p:spPr>
        <p:txBody>
          <a:bodyPr/>
          <a:lstStyle/>
          <a:p>
            <a:br>
              <a:rPr lang="en-US" altLang="en-US" sz="3200" dirty="0">
                <a:solidFill>
                  <a:srgbClr val="000000"/>
                </a:solidFill>
              </a:rPr>
            </a:br>
            <a:r>
              <a:rPr lang="en-US" altLang="en-US" sz="3200" dirty="0">
                <a:solidFill>
                  <a:srgbClr val="000000"/>
                </a:solidFill>
              </a:rPr>
              <a:t>Interactions and Strategies to Support the Development of Gross Manipulative Skills</a:t>
            </a:r>
            <a:br>
              <a:rPr lang="en-US" altLang="en-US" sz="2800" dirty="0">
                <a:solidFill>
                  <a:srgbClr val="000000"/>
                </a:solidFill>
              </a:rPr>
            </a:br>
            <a:endParaRPr lang="en-US" sz="2800" dirty="0"/>
          </a:p>
        </p:txBody>
      </p:sp>
      <p:sp>
        <p:nvSpPr>
          <p:cNvPr id="146433" name="Content Placeholder 2"/>
          <p:cNvSpPr>
            <a:spLocks noGrp="1"/>
          </p:cNvSpPr>
          <p:nvPr>
            <p:ph sz="quarter" idx="1"/>
          </p:nvPr>
        </p:nvSpPr>
        <p:spPr>
          <a:xfrm>
            <a:off x="457199" y="1600199"/>
            <a:ext cx="2572603" cy="3272051"/>
          </a:xfrm>
          <a:solidFill>
            <a:srgbClr val="FFD2B3"/>
          </a:solidFill>
          <a:ln>
            <a:solidFill>
              <a:schemeClr val="dk1"/>
            </a:solidFill>
          </a:ln>
        </p:spPr>
        <p:txBody>
          <a:bodyPr/>
          <a:lstStyle/>
          <a:p>
            <a:pPr marL="109538" indent="0">
              <a:buNone/>
            </a:pPr>
            <a:r>
              <a:rPr lang="en-US" altLang="en-US" sz="2800" dirty="0">
                <a:ea typeface="ＭＳ Ｐゴシック" panose="020B0600070205080204" pitchFamily="34" charset="-128"/>
              </a:rPr>
              <a:t>“Provide opportunities for repeated practice in a safe environment</a:t>
            </a:r>
            <a:r>
              <a:rPr lang="en-US" altLang="en-US" sz="2800" dirty="0">
                <a:solidFill>
                  <a:prstClr val="black"/>
                </a:solidFill>
              </a:rPr>
              <a:t>” </a:t>
            </a:r>
            <a:r>
              <a:rPr lang="en-US" altLang="en-US" sz="1800" dirty="0">
                <a:solidFill>
                  <a:prstClr val="black"/>
                </a:solidFill>
              </a:rPr>
              <a:t>(PCF, Vol. 2, p. 161)</a:t>
            </a:r>
            <a:r>
              <a:rPr lang="en-US" altLang="en-US" sz="2800" dirty="0">
                <a:solidFill>
                  <a:prstClr val="black"/>
                </a:solidFill>
              </a:rPr>
              <a:t>.</a:t>
            </a:r>
          </a:p>
        </p:txBody>
      </p:sp>
      <p:sp>
        <p:nvSpPr>
          <p:cNvPr id="3" name="Content Placeholder 2"/>
          <p:cNvSpPr>
            <a:spLocks noGrp="1"/>
          </p:cNvSpPr>
          <p:nvPr>
            <p:ph sz="quarter" idx="2"/>
          </p:nvPr>
        </p:nvSpPr>
        <p:spPr>
          <a:xfrm>
            <a:off x="3460845" y="1900451"/>
            <a:ext cx="3131024" cy="1456898"/>
          </a:xfrm>
          <a:solidFill>
            <a:srgbClr val="FFFAF7"/>
          </a:solidFill>
          <a:ln>
            <a:solidFill>
              <a:schemeClr val="dk1"/>
            </a:solidFill>
          </a:ln>
        </p:spPr>
        <p:txBody>
          <a:bodyPr/>
          <a:lstStyle/>
          <a:p>
            <a:pPr marL="109538" indent="0">
              <a:buNone/>
            </a:pPr>
            <a:r>
              <a:rPr lang="en-US" altLang="en-US" sz="2800" dirty="0"/>
              <a:t>“Provide plenty of encouragement</a:t>
            </a:r>
            <a:r>
              <a:rPr lang="en-US" altLang="en-US" sz="2800" dirty="0">
                <a:solidFill>
                  <a:prstClr val="black"/>
                </a:solidFill>
              </a:rPr>
              <a:t>” </a:t>
            </a:r>
            <a:r>
              <a:rPr lang="en-US" altLang="en-US" sz="1800" dirty="0">
                <a:solidFill>
                  <a:prstClr val="black"/>
                </a:solidFill>
              </a:rPr>
              <a:t>(PCF, Vol. 2, p. 162)</a:t>
            </a:r>
            <a:r>
              <a:rPr lang="en-US" altLang="en-US" sz="2800" dirty="0">
                <a:solidFill>
                  <a:prstClr val="black"/>
                </a:solidFill>
              </a:rPr>
              <a:t>.</a:t>
            </a:r>
          </a:p>
          <a:p>
            <a:endParaRPr lang="en-US" dirty="0"/>
          </a:p>
        </p:txBody>
      </p:sp>
      <p:sp>
        <p:nvSpPr>
          <p:cNvPr id="5" name="Content Placeholder 4"/>
          <p:cNvSpPr>
            <a:spLocks noGrp="1"/>
          </p:cNvSpPr>
          <p:nvPr>
            <p:ph sz="quarter" idx="4"/>
          </p:nvPr>
        </p:nvSpPr>
        <p:spPr>
          <a:xfrm>
            <a:off x="5330588" y="3725840"/>
            <a:ext cx="3410803" cy="2743199"/>
          </a:xfrm>
          <a:solidFill>
            <a:srgbClr val="FFEDE1"/>
          </a:solidFill>
          <a:ln>
            <a:solidFill>
              <a:schemeClr val="dk1"/>
            </a:solidFill>
          </a:ln>
        </p:spPr>
        <p:txBody>
          <a:bodyPr/>
          <a:lstStyle/>
          <a:p>
            <a:pPr marL="109538" indent="0">
              <a:buNone/>
            </a:pPr>
            <a:r>
              <a:rPr lang="en-US" altLang="en-US" sz="2800" dirty="0"/>
              <a:t>“Observe developmental sequences of fundamental manipulative skills” </a:t>
            </a:r>
            <a:r>
              <a:rPr lang="en-US" altLang="en-US" sz="1800" dirty="0"/>
              <a:t>(PCF, Vol. 2, p. 159)</a:t>
            </a:r>
            <a:r>
              <a:rPr lang="en-US" altLang="en-US" sz="2800" dirty="0"/>
              <a:t>.</a:t>
            </a:r>
          </a:p>
          <a:p>
            <a:endParaRPr lang="en-US" dirty="0"/>
          </a:p>
        </p:txBody>
      </p:sp>
      <p:sp>
        <p:nvSpPr>
          <p:cNvPr id="14643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6A7B864-FD83-4EF2-ABE7-3357CED177F4}" type="slidenum">
              <a:rPr lang="en-US" altLang="en-US" sz="1200">
                <a:solidFill>
                  <a:srgbClr val="000000"/>
                </a:solidFill>
              </a:rPr>
              <a:pPr eaLnBrk="1" hangingPunct="1"/>
              <a:t>46</a:t>
            </a:fld>
            <a:endParaRPr lang="en-US" altLang="en-US" sz="1200">
              <a:solidFill>
                <a:srgbClr val="000000"/>
              </a:solidFill>
            </a:endParaRPr>
          </a:p>
        </p:txBody>
      </p:sp>
    </p:spTree>
    <p:extLst>
      <p:ext uri="{BB962C8B-B14F-4D97-AF65-F5344CB8AC3E}">
        <p14:creationId xmlns:p14="http://schemas.microsoft.com/office/powerpoint/2010/main" val="1879485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768" y="4738689"/>
            <a:ext cx="9398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4040" y="4738688"/>
            <a:ext cx="111125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099" y="4738688"/>
            <a:ext cx="10668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8861" name="Picture 13" descr="C:\Users\Patty\Desktop\bk pitching 11yrs ol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3922" y="4738688"/>
            <a:ext cx="1835150" cy="182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57200" y="11112"/>
            <a:ext cx="8229600" cy="903287"/>
          </a:xfrm>
        </p:spPr>
        <p:txBody>
          <a:bodyPr/>
          <a:lstStyle/>
          <a:p>
            <a:r>
              <a:rPr lang="en-US" dirty="0"/>
              <a:t>Throwing Timeline</a:t>
            </a:r>
          </a:p>
        </p:txBody>
      </p:sp>
      <p:sp>
        <p:nvSpPr>
          <p:cNvPr id="4" name="Content Placeholder 3"/>
          <p:cNvSpPr>
            <a:spLocks noGrp="1"/>
          </p:cNvSpPr>
          <p:nvPr>
            <p:ph idx="1"/>
          </p:nvPr>
        </p:nvSpPr>
        <p:spPr>
          <a:xfrm>
            <a:off x="274637" y="914400"/>
            <a:ext cx="8594725" cy="3646486"/>
          </a:xfrm>
        </p:spPr>
        <p:txBody>
          <a:bodyPr/>
          <a:lstStyle/>
          <a:p>
            <a:pPr marL="514350" indent="-514350">
              <a:spcBef>
                <a:spcPts val="672"/>
              </a:spcBef>
              <a:buFont typeface="+mj-lt"/>
              <a:buAutoNum type="arabicPeriod"/>
            </a:pPr>
            <a:r>
              <a:rPr lang="en-US" dirty="0"/>
              <a:t>Object projection</a:t>
            </a:r>
          </a:p>
          <a:p>
            <a:pPr marL="514350" indent="-514350">
              <a:spcBef>
                <a:spcPts val="672"/>
              </a:spcBef>
              <a:buFont typeface="+mj-lt"/>
              <a:buAutoNum type="arabicPeriod"/>
            </a:pPr>
            <a:r>
              <a:rPr lang="en-US" dirty="0"/>
              <a:t>Classic preschool throw</a:t>
            </a:r>
          </a:p>
          <a:p>
            <a:pPr marL="747522" lvl="2" indent="-347472">
              <a:spcBef>
                <a:spcPts val="672"/>
              </a:spcBef>
            </a:pPr>
            <a:r>
              <a:rPr lang="en-US" sz="2800" dirty="0"/>
              <a:t>Elbow high, no leg action</a:t>
            </a:r>
          </a:p>
          <a:p>
            <a:pPr marL="514350" indent="-514350">
              <a:spcBef>
                <a:spcPts val="672"/>
              </a:spcBef>
              <a:buFont typeface="+mj-lt"/>
              <a:buAutoNum type="arabicPeriod"/>
            </a:pPr>
            <a:r>
              <a:rPr lang="en-US" dirty="0"/>
              <a:t>Same side step and throw (homo-lateral)</a:t>
            </a:r>
          </a:p>
          <a:p>
            <a:pPr marL="514350" indent="-514350">
              <a:spcBef>
                <a:spcPts val="672"/>
              </a:spcBef>
              <a:buFont typeface="+mj-lt"/>
              <a:buAutoNum type="arabicPeriod"/>
            </a:pPr>
            <a:r>
              <a:rPr lang="en-US" dirty="0"/>
              <a:t>Step and throw in opposition (contra-lateral)</a:t>
            </a:r>
          </a:p>
          <a:p>
            <a:pPr marL="514350" indent="-514350">
              <a:spcBef>
                <a:spcPts val="672"/>
              </a:spcBef>
              <a:buFont typeface="+mj-lt"/>
              <a:buAutoNum type="arabicPeriod"/>
            </a:pPr>
            <a:r>
              <a:rPr lang="en-US" dirty="0"/>
              <a:t>Trunk rotation</a:t>
            </a:r>
          </a:p>
        </p:txBody>
      </p:sp>
      <p:sp>
        <p:nvSpPr>
          <p:cNvPr id="2" name="Slide Number Placeholder 1"/>
          <p:cNvSpPr>
            <a:spLocks noGrp="1"/>
          </p:cNvSpPr>
          <p:nvPr>
            <p:ph type="sldNum" sz="quarter" idx="10"/>
          </p:nvPr>
        </p:nvSpPr>
        <p:spPr/>
        <p:txBody>
          <a:bodyPr/>
          <a:lstStyle/>
          <a:p>
            <a:fld id="{57C10AFF-D030-4D16-8C5E-CED78E88AD20}" type="slidenum">
              <a:rPr lang="en-US" altLang="en-US" smtClean="0"/>
              <a:pPr/>
              <a:t>47</a:t>
            </a:fld>
            <a:endParaRPr lang="en-US" altLang="en-US"/>
          </a:p>
        </p:txBody>
      </p:sp>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5514" y="4738689"/>
            <a:ext cx="1438184" cy="182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2816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126"/>
                                        </p:tgtEl>
                                        <p:attrNameLst>
                                          <p:attrName>style.visibility</p:attrName>
                                        </p:attrNameLst>
                                      </p:cBhvr>
                                      <p:to>
                                        <p:strVal val="visible"/>
                                      </p:to>
                                    </p:set>
                                    <p:animEffect transition="in" filter="fade">
                                      <p:cBhvr>
                                        <p:cTn id="11" dur="500"/>
                                        <p:tgtEl>
                                          <p:spTgt spid="512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fade">
                                      <p:cBhvr>
                                        <p:cTn id="23" dur="500"/>
                                        <p:tgtEl>
                                          <p:spTgt spid="51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124"/>
                                        </p:tgtEl>
                                        <p:attrNameLst>
                                          <p:attrName>style.visibility</p:attrName>
                                        </p:attrNameLst>
                                      </p:cBhvr>
                                      <p:to>
                                        <p:strVal val="visible"/>
                                      </p:to>
                                    </p:set>
                                    <p:animEffect transition="in" filter="fade">
                                      <p:cBhvr>
                                        <p:cTn id="32" dur="500"/>
                                        <p:tgtEl>
                                          <p:spTgt spid="512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125"/>
                                        </p:tgtEl>
                                        <p:attrNameLst>
                                          <p:attrName>style.visibility</p:attrName>
                                        </p:attrNameLst>
                                      </p:cBhvr>
                                      <p:to>
                                        <p:strVal val="visible"/>
                                      </p:to>
                                    </p:set>
                                    <p:animEffect transition="in" filter="fade">
                                      <p:cBhvr>
                                        <p:cTn id="41" dur="500"/>
                                        <p:tgtEl>
                                          <p:spTgt spid="512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8861"/>
                                        </p:tgtEl>
                                        <p:attrNameLst>
                                          <p:attrName>style.visibility</p:attrName>
                                        </p:attrNameLst>
                                      </p:cBhvr>
                                      <p:to>
                                        <p:strVal val="visible"/>
                                      </p:to>
                                    </p:set>
                                    <p:animEffect transition="in" filter="fade">
                                      <p:cBhvr>
                                        <p:cTn id="50" dur="500"/>
                                        <p:tgtEl>
                                          <p:spTgt spid="78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solidFill>
                  <a:srgbClr val="000000"/>
                </a:solidFill>
                <a:sym typeface="Webdings" panose="05030102010509060703" pitchFamily="18" charset="2"/>
              </a:rPr>
              <a:t>Teaching the Ding-a-Ling Drill</a:t>
            </a:r>
            <a:br>
              <a:rPr lang="en-US" altLang="en-US" dirty="0">
                <a:solidFill>
                  <a:srgbClr val="000000"/>
                </a:solidFill>
                <a:sym typeface="Webdings" panose="05030102010509060703" pitchFamily="18" charset="2"/>
              </a:rPr>
            </a:br>
            <a:endParaRPr lang="en-US" dirty="0"/>
          </a:p>
        </p:txBody>
      </p:sp>
      <p:sp>
        <p:nvSpPr>
          <p:cNvPr id="2" name="Slide Number Placeholder 1"/>
          <p:cNvSpPr>
            <a:spLocks noGrp="1"/>
          </p:cNvSpPr>
          <p:nvPr>
            <p:ph type="sldNum" sz="quarter" idx="10"/>
          </p:nvPr>
        </p:nvSpPr>
        <p:spPr/>
        <p:txBody>
          <a:bodyPr/>
          <a:lstStyle/>
          <a:p>
            <a:fld id="{BEBBF190-489A-403C-B44B-DFF113AA7E88}" type="slidenum">
              <a:rPr lang="en-US" altLang="en-US" smtClean="0"/>
              <a:pPr/>
              <a:t>48</a:t>
            </a:fld>
            <a:endParaRPr lang="en-US" altLang="en-US"/>
          </a:p>
        </p:txBody>
      </p:sp>
      <p:sp>
        <p:nvSpPr>
          <p:cNvPr id="6" name="Content Placeholder 2"/>
          <p:cNvSpPr>
            <a:spLocks noGrp="1"/>
          </p:cNvSpPr>
          <p:nvPr>
            <p:ph idx="1"/>
          </p:nvPr>
        </p:nvSpPr>
        <p:spPr>
          <a:xfrm>
            <a:off x="457200" y="1197864"/>
            <a:ext cx="8229600" cy="4727448"/>
          </a:xfrm>
          <a:solidFill>
            <a:srgbClr val="FFFAF7"/>
          </a:solidFill>
        </p:spPr>
        <p:style>
          <a:lnRef idx="2">
            <a:schemeClr val="dk1"/>
          </a:lnRef>
          <a:fillRef idx="1">
            <a:schemeClr val="lt1"/>
          </a:fillRef>
          <a:effectRef idx="0">
            <a:schemeClr val="dk1"/>
          </a:effectRef>
          <a:fontRef idx="minor">
            <a:schemeClr val="dk1"/>
          </a:fontRef>
        </p:style>
        <p:txBody>
          <a:bodyPr/>
          <a:lstStyle/>
          <a:p>
            <a:pPr marL="514350" indent="-514350">
              <a:spcBef>
                <a:spcPts val="672"/>
              </a:spcBef>
              <a:buFont typeface="+mj-lt"/>
              <a:buAutoNum type="arabicPeriod"/>
            </a:pPr>
            <a:r>
              <a:rPr lang="en-US" altLang="en-US" sz="2800" dirty="0">
                <a:solidFill>
                  <a:srgbClr val="000000"/>
                </a:solidFill>
                <a:ea typeface="ＭＳ Ｐゴシック" panose="020B0600070205080204" pitchFamily="34" charset="-128"/>
                <a:cs typeface="Arial" panose="020B0604020202020204" pitchFamily="34" charset="0"/>
              </a:rPr>
              <a:t>Stand with your chest perpendicular (sideways) to the target, feet spread shoulder width apart. </a:t>
            </a:r>
          </a:p>
          <a:p>
            <a:pPr marL="514350" indent="-514350">
              <a:spcBef>
                <a:spcPts val="672"/>
              </a:spcBef>
              <a:buFont typeface="+mj-lt"/>
              <a:buAutoNum type="arabicPeriod"/>
            </a:pPr>
            <a:r>
              <a:rPr lang="en-US" altLang="en-US" sz="2800" dirty="0">
                <a:solidFill>
                  <a:srgbClr val="000000"/>
                </a:solidFill>
                <a:ea typeface="ＭＳ Ｐゴシック" panose="020B0600070205080204" pitchFamily="34" charset="-128"/>
                <a:cs typeface="Arial" panose="020B0604020202020204" pitchFamily="34" charset="0"/>
              </a:rPr>
              <a:t>Extend your throwing arm out to the side (opposite the target) and pretend a phone is ringing in your hand—say, </a:t>
            </a:r>
            <a:r>
              <a:rPr lang="ja-JP" altLang="en-US" sz="2800" dirty="0">
                <a:solidFill>
                  <a:srgbClr val="000000"/>
                </a:solidFill>
                <a:cs typeface="Arial" panose="020B0604020202020204" pitchFamily="34" charset="0"/>
              </a:rPr>
              <a:t>“</a:t>
            </a:r>
            <a:r>
              <a:rPr lang="en-US" altLang="ja-JP" sz="2800" dirty="0">
                <a:solidFill>
                  <a:srgbClr val="000000"/>
                </a:solidFill>
                <a:cs typeface="Arial" panose="020B0604020202020204" pitchFamily="34" charset="0"/>
              </a:rPr>
              <a:t>Ding-a-ling-a-ling.</a:t>
            </a:r>
            <a:r>
              <a:rPr lang="ja-JP" altLang="en-US" sz="2800" dirty="0">
                <a:solidFill>
                  <a:srgbClr val="000000"/>
                </a:solidFill>
                <a:cs typeface="Arial" panose="020B0604020202020204" pitchFamily="34" charset="0"/>
              </a:rPr>
              <a:t>”</a:t>
            </a:r>
            <a:r>
              <a:rPr lang="en-US" altLang="ja-JP" sz="2800" dirty="0">
                <a:solidFill>
                  <a:srgbClr val="000000"/>
                </a:solidFill>
                <a:cs typeface="Arial" panose="020B0604020202020204" pitchFamily="34" charset="0"/>
              </a:rPr>
              <a:t> </a:t>
            </a:r>
          </a:p>
          <a:p>
            <a:pPr marL="514350" indent="-514350">
              <a:spcBef>
                <a:spcPts val="672"/>
              </a:spcBef>
              <a:buFont typeface="+mj-lt"/>
              <a:buAutoNum type="arabicPeriod"/>
            </a:pPr>
            <a:r>
              <a:rPr lang="en-US" altLang="en-US" sz="2800" dirty="0">
                <a:solidFill>
                  <a:srgbClr val="000000"/>
                </a:solidFill>
                <a:ea typeface="ＭＳ Ｐゴシック" panose="020B0600070205080204" pitchFamily="34" charset="-128"/>
                <a:cs typeface="Arial" panose="020B0604020202020204" pitchFamily="34" charset="0"/>
              </a:rPr>
              <a:t>Bring the pretend phone (yarn ball) to your ear and say, </a:t>
            </a:r>
            <a:r>
              <a:rPr lang="ja-JP" altLang="en-US" sz="2800" dirty="0">
                <a:solidFill>
                  <a:srgbClr val="000000"/>
                </a:solidFill>
                <a:cs typeface="Arial" panose="020B0604020202020204" pitchFamily="34" charset="0"/>
              </a:rPr>
              <a:t>“</a:t>
            </a:r>
            <a:r>
              <a:rPr lang="en-US" altLang="ja-JP" sz="2800" dirty="0">
                <a:solidFill>
                  <a:srgbClr val="000000"/>
                </a:solidFill>
                <a:cs typeface="Arial" panose="020B0604020202020204" pitchFamily="34" charset="0"/>
              </a:rPr>
              <a:t>Hello.</a:t>
            </a:r>
            <a:r>
              <a:rPr lang="ja-JP" altLang="en-US" sz="2800" dirty="0">
                <a:solidFill>
                  <a:srgbClr val="000000"/>
                </a:solidFill>
                <a:cs typeface="Arial" panose="020B0604020202020204" pitchFamily="34" charset="0"/>
              </a:rPr>
              <a:t>”</a:t>
            </a:r>
            <a:r>
              <a:rPr lang="en-US" altLang="ja-JP" sz="2800" dirty="0">
                <a:solidFill>
                  <a:srgbClr val="000000"/>
                </a:solidFill>
                <a:cs typeface="Arial" panose="020B0604020202020204" pitchFamily="34" charset="0"/>
              </a:rPr>
              <a:t>  </a:t>
            </a:r>
          </a:p>
          <a:p>
            <a:pPr marL="514350" indent="-514350">
              <a:spcBef>
                <a:spcPts val="672"/>
              </a:spcBef>
              <a:buFont typeface="+mj-lt"/>
              <a:buAutoNum type="arabicPeriod"/>
            </a:pPr>
            <a:r>
              <a:rPr lang="en-US" altLang="en-US" sz="2800" dirty="0">
                <a:solidFill>
                  <a:srgbClr val="000000"/>
                </a:solidFill>
                <a:ea typeface="ＭＳ Ｐゴシック" panose="020B0600070205080204" pitchFamily="34" charset="-128"/>
                <a:cs typeface="Arial" panose="020B0604020202020204" pitchFamily="34" charset="0"/>
              </a:rPr>
              <a:t>Turn your hips towards the target as you extend your arm forward and say, </a:t>
            </a:r>
            <a:r>
              <a:rPr lang="ja-JP" altLang="en-US" sz="2800" dirty="0">
                <a:solidFill>
                  <a:srgbClr val="000000"/>
                </a:solidFill>
                <a:cs typeface="Arial" panose="020B0604020202020204" pitchFamily="34" charset="0"/>
              </a:rPr>
              <a:t>“</a:t>
            </a:r>
            <a:r>
              <a:rPr lang="en-US" altLang="ja-JP" sz="2800" dirty="0">
                <a:solidFill>
                  <a:srgbClr val="000000"/>
                </a:solidFill>
                <a:cs typeface="Arial" panose="020B0604020202020204" pitchFamily="34" charset="0"/>
              </a:rPr>
              <a:t>It’s for you,</a:t>
            </a:r>
            <a:r>
              <a:rPr lang="ja-JP" altLang="en-US" sz="2800" dirty="0">
                <a:solidFill>
                  <a:srgbClr val="000000"/>
                </a:solidFill>
                <a:cs typeface="Arial" panose="020B0604020202020204" pitchFamily="34" charset="0"/>
              </a:rPr>
              <a:t>”</a:t>
            </a:r>
            <a:r>
              <a:rPr lang="en-US" altLang="ja-JP" sz="2800" dirty="0">
                <a:solidFill>
                  <a:srgbClr val="000000"/>
                </a:solidFill>
                <a:cs typeface="Arial" panose="020B0604020202020204" pitchFamily="34" charset="0"/>
              </a:rPr>
              <a:t> causing the trunk and body to rotate.</a:t>
            </a:r>
          </a:p>
          <a:p>
            <a:pPr marL="347472" indent="-347472">
              <a:spcBef>
                <a:spcPts val="672"/>
              </a:spcBef>
            </a:pPr>
            <a:endParaRPr lang="en-US" altLang="en-US" sz="2800" dirty="0">
              <a:solidFill>
                <a:srgbClr val="000000"/>
              </a:solidFill>
              <a:ea typeface="ＭＳ Ｐゴシック" panose="020B0600070205080204" pitchFamily="34" charset="-128"/>
              <a:cs typeface="ＭＳ Ｐゴシック" panose="020B0600070205080204" pitchFamily="34" charset="-128"/>
            </a:endParaRPr>
          </a:p>
        </p:txBody>
      </p:sp>
    </p:spTree>
    <p:extLst>
      <p:ext uri="{BB962C8B-B14F-4D97-AF65-F5344CB8AC3E}">
        <p14:creationId xmlns:p14="http://schemas.microsoft.com/office/powerpoint/2010/main" val="11012074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820" y="3813878"/>
            <a:ext cx="2668200" cy="27317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0283" y="3808408"/>
            <a:ext cx="2737199" cy="27371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itle 2"/>
          <p:cNvSpPr>
            <a:spLocks noGrp="1"/>
          </p:cNvSpPr>
          <p:nvPr>
            <p:ph type="title"/>
          </p:nvPr>
        </p:nvSpPr>
        <p:spPr>
          <a:xfrm>
            <a:off x="535259" y="-1471"/>
            <a:ext cx="8229600" cy="1143000"/>
          </a:xfrm>
        </p:spPr>
        <p:txBody>
          <a:bodyPr/>
          <a:lstStyle/>
          <a:p>
            <a:r>
              <a:rPr lang="en-US" dirty="0"/>
              <a:t>Catching Timeline</a:t>
            </a:r>
          </a:p>
        </p:txBody>
      </p:sp>
      <p:sp>
        <p:nvSpPr>
          <p:cNvPr id="4" name="Content Placeholder 3"/>
          <p:cNvSpPr>
            <a:spLocks noGrp="1"/>
          </p:cNvSpPr>
          <p:nvPr>
            <p:ph idx="1"/>
          </p:nvPr>
        </p:nvSpPr>
        <p:spPr>
          <a:xfrm>
            <a:off x="1003609" y="1022468"/>
            <a:ext cx="7761249" cy="2936216"/>
          </a:xfrm>
        </p:spPr>
        <p:txBody>
          <a:bodyPr/>
          <a:lstStyle/>
          <a:p>
            <a:pPr marL="514350" lvl="0" indent="-514350" eaLnBrk="1" hangingPunct="1">
              <a:spcBef>
                <a:spcPts val="672"/>
              </a:spcBef>
              <a:buFont typeface="+mj-lt"/>
              <a:buAutoNum type="arabicPeriod"/>
            </a:pPr>
            <a:r>
              <a:rPr lang="en-US" altLang="en-US" sz="2800" dirty="0">
                <a:solidFill>
                  <a:prstClr val="black"/>
                </a:solidFill>
                <a:latin typeface="Arial" pitchFamily="34" charset="0"/>
                <a:cs typeface="Arial" pitchFamily="34" charset="0"/>
              </a:rPr>
              <a:t>Object collection</a:t>
            </a:r>
          </a:p>
          <a:p>
            <a:pPr marL="514350" lvl="0" indent="-514350" eaLnBrk="1" hangingPunct="1">
              <a:spcBef>
                <a:spcPts val="672"/>
              </a:spcBef>
              <a:buFont typeface="+mj-lt"/>
              <a:buAutoNum type="arabicPeriod"/>
            </a:pPr>
            <a:r>
              <a:rPr lang="en-US" altLang="en-US" sz="2800" dirty="0">
                <a:solidFill>
                  <a:prstClr val="black"/>
                </a:solidFill>
                <a:latin typeface="Arial" pitchFamily="34" charset="0"/>
                <a:cs typeface="Arial" pitchFamily="34" charset="0"/>
              </a:rPr>
              <a:t>Classic preschool catch/trap</a:t>
            </a:r>
          </a:p>
          <a:p>
            <a:pPr marL="914400" lvl="1" indent="-395288" eaLnBrk="1" hangingPunct="1">
              <a:spcBef>
                <a:spcPts val="672"/>
              </a:spcBef>
              <a:buFont typeface="Arial" panose="020B0604020202020204" pitchFamily="34" charset="0"/>
              <a:buChar char="•"/>
            </a:pPr>
            <a:r>
              <a:rPr lang="en-US" altLang="en-US" dirty="0">
                <a:solidFill>
                  <a:prstClr val="black"/>
                </a:solidFill>
                <a:latin typeface="Arial" pitchFamily="34" charset="0"/>
                <a:cs typeface="Arial" pitchFamily="34" charset="0"/>
              </a:rPr>
              <a:t>Arms as scoops</a:t>
            </a:r>
          </a:p>
          <a:p>
            <a:pPr marL="514350" lvl="0" indent="-514350" eaLnBrk="1" hangingPunct="1">
              <a:spcBef>
                <a:spcPts val="672"/>
              </a:spcBef>
              <a:buFont typeface="+mj-lt"/>
              <a:buAutoNum type="arabicPeriod"/>
            </a:pPr>
            <a:r>
              <a:rPr lang="en-US" altLang="en-US" sz="2800" dirty="0">
                <a:solidFill>
                  <a:prstClr val="black"/>
                </a:solidFill>
                <a:latin typeface="Arial" pitchFamily="34" charset="0"/>
                <a:cs typeface="Arial" pitchFamily="34" charset="0"/>
              </a:rPr>
              <a:t>Hands touch ball but still trap</a:t>
            </a:r>
          </a:p>
          <a:p>
            <a:pPr marL="514350" lvl="0" indent="-514350" eaLnBrk="1" hangingPunct="1">
              <a:spcBef>
                <a:spcPts val="672"/>
              </a:spcBef>
              <a:buFont typeface="+mj-lt"/>
              <a:buAutoNum type="arabicPeriod"/>
            </a:pPr>
            <a:r>
              <a:rPr lang="en-US" altLang="en-US" sz="2800" dirty="0">
                <a:solidFill>
                  <a:prstClr val="black"/>
                </a:solidFill>
                <a:latin typeface="Arial" pitchFamily="34" charset="0"/>
                <a:cs typeface="Arial" pitchFamily="34" charset="0"/>
              </a:rPr>
              <a:t>Hands reach and catch ball</a:t>
            </a:r>
            <a:endParaRPr lang="en-US" sz="2800" dirty="0"/>
          </a:p>
        </p:txBody>
      </p:sp>
      <p:sp>
        <p:nvSpPr>
          <p:cNvPr id="2" name="Slide Number Placeholder 1"/>
          <p:cNvSpPr>
            <a:spLocks noGrp="1"/>
          </p:cNvSpPr>
          <p:nvPr>
            <p:ph type="sldNum" sz="quarter" idx="10"/>
          </p:nvPr>
        </p:nvSpPr>
        <p:spPr/>
        <p:txBody>
          <a:bodyPr/>
          <a:lstStyle/>
          <a:p>
            <a:fld id="{57C10AFF-D030-4D16-8C5E-CED78E88AD20}" type="slidenum">
              <a:rPr lang="en-US" altLang="en-US" smtClean="0"/>
              <a:pPr/>
              <a:t>49</a:t>
            </a:fld>
            <a:endParaRPr lang="en-US" altLang="en-US"/>
          </a:p>
        </p:txBody>
      </p:sp>
    </p:spTree>
    <p:extLst>
      <p:ext uri="{BB962C8B-B14F-4D97-AF65-F5344CB8AC3E}">
        <p14:creationId xmlns:p14="http://schemas.microsoft.com/office/powerpoint/2010/main" val="426652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ChangeArrowheads="1"/>
          </p:cNvSpPr>
          <p:nvPr/>
        </p:nvSpPr>
        <p:spPr bwMode="auto">
          <a:xfrm>
            <a:off x="4097822" y="6623468"/>
            <a:ext cx="504617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cs typeface="Times New Roman" panose="02020603050405020304" pitchFamily="18" charset="0"/>
              </a:rPr>
              <a:t>©2016 California Department of Education.</a:t>
            </a:r>
          </a:p>
        </p:txBody>
      </p:sp>
      <p:sp>
        <p:nvSpPr>
          <p:cNvPr id="3" name="Title 2"/>
          <p:cNvSpPr>
            <a:spLocks noGrp="1"/>
          </p:cNvSpPr>
          <p:nvPr>
            <p:ph type="title"/>
          </p:nvPr>
        </p:nvSpPr>
        <p:spPr>
          <a:xfrm>
            <a:off x="4097822" y="274638"/>
            <a:ext cx="5046178" cy="1000709"/>
          </a:xfrm>
        </p:spPr>
        <p:txBody>
          <a:bodyPr/>
          <a:lstStyle/>
          <a:p>
            <a:r>
              <a:rPr lang="en-US" dirty="0"/>
              <a:t>Fundamental Movement Skills</a:t>
            </a:r>
          </a:p>
        </p:txBody>
      </p:sp>
      <p:sp>
        <p:nvSpPr>
          <p:cNvPr id="5" name="Content Placeholder 4"/>
          <p:cNvSpPr>
            <a:spLocks noGrp="1"/>
          </p:cNvSpPr>
          <p:nvPr>
            <p:ph sz="half" idx="2"/>
          </p:nvPr>
        </p:nvSpPr>
        <p:spPr>
          <a:xfrm>
            <a:off x="4437851" y="1634385"/>
            <a:ext cx="4366119" cy="4900948"/>
          </a:xfrm>
        </p:spPr>
        <p:txBody>
          <a:bodyPr/>
          <a:lstStyle/>
          <a:p>
            <a:pPr marL="0" indent="0">
              <a:buNone/>
            </a:pPr>
            <a:r>
              <a:rPr lang="en-US" altLang="en-US" dirty="0"/>
              <a:t>“…[E]</a:t>
            </a:r>
            <a:r>
              <a:rPr lang="en-US" altLang="en-US" dirty="0" err="1"/>
              <a:t>ach</a:t>
            </a:r>
            <a:r>
              <a:rPr lang="en-US" altLang="en-US" dirty="0"/>
              <a:t> child’s development is unique and affected by many factors” </a:t>
            </a:r>
            <a:r>
              <a:rPr lang="en-US" altLang="en-US" sz="1800" dirty="0"/>
              <a:t>(PCF, Vol. 2, p. 139)</a:t>
            </a:r>
            <a:r>
              <a:rPr lang="en-US" altLang="en-US" dirty="0"/>
              <a:t>.</a:t>
            </a:r>
          </a:p>
          <a:p>
            <a:pPr marL="0" indent="0">
              <a:buNone/>
            </a:pPr>
            <a:endParaRPr lang="en-US" altLang="en-US" dirty="0"/>
          </a:p>
          <a:p>
            <a:pPr marL="0" lvl="0" indent="0">
              <a:buNone/>
            </a:pPr>
            <a:r>
              <a:rPr lang="en-US" altLang="en-US" dirty="0"/>
              <a:t>“Early childhood is a crucial and unique time for developing coordination of basic movement skills</a:t>
            </a:r>
            <a:r>
              <a:rPr lang="en-US" altLang="en-US" dirty="0">
                <a:solidFill>
                  <a:prstClr val="black"/>
                </a:solidFill>
              </a:rPr>
              <a:t>” </a:t>
            </a:r>
            <a:r>
              <a:rPr lang="en-US" altLang="en-US" sz="1800" dirty="0">
                <a:solidFill>
                  <a:prstClr val="black"/>
                </a:solidFill>
              </a:rPr>
              <a:t>(PCF, Vol. 2, p. 139)</a:t>
            </a:r>
            <a:r>
              <a:rPr lang="en-US" altLang="en-US" dirty="0">
                <a:solidFill>
                  <a:prstClr val="black"/>
                </a:solidFill>
              </a:rPr>
              <a:t>.</a:t>
            </a:r>
          </a:p>
          <a:p>
            <a:endParaRPr lang="en-US" dirty="0"/>
          </a:p>
        </p:txBody>
      </p:sp>
      <p:sp>
        <p:nvSpPr>
          <p:cNvPr id="2" name="Slide Number Placeholder 1"/>
          <p:cNvSpPr>
            <a:spLocks noGrp="1"/>
          </p:cNvSpPr>
          <p:nvPr>
            <p:ph type="sldNum" sz="quarter" idx="10"/>
          </p:nvPr>
        </p:nvSpPr>
        <p:spPr/>
        <p:txBody>
          <a:bodyPr/>
          <a:lstStyle/>
          <a:p>
            <a:fld id="{A9D0785C-7124-49AF-9B13-309D5497B4FB}" type="slidenum">
              <a:rPr lang="en-US" altLang="en-US" smtClean="0"/>
              <a:pPr/>
              <a:t>5</a:t>
            </a:fld>
            <a:endParaRPr lang="en-US" altLang="en-US"/>
          </a:p>
        </p:txBody>
      </p:sp>
      <p:pic>
        <p:nvPicPr>
          <p:cNvPr id="11" name="Picture 6" descr="C:\Users\Patty\Desktop\WestEd TK\Tback TK pic 5-2014\IMG_6625.JPG"/>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34938" t="15028" r="36498" b="11134"/>
          <a:stretch/>
        </p:blipFill>
        <p:spPr bwMode="auto">
          <a:xfrm>
            <a:off x="0" y="0"/>
            <a:ext cx="4097822" cy="685524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14653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662622"/>
          </a:xfrm>
        </p:spPr>
        <p:txBody>
          <a:bodyPr/>
          <a:lstStyle/>
          <a:p>
            <a:r>
              <a:rPr lang="en-US" dirty="0"/>
              <a:t>Clean Your Room Game</a:t>
            </a:r>
          </a:p>
        </p:txBody>
      </p:sp>
      <p:sp>
        <p:nvSpPr>
          <p:cNvPr id="154625" name="Content Placeholder 2"/>
          <p:cNvSpPr>
            <a:spLocks noGrp="1"/>
          </p:cNvSpPr>
          <p:nvPr>
            <p:ph idx="1"/>
          </p:nvPr>
        </p:nvSpPr>
        <p:spPr>
          <a:xfrm>
            <a:off x="457200" y="1120140"/>
            <a:ext cx="8229600" cy="5006023"/>
          </a:xfrm>
        </p:spPr>
        <p:txBody>
          <a:bodyPr/>
          <a:lstStyle/>
          <a:p>
            <a:r>
              <a:rPr lang="en-US" altLang="en-US" sz="2800" dirty="0">
                <a:ea typeface="ＭＳ Ｐゴシック" panose="020B0600070205080204" pitchFamily="34" charset="-128"/>
              </a:rPr>
              <a:t>Objectives: </a:t>
            </a:r>
          </a:p>
          <a:p>
            <a:pPr lvl="1"/>
            <a:r>
              <a:rPr lang="en-US" altLang="en-US" dirty="0"/>
              <a:t>Make your side of the room cleaner than the other side</a:t>
            </a:r>
          </a:p>
          <a:p>
            <a:pPr lvl="1"/>
            <a:r>
              <a:rPr lang="en-US" altLang="en-US" dirty="0"/>
              <a:t>Practice throwing/catching</a:t>
            </a:r>
          </a:p>
          <a:p>
            <a:pPr lvl="1"/>
            <a:r>
              <a:rPr lang="en-US" dirty="0"/>
              <a:t>Achieve moderate to vigorous physical activity</a:t>
            </a:r>
            <a:endParaRPr lang="en-US" altLang="en-US" dirty="0"/>
          </a:p>
          <a:p>
            <a:r>
              <a:rPr lang="en-US" altLang="en-US" sz="2800" dirty="0">
                <a:ea typeface="ＭＳ Ｐゴシック" panose="020B0600070205080204" pitchFamily="34" charset="-128"/>
              </a:rPr>
              <a:t>Rules:</a:t>
            </a:r>
          </a:p>
          <a:p>
            <a:pPr lvl="1"/>
            <a:r>
              <a:rPr lang="en-US" altLang="en-US" dirty="0"/>
              <a:t>Throw yarn balls when the music is ON</a:t>
            </a:r>
          </a:p>
          <a:p>
            <a:pPr lvl="1"/>
            <a:r>
              <a:rPr lang="en-US" altLang="en-US" dirty="0"/>
              <a:t>Freeze when the music STOPS</a:t>
            </a:r>
          </a:p>
          <a:p>
            <a:pPr lvl="1"/>
            <a:r>
              <a:rPr lang="en-US" altLang="en-US" dirty="0"/>
              <a:t>Use hands only, no feet or kicking</a:t>
            </a:r>
          </a:p>
          <a:p>
            <a:pPr lvl="1"/>
            <a:r>
              <a:rPr lang="en-US" altLang="en-US" dirty="0"/>
              <a:t>Stay on your side</a:t>
            </a:r>
          </a:p>
          <a:p>
            <a:endParaRPr lang="en-US" altLang="en-US" dirty="0">
              <a:ea typeface="ＭＳ Ｐゴシック" panose="020B0600070205080204" pitchFamily="34" charset="-128"/>
            </a:endParaRPr>
          </a:p>
        </p:txBody>
      </p:sp>
      <p:sp>
        <p:nvSpPr>
          <p:cNvPr id="15462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E32B7B1-2337-4E8F-9028-850681A8CBB5}" type="slidenum">
              <a:rPr lang="en-US" altLang="en-US" sz="1200">
                <a:solidFill>
                  <a:srgbClr val="000000"/>
                </a:solidFill>
              </a:rPr>
              <a:pPr eaLnBrk="1" hangingPunct="1"/>
              <a:t>50</a:t>
            </a:fld>
            <a:endParaRPr lang="en-US" altLang="en-US" sz="1200">
              <a:solidFill>
                <a:srgbClr val="000000"/>
              </a:solidFill>
            </a:endParaRPr>
          </a:p>
        </p:txBody>
      </p:sp>
    </p:spTree>
    <p:extLst>
      <p:ext uri="{BB962C8B-B14F-4D97-AF65-F5344CB8AC3E}">
        <p14:creationId xmlns:p14="http://schemas.microsoft.com/office/powerpoint/2010/main" val="480099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AutoShape 13"/>
          <p:cNvSpPr>
            <a:spLocks noChangeArrowheads="1"/>
          </p:cNvSpPr>
          <p:nvPr/>
        </p:nvSpPr>
        <p:spPr bwMode="auto">
          <a:xfrm>
            <a:off x="2991846" y="5926726"/>
            <a:ext cx="2987675"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38229"/>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dirty="0"/>
              <a:t>TRANSITIONING</a:t>
            </a:r>
          </a:p>
        </p:txBody>
      </p:sp>
      <p:sp>
        <p:nvSpPr>
          <p:cNvPr id="121861" name="AutoShape 15"/>
          <p:cNvSpPr>
            <a:spLocks noChangeArrowheads="1"/>
          </p:cNvSpPr>
          <p:nvPr/>
        </p:nvSpPr>
        <p:spPr bwMode="auto">
          <a:xfrm>
            <a:off x="3067708" y="1309058"/>
            <a:ext cx="2892425"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38229"/>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b="1" dirty="0"/>
              <a:t>DEVELOPING</a:t>
            </a:r>
          </a:p>
        </p:txBody>
      </p:sp>
      <p:sp>
        <p:nvSpPr>
          <p:cNvPr id="121862" name="Title 10"/>
          <p:cNvSpPr>
            <a:spLocks noGrp="1"/>
          </p:cNvSpPr>
          <p:nvPr>
            <p:ph type="title" sz="quarter"/>
          </p:nvPr>
        </p:nvSpPr>
        <p:spPr>
          <a:xfrm>
            <a:off x="2" y="53998"/>
            <a:ext cx="9143998" cy="1107568"/>
          </a:xfrm>
        </p:spPr>
        <p:txBody>
          <a:bodyPr/>
          <a:lstStyle/>
          <a:p>
            <a:r>
              <a:rPr lang="en-US" altLang="en-US" sz="3200" dirty="0">
                <a:ea typeface="ＭＳ Ｐゴシック" panose="020B0600070205080204" pitchFamily="34" charset="-128"/>
              </a:rPr>
              <a:t>Sample Developmental Sequence of Kicking</a:t>
            </a:r>
            <a:br>
              <a:rPr lang="en-US" altLang="en-US" sz="3200" dirty="0">
                <a:ea typeface="ＭＳ Ｐゴシック" panose="020B0600070205080204" pitchFamily="34" charset="-128"/>
              </a:rPr>
            </a:br>
            <a:r>
              <a:rPr lang="en-US" sz="1800" b="0" dirty="0">
                <a:solidFill>
                  <a:prstClr val="black"/>
                </a:solidFill>
                <a:latin typeface="Arial" panose="020B0604020202020204" pitchFamily="34" charset="0"/>
                <a:cs typeface="Arial" panose="020B0604020202020204" pitchFamily="34" charset="0"/>
              </a:rPr>
              <a:t>PCF, Vol. 2, p. 215</a:t>
            </a:r>
            <a:endParaRPr lang="en-US" altLang="en-US" sz="3200" dirty="0">
              <a:ea typeface="ＭＳ Ｐゴシック" panose="020B0600070205080204" pitchFamily="34" charset="-128"/>
            </a:endParaRPr>
          </a:p>
        </p:txBody>
      </p:sp>
      <p:sp>
        <p:nvSpPr>
          <p:cNvPr id="4" name="Content Placeholder 3"/>
          <p:cNvSpPr>
            <a:spLocks noGrp="1"/>
          </p:cNvSpPr>
          <p:nvPr>
            <p:ph sz="quarter" idx="3"/>
          </p:nvPr>
        </p:nvSpPr>
        <p:spPr>
          <a:xfrm>
            <a:off x="201612" y="2676293"/>
            <a:ext cx="2478088" cy="4181707"/>
          </a:xfrm>
        </p:spPr>
        <p:txBody>
          <a:bodyPr/>
          <a:lstStyle/>
          <a:p>
            <a:pPr marL="0" indent="0" eaLnBrk="1" hangingPunct="1">
              <a:spcBef>
                <a:spcPct val="50000"/>
              </a:spcBef>
              <a:buNone/>
            </a:pPr>
            <a:r>
              <a:rPr lang="en-US" altLang="en-US" sz="2400" b="1" dirty="0"/>
              <a:t>Exploring level</a:t>
            </a:r>
          </a:p>
          <a:p>
            <a:pPr marL="0" indent="0" eaLnBrk="1" hangingPunct="1">
              <a:spcBef>
                <a:spcPct val="50000"/>
              </a:spcBef>
              <a:buNone/>
            </a:pPr>
            <a:r>
              <a:rPr lang="en-US" altLang="en-US" sz="2000" dirty="0">
                <a:solidFill>
                  <a:srgbClr val="000000"/>
                </a:solidFill>
              </a:rPr>
              <a:t>Child is stationary, usually pushes ball with one foot, and steps back quickly to catch balance. </a:t>
            </a:r>
          </a:p>
        </p:txBody>
      </p:sp>
      <p:sp>
        <p:nvSpPr>
          <p:cNvPr id="5" name="Content Placeholder 4"/>
          <p:cNvSpPr>
            <a:spLocks noGrp="1"/>
          </p:cNvSpPr>
          <p:nvPr>
            <p:ph sz="quarter" idx="4"/>
          </p:nvPr>
        </p:nvSpPr>
        <p:spPr>
          <a:xfrm>
            <a:off x="6459794" y="2676293"/>
            <a:ext cx="2684205" cy="4259766"/>
          </a:xfrm>
        </p:spPr>
        <p:txBody>
          <a:bodyPr/>
          <a:lstStyle/>
          <a:p>
            <a:pPr marL="0" indent="0" eaLnBrk="1" hangingPunct="1">
              <a:spcBef>
                <a:spcPts val="600"/>
              </a:spcBef>
              <a:buNone/>
            </a:pPr>
            <a:r>
              <a:rPr lang="en-US" altLang="en-US" sz="2400" b="1" dirty="0"/>
              <a:t>Integration level</a:t>
            </a:r>
          </a:p>
          <a:p>
            <a:pPr marL="0" indent="0" eaLnBrk="1" hangingPunct="1">
              <a:spcBef>
                <a:spcPts val="600"/>
              </a:spcBef>
              <a:buNone/>
            </a:pPr>
            <a:r>
              <a:rPr lang="en-US" altLang="en-US" sz="2000" dirty="0">
                <a:solidFill>
                  <a:srgbClr val="000000"/>
                </a:solidFill>
              </a:rPr>
              <a:t>Child approaches the ball running or with few steps, leaps before kicking, and hops after the kick. Shows contra-lateral opposition of arm and leg. Forceful kicking.</a:t>
            </a:r>
          </a:p>
          <a:p>
            <a:pPr marL="0" indent="0" eaLnBrk="1" hangingPunct="1">
              <a:spcBef>
                <a:spcPts val="600"/>
              </a:spcBef>
              <a:buNone/>
            </a:pPr>
            <a:r>
              <a:rPr lang="en-US" sz="2000" dirty="0"/>
              <a:t>Consistency</a:t>
            </a:r>
          </a:p>
        </p:txBody>
      </p:sp>
      <p:sp>
        <p:nvSpPr>
          <p:cNvPr id="6" name="Content Placeholder 5"/>
          <p:cNvSpPr>
            <a:spLocks noGrp="1"/>
          </p:cNvSpPr>
          <p:nvPr>
            <p:ph sz="quarter" idx="10"/>
          </p:nvPr>
        </p:nvSpPr>
        <p:spPr>
          <a:xfrm>
            <a:off x="2991847" y="1989950"/>
            <a:ext cx="2987675" cy="3749780"/>
          </a:xfrm>
          <a:solidFill>
            <a:srgbClr val="FFD8BD">
              <a:alpha val="21000"/>
            </a:srgbClr>
          </a:solidFill>
          <a:ln>
            <a:solidFill>
              <a:schemeClr val="tx1"/>
            </a:solidFill>
          </a:ln>
        </p:spPr>
        <p:txBody>
          <a:bodyPr/>
          <a:lstStyle/>
          <a:p>
            <a:pPr marL="117475" indent="0" eaLnBrk="1" hangingPunct="1">
              <a:spcBef>
                <a:spcPct val="50000"/>
              </a:spcBef>
              <a:buNone/>
            </a:pPr>
            <a:r>
              <a:rPr lang="en-US" altLang="en-US" sz="2000" dirty="0">
                <a:solidFill>
                  <a:srgbClr val="000000"/>
                </a:solidFill>
              </a:rPr>
              <a:t>Child swings leg back before kicking. Shows better balance.</a:t>
            </a:r>
          </a:p>
          <a:p>
            <a:pPr marL="117475" indent="0" eaLnBrk="1" hangingPunct="1">
              <a:spcBef>
                <a:spcPct val="50000"/>
              </a:spcBef>
              <a:buNone/>
            </a:pPr>
            <a:r>
              <a:rPr lang="en-US" altLang="en-US" sz="2000" dirty="0">
                <a:solidFill>
                  <a:srgbClr val="000000"/>
                </a:solidFill>
              </a:rPr>
              <a:t>Child steps toward the ball and kicks.</a:t>
            </a:r>
          </a:p>
          <a:p>
            <a:pPr marL="117475" indent="0" eaLnBrk="1" hangingPunct="1">
              <a:spcBef>
                <a:spcPct val="50000"/>
              </a:spcBef>
              <a:buNone/>
            </a:pPr>
            <a:r>
              <a:rPr lang="en-US" altLang="en-US" sz="2000" dirty="0">
                <a:solidFill>
                  <a:srgbClr val="000000"/>
                </a:solidFill>
              </a:rPr>
              <a:t>Child makes few steps and kicks forcefully with opposition of arm and leg.</a:t>
            </a:r>
          </a:p>
          <a:p>
            <a:pPr marL="117475" indent="0" eaLnBrk="1" hangingPunct="1">
              <a:spcBef>
                <a:spcPct val="50000"/>
              </a:spcBef>
              <a:buNone/>
            </a:pPr>
            <a:r>
              <a:rPr lang="en-US" sz="2000" dirty="0"/>
              <a:t>Inconsistency</a:t>
            </a:r>
          </a:p>
          <a:p>
            <a:pPr marL="0" indent="0" eaLnBrk="1" hangingPunct="1">
              <a:spcBef>
                <a:spcPct val="50000"/>
              </a:spcBef>
              <a:buNone/>
            </a:pPr>
            <a:endParaRPr lang="en-US" sz="2000" dirty="0"/>
          </a:p>
        </p:txBody>
      </p:sp>
      <p:sp>
        <p:nvSpPr>
          <p:cNvPr id="121863" name="Slide Number Placeholder 9"/>
          <p:cNvSpPr>
            <a:spLocks noGrp="1"/>
          </p:cNvSpPr>
          <p:nvPr>
            <p:ph type="sldNum" sz="quarter" idx="4294967295"/>
          </p:nvPr>
        </p:nvSpPr>
        <p:spPr bwMode="auto">
          <a:xfrm>
            <a:off x="8672052" y="0"/>
            <a:ext cx="47194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0B58ED1-D4E7-4A20-A412-EDE9EEC835E6}" type="slidenum">
              <a:rPr lang="en-US" altLang="en-US" sz="1200"/>
              <a:pPr eaLnBrk="1" hangingPunct="1"/>
              <a:t>51</a:t>
            </a:fld>
            <a:endParaRPr lang="en-US" altLang="en-US" sz="1200" dirty="0"/>
          </a:p>
        </p:txBody>
      </p:sp>
      <p:pic>
        <p:nvPicPr>
          <p:cNvPr id="12" name="Picture 2"/>
          <p:cNvPicPr>
            <a:picLocks noGrp="1" noChangeAspect="1" noChangeArrowheads="1"/>
          </p:cNvPicPr>
          <p:nvPr>
            <p:ph sz="quarter" idx="1"/>
          </p:nvPr>
        </p:nvPicPr>
        <p:blipFill>
          <a:blip r:embed="rId3"/>
          <a:srcRect/>
          <a:stretch>
            <a:fillRect/>
          </a:stretch>
        </p:blipFill>
        <p:spPr bwMode="auto">
          <a:xfrm>
            <a:off x="497144" y="904750"/>
            <a:ext cx="1668100" cy="1680832"/>
          </a:xfrm>
          <a:prstGeom prst="rect">
            <a:avLst/>
          </a:prstGeom>
          <a:noFill/>
          <a:ln>
            <a:solidFill>
              <a:schemeClr val="tx1"/>
            </a:solidFill>
          </a:ln>
          <a:effectLst>
            <a:outerShdw blurRad="63500" dist="17961" dir="2700000" algn="ctr" rotWithShape="0">
              <a:srgbClr val="7F2B0E">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3"/>
          <p:cNvPicPr>
            <a:picLocks noGrp="1" noChangeAspect="1" noChangeArrowheads="1"/>
          </p:cNvPicPr>
          <p:nvPr>
            <p:ph sz="quarter" idx="2"/>
          </p:nvPr>
        </p:nvPicPr>
        <p:blipFill rotWithShape="1">
          <a:blip r:embed="rId4"/>
          <a:srcRect r="14725"/>
          <a:stretch/>
        </p:blipFill>
        <p:spPr bwMode="auto">
          <a:xfrm>
            <a:off x="6881986" y="904750"/>
            <a:ext cx="1668100" cy="1680832"/>
          </a:xfrm>
          <a:prstGeom prst="rect">
            <a:avLst/>
          </a:prstGeom>
          <a:noFill/>
          <a:ln>
            <a:solidFill>
              <a:schemeClr val="tx1"/>
            </a:solidFill>
          </a:ln>
          <a:effectLst>
            <a:outerShdw blurRad="63500" dist="17961" dir="2700000" algn="ctr" rotWithShape="0">
              <a:srgbClr val="7F2B0E">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83399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p:nvPr>
        </p:nvSpPr>
        <p:spPr/>
        <p:txBody>
          <a:bodyPr/>
          <a:lstStyle/>
          <a:p>
            <a:r>
              <a:rPr lang="en-US" altLang="en-US" dirty="0">
                <a:ea typeface="ＭＳ Ｐゴシック" panose="020B0600070205080204" pitchFamily="34" charset="-128"/>
              </a:rPr>
              <a:t>Foundation Video Example: What It Might Look Like</a:t>
            </a:r>
          </a:p>
        </p:txBody>
      </p:sp>
      <p:sp>
        <p:nvSpPr>
          <p:cNvPr id="2" name="Content Placeholder 1"/>
          <p:cNvSpPr>
            <a:spLocks noGrp="1"/>
          </p:cNvSpPr>
          <p:nvPr>
            <p:ph idx="1"/>
          </p:nvPr>
        </p:nvSpPr>
        <p:spPr/>
        <p:txBody>
          <a:bodyPr/>
          <a:lstStyle/>
          <a:p>
            <a:endParaRPr lang="en-US" dirty="0"/>
          </a:p>
        </p:txBody>
      </p:sp>
      <p:sp>
        <p:nvSpPr>
          <p:cNvPr id="158722"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0BE178B-A813-48EF-9D0B-DFF93FFA7B36}" type="slidenum">
              <a:rPr lang="en-US" altLang="en-US" sz="1200">
                <a:solidFill>
                  <a:srgbClr val="000000"/>
                </a:solidFill>
              </a:rPr>
              <a:pPr eaLnBrk="1" hangingPunct="1"/>
              <a:t>52</a:t>
            </a:fld>
            <a:endParaRPr lang="en-US" altLang="en-US" sz="1200">
              <a:solidFill>
                <a:srgbClr val="000000"/>
              </a:solidFill>
            </a:endParaRPr>
          </a:p>
        </p:txBody>
      </p:sp>
      <p:sp>
        <p:nvSpPr>
          <p:cNvPr id="158723" name="Rectangle 2"/>
          <p:cNvSpPr>
            <a:spLocks noChangeArrowheads="1"/>
          </p:cNvSpPr>
          <p:nvPr/>
        </p:nvSpPr>
        <p:spPr bwMode="auto">
          <a:xfrm>
            <a:off x="1295400" y="1295400"/>
            <a:ext cx="6858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4000" b="1" i="1">
              <a:solidFill>
                <a:srgbClr val="000000"/>
              </a:solidFill>
            </a:endParaRPr>
          </a:p>
        </p:txBody>
      </p:sp>
    </p:spTree>
    <p:extLst>
      <p:ext uri="{BB962C8B-B14F-4D97-AF65-F5344CB8AC3E}">
        <p14:creationId xmlns:p14="http://schemas.microsoft.com/office/powerpoint/2010/main" val="13347292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2"/>
          <p:cNvSpPr>
            <a:spLocks noGrp="1"/>
          </p:cNvSpPr>
          <p:nvPr>
            <p:ph type="title"/>
          </p:nvPr>
        </p:nvSpPr>
        <p:spPr>
          <a:xfrm>
            <a:off x="-1" y="0"/>
            <a:ext cx="9144001" cy="1116013"/>
          </a:xfrm>
          <a:noFill/>
        </p:spPr>
        <p:txBody>
          <a:bodyPr/>
          <a:lstStyle/>
          <a:p>
            <a:r>
              <a:rPr lang="en-US" altLang="en-US" sz="3000" dirty="0">
                <a:ea typeface="ＭＳ Ｐゴシック" panose="020B0600070205080204" pitchFamily="34" charset="-128"/>
              </a:rPr>
              <a:t>Interactions and Strategies to Support the Development of Fine Motor Manipulative Skills </a:t>
            </a:r>
          </a:p>
        </p:txBody>
      </p:sp>
      <p:pic>
        <p:nvPicPr>
          <p:cNvPr id="160769" name="Content Placeholder 10"/>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625" t="19197" r="17138"/>
          <a:stretch/>
        </p:blipFill>
        <p:spPr>
          <a:xfrm>
            <a:off x="1" y="1147312"/>
            <a:ext cx="9144000" cy="5710688"/>
          </a:xfrm>
          <a:ln>
            <a:solidFill>
              <a:schemeClr val="tx1"/>
            </a:solidFill>
          </a:ln>
        </p:spPr>
      </p:pic>
      <p:sp>
        <p:nvSpPr>
          <p:cNvPr id="160772"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84917D5D-66B3-41E6-A9F6-EFA761781B0F}" type="slidenum">
              <a:rPr lang="en-US" altLang="en-US" sz="1200">
                <a:solidFill>
                  <a:srgbClr val="000000"/>
                </a:solidFill>
              </a:rPr>
              <a:pPr eaLnBrk="1" hangingPunct="1"/>
              <a:t>53</a:t>
            </a:fld>
            <a:endParaRPr lang="en-US" altLang="en-US" sz="1200">
              <a:solidFill>
                <a:srgbClr val="000000"/>
              </a:solidFill>
            </a:endParaRPr>
          </a:p>
        </p:txBody>
      </p:sp>
      <p:sp>
        <p:nvSpPr>
          <p:cNvPr id="160773" name="Rectangle 7"/>
          <p:cNvSpPr>
            <a:spLocks noChangeArrowheads="1"/>
          </p:cNvSpPr>
          <p:nvPr/>
        </p:nvSpPr>
        <p:spPr bwMode="auto">
          <a:xfrm>
            <a:off x="457200" y="6610350"/>
            <a:ext cx="83947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r>
              <a:rPr lang="en-US" altLang="en-US" sz="900" dirty="0">
                <a:solidFill>
                  <a:srgbClr val="FFFFFF"/>
                </a:solidFill>
                <a:cs typeface="Times New Roman" panose="02020603050405020304" pitchFamily="18" charset="0"/>
              </a:rPr>
              <a:t>©2016 California Department of Education</a:t>
            </a:r>
          </a:p>
        </p:txBody>
      </p:sp>
    </p:spTree>
    <p:extLst>
      <p:ext uri="{BB962C8B-B14F-4D97-AF65-F5344CB8AC3E}">
        <p14:creationId xmlns:p14="http://schemas.microsoft.com/office/powerpoint/2010/main" val="27356546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p:cNvSpPr>
            <a:spLocks noGrp="1"/>
          </p:cNvSpPr>
          <p:nvPr>
            <p:ph type="title" sz="quarter"/>
          </p:nvPr>
        </p:nvSpPr>
        <p:spPr>
          <a:xfrm>
            <a:off x="457200" y="41275"/>
            <a:ext cx="8229600" cy="873125"/>
          </a:xfrm>
        </p:spPr>
        <p:txBody>
          <a:bodyPr/>
          <a:lstStyle/>
          <a:p>
            <a:br>
              <a:rPr lang="en-US" altLang="en-US" dirty="0">
                <a:ea typeface="ＭＳ Ｐゴシック" panose="020B0600070205080204" pitchFamily="34" charset="-128"/>
              </a:rPr>
            </a:br>
            <a:r>
              <a:rPr lang="en-US" altLang="en-US" dirty="0">
                <a:ea typeface="ＭＳ Ｐゴシック" panose="020B0600070205080204" pitchFamily="34" charset="-128"/>
              </a:rPr>
              <a:t>Development of Fine Motor Skills</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pic>
        <p:nvPicPr>
          <p:cNvPr id="162818" name="Content Placeholder 2"/>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flipH="1">
            <a:off x="262312" y="978312"/>
            <a:ext cx="2986088" cy="4012375"/>
          </a:xfrm>
          <a:ln>
            <a:solidFill>
              <a:schemeClr val="tx1"/>
            </a:solidFill>
          </a:ln>
        </p:spPr>
      </p:pic>
      <p:sp>
        <p:nvSpPr>
          <p:cNvPr id="4" name="Text Placeholder 3"/>
          <p:cNvSpPr>
            <a:spLocks noGrp="1"/>
          </p:cNvSpPr>
          <p:nvPr>
            <p:ph sz="quarter" idx="2"/>
          </p:nvPr>
        </p:nvSpPr>
        <p:spPr>
          <a:xfrm>
            <a:off x="4109663" y="914400"/>
            <a:ext cx="4898205" cy="5657850"/>
          </a:xfrm>
          <a:noFill/>
        </p:spPr>
        <p:txBody>
          <a:bodyPr/>
          <a:lstStyle/>
          <a:p>
            <a:pPr marL="347472" indent="-347472"/>
            <a:r>
              <a:rPr lang="en-US" altLang="en-US" sz="2800" dirty="0"/>
              <a:t>“Provide opportunities for children to engage in fine motor activities in a variety of positions</a:t>
            </a:r>
            <a:r>
              <a:rPr lang="en-US" altLang="en-US" sz="2800" dirty="0">
                <a:solidFill>
                  <a:prstClr val="black"/>
                </a:solidFill>
              </a:rPr>
              <a:t>” </a:t>
            </a:r>
            <a:r>
              <a:rPr lang="en-US" altLang="en-US" sz="1800" dirty="0">
                <a:solidFill>
                  <a:prstClr val="black"/>
                </a:solidFill>
              </a:rPr>
              <a:t>(PCF, Vol. 2, p. 168)</a:t>
            </a:r>
            <a:r>
              <a:rPr lang="en-US" altLang="en-US" sz="2800" dirty="0">
                <a:solidFill>
                  <a:prstClr val="black"/>
                </a:solidFill>
              </a:rPr>
              <a:t>.</a:t>
            </a:r>
            <a:endParaRPr lang="en-US" altLang="en-US" sz="2800" dirty="0"/>
          </a:p>
          <a:p>
            <a:pPr marL="347472" indent="-347472"/>
            <a:r>
              <a:rPr lang="en-US" altLang="en-US" sz="2800" dirty="0">
                <a:ea typeface="ＭＳ Ｐゴシック" panose="020B0600070205080204" pitchFamily="34" charset="-128"/>
              </a:rPr>
              <a:t>“Focus on the quality of movement rather than the end product</a:t>
            </a:r>
            <a:r>
              <a:rPr lang="en-US" altLang="en-US" sz="2800" dirty="0">
                <a:solidFill>
                  <a:prstClr val="black"/>
                </a:solidFill>
              </a:rPr>
              <a:t>” </a:t>
            </a:r>
            <a:r>
              <a:rPr lang="en-US" altLang="en-US" sz="1800" dirty="0">
                <a:solidFill>
                  <a:prstClr val="black"/>
                </a:solidFill>
              </a:rPr>
              <a:t>(PCF, Vol. 2, p. 166)</a:t>
            </a:r>
            <a:r>
              <a:rPr lang="en-US" altLang="en-US" sz="2800" dirty="0">
                <a:solidFill>
                  <a:prstClr val="black"/>
                </a:solidFill>
              </a:rPr>
              <a:t>.</a:t>
            </a:r>
            <a:endParaRPr lang="en-US" altLang="en-US" sz="2800" dirty="0">
              <a:ea typeface="ＭＳ Ｐゴシック" panose="020B0600070205080204" pitchFamily="34" charset="-128"/>
            </a:endParaRPr>
          </a:p>
          <a:p>
            <a:pPr marL="347472" indent="-347472"/>
            <a:r>
              <a:rPr lang="en-US" altLang="en-US" sz="2800" dirty="0">
                <a:ea typeface="ＭＳ Ｐゴシック" panose="020B0600070205080204" pitchFamily="34" charset="-128"/>
              </a:rPr>
              <a:t>Learn about families’ values related to fine motor activities” </a:t>
            </a:r>
            <a:r>
              <a:rPr lang="en-US" altLang="en-US" sz="1800" dirty="0"/>
              <a:t>(PCF, Vol. 2, p. 165)</a:t>
            </a:r>
            <a:r>
              <a:rPr lang="en-US" altLang="en-US" sz="2800" dirty="0"/>
              <a:t>.</a:t>
            </a:r>
            <a:endParaRPr lang="en-US" altLang="en-US" sz="2800" dirty="0">
              <a:ea typeface="ＭＳ Ｐゴシック" panose="020B0600070205080204" pitchFamily="34" charset="-128"/>
            </a:endParaRPr>
          </a:p>
        </p:txBody>
      </p:sp>
      <p:pic>
        <p:nvPicPr>
          <p:cNvPr id="162819" name="Content Placeholder 6"/>
          <p:cNvPicPr>
            <a:picLocks noGrp="1" noChangeAspect="1"/>
          </p:cNvPicPr>
          <p:nvPr>
            <p:ph sz="quarter" idx="3"/>
          </p:nvPr>
        </p:nvPicPr>
        <p:blipFill rotWithShape="1">
          <a:blip r:embed="rId4">
            <a:extLst>
              <a:ext uri="{28A0092B-C50C-407E-A947-70E740481C1C}">
                <a14:useLocalDpi xmlns:a14="http://schemas.microsoft.com/office/drawing/2010/main" val="0"/>
              </a:ext>
            </a:extLst>
          </a:blip>
          <a:srcRect t="2878" r="10526" b="26110"/>
          <a:stretch/>
        </p:blipFill>
        <p:spPr>
          <a:xfrm flipH="1">
            <a:off x="1755356" y="3266662"/>
            <a:ext cx="2266950" cy="3448050"/>
          </a:xfrm>
          <a:ln>
            <a:solidFill>
              <a:schemeClr val="tx1"/>
            </a:solidFill>
          </a:ln>
        </p:spPr>
      </p:pic>
      <p:sp>
        <p:nvSpPr>
          <p:cNvPr id="162820" name="Slide Number Placeholder 5"/>
          <p:cNvSpPr>
            <a:spLocks noGrp="1"/>
          </p:cNvSpPr>
          <p:nvPr>
            <p:ph type="sldNum" sz="quarter" idx="10"/>
          </p:nvPr>
        </p:nvSpPr>
        <p:spPr bwMode="auto">
          <a:xfrm>
            <a:off x="8686800" y="0"/>
            <a:ext cx="457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07AE016-5ACD-476B-9E23-799AFB04FBF9}" type="slidenum">
              <a:rPr lang="en-US" altLang="en-US" sz="1200">
                <a:solidFill>
                  <a:srgbClr val="000000"/>
                </a:solidFill>
              </a:rPr>
              <a:pPr eaLnBrk="1" hangingPunct="1"/>
              <a:t>54</a:t>
            </a:fld>
            <a:endParaRPr lang="en-US" altLang="en-US" sz="1200">
              <a:solidFill>
                <a:srgbClr val="000000"/>
              </a:solidFill>
            </a:endParaRPr>
          </a:p>
        </p:txBody>
      </p:sp>
      <p:sp>
        <p:nvSpPr>
          <p:cNvPr id="162821" name="Content Placeholder 2"/>
          <p:cNvSpPr txBox="1">
            <a:spLocks/>
          </p:cNvSpPr>
          <p:nvPr/>
        </p:nvSpPr>
        <p:spPr bwMode="auto">
          <a:xfrm>
            <a:off x="-6357938" y="2174875"/>
            <a:ext cx="5276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20000"/>
              </a:spcBef>
              <a:buFont typeface="Arial" panose="020B0604020202020204" pitchFamily="34" charset="0"/>
              <a:buChar char="•"/>
            </a:pPr>
            <a:endParaRPr lang="en-US" altLang="en-US" sz="2800"/>
          </a:p>
        </p:txBody>
      </p:sp>
      <p:sp>
        <p:nvSpPr>
          <p:cNvPr id="11" name="Rectangle 7"/>
          <p:cNvSpPr>
            <a:spLocks noChangeArrowheads="1"/>
          </p:cNvSpPr>
          <p:nvPr/>
        </p:nvSpPr>
        <p:spPr bwMode="auto">
          <a:xfrm>
            <a:off x="4109663" y="6579892"/>
            <a:ext cx="51216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r>
              <a:rPr lang="en-US" altLang="en-US" sz="900" dirty="0">
                <a:cs typeface="Times New Roman" panose="02020603050405020304" pitchFamily="18" charset="0"/>
              </a:rPr>
              <a:t>©2016 California Department of Education</a:t>
            </a:r>
          </a:p>
        </p:txBody>
      </p:sp>
    </p:spTree>
    <p:extLst>
      <p:ext uri="{BB962C8B-B14F-4D97-AF65-F5344CB8AC3E}">
        <p14:creationId xmlns:p14="http://schemas.microsoft.com/office/powerpoint/2010/main" val="19684013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descr="C:\Users\Patty\Desktop\WestEd TK\Tback TK pic 5-2014\IMG_6712.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1" y="-27257"/>
            <a:ext cx="9144001" cy="6916178"/>
          </a:xfrm>
          <a:noFill/>
        </p:spPr>
      </p:pic>
      <p:sp>
        <p:nvSpPr>
          <p:cNvPr id="164866" name="Title 2"/>
          <p:cNvSpPr>
            <a:spLocks noGrp="1"/>
          </p:cNvSpPr>
          <p:nvPr>
            <p:ph type="title"/>
          </p:nvPr>
        </p:nvSpPr>
        <p:spPr>
          <a:xfrm>
            <a:off x="162232" y="3903059"/>
            <a:ext cx="5392994" cy="1143000"/>
          </a:xfrm>
          <a:noFill/>
        </p:spPr>
        <p:txBody>
          <a:bodyPr/>
          <a:lstStyle/>
          <a:p>
            <a:pPr algn="l"/>
            <a:r>
              <a:rPr lang="en-US" altLang="en-US" dirty="0">
                <a:ea typeface="ＭＳ Ｐゴシック" panose="020B0600070205080204" pitchFamily="34" charset="-128"/>
              </a:rPr>
              <a:t>Provide </a:t>
            </a:r>
            <a:r>
              <a:rPr lang="en-US" altLang="en-US" dirty="0"/>
              <a:t>a</a:t>
            </a:r>
            <a:r>
              <a:rPr lang="en-US" altLang="en-US" dirty="0">
                <a:ea typeface="ＭＳ Ｐゴシック" panose="020B0600070205080204" pitchFamily="34" charset="-128"/>
              </a:rPr>
              <a:t>daptations:</a:t>
            </a:r>
          </a:p>
        </p:txBody>
      </p:sp>
      <p:sp>
        <p:nvSpPr>
          <p:cNvPr id="164867" name="Content Placeholder 2"/>
          <p:cNvSpPr>
            <a:spLocks noGrp="1"/>
          </p:cNvSpPr>
          <p:nvPr>
            <p:ph sz="half" idx="1"/>
          </p:nvPr>
        </p:nvSpPr>
        <p:spPr>
          <a:xfrm>
            <a:off x="162232" y="4824598"/>
            <a:ext cx="6591494" cy="2064323"/>
          </a:xfrm>
          <a:noFill/>
        </p:spPr>
        <p:txBody>
          <a:bodyPr/>
          <a:lstStyle/>
          <a:p>
            <a:pPr marL="0" indent="0">
              <a:buFont typeface="Arial" panose="020B0604020202020204" pitchFamily="34" charset="0"/>
              <a:buNone/>
            </a:pPr>
            <a:r>
              <a:rPr lang="en-US" altLang="en-US" sz="3200" b="1" dirty="0"/>
              <a:t>Provide a variety of tools of differing sizes and grips: paint brushes, pencils, tweezers, laces, etc.</a:t>
            </a:r>
          </a:p>
          <a:p>
            <a:pPr marL="0" indent="0">
              <a:buFont typeface="Arial" panose="020B0604020202020204" pitchFamily="34" charset="0"/>
              <a:buNone/>
            </a:pPr>
            <a:endParaRPr lang="en-US" altLang="en-US" sz="3200" b="1" dirty="0"/>
          </a:p>
        </p:txBody>
      </p:sp>
      <p:sp>
        <p:nvSpPr>
          <p:cNvPr id="164868"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FEC6545-112A-4F24-8B01-A323C99E2E03}" type="slidenum">
              <a:rPr lang="en-US" altLang="en-US" sz="1200">
                <a:solidFill>
                  <a:srgbClr val="000000"/>
                </a:solidFill>
              </a:rPr>
              <a:pPr eaLnBrk="1" hangingPunct="1"/>
              <a:t>55</a:t>
            </a:fld>
            <a:endParaRPr lang="en-US" altLang="en-US" sz="1200">
              <a:solidFill>
                <a:srgbClr val="000000"/>
              </a:solidFill>
            </a:endParaRPr>
          </a:p>
        </p:txBody>
      </p:sp>
      <p:sp>
        <p:nvSpPr>
          <p:cNvPr id="6" name="Rectangle 7"/>
          <p:cNvSpPr>
            <a:spLocks noChangeArrowheads="1"/>
          </p:cNvSpPr>
          <p:nvPr/>
        </p:nvSpPr>
        <p:spPr bwMode="auto">
          <a:xfrm>
            <a:off x="3432590" y="6658089"/>
            <a:ext cx="28993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r>
              <a:rPr lang="en-US" altLang="en-US" sz="900" dirty="0">
                <a:cs typeface="Times New Roman" panose="02020603050405020304" pitchFamily="18" charset="0"/>
              </a:rPr>
              <a:t>©2016 California Department of Education</a:t>
            </a:r>
          </a:p>
        </p:txBody>
      </p:sp>
    </p:spTree>
    <p:extLst>
      <p:ext uri="{BB962C8B-B14F-4D97-AF65-F5344CB8AC3E}">
        <p14:creationId xmlns:p14="http://schemas.microsoft.com/office/powerpoint/2010/main" val="15354675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itle 1"/>
          <p:cNvSpPr>
            <a:spLocks noGrp="1"/>
          </p:cNvSpPr>
          <p:nvPr>
            <p:ph type="title"/>
          </p:nvPr>
        </p:nvSpPr>
        <p:spPr/>
        <p:txBody>
          <a:bodyPr/>
          <a:lstStyle/>
          <a:p>
            <a:r>
              <a:rPr lang="en-US" altLang="en-US" dirty="0">
                <a:ea typeface="ＭＳ Ｐゴシック" panose="020B0600070205080204" pitchFamily="34" charset="-128"/>
              </a:rPr>
              <a:t>Foundation Video Example: What It Might Look Like</a:t>
            </a:r>
          </a:p>
        </p:txBody>
      </p:sp>
      <p:sp>
        <p:nvSpPr>
          <p:cNvPr id="166914" name="Content Placeholder 2"/>
          <p:cNvSpPr>
            <a:spLocks noGrp="1"/>
          </p:cNvSpPr>
          <p:nvPr>
            <p:ph idx="1"/>
          </p:nvPr>
        </p:nvSpPr>
        <p:spPr/>
        <p:txBody>
          <a:bodyPr/>
          <a:lstStyle/>
          <a:p>
            <a:pPr marL="0" indent="0" algn="ctr">
              <a:buFontTx/>
              <a:buNone/>
            </a:pPr>
            <a:endParaRPr lang="en-US" altLang="en-US" sz="2000" dirty="0">
              <a:ea typeface="ＭＳ Ｐゴシック" panose="020B0600070205080204" pitchFamily="34" charset="-128"/>
            </a:endParaRPr>
          </a:p>
        </p:txBody>
      </p:sp>
      <p:sp>
        <p:nvSpPr>
          <p:cNvPr id="16691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05C552D-B58B-44ED-8B1A-CB45B84192E1}" type="slidenum">
              <a:rPr lang="en-US" altLang="en-US" sz="1200">
                <a:solidFill>
                  <a:srgbClr val="000000"/>
                </a:solidFill>
              </a:rPr>
              <a:pPr eaLnBrk="1" hangingPunct="1"/>
              <a:t>56</a:t>
            </a:fld>
            <a:endParaRPr lang="en-US" altLang="en-US" sz="1200">
              <a:solidFill>
                <a:srgbClr val="000000"/>
              </a:solidFill>
            </a:endParaRPr>
          </a:p>
        </p:txBody>
      </p:sp>
    </p:spTree>
    <p:extLst>
      <p:ext uri="{BB962C8B-B14F-4D97-AF65-F5344CB8AC3E}">
        <p14:creationId xmlns:p14="http://schemas.microsoft.com/office/powerpoint/2010/main" val="14616511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1625"/>
            <a:ext cx="8229600" cy="1143000"/>
          </a:xfrm>
        </p:spPr>
        <p:txBody>
          <a:bodyPr/>
          <a:lstStyle/>
          <a:p>
            <a:r>
              <a:rPr lang="en-US" dirty="0"/>
              <a:t>DRDP-K (2015)</a:t>
            </a:r>
          </a:p>
        </p:txBody>
      </p:sp>
      <p:sp>
        <p:nvSpPr>
          <p:cNvPr id="168961" name="Content Placeholder 1"/>
          <p:cNvSpPr>
            <a:spLocks noGrp="1"/>
          </p:cNvSpPr>
          <p:nvPr>
            <p:ph idx="1"/>
          </p:nvPr>
        </p:nvSpPr>
        <p:spPr>
          <a:xfrm>
            <a:off x="457200" y="1166250"/>
            <a:ext cx="8229600" cy="4959913"/>
          </a:xfrm>
        </p:spPr>
        <p:txBody>
          <a:bodyPr/>
          <a:lstStyle/>
          <a:p>
            <a:pPr marL="341313" indent="-341313">
              <a:spcAft>
                <a:spcPts val="600"/>
              </a:spcAft>
            </a:pPr>
            <a:r>
              <a:rPr lang="en-US" altLang="en-US" sz="2600" dirty="0">
                <a:ea typeface="ＭＳ Ｐゴシック" panose="020B0600070205080204" pitchFamily="34" charset="-128"/>
              </a:rPr>
              <a:t>An observation-based assessment tool, </a:t>
            </a:r>
            <a:r>
              <a:rPr lang="en-US" altLang="en-US" sz="2600" b="1" i="1" dirty="0">
                <a:ea typeface="ＭＳ Ｐゴシック" panose="020B0600070205080204" pitchFamily="34" charset="-128"/>
              </a:rPr>
              <a:t>not</a:t>
            </a:r>
            <a:r>
              <a:rPr lang="en-US" altLang="en-US" sz="2600" i="1" dirty="0">
                <a:ea typeface="ＭＳ Ｐゴシック" panose="020B0600070205080204" pitchFamily="34" charset="-128"/>
              </a:rPr>
              <a:t> </a:t>
            </a:r>
            <a:r>
              <a:rPr lang="en-US" altLang="en-US" sz="2600" dirty="0">
                <a:ea typeface="ＭＳ Ｐゴシック" panose="020B0600070205080204" pitchFamily="34" charset="-128"/>
              </a:rPr>
              <a:t>a test</a:t>
            </a:r>
          </a:p>
          <a:p>
            <a:pPr marL="341313" indent="-341313">
              <a:spcAft>
                <a:spcPts val="600"/>
              </a:spcAft>
            </a:pPr>
            <a:r>
              <a:rPr lang="en-US" altLang="en-US" sz="2600" dirty="0">
                <a:ea typeface="ＭＳ Ｐゴシック" panose="020B0600070205080204" pitchFamily="34" charset="-128"/>
              </a:rPr>
              <a:t>Individual child assessment</a:t>
            </a:r>
          </a:p>
          <a:p>
            <a:pPr marL="341313" indent="-341313">
              <a:spcAft>
                <a:spcPts val="600"/>
              </a:spcAft>
            </a:pPr>
            <a:r>
              <a:rPr lang="en-US" altLang="en-US" sz="2600" dirty="0">
                <a:ea typeface="ＭＳ Ｐゴシック" panose="020B0600070205080204" pitchFamily="34" charset="-128"/>
              </a:rPr>
              <a:t>Completed by each child'</a:t>
            </a:r>
            <a:r>
              <a:rPr lang="en-US" altLang="ja-JP" sz="2600" dirty="0">
                <a:ea typeface="ＭＳ Ｐゴシック" panose="020B0600070205080204" pitchFamily="34" charset="-128"/>
              </a:rPr>
              <a:t>s teacher</a:t>
            </a:r>
          </a:p>
          <a:p>
            <a:pPr marL="341313" indent="-341313">
              <a:spcAft>
                <a:spcPts val="600"/>
              </a:spcAft>
            </a:pPr>
            <a:r>
              <a:rPr lang="en-US" altLang="en-US" sz="2600" dirty="0">
                <a:ea typeface="ＭＳ Ｐゴシック" panose="020B0600070205080204" pitchFamily="34" charset="-128"/>
              </a:rPr>
              <a:t>Based on developmental research and theory</a:t>
            </a:r>
          </a:p>
          <a:p>
            <a:pPr marL="341313" indent="-341313">
              <a:spcAft>
                <a:spcPts val="600"/>
              </a:spcAft>
            </a:pPr>
            <a:r>
              <a:rPr lang="en-US" altLang="en-US" sz="2600" dirty="0">
                <a:ea typeface="ＭＳ Ｐゴシック" panose="020B0600070205080204" pitchFamily="34" charset="-128"/>
              </a:rPr>
              <a:t>Includes developmental sequences of behaviors along a continuum</a:t>
            </a:r>
          </a:p>
          <a:p>
            <a:pPr marL="341313" indent="-341313">
              <a:spcAft>
                <a:spcPts val="600"/>
              </a:spcAft>
            </a:pPr>
            <a:r>
              <a:rPr lang="en-US" altLang="en-US" sz="2600" dirty="0">
                <a:ea typeface="ＭＳ Ｐゴシック" panose="020B0600070205080204" pitchFamily="34" charset="-128"/>
              </a:rPr>
              <a:t>Spans the developmental continuum of children in a two-year kindergarten program (TK)</a:t>
            </a:r>
          </a:p>
          <a:p>
            <a:pPr marL="341313" indent="-341313">
              <a:lnSpc>
                <a:spcPct val="80000"/>
              </a:lnSpc>
              <a:buFontTx/>
              <a:buNone/>
            </a:pPr>
            <a:endParaRPr lang="en-US" altLang="en-US" sz="2600" dirty="0">
              <a:ea typeface="ＭＳ Ｐゴシック" panose="020B0600070205080204" pitchFamily="34" charset="-128"/>
            </a:endParaRPr>
          </a:p>
        </p:txBody>
      </p:sp>
      <p:sp>
        <p:nvSpPr>
          <p:cNvPr id="2" name="Slide Number Placeholder 1"/>
          <p:cNvSpPr>
            <a:spLocks noGrp="1"/>
          </p:cNvSpPr>
          <p:nvPr>
            <p:ph type="sldNum" sz="quarter" idx="10"/>
          </p:nvPr>
        </p:nvSpPr>
        <p:spPr/>
        <p:txBody>
          <a:bodyPr/>
          <a:lstStyle/>
          <a:p>
            <a:fld id="{57C10AFF-D030-4D16-8C5E-CED78E88AD20}" type="slidenum">
              <a:rPr lang="en-US" altLang="en-US" smtClean="0"/>
              <a:pPr/>
              <a:t>57</a:t>
            </a:fld>
            <a:endParaRPr lang="en-US" altLang="en-US"/>
          </a:p>
        </p:txBody>
      </p:sp>
      <p:pic>
        <p:nvPicPr>
          <p:cNvPr id="19558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9962" y="4860899"/>
            <a:ext cx="2327787" cy="180347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28464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91613"/>
            <a:ext cx="9212826" cy="1694085"/>
          </a:xfrm>
        </p:spPr>
        <p:txBody>
          <a:bodyPr/>
          <a:lstStyle/>
          <a:p>
            <a:br>
              <a:rPr lang="en-US" altLang="en-US" sz="3600" dirty="0">
                <a:solidFill>
                  <a:srgbClr val="000000"/>
                </a:solidFill>
              </a:rPr>
            </a:br>
            <a:br>
              <a:rPr lang="en-US" altLang="en-US" sz="3600" dirty="0">
                <a:solidFill>
                  <a:srgbClr val="000000"/>
                </a:solidFill>
              </a:rPr>
            </a:br>
            <a:r>
              <a:rPr lang="en-US" sz="3600" dirty="0"/>
              <a:t>DRDP–K (2015): A Developmental Continuum for Kindergarten</a:t>
            </a:r>
            <a:br>
              <a:rPr lang="en-US" sz="3600" dirty="0"/>
            </a:br>
            <a:br>
              <a:rPr lang="en-US" altLang="en-US" sz="3600" dirty="0"/>
            </a:br>
            <a:endParaRPr lang="en-US" sz="3600" dirty="0"/>
          </a:p>
        </p:txBody>
      </p:sp>
      <p:sp>
        <p:nvSpPr>
          <p:cNvPr id="171009" name="Rectangle 7"/>
          <p:cNvSpPr>
            <a:spLocks noGrp="1" noChangeArrowheads="1"/>
          </p:cNvSpPr>
          <p:nvPr>
            <p:ph sz="half" idx="1"/>
          </p:nvPr>
        </p:nvSpPr>
        <p:spPr>
          <a:xfrm>
            <a:off x="1012722" y="1917290"/>
            <a:ext cx="7674077" cy="2427716"/>
          </a:xfrm>
        </p:spPr>
        <p:txBody>
          <a:bodyPr/>
          <a:lstStyle/>
          <a:p>
            <a:pPr marL="0" indent="0">
              <a:buNone/>
            </a:pPr>
            <a:r>
              <a:rPr lang="en-US" altLang="en-US" dirty="0"/>
              <a:t>Fundamental Movement Skills:</a:t>
            </a:r>
          </a:p>
          <a:p>
            <a:r>
              <a:rPr lang="en-US" altLang="en-US" dirty="0"/>
              <a:t>PD 2: Gross Locomotor Skills</a:t>
            </a:r>
          </a:p>
          <a:p>
            <a:r>
              <a:rPr lang="en-US" altLang="en-US" dirty="0"/>
              <a:t>PD 3: Gross Motor Manipulative Skills</a:t>
            </a:r>
          </a:p>
          <a:p>
            <a:r>
              <a:rPr lang="en-US" altLang="en-US" dirty="0"/>
              <a:t>PD 4: Fine Motor Manipulative Skills</a:t>
            </a:r>
          </a:p>
        </p:txBody>
      </p:sp>
      <p:sp>
        <p:nvSpPr>
          <p:cNvPr id="2" name="Slide Number Placeholder 1"/>
          <p:cNvSpPr>
            <a:spLocks noGrp="1"/>
          </p:cNvSpPr>
          <p:nvPr>
            <p:ph type="sldNum" sz="quarter" idx="10"/>
          </p:nvPr>
        </p:nvSpPr>
        <p:spPr/>
        <p:txBody>
          <a:bodyPr/>
          <a:lstStyle/>
          <a:p>
            <a:fld id="{BEBBF190-489A-403C-B44B-DFF113AA7E88}" type="slidenum">
              <a:rPr lang="en-US" altLang="en-US" smtClean="0"/>
              <a:pPr/>
              <a:t>58</a:t>
            </a:fld>
            <a:endParaRPr lang="en-US" altLang="en-US"/>
          </a:p>
        </p:txBody>
      </p:sp>
      <p:pic>
        <p:nvPicPr>
          <p:cNvPr id="7270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345005"/>
            <a:ext cx="2777614" cy="2147640"/>
          </a:xfrm>
          <a:prstGeom prst="rect">
            <a:avLst/>
          </a:prstGeom>
          <a:noFill/>
          <a:ln>
            <a:solidFill>
              <a:srgbClr val="000000"/>
            </a:solidFill>
          </a:ln>
          <a:effectLst>
            <a:outerShdw blurRad="63500" dist="17961" dir="2700000" algn="ctr" rotWithShape="0">
              <a:srgbClr val="7F2B0E">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270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3193" y="4346392"/>
            <a:ext cx="2777614" cy="2146253"/>
          </a:xfrm>
          <a:prstGeom prst="rect">
            <a:avLst/>
          </a:prstGeom>
          <a:noFill/>
          <a:ln>
            <a:solidFill>
              <a:srgbClr val="000000"/>
            </a:solidFill>
          </a:ln>
          <a:effectLst>
            <a:outerShdw blurRad="63500" dist="17961" dir="2700000" algn="ctr" rotWithShape="0">
              <a:srgbClr val="7F2B0E">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27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7786" y="4345005"/>
            <a:ext cx="2777614" cy="2146254"/>
          </a:xfrm>
          <a:prstGeom prst="rect">
            <a:avLst/>
          </a:prstGeom>
          <a:noFill/>
          <a:ln>
            <a:solidFill>
              <a:srgbClr val="000000"/>
            </a:solidFill>
          </a:ln>
          <a:effectLst>
            <a:outerShdw blurRad="63500" dist="17961" dir="2700000" algn="ctr" rotWithShape="0">
              <a:srgbClr val="7F2B0E">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 name="Rectangle 7"/>
          <p:cNvSpPr>
            <a:spLocks noChangeArrowheads="1"/>
          </p:cNvSpPr>
          <p:nvPr/>
        </p:nvSpPr>
        <p:spPr bwMode="auto">
          <a:xfrm>
            <a:off x="0" y="6622851"/>
            <a:ext cx="9144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r>
              <a:rPr lang="en-US" altLang="en-US" sz="900" dirty="0">
                <a:cs typeface="Times New Roman" panose="02020603050405020304" pitchFamily="18" charset="0"/>
              </a:rPr>
              <a:t>©2016 California Department of Education</a:t>
            </a:r>
          </a:p>
        </p:txBody>
      </p:sp>
    </p:spTree>
    <p:extLst>
      <p:ext uri="{BB962C8B-B14F-4D97-AF65-F5344CB8AC3E}">
        <p14:creationId xmlns:p14="http://schemas.microsoft.com/office/powerpoint/2010/main" val="41428477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457200" y="0"/>
            <a:ext cx="8229600" cy="1337187"/>
          </a:xfrm>
        </p:spPr>
        <p:txBody>
          <a:bodyPr/>
          <a:lstStyle/>
          <a:p>
            <a:r>
              <a:rPr lang="en-US" altLang="en-US" sz="4000" dirty="0">
                <a:ea typeface="ＭＳ Ｐゴシック" panose="020B0600070205080204" pitchFamily="34" charset="-128"/>
                <a:cs typeface="Arial" panose="020B0604020202020204" pitchFamily="34" charset="0"/>
              </a:rPr>
              <a:t>Environmental Factors that </a:t>
            </a:r>
            <a:br>
              <a:rPr lang="en-US" altLang="en-US" sz="4000" dirty="0">
                <a:ea typeface="ＭＳ Ｐゴシック" panose="020B0600070205080204" pitchFamily="34" charset="-128"/>
                <a:cs typeface="Arial" panose="020B0604020202020204" pitchFamily="34" charset="0"/>
              </a:rPr>
            </a:br>
            <a:r>
              <a:rPr lang="en-US" altLang="en-US" sz="4000" dirty="0">
                <a:ea typeface="ＭＳ Ｐゴシック" panose="020B0600070205080204" pitchFamily="34" charset="-128"/>
                <a:cs typeface="Arial" panose="020B0604020202020204" pitchFamily="34" charset="0"/>
              </a:rPr>
              <a:t>Influence Physical Development</a:t>
            </a:r>
          </a:p>
        </p:txBody>
      </p:sp>
      <p:sp>
        <p:nvSpPr>
          <p:cNvPr id="173058" name="Content Placeholder 2"/>
          <p:cNvSpPr>
            <a:spLocks noGrp="1"/>
          </p:cNvSpPr>
          <p:nvPr>
            <p:ph idx="1"/>
          </p:nvPr>
        </p:nvSpPr>
        <p:spPr>
          <a:xfrm>
            <a:off x="349045" y="1337187"/>
            <a:ext cx="8337755" cy="4935793"/>
          </a:xfrm>
        </p:spPr>
        <p:txBody>
          <a:bodyPr/>
          <a:lstStyle/>
          <a:p>
            <a:pPr marL="344488" indent="-344488">
              <a:buFont typeface="+mj-lt"/>
              <a:buAutoNum type="arabicPeriod"/>
            </a:pPr>
            <a:r>
              <a:rPr lang="en-US" altLang="en-US" sz="2600" dirty="0">
                <a:cs typeface="Arial" panose="020B0604020202020204" pitchFamily="34" charset="0"/>
              </a:rPr>
              <a:t>“</a:t>
            </a:r>
            <a:r>
              <a:rPr lang="en-US" altLang="en-US" sz="2600" dirty="0">
                <a:ea typeface="ＭＳ Ｐゴシック" panose="020B0600070205080204" pitchFamily="34" charset="-128"/>
                <a:cs typeface="Arial" panose="020B0604020202020204" pitchFamily="34" charset="0"/>
              </a:rPr>
              <a:t>Teachers promote optimal physical development when they provide children with positive encouragement and quality instruction (both indirect and direct)” </a:t>
            </a:r>
            <a:r>
              <a:rPr lang="en-US" altLang="en-US" sz="1800" dirty="0">
                <a:ea typeface="ＭＳ Ｐゴシック" panose="020B0600070205080204" pitchFamily="34" charset="-128"/>
                <a:cs typeface="Arial" panose="020B0604020202020204" pitchFamily="34" charset="0"/>
              </a:rPr>
              <a:t>(PCF, Vol. 2, p. 136)</a:t>
            </a:r>
            <a:r>
              <a:rPr lang="en-US" altLang="en-US" sz="2600" dirty="0">
                <a:ea typeface="ＭＳ Ｐゴシック" panose="020B0600070205080204" pitchFamily="34" charset="-128"/>
                <a:cs typeface="Arial" panose="020B0604020202020204" pitchFamily="34" charset="0"/>
              </a:rPr>
              <a:t>.</a:t>
            </a:r>
          </a:p>
          <a:p>
            <a:pPr marL="344488" indent="-344488">
              <a:buFont typeface="+mj-lt"/>
              <a:buAutoNum type="arabicPeriod"/>
            </a:pPr>
            <a:r>
              <a:rPr lang="en-US" altLang="en-US" sz="2600" dirty="0"/>
              <a:t>“The immediate physical environment is a powerful influence on children’</a:t>
            </a:r>
            <a:r>
              <a:rPr lang="en-US" altLang="ja-JP" sz="2600" dirty="0"/>
              <a:t>s physical development</a:t>
            </a:r>
            <a:r>
              <a:rPr lang="en-US" altLang="en-US" sz="2600" dirty="0">
                <a:solidFill>
                  <a:prstClr val="black"/>
                </a:solidFill>
              </a:rPr>
              <a:t>”       </a:t>
            </a:r>
            <a:r>
              <a:rPr lang="en-US" altLang="en-US" sz="1800" dirty="0">
                <a:solidFill>
                  <a:prstClr val="black"/>
                </a:solidFill>
              </a:rPr>
              <a:t>(PCF, Vol. 2, p. 136)</a:t>
            </a:r>
            <a:r>
              <a:rPr lang="en-US" altLang="en-US" sz="2600" dirty="0">
                <a:solidFill>
                  <a:prstClr val="black"/>
                </a:solidFill>
              </a:rPr>
              <a:t>.</a:t>
            </a:r>
          </a:p>
          <a:p>
            <a:pPr marL="461963" indent="-461963">
              <a:buFont typeface="+mj-lt"/>
              <a:buAutoNum type="arabicPeriod"/>
            </a:pPr>
            <a:r>
              <a:rPr lang="en-US" altLang="en-US" sz="2600" dirty="0">
                <a:cs typeface="Arial" panose="020B0604020202020204" pitchFamily="34" charset="0"/>
              </a:rPr>
              <a:t>“Indoor and outdoor play environments                            should include a variety of appropriately                              sized equipment that promotes both                                          gross and fine motor development</a:t>
            </a:r>
            <a:r>
              <a:rPr lang="en-US" altLang="en-US" sz="2600" dirty="0">
                <a:solidFill>
                  <a:prstClr val="black"/>
                </a:solidFill>
              </a:rPr>
              <a:t>”                                              </a:t>
            </a:r>
            <a:r>
              <a:rPr lang="en-US" altLang="en-US" sz="1800" dirty="0">
                <a:solidFill>
                  <a:prstClr val="black"/>
                </a:solidFill>
              </a:rPr>
              <a:t>(PCF, Vol. 2, p. 136)</a:t>
            </a:r>
            <a:r>
              <a:rPr lang="en-US" altLang="en-US" sz="2600" dirty="0">
                <a:solidFill>
                  <a:prstClr val="black"/>
                </a:solidFill>
              </a:rPr>
              <a:t>.</a:t>
            </a:r>
            <a:endParaRPr lang="en-US" altLang="ja-JP" sz="2600" dirty="0"/>
          </a:p>
          <a:p>
            <a:pPr marL="461963" indent="-461963">
              <a:buFont typeface="+mj-lt"/>
              <a:buAutoNum type="arabicPeriod"/>
            </a:pPr>
            <a:endParaRPr lang="en-US" altLang="en-US" sz="2600" dirty="0">
              <a:solidFill>
                <a:prstClr val="black"/>
              </a:solidFill>
            </a:endParaRPr>
          </a:p>
          <a:p>
            <a:pPr marL="461963" indent="-461963">
              <a:buFont typeface="+mj-lt"/>
              <a:buAutoNum type="arabicPeriod"/>
            </a:pPr>
            <a:endParaRPr lang="en-US" altLang="ja-JP" sz="2800" dirty="0"/>
          </a:p>
          <a:p>
            <a:pPr marL="461963" indent="-461963">
              <a:buFont typeface="+mj-lt"/>
              <a:buAutoNum type="arabicPeriod"/>
            </a:pPr>
            <a:endParaRPr lang="en-US" altLang="en-US" sz="2600" dirty="0">
              <a:ea typeface="ＭＳ Ｐゴシック" panose="020B0600070205080204" pitchFamily="34" charset="-128"/>
              <a:cs typeface="Arial" panose="020B0604020202020204" pitchFamily="34" charset="0"/>
            </a:endParaRPr>
          </a:p>
        </p:txBody>
      </p:sp>
      <p:sp>
        <p:nvSpPr>
          <p:cNvPr id="173059"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F9AC25D-7664-4504-9612-E30F271B33D4}" type="slidenum">
              <a:rPr lang="en-US" altLang="en-US" sz="1200"/>
              <a:pPr eaLnBrk="1" hangingPunct="1"/>
              <a:t>59</a:t>
            </a:fld>
            <a:endParaRPr lang="en-US" altLang="en-US" sz="1200"/>
          </a:p>
        </p:txBody>
      </p:sp>
      <p:pic>
        <p:nvPicPr>
          <p:cNvPr id="98309"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13945" r="16683"/>
          <a:stretch/>
        </p:blipFill>
        <p:spPr bwMode="auto">
          <a:xfrm>
            <a:off x="6948092" y="4515697"/>
            <a:ext cx="2195908" cy="2342303"/>
          </a:xfrm>
          <a:prstGeom prst="rect">
            <a:avLst/>
          </a:prstGeom>
          <a:noFill/>
          <a:ln>
            <a:solidFill>
              <a:srgbClr val="00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3735315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2"/>
          <p:cNvPicPr>
            <a:picLocks noChangeAspect="1" noChangeArrowheads="1"/>
          </p:cNvPicPr>
          <p:nvPr/>
        </p:nvPicPr>
        <p:blipFill rotWithShape="1">
          <a:blip r:embed="rId3"/>
          <a:srcRect l="5851" r="6963"/>
          <a:stretch/>
        </p:blipFill>
        <p:spPr bwMode="auto">
          <a:xfrm>
            <a:off x="4980709" y="1"/>
            <a:ext cx="4163291" cy="6858000"/>
          </a:xfrm>
          <a:prstGeom prst="rect">
            <a:avLst/>
          </a:prstGeom>
          <a:noFill/>
          <a:ln>
            <a:solidFill>
              <a:srgbClr val="00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7961" dir="2700000" algn="ctr" rotWithShape="0">
                    <a:srgbClr val="7F2B0E">
                      <a:alpha val="74998"/>
                    </a:srgbClr>
                  </a:outerShdw>
                </a:effectLst>
              </a14:hiddenEffects>
            </a:ext>
          </a:extLst>
        </p:spPr>
      </p:pic>
      <p:sp>
        <p:nvSpPr>
          <p:cNvPr id="2" name="Title 1"/>
          <p:cNvSpPr>
            <a:spLocks noGrp="1"/>
          </p:cNvSpPr>
          <p:nvPr>
            <p:ph type="title"/>
          </p:nvPr>
        </p:nvSpPr>
        <p:spPr>
          <a:xfrm>
            <a:off x="-1" y="274638"/>
            <a:ext cx="4980709" cy="902998"/>
          </a:xfrm>
        </p:spPr>
        <p:txBody>
          <a:bodyPr/>
          <a:lstStyle/>
          <a:p>
            <a:r>
              <a:rPr lang="en-US" dirty="0"/>
              <a:t>Confident Movers</a:t>
            </a:r>
          </a:p>
        </p:txBody>
      </p:sp>
      <p:sp>
        <p:nvSpPr>
          <p:cNvPr id="3" name="Content Placeholder 2"/>
          <p:cNvSpPr>
            <a:spLocks noGrp="1"/>
          </p:cNvSpPr>
          <p:nvPr>
            <p:ph sz="half" idx="1"/>
          </p:nvPr>
        </p:nvSpPr>
        <p:spPr>
          <a:xfrm>
            <a:off x="457199" y="1452273"/>
            <a:ext cx="4184073" cy="4944053"/>
          </a:xfrm>
        </p:spPr>
        <p:txBody>
          <a:bodyPr/>
          <a:lstStyle/>
          <a:p>
            <a:pPr marL="0" indent="0">
              <a:buNone/>
            </a:pPr>
            <a:r>
              <a:rPr lang="en-US" altLang="en-US" dirty="0"/>
              <a:t>“Children who develop fundamental movement skills tend to become confident movers and have the building blocks for an active way of life” </a:t>
            </a:r>
            <a:r>
              <a:rPr lang="en-US" altLang="en-US" sz="1800" dirty="0"/>
              <a:t>(PCF, Vol. 2, p. 139)</a:t>
            </a:r>
            <a:r>
              <a:rPr lang="en-US" altLang="en-US" dirty="0"/>
              <a:t>.</a:t>
            </a:r>
          </a:p>
          <a:p>
            <a:endParaRPr lang="en-US" dirty="0"/>
          </a:p>
        </p:txBody>
      </p:sp>
      <p:sp>
        <p:nvSpPr>
          <p:cNvPr id="64513"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25549B9-4D53-4984-8CB2-867F20356823}" type="slidenum">
              <a:rPr lang="en-US" altLang="en-US" sz="1200"/>
              <a:pPr eaLnBrk="1" hangingPunct="1"/>
              <a:t>6</a:t>
            </a:fld>
            <a:endParaRPr lang="en-US" altLang="en-US" sz="1200"/>
          </a:p>
        </p:txBody>
      </p:sp>
      <p:sp>
        <p:nvSpPr>
          <p:cNvPr id="8" name="Rectangle 5"/>
          <p:cNvSpPr>
            <a:spLocks noChangeArrowheads="1"/>
          </p:cNvSpPr>
          <p:nvPr/>
        </p:nvSpPr>
        <p:spPr bwMode="auto">
          <a:xfrm>
            <a:off x="-32736" y="6647007"/>
            <a:ext cx="504617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cs typeface="Times New Roman" panose="02020603050405020304" pitchFamily="18" charset="0"/>
              </a:rPr>
              <a:t>©2016 California Department of Education.</a:t>
            </a:r>
          </a:p>
        </p:txBody>
      </p:sp>
    </p:spTree>
    <p:extLst>
      <p:ext uri="{BB962C8B-B14F-4D97-AF65-F5344CB8AC3E}">
        <p14:creationId xmlns:p14="http://schemas.microsoft.com/office/powerpoint/2010/main" val="41396735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Title 1"/>
          <p:cNvSpPr>
            <a:spLocks noGrp="1"/>
          </p:cNvSpPr>
          <p:nvPr>
            <p:ph type="title"/>
          </p:nvPr>
        </p:nvSpPr>
        <p:spPr>
          <a:xfrm>
            <a:off x="457200" y="182562"/>
            <a:ext cx="8229600" cy="908301"/>
          </a:xfrm>
        </p:spPr>
        <p:txBody>
          <a:bodyPr/>
          <a:lstStyle/>
          <a:p>
            <a:r>
              <a:rPr lang="en-US" altLang="en-US" sz="4000" dirty="0">
                <a:ea typeface="ＭＳ Ｐゴシック" panose="020B0600070205080204" pitchFamily="34" charset="-128"/>
                <a:cs typeface="Arial" panose="020B0604020202020204" pitchFamily="34" charset="0"/>
              </a:rPr>
              <a:t>Environmental Factors that </a:t>
            </a:r>
            <a:br>
              <a:rPr lang="en-US" altLang="en-US" sz="4000" dirty="0">
                <a:ea typeface="ＭＳ Ｐゴシック" panose="020B0600070205080204" pitchFamily="34" charset="-128"/>
                <a:cs typeface="Arial" panose="020B0604020202020204" pitchFamily="34" charset="0"/>
              </a:rPr>
            </a:br>
            <a:r>
              <a:rPr lang="en-US" altLang="en-US" sz="4000" dirty="0">
                <a:ea typeface="ＭＳ Ｐゴシック" panose="020B0600070205080204" pitchFamily="34" charset="-128"/>
                <a:cs typeface="Arial" panose="020B0604020202020204" pitchFamily="34" charset="0"/>
              </a:rPr>
              <a:t>Influence Physical Development</a:t>
            </a:r>
          </a:p>
        </p:txBody>
      </p:sp>
      <p:sp>
        <p:nvSpPr>
          <p:cNvPr id="175105" name="Content Placeholder 2"/>
          <p:cNvSpPr>
            <a:spLocks noGrp="1"/>
          </p:cNvSpPr>
          <p:nvPr>
            <p:ph idx="1"/>
          </p:nvPr>
        </p:nvSpPr>
        <p:spPr>
          <a:xfrm>
            <a:off x="240633" y="1325562"/>
            <a:ext cx="8758988" cy="5532438"/>
          </a:xfrm>
        </p:spPr>
        <p:txBody>
          <a:bodyPr/>
          <a:lstStyle/>
          <a:p>
            <a:pPr marL="339725" lvl="0" indent="-339725">
              <a:buNone/>
            </a:pPr>
            <a:r>
              <a:rPr lang="en-US" altLang="en-US" sz="2600" dirty="0">
                <a:cs typeface="Arial" panose="020B0604020202020204" pitchFamily="34" charset="0"/>
              </a:rPr>
              <a:t>4. </a:t>
            </a:r>
            <a:r>
              <a:rPr lang="en-US" altLang="en-US" sz="2600" dirty="0">
                <a:ea typeface="ＭＳ Ｐゴシック" panose="020B0600070205080204" pitchFamily="34" charset="-128"/>
                <a:cs typeface="Arial" panose="020B0604020202020204" pitchFamily="34" charset="0"/>
              </a:rPr>
              <a:t>“Learning is most meaningful when the environment and materials reflect and accommodate children’</a:t>
            </a:r>
            <a:r>
              <a:rPr lang="en-US" altLang="ja-JP" sz="2600" dirty="0">
                <a:ea typeface="ＭＳ Ｐゴシック" panose="020B0600070205080204" pitchFamily="34" charset="-128"/>
                <a:cs typeface="Arial" panose="020B0604020202020204" pitchFamily="34" charset="0"/>
              </a:rPr>
              <a:t>s individual interests, backgrounds, and present abilities</a:t>
            </a:r>
            <a:r>
              <a:rPr lang="en-US" altLang="en-US" sz="2600" dirty="0">
                <a:solidFill>
                  <a:prstClr val="black"/>
                </a:solidFill>
                <a:cs typeface="Arial" panose="020B0604020202020204" pitchFamily="34" charset="0"/>
              </a:rPr>
              <a:t>” </a:t>
            </a:r>
            <a:r>
              <a:rPr lang="en-US" altLang="en-US" sz="1800" dirty="0">
                <a:solidFill>
                  <a:prstClr val="black"/>
                </a:solidFill>
                <a:cs typeface="Arial" panose="020B0604020202020204" pitchFamily="34" charset="0"/>
              </a:rPr>
              <a:t>(PCF, Vol. 2, p. 136)</a:t>
            </a:r>
            <a:r>
              <a:rPr lang="en-US" altLang="en-US" sz="2600" dirty="0">
                <a:solidFill>
                  <a:prstClr val="black"/>
                </a:solidFill>
                <a:cs typeface="Arial" panose="020B0604020202020204" pitchFamily="34" charset="0"/>
              </a:rPr>
              <a:t>.</a:t>
            </a:r>
          </a:p>
          <a:p>
            <a:pPr marL="339725" lvl="0" indent="-339725">
              <a:buNone/>
            </a:pPr>
            <a:r>
              <a:rPr lang="en-US" altLang="en-US" sz="2600" dirty="0">
                <a:solidFill>
                  <a:prstClr val="black"/>
                </a:solidFill>
                <a:ea typeface="ＭＳ Ｐゴシック" panose="020B0600070205080204" pitchFamily="34" charset="-128"/>
                <a:cs typeface="Arial" panose="020B0604020202020204" pitchFamily="34" charset="0"/>
              </a:rPr>
              <a:t>5. </a:t>
            </a:r>
            <a:r>
              <a:rPr lang="en-US" altLang="en-US" sz="2600" dirty="0">
                <a:solidFill>
                  <a:prstClr val="black"/>
                </a:solidFill>
                <a:cs typeface="Arial" panose="020B0604020202020204" pitchFamily="34" charset="0"/>
              </a:rPr>
              <a:t>“</a:t>
            </a:r>
            <a:r>
              <a:rPr lang="en-US" altLang="en-US" sz="2600" dirty="0">
                <a:ea typeface="ＭＳ Ｐゴシック" panose="020B0600070205080204" pitchFamily="34" charset="-128"/>
                <a:cs typeface="Arial" panose="020B0604020202020204" pitchFamily="34" charset="0"/>
              </a:rPr>
              <a:t>Take time to build safety into both indoor and outdoor play</a:t>
            </a:r>
            <a:r>
              <a:rPr lang="en-US" altLang="en-US" sz="2600" dirty="0">
                <a:solidFill>
                  <a:prstClr val="black"/>
                </a:solidFill>
                <a:cs typeface="Arial" panose="020B0604020202020204" pitchFamily="34" charset="0"/>
              </a:rPr>
              <a:t>” </a:t>
            </a:r>
            <a:r>
              <a:rPr lang="en-US" altLang="en-US" sz="1800" dirty="0">
                <a:solidFill>
                  <a:prstClr val="black"/>
                </a:solidFill>
                <a:cs typeface="Arial" panose="020B0604020202020204" pitchFamily="34" charset="0"/>
              </a:rPr>
              <a:t>(PCF, Vol. 2, p. 136)</a:t>
            </a:r>
            <a:r>
              <a:rPr lang="en-US" altLang="en-US" sz="2600" dirty="0">
                <a:solidFill>
                  <a:prstClr val="black"/>
                </a:solidFill>
                <a:cs typeface="Arial" panose="020B0604020202020204" pitchFamily="34" charset="0"/>
              </a:rPr>
              <a:t>.</a:t>
            </a:r>
          </a:p>
          <a:p>
            <a:pPr marL="347472" indent="-347472">
              <a:spcBef>
                <a:spcPts val="672"/>
              </a:spcBef>
              <a:buFont typeface="Arial" panose="020B0604020202020204" pitchFamily="34" charset="0"/>
              <a:buNone/>
            </a:pPr>
            <a:r>
              <a:rPr lang="en-US" altLang="en-US" sz="2600" dirty="0">
                <a:ea typeface="ＭＳ Ｐゴシック" panose="020B0600070205080204" pitchFamily="34" charset="-128"/>
                <a:cs typeface="Arial" panose="020B0604020202020204" pitchFamily="34" charset="0"/>
              </a:rPr>
              <a:t>6. “Movement experiences should include exploration, </a:t>
            </a:r>
          </a:p>
          <a:p>
            <a:pPr marL="339725" lvl="0" indent="-339725">
              <a:buNone/>
            </a:pPr>
            <a:r>
              <a:rPr lang="en-US" altLang="en-US" sz="2600" dirty="0">
                <a:ea typeface="ＭＳ Ｐゴシック" panose="020B0600070205080204" pitchFamily="34" charset="-128"/>
                <a:cs typeface="Arial" panose="020B0604020202020204" pitchFamily="34" charset="0"/>
              </a:rPr>
              <a:t>    discovery, and appreciation of the natural environment</a:t>
            </a:r>
            <a:r>
              <a:rPr lang="en-US" altLang="en-US" sz="2600" dirty="0">
                <a:solidFill>
                  <a:prstClr val="black"/>
                </a:solidFill>
                <a:cs typeface="Arial" panose="020B0604020202020204" pitchFamily="34" charset="0"/>
              </a:rPr>
              <a:t>” </a:t>
            </a:r>
            <a:r>
              <a:rPr lang="en-US" altLang="en-US" sz="1800" dirty="0">
                <a:solidFill>
                  <a:prstClr val="black"/>
                </a:solidFill>
                <a:cs typeface="Arial" panose="020B0604020202020204" pitchFamily="34" charset="0"/>
              </a:rPr>
              <a:t>(PCF, Vol. 2, p. 137)</a:t>
            </a:r>
            <a:r>
              <a:rPr lang="en-US" altLang="en-US" sz="2600" dirty="0">
                <a:solidFill>
                  <a:prstClr val="black"/>
                </a:solidFill>
                <a:cs typeface="Arial" panose="020B0604020202020204" pitchFamily="34" charset="0"/>
              </a:rPr>
              <a:t>.</a:t>
            </a:r>
          </a:p>
          <a:p>
            <a:pPr marL="347472" indent="-347472">
              <a:spcBef>
                <a:spcPts val="672"/>
              </a:spcBef>
              <a:buFont typeface="Arial" panose="020B0604020202020204" pitchFamily="34" charset="0"/>
              <a:buNone/>
            </a:pPr>
            <a:r>
              <a:rPr lang="en-US" altLang="en-US" sz="2600" dirty="0">
                <a:ea typeface="ＭＳ Ｐゴシック" panose="020B0600070205080204" pitchFamily="34" charset="-128"/>
                <a:cs typeface="Arial" panose="020B0604020202020204" pitchFamily="34" charset="0"/>
              </a:rPr>
              <a:t>7. “Thoughtfully designed, adult-guided movement </a:t>
            </a:r>
          </a:p>
          <a:p>
            <a:pPr marL="339725" lvl="0" indent="-339725">
              <a:buNone/>
            </a:pPr>
            <a:r>
              <a:rPr lang="en-US" altLang="en-US" sz="2600" dirty="0">
                <a:ea typeface="ＭＳ Ｐゴシック" panose="020B0600070205080204" pitchFamily="34" charset="-128"/>
                <a:cs typeface="Arial" panose="020B0604020202020204" pitchFamily="34" charset="0"/>
              </a:rPr>
              <a:t>     experiences support children’</a:t>
            </a:r>
            <a:r>
              <a:rPr lang="en-US" altLang="ja-JP" sz="2600" dirty="0">
                <a:ea typeface="ＭＳ Ｐゴシック" panose="020B0600070205080204" pitchFamily="34" charset="-128"/>
                <a:cs typeface="Arial" panose="020B0604020202020204" pitchFamily="34" charset="0"/>
              </a:rPr>
              <a:t>s physical development</a:t>
            </a:r>
            <a:r>
              <a:rPr lang="en-US" altLang="en-US" sz="2600" dirty="0">
                <a:solidFill>
                  <a:prstClr val="black"/>
                </a:solidFill>
                <a:cs typeface="Arial" panose="020B0604020202020204" pitchFamily="34" charset="0"/>
              </a:rPr>
              <a:t>” </a:t>
            </a:r>
            <a:r>
              <a:rPr lang="en-US" altLang="en-US" sz="1800" dirty="0">
                <a:solidFill>
                  <a:prstClr val="black"/>
                </a:solidFill>
                <a:cs typeface="Arial" panose="020B0604020202020204" pitchFamily="34" charset="0"/>
              </a:rPr>
              <a:t>(PCF, Vol. 2, p. 137)</a:t>
            </a:r>
            <a:r>
              <a:rPr lang="en-US" altLang="en-US" sz="2600" dirty="0">
                <a:solidFill>
                  <a:prstClr val="black"/>
                </a:solidFill>
                <a:cs typeface="Arial" panose="020B0604020202020204" pitchFamily="34" charset="0"/>
              </a:rPr>
              <a:t>.</a:t>
            </a:r>
          </a:p>
          <a:p>
            <a:pPr marL="347472" indent="-347472">
              <a:spcBef>
                <a:spcPts val="672"/>
              </a:spcBef>
              <a:buFont typeface="Arial" panose="020B0604020202020204" pitchFamily="34" charset="0"/>
              <a:buNone/>
            </a:pPr>
            <a:r>
              <a:rPr lang="en-US" altLang="ja-JP" sz="2600" dirty="0">
                <a:ea typeface="ＭＳ Ｐゴシック" panose="020B0600070205080204" pitchFamily="34" charset="-128"/>
                <a:cs typeface="Arial" panose="020B0604020202020204" pitchFamily="34" charset="0"/>
              </a:rPr>
              <a:t> </a:t>
            </a:r>
            <a:endParaRPr lang="en-US" altLang="en-US" sz="2600" dirty="0">
              <a:ea typeface="ＭＳ Ｐゴシック" panose="020B0600070205080204" pitchFamily="34" charset="-128"/>
              <a:cs typeface="Arial" panose="020B0604020202020204" pitchFamily="34" charset="0"/>
            </a:endParaRPr>
          </a:p>
        </p:txBody>
      </p:sp>
      <p:sp>
        <p:nvSpPr>
          <p:cNvPr id="175106"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AC8E4F4-FF8B-4DBB-8F75-72D9986B10B3}" type="slidenum">
              <a:rPr lang="en-US" altLang="en-US" sz="1200"/>
              <a:pPr eaLnBrk="1" hangingPunct="1"/>
              <a:t>60</a:t>
            </a:fld>
            <a:endParaRPr lang="en-US" altLang="en-US" sz="1200"/>
          </a:p>
        </p:txBody>
      </p:sp>
    </p:spTree>
    <p:extLst>
      <p:ext uri="{BB962C8B-B14F-4D97-AF65-F5344CB8AC3E}">
        <p14:creationId xmlns:p14="http://schemas.microsoft.com/office/powerpoint/2010/main" val="10262595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0" y="13818"/>
            <a:ext cx="9131300" cy="1303748"/>
          </a:xfrm>
        </p:spPr>
        <p:txBody>
          <a:bodyPr>
            <a:noAutofit/>
          </a:bodyPr>
          <a:lstStyle/>
          <a:p>
            <a:r>
              <a:rPr lang="en-US" sz="4000" dirty="0">
                <a:latin typeface="Arial" charset="0"/>
                <a:ea typeface="MS PGothic" charset="0"/>
              </a:rPr>
              <a:t>Partner with Families</a:t>
            </a:r>
          </a:p>
        </p:txBody>
      </p:sp>
      <p:sp>
        <p:nvSpPr>
          <p:cNvPr id="73730" name="Content Placeholder 2"/>
          <p:cNvSpPr>
            <a:spLocks noGrp="1"/>
          </p:cNvSpPr>
          <p:nvPr>
            <p:ph sz="half" idx="1"/>
          </p:nvPr>
        </p:nvSpPr>
        <p:spPr>
          <a:xfrm>
            <a:off x="532912" y="1317566"/>
            <a:ext cx="4114800" cy="5105400"/>
          </a:xfrm>
        </p:spPr>
        <p:txBody>
          <a:bodyPr/>
          <a:lstStyle/>
          <a:p>
            <a:pPr>
              <a:spcAft>
                <a:spcPts val="0"/>
              </a:spcAft>
            </a:pPr>
            <a:r>
              <a:rPr lang="en-US" dirty="0">
                <a:latin typeface="Arial" charset="0"/>
                <a:ea typeface="MS PGothic" charset="0"/>
              </a:rPr>
              <a:t>Engaging Families: Preschool Curriculum Framework</a:t>
            </a:r>
            <a:endParaRPr lang="en-US" dirty="0">
              <a:latin typeface="Arial" charset="0"/>
              <a:ea typeface="MS PGothic" charset="0"/>
              <a:hlinkClick r:id=""/>
            </a:endParaRPr>
          </a:p>
          <a:p>
            <a:pPr>
              <a:spcAft>
                <a:spcPts val="0"/>
              </a:spcAft>
            </a:pPr>
            <a:r>
              <a:rPr lang="en-US" dirty="0">
                <a:latin typeface="Arial" charset="0"/>
                <a:ea typeface="MS PGothic" charset="0"/>
                <a:hlinkClick r:id="rId3"/>
              </a:rPr>
              <a:t>All About Young Children</a:t>
            </a:r>
            <a:endParaRPr lang="en-US" dirty="0">
              <a:latin typeface="Arial" charset="0"/>
              <a:ea typeface="MS PGothic" charset="0"/>
            </a:endParaRPr>
          </a:p>
          <a:p>
            <a:pPr>
              <a:spcAft>
                <a:spcPts val="0"/>
              </a:spcAft>
            </a:pPr>
            <a:r>
              <a:rPr lang="en-US" dirty="0">
                <a:latin typeface="Arial" charset="0"/>
                <a:ea typeface="MS PGothic" charset="0"/>
                <a:hlinkClick r:id="rId4"/>
              </a:rPr>
              <a:t>Best Practices for Planning Curriculum: Family Partnerships and Culture</a:t>
            </a:r>
            <a:endParaRPr lang="en-US" dirty="0">
              <a:latin typeface="Arial" charset="0"/>
              <a:ea typeface="MS PGothic" charset="0"/>
            </a:endParaRPr>
          </a:p>
          <a:p>
            <a:pPr>
              <a:spcAft>
                <a:spcPts val="0"/>
              </a:spcAft>
            </a:pPr>
            <a:r>
              <a:rPr lang="en-US" dirty="0">
                <a:latin typeface="Arial" charset="0"/>
                <a:ea typeface="MS PGothic" charset="0"/>
                <a:hlinkClick r:id="rId5"/>
              </a:rPr>
              <a:t>TK Implementation Guide</a:t>
            </a:r>
            <a:endParaRPr lang="en-US" dirty="0">
              <a:latin typeface="Arial" charset="0"/>
              <a:ea typeface="MS PGothic" charset="0"/>
            </a:endParaRPr>
          </a:p>
        </p:txBody>
      </p:sp>
      <p:pic>
        <p:nvPicPr>
          <p:cNvPr id="4" name="Content Placeholder 3"/>
          <p:cNvPicPr>
            <a:picLocks noGrp="1" noChangeAspect="1"/>
          </p:cNvPicPr>
          <p:nvPr>
            <p:ph sz="half" idx="2"/>
          </p:nvPr>
        </p:nvPicPr>
        <p:blipFill rotWithShape="1">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l="18372" t="773" r="16087" b="1059"/>
          <a:stretch/>
        </p:blipFill>
        <p:spPr>
          <a:xfrm>
            <a:off x="4913616" y="1427045"/>
            <a:ext cx="3573379" cy="4131274"/>
          </a:xfrm>
          <a:ln>
            <a:solidFill>
              <a:schemeClr val="dk1"/>
            </a:solidFill>
          </a:ln>
        </p:spPr>
      </p:pic>
      <p:sp>
        <p:nvSpPr>
          <p:cNvPr id="2" name="Slide Number Placeholder 1"/>
          <p:cNvSpPr>
            <a:spLocks noGrp="1"/>
          </p:cNvSpPr>
          <p:nvPr>
            <p:ph type="sldNum" sz="quarter" idx="10"/>
          </p:nvPr>
        </p:nvSpPr>
        <p:spPr/>
        <p:txBody>
          <a:bodyPr/>
          <a:lstStyle/>
          <a:p>
            <a:fld id="{BEBBF190-489A-403C-B44B-DFF113AA7E88}" type="slidenum">
              <a:rPr lang="en-US" altLang="en-US" smtClean="0"/>
              <a:pPr/>
              <a:t>61</a:t>
            </a:fld>
            <a:endParaRPr lang="en-US" altLang="en-US"/>
          </a:p>
        </p:txBody>
      </p:sp>
    </p:spTree>
    <p:extLst>
      <p:ext uri="{BB962C8B-B14F-4D97-AF65-F5344CB8AC3E}">
        <p14:creationId xmlns:p14="http://schemas.microsoft.com/office/powerpoint/2010/main" val="39892967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title"/>
          </p:nvPr>
        </p:nvSpPr>
        <p:spPr>
          <a:xfrm>
            <a:off x="0" y="-85060"/>
            <a:ext cx="9144000" cy="1502698"/>
          </a:xfrm>
        </p:spPr>
        <p:txBody>
          <a:bodyPr/>
          <a:lstStyle/>
          <a:p>
            <a:r>
              <a:rPr lang="en-US" altLang="en-US" dirty="0">
                <a:ea typeface="ＭＳ Ｐゴシック" panose="020B0600070205080204" pitchFamily="34" charset="-128"/>
              </a:rPr>
              <a:t>“Family Fun Night”</a:t>
            </a:r>
          </a:p>
        </p:txBody>
      </p:sp>
      <p:sp>
        <p:nvSpPr>
          <p:cNvPr id="179202" name="Content Placeholder 2"/>
          <p:cNvSpPr>
            <a:spLocks noGrp="1"/>
          </p:cNvSpPr>
          <p:nvPr>
            <p:ph idx="1"/>
          </p:nvPr>
        </p:nvSpPr>
        <p:spPr>
          <a:xfrm>
            <a:off x="584790" y="1270482"/>
            <a:ext cx="8229600" cy="4525963"/>
          </a:xfrm>
        </p:spPr>
        <p:txBody>
          <a:bodyPr/>
          <a:lstStyle/>
          <a:p>
            <a:r>
              <a:rPr lang="en-US" altLang="en-US" sz="2800" dirty="0"/>
              <a:t>Review the handouts used throughout today’s presentation.</a:t>
            </a:r>
          </a:p>
          <a:p>
            <a:r>
              <a:rPr lang="en-US" altLang="en-US" sz="2800" dirty="0"/>
              <a:t>Work with your tablemates to cooperatively design a “Family Fun Night” blueprint. </a:t>
            </a:r>
          </a:p>
          <a:p>
            <a:pPr lvl="1"/>
            <a:r>
              <a:rPr lang="en-US" altLang="en-US" dirty="0"/>
              <a:t>The blueprint must include an introduction, multiple stations, and a conclusion that is inclusive of all fundamental movement skills. </a:t>
            </a:r>
          </a:p>
          <a:p>
            <a:r>
              <a:rPr lang="en-US" altLang="en-US" sz="2800" dirty="0"/>
              <a:t>Prepare to share your blueprint with one or two other table groups.</a:t>
            </a:r>
          </a:p>
        </p:txBody>
      </p:sp>
      <p:sp>
        <p:nvSpPr>
          <p:cNvPr id="17920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48D0012-2FE9-4B25-8849-3C1F68EE3536}" type="slidenum">
              <a:rPr lang="en-US" altLang="en-US" sz="1200">
                <a:solidFill>
                  <a:srgbClr val="000000"/>
                </a:solidFill>
              </a:rPr>
              <a:pPr eaLnBrk="1" hangingPunct="1"/>
              <a:t>62</a:t>
            </a:fld>
            <a:endParaRPr lang="en-US" altLang="en-US" sz="1200">
              <a:solidFill>
                <a:srgbClr val="000000"/>
              </a:solidFill>
            </a:endParaRPr>
          </a:p>
        </p:txBody>
      </p:sp>
      <p:pic>
        <p:nvPicPr>
          <p:cNvPr id="179204" name="Picture 2" descr="https://clipartoons.com/wp-content/uploads/2016/03/family-word-art-free.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5372620"/>
            <a:ext cx="41148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8945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a:spLocks noGrp="1"/>
          </p:cNvSpPr>
          <p:nvPr>
            <p:ph type="title"/>
          </p:nvPr>
        </p:nvSpPr>
        <p:spPr>
          <a:xfrm>
            <a:off x="0" y="-6429"/>
            <a:ext cx="9144000" cy="830887"/>
          </a:xfrm>
        </p:spPr>
        <p:txBody>
          <a:bodyPr/>
          <a:lstStyle/>
          <a:p>
            <a:br>
              <a:rPr lang="en-US" altLang="en-US" dirty="0">
                <a:solidFill>
                  <a:srgbClr val="000000"/>
                </a:solidFill>
                <a:ea typeface="ＭＳ Ｐゴシック" panose="020B0600070205080204" pitchFamily="34" charset="-128"/>
              </a:rPr>
            </a:br>
            <a:r>
              <a:rPr lang="en-US" altLang="en-US" dirty="0">
                <a:solidFill>
                  <a:srgbClr val="000000"/>
                </a:solidFill>
                <a:ea typeface="ＭＳ Ｐゴシック" panose="020B0600070205080204" pitchFamily="34" charset="-128"/>
              </a:rPr>
              <a:t>Questions, Comments, Concerns?</a:t>
            </a:r>
            <a:br>
              <a:rPr lang="en-US" altLang="en-US" dirty="0">
                <a:solidFill>
                  <a:srgbClr val="000000"/>
                </a:solidFill>
                <a:ea typeface="ＭＳ Ｐゴシック" panose="020B0600070205080204" pitchFamily="34" charset="-128"/>
              </a:rPr>
            </a:br>
            <a:endParaRPr lang="en-US" altLang="en-US" dirty="0">
              <a:ea typeface="ＭＳ Ｐゴシック" panose="020B0600070205080204" pitchFamily="34" charset="-128"/>
            </a:endParaRPr>
          </a:p>
        </p:txBody>
      </p:sp>
      <p:pic>
        <p:nvPicPr>
          <p:cNvPr id="181252" name="Picture 8" descr="C:\Users\Patty\Desktop\WestEd TK\Tback TK pic 5-2014\IMG_6685.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892" b="5584"/>
          <a:stretch/>
        </p:blipFill>
        <p:spPr>
          <a:xfrm>
            <a:off x="0" y="824459"/>
            <a:ext cx="9144000" cy="6033542"/>
          </a:xfrm>
          <a:noFill/>
          <a:ln>
            <a:solidFill>
              <a:srgbClr val="000000"/>
            </a:solidFill>
          </a:ln>
        </p:spPr>
      </p:pic>
      <p:sp>
        <p:nvSpPr>
          <p:cNvPr id="181250" name="Slide Number Placeholder 7"/>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6FDAB13-AD33-4DE2-9F1B-291DE7C8F3AC}" type="slidenum">
              <a:rPr lang="en-US" altLang="en-US" sz="1200">
                <a:solidFill>
                  <a:srgbClr val="000000"/>
                </a:solidFill>
              </a:rPr>
              <a:pPr eaLnBrk="1" hangingPunct="1"/>
              <a:t>63</a:t>
            </a:fld>
            <a:endParaRPr lang="en-US" altLang="en-US" sz="1200" dirty="0">
              <a:solidFill>
                <a:srgbClr val="000000"/>
              </a:solidFill>
            </a:endParaRPr>
          </a:p>
        </p:txBody>
      </p:sp>
      <p:sp>
        <p:nvSpPr>
          <p:cNvPr id="181251" name="Title 1"/>
          <p:cNvSpPr txBox="1">
            <a:spLocks/>
          </p:cNvSpPr>
          <p:nvPr/>
        </p:nvSpPr>
        <p:spPr bwMode="auto">
          <a:xfrm>
            <a:off x="8686800" y="279400"/>
            <a:ext cx="88138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sz="4000" b="1">
              <a:solidFill>
                <a:srgbClr val="000000"/>
              </a:solidFill>
            </a:endParaRPr>
          </a:p>
        </p:txBody>
      </p:sp>
      <p:sp>
        <p:nvSpPr>
          <p:cNvPr id="6" name="Rectangle 7"/>
          <p:cNvSpPr>
            <a:spLocks noChangeArrowheads="1"/>
          </p:cNvSpPr>
          <p:nvPr/>
        </p:nvSpPr>
        <p:spPr bwMode="auto">
          <a:xfrm>
            <a:off x="3432590" y="6658089"/>
            <a:ext cx="28993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©2016 California Department of Education</a:t>
            </a:r>
          </a:p>
        </p:txBody>
      </p:sp>
    </p:spTree>
    <p:extLst>
      <p:ext uri="{BB962C8B-B14F-4D97-AF65-F5344CB8AC3E}">
        <p14:creationId xmlns:p14="http://schemas.microsoft.com/office/powerpoint/2010/main" val="11730686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3" y="19050"/>
            <a:ext cx="8229600" cy="1143000"/>
          </a:xfrm>
        </p:spPr>
        <p:txBody>
          <a:bodyPr/>
          <a:lstStyle/>
          <a:p>
            <a:r>
              <a:rPr lang="en-US" dirty="0"/>
              <a:t>Thank you!</a:t>
            </a:r>
          </a:p>
        </p:txBody>
      </p:sp>
      <p:sp>
        <p:nvSpPr>
          <p:cNvPr id="183297"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13668E3D-8267-46BC-BF76-984C340DA470}" type="slidenum">
              <a:rPr lang="en-US" altLang="en-US" sz="1200">
                <a:solidFill>
                  <a:srgbClr val="000000"/>
                </a:solidFill>
              </a:rPr>
              <a:pPr eaLnBrk="1" hangingPunct="1"/>
              <a:t>64</a:t>
            </a:fld>
            <a:endParaRPr lang="en-US" altLang="en-US" sz="1200">
              <a:solidFill>
                <a:srgbClr val="000000"/>
              </a:solidFill>
            </a:endParaRPr>
          </a:p>
        </p:txBody>
      </p:sp>
      <p:pic>
        <p:nvPicPr>
          <p:cNvPr id="8" name="Content Placeholder 7" descr="C:\Users\Patty\Desktop\WestEd TK\Tback TK pic 5-2014\IMG_6768.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5923" r="5194"/>
          <a:stretch>
            <a:fillRect/>
          </a:stretch>
        </p:blipFill>
        <p:spPr bwMode="auto">
          <a:xfrm>
            <a:off x="-1843" y="0"/>
            <a:ext cx="916421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ular Callout 3"/>
          <p:cNvSpPr>
            <a:spLocks noGrp="1" noChangeArrowheads="1"/>
          </p:cNvSpPr>
          <p:nvPr>
            <p:ph sz="half" idx="2"/>
          </p:nvPr>
        </p:nvSpPr>
        <p:spPr bwMode="auto">
          <a:xfrm>
            <a:off x="3126658" y="182562"/>
            <a:ext cx="5206181" cy="1093839"/>
          </a:xfrm>
          <a:prstGeom prst="wedgeRectCallout">
            <a:avLst>
              <a:gd name="adj1" fmla="val -59696"/>
              <a:gd name="adj2" fmla="val 164397"/>
            </a:avLst>
          </a:prstGeom>
          <a:gradFill rotWithShape="1">
            <a:gsLst>
              <a:gs pos="0">
                <a:srgbClr val="FFF1E7"/>
              </a:gs>
              <a:gs pos="100000">
                <a:srgbClr val="FFB481"/>
              </a:gs>
            </a:gsLst>
            <a:lin ang="5400000"/>
          </a:gradFill>
          <a:ln w="41275">
            <a:solidFill>
              <a:srgbClr val="F37D23"/>
            </a:solidFill>
            <a:miter lim="800000"/>
            <a:headEnd/>
            <a:tailEnd/>
          </a:ln>
          <a:effectLst>
            <a:outerShdw blurRad="40000" dist="23000" dir="5400000" rotWithShape="0">
              <a:srgbClr val="808080">
                <a:alpha val="34998"/>
              </a:srgbClr>
            </a:outerShdw>
          </a:effectLst>
        </p:spPr>
        <p:txBody>
          <a:bodyPr anchor="ctr"/>
          <a:lstStyle/>
          <a:p>
            <a:pPr algn="ctr">
              <a:spcBef>
                <a:spcPct val="20000"/>
              </a:spcBef>
              <a:buFont typeface="Arial" pitchFamily="34" charset="0"/>
              <a:buNone/>
              <a:defRPr/>
            </a:pPr>
            <a:r>
              <a:rPr lang="en-US" altLang="en-US" sz="2800" dirty="0">
                <a:solidFill>
                  <a:prstClr val="black"/>
                </a:solidFill>
                <a:latin typeface="+mn-lt"/>
                <a:ea typeface="+mn-ea"/>
              </a:rPr>
              <a:t>Thank you for developing our </a:t>
            </a:r>
          </a:p>
          <a:p>
            <a:pPr algn="ctr">
              <a:spcBef>
                <a:spcPct val="20000"/>
              </a:spcBef>
              <a:buFont typeface="Arial" pitchFamily="34" charset="0"/>
              <a:buNone/>
              <a:defRPr/>
            </a:pPr>
            <a:r>
              <a:rPr lang="en-US" altLang="en-US" sz="2800" dirty="0">
                <a:solidFill>
                  <a:prstClr val="black"/>
                </a:solidFill>
                <a:latin typeface="+mn-lt"/>
                <a:ea typeface="+mn-ea"/>
              </a:rPr>
              <a:t>fundamental movement skills!</a:t>
            </a:r>
          </a:p>
        </p:txBody>
      </p:sp>
      <p:sp>
        <p:nvSpPr>
          <p:cNvPr id="10" name="Rectangle 7"/>
          <p:cNvSpPr>
            <a:spLocks noChangeArrowheads="1"/>
          </p:cNvSpPr>
          <p:nvPr/>
        </p:nvSpPr>
        <p:spPr bwMode="auto">
          <a:xfrm>
            <a:off x="3432590" y="6658089"/>
            <a:ext cx="289938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914400"/>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©2016 California Department of Education</a:t>
            </a:r>
          </a:p>
        </p:txBody>
      </p:sp>
      <p:sp>
        <p:nvSpPr>
          <p:cNvPr id="7" name="Slide Number Placeholder 7"/>
          <p:cNvSpPr txBox="1">
            <a:spLocks/>
          </p:cNvSpPr>
          <p:nvPr/>
        </p:nvSpPr>
        <p:spPr bwMode="auto">
          <a:xfrm>
            <a:off x="8668429" y="19050"/>
            <a:ext cx="457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ctr"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algn="l" defTabSz="457200" rtl="0" eaLnBrk="0" fontAlgn="base" latinLnBrk="0"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fld id="{D6FDAB13-AD33-4DE2-9F1B-291DE7C8F3AC}" type="slidenum">
              <a:rPr lang="en-US" altLang="en-US" sz="1200" smtClean="0">
                <a:solidFill>
                  <a:srgbClr val="000000"/>
                </a:solidFill>
              </a:rPr>
              <a:pPr eaLnBrk="1" hangingPunct="1"/>
              <a:t>64</a:t>
            </a:fld>
            <a:endParaRPr lang="en-US" altLang="en-US" sz="1200" dirty="0">
              <a:solidFill>
                <a:srgbClr val="000000"/>
              </a:solidFill>
            </a:endParaRPr>
          </a:p>
        </p:txBody>
      </p:sp>
    </p:spTree>
    <p:extLst>
      <p:ext uri="{BB962C8B-B14F-4D97-AF65-F5344CB8AC3E}">
        <p14:creationId xmlns:p14="http://schemas.microsoft.com/office/powerpoint/2010/main" val="14971809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30"/>
            <a:ext cx="9131300" cy="1143000"/>
          </a:xfrm>
        </p:spPr>
        <p:txBody>
          <a:bodyPr/>
          <a:lstStyle/>
          <a:p>
            <a:r>
              <a:rPr lang="en-US" sz="3200" dirty="0"/>
              <a:t>Reference Guide for PowerPoint Citations</a:t>
            </a:r>
          </a:p>
        </p:txBody>
      </p:sp>
      <p:sp>
        <p:nvSpPr>
          <p:cNvPr id="3" name="Content Placeholder 2"/>
          <p:cNvSpPr>
            <a:spLocks noGrp="1"/>
          </p:cNvSpPr>
          <p:nvPr>
            <p:ph idx="1"/>
          </p:nvPr>
        </p:nvSpPr>
        <p:spPr>
          <a:xfrm>
            <a:off x="479425" y="1131870"/>
            <a:ext cx="8172450" cy="4964130"/>
          </a:xfrm>
        </p:spPr>
        <p:txBody>
          <a:bodyPr/>
          <a:lstStyle/>
          <a:p>
            <a:pPr marL="233363" lvl="0" indent="-233363">
              <a:spcBef>
                <a:spcPts val="0"/>
              </a:spcBef>
              <a:spcAft>
                <a:spcPts val="1200"/>
              </a:spcAft>
              <a:buNone/>
            </a:pPr>
            <a:r>
              <a:rPr lang="en-US" sz="1400" dirty="0">
                <a:ea typeface="MS PGothic" panose="020B0600070205080204" pitchFamily="34" charset="-128"/>
                <a:cs typeface="Arial"/>
              </a:rPr>
              <a:t>California Department of Education. 2011. </a:t>
            </a:r>
            <a:r>
              <a:rPr lang="en-US" sz="1400" i="1" dirty="0">
                <a:ea typeface="MS PGothic" panose="020B0600070205080204" pitchFamily="34" charset="-128"/>
                <a:cs typeface="Arial"/>
              </a:rPr>
              <a:t>California Preschool Curriculum Framework, Volume 2</a:t>
            </a:r>
            <a:r>
              <a:rPr lang="en-US" sz="1400" dirty="0">
                <a:ea typeface="MS PGothic" panose="020B0600070205080204" pitchFamily="34" charset="-128"/>
                <a:cs typeface="Arial"/>
              </a:rPr>
              <a:t>. </a:t>
            </a:r>
            <a:r>
              <a:rPr lang="en-US" sz="1400" dirty="0"/>
              <a:t>http://www.cde.ca.gov/sp/cd/re/documents/psframeworkvol2.pdf </a:t>
            </a:r>
            <a:r>
              <a:rPr lang="en-US" sz="1400" dirty="0">
                <a:ea typeface="MS PGothic" panose="020B0600070205080204" pitchFamily="34" charset="-128"/>
                <a:cs typeface="Arial"/>
              </a:rPr>
              <a:t>(accessed October 3, 2016). </a:t>
            </a:r>
          </a:p>
          <a:p>
            <a:pPr marL="233363" indent="-233363">
              <a:spcBef>
                <a:spcPts val="0"/>
              </a:spcBef>
              <a:spcAft>
                <a:spcPts val="1200"/>
              </a:spcAft>
              <a:buNone/>
            </a:pPr>
            <a:r>
              <a:rPr lang="en-US" sz="1400" dirty="0">
                <a:ea typeface="Times New Roman" panose="02020603050405020304" pitchFamily="18" charset="0"/>
                <a:cs typeface="Times New Roman" panose="02020603050405020304" pitchFamily="18" charset="0"/>
              </a:rPr>
              <a:t>California Department of Education. 2013. </a:t>
            </a:r>
            <a:r>
              <a:rPr lang="en-US" sz="1400" i="1" dirty="0"/>
              <a:t>Transitional Kindergarten Implementation Guide: A Resource for California Public School District Administrators and Teachers</a:t>
            </a:r>
            <a:r>
              <a:rPr lang="en-US" sz="1400" dirty="0"/>
              <a:t>. </a:t>
            </a:r>
            <a:r>
              <a:rPr lang="en-US" sz="1400" dirty="0">
                <a:ea typeface="Times New Roman" panose="02020603050405020304" pitchFamily="18" charset="0"/>
                <a:cs typeface="Times New Roman" panose="02020603050405020304" pitchFamily="18" charset="0"/>
              </a:rPr>
              <a:t>http://www.cde.ca.gov/ci/gs/em/documents/tkguide.pdf (accessed October 3, 2016).</a:t>
            </a:r>
            <a:endParaRPr lang="en-US" sz="1400" dirty="0">
              <a:ea typeface="MS PGothic" panose="020B0600070205080204" pitchFamily="34" charset="-128"/>
              <a:cs typeface="Arial"/>
            </a:endParaRPr>
          </a:p>
          <a:p>
            <a:pPr marL="233363" lvl="0" indent="-233363" defTabSz="457200">
              <a:spcBef>
                <a:spcPts val="0"/>
              </a:spcBef>
              <a:spcAft>
                <a:spcPts val="1200"/>
              </a:spcAft>
              <a:buNone/>
            </a:pPr>
            <a:endParaRPr lang="en-US" sz="1400" dirty="0">
              <a:ea typeface="MS PGothic" panose="020B0600070205080204" pitchFamily="34" charset="-128"/>
              <a:cs typeface="Arial"/>
            </a:endParaRPr>
          </a:p>
          <a:p>
            <a:endParaRPr lang="en-US" sz="1400" dirty="0"/>
          </a:p>
        </p:txBody>
      </p:sp>
      <p:sp>
        <p:nvSpPr>
          <p:cNvPr id="4" name="Slide Number Placeholder 3"/>
          <p:cNvSpPr>
            <a:spLocks noGrp="1"/>
          </p:cNvSpPr>
          <p:nvPr>
            <p:ph type="sldNum" sz="quarter" idx="10"/>
          </p:nvPr>
        </p:nvSpPr>
        <p:spPr/>
        <p:txBody>
          <a:bodyPr/>
          <a:lstStyle/>
          <a:p>
            <a:fld id="{57C10AFF-D030-4D16-8C5E-CED78E88AD20}" type="slidenum">
              <a:rPr lang="en-US" altLang="en-US" smtClean="0"/>
              <a:pPr/>
              <a:t>65</a:t>
            </a:fld>
            <a:endParaRPr lang="en-US" altLang="en-US"/>
          </a:p>
        </p:txBody>
      </p:sp>
    </p:spTree>
    <p:extLst>
      <p:ext uri="{BB962C8B-B14F-4D97-AF65-F5344CB8AC3E}">
        <p14:creationId xmlns:p14="http://schemas.microsoft.com/office/powerpoint/2010/main" val="1070388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4"/>
          <p:cNvSpPr>
            <a:spLocks noGrp="1"/>
          </p:cNvSpPr>
          <p:nvPr>
            <p:ph sz="half" idx="2"/>
          </p:nvPr>
        </p:nvSpPr>
        <p:spPr>
          <a:xfrm>
            <a:off x="5919788" y="5081588"/>
            <a:ext cx="2632075" cy="1503362"/>
          </a:xfrm>
        </p:spPr>
        <p:txBody>
          <a:bodyPr/>
          <a:lstStyle/>
          <a:p>
            <a:r>
              <a:rPr lang="en-US" altLang="en-US" sz="400" dirty="0"/>
              <a:t>Preschool Learning Foundations</a:t>
            </a:r>
          </a:p>
          <a:p>
            <a:r>
              <a:rPr lang="en-US" altLang="en-US" sz="400" dirty="0"/>
              <a:t>Preschool Curriculum Framework</a:t>
            </a:r>
          </a:p>
          <a:p>
            <a:r>
              <a:rPr lang="en-US" altLang="en-US" sz="400" dirty="0"/>
              <a:t>Active Start</a:t>
            </a:r>
          </a:p>
          <a:p>
            <a:r>
              <a:rPr lang="en-US" altLang="en-US" sz="400" dirty="0"/>
              <a:t>Alignment Document</a:t>
            </a:r>
          </a:p>
          <a:p>
            <a:r>
              <a:rPr lang="en-US" altLang="en-US" sz="400" dirty="0"/>
              <a:t>Transitional Kindergarten Implementation Guide</a:t>
            </a:r>
          </a:p>
          <a:p>
            <a:r>
              <a:rPr lang="en-US" altLang="en-US" sz="400" dirty="0"/>
              <a:t>California Common Core State Standards</a:t>
            </a:r>
          </a:p>
          <a:p>
            <a:r>
              <a:rPr lang="en-US" altLang="en-US" sz="400" dirty="0"/>
              <a:t>DRDP Specific to TK and K</a:t>
            </a:r>
          </a:p>
          <a:p>
            <a:r>
              <a:rPr lang="en-US" altLang="en-US" sz="400" dirty="0"/>
              <a:t>Physical Education Model Content Standards for CA Public Schools, K-12</a:t>
            </a:r>
          </a:p>
          <a:p>
            <a:r>
              <a:rPr lang="en-US" altLang="en-US" sz="400" dirty="0"/>
              <a:t>Physical Education Framework for CA Public Schools, K-12</a:t>
            </a:r>
          </a:p>
          <a:p>
            <a:r>
              <a:rPr lang="en-US" altLang="en-US" sz="400" dirty="0"/>
              <a:t>California Common Core State Standards</a:t>
            </a:r>
          </a:p>
          <a:p>
            <a:endParaRPr lang="en-US" altLang="en-US" sz="400" dirty="0"/>
          </a:p>
        </p:txBody>
      </p:sp>
      <p:graphicFrame>
        <p:nvGraphicFramePr>
          <p:cNvPr id="7" name="Content Placeholder 6"/>
          <p:cNvGraphicFramePr>
            <a:graphicFrameLocks noGrp="1"/>
          </p:cNvGraphicFramePr>
          <p:nvPr>
            <p:ph sz="half" idx="1"/>
          </p:nvPr>
        </p:nvGraphicFramePr>
        <p:xfrm>
          <a:off x="727793" y="1293863"/>
          <a:ext cx="7688415" cy="5154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508" name="Title 1"/>
          <p:cNvSpPr>
            <a:spLocks noGrp="1"/>
          </p:cNvSpPr>
          <p:nvPr>
            <p:ph type="title"/>
          </p:nvPr>
        </p:nvSpPr>
        <p:spPr>
          <a:xfrm>
            <a:off x="457200" y="130175"/>
            <a:ext cx="8229600" cy="1287463"/>
          </a:xfrm>
        </p:spPr>
        <p:txBody>
          <a:bodyPr/>
          <a:lstStyle/>
          <a:p>
            <a:r>
              <a:rPr lang="en-US" altLang="en-US" sz="3200">
                <a:solidFill>
                  <a:srgbClr val="000000"/>
                </a:solidFill>
              </a:rPr>
              <a:t>CDE Publications and Resources that Support TK Implementation</a:t>
            </a:r>
          </a:p>
        </p:txBody>
      </p:sp>
      <p:pic>
        <p:nvPicPr>
          <p:cNvPr id="16"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9563" y="5122863"/>
            <a:ext cx="796925" cy="103505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1950" y="5207000"/>
            <a:ext cx="731838" cy="944563"/>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9"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28775" y="2008188"/>
            <a:ext cx="715963" cy="925512"/>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13225" y="2008188"/>
            <a:ext cx="703263" cy="91122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1" name="Picture 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445250" y="5113338"/>
            <a:ext cx="1312863" cy="91598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489700" y="3394075"/>
            <a:ext cx="1223963" cy="9525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4"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6550" y="3384550"/>
            <a:ext cx="738188" cy="109537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19" name="Picture 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167188" y="3521075"/>
            <a:ext cx="749300" cy="1047750"/>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0"/>
          </p:nvPr>
        </p:nvSpPr>
        <p:spPr>
          <a:xfrm>
            <a:off x="8686800" y="30828"/>
            <a:ext cx="457200" cy="365125"/>
          </a:xfrm>
        </p:spPr>
        <p:txBody>
          <a:bodyPr/>
          <a:lstStyle/>
          <a:p>
            <a:pPr defTabSz="914400" eaLnBrk="1" fontAlgn="auto" hangingPunct="1">
              <a:spcBef>
                <a:spcPts val="0"/>
              </a:spcBef>
              <a:spcAft>
                <a:spcPts val="0"/>
              </a:spcAft>
              <a:defRPr/>
            </a:pPr>
            <a:fld id="{9D7FA8F1-CF98-405C-9581-1C0C8E8DEB59}" type="slidenum">
              <a:rPr lang="en-US" altLang="en-US" kern="0" smtClean="0">
                <a:solidFill>
                  <a:sysClr val="windowText" lastClr="000000"/>
                </a:solidFill>
              </a:rPr>
              <a:pPr defTabSz="914400" eaLnBrk="1" fontAlgn="auto" hangingPunct="1">
                <a:spcBef>
                  <a:spcPts val="0"/>
                </a:spcBef>
                <a:spcAft>
                  <a:spcPts val="0"/>
                </a:spcAft>
                <a:defRPr/>
              </a:pPr>
              <a:t>7</a:t>
            </a:fld>
            <a:endParaRPr lang="en-US" altLang="en-US" kern="0" dirty="0">
              <a:solidFill>
                <a:sysClr val="windowText" lastClr="000000"/>
              </a:solidFill>
            </a:endParaRPr>
          </a:p>
        </p:txBody>
      </p:sp>
      <p:pic>
        <p:nvPicPr>
          <p:cNvPr id="21518" name="Content Placeholder 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726238" y="2008188"/>
            <a:ext cx="714375" cy="92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941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altLang="en-US" dirty="0">
                <a:ea typeface="ＭＳ Ｐゴシック" panose="020B0600070205080204" pitchFamily="34" charset="-128"/>
              </a:rPr>
              <a:t>Why Use the Preschool Learning Foundations for TK?</a:t>
            </a:r>
          </a:p>
        </p:txBody>
      </p:sp>
      <p:sp>
        <p:nvSpPr>
          <p:cNvPr id="3" name="Content Placeholder 2"/>
          <p:cNvSpPr>
            <a:spLocks noGrp="1"/>
          </p:cNvSpPr>
          <p:nvPr>
            <p:ph sz="half" idx="2"/>
          </p:nvPr>
        </p:nvSpPr>
        <p:spPr>
          <a:xfrm>
            <a:off x="457200" y="1765300"/>
            <a:ext cx="8077200" cy="4376738"/>
          </a:xfrm>
        </p:spPr>
        <p:txBody>
          <a:bodyPr>
            <a:normAutofit fontScale="77500" lnSpcReduction="20000"/>
          </a:bodyPr>
          <a:lstStyle/>
          <a:p>
            <a:pPr marL="347472" indent="-347472">
              <a:lnSpc>
                <a:spcPct val="120000"/>
              </a:lnSpc>
              <a:spcBef>
                <a:spcPts val="672"/>
              </a:spcBef>
              <a:buNone/>
              <a:defRPr/>
            </a:pPr>
            <a:r>
              <a:rPr lang="en-US" sz="3600" dirty="0">
                <a:cs typeface="ＭＳ Ｐゴシック" charset="0"/>
              </a:rPr>
              <a:t>CA Law (EC 48000):</a:t>
            </a:r>
          </a:p>
          <a:p>
            <a:pPr marL="347472" indent="-347472">
              <a:lnSpc>
                <a:spcPct val="120000"/>
              </a:lnSpc>
              <a:spcBef>
                <a:spcPts val="672"/>
              </a:spcBef>
              <a:defRPr/>
            </a:pPr>
            <a:r>
              <a:rPr lang="en-US" sz="3600" dirty="0">
                <a:cs typeface="ＭＳ Ｐゴシック" charset="0"/>
              </a:rPr>
              <a:t>Transitional kindergarten is the first year of a two-year kindergarten program that uses a modified kindergarten curriculum that is age and developmentally appropriate.</a:t>
            </a:r>
          </a:p>
          <a:p>
            <a:pPr marL="347472" indent="-347472">
              <a:lnSpc>
                <a:spcPct val="120000"/>
              </a:lnSpc>
              <a:spcBef>
                <a:spcPts val="672"/>
              </a:spcBef>
              <a:defRPr/>
            </a:pPr>
            <a:r>
              <a:rPr lang="en-US" sz="3600" dirty="0">
                <a:cs typeface="ＭＳ Ｐゴシック" charset="0"/>
              </a:rPr>
              <a:t>Transitional kindergarten programs are intended to be aligned to the California Preschool Learning Foundations developed by the CDE.</a:t>
            </a:r>
            <a:endParaRPr lang="en-US" sz="3200" dirty="0">
              <a:ea typeface="ＭＳ Ｐゴシック" pitchFamily="34" charset="-128"/>
              <a:cs typeface="ＭＳ Ｐゴシック" charset="0"/>
            </a:endParaRPr>
          </a:p>
        </p:txBody>
      </p:sp>
      <p:sp>
        <p:nvSpPr>
          <p:cNvPr id="2" name="Slide Number Placeholder 1"/>
          <p:cNvSpPr>
            <a:spLocks noGrp="1"/>
          </p:cNvSpPr>
          <p:nvPr>
            <p:ph type="sldNum" sz="quarter" idx="10"/>
          </p:nvPr>
        </p:nvSpPr>
        <p:spPr/>
        <p:txBody>
          <a:bodyPr/>
          <a:lstStyle/>
          <a:p>
            <a:fld id="{BEBBF190-489A-403C-B44B-DFF113AA7E88}" type="slidenum">
              <a:rPr lang="en-US" altLang="en-US" smtClean="0"/>
              <a:pPr/>
              <a:t>8</a:t>
            </a:fld>
            <a:endParaRPr lang="en-US" altLang="en-US"/>
          </a:p>
        </p:txBody>
      </p:sp>
    </p:spTree>
    <p:extLst>
      <p:ext uri="{BB962C8B-B14F-4D97-AF65-F5344CB8AC3E}">
        <p14:creationId xmlns:p14="http://schemas.microsoft.com/office/powerpoint/2010/main" val="2227183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4"/>
          <p:cNvSpPr>
            <a:spLocks noGrp="1" noChangeArrowheads="1"/>
          </p:cNvSpPr>
          <p:nvPr>
            <p:ph type="title"/>
          </p:nvPr>
        </p:nvSpPr>
        <p:spPr>
          <a:xfrm>
            <a:off x="0" y="0"/>
            <a:ext cx="9144000" cy="1109547"/>
          </a:xfrm>
        </p:spPr>
        <p:txBody>
          <a:bodyPr/>
          <a:lstStyle/>
          <a:p>
            <a:pPr eaLnBrk="1" hangingPunct="1"/>
            <a:r>
              <a:rPr lang="en-US" altLang="en-US" sz="3600" dirty="0"/>
              <a:t>Foundations and Framework, Volume 2</a:t>
            </a:r>
          </a:p>
        </p:txBody>
      </p:sp>
      <p:sp>
        <p:nvSpPr>
          <p:cNvPr id="2" name="Content Placeholder 1"/>
          <p:cNvSpPr>
            <a:spLocks noGrp="1"/>
          </p:cNvSpPr>
          <p:nvPr>
            <p:ph sz="half" idx="1"/>
          </p:nvPr>
        </p:nvSpPr>
        <p:spPr>
          <a:xfrm>
            <a:off x="457200" y="1109548"/>
            <a:ext cx="4038600" cy="5016616"/>
          </a:xfrm>
        </p:spPr>
        <p:txBody>
          <a:bodyPr/>
          <a:lstStyle/>
          <a:p>
            <a:pPr marL="0" indent="0">
              <a:buNone/>
            </a:pPr>
            <a:r>
              <a:rPr lang="en-US" altLang="en-US" dirty="0">
                <a:cs typeface="Arial" panose="020B0604020202020204" pitchFamily="34" charset="0"/>
              </a:rPr>
              <a:t>The purpose of the Preschool Learning Foundations is to promote a common understanding of young children’</a:t>
            </a:r>
            <a:r>
              <a:rPr lang="en-US" altLang="ja-JP" dirty="0">
                <a:cs typeface="Arial" panose="020B0604020202020204" pitchFamily="34" charset="0"/>
              </a:rPr>
              <a:t>s learning and to guide instructional practice.</a:t>
            </a:r>
            <a:endParaRPr lang="en-US" dirty="0"/>
          </a:p>
        </p:txBody>
      </p:sp>
      <p:pic>
        <p:nvPicPr>
          <p:cNvPr id="7" name="Picture 1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96065" y="1109547"/>
            <a:ext cx="2642104" cy="34183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4" name="Picture 3"/>
          <p:cNvPicPr>
            <a:picLocks noChangeAspect="1"/>
          </p:cNvPicPr>
          <p:nvPr/>
        </p:nvPicPr>
        <p:blipFill>
          <a:blip r:embed="rId4"/>
          <a:stretch>
            <a:fillRect/>
          </a:stretch>
        </p:blipFill>
        <p:spPr>
          <a:xfrm>
            <a:off x="6117117" y="3094463"/>
            <a:ext cx="2654373" cy="3418393"/>
          </a:xfrm>
          <a:prstGeom prst="rect">
            <a:avLst/>
          </a:prstGeom>
          <a:ln>
            <a:solidFill>
              <a:schemeClr val="tx1"/>
            </a:solidFill>
          </a:ln>
        </p:spPr>
      </p:pic>
      <p:sp>
        <p:nvSpPr>
          <p:cNvPr id="3" name="Slide Number Placeholder 2"/>
          <p:cNvSpPr>
            <a:spLocks noGrp="1"/>
          </p:cNvSpPr>
          <p:nvPr>
            <p:ph type="sldNum" sz="quarter" idx="10"/>
          </p:nvPr>
        </p:nvSpPr>
        <p:spPr/>
        <p:txBody>
          <a:bodyPr/>
          <a:lstStyle/>
          <a:p>
            <a:fld id="{BEBBF190-489A-403C-B44B-DFF113AA7E88}" type="slidenum">
              <a:rPr lang="en-US" altLang="en-US" smtClean="0"/>
              <a:pPr/>
              <a:t>9</a:t>
            </a:fld>
            <a:endParaRPr lang="en-US" altLang="en-US"/>
          </a:p>
        </p:txBody>
      </p:sp>
    </p:spTree>
    <p:extLst>
      <p:ext uri="{BB962C8B-B14F-4D97-AF65-F5344CB8AC3E}">
        <p14:creationId xmlns:p14="http://schemas.microsoft.com/office/powerpoint/2010/main" val="2781806558"/>
      </p:ext>
    </p:extLst>
  </p:cSld>
  <p:clrMapOvr>
    <a:masterClrMapping/>
  </p:clrMapOvr>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000000"/>
      </a:hlink>
      <a:folHlink>
        <a:srgbClr val="59595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13421</Words>
  <Application>Microsoft Office PowerPoint</Application>
  <PresentationFormat>On-screen Show (4:3)</PresentationFormat>
  <Paragraphs>1478</Paragraphs>
  <Slides>65</Slides>
  <Notes>65</Notes>
  <HiddenSlides>1</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65</vt:i4>
      </vt:variant>
    </vt:vector>
  </HeadingPairs>
  <TitlesOfParts>
    <vt:vector size="79" baseType="lpstr">
      <vt:lpstr>ＭＳ Ｐゴシック</vt:lpstr>
      <vt:lpstr>ＭＳ Ｐゴシック</vt:lpstr>
      <vt:lpstr>Arial</vt:lpstr>
      <vt:lpstr>Calibri</vt:lpstr>
      <vt:lpstr>Courier New</vt:lpstr>
      <vt:lpstr>Symbol</vt:lpstr>
      <vt:lpstr>Tahoma</vt:lpstr>
      <vt:lpstr>Times</vt:lpstr>
      <vt:lpstr>Times New Roman</vt:lpstr>
      <vt:lpstr>Webdings</vt:lpstr>
      <vt:lpstr>Wingdings</vt:lpstr>
      <vt:lpstr>1_Office Theme</vt:lpstr>
      <vt:lpstr>3_Office Theme</vt:lpstr>
      <vt:lpstr>2_Office Theme</vt:lpstr>
      <vt:lpstr>Physical Development in Transitional Kindergarten:  Fundamental Movement Skills</vt:lpstr>
      <vt:lpstr>Objectives</vt:lpstr>
      <vt:lpstr>FUN-damental Scramble</vt:lpstr>
      <vt:lpstr>Fundamental Movement Skills</vt:lpstr>
      <vt:lpstr>Fundamental Movement Skills</vt:lpstr>
      <vt:lpstr>Confident Movers</vt:lpstr>
      <vt:lpstr>CDE Publications and Resources that Support TK Implementation</vt:lpstr>
      <vt:lpstr>Why Use the Preschool Learning Foundations for TK?</vt:lpstr>
      <vt:lpstr>Foundations and Framework, Volume 2</vt:lpstr>
      <vt:lpstr>Foundations</vt:lpstr>
      <vt:lpstr>Map of the Foundations</vt:lpstr>
      <vt:lpstr>Suggestions and Strategies l</vt:lpstr>
      <vt:lpstr>Framework Strategies</vt:lpstr>
      <vt:lpstr>Alignment of Physical Development Foundations and PE Model Content Standards</vt:lpstr>
      <vt:lpstr>Alignment Document</vt:lpstr>
      <vt:lpstr>  PE Model Content Standards  and PE Framework  </vt:lpstr>
      <vt:lpstr>TK Implementation Guide</vt:lpstr>
      <vt:lpstr>Daily Physical Activity Recommendations</vt:lpstr>
      <vt:lpstr>  Make and Take Yarn Balls  </vt:lpstr>
      <vt:lpstr>Fundamental Movement Skills</vt:lpstr>
      <vt:lpstr>1.0 Balance </vt:lpstr>
      <vt:lpstr>Balance Opportunities</vt:lpstr>
      <vt:lpstr>Interactions and Strategies to Support the Development of Balance Skills </vt:lpstr>
      <vt:lpstr>Interactions and Strategies to Support Development of Balance Skills</vt:lpstr>
      <vt:lpstr>Balance Time!</vt:lpstr>
      <vt:lpstr>Interactions and Strategies</vt:lpstr>
      <vt:lpstr>Fundamental Movement Skills</vt:lpstr>
      <vt:lpstr>Locomotor Skills</vt:lpstr>
      <vt:lpstr> Examples of Locomotor Skills</vt:lpstr>
      <vt:lpstr>Key Concept   </vt:lpstr>
      <vt:lpstr> Interactions and Strategies to Support Development of Locomotor Skills </vt:lpstr>
      <vt:lpstr>Continuum of Motor Development</vt:lpstr>
      <vt:lpstr>Stages of Continuum</vt:lpstr>
      <vt:lpstr>Sample Developmental Sequence of Running PCF, Vol. 2, p. 212 </vt:lpstr>
      <vt:lpstr>Quick Check</vt:lpstr>
      <vt:lpstr>Sample Developmental Sequence of Jumping PCF, Vol. 2, p. 212</vt:lpstr>
      <vt:lpstr>Universal Design for Learning </vt:lpstr>
      <vt:lpstr>Universal Design for Learning </vt:lpstr>
      <vt:lpstr>Sample Developmental Sequence of Hopping PCF, Vol. 2, p. 213</vt:lpstr>
      <vt:lpstr>Sample Developmental Sequence of Skipping PCF, Vol. 2, p. 213</vt:lpstr>
      <vt:lpstr> Interactions and Strategies to Support the Development of Locomotor Skills </vt:lpstr>
      <vt:lpstr> Balancing in the Garden  </vt:lpstr>
      <vt:lpstr>Expanding to Meet TK Needs</vt:lpstr>
      <vt:lpstr>Fundamental Movement Skills</vt:lpstr>
      <vt:lpstr> Manipulative Skills </vt:lpstr>
      <vt:lpstr> Interactions and Strategies to Support the Development of Gross Manipulative Skills </vt:lpstr>
      <vt:lpstr>Throwing Timeline</vt:lpstr>
      <vt:lpstr>Teaching the Ding-a-Ling Drill </vt:lpstr>
      <vt:lpstr>Catching Timeline</vt:lpstr>
      <vt:lpstr>Clean Your Room Game</vt:lpstr>
      <vt:lpstr>Sample Developmental Sequence of Kicking PCF, Vol. 2, p. 215</vt:lpstr>
      <vt:lpstr>Foundation Video Example: What It Might Look Like</vt:lpstr>
      <vt:lpstr>Interactions and Strategies to Support the Development of Fine Motor Manipulative Skills </vt:lpstr>
      <vt:lpstr> Development of Fine Motor Skills </vt:lpstr>
      <vt:lpstr>Provide adaptations:</vt:lpstr>
      <vt:lpstr>Foundation Video Example: What It Might Look Like</vt:lpstr>
      <vt:lpstr>DRDP-K (2015)</vt:lpstr>
      <vt:lpstr>  DRDP–K (2015): A Developmental Continuum for Kindergarten  </vt:lpstr>
      <vt:lpstr>Environmental Factors that  Influence Physical Development</vt:lpstr>
      <vt:lpstr>Environmental Factors that  Influence Physical Development</vt:lpstr>
      <vt:lpstr>Partner with Families</vt:lpstr>
      <vt:lpstr>“Family Fun Night”</vt:lpstr>
      <vt:lpstr> Questions, Comments, Concerns? </vt:lpstr>
      <vt:lpstr>Thank you!</vt:lpstr>
      <vt:lpstr>Reference Guide for PowerPoint Citations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2014-10-21T20:59:18Z</cp:lastPrinted>
  <dcterms:created xsi:type="dcterms:W3CDTF">2014-11-04T07:14:03Z</dcterms:created>
  <dcterms:modified xsi:type="dcterms:W3CDTF">2016-11-09T19:25:29Z</dcterms:modified>
</cp:coreProperties>
</file>